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19"/>
  </p:notesMasterIdLst>
  <p:handoutMasterIdLst>
    <p:handoutMasterId r:id="rId120"/>
  </p:handoutMasterIdLst>
  <p:sldIdLst>
    <p:sldId id="869" r:id="rId2"/>
    <p:sldId id="576" r:id="rId3"/>
    <p:sldId id="256" r:id="rId4"/>
    <p:sldId id="1190" r:id="rId5"/>
    <p:sldId id="930" r:id="rId6"/>
    <p:sldId id="931" r:id="rId7"/>
    <p:sldId id="932" r:id="rId8"/>
    <p:sldId id="933" r:id="rId9"/>
    <p:sldId id="934" r:id="rId10"/>
    <p:sldId id="935" r:id="rId11"/>
    <p:sldId id="1101" r:id="rId12"/>
    <p:sldId id="936" r:id="rId13"/>
    <p:sldId id="1102" r:id="rId14"/>
    <p:sldId id="937" r:id="rId15"/>
    <p:sldId id="938" r:id="rId16"/>
    <p:sldId id="940" r:id="rId17"/>
    <p:sldId id="942" r:id="rId18"/>
    <p:sldId id="943" r:id="rId19"/>
    <p:sldId id="944" r:id="rId20"/>
    <p:sldId id="945" r:id="rId21"/>
    <p:sldId id="946" r:id="rId22"/>
    <p:sldId id="947" r:id="rId23"/>
    <p:sldId id="948" r:id="rId24"/>
    <p:sldId id="949" r:id="rId25"/>
    <p:sldId id="1105" r:id="rId26"/>
    <p:sldId id="1188" r:id="rId27"/>
    <p:sldId id="951" r:id="rId28"/>
    <p:sldId id="953" r:id="rId29"/>
    <p:sldId id="1195" r:id="rId30"/>
    <p:sldId id="1194" r:id="rId31"/>
    <p:sldId id="1192" r:id="rId32"/>
    <p:sldId id="1196" r:id="rId33"/>
    <p:sldId id="955" r:id="rId34"/>
    <p:sldId id="1191" r:id="rId35"/>
    <p:sldId id="966" r:id="rId36"/>
    <p:sldId id="967" r:id="rId37"/>
    <p:sldId id="968" r:id="rId38"/>
    <p:sldId id="969" r:id="rId39"/>
    <p:sldId id="970" r:id="rId40"/>
    <p:sldId id="971" r:id="rId41"/>
    <p:sldId id="1107" r:id="rId42"/>
    <p:sldId id="972" r:id="rId43"/>
    <p:sldId id="973" r:id="rId44"/>
    <p:sldId id="1108" r:id="rId45"/>
    <p:sldId id="1109" r:id="rId46"/>
    <p:sldId id="976" r:id="rId47"/>
    <p:sldId id="977" r:id="rId48"/>
    <p:sldId id="979" r:id="rId49"/>
    <p:sldId id="1110" r:id="rId50"/>
    <p:sldId id="1111" r:id="rId51"/>
    <p:sldId id="1112" r:id="rId52"/>
    <p:sldId id="1117" r:id="rId53"/>
    <p:sldId id="986" r:id="rId54"/>
    <p:sldId id="1118" r:id="rId55"/>
    <p:sldId id="1119" r:id="rId56"/>
    <p:sldId id="1120" r:id="rId57"/>
    <p:sldId id="1189" r:id="rId58"/>
    <p:sldId id="1121" r:id="rId59"/>
    <p:sldId id="987" r:id="rId60"/>
    <p:sldId id="1122" r:id="rId61"/>
    <p:sldId id="1123" r:id="rId62"/>
    <p:sldId id="990" r:id="rId63"/>
    <p:sldId id="991" r:id="rId64"/>
    <p:sldId id="992" r:id="rId65"/>
    <p:sldId id="993" r:id="rId66"/>
    <p:sldId id="994" r:id="rId67"/>
    <p:sldId id="995" r:id="rId68"/>
    <p:sldId id="996" r:id="rId69"/>
    <p:sldId id="997" r:id="rId70"/>
    <p:sldId id="998" r:id="rId71"/>
    <p:sldId id="1124" r:id="rId72"/>
    <p:sldId id="999" r:id="rId73"/>
    <p:sldId id="1000" r:id="rId74"/>
    <p:sldId id="1001" r:id="rId75"/>
    <p:sldId id="1002" r:id="rId76"/>
    <p:sldId id="1003" r:id="rId77"/>
    <p:sldId id="1004" r:id="rId78"/>
    <p:sldId id="1005" r:id="rId79"/>
    <p:sldId id="1006" r:id="rId80"/>
    <p:sldId id="1125" r:id="rId81"/>
    <p:sldId id="1126" r:id="rId82"/>
    <p:sldId id="1127" r:id="rId83"/>
    <p:sldId id="1009" r:id="rId84"/>
    <p:sldId id="1010" r:id="rId85"/>
    <p:sldId id="1011" r:id="rId86"/>
    <p:sldId id="1137" r:id="rId87"/>
    <p:sldId id="1136" r:id="rId88"/>
    <p:sldId id="1012" r:id="rId89"/>
    <p:sldId id="1103" r:id="rId90"/>
    <p:sldId id="1104" r:id="rId91"/>
    <p:sldId id="1128" r:id="rId92"/>
    <p:sldId id="1014" r:id="rId93"/>
    <p:sldId id="1015" r:id="rId94"/>
    <p:sldId id="1016" r:id="rId95"/>
    <p:sldId id="1017" r:id="rId96"/>
    <p:sldId id="1018" r:id="rId97"/>
    <p:sldId id="1019" r:id="rId98"/>
    <p:sldId id="1020" r:id="rId99"/>
    <p:sldId id="1021" r:id="rId100"/>
    <p:sldId id="1022" r:id="rId101"/>
    <p:sldId id="1023" r:id="rId102"/>
    <p:sldId id="1024" r:id="rId103"/>
    <p:sldId id="1025" r:id="rId104"/>
    <p:sldId id="1129" r:id="rId105"/>
    <p:sldId id="1130" r:id="rId106"/>
    <p:sldId id="1131" r:id="rId107"/>
    <p:sldId id="1132" r:id="rId108"/>
    <p:sldId id="1134" r:id="rId109"/>
    <p:sldId id="1138" r:id="rId110"/>
    <p:sldId id="1139" r:id="rId111"/>
    <p:sldId id="1141" r:id="rId112"/>
    <p:sldId id="1186" r:id="rId113"/>
    <p:sldId id="1142" r:id="rId114"/>
    <p:sldId id="1143" r:id="rId115"/>
    <p:sldId id="1144" r:id="rId116"/>
    <p:sldId id="1185" r:id="rId117"/>
    <p:sldId id="1193" r:id="rId11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9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9900FF"/>
    <a:srgbClr val="0000FF"/>
    <a:srgbClr val="99FF66"/>
    <a:srgbClr val="BD3803"/>
    <a:srgbClr val="81F254"/>
    <a:srgbClr val="A6D86E"/>
    <a:srgbClr val="006600"/>
    <a:srgbClr val="0000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707" autoAdjust="0"/>
  </p:normalViewPr>
  <p:slideViewPr>
    <p:cSldViewPr>
      <p:cViewPr varScale="1">
        <p:scale>
          <a:sx n="140" d="100"/>
          <a:sy n="140" d="100"/>
        </p:scale>
        <p:origin x="848" y="76"/>
      </p:cViewPr>
      <p:guideLst>
        <p:guide orient="horz" pos="336"/>
        <p:guide pos="2976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666"/>
    </p:cViewPr>
  </p:sorterViewPr>
  <p:notesViewPr>
    <p:cSldViewPr>
      <p:cViewPr varScale="1">
        <p:scale>
          <a:sx n="36" d="100"/>
          <a:sy n="36" d="100"/>
        </p:scale>
        <p:origin x="-153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CBBE136-B80E-4ACF-9070-B926CFC2AE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1969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CC01F-A48A-4F61-AB34-F50A08EC8B3F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6944A-015D-46EC-92C0-6E7C5ADFC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877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6944A-015D-46EC-92C0-6E7C5ADFC22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951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6944A-015D-46EC-92C0-6E7C5ADFC22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744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6944A-015D-46EC-92C0-6E7C5ADFC228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676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不能化简了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6944A-015D-46EC-92C0-6E7C5ADFC228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694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6944A-015D-46EC-92C0-6E7C5ADFC228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849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153 w 21600"/>
                <a:gd name="T1" fmla="*/ 0 h 21231"/>
                <a:gd name="T2" fmla="*/ 831 w 21600"/>
                <a:gd name="T3" fmla="*/ 526 h 21231"/>
                <a:gd name="T4" fmla="*/ 0 w 21600"/>
                <a:gd name="T5" fmla="*/ 526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56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30D50-75D5-43E0-8B0C-0B0C0E97DC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568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95F79-A845-47E1-85B0-24F0F846ED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255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65BAD-295A-4A83-A3F2-2ED42B231B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23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11274-E055-4758-9C9C-0D4E998180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616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064D3-5873-4FF3-A8BC-83846A59E0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164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E58C5-E352-481F-917C-2EECE3C544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695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4EBC9-0BF1-47E3-9D28-6C2902227A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897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95220-B899-4396-B900-C53C5990CA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199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F1C95-3B70-46F4-BD15-513FD21F5F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327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A4CE3-03B3-4D40-9389-D1B9F614B4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795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7F981-AFCE-4731-A33B-9E76FF510C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532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54627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33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1299 w 21600"/>
                <a:gd name="T3" fmla="*/ 861 h 21600"/>
                <a:gd name="T4" fmla="*/ 0 w 21600"/>
                <a:gd name="T5" fmla="*/ 86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A298C5D-FEA5-499A-B480-2EA5DF2399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32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http://col.njtu.edu.cn/zskj/5004/digitsim_web/beike/users/szljdl/html/Log_42500.jpg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5" Type="http://schemas.openxmlformats.org/officeDocument/2006/relationships/image" Target="http://col.njtu.edu.cn/zskj/5004/digitsim_web/beike/users/szljdl/html/Log_42502.jpg" TargetMode="External"/><Relationship Id="rId4" Type="http://schemas.openxmlformats.org/officeDocument/2006/relationships/image" Target="../media/image22.jpe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wmf"/><Relationship Id="rId4" Type="http://schemas.openxmlformats.org/officeDocument/2006/relationships/image" Target="../media/image24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3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2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8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10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11" Type="http://schemas.openxmlformats.org/officeDocument/2006/relationships/image" Target="../media/image17.wmf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14.wmf"/><Relationship Id="rId9" Type="http://schemas.openxmlformats.org/officeDocument/2006/relationships/image" Target="../media/image16.w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0030550062"/>
          <p:cNvPicPr>
            <a:picLocks noChangeAspect="1" noChangeArrowheads="1"/>
          </p:cNvPicPr>
          <p:nvPr/>
        </p:nvPicPr>
        <p:blipFill>
          <a:blip r:embed="rId2"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WordArt 3"/>
          <p:cNvSpPr>
            <a:spLocks noChangeArrowheads="1" noChangeShapeType="1" noTextEdit="1"/>
          </p:cNvSpPr>
          <p:nvPr/>
        </p:nvSpPr>
        <p:spPr bwMode="auto">
          <a:xfrm>
            <a:off x="1116013" y="1341438"/>
            <a:ext cx="7200900" cy="1839912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2884"/>
                <a:gd name="adj2" fmla="val -852"/>
              </a:avLst>
            </a:prstTxWarp>
          </a:bodyPr>
          <a:lstStyle/>
          <a:p>
            <a:pPr algn="ctr"/>
            <a:r>
              <a:rPr lang="zh-CN" altLang="en-US" sz="3600" kern="10">
                <a:ln w="2857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53882" dir="2700000" algn="ctr" rotWithShape="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数字世界精彩无限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3708400" y="1052736"/>
            <a:ext cx="5257800" cy="4067175"/>
            <a:chOff x="192" y="1344"/>
            <a:chExt cx="3312" cy="2562"/>
          </a:xfrm>
        </p:grpSpPr>
        <p:sp>
          <p:nvSpPr>
            <p:cNvPr id="239619" name="Text Box 3"/>
            <p:cNvSpPr txBox="1">
              <a:spLocks noChangeArrowheads="1"/>
            </p:cNvSpPr>
            <p:nvPr/>
          </p:nvSpPr>
          <p:spPr bwMode="auto">
            <a:xfrm>
              <a:off x="192" y="1344"/>
              <a:ext cx="3312" cy="2541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X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 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2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1</a:t>
              </a:r>
              <a:r>
                <a:rPr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lang="en-US" altLang="zh-CN" sz="2200" b="1" baseline="-30000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2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  <a:latin typeface="Times New Roman" pitchFamily="18" charset="0"/>
                </a:rPr>
                <a:t>n+1</a:t>
              </a:r>
              <a:r>
                <a:rPr lang="en-US" altLang="zh-CN" sz="2200" b="1" baseline="-30000" dirty="0">
                  <a:solidFill>
                    <a:srgbClr val="000099"/>
                  </a:solidFill>
                  <a:latin typeface="Times New Roman" pitchFamily="18" charset="0"/>
                </a:rPr>
                <a:t> 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1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  <a:latin typeface="Times New Roman" pitchFamily="18" charset="0"/>
                </a:rPr>
                <a:t>n+1</a:t>
              </a:r>
              <a:r>
                <a:rPr lang="en-US" altLang="zh-CN" sz="2200" b="1" dirty="0">
                  <a:latin typeface="Times New Roman" pitchFamily="18" charset="0"/>
                </a:rPr>
                <a:t>   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J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2  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K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2   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J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1</a:t>
              </a:r>
              <a:r>
                <a:rPr lang="en-US" altLang="zh-CN" sz="2200" b="1" dirty="0">
                  <a:latin typeface="Times New Roman" pitchFamily="18" charset="0"/>
                </a:rPr>
                <a:t> 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K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1 </a:t>
              </a:r>
              <a:r>
                <a:rPr kumimoji="0" lang="en-US" altLang="zh-CN" sz="2200" b="1" baseline="-25000" dirty="0" smtClean="0">
                  <a:solidFill>
                    <a:srgbClr val="000099"/>
                  </a:solidFill>
                  <a:latin typeface="Times New Roman" pitchFamily="18" charset="0"/>
                </a:rPr>
                <a:t>         </a:t>
              </a:r>
              <a:r>
                <a:rPr lang="en-US" altLang="zh-CN" sz="2200" b="1" dirty="0" smtClean="0">
                  <a:latin typeface="Times New Roman" pitchFamily="18" charset="0"/>
                </a:rPr>
                <a:t>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Z</a:t>
              </a:r>
              <a:endParaRPr lang="en-US" altLang="zh-CN" sz="2200" b="1" dirty="0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0   0   0      0        0         0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sz="1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0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×</a:t>
              </a:r>
              <a:r>
                <a:rPr lang="en-US" altLang="zh-CN" sz="2200" b="1" dirty="0" smtClean="0">
                  <a:latin typeface="Times New Roman" pitchFamily="18" charset="0"/>
                </a:rPr>
                <a:t>   </a:t>
              </a:r>
              <a:r>
                <a:rPr lang="en-US" altLang="zh-CN" sz="1100" b="1" dirty="0" smtClean="0">
                  <a:latin typeface="Times New Roman" pitchFamily="18" charset="0"/>
                </a:rPr>
                <a:t>  </a:t>
              </a:r>
              <a:r>
                <a:rPr lang="en-US" altLang="zh-CN" sz="2200" b="1" dirty="0" smtClean="0">
                  <a:latin typeface="Times New Roman" pitchFamily="18" charset="0"/>
                </a:rPr>
                <a:t>   0</a:t>
              </a:r>
              <a:endParaRPr lang="en-US" altLang="zh-CN" sz="2200" b="1" dirty="0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0   1   1      0        0  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sz="2200" b="1" dirty="0">
                  <a:latin typeface="Times New Roman" pitchFamily="18" charset="0"/>
                </a:rPr>
                <a:t>   1   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</a:t>
              </a:r>
              <a:r>
                <a:rPr lang="en-US" altLang="zh-CN" sz="16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1  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sz="2200" b="1" dirty="0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0   1   0      0        0  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</a:t>
              </a:r>
              <a:r>
                <a:rPr lang="en-US" altLang="zh-CN" sz="2200" b="1" dirty="0">
                  <a:latin typeface="Times New Roman" pitchFamily="18" charset="0"/>
                </a:rPr>
                <a:t> 1     0  </a:t>
              </a:r>
              <a:r>
                <a:rPr lang="en-US" altLang="zh-CN" sz="2200" b="1" dirty="0" smtClean="0">
                  <a:latin typeface="Times New Roman" pitchFamily="18" charset="0"/>
                </a:rPr>
                <a:t>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</a:t>
              </a:r>
              <a:r>
                <a:rPr lang="en-US" altLang="zh-CN" sz="1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200" b="1" dirty="0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1   0   0      1        0         1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</a:t>
              </a:r>
              <a:r>
                <a:rPr lang="en-US" altLang="zh-CN" sz="11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200" b="1" dirty="0">
                  <a:latin typeface="Times New Roman" pitchFamily="18" charset="0"/>
                </a:rPr>
                <a:t> 0  </a:t>
              </a:r>
              <a:r>
                <a:rPr lang="en-US" altLang="zh-CN" sz="2200" b="1" dirty="0" smtClean="0">
                  <a:latin typeface="Times New Roman" pitchFamily="18" charset="0"/>
                </a:rPr>
                <a:t>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</a:t>
              </a:r>
              <a:r>
                <a:rPr lang="en-US" altLang="zh-CN" sz="1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200" b="1" dirty="0">
                <a:latin typeface="Times New Roman" pitchFamily="18" charset="0"/>
              </a:endParaRPr>
            </a:p>
            <a:p>
              <a:pPr marL="457200" indent="-457200" algn="just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1   1   1      1        1  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</a:t>
              </a:r>
              <a:r>
                <a:rPr lang="en-US" altLang="zh-CN" sz="2200" b="1" dirty="0">
                  <a:latin typeface="Times New Roman" pitchFamily="18" charset="0"/>
                </a:rPr>
                <a:t> 0  </a:t>
              </a:r>
              <a:r>
                <a:rPr lang="en-US" altLang="zh-CN" sz="1400" b="1" dirty="0">
                  <a:latin typeface="Times New Roman" pitchFamily="18" charset="0"/>
                </a:rPr>
                <a:t>  </a:t>
              </a:r>
              <a:r>
                <a:rPr lang="en-US" altLang="zh-CN" sz="2200" b="1" dirty="0">
                  <a:latin typeface="Times New Roman" pitchFamily="18" charset="0"/>
                </a:rPr>
                <a:t>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sz="1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200" b="1" dirty="0" smtClean="0">
                  <a:latin typeface="Times New Roman" pitchFamily="18" charset="0"/>
                </a:rPr>
                <a:t> 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200" b="1" dirty="0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1   1   0      1        1  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16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200" b="1" dirty="0" smtClean="0">
                  <a:latin typeface="Times New Roman" pitchFamily="18" charset="0"/>
                </a:rPr>
                <a:t>0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1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1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×</a:t>
              </a:r>
              <a:r>
                <a:rPr lang="en-US" altLang="zh-CN" sz="1400" b="1" dirty="0" smtClean="0">
                  <a:latin typeface="Times New Roman" pitchFamily="18" charset="0"/>
                </a:rPr>
                <a:t>     </a:t>
              </a:r>
              <a:r>
                <a:rPr lang="en-US" altLang="zh-CN" sz="2000" b="1" dirty="0" smtClean="0">
                  <a:latin typeface="Times New Roman" pitchFamily="18" charset="0"/>
                </a:rPr>
                <a:t>  </a:t>
              </a:r>
              <a:r>
                <a:rPr lang="en-US" altLang="zh-CN" sz="2200" b="1" dirty="0" smtClean="0">
                  <a:latin typeface="Times New Roman" pitchFamily="18" charset="0"/>
                </a:rPr>
                <a:t> </a:t>
              </a:r>
              <a:r>
                <a:rPr lang="en-US" altLang="zh-CN" sz="2200" b="1" dirty="0">
                  <a:latin typeface="Times New Roman" pitchFamily="18" charset="0"/>
                </a:rPr>
                <a:t>0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0   0   1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 ×</a:t>
              </a:r>
              <a:r>
                <a:rPr lang="en-US" altLang="zh-CN" sz="2200" b="1" dirty="0">
                  <a:latin typeface="Times New Roman" pitchFamily="18" charset="0"/>
                </a:rPr>
                <a:t> 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×</a:t>
              </a:r>
              <a:r>
                <a:rPr lang="en-US" altLang="zh-CN" sz="1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×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sz="2200" b="1" dirty="0">
                  <a:latin typeface="Times New Roman" pitchFamily="18" charset="0"/>
                </a:rPr>
                <a:t>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endParaRPr lang="en-US" altLang="zh-CN" sz="2200" b="1" dirty="0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1   0   1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sz="2200" b="1" dirty="0">
                  <a:latin typeface="Times New Roman" pitchFamily="18" charset="0"/>
                </a:rPr>
                <a:t>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sz="2200" b="1" dirty="0">
                  <a:latin typeface="Times New Roman" pitchFamily="18" charset="0"/>
                </a:rPr>
                <a:t> 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×</a:t>
              </a:r>
              <a:r>
                <a:rPr lang="en-US" altLang="zh-CN" sz="1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×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sz="2200" b="1" dirty="0">
                  <a:latin typeface="Times New Roman" pitchFamily="18" charset="0"/>
                </a:rPr>
                <a:t>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13371" name="Line 4"/>
            <p:cNvSpPr>
              <a:spLocks noChangeShapeType="1"/>
            </p:cNvSpPr>
            <p:nvPr/>
          </p:nvSpPr>
          <p:spPr bwMode="auto">
            <a:xfrm>
              <a:off x="912" y="1344"/>
              <a:ext cx="0" cy="256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72" name="Line 5"/>
            <p:cNvSpPr>
              <a:spLocks noChangeShapeType="1"/>
            </p:cNvSpPr>
            <p:nvPr/>
          </p:nvSpPr>
          <p:spPr bwMode="auto">
            <a:xfrm>
              <a:off x="3072" y="1344"/>
              <a:ext cx="0" cy="256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73" name="Line 6"/>
            <p:cNvSpPr>
              <a:spLocks noChangeShapeType="1"/>
            </p:cNvSpPr>
            <p:nvPr/>
          </p:nvSpPr>
          <p:spPr bwMode="auto">
            <a:xfrm>
              <a:off x="1872" y="1344"/>
              <a:ext cx="0" cy="256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74" name="Line 7"/>
            <p:cNvSpPr>
              <a:spLocks noChangeShapeType="1"/>
            </p:cNvSpPr>
            <p:nvPr/>
          </p:nvSpPr>
          <p:spPr bwMode="auto">
            <a:xfrm>
              <a:off x="192" y="1632"/>
              <a:ext cx="3312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75" name="Line 8"/>
            <p:cNvSpPr>
              <a:spLocks noChangeShapeType="1"/>
            </p:cNvSpPr>
            <p:nvPr/>
          </p:nvSpPr>
          <p:spPr bwMode="auto">
            <a:xfrm>
              <a:off x="192" y="3312"/>
              <a:ext cx="3312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625" name="Text Box 9"/>
              <p:cNvSpPr txBox="1">
                <a:spLocks noChangeArrowheads="1"/>
              </p:cNvSpPr>
              <p:nvPr/>
            </p:nvSpPr>
            <p:spPr bwMode="auto">
              <a:xfrm>
                <a:off x="284817" y="261187"/>
                <a:ext cx="8447088" cy="573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55600" indent="-355600" eaLnBrk="1" hangingPunct="1">
                  <a:defRPr/>
                </a:pPr>
                <a:r>
                  <a:rPr lang="en-US" altLang="zh-CN" sz="2800" b="1" dirty="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5. </a:t>
                </a:r>
                <a:r>
                  <a:rPr lang="zh-CN" altLang="en-US" sz="2800" b="1" dirty="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卡诺图化</a:t>
                </a:r>
                <a:r>
                  <a:rPr lang="zh-CN" altLang="en-US" sz="2800" b="1" dirty="0" smtClean="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简</a:t>
                </a:r>
                <a14:m>
                  <m:oMath xmlns:m="http://schemas.openxmlformats.org/officeDocument/2006/math">
                    <m:r>
                      <a:rPr lang="zh-CN" altLang="en-US" sz="3200" b="1"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sz="2800" b="1" dirty="0" smtClean="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激励方程、输出方程</a:t>
                </a:r>
                <a:endParaRPr lang="zh-CN" altLang="en-US" sz="2800" b="1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endParaRPr>
              </a:p>
            </p:txBody>
          </p:sp>
        </mc:Choice>
        <mc:Fallback xmlns="">
          <p:sp>
            <p:nvSpPr>
              <p:cNvPr id="239625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817" y="261187"/>
                <a:ext cx="8447088" cy="573427"/>
              </a:xfrm>
              <a:prstGeom prst="rect">
                <a:avLst/>
              </a:prstGeom>
              <a:blipFill rotWithShape="0">
                <a:blip r:embed="rId2"/>
                <a:stretch>
                  <a:fillRect l="-1588" t="-9574" b="-3297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16" name="Group 10"/>
          <p:cNvGrpSpPr>
            <a:grpSpLocks/>
          </p:cNvGrpSpPr>
          <p:nvPr/>
        </p:nvGrpSpPr>
        <p:grpSpPr bwMode="auto">
          <a:xfrm>
            <a:off x="762000" y="1052736"/>
            <a:ext cx="2590800" cy="1447800"/>
            <a:chOff x="432" y="1776"/>
            <a:chExt cx="1632" cy="912"/>
          </a:xfrm>
        </p:grpSpPr>
        <p:sp>
          <p:nvSpPr>
            <p:cNvPr id="239627" name="Rectangle 11"/>
            <p:cNvSpPr>
              <a:spLocks noChangeArrowheads="1"/>
            </p:cNvSpPr>
            <p:nvPr/>
          </p:nvSpPr>
          <p:spPr bwMode="auto">
            <a:xfrm>
              <a:off x="1738" y="2451"/>
              <a:ext cx="326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239628" name="Rectangle 12"/>
            <p:cNvSpPr>
              <a:spLocks noChangeArrowheads="1"/>
            </p:cNvSpPr>
            <p:nvPr/>
          </p:nvSpPr>
          <p:spPr bwMode="auto">
            <a:xfrm>
              <a:off x="1411" y="2451"/>
              <a:ext cx="327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239629" name="Rectangle 13"/>
            <p:cNvSpPr>
              <a:spLocks noChangeArrowheads="1"/>
            </p:cNvSpPr>
            <p:nvPr/>
          </p:nvSpPr>
          <p:spPr bwMode="auto">
            <a:xfrm>
              <a:off x="1085" y="2451"/>
              <a:ext cx="326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239630" name="Rectangle 14"/>
            <p:cNvSpPr>
              <a:spLocks noChangeArrowheads="1"/>
            </p:cNvSpPr>
            <p:nvPr/>
          </p:nvSpPr>
          <p:spPr bwMode="auto">
            <a:xfrm>
              <a:off x="758" y="2451"/>
              <a:ext cx="327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631" name="Rectangle 15"/>
            <p:cNvSpPr>
              <a:spLocks noChangeArrowheads="1"/>
            </p:cNvSpPr>
            <p:nvPr/>
          </p:nvSpPr>
          <p:spPr bwMode="auto">
            <a:xfrm>
              <a:off x="1738" y="2215"/>
              <a:ext cx="326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239632" name="Rectangle 16"/>
            <p:cNvSpPr>
              <a:spLocks noChangeArrowheads="1"/>
            </p:cNvSpPr>
            <p:nvPr/>
          </p:nvSpPr>
          <p:spPr bwMode="auto">
            <a:xfrm>
              <a:off x="1411" y="2215"/>
              <a:ext cx="327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239633" name="Rectangle 17"/>
            <p:cNvSpPr>
              <a:spLocks noChangeArrowheads="1"/>
            </p:cNvSpPr>
            <p:nvPr/>
          </p:nvSpPr>
          <p:spPr bwMode="auto">
            <a:xfrm>
              <a:off x="1085" y="2215"/>
              <a:ext cx="326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239634" name="Rectangle 18"/>
            <p:cNvSpPr>
              <a:spLocks noChangeArrowheads="1"/>
            </p:cNvSpPr>
            <p:nvPr/>
          </p:nvSpPr>
          <p:spPr bwMode="auto">
            <a:xfrm>
              <a:off x="758" y="2215"/>
              <a:ext cx="327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356" name="Line 19"/>
            <p:cNvSpPr>
              <a:spLocks noChangeShapeType="1"/>
            </p:cNvSpPr>
            <p:nvPr/>
          </p:nvSpPr>
          <p:spPr bwMode="auto">
            <a:xfrm>
              <a:off x="758" y="2215"/>
              <a:ext cx="13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57" name="Line 20"/>
            <p:cNvSpPr>
              <a:spLocks noChangeShapeType="1"/>
            </p:cNvSpPr>
            <p:nvPr/>
          </p:nvSpPr>
          <p:spPr bwMode="auto">
            <a:xfrm>
              <a:off x="758" y="2451"/>
              <a:ext cx="13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58" name="Line 21"/>
            <p:cNvSpPr>
              <a:spLocks noChangeShapeType="1"/>
            </p:cNvSpPr>
            <p:nvPr/>
          </p:nvSpPr>
          <p:spPr bwMode="auto">
            <a:xfrm>
              <a:off x="758" y="2687"/>
              <a:ext cx="13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59" name="Line 22"/>
            <p:cNvSpPr>
              <a:spLocks noChangeShapeType="1"/>
            </p:cNvSpPr>
            <p:nvPr/>
          </p:nvSpPr>
          <p:spPr bwMode="auto">
            <a:xfrm>
              <a:off x="758" y="2215"/>
              <a:ext cx="0" cy="4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60" name="Line 23"/>
            <p:cNvSpPr>
              <a:spLocks noChangeShapeType="1"/>
            </p:cNvSpPr>
            <p:nvPr/>
          </p:nvSpPr>
          <p:spPr bwMode="auto">
            <a:xfrm>
              <a:off x="1085" y="2215"/>
              <a:ext cx="0" cy="4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61" name="Line 24"/>
            <p:cNvSpPr>
              <a:spLocks noChangeShapeType="1"/>
            </p:cNvSpPr>
            <p:nvPr/>
          </p:nvSpPr>
          <p:spPr bwMode="auto">
            <a:xfrm>
              <a:off x="1411" y="2215"/>
              <a:ext cx="0" cy="4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62" name="Line 25"/>
            <p:cNvSpPr>
              <a:spLocks noChangeShapeType="1"/>
            </p:cNvSpPr>
            <p:nvPr/>
          </p:nvSpPr>
          <p:spPr bwMode="auto">
            <a:xfrm>
              <a:off x="1738" y="2215"/>
              <a:ext cx="0" cy="4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63" name="Line 26"/>
            <p:cNvSpPr>
              <a:spLocks noChangeShapeType="1"/>
            </p:cNvSpPr>
            <p:nvPr/>
          </p:nvSpPr>
          <p:spPr bwMode="auto">
            <a:xfrm>
              <a:off x="2064" y="2451"/>
              <a:ext cx="0" cy="2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64" name="Line 27"/>
            <p:cNvSpPr>
              <a:spLocks noChangeShapeType="1"/>
            </p:cNvSpPr>
            <p:nvPr/>
          </p:nvSpPr>
          <p:spPr bwMode="auto">
            <a:xfrm>
              <a:off x="2064" y="2215"/>
              <a:ext cx="0" cy="2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65" name="Line 28"/>
            <p:cNvSpPr>
              <a:spLocks noChangeShapeType="1"/>
            </p:cNvSpPr>
            <p:nvPr/>
          </p:nvSpPr>
          <p:spPr bwMode="auto">
            <a:xfrm>
              <a:off x="585" y="2040"/>
              <a:ext cx="173" cy="17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9645" name="Text Box 29"/>
            <p:cNvSpPr txBox="1">
              <a:spLocks noChangeArrowheads="1"/>
            </p:cNvSpPr>
            <p:nvPr/>
          </p:nvSpPr>
          <p:spPr bwMode="auto">
            <a:xfrm>
              <a:off x="846" y="1950"/>
              <a:ext cx="121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00   01  11    10</a:t>
              </a:r>
            </a:p>
          </p:txBody>
        </p:sp>
        <p:sp>
          <p:nvSpPr>
            <p:cNvPr id="239646" name="Text Box 30"/>
            <p:cNvSpPr txBox="1">
              <a:spLocks noChangeArrowheads="1"/>
            </p:cNvSpPr>
            <p:nvPr/>
          </p:nvSpPr>
          <p:spPr bwMode="auto">
            <a:xfrm>
              <a:off x="585" y="2284"/>
              <a:ext cx="196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647" name="Text Box 31"/>
            <p:cNvSpPr txBox="1">
              <a:spLocks noChangeArrowheads="1"/>
            </p:cNvSpPr>
            <p:nvPr/>
          </p:nvSpPr>
          <p:spPr bwMode="auto">
            <a:xfrm>
              <a:off x="432" y="2047"/>
              <a:ext cx="173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39648" name="Text Box 32"/>
            <p:cNvSpPr txBox="1">
              <a:spLocks noChangeArrowheads="1"/>
            </p:cNvSpPr>
            <p:nvPr/>
          </p:nvSpPr>
          <p:spPr bwMode="auto">
            <a:xfrm>
              <a:off x="480" y="1776"/>
              <a:ext cx="623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</a:t>
              </a:r>
              <a:r>
                <a:rPr kumimoji="0"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13317" name="AutoShape 33"/>
          <p:cNvSpPr>
            <a:spLocks noChangeArrowheads="1"/>
          </p:cNvSpPr>
          <p:nvPr/>
        </p:nvSpPr>
        <p:spPr bwMode="auto">
          <a:xfrm>
            <a:off x="1447800" y="2119536"/>
            <a:ext cx="18288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9650" name="Text Box 34"/>
          <p:cNvSpPr txBox="1">
            <a:spLocks noChangeArrowheads="1"/>
          </p:cNvSpPr>
          <p:nvPr/>
        </p:nvSpPr>
        <p:spPr bwMode="auto">
          <a:xfrm>
            <a:off x="304800" y="1662336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J</a:t>
            </a:r>
            <a:r>
              <a:rPr kumimoji="0" lang="en-US" altLang="zh-CN" sz="2800" b="1" baseline="-250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239651" name="Text Box 35"/>
          <p:cNvSpPr txBox="1">
            <a:spLocks noChangeArrowheads="1"/>
          </p:cNvSpPr>
          <p:nvPr/>
        </p:nvSpPr>
        <p:spPr bwMode="auto">
          <a:xfrm>
            <a:off x="1600200" y="2514824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J</a:t>
            </a:r>
            <a:r>
              <a:rPr kumimoji="0" lang="en-US" altLang="zh-CN" sz="28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 </a:t>
            </a: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 X</a:t>
            </a:r>
          </a:p>
        </p:txBody>
      </p:sp>
      <p:grpSp>
        <p:nvGrpSpPr>
          <p:cNvPr id="13320" name="Group 36"/>
          <p:cNvGrpSpPr>
            <a:grpSpLocks/>
          </p:cNvGrpSpPr>
          <p:nvPr/>
        </p:nvGrpSpPr>
        <p:grpSpPr bwMode="auto">
          <a:xfrm>
            <a:off x="762000" y="3703861"/>
            <a:ext cx="2590800" cy="1447800"/>
            <a:chOff x="432" y="1776"/>
            <a:chExt cx="1632" cy="912"/>
          </a:xfrm>
        </p:grpSpPr>
        <p:sp>
          <p:nvSpPr>
            <p:cNvPr id="239653" name="Rectangle 37"/>
            <p:cNvSpPr>
              <a:spLocks noChangeArrowheads="1"/>
            </p:cNvSpPr>
            <p:nvPr/>
          </p:nvSpPr>
          <p:spPr bwMode="auto">
            <a:xfrm>
              <a:off x="1738" y="2451"/>
              <a:ext cx="326" cy="236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0</a:t>
              </a:r>
            </a:p>
          </p:txBody>
        </p:sp>
        <p:sp>
          <p:nvSpPr>
            <p:cNvPr id="239654" name="Rectangle 38"/>
            <p:cNvSpPr>
              <a:spLocks noChangeArrowheads="1"/>
            </p:cNvSpPr>
            <p:nvPr/>
          </p:nvSpPr>
          <p:spPr bwMode="auto">
            <a:xfrm>
              <a:off x="1411" y="2451"/>
              <a:ext cx="327" cy="236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0</a:t>
              </a:r>
            </a:p>
          </p:txBody>
        </p:sp>
        <p:sp>
          <p:nvSpPr>
            <p:cNvPr id="239655" name="Rectangle 39"/>
            <p:cNvSpPr>
              <a:spLocks noChangeArrowheads="1"/>
            </p:cNvSpPr>
            <p:nvPr/>
          </p:nvSpPr>
          <p:spPr bwMode="auto">
            <a:xfrm>
              <a:off x="1085" y="2451"/>
              <a:ext cx="326" cy="236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239656" name="Rectangle 40"/>
            <p:cNvSpPr>
              <a:spLocks noChangeArrowheads="1"/>
            </p:cNvSpPr>
            <p:nvPr/>
          </p:nvSpPr>
          <p:spPr bwMode="auto">
            <a:xfrm>
              <a:off x="758" y="2451"/>
              <a:ext cx="327" cy="236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239657" name="Rectangle 41"/>
            <p:cNvSpPr>
              <a:spLocks noChangeArrowheads="1"/>
            </p:cNvSpPr>
            <p:nvPr/>
          </p:nvSpPr>
          <p:spPr bwMode="auto">
            <a:xfrm>
              <a:off x="1738" y="2215"/>
              <a:ext cx="326" cy="236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1</a:t>
              </a:r>
            </a:p>
          </p:txBody>
        </p:sp>
        <p:sp>
          <p:nvSpPr>
            <p:cNvPr id="239658" name="Rectangle 42"/>
            <p:cNvSpPr>
              <a:spLocks noChangeArrowheads="1"/>
            </p:cNvSpPr>
            <p:nvPr/>
          </p:nvSpPr>
          <p:spPr bwMode="auto">
            <a:xfrm>
              <a:off x="1411" y="2215"/>
              <a:ext cx="327" cy="236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1</a:t>
              </a:r>
            </a:p>
          </p:txBody>
        </p:sp>
        <p:sp>
          <p:nvSpPr>
            <p:cNvPr id="239659" name="Rectangle 43"/>
            <p:cNvSpPr>
              <a:spLocks noChangeArrowheads="1"/>
            </p:cNvSpPr>
            <p:nvPr/>
          </p:nvSpPr>
          <p:spPr bwMode="auto">
            <a:xfrm>
              <a:off x="1085" y="2215"/>
              <a:ext cx="326" cy="236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239660" name="Rectangle 44"/>
            <p:cNvSpPr>
              <a:spLocks noChangeArrowheads="1"/>
            </p:cNvSpPr>
            <p:nvPr/>
          </p:nvSpPr>
          <p:spPr bwMode="auto">
            <a:xfrm>
              <a:off x="758" y="2215"/>
              <a:ext cx="327" cy="236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13334" name="Line 45"/>
            <p:cNvSpPr>
              <a:spLocks noChangeShapeType="1"/>
            </p:cNvSpPr>
            <p:nvPr/>
          </p:nvSpPr>
          <p:spPr bwMode="auto">
            <a:xfrm>
              <a:off x="758" y="2215"/>
              <a:ext cx="13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5" name="Line 46"/>
            <p:cNvSpPr>
              <a:spLocks noChangeShapeType="1"/>
            </p:cNvSpPr>
            <p:nvPr/>
          </p:nvSpPr>
          <p:spPr bwMode="auto">
            <a:xfrm>
              <a:off x="758" y="2451"/>
              <a:ext cx="13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6" name="Line 47"/>
            <p:cNvSpPr>
              <a:spLocks noChangeShapeType="1"/>
            </p:cNvSpPr>
            <p:nvPr/>
          </p:nvSpPr>
          <p:spPr bwMode="auto">
            <a:xfrm>
              <a:off x="758" y="2687"/>
              <a:ext cx="13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7" name="Line 48"/>
            <p:cNvSpPr>
              <a:spLocks noChangeShapeType="1"/>
            </p:cNvSpPr>
            <p:nvPr/>
          </p:nvSpPr>
          <p:spPr bwMode="auto">
            <a:xfrm>
              <a:off x="758" y="2215"/>
              <a:ext cx="0" cy="4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8" name="Line 49"/>
            <p:cNvSpPr>
              <a:spLocks noChangeShapeType="1"/>
            </p:cNvSpPr>
            <p:nvPr/>
          </p:nvSpPr>
          <p:spPr bwMode="auto">
            <a:xfrm>
              <a:off x="1085" y="2215"/>
              <a:ext cx="0" cy="4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9" name="Line 50"/>
            <p:cNvSpPr>
              <a:spLocks noChangeShapeType="1"/>
            </p:cNvSpPr>
            <p:nvPr/>
          </p:nvSpPr>
          <p:spPr bwMode="auto">
            <a:xfrm>
              <a:off x="1411" y="2215"/>
              <a:ext cx="0" cy="4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0" name="Line 51"/>
            <p:cNvSpPr>
              <a:spLocks noChangeShapeType="1"/>
            </p:cNvSpPr>
            <p:nvPr/>
          </p:nvSpPr>
          <p:spPr bwMode="auto">
            <a:xfrm>
              <a:off x="1738" y="2215"/>
              <a:ext cx="0" cy="4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1" name="Line 52"/>
            <p:cNvSpPr>
              <a:spLocks noChangeShapeType="1"/>
            </p:cNvSpPr>
            <p:nvPr/>
          </p:nvSpPr>
          <p:spPr bwMode="auto">
            <a:xfrm>
              <a:off x="2064" y="2451"/>
              <a:ext cx="0" cy="2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2" name="Line 53"/>
            <p:cNvSpPr>
              <a:spLocks noChangeShapeType="1"/>
            </p:cNvSpPr>
            <p:nvPr/>
          </p:nvSpPr>
          <p:spPr bwMode="auto">
            <a:xfrm>
              <a:off x="2064" y="2215"/>
              <a:ext cx="0" cy="2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3" name="Line 54"/>
            <p:cNvSpPr>
              <a:spLocks noChangeShapeType="1"/>
            </p:cNvSpPr>
            <p:nvPr/>
          </p:nvSpPr>
          <p:spPr bwMode="auto">
            <a:xfrm>
              <a:off x="585" y="2040"/>
              <a:ext cx="173" cy="17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9671" name="Text Box 55"/>
            <p:cNvSpPr txBox="1">
              <a:spLocks noChangeArrowheads="1"/>
            </p:cNvSpPr>
            <p:nvPr/>
          </p:nvSpPr>
          <p:spPr bwMode="auto">
            <a:xfrm>
              <a:off x="846" y="1950"/>
              <a:ext cx="1218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00   01  11    10</a:t>
              </a:r>
            </a:p>
          </p:txBody>
        </p:sp>
        <p:sp>
          <p:nvSpPr>
            <p:cNvPr id="239672" name="Text Box 56"/>
            <p:cNvSpPr txBox="1">
              <a:spLocks noChangeArrowheads="1"/>
            </p:cNvSpPr>
            <p:nvPr/>
          </p:nvSpPr>
          <p:spPr bwMode="auto">
            <a:xfrm>
              <a:off x="585" y="2284"/>
              <a:ext cx="196" cy="40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673" name="Text Box 57"/>
            <p:cNvSpPr txBox="1">
              <a:spLocks noChangeArrowheads="1"/>
            </p:cNvSpPr>
            <p:nvPr/>
          </p:nvSpPr>
          <p:spPr bwMode="auto">
            <a:xfrm>
              <a:off x="432" y="2047"/>
              <a:ext cx="173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39674" name="Text Box 58"/>
            <p:cNvSpPr txBox="1">
              <a:spLocks noChangeArrowheads="1"/>
            </p:cNvSpPr>
            <p:nvPr/>
          </p:nvSpPr>
          <p:spPr bwMode="auto">
            <a:xfrm>
              <a:off x="480" y="1776"/>
              <a:ext cx="623" cy="269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</a:t>
              </a:r>
              <a:r>
                <a:rPr kumimoji="0"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239675" name="Text Box 59"/>
          <p:cNvSpPr txBox="1">
            <a:spLocks noChangeArrowheads="1"/>
          </p:cNvSpPr>
          <p:nvPr/>
        </p:nvSpPr>
        <p:spPr bwMode="auto">
          <a:xfrm>
            <a:off x="290513" y="4327749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kumimoji="0" lang="en-US" altLang="zh-CN" sz="2800" b="1" baseline="-250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13322" name="AutoShape 60"/>
          <p:cNvSpPr>
            <a:spLocks noChangeArrowheads="1"/>
          </p:cNvSpPr>
          <p:nvPr/>
        </p:nvSpPr>
        <p:spPr bwMode="auto">
          <a:xfrm>
            <a:off x="1371600" y="4370611"/>
            <a:ext cx="18288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3323" name="Group 61"/>
          <p:cNvGrpSpPr>
            <a:grpSpLocks/>
          </p:cNvGrpSpPr>
          <p:nvPr/>
        </p:nvGrpSpPr>
        <p:grpSpPr bwMode="auto">
          <a:xfrm>
            <a:off x="1684040" y="5213574"/>
            <a:ext cx="1447800" cy="519112"/>
            <a:chOff x="3949" y="3744"/>
            <a:chExt cx="912" cy="327"/>
          </a:xfrm>
        </p:grpSpPr>
        <p:sp>
          <p:nvSpPr>
            <p:cNvPr id="239678" name="Text Box 62"/>
            <p:cNvSpPr txBox="1">
              <a:spLocks noChangeArrowheads="1"/>
            </p:cNvSpPr>
            <p:nvPr/>
          </p:nvSpPr>
          <p:spPr bwMode="auto">
            <a:xfrm>
              <a:off x="3949" y="3744"/>
              <a:ext cx="9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K</a:t>
              </a:r>
              <a:r>
                <a:rPr kumimoji="0" lang="en-US" altLang="zh-CN" sz="2800" b="1" baseline="-25000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 </a:t>
              </a:r>
              <a:r>
                <a:rPr lang="en-US" altLang="zh-CN" sz="2800" b="1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= X</a:t>
              </a:r>
            </a:p>
          </p:txBody>
        </p:sp>
        <p:sp>
          <p:nvSpPr>
            <p:cNvPr id="13325" name="Line 63"/>
            <p:cNvSpPr>
              <a:spLocks noChangeShapeType="1"/>
            </p:cNvSpPr>
            <p:nvPr/>
          </p:nvSpPr>
          <p:spPr bwMode="auto">
            <a:xfrm>
              <a:off x="4453" y="3792"/>
              <a:ext cx="159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4" name="矩形 63"/>
          <p:cNvSpPr/>
          <p:nvPr/>
        </p:nvSpPr>
        <p:spPr bwMode="auto">
          <a:xfrm>
            <a:off x="4884232" y="1534796"/>
            <a:ext cx="1465768" cy="342795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1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Line 2"/>
          <p:cNvSpPr>
            <a:spLocks noChangeShapeType="1"/>
          </p:cNvSpPr>
          <p:nvPr/>
        </p:nvSpPr>
        <p:spPr bwMode="auto">
          <a:xfrm>
            <a:off x="2441575" y="1196975"/>
            <a:ext cx="3527425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6499" name="Line 3"/>
          <p:cNvSpPr>
            <a:spLocks noChangeShapeType="1"/>
          </p:cNvSpPr>
          <p:nvPr/>
        </p:nvSpPr>
        <p:spPr bwMode="auto">
          <a:xfrm>
            <a:off x="3521075" y="620713"/>
            <a:ext cx="0" cy="540067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6500" name="Line 4"/>
          <p:cNvSpPr>
            <a:spLocks noChangeShapeType="1"/>
          </p:cNvSpPr>
          <p:nvPr/>
        </p:nvSpPr>
        <p:spPr bwMode="auto">
          <a:xfrm>
            <a:off x="2441575" y="1916113"/>
            <a:ext cx="3527425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>
            <a:off x="2441575" y="2708275"/>
            <a:ext cx="3527425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6502" name="Line 6"/>
          <p:cNvSpPr>
            <a:spLocks noChangeShapeType="1"/>
          </p:cNvSpPr>
          <p:nvPr/>
        </p:nvSpPr>
        <p:spPr bwMode="auto">
          <a:xfrm>
            <a:off x="2513013" y="3500438"/>
            <a:ext cx="3527425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2513013" y="4365625"/>
            <a:ext cx="3527425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>
            <a:off x="2441575" y="5300663"/>
            <a:ext cx="3527425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713" name="Rectangle 9"/>
          <p:cNvSpPr>
            <a:spLocks noChangeArrowheads="1"/>
          </p:cNvSpPr>
          <p:nvPr/>
        </p:nvSpPr>
        <p:spPr bwMode="auto">
          <a:xfrm>
            <a:off x="3881438" y="549275"/>
            <a:ext cx="2016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Q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Q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Q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328714" name="Rectangle 10"/>
          <p:cNvSpPr>
            <a:spLocks noChangeArrowheads="1"/>
          </p:cNvSpPr>
          <p:nvPr/>
        </p:nvSpPr>
        <p:spPr bwMode="auto">
          <a:xfrm>
            <a:off x="2657475" y="1268413"/>
            <a:ext cx="5603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A’</a:t>
            </a:r>
          </a:p>
        </p:txBody>
      </p:sp>
      <p:sp>
        <p:nvSpPr>
          <p:cNvPr id="328715" name="Rectangle 11"/>
          <p:cNvSpPr>
            <a:spLocks noChangeArrowheads="1"/>
          </p:cNvSpPr>
          <p:nvPr/>
        </p:nvSpPr>
        <p:spPr bwMode="auto">
          <a:xfrm>
            <a:off x="2657475" y="1989138"/>
            <a:ext cx="539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B’</a:t>
            </a:r>
          </a:p>
        </p:txBody>
      </p:sp>
      <p:sp>
        <p:nvSpPr>
          <p:cNvPr id="328716" name="Rectangle 12"/>
          <p:cNvSpPr>
            <a:spLocks noChangeArrowheads="1"/>
          </p:cNvSpPr>
          <p:nvPr/>
        </p:nvSpPr>
        <p:spPr bwMode="auto">
          <a:xfrm>
            <a:off x="2657475" y="2722563"/>
            <a:ext cx="638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C’</a:t>
            </a:r>
          </a:p>
        </p:txBody>
      </p:sp>
      <p:sp>
        <p:nvSpPr>
          <p:cNvPr id="328717" name="Rectangle 13"/>
          <p:cNvSpPr>
            <a:spLocks noChangeArrowheads="1"/>
          </p:cNvSpPr>
          <p:nvPr/>
        </p:nvSpPr>
        <p:spPr bwMode="auto">
          <a:xfrm>
            <a:off x="2657475" y="3644900"/>
            <a:ext cx="638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D’</a:t>
            </a:r>
          </a:p>
        </p:txBody>
      </p:sp>
      <p:sp>
        <p:nvSpPr>
          <p:cNvPr id="328718" name="Rectangle 14"/>
          <p:cNvSpPr>
            <a:spLocks noChangeArrowheads="1"/>
          </p:cNvSpPr>
          <p:nvPr/>
        </p:nvSpPr>
        <p:spPr bwMode="auto">
          <a:xfrm>
            <a:off x="2657475" y="4581525"/>
            <a:ext cx="638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E’</a:t>
            </a:r>
          </a:p>
        </p:txBody>
      </p:sp>
      <p:sp>
        <p:nvSpPr>
          <p:cNvPr id="328719" name="Rectangle 15"/>
          <p:cNvSpPr>
            <a:spLocks noChangeArrowheads="1"/>
          </p:cNvSpPr>
          <p:nvPr/>
        </p:nvSpPr>
        <p:spPr bwMode="auto">
          <a:xfrm>
            <a:off x="3810000" y="1268413"/>
            <a:ext cx="2016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0      0       0</a:t>
            </a:r>
          </a:p>
        </p:txBody>
      </p:sp>
      <p:sp>
        <p:nvSpPr>
          <p:cNvPr id="328720" name="Rectangle 16"/>
          <p:cNvSpPr>
            <a:spLocks noChangeArrowheads="1"/>
          </p:cNvSpPr>
          <p:nvPr/>
        </p:nvSpPr>
        <p:spPr bwMode="auto">
          <a:xfrm>
            <a:off x="3810000" y="2060575"/>
            <a:ext cx="2016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0      0       1</a:t>
            </a:r>
          </a:p>
        </p:txBody>
      </p:sp>
      <p:sp>
        <p:nvSpPr>
          <p:cNvPr id="328721" name="Rectangle 17"/>
          <p:cNvSpPr>
            <a:spLocks noChangeArrowheads="1"/>
          </p:cNvSpPr>
          <p:nvPr/>
        </p:nvSpPr>
        <p:spPr bwMode="auto">
          <a:xfrm>
            <a:off x="3736975" y="2852738"/>
            <a:ext cx="2016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0       1       1</a:t>
            </a:r>
          </a:p>
        </p:txBody>
      </p:sp>
      <p:sp>
        <p:nvSpPr>
          <p:cNvPr id="328722" name="Rectangle 18"/>
          <p:cNvSpPr>
            <a:spLocks noChangeArrowheads="1"/>
          </p:cNvSpPr>
          <p:nvPr/>
        </p:nvSpPr>
        <p:spPr bwMode="auto">
          <a:xfrm>
            <a:off x="3736975" y="3644900"/>
            <a:ext cx="2016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1       1       1</a:t>
            </a:r>
          </a:p>
        </p:txBody>
      </p:sp>
      <p:sp>
        <p:nvSpPr>
          <p:cNvPr id="328723" name="Rectangle 19"/>
          <p:cNvSpPr>
            <a:spLocks noChangeArrowheads="1"/>
          </p:cNvSpPr>
          <p:nvPr/>
        </p:nvSpPr>
        <p:spPr bwMode="auto">
          <a:xfrm>
            <a:off x="3736975" y="4581525"/>
            <a:ext cx="2016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1       1       0</a:t>
            </a:r>
          </a:p>
        </p:txBody>
      </p:sp>
      <p:sp>
        <p:nvSpPr>
          <p:cNvPr id="328724" name="Rectangle 20"/>
          <p:cNvSpPr>
            <a:spLocks noChangeArrowheads="1"/>
          </p:cNvSpPr>
          <p:nvPr/>
        </p:nvSpPr>
        <p:spPr bwMode="auto">
          <a:xfrm>
            <a:off x="2657475" y="5300663"/>
            <a:ext cx="638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F’</a:t>
            </a:r>
          </a:p>
        </p:txBody>
      </p:sp>
      <p:sp>
        <p:nvSpPr>
          <p:cNvPr id="328725" name="Rectangle 21"/>
          <p:cNvSpPr>
            <a:spLocks noChangeArrowheads="1"/>
          </p:cNvSpPr>
          <p:nvPr/>
        </p:nvSpPr>
        <p:spPr bwMode="auto">
          <a:xfrm>
            <a:off x="3736975" y="5373688"/>
            <a:ext cx="2016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0       1       0</a:t>
            </a:r>
          </a:p>
        </p:txBody>
      </p:sp>
      <p:sp>
        <p:nvSpPr>
          <p:cNvPr id="328728" name="Rectangle 24"/>
          <p:cNvSpPr>
            <a:spLocks noChangeArrowheads="1"/>
          </p:cNvSpPr>
          <p:nvPr/>
        </p:nvSpPr>
        <p:spPr bwMode="auto">
          <a:xfrm>
            <a:off x="6689725" y="3195638"/>
            <a:ext cx="90646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相邻</a:t>
            </a:r>
          </a:p>
        </p:txBody>
      </p:sp>
      <p:sp>
        <p:nvSpPr>
          <p:cNvPr id="328729" name="Rectangle 25"/>
          <p:cNvSpPr>
            <a:spLocks noChangeArrowheads="1"/>
          </p:cNvSpPr>
          <p:nvPr/>
        </p:nvSpPr>
        <p:spPr bwMode="auto">
          <a:xfrm>
            <a:off x="6648450" y="4724400"/>
            <a:ext cx="906463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相邻</a:t>
            </a:r>
          </a:p>
        </p:txBody>
      </p:sp>
      <p:sp>
        <p:nvSpPr>
          <p:cNvPr id="2" name="右大括号 1"/>
          <p:cNvSpPr>
            <a:spLocks/>
          </p:cNvSpPr>
          <p:nvPr/>
        </p:nvSpPr>
        <p:spPr bwMode="auto">
          <a:xfrm>
            <a:off x="6186488" y="2779713"/>
            <a:ext cx="452437" cy="1441450"/>
          </a:xfrm>
          <a:prstGeom prst="rightBrace">
            <a:avLst>
              <a:gd name="adj1" fmla="val 8348"/>
              <a:gd name="adj2" fmla="val 50000"/>
            </a:avLst>
          </a:prstGeom>
          <a:noFill/>
          <a:ln w="3810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右大括号 26"/>
          <p:cNvSpPr>
            <a:spLocks/>
          </p:cNvSpPr>
          <p:nvPr/>
        </p:nvSpPr>
        <p:spPr bwMode="auto">
          <a:xfrm>
            <a:off x="6186488" y="4379913"/>
            <a:ext cx="452437" cy="1441450"/>
          </a:xfrm>
          <a:prstGeom prst="rightBrace">
            <a:avLst>
              <a:gd name="adj1" fmla="val 8348"/>
              <a:gd name="adj2" fmla="val 50000"/>
            </a:avLst>
          </a:prstGeom>
          <a:noFill/>
          <a:ln w="3810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8" grpId="0"/>
      <p:bldP spid="328729" grpId="0"/>
      <p:bldP spid="2" grpId="0" animBg="1"/>
      <p:bldP spid="27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179388" y="188913"/>
            <a:ext cx="8785225" cy="6669087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7523" name="Line 3"/>
          <p:cNvSpPr>
            <a:spLocks noChangeShapeType="1"/>
          </p:cNvSpPr>
          <p:nvPr/>
        </p:nvSpPr>
        <p:spPr bwMode="auto">
          <a:xfrm>
            <a:off x="4572000" y="188913"/>
            <a:ext cx="0" cy="6669087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7524" name="Line 4"/>
          <p:cNvSpPr>
            <a:spLocks noChangeShapeType="1"/>
          </p:cNvSpPr>
          <p:nvPr/>
        </p:nvSpPr>
        <p:spPr bwMode="auto">
          <a:xfrm>
            <a:off x="179388" y="692150"/>
            <a:ext cx="8785225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7525" name="Line 5"/>
          <p:cNvSpPr>
            <a:spLocks noChangeShapeType="1"/>
          </p:cNvSpPr>
          <p:nvPr/>
        </p:nvSpPr>
        <p:spPr bwMode="auto">
          <a:xfrm>
            <a:off x="1187450" y="188913"/>
            <a:ext cx="0" cy="6669087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7526" name="Line 6"/>
          <p:cNvSpPr>
            <a:spLocks noChangeShapeType="1"/>
          </p:cNvSpPr>
          <p:nvPr/>
        </p:nvSpPr>
        <p:spPr bwMode="auto">
          <a:xfrm>
            <a:off x="3851275" y="188913"/>
            <a:ext cx="0" cy="6669087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7527" name="Line 7"/>
          <p:cNvSpPr>
            <a:spLocks noChangeShapeType="1"/>
          </p:cNvSpPr>
          <p:nvPr/>
        </p:nvSpPr>
        <p:spPr bwMode="auto">
          <a:xfrm>
            <a:off x="2771775" y="188913"/>
            <a:ext cx="0" cy="66690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7528" name="Line 8"/>
          <p:cNvSpPr>
            <a:spLocks noChangeShapeType="1"/>
          </p:cNvSpPr>
          <p:nvPr/>
        </p:nvSpPr>
        <p:spPr bwMode="auto">
          <a:xfrm>
            <a:off x="5651500" y="188913"/>
            <a:ext cx="0" cy="6669087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7529" name="Line 9"/>
          <p:cNvSpPr>
            <a:spLocks noChangeShapeType="1"/>
          </p:cNvSpPr>
          <p:nvPr/>
        </p:nvSpPr>
        <p:spPr bwMode="auto">
          <a:xfrm>
            <a:off x="7235825" y="188913"/>
            <a:ext cx="0" cy="6669087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7530" name="Line 10"/>
          <p:cNvSpPr>
            <a:spLocks noChangeShapeType="1"/>
          </p:cNvSpPr>
          <p:nvPr/>
        </p:nvSpPr>
        <p:spPr bwMode="auto">
          <a:xfrm>
            <a:off x="8316913" y="188913"/>
            <a:ext cx="0" cy="6669087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7531" name="Line 11"/>
          <p:cNvSpPr>
            <a:spLocks noChangeShapeType="1"/>
          </p:cNvSpPr>
          <p:nvPr/>
        </p:nvSpPr>
        <p:spPr bwMode="auto">
          <a:xfrm>
            <a:off x="179388" y="3789363"/>
            <a:ext cx="8785225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7532" name="Line 12"/>
          <p:cNvSpPr>
            <a:spLocks noChangeShapeType="1"/>
          </p:cNvSpPr>
          <p:nvPr/>
        </p:nvSpPr>
        <p:spPr bwMode="auto">
          <a:xfrm>
            <a:off x="179388" y="2205038"/>
            <a:ext cx="8785225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7533" name="Line 13"/>
          <p:cNvSpPr>
            <a:spLocks noChangeShapeType="1"/>
          </p:cNvSpPr>
          <p:nvPr/>
        </p:nvSpPr>
        <p:spPr bwMode="auto">
          <a:xfrm>
            <a:off x="179388" y="1484313"/>
            <a:ext cx="8785225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7534" name="Line 14"/>
          <p:cNvSpPr>
            <a:spLocks noChangeShapeType="1"/>
          </p:cNvSpPr>
          <p:nvPr/>
        </p:nvSpPr>
        <p:spPr bwMode="auto">
          <a:xfrm>
            <a:off x="179388" y="2997200"/>
            <a:ext cx="8785225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7535" name="Line 15"/>
          <p:cNvSpPr>
            <a:spLocks noChangeShapeType="1"/>
          </p:cNvSpPr>
          <p:nvPr/>
        </p:nvSpPr>
        <p:spPr bwMode="auto">
          <a:xfrm>
            <a:off x="179388" y="5300663"/>
            <a:ext cx="8785225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7536" name="Line 16"/>
          <p:cNvSpPr>
            <a:spLocks noChangeShapeType="1"/>
          </p:cNvSpPr>
          <p:nvPr/>
        </p:nvSpPr>
        <p:spPr bwMode="auto">
          <a:xfrm>
            <a:off x="179388" y="4581525"/>
            <a:ext cx="8785225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7537" name="Line 17"/>
          <p:cNvSpPr>
            <a:spLocks noChangeShapeType="1"/>
          </p:cNvSpPr>
          <p:nvPr/>
        </p:nvSpPr>
        <p:spPr bwMode="auto">
          <a:xfrm>
            <a:off x="179388" y="6165850"/>
            <a:ext cx="8785225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9746" name="Rectangle 18"/>
          <p:cNvSpPr>
            <a:spLocks noChangeArrowheads="1"/>
          </p:cNvSpPr>
          <p:nvPr/>
        </p:nvSpPr>
        <p:spPr bwMode="auto">
          <a:xfrm>
            <a:off x="1476375" y="836613"/>
            <a:ext cx="1009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0  0  1</a:t>
            </a:r>
          </a:p>
        </p:txBody>
      </p:sp>
      <p:sp>
        <p:nvSpPr>
          <p:cNvPr id="329747" name="Rectangle 19"/>
          <p:cNvSpPr>
            <a:spLocks noChangeArrowheads="1"/>
          </p:cNvSpPr>
          <p:nvPr/>
        </p:nvSpPr>
        <p:spPr bwMode="auto">
          <a:xfrm>
            <a:off x="179388" y="260350"/>
            <a:ext cx="11509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XQ</a:t>
            </a:r>
            <a:r>
              <a:rPr lang="en-US" altLang="zh-CN" sz="16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Q</a:t>
            </a:r>
            <a:r>
              <a:rPr lang="en-US" altLang="zh-CN" sz="16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Q</a:t>
            </a:r>
            <a:r>
              <a:rPr lang="en-US" altLang="zh-CN" sz="16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329748" name="Rectangle 20"/>
          <p:cNvSpPr>
            <a:spLocks noChangeArrowheads="1"/>
          </p:cNvSpPr>
          <p:nvPr/>
        </p:nvSpPr>
        <p:spPr bwMode="auto">
          <a:xfrm>
            <a:off x="7308850" y="260350"/>
            <a:ext cx="107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en-US" altLang="zh-CN" sz="16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en-US" altLang="zh-CN" sz="16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en-US" altLang="zh-CN" sz="16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329749" name="Rectangle 21"/>
          <p:cNvSpPr>
            <a:spLocks noChangeArrowheads="1"/>
          </p:cNvSpPr>
          <p:nvPr/>
        </p:nvSpPr>
        <p:spPr bwMode="auto">
          <a:xfrm>
            <a:off x="1331913" y="333375"/>
            <a:ext cx="172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Q</a:t>
            </a:r>
            <a:r>
              <a:rPr lang="en-US" altLang="zh-CN" sz="12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1200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N+1</a:t>
            </a:r>
            <a:r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Q</a:t>
            </a:r>
            <a:r>
              <a:rPr lang="en-US" altLang="zh-CN" sz="12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1200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N+1</a:t>
            </a:r>
            <a:r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Q</a:t>
            </a:r>
            <a:r>
              <a:rPr lang="en-US" altLang="zh-CN" sz="12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1200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N+1</a:t>
            </a:r>
          </a:p>
        </p:txBody>
      </p:sp>
      <p:sp>
        <p:nvSpPr>
          <p:cNvPr id="329750" name="Rectangle 22"/>
          <p:cNvSpPr>
            <a:spLocks noChangeArrowheads="1"/>
          </p:cNvSpPr>
          <p:nvPr/>
        </p:nvSpPr>
        <p:spPr bwMode="auto">
          <a:xfrm>
            <a:off x="5724525" y="333375"/>
            <a:ext cx="172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Q</a:t>
            </a:r>
            <a:r>
              <a:rPr lang="en-US" altLang="zh-CN" sz="12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1200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N+1</a:t>
            </a:r>
            <a:r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Q</a:t>
            </a:r>
            <a:r>
              <a:rPr lang="en-US" altLang="zh-CN" sz="12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1200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N+1</a:t>
            </a:r>
            <a:r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Q</a:t>
            </a:r>
            <a:r>
              <a:rPr lang="en-US" altLang="zh-CN" sz="12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1200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N+1</a:t>
            </a:r>
          </a:p>
        </p:txBody>
      </p:sp>
      <p:sp>
        <p:nvSpPr>
          <p:cNvPr id="329751" name="Rectangle 23"/>
          <p:cNvSpPr>
            <a:spLocks noChangeArrowheads="1"/>
          </p:cNvSpPr>
          <p:nvPr/>
        </p:nvSpPr>
        <p:spPr bwMode="auto">
          <a:xfrm>
            <a:off x="3995738" y="836613"/>
            <a:ext cx="287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29752" name="Rectangle 24"/>
          <p:cNvSpPr>
            <a:spLocks noChangeArrowheads="1"/>
          </p:cNvSpPr>
          <p:nvPr/>
        </p:nvSpPr>
        <p:spPr bwMode="auto">
          <a:xfrm>
            <a:off x="8459788" y="260350"/>
            <a:ext cx="287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Z</a:t>
            </a:r>
          </a:p>
        </p:txBody>
      </p:sp>
      <p:sp>
        <p:nvSpPr>
          <p:cNvPr id="329753" name="Rectangle 25"/>
          <p:cNvSpPr>
            <a:spLocks noChangeArrowheads="1"/>
          </p:cNvSpPr>
          <p:nvPr/>
        </p:nvSpPr>
        <p:spPr bwMode="auto">
          <a:xfrm>
            <a:off x="2771775" y="260350"/>
            <a:ext cx="107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en-US" altLang="zh-CN" sz="16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en-US" altLang="zh-CN" sz="16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en-US" altLang="zh-CN" sz="16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329754" name="Rectangle 26"/>
          <p:cNvSpPr>
            <a:spLocks noChangeArrowheads="1"/>
          </p:cNvSpPr>
          <p:nvPr/>
        </p:nvSpPr>
        <p:spPr bwMode="auto">
          <a:xfrm>
            <a:off x="250825" y="908050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0000</a:t>
            </a:r>
          </a:p>
        </p:txBody>
      </p:sp>
      <p:sp>
        <p:nvSpPr>
          <p:cNvPr id="329755" name="Rectangle 27"/>
          <p:cNvSpPr>
            <a:spLocks noChangeArrowheads="1"/>
          </p:cNvSpPr>
          <p:nvPr/>
        </p:nvSpPr>
        <p:spPr bwMode="auto">
          <a:xfrm>
            <a:off x="250825" y="1628775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0001</a:t>
            </a:r>
          </a:p>
        </p:txBody>
      </p:sp>
      <p:sp>
        <p:nvSpPr>
          <p:cNvPr id="329756" name="Rectangle 28"/>
          <p:cNvSpPr>
            <a:spLocks noChangeArrowheads="1"/>
          </p:cNvSpPr>
          <p:nvPr/>
        </p:nvSpPr>
        <p:spPr bwMode="auto">
          <a:xfrm>
            <a:off x="250825" y="2349500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0011</a:t>
            </a:r>
          </a:p>
        </p:txBody>
      </p:sp>
      <p:sp>
        <p:nvSpPr>
          <p:cNvPr id="329757" name="Rectangle 29"/>
          <p:cNvSpPr>
            <a:spLocks noChangeArrowheads="1"/>
          </p:cNvSpPr>
          <p:nvPr/>
        </p:nvSpPr>
        <p:spPr bwMode="auto">
          <a:xfrm>
            <a:off x="250825" y="3141663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0111</a:t>
            </a:r>
          </a:p>
        </p:txBody>
      </p:sp>
      <p:sp>
        <p:nvSpPr>
          <p:cNvPr id="329758" name="Rectangle 30"/>
          <p:cNvSpPr>
            <a:spLocks noChangeArrowheads="1"/>
          </p:cNvSpPr>
          <p:nvPr/>
        </p:nvSpPr>
        <p:spPr bwMode="auto">
          <a:xfrm>
            <a:off x="250825" y="3933825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0110</a:t>
            </a:r>
          </a:p>
        </p:txBody>
      </p:sp>
      <p:sp>
        <p:nvSpPr>
          <p:cNvPr id="329759" name="Rectangle 31"/>
          <p:cNvSpPr>
            <a:spLocks noChangeArrowheads="1"/>
          </p:cNvSpPr>
          <p:nvPr/>
        </p:nvSpPr>
        <p:spPr bwMode="auto">
          <a:xfrm>
            <a:off x="250825" y="4724400"/>
            <a:ext cx="865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0010</a:t>
            </a:r>
          </a:p>
        </p:txBody>
      </p:sp>
      <p:sp>
        <p:nvSpPr>
          <p:cNvPr id="329760" name="Rectangle 32"/>
          <p:cNvSpPr>
            <a:spLocks noChangeArrowheads="1"/>
          </p:cNvSpPr>
          <p:nvPr/>
        </p:nvSpPr>
        <p:spPr bwMode="auto">
          <a:xfrm>
            <a:off x="250825" y="5516563"/>
            <a:ext cx="865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0100</a:t>
            </a:r>
          </a:p>
        </p:txBody>
      </p:sp>
      <p:sp>
        <p:nvSpPr>
          <p:cNvPr id="329761" name="Rectangle 33"/>
          <p:cNvSpPr>
            <a:spLocks noChangeArrowheads="1"/>
          </p:cNvSpPr>
          <p:nvPr/>
        </p:nvSpPr>
        <p:spPr bwMode="auto">
          <a:xfrm>
            <a:off x="250825" y="6237288"/>
            <a:ext cx="1008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0101</a:t>
            </a:r>
          </a:p>
        </p:txBody>
      </p:sp>
      <p:sp>
        <p:nvSpPr>
          <p:cNvPr id="329762" name="Rectangle 34"/>
          <p:cNvSpPr>
            <a:spLocks noChangeArrowheads="1"/>
          </p:cNvSpPr>
          <p:nvPr/>
        </p:nvSpPr>
        <p:spPr bwMode="auto">
          <a:xfrm>
            <a:off x="4500563" y="260350"/>
            <a:ext cx="11509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XQ</a:t>
            </a:r>
            <a:r>
              <a:rPr lang="en-US" altLang="zh-CN" sz="16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Q</a:t>
            </a:r>
            <a:r>
              <a:rPr lang="en-US" altLang="zh-CN" sz="16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Q</a:t>
            </a:r>
            <a:r>
              <a:rPr lang="en-US" altLang="zh-CN" sz="16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329763" name="Rectangle 35"/>
          <p:cNvSpPr>
            <a:spLocks noChangeArrowheads="1"/>
          </p:cNvSpPr>
          <p:nvPr/>
        </p:nvSpPr>
        <p:spPr bwMode="auto">
          <a:xfrm>
            <a:off x="1476375" y="1557338"/>
            <a:ext cx="1009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0  1  1</a:t>
            </a:r>
          </a:p>
        </p:txBody>
      </p:sp>
      <p:sp>
        <p:nvSpPr>
          <p:cNvPr id="329764" name="Rectangle 36"/>
          <p:cNvSpPr>
            <a:spLocks noChangeArrowheads="1"/>
          </p:cNvSpPr>
          <p:nvPr/>
        </p:nvSpPr>
        <p:spPr bwMode="auto">
          <a:xfrm>
            <a:off x="1476375" y="2374900"/>
            <a:ext cx="115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1  1   0</a:t>
            </a:r>
          </a:p>
        </p:txBody>
      </p:sp>
      <p:sp>
        <p:nvSpPr>
          <p:cNvPr id="329765" name="Rectangle 37"/>
          <p:cNvSpPr>
            <a:spLocks noChangeArrowheads="1"/>
          </p:cNvSpPr>
          <p:nvPr/>
        </p:nvSpPr>
        <p:spPr bwMode="auto">
          <a:xfrm>
            <a:off x="1476375" y="3141663"/>
            <a:ext cx="1009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0  1  0</a:t>
            </a:r>
          </a:p>
        </p:txBody>
      </p:sp>
      <p:sp>
        <p:nvSpPr>
          <p:cNvPr id="329766" name="Rectangle 38"/>
          <p:cNvSpPr>
            <a:spLocks noChangeArrowheads="1"/>
          </p:cNvSpPr>
          <p:nvPr/>
        </p:nvSpPr>
        <p:spPr bwMode="auto">
          <a:xfrm>
            <a:off x="1476375" y="3933825"/>
            <a:ext cx="1009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0  0  0</a:t>
            </a:r>
          </a:p>
        </p:txBody>
      </p:sp>
      <p:sp>
        <p:nvSpPr>
          <p:cNvPr id="329767" name="Rectangle 39"/>
          <p:cNvSpPr>
            <a:spLocks noChangeArrowheads="1"/>
          </p:cNvSpPr>
          <p:nvPr/>
        </p:nvSpPr>
        <p:spPr bwMode="auto">
          <a:xfrm>
            <a:off x="1547813" y="4724400"/>
            <a:ext cx="1009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0  0  0</a:t>
            </a:r>
          </a:p>
        </p:txBody>
      </p:sp>
      <p:sp>
        <p:nvSpPr>
          <p:cNvPr id="329768" name="Rectangle 40"/>
          <p:cNvSpPr>
            <a:spLocks noChangeArrowheads="1"/>
          </p:cNvSpPr>
          <p:nvPr/>
        </p:nvSpPr>
        <p:spPr bwMode="auto">
          <a:xfrm>
            <a:off x="1547813" y="5445125"/>
            <a:ext cx="1009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</a:p>
        </p:txBody>
      </p:sp>
      <p:grpSp>
        <p:nvGrpSpPr>
          <p:cNvPr id="107561" name="Group 41"/>
          <p:cNvGrpSpPr>
            <a:grpSpLocks/>
          </p:cNvGrpSpPr>
          <p:nvPr/>
        </p:nvGrpSpPr>
        <p:grpSpPr bwMode="auto">
          <a:xfrm>
            <a:off x="1547813" y="5589588"/>
            <a:ext cx="215900" cy="215900"/>
            <a:chOff x="975" y="3521"/>
            <a:chExt cx="136" cy="136"/>
          </a:xfrm>
        </p:grpSpPr>
        <p:sp>
          <p:nvSpPr>
            <p:cNvPr id="107681" name="Line 42"/>
            <p:cNvSpPr>
              <a:spLocks noChangeShapeType="1"/>
            </p:cNvSpPr>
            <p:nvPr/>
          </p:nvSpPr>
          <p:spPr bwMode="auto">
            <a:xfrm flipH="1"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682" name="Line 43"/>
            <p:cNvSpPr>
              <a:spLocks noChangeShapeType="1"/>
            </p:cNvSpPr>
            <p:nvPr/>
          </p:nvSpPr>
          <p:spPr bwMode="auto">
            <a:xfrm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7562" name="Group 44"/>
          <p:cNvGrpSpPr>
            <a:grpSpLocks/>
          </p:cNvGrpSpPr>
          <p:nvPr/>
        </p:nvGrpSpPr>
        <p:grpSpPr bwMode="auto">
          <a:xfrm>
            <a:off x="1908175" y="5589588"/>
            <a:ext cx="215900" cy="215900"/>
            <a:chOff x="975" y="3521"/>
            <a:chExt cx="136" cy="136"/>
          </a:xfrm>
        </p:grpSpPr>
        <p:sp>
          <p:nvSpPr>
            <p:cNvPr id="107679" name="Line 45"/>
            <p:cNvSpPr>
              <a:spLocks noChangeShapeType="1"/>
            </p:cNvSpPr>
            <p:nvPr/>
          </p:nvSpPr>
          <p:spPr bwMode="auto">
            <a:xfrm flipH="1"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680" name="Line 46"/>
            <p:cNvSpPr>
              <a:spLocks noChangeShapeType="1"/>
            </p:cNvSpPr>
            <p:nvPr/>
          </p:nvSpPr>
          <p:spPr bwMode="auto">
            <a:xfrm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7563" name="Group 47"/>
          <p:cNvGrpSpPr>
            <a:grpSpLocks/>
          </p:cNvGrpSpPr>
          <p:nvPr/>
        </p:nvGrpSpPr>
        <p:grpSpPr bwMode="auto">
          <a:xfrm>
            <a:off x="2268538" y="5589588"/>
            <a:ext cx="215900" cy="215900"/>
            <a:chOff x="975" y="3521"/>
            <a:chExt cx="136" cy="136"/>
          </a:xfrm>
        </p:grpSpPr>
        <p:sp>
          <p:nvSpPr>
            <p:cNvPr id="107677" name="Line 48"/>
            <p:cNvSpPr>
              <a:spLocks noChangeShapeType="1"/>
            </p:cNvSpPr>
            <p:nvPr/>
          </p:nvSpPr>
          <p:spPr bwMode="auto">
            <a:xfrm flipH="1"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678" name="Line 49"/>
            <p:cNvSpPr>
              <a:spLocks noChangeShapeType="1"/>
            </p:cNvSpPr>
            <p:nvPr/>
          </p:nvSpPr>
          <p:spPr bwMode="auto">
            <a:xfrm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7564" name="Group 50"/>
          <p:cNvGrpSpPr>
            <a:grpSpLocks/>
          </p:cNvGrpSpPr>
          <p:nvPr/>
        </p:nvGrpSpPr>
        <p:grpSpPr bwMode="auto">
          <a:xfrm>
            <a:off x="1476375" y="6381750"/>
            <a:ext cx="215900" cy="215900"/>
            <a:chOff x="975" y="3521"/>
            <a:chExt cx="136" cy="136"/>
          </a:xfrm>
        </p:grpSpPr>
        <p:sp>
          <p:nvSpPr>
            <p:cNvPr id="107675" name="Line 51"/>
            <p:cNvSpPr>
              <a:spLocks noChangeShapeType="1"/>
            </p:cNvSpPr>
            <p:nvPr/>
          </p:nvSpPr>
          <p:spPr bwMode="auto">
            <a:xfrm flipH="1"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676" name="Line 52"/>
            <p:cNvSpPr>
              <a:spLocks noChangeShapeType="1"/>
            </p:cNvSpPr>
            <p:nvPr/>
          </p:nvSpPr>
          <p:spPr bwMode="auto">
            <a:xfrm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7565" name="Group 53"/>
          <p:cNvGrpSpPr>
            <a:grpSpLocks/>
          </p:cNvGrpSpPr>
          <p:nvPr/>
        </p:nvGrpSpPr>
        <p:grpSpPr bwMode="auto">
          <a:xfrm>
            <a:off x="1908175" y="6381750"/>
            <a:ext cx="215900" cy="215900"/>
            <a:chOff x="975" y="3521"/>
            <a:chExt cx="136" cy="136"/>
          </a:xfrm>
        </p:grpSpPr>
        <p:sp>
          <p:nvSpPr>
            <p:cNvPr id="107673" name="Line 54"/>
            <p:cNvSpPr>
              <a:spLocks noChangeShapeType="1"/>
            </p:cNvSpPr>
            <p:nvPr/>
          </p:nvSpPr>
          <p:spPr bwMode="auto">
            <a:xfrm flipH="1"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674" name="Line 55"/>
            <p:cNvSpPr>
              <a:spLocks noChangeShapeType="1"/>
            </p:cNvSpPr>
            <p:nvPr/>
          </p:nvSpPr>
          <p:spPr bwMode="auto">
            <a:xfrm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7566" name="Group 56"/>
          <p:cNvGrpSpPr>
            <a:grpSpLocks/>
          </p:cNvGrpSpPr>
          <p:nvPr/>
        </p:nvGrpSpPr>
        <p:grpSpPr bwMode="auto">
          <a:xfrm>
            <a:off x="2268538" y="6381750"/>
            <a:ext cx="215900" cy="215900"/>
            <a:chOff x="975" y="3521"/>
            <a:chExt cx="136" cy="136"/>
          </a:xfrm>
        </p:grpSpPr>
        <p:sp>
          <p:nvSpPr>
            <p:cNvPr id="107671" name="Line 57"/>
            <p:cNvSpPr>
              <a:spLocks noChangeShapeType="1"/>
            </p:cNvSpPr>
            <p:nvPr/>
          </p:nvSpPr>
          <p:spPr bwMode="auto">
            <a:xfrm flipH="1"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672" name="Line 58"/>
            <p:cNvSpPr>
              <a:spLocks noChangeShapeType="1"/>
            </p:cNvSpPr>
            <p:nvPr/>
          </p:nvSpPr>
          <p:spPr bwMode="auto">
            <a:xfrm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29787" name="Rectangle 59"/>
          <p:cNvSpPr>
            <a:spLocks noChangeArrowheads="1"/>
          </p:cNvSpPr>
          <p:nvPr/>
        </p:nvSpPr>
        <p:spPr bwMode="auto">
          <a:xfrm>
            <a:off x="2771775" y="836613"/>
            <a:ext cx="1009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0  0  1</a:t>
            </a:r>
          </a:p>
        </p:txBody>
      </p:sp>
      <p:sp>
        <p:nvSpPr>
          <p:cNvPr id="329788" name="Rectangle 60"/>
          <p:cNvSpPr>
            <a:spLocks noChangeArrowheads="1"/>
          </p:cNvSpPr>
          <p:nvPr/>
        </p:nvSpPr>
        <p:spPr bwMode="auto">
          <a:xfrm>
            <a:off x="2771775" y="1557338"/>
            <a:ext cx="1009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0  1  1</a:t>
            </a:r>
          </a:p>
        </p:txBody>
      </p:sp>
      <p:sp>
        <p:nvSpPr>
          <p:cNvPr id="329789" name="Rectangle 61"/>
          <p:cNvSpPr>
            <a:spLocks noChangeArrowheads="1"/>
          </p:cNvSpPr>
          <p:nvPr/>
        </p:nvSpPr>
        <p:spPr bwMode="auto">
          <a:xfrm>
            <a:off x="2843213" y="2349500"/>
            <a:ext cx="115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1  1   0</a:t>
            </a:r>
          </a:p>
        </p:txBody>
      </p:sp>
      <p:sp>
        <p:nvSpPr>
          <p:cNvPr id="329790" name="Rectangle 62"/>
          <p:cNvSpPr>
            <a:spLocks noChangeArrowheads="1"/>
          </p:cNvSpPr>
          <p:nvPr/>
        </p:nvSpPr>
        <p:spPr bwMode="auto">
          <a:xfrm>
            <a:off x="2843213" y="3141663"/>
            <a:ext cx="1009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0  1  0</a:t>
            </a:r>
          </a:p>
        </p:txBody>
      </p:sp>
      <p:sp>
        <p:nvSpPr>
          <p:cNvPr id="329791" name="Rectangle 63"/>
          <p:cNvSpPr>
            <a:spLocks noChangeArrowheads="1"/>
          </p:cNvSpPr>
          <p:nvPr/>
        </p:nvSpPr>
        <p:spPr bwMode="auto">
          <a:xfrm>
            <a:off x="2771775" y="4005263"/>
            <a:ext cx="1009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0  0  0</a:t>
            </a:r>
          </a:p>
        </p:txBody>
      </p:sp>
      <p:sp>
        <p:nvSpPr>
          <p:cNvPr id="329792" name="Rectangle 64"/>
          <p:cNvSpPr>
            <a:spLocks noChangeArrowheads="1"/>
          </p:cNvSpPr>
          <p:nvPr/>
        </p:nvSpPr>
        <p:spPr bwMode="auto">
          <a:xfrm>
            <a:off x="2843213" y="4724400"/>
            <a:ext cx="1009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0  0  0</a:t>
            </a:r>
          </a:p>
        </p:txBody>
      </p:sp>
      <p:grpSp>
        <p:nvGrpSpPr>
          <p:cNvPr id="107573" name="Group 65"/>
          <p:cNvGrpSpPr>
            <a:grpSpLocks/>
          </p:cNvGrpSpPr>
          <p:nvPr/>
        </p:nvGrpSpPr>
        <p:grpSpPr bwMode="auto">
          <a:xfrm>
            <a:off x="2916238" y="5589588"/>
            <a:ext cx="215900" cy="215900"/>
            <a:chOff x="975" y="3521"/>
            <a:chExt cx="136" cy="136"/>
          </a:xfrm>
        </p:grpSpPr>
        <p:sp>
          <p:nvSpPr>
            <p:cNvPr id="107669" name="Line 66"/>
            <p:cNvSpPr>
              <a:spLocks noChangeShapeType="1"/>
            </p:cNvSpPr>
            <p:nvPr/>
          </p:nvSpPr>
          <p:spPr bwMode="auto">
            <a:xfrm flipH="1"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670" name="Line 67"/>
            <p:cNvSpPr>
              <a:spLocks noChangeShapeType="1"/>
            </p:cNvSpPr>
            <p:nvPr/>
          </p:nvSpPr>
          <p:spPr bwMode="auto">
            <a:xfrm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7574" name="Group 68"/>
          <p:cNvGrpSpPr>
            <a:grpSpLocks/>
          </p:cNvGrpSpPr>
          <p:nvPr/>
        </p:nvGrpSpPr>
        <p:grpSpPr bwMode="auto">
          <a:xfrm>
            <a:off x="3203575" y="5589588"/>
            <a:ext cx="215900" cy="215900"/>
            <a:chOff x="975" y="3521"/>
            <a:chExt cx="136" cy="136"/>
          </a:xfrm>
        </p:grpSpPr>
        <p:sp>
          <p:nvSpPr>
            <p:cNvPr id="107667" name="Line 69"/>
            <p:cNvSpPr>
              <a:spLocks noChangeShapeType="1"/>
            </p:cNvSpPr>
            <p:nvPr/>
          </p:nvSpPr>
          <p:spPr bwMode="auto">
            <a:xfrm flipH="1"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668" name="Line 70"/>
            <p:cNvSpPr>
              <a:spLocks noChangeShapeType="1"/>
            </p:cNvSpPr>
            <p:nvPr/>
          </p:nvSpPr>
          <p:spPr bwMode="auto">
            <a:xfrm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7575" name="Group 71"/>
          <p:cNvGrpSpPr>
            <a:grpSpLocks/>
          </p:cNvGrpSpPr>
          <p:nvPr/>
        </p:nvGrpSpPr>
        <p:grpSpPr bwMode="auto">
          <a:xfrm>
            <a:off x="3492500" y="5589588"/>
            <a:ext cx="215900" cy="215900"/>
            <a:chOff x="975" y="3521"/>
            <a:chExt cx="136" cy="136"/>
          </a:xfrm>
        </p:grpSpPr>
        <p:sp>
          <p:nvSpPr>
            <p:cNvPr id="107665" name="Line 72"/>
            <p:cNvSpPr>
              <a:spLocks noChangeShapeType="1"/>
            </p:cNvSpPr>
            <p:nvPr/>
          </p:nvSpPr>
          <p:spPr bwMode="auto">
            <a:xfrm flipH="1"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666" name="Line 73"/>
            <p:cNvSpPr>
              <a:spLocks noChangeShapeType="1"/>
            </p:cNvSpPr>
            <p:nvPr/>
          </p:nvSpPr>
          <p:spPr bwMode="auto">
            <a:xfrm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7576" name="Group 74"/>
          <p:cNvGrpSpPr>
            <a:grpSpLocks/>
          </p:cNvGrpSpPr>
          <p:nvPr/>
        </p:nvGrpSpPr>
        <p:grpSpPr bwMode="auto">
          <a:xfrm>
            <a:off x="2843213" y="6381750"/>
            <a:ext cx="215900" cy="215900"/>
            <a:chOff x="975" y="3521"/>
            <a:chExt cx="136" cy="136"/>
          </a:xfrm>
        </p:grpSpPr>
        <p:sp>
          <p:nvSpPr>
            <p:cNvPr id="107663" name="Line 75"/>
            <p:cNvSpPr>
              <a:spLocks noChangeShapeType="1"/>
            </p:cNvSpPr>
            <p:nvPr/>
          </p:nvSpPr>
          <p:spPr bwMode="auto">
            <a:xfrm flipH="1"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664" name="Line 76"/>
            <p:cNvSpPr>
              <a:spLocks noChangeShapeType="1"/>
            </p:cNvSpPr>
            <p:nvPr/>
          </p:nvSpPr>
          <p:spPr bwMode="auto">
            <a:xfrm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7577" name="Group 77"/>
          <p:cNvGrpSpPr>
            <a:grpSpLocks/>
          </p:cNvGrpSpPr>
          <p:nvPr/>
        </p:nvGrpSpPr>
        <p:grpSpPr bwMode="auto">
          <a:xfrm>
            <a:off x="3132138" y="6381750"/>
            <a:ext cx="215900" cy="215900"/>
            <a:chOff x="975" y="3521"/>
            <a:chExt cx="136" cy="136"/>
          </a:xfrm>
        </p:grpSpPr>
        <p:sp>
          <p:nvSpPr>
            <p:cNvPr id="107661" name="Line 78"/>
            <p:cNvSpPr>
              <a:spLocks noChangeShapeType="1"/>
            </p:cNvSpPr>
            <p:nvPr/>
          </p:nvSpPr>
          <p:spPr bwMode="auto">
            <a:xfrm flipH="1"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662" name="Line 79"/>
            <p:cNvSpPr>
              <a:spLocks noChangeShapeType="1"/>
            </p:cNvSpPr>
            <p:nvPr/>
          </p:nvSpPr>
          <p:spPr bwMode="auto">
            <a:xfrm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7578" name="Group 80"/>
          <p:cNvGrpSpPr>
            <a:grpSpLocks/>
          </p:cNvGrpSpPr>
          <p:nvPr/>
        </p:nvGrpSpPr>
        <p:grpSpPr bwMode="auto">
          <a:xfrm>
            <a:off x="3419475" y="6381750"/>
            <a:ext cx="215900" cy="215900"/>
            <a:chOff x="975" y="3521"/>
            <a:chExt cx="136" cy="136"/>
          </a:xfrm>
        </p:grpSpPr>
        <p:sp>
          <p:nvSpPr>
            <p:cNvPr id="107659" name="Line 81"/>
            <p:cNvSpPr>
              <a:spLocks noChangeShapeType="1"/>
            </p:cNvSpPr>
            <p:nvPr/>
          </p:nvSpPr>
          <p:spPr bwMode="auto">
            <a:xfrm flipH="1"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660" name="Line 82"/>
            <p:cNvSpPr>
              <a:spLocks noChangeShapeType="1"/>
            </p:cNvSpPr>
            <p:nvPr/>
          </p:nvSpPr>
          <p:spPr bwMode="auto">
            <a:xfrm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29811" name="Rectangle 83"/>
          <p:cNvSpPr>
            <a:spLocks noChangeArrowheads="1"/>
          </p:cNvSpPr>
          <p:nvPr/>
        </p:nvSpPr>
        <p:spPr bwMode="auto">
          <a:xfrm>
            <a:off x="4643438" y="908050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1000</a:t>
            </a:r>
          </a:p>
        </p:txBody>
      </p:sp>
      <p:grpSp>
        <p:nvGrpSpPr>
          <p:cNvPr id="107580" name="Group 84"/>
          <p:cNvGrpSpPr>
            <a:grpSpLocks/>
          </p:cNvGrpSpPr>
          <p:nvPr/>
        </p:nvGrpSpPr>
        <p:grpSpPr bwMode="auto">
          <a:xfrm>
            <a:off x="7956550" y="6381750"/>
            <a:ext cx="215900" cy="215900"/>
            <a:chOff x="975" y="3521"/>
            <a:chExt cx="136" cy="136"/>
          </a:xfrm>
        </p:grpSpPr>
        <p:sp>
          <p:nvSpPr>
            <p:cNvPr id="107657" name="Line 85"/>
            <p:cNvSpPr>
              <a:spLocks noChangeShapeType="1"/>
            </p:cNvSpPr>
            <p:nvPr/>
          </p:nvSpPr>
          <p:spPr bwMode="auto">
            <a:xfrm flipH="1"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658" name="Line 86"/>
            <p:cNvSpPr>
              <a:spLocks noChangeShapeType="1"/>
            </p:cNvSpPr>
            <p:nvPr/>
          </p:nvSpPr>
          <p:spPr bwMode="auto">
            <a:xfrm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29815" name="Rectangle 87"/>
          <p:cNvSpPr>
            <a:spLocks noChangeArrowheads="1"/>
          </p:cNvSpPr>
          <p:nvPr/>
        </p:nvSpPr>
        <p:spPr bwMode="auto">
          <a:xfrm>
            <a:off x="4643438" y="1628775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1001</a:t>
            </a:r>
          </a:p>
        </p:txBody>
      </p:sp>
      <p:sp>
        <p:nvSpPr>
          <p:cNvPr id="329816" name="Rectangle 88"/>
          <p:cNvSpPr>
            <a:spLocks noChangeArrowheads="1"/>
          </p:cNvSpPr>
          <p:nvPr/>
        </p:nvSpPr>
        <p:spPr bwMode="auto">
          <a:xfrm>
            <a:off x="4643438" y="2349500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1011</a:t>
            </a:r>
          </a:p>
        </p:txBody>
      </p:sp>
      <p:sp>
        <p:nvSpPr>
          <p:cNvPr id="329817" name="Rectangle 89"/>
          <p:cNvSpPr>
            <a:spLocks noChangeArrowheads="1"/>
          </p:cNvSpPr>
          <p:nvPr/>
        </p:nvSpPr>
        <p:spPr bwMode="auto">
          <a:xfrm>
            <a:off x="4643438" y="3141663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1111</a:t>
            </a:r>
          </a:p>
        </p:txBody>
      </p:sp>
      <p:sp>
        <p:nvSpPr>
          <p:cNvPr id="329818" name="Rectangle 90"/>
          <p:cNvSpPr>
            <a:spLocks noChangeArrowheads="1"/>
          </p:cNvSpPr>
          <p:nvPr/>
        </p:nvSpPr>
        <p:spPr bwMode="auto">
          <a:xfrm>
            <a:off x="4643438" y="4005263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1110</a:t>
            </a:r>
          </a:p>
        </p:txBody>
      </p:sp>
      <p:sp>
        <p:nvSpPr>
          <p:cNvPr id="329819" name="Rectangle 91"/>
          <p:cNvSpPr>
            <a:spLocks noChangeArrowheads="1"/>
          </p:cNvSpPr>
          <p:nvPr/>
        </p:nvSpPr>
        <p:spPr bwMode="auto">
          <a:xfrm>
            <a:off x="4643438" y="4724400"/>
            <a:ext cx="865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1010</a:t>
            </a:r>
          </a:p>
        </p:txBody>
      </p:sp>
      <p:sp>
        <p:nvSpPr>
          <p:cNvPr id="329820" name="Rectangle 92"/>
          <p:cNvSpPr>
            <a:spLocks noChangeArrowheads="1"/>
          </p:cNvSpPr>
          <p:nvPr/>
        </p:nvSpPr>
        <p:spPr bwMode="auto">
          <a:xfrm>
            <a:off x="4643438" y="5516563"/>
            <a:ext cx="865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1100</a:t>
            </a:r>
          </a:p>
        </p:txBody>
      </p:sp>
      <p:sp>
        <p:nvSpPr>
          <p:cNvPr id="329821" name="Rectangle 93"/>
          <p:cNvSpPr>
            <a:spLocks noChangeArrowheads="1"/>
          </p:cNvSpPr>
          <p:nvPr/>
        </p:nvSpPr>
        <p:spPr bwMode="auto">
          <a:xfrm>
            <a:off x="4643438" y="6237288"/>
            <a:ext cx="1008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1101</a:t>
            </a:r>
          </a:p>
        </p:txBody>
      </p:sp>
      <p:grpSp>
        <p:nvGrpSpPr>
          <p:cNvPr id="107588" name="Group 94"/>
          <p:cNvGrpSpPr>
            <a:grpSpLocks/>
          </p:cNvGrpSpPr>
          <p:nvPr/>
        </p:nvGrpSpPr>
        <p:grpSpPr bwMode="auto">
          <a:xfrm>
            <a:off x="3995738" y="5589588"/>
            <a:ext cx="215900" cy="215900"/>
            <a:chOff x="975" y="3521"/>
            <a:chExt cx="136" cy="136"/>
          </a:xfrm>
        </p:grpSpPr>
        <p:sp>
          <p:nvSpPr>
            <p:cNvPr id="107655" name="Line 95"/>
            <p:cNvSpPr>
              <a:spLocks noChangeShapeType="1"/>
            </p:cNvSpPr>
            <p:nvPr/>
          </p:nvSpPr>
          <p:spPr bwMode="auto">
            <a:xfrm flipH="1"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656" name="Line 96"/>
            <p:cNvSpPr>
              <a:spLocks noChangeShapeType="1"/>
            </p:cNvSpPr>
            <p:nvPr/>
          </p:nvSpPr>
          <p:spPr bwMode="auto">
            <a:xfrm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7589" name="Group 97"/>
          <p:cNvGrpSpPr>
            <a:grpSpLocks/>
          </p:cNvGrpSpPr>
          <p:nvPr/>
        </p:nvGrpSpPr>
        <p:grpSpPr bwMode="auto">
          <a:xfrm>
            <a:off x="5867400" y="5661025"/>
            <a:ext cx="215900" cy="215900"/>
            <a:chOff x="975" y="3521"/>
            <a:chExt cx="136" cy="136"/>
          </a:xfrm>
        </p:grpSpPr>
        <p:sp>
          <p:nvSpPr>
            <p:cNvPr id="107653" name="Line 98"/>
            <p:cNvSpPr>
              <a:spLocks noChangeShapeType="1"/>
            </p:cNvSpPr>
            <p:nvPr/>
          </p:nvSpPr>
          <p:spPr bwMode="auto">
            <a:xfrm flipH="1"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654" name="Line 99"/>
            <p:cNvSpPr>
              <a:spLocks noChangeShapeType="1"/>
            </p:cNvSpPr>
            <p:nvPr/>
          </p:nvSpPr>
          <p:spPr bwMode="auto">
            <a:xfrm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7590" name="Group 100"/>
          <p:cNvGrpSpPr>
            <a:grpSpLocks/>
          </p:cNvGrpSpPr>
          <p:nvPr/>
        </p:nvGrpSpPr>
        <p:grpSpPr bwMode="auto">
          <a:xfrm>
            <a:off x="6300788" y="5661025"/>
            <a:ext cx="215900" cy="215900"/>
            <a:chOff x="975" y="3521"/>
            <a:chExt cx="136" cy="136"/>
          </a:xfrm>
        </p:grpSpPr>
        <p:sp>
          <p:nvSpPr>
            <p:cNvPr id="107651" name="Line 101"/>
            <p:cNvSpPr>
              <a:spLocks noChangeShapeType="1"/>
            </p:cNvSpPr>
            <p:nvPr/>
          </p:nvSpPr>
          <p:spPr bwMode="auto">
            <a:xfrm flipH="1"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652" name="Line 102"/>
            <p:cNvSpPr>
              <a:spLocks noChangeShapeType="1"/>
            </p:cNvSpPr>
            <p:nvPr/>
          </p:nvSpPr>
          <p:spPr bwMode="auto">
            <a:xfrm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7591" name="Group 103"/>
          <p:cNvGrpSpPr>
            <a:grpSpLocks/>
          </p:cNvGrpSpPr>
          <p:nvPr/>
        </p:nvGrpSpPr>
        <p:grpSpPr bwMode="auto">
          <a:xfrm>
            <a:off x="6659563" y="5661025"/>
            <a:ext cx="215900" cy="215900"/>
            <a:chOff x="975" y="3521"/>
            <a:chExt cx="136" cy="136"/>
          </a:xfrm>
        </p:grpSpPr>
        <p:sp>
          <p:nvSpPr>
            <p:cNvPr id="107649" name="Line 104"/>
            <p:cNvSpPr>
              <a:spLocks noChangeShapeType="1"/>
            </p:cNvSpPr>
            <p:nvPr/>
          </p:nvSpPr>
          <p:spPr bwMode="auto">
            <a:xfrm flipH="1"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650" name="Line 105"/>
            <p:cNvSpPr>
              <a:spLocks noChangeShapeType="1"/>
            </p:cNvSpPr>
            <p:nvPr/>
          </p:nvSpPr>
          <p:spPr bwMode="auto">
            <a:xfrm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7592" name="Group 106"/>
          <p:cNvGrpSpPr>
            <a:grpSpLocks/>
          </p:cNvGrpSpPr>
          <p:nvPr/>
        </p:nvGrpSpPr>
        <p:grpSpPr bwMode="auto">
          <a:xfrm>
            <a:off x="7308850" y="5661025"/>
            <a:ext cx="215900" cy="215900"/>
            <a:chOff x="975" y="3521"/>
            <a:chExt cx="136" cy="136"/>
          </a:xfrm>
        </p:grpSpPr>
        <p:sp>
          <p:nvSpPr>
            <p:cNvPr id="107647" name="Line 107"/>
            <p:cNvSpPr>
              <a:spLocks noChangeShapeType="1"/>
            </p:cNvSpPr>
            <p:nvPr/>
          </p:nvSpPr>
          <p:spPr bwMode="auto">
            <a:xfrm flipH="1"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648" name="Line 108"/>
            <p:cNvSpPr>
              <a:spLocks noChangeShapeType="1"/>
            </p:cNvSpPr>
            <p:nvPr/>
          </p:nvSpPr>
          <p:spPr bwMode="auto">
            <a:xfrm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7593" name="Group 109"/>
          <p:cNvGrpSpPr>
            <a:grpSpLocks/>
          </p:cNvGrpSpPr>
          <p:nvPr/>
        </p:nvGrpSpPr>
        <p:grpSpPr bwMode="auto">
          <a:xfrm>
            <a:off x="7596188" y="5661025"/>
            <a:ext cx="215900" cy="215900"/>
            <a:chOff x="975" y="3521"/>
            <a:chExt cx="136" cy="136"/>
          </a:xfrm>
        </p:grpSpPr>
        <p:sp>
          <p:nvSpPr>
            <p:cNvPr id="107645" name="Line 110"/>
            <p:cNvSpPr>
              <a:spLocks noChangeShapeType="1"/>
            </p:cNvSpPr>
            <p:nvPr/>
          </p:nvSpPr>
          <p:spPr bwMode="auto">
            <a:xfrm flipH="1"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646" name="Line 111"/>
            <p:cNvSpPr>
              <a:spLocks noChangeShapeType="1"/>
            </p:cNvSpPr>
            <p:nvPr/>
          </p:nvSpPr>
          <p:spPr bwMode="auto">
            <a:xfrm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7594" name="Group 112"/>
          <p:cNvGrpSpPr>
            <a:grpSpLocks/>
          </p:cNvGrpSpPr>
          <p:nvPr/>
        </p:nvGrpSpPr>
        <p:grpSpPr bwMode="auto">
          <a:xfrm>
            <a:off x="7885113" y="5661025"/>
            <a:ext cx="215900" cy="215900"/>
            <a:chOff x="975" y="3521"/>
            <a:chExt cx="136" cy="136"/>
          </a:xfrm>
        </p:grpSpPr>
        <p:sp>
          <p:nvSpPr>
            <p:cNvPr id="107643" name="Line 113"/>
            <p:cNvSpPr>
              <a:spLocks noChangeShapeType="1"/>
            </p:cNvSpPr>
            <p:nvPr/>
          </p:nvSpPr>
          <p:spPr bwMode="auto">
            <a:xfrm flipH="1"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644" name="Line 114"/>
            <p:cNvSpPr>
              <a:spLocks noChangeShapeType="1"/>
            </p:cNvSpPr>
            <p:nvPr/>
          </p:nvSpPr>
          <p:spPr bwMode="auto">
            <a:xfrm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7595" name="Group 115"/>
          <p:cNvGrpSpPr>
            <a:grpSpLocks/>
          </p:cNvGrpSpPr>
          <p:nvPr/>
        </p:nvGrpSpPr>
        <p:grpSpPr bwMode="auto">
          <a:xfrm>
            <a:off x="8459788" y="5661025"/>
            <a:ext cx="215900" cy="215900"/>
            <a:chOff x="975" y="3521"/>
            <a:chExt cx="136" cy="136"/>
          </a:xfrm>
        </p:grpSpPr>
        <p:sp>
          <p:nvSpPr>
            <p:cNvPr id="107641" name="Line 116"/>
            <p:cNvSpPr>
              <a:spLocks noChangeShapeType="1"/>
            </p:cNvSpPr>
            <p:nvPr/>
          </p:nvSpPr>
          <p:spPr bwMode="auto">
            <a:xfrm flipH="1"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642" name="Line 117"/>
            <p:cNvSpPr>
              <a:spLocks noChangeShapeType="1"/>
            </p:cNvSpPr>
            <p:nvPr/>
          </p:nvSpPr>
          <p:spPr bwMode="auto">
            <a:xfrm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7596" name="Group 118"/>
          <p:cNvGrpSpPr>
            <a:grpSpLocks/>
          </p:cNvGrpSpPr>
          <p:nvPr/>
        </p:nvGrpSpPr>
        <p:grpSpPr bwMode="auto">
          <a:xfrm>
            <a:off x="7380288" y="6381750"/>
            <a:ext cx="215900" cy="215900"/>
            <a:chOff x="975" y="3521"/>
            <a:chExt cx="136" cy="136"/>
          </a:xfrm>
        </p:grpSpPr>
        <p:sp>
          <p:nvSpPr>
            <p:cNvPr id="107639" name="Line 119"/>
            <p:cNvSpPr>
              <a:spLocks noChangeShapeType="1"/>
            </p:cNvSpPr>
            <p:nvPr/>
          </p:nvSpPr>
          <p:spPr bwMode="auto">
            <a:xfrm flipH="1"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640" name="Line 120"/>
            <p:cNvSpPr>
              <a:spLocks noChangeShapeType="1"/>
            </p:cNvSpPr>
            <p:nvPr/>
          </p:nvSpPr>
          <p:spPr bwMode="auto">
            <a:xfrm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7597" name="Group 121"/>
          <p:cNvGrpSpPr>
            <a:grpSpLocks/>
          </p:cNvGrpSpPr>
          <p:nvPr/>
        </p:nvGrpSpPr>
        <p:grpSpPr bwMode="auto">
          <a:xfrm>
            <a:off x="7667625" y="6381750"/>
            <a:ext cx="215900" cy="215900"/>
            <a:chOff x="975" y="3521"/>
            <a:chExt cx="136" cy="136"/>
          </a:xfrm>
        </p:grpSpPr>
        <p:sp>
          <p:nvSpPr>
            <p:cNvPr id="107637" name="Line 122"/>
            <p:cNvSpPr>
              <a:spLocks noChangeShapeType="1"/>
            </p:cNvSpPr>
            <p:nvPr/>
          </p:nvSpPr>
          <p:spPr bwMode="auto">
            <a:xfrm flipH="1"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638" name="Line 123"/>
            <p:cNvSpPr>
              <a:spLocks noChangeShapeType="1"/>
            </p:cNvSpPr>
            <p:nvPr/>
          </p:nvSpPr>
          <p:spPr bwMode="auto">
            <a:xfrm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7598" name="Group 124"/>
          <p:cNvGrpSpPr>
            <a:grpSpLocks/>
          </p:cNvGrpSpPr>
          <p:nvPr/>
        </p:nvGrpSpPr>
        <p:grpSpPr bwMode="auto">
          <a:xfrm>
            <a:off x="6227763" y="6381750"/>
            <a:ext cx="215900" cy="215900"/>
            <a:chOff x="975" y="3521"/>
            <a:chExt cx="136" cy="136"/>
          </a:xfrm>
        </p:grpSpPr>
        <p:sp>
          <p:nvSpPr>
            <p:cNvPr id="107635" name="Line 125"/>
            <p:cNvSpPr>
              <a:spLocks noChangeShapeType="1"/>
            </p:cNvSpPr>
            <p:nvPr/>
          </p:nvSpPr>
          <p:spPr bwMode="auto">
            <a:xfrm flipH="1"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636" name="Line 126"/>
            <p:cNvSpPr>
              <a:spLocks noChangeShapeType="1"/>
            </p:cNvSpPr>
            <p:nvPr/>
          </p:nvSpPr>
          <p:spPr bwMode="auto">
            <a:xfrm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7599" name="Group 127"/>
          <p:cNvGrpSpPr>
            <a:grpSpLocks/>
          </p:cNvGrpSpPr>
          <p:nvPr/>
        </p:nvGrpSpPr>
        <p:grpSpPr bwMode="auto">
          <a:xfrm>
            <a:off x="5867400" y="6381750"/>
            <a:ext cx="215900" cy="215900"/>
            <a:chOff x="975" y="3521"/>
            <a:chExt cx="136" cy="136"/>
          </a:xfrm>
        </p:grpSpPr>
        <p:sp>
          <p:nvSpPr>
            <p:cNvPr id="107633" name="Line 128"/>
            <p:cNvSpPr>
              <a:spLocks noChangeShapeType="1"/>
            </p:cNvSpPr>
            <p:nvPr/>
          </p:nvSpPr>
          <p:spPr bwMode="auto">
            <a:xfrm flipH="1"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634" name="Line 129"/>
            <p:cNvSpPr>
              <a:spLocks noChangeShapeType="1"/>
            </p:cNvSpPr>
            <p:nvPr/>
          </p:nvSpPr>
          <p:spPr bwMode="auto">
            <a:xfrm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7600" name="Group 130"/>
          <p:cNvGrpSpPr>
            <a:grpSpLocks/>
          </p:cNvGrpSpPr>
          <p:nvPr/>
        </p:nvGrpSpPr>
        <p:grpSpPr bwMode="auto">
          <a:xfrm>
            <a:off x="6588125" y="6381750"/>
            <a:ext cx="215900" cy="215900"/>
            <a:chOff x="975" y="3521"/>
            <a:chExt cx="136" cy="136"/>
          </a:xfrm>
        </p:grpSpPr>
        <p:sp>
          <p:nvSpPr>
            <p:cNvPr id="107631" name="Line 131"/>
            <p:cNvSpPr>
              <a:spLocks noChangeShapeType="1"/>
            </p:cNvSpPr>
            <p:nvPr/>
          </p:nvSpPr>
          <p:spPr bwMode="auto">
            <a:xfrm flipH="1"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632" name="Line 132"/>
            <p:cNvSpPr>
              <a:spLocks noChangeShapeType="1"/>
            </p:cNvSpPr>
            <p:nvPr/>
          </p:nvSpPr>
          <p:spPr bwMode="auto">
            <a:xfrm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7601" name="Group 133"/>
          <p:cNvGrpSpPr>
            <a:grpSpLocks/>
          </p:cNvGrpSpPr>
          <p:nvPr/>
        </p:nvGrpSpPr>
        <p:grpSpPr bwMode="auto">
          <a:xfrm>
            <a:off x="8532813" y="6381750"/>
            <a:ext cx="215900" cy="215900"/>
            <a:chOff x="975" y="3521"/>
            <a:chExt cx="136" cy="136"/>
          </a:xfrm>
        </p:grpSpPr>
        <p:sp>
          <p:nvSpPr>
            <p:cNvPr id="107629" name="Line 134"/>
            <p:cNvSpPr>
              <a:spLocks noChangeShapeType="1"/>
            </p:cNvSpPr>
            <p:nvPr/>
          </p:nvSpPr>
          <p:spPr bwMode="auto">
            <a:xfrm flipH="1"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630" name="Line 135"/>
            <p:cNvSpPr>
              <a:spLocks noChangeShapeType="1"/>
            </p:cNvSpPr>
            <p:nvPr/>
          </p:nvSpPr>
          <p:spPr bwMode="auto">
            <a:xfrm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7602" name="Group 136"/>
          <p:cNvGrpSpPr>
            <a:grpSpLocks/>
          </p:cNvGrpSpPr>
          <p:nvPr/>
        </p:nvGrpSpPr>
        <p:grpSpPr bwMode="auto">
          <a:xfrm>
            <a:off x="4067175" y="6381750"/>
            <a:ext cx="215900" cy="215900"/>
            <a:chOff x="975" y="3521"/>
            <a:chExt cx="136" cy="136"/>
          </a:xfrm>
        </p:grpSpPr>
        <p:sp>
          <p:nvSpPr>
            <p:cNvPr id="107627" name="Line 137"/>
            <p:cNvSpPr>
              <a:spLocks noChangeShapeType="1"/>
            </p:cNvSpPr>
            <p:nvPr/>
          </p:nvSpPr>
          <p:spPr bwMode="auto">
            <a:xfrm flipH="1"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628" name="Line 138"/>
            <p:cNvSpPr>
              <a:spLocks noChangeShapeType="1"/>
            </p:cNvSpPr>
            <p:nvPr/>
          </p:nvSpPr>
          <p:spPr bwMode="auto">
            <a:xfrm>
              <a:off x="975" y="3521"/>
              <a:ext cx="136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29867" name="Rectangle 139"/>
          <p:cNvSpPr>
            <a:spLocks noChangeArrowheads="1"/>
          </p:cNvSpPr>
          <p:nvPr/>
        </p:nvSpPr>
        <p:spPr bwMode="auto">
          <a:xfrm>
            <a:off x="5867400" y="836613"/>
            <a:ext cx="1009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0  0  1</a:t>
            </a:r>
          </a:p>
        </p:txBody>
      </p:sp>
      <p:sp>
        <p:nvSpPr>
          <p:cNvPr id="329868" name="Rectangle 140"/>
          <p:cNvSpPr>
            <a:spLocks noChangeArrowheads="1"/>
          </p:cNvSpPr>
          <p:nvPr/>
        </p:nvSpPr>
        <p:spPr bwMode="auto">
          <a:xfrm>
            <a:off x="5867400" y="1557338"/>
            <a:ext cx="122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1  1  1</a:t>
            </a:r>
          </a:p>
        </p:txBody>
      </p:sp>
      <p:sp>
        <p:nvSpPr>
          <p:cNvPr id="329869" name="Rectangle 141"/>
          <p:cNvSpPr>
            <a:spLocks noChangeArrowheads="1"/>
          </p:cNvSpPr>
          <p:nvPr/>
        </p:nvSpPr>
        <p:spPr bwMode="auto">
          <a:xfrm>
            <a:off x="5795963" y="2374900"/>
            <a:ext cx="115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0  1  0</a:t>
            </a:r>
          </a:p>
        </p:txBody>
      </p:sp>
      <p:sp>
        <p:nvSpPr>
          <p:cNvPr id="329870" name="Rectangle 142"/>
          <p:cNvSpPr>
            <a:spLocks noChangeArrowheads="1"/>
          </p:cNvSpPr>
          <p:nvPr/>
        </p:nvSpPr>
        <p:spPr bwMode="auto">
          <a:xfrm>
            <a:off x="5795963" y="3141663"/>
            <a:ext cx="115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0  1  0</a:t>
            </a:r>
          </a:p>
        </p:txBody>
      </p:sp>
      <p:sp>
        <p:nvSpPr>
          <p:cNvPr id="329871" name="Rectangle 143"/>
          <p:cNvSpPr>
            <a:spLocks noChangeArrowheads="1"/>
          </p:cNvSpPr>
          <p:nvPr/>
        </p:nvSpPr>
        <p:spPr bwMode="auto">
          <a:xfrm>
            <a:off x="5867400" y="4005263"/>
            <a:ext cx="1009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0  0  0</a:t>
            </a:r>
          </a:p>
        </p:txBody>
      </p:sp>
      <p:sp>
        <p:nvSpPr>
          <p:cNvPr id="329872" name="Rectangle 144"/>
          <p:cNvSpPr>
            <a:spLocks noChangeArrowheads="1"/>
          </p:cNvSpPr>
          <p:nvPr/>
        </p:nvSpPr>
        <p:spPr bwMode="auto">
          <a:xfrm>
            <a:off x="5867400" y="4724400"/>
            <a:ext cx="1009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0  0  0</a:t>
            </a:r>
          </a:p>
        </p:txBody>
      </p:sp>
      <p:sp>
        <p:nvSpPr>
          <p:cNvPr id="329873" name="Rectangle 145"/>
          <p:cNvSpPr>
            <a:spLocks noChangeArrowheads="1"/>
          </p:cNvSpPr>
          <p:nvPr/>
        </p:nvSpPr>
        <p:spPr bwMode="auto">
          <a:xfrm>
            <a:off x="7235825" y="836613"/>
            <a:ext cx="1009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0  0  1</a:t>
            </a:r>
          </a:p>
        </p:txBody>
      </p:sp>
      <p:sp>
        <p:nvSpPr>
          <p:cNvPr id="329874" name="Rectangle 146"/>
          <p:cNvSpPr>
            <a:spLocks noChangeArrowheads="1"/>
          </p:cNvSpPr>
          <p:nvPr/>
        </p:nvSpPr>
        <p:spPr bwMode="auto">
          <a:xfrm>
            <a:off x="7235825" y="1628775"/>
            <a:ext cx="122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1 1  1</a:t>
            </a:r>
          </a:p>
        </p:txBody>
      </p:sp>
      <p:sp>
        <p:nvSpPr>
          <p:cNvPr id="329875" name="Rectangle 147"/>
          <p:cNvSpPr>
            <a:spLocks noChangeArrowheads="1"/>
          </p:cNvSpPr>
          <p:nvPr/>
        </p:nvSpPr>
        <p:spPr bwMode="auto">
          <a:xfrm>
            <a:off x="7308850" y="2420938"/>
            <a:ext cx="1008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0  1  0</a:t>
            </a:r>
          </a:p>
        </p:txBody>
      </p:sp>
      <p:sp>
        <p:nvSpPr>
          <p:cNvPr id="329876" name="Rectangle 148"/>
          <p:cNvSpPr>
            <a:spLocks noChangeArrowheads="1"/>
          </p:cNvSpPr>
          <p:nvPr/>
        </p:nvSpPr>
        <p:spPr bwMode="auto">
          <a:xfrm>
            <a:off x="7235825" y="3141663"/>
            <a:ext cx="1008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0  1  0</a:t>
            </a:r>
          </a:p>
        </p:txBody>
      </p:sp>
      <p:sp>
        <p:nvSpPr>
          <p:cNvPr id="329877" name="Rectangle 149"/>
          <p:cNvSpPr>
            <a:spLocks noChangeArrowheads="1"/>
          </p:cNvSpPr>
          <p:nvPr/>
        </p:nvSpPr>
        <p:spPr bwMode="auto">
          <a:xfrm>
            <a:off x="7235825" y="4005263"/>
            <a:ext cx="1009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0  0  0</a:t>
            </a:r>
          </a:p>
        </p:txBody>
      </p:sp>
      <p:sp>
        <p:nvSpPr>
          <p:cNvPr id="329878" name="Rectangle 150"/>
          <p:cNvSpPr>
            <a:spLocks noChangeArrowheads="1"/>
          </p:cNvSpPr>
          <p:nvPr/>
        </p:nvSpPr>
        <p:spPr bwMode="auto">
          <a:xfrm>
            <a:off x="7235825" y="4724400"/>
            <a:ext cx="1009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0  0  0</a:t>
            </a:r>
          </a:p>
        </p:txBody>
      </p:sp>
      <p:sp>
        <p:nvSpPr>
          <p:cNvPr id="329879" name="Rectangle 151"/>
          <p:cNvSpPr>
            <a:spLocks noChangeArrowheads="1"/>
          </p:cNvSpPr>
          <p:nvPr/>
        </p:nvSpPr>
        <p:spPr bwMode="auto">
          <a:xfrm>
            <a:off x="3995738" y="260350"/>
            <a:ext cx="287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Z</a:t>
            </a:r>
          </a:p>
        </p:txBody>
      </p:sp>
      <p:sp>
        <p:nvSpPr>
          <p:cNvPr id="329880" name="Rectangle 152"/>
          <p:cNvSpPr>
            <a:spLocks noChangeArrowheads="1"/>
          </p:cNvSpPr>
          <p:nvPr/>
        </p:nvSpPr>
        <p:spPr bwMode="auto">
          <a:xfrm>
            <a:off x="3995738" y="1557338"/>
            <a:ext cx="287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29881" name="Rectangle 153"/>
          <p:cNvSpPr>
            <a:spLocks noChangeArrowheads="1"/>
          </p:cNvSpPr>
          <p:nvPr/>
        </p:nvSpPr>
        <p:spPr bwMode="auto">
          <a:xfrm>
            <a:off x="3995738" y="2349500"/>
            <a:ext cx="287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29882" name="Rectangle 154"/>
          <p:cNvSpPr>
            <a:spLocks noChangeArrowheads="1"/>
          </p:cNvSpPr>
          <p:nvPr/>
        </p:nvSpPr>
        <p:spPr bwMode="auto">
          <a:xfrm>
            <a:off x="3995738" y="3141663"/>
            <a:ext cx="287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29883" name="Rectangle 155"/>
          <p:cNvSpPr>
            <a:spLocks noChangeArrowheads="1"/>
          </p:cNvSpPr>
          <p:nvPr/>
        </p:nvSpPr>
        <p:spPr bwMode="auto">
          <a:xfrm>
            <a:off x="4067175" y="3933825"/>
            <a:ext cx="287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29884" name="Rectangle 156"/>
          <p:cNvSpPr>
            <a:spLocks noChangeArrowheads="1"/>
          </p:cNvSpPr>
          <p:nvPr/>
        </p:nvSpPr>
        <p:spPr bwMode="auto">
          <a:xfrm>
            <a:off x="3995738" y="4724400"/>
            <a:ext cx="287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29885" name="Rectangle 157"/>
          <p:cNvSpPr>
            <a:spLocks noChangeArrowheads="1"/>
          </p:cNvSpPr>
          <p:nvPr/>
        </p:nvSpPr>
        <p:spPr bwMode="auto">
          <a:xfrm>
            <a:off x="8459788" y="836613"/>
            <a:ext cx="287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29886" name="Rectangle 158"/>
          <p:cNvSpPr>
            <a:spLocks noChangeArrowheads="1"/>
          </p:cNvSpPr>
          <p:nvPr/>
        </p:nvSpPr>
        <p:spPr bwMode="auto">
          <a:xfrm>
            <a:off x="8459788" y="1557338"/>
            <a:ext cx="287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29887" name="Rectangle 159"/>
          <p:cNvSpPr>
            <a:spLocks noChangeArrowheads="1"/>
          </p:cNvSpPr>
          <p:nvPr/>
        </p:nvSpPr>
        <p:spPr bwMode="auto">
          <a:xfrm>
            <a:off x="8459788" y="2349500"/>
            <a:ext cx="287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29888" name="Rectangle 160"/>
          <p:cNvSpPr>
            <a:spLocks noChangeArrowheads="1"/>
          </p:cNvSpPr>
          <p:nvPr/>
        </p:nvSpPr>
        <p:spPr bwMode="auto">
          <a:xfrm>
            <a:off x="8459788" y="3141663"/>
            <a:ext cx="287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29889" name="Rectangle 161"/>
          <p:cNvSpPr>
            <a:spLocks noChangeArrowheads="1"/>
          </p:cNvSpPr>
          <p:nvPr/>
        </p:nvSpPr>
        <p:spPr bwMode="auto">
          <a:xfrm>
            <a:off x="8459788" y="3933825"/>
            <a:ext cx="287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29890" name="Rectangle 162"/>
          <p:cNvSpPr>
            <a:spLocks noChangeArrowheads="1"/>
          </p:cNvSpPr>
          <p:nvPr/>
        </p:nvSpPr>
        <p:spPr bwMode="auto">
          <a:xfrm>
            <a:off x="8459788" y="4652963"/>
            <a:ext cx="287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ChangeArrowheads="1"/>
          </p:cNvSpPr>
          <p:nvPr/>
        </p:nvSpPr>
        <p:spPr bwMode="auto">
          <a:xfrm>
            <a:off x="1135063" y="836613"/>
            <a:ext cx="3097212" cy="2447925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547" name="Line 4"/>
          <p:cNvSpPr>
            <a:spLocks noChangeShapeType="1"/>
          </p:cNvSpPr>
          <p:nvPr/>
        </p:nvSpPr>
        <p:spPr bwMode="auto">
          <a:xfrm>
            <a:off x="1135063" y="2060575"/>
            <a:ext cx="3095625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548" name="Line 5"/>
          <p:cNvSpPr>
            <a:spLocks noChangeShapeType="1"/>
          </p:cNvSpPr>
          <p:nvPr/>
        </p:nvSpPr>
        <p:spPr bwMode="auto">
          <a:xfrm>
            <a:off x="2646363" y="836613"/>
            <a:ext cx="0" cy="24479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549" name="Line 6"/>
          <p:cNvSpPr>
            <a:spLocks noChangeShapeType="1"/>
          </p:cNvSpPr>
          <p:nvPr/>
        </p:nvSpPr>
        <p:spPr bwMode="auto">
          <a:xfrm>
            <a:off x="1135063" y="1484313"/>
            <a:ext cx="3095625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550" name="Line 7"/>
          <p:cNvSpPr>
            <a:spLocks noChangeShapeType="1"/>
          </p:cNvSpPr>
          <p:nvPr/>
        </p:nvSpPr>
        <p:spPr bwMode="auto">
          <a:xfrm>
            <a:off x="1135063" y="2708275"/>
            <a:ext cx="3095625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551" name="Line 8"/>
          <p:cNvSpPr>
            <a:spLocks noChangeShapeType="1"/>
          </p:cNvSpPr>
          <p:nvPr/>
        </p:nvSpPr>
        <p:spPr bwMode="auto">
          <a:xfrm>
            <a:off x="1854200" y="836613"/>
            <a:ext cx="0" cy="24479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552" name="Line 9"/>
          <p:cNvSpPr>
            <a:spLocks noChangeShapeType="1"/>
          </p:cNvSpPr>
          <p:nvPr/>
        </p:nvSpPr>
        <p:spPr bwMode="auto">
          <a:xfrm>
            <a:off x="3367088" y="836613"/>
            <a:ext cx="0" cy="24479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553" name="Line 10"/>
          <p:cNvSpPr>
            <a:spLocks noChangeShapeType="1"/>
          </p:cNvSpPr>
          <p:nvPr/>
        </p:nvSpPr>
        <p:spPr bwMode="auto">
          <a:xfrm flipH="1" flipV="1">
            <a:off x="630238" y="260350"/>
            <a:ext cx="504825" cy="576263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0763" name="Rectangle 11"/>
          <p:cNvSpPr>
            <a:spLocks noChangeArrowheads="1"/>
          </p:cNvSpPr>
          <p:nvPr/>
        </p:nvSpPr>
        <p:spPr bwMode="auto">
          <a:xfrm rot="2640276">
            <a:off x="358775" y="503238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XQ3</a:t>
            </a:r>
          </a:p>
        </p:txBody>
      </p:sp>
      <p:sp>
        <p:nvSpPr>
          <p:cNvPr id="330764" name="Rectangle 12"/>
          <p:cNvSpPr>
            <a:spLocks noChangeArrowheads="1"/>
          </p:cNvSpPr>
          <p:nvPr/>
        </p:nvSpPr>
        <p:spPr bwMode="auto">
          <a:xfrm rot="2447963">
            <a:off x="627063" y="285750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Q2Q1</a:t>
            </a:r>
          </a:p>
        </p:txBody>
      </p:sp>
      <p:sp>
        <p:nvSpPr>
          <p:cNvPr id="330765" name="Rectangle 13"/>
          <p:cNvSpPr>
            <a:spLocks noChangeArrowheads="1"/>
          </p:cNvSpPr>
          <p:nvPr/>
        </p:nvSpPr>
        <p:spPr bwMode="auto">
          <a:xfrm>
            <a:off x="1350963" y="40481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00</a:t>
            </a:r>
          </a:p>
        </p:txBody>
      </p:sp>
      <p:sp>
        <p:nvSpPr>
          <p:cNvPr id="330766" name="Rectangle 14"/>
          <p:cNvSpPr>
            <a:spLocks noChangeArrowheads="1"/>
          </p:cNvSpPr>
          <p:nvPr/>
        </p:nvSpPr>
        <p:spPr bwMode="auto">
          <a:xfrm>
            <a:off x="1998663" y="40481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01</a:t>
            </a:r>
          </a:p>
        </p:txBody>
      </p:sp>
      <p:sp>
        <p:nvSpPr>
          <p:cNvPr id="330767" name="Rectangle 15"/>
          <p:cNvSpPr>
            <a:spLocks noChangeArrowheads="1"/>
          </p:cNvSpPr>
          <p:nvPr/>
        </p:nvSpPr>
        <p:spPr bwMode="auto">
          <a:xfrm>
            <a:off x="2790825" y="40481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</a:t>
            </a:r>
          </a:p>
        </p:txBody>
      </p:sp>
      <p:sp>
        <p:nvSpPr>
          <p:cNvPr id="330768" name="Rectangle 16"/>
          <p:cNvSpPr>
            <a:spLocks noChangeArrowheads="1"/>
          </p:cNvSpPr>
          <p:nvPr/>
        </p:nvSpPr>
        <p:spPr bwMode="auto">
          <a:xfrm>
            <a:off x="3511550" y="40481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</a:t>
            </a:r>
          </a:p>
        </p:txBody>
      </p:sp>
      <p:sp>
        <p:nvSpPr>
          <p:cNvPr id="330769" name="Rectangle 17"/>
          <p:cNvSpPr>
            <a:spLocks noChangeArrowheads="1"/>
          </p:cNvSpPr>
          <p:nvPr/>
        </p:nvSpPr>
        <p:spPr bwMode="auto">
          <a:xfrm>
            <a:off x="630238" y="98107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00</a:t>
            </a:r>
          </a:p>
        </p:txBody>
      </p:sp>
      <p:sp>
        <p:nvSpPr>
          <p:cNvPr id="330770" name="Rectangle 18"/>
          <p:cNvSpPr>
            <a:spLocks noChangeArrowheads="1"/>
          </p:cNvSpPr>
          <p:nvPr/>
        </p:nvSpPr>
        <p:spPr bwMode="auto">
          <a:xfrm>
            <a:off x="630238" y="15573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01</a:t>
            </a:r>
          </a:p>
        </p:txBody>
      </p:sp>
      <p:sp>
        <p:nvSpPr>
          <p:cNvPr id="330771" name="Rectangle 19"/>
          <p:cNvSpPr>
            <a:spLocks noChangeArrowheads="1"/>
          </p:cNvSpPr>
          <p:nvPr/>
        </p:nvSpPr>
        <p:spPr bwMode="auto">
          <a:xfrm>
            <a:off x="630238" y="22050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</a:t>
            </a:r>
          </a:p>
        </p:txBody>
      </p:sp>
      <p:sp>
        <p:nvSpPr>
          <p:cNvPr id="330772" name="Rectangle 20"/>
          <p:cNvSpPr>
            <a:spLocks noChangeArrowheads="1"/>
          </p:cNvSpPr>
          <p:nvPr/>
        </p:nvSpPr>
        <p:spPr bwMode="auto">
          <a:xfrm>
            <a:off x="630238" y="28527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</a:t>
            </a:r>
          </a:p>
        </p:txBody>
      </p:sp>
      <p:sp>
        <p:nvSpPr>
          <p:cNvPr id="330773" name="Rectangle 21"/>
          <p:cNvSpPr>
            <a:spLocks noChangeArrowheads="1"/>
          </p:cNvSpPr>
          <p:nvPr/>
        </p:nvSpPr>
        <p:spPr bwMode="auto">
          <a:xfrm>
            <a:off x="1350963" y="908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30774" name="Rectangle 22"/>
          <p:cNvSpPr>
            <a:spLocks noChangeArrowheads="1"/>
          </p:cNvSpPr>
          <p:nvPr/>
        </p:nvSpPr>
        <p:spPr bwMode="auto">
          <a:xfrm>
            <a:off x="1998663" y="27813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330775" name="Rectangle 23"/>
          <p:cNvSpPr>
            <a:spLocks noChangeArrowheads="1"/>
          </p:cNvSpPr>
          <p:nvPr/>
        </p:nvSpPr>
        <p:spPr bwMode="auto">
          <a:xfrm>
            <a:off x="2790825" y="908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330776" name="Rectangle 24"/>
          <p:cNvSpPr>
            <a:spLocks noChangeArrowheads="1"/>
          </p:cNvSpPr>
          <p:nvPr/>
        </p:nvSpPr>
        <p:spPr bwMode="auto">
          <a:xfrm>
            <a:off x="3582988" y="908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30777" name="Rectangle 25"/>
          <p:cNvSpPr>
            <a:spLocks noChangeArrowheads="1"/>
          </p:cNvSpPr>
          <p:nvPr/>
        </p:nvSpPr>
        <p:spPr bwMode="auto">
          <a:xfrm>
            <a:off x="1998663" y="908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30778" name="Rectangle 26"/>
          <p:cNvSpPr>
            <a:spLocks noChangeArrowheads="1"/>
          </p:cNvSpPr>
          <p:nvPr/>
        </p:nvSpPr>
        <p:spPr bwMode="auto">
          <a:xfrm>
            <a:off x="2862263" y="15573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30779" name="Rectangle 27"/>
          <p:cNvSpPr>
            <a:spLocks noChangeArrowheads="1"/>
          </p:cNvSpPr>
          <p:nvPr/>
        </p:nvSpPr>
        <p:spPr bwMode="auto">
          <a:xfrm>
            <a:off x="3582988" y="15573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30780" name="Rectangle 28"/>
          <p:cNvSpPr>
            <a:spLocks noChangeArrowheads="1"/>
          </p:cNvSpPr>
          <p:nvPr/>
        </p:nvSpPr>
        <p:spPr bwMode="auto">
          <a:xfrm>
            <a:off x="2862263" y="2133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30781" name="Rectangle 29"/>
          <p:cNvSpPr>
            <a:spLocks noChangeArrowheads="1"/>
          </p:cNvSpPr>
          <p:nvPr/>
        </p:nvSpPr>
        <p:spPr bwMode="auto">
          <a:xfrm>
            <a:off x="2862263" y="27813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30782" name="Rectangle 30"/>
          <p:cNvSpPr>
            <a:spLocks noChangeArrowheads="1"/>
          </p:cNvSpPr>
          <p:nvPr/>
        </p:nvSpPr>
        <p:spPr bwMode="auto">
          <a:xfrm>
            <a:off x="3582988" y="27813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30783" name="Rectangle 31"/>
          <p:cNvSpPr>
            <a:spLocks noChangeArrowheads="1"/>
          </p:cNvSpPr>
          <p:nvPr/>
        </p:nvSpPr>
        <p:spPr bwMode="auto">
          <a:xfrm>
            <a:off x="3582988" y="2133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30784" name="Rectangle 32"/>
          <p:cNvSpPr>
            <a:spLocks noChangeArrowheads="1"/>
          </p:cNvSpPr>
          <p:nvPr/>
        </p:nvSpPr>
        <p:spPr bwMode="auto">
          <a:xfrm>
            <a:off x="2862263" y="27813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30785" name="Rectangle 33"/>
          <p:cNvSpPr>
            <a:spLocks noChangeArrowheads="1"/>
          </p:cNvSpPr>
          <p:nvPr/>
        </p:nvSpPr>
        <p:spPr bwMode="auto">
          <a:xfrm>
            <a:off x="3582988" y="2133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108577" name="Rectangle 34"/>
          <p:cNvSpPr>
            <a:spLocks noChangeArrowheads="1"/>
          </p:cNvSpPr>
          <p:nvPr/>
        </p:nvSpPr>
        <p:spPr bwMode="auto">
          <a:xfrm>
            <a:off x="1135063" y="836613"/>
            <a:ext cx="3097212" cy="2447925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0787" name="Rectangle 35"/>
          <p:cNvSpPr>
            <a:spLocks noChangeArrowheads="1"/>
          </p:cNvSpPr>
          <p:nvPr/>
        </p:nvSpPr>
        <p:spPr bwMode="auto">
          <a:xfrm>
            <a:off x="1350963" y="27813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grpSp>
        <p:nvGrpSpPr>
          <p:cNvPr id="108579" name="Group 36"/>
          <p:cNvGrpSpPr>
            <a:grpSpLocks/>
          </p:cNvGrpSpPr>
          <p:nvPr/>
        </p:nvGrpSpPr>
        <p:grpSpPr bwMode="auto">
          <a:xfrm>
            <a:off x="1350963" y="1628775"/>
            <a:ext cx="215900" cy="215900"/>
            <a:chOff x="3198" y="3294"/>
            <a:chExt cx="136" cy="136"/>
          </a:xfrm>
        </p:grpSpPr>
        <p:sp>
          <p:nvSpPr>
            <p:cNvPr id="108736" name="Line 37"/>
            <p:cNvSpPr>
              <a:spLocks noChangeShapeType="1"/>
            </p:cNvSpPr>
            <p:nvPr/>
          </p:nvSpPr>
          <p:spPr bwMode="auto">
            <a:xfrm flipH="1">
              <a:off x="3198" y="3294"/>
              <a:ext cx="136" cy="1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737" name="Line 38"/>
            <p:cNvSpPr>
              <a:spLocks noChangeShapeType="1"/>
            </p:cNvSpPr>
            <p:nvPr/>
          </p:nvSpPr>
          <p:spPr bwMode="auto">
            <a:xfrm>
              <a:off x="3198" y="3294"/>
              <a:ext cx="136" cy="1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8580" name="Group 39"/>
          <p:cNvGrpSpPr>
            <a:grpSpLocks/>
          </p:cNvGrpSpPr>
          <p:nvPr/>
        </p:nvGrpSpPr>
        <p:grpSpPr bwMode="auto">
          <a:xfrm>
            <a:off x="2070100" y="1628775"/>
            <a:ext cx="215900" cy="215900"/>
            <a:chOff x="3198" y="3294"/>
            <a:chExt cx="136" cy="136"/>
          </a:xfrm>
        </p:grpSpPr>
        <p:sp>
          <p:nvSpPr>
            <p:cNvPr id="108734" name="Line 40"/>
            <p:cNvSpPr>
              <a:spLocks noChangeShapeType="1"/>
            </p:cNvSpPr>
            <p:nvPr/>
          </p:nvSpPr>
          <p:spPr bwMode="auto">
            <a:xfrm flipH="1">
              <a:off x="3198" y="3294"/>
              <a:ext cx="136" cy="1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735" name="Line 41"/>
            <p:cNvSpPr>
              <a:spLocks noChangeShapeType="1"/>
            </p:cNvSpPr>
            <p:nvPr/>
          </p:nvSpPr>
          <p:spPr bwMode="auto">
            <a:xfrm>
              <a:off x="3198" y="3294"/>
              <a:ext cx="136" cy="1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8581" name="Group 42"/>
          <p:cNvGrpSpPr>
            <a:grpSpLocks/>
          </p:cNvGrpSpPr>
          <p:nvPr/>
        </p:nvGrpSpPr>
        <p:grpSpPr bwMode="auto">
          <a:xfrm>
            <a:off x="2070100" y="2276475"/>
            <a:ext cx="215900" cy="215900"/>
            <a:chOff x="3198" y="3294"/>
            <a:chExt cx="136" cy="136"/>
          </a:xfrm>
        </p:grpSpPr>
        <p:sp>
          <p:nvSpPr>
            <p:cNvPr id="108732" name="Line 43"/>
            <p:cNvSpPr>
              <a:spLocks noChangeShapeType="1"/>
            </p:cNvSpPr>
            <p:nvPr/>
          </p:nvSpPr>
          <p:spPr bwMode="auto">
            <a:xfrm flipH="1">
              <a:off x="3198" y="3294"/>
              <a:ext cx="136" cy="1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733" name="Line 44"/>
            <p:cNvSpPr>
              <a:spLocks noChangeShapeType="1"/>
            </p:cNvSpPr>
            <p:nvPr/>
          </p:nvSpPr>
          <p:spPr bwMode="auto">
            <a:xfrm>
              <a:off x="3198" y="3294"/>
              <a:ext cx="136" cy="1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8582" name="Group 45"/>
          <p:cNvGrpSpPr>
            <a:grpSpLocks/>
          </p:cNvGrpSpPr>
          <p:nvPr/>
        </p:nvGrpSpPr>
        <p:grpSpPr bwMode="auto">
          <a:xfrm>
            <a:off x="1350963" y="2276475"/>
            <a:ext cx="215900" cy="215900"/>
            <a:chOff x="3198" y="3294"/>
            <a:chExt cx="136" cy="136"/>
          </a:xfrm>
        </p:grpSpPr>
        <p:sp>
          <p:nvSpPr>
            <p:cNvPr id="108730" name="Line 46"/>
            <p:cNvSpPr>
              <a:spLocks noChangeShapeType="1"/>
            </p:cNvSpPr>
            <p:nvPr/>
          </p:nvSpPr>
          <p:spPr bwMode="auto">
            <a:xfrm flipH="1">
              <a:off x="3198" y="3294"/>
              <a:ext cx="136" cy="1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731" name="Line 47"/>
            <p:cNvSpPr>
              <a:spLocks noChangeShapeType="1"/>
            </p:cNvSpPr>
            <p:nvPr/>
          </p:nvSpPr>
          <p:spPr bwMode="auto">
            <a:xfrm>
              <a:off x="3198" y="3294"/>
              <a:ext cx="136" cy="1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8583" name="Rectangle 49"/>
          <p:cNvSpPr>
            <a:spLocks noChangeArrowheads="1"/>
          </p:cNvSpPr>
          <p:nvPr/>
        </p:nvSpPr>
        <p:spPr bwMode="auto">
          <a:xfrm>
            <a:off x="5168900" y="836613"/>
            <a:ext cx="3097213" cy="2447925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584" name="Line 50"/>
          <p:cNvSpPr>
            <a:spLocks noChangeShapeType="1"/>
          </p:cNvSpPr>
          <p:nvPr/>
        </p:nvSpPr>
        <p:spPr bwMode="auto">
          <a:xfrm>
            <a:off x="5168900" y="2060575"/>
            <a:ext cx="3095625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585" name="Line 51"/>
          <p:cNvSpPr>
            <a:spLocks noChangeShapeType="1"/>
          </p:cNvSpPr>
          <p:nvPr/>
        </p:nvSpPr>
        <p:spPr bwMode="auto">
          <a:xfrm>
            <a:off x="6680200" y="836613"/>
            <a:ext cx="0" cy="24479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586" name="Line 52"/>
          <p:cNvSpPr>
            <a:spLocks noChangeShapeType="1"/>
          </p:cNvSpPr>
          <p:nvPr/>
        </p:nvSpPr>
        <p:spPr bwMode="auto">
          <a:xfrm>
            <a:off x="5168900" y="1484313"/>
            <a:ext cx="3095625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587" name="Line 53"/>
          <p:cNvSpPr>
            <a:spLocks noChangeShapeType="1"/>
          </p:cNvSpPr>
          <p:nvPr/>
        </p:nvSpPr>
        <p:spPr bwMode="auto">
          <a:xfrm>
            <a:off x="5168900" y="2708275"/>
            <a:ext cx="3095625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588" name="Line 54"/>
          <p:cNvSpPr>
            <a:spLocks noChangeShapeType="1"/>
          </p:cNvSpPr>
          <p:nvPr/>
        </p:nvSpPr>
        <p:spPr bwMode="auto">
          <a:xfrm>
            <a:off x="5888038" y="836613"/>
            <a:ext cx="0" cy="24479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589" name="Line 55"/>
          <p:cNvSpPr>
            <a:spLocks noChangeShapeType="1"/>
          </p:cNvSpPr>
          <p:nvPr/>
        </p:nvSpPr>
        <p:spPr bwMode="auto">
          <a:xfrm>
            <a:off x="7400925" y="836613"/>
            <a:ext cx="0" cy="24479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590" name="Line 56"/>
          <p:cNvSpPr>
            <a:spLocks noChangeShapeType="1"/>
          </p:cNvSpPr>
          <p:nvPr/>
        </p:nvSpPr>
        <p:spPr bwMode="auto">
          <a:xfrm flipH="1" flipV="1">
            <a:off x="4664075" y="260350"/>
            <a:ext cx="504825" cy="576263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0809" name="Rectangle 57"/>
          <p:cNvSpPr>
            <a:spLocks noChangeArrowheads="1"/>
          </p:cNvSpPr>
          <p:nvPr/>
        </p:nvSpPr>
        <p:spPr bwMode="auto">
          <a:xfrm rot="2640276">
            <a:off x="4392613" y="503238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XQ3</a:t>
            </a:r>
          </a:p>
        </p:txBody>
      </p:sp>
      <p:sp>
        <p:nvSpPr>
          <p:cNvPr id="330810" name="Rectangle 58"/>
          <p:cNvSpPr>
            <a:spLocks noChangeArrowheads="1"/>
          </p:cNvSpPr>
          <p:nvPr/>
        </p:nvSpPr>
        <p:spPr bwMode="auto">
          <a:xfrm rot="2447963">
            <a:off x="4660900" y="285750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Q2Q1</a:t>
            </a:r>
          </a:p>
        </p:txBody>
      </p:sp>
      <p:sp>
        <p:nvSpPr>
          <p:cNvPr id="330811" name="Rectangle 59"/>
          <p:cNvSpPr>
            <a:spLocks noChangeArrowheads="1"/>
          </p:cNvSpPr>
          <p:nvPr/>
        </p:nvSpPr>
        <p:spPr bwMode="auto">
          <a:xfrm>
            <a:off x="5384800" y="40481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00</a:t>
            </a:r>
          </a:p>
        </p:txBody>
      </p:sp>
      <p:sp>
        <p:nvSpPr>
          <p:cNvPr id="330812" name="Rectangle 60"/>
          <p:cNvSpPr>
            <a:spLocks noChangeArrowheads="1"/>
          </p:cNvSpPr>
          <p:nvPr/>
        </p:nvSpPr>
        <p:spPr bwMode="auto">
          <a:xfrm>
            <a:off x="6032500" y="40481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01</a:t>
            </a:r>
          </a:p>
        </p:txBody>
      </p:sp>
      <p:sp>
        <p:nvSpPr>
          <p:cNvPr id="330813" name="Rectangle 61"/>
          <p:cNvSpPr>
            <a:spLocks noChangeArrowheads="1"/>
          </p:cNvSpPr>
          <p:nvPr/>
        </p:nvSpPr>
        <p:spPr bwMode="auto">
          <a:xfrm>
            <a:off x="6824663" y="40481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</a:t>
            </a:r>
          </a:p>
        </p:txBody>
      </p:sp>
      <p:sp>
        <p:nvSpPr>
          <p:cNvPr id="330814" name="Rectangle 62"/>
          <p:cNvSpPr>
            <a:spLocks noChangeArrowheads="1"/>
          </p:cNvSpPr>
          <p:nvPr/>
        </p:nvSpPr>
        <p:spPr bwMode="auto">
          <a:xfrm>
            <a:off x="7545388" y="40481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</a:t>
            </a:r>
          </a:p>
        </p:txBody>
      </p:sp>
      <p:sp>
        <p:nvSpPr>
          <p:cNvPr id="330815" name="Rectangle 63"/>
          <p:cNvSpPr>
            <a:spLocks noChangeArrowheads="1"/>
          </p:cNvSpPr>
          <p:nvPr/>
        </p:nvSpPr>
        <p:spPr bwMode="auto">
          <a:xfrm>
            <a:off x="4664075" y="98107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00</a:t>
            </a:r>
          </a:p>
        </p:txBody>
      </p:sp>
      <p:sp>
        <p:nvSpPr>
          <p:cNvPr id="330816" name="Rectangle 64"/>
          <p:cNvSpPr>
            <a:spLocks noChangeArrowheads="1"/>
          </p:cNvSpPr>
          <p:nvPr/>
        </p:nvSpPr>
        <p:spPr bwMode="auto">
          <a:xfrm>
            <a:off x="4664075" y="15573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01</a:t>
            </a:r>
          </a:p>
        </p:txBody>
      </p:sp>
      <p:sp>
        <p:nvSpPr>
          <p:cNvPr id="330817" name="Rectangle 65"/>
          <p:cNvSpPr>
            <a:spLocks noChangeArrowheads="1"/>
          </p:cNvSpPr>
          <p:nvPr/>
        </p:nvSpPr>
        <p:spPr bwMode="auto">
          <a:xfrm>
            <a:off x="4664075" y="22050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</a:t>
            </a:r>
          </a:p>
        </p:txBody>
      </p:sp>
      <p:sp>
        <p:nvSpPr>
          <p:cNvPr id="330818" name="Rectangle 66"/>
          <p:cNvSpPr>
            <a:spLocks noChangeArrowheads="1"/>
          </p:cNvSpPr>
          <p:nvPr/>
        </p:nvSpPr>
        <p:spPr bwMode="auto">
          <a:xfrm>
            <a:off x="4664075" y="28527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</a:t>
            </a:r>
          </a:p>
        </p:txBody>
      </p:sp>
      <p:sp>
        <p:nvSpPr>
          <p:cNvPr id="330819" name="Rectangle 67"/>
          <p:cNvSpPr>
            <a:spLocks noChangeArrowheads="1"/>
          </p:cNvSpPr>
          <p:nvPr/>
        </p:nvSpPr>
        <p:spPr bwMode="auto">
          <a:xfrm>
            <a:off x="5384800" y="908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330820" name="Rectangle 68"/>
          <p:cNvSpPr>
            <a:spLocks noChangeArrowheads="1"/>
          </p:cNvSpPr>
          <p:nvPr/>
        </p:nvSpPr>
        <p:spPr bwMode="auto">
          <a:xfrm>
            <a:off x="6032500" y="27813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330821" name="Rectangle 69"/>
          <p:cNvSpPr>
            <a:spLocks noChangeArrowheads="1"/>
          </p:cNvSpPr>
          <p:nvPr/>
        </p:nvSpPr>
        <p:spPr bwMode="auto">
          <a:xfrm>
            <a:off x="6824663" y="908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30822" name="Rectangle 70"/>
          <p:cNvSpPr>
            <a:spLocks noChangeArrowheads="1"/>
          </p:cNvSpPr>
          <p:nvPr/>
        </p:nvSpPr>
        <p:spPr bwMode="auto">
          <a:xfrm>
            <a:off x="7616825" y="908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30823" name="Rectangle 71"/>
          <p:cNvSpPr>
            <a:spLocks noChangeArrowheads="1"/>
          </p:cNvSpPr>
          <p:nvPr/>
        </p:nvSpPr>
        <p:spPr bwMode="auto">
          <a:xfrm>
            <a:off x="6032500" y="908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330824" name="Rectangle 72"/>
          <p:cNvSpPr>
            <a:spLocks noChangeArrowheads="1"/>
          </p:cNvSpPr>
          <p:nvPr/>
        </p:nvSpPr>
        <p:spPr bwMode="auto">
          <a:xfrm>
            <a:off x="6896100" y="15573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30825" name="Rectangle 73"/>
          <p:cNvSpPr>
            <a:spLocks noChangeArrowheads="1"/>
          </p:cNvSpPr>
          <p:nvPr/>
        </p:nvSpPr>
        <p:spPr bwMode="auto">
          <a:xfrm>
            <a:off x="7616825" y="15573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30826" name="Rectangle 74"/>
          <p:cNvSpPr>
            <a:spLocks noChangeArrowheads="1"/>
          </p:cNvSpPr>
          <p:nvPr/>
        </p:nvSpPr>
        <p:spPr bwMode="auto">
          <a:xfrm>
            <a:off x="6896100" y="2133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30827" name="Rectangle 75"/>
          <p:cNvSpPr>
            <a:spLocks noChangeArrowheads="1"/>
          </p:cNvSpPr>
          <p:nvPr/>
        </p:nvSpPr>
        <p:spPr bwMode="auto">
          <a:xfrm>
            <a:off x="6896100" y="27813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30828" name="Rectangle 76"/>
          <p:cNvSpPr>
            <a:spLocks noChangeArrowheads="1"/>
          </p:cNvSpPr>
          <p:nvPr/>
        </p:nvSpPr>
        <p:spPr bwMode="auto">
          <a:xfrm>
            <a:off x="7616825" y="27813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30829" name="Rectangle 77"/>
          <p:cNvSpPr>
            <a:spLocks noChangeArrowheads="1"/>
          </p:cNvSpPr>
          <p:nvPr/>
        </p:nvSpPr>
        <p:spPr bwMode="auto">
          <a:xfrm>
            <a:off x="7616825" y="2133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30830" name="Rectangle 78"/>
          <p:cNvSpPr>
            <a:spLocks noChangeArrowheads="1"/>
          </p:cNvSpPr>
          <p:nvPr/>
        </p:nvSpPr>
        <p:spPr bwMode="auto">
          <a:xfrm>
            <a:off x="6896100" y="27813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30831" name="Rectangle 79"/>
          <p:cNvSpPr>
            <a:spLocks noChangeArrowheads="1"/>
          </p:cNvSpPr>
          <p:nvPr/>
        </p:nvSpPr>
        <p:spPr bwMode="auto">
          <a:xfrm>
            <a:off x="7616825" y="2133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108614" name="Rectangle 80"/>
          <p:cNvSpPr>
            <a:spLocks noChangeArrowheads="1"/>
          </p:cNvSpPr>
          <p:nvPr/>
        </p:nvSpPr>
        <p:spPr bwMode="auto">
          <a:xfrm>
            <a:off x="5168900" y="836613"/>
            <a:ext cx="3097213" cy="2447925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0833" name="Rectangle 81"/>
          <p:cNvSpPr>
            <a:spLocks noChangeArrowheads="1"/>
          </p:cNvSpPr>
          <p:nvPr/>
        </p:nvSpPr>
        <p:spPr bwMode="auto">
          <a:xfrm>
            <a:off x="5384800" y="27813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grpSp>
        <p:nvGrpSpPr>
          <p:cNvPr id="108616" name="Group 82"/>
          <p:cNvGrpSpPr>
            <a:grpSpLocks/>
          </p:cNvGrpSpPr>
          <p:nvPr/>
        </p:nvGrpSpPr>
        <p:grpSpPr bwMode="auto">
          <a:xfrm>
            <a:off x="5384800" y="1628775"/>
            <a:ext cx="215900" cy="215900"/>
            <a:chOff x="3198" y="3294"/>
            <a:chExt cx="136" cy="136"/>
          </a:xfrm>
        </p:grpSpPr>
        <p:sp>
          <p:nvSpPr>
            <p:cNvPr id="108728" name="Line 83"/>
            <p:cNvSpPr>
              <a:spLocks noChangeShapeType="1"/>
            </p:cNvSpPr>
            <p:nvPr/>
          </p:nvSpPr>
          <p:spPr bwMode="auto">
            <a:xfrm flipH="1">
              <a:off x="3198" y="3294"/>
              <a:ext cx="136" cy="1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729" name="Line 84"/>
            <p:cNvSpPr>
              <a:spLocks noChangeShapeType="1"/>
            </p:cNvSpPr>
            <p:nvPr/>
          </p:nvSpPr>
          <p:spPr bwMode="auto">
            <a:xfrm>
              <a:off x="3198" y="3294"/>
              <a:ext cx="136" cy="1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8617" name="Group 85"/>
          <p:cNvGrpSpPr>
            <a:grpSpLocks/>
          </p:cNvGrpSpPr>
          <p:nvPr/>
        </p:nvGrpSpPr>
        <p:grpSpPr bwMode="auto">
          <a:xfrm>
            <a:off x="6103938" y="1628775"/>
            <a:ext cx="215900" cy="215900"/>
            <a:chOff x="3198" y="3294"/>
            <a:chExt cx="136" cy="136"/>
          </a:xfrm>
        </p:grpSpPr>
        <p:sp>
          <p:nvSpPr>
            <p:cNvPr id="108726" name="Line 86"/>
            <p:cNvSpPr>
              <a:spLocks noChangeShapeType="1"/>
            </p:cNvSpPr>
            <p:nvPr/>
          </p:nvSpPr>
          <p:spPr bwMode="auto">
            <a:xfrm flipH="1">
              <a:off x="3198" y="3294"/>
              <a:ext cx="136" cy="1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727" name="Line 87"/>
            <p:cNvSpPr>
              <a:spLocks noChangeShapeType="1"/>
            </p:cNvSpPr>
            <p:nvPr/>
          </p:nvSpPr>
          <p:spPr bwMode="auto">
            <a:xfrm>
              <a:off x="3198" y="3294"/>
              <a:ext cx="136" cy="1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8618" name="Group 88"/>
          <p:cNvGrpSpPr>
            <a:grpSpLocks/>
          </p:cNvGrpSpPr>
          <p:nvPr/>
        </p:nvGrpSpPr>
        <p:grpSpPr bwMode="auto">
          <a:xfrm>
            <a:off x="6103938" y="2276475"/>
            <a:ext cx="215900" cy="215900"/>
            <a:chOff x="3198" y="3294"/>
            <a:chExt cx="136" cy="136"/>
          </a:xfrm>
        </p:grpSpPr>
        <p:sp>
          <p:nvSpPr>
            <p:cNvPr id="108724" name="Line 89"/>
            <p:cNvSpPr>
              <a:spLocks noChangeShapeType="1"/>
            </p:cNvSpPr>
            <p:nvPr/>
          </p:nvSpPr>
          <p:spPr bwMode="auto">
            <a:xfrm flipH="1">
              <a:off x="3198" y="3294"/>
              <a:ext cx="136" cy="1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725" name="Line 90"/>
            <p:cNvSpPr>
              <a:spLocks noChangeShapeType="1"/>
            </p:cNvSpPr>
            <p:nvPr/>
          </p:nvSpPr>
          <p:spPr bwMode="auto">
            <a:xfrm>
              <a:off x="3198" y="3294"/>
              <a:ext cx="136" cy="1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8619" name="Group 91"/>
          <p:cNvGrpSpPr>
            <a:grpSpLocks/>
          </p:cNvGrpSpPr>
          <p:nvPr/>
        </p:nvGrpSpPr>
        <p:grpSpPr bwMode="auto">
          <a:xfrm>
            <a:off x="5384800" y="2276475"/>
            <a:ext cx="215900" cy="215900"/>
            <a:chOff x="3198" y="3294"/>
            <a:chExt cx="136" cy="136"/>
          </a:xfrm>
        </p:grpSpPr>
        <p:sp>
          <p:nvSpPr>
            <p:cNvPr id="108722" name="Line 92"/>
            <p:cNvSpPr>
              <a:spLocks noChangeShapeType="1"/>
            </p:cNvSpPr>
            <p:nvPr/>
          </p:nvSpPr>
          <p:spPr bwMode="auto">
            <a:xfrm flipH="1">
              <a:off x="3198" y="3294"/>
              <a:ext cx="136" cy="1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723" name="Line 93"/>
            <p:cNvSpPr>
              <a:spLocks noChangeShapeType="1"/>
            </p:cNvSpPr>
            <p:nvPr/>
          </p:nvSpPr>
          <p:spPr bwMode="auto">
            <a:xfrm>
              <a:off x="3198" y="3294"/>
              <a:ext cx="136" cy="1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8620" name="Rectangle 95"/>
          <p:cNvSpPr>
            <a:spLocks noChangeArrowheads="1"/>
          </p:cNvSpPr>
          <p:nvPr/>
        </p:nvSpPr>
        <p:spPr bwMode="auto">
          <a:xfrm>
            <a:off x="5240338" y="4149725"/>
            <a:ext cx="3097212" cy="2447925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621" name="Line 96"/>
          <p:cNvSpPr>
            <a:spLocks noChangeShapeType="1"/>
          </p:cNvSpPr>
          <p:nvPr/>
        </p:nvSpPr>
        <p:spPr bwMode="auto">
          <a:xfrm>
            <a:off x="5240338" y="5373688"/>
            <a:ext cx="3095625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622" name="Line 97"/>
          <p:cNvSpPr>
            <a:spLocks noChangeShapeType="1"/>
          </p:cNvSpPr>
          <p:nvPr/>
        </p:nvSpPr>
        <p:spPr bwMode="auto">
          <a:xfrm>
            <a:off x="6751638" y="4149725"/>
            <a:ext cx="0" cy="24479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623" name="Line 98"/>
          <p:cNvSpPr>
            <a:spLocks noChangeShapeType="1"/>
          </p:cNvSpPr>
          <p:nvPr/>
        </p:nvSpPr>
        <p:spPr bwMode="auto">
          <a:xfrm>
            <a:off x="5240338" y="4797425"/>
            <a:ext cx="3095625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624" name="Line 99"/>
          <p:cNvSpPr>
            <a:spLocks noChangeShapeType="1"/>
          </p:cNvSpPr>
          <p:nvPr/>
        </p:nvSpPr>
        <p:spPr bwMode="auto">
          <a:xfrm>
            <a:off x="5240338" y="6021388"/>
            <a:ext cx="3095625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625" name="Line 100"/>
          <p:cNvSpPr>
            <a:spLocks noChangeShapeType="1"/>
          </p:cNvSpPr>
          <p:nvPr/>
        </p:nvSpPr>
        <p:spPr bwMode="auto">
          <a:xfrm>
            <a:off x="5959475" y="4149725"/>
            <a:ext cx="0" cy="24479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626" name="Line 101"/>
          <p:cNvSpPr>
            <a:spLocks noChangeShapeType="1"/>
          </p:cNvSpPr>
          <p:nvPr/>
        </p:nvSpPr>
        <p:spPr bwMode="auto">
          <a:xfrm>
            <a:off x="7472363" y="4149725"/>
            <a:ext cx="0" cy="24479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627" name="Line 102"/>
          <p:cNvSpPr>
            <a:spLocks noChangeShapeType="1"/>
          </p:cNvSpPr>
          <p:nvPr/>
        </p:nvSpPr>
        <p:spPr bwMode="auto">
          <a:xfrm flipH="1" flipV="1">
            <a:off x="4735513" y="3573463"/>
            <a:ext cx="504825" cy="576262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0855" name="Rectangle 103"/>
          <p:cNvSpPr>
            <a:spLocks noChangeArrowheads="1"/>
          </p:cNvSpPr>
          <p:nvPr/>
        </p:nvSpPr>
        <p:spPr bwMode="auto">
          <a:xfrm rot="2640276">
            <a:off x="4464050" y="3816350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XQ3</a:t>
            </a:r>
          </a:p>
        </p:txBody>
      </p:sp>
      <p:sp>
        <p:nvSpPr>
          <p:cNvPr id="330856" name="Rectangle 104"/>
          <p:cNvSpPr>
            <a:spLocks noChangeArrowheads="1"/>
          </p:cNvSpPr>
          <p:nvPr/>
        </p:nvSpPr>
        <p:spPr bwMode="auto">
          <a:xfrm rot="2447963">
            <a:off x="4732338" y="3598863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Q2Q1</a:t>
            </a:r>
          </a:p>
        </p:txBody>
      </p:sp>
      <p:sp>
        <p:nvSpPr>
          <p:cNvPr id="330857" name="Rectangle 105"/>
          <p:cNvSpPr>
            <a:spLocks noChangeArrowheads="1"/>
          </p:cNvSpPr>
          <p:nvPr/>
        </p:nvSpPr>
        <p:spPr bwMode="auto">
          <a:xfrm>
            <a:off x="5456238" y="37179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00</a:t>
            </a:r>
          </a:p>
        </p:txBody>
      </p:sp>
      <p:sp>
        <p:nvSpPr>
          <p:cNvPr id="330858" name="Rectangle 106"/>
          <p:cNvSpPr>
            <a:spLocks noChangeArrowheads="1"/>
          </p:cNvSpPr>
          <p:nvPr/>
        </p:nvSpPr>
        <p:spPr bwMode="auto">
          <a:xfrm>
            <a:off x="6103938" y="37179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01</a:t>
            </a:r>
          </a:p>
        </p:txBody>
      </p:sp>
      <p:sp>
        <p:nvSpPr>
          <p:cNvPr id="330859" name="Rectangle 107"/>
          <p:cNvSpPr>
            <a:spLocks noChangeArrowheads="1"/>
          </p:cNvSpPr>
          <p:nvPr/>
        </p:nvSpPr>
        <p:spPr bwMode="auto">
          <a:xfrm>
            <a:off x="6896100" y="37179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</a:t>
            </a:r>
          </a:p>
        </p:txBody>
      </p:sp>
      <p:sp>
        <p:nvSpPr>
          <p:cNvPr id="330860" name="Rectangle 108"/>
          <p:cNvSpPr>
            <a:spLocks noChangeArrowheads="1"/>
          </p:cNvSpPr>
          <p:nvPr/>
        </p:nvSpPr>
        <p:spPr bwMode="auto">
          <a:xfrm>
            <a:off x="7616825" y="37179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</a:t>
            </a:r>
          </a:p>
        </p:txBody>
      </p:sp>
      <p:sp>
        <p:nvSpPr>
          <p:cNvPr id="330861" name="Rectangle 109"/>
          <p:cNvSpPr>
            <a:spLocks noChangeArrowheads="1"/>
          </p:cNvSpPr>
          <p:nvPr/>
        </p:nvSpPr>
        <p:spPr bwMode="auto">
          <a:xfrm>
            <a:off x="4735513" y="429418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00</a:t>
            </a:r>
          </a:p>
        </p:txBody>
      </p:sp>
      <p:sp>
        <p:nvSpPr>
          <p:cNvPr id="330862" name="Rectangle 110"/>
          <p:cNvSpPr>
            <a:spLocks noChangeArrowheads="1"/>
          </p:cNvSpPr>
          <p:nvPr/>
        </p:nvSpPr>
        <p:spPr bwMode="auto">
          <a:xfrm>
            <a:off x="4735513" y="48704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01</a:t>
            </a:r>
          </a:p>
        </p:txBody>
      </p:sp>
      <p:sp>
        <p:nvSpPr>
          <p:cNvPr id="330863" name="Rectangle 111"/>
          <p:cNvSpPr>
            <a:spLocks noChangeArrowheads="1"/>
          </p:cNvSpPr>
          <p:nvPr/>
        </p:nvSpPr>
        <p:spPr bwMode="auto">
          <a:xfrm>
            <a:off x="4735513" y="55181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</a:t>
            </a:r>
          </a:p>
        </p:txBody>
      </p:sp>
      <p:sp>
        <p:nvSpPr>
          <p:cNvPr id="330864" name="Rectangle 112"/>
          <p:cNvSpPr>
            <a:spLocks noChangeArrowheads="1"/>
          </p:cNvSpPr>
          <p:nvPr/>
        </p:nvSpPr>
        <p:spPr bwMode="auto">
          <a:xfrm>
            <a:off x="4735513" y="61658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</a:t>
            </a:r>
          </a:p>
        </p:txBody>
      </p:sp>
      <p:sp>
        <p:nvSpPr>
          <p:cNvPr id="330865" name="Rectangle 113"/>
          <p:cNvSpPr>
            <a:spLocks noChangeArrowheads="1"/>
          </p:cNvSpPr>
          <p:nvPr/>
        </p:nvSpPr>
        <p:spPr bwMode="auto">
          <a:xfrm>
            <a:off x="5456238" y="42211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30866" name="Rectangle 114"/>
          <p:cNvSpPr>
            <a:spLocks noChangeArrowheads="1"/>
          </p:cNvSpPr>
          <p:nvPr/>
        </p:nvSpPr>
        <p:spPr bwMode="auto">
          <a:xfrm>
            <a:off x="6103938" y="60944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30867" name="Rectangle 115"/>
          <p:cNvSpPr>
            <a:spLocks noChangeArrowheads="1"/>
          </p:cNvSpPr>
          <p:nvPr/>
        </p:nvSpPr>
        <p:spPr bwMode="auto">
          <a:xfrm>
            <a:off x="6896100" y="42211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30868" name="Rectangle 116"/>
          <p:cNvSpPr>
            <a:spLocks noChangeArrowheads="1"/>
          </p:cNvSpPr>
          <p:nvPr/>
        </p:nvSpPr>
        <p:spPr bwMode="auto">
          <a:xfrm>
            <a:off x="7688263" y="42211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30869" name="Rectangle 117"/>
          <p:cNvSpPr>
            <a:spLocks noChangeArrowheads="1"/>
          </p:cNvSpPr>
          <p:nvPr/>
        </p:nvSpPr>
        <p:spPr bwMode="auto">
          <a:xfrm>
            <a:off x="6103938" y="42211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30870" name="Rectangle 118"/>
          <p:cNvSpPr>
            <a:spLocks noChangeArrowheads="1"/>
          </p:cNvSpPr>
          <p:nvPr/>
        </p:nvSpPr>
        <p:spPr bwMode="auto">
          <a:xfrm>
            <a:off x="6967538" y="48704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30871" name="Rectangle 119"/>
          <p:cNvSpPr>
            <a:spLocks noChangeArrowheads="1"/>
          </p:cNvSpPr>
          <p:nvPr/>
        </p:nvSpPr>
        <p:spPr bwMode="auto">
          <a:xfrm>
            <a:off x="7688263" y="48704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30872" name="Rectangle 120"/>
          <p:cNvSpPr>
            <a:spLocks noChangeArrowheads="1"/>
          </p:cNvSpPr>
          <p:nvPr/>
        </p:nvSpPr>
        <p:spPr bwMode="auto">
          <a:xfrm>
            <a:off x="6967538" y="54467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30873" name="Rectangle 121"/>
          <p:cNvSpPr>
            <a:spLocks noChangeArrowheads="1"/>
          </p:cNvSpPr>
          <p:nvPr/>
        </p:nvSpPr>
        <p:spPr bwMode="auto">
          <a:xfrm>
            <a:off x="6967538" y="60944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30874" name="Rectangle 122"/>
          <p:cNvSpPr>
            <a:spLocks noChangeArrowheads="1"/>
          </p:cNvSpPr>
          <p:nvPr/>
        </p:nvSpPr>
        <p:spPr bwMode="auto">
          <a:xfrm>
            <a:off x="7688263" y="60944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330875" name="Rectangle 123"/>
          <p:cNvSpPr>
            <a:spLocks noChangeArrowheads="1"/>
          </p:cNvSpPr>
          <p:nvPr/>
        </p:nvSpPr>
        <p:spPr bwMode="auto">
          <a:xfrm>
            <a:off x="7688263" y="54467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30876" name="Rectangle 124"/>
          <p:cNvSpPr>
            <a:spLocks noChangeArrowheads="1"/>
          </p:cNvSpPr>
          <p:nvPr/>
        </p:nvSpPr>
        <p:spPr bwMode="auto">
          <a:xfrm>
            <a:off x="6967538" y="60944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30877" name="Rectangle 125"/>
          <p:cNvSpPr>
            <a:spLocks noChangeArrowheads="1"/>
          </p:cNvSpPr>
          <p:nvPr/>
        </p:nvSpPr>
        <p:spPr bwMode="auto">
          <a:xfrm>
            <a:off x="7688263" y="54467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108651" name="Rectangle 126"/>
          <p:cNvSpPr>
            <a:spLocks noChangeArrowheads="1"/>
          </p:cNvSpPr>
          <p:nvPr/>
        </p:nvSpPr>
        <p:spPr bwMode="auto">
          <a:xfrm>
            <a:off x="5240338" y="4149725"/>
            <a:ext cx="3097212" cy="2447925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0879" name="Rectangle 127"/>
          <p:cNvSpPr>
            <a:spLocks noChangeArrowheads="1"/>
          </p:cNvSpPr>
          <p:nvPr/>
        </p:nvSpPr>
        <p:spPr bwMode="auto">
          <a:xfrm>
            <a:off x="5456238" y="60944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grpSp>
        <p:nvGrpSpPr>
          <p:cNvPr id="108653" name="Group 128"/>
          <p:cNvGrpSpPr>
            <a:grpSpLocks/>
          </p:cNvGrpSpPr>
          <p:nvPr/>
        </p:nvGrpSpPr>
        <p:grpSpPr bwMode="auto">
          <a:xfrm>
            <a:off x="5456238" y="4941888"/>
            <a:ext cx="215900" cy="215900"/>
            <a:chOff x="3198" y="3294"/>
            <a:chExt cx="136" cy="136"/>
          </a:xfrm>
        </p:grpSpPr>
        <p:sp>
          <p:nvSpPr>
            <p:cNvPr id="108720" name="Line 129"/>
            <p:cNvSpPr>
              <a:spLocks noChangeShapeType="1"/>
            </p:cNvSpPr>
            <p:nvPr/>
          </p:nvSpPr>
          <p:spPr bwMode="auto">
            <a:xfrm flipH="1">
              <a:off x="3198" y="3294"/>
              <a:ext cx="136" cy="1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721" name="Line 130"/>
            <p:cNvSpPr>
              <a:spLocks noChangeShapeType="1"/>
            </p:cNvSpPr>
            <p:nvPr/>
          </p:nvSpPr>
          <p:spPr bwMode="auto">
            <a:xfrm>
              <a:off x="3198" y="3294"/>
              <a:ext cx="136" cy="1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8654" name="Group 131"/>
          <p:cNvGrpSpPr>
            <a:grpSpLocks/>
          </p:cNvGrpSpPr>
          <p:nvPr/>
        </p:nvGrpSpPr>
        <p:grpSpPr bwMode="auto">
          <a:xfrm>
            <a:off x="6175375" y="4941888"/>
            <a:ext cx="215900" cy="215900"/>
            <a:chOff x="3198" y="3294"/>
            <a:chExt cx="136" cy="136"/>
          </a:xfrm>
        </p:grpSpPr>
        <p:sp>
          <p:nvSpPr>
            <p:cNvPr id="108718" name="Line 132"/>
            <p:cNvSpPr>
              <a:spLocks noChangeShapeType="1"/>
            </p:cNvSpPr>
            <p:nvPr/>
          </p:nvSpPr>
          <p:spPr bwMode="auto">
            <a:xfrm flipH="1">
              <a:off x="3198" y="3294"/>
              <a:ext cx="136" cy="1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719" name="Line 133"/>
            <p:cNvSpPr>
              <a:spLocks noChangeShapeType="1"/>
            </p:cNvSpPr>
            <p:nvPr/>
          </p:nvSpPr>
          <p:spPr bwMode="auto">
            <a:xfrm>
              <a:off x="3198" y="3294"/>
              <a:ext cx="136" cy="1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8655" name="Group 134"/>
          <p:cNvGrpSpPr>
            <a:grpSpLocks/>
          </p:cNvGrpSpPr>
          <p:nvPr/>
        </p:nvGrpSpPr>
        <p:grpSpPr bwMode="auto">
          <a:xfrm>
            <a:off x="6175375" y="5589588"/>
            <a:ext cx="215900" cy="215900"/>
            <a:chOff x="3198" y="3294"/>
            <a:chExt cx="136" cy="136"/>
          </a:xfrm>
        </p:grpSpPr>
        <p:sp>
          <p:nvSpPr>
            <p:cNvPr id="108716" name="Line 135"/>
            <p:cNvSpPr>
              <a:spLocks noChangeShapeType="1"/>
            </p:cNvSpPr>
            <p:nvPr/>
          </p:nvSpPr>
          <p:spPr bwMode="auto">
            <a:xfrm flipH="1">
              <a:off x="3198" y="3294"/>
              <a:ext cx="136" cy="1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717" name="Line 136"/>
            <p:cNvSpPr>
              <a:spLocks noChangeShapeType="1"/>
            </p:cNvSpPr>
            <p:nvPr/>
          </p:nvSpPr>
          <p:spPr bwMode="auto">
            <a:xfrm>
              <a:off x="3198" y="3294"/>
              <a:ext cx="136" cy="1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8656" name="Group 137"/>
          <p:cNvGrpSpPr>
            <a:grpSpLocks/>
          </p:cNvGrpSpPr>
          <p:nvPr/>
        </p:nvGrpSpPr>
        <p:grpSpPr bwMode="auto">
          <a:xfrm>
            <a:off x="5456238" y="5589588"/>
            <a:ext cx="215900" cy="215900"/>
            <a:chOff x="3198" y="3294"/>
            <a:chExt cx="136" cy="136"/>
          </a:xfrm>
        </p:grpSpPr>
        <p:sp>
          <p:nvSpPr>
            <p:cNvPr id="108714" name="Line 138"/>
            <p:cNvSpPr>
              <a:spLocks noChangeShapeType="1"/>
            </p:cNvSpPr>
            <p:nvPr/>
          </p:nvSpPr>
          <p:spPr bwMode="auto">
            <a:xfrm flipH="1">
              <a:off x="3198" y="3294"/>
              <a:ext cx="136" cy="1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715" name="Line 139"/>
            <p:cNvSpPr>
              <a:spLocks noChangeShapeType="1"/>
            </p:cNvSpPr>
            <p:nvPr/>
          </p:nvSpPr>
          <p:spPr bwMode="auto">
            <a:xfrm>
              <a:off x="3198" y="3294"/>
              <a:ext cx="136" cy="1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8657" name="Rectangle 141"/>
          <p:cNvSpPr>
            <a:spLocks noChangeArrowheads="1"/>
          </p:cNvSpPr>
          <p:nvPr/>
        </p:nvSpPr>
        <p:spPr bwMode="auto">
          <a:xfrm>
            <a:off x="1208088" y="4149725"/>
            <a:ext cx="3097212" cy="2447925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658" name="Line 142"/>
          <p:cNvSpPr>
            <a:spLocks noChangeShapeType="1"/>
          </p:cNvSpPr>
          <p:nvPr/>
        </p:nvSpPr>
        <p:spPr bwMode="auto">
          <a:xfrm>
            <a:off x="1208088" y="5373688"/>
            <a:ext cx="3095625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659" name="Line 143"/>
          <p:cNvSpPr>
            <a:spLocks noChangeShapeType="1"/>
          </p:cNvSpPr>
          <p:nvPr/>
        </p:nvSpPr>
        <p:spPr bwMode="auto">
          <a:xfrm>
            <a:off x="2719388" y="4149725"/>
            <a:ext cx="0" cy="24479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660" name="Line 144"/>
          <p:cNvSpPr>
            <a:spLocks noChangeShapeType="1"/>
          </p:cNvSpPr>
          <p:nvPr/>
        </p:nvSpPr>
        <p:spPr bwMode="auto">
          <a:xfrm>
            <a:off x="1208088" y="4797425"/>
            <a:ext cx="3095625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661" name="Line 145"/>
          <p:cNvSpPr>
            <a:spLocks noChangeShapeType="1"/>
          </p:cNvSpPr>
          <p:nvPr/>
        </p:nvSpPr>
        <p:spPr bwMode="auto">
          <a:xfrm>
            <a:off x="1208088" y="6021388"/>
            <a:ext cx="3095625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662" name="Line 146"/>
          <p:cNvSpPr>
            <a:spLocks noChangeShapeType="1"/>
          </p:cNvSpPr>
          <p:nvPr/>
        </p:nvSpPr>
        <p:spPr bwMode="auto">
          <a:xfrm>
            <a:off x="1927225" y="4149725"/>
            <a:ext cx="0" cy="24479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663" name="Line 147"/>
          <p:cNvSpPr>
            <a:spLocks noChangeShapeType="1"/>
          </p:cNvSpPr>
          <p:nvPr/>
        </p:nvSpPr>
        <p:spPr bwMode="auto">
          <a:xfrm>
            <a:off x="3440113" y="4149725"/>
            <a:ext cx="0" cy="24479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664" name="Line 148"/>
          <p:cNvSpPr>
            <a:spLocks noChangeShapeType="1"/>
          </p:cNvSpPr>
          <p:nvPr/>
        </p:nvSpPr>
        <p:spPr bwMode="auto">
          <a:xfrm flipH="1" flipV="1">
            <a:off x="703263" y="3573463"/>
            <a:ext cx="504825" cy="576262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0901" name="Rectangle 149"/>
          <p:cNvSpPr>
            <a:spLocks noChangeArrowheads="1"/>
          </p:cNvSpPr>
          <p:nvPr/>
        </p:nvSpPr>
        <p:spPr bwMode="auto">
          <a:xfrm rot="2640276">
            <a:off x="431800" y="3816350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XQ3</a:t>
            </a:r>
          </a:p>
        </p:txBody>
      </p:sp>
      <p:sp>
        <p:nvSpPr>
          <p:cNvPr id="330902" name="Rectangle 150"/>
          <p:cNvSpPr>
            <a:spLocks noChangeArrowheads="1"/>
          </p:cNvSpPr>
          <p:nvPr/>
        </p:nvSpPr>
        <p:spPr bwMode="auto">
          <a:xfrm rot="2447963">
            <a:off x="700088" y="3598863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Q2Q1</a:t>
            </a:r>
          </a:p>
        </p:txBody>
      </p:sp>
      <p:sp>
        <p:nvSpPr>
          <p:cNvPr id="330903" name="Rectangle 151"/>
          <p:cNvSpPr>
            <a:spLocks noChangeArrowheads="1"/>
          </p:cNvSpPr>
          <p:nvPr/>
        </p:nvSpPr>
        <p:spPr bwMode="auto">
          <a:xfrm>
            <a:off x="1423988" y="37179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00</a:t>
            </a:r>
          </a:p>
        </p:txBody>
      </p:sp>
      <p:sp>
        <p:nvSpPr>
          <p:cNvPr id="330904" name="Rectangle 152"/>
          <p:cNvSpPr>
            <a:spLocks noChangeArrowheads="1"/>
          </p:cNvSpPr>
          <p:nvPr/>
        </p:nvSpPr>
        <p:spPr bwMode="auto">
          <a:xfrm>
            <a:off x="2071688" y="37179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01</a:t>
            </a:r>
          </a:p>
        </p:txBody>
      </p:sp>
      <p:sp>
        <p:nvSpPr>
          <p:cNvPr id="330905" name="Rectangle 153"/>
          <p:cNvSpPr>
            <a:spLocks noChangeArrowheads="1"/>
          </p:cNvSpPr>
          <p:nvPr/>
        </p:nvSpPr>
        <p:spPr bwMode="auto">
          <a:xfrm>
            <a:off x="2863850" y="37179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</a:t>
            </a:r>
          </a:p>
        </p:txBody>
      </p:sp>
      <p:sp>
        <p:nvSpPr>
          <p:cNvPr id="330906" name="Rectangle 154"/>
          <p:cNvSpPr>
            <a:spLocks noChangeArrowheads="1"/>
          </p:cNvSpPr>
          <p:nvPr/>
        </p:nvSpPr>
        <p:spPr bwMode="auto">
          <a:xfrm>
            <a:off x="3584575" y="37179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</a:t>
            </a:r>
          </a:p>
        </p:txBody>
      </p:sp>
      <p:sp>
        <p:nvSpPr>
          <p:cNvPr id="330907" name="Rectangle 155"/>
          <p:cNvSpPr>
            <a:spLocks noChangeArrowheads="1"/>
          </p:cNvSpPr>
          <p:nvPr/>
        </p:nvSpPr>
        <p:spPr bwMode="auto">
          <a:xfrm>
            <a:off x="703263" y="429418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00</a:t>
            </a:r>
          </a:p>
        </p:txBody>
      </p:sp>
      <p:sp>
        <p:nvSpPr>
          <p:cNvPr id="330908" name="Rectangle 156"/>
          <p:cNvSpPr>
            <a:spLocks noChangeArrowheads="1"/>
          </p:cNvSpPr>
          <p:nvPr/>
        </p:nvSpPr>
        <p:spPr bwMode="auto">
          <a:xfrm>
            <a:off x="703263" y="48704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01</a:t>
            </a:r>
          </a:p>
        </p:txBody>
      </p:sp>
      <p:sp>
        <p:nvSpPr>
          <p:cNvPr id="330909" name="Rectangle 157"/>
          <p:cNvSpPr>
            <a:spLocks noChangeArrowheads="1"/>
          </p:cNvSpPr>
          <p:nvPr/>
        </p:nvSpPr>
        <p:spPr bwMode="auto">
          <a:xfrm>
            <a:off x="703263" y="55181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</a:t>
            </a:r>
          </a:p>
        </p:txBody>
      </p:sp>
      <p:sp>
        <p:nvSpPr>
          <p:cNvPr id="330910" name="Rectangle 158"/>
          <p:cNvSpPr>
            <a:spLocks noChangeArrowheads="1"/>
          </p:cNvSpPr>
          <p:nvPr/>
        </p:nvSpPr>
        <p:spPr bwMode="auto">
          <a:xfrm>
            <a:off x="703263" y="61658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</a:t>
            </a:r>
          </a:p>
        </p:txBody>
      </p:sp>
      <p:sp>
        <p:nvSpPr>
          <p:cNvPr id="330911" name="Rectangle 159"/>
          <p:cNvSpPr>
            <a:spLocks noChangeArrowheads="1"/>
          </p:cNvSpPr>
          <p:nvPr/>
        </p:nvSpPr>
        <p:spPr bwMode="auto">
          <a:xfrm>
            <a:off x="1423988" y="42211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30912" name="Rectangle 160"/>
          <p:cNvSpPr>
            <a:spLocks noChangeArrowheads="1"/>
          </p:cNvSpPr>
          <p:nvPr/>
        </p:nvSpPr>
        <p:spPr bwMode="auto">
          <a:xfrm>
            <a:off x="2071688" y="60944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330913" name="Rectangle 161"/>
          <p:cNvSpPr>
            <a:spLocks noChangeArrowheads="1"/>
          </p:cNvSpPr>
          <p:nvPr/>
        </p:nvSpPr>
        <p:spPr bwMode="auto">
          <a:xfrm>
            <a:off x="2863850" y="42211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330914" name="Rectangle 162"/>
          <p:cNvSpPr>
            <a:spLocks noChangeArrowheads="1"/>
          </p:cNvSpPr>
          <p:nvPr/>
        </p:nvSpPr>
        <p:spPr bwMode="auto">
          <a:xfrm>
            <a:off x="3656013" y="42211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30915" name="Rectangle 163"/>
          <p:cNvSpPr>
            <a:spLocks noChangeArrowheads="1"/>
          </p:cNvSpPr>
          <p:nvPr/>
        </p:nvSpPr>
        <p:spPr bwMode="auto">
          <a:xfrm>
            <a:off x="2071688" y="42211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330916" name="Rectangle 164"/>
          <p:cNvSpPr>
            <a:spLocks noChangeArrowheads="1"/>
          </p:cNvSpPr>
          <p:nvPr/>
        </p:nvSpPr>
        <p:spPr bwMode="auto">
          <a:xfrm>
            <a:off x="2935288" y="48704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330917" name="Rectangle 165"/>
          <p:cNvSpPr>
            <a:spLocks noChangeArrowheads="1"/>
          </p:cNvSpPr>
          <p:nvPr/>
        </p:nvSpPr>
        <p:spPr bwMode="auto">
          <a:xfrm>
            <a:off x="3656013" y="48704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30918" name="Rectangle 166"/>
          <p:cNvSpPr>
            <a:spLocks noChangeArrowheads="1"/>
          </p:cNvSpPr>
          <p:nvPr/>
        </p:nvSpPr>
        <p:spPr bwMode="auto">
          <a:xfrm>
            <a:off x="2935288" y="54467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330919" name="Rectangle 167"/>
          <p:cNvSpPr>
            <a:spLocks noChangeArrowheads="1"/>
          </p:cNvSpPr>
          <p:nvPr/>
        </p:nvSpPr>
        <p:spPr bwMode="auto">
          <a:xfrm>
            <a:off x="2935288" y="60944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330920" name="Rectangle 168"/>
          <p:cNvSpPr>
            <a:spLocks noChangeArrowheads="1"/>
          </p:cNvSpPr>
          <p:nvPr/>
        </p:nvSpPr>
        <p:spPr bwMode="auto">
          <a:xfrm>
            <a:off x="3656013" y="60944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30921" name="Rectangle 169"/>
          <p:cNvSpPr>
            <a:spLocks noChangeArrowheads="1"/>
          </p:cNvSpPr>
          <p:nvPr/>
        </p:nvSpPr>
        <p:spPr bwMode="auto">
          <a:xfrm>
            <a:off x="3656013" y="54467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30922" name="Rectangle 170"/>
          <p:cNvSpPr>
            <a:spLocks noChangeArrowheads="1"/>
          </p:cNvSpPr>
          <p:nvPr/>
        </p:nvSpPr>
        <p:spPr bwMode="auto">
          <a:xfrm>
            <a:off x="2930525" y="60737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30923" name="Rectangle 171"/>
          <p:cNvSpPr>
            <a:spLocks noChangeArrowheads="1"/>
          </p:cNvSpPr>
          <p:nvPr/>
        </p:nvSpPr>
        <p:spPr bwMode="auto">
          <a:xfrm>
            <a:off x="3656013" y="54467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108688" name="Rectangle 172"/>
          <p:cNvSpPr>
            <a:spLocks noChangeArrowheads="1"/>
          </p:cNvSpPr>
          <p:nvPr/>
        </p:nvSpPr>
        <p:spPr bwMode="auto">
          <a:xfrm>
            <a:off x="1208088" y="4149725"/>
            <a:ext cx="3097212" cy="2447925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0925" name="Rectangle 173"/>
          <p:cNvSpPr>
            <a:spLocks noChangeArrowheads="1"/>
          </p:cNvSpPr>
          <p:nvPr/>
        </p:nvSpPr>
        <p:spPr bwMode="auto">
          <a:xfrm>
            <a:off x="1423988" y="60944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grpSp>
        <p:nvGrpSpPr>
          <p:cNvPr id="108690" name="Group 174"/>
          <p:cNvGrpSpPr>
            <a:grpSpLocks/>
          </p:cNvGrpSpPr>
          <p:nvPr/>
        </p:nvGrpSpPr>
        <p:grpSpPr bwMode="auto">
          <a:xfrm>
            <a:off x="1423988" y="4941888"/>
            <a:ext cx="215900" cy="215900"/>
            <a:chOff x="3198" y="3294"/>
            <a:chExt cx="136" cy="136"/>
          </a:xfrm>
        </p:grpSpPr>
        <p:sp>
          <p:nvSpPr>
            <p:cNvPr id="108712" name="Line 175"/>
            <p:cNvSpPr>
              <a:spLocks noChangeShapeType="1"/>
            </p:cNvSpPr>
            <p:nvPr/>
          </p:nvSpPr>
          <p:spPr bwMode="auto">
            <a:xfrm flipH="1">
              <a:off x="3198" y="3294"/>
              <a:ext cx="136" cy="1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713" name="Line 176"/>
            <p:cNvSpPr>
              <a:spLocks noChangeShapeType="1"/>
            </p:cNvSpPr>
            <p:nvPr/>
          </p:nvSpPr>
          <p:spPr bwMode="auto">
            <a:xfrm>
              <a:off x="3198" y="3294"/>
              <a:ext cx="136" cy="1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8691" name="Group 177"/>
          <p:cNvGrpSpPr>
            <a:grpSpLocks/>
          </p:cNvGrpSpPr>
          <p:nvPr/>
        </p:nvGrpSpPr>
        <p:grpSpPr bwMode="auto">
          <a:xfrm>
            <a:off x="2143125" y="4941888"/>
            <a:ext cx="215900" cy="215900"/>
            <a:chOff x="3198" y="3294"/>
            <a:chExt cx="136" cy="136"/>
          </a:xfrm>
        </p:grpSpPr>
        <p:sp>
          <p:nvSpPr>
            <p:cNvPr id="108710" name="Line 178"/>
            <p:cNvSpPr>
              <a:spLocks noChangeShapeType="1"/>
            </p:cNvSpPr>
            <p:nvPr/>
          </p:nvSpPr>
          <p:spPr bwMode="auto">
            <a:xfrm flipH="1">
              <a:off x="3198" y="3294"/>
              <a:ext cx="136" cy="1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711" name="Line 179"/>
            <p:cNvSpPr>
              <a:spLocks noChangeShapeType="1"/>
            </p:cNvSpPr>
            <p:nvPr/>
          </p:nvSpPr>
          <p:spPr bwMode="auto">
            <a:xfrm>
              <a:off x="3198" y="3294"/>
              <a:ext cx="136" cy="1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8692" name="Group 180"/>
          <p:cNvGrpSpPr>
            <a:grpSpLocks/>
          </p:cNvGrpSpPr>
          <p:nvPr/>
        </p:nvGrpSpPr>
        <p:grpSpPr bwMode="auto">
          <a:xfrm>
            <a:off x="2143125" y="5589588"/>
            <a:ext cx="215900" cy="215900"/>
            <a:chOff x="3198" y="3294"/>
            <a:chExt cx="136" cy="136"/>
          </a:xfrm>
        </p:grpSpPr>
        <p:sp>
          <p:nvSpPr>
            <p:cNvPr id="108708" name="Line 181"/>
            <p:cNvSpPr>
              <a:spLocks noChangeShapeType="1"/>
            </p:cNvSpPr>
            <p:nvPr/>
          </p:nvSpPr>
          <p:spPr bwMode="auto">
            <a:xfrm flipH="1">
              <a:off x="3198" y="3294"/>
              <a:ext cx="136" cy="1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709" name="Line 182"/>
            <p:cNvSpPr>
              <a:spLocks noChangeShapeType="1"/>
            </p:cNvSpPr>
            <p:nvPr/>
          </p:nvSpPr>
          <p:spPr bwMode="auto">
            <a:xfrm>
              <a:off x="3198" y="3294"/>
              <a:ext cx="136" cy="1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8693" name="Group 183"/>
          <p:cNvGrpSpPr>
            <a:grpSpLocks/>
          </p:cNvGrpSpPr>
          <p:nvPr/>
        </p:nvGrpSpPr>
        <p:grpSpPr bwMode="auto">
          <a:xfrm>
            <a:off x="1423988" y="5589588"/>
            <a:ext cx="215900" cy="215900"/>
            <a:chOff x="3198" y="3294"/>
            <a:chExt cx="136" cy="136"/>
          </a:xfrm>
        </p:grpSpPr>
        <p:sp>
          <p:nvSpPr>
            <p:cNvPr id="108706" name="Line 184"/>
            <p:cNvSpPr>
              <a:spLocks noChangeShapeType="1"/>
            </p:cNvSpPr>
            <p:nvPr/>
          </p:nvSpPr>
          <p:spPr bwMode="auto">
            <a:xfrm flipH="1">
              <a:off x="3198" y="3294"/>
              <a:ext cx="136" cy="1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707" name="Line 185"/>
            <p:cNvSpPr>
              <a:spLocks noChangeShapeType="1"/>
            </p:cNvSpPr>
            <p:nvPr/>
          </p:nvSpPr>
          <p:spPr bwMode="auto">
            <a:xfrm>
              <a:off x="3198" y="3294"/>
              <a:ext cx="136" cy="1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8694" name="Oval 186"/>
          <p:cNvSpPr>
            <a:spLocks noChangeArrowheads="1"/>
          </p:cNvSpPr>
          <p:nvPr/>
        </p:nvSpPr>
        <p:spPr bwMode="auto">
          <a:xfrm>
            <a:off x="2771775" y="908050"/>
            <a:ext cx="360363" cy="503238"/>
          </a:xfrm>
          <a:prstGeom prst="ellips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0743" name="Oval 187"/>
          <p:cNvSpPr>
            <a:spLocks noChangeArrowheads="1"/>
          </p:cNvSpPr>
          <p:nvPr/>
        </p:nvSpPr>
        <p:spPr bwMode="auto">
          <a:xfrm>
            <a:off x="1835150" y="2060575"/>
            <a:ext cx="811213" cy="1223963"/>
          </a:xfrm>
          <a:prstGeom prst="ellipse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0744" name="Oval 188"/>
          <p:cNvSpPr>
            <a:spLocks noChangeArrowheads="1"/>
          </p:cNvSpPr>
          <p:nvPr/>
        </p:nvSpPr>
        <p:spPr bwMode="auto">
          <a:xfrm>
            <a:off x="5148263" y="765175"/>
            <a:ext cx="1511300" cy="2592388"/>
          </a:xfrm>
          <a:prstGeom prst="ellipse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697" name="Oval 189"/>
          <p:cNvSpPr>
            <a:spLocks noChangeArrowheads="1"/>
          </p:cNvSpPr>
          <p:nvPr/>
        </p:nvSpPr>
        <p:spPr bwMode="auto">
          <a:xfrm>
            <a:off x="1908175" y="4076700"/>
            <a:ext cx="1511300" cy="2592388"/>
          </a:xfrm>
          <a:prstGeom prst="ellips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698" name="Oval 190"/>
          <p:cNvSpPr>
            <a:spLocks noChangeArrowheads="1"/>
          </p:cNvSpPr>
          <p:nvPr/>
        </p:nvSpPr>
        <p:spPr bwMode="auto">
          <a:xfrm>
            <a:off x="2771775" y="908050"/>
            <a:ext cx="360363" cy="503238"/>
          </a:xfrm>
          <a:prstGeom prst="ellips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0747" name="Oval 191"/>
          <p:cNvSpPr>
            <a:spLocks noChangeArrowheads="1"/>
          </p:cNvSpPr>
          <p:nvPr/>
        </p:nvSpPr>
        <p:spPr bwMode="auto">
          <a:xfrm>
            <a:off x="1908175" y="4076700"/>
            <a:ext cx="1511300" cy="2592388"/>
          </a:xfrm>
          <a:prstGeom prst="ellipse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700" name="Oval 192"/>
          <p:cNvSpPr>
            <a:spLocks noChangeArrowheads="1"/>
          </p:cNvSpPr>
          <p:nvPr/>
        </p:nvSpPr>
        <p:spPr bwMode="auto">
          <a:xfrm>
            <a:off x="7667625" y="6021388"/>
            <a:ext cx="360363" cy="5032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0945" name="Rectangle 193"/>
          <p:cNvSpPr>
            <a:spLocks noChangeArrowheads="1"/>
          </p:cNvSpPr>
          <p:nvPr/>
        </p:nvSpPr>
        <p:spPr bwMode="auto">
          <a:xfrm>
            <a:off x="4124325" y="3243263"/>
            <a:ext cx="55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D3</a:t>
            </a:r>
          </a:p>
        </p:txBody>
      </p:sp>
      <p:sp>
        <p:nvSpPr>
          <p:cNvPr id="330946" name="Rectangle 194"/>
          <p:cNvSpPr>
            <a:spLocks noChangeArrowheads="1"/>
          </p:cNvSpPr>
          <p:nvPr/>
        </p:nvSpPr>
        <p:spPr bwMode="auto">
          <a:xfrm>
            <a:off x="2268538" y="52388"/>
            <a:ext cx="557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D3</a:t>
            </a:r>
          </a:p>
        </p:txBody>
      </p:sp>
      <p:sp>
        <p:nvSpPr>
          <p:cNvPr id="330947" name="Rectangle 195"/>
          <p:cNvSpPr>
            <a:spLocks noChangeArrowheads="1"/>
          </p:cNvSpPr>
          <p:nvPr/>
        </p:nvSpPr>
        <p:spPr bwMode="auto">
          <a:xfrm>
            <a:off x="6372225" y="0"/>
            <a:ext cx="55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D1</a:t>
            </a:r>
          </a:p>
        </p:txBody>
      </p:sp>
      <p:sp>
        <p:nvSpPr>
          <p:cNvPr id="330948" name="Rectangle 196"/>
          <p:cNvSpPr>
            <a:spLocks noChangeArrowheads="1"/>
          </p:cNvSpPr>
          <p:nvPr/>
        </p:nvSpPr>
        <p:spPr bwMode="auto">
          <a:xfrm>
            <a:off x="2411413" y="3357563"/>
            <a:ext cx="557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D2</a:t>
            </a:r>
          </a:p>
        </p:txBody>
      </p:sp>
      <p:sp>
        <p:nvSpPr>
          <p:cNvPr id="330949" name="Rectangle 197"/>
          <p:cNvSpPr>
            <a:spLocks noChangeArrowheads="1"/>
          </p:cNvSpPr>
          <p:nvPr/>
        </p:nvSpPr>
        <p:spPr bwMode="auto">
          <a:xfrm>
            <a:off x="6443663" y="3357563"/>
            <a:ext cx="557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70" name="组合 2"/>
          <p:cNvGrpSpPr>
            <a:grpSpLocks/>
          </p:cNvGrpSpPr>
          <p:nvPr/>
        </p:nvGrpSpPr>
        <p:grpSpPr bwMode="auto">
          <a:xfrm>
            <a:off x="395288" y="333375"/>
            <a:ext cx="6337300" cy="3138488"/>
            <a:chOff x="395288" y="333375"/>
            <a:chExt cx="6337300" cy="3138488"/>
          </a:xfrm>
        </p:grpSpPr>
        <p:sp>
          <p:nvSpPr>
            <p:cNvPr id="331778" name="Rectangle 2"/>
            <p:cNvSpPr>
              <a:spLocks noChangeArrowheads="1"/>
            </p:cNvSpPr>
            <p:nvPr/>
          </p:nvSpPr>
          <p:spPr bwMode="auto">
            <a:xfrm>
              <a:off x="395288" y="333375"/>
              <a:ext cx="6337300" cy="3138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华文新魏" pitchFamily="2" charset="-122"/>
                </a:rPr>
                <a:t>D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华文新魏" pitchFamily="2" charset="-122"/>
                </a:rPr>
                <a:t>3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华文新魏" pitchFamily="2" charset="-122"/>
                </a:rPr>
                <a:t>=XQ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华文新魏" pitchFamily="2" charset="-122"/>
                </a:rPr>
                <a:t>3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华文新魏" pitchFamily="2" charset="-122"/>
                </a:rPr>
                <a:t>Q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华文新魏" pitchFamily="2" charset="-122"/>
                </a:rPr>
                <a:t>2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华文新魏" pitchFamily="2" charset="-122"/>
                </a:rPr>
                <a:t>Q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华文新魏" pitchFamily="2" charset="-122"/>
                </a:rPr>
                <a:t>1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华文新魏" pitchFamily="2" charset="-122"/>
                </a:rPr>
                <a:t>+XQ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华文新魏" pitchFamily="2" charset="-122"/>
                </a:rPr>
                <a:t>2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华文新魏" pitchFamily="2" charset="-122"/>
                </a:rPr>
                <a:t>Q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华文新魏" pitchFamily="2" charset="-122"/>
                </a:rPr>
                <a:t>1</a:t>
              </a:r>
            </a:p>
            <a:p>
              <a:pPr eaLnBrk="1" hangingPunct="1">
                <a:defRPr/>
              </a:pPr>
              <a:endPara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  <a:p>
              <a:pPr eaLnBrk="1" hangingPunct="1"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华文新魏" pitchFamily="2" charset="-122"/>
                </a:rPr>
                <a:t>D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华文新魏" pitchFamily="2" charset="-122"/>
                </a:rPr>
                <a:t>2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华文新魏" pitchFamily="2" charset="-122"/>
                </a:rPr>
                <a:t>=Q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华文新魏" pitchFamily="2" charset="-122"/>
                </a:rPr>
                <a:t>1</a:t>
              </a:r>
            </a:p>
            <a:p>
              <a:pPr eaLnBrk="1" hangingPunct="1">
                <a:defRPr/>
              </a:pPr>
              <a:endPara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  <a:p>
              <a:pPr eaLnBrk="1" hangingPunct="1"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华文新魏" pitchFamily="2" charset="-122"/>
                </a:rPr>
                <a:t>D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华文新魏" pitchFamily="2" charset="-122"/>
                </a:rPr>
                <a:t>1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华文新魏" pitchFamily="2" charset="-122"/>
                </a:rPr>
                <a:t>=Q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华文新魏" pitchFamily="2" charset="-122"/>
                </a:rPr>
                <a:t>2</a:t>
              </a:r>
              <a:endPara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  <a:p>
              <a:pPr eaLnBrk="1" hangingPunct="1">
                <a:defRPr/>
              </a:pPr>
              <a:endPara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endParaRPr>
            </a:p>
            <a:p>
              <a:pPr eaLnBrk="1" hangingPunct="1"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华文新魏" pitchFamily="2" charset="-122"/>
                </a:rPr>
                <a:t>Z=XQ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华文新魏" pitchFamily="2" charset="-122"/>
                </a:rPr>
                <a:t>3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华文新魏" pitchFamily="2" charset="-122"/>
                </a:rPr>
                <a:t>Q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华文新魏" pitchFamily="2" charset="-122"/>
                </a:rPr>
                <a:t>2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华文新魏" pitchFamily="2" charset="-122"/>
                </a:rPr>
                <a:t>Q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华文新魏" pitchFamily="2" charset="-122"/>
                </a:rPr>
                <a:t>1</a:t>
              </a:r>
            </a:p>
          </p:txBody>
        </p:sp>
        <p:sp>
          <p:nvSpPr>
            <p:cNvPr id="109671" name="Line 3"/>
            <p:cNvSpPr>
              <a:spLocks noChangeShapeType="1"/>
            </p:cNvSpPr>
            <p:nvPr/>
          </p:nvSpPr>
          <p:spPr bwMode="auto">
            <a:xfrm>
              <a:off x="1116013" y="404813"/>
              <a:ext cx="2159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672" name="Line 4"/>
            <p:cNvSpPr>
              <a:spLocks noChangeShapeType="1"/>
            </p:cNvSpPr>
            <p:nvPr/>
          </p:nvSpPr>
          <p:spPr bwMode="auto">
            <a:xfrm>
              <a:off x="1476375" y="404813"/>
              <a:ext cx="2159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673" name="Line 5"/>
            <p:cNvSpPr>
              <a:spLocks noChangeShapeType="1"/>
            </p:cNvSpPr>
            <p:nvPr/>
          </p:nvSpPr>
          <p:spPr bwMode="auto">
            <a:xfrm>
              <a:off x="3276600" y="404813"/>
              <a:ext cx="28733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674" name="Line 6"/>
            <p:cNvSpPr>
              <a:spLocks noChangeShapeType="1"/>
            </p:cNvSpPr>
            <p:nvPr/>
          </p:nvSpPr>
          <p:spPr bwMode="auto">
            <a:xfrm>
              <a:off x="1187450" y="1989138"/>
              <a:ext cx="2159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675" name="Line 7"/>
            <p:cNvSpPr>
              <a:spLocks noChangeShapeType="1"/>
            </p:cNvSpPr>
            <p:nvPr/>
          </p:nvSpPr>
          <p:spPr bwMode="auto">
            <a:xfrm>
              <a:off x="1258888" y="2924175"/>
              <a:ext cx="28892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676" name="Line 8"/>
            <p:cNvSpPr>
              <a:spLocks noChangeShapeType="1"/>
            </p:cNvSpPr>
            <p:nvPr/>
          </p:nvSpPr>
          <p:spPr bwMode="auto">
            <a:xfrm>
              <a:off x="2195513" y="2924175"/>
              <a:ext cx="2159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9571" name="组合 1"/>
          <p:cNvGrpSpPr>
            <a:grpSpLocks/>
          </p:cNvGrpSpPr>
          <p:nvPr/>
        </p:nvGrpSpPr>
        <p:grpSpPr bwMode="auto">
          <a:xfrm>
            <a:off x="1835150" y="908050"/>
            <a:ext cx="7085013" cy="5192713"/>
            <a:chOff x="1835150" y="908720"/>
            <a:chExt cx="7085013" cy="5192713"/>
          </a:xfrm>
        </p:grpSpPr>
        <p:grpSp>
          <p:nvGrpSpPr>
            <p:cNvPr id="109572" name="Group 9"/>
            <p:cNvGrpSpPr>
              <a:grpSpLocks/>
            </p:cNvGrpSpPr>
            <p:nvPr/>
          </p:nvGrpSpPr>
          <p:grpSpPr bwMode="auto">
            <a:xfrm>
              <a:off x="4284663" y="3366170"/>
              <a:ext cx="962025" cy="688975"/>
              <a:chOff x="2562" y="2067"/>
              <a:chExt cx="606" cy="434"/>
            </a:xfrm>
          </p:grpSpPr>
          <p:sp>
            <p:nvSpPr>
              <p:cNvPr id="109663" name="Rectangle 10"/>
              <p:cNvSpPr>
                <a:spLocks noChangeArrowheads="1"/>
              </p:cNvSpPr>
              <p:nvPr/>
            </p:nvSpPr>
            <p:spPr bwMode="auto">
              <a:xfrm>
                <a:off x="2562" y="2069"/>
                <a:ext cx="576" cy="409"/>
              </a:xfrm>
              <a:prstGeom prst="rect">
                <a:avLst/>
              </a:prstGeom>
              <a:solidFill>
                <a:srgbClr val="FFFF99"/>
              </a:solidFill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9664" name="Line 11"/>
              <p:cNvSpPr>
                <a:spLocks noChangeShapeType="1"/>
              </p:cNvSpPr>
              <p:nvPr/>
            </p:nvSpPr>
            <p:spPr bwMode="auto">
              <a:xfrm flipH="1">
                <a:off x="2744" y="2387"/>
                <a:ext cx="45" cy="91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9665" name="Line 12"/>
              <p:cNvSpPr>
                <a:spLocks noChangeShapeType="1"/>
              </p:cNvSpPr>
              <p:nvPr/>
            </p:nvSpPr>
            <p:spPr bwMode="auto">
              <a:xfrm>
                <a:off x="2789" y="2387"/>
                <a:ext cx="91" cy="91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1789" name="Rectangle 13"/>
              <p:cNvSpPr>
                <a:spLocks noChangeArrowheads="1"/>
              </p:cNvSpPr>
              <p:nvPr/>
            </p:nvSpPr>
            <p:spPr bwMode="auto">
              <a:xfrm>
                <a:off x="2880" y="2251"/>
                <a:ext cx="2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华文新魏" pitchFamily="2" charset="-122"/>
                  </a:rPr>
                  <a:t>D</a:t>
                </a:r>
              </a:p>
            </p:txBody>
          </p:sp>
          <p:sp>
            <p:nvSpPr>
              <p:cNvPr id="331790" name="Rectangle 14"/>
              <p:cNvSpPr>
                <a:spLocks noChangeArrowheads="1"/>
              </p:cNvSpPr>
              <p:nvPr/>
            </p:nvSpPr>
            <p:spPr bwMode="auto">
              <a:xfrm>
                <a:off x="2562" y="2067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华文新魏" pitchFamily="2" charset="-122"/>
                  </a:rPr>
                  <a:t>Q</a:t>
                </a:r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华文新魏" pitchFamily="2" charset="-122"/>
                  </a:rPr>
                  <a:t>1</a:t>
                </a:r>
              </a:p>
            </p:txBody>
          </p:sp>
          <p:sp>
            <p:nvSpPr>
              <p:cNvPr id="331791" name="Rectangle 15"/>
              <p:cNvSpPr>
                <a:spLocks noChangeArrowheads="1"/>
              </p:cNvSpPr>
              <p:nvPr/>
            </p:nvSpPr>
            <p:spPr bwMode="auto">
              <a:xfrm>
                <a:off x="2880" y="2067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华文新魏" pitchFamily="2" charset="-122"/>
                  </a:rPr>
                  <a:t>Q</a:t>
                </a:r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华文新魏" pitchFamily="2" charset="-122"/>
                  </a:rPr>
                  <a:t>1</a:t>
                </a:r>
              </a:p>
            </p:txBody>
          </p:sp>
          <p:sp>
            <p:nvSpPr>
              <p:cNvPr id="109669" name="Line 16"/>
              <p:cNvSpPr>
                <a:spLocks noChangeShapeType="1"/>
              </p:cNvSpPr>
              <p:nvPr/>
            </p:nvSpPr>
            <p:spPr bwMode="auto">
              <a:xfrm>
                <a:off x="2653" y="2115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9573" name="Group 17"/>
            <p:cNvGrpSpPr>
              <a:grpSpLocks/>
            </p:cNvGrpSpPr>
            <p:nvPr/>
          </p:nvGrpSpPr>
          <p:grpSpPr bwMode="auto">
            <a:xfrm>
              <a:off x="5795963" y="3366170"/>
              <a:ext cx="962025" cy="688975"/>
              <a:chOff x="2562" y="2067"/>
              <a:chExt cx="606" cy="434"/>
            </a:xfrm>
          </p:grpSpPr>
          <p:sp>
            <p:nvSpPr>
              <p:cNvPr id="109656" name="Rectangle 18"/>
              <p:cNvSpPr>
                <a:spLocks noChangeArrowheads="1"/>
              </p:cNvSpPr>
              <p:nvPr/>
            </p:nvSpPr>
            <p:spPr bwMode="auto">
              <a:xfrm>
                <a:off x="2562" y="2069"/>
                <a:ext cx="576" cy="409"/>
              </a:xfrm>
              <a:prstGeom prst="rect">
                <a:avLst/>
              </a:prstGeom>
              <a:solidFill>
                <a:srgbClr val="FFFF99"/>
              </a:solidFill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9657" name="Line 19"/>
              <p:cNvSpPr>
                <a:spLocks noChangeShapeType="1"/>
              </p:cNvSpPr>
              <p:nvPr/>
            </p:nvSpPr>
            <p:spPr bwMode="auto">
              <a:xfrm flipH="1">
                <a:off x="2744" y="2387"/>
                <a:ext cx="45" cy="91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9658" name="Line 20"/>
              <p:cNvSpPr>
                <a:spLocks noChangeShapeType="1"/>
              </p:cNvSpPr>
              <p:nvPr/>
            </p:nvSpPr>
            <p:spPr bwMode="auto">
              <a:xfrm>
                <a:off x="2789" y="2387"/>
                <a:ext cx="91" cy="91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1797" name="Rectangle 21"/>
              <p:cNvSpPr>
                <a:spLocks noChangeArrowheads="1"/>
              </p:cNvSpPr>
              <p:nvPr/>
            </p:nvSpPr>
            <p:spPr bwMode="auto">
              <a:xfrm>
                <a:off x="2880" y="2251"/>
                <a:ext cx="2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华文新魏" pitchFamily="2" charset="-122"/>
                  </a:rPr>
                  <a:t>D</a:t>
                </a:r>
              </a:p>
            </p:txBody>
          </p:sp>
          <p:sp>
            <p:nvSpPr>
              <p:cNvPr id="331798" name="Rectangle 22"/>
              <p:cNvSpPr>
                <a:spLocks noChangeArrowheads="1"/>
              </p:cNvSpPr>
              <p:nvPr/>
            </p:nvSpPr>
            <p:spPr bwMode="auto">
              <a:xfrm>
                <a:off x="2562" y="2067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华文新魏" pitchFamily="2" charset="-122"/>
                  </a:rPr>
                  <a:t>Q</a:t>
                </a:r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华文新魏" pitchFamily="2" charset="-122"/>
                  </a:rPr>
                  <a:t>2</a:t>
                </a:r>
              </a:p>
            </p:txBody>
          </p:sp>
          <p:sp>
            <p:nvSpPr>
              <p:cNvPr id="331799" name="Rectangle 23"/>
              <p:cNvSpPr>
                <a:spLocks noChangeArrowheads="1"/>
              </p:cNvSpPr>
              <p:nvPr/>
            </p:nvSpPr>
            <p:spPr bwMode="auto">
              <a:xfrm>
                <a:off x="2880" y="2067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华文新魏" pitchFamily="2" charset="-122"/>
                  </a:rPr>
                  <a:t>Q</a:t>
                </a:r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华文新魏" pitchFamily="2" charset="-122"/>
                  </a:rPr>
                  <a:t>2</a:t>
                </a:r>
              </a:p>
            </p:txBody>
          </p:sp>
          <p:sp>
            <p:nvSpPr>
              <p:cNvPr id="109662" name="Line 24"/>
              <p:cNvSpPr>
                <a:spLocks noChangeShapeType="1"/>
              </p:cNvSpPr>
              <p:nvPr/>
            </p:nvSpPr>
            <p:spPr bwMode="auto">
              <a:xfrm>
                <a:off x="2653" y="2115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9574" name="Group 25"/>
            <p:cNvGrpSpPr>
              <a:grpSpLocks/>
            </p:cNvGrpSpPr>
            <p:nvPr/>
          </p:nvGrpSpPr>
          <p:grpSpPr bwMode="auto">
            <a:xfrm>
              <a:off x="7235825" y="3366170"/>
              <a:ext cx="962025" cy="688975"/>
              <a:chOff x="2562" y="2067"/>
              <a:chExt cx="606" cy="434"/>
            </a:xfrm>
          </p:grpSpPr>
          <p:sp>
            <p:nvSpPr>
              <p:cNvPr id="109649" name="Rectangle 26"/>
              <p:cNvSpPr>
                <a:spLocks noChangeArrowheads="1"/>
              </p:cNvSpPr>
              <p:nvPr/>
            </p:nvSpPr>
            <p:spPr bwMode="auto">
              <a:xfrm>
                <a:off x="2562" y="2069"/>
                <a:ext cx="576" cy="409"/>
              </a:xfrm>
              <a:prstGeom prst="rect">
                <a:avLst/>
              </a:prstGeom>
              <a:solidFill>
                <a:srgbClr val="FFFF99"/>
              </a:solidFill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9650" name="Line 27"/>
              <p:cNvSpPr>
                <a:spLocks noChangeShapeType="1"/>
              </p:cNvSpPr>
              <p:nvPr/>
            </p:nvSpPr>
            <p:spPr bwMode="auto">
              <a:xfrm flipH="1">
                <a:off x="2744" y="2387"/>
                <a:ext cx="45" cy="91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9651" name="Line 28"/>
              <p:cNvSpPr>
                <a:spLocks noChangeShapeType="1"/>
              </p:cNvSpPr>
              <p:nvPr/>
            </p:nvSpPr>
            <p:spPr bwMode="auto">
              <a:xfrm>
                <a:off x="2789" y="2387"/>
                <a:ext cx="91" cy="91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1805" name="Rectangle 29"/>
              <p:cNvSpPr>
                <a:spLocks noChangeArrowheads="1"/>
              </p:cNvSpPr>
              <p:nvPr/>
            </p:nvSpPr>
            <p:spPr bwMode="auto">
              <a:xfrm>
                <a:off x="2880" y="2251"/>
                <a:ext cx="2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华文新魏" pitchFamily="2" charset="-122"/>
                  </a:rPr>
                  <a:t>D</a:t>
                </a:r>
              </a:p>
            </p:txBody>
          </p:sp>
          <p:sp>
            <p:nvSpPr>
              <p:cNvPr id="331806" name="Rectangle 30"/>
              <p:cNvSpPr>
                <a:spLocks noChangeArrowheads="1"/>
              </p:cNvSpPr>
              <p:nvPr/>
            </p:nvSpPr>
            <p:spPr bwMode="auto">
              <a:xfrm>
                <a:off x="2562" y="2067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华文新魏" pitchFamily="2" charset="-122"/>
                  </a:rPr>
                  <a:t>Q</a:t>
                </a:r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华文新魏" pitchFamily="2" charset="-122"/>
                  </a:rPr>
                  <a:t>3</a:t>
                </a:r>
              </a:p>
            </p:txBody>
          </p:sp>
          <p:sp>
            <p:nvSpPr>
              <p:cNvPr id="331807" name="Rectangle 31"/>
              <p:cNvSpPr>
                <a:spLocks noChangeArrowheads="1"/>
              </p:cNvSpPr>
              <p:nvPr/>
            </p:nvSpPr>
            <p:spPr bwMode="auto">
              <a:xfrm>
                <a:off x="2880" y="2067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华文新魏" pitchFamily="2" charset="-122"/>
                  </a:rPr>
                  <a:t>Q</a:t>
                </a:r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华文新魏" pitchFamily="2" charset="-122"/>
                  </a:rPr>
                  <a:t>3</a:t>
                </a:r>
              </a:p>
            </p:txBody>
          </p:sp>
          <p:sp>
            <p:nvSpPr>
              <p:cNvPr id="109655" name="Line 32"/>
              <p:cNvSpPr>
                <a:spLocks noChangeShapeType="1"/>
              </p:cNvSpPr>
              <p:nvPr/>
            </p:nvSpPr>
            <p:spPr bwMode="auto">
              <a:xfrm>
                <a:off x="2653" y="2115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09575" name="Line 33"/>
            <p:cNvSpPr>
              <a:spLocks noChangeShapeType="1"/>
            </p:cNvSpPr>
            <p:nvPr/>
          </p:nvSpPr>
          <p:spPr bwMode="auto">
            <a:xfrm>
              <a:off x="4643438" y="4013870"/>
              <a:ext cx="0" cy="50323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576" name="Line 34"/>
            <p:cNvSpPr>
              <a:spLocks noChangeShapeType="1"/>
            </p:cNvSpPr>
            <p:nvPr/>
          </p:nvSpPr>
          <p:spPr bwMode="auto">
            <a:xfrm>
              <a:off x="6156325" y="4013870"/>
              <a:ext cx="0" cy="50323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577" name="Line 35"/>
            <p:cNvSpPr>
              <a:spLocks noChangeShapeType="1"/>
            </p:cNvSpPr>
            <p:nvPr/>
          </p:nvSpPr>
          <p:spPr bwMode="auto">
            <a:xfrm>
              <a:off x="7596188" y="4013870"/>
              <a:ext cx="0" cy="50323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578" name="Line 36"/>
            <p:cNvSpPr>
              <a:spLocks noChangeShapeType="1"/>
            </p:cNvSpPr>
            <p:nvPr/>
          </p:nvSpPr>
          <p:spPr bwMode="auto">
            <a:xfrm flipH="1">
              <a:off x="2484438" y="4517108"/>
              <a:ext cx="511175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579" name="Line 37"/>
            <p:cNvSpPr>
              <a:spLocks noChangeShapeType="1"/>
            </p:cNvSpPr>
            <p:nvPr/>
          </p:nvSpPr>
          <p:spPr bwMode="auto">
            <a:xfrm>
              <a:off x="4932363" y="4013870"/>
              <a:ext cx="0" cy="28733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580" name="Line 38"/>
            <p:cNvSpPr>
              <a:spLocks noChangeShapeType="1"/>
            </p:cNvSpPr>
            <p:nvPr/>
          </p:nvSpPr>
          <p:spPr bwMode="auto">
            <a:xfrm>
              <a:off x="4932363" y="4301208"/>
              <a:ext cx="6477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581" name="Line 39"/>
            <p:cNvSpPr>
              <a:spLocks noChangeShapeType="1"/>
            </p:cNvSpPr>
            <p:nvPr/>
          </p:nvSpPr>
          <p:spPr bwMode="auto">
            <a:xfrm flipV="1">
              <a:off x="5580063" y="2861345"/>
              <a:ext cx="0" cy="143986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582" name="Line 40"/>
            <p:cNvSpPr>
              <a:spLocks noChangeShapeType="1"/>
            </p:cNvSpPr>
            <p:nvPr/>
          </p:nvSpPr>
          <p:spPr bwMode="auto">
            <a:xfrm>
              <a:off x="5580063" y="2861345"/>
              <a:ext cx="431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583" name="Line 41"/>
            <p:cNvSpPr>
              <a:spLocks noChangeShapeType="1"/>
            </p:cNvSpPr>
            <p:nvPr/>
          </p:nvSpPr>
          <p:spPr bwMode="auto">
            <a:xfrm>
              <a:off x="6011863" y="2861345"/>
              <a:ext cx="0" cy="5048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584" name="Line 42"/>
            <p:cNvSpPr>
              <a:spLocks noChangeShapeType="1"/>
            </p:cNvSpPr>
            <p:nvPr/>
          </p:nvSpPr>
          <p:spPr bwMode="auto">
            <a:xfrm>
              <a:off x="6443663" y="4013870"/>
              <a:ext cx="0" cy="2159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585" name="Line 43"/>
            <p:cNvSpPr>
              <a:spLocks noChangeShapeType="1"/>
            </p:cNvSpPr>
            <p:nvPr/>
          </p:nvSpPr>
          <p:spPr bwMode="auto">
            <a:xfrm flipV="1">
              <a:off x="5003800" y="2645445"/>
              <a:ext cx="0" cy="7207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586" name="Line 44"/>
            <p:cNvSpPr>
              <a:spLocks noChangeShapeType="1"/>
            </p:cNvSpPr>
            <p:nvPr/>
          </p:nvSpPr>
          <p:spPr bwMode="auto">
            <a:xfrm>
              <a:off x="5003800" y="2645445"/>
              <a:ext cx="19446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587" name="Rectangle 45"/>
            <p:cNvSpPr>
              <a:spLocks noChangeArrowheads="1"/>
            </p:cNvSpPr>
            <p:nvPr/>
          </p:nvSpPr>
          <p:spPr bwMode="auto">
            <a:xfrm>
              <a:off x="7524750" y="4733008"/>
              <a:ext cx="914400" cy="649287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588" name="Line 46"/>
            <p:cNvSpPr>
              <a:spLocks noChangeShapeType="1"/>
            </p:cNvSpPr>
            <p:nvPr/>
          </p:nvSpPr>
          <p:spPr bwMode="auto">
            <a:xfrm>
              <a:off x="7956550" y="4013870"/>
              <a:ext cx="0" cy="71913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589" name="Line 47"/>
            <p:cNvSpPr>
              <a:spLocks noChangeShapeType="1"/>
            </p:cNvSpPr>
            <p:nvPr/>
          </p:nvSpPr>
          <p:spPr bwMode="auto">
            <a:xfrm>
              <a:off x="7524750" y="5093370"/>
              <a:ext cx="8636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590" name="Line 48"/>
            <p:cNvSpPr>
              <a:spLocks noChangeShapeType="1"/>
            </p:cNvSpPr>
            <p:nvPr/>
          </p:nvSpPr>
          <p:spPr bwMode="auto">
            <a:xfrm>
              <a:off x="7812088" y="4877470"/>
              <a:ext cx="2159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591" name="Line 49"/>
            <p:cNvSpPr>
              <a:spLocks noChangeShapeType="1"/>
            </p:cNvSpPr>
            <p:nvPr/>
          </p:nvSpPr>
          <p:spPr bwMode="auto">
            <a:xfrm>
              <a:off x="7956550" y="4806033"/>
              <a:ext cx="0" cy="2159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592" name="Line 50"/>
            <p:cNvSpPr>
              <a:spLocks noChangeShapeType="1"/>
            </p:cNvSpPr>
            <p:nvPr/>
          </p:nvSpPr>
          <p:spPr bwMode="auto">
            <a:xfrm>
              <a:off x="7956550" y="4877470"/>
              <a:ext cx="1444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593" name="Line 51"/>
            <p:cNvSpPr>
              <a:spLocks noChangeShapeType="1"/>
            </p:cNvSpPr>
            <p:nvPr/>
          </p:nvSpPr>
          <p:spPr bwMode="auto">
            <a:xfrm>
              <a:off x="7956550" y="5093370"/>
              <a:ext cx="0" cy="2889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594" name="Rectangle 52"/>
            <p:cNvSpPr>
              <a:spLocks noChangeArrowheads="1"/>
            </p:cNvSpPr>
            <p:nvPr/>
          </p:nvSpPr>
          <p:spPr bwMode="auto">
            <a:xfrm>
              <a:off x="3203575" y="5453733"/>
              <a:ext cx="360363" cy="43180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595" name="Line 53"/>
            <p:cNvSpPr>
              <a:spLocks noChangeShapeType="1"/>
            </p:cNvSpPr>
            <p:nvPr/>
          </p:nvSpPr>
          <p:spPr bwMode="auto">
            <a:xfrm flipH="1">
              <a:off x="2484438" y="5669633"/>
              <a:ext cx="71913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596" name="Oval 54"/>
            <p:cNvSpPr>
              <a:spLocks noChangeArrowheads="1"/>
            </p:cNvSpPr>
            <p:nvPr/>
          </p:nvSpPr>
          <p:spPr bwMode="auto">
            <a:xfrm>
              <a:off x="3563938" y="5598195"/>
              <a:ext cx="144462" cy="144463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597" name="Line 55"/>
            <p:cNvSpPr>
              <a:spLocks noChangeShapeType="1"/>
            </p:cNvSpPr>
            <p:nvPr/>
          </p:nvSpPr>
          <p:spPr bwMode="auto">
            <a:xfrm>
              <a:off x="3708400" y="5669633"/>
              <a:ext cx="417671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598" name="Line 56"/>
            <p:cNvSpPr>
              <a:spLocks noChangeShapeType="1"/>
            </p:cNvSpPr>
            <p:nvPr/>
          </p:nvSpPr>
          <p:spPr bwMode="auto">
            <a:xfrm flipV="1">
              <a:off x="7885113" y="5382295"/>
              <a:ext cx="0" cy="28733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599" name="Line 57"/>
            <p:cNvSpPr>
              <a:spLocks noChangeShapeType="1"/>
            </p:cNvSpPr>
            <p:nvPr/>
          </p:nvSpPr>
          <p:spPr bwMode="auto">
            <a:xfrm flipV="1">
              <a:off x="6443663" y="2213645"/>
              <a:ext cx="0" cy="11525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600" name="Line 58"/>
            <p:cNvSpPr>
              <a:spLocks noChangeShapeType="1"/>
            </p:cNvSpPr>
            <p:nvPr/>
          </p:nvSpPr>
          <p:spPr bwMode="auto">
            <a:xfrm>
              <a:off x="7019925" y="2213645"/>
              <a:ext cx="0" cy="32400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601" name="Line 59"/>
            <p:cNvSpPr>
              <a:spLocks noChangeShapeType="1"/>
            </p:cNvSpPr>
            <p:nvPr/>
          </p:nvSpPr>
          <p:spPr bwMode="auto">
            <a:xfrm>
              <a:off x="6443663" y="2213645"/>
              <a:ext cx="50482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602" name="Line 60"/>
            <p:cNvSpPr>
              <a:spLocks noChangeShapeType="1"/>
            </p:cNvSpPr>
            <p:nvPr/>
          </p:nvSpPr>
          <p:spPr bwMode="auto">
            <a:xfrm>
              <a:off x="6443663" y="2213645"/>
              <a:ext cx="57626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603" name="Line 61"/>
            <p:cNvSpPr>
              <a:spLocks noChangeShapeType="1"/>
            </p:cNvSpPr>
            <p:nvPr/>
          </p:nvSpPr>
          <p:spPr bwMode="auto">
            <a:xfrm flipV="1">
              <a:off x="7451725" y="3148683"/>
              <a:ext cx="0" cy="21748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604" name="Line 62"/>
            <p:cNvSpPr>
              <a:spLocks noChangeShapeType="1"/>
            </p:cNvSpPr>
            <p:nvPr/>
          </p:nvSpPr>
          <p:spPr bwMode="auto">
            <a:xfrm flipH="1">
              <a:off x="7092950" y="3148683"/>
              <a:ext cx="35877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605" name="Line 63"/>
            <p:cNvSpPr>
              <a:spLocks noChangeShapeType="1"/>
            </p:cNvSpPr>
            <p:nvPr/>
          </p:nvSpPr>
          <p:spPr bwMode="auto">
            <a:xfrm>
              <a:off x="7092950" y="3148683"/>
              <a:ext cx="0" cy="223361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606" name="Line 64"/>
            <p:cNvSpPr>
              <a:spLocks noChangeShapeType="1"/>
            </p:cNvSpPr>
            <p:nvPr/>
          </p:nvSpPr>
          <p:spPr bwMode="auto">
            <a:xfrm>
              <a:off x="6948488" y="5598195"/>
              <a:ext cx="79216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607" name="Line 65"/>
            <p:cNvSpPr>
              <a:spLocks noChangeShapeType="1"/>
            </p:cNvSpPr>
            <p:nvPr/>
          </p:nvSpPr>
          <p:spPr bwMode="auto">
            <a:xfrm flipV="1">
              <a:off x="7740650" y="5382295"/>
              <a:ext cx="0" cy="2159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608" name="Line 66"/>
            <p:cNvSpPr>
              <a:spLocks noChangeShapeType="1"/>
            </p:cNvSpPr>
            <p:nvPr/>
          </p:nvSpPr>
          <p:spPr bwMode="auto">
            <a:xfrm>
              <a:off x="7019925" y="5453733"/>
              <a:ext cx="0" cy="7143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609" name="Line 67"/>
            <p:cNvSpPr>
              <a:spLocks noChangeShapeType="1"/>
            </p:cNvSpPr>
            <p:nvPr/>
          </p:nvSpPr>
          <p:spPr bwMode="auto">
            <a:xfrm>
              <a:off x="7019925" y="5525170"/>
              <a:ext cx="6477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610" name="Line 68"/>
            <p:cNvSpPr>
              <a:spLocks noChangeShapeType="1"/>
            </p:cNvSpPr>
            <p:nvPr/>
          </p:nvSpPr>
          <p:spPr bwMode="auto">
            <a:xfrm flipV="1">
              <a:off x="7667625" y="5382295"/>
              <a:ext cx="0" cy="14287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611" name="Line 69"/>
            <p:cNvSpPr>
              <a:spLocks noChangeShapeType="1"/>
            </p:cNvSpPr>
            <p:nvPr/>
          </p:nvSpPr>
          <p:spPr bwMode="auto">
            <a:xfrm>
              <a:off x="7092950" y="5453733"/>
              <a:ext cx="35877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612" name="Line 70"/>
            <p:cNvSpPr>
              <a:spLocks noChangeShapeType="1"/>
            </p:cNvSpPr>
            <p:nvPr/>
          </p:nvSpPr>
          <p:spPr bwMode="auto">
            <a:xfrm>
              <a:off x="7092950" y="5309270"/>
              <a:ext cx="0" cy="14446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613" name="Line 71"/>
            <p:cNvSpPr>
              <a:spLocks noChangeShapeType="1"/>
            </p:cNvSpPr>
            <p:nvPr/>
          </p:nvSpPr>
          <p:spPr bwMode="auto">
            <a:xfrm>
              <a:off x="7596188" y="5382295"/>
              <a:ext cx="0" cy="7143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614" name="Line 72"/>
            <p:cNvSpPr>
              <a:spLocks noChangeShapeType="1"/>
            </p:cNvSpPr>
            <p:nvPr/>
          </p:nvSpPr>
          <p:spPr bwMode="auto">
            <a:xfrm>
              <a:off x="7451725" y="5453733"/>
              <a:ext cx="1444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615" name="Line 73"/>
            <p:cNvSpPr>
              <a:spLocks noChangeShapeType="1"/>
            </p:cNvSpPr>
            <p:nvPr/>
          </p:nvSpPr>
          <p:spPr bwMode="auto">
            <a:xfrm>
              <a:off x="2916238" y="5669633"/>
              <a:ext cx="0" cy="4318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616" name="Line 74"/>
            <p:cNvSpPr>
              <a:spLocks noChangeShapeType="1"/>
            </p:cNvSpPr>
            <p:nvPr/>
          </p:nvSpPr>
          <p:spPr bwMode="auto">
            <a:xfrm>
              <a:off x="2916238" y="6101433"/>
              <a:ext cx="518477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617" name="Line 75"/>
            <p:cNvSpPr>
              <a:spLocks noChangeShapeType="1"/>
            </p:cNvSpPr>
            <p:nvPr/>
          </p:nvSpPr>
          <p:spPr bwMode="auto">
            <a:xfrm>
              <a:off x="8101013" y="5382295"/>
              <a:ext cx="0" cy="71913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618" name="Line 76"/>
            <p:cNvSpPr>
              <a:spLocks noChangeShapeType="1"/>
            </p:cNvSpPr>
            <p:nvPr/>
          </p:nvSpPr>
          <p:spPr bwMode="auto">
            <a:xfrm>
              <a:off x="6011863" y="2861345"/>
              <a:ext cx="259238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619" name="Line 77"/>
            <p:cNvSpPr>
              <a:spLocks noChangeShapeType="1"/>
            </p:cNvSpPr>
            <p:nvPr/>
          </p:nvSpPr>
          <p:spPr bwMode="auto">
            <a:xfrm>
              <a:off x="8604250" y="2861345"/>
              <a:ext cx="0" cy="2808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620" name="Line 78"/>
            <p:cNvSpPr>
              <a:spLocks noChangeShapeType="1"/>
            </p:cNvSpPr>
            <p:nvPr/>
          </p:nvSpPr>
          <p:spPr bwMode="auto">
            <a:xfrm>
              <a:off x="6948488" y="2645445"/>
              <a:ext cx="187166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621" name="Line 79"/>
            <p:cNvSpPr>
              <a:spLocks noChangeShapeType="1"/>
            </p:cNvSpPr>
            <p:nvPr/>
          </p:nvSpPr>
          <p:spPr bwMode="auto">
            <a:xfrm>
              <a:off x="8820150" y="2645445"/>
              <a:ext cx="0" cy="32400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622" name="Line 80"/>
            <p:cNvSpPr>
              <a:spLocks noChangeShapeType="1"/>
            </p:cNvSpPr>
            <p:nvPr/>
          </p:nvSpPr>
          <p:spPr bwMode="auto">
            <a:xfrm>
              <a:off x="8172450" y="5885533"/>
              <a:ext cx="6477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623" name="Line 81"/>
            <p:cNvSpPr>
              <a:spLocks noChangeShapeType="1"/>
            </p:cNvSpPr>
            <p:nvPr/>
          </p:nvSpPr>
          <p:spPr bwMode="auto">
            <a:xfrm>
              <a:off x="8243888" y="5669633"/>
              <a:ext cx="36036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624" name="Rectangle 82"/>
            <p:cNvSpPr>
              <a:spLocks noChangeArrowheads="1"/>
            </p:cNvSpPr>
            <p:nvPr/>
          </p:nvSpPr>
          <p:spPr bwMode="auto">
            <a:xfrm>
              <a:off x="7667625" y="1205583"/>
              <a:ext cx="647700" cy="576262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625" name="Line 83"/>
            <p:cNvSpPr>
              <a:spLocks noChangeShapeType="1"/>
            </p:cNvSpPr>
            <p:nvPr/>
          </p:nvSpPr>
          <p:spPr bwMode="auto">
            <a:xfrm>
              <a:off x="8316913" y="1492920"/>
              <a:ext cx="50323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626" name="Line 84"/>
            <p:cNvSpPr>
              <a:spLocks noChangeShapeType="1"/>
            </p:cNvSpPr>
            <p:nvPr/>
          </p:nvSpPr>
          <p:spPr bwMode="auto">
            <a:xfrm flipV="1">
              <a:off x="7451725" y="1708820"/>
              <a:ext cx="0" cy="143986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627" name="Line 85"/>
            <p:cNvSpPr>
              <a:spLocks noChangeShapeType="1"/>
            </p:cNvSpPr>
            <p:nvPr/>
          </p:nvSpPr>
          <p:spPr bwMode="auto">
            <a:xfrm flipV="1">
              <a:off x="7019925" y="1565945"/>
              <a:ext cx="0" cy="6477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628" name="Line 86"/>
            <p:cNvSpPr>
              <a:spLocks noChangeShapeType="1"/>
            </p:cNvSpPr>
            <p:nvPr/>
          </p:nvSpPr>
          <p:spPr bwMode="auto">
            <a:xfrm flipV="1">
              <a:off x="4500563" y="1421483"/>
              <a:ext cx="0" cy="194468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629" name="Line 87"/>
            <p:cNvSpPr>
              <a:spLocks noChangeShapeType="1"/>
            </p:cNvSpPr>
            <p:nvPr/>
          </p:nvSpPr>
          <p:spPr bwMode="auto">
            <a:xfrm flipV="1">
              <a:off x="2916238" y="1205583"/>
              <a:ext cx="0" cy="446405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630" name="Line 88"/>
            <p:cNvSpPr>
              <a:spLocks noChangeShapeType="1"/>
            </p:cNvSpPr>
            <p:nvPr/>
          </p:nvSpPr>
          <p:spPr bwMode="auto">
            <a:xfrm flipH="1">
              <a:off x="2916238" y="1277020"/>
              <a:ext cx="475138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631" name="Line 89"/>
            <p:cNvSpPr>
              <a:spLocks noChangeShapeType="1"/>
            </p:cNvSpPr>
            <p:nvPr/>
          </p:nvSpPr>
          <p:spPr bwMode="auto">
            <a:xfrm>
              <a:off x="4500563" y="1421483"/>
              <a:ext cx="316706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632" name="Line 90"/>
            <p:cNvSpPr>
              <a:spLocks noChangeShapeType="1"/>
            </p:cNvSpPr>
            <p:nvPr/>
          </p:nvSpPr>
          <p:spPr bwMode="auto">
            <a:xfrm>
              <a:off x="7019925" y="1565945"/>
              <a:ext cx="6477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633" name="Line 91"/>
            <p:cNvSpPr>
              <a:spLocks noChangeShapeType="1"/>
            </p:cNvSpPr>
            <p:nvPr/>
          </p:nvSpPr>
          <p:spPr bwMode="auto">
            <a:xfrm>
              <a:off x="7451725" y="1708820"/>
              <a:ext cx="2159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1868" name="Rectangle 92"/>
            <p:cNvSpPr>
              <a:spLocks noChangeArrowheads="1"/>
            </p:cNvSpPr>
            <p:nvPr/>
          </p:nvSpPr>
          <p:spPr bwMode="auto">
            <a:xfrm>
              <a:off x="1835150" y="4293270"/>
              <a:ext cx="590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华文新魏" pitchFamily="2" charset="-122"/>
                </a:rPr>
                <a:t>CP</a:t>
              </a:r>
            </a:p>
          </p:txBody>
        </p:sp>
        <p:sp>
          <p:nvSpPr>
            <p:cNvPr id="331869" name="Rectangle 93"/>
            <p:cNvSpPr>
              <a:spLocks noChangeArrowheads="1"/>
            </p:cNvSpPr>
            <p:nvPr/>
          </p:nvSpPr>
          <p:spPr bwMode="auto">
            <a:xfrm>
              <a:off x="1835150" y="5382295"/>
              <a:ext cx="4048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华文新魏" pitchFamily="2" charset="-122"/>
                </a:rPr>
                <a:t>X</a:t>
              </a:r>
            </a:p>
          </p:txBody>
        </p:sp>
        <p:sp>
          <p:nvSpPr>
            <p:cNvPr id="331870" name="Rectangle 94"/>
            <p:cNvSpPr>
              <a:spLocks noChangeArrowheads="1"/>
            </p:cNvSpPr>
            <p:nvPr/>
          </p:nvSpPr>
          <p:spPr bwMode="auto">
            <a:xfrm>
              <a:off x="8532813" y="908720"/>
              <a:ext cx="3873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华文新魏" pitchFamily="2" charset="-122"/>
                </a:rPr>
                <a:t>Z</a:t>
              </a:r>
            </a:p>
          </p:txBody>
        </p:sp>
        <p:sp>
          <p:nvSpPr>
            <p:cNvPr id="109637" name="Line 95"/>
            <p:cNvSpPr>
              <a:spLocks noChangeShapeType="1"/>
            </p:cNvSpPr>
            <p:nvPr/>
          </p:nvSpPr>
          <p:spPr bwMode="auto">
            <a:xfrm>
              <a:off x="8172450" y="5382295"/>
              <a:ext cx="0" cy="50323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638" name="Line 96"/>
            <p:cNvSpPr>
              <a:spLocks noChangeShapeType="1"/>
            </p:cNvSpPr>
            <p:nvPr/>
          </p:nvSpPr>
          <p:spPr bwMode="auto">
            <a:xfrm flipV="1">
              <a:off x="8243888" y="5382295"/>
              <a:ext cx="0" cy="28733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639" name="Oval 97"/>
            <p:cNvSpPr>
              <a:spLocks noChangeArrowheads="1"/>
            </p:cNvSpPr>
            <p:nvPr/>
          </p:nvSpPr>
          <p:spPr bwMode="auto">
            <a:xfrm>
              <a:off x="5940425" y="2789908"/>
              <a:ext cx="142875" cy="14446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640" name="Oval 98"/>
            <p:cNvSpPr>
              <a:spLocks noChangeArrowheads="1"/>
            </p:cNvSpPr>
            <p:nvPr/>
          </p:nvSpPr>
          <p:spPr bwMode="auto">
            <a:xfrm>
              <a:off x="6948488" y="2140620"/>
              <a:ext cx="142875" cy="14446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641" name="Oval 99"/>
            <p:cNvSpPr>
              <a:spLocks noChangeArrowheads="1"/>
            </p:cNvSpPr>
            <p:nvPr/>
          </p:nvSpPr>
          <p:spPr bwMode="auto">
            <a:xfrm>
              <a:off x="6804025" y="2574008"/>
              <a:ext cx="142875" cy="14446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642" name="Line 100"/>
            <p:cNvSpPr>
              <a:spLocks noChangeShapeType="1"/>
            </p:cNvSpPr>
            <p:nvPr/>
          </p:nvSpPr>
          <p:spPr bwMode="auto">
            <a:xfrm>
              <a:off x="6877050" y="2645445"/>
              <a:ext cx="0" cy="295275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643" name="Line 101"/>
            <p:cNvSpPr>
              <a:spLocks noChangeShapeType="1"/>
            </p:cNvSpPr>
            <p:nvPr/>
          </p:nvSpPr>
          <p:spPr bwMode="auto">
            <a:xfrm>
              <a:off x="6443663" y="4229770"/>
              <a:ext cx="43338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644" name="Line 102"/>
            <p:cNvSpPr>
              <a:spLocks noChangeShapeType="1"/>
            </p:cNvSpPr>
            <p:nvPr/>
          </p:nvSpPr>
          <p:spPr bwMode="auto">
            <a:xfrm flipH="1">
              <a:off x="6877050" y="5598195"/>
              <a:ext cx="14287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645" name="Oval 103"/>
            <p:cNvSpPr>
              <a:spLocks noChangeArrowheads="1"/>
            </p:cNvSpPr>
            <p:nvPr/>
          </p:nvSpPr>
          <p:spPr bwMode="auto">
            <a:xfrm>
              <a:off x="6804025" y="4156745"/>
              <a:ext cx="142875" cy="14446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646" name="Oval 104"/>
            <p:cNvSpPr>
              <a:spLocks noChangeArrowheads="1"/>
            </p:cNvSpPr>
            <p:nvPr/>
          </p:nvSpPr>
          <p:spPr bwMode="auto">
            <a:xfrm>
              <a:off x="4572000" y="4445670"/>
              <a:ext cx="142875" cy="14446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647" name="Oval 105"/>
            <p:cNvSpPr>
              <a:spLocks noChangeArrowheads="1"/>
            </p:cNvSpPr>
            <p:nvPr/>
          </p:nvSpPr>
          <p:spPr bwMode="auto">
            <a:xfrm>
              <a:off x="7380288" y="3077245"/>
              <a:ext cx="142875" cy="14446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648" name="Oval 106"/>
            <p:cNvSpPr>
              <a:spLocks noChangeArrowheads="1"/>
            </p:cNvSpPr>
            <p:nvPr/>
          </p:nvSpPr>
          <p:spPr bwMode="auto">
            <a:xfrm>
              <a:off x="6084888" y="4445670"/>
              <a:ext cx="142875" cy="14446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3"/>
          <p:cNvSpPr txBox="1">
            <a:spLocks noChangeArrowheads="1"/>
          </p:cNvSpPr>
          <p:nvPr/>
        </p:nvSpPr>
        <p:spPr bwMode="auto">
          <a:xfrm>
            <a:off x="755650" y="1076325"/>
            <a:ext cx="7920038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</a:t>
            </a:r>
            <a:r>
              <a:rPr lang="en-US" altLang="zh-CN" sz="30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30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可逆计数器</a:t>
            </a:r>
            <a:endParaRPr lang="en-US" altLang="zh-CN" sz="30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自动售卖机</a:t>
            </a:r>
            <a:endParaRPr lang="en-US" altLang="zh-CN" sz="30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时序锁</a:t>
            </a:r>
            <a:r>
              <a:rPr lang="zh-CN" altLang="en-US" sz="3000" b="1">
                <a:solidFill>
                  <a:schemeClr val="bg2"/>
                </a:solidFill>
              </a:rPr>
              <a:t>（</a:t>
            </a:r>
            <a:r>
              <a:rPr lang="en-US" altLang="zh-CN" sz="3000">
                <a:solidFill>
                  <a:schemeClr val="bg2"/>
                </a:solidFill>
                <a:latin typeface="Arial" panose="020B0604020202020204" pitchFamily="34" charset="0"/>
              </a:rPr>
              <a:t>Sequential Lock</a:t>
            </a:r>
            <a:r>
              <a:rPr lang="zh-CN" altLang="en-US" sz="300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  <a:endParaRPr lang="en-US" altLang="zh-CN" sz="30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二进制串行加法器</a:t>
            </a:r>
            <a:r>
              <a:rPr lang="zh-CN" altLang="en-US" sz="3000" b="1">
                <a:solidFill>
                  <a:schemeClr val="bg2"/>
                </a:solidFill>
              </a:rPr>
              <a:t>（</a:t>
            </a:r>
            <a:r>
              <a:rPr lang="en-US" altLang="zh-CN" sz="3000">
                <a:solidFill>
                  <a:schemeClr val="bg2"/>
                </a:solidFill>
                <a:latin typeface="Arial" panose="020B0604020202020204" pitchFamily="34" charset="0"/>
              </a:rPr>
              <a:t>Binary Serial Adder</a:t>
            </a:r>
            <a:r>
              <a:rPr lang="zh-CN" altLang="en-US" sz="300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  <a:endParaRPr lang="en-US" altLang="zh-CN" sz="30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串行输入的</a:t>
            </a:r>
            <a:r>
              <a:rPr lang="en-US" altLang="zh-CN" sz="3000" b="1">
                <a:solidFill>
                  <a:schemeClr val="bg2"/>
                </a:solidFill>
                <a:latin typeface="Arial" panose="020B0604020202020204" pitchFamily="34" charset="0"/>
              </a:rPr>
              <a:t>8421BCD</a:t>
            </a:r>
            <a:r>
              <a:rPr lang="zh-CN" altLang="en-US" sz="30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码检测器</a:t>
            </a:r>
            <a:endParaRPr lang="en-US" altLang="zh-CN" sz="30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奇偶校验器</a:t>
            </a:r>
            <a:r>
              <a:rPr lang="zh-CN" altLang="en-US" sz="3000">
                <a:solidFill>
                  <a:schemeClr val="bg2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3000">
                <a:solidFill>
                  <a:schemeClr val="bg2"/>
                </a:solidFill>
                <a:latin typeface="Arial" panose="020B0604020202020204" pitchFamily="34" charset="0"/>
              </a:rPr>
              <a:t>A Sequential Parity Checker</a:t>
            </a:r>
            <a:r>
              <a:rPr lang="zh-CN" altLang="en-US" sz="300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  <a:endParaRPr lang="en-US" altLang="zh-CN" sz="30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码制转换器</a:t>
            </a:r>
            <a:r>
              <a:rPr lang="zh-CN" altLang="en-US" sz="3000">
                <a:solidFill>
                  <a:schemeClr val="bg2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3000" b="1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3000">
                <a:solidFill>
                  <a:schemeClr val="bg2"/>
                </a:solidFill>
                <a:latin typeface="Arial" panose="020B0604020202020204" pitchFamily="34" charset="0"/>
              </a:rPr>
              <a:t>Code Converter </a:t>
            </a:r>
            <a:r>
              <a:rPr lang="zh-CN" altLang="en-US" sz="300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pic>
        <p:nvPicPr>
          <p:cNvPr id="110595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91122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827088" y="406400"/>
            <a:ext cx="7416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例子</a:t>
            </a:r>
            <a:endParaRPr lang="en-US" altLang="zh-CN" sz="28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83502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19" name="Text Box 4"/>
          <p:cNvSpPr txBox="1">
            <a:spLocks noChangeArrowheads="1"/>
          </p:cNvSpPr>
          <p:nvPr/>
        </p:nvSpPr>
        <p:spPr bwMode="auto">
          <a:xfrm>
            <a:off x="1906588" y="333375"/>
            <a:ext cx="5329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奇偶检验器</a:t>
            </a:r>
            <a:endParaRPr lang="en-US" altLang="zh-CN" sz="240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162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484313"/>
            <a:ext cx="3748087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1621" name="Group 14"/>
          <p:cNvGrpSpPr>
            <a:grpSpLocks/>
          </p:cNvGrpSpPr>
          <p:nvPr/>
        </p:nvGrpSpPr>
        <p:grpSpPr bwMode="auto">
          <a:xfrm>
            <a:off x="539750" y="1773238"/>
            <a:ext cx="3167063" cy="1681162"/>
            <a:chOff x="295" y="738"/>
            <a:chExt cx="1995" cy="1059"/>
          </a:xfrm>
        </p:grpSpPr>
        <p:sp>
          <p:nvSpPr>
            <p:cNvPr id="111624" name="Text Box 8"/>
            <p:cNvSpPr txBox="1">
              <a:spLocks noChangeArrowheads="1"/>
            </p:cNvSpPr>
            <p:nvPr/>
          </p:nvSpPr>
          <p:spPr bwMode="auto">
            <a:xfrm>
              <a:off x="295" y="981"/>
              <a:ext cx="997" cy="30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Data bits</a:t>
              </a:r>
            </a:p>
          </p:txBody>
        </p:sp>
        <p:sp>
          <p:nvSpPr>
            <p:cNvPr id="111625" name="Text Box 9"/>
            <p:cNvSpPr txBox="1">
              <a:spLocks noChangeArrowheads="1"/>
            </p:cNvSpPr>
            <p:nvPr/>
          </p:nvSpPr>
          <p:spPr bwMode="auto">
            <a:xfrm>
              <a:off x="1292" y="981"/>
              <a:ext cx="998" cy="3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Parity bit</a:t>
              </a:r>
            </a:p>
          </p:txBody>
        </p:sp>
        <p:sp>
          <p:nvSpPr>
            <p:cNvPr id="111626" name="Text Box 10"/>
            <p:cNvSpPr txBox="1">
              <a:spLocks noChangeArrowheads="1"/>
            </p:cNvSpPr>
            <p:nvPr/>
          </p:nvSpPr>
          <p:spPr bwMode="auto">
            <a:xfrm>
              <a:off x="1474" y="754"/>
              <a:ext cx="6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hlink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zh-CN" sz="2400">
                  <a:solidFill>
                    <a:schemeClr val="bg2"/>
                  </a:solidFill>
                  <a:latin typeface="Arial" panose="020B0604020202020204" pitchFamily="34" charset="0"/>
                </a:rPr>
                <a:t>-bit</a:t>
              </a:r>
            </a:p>
          </p:txBody>
        </p:sp>
        <p:sp>
          <p:nvSpPr>
            <p:cNvPr id="111627" name="Text Box 11"/>
            <p:cNvSpPr txBox="1">
              <a:spLocks noChangeArrowheads="1"/>
            </p:cNvSpPr>
            <p:nvPr/>
          </p:nvSpPr>
          <p:spPr bwMode="auto">
            <a:xfrm>
              <a:off x="567" y="738"/>
              <a:ext cx="6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hlink"/>
                  </a:solidFill>
                  <a:latin typeface="Arial" panose="020B0604020202020204" pitchFamily="34" charset="0"/>
                </a:rPr>
                <a:t>n</a:t>
              </a:r>
              <a:r>
                <a:rPr lang="en-US" altLang="zh-CN" sz="2400">
                  <a:solidFill>
                    <a:schemeClr val="bg2"/>
                  </a:solidFill>
                  <a:latin typeface="Arial" panose="020B0604020202020204" pitchFamily="34" charset="0"/>
                </a:rPr>
                <a:t>-bit</a:t>
              </a:r>
            </a:p>
          </p:txBody>
        </p:sp>
        <p:sp>
          <p:nvSpPr>
            <p:cNvPr id="111628" name="AutoShape 12"/>
            <p:cNvSpPr>
              <a:spLocks/>
            </p:cNvSpPr>
            <p:nvPr/>
          </p:nvSpPr>
          <p:spPr bwMode="auto">
            <a:xfrm rot="-5400000">
              <a:off x="1155" y="846"/>
              <a:ext cx="227" cy="1224"/>
            </a:xfrm>
            <a:prstGeom prst="leftBrace">
              <a:avLst>
                <a:gd name="adj1" fmla="val 44934"/>
                <a:gd name="adj2" fmla="val 50000"/>
              </a:avLst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1629" name="Text Box 13"/>
            <p:cNvSpPr txBox="1">
              <a:spLocks noChangeArrowheads="1"/>
            </p:cNvSpPr>
            <p:nvPr/>
          </p:nvSpPr>
          <p:spPr bwMode="auto">
            <a:xfrm>
              <a:off x="1066" y="1509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hlink"/>
                  </a:solidFill>
                  <a:latin typeface="Arial" panose="020B0604020202020204" pitchFamily="34" charset="0"/>
                </a:rPr>
                <a:t>n+1</a:t>
              </a:r>
              <a:r>
                <a:rPr lang="en-US" altLang="zh-CN" sz="2400">
                  <a:solidFill>
                    <a:schemeClr val="bg2"/>
                  </a:solidFill>
                  <a:latin typeface="Arial" panose="020B0604020202020204" pitchFamily="34" charset="0"/>
                </a:rPr>
                <a:t>-bit</a:t>
              </a:r>
            </a:p>
          </p:txBody>
        </p:sp>
      </p:grpSp>
      <p:sp>
        <p:nvSpPr>
          <p:cNvPr id="111622" name="Text Box 15"/>
          <p:cNvSpPr txBox="1">
            <a:spLocks noChangeArrowheads="1"/>
          </p:cNvSpPr>
          <p:nvPr/>
        </p:nvSpPr>
        <p:spPr bwMode="auto">
          <a:xfrm>
            <a:off x="6588125" y="2349500"/>
            <a:ext cx="2232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奇校验</a:t>
            </a:r>
            <a:endParaRPr lang="zh-CN" altLang="en-US" sz="24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1623" name="Text Box 16"/>
          <p:cNvSpPr txBox="1">
            <a:spLocks noChangeArrowheads="1"/>
          </p:cNvSpPr>
          <p:nvPr/>
        </p:nvSpPr>
        <p:spPr bwMode="auto">
          <a:xfrm>
            <a:off x="755650" y="5084763"/>
            <a:ext cx="7920038" cy="461962"/>
          </a:xfrm>
          <a:prstGeom prst="rect">
            <a:avLst/>
          </a:prstGeom>
          <a:noFill/>
          <a:ln w="19050" algn="ctr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70000"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奇偶校验： </a:t>
            </a: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</a:rPr>
              <a:t>‘1’</a:t>
            </a:r>
            <a:r>
              <a:rPr lang="zh-CN" altLang="en-US" sz="2400">
                <a:solidFill>
                  <a:schemeClr val="bg2"/>
                </a:solidFill>
                <a:latin typeface="Arial" panose="020B0604020202020204" pitchFamily="34" charset="0"/>
              </a:rPr>
              <a:t>的总数为 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</a:rPr>
              <a:t>奇数</a:t>
            </a:r>
            <a:r>
              <a:rPr lang="zh-CN" altLang="en-US" sz="2400">
                <a:solidFill>
                  <a:schemeClr val="bg2"/>
                </a:solidFill>
                <a:latin typeface="Arial" panose="020B0604020202020204" pitchFamily="34" charset="0"/>
              </a:rPr>
              <a:t> 或 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</a:rPr>
              <a:t>偶数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4" descr="Log_42500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8"/>
          <a:stretch>
            <a:fillRect/>
          </a:stretch>
        </p:blipFill>
        <p:spPr bwMode="auto">
          <a:xfrm>
            <a:off x="539750" y="981075"/>
            <a:ext cx="3522663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3" name="Picture 5" descr="Log_42502.jpg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84"/>
          <a:stretch>
            <a:fillRect/>
          </a:stretch>
        </p:blipFill>
        <p:spPr bwMode="auto">
          <a:xfrm>
            <a:off x="4716463" y="981075"/>
            <a:ext cx="3630612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4" name="Text Box 6"/>
          <p:cNvSpPr txBox="1">
            <a:spLocks noChangeArrowheads="1"/>
          </p:cNvSpPr>
          <p:nvPr/>
        </p:nvSpPr>
        <p:spPr bwMode="auto">
          <a:xfrm>
            <a:off x="539750" y="620713"/>
            <a:ext cx="3522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奇校验码真值表</a:t>
            </a: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2645" name="Text Box 7"/>
          <p:cNvSpPr txBox="1">
            <a:spLocks noChangeArrowheads="1"/>
          </p:cNvSpPr>
          <p:nvPr/>
        </p:nvSpPr>
        <p:spPr bwMode="auto">
          <a:xfrm>
            <a:off x="4716463" y="620713"/>
            <a:ext cx="3311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偶校验码真值表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206" y="804668"/>
            <a:ext cx="3551238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67" name="Text Box 8"/>
          <p:cNvSpPr txBox="1">
            <a:spLocks noChangeArrowheads="1"/>
          </p:cNvSpPr>
          <p:nvPr/>
        </p:nvSpPr>
        <p:spPr bwMode="auto">
          <a:xfrm>
            <a:off x="611261" y="2444874"/>
            <a:ext cx="77771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solidFill>
                  <a:schemeClr val="bg2"/>
                </a:solidFill>
                <a:latin typeface="Arial" panose="020B0604020202020204" pitchFamily="34" charset="0"/>
              </a:rPr>
              <a:t>S</a:t>
            </a:r>
            <a:r>
              <a:rPr lang="en-US" altLang="zh-CN" sz="24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0</a:t>
            </a:r>
            <a:r>
              <a:rPr lang="en-US" altLang="zh-CN" sz="2400" i="1" dirty="0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接收到偶数个</a:t>
            </a:r>
            <a:r>
              <a:rPr lang="en-US" altLang="zh-CN" sz="2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1,</a:t>
            </a:r>
            <a:r>
              <a:rPr lang="zh-CN" altLang="en-US" sz="2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初始为</a:t>
            </a:r>
            <a:r>
              <a:rPr lang="en-US" altLang="zh-CN" sz="2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sz="2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solidFill>
                  <a:schemeClr val="bg2"/>
                </a:solidFill>
                <a:latin typeface="Arial" panose="020B0604020202020204" pitchFamily="34" charset="0"/>
              </a:rPr>
              <a:t>S</a:t>
            </a:r>
            <a:r>
              <a:rPr lang="en-US" altLang="zh-CN" sz="24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i="1" dirty="0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接收到奇数个</a:t>
            </a:r>
            <a:r>
              <a:rPr lang="en-US" altLang="zh-CN" sz="2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1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3668" name="Text Box 9"/>
          <p:cNvSpPr txBox="1">
            <a:spLocks noChangeArrowheads="1"/>
          </p:cNvSpPr>
          <p:nvPr/>
        </p:nvSpPr>
        <p:spPr bwMode="auto">
          <a:xfrm>
            <a:off x="649570" y="2060848"/>
            <a:ext cx="215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①</a:t>
            </a: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状态</a:t>
            </a:r>
          </a:p>
        </p:txBody>
      </p:sp>
      <p:sp>
        <p:nvSpPr>
          <p:cNvPr id="113669" name="Text Box 8"/>
          <p:cNvSpPr txBox="1">
            <a:spLocks noChangeArrowheads="1"/>
          </p:cNvSpPr>
          <p:nvPr/>
        </p:nvSpPr>
        <p:spPr bwMode="auto">
          <a:xfrm>
            <a:off x="539749" y="999029"/>
            <a:ext cx="52563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奇校验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如果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的个数为奇数，</a:t>
            </a:r>
            <a:r>
              <a:rPr lang="en-US" altLang="zh-CN" sz="2400" i="1" dirty="0">
                <a:solidFill>
                  <a:schemeClr val="bg2"/>
                </a:solidFill>
                <a:latin typeface="Arial" panose="020B0604020202020204" pitchFamily="34" charset="0"/>
              </a:rPr>
              <a:t>Z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=1 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13670" name="Picture 4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83502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71" name="Text Box 4"/>
          <p:cNvSpPr txBox="1">
            <a:spLocks noChangeArrowheads="1"/>
          </p:cNvSpPr>
          <p:nvPr/>
        </p:nvSpPr>
        <p:spPr bwMode="auto">
          <a:xfrm>
            <a:off x="1906588" y="333375"/>
            <a:ext cx="5329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奇偶检验器</a:t>
            </a:r>
            <a:endParaRPr lang="en-US" altLang="zh-CN" sz="240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23528" y="1584419"/>
            <a:ext cx="45119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原始状态图和状态表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01274"/>
            <a:ext cx="4295769" cy="160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84113" y="3769876"/>
            <a:ext cx="55451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②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状态图和状态表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188" y="4272508"/>
            <a:ext cx="43561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/>
      <p:bldP spid="113668" grpId="0"/>
      <p:bldP spid="8" grpId="0"/>
      <p:bldP spid="10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5"/>
          <p:cNvSpPr txBox="1">
            <a:spLocks noChangeArrowheads="1"/>
          </p:cNvSpPr>
          <p:nvPr/>
        </p:nvSpPr>
        <p:spPr bwMode="auto">
          <a:xfrm>
            <a:off x="684213" y="908050"/>
            <a:ext cx="5400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状态表化简</a:t>
            </a:r>
          </a:p>
        </p:txBody>
      </p:sp>
      <p:sp>
        <p:nvSpPr>
          <p:cNvPr id="115715" name="Text Box 6"/>
          <p:cNvSpPr txBox="1">
            <a:spLocks noChangeArrowheads="1"/>
          </p:cNvSpPr>
          <p:nvPr/>
        </p:nvSpPr>
        <p:spPr bwMode="auto">
          <a:xfrm>
            <a:off x="684213" y="1603375"/>
            <a:ext cx="38877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状态分配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115716" name="Text Box 7"/>
          <p:cNvSpPr txBox="1">
            <a:spLocks noChangeArrowheads="1"/>
          </p:cNvSpPr>
          <p:nvPr/>
        </p:nvSpPr>
        <p:spPr bwMode="auto">
          <a:xfrm>
            <a:off x="3168650" y="1632409"/>
            <a:ext cx="345598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solidFill>
                  <a:schemeClr val="bg2"/>
                </a:solidFill>
                <a:latin typeface="Arial" panose="020B0604020202020204" pitchFamily="34" charset="0"/>
              </a:rPr>
              <a:t>S</a:t>
            </a:r>
            <a:r>
              <a:rPr lang="en-US" altLang="zh-CN" sz="24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0</a:t>
            </a:r>
            <a:r>
              <a:rPr lang="en-US" altLang="zh-CN" sz="2400" i="1" dirty="0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0, S</a:t>
            </a:r>
            <a:r>
              <a:rPr lang="en-US" altLang="zh-CN" sz="24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——1 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11571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517" y="2463519"/>
            <a:ext cx="5527675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18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019" y="4504705"/>
            <a:ext cx="1944688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9" name="Text Box 14"/>
          <p:cNvSpPr txBox="1">
            <a:spLocks noChangeArrowheads="1"/>
          </p:cNvSpPr>
          <p:nvPr/>
        </p:nvSpPr>
        <p:spPr bwMode="auto">
          <a:xfrm>
            <a:off x="694624" y="2317220"/>
            <a:ext cx="3887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激励表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5720" name="Picture 4" descr="ELEG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83502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21" name="Text Box 4"/>
          <p:cNvSpPr txBox="1">
            <a:spLocks noChangeArrowheads="1"/>
          </p:cNvSpPr>
          <p:nvPr/>
        </p:nvSpPr>
        <p:spPr bwMode="auto">
          <a:xfrm>
            <a:off x="1906588" y="333375"/>
            <a:ext cx="5329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奇偶检验器</a:t>
            </a:r>
            <a:endParaRPr lang="en-US" altLang="zh-CN" sz="240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755576" y="4134024"/>
            <a:ext cx="3887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卡诺图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略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717376" y="4748784"/>
            <a:ext cx="3887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电路图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3"/>
          <p:cNvSpPr txBox="1">
            <a:spLocks noChangeArrowheads="1"/>
          </p:cNvSpPr>
          <p:nvPr/>
        </p:nvSpPr>
        <p:spPr bwMode="auto">
          <a:xfrm>
            <a:off x="755650" y="1076325"/>
            <a:ext cx="7920038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</a:t>
            </a:r>
            <a:r>
              <a:rPr lang="en-US" altLang="zh-CN" sz="30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30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可逆计数器</a:t>
            </a:r>
            <a:endParaRPr lang="en-US" altLang="zh-CN" sz="30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自动售卖机</a:t>
            </a:r>
            <a:endParaRPr lang="en-US" altLang="zh-CN" sz="30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时序锁</a:t>
            </a:r>
            <a:r>
              <a:rPr lang="zh-CN" altLang="en-US" sz="3000" b="1">
                <a:solidFill>
                  <a:schemeClr val="bg2"/>
                </a:solidFill>
              </a:rPr>
              <a:t>（</a:t>
            </a:r>
            <a:r>
              <a:rPr lang="en-US" altLang="zh-CN" sz="3000">
                <a:solidFill>
                  <a:schemeClr val="bg2"/>
                </a:solidFill>
                <a:latin typeface="Arial" panose="020B0604020202020204" pitchFamily="34" charset="0"/>
              </a:rPr>
              <a:t>Sequential Lock</a:t>
            </a:r>
            <a:r>
              <a:rPr lang="zh-CN" altLang="en-US" sz="300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  <a:endParaRPr lang="en-US" altLang="zh-CN" sz="30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二进制串行加法器</a:t>
            </a:r>
            <a:r>
              <a:rPr lang="zh-CN" altLang="en-US" sz="3000" b="1">
                <a:solidFill>
                  <a:schemeClr val="bg2"/>
                </a:solidFill>
              </a:rPr>
              <a:t>（</a:t>
            </a:r>
            <a:r>
              <a:rPr lang="en-US" altLang="zh-CN" sz="3000">
                <a:solidFill>
                  <a:schemeClr val="bg2"/>
                </a:solidFill>
                <a:latin typeface="Arial" panose="020B0604020202020204" pitchFamily="34" charset="0"/>
              </a:rPr>
              <a:t>Binary Serial Adder</a:t>
            </a:r>
            <a:r>
              <a:rPr lang="zh-CN" altLang="en-US" sz="300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  <a:endParaRPr lang="en-US" altLang="zh-CN" sz="30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串行输入的</a:t>
            </a:r>
            <a:r>
              <a:rPr lang="en-US" altLang="zh-CN" sz="3000" b="1">
                <a:solidFill>
                  <a:schemeClr val="bg2"/>
                </a:solidFill>
                <a:latin typeface="Arial" panose="020B0604020202020204" pitchFamily="34" charset="0"/>
              </a:rPr>
              <a:t>8421BCD</a:t>
            </a:r>
            <a:r>
              <a:rPr lang="zh-CN" altLang="en-US" sz="30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码检测器</a:t>
            </a:r>
            <a:endParaRPr lang="en-US" altLang="zh-CN" sz="30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奇偶校验器</a:t>
            </a:r>
            <a:r>
              <a:rPr lang="zh-CN" altLang="en-US" sz="3000">
                <a:solidFill>
                  <a:schemeClr val="bg2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3000">
                <a:solidFill>
                  <a:schemeClr val="bg2"/>
                </a:solidFill>
                <a:latin typeface="Arial" panose="020B0604020202020204" pitchFamily="34" charset="0"/>
              </a:rPr>
              <a:t>A Sequential Parity Checker</a:t>
            </a:r>
            <a:r>
              <a:rPr lang="zh-CN" altLang="en-US" sz="300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  <a:endParaRPr lang="en-US" altLang="zh-CN" sz="30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码制转换器</a:t>
            </a:r>
            <a:r>
              <a:rPr lang="zh-CN" altLang="en-US" sz="3000">
                <a:solidFill>
                  <a:schemeClr val="bg2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3000" b="1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3000">
                <a:solidFill>
                  <a:schemeClr val="bg2"/>
                </a:solidFill>
                <a:latin typeface="Arial" panose="020B0604020202020204" pitchFamily="34" charset="0"/>
              </a:rPr>
              <a:t>Code Converter </a:t>
            </a:r>
            <a:r>
              <a:rPr lang="zh-CN" altLang="en-US" sz="300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pic>
        <p:nvPicPr>
          <p:cNvPr id="116739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91122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827088" y="406400"/>
            <a:ext cx="7416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例子</a:t>
            </a:r>
            <a:endParaRPr lang="en-US" altLang="zh-CN" sz="28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4"/>
          <p:cNvGrpSpPr>
            <a:grpSpLocks/>
          </p:cNvGrpSpPr>
          <p:nvPr/>
        </p:nvGrpSpPr>
        <p:grpSpPr bwMode="auto">
          <a:xfrm>
            <a:off x="708025" y="44624"/>
            <a:ext cx="2590800" cy="1447800"/>
            <a:chOff x="432" y="1776"/>
            <a:chExt cx="1632" cy="912"/>
          </a:xfrm>
        </p:grpSpPr>
        <p:sp>
          <p:nvSpPr>
            <p:cNvPr id="409605" name="Rectangle 5"/>
            <p:cNvSpPr>
              <a:spLocks noChangeArrowheads="1"/>
            </p:cNvSpPr>
            <p:nvPr/>
          </p:nvSpPr>
          <p:spPr bwMode="auto">
            <a:xfrm>
              <a:off x="1738" y="2451"/>
              <a:ext cx="326" cy="236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1</a:t>
              </a:r>
            </a:p>
          </p:txBody>
        </p:sp>
        <p:sp>
          <p:nvSpPr>
            <p:cNvPr id="409606" name="Rectangle 6"/>
            <p:cNvSpPr>
              <a:spLocks noChangeArrowheads="1"/>
            </p:cNvSpPr>
            <p:nvPr/>
          </p:nvSpPr>
          <p:spPr bwMode="auto">
            <a:xfrm>
              <a:off x="1411" y="2451"/>
              <a:ext cx="327" cy="236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09607" name="Rectangle 7"/>
            <p:cNvSpPr>
              <a:spLocks noChangeArrowheads="1"/>
            </p:cNvSpPr>
            <p:nvPr/>
          </p:nvSpPr>
          <p:spPr bwMode="auto">
            <a:xfrm>
              <a:off x="1085" y="2451"/>
              <a:ext cx="326" cy="236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09608" name="Rectangle 8"/>
            <p:cNvSpPr>
              <a:spLocks noChangeArrowheads="1"/>
            </p:cNvSpPr>
            <p:nvPr/>
          </p:nvSpPr>
          <p:spPr bwMode="auto">
            <a:xfrm>
              <a:off x="758" y="2451"/>
              <a:ext cx="327" cy="236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09609" name="Rectangle 9"/>
            <p:cNvSpPr>
              <a:spLocks noChangeArrowheads="1"/>
            </p:cNvSpPr>
            <p:nvPr/>
          </p:nvSpPr>
          <p:spPr bwMode="auto">
            <a:xfrm>
              <a:off x="1738" y="2215"/>
              <a:ext cx="326" cy="236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0</a:t>
              </a:r>
            </a:p>
          </p:txBody>
        </p:sp>
        <p:sp>
          <p:nvSpPr>
            <p:cNvPr id="409610" name="Rectangle 10"/>
            <p:cNvSpPr>
              <a:spLocks noChangeArrowheads="1"/>
            </p:cNvSpPr>
            <p:nvPr/>
          </p:nvSpPr>
          <p:spPr bwMode="auto">
            <a:xfrm>
              <a:off x="1411" y="2215"/>
              <a:ext cx="327" cy="236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09611" name="Rectangle 11"/>
            <p:cNvSpPr>
              <a:spLocks noChangeArrowheads="1"/>
            </p:cNvSpPr>
            <p:nvPr/>
          </p:nvSpPr>
          <p:spPr bwMode="auto">
            <a:xfrm>
              <a:off x="1085" y="2215"/>
              <a:ext cx="326" cy="236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09612" name="Rectangle 12"/>
            <p:cNvSpPr>
              <a:spLocks noChangeArrowheads="1"/>
            </p:cNvSpPr>
            <p:nvPr/>
          </p:nvSpPr>
          <p:spPr bwMode="auto">
            <a:xfrm>
              <a:off x="758" y="2215"/>
              <a:ext cx="327" cy="236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413" name="Line 13"/>
            <p:cNvSpPr>
              <a:spLocks noChangeShapeType="1"/>
            </p:cNvSpPr>
            <p:nvPr/>
          </p:nvSpPr>
          <p:spPr bwMode="auto">
            <a:xfrm>
              <a:off x="758" y="2215"/>
              <a:ext cx="13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14" name="Line 14"/>
            <p:cNvSpPr>
              <a:spLocks noChangeShapeType="1"/>
            </p:cNvSpPr>
            <p:nvPr/>
          </p:nvSpPr>
          <p:spPr bwMode="auto">
            <a:xfrm>
              <a:off x="758" y="2451"/>
              <a:ext cx="13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15" name="Line 15"/>
            <p:cNvSpPr>
              <a:spLocks noChangeShapeType="1"/>
            </p:cNvSpPr>
            <p:nvPr/>
          </p:nvSpPr>
          <p:spPr bwMode="auto">
            <a:xfrm>
              <a:off x="758" y="2687"/>
              <a:ext cx="13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16" name="Line 16"/>
            <p:cNvSpPr>
              <a:spLocks noChangeShapeType="1"/>
            </p:cNvSpPr>
            <p:nvPr/>
          </p:nvSpPr>
          <p:spPr bwMode="auto">
            <a:xfrm>
              <a:off x="758" y="2215"/>
              <a:ext cx="0" cy="4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17" name="Line 17"/>
            <p:cNvSpPr>
              <a:spLocks noChangeShapeType="1"/>
            </p:cNvSpPr>
            <p:nvPr/>
          </p:nvSpPr>
          <p:spPr bwMode="auto">
            <a:xfrm>
              <a:off x="1085" y="2215"/>
              <a:ext cx="0" cy="4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18" name="Line 18"/>
            <p:cNvSpPr>
              <a:spLocks noChangeShapeType="1"/>
            </p:cNvSpPr>
            <p:nvPr/>
          </p:nvSpPr>
          <p:spPr bwMode="auto">
            <a:xfrm>
              <a:off x="1411" y="2215"/>
              <a:ext cx="0" cy="4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19" name="Line 19"/>
            <p:cNvSpPr>
              <a:spLocks noChangeShapeType="1"/>
            </p:cNvSpPr>
            <p:nvPr/>
          </p:nvSpPr>
          <p:spPr bwMode="auto">
            <a:xfrm>
              <a:off x="1738" y="2215"/>
              <a:ext cx="0" cy="4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20" name="Line 20"/>
            <p:cNvSpPr>
              <a:spLocks noChangeShapeType="1"/>
            </p:cNvSpPr>
            <p:nvPr/>
          </p:nvSpPr>
          <p:spPr bwMode="auto">
            <a:xfrm>
              <a:off x="2064" y="2451"/>
              <a:ext cx="0" cy="2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21" name="Line 21"/>
            <p:cNvSpPr>
              <a:spLocks noChangeShapeType="1"/>
            </p:cNvSpPr>
            <p:nvPr/>
          </p:nvSpPr>
          <p:spPr bwMode="auto">
            <a:xfrm>
              <a:off x="2064" y="2215"/>
              <a:ext cx="0" cy="2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22" name="Line 22"/>
            <p:cNvSpPr>
              <a:spLocks noChangeShapeType="1"/>
            </p:cNvSpPr>
            <p:nvPr/>
          </p:nvSpPr>
          <p:spPr bwMode="auto">
            <a:xfrm>
              <a:off x="585" y="2040"/>
              <a:ext cx="173" cy="17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623" name="Text Box 23"/>
            <p:cNvSpPr txBox="1">
              <a:spLocks noChangeArrowheads="1"/>
            </p:cNvSpPr>
            <p:nvPr/>
          </p:nvSpPr>
          <p:spPr bwMode="auto">
            <a:xfrm>
              <a:off x="846" y="1950"/>
              <a:ext cx="1218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00   01  11    10</a:t>
              </a:r>
            </a:p>
          </p:txBody>
        </p:sp>
        <p:sp>
          <p:nvSpPr>
            <p:cNvPr id="409624" name="Text Box 24"/>
            <p:cNvSpPr txBox="1">
              <a:spLocks noChangeArrowheads="1"/>
            </p:cNvSpPr>
            <p:nvPr/>
          </p:nvSpPr>
          <p:spPr bwMode="auto">
            <a:xfrm>
              <a:off x="585" y="2284"/>
              <a:ext cx="196" cy="40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09625" name="Text Box 25"/>
            <p:cNvSpPr txBox="1">
              <a:spLocks noChangeArrowheads="1"/>
            </p:cNvSpPr>
            <p:nvPr/>
          </p:nvSpPr>
          <p:spPr bwMode="auto">
            <a:xfrm>
              <a:off x="432" y="2047"/>
              <a:ext cx="173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09626" name="Text Box 26"/>
            <p:cNvSpPr txBox="1">
              <a:spLocks noChangeArrowheads="1"/>
            </p:cNvSpPr>
            <p:nvPr/>
          </p:nvSpPr>
          <p:spPr bwMode="auto">
            <a:xfrm>
              <a:off x="480" y="1776"/>
              <a:ext cx="623" cy="269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</a:t>
              </a:r>
              <a:r>
                <a:rPr kumimoji="0"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14339" name="AutoShape 27"/>
          <p:cNvSpPr>
            <a:spLocks noChangeArrowheads="1"/>
          </p:cNvSpPr>
          <p:nvPr/>
        </p:nvSpPr>
        <p:spPr bwMode="auto">
          <a:xfrm>
            <a:off x="2384425" y="1111424"/>
            <a:ext cx="7620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628" name="Text Box 28"/>
          <p:cNvSpPr txBox="1">
            <a:spLocks noChangeArrowheads="1"/>
          </p:cNvSpPr>
          <p:nvPr/>
        </p:nvSpPr>
        <p:spPr bwMode="auto">
          <a:xfrm>
            <a:off x="250825" y="654224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J</a:t>
            </a:r>
            <a:r>
              <a:rPr kumimoji="0" lang="en-US" altLang="zh-CN" sz="28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409629" name="Text Box 29"/>
          <p:cNvSpPr txBox="1">
            <a:spLocks noChangeArrowheads="1"/>
          </p:cNvSpPr>
          <p:nvPr/>
        </p:nvSpPr>
        <p:spPr bwMode="auto">
          <a:xfrm>
            <a:off x="1163216" y="1530366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J</a:t>
            </a:r>
            <a:r>
              <a:rPr kumimoji="0" lang="en-US" altLang="zh-CN" sz="2800" b="1" baseline="-250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 </a:t>
            </a:r>
            <a:r>
              <a:rPr lang="en-US" altLang="zh-CN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 XY</a:t>
            </a:r>
            <a:r>
              <a:rPr kumimoji="0" lang="en-US" altLang="zh-CN" sz="2800" b="1" baseline="-250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grpSp>
        <p:nvGrpSpPr>
          <p:cNvPr id="14342" name="Group 30"/>
          <p:cNvGrpSpPr>
            <a:grpSpLocks/>
          </p:cNvGrpSpPr>
          <p:nvPr/>
        </p:nvGrpSpPr>
        <p:grpSpPr bwMode="auto">
          <a:xfrm>
            <a:off x="712788" y="2132856"/>
            <a:ext cx="2590800" cy="1447800"/>
            <a:chOff x="432" y="1776"/>
            <a:chExt cx="1632" cy="912"/>
          </a:xfrm>
        </p:grpSpPr>
        <p:sp>
          <p:nvSpPr>
            <p:cNvPr id="409631" name="Rectangle 31"/>
            <p:cNvSpPr>
              <a:spLocks noChangeArrowheads="1"/>
            </p:cNvSpPr>
            <p:nvPr/>
          </p:nvSpPr>
          <p:spPr bwMode="auto">
            <a:xfrm>
              <a:off x="1738" y="2451"/>
              <a:ext cx="326" cy="236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09632" name="Rectangle 32"/>
            <p:cNvSpPr>
              <a:spLocks noChangeArrowheads="1"/>
            </p:cNvSpPr>
            <p:nvPr/>
          </p:nvSpPr>
          <p:spPr bwMode="auto">
            <a:xfrm>
              <a:off x="1411" y="2451"/>
              <a:ext cx="327" cy="236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0</a:t>
              </a:r>
            </a:p>
          </p:txBody>
        </p:sp>
        <p:sp>
          <p:nvSpPr>
            <p:cNvPr id="409633" name="Rectangle 33"/>
            <p:cNvSpPr>
              <a:spLocks noChangeArrowheads="1"/>
            </p:cNvSpPr>
            <p:nvPr/>
          </p:nvSpPr>
          <p:spPr bwMode="auto">
            <a:xfrm>
              <a:off x="1085" y="2451"/>
              <a:ext cx="326" cy="236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09634" name="Rectangle 34"/>
            <p:cNvSpPr>
              <a:spLocks noChangeArrowheads="1"/>
            </p:cNvSpPr>
            <p:nvPr/>
          </p:nvSpPr>
          <p:spPr bwMode="auto">
            <a:xfrm>
              <a:off x="758" y="2451"/>
              <a:ext cx="327" cy="236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09635" name="Rectangle 35"/>
            <p:cNvSpPr>
              <a:spLocks noChangeArrowheads="1"/>
            </p:cNvSpPr>
            <p:nvPr/>
          </p:nvSpPr>
          <p:spPr bwMode="auto">
            <a:xfrm>
              <a:off x="1738" y="2215"/>
              <a:ext cx="326" cy="236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09636" name="Rectangle 36"/>
            <p:cNvSpPr>
              <a:spLocks noChangeArrowheads="1"/>
            </p:cNvSpPr>
            <p:nvPr/>
          </p:nvSpPr>
          <p:spPr bwMode="auto">
            <a:xfrm>
              <a:off x="1411" y="2215"/>
              <a:ext cx="327" cy="236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1</a:t>
              </a:r>
            </a:p>
          </p:txBody>
        </p:sp>
        <p:sp>
          <p:nvSpPr>
            <p:cNvPr id="409637" name="Rectangle 37"/>
            <p:cNvSpPr>
              <a:spLocks noChangeArrowheads="1"/>
            </p:cNvSpPr>
            <p:nvPr/>
          </p:nvSpPr>
          <p:spPr bwMode="auto">
            <a:xfrm>
              <a:off x="1085" y="2215"/>
              <a:ext cx="326" cy="236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09638" name="Rectangle 38"/>
            <p:cNvSpPr>
              <a:spLocks noChangeArrowheads="1"/>
            </p:cNvSpPr>
            <p:nvPr/>
          </p:nvSpPr>
          <p:spPr bwMode="auto">
            <a:xfrm>
              <a:off x="758" y="2215"/>
              <a:ext cx="327" cy="236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14391" name="Line 39"/>
            <p:cNvSpPr>
              <a:spLocks noChangeShapeType="1"/>
            </p:cNvSpPr>
            <p:nvPr/>
          </p:nvSpPr>
          <p:spPr bwMode="auto">
            <a:xfrm>
              <a:off x="758" y="2215"/>
              <a:ext cx="13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92" name="Line 40"/>
            <p:cNvSpPr>
              <a:spLocks noChangeShapeType="1"/>
            </p:cNvSpPr>
            <p:nvPr/>
          </p:nvSpPr>
          <p:spPr bwMode="auto">
            <a:xfrm>
              <a:off x="758" y="2451"/>
              <a:ext cx="13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93" name="Line 41"/>
            <p:cNvSpPr>
              <a:spLocks noChangeShapeType="1"/>
            </p:cNvSpPr>
            <p:nvPr/>
          </p:nvSpPr>
          <p:spPr bwMode="auto">
            <a:xfrm>
              <a:off x="758" y="2687"/>
              <a:ext cx="13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94" name="Line 42"/>
            <p:cNvSpPr>
              <a:spLocks noChangeShapeType="1"/>
            </p:cNvSpPr>
            <p:nvPr/>
          </p:nvSpPr>
          <p:spPr bwMode="auto">
            <a:xfrm>
              <a:off x="758" y="2215"/>
              <a:ext cx="0" cy="4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95" name="Line 43"/>
            <p:cNvSpPr>
              <a:spLocks noChangeShapeType="1"/>
            </p:cNvSpPr>
            <p:nvPr/>
          </p:nvSpPr>
          <p:spPr bwMode="auto">
            <a:xfrm>
              <a:off x="1085" y="2215"/>
              <a:ext cx="0" cy="4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96" name="Line 44"/>
            <p:cNvSpPr>
              <a:spLocks noChangeShapeType="1"/>
            </p:cNvSpPr>
            <p:nvPr/>
          </p:nvSpPr>
          <p:spPr bwMode="auto">
            <a:xfrm>
              <a:off x="1411" y="2215"/>
              <a:ext cx="0" cy="4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97" name="Line 45"/>
            <p:cNvSpPr>
              <a:spLocks noChangeShapeType="1"/>
            </p:cNvSpPr>
            <p:nvPr/>
          </p:nvSpPr>
          <p:spPr bwMode="auto">
            <a:xfrm>
              <a:off x="1738" y="2215"/>
              <a:ext cx="0" cy="4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98" name="Line 46"/>
            <p:cNvSpPr>
              <a:spLocks noChangeShapeType="1"/>
            </p:cNvSpPr>
            <p:nvPr/>
          </p:nvSpPr>
          <p:spPr bwMode="auto">
            <a:xfrm>
              <a:off x="2064" y="2451"/>
              <a:ext cx="0" cy="2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99" name="Line 47"/>
            <p:cNvSpPr>
              <a:spLocks noChangeShapeType="1"/>
            </p:cNvSpPr>
            <p:nvPr/>
          </p:nvSpPr>
          <p:spPr bwMode="auto">
            <a:xfrm>
              <a:off x="2064" y="2215"/>
              <a:ext cx="0" cy="2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00" name="Line 48"/>
            <p:cNvSpPr>
              <a:spLocks noChangeShapeType="1"/>
            </p:cNvSpPr>
            <p:nvPr/>
          </p:nvSpPr>
          <p:spPr bwMode="auto">
            <a:xfrm>
              <a:off x="585" y="2040"/>
              <a:ext cx="173" cy="17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649" name="Text Box 49"/>
            <p:cNvSpPr txBox="1">
              <a:spLocks noChangeArrowheads="1"/>
            </p:cNvSpPr>
            <p:nvPr/>
          </p:nvSpPr>
          <p:spPr bwMode="auto">
            <a:xfrm>
              <a:off x="846" y="1950"/>
              <a:ext cx="1218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00   01  11    10</a:t>
              </a:r>
            </a:p>
          </p:txBody>
        </p:sp>
        <p:sp>
          <p:nvSpPr>
            <p:cNvPr id="409650" name="Text Box 50"/>
            <p:cNvSpPr txBox="1">
              <a:spLocks noChangeArrowheads="1"/>
            </p:cNvSpPr>
            <p:nvPr/>
          </p:nvSpPr>
          <p:spPr bwMode="auto">
            <a:xfrm>
              <a:off x="585" y="2284"/>
              <a:ext cx="196" cy="40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09651" name="Text Box 51"/>
            <p:cNvSpPr txBox="1">
              <a:spLocks noChangeArrowheads="1"/>
            </p:cNvSpPr>
            <p:nvPr/>
          </p:nvSpPr>
          <p:spPr bwMode="auto">
            <a:xfrm>
              <a:off x="432" y="2047"/>
              <a:ext cx="173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09652" name="Text Box 52"/>
            <p:cNvSpPr txBox="1">
              <a:spLocks noChangeArrowheads="1"/>
            </p:cNvSpPr>
            <p:nvPr/>
          </p:nvSpPr>
          <p:spPr bwMode="auto">
            <a:xfrm>
              <a:off x="480" y="1776"/>
              <a:ext cx="623" cy="269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</a:t>
              </a:r>
              <a:r>
                <a:rPr kumimoji="0"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409653" name="Text Box 53"/>
          <p:cNvSpPr txBox="1">
            <a:spLocks noChangeArrowheads="1"/>
          </p:cNvSpPr>
          <p:nvPr/>
        </p:nvSpPr>
        <p:spPr bwMode="auto">
          <a:xfrm>
            <a:off x="179388" y="2756744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kumimoji="0" lang="en-US" altLang="zh-CN" sz="28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14344" name="AutoShape 54"/>
          <p:cNvSpPr>
            <a:spLocks noChangeArrowheads="1"/>
          </p:cNvSpPr>
          <p:nvPr/>
        </p:nvSpPr>
        <p:spPr bwMode="auto">
          <a:xfrm>
            <a:off x="1322388" y="2799606"/>
            <a:ext cx="1905000" cy="4619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4345" name="Group 55"/>
          <p:cNvGrpSpPr>
            <a:grpSpLocks/>
          </p:cNvGrpSpPr>
          <p:nvPr/>
        </p:nvGrpSpPr>
        <p:grpSpPr bwMode="auto">
          <a:xfrm>
            <a:off x="1163216" y="3573016"/>
            <a:ext cx="1447800" cy="519113"/>
            <a:chOff x="3936" y="3744"/>
            <a:chExt cx="912" cy="327"/>
          </a:xfrm>
        </p:grpSpPr>
        <p:sp>
          <p:nvSpPr>
            <p:cNvPr id="409656" name="Text Box 56"/>
            <p:cNvSpPr txBox="1">
              <a:spLocks noChangeArrowheads="1"/>
            </p:cNvSpPr>
            <p:nvPr/>
          </p:nvSpPr>
          <p:spPr bwMode="auto">
            <a:xfrm>
              <a:off x="3936" y="3744"/>
              <a:ext cx="9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K</a:t>
              </a:r>
              <a:r>
                <a:rPr kumimoji="0" lang="en-US" altLang="zh-CN" sz="2800" b="1" baseline="-25000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 </a:t>
              </a:r>
              <a:r>
                <a:rPr lang="en-US" altLang="zh-CN" sz="2800" b="1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= X</a:t>
              </a:r>
            </a:p>
          </p:txBody>
        </p:sp>
        <p:sp>
          <p:nvSpPr>
            <p:cNvPr id="14382" name="Line 57"/>
            <p:cNvSpPr>
              <a:spLocks noChangeShapeType="1"/>
            </p:cNvSpPr>
            <p:nvPr/>
          </p:nvSpPr>
          <p:spPr bwMode="auto">
            <a:xfrm>
              <a:off x="4512" y="3792"/>
              <a:ext cx="9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347" name="Group 67"/>
          <p:cNvGrpSpPr>
            <a:grpSpLocks/>
          </p:cNvGrpSpPr>
          <p:nvPr/>
        </p:nvGrpSpPr>
        <p:grpSpPr bwMode="auto">
          <a:xfrm>
            <a:off x="829072" y="4221088"/>
            <a:ext cx="2590800" cy="1447800"/>
            <a:chOff x="432" y="1776"/>
            <a:chExt cx="1632" cy="912"/>
          </a:xfrm>
        </p:grpSpPr>
        <p:sp>
          <p:nvSpPr>
            <p:cNvPr id="409668" name="Rectangle 68"/>
            <p:cNvSpPr>
              <a:spLocks noChangeArrowheads="1"/>
            </p:cNvSpPr>
            <p:nvPr/>
          </p:nvSpPr>
          <p:spPr bwMode="auto">
            <a:xfrm>
              <a:off x="1738" y="2451"/>
              <a:ext cx="326" cy="236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0</a:t>
              </a:r>
            </a:p>
          </p:txBody>
        </p:sp>
        <p:sp>
          <p:nvSpPr>
            <p:cNvPr id="409669" name="Rectangle 69"/>
            <p:cNvSpPr>
              <a:spLocks noChangeArrowheads="1"/>
            </p:cNvSpPr>
            <p:nvPr/>
          </p:nvSpPr>
          <p:spPr bwMode="auto">
            <a:xfrm>
              <a:off x="1411" y="2451"/>
              <a:ext cx="327" cy="236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0</a:t>
              </a:r>
            </a:p>
          </p:txBody>
        </p:sp>
        <p:sp>
          <p:nvSpPr>
            <p:cNvPr id="409670" name="Rectangle 70"/>
            <p:cNvSpPr>
              <a:spLocks noChangeArrowheads="1"/>
            </p:cNvSpPr>
            <p:nvPr/>
          </p:nvSpPr>
          <p:spPr bwMode="auto">
            <a:xfrm>
              <a:off x="1085" y="2451"/>
              <a:ext cx="326" cy="236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09671" name="Rectangle 71"/>
            <p:cNvSpPr>
              <a:spLocks noChangeArrowheads="1"/>
            </p:cNvSpPr>
            <p:nvPr/>
          </p:nvSpPr>
          <p:spPr bwMode="auto">
            <a:xfrm>
              <a:off x="758" y="2451"/>
              <a:ext cx="327" cy="236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0</a:t>
              </a:r>
            </a:p>
          </p:txBody>
        </p:sp>
        <p:sp>
          <p:nvSpPr>
            <p:cNvPr id="409672" name="Rectangle 72"/>
            <p:cNvSpPr>
              <a:spLocks noChangeArrowheads="1"/>
            </p:cNvSpPr>
            <p:nvPr/>
          </p:nvSpPr>
          <p:spPr bwMode="auto">
            <a:xfrm>
              <a:off x="1738" y="2215"/>
              <a:ext cx="326" cy="236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0</a:t>
              </a:r>
            </a:p>
          </p:txBody>
        </p:sp>
        <p:sp>
          <p:nvSpPr>
            <p:cNvPr id="409673" name="Rectangle 73"/>
            <p:cNvSpPr>
              <a:spLocks noChangeArrowheads="1"/>
            </p:cNvSpPr>
            <p:nvPr/>
          </p:nvSpPr>
          <p:spPr bwMode="auto">
            <a:xfrm>
              <a:off x="1411" y="2215"/>
              <a:ext cx="327" cy="236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1</a:t>
              </a:r>
            </a:p>
          </p:txBody>
        </p:sp>
        <p:sp>
          <p:nvSpPr>
            <p:cNvPr id="409674" name="Rectangle 74"/>
            <p:cNvSpPr>
              <a:spLocks noChangeArrowheads="1"/>
            </p:cNvSpPr>
            <p:nvPr/>
          </p:nvSpPr>
          <p:spPr bwMode="auto">
            <a:xfrm>
              <a:off x="1085" y="2215"/>
              <a:ext cx="326" cy="236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09675" name="Rectangle 75"/>
            <p:cNvSpPr>
              <a:spLocks noChangeArrowheads="1"/>
            </p:cNvSpPr>
            <p:nvPr/>
          </p:nvSpPr>
          <p:spPr bwMode="auto">
            <a:xfrm>
              <a:off x="758" y="2215"/>
              <a:ext cx="327" cy="236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0</a:t>
              </a:r>
            </a:p>
          </p:txBody>
        </p:sp>
        <p:sp>
          <p:nvSpPr>
            <p:cNvPr id="14361" name="Line 76"/>
            <p:cNvSpPr>
              <a:spLocks noChangeShapeType="1"/>
            </p:cNvSpPr>
            <p:nvPr/>
          </p:nvSpPr>
          <p:spPr bwMode="auto">
            <a:xfrm>
              <a:off x="758" y="2215"/>
              <a:ext cx="13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2" name="Line 77"/>
            <p:cNvSpPr>
              <a:spLocks noChangeShapeType="1"/>
            </p:cNvSpPr>
            <p:nvPr/>
          </p:nvSpPr>
          <p:spPr bwMode="auto">
            <a:xfrm>
              <a:off x="758" y="2451"/>
              <a:ext cx="13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3" name="Line 78"/>
            <p:cNvSpPr>
              <a:spLocks noChangeShapeType="1"/>
            </p:cNvSpPr>
            <p:nvPr/>
          </p:nvSpPr>
          <p:spPr bwMode="auto">
            <a:xfrm>
              <a:off x="758" y="2687"/>
              <a:ext cx="13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4" name="Line 79"/>
            <p:cNvSpPr>
              <a:spLocks noChangeShapeType="1"/>
            </p:cNvSpPr>
            <p:nvPr/>
          </p:nvSpPr>
          <p:spPr bwMode="auto">
            <a:xfrm>
              <a:off x="758" y="2215"/>
              <a:ext cx="0" cy="4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5" name="Line 80"/>
            <p:cNvSpPr>
              <a:spLocks noChangeShapeType="1"/>
            </p:cNvSpPr>
            <p:nvPr/>
          </p:nvSpPr>
          <p:spPr bwMode="auto">
            <a:xfrm>
              <a:off x="1085" y="2215"/>
              <a:ext cx="0" cy="4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6" name="Line 81"/>
            <p:cNvSpPr>
              <a:spLocks noChangeShapeType="1"/>
            </p:cNvSpPr>
            <p:nvPr/>
          </p:nvSpPr>
          <p:spPr bwMode="auto">
            <a:xfrm>
              <a:off x="1411" y="2215"/>
              <a:ext cx="0" cy="4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7" name="Line 82"/>
            <p:cNvSpPr>
              <a:spLocks noChangeShapeType="1"/>
            </p:cNvSpPr>
            <p:nvPr/>
          </p:nvSpPr>
          <p:spPr bwMode="auto">
            <a:xfrm>
              <a:off x="1738" y="2215"/>
              <a:ext cx="0" cy="4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8" name="Line 83"/>
            <p:cNvSpPr>
              <a:spLocks noChangeShapeType="1"/>
            </p:cNvSpPr>
            <p:nvPr/>
          </p:nvSpPr>
          <p:spPr bwMode="auto">
            <a:xfrm>
              <a:off x="2064" y="2451"/>
              <a:ext cx="0" cy="2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9" name="Line 84"/>
            <p:cNvSpPr>
              <a:spLocks noChangeShapeType="1"/>
            </p:cNvSpPr>
            <p:nvPr/>
          </p:nvSpPr>
          <p:spPr bwMode="auto">
            <a:xfrm>
              <a:off x="2064" y="2215"/>
              <a:ext cx="0" cy="2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0" name="Line 85"/>
            <p:cNvSpPr>
              <a:spLocks noChangeShapeType="1"/>
            </p:cNvSpPr>
            <p:nvPr/>
          </p:nvSpPr>
          <p:spPr bwMode="auto">
            <a:xfrm>
              <a:off x="585" y="2040"/>
              <a:ext cx="173" cy="17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686" name="Text Box 86"/>
            <p:cNvSpPr txBox="1">
              <a:spLocks noChangeArrowheads="1"/>
            </p:cNvSpPr>
            <p:nvPr/>
          </p:nvSpPr>
          <p:spPr bwMode="auto">
            <a:xfrm>
              <a:off x="846" y="1950"/>
              <a:ext cx="1218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00   01  11    10</a:t>
              </a:r>
            </a:p>
          </p:txBody>
        </p:sp>
        <p:sp>
          <p:nvSpPr>
            <p:cNvPr id="409687" name="Text Box 87"/>
            <p:cNvSpPr txBox="1">
              <a:spLocks noChangeArrowheads="1"/>
            </p:cNvSpPr>
            <p:nvPr/>
          </p:nvSpPr>
          <p:spPr bwMode="auto">
            <a:xfrm>
              <a:off x="585" y="2284"/>
              <a:ext cx="196" cy="40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09688" name="Text Box 88"/>
            <p:cNvSpPr txBox="1">
              <a:spLocks noChangeArrowheads="1"/>
            </p:cNvSpPr>
            <p:nvPr/>
          </p:nvSpPr>
          <p:spPr bwMode="auto">
            <a:xfrm>
              <a:off x="432" y="2047"/>
              <a:ext cx="173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09689" name="Text Box 89"/>
            <p:cNvSpPr txBox="1">
              <a:spLocks noChangeArrowheads="1"/>
            </p:cNvSpPr>
            <p:nvPr/>
          </p:nvSpPr>
          <p:spPr bwMode="auto">
            <a:xfrm>
              <a:off x="480" y="1776"/>
              <a:ext cx="623" cy="269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</a:t>
              </a:r>
              <a:r>
                <a:rPr kumimoji="0"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409690" name="Text Box 90"/>
          <p:cNvSpPr txBox="1">
            <a:spLocks noChangeArrowheads="1"/>
          </p:cNvSpPr>
          <p:nvPr/>
        </p:nvSpPr>
        <p:spPr bwMode="auto">
          <a:xfrm>
            <a:off x="217885" y="4971975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Z</a:t>
            </a:r>
            <a:endParaRPr kumimoji="0" lang="en-US" altLang="zh-CN" sz="2800" b="1" baseline="-2500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4349" name="AutoShape 91"/>
          <p:cNvSpPr>
            <a:spLocks noChangeArrowheads="1"/>
          </p:cNvSpPr>
          <p:nvPr/>
        </p:nvSpPr>
        <p:spPr bwMode="auto">
          <a:xfrm>
            <a:off x="1972072" y="4887838"/>
            <a:ext cx="914400" cy="4619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4350" name="Group 92"/>
          <p:cNvGrpSpPr>
            <a:grpSpLocks/>
          </p:cNvGrpSpPr>
          <p:nvPr/>
        </p:nvGrpSpPr>
        <p:grpSpPr bwMode="auto">
          <a:xfrm>
            <a:off x="1163216" y="5718200"/>
            <a:ext cx="1676400" cy="519112"/>
            <a:chOff x="1008" y="3945"/>
            <a:chExt cx="1056" cy="327"/>
          </a:xfrm>
        </p:grpSpPr>
        <p:sp>
          <p:nvSpPr>
            <p:cNvPr id="409693" name="Text Box 93"/>
            <p:cNvSpPr txBox="1">
              <a:spLocks noChangeArrowheads="1"/>
            </p:cNvSpPr>
            <p:nvPr/>
          </p:nvSpPr>
          <p:spPr bwMode="auto">
            <a:xfrm>
              <a:off x="1008" y="3945"/>
              <a:ext cx="10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Z= XY</a:t>
              </a:r>
              <a:r>
                <a:rPr kumimoji="0" lang="en-US" altLang="zh-CN" sz="2800" b="1" baseline="-25000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352" name="Line 94"/>
            <p:cNvSpPr>
              <a:spLocks noChangeShapeType="1"/>
            </p:cNvSpPr>
            <p:nvPr/>
          </p:nvSpPr>
          <p:spPr bwMode="auto">
            <a:xfrm>
              <a:off x="1425" y="3993"/>
              <a:ext cx="11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1" name="Group 2"/>
          <p:cNvGrpSpPr>
            <a:grpSpLocks/>
          </p:cNvGrpSpPr>
          <p:nvPr/>
        </p:nvGrpSpPr>
        <p:grpSpPr bwMode="auto">
          <a:xfrm>
            <a:off x="3708400" y="1052736"/>
            <a:ext cx="5257800" cy="4067175"/>
            <a:chOff x="192" y="1344"/>
            <a:chExt cx="3312" cy="2562"/>
          </a:xfrm>
        </p:grpSpPr>
        <p:sp>
          <p:nvSpPr>
            <p:cNvPr id="92" name="Text Box 3"/>
            <p:cNvSpPr txBox="1">
              <a:spLocks noChangeArrowheads="1"/>
            </p:cNvSpPr>
            <p:nvPr/>
          </p:nvSpPr>
          <p:spPr bwMode="auto">
            <a:xfrm>
              <a:off x="192" y="1344"/>
              <a:ext cx="3312" cy="2541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X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 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2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1</a:t>
              </a:r>
              <a:r>
                <a:rPr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lang="en-US" altLang="zh-CN" sz="2200" b="1" baseline="-30000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2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  <a:latin typeface="Times New Roman" pitchFamily="18" charset="0"/>
                </a:rPr>
                <a:t>n+1</a:t>
              </a:r>
              <a:r>
                <a:rPr lang="en-US" altLang="zh-CN" sz="2200" b="1" baseline="-30000" dirty="0">
                  <a:solidFill>
                    <a:srgbClr val="000099"/>
                  </a:solidFill>
                  <a:latin typeface="Times New Roman" pitchFamily="18" charset="0"/>
                </a:rPr>
                <a:t> 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1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  <a:latin typeface="Times New Roman" pitchFamily="18" charset="0"/>
                </a:rPr>
                <a:t>n+1</a:t>
              </a:r>
              <a:r>
                <a:rPr lang="en-US" altLang="zh-CN" sz="2200" b="1" dirty="0">
                  <a:latin typeface="Times New Roman" pitchFamily="18" charset="0"/>
                </a:rPr>
                <a:t>   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J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2  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K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2   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J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1</a:t>
              </a:r>
              <a:r>
                <a:rPr lang="en-US" altLang="zh-CN" sz="2200" b="1" dirty="0">
                  <a:latin typeface="Times New Roman" pitchFamily="18" charset="0"/>
                </a:rPr>
                <a:t> 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K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1 </a:t>
              </a:r>
              <a:r>
                <a:rPr kumimoji="0" lang="en-US" altLang="zh-CN" sz="2200" b="1" baseline="-25000" dirty="0" smtClean="0">
                  <a:solidFill>
                    <a:srgbClr val="000099"/>
                  </a:solidFill>
                  <a:latin typeface="Times New Roman" pitchFamily="18" charset="0"/>
                </a:rPr>
                <a:t>         </a:t>
              </a:r>
              <a:r>
                <a:rPr lang="en-US" altLang="zh-CN" sz="2200" b="1" dirty="0" smtClean="0">
                  <a:latin typeface="Times New Roman" pitchFamily="18" charset="0"/>
                </a:rPr>
                <a:t>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Z</a:t>
              </a:r>
              <a:endParaRPr lang="en-US" altLang="zh-CN" sz="2200" b="1" dirty="0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0   0   0      0        0         0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sz="1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0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×</a:t>
              </a:r>
              <a:r>
                <a:rPr lang="en-US" altLang="zh-CN" sz="2200" b="1" dirty="0" smtClean="0">
                  <a:latin typeface="Times New Roman" pitchFamily="18" charset="0"/>
                </a:rPr>
                <a:t>   </a:t>
              </a:r>
              <a:r>
                <a:rPr lang="en-US" altLang="zh-CN" sz="1100" b="1" dirty="0" smtClean="0">
                  <a:latin typeface="Times New Roman" pitchFamily="18" charset="0"/>
                </a:rPr>
                <a:t>  </a:t>
              </a:r>
              <a:r>
                <a:rPr lang="en-US" altLang="zh-CN" sz="2200" b="1" dirty="0" smtClean="0">
                  <a:latin typeface="Times New Roman" pitchFamily="18" charset="0"/>
                </a:rPr>
                <a:t>   0</a:t>
              </a:r>
              <a:endParaRPr lang="en-US" altLang="zh-CN" sz="2200" b="1" dirty="0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0   1   1      0        0  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sz="2200" b="1" dirty="0">
                  <a:latin typeface="Times New Roman" pitchFamily="18" charset="0"/>
                </a:rPr>
                <a:t>   1   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</a:t>
              </a:r>
              <a:r>
                <a:rPr lang="en-US" altLang="zh-CN" sz="16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1  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sz="2200" b="1" dirty="0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0   1   0      0        0  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</a:t>
              </a:r>
              <a:r>
                <a:rPr lang="en-US" altLang="zh-CN" sz="2200" b="1" dirty="0">
                  <a:latin typeface="Times New Roman" pitchFamily="18" charset="0"/>
                </a:rPr>
                <a:t> 1     0  </a:t>
              </a:r>
              <a:r>
                <a:rPr lang="en-US" altLang="zh-CN" sz="2200" b="1" dirty="0" smtClean="0">
                  <a:latin typeface="Times New Roman" pitchFamily="18" charset="0"/>
                </a:rPr>
                <a:t>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</a:t>
              </a:r>
              <a:r>
                <a:rPr lang="en-US" altLang="zh-CN" sz="1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200" b="1" dirty="0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1   0   0      1        0         1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</a:t>
              </a:r>
              <a:r>
                <a:rPr lang="en-US" altLang="zh-CN" sz="11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200" b="1" dirty="0">
                  <a:latin typeface="Times New Roman" pitchFamily="18" charset="0"/>
                </a:rPr>
                <a:t> 0  </a:t>
              </a:r>
              <a:r>
                <a:rPr lang="en-US" altLang="zh-CN" sz="2200" b="1" dirty="0" smtClean="0">
                  <a:latin typeface="Times New Roman" pitchFamily="18" charset="0"/>
                </a:rPr>
                <a:t>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</a:t>
              </a:r>
              <a:r>
                <a:rPr lang="en-US" altLang="zh-CN" sz="1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200" b="1" dirty="0">
                <a:latin typeface="Times New Roman" pitchFamily="18" charset="0"/>
              </a:endParaRPr>
            </a:p>
            <a:p>
              <a:pPr marL="457200" indent="-457200" algn="just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1   1   1      1        1  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</a:t>
              </a:r>
              <a:r>
                <a:rPr lang="en-US" altLang="zh-CN" sz="2200" b="1" dirty="0">
                  <a:latin typeface="Times New Roman" pitchFamily="18" charset="0"/>
                </a:rPr>
                <a:t> 0  </a:t>
              </a:r>
              <a:r>
                <a:rPr lang="en-US" altLang="zh-CN" sz="1400" b="1" dirty="0">
                  <a:latin typeface="Times New Roman" pitchFamily="18" charset="0"/>
                </a:rPr>
                <a:t>  </a:t>
              </a:r>
              <a:r>
                <a:rPr lang="en-US" altLang="zh-CN" sz="2200" b="1" dirty="0">
                  <a:latin typeface="Times New Roman" pitchFamily="18" charset="0"/>
                </a:rPr>
                <a:t>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sz="1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200" b="1" dirty="0" smtClean="0">
                  <a:latin typeface="Times New Roman" pitchFamily="18" charset="0"/>
                </a:rPr>
                <a:t> 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200" b="1" dirty="0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1   1   0      1        1  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16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200" b="1" dirty="0" smtClean="0">
                  <a:latin typeface="Times New Roman" pitchFamily="18" charset="0"/>
                </a:rPr>
                <a:t>0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1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1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×</a:t>
              </a:r>
              <a:r>
                <a:rPr lang="en-US" altLang="zh-CN" sz="1400" b="1" dirty="0" smtClean="0">
                  <a:latin typeface="Times New Roman" pitchFamily="18" charset="0"/>
                </a:rPr>
                <a:t>     </a:t>
              </a:r>
              <a:r>
                <a:rPr lang="en-US" altLang="zh-CN" sz="2000" b="1" dirty="0" smtClean="0">
                  <a:latin typeface="Times New Roman" pitchFamily="18" charset="0"/>
                </a:rPr>
                <a:t>  </a:t>
              </a:r>
              <a:r>
                <a:rPr lang="en-US" altLang="zh-CN" sz="2200" b="1" dirty="0" smtClean="0">
                  <a:latin typeface="Times New Roman" pitchFamily="18" charset="0"/>
                </a:rPr>
                <a:t> </a:t>
              </a:r>
              <a:r>
                <a:rPr lang="en-US" altLang="zh-CN" sz="2200" b="1" dirty="0">
                  <a:latin typeface="Times New Roman" pitchFamily="18" charset="0"/>
                </a:rPr>
                <a:t>0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0   0   1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 ×</a:t>
              </a:r>
              <a:r>
                <a:rPr lang="en-US" altLang="zh-CN" sz="2200" b="1" dirty="0">
                  <a:latin typeface="Times New Roman" pitchFamily="18" charset="0"/>
                </a:rPr>
                <a:t> 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×</a:t>
              </a:r>
              <a:r>
                <a:rPr lang="en-US" altLang="zh-CN" sz="1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×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sz="2200" b="1" dirty="0">
                  <a:latin typeface="Times New Roman" pitchFamily="18" charset="0"/>
                </a:rPr>
                <a:t>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endParaRPr lang="en-US" altLang="zh-CN" sz="2200" b="1" dirty="0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1   0   1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sz="2200" b="1" dirty="0">
                  <a:latin typeface="Times New Roman" pitchFamily="18" charset="0"/>
                </a:rPr>
                <a:t>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sz="2200" b="1" dirty="0">
                  <a:latin typeface="Times New Roman" pitchFamily="18" charset="0"/>
                </a:rPr>
                <a:t> 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×</a:t>
              </a:r>
              <a:r>
                <a:rPr lang="en-US" altLang="zh-CN" sz="1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×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sz="2200" b="1" dirty="0">
                  <a:latin typeface="Times New Roman" pitchFamily="18" charset="0"/>
                </a:rPr>
                <a:t>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93" name="Line 4"/>
            <p:cNvSpPr>
              <a:spLocks noChangeShapeType="1"/>
            </p:cNvSpPr>
            <p:nvPr/>
          </p:nvSpPr>
          <p:spPr bwMode="auto">
            <a:xfrm>
              <a:off x="912" y="1344"/>
              <a:ext cx="0" cy="256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" name="Line 5"/>
            <p:cNvSpPr>
              <a:spLocks noChangeShapeType="1"/>
            </p:cNvSpPr>
            <p:nvPr/>
          </p:nvSpPr>
          <p:spPr bwMode="auto">
            <a:xfrm>
              <a:off x="3072" y="1344"/>
              <a:ext cx="0" cy="256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" name="Line 6"/>
            <p:cNvSpPr>
              <a:spLocks noChangeShapeType="1"/>
            </p:cNvSpPr>
            <p:nvPr/>
          </p:nvSpPr>
          <p:spPr bwMode="auto">
            <a:xfrm>
              <a:off x="1872" y="1344"/>
              <a:ext cx="0" cy="256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" name="Line 7"/>
            <p:cNvSpPr>
              <a:spLocks noChangeShapeType="1"/>
            </p:cNvSpPr>
            <p:nvPr/>
          </p:nvSpPr>
          <p:spPr bwMode="auto">
            <a:xfrm>
              <a:off x="192" y="1632"/>
              <a:ext cx="3312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" name="Line 8"/>
            <p:cNvSpPr>
              <a:spLocks noChangeShapeType="1"/>
            </p:cNvSpPr>
            <p:nvPr/>
          </p:nvSpPr>
          <p:spPr bwMode="auto">
            <a:xfrm>
              <a:off x="192" y="3312"/>
              <a:ext cx="3312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8" name="矩形 97"/>
          <p:cNvSpPr/>
          <p:nvPr/>
        </p:nvSpPr>
        <p:spPr bwMode="auto">
          <a:xfrm>
            <a:off x="4884232" y="1534796"/>
            <a:ext cx="1465768" cy="342795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4"/>
          <p:cNvSpPr txBox="1">
            <a:spLocks noChangeArrowheads="1"/>
          </p:cNvSpPr>
          <p:nvPr/>
        </p:nvSpPr>
        <p:spPr bwMode="auto">
          <a:xfrm>
            <a:off x="323528" y="1104279"/>
            <a:ext cx="882047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任务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</a:rPr>
              <a:t>设计一个时序电路，将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</a:rPr>
              <a:t>8421BCD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</a:rPr>
              <a:t>码转化为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</a:rPr>
              <a:t>余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</a:rPr>
              <a:t>-3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</a:rPr>
              <a:t>码（输入、输出都是串行的，最低有效位在</a:t>
            </a:r>
            <a:r>
              <a:rPr lang="zh-CN" altLang="en-US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前）</a:t>
            </a:r>
            <a:endParaRPr lang="zh-CN" altLang="en-US" sz="28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117763" name="Picture 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3278188" y="406400"/>
            <a:ext cx="302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800" b="1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.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码制转换器</a:t>
            </a:r>
            <a:endParaRPr lang="en-US" altLang="zh-CN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323056" y="2132856"/>
            <a:ext cx="5545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原始状态图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和状态表</a:t>
            </a:r>
          </a:p>
        </p:txBody>
      </p:sp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055" y="102448"/>
            <a:ext cx="2368330" cy="2608369"/>
          </a:xfrm>
          <a:prstGeom prst="rect">
            <a:avLst/>
          </a:prstGeom>
          <a:noFill/>
          <a:ln w="38100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89" y="2564904"/>
            <a:ext cx="7031349" cy="3649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395" y="3531050"/>
            <a:ext cx="3735387" cy="2881089"/>
          </a:xfrm>
          <a:prstGeom prst="rect">
            <a:avLst/>
          </a:prstGeom>
          <a:noFill/>
          <a:ln w="28575" algn="ctr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811" name="Text Box 5"/>
          <p:cNvSpPr txBox="1">
            <a:spLocks noChangeArrowheads="1"/>
          </p:cNvSpPr>
          <p:nvPr/>
        </p:nvSpPr>
        <p:spPr bwMode="auto">
          <a:xfrm>
            <a:off x="755650" y="1052513"/>
            <a:ext cx="5400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表化简</a:t>
            </a:r>
          </a:p>
        </p:txBody>
      </p:sp>
      <p:pic>
        <p:nvPicPr>
          <p:cNvPr id="11981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5" y="1646238"/>
            <a:ext cx="5113337" cy="4951114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813" name="AutoShape 11"/>
          <p:cNvSpPr>
            <a:spLocks noChangeArrowheads="1"/>
          </p:cNvSpPr>
          <p:nvPr/>
        </p:nvSpPr>
        <p:spPr bwMode="auto">
          <a:xfrm rot="-1428951">
            <a:off x="5420413" y="2683077"/>
            <a:ext cx="360363" cy="863600"/>
          </a:xfrm>
          <a:prstGeom prst="curvedLeftArrow">
            <a:avLst>
              <a:gd name="adj1" fmla="val 47929"/>
              <a:gd name="adj2" fmla="val 95859"/>
              <a:gd name="adj3" fmla="val 33333"/>
            </a:avLst>
          </a:prstGeom>
          <a:solidFill>
            <a:srgbClr val="CCFFFF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19814" name="Picture 6" descr="ELEG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5" name="Text Box 4"/>
          <p:cNvSpPr txBox="1">
            <a:spLocks noChangeArrowheads="1"/>
          </p:cNvSpPr>
          <p:nvPr/>
        </p:nvSpPr>
        <p:spPr bwMode="auto">
          <a:xfrm>
            <a:off x="3278188" y="406400"/>
            <a:ext cx="302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800" b="1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.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码制转换器</a:t>
            </a:r>
            <a:endParaRPr lang="en-US" altLang="zh-CN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153" y="148747"/>
            <a:ext cx="3794847" cy="232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/>
      <p:bldP spid="11981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6"/>
          <p:cNvSpPr txBox="1">
            <a:spLocks noChangeArrowheads="1"/>
          </p:cNvSpPr>
          <p:nvPr/>
        </p:nvSpPr>
        <p:spPr bwMode="auto">
          <a:xfrm>
            <a:off x="755650" y="1268413"/>
            <a:ext cx="3887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状态分配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pic>
        <p:nvPicPr>
          <p:cNvPr id="12083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205720"/>
            <a:ext cx="1977157" cy="291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52" y="2204765"/>
            <a:ext cx="4752647" cy="2880270"/>
          </a:xfrm>
          <a:prstGeom prst="rect">
            <a:avLst/>
          </a:prstGeom>
          <a:noFill/>
          <a:ln w="28575" algn="ctr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837" name="AutoShape 9"/>
          <p:cNvSpPr>
            <a:spLocks noChangeArrowheads="1"/>
          </p:cNvSpPr>
          <p:nvPr/>
        </p:nvSpPr>
        <p:spPr bwMode="auto">
          <a:xfrm>
            <a:off x="5390912" y="3615840"/>
            <a:ext cx="863600" cy="287337"/>
          </a:xfrm>
          <a:prstGeom prst="rightArrow">
            <a:avLst>
              <a:gd name="adj1" fmla="val 50000"/>
              <a:gd name="adj2" fmla="val 75138"/>
            </a:avLst>
          </a:prstGeom>
          <a:solidFill>
            <a:srgbClr val="CCFFFF"/>
          </a:solidFill>
          <a:ln w="19050" algn="ctr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20838" name="Picture 6" descr="ELEG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9" name="Text Box 4"/>
          <p:cNvSpPr txBox="1">
            <a:spLocks noChangeArrowheads="1"/>
          </p:cNvSpPr>
          <p:nvPr/>
        </p:nvSpPr>
        <p:spPr bwMode="auto">
          <a:xfrm>
            <a:off x="3278188" y="406400"/>
            <a:ext cx="302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800" b="1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.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码制转换器</a:t>
            </a:r>
            <a:endParaRPr lang="en-US" altLang="zh-CN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25659"/>
            <a:ext cx="5628589" cy="374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59" name="Text Box 5"/>
          <p:cNvSpPr txBox="1">
            <a:spLocks noChangeArrowheads="1"/>
          </p:cNvSpPr>
          <p:nvPr/>
        </p:nvSpPr>
        <p:spPr bwMode="auto">
          <a:xfrm>
            <a:off x="827088" y="1192223"/>
            <a:ext cx="338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4.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激励表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1860" name="Picture 6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61" name="Text Box 4"/>
          <p:cNvSpPr txBox="1">
            <a:spLocks noChangeArrowheads="1"/>
          </p:cNvSpPr>
          <p:nvPr/>
        </p:nvSpPr>
        <p:spPr bwMode="auto">
          <a:xfrm>
            <a:off x="3278188" y="406400"/>
            <a:ext cx="302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800" b="1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.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码制转换器</a:t>
            </a:r>
            <a:endParaRPr lang="en-US" altLang="zh-CN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803" y="948862"/>
            <a:ext cx="6049788" cy="590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3" name="Picture 6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3278188" y="406400"/>
            <a:ext cx="302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800" b="1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.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码制转换器</a:t>
            </a:r>
            <a:endParaRPr lang="en-US" altLang="zh-CN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23528" y="1172368"/>
            <a:ext cx="338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5.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卡诺图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09750"/>
            <a:ext cx="8640959" cy="4139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07" name="Text Box 5"/>
          <p:cNvSpPr txBox="1">
            <a:spLocks noChangeArrowheads="1"/>
          </p:cNvSpPr>
          <p:nvPr/>
        </p:nvSpPr>
        <p:spPr bwMode="auto">
          <a:xfrm>
            <a:off x="709613" y="1086643"/>
            <a:ext cx="338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3908" name="Picture 6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09" name="Text Box 4"/>
          <p:cNvSpPr txBox="1">
            <a:spLocks noChangeArrowheads="1"/>
          </p:cNvSpPr>
          <p:nvPr/>
        </p:nvSpPr>
        <p:spPr bwMode="auto">
          <a:xfrm>
            <a:off x="3278188" y="406400"/>
            <a:ext cx="302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800" b="1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.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码制转换器</a:t>
            </a:r>
            <a:endParaRPr lang="en-US" altLang="zh-CN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15"/>
          <p:cNvSpPr txBox="1">
            <a:spLocks noChangeArrowheads="1"/>
          </p:cNvSpPr>
          <p:nvPr/>
        </p:nvSpPr>
        <p:spPr bwMode="auto">
          <a:xfrm>
            <a:off x="684213" y="1054100"/>
            <a:ext cx="7921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chemeClr val="bg2"/>
                </a:solidFill>
                <a:latin typeface="Arial" panose="020B0604020202020204" pitchFamily="34" charset="0"/>
              </a:rPr>
              <a:t>12. </a:t>
            </a:r>
            <a:r>
              <a:rPr lang="zh-CN" altLang="en-US" sz="3600" b="1">
                <a:solidFill>
                  <a:schemeClr val="bg2"/>
                </a:solidFill>
                <a:latin typeface="Arial" panose="020B0604020202020204" pitchFamily="34" charset="0"/>
              </a:rPr>
              <a:t>用触发器设计时序电路</a:t>
            </a:r>
            <a:endParaRPr lang="en-US" altLang="zh-CN" sz="36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124931" name="Picture 2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338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1258888" y="2133600"/>
            <a:ext cx="6956425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3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时序电路设计</a:t>
            </a:r>
            <a:r>
              <a:rPr lang="en-US" altLang="zh-CN" sz="3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获得原始状态图和原始状态表（</a:t>
            </a:r>
            <a:r>
              <a:rPr lang="en-US" altLang="zh-CN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Derivation of State Graphs and Tables</a:t>
            </a:r>
            <a:r>
              <a:rPr lang="zh-CN" altLang="en-US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状态表化简（</a:t>
            </a:r>
            <a:r>
              <a:rPr lang="en-US" altLang="zh-CN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Reduction of State Tables</a:t>
            </a:r>
            <a:r>
              <a:rPr lang="zh-CN" altLang="en-US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状态分配（</a:t>
            </a:r>
            <a:r>
              <a:rPr lang="en-US" altLang="zh-CN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 Assignment</a:t>
            </a:r>
            <a:r>
              <a:rPr lang="zh-CN" altLang="en-US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一些例子</a:t>
            </a:r>
            <a:endParaRPr lang="en-US" altLang="zh-CN" sz="3000" b="1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848600" cy="33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规则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eaLnBrk="1" hangingPunct="1"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1.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同一输入下，相同的次态所对应的现态应该给予相邻编码。</a:t>
            </a:r>
          </a:p>
          <a:p>
            <a:pPr eaLnBrk="1" hangingPunct="1"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2.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同一现态在不同输入下所对应的次态应给予相邻编码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3.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给定输入下，输出完全相同，现态编码应相邻</a:t>
            </a:r>
          </a:p>
        </p:txBody>
      </p:sp>
      <p:pic>
        <p:nvPicPr>
          <p:cNvPr id="45059" name="Picture 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0802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7801" name="Text Box 9"/>
          <p:cNvSpPr txBox="1">
            <a:spLocks noChangeArrowheads="1"/>
          </p:cNvSpPr>
          <p:nvPr/>
        </p:nvSpPr>
        <p:spPr bwMode="auto">
          <a:xfrm>
            <a:off x="611188" y="4544274"/>
            <a:ext cx="813727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79600" indent="-1879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85838" indent="-985838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原则：</a:t>
            </a:r>
            <a:r>
              <a:rPr lang="zh-CN" altLang="en-US" sz="2800" b="1" dirty="0"/>
              <a:t>在次态（或输出）图中，将 </a:t>
            </a:r>
            <a:r>
              <a:rPr lang="en-US" altLang="zh-CN" sz="2800" b="1" dirty="0"/>
              <a:t>0</a:t>
            </a:r>
            <a:r>
              <a:rPr lang="zh-CN" altLang="en-US" sz="2800" b="1" dirty="0" smtClean="0"/>
              <a:t>（</a:t>
            </a:r>
            <a:r>
              <a:rPr lang="zh-CN" altLang="en-US" sz="2800" b="1" dirty="0"/>
              <a:t>或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）放在一起</a:t>
            </a:r>
            <a:endParaRPr lang="en-US" altLang="zh-CN" sz="2800" b="1" dirty="0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状态分配</a:t>
            </a:r>
            <a:r>
              <a:rPr lang="en-US" altLang="zh-CN" sz="280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890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17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80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30"/>
          <p:cNvGrpSpPr>
            <a:grpSpLocks/>
          </p:cNvGrpSpPr>
          <p:nvPr/>
        </p:nvGrpSpPr>
        <p:grpSpPr bwMode="auto">
          <a:xfrm>
            <a:off x="2481263" y="144463"/>
            <a:ext cx="5978525" cy="3429000"/>
            <a:chOff x="912" y="1296"/>
            <a:chExt cx="3766" cy="2160"/>
          </a:xfrm>
        </p:grpSpPr>
        <p:sp>
          <p:nvSpPr>
            <p:cNvPr id="15377" name="Line 31"/>
            <p:cNvSpPr>
              <a:spLocks noChangeShapeType="1"/>
            </p:cNvSpPr>
            <p:nvPr/>
          </p:nvSpPr>
          <p:spPr bwMode="auto">
            <a:xfrm>
              <a:off x="3744" y="2688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8" name="Line 32"/>
            <p:cNvSpPr>
              <a:spLocks noChangeShapeType="1"/>
            </p:cNvSpPr>
            <p:nvPr/>
          </p:nvSpPr>
          <p:spPr bwMode="auto">
            <a:xfrm>
              <a:off x="2712" y="3312"/>
              <a:ext cx="14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9" name="Line 33"/>
            <p:cNvSpPr>
              <a:spLocks noChangeShapeType="1"/>
            </p:cNvSpPr>
            <p:nvPr/>
          </p:nvSpPr>
          <p:spPr bwMode="auto">
            <a:xfrm>
              <a:off x="2448" y="2660"/>
              <a:ext cx="0" cy="1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0" name="Line 34"/>
            <p:cNvSpPr>
              <a:spLocks noChangeShapeType="1"/>
            </p:cNvSpPr>
            <p:nvPr/>
          </p:nvSpPr>
          <p:spPr bwMode="auto">
            <a:xfrm>
              <a:off x="3480" y="2660"/>
              <a:ext cx="0" cy="1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0675" name="Text Box 35"/>
            <p:cNvSpPr txBox="1">
              <a:spLocks noChangeArrowheads="1"/>
            </p:cNvSpPr>
            <p:nvPr/>
          </p:nvSpPr>
          <p:spPr bwMode="auto">
            <a:xfrm>
              <a:off x="4176" y="3168"/>
              <a:ext cx="502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CP</a:t>
              </a:r>
              <a:endParaRPr kumimoji="0" lang="en-US" altLang="zh-CN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240676" name="Text Box 36"/>
            <p:cNvSpPr txBox="1">
              <a:spLocks noChangeArrowheads="1"/>
            </p:cNvSpPr>
            <p:nvPr/>
          </p:nvSpPr>
          <p:spPr bwMode="auto">
            <a:xfrm>
              <a:off x="3888" y="1872"/>
              <a:ext cx="34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Y</a:t>
              </a:r>
              <a:r>
                <a:rPr kumimoji="0" lang="en-US" altLang="zh-CN" b="1" baseline="-250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</a:t>
              </a:r>
              <a:endParaRPr kumimoji="0"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5383" name="Line 37"/>
            <p:cNvSpPr>
              <a:spLocks noChangeShapeType="1"/>
            </p:cNvSpPr>
            <p:nvPr/>
          </p:nvSpPr>
          <p:spPr bwMode="auto">
            <a:xfrm>
              <a:off x="2879" y="201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5384" name="Group 38"/>
            <p:cNvGrpSpPr>
              <a:grpSpLocks/>
            </p:cNvGrpSpPr>
            <p:nvPr/>
          </p:nvGrpSpPr>
          <p:grpSpPr bwMode="auto">
            <a:xfrm>
              <a:off x="2328" y="2194"/>
              <a:ext cx="720" cy="517"/>
              <a:chOff x="1519" y="1706"/>
              <a:chExt cx="907" cy="608"/>
            </a:xfrm>
          </p:grpSpPr>
          <p:sp>
            <p:nvSpPr>
              <p:cNvPr id="240679" name="Text Box 39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907" cy="544"/>
              </a:xfrm>
              <a:prstGeom prst="rect">
                <a:avLst/>
              </a:prstGeom>
              <a:solidFill>
                <a:schemeClr val="bg2"/>
              </a:solidFill>
              <a:ln w="38100" algn="ctr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kumimoji="0" lang="zh-CN" altLang="en-US"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 </a:t>
                </a:r>
                <a:r>
                  <a:rPr kumimoji="0" lang="en-US" altLang="zh-CN"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0        1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kumimoji="0" lang="en-US" altLang="zh-CN"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 K</a:t>
                </a:r>
                <a:r>
                  <a:rPr kumimoji="0" lang="en-US" altLang="zh-CN" sz="2000" b="1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2         </a:t>
                </a:r>
                <a:r>
                  <a:rPr kumimoji="0" lang="en-US" altLang="zh-CN"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J</a:t>
                </a:r>
                <a:r>
                  <a:rPr kumimoji="0" lang="en-US" altLang="zh-CN" sz="2000" b="1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2</a:t>
                </a:r>
                <a:endParaRPr kumimoji="0"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437" name="Line 40"/>
              <p:cNvSpPr>
                <a:spLocks noChangeShapeType="1"/>
              </p:cNvSpPr>
              <p:nvPr/>
            </p:nvSpPr>
            <p:spPr bwMode="auto">
              <a:xfrm flipV="1">
                <a:off x="1927" y="2160"/>
                <a:ext cx="91" cy="91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38" name="Line 41"/>
              <p:cNvSpPr>
                <a:spLocks noChangeShapeType="1"/>
              </p:cNvSpPr>
              <p:nvPr/>
            </p:nvSpPr>
            <p:spPr bwMode="auto">
              <a:xfrm>
                <a:off x="2018" y="2160"/>
                <a:ext cx="46" cy="91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39" name="Oval 42"/>
              <p:cNvSpPr>
                <a:spLocks noChangeArrowheads="1"/>
              </p:cNvSpPr>
              <p:nvPr/>
            </p:nvSpPr>
            <p:spPr bwMode="auto">
              <a:xfrm>
                <a:off x="1973" y="2251"/>
                <a:ext cx="63" cy="63"/>
              </a:xfrm>
              <a:prstGeom prst="ellipse">
                <a:avLst/>
              </a:prstGeom>
              <a:noFill/>
              <a:ln w="38100" algn="ctr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5385" name="Group 43"/>
            <p:cNvGrpSpPr>
              <a:grpSpLocks/>
            </p:cNvGrpSpPr>
            <p:nvPr/>
          </p:nvGrpSpPr>
          <p:grpSpPr bwMode="auto">
            <a:xfrm>
              <a:off x="3360" y="2183"/>
              <a:ext cx="720" cy="517"/>
              <a:chOff x="1519" y="1706"/>
              <a:chExt cx="907" cy="608"/>
            </a:xfrm>
          </p:grpSpPr>
          <p:sp>
            <p:nvSpPr>
              <p:cNvPr id="240684" name="Text Box 44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907" cy="544"/>
              </a:xfrm>
              <a:prstGeom prst="rect">
                <a:avLst/>
              </a:prstGeom>
              <a:solidFill>
                <a:schemeClr val="bg2"/>
              </a:solidFill>
              <a:ln w="38100" algn="ctr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kumimoji="0" lang="zh-CN" altLang="en-US"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 </a:t>
                </a:r>
                <a:r>
                  <a:rPr kumimoji="0" lang="en-US" altLang="zh-CN"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0        1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kumimoji="0" lang="en-US" altLang="zh-CN"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 K</a:t>
                </a:r>
                <a:r>
                  <a:rPr kumimoji="0" lang="en-US" altLang="zh-CN" sz="2000" b="1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1         </a:t>
                </a:r>
                <a:r>
                  <a:rPr kumimoji="0" lang="en-US" altLang="zh-CN"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J</a:t>
                </a:r>
                <a:r>
                  <a:rPr kumimoji="0" lang="en-US" altLang="zh-CN" sz="2000" b="1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1</a:t>
                </a:r>
                <a:endParaRPr kumimoji="0"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433" name="Line 45"/>
              <p:cNvSpPr>
                <a:spLocks noChangeShapeType="1"/>
              </p:cNvSpPr>
              <p:nvPr/>
            </p:nvSpPr>
            <p:spPr bwMode="auto">
              <a:xfrm flipV="1">
                <a:off x="1927" y="2160"/>
                <a:ext cx="91" cy="91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34" name="Line 46"/>
              <p:cNvSpPr>
                <a:spLocks noChangeShapeType="1"/>
              </p:cNvSpPr>
              <p:nvPr/>
            </p:nvSpPr>
            <p:spPr bwMode="auto">
              <a:xfrm>
                <a:off x="2018" y="2160"/>
                <a:ext cx="46" cy="91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35" name="Oval 47"/>
              <p:cNvSpPr>
                <a:spLocks noChangeArrowheads="1"/>
              </p:cNvSpPr>
              <p:nvPr/>
            </p:nvSpPr>
            <p:spPr bwMode="auto">
              <a:xfrm>
                <a:off x="1973" y="2251"/>
                <a:ext cx="63" cy="63"/>
              </a:xfrm>
              <a:prstGeom prst="ellipse">
                <a:avLst/>
              </a:prstGeom>
              <a:noFill/>
              <a:ln w="38100" algn="ctr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5386" name="Line 48"/>
            <p:cNvSpPr>
              <a:spLocks noChangeShapeType="1"/>
            </p:cNvSpPr>
            <p:nvPr/>
          </p:nvSpPr>
          <p:spPr bwMode="auto">
            <a:xfrm flipH="1">
              <a:off x="2880" y="2027"/>
              <a:ext cx="2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7" name="Line 49"/>
            <p:cNvSpPr>
              <a:spLocks noChangeShapeType="1"/>
            </p:cNvSpPr>
            <p:nvPr/>
          </p:nvSpPr>
          <p:spPr bwMode="auto">
            <a:xfrm>
              <a:off x="3803" y="1920"/>
              <a:ext cx="0" cy="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0690" name="Text Box 50"/>
            <p:cNvSpPr txBox="1">
              <a:spLocks noChangeArrowheads="1"/>
            </p:cNvSpPr>
            <p:nvPr/>
          </p:nvSpPr>
          <p:spPr bwMode="auto">
            <a:xfrm>
              <a:off x="2544" y="1872"/>
              <a:ext cx="377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Y</a:t>
              </a:r>
              <a:r>
                <a:rPr kumimoji="0" lang="en-US" altLang="zh-CN" b="1" baseline="-250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</a:t>
              </a:r>
              <a:endParaRPr kumimoji="0"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5389" name="Oval 51"/>
            <p:cNvSpPr>
              <a:spLocks noChangeArrowheads="1"/>
            </p:cNvSpPr>
            <p:nvPr/>
          </p:nvSpPr>
          <p:spPr bwMode="auto">
            <a:xfrm>
              <a:off x="2280" y="2423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0" name="Oval 52"/>
            <p:cNvSpPr>
              <a:spLocks noChangeArrowheads="1"/>
            </p:cNvSpPr>
            <p:nvPr/>
          </p:nvSpPr>
          <p:spPr bwMode="auto">
            <a:xfrm>
              <a:off x="3300" y="2423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5391" name="Group 53"/>
            <p:cNvGrpSpPr>
              <a:grpSpLocks/>
            </p:cNvGrpSpPr>
            <p:nvPr/>
          </p:nvGrpSpPr>
          <p:grpSpPr bwMode="auto">
            <a:xfrm>
              <a:off x="3240" y="2459"/>
              <a:ext cx="60" cy="519"/>
              <a:chOff x="3696" y="2400"/>
              <a:chExt cx="96" cy="720"/>
            </a:xfrm>
          </p:grpSpPr>
          <p:sp>
            <p:nvSpPr>
              <p:cNvPr id="15430" name="Line 54"/>
              <p:cNvSpPr>
                <a:spLocks noChangeShapeType="1"/>
              </p:cNvSpPr>
              <p:nvPr/>
            </p:nvSpPr>
            <p:spPr bwMode="auto">
              <a:xfrm>
                <a:off x="3696" y="240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31" name="Line 55"/>
              <p:cNvSpPr>
                <a:spLocks noChangeShapeType="1"/>
              </p:cNvSpPr>
              <p:nvPr/>
            </p:nvSpPr>
            <p:spPr bwMode="auto">
              <a:xfrm>
                <a:off x="3696" y="2400"/>
                <a:ext cx="0" cy="7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5392" name="Group 56"/>
            <p:cNvGrpSpPr>
              <a:grpSpLocks/>
            </p:cNvGrpSpPr>
            <p:nvPr/>
          </p:nvGrpSpPr>
          <p:grpSpPr bwMode="auto">
            <a:xfrm>
              <a:off x="2232" y="2459"/>
              <a:ext cx="60" cy="542"/>
              <a:chOff x="3696" y="2400"/>
              <a:chExt cx="96" cy="720"/>
            </a:xfrm>
          </p:grpSpPr>
          <p:sp>
            <p:nvSpPr>
              <p:cNvPr id="15428" name="Line 57"/>
              <p:cNvSpPr>
                <a:spLocks noChangeShapeType="1"/>
              </p:cNvSpPr>
              <p:nvPr/>
            </p:nvSpPr>
            <p:spPr bwMode="auto">
              <a:xfrm>
                <a:off x="3696" y="240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29" name="Line 58"/>
              <p:cNvSpPr>
                <a:spLocks noChangeShapeType="1"/>
              </p:cNvSpPr>
              <p:nvPr/>
            </p:nvSpPr>
            <p:spPr bwMode="auto">
              <a:xfrm>
                <a:off x="3696" y="2400"/>
                <a:ext cx="0" cy="7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5393" name="Line 59"/>
            <p:cNvSpPr>
              <a:spLocks noChangeShapeType="1"/>
            </p:cNvSpPr>
            <p:nvPr/>
          </p:nvSpPr>
          <p:spPr bwMode="auto">
            <a:xfrm flipH="1">
              <a:off x="2028" y="2976"/>
              <a:ext cx="121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4" name="Oval 60"/>
            <p:cNvSpPr>
              <a:spLocks noChangeArrowheads="1"/>
            </p:cNvSpPr>
            <p:nvPr/>
          </p:nvSpPr>
          <p:spPr bwMode="auto">
            <a:xfrm>
              <a:off x="2196" y="29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5" name="Oval 61"/>
            <p:cNvSpPr>
              <a:spLocks noChangeArrowheads="1"/>
            </p:cNvSpPr>
            <p:nvPr/>
          </p:nvSpPr>
          <p:spPr bwMode="auto">
            <a:xfrm>
              <a:off x="2424" y="278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5396" name="Group 62"/>
            <p:cNvGrpSpPr>
              <a:grpSpLocks/>
            </p:cNvGrpSpPr>
            <p:nvPr/>
          </p:nvGrpSpPr>
          <p:grpSpPr bwMode="auto">
            <a:xfrm rot="-5400000">
              <a:off x="1416" y="2952"/>
              <a:ext cx="288" cy="240"/>
              <a:chOff x="816" y="1095"/>
              <a:chExt cx="528" cy="393"/>
            </a:xfrm>
          </p:grpSpPr>
          <p:sp>
            <p:nvSpPr>
              <p:cNvPr id="15426" name="Rectangle 63"/>
              <p:cNvSpPr>
                <a:spLocks noChangeArrowheads="1"/>
              </p:cNvSpPr>
              <p:nvPr/>
            </p:nvSpPr>
            <p:spPr bwMode="auto">
              <a:xfrm>
                <a:off x="816" y="1200"/>
                <a:ext cx="528" cy="288"/>
              </a:xfrm>
              <a:prstGeom prst="rect">
                <a:avLst/>
              </a:prstGeom>
              <a:noFill/>
              <a:ln w="38100" cap="sq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27" name="Oval 64"/>
              <p:cNvSpPr>
                <a:spLocks noChangeArrowheads="1"/>
              </p:cNvSpPr>
              <p:nvPr/>
            </p:nvSpPr>
            <p:spPr bwMode="auto">
              <a:xfrm>
                <a:off x="1008" y="1095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5397" name="Group 65"/>
            <p:cNvGrpSpPr>
              <a:grpSpLocks/>
            </p:cNvGrpSpPr>
            <p:nvPr/>
          </p:nvGrpSpPr>
          <p:grpSpPr bwMode="auto">
            <a:xfrm>
              <a:off x="1077" y="2064"/>
              <a:ext cx="459" cy="288"/>
              <a:chOff x="816" y="1095"/>
              <a:chExt cx="528" cy="393"/>
            </a:xfrm>
          </p:grpSpPr>
          <p:sp>
            <p:nvSpPr>
              <p:cNvPr id="15424" name="Rectangle 66"/>
              <p:cNvSpPr>
                <a:spLocks noChangeArrowheads="1"/>
              </p:cNvSpPr>
              <p:nvPr/>
            </p:nvSpPr>
            <p:spPr bwMode="auto">
              <a:xfrm>
                <a:off x="816" y="1200"/>
                <a:ext cx="528" cy="288"/>
              </a:xfrm>
              <a:prstGeom prst="rect">
                <a:avLst/>
              </a:prstGeom>
              <a:noFill/>
              <a:ln w="38100" cap="sq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25" name="Oval 67"/>
              <p:cNvSpPr>
                <a:spLocks noChangeArrowheads="1"/>
              </p:cNvSpPr>
              <p:nvPr/>
            </p:nvSpPr>
            <p:spPr bwMode="auto">
              <a:xfrm>
                <a:off x="1008" y="1095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5398" name="Line 68"/>
            <p:cNvSpPr>
              <a:spLocks noChangeShapeType="1"/>
            </p:cNvSpPr>
            <p:nvPr/>
          </p:nvSpPr>
          <p:spPr bwMode="auto">
            <a:xfrm>
              <a:off x="2928" y="2640"/>
              <a:ext cx="0" cy="4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9" name="Line 69"/>
            <p:cNvSpPr>
              <a:spLocks noChangeShapeType="1"/>
            </p:cNvSpPr>
            <p:nvPr/>
          </p:nvSpPr>
          <p:spPr bwMode="auto">
            <a:xfrm>
              <a:off x="3996" y="2640"/>
              <a:ext cx="0" cy="4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00" name="Line 70"/>
            <p:cNvSpPr>
              <a:spLocks noChangeShapeType="1"/>
            </p:cNvSpPr>
            <p:nvPr/>
          </p:nvSpPr>
          <p:spPr bwMode="auto">
            <a:xfrm>
              <a:off x="1668" y="3096"/>
              <a:ext cx="24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0711" name="Text Box 71"/>
            <p:cNvSpPr txBox="1">
              <a:spLocks noChangeArrowheads="1"/>
            </p:cNvSpPr>
            <p:nvPr/>
          </p:nvSpPr>
          <p:spPr bwMode="auto">
            <a:xfrm>
              <a:off x="4128" y="2928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5402" name="Line 72"/>
            <p:cNvSpPr>
              <a:spLocks noChangeShapeType="1"/>
            </p:cNvSpPr>
            <p:nvPr/>
          </p:nvSpPr>
          <p:spPr bwMode="auto">
            <a:xfrm flipH="1">
              <a:off x="1200" y="307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03" name="Oval 73"/>
            <p:cNvSpPr>
              <a:spLocks noChangeArrowheads="1"/>
            </p:cNvSpPr>
            <p:nvPr/>
          </p:nvSpPr>
          <p:spPr bwMode="auto">
            <a:xfrm>
              <a:off x="3720" y="32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04" name="Line 74"/>
            <p:cNvSpPr>
              <a:spLocks noChangeShapeType="1"/>
            </p:cNvSpPr>
            <p:nvPr/>
          </p:nvSpPr>
          <p:spPr bwMode="auto">
            <a:xfrm>
              <a:off x="2712" y="2688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05" name="Line 75"/>
            <p:cNvSpPr>
              <a:spLocks noChangeShapeType="1"/>
            </p:cNvSpPr>
            <p:nvPr/>
          </p:nvSpPr>
          <p:spPr bwMode="auto">
            <a:xfrm flipH="1">
              <a:off x="1200" y="2808"/>
              <a:ext cx="22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06" name="Oval 76"/>
            <p:cNvSpPr>
              <a:spLocks noChangeArrowheads="1"/>
            </p:cNvSpPr>
            <p:nvPr/>
          </p:nvSpPr>
          <p:spPr bwMode="auto">
            <a:xfrm>
              <a:off x="3972" y="30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07" name="Oval 77"/>
            <p:cNvSpPr>
              <a:spLocks noChangeArrowheads="1"/>
            </p:cNvSpPr>
            <p:nvPr/>
          </p:nvSpPr>
          <p:spPr bwMode="auto">
            <a:xfrm>
              <a:off x="2892" y="30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08" name="Line 78"/>
            <p:cNvSpPr>
              <a:spLocks noChangeShapeType="1"/>
            </p:cNvSpPr>
            <p:nvPr/>
          </p:nvSpPr>
          <p:spPr bwMode="auto">
            <a:xfrm flipV="1">
              <a:off x="1200" y="2340"/>
              <a:ext cx="0" cy="7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09" name="Oval 79"/>
            <p:cNvSpPr>
              <a:spLocks noChangeArrowheads="1"/>
            </p:cNvSpPr>
            <p:nvPr/>
          </p:nvSpPr>
          <p:spPr bwMode="auto">
            <a:xfrm>
              <a:off x="1176" y="278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10" name="Line 80"/>
            <p:cNvSpPr>
              <a:spLocks noChangeShapeType="1"/>
            </p:cNvSpPr>
            <p:nvPr/>
          </p:nvSpPr>
          <p:spPr bwMode="auto">
            <a:xfrm>
              <a:off x="3120" y="2016"/>
              <a:ext cx="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11" name="Line 81"/>
            <p:cNvSpPr>
              <a:spLocks noChangeShapeType="1"/>
            </p:cNvSpPr>
            <p:nvPr/>
          </p:nvSpPr>
          <p:spPr bwMode="auto">
            <a:xfrm>
              <a:off x="3120" y="3216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12" name="Line 82"/>
            <p:cNvSpPr>
              <a:spLocks noChangeShapeType="1"/>
            </p:cNvSpPr>
            <p:nvPr/>
          </p:nvSpPr>
          <p:spPr bwMode="auto">
            <a:xfrm flipV="1">
              <a:off x="3888" y="2640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13" name="Line 83"/>
            <p:cNvSpPr>
              <a:spLocks noChangeShapeType="1"/>
            </p:cNvSpPr>
            <p:nvPr/>
          </p:nvSpPr>
          <p:spPr bwMode="auto">
            <a:xfrm flipH="1">
              <a:off x="1920" y="1920"/>
              <a:ext cx="18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14" name="Line 84"/>
            <p:cNvSpPr>
              <a:spLocks noChangeShapeType="1"/>
            </p:cNvSpPr>
            <p:nvPr/>
          </p:nvSpPr>
          <p:spPr bwMode="auto">
            <a:xfrm>
              <a:off x="1920" y="1920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15" name="Line 85"/>
            <p:cNvSpPr>
              <a:spLocks noChangeShapeType="1"/>
            </p:cNvSpPr>
            <p:nvPr/>
          </p:nvSpPr>
          <p:spPr bwMode="auto">
            <a:xfrm flipH="1">
              <a:off x="1440" y="2496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16" name="Line 86"/>
            <p:cNvSpPr>
              <a:spLocks noChangeShapeType="1"/>
            </p:cNvSpPr>
            <p:nvPr/>
          </p:nvSpPr>
          <p:spPr bwMode="auto">
            <a:xfrm flipV="1">
              <a:off x="1440" y="2352"/>
              <a:ext cx="0" cy="1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5417" name="Group 87"/>
            <p:cNvGrpSpPr>
              <a:grpSpLocks/>
            </p:cNvGrpSpPr>
            <p:nvPr/>
          </p:nvGrpSpPr>
          <p:grpSpPr bwMode="auto">
            <a:xfrm>
              <a:off x="1056" y="1584"/>
              <a:ext cx="459" cy="288"/>
              <a:chOff x="816" y="1095"/>
              <a:chExt cx="528" cy="393"/>
            </a:xfrm>
          </p:grpSpPr>
          <p:sp>
            <p:nvSpPr>
              <p:cNvPr id="15422" name="Rectangle 88"/>
              <p:cNvSpPr>
                <a:spLocks noChangeArrowheads="1"/>
              </p:cNvSpPr>
              <p:nvPr/>
            </p:nvSpPr>
            <p:spPr bwMode="auto">
              <a:xfrm>
                <a:off x="816" y="1200"/>
                <a:ext cx="528" cy="288"/>
              </a:xfrm>
              <a:prstGeom prst="rect">
                <a:avLst/>
              </a:prstGeom>
              <a:noFill/>
              <a:ln w="38100" cap="sq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23" name="Oval 89"/>
              <p:cNvSpPr>
                <a:spLocks noChangeArrowheads="1"/>
              </p:cNvSpPr>
              <p:nvPr/>
            </p:nvSpPr>
            <p:spPr bwMode="auto">
              <a:xfrm>
                <a:off x="1008" y="1095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5418" name="Line 90"/>
            <p:cNvSpPr>
              <a:spLocks noChangeShapeType="1"/>
            </p:cNvSpPr>
            <p:nvPr/>
          </p:nvSpPr>
          <p:spPr bwMode="auto">
            <a:xfrm>
              <a:off x="1296" y="187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0731" name="Text Box 91"/>
            <p:cNvSpPr txBox="1">
              <a:spLocks noChangeArrowheads="1"/>
            </p:cNvSpPr>
            <p:nvPr/>
          </p:nvSpPr>
          <p:spPr bwMode="auto">
            <a:xfrm>
              <a:off x="912" y="129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15420" name="Line 92"/>
            <p:cNvSpPr>
              <a:spLocks noChangeShapeType="1"/>
            </p:cNvSpPr>
            <p:nvPr/>
          </p:nvSpPr>
          <p:spPr bwMode="auto">
            <a:xfrm flipV="1">
              <a:off x="1260" y="139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0733" name="Text Box 93"/>
            <p:cNvSpPr txBox="1">
              <a:spLocks noChangeArrowheads="1"/>
            </p:cNvSpPr>
            <p:nvPr/>
          </p:nvSpPr>
          <p:spPr bwMode="auto">
            <a:xfrm>
              <a:off x="1728" y="2784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0" lang="en-US" altLang="zh-CN" b="1" baseline="-250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d</a:t>
              </a:r>
            </a:p>
          </p:txBody>
        </p:sp>
      </p:grpSp>
      <p:grpSp>
        <p:nvGrpSpPr>
          <p:cNvPr id="15363" name="Group 109"/>
          <p:cNvGrpSpPr>
            <a:grpSpLocks/>
          </p:cNvGrpSpPr>
          <p:nvPr/>
        </p:nvGrpSpPr>
        <p:grpSpPr bwMode="auto">
          <a:xfrm>
            <a:off x="611188" y="3284538"/>
            <a:ext cx="3810000" cy="3022600"/>
            <a:chOff x="3360" y="255"/>
            <a:chExt cx="2400" cy="1904"/>
          </a:xfrm>
        </p:grpSpPr>
        <p:sp>
          <p:nvSpPr>
            <p:cNvPr id="240735" name="Text Box 95"/>
            <p:cNvSpPr txBox="1">
              <a:spLocks noChangeArrowheads="1"/>
            </p:cNvSpPr>
            <p:nvPr/>
          </p:nvSpPr>
          <p:spPr bwMode="auto">
            <a:xfrm>
              <a:off x="3360" y="255"/>
              <a:ext cx="2400" cy="1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kumimoji="0" lang="en-US" altLang="zh-CN" sz="3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  <a:r>
                <a:rPr kumimoji="0" lang="en-US" altLang="zh-CN" sz="3200" b="1" baseline="30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n+1</a:t>
              </a:r>
              <a:r>
                <a:rPr lang="en-US" altLang="zh-CN" sz="3200" b="1" baseline="-30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</a:t>
              </a:r>
              <a:r>
                <a:rPr kumimoji="0" lang="zh-CN" altLang="en-US" sz="3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＝</a:t>
              </a:r>
              <a:r>
                <a:rPr kumimoji="0" lang="en-US" altLang="zh-CN" sz="3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XY</a:t>
              </a:r>
              <a:r>
                <a:rPr kumimoji="0" lang="en-US" altLang="zh-CN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</a:t>
              </a:r>
              <a:r>
                <a:rPr kumimoji="0" lang="en-US" altLang="zh-CN" sz="3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  <a:r>
                <a:rPr kumimoji="0" lang="en-US" altLang="zh-CN" sz="3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+XY</a:t>
              </a:r>
              <a:r>
                <a:rPr kumimoji="0" lang="en-US" altLang="zh-CN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kumimoji="0" lang="en-US" altLang="zh-CN" sz="3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         </a:t>
              </a:r>
              <a:r>
                <a:rPr kumimoji="0" lang="zh-CN" altLang="en-US" sz="3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＝</a:t>
              </a:r>
              <a:r>
                <a:rPr kumimoji="0" lang="en-US" altLang="zh-CN" sz="3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X(Y</a:t>
              </a:r>
              <a:r>
                <a:rPr kumimoji="0" lang="en-US" altLang="zh-CN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  <a:r>
                <a:rPr kumimoji="0" lang="en-US" altLang="zh-CN" sz="3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+Y</a:t>
              </a:r>
              <a:r>
                <a:rPr kumimoji="0" lang="en-US" altLang="zh-CN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 </a:t>
              </a:r>
              <a:r>
                <a:rPr kumimoji="0" lang="en-US" altLang="zh-CN" sz="3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)</a:t>
              </a:r>
              <a:endParaRPr lang="en-US" altLang="zh-CN" sz="3200" b="1" baseline="-30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kumimoji="0" lang="en-US" altLang="zh-CN" sz="3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</a:t>
              </a:r>
              <a:r>
                <a:rPr kumimoji="0" lang="en-US" altLang="zh-CN" sz="3200" b="1" baseline="30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n+1 </a:t>
              </a:r>
              <a:r>
                <a:rPr kumimoji="0" lang="zh-CN" altLang="en-US" sz="3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＝ </a:t>
              </a:r>
              <a:r>
                <a:rPr kumimoji="0" lang="en-US" altLang="zh-CN" sz="3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XY</a:t>
              </a:r>
              <a:r>
                <a:rPr kumimoji="0" lang="en-US" altLang="zh-CN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</a:t>
              </a:r>
              <a:r>
                <a:rPr kumimoji="0" lang="en-US" altLang="zh-CN" sz="3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+XY</a:t>
              </a:r>
              <a:r>
                <a:rPr kumimoji="0" lang="en-US" altLang="zh-CN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kumimoji="0" lang="en-US" altLang="zh-CN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             </a:t>
              </a:r>
              <a:r>
                <a:rPr kumimoji="0" lang="zh-CN" altLang="en-US" sz="3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＝</a:t>
              </a:r>
              <a:r>
                <a:rPr kumimoji="0" lang="en-US" altLang="zh-CN" sz="3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X</a:t>
              </a:r>
              <a:r>
                <a:rPr kumimoji="0" lang="en-US" altLang="zh-CN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             </a:t>
              </a:r>
            </a:p>
          </p:txBody>
        </p:sp>
        <p:sp>
          <p:nvSpPr>
            <p:cNvPr id="15375" name="Line 96"/>
            <p:cNvSpPr>
              <a:spLocks noChangeShapeType="1"/>
            </p:cNvSpPr>
            <p:nvPr/>
          </p:nvSpPr>
          <p:spPr bwMode="auto">
            <a:xfrm>
              <a:off x="4516" y="1434"/>
              <a:ext cx="15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6" name="Line 97"/>
            <p:cNvSpPr>
              <a:spLocks noChangeShapeType="1"/>
            </p:cNvSpPr>
            <p:nvPr/>
          </p:nvSpPr>
          <p:spPr bwMode="auto">
            <a:xfrm>
              <a:off x="4744" y="654"/>
              <a:ext cx="15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364" name="Group 98"/>
          <p:cNvGrpSpPr>
            <a:grpSpLocks/>
          </p:cNvGrpSpPr>
          <p:nvPr/>
        </p:nvGrpSpPr>
        <p:grpSpPr bwMode="auto">
          <a:xfrm>
            <a:off x="5435600" y="3861048"/>
            <a:ext cx="2286000" cy="1676400"/>
            <a:chOff x="3840" y="2448"/>
            <a:chExt cx="1440" cy="1056"/>
          </a:xfrm>
        </p:grpSpPr>
        <p:sp>
          <p:nvSpPr>
            <p:cNvPr id="15367" name="Oval 99"/>
            <p:cNvSpPr>
              <a:spLocks noChangeArrowheads="1"/>
            </p:cNvSpPr>
            <p:nvPr/>
          </p:nvSpPr>
          <p:spPr bwMode="auto">
            <a:xfrm>
              <a:off x="3840" y="2736"/>
              <a:ext cx="480" cy="38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01</a:t>
              </a:r>
            </a:p>
          </p:txBody>
        </p:sp>
        <p:sp>
          <p:nvSpPr>
            <p:cNvPr id="15368" name="Oval 100"/>
            <p:cNvSpPr>
              <a:spLocks noChangeArrowheads="1"/>
            </p:cNvSpPr>
            <p:nvPr/>
          </p:nvSpPr>
          <p:spPr bwMode="auto">
            <a:xfrm>
              <a:off x="4800" y="3120"/>
              <a:ext cx="480" cy="38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5369" name="Oval 101"/>
            <p:cNvSpPr>
              <a:spLocks noChangeArrowheads="1"/>
            </p:cNvSpPr>
            <p:nvPr/>
          </p:nvSpPr>
          <p:spPr bwMode="auto">
            <a:xfrm>
              <a:off x="4800" y="2448"/>
              <a:ext cx="480" cy="38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00</a:t>
              </a:r>
            </a:p>
          </p:txBody>
        </p:sp>
        <p:sp>
          <p:nvSpPr>
            <p:cNvPr id="15370" name="Line 102"/>
            <p:cNvSpPr>
              <a:spLocks noChangeShapeType="1"/>
            </p:cNvSpPr>
            <p:nvPr/>
          </p:nvSpPr>
          <p:spPr bwMode="auto">
            <a:xfrm flipV="1">
              <a:off x="4320" y="2640"/>
              <a:ext cx="48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1" name="Line 103"/>
            <p:cNvSpPr>
              <a:spLocks noChangeShapeType="1"/>
            </p:cNvSpPr>
            <p:nvPr/>
          </p:nvSpPr>
          <p:spPr bwMode="auto">
            <a:xfrm>
              <a:off x="4272" y="3024"/>
              <a:ext cx="52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0744" name="Text Box 104"/>
            <p:cNvSpPr txBox="1">
              <a:spLocks noChangeArrowheads="1"/>
            </p:cNvSpPr>
            <p:nvPr/>
          </p:nvSpPr>
          <p:spPr bwMode="auto">
            <a:xfrm>
              <a:off x="4176" y="2496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X=0</a:t>
              </a:r>
            </a:p>
          </p:txBody>
        </p:sp>
        <p:sp>
          <p:nvSpPr>
            <p:cNvPr id="240745" name="Text Box 105"/>
            <p:cNvSpPr txBox="1">
              <a:spLocks noChangeArrowheads="1"/>
            </p:cNvSpPr>
            <p:nvPr/>
          </p:nvSpPr>
          <p:spPr bwMode="auto">
            <a:xfrm>
              <a:off x="4224" y="3120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X=1</a:t>
              </a:r>
            </a:p>
          </p:txBody>
        </p:sp>
      </p:grpSp>
      <p:sp>
        <p:nvSpPr>
          <p:cNvPr id="240747" name="Text Box 107"/>
          <p:cNvSpPr txBox="1">
            <a:spLocks noChangeArrowheads="1"/>
          </p:cNvSpPr>
          <p:nvPr/>
        </p:nvSpPr>
        <p:spPr bwMode="auto">
          <a:xfrm>
            <a:off x="179388" y="119063"/>
            <a:ext cx="3816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 </a:t>
            </a:r>
            <a:r>
              <a:rPr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电路实现</a:t>
            </a:r>
          </a:p>
        </p:txBody>
      </p:sp>
      <p:sp>
        <p:nvSpPr>
          <p:cNvPr id="240748" name="Text Box 108"/>
          <p:cNvSpPr txBox="1">
            <a:spLocks noChangeArrowheads="1"/>
          </p:cNvSpPr>
          <p:nvPr/>
        </p:nvSpPr>
        <p:spPr bwMode="auto">
          <a:xfrm>
            <a:off x="179388" y="3284538"/>
            <a:ext cx="619125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7. </a:t>
            </a:r>
            <a:r>
              <a:rPr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检查</a:t>
            </a:r>
            <a:r>
              <a:rPr lang="zh-CN" altLang="en-US" sz="28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无关状态</a:t>
            </a:r>
            <a:endParaRPr lang="zh-CN" altLang="en-US" sz="2800" b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80" name="Text Box 41"/>
          <p:cNvSpPr txBox="1">
            <a:spLocks noChangeArrowheads="1"/>
          </p:cNvSpPr>
          <p:nvPr/>
        </p:nvSpPr>
        <p:spPr bwMode="auto">
          <a:xfrm>
            <a:off x="3971947" y="5596795"/>
            <a:ext cx="2175647" cy="113261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80000"/>
              </a:lnSpc>
              <a:spcBef>
                <a:spcPts val="600"/>
              </a:spcBef>
              <a:defRPr/>
            </a:pPr>
            <a:r>
              <a:rPr lang="en-US" altLang="zh-CN" b="1" dirty="0" smtClean="0">
                <a:latin typeface="Times New Roman" pitchFamily="18" charset="0"/>
              </a:rPr>
              <a:t>S</a:t>
            </a:r>
            <a:r>
              <a:rPr kumimoji="0" lang="en-US" altLang="zh-CN" b="1" baseline="-25000" dirty="0" smtClean="0">
                <a:latin typeface="Times New Roman" pitchFamily="18" charset="0"/>
              </a:rPr>
              <a:t>0 </a:t>
            </a:r>
            <a:r>
              <a:rPr lang="en-US" altLang="zh-CN" b="1" dirty="0">
                <a:latin typeface="Times New Roman" pitchFamily="18" charset="0"/>
              </a:rPr>
              <a:t>—— </a:t>
            </a:r>
            <a:r>
              <a:rPr lang="en-US" altLang="zh-CN" b="1" dirty="0" smtClean="0">
                <a:latin typeface="Times New Roman" pitchFamily="18" charset="0"/>
              </a:rPr>
              <a:t>0 0</a:t>
            </a:r>
            <a:endParaRPr lang="en-US" altLang="zh-CN" b="1" dirty="0">
              <a:latin typeface="Times New Roman" pitchFamily="18" charset="0"/>
            </a:endParaRPr>
          </a:p>
          <a:p>
            <a:pPr algn="ctr" eaLnBrk="1" hangingPunct="1">
              <a:lnSpc>
                <a:spcPct val="80000"/>
              </a:lnSpc>
              <a:spcBef>
                <a:spcPts val="600"/>
              </a:spcBef>
              <a:defRPr/>
            </a:pPr>
            <a:r>
              <a:rPr lang="en-US" altLang="zh-CN" b="1" dirty="0">
                <a:latin typeface="Times New Roman" pitchFamily="18" charset="0"/>
              </a:rPr>
              <a:t>S</a:t>
            </a:r>
            <a:r>
              <a:rPr kumimoji="0" lang="en-US" altLang="zh-CN" b="1" baseline="-25000" dirty="0">
                <a:latin typeface="Times New Roman" pitchFamily="18" charset="0"/>
              </a:rPr>
              <a:t>1 </a:t>
            </a:r>
            <a:r>
              <a:rPr lang="en-US" altLang="zh-CN" b="1" dirty="0">
                <a:latin typeface="Times New Roman" pitchFamily="18" charset="0"/>
              </a:rPr>
              <a:t>—— </a:t>
            </a:r>
            <a:r>
              <a:rPr lang="en-US" altLang="zh-CN" b="1" dirty="0" smtClean="0">
                <a:latin typeface="Times New Roman" pitchFamily="18" charset="0"/>
              </a:rPr>
              <a:t>1 0</a:t>
            </a:r>
            <a:endParaRPr lang="en-US" altLang="zh-CN" b="1" dirty="0">
              <a:latin typeface="Times New Roman" pitchFamily="18" charset="0"/>
            </a:endParaRPr>
          </a:p>
          <a:p>
            <a:pPr algn="ctr" eaLnBrk="1" hangingPunct="1">
              <a:lnSpc>
                <a:spcPct val="80000"/>
              </a:lnSpc>
              <a:spcBef>
                <a:spcPts val="600"/>
              </a:spcBef>
              <a:defRPr/>
            </a:pPr>
            <a:r>
              <a:rPr lang="en-US" altLang="zh-CN" b="1" dirty="0">
                <a:latin typeface="Times New Roman" pitchFamily="18" charset="0"/>
              </a:rPr>
              <a:t>S</a:t>
            </a:r>
            <a:r>
              <a:rPr kumimoji="0" lang="en-US" altLang="zh-CN" b="1" baseline="-25000" dirty="0">
                <a:latin typeface="Times New Roman" pitchFamily="18" charset="0"/>
              </a:rPr>
              <a:t>2 </a:t>
            </a:r>
            <a:r>
              <a:rPr lang="en-US" altLang="zh-CN" b="1" dirty="0">
                <a:latin typeface="Times New Roman" pitchFamily="18" charset="0"/>
              </a:rPr>
              <a:t>—— </a:t>
            </a:r>
            <a:r>
              <a:rPr lang="en-US" altLang="zh-CN" b="1" dirty="0" smtClean="0">
                <a:latin typeface="Times New Roman" pitchFamily="18" charset="0"/>
              </a:rPr>
              <a:t>1 1</a:t>
            </a:r>
            <a:endParaRPr lang="en-US" altLang="zh-CN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时序电路设计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33388" y="836613"/>
            <a:ext cx="8424862" cy="5445125"/>
            <a:chOff x="295" y="754"/>
            <a:chExt cx="5307" cy="3430"/>
          </a:xfrm>
        </p:grpSpPr>
        <p:sp>
          <p:nvSpPr>
            <p:cNvPr id="16393" name="Rectangle 16"/>
            <p:cNvSpPr>
              <a:spLocks noChangeArrowheads="1"/>
            </p:cNvSpPr>
            <p:nvPr/>
          </p:nvSpPr>
          <p:spPr bwMode="auto">
            <a:xfrm>
              <a:off x="295" y="754"/>
              <a:ext cx="5307" cy="3430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lIns="92075" tIns="46038" rIns="92075" bIns="46038" anchor="ctr"/>
            <a:lstStyle>
              <a:lvl1pPr marL="342900" indent="-3429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3200" b="1" dirty="0">
                  <a:cs typeface="Arial" panose="020B0604020202020204" pitchFamily="34" charset="0"/>
                </a:rPr>
                <a:t>  </a:t>
              </a:r>
              <a:r>
                <a:rPr lang="zh-CN" altLang="en-US" sz="3200" b="1" dirty="0">
                  <a:cs typeface="Arial" panose="020B0604020202020204" pitchFamily="34" charset="0"/>
                </a:rPr>
                <a:t>（</a:t>
              </a:r>
              <a:r>
                <a:rPr lang="en-US" altLang="zh-CN" sz="3200" b="1" dirty="0">
                  <a:cs typeface="Arial" panose="020B0604020202020204" pitchFamily="34" charset="0"/>
                </a:rPr>
                <a:t>1</a:t>
              </a:r>
              <a:r>
                <a:rPr lang="zh-CN" altLang="en-US" sz="3200" b="1" dirty="0">
                  <a:cs typeface="Arial" panose="020B0604020202020204" pitchFamily="34" charset="0"/>
                </a:rPr>
                <a:t>）根据需求           状态图、状态表</a:t>
              </a:r>
            </a:p>
            <a:p>
              <a:pPr eaLnBrk="1" hangingPunct="1"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3200" b="1" dirty="0">
                  <a:cs typeface="Arial" panose="020B0604020202020204" pitchFamily="34" charset="0"/>
                </a:rPr>
                <a:t>  （</a:t>
              </a:r>
              <a:r>
                <a:rPr lang="en-US" altLang="zh-CN" sz="3200" b="1" dirty="0">
                  <a:cs typeface="Arial" panose="020B0604020202020204" pitchFamily="34" charset="0"/>
                </a:rPr>
                <a:t>2</a:t>
              </a:r>
              <a:r>
                <a:rPr lang="zh-CN" altLang="en-US" sz="3200" b="1" dirty="0">
                  <a:cs typeface="Arial" panose="020B0604020202020204" pitchFamily="34" charset="0"/>
                </a:rPr>
                <a:t>）最小化状态图、状态表                   </a:t>
              </a:r>
            </a:p>
            <a:p>
              <a:pPr eaLnBrk="1" hangingPunct="1"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3200" b="1" dirty="0">
                  <a:cs typeface="Arial" panose="020B0604020202020204" pitchFamily="34" charset="0"/>
                </a:rPr>
                <a:t>  （</a:t>
              </a:r>
              <a:r>
                <a:rPr lang="en-US" altLang="zh-CN" sz="3200" b="1" dirty="0">
                  <a:cs typeface="Arial" panose="020B0604020202020204" pitchFamily="34" charset="0"/>
                </a:rPr>
                <a:t>3</a:t>
              </a:r>
              <a:r>
                <a:rPr lang="zh-CN" altLang="en-US" sz="3200" b="1" dirty="0">
                  <a:cs typeface="Arial" panose="020B0604020202020204" pitchFamily="34" charset="0"/>
                </a:rPr>
                <a:t>）状态</a:t>
              </a:r>
              <a:r>
                <a:rPr lang="zh-CN" altLang="en-US" sz="3200" b="1" dirty="0"/>
                <a:t>编码（</a:t>
              </a:r>
              <a:r>
                <a:rPr lang="zh-CN" altLang="en-US" sz="3200" b="1" dirty="0">
                  <a:cs typeface="Arial" panose="020B0604020202020204" pitchFamily="34" charset="0"/>
                </a:rPr>
                <a:t>分配</a:t>
              </a:r>
              <a:r>
                <a:rPr lang="zh-CN" altLang="en-US" sz="3200" b="1" dirty="0"/>
                <a:t>）</a:t>
              </a:r>
              <a:r>
                <a:rPr lang="zh-CN" altLang="en-US" sz="3200" b="1" dirty="0">
                  <a:cs typeface="Arial" panose="020B0604020202020204" pitchFamily="34" charset="0"/>
                </a:rPr>
                <a:t>         </a:t>
              </a:r>
              <a:r>
                <a:rPr lang="zh-CN" altLang="en-US" sz="3200" b="1" dirty="0" smtClean="0">
                  <a:cs typeface="Arial" panose="020B0604020202020204" pitchFamily="34" charset="0"/>
                </a:rPr>
                <a:t>状态</a:t>
              </a:r>
              <a:r>
                <a:rPr lang="zh-CN" altLang="en-US" sz="3200" b="1" dirty="0">
                  <a:cs typeface="Arial" panose="020B0604020202020204" pitchFamily="34" charset="0"/>
                </a:rPr>
                <a:t>转移表          </a:t>
              </a:r>
            </a:p>
            <a:p>
              <a:pPr eaLnBrk="1" hangingPunct="1"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3200" b="1" dirty="0">
                  <a:cs typeface="Arial" panose="020B0604020202020204" pitchFamily="34" charset="0"/>
                </a:rPr>
                <a:t>  （</a:t>
              </a:r>
              <a:r>
                <a:rPr lang="en-US" altLang="zh-CN" sz="3200" b="1" dirty="0">
                  <a:cs typeface="Arial" panose="020B0604020202020204" pitchFamily="34" charset="0"/>
                </a:rPr>
                <a:t>4</a:t>
              </a:r>
              <a:r>
                <a:rPr lang="zh-CN" altLang="en-US" sz="3200" b="1" dirty="0">
                  <a:cs typeface="Arial" panose="020B0604020202020204" pitchFamily="34" charset="0"/>
                </a:rPr>
                <a:t>）状态转移表                激励表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3200" b="1" dirty="0">
                  <a:cs typeface="Arial" panose="020B0604020202020204" pitchFamily="34" charset="0"/>
                </a:rPr>
                <a:t>           触发器特征表</a:t>
              </a:r>
            </a:p>
            <a:p>
              <a:pPr eaLnBrk="1" hangingPunct="1"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3200" b="1" dirty="0">
                  <a:cs typeface="Arial" panose="020B0604020202020204" pitchFamily="34" charset="0"/>
                </a:rPr>
                <a:t>  （</a:t>
              </a:r>
              <a:r>
                <a:rPr lang="en-US" altLang="zh-CN" sz="3200" b="1" dirty="0">
                  <a:cs typeface="Arial" panose="020B0604020202020204" pitchFamily="34" charset="0"/>
                </a:rPr>
                <a:t>5</a:t>
              </a:r>
              <a:r>
                <a:rPr lang="zh-CN" altLang="en-US" sz="3200" b="1" dirty="0">
                  <a:cs typeface="Arial" panose="020B0604020202020204" pitchFamily="34" charset="0"/>
                </a:rPr>
                <a:t>）卡诺图化简             激励函数表达式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3200" b="1" dirty="0">
                  <a:cs typeface="Arial" panose="020B0604020202020204" pitchFamily="34" charset="0"/>
                </a:rPr>
                <a:t>                                          </a:t>
              </a:r>
              <a:r>
                <a:rPr lang="zh-CN" altLang="en-US" sz="3200" b="1" dirty="0" smtClean="0">
                  <a:cs typeface="Arial" panose="020B0604020202020204" pitchFamily="34" charset="0"/>
                </a:rPr>
                <a:t> 输出</a:t>
              </a:r>
              <a:r>
                <a:rPr lang="zh-CN" altLang="en-US" sz="3200" b="1" dirty="0">
                  <a:cs typeface="Arial" panose="020B0604020202020204" pitchFamily="34" charset="0"/>
                </a:rPr>
                <a:t>函数表达式</a:t>
              </a:r>
            </a:p>
            <a:p>
              <a:pPr eaLnBrk="1" hangingPunct="1">
                <a:spcBef>
                  <a:spcPct val="3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3200" b="1" dirty="0">
                  <a:cs typeface="Arial" panose="020B0604020202020204" pitchFamily="34" charset="0"/>
                </a:rPr>
                <a:t>  （</a:t>
              </a:r>
              <a:r>
                <a:rPr lang="en-US" altLang="zh-CN" sz="3200" b="1" dirty="0">
                  <a:cs typeface="Arial" panose="020B0604020202020204" pitchFamily="34" charset="0"/>
                </a:rPr>
                <a:t>6</a:t>
              </a:r>
              <a:r>
                <a:rPr lang="zh-CN" altLang="en-US" sz="3200" b="1" dirty="0">
                  <a:cs typeface="Arial" panose="020B0604020202020204" pitchFamily="34" charset="0"/>
                </a:rPr>
                <a:t>）电路实现  （</a:t>
              </a:r>
              <a:r>
                <a:rPr lang="en-US" altLang="zh-CN" sz="3200" b="1" dirty="0">
                  <a:cs typeface="Arial" panose="020B0604020202020204" pitchFamily="34" charset="0"/>
                </a:rPr>
                <a:t>7</a:t>
              </a:r>
              <a:r>
                <a:rPr lang="zh-CN" altLang="en-US" sz="3200" b="1" dirty="0">
                  <a:cs typeface="Arial" panose="020B0604020202020204" pitchFamily="34" charset="0"/>
                </a:rPr>
                <a:t>） 检查无关状态</a:t>
              </a:r>
            </a:p>
          </p:txBody>
        </p:sp>
        <p:sp>
          <p:nvSpPr>
            <p:cNvPr id="16394" name="Line 17"/>
            <p:cNvSpPr>
              <a:spLocks noChangeShapeType="1"/>
            </p:cNvSpPr>
            <p:nvPr/>
          </p:nvSpPr>
          <p:spPr bwMode="auto">
            <a:xfrm>
              <a:off x="2208" y="960"/>
              <a:ext cx="454" cy="0"/>
            </a:xfrm>
            <a:prstGeom prst="line">
              <a:avLst/>
            </a:prstGeom>
            <a:noFill/>
            <a:ln w="57150" cmpd="thickThin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5" name="Line 18"/>
            <p:cNvSpPr>
              <a:spLocks noChangeShapeType="1"/>
            </p:cNvSpPr>
            <p:nvPr/>
          </p:nvSpPr>
          <p:spPr bwMode="auto">
            <a:xfrm>
              <a:off x="3194" y="1888"/>
              <a:ext cx="454" cy="0"/>
            </a:xfrm>
            <a:prstGeom prst="line">
              <a:avLst/>
            </a:prstGeom>
            <a:noFill/>
            <a:ln w="57150" cmpd="thickThin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6" name="Line 19"/>
            <p:cNvSpPr>
              <a:spLocks noChangeShapeType="1"/>
            </p:cNvSpPr>
            <p:nvPr/>
          </p:nvSpPr>
          <p:spPr bwMode="auto">
            <a:xfrm>
              <a:off x="2928" y="2400"/>
              <a:ext cx="454" cy="0"/>
            </a:xfrm>
            <a:prstGeom prst="line">
              <a:avLst/>
            </a:prstGeom>
            <a:noFill/>
            <a:ln w="57150" cmpd="thickThin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7" name="AutoShape 20"/>
            <p:cNvSpPr>
              <a:spLocks/>
            </p:cNvSpPr>
            <p:nvPr/>
          </p:nvSpPr>
          <p:spPr bwMode="auto">
            <a:xfrm>
              <a:off x="2700" y="2296"/>
              <a:ext cx="225" cy="539"/>
            </a:xfrm>
            <a:prstGeom prst="rightBrace">
              <a:avLst>
                <a:gd name="adj1" fmla="val 27815"/>
                <a:gd name="adj2" fmla="val 50000"/>
              </a:avLst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6398" name="Line 21"/>
            <p:cNvSpPr>
              <a:spLocks noChangeShapeType="1"/>
            </p:cNvSpPr>
            <p:nvPr/>
          </p:nvSpPr>
          <p:spPr bwMode="auto">
            <a:xfrm>
              <a:off x="2517" y="3158"/>
              <a:ext cx="454" cy="0"/>
            </a:xfrm>
            <a:prstGeom prst="line">
              <a:avLst/>
            </a:prstGeom>
            <a:noFill/>
            <a:ln w="57150" cmpd="thickThin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9" name="AutoShape 22"/>
            <p:cNvSpPr>
              <a:spLocks/>
            </p:cNvSpPr>
            <p:nvPr/>
          </p:nvSpPr>
          <p:spPr bwMode="auto">
            <a:xfrm>
              <a:off x="3016" y="3113"/>
              <a:ext cx="224" cy="532"/>
            </a:xfrm>
            <a:prstGeom prst="leftBrace">
              <a:avLst>
                <a:gd name="adj1" fmla="val 20737"/>
                <a:gd name="adj2" fmla="val 50000"/>
              </a:avLst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4384675" y="896938"/>
            <a:ext cx="4114800" cy="57943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状态图、状态表</a:t>
            </a:r>
          </a:p>
        </p:txBody>
      </p:sp>
      <p:graphicFrame>
        <p:nvGraphicFramePr>
          <p:cNvPr id="16392" name="Object 21"/>
          <p:cNvGraphicFramePr>
            <a:graphicFrameLocks noChangeAspect="1"/>
          </p:cNvGraphicFramePr>
          <p:nvPr/>
        </p:nvGraphicFramePr>
        <p:xfrm>
          <a:off x="179388" y="1068388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4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068388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+mn-ea"/>
                <a:ea typeface="+mn-ea"/>
              </a:rPr>
              <a:t>获得</a:t>
            </a:r>
            <a:r>
              <a:rPr lang="zh-CN" altLang="en-US" sz="2800" b="1" dirty="0">
                <a:latin typeface="+mn-ea"/>
                <a:ea typeface="+mn-ea"/>
              </a:rPr>
              <a:t>原始</a:t>
            </a:r>
            <a:r>
              <a:rPr lang="zh-CN" altLang="en-US" sz="2800" b="1" dirty="0" smtClean="0">
                <a:latin typeface="+mn-ea"/>
                <a:ea typeface="+mn-ea"/>
              </a:rPr>
              <a:t>状态原始</a:t>
            </a:r>
            <a:r>
              <a:rPr lang="zh-CN" altLang="en-US" sz="2800" b="1" dirty="0">
                <a:latin typeface="+mn-ea"/>
                <a:ea typeface="+mn-ea"/>
              </a:rPr>
              <a:t>状态</a:t>
            </a:r>
            <a:r>
              <a:rPr lang="zh-CN" altLang="en-US" sz="2800" b="1" dirty="0" smtClean="0">
                <a:latin typeface="+mn-ea"/>
                <a:ea typeface="+mn-ea"/>
              </a:rPr>
              <a:t>表（原始状态图）</a:t>
            </a:r>
            <a:endParaRPr lang="en-US" altLang="zh-CN" sz="2800" b="1" dirty="0">
              <a:latin typeface="+mn-ea"/>
              <a:ea typeface="+mn-ea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70706" y="877981"/>
            <a:ext cx="7929563" cy="44012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eaLnBrk="1" hangingPunct="1">
              <a:lnSpc>
                <a:spcPct val="150000"/>
              </a:lnSpc>
              <a:spcBef>
                <a:spcPct val="50000"/>
              </a:spcBef>
              <a:buClr>
                <a:schemeClr val="bg1"/>
              </a:buClr>
              <a:buSzTx/>
              <a:buFont typeface="+mj-lt"/>
              <a:buAutoNum type="arabicPeriod"/>
            </a:pP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根据文字描述的设计要求，先假定一个初态</a:t>
            </a:r>
          </a:p>
          <a:p>
            <a:pPr marL="514350" indent="-514350" eaLnBrk="1" hangingPunct="1">
              <a:lnSpc>
                <a:spcPct val="150000"/>
              </a:lnSpc>
              <a:spcBef>
                <a:spcPct val="50000"/>
              </a:spcBef>
              <a:buClr>
                <a:schemeClr val="bg1"/>
              </a:buClr>
              <a:buSzTx/>
              <a:buFont typeface="+mj-lt"/>
              <a:buAutoNum type="arabicPeriod"/>
            </a:pPr>
            <a:r>
              <a:rPr lang="zh-CN" altLang="en-US" sz="2800" b="1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每加入一</a:t>
            </a: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个输入</a:t>
            </a:r>
            <a:r>
              <a:rPr lang="zh-CN" altLang="en-US" sz="28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，确定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其次</a:t>
            </a:r>
            <a:r>
              <a:rPr lang="zh-CN" altLang="en-US" sz="2800" b="1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态及相应输出</a:t>
            </a:r>
            <a:r>
              <a:rPr lang="en-US" altLang="zh-CN" sz="2800" b="1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</a:t>
            </a: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次态可能是现态</a:t>
            </a:r>
            <a:r>
              <a:rPr lang="zh-CN" altLang="en-US" sz="28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本身、已有</a:t>
            </a: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的另一个</a:t>
            </a:r>
            <a:r>
              <a:rPr lang="zh-CN" altLang="en-US" sz="28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状态、或新</a:t>
            </a: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增加的一个</a:t>
            </a:r>
            <a:r>
              <a:rPr lang="zh-CN" altLang="en-US" sz="28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r>
              <a:rPr lang="en-US" altLang="zh-CN" sz="28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8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eaLnBrk="1" hangingPunct="1">
              <a:lnSpc>
                <a:spcPct val="150000"/>
              </a:lnSpc>
              <a:spcBef>
                <a:spcPct val="50000"/>
              </a:spcBef>
              <a:buClr>
                <a:schemeClr val="bg1"/>
              </a:buClr>
              <a:buSzTx/>
              <a:buFont typeface="+mj-lt"/>
              <a:buAutoNum type="arabicPeriod"/>
            </a:pPr>
            <a:r>
              <a:rPr lang="zh-CN" altLang="en-US" sz="28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重复</a:t>
            </a:r>
            <a:r>
              <a:rPr lang="en-US" altLang="zh-CN" sz="28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Step 2</a:t>
            </a:r>
            <a:r>
              <a:rPr lang="zh-CN" altLang="en-US" sz="28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直至每一个现态向其次态的转换都已被考虑</a:t>
            </a:r>
            <a:r>
              <a:rPr lang="zh-CN" altLang="en-US" sz="28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，且</a:t>
            </a: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不再构成新的</a:t>
            </a:r>
            <a:r>
              <a:rPr lang="zh-CN" altLang="en-US" sz="28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endParaRPr lang="zh-CN" altLang="en-US" sz="28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7412" name="Picture 2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1397000" y="884238"/>
            <a:ext cx="2362200" cy="595312"/>
          </a:xfrm>
          <a:prstGeom prst="rect">
            <a:avLst/>
          </a:prstGeom>
          <a:solidFill>
            <a:srgbClr val="81F254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/>
              <a:t>模</a:t>
            </a:r>
            <a:r>
              <a:rPr lang="en-US" altLang="zh-CN" b="1"/>
              <a:t>5</a:t>
            </a:r>
            <a:r>
              <a:rPr lang="zh-CN" altLang="en-US" b="1"/>
              <a:t>可逆计数器</a:t>
            </a:r>
          </a:p>
        </p:txBody>
      </p:sp>
      <p:sp>
        <p:nvSpPr>
          <p:cNvPr id="242693" name="Line 5"/>
          <p:cNvSpPr>
            <a:spLocks noChangeShapeType="1"/>
          </p:cNvSpPr>
          <p:nvPr/>
        </p:nvSpPr>
        <p:spPr bwMode="auto">
          <a:xfrm>
            <a:off x="863600" y="1225550"/>
            <a:ext cx="5334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254000" y="99695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</a:rPr>
              <a:t>X</a:t>
            </a:r>
          </a:p>
        </p:txBody>
      </p:sp>
      <p:sp>
        <p:nvSpPr>
          <p:cNvPr id="242695" name="Line 7"/>
          <p:cNvSpPr>
            <a:spLocks noChangeShapeType="1"/>
          </p:cNvSpPr>
          <p:nvPr/>
        </p:nvSpPr>
        <p:spPr bwMode="auto">
          <a:xfrm>
            <a:off x="898525" y="1725613"/>
            <a:ext cx="15240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2696" name="Line 8"/>
          <p:cNvSpPr>
            <a:spLocks noChangeShapeType="1"/>
          </p:cNvSpPr>
          <p:nvPr/>
        </p:nvSpPr>
        <p:spPr bwMode="auto">
          <a:xfrm flipV="1">
            <a:off x="2409825" y="1479550"/>
            <a:ext cx="0" cy="252413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2697" name="Text Box 9"/>
          <p:cNvSpPr txBox="1">
            <a:spLocks noChangeArrowheads="1"/>
          </p:cNvSpPr>
          <p:nvPr/>
        </p:nvSpPr>
        <p:spPr bwMode="auto">
          <a:xfrm>
            <a:off x="288925" y="1531938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</a:rPr>
              <a:t>CP</a:t>
            </a:r>
          </a:p>
        </p:txBody>
      </p:sp>
      <p:sp>
        <p:nvSpPr>
          <p:cNvPr id="242698" name="Line 10"/>
          <p:cNvSpPr>
            <a:spLocks noChangeShapeType="1"/>
          </p:cNvSpPr>
          <p:nvPr/>
        </p:nvSpPr>
        <p:spPr bwMode="auto">
          <a:xfrm>
            <a:off x="3759200" y="1225550"/>
            <a:ext cx="7620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2699" name="Text Box 11"/>
          <p:cNvSpPr txBox="1">
            <a:spLocks noChangeArrowheads="1"/>
          </p:cNvSpPr>
          <p:nvPr/>
        </p:nvSpPr>
        <p:spPr bwMode="auto">
          <a:xfrm>
            <a:off x="4749800" y="99695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</a:rPr>
              <a:t>Z</a:t>
            </a:r>
          </a:p>
        </p:txBody>
      </p:sp>
      <p:sp>
        <p:nvSpPr>
          <p:cNvPr id="242700" name="Text Box 12"/>
          <p:cNvSpPr txBox="1">
            <a:spLocks noChangeArrowheads="1"/>
          </p:cNvSpPr>
          <p:nvPr/>
        </p:nvSpPr>
        <p:spPr bwMode="auto">
          <a:xfrm>
            <a:off x="5653088" y="892175"/>
            <a:ext cx="2438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</a:rPr>
              <a:t>X=0 :   Up</a:t>
            </a:r>
            <a:endParaRPr lang="zh-CN" altLang="en-US" sz="2400" b="1">
              <a:solidFill>
                <a:schemeClr val="bg2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</a:rPr>
              <a:t>X=1 :   Down</a:t>
            </a:r>
            <a:endParaRPr lang="zh-CN" altLang="en-US" sz="2400" b="1">
              <a:solidFill>
                <a:schemeClr val="bg2"/>
              </a:solidFill>
            </a:endParaRPr>
          </a:p>
        </p:txBody>
      </p:sp>
      <p:pic>
        <p:nvPicPr>
          <p:cNvPr id="18445" name="Picture 2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6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求模</a:t>
            </a:r>
            <a:r>
              <a:rPr lang="en-US" altLang="zh-CN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可逆同步计数器的状态表</a:t>
            </a:r>
          </a:p>
        </p:txBody>
      </p:sp>
      <p:sp>
        <p:nvSpPr>
          <p:cNvPr id="18457" name="Freeform 4"/>
          <p:cNvSpPr>
            <a:spLocks/>
          </p:cNvSpPr>
          <p:nvPr/>
        </p:nvSpPr>
        <p:spPr bwMode="auto">
          <a:xfrm>
            <a:off x="1691828" y="5134372"/>
            <a:ext cx="1357313" cy="461963"/>
          </a:xfrm>
          <a:custGeom>
            <a:avLst/>
            <a:gdLst>
              <a:gd name="T0" fmla="*/ 0 w 953"/>
              <a:gd name="T1" fmla="*/ 1646 h 181"/>
              <a:gd name="T2" fmla="*/ 170 w 953"/>
              <a:gd name="T3" fmla="*/ 0 h 181"/>
              <a:gd name="T4" fmla="*/ 359 w 953"/>
              <a:gd name="T5" fmla="*/ 1646 h 181"/>
              <a:gd name="T6" fmla="*/ 0 60000 65536"/>
              <a:gd name="T7" fmla="*/ 0 60000 65536"/>
              <a:gd name="T8" fmla="*/ 0 60000 65536"/>
              <a:gd name="T9" fmla="*/ 0 w 953"/>
              <a:gd name="T10" fmla="*/ 0 h 181"/>
              <a:gd name="T11" fmla="*/ 953 w 953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53" h="181">
                <a:moveTo>
                  <a:pt x="0" y="181"/>
                </a:moveTo>
                <a:cubicBezTo>
                  <a:pt x="147" y="90"/>
                  <a:pt x="295" y="0"/>
                  <a:pt x="454" y="0"/>
                </a:cubicBezTo>
                <a:cubicBezTo>
                  <a:pt x="613" y="0"/>
                  <a:pt x="870" y="151"/>
                  <a:pt x="953" y="181"/>
                </a:cubicBezTo>
              </a:path>
            </a:pathLst>
          </a:cu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58" name="Freeform 5"/>
          <p:cNvSpPr>
            <a:spLocks/>
          </p:cNvSpPr>
          <p:nvPr/>
        </p:nvSpPr>
        <p:spPr bwMode="auto">
          <a:xfrm flipH="1" flipV="1">
            <a:off x="1668015" y="5915422"/>
            <a:ext cx="1512888" cy="461963"/>
          </a:xfrm>
          <a:custGeom>
            <a:avLst/>
            <a:gdLst>
              <a:gd name="T0" fmla="*/ 0 w 953"/>
              <a:gd name="T1" fmla="*/ 1646 h 181"/>
              <a:gd name="T2" fmla="*/ 454 w 953"/>
              <a:gd name="T3" fmla="*/ 0 h 181"/>
              <a:gd name="T4" fmla="*/ 953 w 953"/>
              <a:gd name="T5" fmla="*/ 1646 h 181"/>
              <a:gd name="T6" fmla="*/ 0 60000 65536"/>
              <a:gd name="T7" fmla="*/ 0 60000 65536"/>
              <a:gd name="T8" fmla="*/ 0 60000 65536"/>
              <a:gd name="T9" fmla="*/ 0 w 953"/>
              <a:gd name="T10" fmla="*/ 0 h 181"/>
              <a:gd name="T11" fmla="*/ 953 w 953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53" h="181">
                <a:moveTo>
                  <a:pt x="0" y="181"/>
                </a:moveTo>
                <a:cubicBezTo>
                  <a:pt x="147" y="90"/>
                  <a:pt x="295" y="0"/>
                  <a:pt x="454" y="0"/>
                </a:cubicBezTo>
                <a:cubicBezTo>
                  <a:pt x="613" y="0"/>
                  <a:pt x="870" y="151"/>
                  <a:pt x="953" y="181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59" name="Freeform 6"/>
          <p:cNvSpPr>
            <a:spLocks/>
          </p:cNvSpPr>
          <p:nvPr/>
        </p:nvSpPr>
        <p:spPr bwMode="auto">
          <a:xfrm rot="5400000">
            <a:off x="1067122" y="4460626"/>
            <a:ext cx="1219200" cy="461963"/>
          </a:xfrm>
          <a:custGeom>
            <a:avLst/>
            <a:gdLst>
              <a:gd name="T0" fmla="*/ 0 w 953"/>
              <a:gd name="T1" fmla="*/ 6532 h 181"/>
              <a:gd name="T2" fmla="*/ 34 w 953"/>
              <a:gd name="T3" fmla="*/ 0 h 181"/>
              <a:gd name="T4" fmla="*/ 72 w 953"/>
              <a:gd name="T5" fmla="*/ 6532 h 181"/>
              <a:gd name="T6" fmla="*/ 0 60000 65536"/>
              <a:gd name="T7" fmla="*/ 0 60000 65536"/>
              <a:gd name="T8" fmla="*/ 0 60000 65536"/>
              <a:gd name="T9" fmla="*/ 0 w 953"/>
              <a:gd name="T10" fmla="*/ 0 h 181"/>
              <a:gd name="T11" fmla="*/ 953 w 953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53" h="181">
                <a:moveTo>
                  <a:pt x="0" y="181"/>
                </a:moveTo>
                <a:cubicBezTo>
                  <a:pt x="147" y="90"/>
                  <a:pt x="295" y="0"/>
                  <a:pt x="454" y="0"/>
                </a:cubicBezTo>
                <a:cubicBezTo>
                  <a:pt x="613" y="0"/>
                  <a:pt x="870" y="151"/>
                  <a:pt x="953" y="181"/>
                </a:cubicBezTo>
              </a:path>
            </a:pathLst>
          </a:custGeom>
          <a:noFill/>
          <a:ln w="38100">
            <a:solidFill>
              <a:schemeClr val="bg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60" name="Freeform 7"/>
          <p:cNvSpPr>
            <a:spLocks/>
          </p:cNvSpPr>
          <p:nvPr/>
        </p:nvSpPr>
        <p:spPr bwMode="auto">
          <a:xfrm rot="4842763" flipH="1" flipV="1">
            <a:off x="334515" y="4804172"/>
            <a:ext cx="1150938" cy="461963"/>
          </a:xfrm>
          <a:custGeom>
            <a:avLst/>
            <a:gdLst>
              <a:gd name="T0" fmla="*/ 0 w 953"/>
              <a:gd name="T1" fmla="*/ 1646 h 181"/>
              <a:gd name="T2" fmla="*/ 17 w 953"/>
              <a:gd name="T3" fmla="*/ 0 h 181"/>
              <a:gd name="T4" fmla="*/ 36 w 953"/>
              <a:gd name="T5" fmla="*/ 1646 h 181"/>
              <a:gd name="T6" fmla="*/ 0 60000 65536"/>
              <a:gd name="T7" fmla="*/ 0 60000 65536"/>
              <a:gd name="T8" fmla="*/ 0 60000 65536"/>
              <a:gd name="T9" fmla="*/ 0 w 953"/>
              <a:gd name="T10" fmla="*/ 0 h 181"/>
              <a:gd name="T11" fmla="*/ 953 w 953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53" h="181">
                <a:moveTo>
                  <a:pt x="0" y="181"/>
                </a:moveTo>
                <a:cubicBezTo>
                  <a:pt x="147" y="90"/>
                  <a:pt x="295" y="0"/>
                  <a:pt x="454" y="0"/>
                </a:cubicBezTo>
                <a:cubicBezTo>
                  <a:pt x="613" y="0"/>
                  <a:pt x="870" y="151"/>
                  <a:pt x="953" y="181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61" name="Freeform 8"/>
          <p:cNvSpPr>
            <a:spLocks/>
          </p:cNvSpPr>
          <p:nvPr/>
        </p:nvSpPr>
        <p:spPr bwMode="auto">
          <a:xfrm rot="8587418" flipH="1" flipV="1">
            <a:off x="1029840" y="3308747"/>
            <a:ext cx="1181100" cy="341313"/>
          </a:xfrm>
          <a:custGeom>
            <a:avLst/>
            <a:gdLst>
              <a:gd name="T0" fmla="*/ 0 w 953"/>
              <a:gd name="T1" fmla="*/ 1783 h 181"/>
              <a:gd name="T2" fmla="*/ 69 w 953"/>
              <a:gd name="T3" fmla="*/ 0 h 181"/>
              <a:gd name="T4" fmla="*/ 145 w 953"/>
              <a:gd name="T5" fmla="*/ 1783 h 181"/>
              <a:gd name="T6" fmla="*/ 0 60000 65536"/>
              <a:gd name="T7" fmla="*/ 0 60000 65536"/>
              <a:gd name="T8" fmla="*/ 0 60000 65536"/>
              <a:gd name="T9" fmla="*/ 0 w 953"/>
              <a:gd name="T10" fmla="*/ 0 h 181"/>
              <a:gd name="T11" fmla="*/ 953 w 953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53" h="181">
                <a:moveTo>
                  <a:pt x="0" y="181"/>
                </a:moveTo>
                <a:cubicBezTo>
                  <a:pt x="147" y="90"/>
                  <a:pt x="295" y="0"/>
                  <a:pt x="454" y="0"/>
                </a:cubicBezTo>
                <a:cubicBezTo>
                  <a:pt x="613" y="0"/>
                  <a:pt x="870" y="151"/>
                  <a:pt x="953" y="181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8462" name="Text Box 9"/>
          <p:cNvSpPr txBox="1">
            <a:spLocks noChangeArrowheads="1"/>
          </p:cNvSpPr>
          <p:nvPr/>
        </p:nvSpPr>
        <p:spPr bwMode="auto">
          <a:xfrm>
            <a:off x="834578" y="3019822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0/0 </a:t>
            </a:r>
          </a:p>
        </p:txBody>
      </p:sp>
      <p:sp>
        <p:nvSpPr>
          <p:cNvPr id="18463" name="Oval 10"/>
          <p:cNvSpPr>
            <a:spLocks noChangeArrowheads="1"/>
          </p:cNvSpPr>
          <p:nvPr/>
        </p:nvSpPr>
        <p:spPr bwMode="auto">
          <a:xfrm>
            <a:off x="753615" y="3781822"/>
            <a:ext cx="762000" cy="735013"/>
          </a:xfrm>
          <a:prstGeom prst="ellipse">
            <a:avLst/>
          </a:prstGeom>
          <a:solidFill>
            <a:srgbClr val="FFFF00"/>
          </a:solidFill>
          <a:ln w="38100" algn="ctr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CN" sz="2800" b="1"/>
              <a:t>a</a:t>
            </a:r>
          </a:p>
        </p:txBody>
      </p:sp>
      <p:sp>
        <p:nvSpPr>
          <p:cNvPr id="18464" name="Oval 11"/>
          <p:cNvSpPr>
            <a:spLocks noChangeArrowheads="1"/>
          </p:cNvSpPr>
          <p:nvPr/>
        </p:nvSpPr>
        <p:spPr bwMode="auto">
          <a:xfrm>
            <a:off x="3420616" y="3781822"/>
            <a:ext cx="762000" cy="735013"/>
          </a:xfrm>
          <a:prstGeom prst="ellipse">
            <a:avLst/>
          </a:prstGeom>
          <a:solidFill>
            <a:srgbClr val="FFFF00"/>
          </a:solidFill>
          <a:ln w="38100" algn="ctr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CN" sz="2800" b="1"/>
              <a:t>c</a:t>
            </a:r>
          </a:p>
        </p:txBody>
      </p:sp>
      <p:sp>
        <p:nvSpPr>
          <p:cNvPr id="18465" name="Oval 12"/>
          <p:cNvSpPr>
            <a:spLocks noChangeArrowheads="1"/>
          </p:cNvSpPr>
          <p:nvPr/>
        </p:nvSpPr>
        <p:spPr bwMode="auto">
          <a:xfrm>
            <a:off x="3039616" y="5229622"/>
            <a:ext cx="762000" cy="735013"/>
          </a:xfrm>
          <a:prstGeom prst="ellipse">
            <a:avLst/>
          </a:prstGeom>
          <a:solidFill>
            <a:srgbClr val="FFFF00"/>
          </a:solidFill>
          <a:ln w="38100" algn="ctr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CN" sz="2800" b="1"/>
              <a:t>d</a:t>
            </a:r>
          </a:p>
        </p:txBody>
      </p:sp>
      <p:sp>
        <p:nvSpPr>
          <p:cNvPr id="18466" name="Oval 13"/>
          <p:cNvSpPr>
            <a:spLocks noChangeArrowheads="1"/>
          </p:cNvSpPr>
          <p:nvPr/>
        </p:nvSpPr>
        <p:spPr bwMode="auto">
          <a:xfrm>
            <a:off x="2125215" y="2727722"/>
            <a:ext cx="762000" cy="735013"/>
          </a:xfrm>
          <a:prstGeom prst="ellipse">
            <a:avLst/>
          </a:prstGeom>
          <a:solidFill>
            <a:srgbClr val="FFFF00"/>
          </a:solidFill>
          <a:ln w="38100" algn="ctr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CN" sz="2800" b="1"/>
              <a:t>b</a:t>
            </a:r>
          </a:p>
        </p:txBody>
      </p:sp>
      <p:sp>
        <p:nvSpPr>
          <p:cNvPr id="18467" name="Freeform 14"/>
          <p:cNvSpPr>
            <a:spLocks/>
          </p:cNvSpPr>
          <p:nvPr/>
        </p:nvSpPr>
        <p:spPr bwMode="auto">
          <a:xfrm>
            <a:off x="1591815" y="3477022"/>
            <a:ext cx="762000" cy="609600"/>
          </a:xfrm>
          <a:custGeom>
            <a:avLst/>
            <a:gdLst>
              <a:gd name="T0" fmla="*/ 480 w 480"/>
              <a:gd name="T1" fmla="*/ 0 h 384"/>
              <a:gd name="T2" fmla="*/ 336 w 480"/>
              <a:gd name="T3" fmla="*/ 288 h 384"/>
              <a:gd name="T4" fmla="*/ 0 w 480"/>
              <a:gd name="T5" fmla="*/ 384 h 384"/>
              <a:gd name="T6" fmla="*/ 0 60000 65536"/>
              <a:gd name="T7" fmla="*/ 0 60000 65536"/>
              <a:gd name="T8" fmla="*/ 0 60000 65536"/>
              <a:gd name="T9" fmla="*/ 0 w 480"/>
              <a:gd name="T10" fmla="*/ 0 h 384"/>
              <a:gd name="T11" fmla="*/ 480 w 480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384">
                <a:moveTo>
                  <a:pt x="480" y="0"/>
                </a:moveTo>
                <a:cubicBezTo>
                  <a:pt x="448" y="112"/>
                  <a:pt x="416" y="224"/>
                  <a:pt x="336" y="288"/>
                </a:cubicBezTo>
                <a:cubicBezTo>
                  <a:pt x="256" y="352"/>
                  <a:pt x="128" y="368"/>
                  <a:pt x="0" y="384"/>
                </a:cubicBezTo>
              </a:path>
            </a:pathLst>
          </a:cu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68" name="Arc 15"/>
          <p:cNvSpPr>
            <a:spLocks/>
          </p:cNvSpPr>
          <p:nvPr/>
        </p:nvSpPr>
        <p:spPr bwMode="auto">
          <a:xfrm rot="20134987" flipH="1">
            <a:off x="3052316" y="4389835"/>
            <a:ext cx="596900" cy="687388"/>
          </a:xfrm>
          <a:custGeom>
            <a:avLst/>
            <a:gdLst>
              <a:gd name="T0" fmla="*/ 0 w 24162"/>
              <a:gd name="T1" fmla="*/ 0 h 21600"/>
              <a:gd name="T2" fmla="*/ 0 w 24162"/>
              <a:gd name="T3" fmla="*/ 0 h 21600"/>
              <a:gd name="T4" fmla="*/ 0 w 24162"/>
              <a:gd name="T5" fmla="*/ 0 h 21600"/>
              <a:gd name="T6" fmla="*/ 0 60000 65536"/>
              <a:gd name="T7" fmla="*/ 0 60000 65536"/>
              <a:gd name="T8" fmla="*/ 0 60000 65536"/>
              <a:gd name="T9" fmla="*/ 0 w 24162"/>
              <a:gd name="T10" fmla="*/ 0 h 21600"/>
              <a:gd name="T11" fmla="*/ 24162 w 2416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162" h="21600" fill="none" extrusionOk="0">
                <a:moveTo>
                  <a:pt x="-1" y="153"/>
                </a:moveTo>
                <a:cubicBezTo>
                  <a:pt x="853" y="51"/>
                  <a:pt x="1712" y="-1"/>
                  <a:pt x="2572" y="0"/>
                </a:cubicBezTo>
                <a:cubicBezTo>
                  <a:pt x="14240" y="0"/>
                  <a:pt x="23799" y="9267"/>
                  <a:pt x="24161" y="20930"/>
                </a:cubicBezTo>
              </a:path>
              <a:path w="24162" h="21600" stroke="0" extrusionOk="0">
                <a:moveTo>
                  <a:pt x="-1" y="153"/>
                </a:moveTo>
                <a:cubicBezTo>
                  <a:pt x="853" y="51"/>
                  <a:pt x="1712" y="-1"/>
                  <a:pt x="2572" y="0"/>
                </a:cubicBezTo>
                <a:cubicBezTo>
                  <a:pt x="14240" y="0"/>
                  <a:pt x="23799" y="9267"/>
                  <a:pt x="24161" y="20930"/>
                </a:cubicBezTo>
                <a:lnTo>
                  <a:pt x="2572" y="21600"/>
                </a:lnTo>
                <a:lnTo>
                  <a:pt x="-1" y="153"/>
                </a:lnTo>
                <a:close/>
              </a:path>
            </a:pathLst>
          </a:custGeom>
          <a:noFill/>
          <a:ln w="38100">
            <a:solidFill>
              <a:schemeClr val="bg2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9" name="Arc 16"/>
          <p:cNvSpPr>
            <a:spLocks/>
          </p:cNvSpPr>
          <p:nvPr/>
        </p:nvSpPr>
        <p:spPr bwMode="auto">
          <a:xfrm rot="2577041">
            <a:off x="3612703" y="4529535"/>
            <a:ext cx="609600" cy="946150"/>
          </a:xfrm>
          <a:custGeom>
            <a:avLst/>
            <a:gdLst>
              <a:gd name="T0" fmla="*/ 0 w 21600"/>
              <a:gd name="T1" fmla="*/ 0 h 24365"/>
              <a:gd name="T2" fmla="*/ 0 w 21600"/>
              <a:gd name="T3" fmla="*/ 0 h 24365"/>
              <a:gd name="T4" fmla="*/ 0 w 21600"/>
              <a:gd name="T5" fmla="*/ 0 h 24365"/>
              <a:gd name="T6" fmla="*/ 0 60000 65536"/>
              <a:gd name="T7" fmla="*/ 0 60000 65536"/>
              <a:gd name="T8" fmla="*/ 0 60000 65536"/>
              <a:gd name="T9" fmla="*/ 0 w 21600"/>
              <a:gd name="T10" fmla="*/ 0 h 24365"/>
              <a:gd name="T11" fmla="*/ 21600 w 21600"/>
              <a:gd name="T12" fmla="*/ 24365 h 243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436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524"/>
                  <a:pt x="21540" y="23448"/>
                  <a:pt x="21422" y="24365"/>
                </a:cubicBezTo>
              </a:path>
              <a:path w="21600" h="2436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524"/>
                  <a:pt x="21540" y="23448"/>
                  <a:pt x="21422" y="24365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0" name="Freeform 17"/>
          <p:cNvSpPr>
            <a:spLocks/>
          </p:cNvSpPr>
          <p:nvPr/>
        </p:nvSpPr>
        <p:spPr bwMode="auto">
          <a:xfrm>
            <a:off x="2734816" y="3400822"/>
            <a:ext cx="762000" cy="533400"/>
          </a:xfrm>
          <a:custGeom>
            <a:avLst/>
            <a:gdLst>
              <a:gd name="T0" fmla="*/ 0 w 480"/>
              <a:gd name="T1" fmla="*/ 0 h 336"/>
              <a:gd name="T2" fmla="*/ 144 w 480"/>
              <a:gd name="T3" fmla="*/ 240 h 336"/>
              <a:gd name="T4" fmla="*/ 480 w 480"/>
              <a:gd name="T5" fmla="*/ 336 h 336"/>
              <a:gd name="T6" fmla="*/ 0 60000 65536"/>
              <a:gd name="T7" fmla="*/ 0 60000 65536"/>
              <a:gd name="T8" fmla="*/ 0 60000 65536"/>
              <a:gd name="T9" fmla="*/ 0 w 480"/>
              <a:gd name="T10" fmla="*/ 0 h 336"/>
              <a:gd name="T11" fmla="*/ 480 w 48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336">
                <a:moveTo>
                  <a:pt x="0" y="0"/>
                </a:moveTo>
                <a:cubicBezTo>
                  <a:pt x="32" y="92"/>
                  <a:pt x="64" y="184"/>
                  <a:pt x="144" y="240"/>
                </a:cubicBezTo>
                <a:cubicBezTo>
                  <a:pt x="224" y="296"/>
                  <a:pt x="352" y="316"/>
                  <a:pt x="480" y="336"/>
                </a:cubicBezTo>
              </a:path>
            </a:pathLst>
          </a:custGeom>
          <a:noFill/>
          <a:ln w="38100">
            <a:solidFill>
              <a:schemeClr val="bg2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71" name="Arc 18"/>
          <p:cNvSpPr>
            <a:spLocks/>
          </p:cNvSpPr>
          <p:nvPr/>
        </p:nvSpPr>
        <p:spPr bwMode="auto">
          <a:xfrm>
            <a:off x="2887216" y="3097610"/>
            <a:ext cx="889000" cy="914400"/>
          </a:xfrm>
          <a:custGeom>
            <a:avLst/>
            <a:gdLst>
              <a:gd name="T0" fmla="*/ 0 w 20988"/>
              <a:gd name="T1" fmla="*/ 0 h 21600"/>
              <a:gd name="T2" fmla="*/ 0 w 20988"/>
              <a:gd name="T3" fmla="*/ 0 h 21600"/>
              <a:gd name="T4" fmla="*/ 0 w 20988"/>
              <a:gd name="T5" fmla="*/ 0 h 21600"/>
              <a:gd name="T6" fmla="*/ 0 60000 65536"/>
              <a:gd name="T7" fmla="*/ 0 60000 65536"/>
              <a:gd name="T8" fmla="*/ 0 60000 65536"/>
              <a:gd name="T9" fmla="*/ 0 w 20988"/>
              <a:gd name="T10" fmla="*/ 0 h 21600"/>
              <a:gd name="T11" fmla="*/ 20988 w 2098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988" h="21600" fill="none" extrusionOk="0">
                <a:moveTo>
                  <a:pt x="-1" y="0"/>
                </a:moveTo>
                <a:cubicBezTo>
                  <a:pt x="9962" y="0"/>
                  <a:pt x="18633" y="6814"/>
                  <a:pt x="20988" y="16494"/>
                </a:cubicBezTo>
              </a:path>
              <a:path w="20988" h="21600" stroke="0" extrusionOk="0">
                <a:moveTo>
                  <a:pt x="-1" y="0"/>
                </a:moveTo>
                <a:cubicBezTo>
                  <a:pt x="9962" y="0"/>
                  <a:pt x="18633" y="6814"/>
                  <a:pt x="20988" y="1649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2" name="Text Box 19"/>
          <p:cNvSpPr txBox="1">
            <a:spLocks noChangeArrowheads="1"/>
          </p:cNvSpPr>
          <p:nvPr/>
        </p:nvSpPr>
        <p:spPr bwMode="auto">
          <a:xfrm>
            <a:off x="2195736" y="2276872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X/Z </a:t>
            </a:r>
          </a:p>
        </p:txBody>
      </p:sp>
      <p:sp>
        <p:nvSpPr>
          <p:cNvPr id="18473" name="Text Box 20"/>
          <p:cNvSpPr txBox="1">
            <a:spLocks noChangeArrowheads="1"/>
          </p:cNvSpPr>
          <p:nvPr/>
        </p:nvSpPr>
        <p:spPr bwMode="auto">
          <a:xfrm>
            <a:off x="1668015" y="3477022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1/0</a:t>
            </a:r>
          </a:p>
        </p:txBody>
      </p:sp>
      <p:sp>
        <p:nvSpPr>
          <p:cNvPr id="18474" name="Text Box 21"/>
          <p:cNvSpPr txBox="1">
            <a:spLocks noChangeArrowheads="1"/>
          </p:cNvSpPr>
          <p:nvPr/>
        </p:nvSpPr>
        <p:spPr bwMode="auto">
          <a:xfrm>
            <a:off x="3344416" y="2943622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0/0 </a:t>
            </a:r>
          </a:p>
        </p:txBody>
      </p:sp>
      <p:sp>
        <p:nvSpPr>
          <p:cNvPr id="18475" name="Text Box 22"/>
          <p:cNvSpPr txBox="1">
            <a:spLocks noChangeArrowheads="1"/>
          </p:cNvSpPr>
          <p:nvPr/>
        </p:nvSpPr>
        <p:spPr bwMode="auto">
          <a:xfrm>
            <a:off x="4106416" y="4924822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0/0 </a:t>
            </a:r>
          </a:p>
        </p:txBody>
      </p:sp>
      <p:sp>
        <p:nvSpPr>
          <p:cNvPr id="18476" name="Text Box 23"/>
          <p:cNvSpPr txBox="1">
            <a:spLocks noChangeArrowheads="1"/>
          </p:cNvSpPr>
          <p:nvPr/>
        </p:nvSpPr>
        <p:spPr bwMode="auto">
          <a:xfrm>
            <a:off x="2201415" y="589161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0/0 </a:t>
            </a:r>
          </a:p>
        </p:txBody>
      </p:sp>
      <p:sp>
        <p:nvSpPr>
          <p:cNvPr id="18477" name="Text Box 24"/>
          <p:cNvSpPr txBox="1">
            <a:spLocks noChangeArrowheads="1"/>
          </p:cNvSpPr>
          <p:nvPr/>
        </p:nvSpPr>
        <p:spPr bwMode="auto">
          <a:xfrm>
            <a:off x="48765" y="4696222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0/1 </a:t>
            </a:r>
          </a:p>
        </p:txBody>
      </p:sp>
      <p:sp>
        <p:nvSpPr>
          <p:cNvPr id="18478" name="Text Box 25"/>
          <p:cNvSpPr txBox="1">
            <a:spLocks noChangeArrowheads="1"/>
          </p:cNvSpPr>
          <p:nvPr/>
        </p:nvSpPr>
        <p:spPr bwMode="auto">
          <a:xfrm>
            <a:off x="1181422" y="45384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1/1 </a:t>
            </a:r>
          </a:p>
        </p:txBody>
      </p:sp>
      <p:sp>
        <p:nvSpPr>
          <p:cNvPr id="18479" name="Text Box 26"/>
          <p:cNvSpPr txBox="1">
            <a:spLocks noChangeArrowheads="1"/>
          </p:cNvSpPr>
          <p:nvPr/>
        </p:nvSpPr>
        <p:spPr bwMode="auto">
          <a:xfrm>
            <a:off x="2125215" y="4772422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1/0 </a:t>
            </a:r>
          </a:p>
        </p:txBody>
      </p:sp>
      <p:sp>
        <p:nvSpPr>
          <p:cNvPr id="18480" name="Text Box 27"/>
          <p:cNvSpPr txBox="1">
            <a:spLocks noChangeArrowheads="1"/>
          </p:cNvSpPr>
          <p:nvPr/>
        </p:nvSpPr>
        <p:spPr bwMode="auto">
          <a:xfrm>
            <a:off x="3039616" y="4543822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1/0 </a:t>
            </a:r>
          </a:p>
        </p:txBody>
      </p:sp>
      <p:sp>
        <p:nvSpPr>
          <p:cNvPr id="18481" name="Text Box 28"/>
          <p:cNvSpPr txBox="1">
            <a:spLocks noChangeArrowheads="1"/>
          </p:cNvSpPr>
          <p:nvPr/>
        </p:nvSpPr>
        <p:spPr bwMode="auto">
          <a:xfrm>
            <a:off x="2811016" y="3400822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1/0 </a:t>
            </a:r>
          </a:p>
        </p:txBody>
      </p:sp>
      <p:sp>
        <p:nvSpPr>
          <p:cNvPr id="18482" name="Oval 3"/>
          <p:cNvSpPr>
            <a:spLocks noChangeArrowheads="1"/>
          </p:cNvSpPr>
          <p:nvPr/>
        </p:nvSpPr>
        <p:spPr bwMode="auto">
          <a:xfrm>
            <a:off x="1134615" y="5229622"/>
            <a:ext cx="762000" cy="735013"/>
          </a:xfrm>
          <a:prstGeom prst="ellipse">
            <a:avLst/>
          </a:prstGeom>
          <a:solidFill>
            <a:srgbClr val="FFFF00"/>
          </a:solidFill>
          <a:ln w="38100" algn="ctr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CN" sz="2800" b="1"/>
              <a:t>e</a:t>
            </a:r>
          </a:p>
        </p:txBody>
      </p:sp>
      <p:grpSp>
        <p:nvGrpSpPr>
          <p:cNvPr id="45" name="Group 30"/>
          <p:cNvGrpSpPr>
            <a:grpSpLocks/>
          </p:cNvGrpSpPr>
          <p:nvPr/>
        </p:nvGrpSpPr>
        <p:grpSpPr bwMode="auto">
          <a:xfrm>
            <a:off x="5240338" y="2943225"/>
            <a:ext cx="2971800" cy="3006725"/>
            <a:chOff x="2880" y="192"/>
            <a:chExt cx="1872" cy="1894"/>
          </a:xfrm>
        </p:grpSpPr>
        <p:sp>
          <p:nvSpPr>
            <p:cNvPr id="18450" name="Text Box 31"/>
            <p:cNvSpPr txBox="1">
              <a:spLocks noChangeArrowheads="1"/>
            </p:cNvSpPr>
            <p:nvPr/>
          </p:nvSpPr>
          <p:spPr bwMode="auto">
            <a:xfrm>
              <a:off x="2880" y="270"/>
              <a:ext cx="1872" cy="181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2200" b="1" dirty="0">
                  <a:solidFill>
                    <a:srgbClr val="000099"/>
                  </a:solidFill>
                </a:rPr>
                <a:t>           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0</a:t>
              </a:r>
              <a:r>
                <a:rPr lang="en-US" altLang="zh-CN" sz="2200" b="1" dirty="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 </a:t>
              </a:r>
              <a:r>
                <a:rPr lang="en-US" altLang="zh-CN" sz="2200" b="1" baseline="-30000" dirty="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</a:rPr>
                <a:t>             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a      b / 0         e / 1     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  b      c / 0         </a:t>
              </a:r>
              <a:r>
                <a:rPr lang="en-US" altLang="zh-CN" sz="2400" b="1" dirty="0" smtClean="0">
                  <a:solidFill>
                    <a:schemeClr val="bg2"/>
                  </a:solidFill>
                </a:rPr>
                <a:t>d 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/ 0   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  c      d / 0         </a:t>
              </a:r>
              <a:r>
                <a:rPr lang="en-US" altLang="zh-CN" sz="2400" b="1" dirty="0" smtClean="0">
                  <a:solidFill>
                    <a:schemeClr val="bg2"/>
                  </a:solidFill>
                </a:rPr>
                <a:t>c 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/ 0   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  d      e / 0         </a:t>
              </a:r>
              <a:r>
                <a:rPr lang="en-US" altLang="zh-CN" sz="2400" b="1" dirty="0" smtClean="0">
                  <a:solidFill>
                    <a:schemeClr val="bg2"/>
                  </a:solidFill>
                </a:rPr>
                <a:t>b 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/ 0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  e    </a:t>
              </a:r>
              <a:r>
                <a:rPr lang="en-US" altLang="zh-CN" sz="2000" b="1" dirty="0">
                  <a:solidFill>
                    <a:schemeClr val="bg2"/>
                  </a:solidFill>
                </a:rPr>
                <a:t>  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 a / 1        </a:t>
              </a:r>
              <a:r>
                <a:rPr lang="en-US" altLang="zh-CN" sz="2400" b="1" dirty="0" smtClean="0">
                  <a:solidFill>
                    <a:schemeClr val="bg2"/>
                  </a:solidFill>
                </a:rPr>
                <a:t>a / 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8451" name="Line 32"/>
            <p:cNvSpPr>
              <a:spLocks noChangeShapeType="1"/>
            </p:cNvSpPr>
            <p:nvPr/>
          </p:nvSpPr>
          <p:spPr bwMode="auto">
            <a:xfrm>
              <a:off x="3888" y="270"/>
              <a:ext cx="0" cy="1814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2" name="Line 33"/>
            <p:cNvSpPr>
              <a:spLocks noChangeShapeType="1"/>
            </p:cNvSpPr>
            <p:nvPr/>
          </p:nvSpPr>
          <p:spPr bwMode="auto">
            <a:xfrm>
              <a:off x="3264" y="270"/>
              <a:ext cx="0" cy="1814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3" name="Line 34"/>
            <p:cNvSpPr>
              <a:spLocks noChangeShapeType="1"/>
            </p:cNvSpPr>
            <p:nvPr/>
          </p:nvSpPr>
          <p:spPr bwMode="auto">
            <a:xfrm>
              <a:off x="2880" y="288"/>
              <a:ext cx="336" cy="240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4" name="Text Box 35"/>
            <p:cNvSpPr txBox="1">
              <a:spLocks noChangeArrowheads="1"/>
            </p:cNvSpPr>
            <p:nvPr/>
          </p:nvSpPr>
          <p:spPr bwMode="auto">
            <a:xfrm>
              <a:off x="2880" y="3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s</a:t>
              </a:r>
            </a:p>
          </p:txBody>
        </p:sp>
        <p:sp>
          <p:nvSpPr>
            <p:cNvPr id="18455" name="Text Box 36"/>
            <p:cNvSpPr txBox="1">
              <a:spLocks noChangeArrowheads="1"/>
            </p:cNvSpPr>
            <p:nvPr/>
          </p:nvSpPr>
          <p:spPr bwMode="auto">
            <a:xfrm>
              <a:off x="3072" y="19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x</a:t>
              </a:r>
            </a:p>
          </p:txBody>
        </p:sp>
        <p:sp>
          <p:nvSpPr>
            <p:cNvPr id="18456" name="Line 37"/>
            <p:cNvSpPr>
              <a:spLocks noChangeShapeType="1"/>
            </p:cNvSpPr>
            <p:nvPr/>
          </p:nvSpPr>
          <p:spPr bwMode="auto">
            <a:xfrm>
              <a:off x="2880" y="576"/>
              <a:ext cx="1872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cxnSp>
        <p:nvCxnSpPr>
          <p:cNvPr id="53" name="直接连接符 52"/>
          <p:cNvCxnSpPr>
            <a:cxnSpLocks noChangeShapeType="1"/>
          </p:cNvCxnSpPr>
          <p:nvPr/>
        </p:nvCxnSpPr>
        <p:spPr bwMode="auto">
          <a:xfrm flipV="1">
            <a:off x="0" y="2060575"/>
            <a:ext cx="9144000" cy="7938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1" dur="500"/>
                                        <p:tgtEl>
                                          <p:spTgt spid="24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1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1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2" grpId="0" animBg="1" autoUpdateAnimBg="0"/>
      <p:bldP spid="242693" grpId="0" animBg="1"/>
      <p:bldP spid="242694" grpId="0" autoUpdateAnimBg="0"/>
      <p:bldP spid="242695" grpId="0" animBg="1"/>
      <p:bldP spid="242696" grpId="0" animBg="1"/>
      <p:bldP spid="242697" grpId="0" autoUpdateAnimBg="0"/>
      <p:bldP spid="242698" grpId="0" animBg="1"/>
      <p:bldP spid="242699" grpId="0" autoUpdateAnimBg="0"/>
      <p:bldP spid="242700" grpId="0" autoUpdateAnimBg="0"/>
      <p:bldP spid="18457" grpId="0" animBg="1"/>
      <p:bldP spid="18458" grpId="0" animBg="1"/>
      <p:bldP spid="18459" grpId="0" animBg="1"/>
      <p:bldP spid="18460" grpId="0" animBg="1"/>
      <p:bldP spid="18461" grpId="0" animBg="1"/>
      <p:bldP spid="18462" grpId="0"/>
      <p:bldP spid="18463" grpId="0" animBg="1"/>
      <p:bldP spid="18464" grpId="0" animBg="1"/>
      <p:bldP spid="18465" grpId="0" animBg="1"/>
      <p:bldP spid="18466" grpId="0" animBg="1"/>
      <p:bldP spid="18467" grpId="0" animBg="1"/>
      <p:bldP spid="18468" grpId="0" animBg="1"/>
      <p:bldP spid="18469" grpId="0" animBg="1"/>
      <p:bldP spid="18470" grpId="0" animBg="1"/>
      <p:bldP spid="18471" grpId="0" animBg="1"/>
      <p:bldP spid="18472" grpId="0"/>
      <p:bldP spid="18473" grpId="0"/>
      <p:bldP spid="18474" grpId="0"/>
      <p:bldP spid="18475" grpId="0"/>
      <p:bldP spid="18476" grpId="0"/>
      <p:bldP spid="18477" grpId="0"/>
      <p:bldP spid="18478" grpId="0"/>
      <p:bldP spid="18479" grpId="0"/>
      <p:bldP spid="18480" grpId="0"/>
      <p:bldP spid="18481" grpId="0"/>
      <p:bldP spid="184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3" name="Rectangle 7"/>
          <p:cNvSpPr>
            <a:spLocks noChangeArrowheads="1"/>
          </p:cNvSpPr>
          <p:nvPr/>
        </p:nvSpPr>
        <p:spPr bwMode="auto">
          <a:xfrm>
            <a:off x="1481138" y="836613"/>
            <a:ext cx="2362200" cy="1219200"/>
          </a:xfrm>
          <a:prstGeom prst="rect">
            <a:avLst/>
          </a:prstGeom>
          <a:solidFill>
            <a:srgbClr val="99FF66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lIns="18000" rIns="18000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/>
              <a:t>同步二进制</a:t>
            </a:r>
          </a:p>
          <a:p>
            <a:pPr algn="ctr" eaLnBrk="1" hangingPunct="1"/>
            <a:r>
              <a:rPr lang="zh-CN" altLang="en-US" sz="2800" b="1"/>
              <a:t>串行加法器</a:t>
            </a:r>
          </a:p>
        </p:txBody>
      </p:sp>
      <p:sp>
        <p:nvSpPr>
          <p:cNvPr id="244744" name="Line 8"/>
          <p:cNvSpPr>
            <a:spLocks noChangeShapeType="1"/>
          </p:cNvSpPr>
          <p:nvPr/>
        </p:nvSpPr>
        <p:spPr bwMode="auto">
          <a:xfrm>
            <a:off x="936625" y="1212850"/>
            <a:ext cx="5334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4745" name="Text Box 9"/>
          <p:cNvSpPr txBox="1">
            <a:spLocks noChangeArrowheads="1"/>
          </p:cNvSpPr>
          <p:nvPr/>
        </p:nvSpPr>
        <p:spPr bwMode="auto">
          <a:xfrm>
            <a:off x="330200" y="10001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</a:rPr>
              <a:t>X</a:t>
            </a:r>
            <a:r>
              <a:rPr kumimoji="0" lang="en-US" altLang="zh-CN" sz="2400" b="1" baseline="-25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44746" name="Line 10"/>
          <p:cNvSpPr>
            <a:spLocks noChangeShapeType="1"/>
          </p:cNvSpPr>
          <p:nvPr/>
        </p:nvSpPr>
        <p:spPr bwMode="auto">
          <a:xfrm>
            <a:off x="1012825" y="2660650"/>
            <a:ext cx="15240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4747" name="Line 11"/>
          <p:cNvSpPr>
            <a:spLocks noChangeShapeType="1"/>
          </p:cNvSpPr>
          <p:nvPr/>
        </p:nvSpPr>
        <p:spPr bwMode="auto">
          <a:xfrm flipV="1">
            <a:off x="2536825" y="2127250"/>
            <a:ext cx="0" cy="5334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4748" name="Text Box 12"/>
          <p:cNvSpPr txBox="1">
            <a:spLocks noChangeArrowheads="1"/>
          </p:cNvSpPr>
          <p:nvPr/>
        </p:nvSpPr>
        <p:spPr bwMode="auto">
          <a:xfrm>
            <a:off x="250825" y="235585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</a:rPr>
              <a:t>CP</a:t>
            </a:r>
          </a:p>
        </p:txBody>
      </p:sp>
      <p:sp>
        <p:nvSpPr>
          <p:cNvPr id="244749" name="Line 13"/>
          <p:cNvSpPr>
            <a:spLocks noChangeShapeType="1"/>
          </p:cNvSpPr>
          <p:nvPr/>
        </p:nvSpPr>
        <p:spPr bwMode="auto">
          <a:xfrm>
            <a:off x="3832225" y="1517650"/>
            <a:ext cx="7620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4750" name="Line 14"/>
          <p:cNvSpPr>
            <a:spLocks noChangeShapeType="1"/>
          </p:cNvSpPr>
          <p:nvPr/>
        </p:nvSpPr>
        <p:spPr bwMode="auto">
          <a:xfrm>
            <a:off x="936625" y="1746250"/>
            <a:ext cx="5334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4751" name="Text Box 15"/>
          <p:cNvSpPr txBox="1">
            <a:spLocks noChangeArrowheads="1"/>
          </p:cNvSpPr>
          <p:nvPr/>
        </p:nvSpPr>
        <p:spPr bwMode="auto">
          <a:xfrm>
            <a:off x="327025" y="151765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</a:rPr>
              <a:t>X</a:t>
            </a:r>
            <a:r>
              <a:rPr kumimoji="0" lang="en-US" altLang="zh-CN" sz="2400" b="1" baseline="-25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244753" name="Text Box 17"/>
          <p:cNvSpPr txBox="1">
            <a:spLocks noChangeArrowheads="1"/>
          </p:cNvSpPr>
          <p:nvPr/>
        </p:nvSpPr>
        <p:spPr bwMode="auto">
          <a:xfrm>
            <a:off x="4565650" y="131762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</a:rPr>
              <a:t>Z</a:t>
            </a:r>
          </a:p>
        </p:txBody>
      </p:sp>
      <p:pic>
        <p:nvPicPr>
          <p:cNvPr id="19468" name="Picture 2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9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求同步二进制串行加法器的状态表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330313" y="3873798"/>
            <a:ext cx="700367" cy="733425"/>
            <a:chOff x="1375637" y="3530328"/>
            <a:chExt cx="700367" cy="733425"/>
          </a:xfrm>
        </p:grpSpPr>
        <p:sp>
          <p:nvSpPr>
            <p:cNvPr id="19495" name="Oval 18"/>
            <p:cNvSpPr>
              <a:spLocks noChangeArrowheads="1"/>
            </p:cNvSpPr>
            <p:nvPr/>
          </p:nvSpPr>
          <p:spPr bwMode="auto">
            <a:xfrm>
              <a:off x="1375637" y="3530328"/>
              <a:ext cx="700367" cy="733425"/>
            </a:xfrm>
            <a:prstGeom prst="ellipse">
              <a:avLst/>
            </a:prstGeom>
            <a:solidFill>
              <a:srgbClr val="FFFF00"/>
            </a:solidFill>
            <a:ln w="31750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96" name="Text Box 19"/>
            <p:cNvSpPr txBox="1">
              <a:spLocks noChangeArrowheads="1"/>
            </p:cNvSpPr>
            <p:nvPr/>
          </p:nvSpPr>
          <p:spPr bwMode="auto">
            <a:xfrm>
              <a:off x="1536542" y="3569642"/>
              <a:ext cx="44317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19497" name="Freeform 20"/>
          <p:cNvSpPr>
            <a:spLocks/>
          </p:cNvSpPr>
          <p:nvPr/>
        </p:nvSpPr>
        <p:spPr bwMode="auto">
          <a:xfrm>
            <a:off x="884505" y="3773785"/>
            <a:ext cx="474825" cy="666750"/>
          </a:xfrm>
          <a:custGeom>
            <a:avLst/>
            <a:gdLst>
              <a:gd name="T0" fmla="*/ 290 w 448"/>
              <a:gd name="T1" fmla="*/ 31 h 480"/>
              <a:gd name="T2" fmla="*/ 104 w 448"/>
              <a:gd name="T3" fmla="*/ 4 h 480"/>
              <a:gd name="T4" fmla="*/ 14 w 448"/>
              <a:gd name="T5" fmla="*/ 41 h 480"/>
              <a:gd name="T6" fmla="*/ 41 w 448"/>
              <a:gd name="T7" fmla="*/ 92 h 480"/>
              <a:gd name="T8" fmla="*/ 259 w 448"/>
              <a:gd name="T9" fmla="*/ 92 h 4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8"/>
              <a:gd name="T16" fmla="*/ 0 h 480"/>
              <a:gd name="T17" fmla="*/ 448 w 448"/>
              <a:gd name="T18" fmla="*/ 480 h 4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8" h="480">
                <a:moveTo>
                  <a:pt x="448" y="152"/>
                </a:moveTo>
                <a:cubicBezTo>
                  <a:pt x="340" y="76"/>
                  <a:pt x="232" y="0"/>
                  <a:pt x="160" y="8"/>
                </a:cubicBezTo>
                <a:cubicBezTo>
                  <a:pt x="88" y="16"/>
                  <a:pt x="32" y="128"/>
                  <a:pt x="16" y="200"/>
                </a:cubicBezTo>
                <a:cubicBezTo>
                  <a:pt x="0" y="272"/>
                  <a:pt x="0" y="400"/>
                  <a:pt x="64" y="440"/>
                </a:cubicBezTo>
                <a:cubicBezTo>
                  <a:pt x="128" y="480"/>
                  <a:pt x="344" y="440"/>
                  <a:pt x="400" y="440"/>
                </a:cubicBezTo>
              </a:path>
            </a:pathLst>
          </a:cu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673743" y="3873797"/>
            <a:ext cx="791368" cy="649288"/>
            <a:chOff x="3719067" y="3530327"/>
            <a:chExt cx="791368" cy="649288"/>
          </a:xfrm>
        </p:grpSpPr>
        <p:sp>
          <p:nvSpPr>
            <p:cNvPr id="19485" name="Oval 21"/>
            <p:cNvSpPr>
              <a:spLocks noChangeArrowheads="1"/>
            </p:cNvSpPr>
            <p:nvPr/>
          </p:nvSpPr>
          <p:spPr bwMode="auto">
            <a:xfrm flipH="1">
              <a:off x="3719067" y="3530327"/>
              <a:ext cx="712788" cy="649288"/>
            </a:xfrm>
            <a:prstGeom prst="ellipse">
              <a:avLst/>
            </a:prstGeom>
            <a:solidFill>
              <a:srgbClr val="FFFF00"/>
            </a:solidFill>
            <a:ln w="31750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86" name="Text Box 22"/>
            <p:cNvSpPr txBox="1">
              <a:spLocks noChangeArrowheads="1"/>
            </p:cNvSpPr>
            <p:nvPr/>
          </p:nvSpPr>
          <p:spPr bwMode="auto">
            <a:xfrm flipH="1">
              <a:off x="3864322" y="3565252"/>
              <a:ext cx="646113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19487" name="Freeform 23"/>
          <p:cNvSpPr>
            <a:spLocks/>
          </p:cNvSpPr>
          <p:nvPr/>
        </p:nvSpPr>
        <p:spPr bwMode="auto">
          <a:xfrm flipH="1">
            <a:off x="4307155" y="3797597"/>
            <a:ext cx="569913" cy="595313"/>
          </a:xfrm>
          <a:custGeom>
            <a:avLst/>
            <a:gdLst>
              <a:gd name="T0" fmla="*/ 31 w 448"/>
              <a:gd name="T1" fmla="*/ 11 h 480"/>
              <a:gd name="T2" fmla="*/ 11 w 448"/>
              <a:gd name="T3" fmla="*/ 2 h 480"/>
              <a:gd name="T4" fmla="*/ 2 w 448"/>
              <a:gd name="T5" fmla="*/ 16 h 480"/>
              <a:gd name="T6" fmla="*/ 5 w 448"/>
              <a:gd name="T7" fmla="*/ 33 h 480"/>
              <a:gd name="T8" fmla="*/ 27 w 448"/>
              <a:gd name="T9" fmla="*/ 33 h 4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8"/>
              <a:gd name="T16" fmla="*/ 0 h 480"/>
              <a:gd name="T17" fmla="*/ 448 w 448"/>
              <a:gd name="T18" fmla="*/ 480 h 4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8" h="480">
                <a:moveTo>
                  <a:pt x="448" y="152"/>
                </a:moveTo>
                <a:cubicBezTo>
                  <a:pt x="340" y="76"/>
                  <a:pt x="232" y="0"/>
                  <a:pt x="160" y="8"/>
                </a:cubicBezTo>
                <a:cubicBezTo>
                  <a:pt x="88" y="16"/>
                  <a:pt x="32" y="128"/>
                  <a:pt x="16" y="200"/>
                </a:cubicBezTo>
                <a:cubicBezTo>
                  <a:pt x="0" y="272"/>
                  <a:pt x="0" y="400"/>
                  <a:pt x="64" y="440"/>
                </a:cubicBezTo>
                <a:cubicBezTo>
                  <a:pt x="128" y="480"/>
                  <a:pt x="344" y="440"/>
                  <a:pt x="400" y="440"/>
                </a:cubicBezTo>
              </a:path>
            </a:pathLst>
          </a:cu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8" name="Freeform 24"/>
          <p:cNvSpPr>
            <a:spLocks/>
          </p:cNvSpPr>
          <p:nvPr/>
        </p:nvSpPr>
        <p:spPr bwMode="auto">
          <a:xfrm>
            <a:off x="2006868" y="3603922"/>
            <a:ext cx="1666875" cy="457200"/>
          </a:xfrm>
          <a:custGeom>
            <a:avLst/>
            <a:gdLst>
              <a:gd name="T0" fmla="*/ 0 w 1392"/>
              <a:gd name="T1" fmla="*/ 73728 h 144"/>
              <a:gd name="T2" fmla="*/ 43 w 1392"/>
              <a:gd name="T3" fmla="*/ 0 h 144"/>
              <a:gd name="T4" fmla="*/ 78 w 1392"/>
              <a:gd name="T5" fmla="*/ 73728 h 144"/>
              <a:gd name="T6" fmla="*/ 0 60000 65536"/>
              <a:gd name="T7" fmla="*/ 0 60000 65536"/>
              <a:gd name="T8" fmla="*/ 0 60000 65536"/>
              <a:gd name="T9" fmla="*/ 0 w 1392"/>
              <a:gd name="T10" fmla="*/ 0 h 144"/>
              <a:gd name="T11" fmla="*/ 1392 w 139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144">
                <a:moveTo>
                  <a:pt x="0" y="144"/>
                </a:moveTo>
                <a:cubicBezTo>
                  <a:pt x="268" y="72"/>
                  <a:pt x="536" y="0"/>
                  <a:pt x="768" y="0"/>
                </a:cubicBezTo>
                <a:cubicBezTo>
                  <a:pt x="1000" y="0"/>
                  <a:pt x="1288" y="120"/>
                  <a:pt x="1392" y="144"/>
                </a:cubicBezTo>
              </a:path>
            </a:pathLst>
          </a:cu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9489" name="Freeform 25"/>
          <p:cNvSpPr>
            <a:spLocks/>
          </p:cNvSpPr>
          <p:nvPr/>
        </p:nvSpPr>
        <p:spPr bwMode="auto">
          <a:xfrm flipH="1" flipV="1">
            <a:off x="2000518" y="4407197"/>
            <a:ext cx="1733550" cy="461963"/>
          </a:xfrm>
          <a:custGeom>
            <a:avLst/>
            <a:gdLst>
              <a:gd name="T0" fmla="*/ 0 w 1392"/>
              <a:gd name="T1" fmla="*/ 80916 h 144"/>
              <a:gd name="T2" fmla="*/ 84 w 1392"/>
              <a:gd name="T3" fmla="*/ 0 h 144"/>
              <a:gd name="T4" fmla="*/ 152 w 1392"/>
              <a:gd name="T5" fmla="*/ 80916 h 144"/>
              <a:gd name="T6" fmla="*/ 0 60000 65536"/>
              <a:gd name="T7" fmla="*/ 0 60000 65536"/>
              <a:gd name="T8" fmla="*/ 0 60000 65536"/>
              <a:gd name="T9" fmla="*/ 0 w 1392"/>
              <a:gd name="T10" fmla="*/ 0 h 144"/>
              <a:gd name="T11" fmla="*/ 1392 w 139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144">
                <a:moveTo>
                  <a:pt x="0" y="144"/>
                </a:moveTo>
                <a:cubicBezTo>
                  <a:pt x="268" y="72"/>
                  <a:pt x="536" y="0"/>
                  <a:pt x="768" y="0"/>
                </a:cubicBezTo>
                <a:cubicBezTo>
                  <a:pt x="1000" y="0"/>
                  <a:pt x="1288" y="120"/>
                  <a:pt x="1392" y="144"/>
                </a:cubicBezTo>
              </a:path>
            </a:pathLst>
          </a:cu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9490" name="Text Box 26"/>
          <p:cNvSpPr txBox="1">
            <a:spLocks noChangeArrowheads="1"/>
          </p:cNvSpPr>
          <p:nvPr/>
        </p:nvSpPr>
        <p:spPr bwMode="auto">
          <a:xfrm>
            <a:off x="2406918" y="3264197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1/ 0</a:t>
            </a:r>
          </a:p>
        </p:txBody>
      </p:sp>
      <p:sp>
        <p:nvSpPr>
          <p:cNvPr id="19491" name="Text Box 27"/>
          <p:cNvSpPr txBox="1">
            <a:spLocks noChangeArrowheads="1"/>
          </p:cNvSpPr>
          <p:nvPr/>
        </p:nvSpPr>
        <p:spPr bwMode="auto">
          <a:xfrm>
            <a:off x="107504" y="3430751"/>
            <a:ext cx="1014413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00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/ 0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01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/ 1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10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/ 1</a:t>
            </a:r>
          </a:p>
        </p:txBody>
      </p:sp>
      <p:sp>
        <p:nvSpPr>
          <p:cNvPr id="19492" name="Text Box 28"/>
          <p:cNvSpPr txBox="1">
            <a:spLocks noChangeArrowheads="1"/>
          </p:cNvSpPr>
          <p:nvPr/>
        </p:nvSpPr>
        <p:spPr bwMode="auto">
          <a:xfrm>
            <a:off x="2500580" y="4364335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00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/ 1</a:t>
            </a:r>
          </a:p>
        </p:txBody>
      </p:sp>
      <p:sp>
        <p:nvSpPr>
          <p:cNvPr id="19493" name="Text Box 29"/>
          <p:cNvSpPr txBox="1">
            <a:spLocks noChangeArrowheads="1"/>
          </p:cNvSpPr>
          <p:nvPr/>
        </p:nvSpPr>
        <p:spPr bwMode="auto">
          <a:xfrm>
            <a:off x="4783851" y="3362895"/>
            <a:ext cx="1014413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01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/ 0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10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/ 0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11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/ 1</a:t>
            </a:r>
          </a:p>
        </p:txBody>
      </p:sp>
      <p:sp>
        <p:nvSpPr>
          <p:cNvPr id="19494" name="Text Box 30"/>
          <p:cNvSpPr txBox="1">
            <a:spLocks noChangeArrowheads="1"/>
          </p:cNvSpPr>
          <p:nvPr/>
        </p:nvSpPr>
        <p:spPr bwMode="auto">
          <a:xfrm>
            <a:off x="1092526" y="2930525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X</a:t>
            </a:r>
            <a:r>
              <a:rPr kumimoji="0" lang="en-US" altLang="zh-CN" sz="2400" b="1" baseline="-25000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X</a:t>
            </a:r>
            <a:r>
              <a:rPr kumimoji="0" lang="en-US" altLang="zh-CN" sz="2400" b="1" baseline="-25000" dirty="0">
                <a:solidFill>
                  <a:schemeClr val="bg1"/>
                </a:solidFill>
                <a:latin typeface="Arial" panose="020B0604020202020204" pitchFamily="34" charset="0"/>
              </a:rPr>
              <a:t>2 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/ Z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37" name="Group 31"/>
          <p:cNvGrpSpPr>
            <a:grpSpLocks/>
          </p:cNvGrpSpPr>
          <p:nvPr/>
        </p:nvGrpSpPr>
        <p:grpSpPr bwMode="auto">
          <a:xfrm>
            <a:off x="4067175" y="4736802"/>
            <a:ext cx="4772025" cy="1860550"/>
            <a:chOff x="1267" y="2688"/>
            <a:chExt cx="3006" cy="1172"/>
          </a:xfrm>
        </p:grpSpPr>
        <p:sp>
          <p:nvSpPr>
            <p:cNvPr id="19474" name="Text Box 32"/>
            <p:cNvSpPr txBox="1">
              <a:spLocks noChangeArrowheads="1"/>
            </p:cNvSpPr>
            <p:nvPr/>
          </p:nvSpPr>
          <p:spPr bwMode="auto">
            <a:xfrm>
              <a:off x="1267" y="2974"/>
              <a:ext cx="3005" cy="8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2200" b="1">
                  <a:solidFill>
                    <a:srgbClr val="000099"/>
                  </a:solidFill>
                </a:rPr>
                <a:t>             </a:t>
              </a:r>
              <a:r>
                <a:rPr kumimoji="0" lang="en-US" altLang="zh-CN" sz="2200" b="1">
                  <a:solidFill>
                    <a:schemeClr val="bg2"/>
                  </a:solidFill>
                </a:rPr>
                <a:t>00</a:t>
              </a:r>
              <a:r>
                <a:rPr lang="en-US" altLang="zh-CN" sz="2200" b="1">
                  <a:solidFill>
                    <a:schemeClr val="bg2"/>
                  </a:solidFill>
                </a:rPr>
                <a:t> </a:t>
              </a:r>
              <a:r>
                <a:rPr kumimoji="0" lang="en-US" altLang="zh-CN" sz="2200" b="1">
                  <a:solidFill>
                    <a:schemeClr val="bg2"/>
                  </a:solidFill>
                </a:rPr>
                <a:t> </a:t>
              </a:r>
              <a:r>
                <a:rPr lang="en-US" altLang="zh-CN" sz="2200" b="1" baseline="-30000">
                  <a:solidFill>
                    <a:schemeClr val="bg2"/>
                  </a:solidFill>
                </a:rPr>
                <a:t> </a:t>
              </a:r>
              <a:r>
                <a:rPr kumimoji="0" lang="en-US" altLang="zh-CN" sz="2200" b="1">
                  <a:solidFill>
                    <a:schemeClr val="bg2"/>
                  </a:solidFill>
                </a:rPr>
                <a:t> </a:t>
              </a:r>
              <a:r>
                <a:rPr kumimoji="0" lang="en-US" altLang="zh-CN" sz="2200" b="1" baseline="30000">
                  <a:solidFill>
                    <a:schemeClr val="bg2"/>
                  </a:solidFill>
                </a:rPr>
                <a:t>           </a:t>
              </a:r>
              <a:r>
                <a:rPr kumimoji="0" lang="en-US" altLang="zh-CN" sz="2200" b="1">
                  <a:solidFill>
                    <a:schemeClr val="bg2"/>
                  </a:solidFill>
                </a:rPr>
                <a:t>01</a:t>
              </a:r>
              <a:r>
                <a:rPr lang="en-US" altLang="zh-CN" sz="2200" b="1">
                  <a:solidFill>
                    <a:schemeClr val="bg2"/>
                  </a:solidFill>
                </a:rPr>
                <a:t>          10           11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chemeClr val="bg2"/>
                  </a:solidFill>
                </a:rPr>
                <a:t>  </a:t>
              </a:r>
              <a:r>
                <a:rPr lang="en-US" altLang="zh-CN" sz="2400" b="1">
                  <a:solidFill>
                    <a:schemeClr val="bg2"/>
                  </a:solidFill>
                </a:rPr>
                <a:t>a      a / 0       a / 1       a / 1      b / 0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  b      a / 1       b / 0       b / 0     b / 1 </a:t>
              </a:r>
            </a:p>
          </p:txBody>
        </p:sp>
        <p:sp>
          <p:nvSpPr>
            <p:cNvPr id="19475" name="Line 33"/>
            <p:cNvSpPr>
              <a:spLocks noChangeShapeType="1"/>
            </p:cNvSpPr>
            <p:nvPr/>
          </p:nvSpPr>
          <p:spPr bwMode="auto">
            <a:xfrm>
              <a:off x="2275" y="2974"/>
              <a:ext cx="0" cy="884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6" name="Line 34"/>
            <p:cNvSpPr>
              <a:spLocks noChangeShapeType="1"/>
            </p:cNvSpPr>
            <p:nvPr/>
          </p:nvSpPr>
          <p:spPr bwMode="auto">
            <a:xfrm>
              <a:off x="1651" y="2974"/>
              <a:ext cx="0" cy="884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7" name="Line 35"/>
            <p:cNvSpPr>
              <a:spLocks noChangeShapeType="1"/>
            </p:cNvSpPr>
            <p:nvPr/>
          </p:nvSpPr>
          <p:spPr bwMode="auto">
            <a:xfrm>
              <a:off x="1267" y="2992"/>
              <a:ext cx="336" cy="240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8" name="Text Box 36"/>
            <p:cNvSpPr txBox="1">
              <a:spLocks noChangeArrowheads="1"/>
            </p:cNvSpPr>
            <p:nvPr/>
          </p:nvSpPr>
          <p:spPr bwMode="auto">
            <a:xfrm>
              <a:off x="1267" y="3040"/>
              <a:ext cx="3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2"/>
                  </a:solidFill>
                </a:rPr>
                <a:t>Y</a:t>
              </a:r>
              <a:r>
                <a:rPr kumimoji="0" lang="en-US" altLang="zh-CN" sz="2000" b="1" baseline="-25000">
                  <a:solidFill>
                    <a:schemeClr val="bg2"/>
                  </a:solidFill>
                </a:rPr>
                <a:t>n</a:t>
              </a:r>
            </a:p>
          </p:txBody>
        </p:sp>
        <p:sp>
          <p:nvSpPr>
            <p:cNvPr id="19479" name="Text Box 37"/>
            <p:cNvSpPr txBox="1">
              <a:spLocks noChangeArrowheads="1"/>
            </p:cNvSpPr>
            <p:nvPr/>
          </p:nvSpPr>
          <p:spPr bwMode="auto">
            <a:xfrm>
              <a:off x="1459" y="28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x</a:t>
              </a:r>
            </a:p>
          </p:txBody>
        </p:sp>
        <p:sp>
          <p:nvSpPr>
            <p:cNvPr id="19480" name="Line 38"/>
            <p:cNvSpPr>
              <a:spLocks noChangeShapeType="1"/>
            </p:cNvSpPr>
            <p:nvPr/>
          </p:nvSpPr>
          <p:spPr bwMode="auto">
            <a:xfrm>
              <a:off x="1267" y="3280"/>
              <a:ext cx="3006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1" name="Line 39"/>
            <p:cNvSpPr>
              <a:spLocks noChangeShapeType="1"/>
            </p:cNvSpPr>
            <p:nvPr/>
          </p:nvSpPr>
          <p:spPr bwMode="auto">
            <a:xfrm>
              <a:off x="2976" y="2976"/>
              <a:ext cx="0" cy="884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2" name="Line 40"/>
            <p:cNvSpPr>
              <a:spLocks noChangeShapeType="1"/>
            </p:cNvSpPr>
            <p:nvPr/>
          </p:nvSpPr>
          <p:spPr bwMode="auto">
            <a:xfrm>
              <a:off x="3600" y="2976"/>
              <a:ext cx="0" cy="884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3" name="Rectangle 41"/>
            <p:cNvSpPr>
              <a:spLocks noChangeArrowheads="1"/>
            </p:cNvSpPr>
            <p:nvPr/>
          </p:nvSpPr>
          <p:spPr bwMode="auto">
            <a:xfrm>
              <a:off x="1651" y="2688"/>
              <a:ext cx="2621" cy="28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D6009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0" lang="en-US" altLang="zh-CN" b="1" baseline="30000">
                  <a:solidFill>
                    <a:srgbClr val="0000CC"/>
                  </a:solidFill>
                  <a:latin typeface="Times New Roman" panose="02020603050405020304" pitchFamily="18" charset="0"/>
                </a:rPr>
                <a:t>n+1</a:t>
              </a:r>
              <a:r>
                <a:rPr lang="en-US" altLang="zh-CN" b="1" baseline="-30000">
                  <a:solidFill>
                    <a:srgbClr val="0000C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/Z</a:t>
              </a:r>
            </a:p>
          </p:txBody>
        </p:sp>
      </p:grpSp>
      <p:sp>
        <p:nvSpPr>
          <p:cNvPr id="19472" name="Text Box 15"/>
          <p:cNvSpPr txBox="1">
            <a:spLocks noChangeArrowheads="1"/>
          </p:cNvSpPr>
          <p:nvPr/>
        </p:nvSpPr>
        <p:spPr bwMode="auto">
          <a:xfrm>
            <a:off x="5328732" y="914307"/>
            <a:ext cx="25511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状态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:</a:t>
            </a:r>
            <a:endParaRPr lang="zh-CN" altLang="en-US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b——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进位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a——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不进位</a:t>
            </a:r>
          </a:p>
        </p:txBody>
      </p:sp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 flipV="1">
            <a:off x="0" y="2805113"/>
            <a:ext cx="9144000" cy="7937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3" grpId="0" animBg="1" autoUpdateAnimBg="0"/>
      <p:bldP spid="244744" grpId="0" animBg="1"/>
      <p:bldP spid="244745" grpId="0" autoUpdateAnimBg="0"/>
      <p:bldP spid="244746" grpId="0" animBg="1"/>
      <p:bldP spid="244747" grpId="0" animBg="1"/>
      <p:bldP spid="244748" grpId="0" autoUpdateAnimBg="0"/>
      <p:bldP spid="244749" grpId="0" animBg="1"/>
      <p:bldP spid="244750" grpId="0" animBg="1"/>
      <p:bldP spid="244751" grpId="0" autoUpdateAnimBg="0"/>
      <p:bldP spid="244753" grpId="0" autoUpdateAnimBg="0"/>
      <p:bldP spid="19497" grpId="0" animBg="1"/>
      <p:bldP spid="19487" grpId="0" animBg="1"/>
      <p:bldP spid="19488" grpId="0" animBg="1"/>
      <p:bldP spid="19489" grpId="0" animBg="1"/>
      <p:bldP spid="19490" grpId="0"/>
      <p:bldP spid="19491" grpId="0"/>
      <p:bldP spid="19492" grpId="0"/>
      <p:bldP spid="19493" grpId="0"/>
      <p:bldP spid="19494" grpId="0"/>
      <p:bldP spid="194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71550" y="912813"/>
            <a:ext cx="7086600" cy="1308100"/>
            <a:chOff x="624" y="1144"/>
            <a:chExt cx="4464" cy="824"/>
          </a:xfrm>
        </p:grpSpPr>
        <p:sp>
          <p:nvSpPr>
            <p:cNvPr id="20494" name="Text Box 8"/>
            <p:cNvSpPr txBox="1">
              <a:spLocks noChangeArrowheads="1"/>
            </p:cNvSpPr>
            <p:nvPr/>
          </p:nvSpPr>
          <p:spPr bwMode="auto">
            <a:xfrm>
              <a:off x="624" y="1248"/>
              <a:ext cx="28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bg2"/>
                  </a:solidFill>
                </a:rPr>
                <a:t>X:      0  1  0  1  0  1  1  0  1</a:t>
              </a:r>
            </a:p>
          </p:txBody>
        </p:sp>
        <p:sp>
          <p:nvSpPr>
            <p:cNvPr id="20495" name="Text Box 9"/>
            <p:cNvSpPr txBox="1">
              <a:spLocks noChangeArrowheads="1"/>
            </p:cNvSpPr>
            <p:nvPr/>
          </p:nvSpPr>
          <p:spPr bwMode="auto">
            <a:xfrm>
              <a:off x="624" y="1641"/>
              <a:ext cx="27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chemeClr val="bg2"/>
                  </a:solidFill>
                </a:rPr>
                <a:t>Z:      0  0  0  1  0  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1</a:t>
              </a:r>
              <a:r>
                <a:rPr lang="en-US" altLang="zh-CN" sz="2800" b="1" dirty="0">
                  <a:solidFill>
                    <a:schemeClr val="bg2"/>
                  </a:solidFill>
                </a:rPr>
                <a:t>  0  0  1</a:t>
              </a:r>
            </a:p>
          </p:txBody>
        </p:sp>
        <p:sp>
          <p:nvSpPr>
            <p:cNvPr id="20496" name="Freeform 10"/>
            <p:cNvSpPr>
              <a:spLocks/>
            </p:cNvSpPr>
            <p:nvPr/>
          </p:nvSpPr>
          <p:spPr bwMode="auto">
            <a:xfrm>
              <a:off x="1536" y="1144"/>
              <a:ext cx="432" cy="200"/>
            </a:xfrm>
            <a:custGeom>
              <a:avLst/>
              <a:gdLst>
                <a:gd name="T0" fmla="*/ 0 w 432"/>
                <a:gd name="T1" fmla="*/ 200 h 200"/>
                <a:gd name="T2" fmla="*/ 192 w 432"/>
                <a:gd name="T3" fmla="*/ 8 h 200"/>
                <a:gd name="T4" fmla="*/ 432 w 432"/>
                <a:gd name="T5" fmla="*/ 152 h 200"/>
                <a:gd name="T6" fmla="*/ 0 60000 65536"/>
                <a:gd name="T7" fmla="*/ 0 60000 65536"/>
                <a:gd name="T8" fmla="*/ 0 60000 65536"/>
                <a:gd name="T9" fmla="*/ 0 w 432"/>
                <a:gd name="T10" fmla="*/ 0 h 200"/>
                <a:gd name="T11" fmla="*/ 432 w 43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200">
                  <a:moveTo>
                    <a:pt x="0" y="200"/>
                  </a:moveTo>
                  <a:cubicBezTo>
                    <a:pt x="60" y="108"/>
                    <a:pt x="120" y="16"/>
                    <a:pt x="192" y="8"/>
                  </a:cubicBezTo>
                  <a:cubicBezTo>
                    <a:pt x="264" y="0"/>
                    <a:pt x="348" y="76"/>
                    <a:pt x="432" y="152"/>
                  </a:cubicBezTo>
                </a:path>
              </a:pathLst>
            </a:cu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7" name="Freeform 11"/>
            <p:cNvSpPr>
              <a:spLocks/>
            </p:cNvSpPr>
            <p:nvPr/>
          </p:nvSpPr>
          <p:spPr bwMode="auto">
            <a:xfrm>
              <a:off x="2016" y="1144"/>
              <a:ext cx="432" cy="200"/>
            </a:xfrm>
            <a:custGeom>
              <a:avLst/>
              <a:gdLst>
                <a:gd name="T0" fmla="*/ 0 w 432"/>
                <a:gd name="T1" fmla="*/ 200 h 200"/>
                <a:gd name="T2" fmla="*/ 192 w 432"/>
                <a:gd name="T3" fmla="*/ 8 h 200"/>
                <a:gd name="T4" fmla="*/ 432 w 432"/>
                <a:gd name="T5" fmla="*/ 152 h 200"/>
                <a:gd name="T6" fmla="*/ 0 60000 65536"/>
                <a:gd name="T7" fmla="*/ 0 60000 65536"/>
                <a:gd name="T8" fmla="*/ 0 60000 65536"/>
                <a:gd name="T9" fmla="*/ 0 w 432"/>
                <a:gd name="T10" fmla="*/ 0 h 200"/>
                <a:gd name="T11" fmla="*/ 432 w 43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200">
                  <a:moveTo>
                    <a:pt x="0" y="200"/>
                  </a:moveTo>
                  <a:cubicBezTo>
                    <a:pt x="60" y="108"/>
                    <a:pt x="120" y="16"/>
                    <a:pt x="192" y="8"/>
                  </a:cubicBezTo>
                  <a:cubicBezTo>
                    <a:pt x="264" y="0"/>
                    <a:pt x="348" y="76"/>
                    <a:pt x="432" y="152"/>
                  </a:cubicBezTo>
                </a:path>
              </a:pathLst>
            </a:cu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8" name="Text Box 12"/>
            <p:cNvSpPr txBox="1">
              <a:spLocks noChangeArrowheads="1"/>
            </p:cNvSpPr>
            <p:nvPr/>
          </p:nvSpPr>
          <p:spPr bwMode="auto">
            <a:xfrm>
              <a:off x="3600" y="1248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bg1"/>
                  </a:solidFill>
                </a:rPr>
                <a:t>可重叠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042988" y="2336800"/>
            <a:ext cx="7086600" cy="1308100"/>
            <a:chOff x="672" y="2200"/>
            <a:chExt cx="4464" cy="824"/>
          </a:xfrm>
        </p:grpSpPr>
        <p:sp>
          <p:nvSpPr>
            <p:cNvPr id="20489" name="Text Box 14"/>
            <p:cNvSpPr txBox="1">
              <a:spLocks noChangeArrowheads="1"/>
            </p:cNvSpPr>
            <p:nvPr/>
          </p:nvSpPr>
          <p:spPr bwMode="auto">
            <a:xfrm>
              <a:off x="672" y="2304"/>
              <a:ext cx="28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chemeClr val="bg2"/>
                  </a:solidFill>
                </a:rPr>
                <a:t>X:    </a:t>
              </a:r>
              <a:r>
                <a:rPr lang="en-US" altLang="zh-CN" sz="2800" b="1" dirty="0" smtClean="0">
                  <a:solidFill>
                    <a:schemeClr val="bg2"/>
                  </a:solidFill>
                </a:rPr>
                <a:t> </a:t>
              </a:r>
              <a:r>
                <a:rPr lang="en-US" altLang="zh-CN" sz="2800" b="1" dirty="0">
                  <a:solidFill>
                    <a:schemeClr val="bg2"/>
                  </a:solidFill>
                </a:rPr>
                <a:t>0  1  0  1  0  1  0  1  1</a:t>
              </a:r>
            </a:p>
          </p:txBody>
        </p:sp>
        <p:sp>
          <p:nvSpPr>
            <p:cNvPr id="20490" name="Text Box 15"/>
            <p:cNvSpPr txBox="1">
              <a:spLocks noChangeArrowheads="1"/>
            </p:cNvSpPr>
            <p:nvPr/>
          </p:nvSpPr>
          <p:spPr bwMode="auto">
            <a:xfrm>
              <a:off x="672" y="2697"/>
              <a:ext cx="27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chemeClr val="bg2"/>
                  </a:solidFill>
                </a:rPr>
                <a:t>Z:    </a:t>
              </a:r>
              <a:r>
                <a:rPr lang="en-US" altLang="zh-CN" sz="2800" b="1" dirty="0" smtClean="0">
                  <a:solidFill>
                    <a:schemeClr val="bg2"/>
                  </a:solidFill>
                </a:rPr>
                <a:t> </a:t>
              </a:r>
              <a:r>
                <a:rPr lang="en-US" altLang="zh-CN" sz="2800" b="1" dirty="0">
                  <a:solidFill>
                    <a:schemeClr val="bg2"/>
                  </a:solidFill>
                </a:rPr>
                <a:t>0  0  0  1  0 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 0  </a:t>
              </a:r>
              <a:r>
                <a:rPr lang="en-US" altLang="zh-CN" sz="2800" b="1" dirty="0">
                  <a:solidFill>
                    <a:schemeClr val="bg2"/>
                  </a:solidFill>
                </a:rPr>
                <a:t>0  1  0</a:t>
              </a:r>
            </a:p>
          </p:txBody>
        </p:sp>
        <p:sp>
          <p:nvSpPr>
            <p:cNvPr id="20491" name="Freeform 16"/>
            <p:cNvSpPr>
              <a:spLocks/>
            </p:cNvSpPr>
            <p:nvPr/>
          </p:nvSpPr>
          <p:spPr bwMode="auto">
            <a:xfrm>
              <a:off x="1584" y="2200"/>
              <a:ext cx="432" cy="200"/>
            </a:xfrm>
            <a:custGeom>
              <a:avLst/>
              <a:gdLst>
                <a:gd name="T0" fmla="*/ 0 w 432"/>
                <a:gd name="T1" fmla="*/ 200 h 200"/>
                <a:gd name="T2" fmla="*/ 192 w 432"/>
                <a:gd name="T3" fmla="*/ 8 h 200"/>
                <a:gd name="T4" fmla="*/ 432 w 432"/>
                <a:gd name="T5" fmla="*/ 152 h 200"/>
                <a:gd name="T6" fmla="*/ 0 60000 65536"/>
                <a:gd name="T7" fmla="*/ 0 60000 65536"/>
                <a:gd name="T8" fmla="*/ 0 60000 65536"/>
                <a:gd name="T9" fmla="*/ 0 w 432"/>
                <a:gd name="T10" fmla="*/ 0 h 200"/>
                <a:gd name="T11" fmla="*/ 432 w 43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200">
                  <a:moveTo>
                    <a:pt x="0" y="200"/>
                  </a:moveTo>
                  <a:cubicBezTo>
                    <a:pt x="60" y="108"/>
                    <a:pt x="120" y="16"/>
                    <a:pt x="192" y="8"/>
                  </a:cubicBezTo>
                  <a:cubicBezTo>
                    <a:pt x="264" y="0"/>
                    <a:pt x="348" y="76"/>
                    <a:pt x="432" y="152"/>
                  </a:cubicBezTo>
                </a:path>
              </a:pathLst>
            </a:cu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2" name="Freeform 17"/>
            <p:cNvSpPr>
              <a:spLocks/>
            </p:cNvSpPr>
            <p:nvPr/>
          </p:nvSpPr>
          <p:spPr bwMode="auto">
            <a:xfrm>
              <a:off x="2496" y="2200"/>
              <a:ext cx="432" cy="200"/>
            </a:xfrm>
            <a:custGeom>
              <a:avLst/>
              <a:gdLst>
                <a:gd name="T0" fmla="*/ 0 w 432"/>
                <a:gd name="T1" fmla="*/ 200 h 200"/>
                <a:gd name="T2" fmla="*/ 192 w 432"/>
                <a:gd name="T3" fmla="*/ 8 h 200"/>
                <a:gd name="T4" fmla="*/ 432 w 432"/>
                <a:gd name="T5" fmla="*/ 152 h 200"/>
                <a:gd name="T6" fmla="*/ 0 60000 65536"/>
                <a:gd name="T7" fmla="*/ 0 60000 65536"/>
                <a:gd name="T8" fmla="*/ 0 60000 65536"/>
                <a:gd name="T9" fmla="*/ 0 w 432"/>
                <a:gd name="T10" fmla="*/ 0 h 200"/>
                <a:gd name="T11" fmla="*/ 432 w 43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200">
                  <a:moveTo>
                    <a:pt x="0" y="200"/>
                  </a:moveTo>
                  <a:cubicBezTo>
                    <a:pt x="60" y="108"/>
                    <a:pt x="120" y="16"/>
                    <a:pt x="192" y="8"/>
                  </a:cubicBezTo>
                  <a:cubicBezTo>
                    <a:pt x="264" y="0"/>
                    <a:pt x="348" y="76"/>
                    <a:pt x="432" y="152"/>
                  </a:cubicBezTo>
                </a:path>
              </a:pathLst>
            </a:cu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3" name="Text Box 18"/>
            <p:cNvSpPr txBox="1">
              <a:spLocks noChangeArrowheads="1"/>
            </p:cNvSpPr>
            <p:nvPr/>
          </p:nvSpPr>
          <p:spPr bwMode="auto">
            <a:xfrm>
              <a:off x="3648" y="2304"/>
              <a:ext cx="148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bg1"/>
                  </a:solidFill>
                </a:rPr>
                <a:t>不可重叠</a:t>
              </a:r>
            </a:p>
          </p:txBody>
        </p:sp>
      </p:grpSp>
      <p:sp>
        <p:nvSpPr>
          <p:cNvPr id="246803" name="Text Box 19"/>
          <p:cNvSpPr txBox="1">
            <a:spLocks noChangeArrowheads="1"/>
          </p:cNvSpPr>
          <p:nvPr/>
        </p:nvSpPr>
        <p:spPr bwMode="auto">
          <a:xfrm>
            <a:off x="914400" y="4005263"/>
            <a:ext cx="5745163" cy="188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chemeClr val="bg2"/>
                </a:solidFill>
              </a:rPr>
              <a:t>状态：    </a:t>
            </a:r>
            <a:r>
              <a:rPr lang="en-US" altLang="zh-CN" sz="2600" b="1" dirty="0" smtClean="0">
                <a:solidFill>
                  <a:schemeClr val="bg2"/>
                </a:solidFill>
              </a:rPr>
              <a:t>S</a:t>
            </a:r>
            <a:r>
              <a:rPr kumimoji="0" lang="en-US" altLang="zh-CN" sz="2600" b="1" baseline="-25000" dirty="0" smtClean="0">
                <a:solidFill>
                  <a:schemeClr val="bg2"/>
                </a:solidFill>
              </a:rPr>
              <a:t>0 </a:t>
            </a:r>
            <a:r>
              <a:rPr lang="en-US" altLang="zh-CN" sz="2600" b="1" dirty="0" smtClean="0">
                <a:solidFill>
                  <a:schemeClr val="bg2"/>
                </a:solidFill>
              </a:rPr>
              <a:t>—— 0 </a:t>
            </a:r>
            <a:endParaRPr lang="en-US" altLang="zh-CN" sz="2600" b="1" dirty="0">
              <a:solidFill>
                <a:schemeClr val="bg2"/>
              </a:solidFill>
            </a:endParaRP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solidFill>
                  <a:schemeClr val="bg2"/>
                </a:solidFill>
              </a:rPr>
              <a:t>                </a:t>
            </a:r>
            <a:r>
              <a:rPr lang="en-US" altLang="zh-CN" sz="2600" b="1" dirty="0" smtClean="0">
                <a:solidFill>
                  <a:schemeClr val="bg2"/>
                </a:solidFill>
              </a:rPr>
              <a:t>S</a:t>
            </a:r>
            <a:r>
              <a:rPr kumimoji="0" lang="en-US" altLang="zh-CN" sz="2600" b="1" baseline="-25000" dirty="0" smtClean="0">
                <a:solidFill>
                  <a:schemeClr val="bg2"/>
                </a:solidFill>
              </a:rPr>
              <a:t>1 </a:t>
            </a:r>
            <a:r>
              <a:rPr lang="en-US" altLang="zh-CN" sz="2600" b="1" dirty="0" smtClean="0">
                <a:solidFill>
                  <a:schemeClr val="bg2"/>
                </a:solidFill>
              </a:rPr>
              <a:t>—— </a:t>
            </a:r>
            <a:r>
              <a:rPr lang="en-US" altLang="zh-CN" sz="2600" b="1" dirty="0">
                <a:solidFill>
                  <a:schemeClr val="bg2"/>
                </a:solidFill>
              </a:rPr>
              <a:t>1 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solidFill>
                  <a:schemeClr val="bg2"/>
                </a:solidFill>
              </a:rPr>
              <a:t>                </a:t>
            </a:r>
            <a:r>
              <a:rPr lang="en-US" altLang="zh-CN" sz="2600" b="1" dirty="0" smtClean="0">
                <a:solidFill>
                  <a:schemeClr val="bg2"/>
                </a:solidFill>
              </a:rPr>
              <a:t>S</a:t>
            </a:r>
            <a:r>
              <a:rPr kumimoji="0" lang="en-US" altLang="zh-CN" sz="2600" b="1" baseline="-25000" dirty="0" smtClean="0">
                <a:solidFill>
                  <a:schemeClr val="bg2"/>
                </a:solidFill>
              </a:rPr>
              <a:t>2 </a:t>
            </a:r>
            <a:r>
              <a:rPr lang="en-US" altLang="zh-CN" sz="2600" b="1" dirty="0" smtClean="0">
                <a:solidFill>
                  <a:schemeClr val="bg2"/>
                </a:solidFill>
              </a:rPr>
              <a:t>—— </a:t>
            </a:r>
            <a:r>
              <a:rPr lang="en-US" altLang="zh-CN" sz="2600" b="1" dirty="0">
                <a:solidFill>
                  <a:schemeClr val="bg2"/>
                </a:solidFill>
              </a:rPr>
              <a:t>10 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solidFill>
                  <a:schemeClr val="bg2"/>
                </a:solidFill>
              </a:rPr>
              <a:t>                </a:t>
            </a:r>
            <a:r>
              <a:rPr lang="en-US" altLang="zh-CN" sz="2600" b="1" dirty="0" smtClean="0">
                <a:solidFill>
                  <a:schemeClr val="bg2"/>
                </a:solidFill>
              </a:rPr>
              <a:t>S</a:t>
            </a:r>
            <a:r>
              <a:rPr kumimoji="0" lang="en-US" altLang="zh-CN" sz="2600" b="1" baseline="-25000" dirty="0" smtClean="0">
                <a:solidFill>
                  <a:schemeClr val="bg2"/>
                </a:solidFill>
              </a:rPr>
              <a:t>3 </a:t>
            </a:r>
            <a:r>
              <a:rPr lang="en-US" altLang="zh-CN" sz="2600" b="1" dirty="0" smtClean="0">
                <a:solidFill>
                  <a:schemeClr val="bg2"/>
                </a:solidFill>
              </a:rPr>
              <a:t>—— </a:t>
            </a:r>
            <a:r>
              <a:rPr lang="en-US" altLang="zh-CN" sz="2600" b="1" dirty="0">
                <a:solidFill>
                  <a:schemeClr val="bg2"/>
                </a:solidFill>
              </a:rPr>
              <a:t>101 </a:t>
            </a:r>
            <a:r>
              <a:rPr lang="zh-CN" altLang="en-US" sz="2600" b="1" dirty="0">
                <a:solidFill>
                  <a:schemeClr val="bg2"/>
                </a:solidFill>
              </a:rPr>
              <a:t>， 且 </a:t>
            </a:r>
            <a:r>
              <a:rPr lang="en-US" altLang="zh-CN" sz="2600" b="1" dirty="0">
                <a:solidFill>
                  <a:schemeClr val="bg2"/>
                </a:solidFill>
              </a:rPr>
              <a:t>Z=1</a:t>
            </a:r>
          </a:p>
        </p:txBody>
      </p:sp>
      <p:pic>
        <p:nvPicPr>
          <p:cNvPr id="20487" name="Picture 2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求</a:t>
            </a:r>
            <a:r>
              <a:rPr lang="en-US" altLang="zh-CN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101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序列检测器的状态表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0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6"/>
          <p:cNvSpPr txBox="1">
            <a:spLocks noChangeArrowheads="1"/>
          </p:cNvSpPr>
          <p:nvPr/>
        </p:nvSpPr>
        <p:spPr bwMode="auto">
          <a:xfrm>
            <a:off x="1635125" y="5681663"/>
            <a:ext cx="4953000" cy="80645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endParaRPr lang="en-US" altLang="zh-CN" sz="1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000" b="1">
                <a:latin typeface="Times New Roman" panose="02020603050405020304" pitchFamily="18" charset="0"/>
              </a:rPr>
              <a:t>状态： </a:t>
            </a:r>
            <a:r>
              <a:rPr lang="en-US" altLang="zh-CN" sz="2000" b="1">
                <a:latin typeface="Times New Roman" panose="02020603050405020304" pitchFamily="18" charset="0"/>
              </a:rPr>
              <a:t>S</a:t>
            </a:r>
            <a:r>
              <a:rPr kumimoji="0" lang="en-US" altLang="zh-CN" sz="20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000" b="1">
                <a:latin typeface="Times New Roman" panose="02020603050405020304" pitchFamily="18" charset="0"/>
              </a:rPr>
              <a:t>——0    , S</a:t>
            </a:r>
            <a:r>
              <a:rPr kumimoji="0" lang="en-US" altLang="zh-CN" sz="20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</a:rPr>
              <a:t>—— 1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             S</a:t>
            </a:r>
            <a:r>
              <a:rPr kumimoji="0" lang="en-US" altLang="zh-CN" sz="20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</a:rPr>
              <a:t>—— 10 ,  S</a:t>
            </a:r>
            <a:r>
              <a:rPr kumimoji="0" lang="en-US" altLang="zh-CN" sz="2000" b="1" baseline="-25000">
                <a:latin typeface="Times New Roman" panose="02020603050405020304" pitchFamily="18" charset="0"/>
              </a:rPr>
              <a:t>3</a:t>
            </a:r>
            <a:r>
              <a:rPr lang="en-US" altLang="zh-CN" sz="2000" b="1">
                <a:latin typeface="Times New Roman" panose="02020603050405020304" pitchFamily="18" charset="0"/>
              </a:rPr>
              <a:t>—— 101 </a:t>
            </a:r>
            <a:r>
              <a:rPr lang="zh-CN" altLang="en-US" sz="2000" b="1">
                <a:latin typeface="Times New Roman" panose="02020603050405020304" pitchFamily="18" charset="0"/>
              </a:rPr>
              <a:t>， 且 </a:t>
            </a:r>
            <a:r>
              <a:rPr lang="en-US" altLang="zh-CN" sz="2000" b="1">
                <a:latin typeface="Times New Roman" panose="02020603050405020304" pitchFamily="18" charset="0"/>
              </a:rPr>
              <a:t>Z=1</a:t>
            </a:r>
          </a:p>
        </p:txBody>
      </p:sp>
      <p:sp>
        <p:nvSpPr>
          <p:cNvPr id="247885" name="Text Box 77"/>
          <p:cNvSpPr txBox="1">
            <a:spLocks noChangeArrowheads="1"/>
          </p:cNvSpPr>
          <p:nvPr/>
        </p:nvSpPr>
        <p:spPr bwMode="auto">
          <a:xfrm>
            <a:off x="373063" y="3284538"/>
            <a:ext cx="2759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</a:rPr>
              <a:t>2.</a:t>
            </a:r>
            <a:r>
              <a:rPr lang="zh-CN" altLang="en-US" sz="2400" b="1">
                <a:solidFill>
                  <a:schemeClr val="bg1"/>
                </a:solidFill>
              </a:rPr>
              <a:t> 不可重叠：</a:t>
            </a:r>
          </a:p>
        </p:txBody>
      </p:sp>
      <p:sp>
        <p:nvSpPr>
          <p:cNvPr id="247886" name="Text Box 78"/>
          <p:cNvSpPr txBox="1">
            <a:spLocks noChangeArrowheads="1"/>
          </p:cNvSpPr>
          <p:nvPr/>
        </p:nvSpPr>
        <p:spPr bwMode="auto">
          <a:xfrm>
            <a:off x="257175" y="908050"/>
            <a:ext cx="251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</a:rPr>
              <a:t>1.</a:t>
            </a:r>
            <a:r>
              <a:rPr lang="zh-CN" altLang="en-US" sz="2400" b="1">
                <a:solidFill>
                  <a:schemeClr val="bg1"/>
                </a:solidFill>
              </a:rPr>
              <a:t> 可重叠：</a:t>
            </a:r>
          </a:p>
        </p:txBody>
      </p:sp>
      <p:pic>
        <p:nvPicPr>
          <p:cNvPr id="21511" name="Picture 2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2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求</a:t>
            </a:r>
            <a:r>
              <a:rPr lang="en-US" altLang="zh-CN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101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序列检测器的状态表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84150" y="1093788"/>
            <a:ext cx="8959850" cy="2144712"/>
            <a:chOff x="184150" y="1093788"/>
            <a:chExt cx="8959850" cy="2144712"/>
          </a:xfrm>
        </p:grpSpPr>
        <p:grpSp>
          <p:nvGrpSpPr>
            <p:cNvPr id="2" name="Group 7"/>
            <p:cNvGrpSpPr>
              <a:grpSpLocks/>
            </p:cNvGrpSpPr>
            <p:nvPr/>
          </p:nvGrpSpPr>
          <p:grpSpPr bwMode="auto">
            <a:xfrm>
              <a:off x="184150" y="1341438"/>
              <a:ext cx="8959850" cy="1897062"/>
              <a:chOff x="96" y="844"/>
              <a:chExt cx="5712" cy="1195"/>
            </a:xfrm>
          </p:grpSpPr>
          <p:sp>
            <p:nvSpPr>
              <p:cNvPr id="21547" name="Text Box 8"/>
              <p:cNvSpPr txBox="1">
                <a:spLocks noChangeArrowheads="1"/>
              </p:cNvSpPr>
              <p:nvPr/>
            </p:nvSpPr>
            <p:spPr bwMode="auto">
              <a:xfrm>
                <a:off x="96" y="1145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bg2"/>
                    </a:solidFill>
                  </a:rPr>
                  <a:t>S</a:t>
                </a:r>
                <a:r>
                  <a:rPr kumimoji="0" lang="en-US" altLang="zh-CN" sz="2400" b="1" baseline="-25000" dirty="0">
                    <a:solidFill>
                      <a:schemeClr val="bg2"/>
                    </a:solidFill>
                  </a:rPr>
                  <a:t>0</a:t>
                </a:r>
              </a:p>
            </p:txBody>
          </p:sp>
          <p:sp>
            <p:nvSpPr>
              <p:cNvPr id="21548" name="AutoShape 9"/>
              <p:cNvSpPr>
                <a:spLocks/>
              </p:cNvSpPr>
              <p:nvPr/>
            </p:nvSpPr>
            <p:spPr bwMode="auto">
              <a:xfrm>
                <a:off x="432" y="1008"/>
                <a:ext cx="96" cy="576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49" name="Text Box 10"/>
              <p:cNvSpPr txBox="1">
                <a:spLocks noChangeArrowheads="1"/>
              </p:cNvSpPr>
              <p:nvPr/>
            </p:nvSpPr>
            <p:spPr bwMode="auto">
              <a:xfrm>
                <a:off x="144" y="139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21550" name="Text Box 11"/>
              <p:cNvSpPr txBox="1">
                <a:spLocks noChangeArrowheads="1"/>
              </p:cNvSpPr>
              <p:nvPr/>
            </p:nvSpPr>
            <p:spPr bwMode="auto">
              <a:xfrm>
                <a:off x="528" y="864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X</a:t>
                </a:r>
                <a:r>
                  <a:rPr lang="zh-CN" altLang="en-US" sz="2400" b="1">
                    <a:solidFill>
                      <a:schemeClr val="bg2"/>
                    </a:solidFill>
                  </a:rPr>
                  <a:t>＝</a:t>
                </a:r>
                <a:r>
                  <a:rPr lang="en-US" altLang="zh-CN" sz="2400" b="1">
                    <a:solidFill>
                      <a:schemeClr val="bg2"/>
                    </a:solidFill>
                  </a:rPr>
                  <a:t>0</a:t>
                </a:r>
              </a:p>
            </p:txBody>
          </p:sp>
          <p:sp>
            <p:nvSpPr>
              <p:cNvPr id="21551" name="Line 12"/>
              <p:cNvSpPr>
                <a:spLocks noChangeShapeType="1"/>
              </p:cNvSpPr>
              <p:nvPr/>
            </p:nvSpPr>
            <p:spPr bwMode="auto">
              <a:xfrm>
                <a:off x="1104" y="100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52" name="Text Box 13"/>
              <p:cNvSpPr txBox="1">
                <a:spLocks noChangeArrowheads="1"/>
              </p:cNvSpPr>
              <p:nvPr/>
            </p:nvSpPr>
            <p:spPr bwMode="auto">
              <a:xfrm>
                <a:off x="1408" y="84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bg2"/>
                    </a:solidFill>
                  </a:rPr>
                  <a:t>S</a:t>
                </a:r>
                <a:r>
                  <a:rPr kumimoji="0" lang="en-US" altLang="zh-CN" sz="2400" b="1" baseline="-25000" dirty="0">
                    <a:solidFill>
                      <a:schemeClr val="bg2"/>
                    </a:solidFill>
                  </a:rPr>
                  <a:t>0</a:t>
                </a:r>
              </a:p>
            </p:txBody>
          </p:sp>
          <p:sp>
            <p:nvSpPr>
              <p:cNvPr id="21553" name="Text Box 14"/>
              <p:cNvSpPr txBox="1">
                <a:spLocks noChangeArrowheads="1"/>
              </p:cNvSpPr>
              <p:nvPr/>
            </p:nvSpPr>
            <p:spPr bwMode="auto">
              <a:xfrm>
                <a:off x="528" y="1392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X</a:t>
                </a:r>
                <a:r>
                  <a:rPr lang="zh-CN" altLang="en-US" sz="2400" b="1">
                    <a:solidFill>
                      <a:schemeClr val="bg2"/>
                    </a:solidFill>
                  </a:rPr>
                  <a:t>＝</a:t>
                </a:r>
                <a:r>
                  <a:rPr lang="en-US" altLang="zh-CN" sz="2400" b="1">
                    <a:solidFill>
                      <a:schemeClr val="bg2"/>
                    </a:solidFill>
                  </a:rPr>
                  <a:t>1</a:t>
                </a:r>
              </a:p>
            </p:txBody>
          </p:sp>
          <p:sp>
            <p:nvSpPr>
              <p:cNvPr id="21554" name="Line 15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55" name="Text Box 16"/>
              <p:cNvSpPr txBox="1">
                <a:spLocks noChangeArrowheads="1"/>
              </p:cNvSpPr>
              <p:nvPr/>
            </p:nvSpPr>
            <p:spPr bwMode="auto">
              <a:xfrm>
                <a:off x="1378" y="137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bg2"/>
                    </a:solidFill>
                  </a:rPr>
                  <a:t>S</a:t>
                </a:r>
                <a:r>
                  <a:rPr kumimoji="0" lang="en-US" altLang="zh-CN" sz="2400" b="1" baseline="-25000" dirty="0">
                    <a:solidFill>
                      <a:schemeClr val="bg2"/>
                    </a:solidFill>
                  </a:rPr>
                  <a:t>1</a:t>
                </a:r>
              </a:p>
            </p:txBody>
          </p:sp>
          <p:sp>
            <p:nvSpPr>
              <p:cNvPr id="21556" name="Text Box 17"/>
              <p:cNvSpPr txBox="1">
                <a:spLocks noChangeArrowheads="1"/>
              </p:cNvSpPr>
              <p:nvPr/>
            </p:nvSpPr>
            <p:spPr bwMode="auto">
              <a:xfrm>
                <a:off x="1392" y="122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21557" name="AutoShape 18"/>
              <p:cNvSpPr>
                <a:spLocks/>
              </p:cNvSpPr>
              <p:nvPr/>
            </p:nvSpPr>
            <p:spPr bwMode="auto">
              <a:xfrm>
                <a:off x="1746" y="1268"/>
                <a:ext cx="126" cy="604"/>
              </a:xfrm>
              <a:prstGeom prst="leftBrace">
                <a:avLst>
                  <a:gd name="adj1" fmla="val 34954"/>
                  <a:gd name="adj2" fmla="val 50000"/>
                </a:avLst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58" name="Text Box 19"/>
              <p:cNvSpPr txBox="1">
                <a:spLocks noChangeArrowheads="1"/>
              </p:cNvSpPr>
              <p:nvPr/>
            </p:nvSpPr>
            <p:spPr bwMode="auto">
              <a:xfrm>
                <a:off x="1872" y="1152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X</a:t>
                </a:r>
                <a:r>
                  <a:rPr lang="zh-CN" altLang="en-US" sz="2400" b="1">
                    <a:solidFill>
                      <a:schemeClr val="bg2"/>
                    </a:solidFill>
                  </a:rPr>
                  <a:t>＝</a:t>
                </a:r>
                <a:r>
                  <a:rPr lang="en-US" altLang="zh-CN" sz="2400" b="1">
                    <a:solidFill>
                      <a:schemeClr val="bg2"/>
                    </a:solidFill>
                  </a:rPr>
                  <a:t>0</a:t>
                </a:r>
              </a:p>
            </p:txBody>
          </p:sp>
          <p:sp>
            <p:nvSpPr>
              <p:cNvPr id="21559" name="Line 20"/>
              <p:cNvSpPr>
                <a:spLocks noChangeShapeType="1"/>
              </p:cNvSpPr>
              <p:nvPr/>
            </p:nvSpPr>
            <p:spPr bwMode="auto">
              <a:xfrm>
                <a:off x="2448" y="129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60" name="Text Box 21"/>
              <p:cNvSpPr txBox="1">
                <a:spLocks noChangeArrowheads="1"/>
              </p:cNvSpPr>
              <p:nvPr/>
            </p:nvSpPr>
            <p:spPr bwMode="auto">
              <a:xfrm>
                <a:off x="2756" y="113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bg2"/>
                    </a:solidFill>
                  </a:rPr>
                  <a:t>S</a:t>
                </a:r>
                <a:r>
                  <a:rPr kumimoji="0" lang="en-US" altLang="zh-CN" sz="2400" b="1" baseline="-25000" dirty="0">
                    <a:solidFill>
                      <a:schemeClr val="bg2"/>
                    </a:solidFill>
                  </a:rPr>
                  <a:t>2</a:t>
                </a:r>
              </a:p>
            </p:txBody>
          </p:sp>
          <p:sp>
            <p:nvSpPr>
              <p:cNvPr id="21561" name="Text Box 22"/>
              <p:cNvSpPr txBox="1">
                <a:spLocks noChangeArrowheads="1"/>
              </p:cNvSpPr>
              <p:nvPr/>
            </p:nvSpPr>
            <p:spPr bwMode="auto">
              <a:xfrm>
                <a:off x="1872" y="1680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X</a:t>
                </a:r>
                <a:r>
                  <a:rPr lang="zh-CN" altLang="en-US" sz="2400" b="1">
                    <a:solidFill>
                      <a:schemeClr val="bg2"/>
                    </a:solidFill>
                  </a:rPr>
                  <a:t>＝</a:t>
                </a:r>
                <a:r>
                  <a:rPr lang="en-US" altLang="zh-CN" sz="2400" b="1">
                    <a:solidFill>
                      <a:schemeClr val="bg2"/>
                    </a:solidFill>
                  </a:rPr>
                  <a:t>1</a:t>
                </a:r>
              </a:p>
            </p:txBody>
          </p:sp>
          <p:sp>
            <p:nvSpPr>
              <p:cNvPr id="21562" name="Line 23"/>
              <p:cNvSpPr>
                <a:spLocks noChangeShapeType="1"/>
              </p:cNvSpPr>
              <p:nvPr/>
            </p:nvSpPr>
            <p:spPr bwMode="auto">
              <a:xfrm>
                <a:off x="2448" y="18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63" name="Text Box 24"/>
              <p:cNvSpPr txBox="1">
                <a:spLocks noChangeArrowheads="1"/>
              </p:cNvSpPr>
              <p:nvPr/>
            </p:nvSpPr>
            <p:spPr bwMode="auto">
              <a:xfrm>
                <a:off x="2784" y="166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S</a:t>
                </a:r>
                <a:r>
                  <a:rPr kumimoji="0" lang="en-US" altLang="zh-CN" sz="2400" b="1" baseline="-25000">
                    <a:solidFill>
                      <a:schemeClr val="bg2"/>
                    </a:solidFill>
                  </a:rPr>
                  <a:t>1</a:t>
                </a:r>
              </a:p>
            </p:txBody>
          </p:sp>
          <p:sp>
            <p:nvSpPr>
              <p:cNvPr id="21564" name="AutoShape 25"/>
              <p:cNvSpPr>
                <a:spLocks/>
              </p:cNvSpPr>
              <p:nvPr/>
            </p:nvSpPr>
            <p:spPr bwMode="auto">
              <a:xfrm>
                <a:off x="3095" y="1036"/>
                <a:ext cx="121" cy="576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65" name="Text Box 26"/>
              <p:cNvSpPr txBox="1">
                <a:spLocks noChangeArrowheads="1"/>
              </p:cNvSpPr>
              <p:nvPr/>
            </p:nvSpPr>
            <p:spPr bwMode="auto">
              <a:xfrm>
                <a:off x="3216" y="940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X</a:t>
                </a:r>
                <a:r>
                  <a:rPr lang="zh-CN" altLang="en-US" sz="2400" b="1">
                    <a:solidFill>
                      <a:schemeClr val="bg2"/>
                    </a:solidFill>
                  </a:rPr>
                  <a:t>＝</a:t>
                </a:r>
                <a:r>
                  <a:rPr lang="en-US" altLang="zh-CN" sz="2400" b="1">
                    <a:solidFill>
                      <a:schemeClr val="bg2"/>
                    </a:solidFill>
                  </a:rPr>
                  <a:t>0</a:t>
                </a:r>
              </a:p>
            </p:txBody>
          </p:sp>
          <p:sp>
            <p:nvSpPr>
              <p:cNvPr id="21566" name="Line 27"/>
              <p:cNvSpPr>
                <a:spLocks noChangeShapeType="1"/>
              </p:cNvSpPr>
              <p:nvPr/>
            </p:nvSpPr>
            <p:spPr bwMode="auto">
              <a:xfrm>
                <a:off x="3792" y="108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67" name="Text Box 28"/>
              <p:cNvSpPr txBox="1">
                <a:spLocks noChangeArrowheads="1"/>
              </p:cNvSpPr>
              <p:nvPr/>
            </p:nvSpPr>
            <p:spPr bwMode="auto">
              <a:xfrm>
                <a:off x="4128" y="9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S</a:t>
                </a:r>
                <a:r>
                  <a:rPr kumimoji="0" lang="en-US" altLang="zh-CN" sz="2400" b="1" baseline="-25000">
                    <a:solidFill>
                      <a:schemeClr val="bg2"/>
                    </a:solidFill>
                  </a:rPr>
                  <a:t>0</a:t>
                </a:r>
              </a:p>
            </p:txBody>
          </p:sp>
          <p:sp>
            <p:nvSpPr>
              <p:cNvPr id="21568" name="Text Box 29"/>
              <p:cNvSpPr txBox="1">
                <a:spLocks noChangeArrowheads="1"/>
              </p:cNvSpPr>
              <p:nvPr/>
            </p:nvSpPr>
            <p:spPr bwMode="auto">
              <a:xfrm>
                <a:off x="3216" y="1468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X</a:t>
                </a:r>
                <a:r>
                  <a:rPr lang="zh-CN" altLang="en-US" sz="2400" b="1">
                    <a:solidFill>
                      <a:schemeClr val="bg2"/>
                    </a:solidFill>
                  </a:rPr>
                  <a:t>＝</a:t>
                </a:r>
                <a:r>
                  <a:rPr lang="en-US" altLang="zh-CN" sz="2400" b="1">
                    <a:solidFill>
                      <a:schemeClr val="bg2"/>
                    </a:solidFill>
                  </a:rPr>
                  <a:t>1</a:t>
                </a:r>
              </a:p>
            </p:txBody>
          </p:sp>
          <p:sp>
            <p:nvSpPr>
              <p:cNvPr id="21569" name="Line 30"/>
              <p:cNvSpPr>
                <a:spLocks noChangeShapeType="1"/>
              </p:cNvSpPr>
              <p:nvPr/>
            </p:nvSpPr>
            <p:spPr bwMode="auto">
              <a:xfrm>
                <a:off x="3792" y="161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70" name="Text Box 31"/>
              <p:cNvSpPr txBox="1">
                <a:spLocks noChangeArrowheads="1"/>
              </p:cNvSpPr>
              <p:nvPr/>
            </p:nvSpPr>
            <p:spPr bwMode="auto">
              <a:xfrm>
                <a:off x="4080" y="1543"/>
                <a:ext cx="432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65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S</a:t>
                </a:r>
                <a:r>
                  <a:rPr kumimoji="0" lang="en-US" altLang="zh-CN" sz="2400" b="1" baseline="-25000">
                    <a:solidFill>
                      <a:schemeClr val="bg2"/>
                    </a:solidFill>
                  </a:rPr>
                  <a:t>3 </a:t>
                </a:r>
              </a:p>
            </p:txBody>
          </p:sp>
          <p:sp>
            <p:nvSpPr>
              <p:cNvPr id="21571" name="Text Box 32"/>
              <p:cNvSpPr txBox="1">
                <a:spLocks noChangeArrowheads="1"/>
              </p:cNvSpPr>
              <p:nvPr/>
            </p:nvSpPr>
            <p:spPr bwMode="auto">
              <a:xfrm>
                <a:off x="2710" y="89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bg1"/>
                    </a:solidFill>
                  </a:rPr>
                  <a:t>10</a:t>
                </a:r>
              </a:p>
            </p:txBody>
          </p:sp>
          <p:sp>
            <p:nvSpPr>
              <p:cNvPr id="21572" name="Text Box 33"/>
              <p:cNvSpPr txBox="1">
                <a:spLocks noChangeArrowheads="1"/>
              </p:cNvSpPr>
              <p:nvPr/>
            </p:nvSpPr>
            <p:spPr bwMode="auto">
              <a:xfrm>
                <a:off x="3792" y="1824"/>
                <a:ext cx="672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65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bg2"/>
                    </a:solidFill>
                  </a:rPr>
                  <a:t>(Z</a:t>
                </a:r>
                <a:r>
                  <a:rPr lang="zh-CN" altLang="en-US" sz="2400" b="1" dirty="0">
                    <a:solidFill>
                      <a:schemeClr val="bg2"/>
                    </a:solidFill>
                  </a:rPr>
                  <a:t>＝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400" b="1" dirty="0">
                    <a:solidFill>
                      <a:schemeClr val="bg2"/>
                    </a:solidFill>
                  </a:rPr>
                  <a:t>)</a:t>
                </a:r>
                <a:endParaRPr lang="en-US" altLang="zh-CN" sz="24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1573" name="Text Box 34"/>
              <p:cNvSpPr txBox="1">
                <a:spLocks noChangeArrowheads="1"/>
              </p:cNvSpPr>
              <p:nvPr/>
            </p:nvSpPr>
            <p:spPr bwMode="auto">
              <a:xfrm>
                <a:off x="3984" y="1296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1"/>
                    </a:solidFill>
                  </a:rPr>
                  <a:t>101</a:t>
                </a:r>
              </a:p>
            </p:txBody>
          </p:sp>
          <p:sp>
            <p:nvSpPr>
              <p:cNvPr id="21574" name="AutoShape 35"/>
              <p:cNvSpPr>
                <a:spLocks/>
              </p:cNvSpPr>
              <p:nvPr/>
            </p:nvSpPr>
            <p:spPr bwMode="auto">
              <a:xfrm>
                <a:off x="4368" y="1316"/>
                <a:ext cx="144" cy="576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75" name="Text Box 36"/>
              <p:cNvSpPr txBox="1">
                <a:spLocks noChangeArrowheads="1"/>
              </p:cNvSpPr>
              <p:nvPr/>
            </p:nvSpPr>
            <p:spPr bwMode="auto">
              <a:xfrm>
                <a:off x="4512" y="1172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X</a:t>
                </a:r>
                <a:r>
                  <a:rPr lang="zh-CN" altLang="en-US" sz="2400" b="1">
                    <a:solidFill>
                      <a:schemeClr val="bg2"/>
                    </a:solidFill>
                  </a:rPr>
                  <a:t>＝</a:t>
                </a:r>
                <a:r>
                  <a:rPr lang="en-US" altLang="zh-CN" sz="2400" b="1">
                    <a:solidFill>
                      <a:schemeClr val="bg2"/>
                    </a:solidFill>
                  </a:rPr>
                  <a:t>0</a:t>
                </a:r>
              </a:p>
            </p:txBody>
          </p:sp>
          <p:sp>
            <p:nvSpPr>
              <p:cNvPr id="21576" name="Line 37"/>
              <p:cNvSpPr>
                <a:spLocks noChangeShapeType="1"/>
              </p:cNvSpPr>
              <p:nvPr/>
            </p:nvSpPr>
            <p:spPr bwMode="auto">
              <a:xfrm>
                <a:off x="5088" y="131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77" name="Text Box 38"/>
              <p:cNvSpPr txBox="1">
                <a:spLocks noChangeArrowheads="1"/>
              </p:cNvSpPr>
              <p:nvPr/>
            </p:nvSpPr>
            <p:spPr bwMode="auto">
              <a:xfrm>
                <a:off x="5424" y="115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S</a:t>
                </a:r>
                <a:r>
                  <a:rPr kumimoji="0" lang="en-US" altLang="zh-CN" sz="2400" b="1" baseline="-25000">
                    <a:solidFill>
                      <a:schemeClr val="bg2"/>
                    </a:solidFill>
                  </a:rPr>
                  <a:t>2</a:t>
                </a:r>
              </a:p>
            </p:txBody>
          </p:sp>
          <p:sp>
            <p:nvSpPr>
              <p:cNvPr id="21578" name="Text Box 39"/>
              <p:cNvSpPr txBox="1">
                <a:spLocks noChangeArrowheads="1"/>
              </p:cNvSpPr>
              <p:nvPr/>
            </p:nvSpPr>
            <p:spPr bwMode="auto">
              <a:xfrm>
                <a:off x="4512" y="1700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X</a:t>
                </a:r>
                <a:r>
                  <a:rPr lang="zh-CN" altLang="en-US" sz="2400" b="1">
                    <a:solidFill>
                      <a:schemeClr val="bg2"/>
                    </a:solidFill>
                  </a:rPr>
                  <a:t>＝</a:t>
                </a:r>
                <a:r>
                  <a:rPr lang="en-US" altLang="zh-CN" sz="2400" b="1">
                    <a:solidFill>
                      <a:schemeClr val="bg2"/>
                    </a:solidFill>
                  </a:rPr>
                  <a:t>1</a:t>
                </a:r>
              </a:p>
            </p:txBody>
          </p:sp>
          <p:sp>
            <p:nvSpPr>
              <p:cNvPr id="21579" name="Line 40"/>
              <p:cNvSpPr>
                <a:spLocks noChangeShapeType="1"/>
              </p:cNvSpPr>
              <p:nvPr/>
            </p:nvSpPr>
            <p:spPr bwMode="auto">
              <a:xfrm>
                <a:off x="5088" y="184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80" name="Text Box 41"/>
              <p:cNvSpPr txBox="1">
                <a:spLocks noChangeArrowheads="1"/>
              </p:cNvSpPr>
              <p:nvPr/>
            </p:nvSpPr>
            <p:spPr bwMode="auto">
              <a:xfrm>
                <a:off x="5424" y="168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S</a:t>
                </a:r>
                <a:r>
                  <a:rPr kumimoji="0" lang="en-US" altLang="zh-CN" sz="2400" b="1" baseline="-25000">
                    <a:solidFill>
                      <a:schemeClr val="bg2"/>
                    </a:solidFill>
                  </a:rPr>
                  <a:t>1</a:t>
                </a:r>
              </a:p>
            </p:txBody>
          </p:sp>
        </p:grpSp>
        <p:sp>
          <p:nvSpPr>
            <p:cNvPr id="77" name="Text Box 32"/>
            <p:cNvSpPr txBox="1">
              <a:spLocks noChangeArrowheads="1"/>
            </p:cNvSpPr>
            <p:nvPr/>
          </p:nvSpPr>
          <p:spPr bwMode="auto">
            <a:xfrm>
              <a:off x="8437438" y="1556792"/>
              <a:ext cx="5270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78" name="Text Box 17"/>
            <p:cNvSpPr txBox="1">
              <a:spLocks noChangeArrowheads="1"/>
            </p:cNvSpPr>
            <p:nvPr/>
          </p:nvSpPr>
          <p:spPr bwMode="auto">
            <a:xfrm>
              <a:off x="4404990" y="2348880"/>
              <a:ext cx="5270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9" name="Text Box 17"/>
            <p:cNvSpPr txBox="1">
              <a:spLocks noChangeArrowheads="1"/>
            </p:cNvSpPr>
            <p:nvPr/>
          </p:nvSpPr>
          <p:spPr bwMode="auto">
            <a:xfrm>
              <a:off x="8581454" y="2348880"/>
              <a:ext cx="5270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0" name="Text Box 17"/>
            <p:cNvSpPr txBox="1">
              <a:spLocks noChangeArrowheads="1"/>
            </p:cNvSpPr>
            <p:nvPr/>
          </p:nvSpPr>
          <p:spPr bwMode="auto">
            <a:xfrm>
              <a:off x="2267687" y="1093788"/>
              <a:ext cx="5270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 smtClean="0">
                  <a:solidFill>
                    <a:schemeClr val="bg1"/>
                  </a:solidFill>
                </a:rPr>
                <a:t>0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81" name="Text Box 17"/>
            <p:cNvSpPr txBox="1">
              <a:spLocks noChangeArrowheads="1"/>
            </p:cNvSpPr>
            <p:nvPr/>
          </p:nvSpPr>
          <p:spPr bwMode="auto">
            <a:xfrm>
              <a:off x="6507343" y="1144588"/>
              <a:ext cx="5270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 smtClean="0">
                  <a:solidFill>
                    <a:schemeClr val="bg1"/>
                  </a:solidFill>
                </a:rPr>
                <a:t>0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53212" y="3340100"/>
            <a:ext cx="9027301" cy="2201863"/>
            <a:chOff x="153212" y="3340100"/>
            <a:chExt cx="9027301" cy="2201863"/>
          </a:xfrm>
        </p:grpSpPr>
        <p:grpSp>
          <p:nvGrpSpPr>
            <p:cNvPr id="3" name="Group 42"/>
            <p:cNvGrpSpPr>
              <a:grpSpLocks/>
            </p:cNvGrpSpPr>
            <p:nvPr/>
          </p:nvGrpSpPr>
          <p:grpSpPr bwMode="auto">
            <a:xfrm>
              <a:off x="153212" y="3644900"/>
              <a:ext cx="9027301" cy="1897063"/>
              <a:chOff x="5" y="2124"/>
              <a:chExt cx="5755" cy="1195"/>
            </a:xfrm>
          </p:grpSpPr>
          <p:sp>
            <p:nvSpPr>
              <p:cNvPr id="21513" name="Text Box 43"/>
              <p:cNvSpPr txBox="1">
                <a:spLocks noChangeArrowheads="1"/>
              </p:cNvSpPr>
              <p:nvPr/>
            </p:nvSpPr>
            <p:spPr bwMode="auto">
              <a:xfrm>
                <a:off x="5" y="238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bg2"/>
                    </a:solidFill>
                  </a:rPr>
                  <a:t>S</a:t>
                </a:r>
                <a:r>
                  <a:rPr kumimoji="0" lang="en-US" altLang="zh-CN" sz="2400" b="1" baseline="-25000" dirty="0">
                    <a:solidFill>
                      <a:schemeClr val="bg2"/>
                    </a:solidFill>
                  </a:rPr>
                  <a:t>0</a:t>
                </a:r>
              </a:p>
            </p:txBody>
          </p:sp>
          <p:sp>
            <p:nvSpPr>
              <p:cNvPr id="21514" name="AutoShape 44"/>
              <p:cNvSpPr>
                <a:spLocks/>
              </p:cNvSpPr>
              <p:nvPr/>
            </p:nvSpPr>
            <p:spPr bwMode="auto">
              <a:xfrm>
                <a:off x="336" y="2288"/>
                <a:ext cx="144" cy="576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15" name="Text Box 45"/>
              <p:cNvSpPr txBox="1">
                <a:spLocks noChangeArrowheads="1"/>
              </p:cNvSpPr>
              <p:nvPr/>
            </p:nvSpPr>
            <p:spPr bwMode="auto">
              <a:xfrm>
                <a:off x="96" y="26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21516" name="Text Box 46"/>
              <p:cNvSpPr txBox="1">
                <a:spLocks noChangeArrowheads="1"/>
              </p:cNvSpPr>
              <p:nvPr/>
            </p:nvSpPr>
            <p:spPr bwMode="auto">
              <a:xfrm>
                <a:off x="480" y="2144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X</a:t>
                </a:r>
                <a:r>
                  <a:rPr lang="zh-CN" altLang="en-US" sz="2400" b="1">
                    <a:solidFill>
                      <a:schemeClr val="bg2"/>
                    </a:solidFill>
                  </a:rPr>
                  <a:t>＝</a:t>
                </a:r>
                <a:r>
                  <a:rPr lang="en-US" altLang="zh-CN" sz="2400" b="1">
                    <a:solidFill>
                      <a:schemeClr val="bg2"/>
                    </a:solidFill>
                  </a:rPr>
                  <a:t>0</a:t>
                </a:r>
              </a:p>
            </p:txBody>
          </p:sp>
          <p:sp>
            <p:nvSpPr>
              <p:cNvPr id="21517" name="Line 47"/>
              <p:cNvSpPr>
                <a:spLocks noChangeShapeType="1"/>
              </p:cNvSpPr>
              <p:nvPr/>
            </p:nvSpPr>
            <p:spPr bwMode="auto">
              <a:xfrm>
                <a:off x="1056" y="228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18" name="Text Box 48"/>
              <p:cNvSpPr txBox="1">
                <a:spLocks noChangeArrowheads="1"/>
              </p:cNvSpPr>
              <p:nvPr/>
            </p:nvSpPr>
            <p:spPr bwMode="auto">
              <a:xfrm>
                <a:off x="1392" y="212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S</a:t>
                </a:r>
                <a:r>
                  <a:rPr kumimoji="0" lang="en-US" altLang="zh-CN" sz="2400" b="1" baseline="-25000">
                    <a:solidFill>
                      <a:schemeClr val="bg2"/>
                    </a:solidFill>
                  </a:rPr>
                  <a:t>0</a:t>
                </a:r>
              </a:p>
            </p:txBody>
          </p:sp>
          <p:sp>
            <p:nvSpPr>
              <p:cNvPr id="21519" name="Text Box 49"/>
              <p:cNvSpPr txBox="1">
                <a:spLocks noChangeArrowheads="1"/>
              </p:cNvSpPr>
              <p:nvPr/>
            </p:nvSpPr>
            <p:spPr bwMode="auto">
              <a:xfrm>
                <a:off x="480" y="2672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X</a:t>
                </a:r>
                <a:r>
                  <a:rPr lang="zh-CN" altLang="en-US" sz="2400" b="1">
                    <a:solidFill>
                      <a:schemeClr val="bg2"/>
                    </a:solidFill>
                  </a:rPr>
                  <a:t>＝</a:t>
                </a:r>
                <a:r>
                  <a:rPr lang="en-US" altLang="zh-CN" sz="2400" b="1">
                    <a:solidFill>
                      <a:schemeClr val="bg2"/>
                    </a:solidFill>
                  </a:rPr>
                  <a:t>1</a:t>
                </a:r>
              </a:p>
            </p:txBody>
          </p:sp>
          <p:sp>
            <p:nvSpPr>
              <p:cNvPr id="21520" name="Line 50"/>
              <p:cNvSpPr>
                <a:spLocks noChangeShapeType="1"/>
              </p:cNvSpPr>
              <p:nvPr/>
            </p:nvSpPr>
            <p:spPr bwMode="auto">
              <a:xfrm>
                <a:off x="1056" y="281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21" name="Text Box 51"/>
              <p:cNvSpPr txBox="1">
                <a:spLocks noChangeArrowheads="1"/>
              </p:cNvSpPr>
              <p:nvPr/>
            </p:nvSpPr>
            <p:spPr bwMode="auto">
              <a:xfrm>
                <a:off x="1353" y="265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bg2"/>
                    </a:solidFill>
                  </a:rPr>
                  <a:t>S</a:t>
                </a:r>
                <a:r>
                  <a:rPr kumimoji="0" lang="en-US" altLang="zh-CN" sz="2400" b="1" baseline="-25000" dirty="0">
                    <a:solidFill>
                      <a:schemeClr val="bg2"/>
                    </a:solidFill>
                  </a:rPr>
                  <a:t>1</a:t>
                </a:r>
              </a:p>
            </p:txBody>
          </p:sp>
          <p:sp>
            <p:nvSpPr>
              <p:cNvPr id="21522" name="Text Box 52"/>
              <p:cNvSpPr txBox="1">
                <a:spLocks noChangeArrowheads="1"/>
              </p:cNvSpPr>
              <p:nvPr/>
            </p:nvSpPr>
            <p:spPr bwMode="auto">
              <a:xfrm>
                <a:off x="1362" y="248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21523" name="AutoShape 53"/>
              <p:cNvSpPr>
                <a:spLocks/>
              </p:cNvSpPr>
              <p:nvPr/>
            </p:nvSpPr>
            <p:spPr bwMode="auto">
              <a:xfrm>
                <a:off x="1680" y="2548"/>
                <a:ext cx="144" cy="604"/>
              </a:xfrm>
              <a:prstGeom prst="leftBrace">
                <a:avLst>
                  <a:gd name="adj1" fmla="val 34954"/>
                  <a:gd name="adj2" fmla="val 50000"/>
                </a:avLst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24" name="Text Box 54"/>
              <p:cNvSpPr txBox="1">
                <a:spLocks noChangeArrowheads="1"/>
              </p:cNvSpPr>
              <p:nvPr/>
            </p:nvSpPr>
            <p:spPr bwMode="auto">
              <a:xfrm>
                <a:off x="1824" y="2432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X</a:t>
                </a:r>
                <a:r>
                  <a:rPr lang="zh-CN" altLang="en-US" sz="2400" b="1">
                    <a:solidFill>
                      <a:schemeClr val="bg2"/>
                    </a:solidFill>
                  </a:rPr>
                  <a:t>＝</a:t>
                </a:r>
                <a:r>
                  <a:rPr lang="en-US" altLang="zh-CN" sz="2400" b="1">
                    <a:solidFill>
                      <a:schemeClr val="bg2"/>
                    </a:solidFill>
                  </a:rPr>
                  <a:t>0</a:t>
                </a:r>
              </a:p>
            </p:txBody>
          </p:sp>
          <p:sp>
            <p:nvSpPr>
              <p:cNvPr id="21525" name="Line 55"/>
              <p:cNvSpPr>
                <a:spLocks noChangeShapeType="1"/>
              </p:cNvSpPr>
              <p:nvPr/>
            </p:nvSpPr>
            <p:spPr bwMode="auto">
              <a:xfrm>
                <a:off x="2400" y="257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26" name="Text Box 56"/>
              <p:cNvSpPr txBox="1">
                <a:spLocks noChangeArrowheads="1"/>
              </p:cNvSpPr>
              <p:nvPr/>
            </p:nvSpPr>
            <p:spPr bwMode="auto">
              <a:xfrm>
                <a:off x="2684" y="241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bg2"/>
                    </a:solidFill>
                  </a:rPr>
                  <a:t>S</a:t>
                </a:r>
                <a:r>
                  <a:rPr kumimoji="0" lang="en-US" altLang="zh-CN" sz="2400" b="1" baseline="-25000" dirty="0">
                    <a:solidFill>
                      <a:schemeClr val="bg2"/>
                    </a:solidFill>
                  </a:rPr>
                  <a:t>2</a:t>
                </a:r>
              </a:p>
            </p:txBody>
          </p:sp>
          <p:sp>
            <p:nvSpPr>
              <p:cNvPr id="21527" name="Text Box 57"/>
              <p:cNvSpPr txBox="1">
                <a:spLocks noChangeArrowheads="1"/>
              </p:cNvSpPr>
              <p:nvPr/>
            </p:nvSpPr>
            <p:spPr bwMode="auto">
              <a:xfrm>
                <a:off x="1824" y="2960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X</a:t>
                </a:r>
                <a:r>
                  <a:rPr lang="zh-CN" altLang="en-US" sz="2400" b="1">
                    <a:solidFill>
                      <a:schemeClr val="bg2"/>
                    </a:solidFill>
                  </a:rPr>
                  <a:t>＝</a:t>
                </a:r>
                <a:r>
                  <a:rPr lang="en-US" altLang="zh-CN" sz="2400" b="1">
                    <a:solidFill>
                      <a:schemeClr val="bg2"/>
                    </a:solidFill>
                  </a:rPr>
                  <a:t>1</a:t>
                </a:r>
              </a:p>
            </p:txBody>
          </p:sp>
          <p:sp>
            <p:nvSpPr>
              <p:cNvPr id="21528" name="Line 58"/>
              <p:cNvSpPr>
                <a:spLocks noChangeShapeType="1"/>
              </p:cNvSpPr>
              <p:nvPr/>
            </p:nvSpPr>
            <p:spPr bwMode="auto">
              <a:xfrm>
                <a:off x="2400" y="310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29" name="Text Box 59"/>
              <p:cNvSpPr txBox="1">
                <a:spLocks noChangeArrowheads="1"/>
              </p:cNvSpPr>
              <p:nvPr/>
            </p:nvSpPr>
            <p:spPr bwMode="auto">
              <a:xfrm>
                <a:off x="2684" y="294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bg2"/>
                    </a:solidFill>
                  </a:rPr>
                  <a:t>S</a:t>
                </a:r>
                <a:r>
                  <a:rPr kumimoji="0" lang="en-US" altLang="zh-CN" sz="2400" b="1" baseline="-25000" dirty="0">
                    <a:solidFill>
                      <a:schemeClr val="bg2"/>
                    </a:solidFill>
                  </a:rPr>
                  <a:t>1</a:t>
                </a:r>
              </a:p>
            </p:txBody>
          </p:sp>
          <p:sp>
            <p:nvSpPr>
              <p:cNvPr id="21530" name="AutoShape 60"/>
              <p:cNvSpPr>
                <a:spLocks/>
              </p:cNvSpPr>
              <p:nvPr/>
            </p:nvSpPr>
            <p:spPr bwMode="auto">
              <a:xfrm>
                <a:off x="3024" y="2316"/>
                <a:ext cx="144" cy="576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31" name="Text Box 61"/>
              <p:cNvSpPr txBox="1">
                <a:spLocks noChangeArrowheads="1"/>
              </p:cNvSpPr>
              <p:nvPr/>
            </p:nvSpPr>
            <p:spPr bwMode="auto">
              <a:xfrm>
                <a:off x="3168" y="2220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X</a:t>
                </a:r>
                <a:r>
                  <a:rPr lang="zh-CN" altLang="en-US" sz="2400" b="1">
                    <a:solidFill>
                      <a:schemeClr val="bg2"/>
                    </a:solidFill>
                  </a:rPr>
                  <a:t>＝</a:t>
                </a:r>
                <a:r>
                  <a:rPr lang="en-US" altLang="zh-CN" sz="2400" b="1">
                    <a:solidFill>
                      <a:schemeClr val="bg2"/>
                    </a:solidFill>
                  </a:rPr>
                  <a:t>0</a:t>
                </a:r>
              </a:p>
            </p:txBody>
          </p:sp>
          <p:sp>
            <p:nvSpPr>
              <p:cNvPr id="21532" name="Line 62"/>
              <p:cNvSpPr>
                <a:spLocks noChangeShapeType="1"/>
              </p:cNvSpPr>
              <p:nvPr/>
            </p:nvSpPr>
            <p:spPr bwMode="auto">
              <a:xfrm>
                <a:off x="3744" y="236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33" name="Text Box 63"/>
              <p:cNvSpPr txBox="1">
                <a:spLocks noChangeArrowheads="1"/>
              </p:cNvSpPr>
              <p:nvPr/>
            </p:nvSpPr>
            <p:spPr bwMode="auto">
              <a:xfrm>
                <a:off x="4080" y="220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S</a:t>
                </a:r>
                <a:r>
                  <a:rPr kumimoji="0" lang="en-US" altLang="zh-CN" sz="2400" b="1" baseline="-25000">
                    <a:solidFill>
                      <a:schemeClr val="bg2"/>
                    </a:solidFill>
                  </a:rPr>
                  <a:t>0</a:t>
                </a:r>
              </a:p>
            </p:txBody>
          </p:sp>
          <p:sp>
            <p:nvSpPr>
              <p:cNvPr id="21534" name="Text Box 64"/>
              <p:cNvSpPr txBox="1">
                <a:spLocks noChangeArrowheads="1"/>
              </p:cNvSpPr>
              <p:nvPr/>
            </p:nvSpPr>
            <p:spPr bwMode="auto">
              <a:xfrm>
                <a:off x="3168" y="2748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X</a:t>
                </a:r>
                <a:r>
                  <a:rPr lang="zh-CN" altLang="en-US" sz="2400" b="1">
                    <a:solidFill>
                      <a:schemeClr val="bg2"/>
                    </a:solidFill>
                  </a:rPr>
                  <a:t>＝</a:t>
                </a:r>
                <a:r>
                  <a:rPr lang="en-US" altLang="zh-CN" sz="2400" b="1">
                    <a:solidFill>
                      <a:schemeClr val="bg2"/>
                    </a:solidFill>
                  </a:rPr>
                  <a:t>1</a:t>
                </a:r>
              </a:p>
            </p:txBody>
          </p:sp>
          <p:sp>
            <p:nvSpPr>
              <p:cNvPr id="21535" name="Line 65"/>
              <p:cNvSpPr>
                <a:spLocks noChangeShapeType="1"/>
              </p:cNvSpPr>
              <p:nvPr/>
            </p:nvSpPr>
            <p:spPr bwMode="auto">
              <a:xfrm>
                <a:off x="3744" y="289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36" name="Text Box 66"/>
              <p:cNvSpPr txBox="1">
                <a:spLocks noChangeArrowheads="1"/>
              </p:cNvSpPr>
              <p:nvPr/>
            </p:nvSpPr>
            <p:spPr bwMode="auto">
              <a:xfrm>
                <a:off x="4032" y="2823"/>
                <a:ext cx="432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65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S</a:t>
                </a:r>
                <a:r>
                  <a:rPr kumimoji="0" lang="en-US" altLang="zh-CN" sz="2400" b="1" baseline="-25000">
                    <a:solidFill>
                      <a:schemeClr val="bg2"/>
                    </a:solidFill>
                  </a:rPr>
                  <a:t>3 </a:t>
                </a:r>
              </a:p>
            </p:txBody>
          </p:sp>
          <p:sp>
            <p:nvSpPr>
              <p:cNvPr id="21537" name="Text Box 67"/>
              <p:cNvSpPr txBox="1">
                <a:spLocks noChangeArrowheads="1"/>
              </p:cNvSpPr>
              <p:nvPr/>
            </p:nvSpPr>
            <p:spPr bwMode="auto">
              <a:xfrm>
                <a:off x="2638" y="21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bg1"/>
                    </a:solidFill>
                  </a:rPr>
                  <a:t>10</a:t>
                </a:r>
              </a:p>
            </p:txBody>
          </p:sp>
          <p:sp>
            <p:nvSpPr>
              <p:cNvPr id="21538" name="Text Box 68"/>
              <p:cNvSpPr txBox="1">
                <a:spLocks noChangeArrowheads="1"/>
              </p:cNvSpPr>
              <p:nvPr/>
            </p:nvSpPr>
            <p:spPr bwMode="auto">
              <a:xfrm>
                <a:off x="3744" y="3104"/>
                <a:ext cx="672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65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bg2"/>
                    </a:solidFill>
                  </a:rPr>
                  <a:t>(Z</a:t>
                </a:r>
                <a:r>
                  <a:rPr lang="zh-CN" altLang="en-US" sz="2400" b="1" dirty="0">
                    <a:solidFill>
                      <a:schemeClr val="bg2"/>
                    </a:solidFill>
                  </a:rPr>
                  <a:t>＝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400" b="1" dirty="0">
                    <a:solidFill>
                      <a:schemeClr val="bg2"/>
                    </a:solidFill>
                  </a:rPr>
                  <a:t>)</a:t>
                </a:r>
                <a:endParaRPr lang="en-US" altLang="zh-CN" sz="24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1539" name="Text Box 69"/>
              <p:cNvSpPr txBox="1">
                <a:spLocks noChangeArrowheads="1"/>
              </p:cNvSpPr>
              <p:nvPr/>
            </p:nvSpPr>
            <p:spPr bwMode="auto">
              <a:xfrm>
                <a:off x="3936" y="2576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1"/>
                    </a:solidFill>
                  </a:rPr>
                  <a:t>101</a:t>
                </a:r>
              </a:p>
            </p:txBody>
          </p:sp>
          <p:sp>
            <p:nvSpPr>
              <p:cNvPr id="21540" name="AutoShape 70"/>
              <p:cNvSpPr>
                <a:spLocks/>
              </p:cNvSpPr>
              <p:nvPr/>
            </p:nvSpPr>
            <p:spPr bwMode="auto">
              <a:xfrm>
                <a:off x="4331" y="2596"/>
                <a:ext cx="144" cy="576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41" name="Text Box 71"/>
              <p:cNvSpPr txBox="1">
                <a:spLocks noChangeArrowheads="1"/>
              </p:cNvSpPr>
              <p:nvPr/>
            </p:nvSpPr>
            <p:spPr bwMode="auto">
              <a:xfrm>
                <a:off x="4464" y="2452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X</a:t>
                </a:r>
                <a:r>
                  <a:rPr lang="zh-CN" altLang="en-US" sz="2400" b="1">
                    <a:solidFill>
                      <a:schemeClr val="bg2"/>
                    </a:solidFill>
                  </a:rPr>
                  <a:t>＝</a:t>
                </a:r>
                <a:r>
                  <a:rPr lang="en-US" altLang="zh-CN" sz="2400" b="1">
                    <a:solidFill>
                      <a:schemeClr val="bg2"/>
                    </a:solidFill>
                  </a:rPr>
                  <a:t>0</a:t>
                </a:r>
              </a:p>
            </p:txBody>
          </p:sp>
          <p:sp>
            <p:nvSpPr>
              <p:cNvPr id="21542" name="Line 72"/>
              <p:cNvSpPr>
                <a:spLocks noChangeShapeType="1"/>
              </p:cNvSpPr>
              <p:nvPr/>
            </p:nvSpPr>
            <p:spPr bwMode="auto">
              <a:xfrm>
                <a:off x="5040" y="259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43" name="Text Box 73"/>
              <p:cNvSpPr txBox="1">
                <a:spLocks noChangeArrowheads="1"/>
              </p:cNvSpPr>
              <p:nvPr/>
            </p:nvSpPr>
            <p:spPr bwMode="auto">
              <a:xfrm>
                <a:off x="5376" y="243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S</a:t>
                </a:r>
                <a:r>
                  <a:rPr kumimoji="0" lang="en-US" altLang="zh-CN" sz="2400" b="1" baseline="-25000">
                    <a:solidFill>
                      <a:schemeClr val="bg2"/>
                    </a:solidFill>
                  </a:rPr>
                  <a:t>0</a:t>
                </a:r>
              </a:p>
            </p:txBody>
          </p:sp>
          <p:sp>
            <p:nvSpPr>
              <p:cNvPr id="21544" name="Text Box 74"/>
              <p:cNvSpPr txBox="1">
                <a:spLocks noChangeArrowheads="1"/>
              </p:cNvSpPr>
              <p:nvPr/>
            </p:nvSpPr>
            <p:spPr bwMode="auto">
              <a:xfrm>
                <a:off x="4464" y="2980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X</a:t>
                </a:r>
                <a:r>
                  <a:rPr lang="zh-CN" altLang="en-US" sz="2400" b="1">
                    <a:solidFill>
                      <a:schemeClr val="bg2"/>
                    </a:solidFill>
                  </a:rPr>
                  <a:t>＝</a:t>
                </a:r>
                <a:r>
                  <a:rPr lang="en-US" altLang="zh-CN" sz="2400" b="1">
                    <a:solidFill>
                      <a:schemeClr val="bg2"/>
                    </a:solidFill>
                  </a:rPr>
                  <a:t>1</a:t>
                </a:r>
              </a:p>
            </p:txBody>
          </p:sp>
          <p:sp>
            <p:nvSpPr>
              <p:cNvPr id="21545" name="Line 75"/>
              <p:cNvSpPr>
                <a:spLocks noChangeShapeType="1"/>
              </p:cNvSpPr>
              <p:nvPr/>
            </p:nvSpPr>
            <p:spPr bwMode="auto">
              <a:xfrm>
                <a:off x="5040" y="31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46" name="Text Box 76"/>
              <p:cNvSpPr txBox="1">
                <a:spLocks noChangeArrowheads="1"/>
              </p:cNvSpPr>
              <p:nvPr/>
            </p:nvSpPr>
            <p:spPr bwMode="auto">
              <a:xfrm>
                <a:off x="5376" y="296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S</a:t>
                </a:r>
                <a:r>
                  <a:rPr kumimoji="0" lang="en-US" altLang="zh-CN" sz="2400" b="1" baseline="-25000">
                    <a:solidFill>
                      <a:schemeClr val="bg2"/>
                    </a:solidFill>
                  </a:rPr>
                  <a:t>1</a:t>
                </a:r>
              </a:p>
            </p:txBody>
          </p:sp>
          <p:sp>
            <p:nvSpPr>
              <p:cNvPr id="83" name="Text Box 52"/>
              <p:cNvSpPr txBox="1">
                <a:spLocks noChangeArrowheads="1"/>
              </p:cNvSpPr>
              <p:nvPr/>
            </p:nvSpPr>
            <p:spPr bwMode="auto">
              <a:xfrm>
                <a:off x="2682" y="277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85" name="Text Box 52"/>
              <p:cNvSpPr txBox="1">
                <a:spLocks noChangeArrowheads="1"/>
              </p:cNvSpPr>
              <p:nvPr/>
            </p:nvSpPr>
            <p:spPr bwMode="auto">
              <a:xfrm>
                <a:off x="5383" y="279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82" name="Text Box 52"/>
            <p:cNvSpPr txBox="1">
              <a:spLocks noChangeArrowheads="1"/>
            </p:cNvSpPr>
            <p:nvPr/>
          </p:nvSpPr>
          <p:spPr bwMode="auto">
            <a:xfrm>
              <a:off x="2341564" y="3340100"/>
              <a:ext cx="5270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 smtClean="0">
                  <a:solidFill>
                    <a:schemeClr val="bg1"/>
                  </a:solidFill>
                </a:rPr>
                <a:t>0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84" name="Text Box 52"/>
            <p:cNvSpPr txBox="1">
              <a:spLocks noChangeArrowheads="1"/>
            </p:cNvSpPr>
            <p:nvPr/>
          </p:nvSpPr>
          <p:spPr bwMode="auto">
            <a:xfrm>
              <a:off x="6548259" y="3492977"/>
              <a:ext cx="5270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 smtClean="0">
                  <a:solidFill>
                    <a:schemeClr val="bg1"/>
                  </a:solidFill>
                </a:rPr>
                <a:t>0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86" name="Text Box 52"/>
            <p:cNvSpPr txBox="1">
              <a:spLocks noChangeArrowheads="1"/>
            </p:cNvSpPr>
            <p:nvPr/>
          </p:nvSpPr>
          <p:spPr bwMode="auto">
            <a:xfrm>
              <a:off x="8600032" y="3873500"/>
              <a:ext cx="5270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 smtClean="0">
                  <a:solidFill>
                    <a:schemeClr val="bg1"/>
                  </a:solidFill>
                </a:rPr>
                <a:t>0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椭圆 3"/>
          <p:cNvSpPr/>
          <p:nvPr/>
        </p:nvSpPr>
        <p:spPr bwMode="auto">
          <a:xfrm>
            <a:off x="7089569" y="3821112"/>
            <a:ext cx="2037514" cy="103028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" name="椭圆 87"/>
          <p:cNvSpPr/>
          <p:nvPr/>
        </p:nvSpPr>
        <p:spPr bwMode="auto">
          <a:xfrm>
            <a:off x="7092280" y="1484784"/>
            <a:ext cx="2037514" cy="103028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7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7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7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85" grpId="0" autoUpdateAnimBg="0"/>
      <p:bldP spid="247886" grpId="0" autoUpdateAnimBg="0"/>
      <p:bldP spid="4" grpId="0" animBg="1"/>
      <p:bldP spid="8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5580112" y="1058069"/>
            <a:ext cx="2971800" cy="2513013"/>
            <a:chOff x="3456" y="1693"/>
            <a:chExt cx="1872" cy="1583"/>
          </a:xfrm>
        </p:grpSpPr>
        <p:sp>
          <p:nvSpPr>
            <p:cNvPr id="22567" name="Text Box 3"/>
            <p:cNvSpPr txBox="1">
              <a:spLocks noChangeArrowheads="1"/>
            </p:cNvSpPr>
            <p:nvPr/>
          </p:nvSpPr>
          <p:spPr bwMode="auto">
            <a:xfrm>
              <a:off x="3456" y="1771"/>
              <a:ext cx="1872" cy="150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2200" b="1" dirty="0">
                  <a:solidFill>
                    <a:srgbClr val="000099"/>
                  </a:solidFill>
                </a:rPr>
                <a:t>           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0</a:t>
              </a:r>
              <a:r>
                <a:rPr lang="en-US" altLang="zh-CN" sz="2200" b="1" dirty="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 </a:t>
              </a:r>
              <a:r>
                <a:rPr lang="en-US" altLang="zh-CN" sz="2200" b="1" baseline="-30000" dirty="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</a:rPr>
                <a:t>             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S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</a:rPr>
                <a:t>0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     </a:t>
              </a:r>
              <a:r>
                <a:rPr lang="en-US" altLang="zh-CN" sz="2400" b="1" dirty="0" err="1">
                  <a:solidFill>
                    <a:schemeClr val="bg2"/>
                  </a:solidFill>
                </a:rPr>
                <a:t>S</a:t>
              </a:r>
              <a:r>
                <a:rPr kumimoji="0" lang="en-US" altLang="zh-CN" sz="2400" b="1" baseline="-25000" dirty="0" err="1">
                  <a:solidFill>
                    <a:schemeClr val="bg2"/>
                  </a:solidFill>
                </a:rPr>
                <a:t>0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 / 0        S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</a:rPr>
                <a:t>1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 / 0     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 S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</a:rPr>
                <a:t>1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     S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</a:rPr>
                <a:t>2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 / 0        S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</a:rPr>
                <a:t>1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 / 0   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 S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</a:rPr>
                <a:t>2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     S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</a:rPr>
                <a:t>0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 / 0        S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</a:rPr>
                <a:t>3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 / 1   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 S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</a:rPr>
                <a:t>3      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 S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</a:rPr>
                <a:t>0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 / 0        S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</a:rPr>
                <a:t>1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 / 0                </a:t>
              </a:r>
            </a:p>
          </p:txBody>
        </p:sp>
        <p:sp>
          <p:nvSpPr>
            <p:cNvPr id="22568" name="Line 4"/>
            <p:cNvSpPr>
              <a:spLocks noChangeShapeType="1"/>
            </p:cNvSpPr>
            <p:nvPr/>
          </p:nvSpPr>
          <p:spPr bwMode="auto">
            <a:xfrm>
              <a:off x="4464" y="1771"/>
              <a:ext cx="0" cy="1493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69" name="Line 5"/>
            <p:cNvSpPr>
              <a:spLocks noChangeShapeType="1"/>
            </p:cNvSpPr>
            <p:nvPr/>
          </p:nvSpPr>
          <p:spPr bwMode="auto">
            <a:xfrm>
              <a:off x="3840" y="1771"/>
              <a:ext cx="0" cy="1493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70" name="Line 6"/>
            <p:cNvSpPr>
              <a:spLocks noChangeShapeType="1"/>
            </p:cNvSpPr>
            <p:nvPr/>
          </p:nvSpPr>
          <p:spPr bwMode="auto">
            <a:xfrm>
              <a:off x="3456" y="1789"/>
              <a:ext cx="336" cy="240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71" name="Text Box 7"/>
            <p:cNvSpPr txBox="1">
              <a:spLocks noChangeArrowheads="1"/>
            </p:cNvSpPr>
            <p:nvPr/>
          </p:nvSpPr>
          <p:spPr bwMode="auto">
            <a:xfrm>
              <a:off x="3456" y="1837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s</a:t>
              </a:r>
            </a:p>
          </p:txBody>
        </p:sp>
        <p:sp>
          <p:nvSpPr>
            <p:cNvPr id="22572" name="Text Box 8"/>
            <p:cNvSpPr txBox="1">
              <a:spLocks noChangeArrowheads="1"/>
            </p:cNvSpPr>
            <p:nvPr/>
          </p:nvSpPr>
          <p:spPr bwMode="auto">
            <a:xfrm>
              <a:off x="3648" y="1693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x</a:t>
              </a:r>
            </a:p>
          </p:txBody>
        </p:sp>
        <p:sp>
          <p:nvSpPr>
            <p:cNvPr id="22573" name="Line 9"/>
            <p:cNvSpPr>
              <a:spLocks noChangeShapeType="1"/>
            </p:cNvSpPr>
            <p:nvPr/>
          </p:nvSpPr>
          <p:spPr bwMode="auto">
            <a:xfrm>
              <a:off x="3456" y="2077"/>
              <a:ext cx="1872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545" name="Freeform 12"/>
          <p:cNvSpPr>
            <a:spLocks/>
          </p:cNvSpPr>
          <p:nvPr/>
        </p:nvSpPr>
        <p:spPr bwMode="auto">
          <a:xfrm rot="8587418" flipH="1" flipV="1">
            <a:off x="1295400" y="2387601"/>
            <a:ext cx="1293813" cy="461963"/>
          </a:xfrm>
          <a:custGeom>
            <a:avLst/>
            <a:gdLst>
              <a:gd name="T0" fmla="*/ 0 w 953"/>
              <a:gd name="T1" fmla="*/ 1783 h 181"/>
              <a:gd name="T2" fmla="*/ 69 w 953"/>
              <a:gd name="T3" fmla="*/ 0 h 181"/>
              <a:gd name="T4" fmla="*/ 145 w 953"/>
              <a:gd name="T5" fmla="*/ 1783 h 181"/>
              <a:gd name="T6" fmla="*/ 0 60000 65536"/>
              <a:gd name="T7" fmla="*/ 0 60000 65536"/>
              <a:gd name="T8" fmla="*/ 0 60000 65536"/>
              <a:gd name="T9" fmla="*/ 0 w 953"/>
              <a:gd name="T10" fmla="*/ 0 h 181"/>
              <a:gd name="T11" fmla="*/ 953 w 953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53" h="181">
                <a:moveTo>
                  <a:pt x="0" y="181"/>
                </a:moveTo>
                <a:cubicBezTo>
                  <a:pt x="147" y="90"/>
                  <a:pt x="295" y="0"/>
                  <a:pt x="454" y="0"/>
                </a:cubicBezTo>
                <a:cubicBezTo>
                  <a:pt x="613" y="0"/>
                  <a:pt x="870" y="151"/>
                  <a:pt x="953" y="181"/>
                </a:cubicBezTo>
              </a:path>
            </a:pathLst>
          </a:custGeom>
          <a:noFill/>
          <a:ln w="38100">
            <a:solidFill>
              <a:schemeClr val="bg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46" name="Text Box 13"/>
          <p:cNvSpPr txBox="1">
            <a:spLocks noChangeArrowheads="1"/>
          </p:cNvSpPr>
          <p:nvPr/>
        </p:nvSpPr>
        <p:spPr bwMode="auto">
          <a:xfrm>
            <a:off x="1143000" y="223996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1/0 </a:t>
            </a:r>
          </a:p>
        </p:txBody>
      </p:sp>
      <p:sp>
        <p:nvSpPr>
          <p:cNvPr id="22547" name="Oval 14"/>
          <p:cNvSpPr>
            <a:spLocks noChangeArrowheads="1"/>
          </p:cNvSpPr>
          <p:nvPr/>
        </p:nvSpPr>
        <p:spPr bwMode="auto">
          <a:xfrm>
            <a:off x="1066800" y="3044826"/>
            <a:ext cx="762000" cy="647700"/>
          </a:xfrm>
          <a:prstGeom prst="ellipse">
            <a:avLst/>
          </a:prstGeom>
          <a:solidFill>
            <a:srgbClr val="FFFF00"/>
          </a:solidFill>
          <a:ln w="38100" algn="ctr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S</a:t>
            </a:r>
            <a:r>
              <a:rPr kumimoji="0" lang="en-US" altLang="zh-CN" b="1" baseline="-25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2548" name="Oval 15"/>
          <p:cNvSpPr>
            <a:spLocks noChangeArrowheads="1"/>
          </p:cNvSpPr>
          <p:nvPr/>
        </p:nvSpPr>
        <p:spPr bwMode="auto">
          <a:xfrm>
            <a:off x="3733800" y="3044826"/>
            <a:ext cx="762000" cy="647700"/>
          </a:xfrm>
          <a:prstGeom prst="ellipse">
            <a:avLst/>
          </a:prstGeom>
          <a:solidFill>
            <a:srgbClr val="FFFF00"/>
          </a:solidFill>
          <a:ln w="38100" algn="ctr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S</a:t>
            </a:r>
            <a:r>
              <a:rPr kumimoji="0" lang="en-US" altLang="zh-CN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2549" name="Oval 16"/>
          <p:cNvSpPr>
            <a:spLocks noChangeArrowheads="1"/>
          </p:cNvSpPr>
          <p:nvPr/>
        </p:nvSpPr>
        <p:spPr bwMode="auto">
          <a:xfrm>
            <a:off x="2514600" y="4125913"/>
            <a:ext cx="762000" cy="647700"/>
          </a:xfrm>
          <a:prstGeom prst="ellipse">
            <a:avLst/>
          </a:prstGeom>
          <a:solidFill>
            <a:srgbClr val="FFFF00"/>
          </a:solidFill>
          <a:ln w="38100" algn="ctr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S</a:t>
            </a:r>
            <a:r>
              <a:rPr kumimoji="0" lang="en-US" altLang="zh-CN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2550" name="Oval 17"/>
          <p:cNvSpPr>
            <a:spLocks noChangeArrowheads="1"/>
          </p:cNvSpPr>
          <p:nvPr/>
        </p:nvSpPr>
        <p:spPr bwMode="auto">
          <a:xfrm>
            <a:off x="2438400" y="1990726"/>
            <a:ext cx="762000" cy="647700"/>
          </a:xfrm>
          <a:prstGeom prst="ellipse">
            <a:avLst/>
          </a:prstGeom>
          <a:solidFill>
            <a:srgbClr val="FFFF00"/>
          </a:solidFill>
          <a:ln w="38100" algn="ctr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S</a:t>
            </a:r>
            <a:r>
              <a:rPr kumimoji="0" lang="en-US" altLang="zh-CN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551" name="Arc 18"/>
          <p:cNvSpPr>
            <a:spLocks/>
          </p:cNvSpPr>
          <p:nvPr/>
        </p:nvSpPr>
        <p:spPr bwMode="auto">
          <a:xfrm>
            <a:off x="3200400" y="2317751"/>
            <a:ext cx="889000" cy="914400"/>
          </a:xfrm>
          <a:custGeom>
            <a:avLst/>
            <a:gdLst>
              <a:gd name="T0" fmla="*/ 0 w 20988"/>
              <a:gd name="T1" fmla="*/ 0 h 21600"/>
              <a:gd name="T2" fmla="*/ 0 w 20988"/>
              <a:gd name="T3" fmla="*/ 0 h 21600"/>
              <a:gd name="T4" fmla="*/ 0 w 20988"/>
              <a:gd name="T5" fmla="*/ 0 h 21600"/>
              <a:gd name="T6" fmla="*/ 0 60000 65536"/>
              <a:gd name="T7" fmla="*/ 0 60000 65536"/>
              <a:gd name="T8" fmla="*/ 0 60000 65536"/>
              <a:gd name="T9" fmla="*/ 0 w 20988"/>
              <a:gd name="T10" fmla="*/ 0 h 21600"/>
              <a:gd name="T11" fmla="*/ 20988 w 2098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988" h="21600" fill="none" extrusionOk="0">
                <a:moveTo>
                  <a:pt x="-1" y="0"/>
                </a:moveTo>
                <a:cubicBezTo>
                  <a:pt x="9962" y="0"/>
                  <a:pt x="18633" y="6814"/>
                  <a:pt x="20988" y="16494"/>
                </a:cubicBezTo>
              </a:path>
              <a:path w="20988" h="21600" stroke="0" extrusionOk="0">
                <a:moveTo>
                  <a:pt x="-1" y="0"/>
                </a:moveTo>
                <a:cubicBezTo>
                  <a:pt x="9962" y="0"/>
                  <a:pt x="18633" y="6814"/>
                  <a:pt x="20988" y="1649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2" name="Text Box 19"/>
          <p:cNvSpPr txBox="1">
            <a:spLocks noChangeArrowheads="1"/>
          </p:cNvSpPr>
          <p:nvPr/>
        </p:nvSpPr>
        <p:spPr bwMode="auto">
          <a:xfrm>
            <a:off x="1295400" y="1554163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X/Z </a:t>
            </a:r>
          </a:p>
        </p:txBody>
      </p:sp>
      <p:sp>
        <p:nvSpPr>
          <p:cNvPr id="22553" name="Text Box 20"/>
          <p:cNvSpPr txBox="1">
            <a:spLocks noChangeArrowheads="1"/>
          </p:cNvSpPr>
          <p:nvPr/>
        </p:nvSpPr>
        <p:spPr bwMode="auto">
          <a:xfrm>
            <a:off x="3657600" y="216376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0/0 </a:t>
            </a:r>
          </a:p>
        </p:txBody>
      </p:sp>
      <p:sp>
        <p:nvSpPr>
          <p:cNvPr id="22554" name="Text Box 21"/>
          <p:cNvSpPr txBox="1">
            <a:spLocks noChangeArrowheads="1"/>
          </p:cNvSpPr>
          <p:nvPr/>
        </p:nvSpPr>
        <p:spPr bwMode="auto">
          <a:xfrm>
            <a:off x="4326675" y="41005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0/0 </a:t>
            </a:r>
          </a:p>
        </p:txBody>
      </p:sp>
      <p:sp>
        <p:nvSpPr>
          <p:cNvPr id="22555" name="Text Box 22"/>
          <p:cNvSpPr txBox="1">
            <a:spLocks noChangeArrowheads="1"/>
          </p:cNvSpPr>
          <p:nvPr/>
        </p:nvSpPr>
        <p:spPr bwMode="auto">
          <a:xfrm>
            <a:off x="1371600" y="444976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0/0 </a:t>
            </a:r>
          </a:p>
        </p:txBody>
      </p:sp>
      <p:sp>
        <p:nvSpPr>
          <p:cNvPr id="22556" name="Text Box 23"/>
          <p:cNvSpPr txBox="1">
            <a:spLocks noChangeArrowheads="1"/>
          </p:cNvSpPr>
          <p:nvPr/>
        </p:nvSpPr>
        <p:spPr bwMode="auto">
          <a:xfrm>
            <a:off x="3352800" y="376396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1/1 </a:t>
            </a:r>
          </a:p>
        </p:txBody>
      </p:sp>
      <p:sp>
        <p:nvSpPr>
          <p:cNvPr id="22557" name="Text Box 24"/>
          <p:cNvSpPr txBox="1">
            <a:spLocks noChangeArrowheads="1"/>
          </p:cNvSpPr>
          <p:nvPr/>
        </p:nvSpPr>
        <p:spPr bwMode="auto">
          <a:xfrm>
            <a:off x="2438400" y="132556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1/0 </a:t>
            </a:r>
          </a:p>
        </p:txBody>
      </p:sp>
      <p:sp>
        <p:nvSpPr>
          <p:cNvPr id="22558" name="Freeform 25"/>
          <p:cNvSpPr>
            <a:spLocks/>
          </p:cNvSpPr>
          <p:nvPr/>
        </p:nvSpPr>
        <p:spPr bwMode="auto">
          <a:xfrm>
            <a:off x="1524000" y="3687763"/>
            <a:ext cx="1143000" cy="990600"/>
          </a:xfrm>
          <a:custGeom>
            <a:avLst/>
            <a:gdLst>
              <a:gd name="T0" fmla="*/ 0 w 624"/>
              <a:gd name="T1" fmla="*/ 0 h 480"/>
              <a:gd name="T2" fmla="*/ 1067 w 624"/>
              <a:gd name="T3" fmla="*/ 8949 h 480"/>
              <a:gd name="T4" fmla="*/ 3478 w 624"/>
              <a:gd name="T5" fmla="*/ 11176 h 480"/>
              <a:gd name="T6" fmla="*/ 0 60000 65536"/>
              <a:gd name="T7" fmla="*/ 0 60000 65536"/>
              <a:gd name="T8" fmla="*/ 0 60000 65536"/>
              <a:gd name="T9" fmla="*/ 0 w 624"/>
              <a:gd name="T10" fmla="*/ 0 h 480"/>
              <a:gd name="T11" fmla="*/ 624 w 62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480">
                <a:moveTo>
                  <a:pt x="0" y="0"/>
                </a:moveTo>
                <a:cubicBezTo>
                  <a:pt x="44" y="152"/>
                  <a:pt x="88" y="304"/>
                  <a:pt x="192" y="384"/>
                </a:cubicBezTo>
                <a:cubicBezTo>
                  <a:pt x="296" y="464"/>
                  <a:pt x="460" y="472"/>
                  <a:pt x="624" y="480"/>
                </a:cubicBezTo>
              </a:path>
            </a:pathLst>
          </a:custGeom>
          <a:noFill/>
          <a:ln w="38100">
            <a:solidFill>
              <a:schemeClr val="bg2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59" name="Freeform 26"/>
          <p:cNvSpPr>
            <a:spLocks/>
          </p:cNvSpPr>
          <p:nvPr/>
        </p:nvSpPr>
        <p:spPr bwMode="auto">
          <a:xfrm>
            <a:off x="3276600" y="3687763"/>
            <a:ext cx="914400" cy="914400"/>
          </a:xfrm>
          <a:custGeom>
            <a:avLst/>
            <a:gdLst>
              <a:gd name="T0" fmla="*/ 4279 w 480"/>
              <a:gd name="T1" fmla="*/ 0 h 576"/>
              <a:gd name="T2" fmla="*/ 3422 w 480"/>
              <a:gd name="T3" fmla="*/ 336 h 576"/>
              <a:gd name="T4" fmla="*/ 0 w 480"/>
              <a:gd name="T5" fmla="*/ 576 h 576"/>
              <a:gd name="T6" fmla="*/ 0 60000 65536"/>
              <a:gd name="T7" fmla="*/ 0 60000 65536"/>
              <a:gd name="T8" fmla="*/ 0 60000 65536"/>
              <a:gd name="T9" fmla="*/ 0 w 480"/>
              <a:gd name="T10" fmla="*/ 0 h 576"/>
              <a:gd name="T11" fmla="*/ 480 w 480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576">
                <a:moveTo>
                  <a:pt x="480" y="0"/>
                </a:moveTo>
                <a:cubicBezTo>
                  <a:pt x="472" y="120"/>
                  <a:pt x="464" y="240"/>
                  <a:pt x="384" y="336"/>
                </a:cubicBezTo>
                <a:cubicBezTo>
                  <a:pt x="304" y="432"/>
                  <a:pt x="152" y="504"/>
                  <a:pt x="0" y="576"/>
                </a:cubicBezTo>
              </a:path>
            </a:pathLst>
          </a:cu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60" name="Freeform 27"/>
          <p:cNvSpPr>
            <a:spLocks/>
          </p:cNvSpPr>
          <p:nvPr/>
        </p:nvSpPr>
        <p:spPr bwMode="auto">
          <a:xfrm>
            <a:off x="660400" y="2722563"/>
            <a:ext cx="558800" cy="774700"/>
          </a:xfrm>
          <a:custGeom>
            <a:avLst/>
            <a:gdLst>
              <a:gd name="T0" fmla="*/ 352 w 352"/>
              <a:gd name="T1" fmla="*/ 224 h 488"/>
              <a:gd name="T2" fmla="*/ 160 w 352"/>
              <a:gd name="T3" fmla="*/ 32 h 488"/>
              <a:gd name="T4" fmla="*/ 16 w 352"/>
              <a:gd name="T5" fmla="*/ 416 h 488"/>
              <a:gd name="T6" fmla="*/ 256 w 352"/>
              <a:gd name="T7" fmla="*/ 464 h 488"/>
              <a:gd name="T8" fmla="*/ 0 60000 65536"/>
              <a:gd name="T9" fmla="*/ 0 60000 65536"/>
              <a:gd name="T10" fmla="*/ 0 60000 65536"/>
              <a:gd name="T11" fmla="*/ 0 60000 65536"/>
              <a:gd name="T12" fmla="*/ 0 w 352"/>
              <a:gd name="T13" fmla="*/ 0 h 488"/>
              <a:gd name="T14" fmla="*/ 352 w 352"/>
              <a:gd name="T15" fmla="*/ 488 h 4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2" h="488">
                <a:moveTo>
                  <a:pt x="352" y="224"/>
                </a:moveTo>
                <a:cubicBezTo>
                  <a:pt x="284" y="112"/>
                  <a:pt x="216" y="0"/>
                  <a:pt x="160" y="32"/>
                </a:cubicBezTo>
                <a:cubicBezTo>
                  <a:pt x="104" y="64"/>
                  <a:pt x="0" y="344"/>
                  <a:pt x="16" y="416"/>
                </a:cubicBezTo>
                <a:cubicBezTo>
                  <a:pt x="32" y="488"/>
                  <a:pt x="144" y="476"/>
                  <a:pt x="256" y="464"/>
                </a:cubicBezTo>
              </a:path>
            </a:pathLst>
          </a:cu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61" name="Text Box 28"/>
          <p:cNvSpPr txBox="1">
            <a:spLocks noChangeArrowheads="1"/>
          </p:cNvSpPr>
          <p:nvPr/>
        </p:nvSpPr>
        <p:spPr bwMode="auto">
          <a:xfrm>
            <a:off x="228600" y="277336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0/0 </a:t>
            </a:r>
          </a:p>
        </p:txBody>
      </p:sp>
      <p:sp>
        <p:nvSpPr>
          <p:cNvPr id="22562" name="Freeform 29"/>
          <p:cNvSpPr>
            <a:spLocks/>
          </p:cNvSpPr>
          <p:nvPr/>
        </p:nvSpPr>
        <p:spPr bwMode="auto">
          <a:xfrm>
            <a:off x="2273300" y="1668463"/>
            <a:ext cx="1003300" cy="419100"/>
          </a:xfrm>
          <a:custGeom>
            <a:avLst/>
            <a:gdLst>
              <a:gd name="T0" fmla="*/ 319 w 608"/>
              <a:gd name="T1" fmla="*/ 2402 h 216"/>
              <a:gd name="T2" fmla="*/ 88 w 608"/>
              <a:gd name="T3" fmla="*/ 805 h 216"/>
              <a:gd name="T4" fmla="*/ 854 w 608"/>
              <a:gd name="T5" fmla="*/ 264 h 216"/>
              <a:gd name="T6" fmla="*/ 775 w 608"/>
              <a:gd name="T7" fmla="*/ 2402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608"/>
              <a:gd name="T13" fmla="*/ 0 h 216"/>
              <a:gd name="T14" fmla="*/ 608 w 608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8" h="216">
                <a:moveTo>
                  <a:pt x="200" y="216"/>
                </a:moveTo>
                <a:cubicBezTo>
                  <a:pt x="100" y="160"/>
                  <a:pt x="0" y="104"/>
                  <a:pt x="56" y="72"/>
                </a:cubicBezTo>
                <a:cubicBezTo>
                  <a:pt x="112" y="40"/>
                  <a:pt x="464" y="0"/>
                  <a:pt x="536" y="24"/>
                </a:cubicBezTo>
                <a:cubicBezTo>
                  <a:pt x="608" y="48"/>
                  <a:pt x="548" y="132"/>
                  <a:pt x="488" y="216"/>
                </a:cubicBezTo>
              </a:path>
            </a:pathLst>
          </a:cu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63" name="Line 30"/>
          <p:cNvSpPr>
            <a:spLocks noChangeShapeType="1"/>
          </p:cNvSpPr>
          <p:nvPr/>
        </p:nvSpPr>
        <p:spPr bwMode="auto">
          <a:xfrm flipH="1">
            <a:off x="1828800" y="3382963"/>
            <a:ext cx="19050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64" name="Text Box 31"/>
          <p:cNvSpPr txBox="1">
            <a:spLocks noChangeArrowheads="1"/>
          </p:cNvSpPr>
          <p:nvPr/>
        </p:nvSpPr>
        <p:spPr bwMode="auto">
          <a:xfrm>
            <a:off x="3048000" y="300196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0/0 </a:t>
            </a:r>
          </a:p>
        </p:txBody>
      </p:sp>
      <p:sp>
        <p:nvSpPr>
          <p:cNvPr id="22565" name="Line 32"/>
          <p:cNvSpPr>
            <a:spLocks noChangeShapeType="1"/>
          </p:cNvSpPr>
          <p:nvPr/>
        </p:nvSpPr>
        <p:spPr bwMode="auto">
          <a:xfrm flipV="1">
            <a:off x="2857500" y="2620963"/>
            <a:ext cx="0" cy="1524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66" name="Text Box 33"/>
          <p:cNvSpPr txBox="1">
            <a:spLocks noChangeArrowheads="1"/>
          </p:cNvSpPr>
          <p:nvPr/>
        </p:nvSpPr>
        <p:spPr bwMode="auto">
          <a:xfrm>
            <a:off x="2286000" y="368776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1/0 </a:t>
            </a:r>
          </a:p>
        </p:txBody>
      </p:sp>
      <p:sp>
        <p:nvSpPr>
          <p:cNvPr id="22534" name="Text Box 36"/>
          <p:cNvSpPr txBox="1">
            <a:spLocks noChangeArrowheads="1"/>
          </p:cNvSpPr>
          <p:nvPr/>
        </p:nvSpPr>
        <p:spPr bwMode="auto">
          <a:xfrm>
            <a:off x="468313" y="993775"/>
            <a:ext cx="251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CC"/>
                </a:solidFill>
              </a:rPr>
              <a:t>不可重叠：</a:t>
            </a:r>
          </a:p>
        </p:txBody>
      </p:sp>
      <p:sp>
        <p:nvSpPr>
          <p:cNvPr id="22535" name="Line 37"/>
          <p:cNvSpPr>
            <a:spLocks noChangeShapeType="1"/>
          </p:cNvSpPr>
          <p:nvPr/>
        </p:nvSpPr>
        <p:spPr bwMode="auto">
          <a:xfrm>
            <a:off x="6659563" y="4005263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2" name="Text Box 6"/>
          <p:cNvSpPr txBox="1">
            <a:spLocks noChangeArrowheads="1"/>
          </p:cNvSpPr>
          <p:nvPr/>
        </p:nvSpPr>
        <p:spPr bwMode="auto">
          <a:xfrm>
            <a:off x="411163" y="5445125"/>
            <a:ext cx="4953000" cy="80645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endParaRPr lang="en-US" altLang="zh-CN" sz="1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000" b="1">
                <a:latin typeface="Times New Roman" panose="02020603050405020304" pitchFamily="18" charset="0"/>
              </a:rPr>
              <a:t>状态： </a:t>
            </a:r>
            <a:r>
              <a:rPr lang="en-US" altLang="zh-CN" sz="2000" b="1">
                <a:latin typeface="Times New Roman" panose="02020603050405020304" pitchFamily="18" charset="0"/>
              </a:rPr>
              <a:t>S</a:t>
            </a:r>
            <a:r>
              <a:rPr kumimoji="0" lang="en-US" altLang="zh-CN" sz="20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000" b="1">
                <a:latin typeface="Times New Roman" panose="02020603050405020304" pitchFamily="18" charset="0"/>
              </a:rPr>
              <a:t>——0    , S</a:t>
            </a:r>
            <a:r>
              <a:rPr kumimoji="0" lang="en-US" altLang="zh-CN" sz="20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</a:rPr>
              <a:t>—— 1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             S</a:t>
            </a:r>
            <a:r>
              <a:rPr kumimoji="0" lang="en-US" altLang="zh-CN" sz="20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</a:rPr>
              <a:t>—— 10 ,  S</a:t>
            </a:r>
            <a:r>
              <a:rPr kumimoji="0" lang="en-US" altLang="zh-CN" sz="2000" b="1" baseline="-25000">
                <a:latin typeface="Times New Roman" panose="02020603050405020304" pitchFamily="18" charset="0"/>
              </a:rPr>
              <a:t>3</a:t>
            </a:r>
            <a:r>
              <a:rPr lang="en-US" altLang="zh-CN" sz="2000" b="1">
                <a:latin typeface="Times New Roman" panose="02020603050405020304" pitchFamily="18" charset="0"/>
              </a:rPr>
              <a:t>—— 101 </a:t>
            </a:r>
            <a:r>
              <a:rPr lang="zh-CN" altLang="en-US" sz="2000" b="1">
                <a:latin typeface="Times New Roman" panose="02020603050405020304" pitchFamily="18" charset="0"/>
              </a:rPr>
              <a:t>， 且 </a:t>
            </a:r>
            <a:r>
              <a:rPr lang="en-US" altLang="zh-CN" sz="2000" b="1">
                <a:latin typeface="Times New Roman" panose="02020603050405020304" pitchFamily="18" charset="0"/>
              </a:rPr>
              <a:t>Z=1</a:t>
            </a:r>
          </a:p>
        </p:txBody>
      </p:sp>
      <p:pic>
        <p:nvPicPr>
          <p:cNvPr id="22543" name="Picture 2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4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求</a:t>
            </a:r>
            <a:r>
              <a:rPr lang="en-US" altLang="zh-CN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101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序列检测器的状态表</a:t>
            </a:r>
          </a:p>
        </p:txBody>
      </p:sp>
      <p:sp>
        <p:nvSpPr>
          <p:cNvPr id="2" name="矩形标注 1"/>
          <p:cNvSpPr/>
          <p:nvPr/>
        </p:nvSpPr>
        <p:spPr bwMode="auto">
          <a:xfrm>
            <a:off x="6172200" y="4964300"/>
            <a:ext cx="1433482" cy="466253"/>
          </a:xfrm>
          <a:prstGeom prst="wedgeRectCallout">
            <a:avLst>
              <a:gd name="adj1" fmla="val -183450"/>
              <a:gd name="adj2" fmla="val -139429"/>
            </a:avLst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可重叠</a:t>
            </a:r>
          </a:p>
        </p:txBody>
      </p:sp>
      <p:sp>
        <p:nvSpPr>
          <p:cNvPr id="8" name="下弧形箭头 7"/>
          <p:cNvSpPr/>
          <p:nvPr/>
        </p:nvSpPr>
        <p:spPr bwMode="auto">
          <a:xfrm rot="19203840">
            <a:off x="2909296" y="4101330"/>
            <a:ext cx="2013283" cy="544463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96780" y="3928970"/>
            <a:ext cx="93846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" name="矩形标注 75"/>
          <p:cNvSpPr/>
          <p:nvPr/>
        </p:nvSpPr>
        <p:spPr bwMode="auto">
          <a:xfrm>
            <a:off x="6995046" y="3950168"/>
            <a:ext cx="1433482" cy="466253"/>
          </a:xfrm>
          <a:prstGeom prst="wedgeRectCallout">
            <a:avLst>
              <a:gd name="adj1" fmla="val -60250"/>
              <a:gd name="adj2" fmla="val -156733"/>
            </a:avLst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/ 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4" grpId="0"/>
      <p:bldP spid="22555" grpId="0"/>
      <p:bldP spid="22558" grpId="0" animBg="1"/>
      <p:bldP spid="2" grpId="0" animBg="1"/>
      <p:bldP spid="8" grpId="0" animBg="1"/>
      <p:bldP spid="7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WordArt 6"/>
          <p:cNvSpPr>
            <a:spLocks noChangeArrowheads="1" noChangeShapeType="1" noTextEdit="1"/>
          </p:cNvSpPr>
          <p:nvPr/>
        </p:nvSpPr>
        <p:spPr bwMode="auto">
          <a:xfrm>
            <a:off x="900113" y="2205038"/>
            <a:ext cx="1368425" cy="576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381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Unit 12</a:t>
            </a:r>
            <a:endParaRPr lang="zh-CN" altLang="en-US" sz="3600" kern="10">
              <a:ln w="381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484438" y="2144713"/>
            <a:ext cx="6335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利用触发器的时序电路设计</a:t>
            </a:r>
            <a:endParaRPr lang="en-US" altLang="zh-CN" sz="4000" b="1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828675" y="3919538"/>
            <a:ext cx="763111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chemeClr val="bg2"/>
                </a:solidFill>
                <a:ea typeface="楷体" panose="02010609060101010101" pitchFamily="49" charset="-122"/>
              </a:rPr>
              <a:t>李琼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b="1">
              <a:solidFill>
                <a:schemeClr val="bg2"/>
              </a:solidFill>
              <a:ea typeface="楷体_GB2312"/>
              <a:cs typeface="楷体_GB231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1"/>
                </a:solidFill>
                <a:ea typeface="楷体_GB2312"/>
                <a:cs typeface="楷体_GB2312"/>
              </a:rPr>
              <a:t>计算机科学与技术学院         信息对抗技术研究所</a:t>
            </a:r>
            <a:endParaRPr lang="en-US" altLang="zh-CN" sz="2000" b="1">
              <a:solidFill>
                <a:schemeClr val="bg1"/>
              </a:solidFill>
              <a:ea typeface="楷体_GB2312"/>
              <a:cs typeface="楷体_GB231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b="1">
              <a:solidFill>
                <a:schemeClr val="bg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哈尔滨工业大学</a:t>
            </a:r>
            <a:endParaRPr lang="en-US" altLang="zh-CN" sz="2000" b="1">
              <a:solidFill>
                <a:schemeClr val="bg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42938" y="1341438"/>
            <a:ext cx="7848600" cy="329247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88925" indent="-288925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Clr>
                <a:schemeClr val="bg1"/>
              </a:buClr>
              <a:buFont typeface="Wingdings" pitchFamily="2" charset="2"/>
              <a:buChar char="n"/>
              <a:defRPr/>
            </a:pPr>
            <a:r>
              <a:rPr lang="zh-CN" altLang="en-US" sz="3200" b="1" dirty="0">
                <a:latin typeface="+mn-ea"/>
                <a:ea typeface="+mn-ea"/>
              </a:rPr>
              <a:t>余</a:t>
            </a:r>
            <a:r>
              <a:rPr lang="en-US" altLang="zh-CN" sz="3200" b="1" dirty="0">
                <a:latin typeface="+mn-ea"/>
                <a:ea typeface="+mn-ea"/>
              </a:rPr>
              <a:t>3</a:t>
            </a:r>
            <a:r>
              <a:rPr lang="zh-CN" altLang="en-US" sz="3200" b="1" dirty="0">
                <a:latin typeface="+mn-ea"/>
                <a:ea typeface="+mn-ea"/>
              </a:rPr>
              <a:t>码高位在前、低位在后串行地加到检测器的输入端。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bg1"/>
              </a:buClr>
              <a:buFont typeface="Wingdings" pitchFamily="2" charset="2"/>
              <a:buChar char="n"/>
              <a:defRPr/>
            </a:pPr>
            <a:r>
              <a:rPr lang="zh-CN" altLang="en-US" sz="3200" b="1" dirty="0">
                <a:latin typeface="+mn-ea"/>
                <a:ea typeface="+mn-ea"/>
              </a:rPr>
              <a:t>电路每接收一组代码，即在收到第</a:t>
            </a:r>
            <a:r>
              <a:rPr lang="en-US" altLang="zh-CN" sz="3200" b="1" dirty="0">
                <a:latin typeface="+mn-ea"/>
                <a:ea typeface="+mn-ea"/>
              </a:rPr>
              <a:t>4</a:t>
            </a:r>
            <a:r>
              <a:rPr lang="zh-CN" altLang="en-US" sz="3200" b="1" dirty="0">
                <a:latin typeface="+mn-ea"/>
                <a:ea typeface="+mn-ea"/>
              </a:rPr>
              <a:t>位代码时判断。若是错误代码，则输出为</a:t>
            </a:r>
            <a:r>
              <a:rPr lang="en-US" altLang="zh-CN" sz="3200" b="1" dirty="0">
                <a:latin typeface="+mn-ea"/>
                <a:ea typeface="+mn-ea"/>
              </a:rPr>
              <a:t>1</a:t>
            </a:r>
            <a:r>
              <a:rPr lang="zh-CN" altLang="en-US" sz="3200" b="1" dirty="0">
                <a:latin typeface="+mn-ea"/>
                <a:ea typeface="+mn-ea"/>
              </a:rPr>
              <a:t>，否则输出为</a:t>
            </a:r>
            <a:r>
              <a:rPr lang="en-US" altLang="zh-CN" sz="3200" b="1" dirty="0">
                <a:latin typeface="+mn-ea"/>
                <a:ea typeface="+mn-ea"/>
              </a:rPr>
              <a:t>0</a:t>
            </a:r>
            <a:r>
              <a:rPr lang="zh-CN" altLang="en-US" sz="3200" b="1" dirty="0">
                <a:latin typeface="+mn-ea"/>
                <a:ea typeface="+mn-ea"/>
              </a:rPr>
              <a:t>，电路又回到</a:t>
            </a:r>
            <a:r>
              <a:rPr lang="zh-CN" altLang="en-US" sz="3200" b="1" dirty="0" smtClean="0">
                <a:latin typeface="+mn-ea"/>
                <a:ea typeface="+mn-ea"/>
              </a:rPr>
              <a:t>初始状态，开始</a:t>
            </a:r>
            <a:r>
              <a:rPr lang="zh-CN" altLang="en-US" sz="3200" b="1" dirty="0">
                <a:latin typeface="+mn-ea"/>
                <a:ea typeface="+mn-ea"/>
              </a:rPr>
              <a:t>接收下一组代码。</a:t>
            </a:r>
          </a:p>
        </p:txBody>
      </p:sp>
      <p:pic>
        <p:nvPicPr>
          <p:cNvPr id="23557" name="Picture 2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  例</a:t>
            </a: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求余</a:t>
            </a:r>
            <a:r>
              <a:rPr lang="en-US" altLang="zh-CN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码误码检测器的原始状态图和原始状态表</a:t>
            </a:r>
          </a:p>
        </p:txBody>
      </p:sp>
      <p:sp>
        <p:nvSpPr>
          <p:cNvPr id="2" name="矩形 1"/>
          <p:cNvSpPr/>
          <p:nvPr/>
        </p:nvSpPr>
        <p:spPr>
          <a:xfrm>
            <a:off x="1907704" y="5013176"/>
            <a:ext cx="5155579" cy="8309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余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码：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0011,0100,0101,0110,0111,</a:t>
            </a:r>
          </a:p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1000,1001,1010,1011,1100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3"/>
          <p:cNvSpPr>
            <a:spLocks noChangeShapeType="1"/>
          </p:cNvSpPr>
          <p:nvPr/>
        </p:nvSpPr>
        <p:spPr bwMode="auto">
          <a:xfrm flipV="1">
            <a:off x="3240088" y="3195936"/>
            <a:ext cx="273050" cy="439737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79" name="Line 4"/>
          <p:cNvSpPr>
            <a:spLocks noChangeShapeType="1"/>
          </p:cNvSpPr>
          <p:nvPr/>
        </p:nvSpPr>
        <p:spPr bwMode="auto">
          <a:xfrm flipH="1" flipV="1">
            <a:off x="3884613" y="3195936"/>
            <a:ext cx="271462" cy="439737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0" name="Freeform 5"/>
          <p:cNvSpPr>
            <a:spLocks/>
          </p:cNvSpPr>
          <p:nvPr/>
        </p:nvSpPr>
        <p:spPr bwMode="auto">
          <a:xfrm>
            <a:off x="4356100" y="403523"/>
            <a:ext cx="742950" cy="708025"/>
          </a:xfrm>
          <a:custGeom>
            <a:avLst/>
            <a:gdLst>
              <a:gd name="T0" fmla="*/ 0 w 458"/>
              <a:gd name="T1" fmla="*/ 2147483646 h 446"/>
              <a:gd name="T2" fmla="*/ 2147483646 w 458"/>
              <a:gd name="T3" fmla="*/ 2147483646 h 446"/>
              <a:gd name="T4" fmla="*/ 2147483646 w 458"/>
              <a:gd name="T5" fmla="*/ 2147483646 h 446"/>
              <a:gd name="T6" fmla="*/ 2147483646 w 458"/>
              <a:gd name="T7" fmla="*/ 0 h 446"/>
              <a:gd name="T8" fmla="*/ 2147483646 w 458"/>
              <a:gd name="T9" fmla="*/ 0 h 446"/>
              <a:gd name="T10" fmla="*/ 2147483646 w 458"/>
              <a:gd name="T11" fmla="*/ 2147483646 h 446"/>
              <a:gd name="T12" fmla="*/ 2147483646 w 458"/>
              <a:gd name="T13" fmla="*/ 2147483646 h 446"/>
              <a:gd name="T14" fmla="*/ 2147483646 w 458"/>
              <a:gd name="T15" fmla="*/ 2147483646 h 446"/>
              <a:gd name="T16" fmla="*/ 2147483646 w 458"/>
              <a:gd name="T17" fmla="*/ 2147483646 h 446"/>
              <a:gd name="T18" fmla="*/ 2147483646 w 458"/>
              <a:gd name="T19" fmla="*/ 2147483646 h 446"/>
              <a:gd name="T20" fmla="*/ 2147483646 w 458"/>
              <a:gd name="T21" fmla="*/ 2147483646 h 446"/>
              <a:gd name="T22" fmla="*/ 2147483646 w 458"/>
              <a:gd name="T23" fmla="*/ 2147483646 h 446"/>
              <a:gd name="T24" fmla="*/ 2147483646 w 458"/>
              <a:gd name="T25" fmla="*/ 2147483646 h 446"/>
              <a:gd name="T26" fmla="*/ 2147483646 w 458"/>
              <a:gd name="T27" fmla="*/ 2147483646 h 446"/>
              <a:gd name="T28" fmla="*/ 0 w 458"/>
              <a:gd name="T29" fmla="*/ 2147483646 h 44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58"/>
              <a:gd name="T46" fmla="*/ 0 h 446"/>
              <a:gd name="T47" fmla="*/ 458 w 458"/>
              <a:gd name="T48" fmla="*/ 446 h 44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58" h="446">
                <a:moveTo>
                  <a:pt x="0" y="217"/>
                </a:moveTo>
                <a:lnTo>
                  <a:pt x="24" y="121"/>
                </a:lnTo>
                <a:lnTo>
                  <a:pt x="97" y="36"/>
                </a:lnTo>
                <a:lnTo>
                  <a:pt x="181" y="0"/>
                </a:lnTo>
                <a:lnTo>
                  <a:pt x="277" y="0"/>
                </a:lnTo>
                <a:lnTo>
                  <a:pt x="373" y="36"/>
                </a:lnTo>
                <a:lnTo>
                  <a:pt x="433" y="121"/>
                </a:lnTo>
                <a:lnTo>
                  <a:pt x="458" y="217"/>
                </a:lnTo>
                <a:lnTo>
                  <a:pt x="433" y="313"/>
                </a:lnTo>
                <a:lnTo>
                  <a:pt x="373" y="398"/>
                </a:lnTo>
                <a:lnTo>
                  <a:pt x="277" y="446"/>
                </a:lnTo>
                <a:lnTo>
                  <a:pt x="181" y="446"/>
                </a:lnTo>
                <a:lnTo>
                  <a:pt x="97" y="398"/>
                </a:lnTo>
                <a:lnTo>
                  <a:pt x="24" y="313"/>
                </a:lnTo>
                <a:lnTo>
                  <a:pt x="0" y="217"/>
                </a:lnTo>
                <a:close/>
              </a:path>
            </a:pathLst>
          </a:custGeom>
          <a:solidFill>
            <a:schemeClr val="folHlink"/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4586288" y="594023"/>
            <a:ext cx="141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i="1">
                <a:latin typeface="Times New Roman" panose="02020603050405020304" pitchFamily="18" charset="0"/>
              </a:rPr>
              <a:t>S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4722813" y="730548"/>
            <a:ext cx="904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latin typeface="Times New Roman" panose="02020603050405020304" pitchFamily="18" charset="0"/>
              </a:rPr>
              <a:t>0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4583" name="Freeform 8"/>
          <p:cNvSpPr>
            <a:spLocks/>
          </p:cNvSpPr>
          <p:nvPr/>
        </p:nvSpPr>
        <p:spPr bwMode="auto">
          <a:xfrm>
            <a:off x="3348038" y="2564111"/>
            <a:ext cx="741362" cy="706437"/>
          </a:xfrm>
          <a:custGeom>
            <a:avLst/>
            <a:gdLst>
              <a:gd name="T0" fmla="*/ 0 w 457"/>
              <a:gd name="T1" fmla="*/ 2147483646 h 445"/>
              <a:gd name="T2" fmla="*/ 2147483646 w 457"/>
              <a:gd name="T3" fmla="*/ 2147483646 h 445"/>
              <a:gd name="T4" fmla="*/ 2147483646 w 457"/>
              <a:gd name="T5" fmla="*/ 2147483646 h 445"/>
              <a:gd name="T6" fmla="*/ 2147483646 w 457"/>
              <a:gd name="T7" fmla="*/ 0 h 445"/>
              <a:gd name="T8" fmla="*/ 2147483646 w 457"/>
              <a:gd name="T9" fmla="*/ 0 h 445"/>
              <a:gd name="T10" fmla="*/ 2147483646 w 457"/>
              <a:gd name="T11" fmla="*/ 2147483646 h 445"/>
              <a:gd name="T12" fmla="*/ 2147483646 w 457"/>
              <a:gd name="T13" fmla="*/ 2147483646 h 445"/>
              <a:gd name="T14" fmla="*/ 2147483646 w 457"/>
              <a:gd name="T15" fmla="*/ 2147483646 h 445"/>
              <a:gd name="T16" fmla="*/ 2147483646 w 457"/>
              <a:gd name="T17" fmla="*/ 2147483646 h 445"/>
              <a:gd name="T18" fmla="*/ 2147483646 w 457"/>
              <a:gd name="T19" fmla="*/ 2147483646 h 445"/>
              <a:gd name="T20" fmla="*/ 2147483646 w 457"/>
              <a:gd name="T21" fmla="*/ 2147483646 h 445"/>
              <a:gd name="T22" fmla="*/ 2147483646 w 457"/>
              <a:gd name="T23" fmla="*/ 2147483646 h 445"/>
              <a:gd name="T24" fmla="*/ 2147483646 w 457"/>
              <a:gd name="T25" fmla="*/ 2147483646 h 445"/>
              <a:gd name="T26" fmla="*/ 2147483646 w 457"/>
              <a:gd name="T27" fmla="*/ 2147483646 h 445"/>
              <a:gd name="T28" fmla="*/ 0 w 457"/>
              <a:gd name="T29" fmla="*/ 2147483646 h 44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57"/>
              <a:gd name="T46" fmla="*/ 0 h 445"/>
              <a:gd name="T47" fmla="*/ 457 w 457"/>
              <a:gd name="T48" fmla="*/ 445 h 44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57" h="445">
                <a:moveTo>
                  <a:pt x="0" y="229"/>
                </a:moveTo>
                <a:lnTo>
                  <a:pt x="24" y="120"/>
                </a:lnTo>
                <a:lnTo>
                  <a:pt x="96" y="48"/>
                </a:lnTo>
                <a:lnTo>
                  <a:pt x="180" y="0"/>
                </a:lnTo>
                <a:lnTo>
                  <a:pt x="289" y="0"/>
                </a:lnTo>
                <a:lnTo>
                  <a:pt x="373" y="48"/>
                </a:lnTo>
                <a:lnTo>
                  <a:pt x="433" y="120"/>
                </a:lnTo>
                <a:lnTo>
                  <a:pt x="457" y="229"/>
                </a:lnTo>
                <a:lnTo>
                  <a:pt x="433" y="325"/>
                </a:lnTo>
                <a:lnTo>
                  <a:pt x="373" y="397"/>
                </a:lnTo>
                <a:lnTo>
                  <a:pt x="289" y="445"/>
                </a:lnTo>
                <a:lnTo>
                  <a:pt x="180" y="445"/>
                </a:lnTo>
                <a:lnTo>
                  <a:pt x="96" y="397"/>
                </a:lnTo>
                <a:lnTo>
                  <a:pt x="24" y="325"/>
                </a:lnTo>
                <a:lnTo>
                  <a:pt x="0" y="229"/>
                </a:lnTo>
                <a:close/>
              </a:path>
            </a:pathLst>
          </a:custGeom>
          <a:solidFill>
            <a:schemeClr val="folHlink"/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0889" name="Rectangle 9"/>
          <p:cNvSpPr>
            <a:spLocks noChangeArrowheads="1"/>
          </p:cNvSpPr>
          <p:nvPr/>
        </p:nvSpPr>
        <p:spPr bwMode="auto">
          <a:xfrm>
            <a:off x="3571875" y="2775248"/>
            <a:ext cx="142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0890" name="Rectangle 10"/>
          <p:cNvSpPr>
            <a:spLocks noChangeArrowheads="1"/>
          </p:cNvSpPr>
          <p:nvPr/>
        </p:nvSpPr>
        <p:spPr bwMode="auto">
          <a:xfrm>
            <a:off x="3706813" y="2891136"/>
            <a:ext cx="873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4586" name="Freeform 11"/>
          <p:cNvSpPr>
            <a:spLocks/>
          </p:cNvSpPr>
          <p:nvPr/>
        </p:nvSpPr>
        <p:spPr bwMode="auto">
          <a:xfrm>
            <a:off x="3779838" y="3645198"/>
            <a:ext cx="741362" cy="708025"/>
          </a:xfrm>
          <a:custGeom>
            <a:avLst/>
            <a:gdLst>
              <a:gd name="T0" fmla="*/ 0 w 457"/>
              <a:gd name="T1" fmla="*/ 2147483646 h 446"/>
              <a:gd name="T2" fmla="*/ 2147483646 w 457"/>
              <a:gd name="T3" fmla="*/ 2147483646 h 446"/>
              <a:gd name="T4" fmla="*/ 2147483646 w 457"/>
              <a:gd name="T5" fmla="*/ 2147483646 h 446"/>
              <a:gd name="T6" fmla="*/ 2147483646 w 457"/>
              <a:gd name="T7" fmla="*/ 0 h 446"/>
              <a:gd name="T8" fmla="*/ 2147483646 w 457"/>
              <a:gd name="T9" fmla="*/ 0 h 446"/>
              <a:gd name="T10" fmla="*/ 2147483646 w 457"/>
              <a:gd name="T11" fmla="*/ 2147483646 h 446"/>
              <a:gd name="T12" fmla="*/ 2147483646 w 457"/>
              <a:gd name="T13" fmla="*/ 2147483646 h 446"/>
              <a:gd name="T14" fmla="*/ 2147483646 w 457"/>
              <a:gd name="T15" fmla="*/ 2147483646 h 446"/>
              <a:gd name="T16" fmla="*/ 2147483646 w 457"/>
              <a:gd name="T17" fmla="*/ 2147483646 h 446"/>
              <a:gd name="T18" fmla="*/ 2147483646 w 457"/>
              <a:gd name="T19" fmla="*/ 2147483646 h 446"/>
              <a:gd name="T20" fmla="*/ 2147483646 w 457"/>
              <a:gd name="T21" fmla="*/ 2147483646 h 446"/>
              <a:gd name="T22" fmla="*/ 2147483646 w 457"/>
              <a:gd name="T23" fmla="*/ 2147483646 h 446"/>
              <a:gd name="T24" fmla="*/ 2147483646 w 457"/>
              <a:gd name="T25" fmla="*/ 2147483646 h 446"/>
              <a:gd name="T26" fmla="*/ 2147483646 w 457"/>
              <a:gd name="T27" fmla="*/ 2147483646 h 446"/>
              <a:gd name="T28" fmla="*/ 0 w 457"/>
              <a:gd name="T29" fmla="*/ 2147483646 h 44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57"/>
              <a:gd name="T46" fmla="*/ 0 h 446"/>
              <a:gd name="T47" fmla="*/ 457 w 457"/>
              <a:gd name="T48" fmla="*/ 446 h 44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57" h="446">
                <a:moveTo>
                  <a:pt x="0" y="217"/>
                </a:moveTo>
                <a:lnTo>
                  <a:pt x="24" y="121"/>
                </a:lnTo>
                <a:lnTo>
                  <a:pt x="84" y="37"/>
                </a:lnTo>
                <a:lnTo>
                  <a:pt x="180" y="0"/>
                </a:lnTo>
                <a:lnTo>
                  <a:pt x="276" y="0"/>
                </a:lnTo>
                <a:lnTo>
                  <a:pt x="373" y="37"/>
                </a:lnTo>
                <a:lnTo>
                  <a:pt x="433" y="121"/>
                </a:lnTo>
                <a:lnTo>
                  <a:pt x="457" y="217"/>
                </a:lnTo>
                <a:lnTo>
                  <a:pt x="433" y="314"/>
                </a:lnTo>
                <a:lnTo>
                  <a:pt x="373" y="398"/>
                </a:lnTo>
                <a:lnTo>
                  <a:pt x="276" y="446"/>
                </a:lnTo>
                <a:lnTo>
                  <a:pt x="180" y="446"/>
                </a:lnTo>
                <a:lnTo>
                  <a:pt x="84" y="398"/>
                </a:lnTo>
                <a:lnTo>
                  <a:pt x="24" y="314"/>
                </a:lnTo>
                <a:lnTo>
                  <a:pt x="0" y="217"/>
                </a:lnTo>
                <a:close/>
              </a:path>
            </a:pathLst>
          </a:custGeom>
          <a:solidFill>
            <a:schemeClr val="folHlink"/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0892" name="Rectangle 12"/>
          <p:cNvSpPr>
            <a:spLocks noChangeArrowheads="1"/>
          </p:cNvSpPr>
          <p:nvPr/>
        </p:nvSpPr>
        <p:spPr bwMode="auto">
          <a:xfrm>
            <a:off x="4040188" y="3845223"/>
            <a:ext cx="139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0893" name="Rectangle 13"/>
          <p:cNvSpPr>
            <a:spLocks noChangeArrowheads="1"/>
          </p:cNvSpPr>
          <p:nvPr/>
        </p:nvSpPr>
        <p:spPr bwMode="auto">
          <a:xfrm>
            <a:off x="4175125" y="3981748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4589" name="Freeform 14"/>
          <p:cNvSpPr>
            <a:spLocks/>
          </p:cNvSpPr>
          <p:nvPr/>
        </p:nvSpPr>
        <p:spPr bwMode="auto">
          <a:xfrm>
            <a:off x="2843213" y="3645198"/>
            <a:ext cx="739775" cy="708025"/>
          </a:xfrm>
          <a:custGeom>
            <a:avLst/>
            <a:gdLst>
              <a:gd name="T0" fmla="*/ 0 w 457"/>
              <a:gd name="T1" fmla="*/ 2147483646 h 446"/>
              <a:gd name="T2" fmla="*/ 2147483646 w 457"/>
              <a:gd name="T3" fmla="*/ 2147483646 h 446"/>
              <a:gd name="T4" fmla="*/ 2147483646 w 457"/>
              <a:gd name="T5" fmla="*/ 2147483646 h 446"/>
              <a:gd name="T6" fmla="*/ 2147483646 w 457"/>
              <a:gd name="T7" fmla="*/ 0 h 446"/>
              <a:gd name="T8" fmla="*/ 2147483646 w 457"/>
              <a:gd name="T9" fmla="*/ 0 h 446"/>
              <a:gd name="T10" fmla="*/ 2147483646 w 457"/>
              <a:gd name="T11" fmla="*/ 2147483646 h 446"/>
              <a:gd name="T12" fmla="*/ 2147483646 w 457"/>
              <a:gd name="T13" fmla="*/ 2147483646 h 446"/>
              <a:gd name="T14" fmla="*/ 2147483646 w 457"/>
              <a:gd name="T15" fmla="*/ 2147483646 h 446"/>
              <a:gd name="T16" fmla="*/ 2147483646 w 457"/>
              <a:gd name="T17" fmla="*/ 2147483646 h 446"/>
              <a:gd name="T18" fmla="*/ 2147483646 w 457"/>
              <a:gd name="T19" fmla="*/ 2147483646 h 446"/>
              <a:gd name="T20" fmla="*/ 2147483646 w 457"/>
              <a:gd name="T21" fmla="*/ 2147483646 h 446"/>
              <a:gd name="T22" fmla="*/ 2147483646 w 457"/>
              <a:gd name="T23" fmla="*/ 2147483646 h 446"/>
              <a:gd name="T24" fmla="*/ 2147483646 w 457"/>
              <a:gd name="T25" fmla="*/ 2147483646 h 446"/>
              <a:gd name="T26" fmla="*/ 2147483646 w 457"/>
              <a:gd name="T27" fmla="*/ 2147483646 h 446"/>
              <a:gd name="T28" fmla="*/ 0 w 457"/>
              <a:gd name="T29" fmla="*/ 2147483646 h 44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57"/>
              <a:gd name="T46" fmla="*/ 0 h 446"/>
              <a:gd name="T47" fmla="*/ 457 w 457"/>
              <a:gd name="T48" fmla="*/ 446 h 44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57" h="446">
                <a:moveTo>
                  <a:pt x="0" y="217"/>
                </a:moveTo>
                <a:lnTo>
                  <a:pt x="24" y="121"/>
                </a:lnTo>
                <a:lnTo>
                  <a:pt x="84" y="37"/>
                </a:lnTo>
                <a:lnTo>
                  <a:pt x="169" y="0"/>
                </a:lnTo>
                <a:lnTo>
                  <a:pt x="277" y="0"/>
                </a:lnTo>
                <a:lnTo>
                  <a:pt x="361" y="37"/>
                </a:lnTo>
                <a:lnTo>
                  <a:pt x="433" y="121"/>
                </a:lnTo>
                <a:lnTo>
                  <a:pt x="457" y="217"/>
                </a:lnTo>
                <a:lnTo>
                  <a:pt x="433" y="314"/>
                </a:lnTo>
                <a:lnTo>
                  <a:pt x="361" y="398"/>
                </a:lnTo>
                <a:lnTo>
                  <a:pt x="277" y="446"/>
                </a:lnTo>
                <a:lnTo>
                  <a:pt x="169" y="446"/>
                </a:lnTo>
                <a:lnTo>
                  <a:pt x="84" y="398"/>
                </a:lnTo>
                <a:lnTo>
                  <a:pt x="24" y="314"/>
                </a:lnTo>
                <a:lnTo>
                  <a:pt x="0" y="217"/>
                </a:lnTo>
                <a:close/>
              </a:path>
            </a:pathLst>
          </a:custGeom>
          <a:solidFill>
            <a:schemeClr val="folHlink"/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0895" name="Rectangle 15"/>
          <p:cNvSpPr>
            <a:spLocks noChangeArrowheads="1"/>
          </p:cNvSpPr>
          <p:nvPr/>
        </p:nvSpPr>
        <p:spPr bwMode="auto">
          <a:xfrm>
            <a:off x="3124200" y="3845223"/>
            <a:ext cx="141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0896" name="Rectangle 16"/>
          <p:cNvSpPr>
            <a:spLocks noChangeArrowheads="1"/>
          </p:cNvSpPr>
          <p:nvPr/>
        </p:nvSpPr>
        <p:spPr bwMode="auto">
          <a:xfrm>
            <a:off x="3276600" y="4003973"/>
            <a:ext cx="904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4592" name="Freeform 17"/>
          <p:cNvSpPr>
            <a:spLocks/>
          </p:cNvSpPr>
          <p:nvPr/>
        </p:nvSpPr>
        <p:spPr bwMode="auto">
          <a:xfrm>
            <a:off x="1979613" y="3645198"/>
            <a:ext cx="720725" cy="708025"/>
          </a:xfrm>
          <a:custGeom>
            <a:avLst/>
            <a:gdLst>
              <a:gd name="T0" fmla="*/ 0 w 445"/>
              <a:gd name="T1" fmla="*/ 2147483646 h 446"/>
              <a:gd name="T2" fmla="*/ 2147483646 w 445"/>
              <a:gd name="T3" fmla="*/ 2147483646 h 446"/>
              <a:gd name="T4" fmla="*/ 2147483646 w 445"/>
              <a:gd name="T5" fmla="*/ 2147483646 h 446"/>
              <a:gd name="T6" fmla="*/ 2147483646 w 445"/>
              <a:gd name="T7" fmla="*/ 0 h 446"/>
              <a:gd name="T8" fmla="*/ 2147483646 w 445"/>
              <a:gd name="T9" fmla="*/ 0 h 446"/>
              <a:gd name="T10" fmla="*/ 2147483646 w 445"/>
              <a:gd name="T11" fmla="*/ 2147483646 h 446"/>
              <a:gd name="T12" fmla="*/ 2147483646 w 445"/>
              <a:gd name="T13" fmla="*/ 2147483646 h 446"/>
              <a:gd name="T14" fmla="*/ 2147483646 w 445"/>
              <a:gd name="T15" fmla="*/ 2147483646 h 446"/>
              <a:gd name="T16" fmla="*/ 2147483646 w 445"/>
              <a:gd name="T17" fmla="*/ 2147483646 h 446"/>
              <a:gd name="T18" fmla="*/ 2147483646 w 445"/>
              <a:gd name="T19" fmla="*/ 2147483646 h 446"/>
              <a:gd name="T20" fmla="*/ 2147483646 w 445"/>
              <a:gd name="T21" fmla="*/ 2147483646 h 446"/>
              <a:gd name="T22" fmla="*/ 2147483646 w 445"/>
              <a:gd name="T23" fmla="*/ 2147483646 h 446"/>
              <a:gd name="T24" fmla="*/ 2147483646 w 445"/>
              <a:gd name="T25" fmla="*/ 2147483646 h 446"/>
              <a:gd name="T26" fmla="*/ 2147483646 w 445"/>
              <a:gd name="T27" fmla="*/ 2147483646 h 446"/>
              <a:gd name="T28" fmla="*/ 0 w 445"/>
              <a:gd name="T29" fmla="*/ 2147483646 h 44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45"/>
              <a:gd name="T46" fmla="*/ 0 h 446"/>
              <a:gd name="T47" fmla="*/ 445 w 445"/>
              <a:gd name="T48" fmla="*/ 446 h 44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45" h="446">
                <a:moveTo>
                  <a:pt x="0" y="217"/>
                </a:moveTo>
                <a:lnTo>
                  <a:pt x="12" y="121"/>
                </a:lnTo>
                <a:lnTo>
                  <a:pt x="84" y="37"/>
                </a:lnTo>
                <a:lnTo>
                  <a:pt x="168" y="0"/>
                </a:lnTo>
                <a:lnTo>
                  <a:pt x="277" y="0"/>
                </a:lnTo>
                <a:lnTo>
                  <a:pt x="361" y="37"/>
                </a:lnTo>
                <a:lnTo>
                  <a:pt x="421" y="121"/>
                </a:lnTo>
                <a:lnTo>
                  <a:pt x="445" y="217"/>
                </a:lnTo>
                <a:lnTo>
                  <a:pt x="421" y="314"/>
                </a:lnTo>
                <a:lnTo>
                  <a:pt x="361" y="398"/>
                </a:lnTo>
                <a:lnTo>
                  <a:pt x="277" y="446"/>
                </a:lnTo>
                <a:lnTo>
                  <a:pt x="168" y="446"/>
                </a:lnTo>
                <a:lnTo>
                  <a:pt x="84" y="398"/>
                </a:lnTo>
                <a:lnTo>
                  <a:pt x="12" y="314"/>
                </a:lnTo>
                <a:lnTo>
                  <a:pt x="0" y="217"/>
                </a:lnTo>
                <a:close/>
              </a:path>
            </a:pathLst>
          </a:custGeom>
          <a:solidFill>
            <a:schemeClr val="folHlink"/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0898" name="Rectangle 18"/>
          <p:cNvSpPr>
            <a:spLocks noChangeArrowheads="1"/>
          </p:cNvSpPr>
          <p:nvPr/>
        </p:nvSpPr>
        <p:spPr bwMode="auto">
          <a:xfrm>
            <a:off x="2187575" y="3845223"/>
            <a:ext cx="139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0899" name="Rectangle 19"/>
          <p:cNvSpPr>
            <a:spLocks noChangeArrowheads="1"/>
          </p:cNvSpPr>
          <p:nvPr/>
        </p:nvSpPr>
        <p:spPr bwMode="auto">
          <a:xfrm>
            <a:off x="2322513" y="3981748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4595" name="Freeform 20"/>
          <p:cNvSpPr>
            <a:spLocks/>
          </p:cNvSpPr>
          <p:nvPr/>
        </p:nvSpPr>
        <p:spPr bwMode="auto">
          <a:xfrm>
            <a:off x="1042988" y="3645198"/>
            <a:ext cx="741362" cy="708025"/>
          </a:xfrm>
          <a:custGeom>
            <a:avLst/>
            <a:gdLst>
              <a:gd name="T0" fmla="*/ 0 w 458"/>
              <a:gd name="T1" fmla="*/ 2147483646 h 446"/>
              <a:gd name="T2" fmla="*/ 2147483646 w 458"/>
              <a:gd name="T3" fmla="*/ 2147483646 h 446"/>
              <a:gd name="T4" fmla="*/ 2147483646 w 458"/>
              <a:gd name="T5" fmla="*/ 2147483646 h 446"/>
              <a:gd name="T6" fmla="*/ 2147483646 w 458"/>
              <a:gd name="T7" fmla="*/ 0 h 446"/>
              <a:gd name="T8" fmla="*/ 2147483646 w 458"/>
              <a:gd name="T9" fmla="*/ 0 h 446"/>
              <a:gd name="T10" fmla="*/ 2147483646 w 458"/>
              <a:gd name="T11" fmla="*/ 2147483646 h 446"/>
              <a:gd name="T12" fmla="*/ 2147483646 w 458"/>
              <a:gd name="T13" fmla="*/ 2147483646 h 446"/>
              <a:gd name="T14" fmla="*/ 2147483646 w 458"/>
              <a:gd name="T15" fmla="*/ 2147483646 h 446"/>
              <a:gd name="T16" fmla="*/ 2147483646 w 458"/>
              <a:gd name="T17" fmla="*/ 2147483646 h 446"/>
              <a:gd name="T18" fmla="*/ 2147483646 w 458"/>
              <a:gd name="T19" fmla="*/ 2147483646 h 446"/>
              <a:gd name="T20" fmla="*/ 2147483646 w 458"/>
              <a:gd name="T21" fmla="*/ 2147483646 h 446"/>
              <a:gd name="T22" fmla="*/ 2147483646 w 458"/>
              <a:gd name="T23" fmla="*/ 2147483646 h 446"/>
              <a:gd name="T24" fmla="*/ 2147483646 w 458"/>
              <a:gd name="T25" fmla="*/ 2147483646 h 446"/>
              <a:gd name="T26" fmla="*/ 2147483646 w 458"/>
              <a:gd name="T27" fmla="*/ 2147483646 h 446"/>
              <a:gd name="T28" fmla="*/ 0 w 458"/>
              <a:gd name="T29" fmla="*/ 2147483646 h 44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58"/>
              <a:gd name="T46" fmla="*/ 0 h 446"/>
              <a:gd name="T47" fmla="*/ 458 w 458"/>
              <a:gd name="T48" fmla="*/ 446 h 44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58" h="446">
                <a:moveTo>
                  <a:pt x="0" y="217"/>
                </a:moveTo>
                <a:lnTo>
                  <a:pt x="25" y="121"/>
                </a:lnTo>
                <a:lnTo>
                  <a:pt x="85" y="37"/>
                </a:lnTo>
                <a:lnTo>
                  <a:pt x="181" y="0"/>
                </a:lnTo>
                <a:lnTo>
                  <a:pt x="277" y="0"/>
                </a:lnTo>
                <a:lnTo>
                  <a:pt x="373" y="37"/>
                </a:lnTo>
                <a:lnTo>
                  <a:pt x="434" y="121"/>
                </a:lnTo>
                <a:lnTo>
                  <a:pt x="458" y="217"/>
                </a:lnTo>
                <a:lnTo>
                  <a:pt x="434" y="314"/>
                </a:lnTo>
                <a:lnTo>
                  <a:pt x="373" y="398"/>
                </a:lnTo>
                <a:lnTo>
                  <a:pt x="277" y="446"/>
                </a:lnTo>
                <a:lnTo>
                  <a:pt x="181" y="446"/>
                </a:lnTo>
                <a:lnTo>
                  <a:pt x="85" y="398"/>
                </a:lnTo>
                <a:lnTo>
                  <a:pt x="25" y="314"/>
                </a:lnTo>
                <a:lnTo>
                  <a:pt x="0" y="217"/>
                </a:lnTo>
                <a:close/>
              </a:path>
            </a:pathLst>
          </a:custGeom>
          <a:solidFill>
            <a:schemeClr val="folHlink"/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0901" name="Rectangle 21"/>
          <p:cNvSpPr>
            <a:spLocks noChangeArrowheads="1"/>
          </p:cNvSpPr>
          <p:nvPr/>
        </p:nvSpPr>
        <p:spPr bwMode="auto">
          <a:xfrm>
            <a:off x="1271588" y="3845223"/>
            <a:ext cx="141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0902" name="Rectangle 22"/>
          <p:cNvSpPr>
            <a:spLocks noChangeArrowheads="1"/>
          </p:cNvSpPr>
          <p:nvPr/>
        </p:nvSpPr>
        <p:spPr bwMode="auto">
          <a:xfrm>
            <a:off x="1408113" y="3981748"/>
            <a:ext cx="904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4598" name="Line 23"/>
          <p:cNvSpPr>
            <a:spLocks noChangeShapeType="1"/>
          </p:cNvSpPr>
          <p:nvPr/>
        </p:nvSpPr>
        <p:spPr bwMode="auto">
          <a:xfrm flipH="1" flipV="1">
            <a:off x="2967038" y="2106911"/>
            <a:ext cx="449262" cy="534987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9" name="Line 24"/>
          <p:cNvSpPr>
            <a:spLocks noChangeShapeType="1"/>
          </p:cNvSpPr>
          <p:nvPr/>
        </p:nvSpPr>
        <p:spPr bwMode="auto">
          <a:xfrm flipV="1">
            <a:off x="2128838" y="2106911"/>
            <a:ext cx="468312" cy="534987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0" name="Freeform 25"/>
          <p:cNvSpPr>
            <a:spLocks/>
          </p:cNvSpPr>
          <p:nvPr/>
        </p:nvSpPr>
        <p:spPr bwMode="auto">
          <a:xfrm>
            <a:off x="2411413" y="1484611"/>
            <a:ext cx="741362" cy="708025"/>
          </a:xfrm>
          <a:custGeom>
            <a:avLst/>
            <a:gdLst>
              <a:gd name="T0" fmla="*/ 0 w 457"/>
              <a:gd name="T1" fmla="*/ 2147483646 h 446"/>
              <a:gd name="T2" fmla="*/ 2147483646 w 457"/>
              <a:gd name="T3" fmla="*/ 2147483646 h 446"/>
              <a:gd name="T4" fmla="*/ 2147483646 w 457"/>
              <a:gd name="T5" fmla="*/ 2147483646 h 446"/>
              <a:gd name="T6" fmla="*/ 2147483646 w 457"/>
              <a:gd name="T7" fmla="*/ 0 h 446"/>
              <a:gd name="T8" fmla="*/ 2147483646 w 457"/>
              <a:gd name="T9" fmla="*/ 0 h 446"/>
              <a:gd name="T10" fmla="*/ 2147483646 w 457"/>
              <a:gd name="T11" fmla="*/ 2147483646 h 446"/>
              <a:gd name="T12" fmla="*/ 2147483646 w 457"/>
              <a:gd name="T13" fmla="*/ 2147483646 h 446"/>
              <a:gd name="T14" fmla="*/ 2147483646 w 457"/>
              <a:gd name="T15" fmla="*/ 2147483646 h 446"/>
              <a:gd name="T16" fmla="*/ 2147483646 w 457"/>
              <a:gd name="T17" fmla="*/ 2147483646 h 446"/>
              <a:gd name="T18" fmla="*/ 2147483646 w 457"/>
              <a:gd name="T19" fmla="*/ 2147483646 h 446"/>
              <a:gd name="T20" fmla="*/ 2147483646 w 457"/>
              <a:gd name="T21" fmla="*/ 2147483646 h 446"/>
              <a:gd name="T22" fmla="*/ 2147483646 w 457"/>
              <a:gd name="T23" fmla="*/ 2147483646 h 446"/>
              <a:gd name="T24" fmla="*/ 2147483646 w 457"/>
              <a:gd name="T25" fmla="*/ 2147483646 h 446"/>
              <a:gd name="T26" fmla="*/ 2147483646 w 457"/>
              <a:gd name="T27" fmla="*/ 2147483646 h 446"/>
              <a:gd name="T28" fmla="*/ 0 w 457"/>
              <a:gd name="T29" fmla="*/ 2147483646 h 44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57"/>
              <a:gd name="T46" fmla="*/ 0 h 446"/>
              <a:gd name="T47" fmla="*/ 457 w 457"/>
              <a:gd name="T48" fmla="*/ 446 h 44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57" h="446">
                <a:moveTo>
                  <a:pt x="0" y="229"/>
                </a:moveTo>
                <a:lnTo>
                  <a:pt x="24" y="132"/>
                </a:lnTo>
                <a:lnTo>
                  <a:pt x="84" y="48"/>
                </a:lnTo>
                <a:lnTo>
                  <a:pt x="180" y="0"/>
                </a:lnTo>
                <a:lnTo>
                  <a:pt x="276" y="0"/>
                </a:lnTo>
                <a:lnTo>
                  <a:pt x="372" y="48"/>
                </a:lnTo>
                <a:lnTo>
                  <a:pt x="433" y="132"/>
                </a:lnTo>
                <a:lnTo>
                  <a:pt x="457" y="229"/>
                </a:lnTo>
                <a:lnTo>
                  <a:pt x="433" y="325"/>
                </a:lnTo>
                <a:lnTo>
                  <a:pt x="372" y="410"/>
                </a:lnTo>
                <a:lnTo>
                  <a:pt x="276" y="446"/>
                </a:lnTo>
                <a:lnTo>
                  <a:pt x="180" y="446"/>
                </a:lnTo>
                <a:lnTo>
                  <a:pt x="84" y="410"/>
                </a:lnTo>
                <a:lnTo>
                  <a:pt x="24" y="325"/>
                </a:lnTo>
                <a:lnTo>
                  <a:pt x="0" y="229"/>
                </a:lnTo>
                <a:close/>
              </a:path>
            </a:pathLst>
          </a:custGeom>
          <a:solidFill>
            <a:schemeClr val="folHlink"/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0906" name="Rectangle 26"/>
          <p:cNvSpPr>
            <a:spLocks noChangeArrowheads="1"/>
          </p:cNvSpPr>
          <p:nvPr/>
        </p:nvSpPr>
        <p:spPr bwMode="auto">
          <a:xfrm>
            <a:off x="2655888" y="1684636"/>
            <a:ext cx="141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0907" name="Rectangle 27"/>
          <p:cNvSpPr>
            <a:spLocks noChangeArrowheads="1"/>
          </p:cNvSpPr>
          <p:nvPr/>
        </p:nvSpPr>
        <p:spPr bwMode="auto">
          <a:xfrm>
            <a:off x="2792413" y="1800523"/>
            <a:ext cx="904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4603" name="Line 28"/>
          <p:cNvSpPr>
            <a:spLocks noChangeShapeType="1"/>
          </p:cNvSpPr>
          <p:nvPr/>
        </p:nvSpPr>
        <p:spPr bwMode="auto">
          <a:xfrm flipV="1">
            <a:off x="1387475" y="3195936"/>
            <a:ext cx="273050" cy="439737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4" name="Line 29"/>
          <p:cNvSpPr>
            <a:spLocks noChangeShapeType="1"/>
          </p:cNvSpPr>
          <p:nvPr/>
        </p:nvSpPr>
        <p:spPr bwMode="auto">
          <a:xfrm flipH="1" flipV="1">
            <a:off x="2032000" y="3195936"/>
            <a:ext cx="271463" cy="439737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5" name="Freeform 30"/>
          <p:cNvSpPr>
            <a:spLocks/>
          </p:cNvSpPr>
          <p:nvPr/>
        </p:nvSpPr>
        <p:spPr bwMode="auto">
          <a:xfrm>
            <a:off x="1476375" y="2564111"/>
            <a:ext cx="739775" cy="706437"/>
          </a:xfrm>
          <a:custGeom>
            <a:avLst/>
            <a:gdLst>
              <a:gd name="T0" fmla="*/ 0 w 457"/>
              <a:gd name="T1" fmla="*/ 2147483646 h 445"/>
              <a:gd name="T2" fmla="*/ 2147483646 w 457"/>
              <a:gd name="T3" fmla="*/ 2147483646 h 445"/>
              <a:gd name="T4" fmla="*/ 2147483646 w 457"/>
              <a:gd name="T5" fmla="*/ 2147483646 h 445"/>
              <a:gd name="T6" fmla="*/ 2147483646 w 457"/>
              <a:gd name="T7" fmla="*/ 0 h 445"/>
              <a:gd name="T8" fmla="*/ 2147483646 w 457"/>
              <a:gd name="T9" fmla="*/ 0 h 445"/>
              <a:gd name="T10" fmla="*/ 2147483646 w 457"/>
              <a:gd name="T11" fmla="*/ 2147483646 h 445"/>
              <a:gd name="T12" fmla="*/ 2147483646 w 457"/>
              <a:gd name="T13" fmla="*/ 2147483646 h 445"/>
              <a:gd name="T14" fmla="*/ 2147483646 w 457"/>
              <a:gd name="T15" fmla="*/ 2147483646 h 445"/>
              <a:gd name="T16" fmla="*/ 2147483646 w 457"/>
              <a:gd name="T17" fmla="*/ 2147483646 h 445"/>
              <a:gd name="T18" fmla="*/ 2147483646 w 457"/>
              <a:gd name="T19" fmla="*/ 2147483646 h 445"/>
              <a:gd name="T20" fmla="*/ 2147483646 w 457"/>
              <a:gd name="T21" fmla="*/ 2147483646 h 445"/>
              <a:gd name="T22" fmla="*/ 2147483646 w 457"/>
              <a:gd name="T23" fmla="*/ 2147483646 h 445"/>
              <a:gd name="T24" fmla="*/ 2147483646 w 457"/>
              <a:gd name="T25" fmla="*/ 2147483646 h 445"/>
              <a:gd name="T26" fmla="*/ 2147483646 w 457"/>
              <a:gd name="T27" fmla="*/ 2147483646 h 445"/>
              <a:gd name="T28" fmla="*/ 0 w 457"/>
              <a:gd name="T29" fmla="*/ 2147483646 h 44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57"/>
              <a:gd name="T46" fmla="*/ 0 h 445"/>
              <a:gd name="T47" fmla="*/ 457 w 457"/>
              <a:gd name="T48" fmla="*/ 445 h 44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57" h="445">
                <a:moveTo>
                  <a:pt x="0" y="229"/>
                </a:moveTo>
                <a:lnTo>
                  <a:pt x="24" y="120"/>
                </a:lnTo>
                <a:lnTo>
                  <a:pt x="84" y="48"/>
                </a:lnTo>
                <a:lnTo>
                  <a:pt x="181" y="0"/>
                </a:lnTo>
                <a:lnTo>
                  <a:pt x="277" y="0"/>
                </a:lnTo>
                <a:lnTo>
                  <a:pt x="373" y="48"/>
                </a:lnTo>
                <a:lnTo>
                  <a:pt x="433" y="120"/>
                </a:lnTo>
                <a:lnTo>
                  <a:pt x="457" y="229"/>
                </a:lnTo>
                <a:lnTo>
                  <a:pt x="433" y="325"/>
                </a:lnTo>
                <a:lnTo>
                  <a:pt x="373" y="397"/>
                </a:lnTo>
                <a:lnTo>
                  <a:pt x="277" y="445"/>
                </a:lnTo>
                <a:lnTo>
                  <a:pt x="181" y="445"/>
                </a:lnTo>
                <a:lnTo>
                  <a:pt x="84" y="397"/>
                </a:lnTo>
                <a:lnTo>
                  <a:pt x="24" y="325"/>
                </a:lnTo>
                <a:lnTo>
                  <a:pt x="0" y="229"/>
                </a:lnTo>
                <a:close/>
              </a:path>
            </a:pathLst>
          </a:custGeom>
          <a:solidFill>
            <a:schemeClr val="folHlink"/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0911" name="Rectangle 31"/>
          <p:cNvSpPr>
            <a:spLocks noChangeArrowheads="1"/>
          </p:cNvSpPr>
          <p:nvPr/>
        </p:nvSpPr>
        <p:spPr bwMode="auto">
          <a:xfrm>
            <a:off x="1739900" y="2775248"/>
            <a:ext cx="141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0912" name="Rectangle 32"/>
          <p:cNvSpPr>
            <a:spLocks noChangeArrowheads="1"/>
          </p:cNvSpPr>
          <p:nvPr/>
        </p:nvSpPr>
        <p:spPr bwMode="auto">
          <a:xfrm>
            <a:off x="1876425" y="2891136"/>
            <a:ext cx="904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0913" name="Rectangle 33"/>
          <p:cNvSpPr>
            <a:spLocks noChangeArrowheads="1"/>
          </p:cNvSpPr>
          <p:nvPr/>
        </p:nvSpPr>
        <p:spPr bwMode="auto">
          <a:xfrm>
            <a:off x="900113" y="4438948"/>
            <a:ext cx="3895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 smtClean="0">
                <a:latin typeface="宋体" pitchFamily="2" charset="-122"/>
              </a:rPr>
              <a:t>0/1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0914" name="Rectangle 34"/>
          <p:cNvSpPr>
            <a:spLocks noChangeArrowheads="1"/>
          </p:cNvSpPr>
          <p:nvPr/>
        </p:nvSpPr>
        <p:spPr bwMode="auto">
          <a:xfrm>
            <a:off x="900113" y="4745336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latin typeface="宋体" pitchFamily="2" charset="-122"/>
              </a:rPr>
              <a:t>1/1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4610" name="Line 35"/>
          <p:cNvSpPr>
            <a:spLocks noChangeShapeType="1"/>
          </p:cNvSpPr>
          <p:nvPr/>
        </p:nvSpPr>
        <p:spPr bwMode="auto">
          <a:xfrm flipV="1">
            <a:off x="2303463" y="4362748"/>
            <a:ext cx="1587" cy="822325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1" name="Line 36"/>
          <p:cNvSpPr>
            <a:spLocks noChangeShapeType="1"/>
          </p:cNvSpPr>
          <p:nvPr/>
        </p:nvSpPr>
        <p:spPr bwMode="auto">
          <a:xfrm flipV="1">
            <a:off x="1387475" y="4362748"/>
            <a:ext cx="1588" cy="822325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2" name="Line 37"/>
          <p:cNvSpPr>
            <a:spLocks noChangeShapeType="1"/>
          </p:cNvSpPr>
          <p:nvPr/>
        </p:nvSpPr>
        <p:spPr bwMode="auto">
          <a:xfrm flipV="1">
            <a:off x="3240088" y="4362748"/>
            <a:ext cx="1587" cy="822325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3" name="Line 38"/>
          <p:cNvSpPr>
            <a:spLocks noChangeShapeType="1"/>
          </p:cNvSpPr>
          <p:nvPr/>
        </p:nvSpPr>
        <p:spPr bwMode="auto">
          <a:xfrm flipV="1">
            <a:off x="4156075" y="4362748"/>
            <a:ext cx="1588" cy="822325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919" name="Rectangle 39"/>
          <p:cNvSpPr>
            <a:spLocks noChangeArrowheads="1"/>
          </p:cNvSpPr>
          <p:nvPr/>
        </p:nvSpPr>
        <p:spPr bwMode="auto">
          <a:xfrm>
            <a:off x="1836738" y="4438948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latin typeface="宋体" pitchFamily="2" charset="-122"/>
              </a:rPr>
              <a:t>0/1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0920" name="Rectangle 40"/>
          <p:cNvSpPr>
            <a:spLocks noChangeArrowheads="1"/>
          </p:cNvSpPr>
          <p:nvPr/>
        </p:nvSpPr>
        <p:spPr bwMode="auto">
          <a:xfrm>
            <a:off x="1836738" y="4745336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latin typeface="宋体" pitchFamily="2" charset="-122"/>
              </a:rPr>
              <a:t>1/0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0921" name="Rectangle 41"/>
          <p:cNvSpPr>
            <a:spLocks noChangeArrowheads="1"/>
          </p:cNvSpPr>
          <p:nvPr/>
        </p:nvSpPr>
        <p:spPr bwMode="auto">
          <a:xfrm>
            <a:off x="2752725" y="4438948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latin typeface="宋体" pitchFamily="2" charset="-122"/>
              </a:rPr>
              <a:t>0/0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0922" name="Rectangle 42"/>
          <p:cNvSpPr>
            <a:spLocks noChangeArrowheads="1"/>
          </p:cNvSpPr>
          <p:nvPr/>
        </p:nvSpPr>
        <p:spPr bwMode="auto">
          <a:xfrm>
            <a:off x="2752725" y="4745336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latin typeface="宋体" pitchFamily="2" charset="-122"/>
              </a:rPr>
              <a:t>1/0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0923" name="Rectangle 43"/>
          <p:cNvSpPr>
            <a:spLocks noChangeArrowheads="1"/>
          </p:cNvSpPr>
          <p:nvPr/>
        </p:nvSpPr>
        <p:spPr bwMode="auto">
          <a:xfrm>
            <a:off x="3668713" y="4438948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latin typeface="宋体" pitchFamily="2" charset="-122"/>
              </a:rPr>
              <a:t>0/0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0924" name="Rectangle 44"/>
          <p:cNvSpPr>
            <a:spLocks noChangeArrowheads="1"/>
          </p:cNvSpPr>
          <p:nvPr/>
        </p:nvSpPr>
        <p:spPr bwMode="auto">
          <a:xfrm>
            <a:off x="3668713" y="4745336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latin typeface="宋体" pitchFamily="2" charset="-122"/>
              </a:rPr>
              <a:t>1/0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0925" name="Rectangle 45"/>
          <p:cNvSpPr>
            <a:spLocks noChangeArrowheads="1"/>
          </p:cNvSpPr>
          <p:nvPr/>
        </p:nvSpPr>
        <p:spPr bwMode="auto">
          <a:xfrm>
            <a:off x="1914525" y="2143423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latin typeface="宋体" pitchFamily="2" charset="-122"/>
              </a:rPr>
              <a:t>0/0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0926" name="Rectangle 46"/>
          <p:cNvSpPr>
            <a:spLocks noChangeArrowheads="1"/>
          </p:cNvSpPr>
          <p:nvPr/>
        </p:nvSpPr>
        <p:spPr bwMode="auto">
          <a:xfrm>
            <a:off x="2206625" y="3234036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latin typeface="宋体" pitchFamily="2" charset="-122"/>
              </a:rPr>
              <a:t>1/0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0927" name="Rectangle 47"/>
          <p:cNvSpPr>
            <a:spLocks noChangeArrowheads="1"/>
          </p:cNvSpPr>
          <p:nvPr/>
        </p:nvSpPr>
        <p:spPr bwMode="auto">
          <a:xfrm>
            <a:off x="1096963" y="3195936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latin typeface="宋体" pitchFamily="2" charset="-122"/>
              </a:rPr>
              <a:t>0/0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0928" name="Rectangle 48"/>
          <p:cNvSpPr>
            <a:spLocks noChangeArrowheads="1"/>
          </p:cNvSpPr>
          <p:nvPr/>
        </p:nvSpPr>
        <p:spPr bwMode="auto">
          <a:xfrm>
            <a:off x="3201988" y="2143423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latin typeface="宋体" pitchFamily="2" charset="-122"/>
              </a:rPr>
              <a:t>1/0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0929" name="Rectangle 49"/>
          <p:cNvSpPr>
            <a:spLocks noChangeArrowheads="1"/>
          </p:cNvSpPr>
          <p:nvPr/>
        </p:nvSpPr>
        <p:spPr bwMode="auto">
          <a:xfrm>
            <a:off x="2927350" y="3195936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latin typeface="宋体" pitchFamily="2" charset="-122"/>
              </a:rPr>
              <a:t>0/0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0930" name="Rectangle 50"/>
          <p:cNvSpPr>
            <a:spLocks noChangeArrowheads="1"/>
          </p:cNvSpPr>
          <p:nvPr/>
        </p:nvSpPr>
        <p:spPr bwMode="auto">
          <a:xfrm>
            <a:off x="4040188" y="3234036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latin typeface="宋体" pitchFamily="2" charset="-122"/>
              </a:rPr>
              <a:t>1/0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4626" name="Line 51"/>
          <p:cNvSpPr>
            <a:spLocks noChangeShapeType="1"/>
          </p:cNvSpPr>
          <p:nvPr/>
        </p:nvSpPr>
        <p:spPr bwMode="auto">
          <a:xfrm flipH="1">
            <a:off x="1387475" y="5185073"/>
            <a:ext cx="3314700" cy="1588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7" name="Line 52"/>
          <p:cNvSpPr>
            <a:spLocks noChangeShapeType="1"/>
          </p:cNvSpPr>
          <p:nvPr/>
        </p:nvSpPr>
        <p:spPr bwMode="auto">
          <a:xfrm>
            <a:off x="4702175" y="1111548"/>
            <a:ext cx="1588" cy="4073525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8" name="Line 53"/>
          <p:cNvSpPr>
            <a:spLocks noChangeShapeType="1"/>
          </p:cNvSpPr>
          <p:nvPr/>
        </p:nvSpPr>
        <p:spPr bwMode="auto">
          <a:xfrm flipV="1">
            <a:off x="3059113" y="908348"/>
            <a:ext cx="1344612" cy="630238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9" name="Line 54"/>
          <p:cNvSpPr>
            <a:spLocks noChangeShapeType="1"/>
          </p:cNvSpPr>
          <p:nvPr/>
        </p:nvSpPr>
        <p:spPr bwMode="auto">
          <a:xfrm flipV="1">
            <a:off x="7100888" y="3195936"/>
            <a:ext cx="273050" cy="439737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0" name="Line 55"/>
          <p:cNvSpPr>
            <a:spLocks noChangeShapeType="1"/>
          </p:cNvSpPr>
          <p:nvPr/>
        </p:nvSpPr>
        <p:spPr bwMode="auto">
          <a:xfrm flipH="1" flipV="1">
            <a:off x="7745413" y="3195936"/>
            <a:ext cx="271462" cy="439737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1" name="Freeform 56"/>
          <p:cNvSpPr>
            <a:spLocks/>
          </p:cNvSpPr>
          <p:nvPr/>
        </p:nvSpPr>
        <p:spPr bwMode="auto">
          <a:xfrm>
            <a:off x="7164388" y="2564111"/>
            <a:ext cx="739775" cy="706437"/>
          </a:xfrm>
          <a:custGeom>
            <a:avLst/>
            <a:gdLst>
              <a:gd name="T0" fmla="*/ 0 w 457"/>
              <a:gd name="T1" fmla="*/ 2147483646 h 445"/>
              <a:gd name="T2" fmla="*/ 2147483646 w 457"/>
              <a:gd name="T3" fmla="*/ 2147483646 h 445"/>
              <a:gd name="T4" fmla="*/ 2147483646 w 457"/>
              <a:gd name="T5" fmla="*/ 2147483646 h 445"/>
              <a:gd name="T6" fmla="*/ 2147483646 w 457"/>
              <a:gd name="T7" fmla="*/ 0 h 445"/>
              <a:gd name="T8" fmla="*/ 2147483646 w 457"/>
              <a:gd name="T9" fmla="*/ 0 h 445"/>
              <a:gd name="T10" fmla="*/ 2147483646 w 457"/>
              <a:gd name="T11" fmla="*/ 2147483646 h 445"/>
              <a:gd name="T12" fmla="*/ 2147483646 w 457"/>
              <a:gd name="T13" fmla="*/ 2147483646 h 445"/>
              <a:gd name="T14" fmla="*/ 2147483646 w 457"/>
              <a:gd name="T15" fmla="*/ 2147483646 h 445"/>
              <a:gd name="T16" fmla="*/ 2147483646 w 457"/>
              <a:gd name="T17" fmla="*/ 2147483646 h 445"/>
              <a:gd name="T18" fmla="*/ 2147483646 w 457"/>
              <a:gd name="T19" fmla="*/ 2147483646 h 445"/>
              <a:gd name="T20" fmla="*/ 2147483646 w 457"/>
              <a:gd name="T21" fmla="*/ 2147483646 h 445"/>
              <a:gd name="T22" fmla="*/ 2147483646 w 457"/>
              <a:gd name="T23" fmla="*/ 2147483646 h 445"/>
              <a:gd name="T24" fmla="*/ 2147483646 w 457"/>
              <a:gd name="T25" fmla="*/ 2147483646 h 445"/>
              <a:gd name="T26" fmla="*/ 2147483646 w 457"/>
              <a:gd name="T27" fmla="*/ 2147483646 h 445"/>
              <a:gd name="T28" fmla="*/ 0 w 457"/>
              <a:gd name="T29" fmla="*/ 2147483646 h 44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57"/>
              <a:gd name="T46" fmla="*/ 0 h 445"/>
              <a:gd name="T47" fmla="*/ 457 w 457"/>
              <a:gd name="T48" fmla="*/ 445 h 44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57" h="445">
                <a:moveTo>
                  <a:pt x="0" y="229"/>
                </a:moveTo>
                <a:lnTo>
                  <a:pt x="24" y="120"/>
                </a:lnTo>
                <a:lnTo>
                  <a:pt x="84" y="48"/>
                </a:lnTo>
                <a:lnTo>
                  <a:pt x="180" y="0"/>
                </a:lnTo>
                <a:lnTo>
                  <a:pt x="276" y="0"/>
                </a:lnTo>
                <a:lnTo>
                  <a:pt x="373" y="48"/>
                </a:lnTo>
                <a:lnTo>
                  <a:pt x="433" y="120"/>
                </a:lnTo>
                <a:lnTo>
                  <a:pt x="457" y="229"/>
                </a:lnTo>
                <a:lnTo>
                  <a:pt x="433" y="325"/>
                </a:lnTo>
                <a:lnTo>
                  <a:pt x="373" y="397"/>
                </a:lnTo>
                <a:lnTo>
                  <a:pt x="276" y="445"/>
                </a:lnTo>
                <a:lnTo>
                  <a:pt x="180" y="445"/>
                </a:lnTo>
                <a:lnTo>
                  <a:pt x="84" y="397"/>
                </a:lnTo>
                <a:lnTo>
                  <a:pt x="24" y="325"/>
                </a:lnTo>
                <a:lnTo>
                  <a:pt x="0" y="229"/>
                </a:lnTo>
                <a:close/>
              </a:path>
            </a:pathLst>
          </a:custGeom>
          <a:solidFill>
            <a:schemeClr val="folHlink"/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0937" name="Rectangle 57"/>
          <p:cNvSpPr>
            <a:spLocks noChangeArrowheads="1"/>
          </p:cNvSpPr>
          <p:nvPr/>
        </p:nvSpPr>
        <p:spPr bwMode="auto">
          <a:xfrm>
            <a:off x="7392988" y="2775248"/>
            <a:ext cx="141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0938" name="Rectangle 58"/>
          <p:cNvSpPr>
            <a:spLocks noChangeArrowheads="1"/>
          </p:cNvSpPr>
          <p:nvPr/>
        </p:nvSpPr>
        <p:spPr bwMode="auto">
          <a:xfrm>
            <a:off x="7529513" y="2891136"/>
            <a:ext cx="1778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4634" name="Freeform 59"/>
          <p:cNvSpPr>
            <a:spLocks/>
          </p:cNvSpPr>
          <p:nvPr/>
        </p:nvSpPr>
        <p:spPr bwMode="auto">
          <a:xfrm>
            <a:off x="7667625" y="3645198"/>
            <a:ext cx="742950" cy="708025"/>
          </a:xfrm>
          <a:custGeom>
            <a:avLst/>
            <a:gdLst>
              <a:gd name="T0" fmla="*/ 0 w 458"/>
              <a:gd name="T1" fmla="*/ 2147483646 h 446"/>
              <a:gd name="T2" fmla="*/ 2147483646 w 458"/>
              <a:gd name="T3" fmla="*/ 2147483646 h 446"/>
              <a:gd name="T4" fmla="*/ 2147483646 w 458"/>
              <a:gd name="T5" fmla="*/ 2147483646 h 446"/>
              <a:gd name="T6" fmla="*/ 2147483646 w 458"/>
              <a:gd name="T7" fmla="*/ 0 h 446"/>
              <a:gd name="T8" fmla="*/ 2147483646 w 458"/>
              <a:gd name="T9" fmla="*/ 0 h 446"/>
              <a:gd name="T10" fmla="*/ 2147483646 w 458"/>
              <a:gd name="T11" fmla="*/ 2147483646 h 446"/>
              <a:gd name="T12" fmla="*/ 2147483646 w 458"/>
              <a:gd name="T13" fmla="*/ 2147483646 h 446"/>
              <a:gd name="T14" fmla="*/ 2147483646 w 458"/>
              <a:gd name="T15" fmla="*/ 2147483646 h 446"/>
              <a:gd name="T16" fmla="*/ 2147483646 w 458"/>
              <a:gd name="T17" fmla="*/ 2147483646 h 446"/>
              <a:gd name="T18" fmla="*/ 2147483646 w 458"/>
              <a:gd name="T19" fmla="*/ 2147483646 h 446"/>
              <a:gd name="T20" fmla="*/ 2147483646 w 458"/>
              <a:gd name="T21" fmla="*/ 2147483646 h 446"/>
              <a:gd name="T22" fmla="*/ 2147483646 w 458"/>
              <a:gd name="T23" fmla="*/ 2147483646 h 446"/>
              <a:gd name="T24" fmla="*/ 2147483646 w 458"/>
              <a:gd name="T25" fmla="*/ 2147483646 h 446"/>
              <a:gd name="T26" fmla="*/ 2147483646 w 458"/>
              <a:gd name="T27" fmla="*/ 2147483646 h 446"/>
              <a:gd name="T28" fmla="*/ 0 w 458"/>
              <a:gd name="T29" fmla="*/ 2147483646 h 44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58"/>
              <a:gd name="T46" fmla="*/ 0 h 446"/>
              <a:gd name="T47" fmla="*/ 458 w 458"/>
              <a:gd name="T48" fmla="*/ 446 h 44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58" h="446">
                <a:moveTo>
                  <a:pt x="0" y="217"/>
                </a:moveTo>
                <a:lnTo>
                  <a:pt x="24" y="121"/>
                </a:lnTo>
                <a:lnTo>
                  <a:pt x="97" y="37"/>
                </a:lnTo>
                <a:lnTo>
                  <a:pt x="181" y="0"/>
                </a:lnTo>
                <a:lnTo>
                  <a:pt x="289" y="0"/>
                </a:lnTo>
                <a:lnTo>
                  <a:pt x="373" y="37"/>
                </a:lnTo>
                <a:lnTo>
                  <a:pt x="433" y="121"/>
                </a:lnTo>
                <a:lnTo>
                  <a:pt x="458" y="217"/>
                </a:lnTo>
                <a:lnTo>
                  <a:pt x="433" y="314"/>
                </a:lnTo>
                <a:lnTo>
                  <a:pt x="373" y="398"/>
                </a:lnTo>
                <a:lnTo>
                  <a:pt x="289" y="446"/>
                </a:lnTo>
                <a:lnTo>
                  <a:pt x="181" y="446"/>
                </a:lnTo>
                <a:lnTo>
                  <a:pt x="97" y="398"/>
                </a:lnTo>
                <a:lnTo>
                  <a:pt x="24" y="314"/>
                </a:lnTo>
                <a:lnTo>
                  <a:pt x="0" y="217"/>
                </a:lnTo>
                <a:close/>
              </a:path>
            </a:pathLst>
          </a:custGeom>
          <a:solidFill>
            <a:schemeClr val="folHlink"/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0940" name="Rectangle 60"/>
          <p:cNvSpPr>
            <a:spLocks noChangeArrowheads="1"/>
          </p:cNvSpPr>
          <p:nvPr/>
        </p:nvSpPr>
        <p:spPr bwMode="auto">
          <a:xfrm>
            <a:off x="7861300" y="3845223"/>
            <a:ext cx="141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0941" name="Rectangle 61"/>
          <p:cNvSpPr>
            <a:spLocks noChangeArrowheads="1"/>
          </p:cNvSpPr>
          <p:nvPr/>
        </p:nvSpPr>
        <p:spPr bwMode="auto">
          <a:xfrm>
            <a:off x="7997825" y="3981748"/>
            <a:ext cx="1778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14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4637" name="Freeform 62"/>
          <p:cNvSpPr>
            <a:spLocks/>
          </p:cNvSpPr>
          <p:nvPr/>
        </p:nvSpPr>
        <p:spPr bwMode="auto">
          <a:xfrm>
            <a:off x="6732588" y="3645198"/>
            <a:ext cx="739775" cy="708025"/>
          </a:xfrm>
          <a:custGeom>
            <a:avLst/>
            <a:gdLst>
              <a:gd name="T0" fmla="*/ 0 w 457"/>
              <a:gd name="T1" fmla="*/ 2147483646 h 446"/>
              <a:gd name="T2" fmla="*/ 2147483646 w 457"/>
              <a:gd name="T3" fmla="*/ 2147483646 h 446"/>
              <a:gd name="T4" fmla="*/ 2147483646 w 457"/>
              <a:gd name="T5" fmla="*/ 2147483646 h 446"/>
              <a:gd name="T6" fmla="*/ 2147483646 w 457"/>
              <a:gd name="T7" fmla="*/ 0 h 446"/>
              <a:gd name="T8" fmla="*/ 2147483646 w 457"/>
              <a:gd name="T9" fmla="*/ 0 h 446"/>
              <a:gd name="T10" fmla="*/ 2147483646 w 457"/>
              <a:gd name="T11" fmla="*/ 2147483646 h 446"/>
              <a:gd name="T12" fmla="*/ 2147483646 w 457"/>
              <a:gd name="T13" fmla="*/ 2147483646 h 446"/>
              <a:gd name="T14" fmla="*/ 2147483646 w 457"/>
              <a:gd name="T15" fmla="*/ 2147483646 h 446"/>
              <a:gd name="T16" fmla="*/ 2147483646 w 457"/>
              <a:gd name="T17" fmla="*/ 2147483646 h 446"/>
              <a:gd name="T18" fmla="*/ 2147483646 w 457"/>
              <a:gd name="T19" fmla="*/ 2147483646 h 446"/>
              <a:gd name="T20" fmla="*/ 2147483646 w 457"/>
              <a:gd name="T21" fmla="*/ 2147483646 h 446"/>
              <a:gd name="T22" fmla="*/ 2147483646 w 457"/>
              <a:gd name="T23" fmla="*/ 2147483646 h 446"/>
              <a:gd name="T24" fmla="*/ 2147483646 w 457"/>
              <a:gd name="T25" fmla="*/ 2147483646 h 446"/>
              <a:gd name="T26" fmla="*/ 2147483646 w 457"/>
              <a:gd name="T27" fmla="*/ 2147483646 h 446"/>
              <a:gd name="T28" fmla="*/ 0 w 457"/>
              <a:gd name="T29" fmla="*/ 2147483646 h 44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57"/>
              <a:gd name="T46" fmla="*/ 0 h 446"/>
              <a:gd name="T47" fmla="*/ 457 w 457"/>
              <a:gd name="T48" fmla="*/ 446 h 44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57" h="446">
                <a:moveTo>
                  <a:pt x="0" y="217"/>
                </a:moveTo>
                <a:lnTo>
                  <a:pt x="24" y="121"/>
                </a:lnTo>
                <a:lnTo>
                  <a:pt x="84" y="37"/>
                </a:lnTo>
                <a:lnTo>
                  <a:pt x="180" y="0"/>
                </a:lnTo>
                <a:lnTo>
                  <a:pt x="277" y="0"/>
                </a:lnTo>
                <a:lnTo>
                  <a:pt x="373" y="37"/>
                </a:lnTo>
                <a:lnTo>
                  <a:pt x="433" y="121"/>
                </a:lnTo>
                <a:lnTo>
                  <a:pt x="457" y="217"/>
                </a:lnTo>
                <a:lnTo>
                  <a:pt x="433" y="314"/>
                </a:lnTo>
                <a:lnTo>
                  <a:pt x="373" y="398"/>
                </a:lnTo>
                <a:lnTo>
                  <a:pt x="277" y="446"/>
                </a:lnTo>
                <a:lnTo>
                  <a:pt x="180" y="446"/>
                </a:lnTo>
                <a:lnTo>
                  <a:pt x="84" y="398"/>
                </a:lnTo>
                <a:lnTo>
                  <a:pt x="24" y="314"/>
                </a:lnTo>
                <a:lnTo>
                  <a:pt x="0" y="217"/>
                </a:lnTo>
                <a:close/>
              </a:path>
            </a:pathLst>
          </a:custGeom>
          <a:solidFill>
            <a:schemeClr val="folHlink"/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0943" name="Rectangle 63"/>
          <p:cNvSpPr>
            <a:spLocks noChangeArrowheads="1"/>
          </p:cNvSpPr>
          <p:nvPr/>
        </p:nvSpPr>
        <p:spPr bwMode="auto">
          <a:xfrm>
            <a:off x="6924675" y="3845223"/>
            <a:ext cx="141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0944" name="Rectangle 64"/>
          <p:cNvSpPr>
            <a:spLocks noChangeArrowheads="1"/>
          </p:cNvSpPr>
          <p:nvPr/>
        </p:nvSpPr>
        <p:spPr bwMode="auto">
          <a:xfrm>
            <a:off x="7062788" y="3981748"/>
            <a:ext cx="1778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13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4640" name="Freeform 65"/>
          <p:cNvSpPr>
            <a:spLocks/>
          </p:cNvSpPr>
          <p:nvPr/>
        </p:nvSpPr>
        <p:spPr bwMode="auto">
          <a:xfrm>
            <a:off x="5795963" y="3645198"/>
            <a:ext cx="739775" cy="708025"/>
          </a:xfrm>
          <a:custGeom>
            <a:avLst/>
            <a:gdLst>
              <a:gd name="T0" fmla="*/ 0 w 457"/>
              <a:gd name="T1" fmla="*/ 2147483646 h 446"/>
              <a:gd name="T2" fmla="*/ 2147483646 w 457"/>
              <a:gd name="T3" fmla="*/ 2147483646 h 446"/>
              <a:gd name="T4" fmla="*/ 2147483646 w 457"/>
              <a:gd name="T5" fmla="*/ 2147483646 h 446"/>
              <a:gd name="T6" fmla="*/ 2147483646 w 457"/>
              <a:gd name="T7" fmla="*/ 0 h 446"/>
              <a:gd name="T8" fmla="*/ 2147483646 w 457"/>
              <a:gd name="T9" fmla="*/ 0 h 446"/>
              <a:gd name="T10" fmla="*/ 2147483646 w 457"/>
              <a:gd name="T11" fmla="*/ 2147483646 h 446"/>
              <a:gd name="T12" fmla="*/ 2147483646 w 457"/>
              <a:gd name="T13" fmla="*/ 2147483646 h 446"/>
              <a:gd name="T14" fmla="*/ 2147483646 w 457"/>
              <a:gd name="T15" fmla="*/ 2147483646 h 446"/>
              <a:gd name="T16" fmla="*/ 2147483646 w 457"/>
              <a:gd name="T17" fmla="*/ 2147483646 h 446"/>
              <a:gd name="T18" fmla="*/ 2147483646 w 457"/>
              <a:gd name="T19" fmla="*/ 2147483646 h 446"/>
              <a:gd name="T20" fmla="*/ 2147483646 w 457"/>
              <a:gd name="T21" fmla="*/ 2147483646 h 446"/>
              <a:gd name="T22" fmla="*/ 2147483646 w 457"/>
              <a:gd name="T23" fmla="*/ 2147483646 h 446"/>
              <a:gd name="T24" fmla="*/ 2147483646 w 457"/>
              <a:gd name="T25" fmla="*/ 2147483646 h 446"/>
              <a:gd name="T26" fmla="*/ 2147483646 w 457"/>
              <a:gd name="T27" fmla="*/ 2147483646 h 446"/>
              <a:gd name="T28" fmla="*/ 0 w 457"/>
              <a:gd name="T29" fmla="*/ 2147483646 h 44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57"/>
              <a:gd name="T46" fmla="*/ 0 h 446"/>
              <a:gd name="T47" fmla="*/ 457 w 457"/>
              <a:gd name="T48" fmla="*/ 446 h 44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57" h="446">
                <a:moveTo>
                  <a:pt x="0" y="217"/>
                </a:moveTo>
                <a:lnTo>
                  <a:pt x="24" y="121"/>
                </a:lnTo>
                <a:lnTo>
                  <a:pt x="84" y="37"/>
                </a:lnTo>
                <a:lnTo>
                  <a:pt x="180" y="0"/>
                </a:lnTo>
                <a:lnTo>
                  <a:pt x="276" y="0"/>
                </a:lnTo>
                <a:lnTo>
                  <a:pt x="373" y="37"/>
                </a:lnTo>
                <a:lnTo>
                  <a:pt x="433" y="121"/>
                </a:lnTo>
                <a:lnTo>
                  <a:pt x="457" y="217"/>
                </a:lnTo>
                <a:lnTo>
                  <a:pt x="433" y="314"/>
                </a:lnTo>
                <a:lnTo>
                  <a:pt x="373" y="398"/>
                </a:lnTo>
                <a:lnTo>
                  <a:pt x="276" y="446"/>
                </a:lnTo>
                <a:lnTo>
                  <a:pt x="180" y="446"/>
                </a:lnTo>
                <a:lnTo>
                  <a:pt x="84" y="398"/>
                </a:lnTo>
                <a:lnTo>
                  <a:pt x="24" y="314"/>
                </a:lnTo>
                <a:lnTo>
                  <a:pt x="0" y="217"/>
                </a:lnTo>
                <a:close/>
              </a:path>
            </a:pathLst>
          </a:custGeom>
          <a:solidFill>
            <a:schemeClr val="folHlink"/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0946" name="Rectangle 66"/>
          <p:cNvSpPr>
            <a:spLocks noChangeArrowheads="1"/>
          </p:cNvSpPr>
          <p:nvPr/>
        </p:nvSpPr>
        <p:spPr bwMode="auto">
          <a:xfrm>
            <a:off x="6008688" y="3845223"/>
            <a:ext cx="141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0947" name="Rectangle 67"/>
          <p:cNvSpPr>
            <a:spLocks noChangeArrowheads="1"/>
          </p:cNvSpPr>
          <p:nvPr/>
        </p:nvSpPr>
        <p:spPr bwMode="auto">
          <a:xfrm>
            <a:off x="6145213" y="3981748"/>
            <a:ext cx="1778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12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4643" name="Freeform 68"/>
          <p:cNvSpPr>
            <a:spLocks/>
          </p:cNvSpPr>
          <p:nvPr/>
        </p:nvSpPr>
        <p:spPr bwMode="auto">
          <a:xfrm>
            <a:off x="4932363" y="3645198"/>
            <a:ext cx="739775" cy="708025"/>
          </a:xfrm>
          <a:custGeom>
            <a:avLst/>
            <a:gdLst>
              <a:gd name="T0" fmla="*/ 0 w 457"/>
              <a:gd name="T1" fmla="*/ 2147483646 h 446"/>
              <a:gd name="T2" fmla="*/ 2147483646 w 457"/>
              <a:gd name="T3" fmla="*/ 2147483646 h 446"/>
              <a:gd name="T4" fmla="*/ 2147483646 w 457"/>
              <a:gd name="T5" fmla="*/ 2147483646 h 446"/>
              <a:gd name="T6" fmla="*/ 2147483646 w 457"/>
              <a:gd name="T7" fmla="*/ 0 h 446"/>
              <a:gd name="T8" fmla="*/ 2147483646 w 457"/>
              <a:gd name="T9" fmla="*/ 0 h 446"/>
              <a:gd name="T10" fmla="*/ 2147483646 w 457"/>
              <a:gd name="T11" fmla="*/ 2147483646 h 446"/>
              <a:gd name="T12" fmla="*/ 2147483646 w 457"/>
              <a:gd name="T13" fmla="*/ 2147483646 h 446"/>
              <a:gd name="T14" fmla="*/ 2147483646 w 457"/>
              <a:gd name="T15" fmla="*/ 2147483646 h 446"/>
              <a:gd name="T16" fmla="*/ 2147483646 w 457"/>
              <a:gd name="T17" fmla="*/ 2147483646 h 446"/>
              <a:gd name="T18" fmla="*/ 2147483646 w 457"/>
              <a:gd name="T19" fmla="*/ 2147483646 h 446"/>
              <a:gd name="T20" fmla="*/ 2147483646 w 457"/>
              <a:gd name="T21" fmla="*/ 2147483646 h 446"/>
              <a:gd name="T22" fmla="*/ 2147483646 w 457"/>
              <a:gd name="T23" fmla="*/ 2147483646 h 446"/>
              <a:gd name="T24" fmla="*/ 2147483646 w 457"/>
              <a:gd name="T25" fmla="*/ 2147483646 h 446"/>
              <a:gd name="T26" fmla="*/ 2147483646 w 457"/>
              <a:gd name="T27" fmla="*/ 2147483646 h 446"/>
              <a:gd name="T28" fmla="*/ 0 w 457"/>
              <a:gd name="T29" fmla="*/ 2147483646 h 44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57"/>
              <a:gd name="T46" fmla="*/ 0 h 446"/>
              <a:gd name="T47" fmla="*/ 457 w 457"/>
              <a:gd name="T48" fmla="*/ 446 h 44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57" h="446">
                <a:moveTo>
                  <a:pt x="0" y="217"/>
                </a:moveTo>
                <a:lnTo>
                  <a:pt x="24" y="121"/>
                </a:lnTo>
                <a:lnTo>
                  <a:pt x="84" y="37"/>
                </a:lnTo>
                <a:lnTo>
                  <a:pt x="169" y="0"/>
                </a:lnTo>
                <a:lnTo>
                  <a:pt x="277" y="0"/>
                </a:lnTo>
                <a:lnTo>
                  <a:pt x="361" y="37"/>
                </a:lnTo>
                <a:lnTo>
                  <a:pt x="433" y="121"/>
                </a:lnTo>
                <a:lnTo>
                  <a:pt x="457" y="217"/>
                </a:lnTo>
                <a:lnTo>
                  <a:pt x="433" y="314"/>
                </a:lnTo>
                <a:lnTo>
                  <a:pt x="361" y="398"/>
                </a:lnTo>
                <a:lnTo>
                  <a:pt x="277" y="446"/>
                </a:lnTo>
                <a:lnTo>
                  <a:pt x="169" y="446"/>
                </a:lnTo>
                <a:lnTo>
                  <a:pt x="84" y="398"/>
                </a:lnTo>
                <a:lnTo>
                  <a:pt x="24" y="314"/>
                </a:lnTo>
                <a:lnTo>
                  <a:pt x="0" y="217"/>
                </a:lnTo>
                <a:close/>
              </a:path>
            </a:pathLst>
          </a:custGeom>
          <a:solidFill>
            <a:schemeClr val="folHlink"/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0949" name="Rectangle 69"/>
          <p:cNvSpPr>
            <a:spLocks noChangeArrowheads="1"/>
          </p:cNvSpPr>
          <p:nvPr/>
        </p:nvSpPr>
        <p:spPr bwMode="auto">
          <a:xfrm>
            <a:off x="5092700" y="3845223"/>
            <a:ext cx="141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0950" name="Rectangle 70"/>
          <p:cNvSpPr>
            <a:spLocks noChangeArrowheads="1"/>
          </p:cNvSpPr>
          <p:nvPr/>
        </p:nvSpPr>
        <p:spPr bwMode="auto">
          <a:xfrm>
            <a:off x="5229225" y="3981748"/>
            <a:ext cx="1778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4646" name="Line 71"/>
          <p:cNvSpPr>
            <a:spLocks noChangeShapeType="1"/>
          </p:cNvSpPr>
          <p:nvPr/>
        </p:nvSpPr>
        <p:spPr bwMode="auto">
          <a:xfrm flipH="1" flipV="1">
            <a:off x="6827838" y="2106911"/>
            <a:ext cx="468312" cy="534987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47" name="Line 72"/>
          <p:cNvSpPr>
            <a:spLocks noChangeShapeType="1"/>
          </p:cNvSpPr>
          <p:nvPr/>
        </p:nvSpPr>
        <p:spPr bwMode="auto">
          <a:xfrm flipV="1">
            <a:off x="5989638" y="2106911"/>
            <a:ext cx="468312" cy="534987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48" name="Freeform 73"/>
          <p:cNvSpPr>
            <a:spLocks/>
          </p:cNvSpPr>
          <p:nvPr/>
        </p:nvSpPr>
        <p:spPr bwMode="auto">
          <a:xfrm>
            <a:off x="6300788" y="1484611"/>
            <a:ext cx="720725" cy="708025"/>
          </a:xfrm>
          <a:custGeom>
            <a:avLst/>
            <a:gdLst>
              <a:gd name="T0" fmla="*/ 0 w 445"/>
              <a:gd name="T1" fmla="*/ 2147483646 h 446"/>
              <a:gd name="T2" fmla="*/ 2147483646 w 445"/>
              <a:gd name="T3" fmla="*/ 2147483646 h 446"/>
              <a:gd name="T4" fmla="*/ 2147483646 w 445"/>
              <a:gd name="T5" fmla="*/ 2147483646 h 446"/>
              <a:gd name="T6" fmla="*/ 2147483646 w 445"/>
              <a:gd name="T7" fmla="*/ 0 h 446"/>
              <a:gd name="T8" fmla="*/ 2147483646 w 445"/>
              <a:gd name="T9" fmla="*/ 0 h 446"/>
              <a:gd name="T10" fmla="*/ 2147483646 w 445"/>
              <a:gd name="T11" fmla="*/ 2147483646 h 446"/>
              <a:gd name="T12" fmla="*/ 2147483646 w 445"/>
              <a:gd name="T13" fmla="*/ 2147483646 h 446"/>
              <a:gd name="T14" fmla="*/ 2147483646 w 445"/>
              <a:gd name="T15" fmla="*/ 2147483646 h 446"/>
              <a:gd name="T16" fmla="*/ 2147483646 w 445"/>
              <a:gd name="T17" fmla="*/ 2147483646 h 446"/>
              <a:gd name="T18" fmla="*/ 2147483646 w 445"/>
              <a:gd name="T19" fmla="*/ 2147483646 h 446"/>
              <a:gd name="T20" fmla="*/ 2147483646 w 445"/>
              <a:gd name="T21" fmla="*/ 2147483646 h 446"/>
              <a:gd name="T22" fmla="*/ 2147483646 w 445"/>
              <a:gd name="T23" fmla="*/ 2147483646 h 446"/>
              <a:gd name="T24" fmla="*/ 2147483646 w 445"/>
              <a:gd name="T25" fmla="*/ 2147483646 h 446"/>
              <a:gd name="T26" fmla="*/ 2147483646 w 445"/>
              <a:gd name="T27" fmla="*/ 2147483646 h 446"/>
              <a:gd name="T28" fmla="*/ 0 w 445"/>
              <a:gd name="T29" fmla="*/ 2147483646 h 44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45"/>
              <a:gd name="T46" fmla="*/ 0 h 446"/>
              <a:gd name="T47" fmla="*/ 445 w 445"/>
              <a:gd name="T48" fmla="*/ 446 h 44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45" h="446">
                <a:moveTo>
                  <a:pt x="0" y="229"/>
                </a:moveTo>
                <a:lnTo>
                  <a:pt x="12" y="132"/>
                </a:lnTo>
                <a:lnTo>
                  <a:pt x="85" y="48"/>
                </a:lnTo>
                <a:lnTo>
                  <a:pt x="169" y="0"/>
                </a:lnTo>
                <a:lnTo>
                  <a:pt x="277" y="0"/>
                </a:lnTo>
                <a:lnTo>
                  <a:pt x="361" y="48"/>
                </a:lnTo>
                <a:lnTo>
                  <a:pt x="433" y="132"/>
                </a:lnTo>
                <a:lnTo>
                  <a:pt x="445" y="229"/>
                </a:lnTo>
                <a:lnTo>
                  <a:pt x="433" y="325"/>
                </a:lnTo>
                <a:lnTo>
                  <a:pt x="361" y="410"/>
                </a:lnTo>
                <a:lnTo>
                  <a:pt x="277" y="446"/>
                </a:lnTo>
                <a:lnTo>
                  <a:pt x="169" y="446"/>
                </a:lnTo>
                <a:lnTo>
                  <a:pt x="85" y="410"/>
                </a:lnTo>
                <a:lnTo>
                  <a:pt x="12" y="325"/>
                </a:lnTo>
                <a:lnTo>
                  <a:pt x="0" y="229"/>
                </a:lnTo>
                <a:close/>
              </a:path>
            </a:pathLst>
          </a:custGeom>
          <a:solidFill>
            <a:schemeClr val="folHlink"/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0954" name="Rectangle 74"/>
          <p:cNvSpPr>
            <a:spLocks noChangeArrowheads="1"/>
          </p:cNvSpPr>
          <p:nvPr/>
        </p:nvSpPr>
        <p:spPr bwMode="auto">
          <a:xfrm>
            <a:off x="6516688" y="1684636"/>
            <a:ext cx="141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0955" name="Rectangle 75"/>
          <p:cNvSpPr>
            <a:spLocks noChangeArrowheads="1"/>
          </p:cNvSpPr>
          <p:nvPr/>
        </p:nvSpPr>
        <p:spPr bwMode="auto">
          <a:xfrm>
            <a:off x="6653213" y="1800523"/>
            <a:ext cx="904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4651" name="Line 76"/>
          <p:cNvSpPr>
            <a:spLocks noChangeShapeType="1"/>
          </p:cNvSpPr>
          <p:nvPr/>
        </p:nvSpPr>
        <p:spPr bwMode="auto">
          <a:xfrm flipV="1">
            <a:off x="5268913" y="3195936"/>
            <a:ext cx="271462" cy="439737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52" name="Line 77"/>
          <p:cNvSpPr>
            <a:spLocks noChangeShapeType="1"/>
          </p:cNvSpPr>
          <p:nvPr/>
        </p:nvSpPr>
        <p:spPr bwMode="auto">
          <a:xfrm flipH="1" flipV="1">
            <a:off x="5911850" y="3195936"/>
            <a:ext cx="271463" cy="439737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53" name="Freeform 78"/>
          <p:cNvSpPr>
            <a:spLocks/>
          </p:cNvSpPr>
          <p:nvPr/>
        </p:nvSpPr>
        <p:spPr bwMode="auto">
          <a:xfrm>
            <a:off x="5364163" y="2564111"/>
            <a:ext cx="739775" cy="706437"/>
          </a:xfrm>
          <a:custGeom>
            <a:avLst/>
            <a:gdLst>
              <a:gd name="T0" fmla="*/ 0 w 457"/>
              <a:gd name="T1" fmla="*/ 2147483646 h 445"/>
              <a:gd name="T2" fmla="*/ 2147483646 w 457"/>
              <a:gd name="T3" fmla="*/ 2147483646 h 445"/>
              <a:gd name="T4" fmla="*/ 2147483646 w 457"/>
              <a:gd name="T5" fmla="*/ 2147483646 h 445"/>
              <a:gd name="T6" fmla="*/ 2147483646 w 457"/>
              <a:gd name="T7" fmla="*/ 0 h 445"/>
              <a:gd name="T8" fmla="*/ 2147483646 w 457"/>
              <a:gd name="T9" fmla="*/ 0 h 445"/>
              <a:gd name="T10" fmla="*/ 2147483646 w 457"/>
              <a:gd name="T11" fmla="*/ 2147483646 h 445"/>
              <a:gd name="T12" fmla="*/ 2147483646 w 457"/>
              <a:gd name="T13" fmla="*/ 2147483646 h 445"/>
              <a:gd name="T14" fmla="*/ 2147483646 w 457"/>
              <a:gd name="T15" fmla="*/ 2147483646 h 445"/>
              <a:gd name="T16" fmla="*/ 2147483646 w 457"/>
              <a:gd name="T17" fmla="*/ 2147483646 h 445"/>
              <a:gd name="T18" fmla="*/ 2147483646 w 457"/>
              <a:gd name="T19" fmla="*/ 2147483646 h 445"/>
              <a:gd name="T20" fmla="*/ 2147483646 w 457"/>
              <a:gd name="T21" fmla="*/ 2147483646 h 445"/>
              <a:gd name="T22" fmla="*/ 2147483646 w 457"/>
              <a:gd name="T23" fmla="*/ 2147483646 h 445"/>
              <a:gd name="T24" fmla="*/ 2147483646 w 457"/>
              <a:gd name="T25" fmla="*/ 2147483646 h 445"/>
              <a:gd name="T26" fmla="*/ 2147483646 w 457"/>
              <a:gd name="T27" fmla="*/ 2147483646 h 445"/>
              <a:gd name="T28" fmla="*/ 0 w 457"/>
              <a:gd name="T29" fmla="*/ 2147483646 h 44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57"/>
              <a:gd name="T46" fmla="*/ 0 h 445"/>
              <a:gd name="T47" fmla="*/ 457 w 457"/>
              <a:gd name="T48" fmla="*/ 445 h 44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57" h="445">
                <a:moveTo>
                  <a:pt x="0" y="229"/>
                </a:moveTo>
                <a:lnTo>
                  <a:pt x="24" y="120"/>
                </a:lnTo>
                <a:lnTo>
                  <a:pt x="84" y="48"/>
                </a:lnTo>
                <a:lnTo>
                  <a:pt x="180" y="0"/>
                </a:lnTo>
                <a:lnTo>
                  <a:pt x="277" y="0"/>
                </a:lnTo>
                <a:lnTo>
                  <a:pt x="373" y="48"/>
                </a:lnTo>
                <a:lnTo>
                  <a:pt x="433" y="120"/>
                </a:lnTo>
                <a:lnTo>
                  <a:pt x="457" y="229"/>
                </a:lnTo>
                <a:lnTo>
                  <a:pt x="433" y="325"/>
                </a:lnTo>
                <a:lnTo>
                  <a:pt x="373" y="397"/>
                </a:lnTo>
                <a:lnTo>
                  <a:pt x="277" y="445"/>
                </a:lnTo>
                <a:lnTo>
                  <a:pt x="180" y="445"/>
                </a:lnTo>
                <a:lnTo>
                  <a:pt x="84" y="397"/>
                </a:lnTo>
                <a:lnTo>
                  <a:pt x="24" y="325"/>
                </a:lnTo>
                <a:lnTo>
                  <a:pt x="0" y="229"/>
                </a:lnTo>
                <a:close/>
              </a:path>
            </a:pathLst>
          </a:custGeom>
          <a:solidFill>
            <a:schemeClr val="folHlink"/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0959" name="Rectangle 79"/>
          <p:cNvSpPr>
            <a:spLocks noChangeArrowheads="1"/>
          </p:cNvSpPr>
          <p:nvPr/>
        </p:nvSpPr>
        <p:spPr bwMode="auto">
          <a:xfrm>
            <a:off x="5599113" y="2775248"/>
            <a:ext cx="141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0960" name="Rectangle 80"/>
          <p:cNvSpPr>
            <a:spLocks noChangeArrowheads="1"/>
          </p:cNvSpPr>
          <p:nvPr/>
        </p:nvSpPr>
        <p:spPr bwMode="auto">
          <a:xfrm>
            <a:off x="5737225" y="2891136"/>
            <a:ext cx="904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0961" name="Rectangle 81"/>
          <p:cNvSpPr>
            <a:spLocks noChangeArrowheads="1"/>
          </p:cNvSpPr>
          <p:nvPr/>
        </p:nvSpPr>
        <p:spPr bwMode="auto">
          <a:xfrm>
            <a:off x="4779963" y="4438948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latin typeface="宋体" pitchFamily="2" charset="-122"/>
              </a:rPr>
              <a:t>0/0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0962" name="Rectangle 82"/>
          <p:cNvSpPr>
            <a:spLocks noChangeArrowheads="1"/>
          </p:cNvSpPr>
          <p:nvPr/>
        </p:nvSpPr>
        <p:spPr bwMode="auto">
          <a:xfrm>
            <a:off x="4779963" y="4745336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latin typeface="宋体" pitchFamily="2" charset="-122"/>
              </a:rPr>
              <a:t>1/0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4658" name="Line 83"/>
          <p:cNvSpPr>
            <a:spLocks noChangeShapeType="1"/>
          </p:cNvSpPr>
          <p:nvPr/>
        </p:nvSpPr>
        <p:spPr bwMode="auto">
          <a:xfrm flipV="1">
            <a:off x="6183313" y="4362748"/>
            <a:ext cx="1587" cy="822325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59" name="Line 84"/>
          <p:cNvSpPr>
            <a:spLocks noChangeShapeType="1"/>
          </p:cNvSpPr>
          <p:nvPr/>
        </p:nvSpPr>
        <p:spPr bwMode="auto">
          <a:xfrm flipV="1">
            <a:off x="5268913" y="4362748"/>
            <a:ext cx="1587" cy="822325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60" name="Line 85"/>
          <p:cNvSpPr>
            <a:spLocks noChangeShapeType="1"/>
          </p:cNvSpPr>
          <p:nvPr/>
        </p:nvSpPr>
        <p:spPr bwMode="auto">
          <a:xfrm flipV="1">
            <a:off x="7100888" y="4362748"/>
            <a:ext cx="1587" cy="822325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61" name="Line 86"/>
          <p:cNvSpPr>
            <a:spLocks noChangeShapeType="1"/>
          </p:cNvSpPr>
          <p:nvPr/>
        </p:nvSpPr>
        <p:spPr bwMode="auto">
          <a:xfrm flipV="1">
            <a:off x="8016875" y="4362748"/>
            <a:ext cx="1588" cy="822325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967" name="Rectangle 87"/>
          <p:cNvSpPr>
            <a:spLocks noChangeArrowheads="1"/>
          </p:cNvSpPr>
          <p:nvPr/>
        </p:nvSpPr>
        <p:spPr bwMode="auto">
          <a:xfrm>
            <a:off x="5695950" y="4438948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latin typeface="宋体" pitchFamily="2" charset="-122"/>
              </a:rPr>
              <a:t>0/0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0968" name="Rectangle 88"/>
          <p:cNvSpPr>
            <a:spLocks noChangeArrowheads="1"/>
          </p:cNvSpPr>
          <p:nvPr/>
        </p:nvSpPr>
        <p:spPr bwMode="auto">
          <a:xfrm>
            <a:off x="5695950" y="4745336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latin typeface="宋体" pitchFamily="2" charset="-122"/>
              </a:rPr>
              <a:t>1/0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0969" name="Rectangle 89"/>
          <p:cNvSpPr>
            <a:spLocks noChangeArrowheads="1"/>
          </p:cNvSpPr>
          <p:nvPr/>
        </p:nvSpPr>
        <p:spPr bwMode="auto">
          <a:xfrm>
            <a:off x="6613525" y="4438948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latin typeface="宋体" pitchFamily="2" charset="-122"/>
              </a:rPr>
              <a:t>0/0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0970" name="Rectangle 90"/>
          <p:cNvSpPr>
            <a:spLocks noChangeArrowheads="1"/>
          </p:cNvSpPr>
          <p:nvPr/>
        </p:nvSpPr>
        <p:spPr bwMode="auto">
          <a:xfrm>
            <a:off x="6613525" y="4745336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latin typeface="宋体" pitchFamily="2" charset="-122"/>
              </a:rPr>
              <a:t>1/1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0971" name="Rectangle 91"/>
          <p:cNvSpPr>
            <a:spLocks noChangeArrowheads="1"/>
          </p:cNvSpPr>
          <p:nvPr/>
        </p:nvSpPr>
        <p:spPr bwMode="auto">
          <a:xfrm>
            <a:off x="7548563" y="4438948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latin typeface="宋体" pitchFamily="2" charset="-122"/>
              </a:rPr>
              <a:t>0/1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0972" name="Rectangle 92"/>
          <p:cNvSpPr>
            <a:spLocks noChangeArrowheads="1"/>
          </p:cNvSpPr>
          <p:nvPr/>
        </p:nvSpPr>
        <p:spPr bwMode="auto">
          <a:xfrm>
            <a:off x="7548563" y="4745336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latin typeface="宋体" pitchFamily="2" charset="-122"/>
              </a:rPr>
              <a:t>1/1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0973" name="Rectangle 93"/>
          <p:cNvSpPr>
            <a:spLocks noChangeArrowheads="1"/>
          </p:cNvSpPr>
          <p:nvPr/>
        </p:nvSpPr>
        <p:spPr bwMode="auto">
          <a:xfrm>
            <a:off x="5794375" y="2143423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latin typeface="宋体" pitchFamily="2" charset="-122"/>
              </a:rPr>
              <a:t>0/0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0974" name="Rectangle 94"/>
          <p:cNvSpPr>
            <a:spLocks noChangeArrowheads="1"/>
          </p:cNvSpPr>
          <p:nvPr/>
        </p:nvSpPr>
        <p:spPr bwMode="auto">
          <a:xfrm>
            <a:off x="6067425" y="3234036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latin typeface="宋体" pitchFamily="2" charset="-122"/>
              </a:rPr>
              <a:t>1/0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0975" name="Rectangle 95"/>
          <p:cNvSpPr>
            <a:spLocks noChangeArrowheads="1"/>
          </p:cNvSpPr>
          <p:nvPr/>
        </p:nvSpPr>
        <p:spPr bwMode="auto">
          <a:xfrm>
            <a:off x="4956175" y="3195936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latin typeface="宋体" pitchFamily="2" charset="-122"/>
              </a:rPr>
              <a:t>0/0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0976" name="Rectangle 96"/>
          <p:cNvSpPr>
            <a:spLocks noChangeArrowheads="1"/>
          </p:cNvSpPr>
          <p:nvPr/>
        </p:nvSpPr>
        <p:spPr bwMode="auto">
          <a:xfrm>
            <a:off x="7081838" y="2143423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latin typeface="宋体" pitchFamily="2" charset="-122"/>
              </a:rPr>
              <a:t>1/0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0977" name="Rectangle 97"/>
          <p:cNvSpPr>
            <a:spLocks noChangeArrowheads="1"/>
          </p:cNvSpPr>
          <p:nvPr/>
        </p:nvSpPr>
        <p:spPr bwMode="auto">
          <a:xfrm>
            <a:off x="6808788" y="3195936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latin typeface="宋体" pitchFamily="2" charset="-122"/>
              </a:rPr>
              <a:t>0/0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0978" name="Rectangle 98"/>
          <p:cNvSpPr>
            <a:spLocks noChangeArrowheads="1"/>
          </p:cNvSpPr>
          <p:nvPr/>
        </p:nvSpPr>
        <p:spPr bwMode="auto">
          <a:xfrm>
            <a:off x="7900988" y="3234036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latin typeface="宋体" pitchFamily="2" charset="-122"/>
              </a:rPr>
              <a:t>1/0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4674" name="Line 99"/>
          <p:cNvSpPr>
            <a:spLocks noChangeShapeType="1"/>
          </p:cNvSpPr>
          <p:nvPr/>
        </p:nvSpPr>
        <p:spPr bwMode="auto">
          <a:xfrm flipH="1" flipV="1">
            <a:off x="5003800" y="908348"/>
            <a:ext cx="1247775" cy="592138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75" name="Freeform 100"/>
          <p:cNvSpPr>
            <a:spLocks/>
          </p:cNvSpPr>
          <p:nvPr/>
        </p:nvSpPr>
        <p:spPr bwMode="auto">
          <a:xfrm>
            <a:off x="6242050" y="1475086"/>
            <a:ext cx="117475" cy="95250"/>
          </a:xfrm>
          <a:custGeom>
            <a:avLst/>
            <a:gdLst>
              <a:gd name="T0" fmla="*/ 2147483646 w 72"/>
              <a:gd name="T1" fmla="*/ 0 h 60"/>
              <a:gd name="T2" fmla="*/ 2147483646 w 72"/>
              <a:gd name="T3" fmla="*/ 2147483646 h 60"/>
              <a:gd name="T4" fmla="*/ 0 w 72"/>
              <a:gd name="T5" fmla="*/ 2147483646 h 60"/>
              <a:gd name="T6" fmla="*/ 2147483646 w 72"/>
              <a:gd name="T7" fmla="*/ 0 h 60"/>
              <a:gd name="T8" fmla="*/ 0 60000 65536"/>
              <a:gd name="T9" fmla="*/ 0 60000 65536"/>
              <a:gd name="T10" fmla="*/ 0 60000 65536"/>
              <a:gd name="T11" fmla="*/ 0 60000 65536"/>
              <a:gd name="T12" fmla="*/ 0 w 72"/>
              <a:gd name="T13" fmla="*/ 0 h 60"/>
              <a:gd name="T14" fmla="*/ 72 w 72"/>
              <a:gd name="T15" fmla="*/ 60 h 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" h="60">
                <a:moveTo>
                  <a:pt x="36" y="0"/>
                </a:moveTo>
                <a:lnTo>
                  <a:pt x="72" y="60"/>
                </a:lnTo>
                <a:lnTo>
                  <a:pt x="0" y="60"/>
                </a:lnTo>
                <a:lnTo>
                  <a:pt x="36" y="0"/>
                </a:lnTo>
                <a:close/>
              </a:path>
            </a:pathLst>
          </a:custGeom>
          <a:solidFill>
            <a:srgbClr val="000066"/>
          </a:solidFill>
          <a:ln w="1905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76" name="Line 101"/>
          <p:cNvSpPr>
            <a:spLocks noChangeShapeType="1"/>
          </p:cNvSpPr>
          <p:nvPr/>
        </p:nvSpPr>
        <p:spPr bwMode="auto">
          <a:xfrm>
            <a:off x="4702175" y="5185073"/>
            <a:ext cx="3314700" cy="1588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77" name="Freeform 102"/>
          <p:cNvSpPr>
            <a:spLocks/>
          </p:cNvSpPr>
          <p:nvPr/>
        </p:nvSpPr>
        <p:spPr bwMode="auto">
          <a:xfrm>
            <a:off x="7380288" y="763886"/>
            <a:ext cx="739775" cy="688975"/>
          </a:xfrm>
          <a:custGeom>
            <a:avLst/>
            <a:gdLst>
              <a:gd name="T0" fmla="*/ 0 w 457"/>
              <a:gd name="T1" fmla="*/ 2147483646 h 434"/>
              <a:gd name="T2" fmla="*/ 2147483646 w 457"/>
              <a:gd name="T3" fmla="*/ 2147483646 h 434"/>
              <a:gd name="T4" fmla="*/ 2147483646 w 457"/>
              <a:gd name="T5" fmla="*/ 2147483646 h 434"/>
              <a:gd name="T6" fmla="*/ 2147483646 w 457"/>
              <a:gd name="T7" fmla="*/ 0 h 434"/>
              <a:gd name="T8" fmla="*/ 2147483646 w 457"/>
              <a:gd name="T9" fmla="*/ 0 h 434"/>
              <a:gd name="T10" fmla="*/ 2147483646 w 457"/>
              <a:gd name="T11" fmla="*/ 2147483646 h 434"/>
              <a:gd name="T12" fmla="*/ 2147483646 w 457"/>
              <a:gd name="T13" fmla="*/ 2147483646 h 434"/>
              <a:gd name="T14" fmla="*/ 2147483646 w 457"/>
              <a:gd name="T15" fmla="*/ 2147483646 h 434"/>
              <a:gd name="T16" fmla="*/ 2147483646 w 457"/>
              <a:gd name="T17" fmla="*/ 2147483646 h 434"/>
              <a:gd name="T18" fmla="*/ 2147483646 w 457"/>
              <a:gd name="T19" fmla="*/ 2147483646 h 434"/>
              <a:gd name="T20" fmla="*/ 2147483646 w 457"/>
              <a:gd name="T21" fmla="*/ 2147483646 h 434"/>
              <a:gd name="T22" fmla="*/ 2147483646 w 457"/>
              <a:gd name="T23" fmla="*/ 2147483646 h 434"/>
              <a:gd name="T24" fmla="*/ 2147483646 w 457"/>
              <a:gd name="T25" fmla="*/ 2147483646 h 434"/>
              <a:gd name="T26" fmla="*/ 2147483646 w 457"/>
              <a:gd name="T27" fmla="*/ 2147483646 h 434"/>
              <a:gd name="T28" fmla="*/ 0 w 457"/>
              <a:gd name="T29" fmla="*/ 2147483646 h 43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57"/>
              <a:gd name="T46" fmla="*/ 0 h 434"/>
              <a:gd name="T47" fmla="*/ 457 w 457"/>
              <a:gd name="T48" fmla="*/ 434 h 43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57" h="434">
                <a:moveTo>
                  <a:pt x="0" y="217"/>
                </a:moveTo>
                <a:lnTo>
                  <a:pt x="24" y="121"/>
                </a:lnTo>
                <a:lnTo>
                  <a:pt x="84" y="36"/>
                </a:lnTo>
                <a:lnTo>
                  <a:pt x="180" y="0"/>
                </a:lnTo>
                <a:lnTo>
                  <a:pt x="277" y="0"/>
                </a:lnTo>
                <a:lnTo>
                  <a:pt x="373" y="36"/>
                </a:lnTo>
                <a:lnTo>
                  <a:pt x="433" y="121"/>
                </a:lnTo>
                <a:lnTo>
                  <a:pt x="457" y="217"/>
                </a:lnTo>
                <a:lnTo>
                  <a:pt x="433" y="313"/>
                </a:lnTo>
                <a:lnTo>
                  <a:pt x="373" y="398"/>
                </a:lnTo>
                <a:lnTo>
                  <a:pt x="277" y="434"/>
                </a:lnTo>
                <a:lnTo>
                  <a:pt x="180" y="434"/>
                </a:lnTo>
                <a:lnTo>
                  <a:pt x="84" y="398"/>
                </a:lnTo>
                <a:lnTo>
                  <a:pt x="24" y="313"/>
                </a:lnTo>
                <a:lnTo>
                  <a:pt x="0" y="217"/>
                </a:lnTo>
                <a:close/>
              </a:path>
            </a:pathLst>
          </a:custGeom>
          <a:solidFill>
            <a:schemeClr val="folHlink"/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0983" name="Rectangle 103"/>
          <p:cNvSpPr>
            <a:spLocks noChangeArrowheads="1"/>
          </p:cNvSpPr>
          <p:nvPr/>
        </p:nvSpPr>
        <p:spPr bwMode="auto">
          <a:xfrm>
            <a:off x="7645400" y="957561"/>
            <a:ext cx="141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0984" name="Rectangle 104"/>
          <p:cNvSpPr>
            <a:spLocks noChangeArrowheads="1"/>
          </p:cNvSpPr>
          <p:nvPr/>
        </p:nvSpPr>
        <p:spPr bwMode="auto">
          <a:xfrm>
            <a:off x="7783513" y="1092498"/>
            <a:ext cx="508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0985" name="Rectangle 105"/>
          <p:cNvSpPr>
            <a:spLocks noChangeArrowheads="1"/>
          </p:cNvSpPr>
          <p:nvPr/>
        </p:nvSpPr>
        <p:spPr bwMode="auto">
          <a:xfrm>
            <a:off x="6924675" y="632123"/>
            <a:ext cx="169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 i="1">
                <a:latin typeface="Times New Roman" pitchFamily="18" charset="0"/>
              </a:rPr>
              <a:t>X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0986" name="Rectangle 106"/>
          <p:cNvSpPr>
            <a:spLocks noChangeArrowheads="1"/>
          </p:cNvSpPr>
          <p:nvPr/>
        </p:nvSpPr>
        <p:spPr bwMode="auto">
          <a:xfrm>
            <a:off x="7081838" y="651173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latin typeface="宋体" pitchFamily="2" charset="-122"/>
              </a:rPr>
              <a:t>/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0987" name="Rectangle 107"/>
          <p:cNvSpPr>
            <a:spLocks noChangeArrowheads="1"/>
          </p:cNvSpPr>
          <p:nvPr/>
        </p:nvSpPr>
        <p:spPr bwMode="auto">
          <a:xfrm>
            <a:off x="7218363" y="632123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 i="1" dirty="0">
                <a:latin typeface="Times New Roman" pitchFamily="18" charset="0"/>
              </a:rPr>
              <a:t>Z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0988" name="Rectangle 108"/>
          <p:cNvSpPr>
            <a:spLocks noChangeArrowheads="1"/>
          </p:cNvSpPr>
          <p:nvPr/>
        </p:nvSpPr>
        <p:spPr bwMode="auto">
          <a:xfrm>
            <a:off x="3357563" y="976611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latin typeface="宋体" pitchFamily="2" charset="-122"/>
              </a:rPr>
              <a:t>0/0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0989" name="Rectangle 109"/>
          <p:cNvSpPr>
            <a:spLocks noChangeArrowheads="1"/>
          </p:cNvSpPr>
          <p:nvPr/>
        </p:nvSpPr>
        <p:spPr bwMode="auto">
          <a:xfrm>
            <a:off x="5599113" y="976611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latin typeface="宋体" pitchFamily="2" charset="-122"/>
              </a:rPr>
              <a:t>1/0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4685" name="Freeform 110"/>
          <p:cNvSpPr>
            <a:spLocks/>
          </p:cNvSpPr>
          <p:nvPr/>
        </p:nvSpPr>
        <p:spPr bwMode="auto">
          <a:xfrm>
            <a:off x="4664075" y="1111548"/>
            <a:ext cx="96838" cy="230188"/>
          </a:xfrm>
          <a:custGeom>
            <a:avLst/>
            <a:gdLst>
              <a:gd name="T0" fmla="*/ 0 w 60"/>
              <a:gd name="T1" fmla="*/ 2147483646 h 145"/>
              <a:gd name="T2" fmla="*/ 2147483646 w 60"/>
              <a:gd name="T3" fmla="*/ 2147483646 h 145"/>
              <a:gd name="T4" fmla="*/ 2147483646 w 60"/>
              <a:gd name="T5" fmla="*/ 2147483646 h 145"/>
              <a:gd name="T6" fmla="*/ 2147483646 w 60"/>
              <a:gd name="T7" fmla="*/ 0 h 145"/>
              <a:gd name="T8" fmla="*/ 0 w 60"/>
              <a:gd name="T9" fmla="*/ 2147483646 h 1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145"/>
              <a:gd name="T17" fmla="*/ 60 w 60"/>
              <a:gd name="T18" fmla="*/ 145 h 1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145">
                <a:moveTo>
                  <a:pt x="0" y="145"/>
                </a:moveTo>
                <a:lnTo>
                  <a:pt x="24" y="120"/>
                </a:lnTo>
                <a:lnTo>
                  <a:pt x="60" y="145"/>
                </a:lnTo>
                <a:lnTo>
                  <a:pt x="24" y="0"/>
                </a:lnTo>
                <a:lnTo>
                  <a:pt x="0" y="145"/>
                </a:lnTo>
                <a:close/>
              </a:path>
            </a:pathLst>
          </a:custGeom>
          <a:solidFill>
            <a:srgbClr val="000066"/>
          </a:solidFill>
          <a:ln w="1905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86" name="Freeform 111"/>
          <p:cNvSpPr>
            <a:spLocks/>
          </p:cNvSpPr>
          <p:nvPr/>
        </p:nvSpPr>
        <p:spPr bwMode="auto">
          <a:xfrm>
            <a:off x="1349375" y="4937423"/>
            <a:ext cx="96838" cy="247650"/>
          </a:xfrm>
          <a:custGeom>
            <a:avLst/>
            <a:gdLst>
              <a:gd name="T0" fmla="*/ 0 w 60"/>
              <a:gd name="T1" fmla="*/ 0 h 156"/>
              <a:gd name="T2" fmla="*/ 2147483646 w 60"/>
              <a:gd name="T3" fmla="*/ 2147483646 h 156"/>
              <a:gd name="T4" fmla="*/ 2147483646 w 60"/>
              <a:gd name="T5" fmla="*/ 0 h 156"/>
              <a:gd name="T6" fmla="*/ 2147483646 w 60"/>
              <a:gd name="T7" fmla="*/ 2147483646 h 156"/>
              <a:gd name="T8" fmla="*/ 0 w 60"/>
              <a:gd name="T9" fmla="*/ 0 h 1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156"/>
              <a:gd name="T17" fmla="*/ 60 w 60"/>
              <a:gd name="T18" fmla="*/ 156 h 1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156">
                <a:moveTo>
                  <a:pt x="0" y="0"/>
                </a:moveTo>
                <a:lnTo>
                  <a:pt x="24" y="36"/>
                </a:lnTo>
                <a:lnTo>
                  <a:pt x="60" y="0"/>
                </a:lnTo>
                <a:lnTo>
                  <a:pt x="24" y="156"/>
                </a:lnTo>
                <a:lnTo>
                  <a:pt x="0" y="0"/>
                </a:lnTo>
                <a:close/>
              </a:path>
            </a:pathLst>
          </a:custGeom>
          <a:solidFill>
            <a:srgbClr val="000066"/>
          </a:solidFill>
          <a:ln w="1905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87" name="Freeform 112"/>
          <p:cNvSpPr>
            <a:spLocks/>
          </p:cNvSpPr>
          <p:nvPr/>
        </p:nvSpPr>
        <p:spPr bwMode="auto">
          <a:xfrm>
            <a:off x="2265363" y="4937423"/>
            <a:ext cx="96837" cy="247650"/>
          </a:xfrm>
          <a:custGeom>
            <a:avLst/>
            <a:gdLst>
              <a:gd name="T0" fmla="*/ 0 w 60"/>
              <a:gd name="T1" fmla="*/ 0 h 156"/>
              <a:gd name="T2" fmla="*/ 2147483646 w 60"/>
              <a:gd name="T3" fmla="*/ 2147483646 h 156"/>
              <a:gd name="T4" fmla="*/ 2147483646 w 60"/>
              <a:gd name="T5" fmla="*/ 0 h 156"/>
              <a:gd name="T6" fmla="*/ 2147483646 w 60"/>
              <a:gd name="T7" fmla="*/ 2147483646 h 156"/>
              <a:gd name="T8" fmla="*/ 0 w 60"/>
              <a:gd name="T9" fmla="*/ 0 h 1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156"/>
              <a:gd name="T17" fmla="*/ 60 w 60"/>
              <a:gd name="T18" fmla="*/ 156 h 1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156">
                <a:moveTo>
                  <a:pt x="0" y="0"/>
                </a:moveTo>
                <a:lnTo>
                  <a:pt x="24" y="36"/>
                </a:lnTo>
                <a:lnTo>
                  <a:pt x="60" y="0"/>
                </a:lnTo>
                <a:lnTo>
                  <a:pt x="24" y="156"/>
                </a:lnTo>
                <a:lnTo>
                  <a:pt x="0" y="0"/>
                </a:lnTo>
                <a:close/>
              </a:path>
            </a:pathLst>
          </a:custGeom>
          <a:solidFill>
            <a:srgbClr val="000066"/>
          </a:solidFill>
          <a:ln w="1905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88" name="Freeform 113"/>
          <p:cNvSpPr>
            <a:spLocks/>
          </p:cNvSpPr>
          <p:nvPr/>
        </p:nvSpPr>
        <p:spPr bwMode="auto">
          <a:xfrm>
            <a:off x="3182938" y="4937423"/>
            <a:ext cx="96837" cy="247650"/>
          </a:xfrm>
          <a:custGeom>
            <a:avLst/>
            <a:gdLst>
              <a:gd name="T0" fmla="*/ 0 w 60"/>
              <a:gd name="T1" fmla="*/ 0 h 156"/>
              <a:gd name="T2" fmla="*/ 2147483646 w 60"/>
              <a:gd name="T3" fmla="*/ 2147483646 h 156"/>
              <a:gd name="T4" fmla="*/ 2147483646 w 60"/>
              <a:gd name="T5" fmla="*/ 0 h 156"/>
              <a:gd name="T6" fmla="*/ 2147483646 w 60"/>
              <a:gd name="T7" fmla="*/ 2147483646 h 156"/>
              <a:gd name="T8" fmla="*/ 0 w 60"/>
              <a:gd name="T9" fmla="*/ 0 h 1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156"/>
              <a:gd name="T17" fmla="*/ 60 w 60"/>
              <a:gd name="T18" fmla="*/ 156 h 1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156">
                <a:moveTo>
                  <a:pt x="0" y="0"/>
                </a:moveTo>
                <a:lnTo>
                  <a:pt x="36" y="36"/>
                </a:lnTo>
                <a:lnTo>
                  <a:pt x="60" y="0"/>
                </a:lnTo>
                <a:lnTo>
                  <a:pt x="36" y="156"/>
                </a:lnTo>
                <a:lnTo>
                  <a:pt x="0" y="0"/>
                </a:lnTo>
                <a:close/>
              </a:path>
            </a:pathLst>
          </a:custGeom>
          <a:solidFill>
            <a:srgbClr val="000066"/>
          </a:solidFill>
          <a:ln w="1905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89" name="Freeform 114"/>
          <p:cNvSpPr>
            <a:spLocks/>
          </p:cNvSpPr>
          <p:nvPr/>
        </p:nvSpPr>
        <p:spPr bwMode="auto">
          <a:xfrm>
            <a:off x="4117975" y="4937423"/>
            <a:ext cx="77788" cy="247650"/>
          </a:xfrm>
          <a:custGeom>
            <a:avLst/>
            <a:gdLst>
              <a:gd name="T0" fmla="*/ 0 w 48"/>
              <a:gd name="T1" fmla="*/ 0 h 156"/>
              <a:gd name="T2" fmla="*/ 2147483646 w 48"/>
              <a:gd name="T3" fmla="*/ 2147483646 h 156"/>
              <a:gd name="T4" fmla="*/ 2147483646 w 48"/>
              <a:gd name="T5" fmla="*/ 0 h 156"/>
              <a:gd name="T6" fmla="*/ 2147483646 w 48"/>
              <a:gd name="T7" fmla="*/ 2147483646 h 156"/>
              <a:gd name="T8" fmla="*/ 0 w 48"/>
              <a:gd name="T9" fmla="*/ 0 h 1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156"/>
              <a:gd name="T17" fmla="*/ 48 w 48"/>
              <a:gd name="T18" fmla="*/ 156 h 1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156">
                <a:moveTo>
                  <a:pt x="0" y="0"/>
                </a:moveTo>
                <a:lnTo>
                  <a:pt x="24" y="36"/>
                </a:lnTo>
                <a:lnTo>
                  <a:pt x="48" y="0"/>
                </a:lnTo>
                <a:lnTo>
                  <a:pt x="24" y="156"/>
                </a:lnTo>
                <a:lnTo>
                  <a:pt x="0" y="0"/>
                </a:lnTo>
                <a:close/>
              </a:path>
            </a:pathLst>
          </a:custGeom>
          <a:solidFill>
            <a:srgbClr val="000066"/>
          </a:solidFill>
          <a:ln w="1905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90" name="Freeform 115"/>
          <p:cNvSpPr>
            <a:spLocks/>
          </p:cNvSpPr>
          <p:nvPr/>
        </p:nvSpPr>
        <p:spPr bwMode="auto">
          <a:xfrm>
            <a:off x="5210175" y="4937423"/>
            <a:ext cx="96838" cy="247650"/>
          </a:xfrm>
          <a:custGeom>
            <a:avLst/>
            <a:gdLst>
              <a:gd name="T0" fmla="*/ 0 w 60"/>
              <a:gd name="T1" fmla="*/ 0 h 156"/>
              <a:gd name="T2" fmla="*/ 2147483646 w 60"/>
              <a:gd name="T3" fmla="*/ 2147483646 h 156"/>
              <a:gd name="T4" fmla="*/ 2147483646 w 60"/>
              <a:gd name="T5" fmla="*/ 0 h 156"/>
              <a:gd name="T6" fmla="*/ 2147483646 w 60"/>
              <a:gd name="T7" fmla="*/ 2147483646 h 156"/>
              <a:gd name="T8" fmla="*/ 0 w 60"/>
              <a:gd name="T9" fmla="*/ 0 h 1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156"/>
              <a:gd name="T17" fmla="*/ 60 w 60"/>
              <a:gd name="T18" fmla="*/ 156 h 1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156">
                <a:moveTo>
                  <a:pt x="0" y="0"/>
                </a:moveTo>
                <a:lnTo>
                  <a:pt x="36" y="36"/>
                </a:lnTo>
                <a:lnTo>
                  <a:pt x="60" y="0"/>
                </a:lnTo>
                <a:lnTo>
                  <a:pt x="36" y="156"/>
                </a:lnTo>
                <a:lnTo>
                  <a:pt x="0" y="0"/>
                </a:lnTo>
                <a:close/>
              </a:path>
            </a:pathLst>
          </a:custGeom>
          <a:solidFill>
            <a:srgbClr val="000066"/>
          </a:solidFill>
          <a:ln w="1905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91" name="Freeform 116"/>
          <p:cNvSpPr>
            <a:spLocks/>
          </p:cNvSpPr>
          <p:nvPr/>
        </p:nvSpPr>
        <p:spPr bwMode="auto">
          <a:xfrm>
            <a:off x="6145213" y="4937423"/>
            <a:ext cx="77787" cy="247650"/>
          </a:xfrm>
          <a:custGeom>
            <a:avLst/>
            <a:gdLst>
              <a:gd name="T0" fmla="*/ 0 w 48"/>
              <a:gd name="T1" fmla="*/ 0 h 156"/>
              <a:gd name="T2" fmla="*/ 2147483646 w 48"/>
              <a:gd name="T3" fmla="*/ 2147483646 h 156"/>
              <a:gd name="T4" fmla="*/ 2147483646 w 48"/>
              <a:gd name="T5" fmla="*/ 0 h 156"/>
              <a:gd name="T6" fmla="*/ 2147483646 w 48"/>
              <a:gd name="T7" fmla="*/ 2147483646 h 156"/>
              <a:gd name="T8" fmla="*/ 0 w 48"/>
              <a:gd name="T9" fmla="*/ 0 h 1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156"/>
              <a:gd name="T17" fmla="*/ 48 w 48"/>
              <a:gd name="T18" fmla="*/ 156 h 1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156">
                <a:moveTo>
                  <a:pt x="0" y="0"/>
                </a:moveTo>
                <a:lnTo>
                  <a:pt x="24" y="36"/>
                </a:lnTo>
                <a:lnTo>
                  <a:pt x="48" y="0"/>
                </a:lnTo>
                <a:lnTo>
                  <a:pt x="24" y="156"/>
                </a:lnTo>
                <a:lnTo>
                  <a:pt x="0" y="0"/>
                </a:lnTo>
                <a:close/>
              </a:path>
            </a:pathLst>
          </a:custGeom>
          <a:solidFill>
            <a:srgbClr val="000066"/>
          </a:solidFill>
          <a:ln w="1905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92" name="Freeform 117"/>
          <p:cNvSpPr>
            <a:spLocks/>
          </p:cNvSpPr>
          <p:nvPr/>
        </p:nvSpPr>
        <p:spPr bwMode="auto">
          <a:xfrm>
            <a:off x="7062788" y="4937423"/>
            <a:ext cx="77787" cy="247650"/>
          </a:xfrm>
          <a:custGeom>
            <a:avLst/>
            <a:gdLst>
              <a:gd name="T0" fmla="*/ 0 w 48"/>
              <a:gd name="T1" fmla="*/ 0 h 156"/>
              <a:gd name="T2" fmla="*/ 2147483646 w 48"/>
              <a:gd name="T3" fmla="*/ 2147483646 h 156"/>
              <a:gd name="T4" fmla="*/ 2147483646 w 48"/>
              <a:gd name="T5" fmla="*/ 0 h 156"/>
              <a:gd name="T6" fmla="*/ 2147483646 w 48"/>
              <a:gd name="T7" fmla="*/ 2147483646 h 156"/>
              <a:gd name="T8" fmla="*/ 0 w 48"/>
              <a:gd name="T9" fmla="*/ 0 h 1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156"/>
              <a:gd name="T17" fmla="*/ 48 w 48"/>
              <a:gd name="T18" fmla="*/ 156 h 1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156">
                <a:moveTo>
                  <a:pt x="0" y="0"/>
                </a:moveTo>
                <a:lnTo>
                  <a:pt x="24" y="36"/>
                </a:lnTo>
                <a:lnTo>
                  <a:pt x="48" y="0"/>
                </a:lnTo>
                <a:lnTo>
                  <a:pt x="24" y="156"/>
                </a:lnTo>
                <a:lnTo>
                  <a:pt x="0" y="0"/>
                </a:lnTo>
                <a:close/>
              </a:path>
            </a:pathLst>
          </a:custGeom>
          <a:solidFill>
            <a:srgbClr val="000066"/>
          </a:solidFill>
          <a:ln w="1905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93" name="Freeform 118"/>
          <p:cNvSpPr>
            <a:spLocks/>
          </p:cNvSpPr>
          <p:nvPr/>
        </p:nvSpPr>
        <p:spPr bwMode="auto">
          <a:xfrm>
            <a:off x="7978775" y="4937423"/>
            <a:ext cx="96838" cy="247650"/>
          </a:xfrm>
          <a:custGeom>
            <a:avLst/>
            <a:gdLst>
              <a:gd name="T0" fmla="*/ 0 w 60"/>
              <a:gd name="T1" fmla="*/ 0 h 156"/>
              <a:gd name="T2" fmla="*/ 2147483646 w 60"/>
              <a:gd name="T3" fmla="*/ 2147483646 h 156"/>
              <a:gd name="T4" fmla="*/ 2147483646 w 60"/>
              <a:gd name="T5" fmla="*/ 0 h 156"/>
              <a:gd name="T6" fmla="*/ 2147483646 w 60"/>
              <a:gd name="T7" fmla="*/ 2147483646 h 156"/>
              <a:gd name="T8" fmla="*/ 0 w 60"/>
              <a:gd name="T9" fmla="*/ 0 h 1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156"/>
              <a:gd name="T17" fmla="*/ 60 w 60"/>
              <a:gd name="T18" fmla="*/ 156 h 1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156">
                <a:moveTo>
                  <a:pt x="0" y="0"/>
                </a:moveTo>
                <a:lnTo>
                  <a:pt x="24" y="36"/>
                </a:lnTo>
                <a:lnTo>
                  <a:pt x="60" y="0"/>
                </a:lnTo>
                <a:lnTo>
                  <a:pt x="24" y="156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 w="1905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94" name="Freeform 119"/>
          <p:cNvSpPr>
            <a:spLocks/>
          </p:cNvSpPr>
          <p:nvPr/>
        </p:nvSpPr>
        <p:spPr bwMode="auto">
          <a:xfrm>
            <a:off x="4468813" y="5127923"/>
            <a:ext cx="233362" cy="95250"/>
          </a:xfrm>
          <a:custGeom>
            <a:avLst/>
            <a:gdLst>
              <a:gd name="T0" fmla="*/ 0 w 144"/>
              <a:gd name="T1" fmla="*/ 2147483646 h 60"/>
              <a:gd name="T2" fmla="*/ 2147483646 w 144"/>
              <a:gd name="T3" fmla="*/ 2147483646 h 60"/>
              <a:gd name="T4" fmla="*/ 0 w 144"/>
              <a:gd name="T5" fmla="*/ 0 h 60"/>
              <a:gd name="T6" fmla="*/ 2147483646 w 144"/>
              <a:gd name="T7" fmla="*/ 2147483646 h 60"/>
              <a:gd name="T8" fmla="*/ 0 w 144"/>
              <a:gd name="T9" fmla="*/ 2147483646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0"/>
              <a:gd name="T17" fmla="*/ 144 w 144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0">
                <a:moveTo>
                  <a:pt x="0" y="60"/>
                </a:moveTo>
                <a:lnTo>
                  <a:pt x="24" y="36"/>
                </a:lnTo>
                <a:lnTo>
                  <a:pt x="0" y="0"/>
                </a:lnTo>
                <a:lnTo>
                  <a:pt x="144" y="36"/>
                </a:lnTo>
                <a:lnTo>
                  <a:pt x="0" y="60"/>
                </a:lnTo>
                <a:close/>
              </a:path>
            </a:pathLst>
          </a:custGeom>
          <a:solidFill>
            <a:srgbClr val="000066"/>
          </a:solidFill>
          <a:ln w="1905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95" name="Freeform 120"/>
          <p:cNvSpPr>
            <a:spLocks/>
          </p:cNvSpPr>
          <p:nvPr/>
        </p:nvSpPr>
        <p:spPr bwMode="auto">
          <a:xfrm>
            <a:off x="4702175" y="5127923"/>
            <a:ext cx="254000" cy="95250"/>
          </a:xfrm>
          <a:custGeom>
            <a:avLst/>
            <a:gdLst>
              <a:gd name="T0" fmla="*/ 2147483646 w 156"/>
              <a:gd name="T1" fmla="*/ 2147483646 h 60"/>
              <a:gd name="T2" fmla="*/ 2147483646 w 156"/>
              <a:gd name="T3" fmla="*/ 2147483646 h 60"/>
              <a:gd name="T4" fmla="*/ 2147483646 w 156"/>
              <a:gd name="T5" fmla="*/ 0 h 60"/>
              <a:gd name="T6" fmla="*/ 0 w 156"/>
              <a:gd name="T7" fmla="*/ 2147483646 h 60"/>
              <a:gd name="T8" fmla="*/ 2147483646 w 156"/>
              <a:gd name="T9" fmla="*/ 2147483646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6"/>
              <a:gd name="T16" fmla="*/ 0 h 60"/>
              <a:gd name="T17" fmla="*/ 156 w 156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6" h="60">
                <a:moveTo>
                  <a:pt x="156" y="60"/>
                </a:moveTo>
                <a:lnTo>
                  <a:pt x="120" y="36"/>
                </a:lnTo>
                <a:lnTo>
                  <a:pt x="156" y="0"/>
                </a:lnTo>
                <a:lnTo>
                  <a:pt x="0" y="36"/>
                </a:lnTo>
                <a:lnTo>
                  <a:pt x="156" y="60"/>
                </a:lnTo>
                <a:close/>
              </a:path>
            </a:pathLst>
          </a:custGeom>
          <a:solidFill>
            <a:srgbClr val="000066"/>
          </a:solidFill>
          <a:ln w="1905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96" name="Freeform 121"/>
          <p:cNvSpPr>
            <a:spLocks/>
          </p:cNvSpPr>
          <p:nvPr/>
        </p:nvSpPr>
        <p:spPr bwMode="auto">
          <a:xfrm>
            <a:off x="3046413" y="1417936"/>
            <a:ext cx="233362" cy="152400"/>
          </a:xfrm>
          <a:custGeom>
            <a:avLst/>
            <a:gdLst>
              <a:gd name="T0" fmla="*/ 2147483646 w 144"/>
              <a:gd name="T1" fmla="*/ 0 h 96"/>
              <a:gd name="T2" fmla="*/ 2147483646 w 144"/>
              <a:gd name="T3" fmla="*/ 2147483646 h 96"/>
              <a:gd name="T4" fmla="*/ 2147483646 w 144"/>
              <a:gd name="T5" fmla="*/ 2147483646 h 96"/>
              <a:gd name="T6" fmla="*/ 0 w 144"/>
              <a:gd name="T7" fmla="*/ 2147483646 h 96"/>
              <a:gd name="T8" fmla="*/ 2147483646 w 144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96"/>
              <a:gd name="T17" fmla="*/ 144 w 144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96">
                <a:moveTo>
                  <a:pt x="120" y="0"/>
                </a:moveTo>
                <a:lnTo>
                  <a:pt x="108" y="36"/>
                </a:lnTo>
                <a:lnTo>
                  <a:pt x="144" y="60"/>
                </a:lnTo>
                <a:lnTo>
                  <a:pt x="0" y="96"/>
                </a:lnTo>
                <a:lnTo>
                  <a:pt x="120" y="0"/>
                </a:lnTo>
                <a:close/>
              </a:path>
            </a:pathLst>
          </a:custGeom>
          <a:solidFill>
            <a:srgbClr val="000066"/>
          </a:solidFill>
          <a:ln w="1905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97" name="Freeform 122"/>
          <p:cNvSpPr>
            <a:spLocks/>
          </p:cNvSpPr>
          <p:nvPr/>
        </p:nvSpPr>
        <p:spPr bwMode="auto">
          <a:xfrm>
            <a:off x="2128838" y="2449811"/>
            <a:ext cx="174625" cy="211137"/>
          </a:xfrm>
          <a:custGeom>
            <a:avLst/>
            <a:gdLst>
              <a:gd name="T0" fmla="*/ 2147483646 w 108"/>
              <a:gd name="T1" fmla="*/ 0 h 133"/>
              <a:gd name="T2" fmla="*/ 2147483646 w 108"/>
              <a:gd name="T3" fmla="*/ 2147483646 h 133"/>
              <a:gd name="T4" fmla="*/ 2147483646 w 108"/>
              <a:gd name="T5" fmla="*/ 2147483646 h 133"/>
              <a:gd name="T6" fmla="*/ 0 w 108"/>
              <a:gd name="T7" fmla="*/ 2147483646 h 133"/>
              <a:gd name="T8" fmla="*/ 2147483646 w 108"/>
              <a:gd name="T9" fmla="*/ 0 h 1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33"/>
              <a:gd name="T17" fmla="*/ 108 w 108"/>
              <a:gd name="T18" fmla="*/ 133 h 1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33">
                <a:moveTo>
                  <a:pt x="72" y="0"/>
                </a:moveTo>
                <a:lnTo>
                  <a:pt x="72" y="37"/>
                </a:lnTo>
                <a:lnTo>
                  <a:pt x="108" y="37"/>
                </a:lnTo>
                <a:lnTo>
                  <a:pt x="0" y="133"/>
                </a:lnTo>
                <a:lnTo>
                  <a:pt x="72" y="0"/>
                </a:lnTo>
                <a:close/>
              </a:path>
            </a:pathLst>
          </a:custGeom>
          <a:solidFill>
            <a:srgbClr val="000066"/>
          </a:solidFill>
          <a:ln w="1905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98" name="Freeform 123"/>
          <p:cNvSpPr>
            <a:spLocks/>
          </p:cNvSpPr>
          <p:nvPr/>
        </p:nvSpPr>
        <p:spPr bwMode="auto">
          <a:xfrm>
            <a:off x="1408113" y="3407073"/>
            <a:ext cx="155575" cy="228600"/>
          </a:xfrm>
          <a:custGeom>
            <a:avLst/>
            <a:gdLst>
              <a:gd name="T0" fmla="*/ 2147483646 w 96"/>
              <a:gd name="T1" fmla="*/ 0 h 144"/>
              <a:gd name="T2" fmla="*/ 2147483646 w 96"/>
              <a:gd name="T3" fmla="*/ 2147483646 h 144"/>
              <a:gd name="T4" fmla="*/ 2147483646 w 96"/>
              <a:gd name="T5" fmla="*/ 2147483646 h 144"/>
              <a:gd name="T6" fmla="*/ 0 w 96"/>
              <a:gd name="T7" fmla="*/ 2147483646 h 144"/>
              <a:gd name="T8" fmla="*/ 2147483646 w 96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44"/>
              <a:gd name="T17" fmla="*/ 96 w 96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44">
                <a:moveTo>
                  <a:pt x="48" y="0"/>
                </a:moveTo>
                <a:lnTo>
                  <a:pt x="60" y="36"/>
                </a:lnTo>
                <a:lnTo>
                  <a:pt x="96" y="24"/>
                </a:lnTo>
                <a:lnTo>
                  <a:pt x="0" y="144"/>
                </a:lnTo>
                <a:lnTo>
                  <a:pt x="48" y="0"/>
                </a:lnTo>
                <a:close/>
              </a:path>
            </a:pathLst>
          </a:custGeom>
          <a:solidFill>
            <a:srgbClr val="000066"/>
          </a:solidFill>
          <a:ln w="1905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99" name="Freeform 124"/>
          <p:cNvSpPr>
            <a:spLocks/>
          </p:cNvSpPr>
          <p:nvPr/>
        </p:nvSpPr>
        <p:spPr bwMode="auto">
          <a:xfrm>
            <a:off x="2147888" y="3426123"/>
            <a:ext cx="155575" cy="209550"/>
          </a:xfrm>
          <a:custGeom>
            <a:avLst/>
            <a:gdLst>
              <a:gd name="T0" fmla="*/ 2147483646 w 96"/>
              <a:gd name="T1" fmla="*/ 0 h 132"/>
              <a:gd name="T2" fmla="*/ 2147483646 w 96"/>
              <a:gd name="T3" fmla="*/ 2147483646 h 132"/>
              <a:gd name="T4" fmla="*/ 0 w 96"/>
              <a:gd name="T5" fmla="*/ 2147483646 h 132"/>
              <a:gd name="T6" fmla="*/ 2147483646 w 96"/>
              <a:gd name="T7" fmla="*/ 2147483646 h 132"/>
              <a:gd name="T8" fmla="*/ 2147483646 w 96"/>
              <a:gd name="T9" fmla="*/ 0 h 1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32"/>
              <a:gd name="T17" fmla="*/ 96 w 96"/>
              <a:gd name="T18" fmla="*/ 132 h 1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32">
                <a:moveTo>
                  <a:pt x="48" y="0"/>
                </a:moveTo>
                <a:lnTo>
                  <a:pt x="36" y="36"/>
                </a:lnTo>
                <a:lnTo>
                  <a:pt x="0" y="24"/>
                </a:lnTo>
                <a:lnTo>
                  <a:pt x="96" y="132"/>
                </a:lnTo>
                <a:lnTo>
                  <a:pt x="48" y="0"/>
                </a:lnTo>
                <a:close/>
              </a:path>
            </a:pathLst>
          </a:custGeom>
          <a:solidFill>
            <a:srgbClr val="000066"/>
          </a:solidFill>
          <a:ln w="1905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700" name="Freeform 125"/>
          <p:cNvSpPr>
            <a:spLocks/>
          </p:cNvSpPr>
          <p:nvPr/>
        </p:nvSpPr>
        <p:spPr bwMode="auto">
          <a:xfrm>
            <a:off x="3221038" y="2449811"/>
            <a:ext cx="195262" cy="211137"/>
          </a:xfrm>
          <a:custGeom>
            <a:avLst/>
            <a:gdLst>
              <a:gd name="T0" fmla="*/ 2147483646 w 120"/>
              <a:gd name="T1" fmla="*/ 0 h 133"/>
              <a:gd name="T2" fmla="*/ 2147483646 w 120"/>
              <a:gd name="T3" fmla="*/ 2147483646 h 133"/>
              <a:gd name="T4" fmla="*/ 0 w 120"/>
              <a:gd name="T5" fmla="*/ 2147483646 h 133"/>
              <a:gd name="T6" fmla="*/ 2147483646 w 120"/>
              <a:gd name="T7" fmla="*/ 2147483646 h 133"/>
              <a:gd name="T8" fmla="*/ 2147483646 w 120"/>
              <a:gd name="T9" fmla="*/ 0 h 1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"/>
              <a:gd name="T16" fmla="*/ 0 h 133"/>
              <a:gd name="T17" fmla="*/ 120 w 120"/>
              <a:gd name="T18" fmla="*/ 133 h 1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" h="133">
                <a:moveTo>
                  <a:pt x="48" y="0"/>
                </a:moveTo>
                <a:lnTo>
                  <a:pt x="48" y="37"/>
                </a:lnTo>
                <a:lnTo>
                  <a:pt x="0" y="37"/>
                </a:lnTo>
                <a:lnTo>
                  <a:pt x="120" y="133"/>
                </a:lnTo>
                <a:lnTo>
                  <a:pt x="48" y="0"/>
                </a:lnTo>
                <a:close/>
              </a:path>
            </a:pathLst>
          </a:custGeom>
          <a:solidFill>
            <a:srgbClr val="000066"/>
          </a:solidFill>
          <a:ln w="1905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701" name="Freeform 126"/>
          <p:cNvSpPr>
            <a:spLocks/>
          </p:cNvSpPr>
          <p:nvPr/>
        </p:nvSpPr>
        <p:spPr bwMode="auto">
          <a:xfrm>
            <a:off x="3240088" y="3407073"/>
            <a:ext cx="155575" cy="228600"/>
          </a:xfrm>
          <a:custGeom>
            <a:avLst/>
            <a:gdLst>
              <a:gd name="T0" fmla="*/ 2147483646 w 96"/>
              <a:gd name="T1" fmla="*/ 0 h 144"/>
              <a:gd name="T2" fmla="*/ 2147483646 w 96"/>
              <a:gd name="T3" fmla="*/ 2147483646 h 144"/>
              <a:gd name="T4" fmla="*/ 2147483646 w 96"/>
              <a:gd name="T5" fmla="*/ 2147483646 h 144"/>
              <a:gd name="T6" fmla="*/ 0 w 96"/>
              <a:gd name="T7" fmla="*/ 2147483646 h 144"/>
              <a:gd name="T8" fmla="*/ 2147483646 w 96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44"/>
              <a:gd name="T17" fmla="*/ 96 w 96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44">
                <a:moveTo>
                  <a:pt x="48" y="0"/>
                </a:moveTo>
                <a:lnTo>
                  <a:pt x="60" y="36"/>
                </a:lnTo>
                <a:lnTo>
                  <a:pt x="96" y="24"/>
                </a:lnTo>
                <a:lnTo>
                  <a:pt x="0" y="144"/>
                </a:lnTo>
                <a:lnTo>
                  <a:pt x="48" y="0"/>
                </a:lnTo>
                <a:close/>
              </a:path>
            </a:pathLst>
          </a:custGeom>
          <a:solidFill>
            <a:srgbClr val="000066"/>
          </a:solidFill>
          <a:ln w="1905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702" name="Freeform 127"/>
          <p:cNvSpPr>
            <a:spLocks/>
          </p:cNvSpPr>
          <p:nvPr/>
        </p:nvSpPr>
        <p:spPr bwMode="auto">
          <a:xfrm>
            <a:off x="3981450" y="3426123"/>
            <a:ext cx="155575" cy="209550"/>
          </a:xfrm>
          <a:custGeom>
            <a:avLst/>
            <a:gdLst>
              <a:gd name="T0" fmla="*/ 2147483646 w 96"/>
              <a:gd name="T1" fmla="*/ 0 h 132"/>
              <a:gd name="T2" fmla="*/ 2147483646 w 96"/>
              <a:gd name="T3" fmla="*/ 2147483646 h 132"/>
              <a:gd name="T4" fmla="*/ 0 w 96"/>
              <a:gd name="T5" fmla="*/ 2147483646 h 132"/>
              <a:gd name="T6" fmla="*/ 2147483646 w 96"/>
              <a:gd name="T7" fmla="*/ 2147483646 h 132"/>
              <a:gd name="T8" fmla="*/ 2147483646 w 96"/>
              <a:gd name="T9" fmla="*/ 0 h 1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32"/>
              <a:gd name="T17" fmla="*/ 96 w 96"/>
              <a:gd name="T18" fmla="*/ 132 h 1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32">
                <a:moveTo>
                  <a:pt x="48" y="0"/>
                </a:moveTo>
                <a:lnTo>
                  <a:pt x="36" y="36"/>
                </a:lnTo>
                <a:lnTo>
                  <a:pt x="0" y="24"/>
                </a:lnTo>
                <a:lnTo>
                  <a:pt x="96" y="132"/>
                </a:lnTo>
                <a:lnTo>
                  <a:pt x="48" y="0"/>
                </a:lnTo>
                <a:close/>
              </a:path>
            </a:pathLst>
          </a:custGeom>
          <a:solidFill>
            <a:srgbClr val="000066"/>
          </a:solidFill>
          <a:ln w="1905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703" name="Freeform 128"/>
          <p:cNvSpPr>
            <a:spLocks/>
          </p:cNvSpPr>
          <p:nvPr/>
        </p:nvSpPr>
        <p:spPr bwMode="auto">
          <a:xfrm>
            <a:off x="5989638" y="2449811"/>
            <a:ext cx="193675" cy="211137"/>
          </a:xfrm>
          <a:custGeom>
            <a:avLst/>
            <a:gdLst>
              <a:gd name="T0" fmla="*/ 2147483646 w 120"/>
              <a:gd name="T1" fmla="*/ 0 h 133"/>
              <a:gd name="T2" fmla="*/ 2147483646 w 120"/>
              <a:gd name="T3" fmla="*/ 2147483646 h 133"/>
              <a:gd name="T4" fmla="*/ 2147483646 w 120"/>
              <a:gd name="T5" fmla="*/ 2147483646 h 133"/>
              <a:gd name="T6" fmla="*/ 0 w 120"/>
              <a:gd name="T7" fmla="*/ 2147483646 h 133"/>
              <a:gd name="T8" fmla="*/ 2147483646 w 120"/>
              <a:gd name="T9" fmla="*/ 0 h 1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"/>
              <a:gd name="T16" fmla="*/ 0 h 133"/>
              <a:gd name="T17" fmla="*/ 120 w 120"/>
              <a:gd name="T18" fmla="*/ 133 h 1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" h="133">
                <a:moveTo>
                  <a:pt x="72" y="0"/>
                </a:moveTo>
                <a:lnTo>
                  <a:pt x="72" y="37"/>
                </a:lnTo>
                <a:lnTo>
                  <a:pt x="120" y="37"/>
                </a:lnTo>
                <a:lnTo>
                  <a:pt x="0" y="133"/>
                </a:lnTo>
                <a:lnTo>
                  <a:pt x="72" y="0"/>
                </a:lnTo>
                <a:close/>
              </a:path>
            </a:pathLst>
          </a:custGeom>
          <a:solidFill>
            <a:srgbClr val="000066"/>
          </a:solidFill>
          <a:ln w="1905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704" name="Freeform 129"/>
          <p:cNvSpPr>
            <a:spLocks/>
          </p:cNvSpPr>
          <p:nvPr/>
        </p:nvSpPr>
        <p:spPr bwMode="auto">
          <a:xfrm>
            <a:off x="5268913" y="3407073"/>
            <a:ext cx="155575" cy="228600"/>
          </a:xfrm>
          <a:custGeom>
            <a:avLst/>
            <a:gdLst>
              <a:gd name="T0" fmla="*/ 2147483646 w 96"/>
              <a:gd name="T1" fmla="*/ 0 h 144"/>
              <a:gd name="T2" fmla="*/ 2147483646 w 96"/>
              <a:gd name="T3" fmla="*/ 2147483646 h 144"/>
              <a:gd name="T4" fmla="*/ 2147483646 w 96"/>
              <a:gd name="T5" fmla="*/ 2147483646 h 144"/>
              <a:gd name="T6" fmla="*/ 0 w 96"/>
              <a:gd name="T7" fmla="*/ 2147483646 h 144"/>
              <a:gd name="T8" fmla="*/ 2147483646 w 96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44"/>
              <a:gd name="T17" fmla="*/ 96 w 96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44">
                <a:moveTo>
                  <a:pt x="48" y="0"/>
                </a:moveTo>
                <a:lnTo>
                  <a:pt x="60" y="36"/>
                </a:lnTo>
                <a:lnTo>
                  <a:pt x="96" y="24"/>
                </a:lnTo>
                <a:lnTo>
                  <a:pt x="0" y="144"/>
                </a:lnTo>
                <a:lnTo>
                  <a:pt x="48" y="0"/>
                </a:lnTo>
                <a:close/>
              </a:path>
            </a:pathLst>
          </a:custGeom>
          <a:solidFill>
            <a:srgbClr val="000066"/>
          </a:solidFill>
          <a:ln w="1905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705" name="Freeform 130"/>
          <p:cNvSpPr>
            <a:spLocks/>
          </p:cNvSpPr>
          <p:nvPr/>
        </p:nvSpPr>
        <p:spPr bwMode="auto">
          <a:xfrm>
            <a:off x="6008688" y="3426123"/>
            <a:ext cx="155575" cy="209550"/>
          </a:xfrm>
          <a:custGeom>
            <a:avLst/>
            <a:gdLst>
              <a:gd name="T0" fmla="*/ 2147483646 w 96"/>
              <a:gd name="T1" fmla="*/ 0 h 132"/>
              <a:gd name="T2" fmla="*/ 2147483646 w 96"/>
              <a:gd name="T3" fmla="*/ 2147483646 h 132"/>
              <a:gd name="T4" fmla="*/ 0 w 96"/>
              <a:gd name="T5" fmla="*/ 2147483646 h 132"/>
              <a:gd name="T6" fmla="*/ 2147483646 w 96"/>
              <a:gd name="T7" fmla="*/ 2147483646 h 132"/>
              <a:gd name="T8" fmla="*/ 2147483646 w 96"/>
              <a:gd name="T9" fmla="*/ 0 h 1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32"/>
              <a:gd name="T17" fmla="*/ 96 w 96"/>
              <a:gd name="T18" fmla="*/ 132 h 1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32">
                <a:moveTo>
                  <a:pt x="48" y="0"/>
                </a:moveTo>
                <a:lnTo>
                  <a:pt x="36" y="36"/>
                </a:lnTo>
                <a:lnTo>
                  <a:pt x="0" y="24"/>
                </a:lnTo>
                <a:lnTo>
                  <a:pt x="96" y="132"/>
                </a:lnTo>
                <a:lnTo>
                  <a:pt x="48" y="0"/>
                </a:lnTo>
                <a:close/>
              </a:path>
            </a:pathLst>
          </a:custGeom>
          <a:solidFill>
            <a:srgbClr val="000066"/>
          </a:solidFill>
          <a:ln w="1905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706" name="Freeform 131"/>
          <p:cNvSpPr>
            <a:spLocks/>
          </p:cNvSpPr>
          <p:nvPr/>
        </p:nvSpPr>
        <p:spPr bwMode="auto">
          <a:xfrm>
            <a:off x="7100888" y="2430761"/>
            <a:ext cx="195262" cy="211137"/>
          </a:xfrm>
          <a:custGeom>
            <a:avLst/>
            <a:gdLst>
              <a:gd name="T0" fmla="*/ 2147483646 w 120"/>
              <a:gd name="T1" fmla="*/ 0 h 133"/>
              <a:gd name="T2" fmla="*/ 2147483646 w 120"/>
              <a:gd name="T3" fmla="*/ 2147483646 h 133"/>
              <a:gd name="T4" fmla="*/ 0 w 120"/>
              <a:gd name="T5" fmla="*/ 2147483646 h 133"/>
              <a:gd name="T6" fmla="*/ 2147483646 w 120"/>
              <a:gd name="T7" fmla="*/ 2147483646 h 133"/>
              <a:gd name="T8" fmla="*/ 2147483646 w 120"/>
              <a:gd name="T9" fmla="*/ 0 h 1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"/>
              <a:gd name="T16" fmla="*/ 0 h 133"/>
              <a:gd name="T17" fmla="*/ 120 w 120"/>
              <a:gd name="T18" fmla="*/ 133 h 1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" h="133">
                <a:moveTo>
                  <a:pt x="48" y="0"/>
                </a:moveTo>
                <a:lnTo>
                  <a:pt x="36" y="49"/>
                </a:lnTo>
                <a:lnTo>
                  <a:pt x="0" y="36"/>
                </a:lnTo>
                <a:lnTo>
                  <a:pt x="120" y="133"/>
                </a:lnTo>
                <a:lnTo>
                  <a:pt x="48" y="0"/>
                </a:lnTo>
                <a:close/>
              </a:path>
            </a:pathLst>
          </a:custGeom>
          <a:solidFill>
            <a:srgbClr val="000066"/>
          </a:solidFill>
          <a:ln w="1905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707" name="Freeform 132"/>
          <p:cNvSpPr>
            <a:spLocks/>
          </p:cNvSpPr>
          <p:nvPr/>
        </p:nvSpPr>
        <p:spPr bwMode="auto">
          <a:xfrm>
            <a:off x="7100888" y="3407073"/>
            <a:ext cx="176212" cy="228600"/>
          </a:xfrm>
          <a:custGeom>
            <a:avLst/>
            <a:gdLst>
              <a:gd name="T0" fmla="*/ 2147483646 w 108"/>
              <a:gd name="T1" fmla="*/ 0 h 144"/>
              <a:gd name="T2" fmla="*/ 2147483646 w 108"/>
              <a:gd name="T3" fmla="*/ 2147483646 h 144"/>
              <a:gd name="T4" fmla="*/ 2147483646 w 108"/>
              <a:gd name="T5" fmla="*/ 2147483646 h 144"/>
              <a:gd name="T6" fmla="*/ 0 w 108"/>
              <a:gd name="T7" fmla="*/ 2147483646 h 144"/>
              <a:gd name="T8" fmla="*/ 2147483646 w 108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44"/>
              <a:gd name="T17" fmla="*/ 108 w 10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44">
                <a:moveTo>
                  <a:pt x="60" y="0"/>
                </a:moveTo>
                <a:lnTo>
                  <a:pt x="60" y="36"/>
                </a:lnTo>
                <a:lnTo>
                  <a:pt x="108" y="24"/>
                </a:lnTo>
                <a:lnTo>
                  <a:pt x="0" y="144"/>
                </a:lnTo>
                <a:lnTo>
                  <a:pt x="60" y="0"/>
                </a:lnTo>
                <a:close/>
              </a:path>
            </a:pathLst>
          </a:custGeom>
          <a:solidFill>
            <a:srgbClr val="000066"/>
          </a:solidFill>
          <a:ln w="1905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708" name="Freeform 133"/>
          <p:cNvSpPr>
            <a:spLocks/>
          </p:cNvSpPr>
          <p:nvPr/>
        </p:nvSpPr>
        <p:spPr bwMode="auto">
          <a:xfrm>
            <a:off x="7861300" y="3407073"/>
            <a:ext cx="155575" cy="228600"/>
          </a:xfrm>
          <a:custGeom>
            <a:avLst/>
            <a:gdLst>
              <a:gd name="T0" fmla="*/ 2147483646 w 96"/>
              <a:gd name="T1" fmla="*/ 0 h 144"/>
              <a:gd name="T2" fmla="*/ 2147483646 w 96"/>
              <a:gd name="T3" fmla="*/ 2147483646 h 144"/>
              <a:gd name="T4" fmla="*/ 0 w 96"/>
              <a:gd name="T5" fmla="*/ 2147483646 h 144"/>
              <a:gd name="T6" fmla="*/ 2147483646 w 96"/>
              <a:gd name="T7" fmla="*/ 2147483646 h 144"/>
              <a:gd name="T8" fmla="*/ 2147483646 w 96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44"/>
              <a:gd name="T17" fmla="*/ 96 w 96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44">
                <a:moveTo>
                  <a:pt x="48" y="0"/>
                </a:moveTo>
                <a:lnTo>
                  <a:pt x="36" y="36"/>
                </a:lnTo>
                <a:lnTo>
                  <a:pt x="0" y="24"/>
                </a:lnTo>
                <a:lnTo>
                  <a:pt x="96" y="144"/>
                </a:lnTo>
                <a:lnTo>
                  <a:pt x="48" y="0"/>
                </a:lnTo>
                <a:close/>
              </a:path>
            </a:pathLst>
          </a:custGeom>
          <a:solidFill>
            <a:srgbClr val="000066"/>
          </a:solidFill>
          <a:ln w="1905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1016" name="Text Box 136"/>
          <p:cNvSpPr txBox="1">
            <a:spLocks noChangeArrowheads="1"/>
          </p:cNvSpPr>
          <p:nvPr/>
        </p:nvSpPr>
        <p:spPr bwMode="auto">
          <a:xfrm>
            <a:off x="684213" y="260648"/>
            <a:ext cx="2374900" cy="584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原始状态图</a:t>
            </a:r>
          </a:p>
        </p:txBody>
      </p:sp>
      <p:sp>
        <p:nvSpPr>
          <p:cNvPr id="135" name="矩形 134"/>
          <p:cNvSpPr/>
          <p:nvPr/>
        </p:nvSpPr>
        <p:spPr>
          <a:xfrm>
            <a:off x="2080717" y="5549736"/>
            <a:ext cx="5155579" cy="8309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余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码：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0011,0100,0101,0110,0111,</a:t>
            </a:r>
          </a:p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1000,1001,1010,1011,1100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3276600" y="112713"/>
            <a:ext cx="2986088" cy="6388100"/>
            <a:chOff x="2064" y="71"/>
            <a:chExt cx="1881" cy="4024"/>
          </a:xfrm>
        </p:grpSpPr>
        <p:sp>
          <p:nvSpPr>
            <p:cNvPr id="251907" name="Text Box 3"/>
            <p:cNvSpPr txBox="1">
              <a:spLocks noChangeArrowheads="1"/>
            </p:cNvSpPr>
            <p:nvPr/>
          </p:nvSpPr>
          <p:spPr bwMode="auto">
            <a:xfrm>
              <a:off x="2064" y="377"/>
              <a:ext cx="1872" cy="369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kumimoji="0" lang="zh-CN" altLang="en-US" sz="2200" b="1">
                  <a:solidFill>
                    <a:srgbClr val="000099"/>
                  </a:solidFill>
                  <a:latin typeface="Times New Roman" pitchFamily="18" charset="0"/>
                </a:rPr>
                <a:t>              </a:t>
              </a:r>
              <a:r>
                <a:rPr kumimoji="0" lang="en-US" altLang="zh-CN" sz="2200" b="1">
                  <a:solidFill>
                    <a:srgbClr val="000099"/>
                  </a:solidFill>
                  <a:latin typeface="Times New Roman" pitchFamily="18" charset="0"/>
                </a:rPr>
                <a:t>0</a:t>
              </a:r>
              <a:r>
                <a:rPr lang="en-US" altLang="zh-CN" sz="2200" b="1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lang="en-US" altLang="zh-CN" sz="2200" b="1" baseline="-3000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baseline="30000">
                  <a:solidFill>
                    <a:srgbClr val="000099"/>
                  </a:solidFill>
                  <a:latin typeface="Times New Roman" pitchFamily="18" charset="0"/>
                </a:rPr>
                <a:t>                </a:t>
              </a:r>
              <a:r>
                <a:rPr kumimoji="0" lang="en-US" altLang="zh-CN" sz="2200" b="1">
                  <a:solidFill>
                    <a:srgbClr val="000099"/>
                  </a:solidFill>
                  <a:latin typeface="Times New Roman" pitchFamily="18" charset="0"/>
                </a:rPr>
                <a:t>1</a:t>
              </a:r>
              <a:r>
                <a:rPr lang="en-US" altLang="zh-CN" sz="2200" b="1">
                  <a:latin typeface="Times New Roman" pitchFamily="18" charset="0"/>
                </a:rPr>
                <a:t>       </a:t>
              </a:r>
            </a:p>
            <a:p>
              <a:pPr marL="457200" indent="-457200" eaLnBrk="1" hangingPunct="1"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latin typeface="Times New Roman" pitchFamily="18" charset="0"/>
                </a:rPr>
                <a:t> </a:t>
              </a:r>
              <a:r>
                <a:rPr lang="en-US" altLang="zh-CN" sz="1800" b="1">
                  <a:latin typeface="Times New Roman" pitchFamily="18" charset="0"/>
                </a:rPr>
                <a:t>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          </a:t>
              </a:r>
              <a:r>
                <a:rPr lang="en-US" altLang="zh-CN" sz="1800" b="1">
                  <a:latin typeface="Times New Roman" pitchFamily="18" charset="0"/>
                </a:rPr>
                <a:t>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lang="en-US" altLang="zh-CN" sz="1800" b="1">
                  <a:latin typeface="Times New Roman" pitchFamily="18" charset="0"/>
                </a:rPr>
                <a:t> / 0            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 </a:t>
              </a:r>
              <a:r>
                <a:rPr lang="en-US" altLang="zh-CN" sz="1800" b="1">
                  <a:latin typeface="Times New Roman" pitchFamily="18" charset="0"/>
                </a:rPr>
                <a:t>/ 0                         </a:t>
              </a:r>
            </a:p>
            <a:p>
              <a:pPr marL="457200" indent="-457200" eaLnBrk="1" hangingPunct="1"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sz="1800" b="1">
                  <a:latin typeface="Times New Roman" pitchFamily="18" charset="0"/>
                </a:rPr>
                <a:t> 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           </a:t>
              </a:r>
              <a:r>
                <a:rPr lang="en-US" altLang="zh-CN" sz="1800" b="1">
                  <a:latin typeface="Times New Roman" pitchFamily="18" charset="0"/>
                </a:rPr>
                <a:t>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r>
                <a:rPr lang="en-US" altLang="zh-CN" sz="1800" b="1">
                  <a:latin typeface="Times New Roman" pitchFamily="18" charset="0"/>
                </a:rPr>
                <a:t> / 0            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lang="en-US" altLang="zh-CN" sz="1800" b="1">
                  <a:latin typeface="Times New Roman" pitchFamily="18" charset="0"/>
                </a:rPr>
                <a:t> / 0                       </a:t>
              </a:r>
            </a:p>
            <a:p>
              <a:pPr marL="457200" indent="-457200" eaLnBrk="1" hangingPunct="1"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sz="1800" b="1">
                  <a:latin typeface="Times New Roman" pitchFamily="18" charset="0"/>
                </a:rPr>
                <a:t> 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           </a:t>
              </a:r>
              <a:r>
                <a:rPr lang="en-US" altLang="zh-CN" sz="1800" b="1">
                  <a:latin typeface="Times New Roman" pitchFamily="18" charset="0"/>
                </a:rPr>
                <a:t> 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9</a:t>
              </a:r>
              <a:r>
                <a:rPr lang="en-US" altLang="zh-CN" sz="1800" b="1">
                  <a:latin typeface="Times New Roman" pitchFamily="18" charset="0"/>
                </a:rPr>
                <a:t> / 0            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10</a:t>
              </a:r>
              <a:r>
                <a:rPr lang="en-US" altLang="zh-CN" sz="1800" b="1">
                  <a:latin typeface="Times New Roman" pitchFamily="18" charset="0"/>
                </a:rPr>
                <a:t> / 0                       </a:t>
              </a:r>
            </a:p>
            <a:p>
              <a:pPr marL="457200" indent="-457200" eaLnBrk="1" hangingPunct="1"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sz="1800" b="1">
                  <a:latin typeface="Times New Roman" pitchFamily="18" charset="0"/>
                </a:rPr>
                <a:t> 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r>
                <a:rPr lang="en-US" altLang="zh-CN" sz="1800" b="1">
                  <a:latin typeface="Times New Roman" pitchFamily="18" charset="0"/>
                </a:rPr>
                <a:t>         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  <a:r>
                <a:rPr lang="en-US" altLang="zh-CN" sz="1800" b="1">
                  <a:latin typeface="Times New Roman" pitchFamily="18" charset="0"/>
                </a:rPr>
                <a:t> / 0           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6</a:t>
              </a:r>
              <a:r>
                <a:rPr lang="en-US" altLang="zh-CN" sz="1800" b="1">
                  <a:latin typeface="Times New Roman" pitchFamily="18" charset="0"/>
                </a:rPr>
                <a:t> / 0                </a:t>
              </a:r>
            </a:p>
            <a:p>
              <a:pPr marL="457200" indent="-457200" eaLnBrk="1" hangingPunct="1"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sz="1800" b="1">
                  <a:latin typeface="Times New Roman" pitchFamily="18" charset="0"/>
                </a:rPr>
                <a:t> 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lang="en-US" altLang="zh-CN" sz="1800" b="1">
                  <a:latin typeface="Times New Roman" pitchFamily="18" charset="0"/>
                </a:rPr>
                <a:t>         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7</a:t>
              </a:r>
              <a:r>
                <a:rPr lang="en-US" altLang="zh-CN" sz="1800" b="1">
                  <a:latin typeface="Times New Roman" pitchFamily="18" charset="0"/>
                </a:rPr>
                <a:t> / 0           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8</a:t>
              </a:r>
              <a:r>
                <a:rPr lang="en-US" altLang="zh-CN" sz="1800" b="1">
                  <a:latin typeface="Times New Roman" pitchFamily="18" charset="0"/>
                </a:rPr>
                <a:t> / 0</a:t>
              </a:r>
            </a:p>
            <a:p>
              <a:pPr marL="457200" indent="-457200" eaLnBrk="1" hangingPunct="1"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sz="1800" b="1">
                  <a:latin typeface="Times New Roman" pitchFamily="18" charset="0"/>
                </a:rPr>
                <a:t> 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  <a:r>
                <a:rPr lang="en-US" altLang="zh-CN" sz="1800" b="1">
                  <a:latin typeface="Times New Roman" pitchFamily="18" charset="0"/>
                </a:rPr>
                <a:t>         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sz="1800" b="1">
                  <a:latin typeface="Times New Roman" pitchFamily="18" charset="0"/>
                </a:rPr>
                <a:t> / 1           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sz="1800" b="1">
                  <a:latin typeface="Times New Roman" pitchFamily="18" charset="0"/>
                </a:rPr>
                <a:t> / 1 </a:t>
              </a:r>
            </a:p>
            <a:p>
              <a:pPr marL="457200" indent="-457200" eaLnBrk="1" hangingPunct="1"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sz="1800" b="1">
                  <a:latin typeface="Times New Roman" pitchFamily="18" charset="0"/>
                </a:rPr>
                <a:t> 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6</a:t>
              </a:r>
              <a:r>
                <a:rPr lang="en-US" altLang="zh-CN" sz="1800" b="1">
                  <a:latin typeface="Times New Roman" pitchFamily="18" charset="0"/>
                </a:rPr>
                <a:t>         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sz="1800" b="1">
                  <a:latin typeface="Times New Roman" pitchFamily="18" charset="0"/>
                </a:rPr>
                <a:t> / 1           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sz="1800" b="1">
                  <a:latin typeface="Times New Roman" pitchFamily="18" charset="0"/>
                </a:rPr>
                <a:t> / 0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1800" b="1">
                  <a:latin typeface="Times New Roman" pitchFamily="18" charset="0"/>
                </a:rPr>
                <a:t>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7               </a:t>
              </a:r>
              <a:r>
                <a:rPr lang="en-US" altLang="zh-CN" sz="1800" b="1">
                  <a:latin typeface="Times New Roman" pitchFamily="18" charset="0"/>
                </a:rPr>
                <a:t>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sz="1800" b="1">
                  <a:latin typeface="Times New Roman" pitchFamily="18" charset="0"/>
                </a:rPr>
                <a:t> / 0           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sz="1800" b="1">
                  <a:latin typeface="Times New Roman" pitchFamily="18" charset="0"/>
                </a:rPr>
                <a:t> / 0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1800" b="1">
                  <a:latin typeface="Times New Roman" pitchFamily="18" charset="0"/>
                </a:rPr>
                <a:t>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8               </a:t>
              </a:r>
              <a:r>
                <a:rPr lang="en-US" altLang="zh-CN" sz="1800" b="1">
                  <a:latin typeface="Times New Roman" pitchFamily="18" charset="0"/>
                </a:rPr>
                <a:t>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sz="1800" b="1">
                  <a:latin typeface="Times New Roman" pitchFamily="18" charset="0"/>
                </a:rPr>
                <a:t> / 0           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sz="1800" b="1">
                  <a:latin typeface="Times New Roman" pitchFamily="18" charset="0"/>
                </a:rPr>
                <a:t> / 0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1800" b="1">
                  <a:latin typeface="Times New Roman" pitchFamily="18" charset="0"/>
                </a:rPr>
                <a:t>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9              </a:t>
              </a:r>
              <a:r>
                <a:rPr lang="en-US" altLang="zh-CN" sz="1800" b="1">
                  <a:latin typeface="Times New Roman" pitchFamily="18" charset="0"/>
                </a:rPr>
                <a:t>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11</a:t>
              </a:r>
              <a:r>
                <a:rPr lang="en-US" altLang="zh-CN" sz="1800" b="1">
                  <a:latin typeface="Times New Roman" pitchFamily="18" charset="0"/>
                </a:rPr>
                <a:t> / 0           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12</a:t>
              </a:r>
              <a:r>
                <a:rPr lang="en-US" altLang="zh-CN" sz="1800" b="1">
                  <a:latin typeface="Times New Roman" pitchFamily="18" charset="0"/>
                </a:rPr>
                <a:t> / 0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1800" b="1">
                  <a:latin typeface="Times New Roman" pitchFamily="18" charset="0"/>
                </a:rPr>
                <a:t>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10            </a:t>
              </a:r>
              <a:r>
                <a:rPr lang="en-US" altLang="zh-CN" sz="1800" b="1">
                  <a:latin typeface="Times New Roman" pitchFamily="18" charset="0"/>
                </a:rPr>
                <a:t>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13</a:t>
              </a:r>
              <a:r>
                <a:rPr lang="en-US" altLang="zh-CN" sz="1800" b="1">
                  <a:latin typeface="Times New Roman" pitchFamily="18" charset="0"/>
                </a:rPr>
                <a:t> / 1           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14</a:t>
              </a:r>
              <a:r>
                <a:rPr lang="en-US" altLang="zh-CN" sz="1800" b="1">
                  <a:latin typeface="Times New Roman" pitchFamily="18" charset="0"/>
                </a:rPr>
                <a:t> / 0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1800" b="1">
                  <a:latin typeface="Times New Roman" pitchFamily="18" charset="0"/>
                </a:rPr>
                <a:t>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11            </a:t>
              </a:r>
              <a:r>
                <a:rPr lang="en-US" altLang="zh-CN" sz="1800" b="1">
                  <a:latin typeface="Times New Roman" pitchFamily="18" charset="0"/>
                </a:rPr>
                <a:t>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sz="1800" b="1">
                  <a:latin typeface="Times New Roman" pitchFamily="18" charset="0"/>
                </a:rPr>
                <a:t> / 0           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sz="1800" b="1">
                  <a:latin typeface="Times New Roman" pitchFamily="18" charset="0"/>
                </a:rPr>
                <a:t> / 0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1800" b="1">
                  <a:latin typeface="Times New Roman" pitchFamily="18" charset="0"/>
                </a:rPr>
                <a:t>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12            </a:t>
              </a:r>
              <a:r>
                <a:rPr lang="en-US" altLang="zh-CN" sz="1800" b="1">
                  <a:latin typeface="Times New Roman" pitchFamily="18" charset="0"/>
                </a:rPr>
                <a:t>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sz="1800" b="1">
                  <a:latin typeface="Times New Roman" pitchFamily="18" charset="0"/>
                </a:rPr>
                <a:t> / 0           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sz="1800" b="1">
                  <a:latin typeface="Times New Roman" pitchFamily="18" charset="0"/>
                </a:rPr>
                <a:t> / 0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1800" b="1">
                  <a:latin typeface="Times New Roman" pitchFamily="18" charset="0"/>
                </a:rPr>
                <a:t>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13            </a:t>
              </a:r>
              <a:r>
                <a:rPr lang="en-US" altLang="zh-CN" sz="1800" b="1">
                  <a:latin typeface="Times New Roman" pitchFamily="18" charset="0"/>
                </a:rPr>
                <a:t>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sz="1800" b="1">
                  <a:latin typeface="Times New Roman" pitchFamily="18" charset="0"/>
                </a:rPr>
                <a:t> / 0           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sz="1800" b="1">
                  <a:latin typeface="Times New Roman" pitchFamily="18" charset="0"/>
                </a:rPr>
                <a:t> / 1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1800" b="1">
                  <a:latin typeface="Times New Roman" pitchFamily="18" charset="0"/>
                </a:rPr>
                <a:t>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14            </a:t>
              </a:r>
              <a:r>
                <a:rPr lang="en-US" altLang="zh-CN" sz="1800" b="1">
                  <a:latin typeface="Times New Roman" pitchFamily="18" charset="0"/>
                </a:rPr>
                <a:t>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sz="1800" b="1">
                  <a:latin typeface="Times New Roman" pitchFamily="18" charset="0"/>
                </a:rPr>
                <a:t> / 1           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sz="1800" b="1">
                  <a:latin typeface="Times New Roman" pitchFamily="18" charset="0"/>
                </a:rPr>
                <a:t> / 1</a:t>
              </a:r>
              <a:endParaRPr kumimoji="0" lang="en-US" altLang="zh-CN" sz="1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5605" name="Line 4"/>
            <p:cNvSpPr>
              <a:spLocks noChangeShapeType="1"/>
            </p:cNvSpPr>
            <p:nvPr/>
          </p:nvSpPr>
          <p:spPr bwMode="auto">
            <a:xfrm>
              <a:off x="3072" y="377"/>
              <a:ext cx="0" cy="3718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>
              <a:off x="2448" y="377"/>
              <a:ext cx="0" cy="3718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2064" y="395"/>
              <a:ext cx="336" cy="240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1911" name="Text Box 7"/>
            <p:cNvSpPr txBox="1">
              <a:spLocks noChangeArrowheads="1"/>
            </p:cNvSpPr>
            <p:nvPr/>
          </p:nvSpPr>
          <p:spPr bwMode="auto">
            <a:xfrm>
              <a:off x="2064" y="391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 err="1"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</a:t>
              </a:r>
              <a:endParaRPr lang="en-US" altLang="zh-CN" b="1" dirty="0">
                <a:latin typeface="Times New Roman" pitchFamily="18" charset="0"/>
              </a:endParaRPr>
            </a:p>
          </p:txBody>
        </p:sp>
        <p:sp>
          <p:nvSpPr>
            <p:cNvPr id="25609" name="Text Box 8"/>
            <p:cNvSpPr txBox="1">
              <a:spLocks noChangeArrowheads="1"/>
            </p:cNvSpPr>
            <p:nvPr/>
          </p:nvSpPr>
          <p:spPr bwMode="auto">
            <a:xfrm>
              <a:off x="2256" y="299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x</a:t>
              </a:r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2073" y="708"/>
              <a:ext cx="1872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1914" name="Text Box 10"/>
            <p:cNvSpPr txBox="1">
              <a:spLocks noChangeArrowheads="1"/>
            </p:cNvSpPr>
            <p:nvPr/>
          </p:nvSpPr>
          <p:spPr bwMode="auto">
            <a:xfrm>
              <a:off x="2448" y="71"/>
              <a:ext cx="1488" cy="31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>
                  <a:latin typeface="Times New Roman" pitchFamily="18" charset="0"/>
                </a:rPr>
                <a:t>      </a:t>
              </a:r>
              <a:r>
                <a:rPr lang="en-US" altLang="zh-CN" b="1"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</a:t>
              </a:r>
              <a:r>
                <a:rPr lang="en-US" altLang="zh-CN" b="1">
                  <a:latin typeface="Times New Roman" pitchFamily="18" charset="0"/>
                </a:rPr>
                <a:t> / Z</a:t>
              </a:r>
            </a:p>
          </p:txBody>
        </p:sp>
      </p:grpSp>
      <p:sp>
        <p:nvSpPr>
          <p:cNvPr id="251915" name="Text Box 11"/>
          <p:cNvSpPr txBox="1">
            <a:spLocks noChangeArrowheads="1"/>
          </p:cNvSpPr>
          <p:nvPr/>
        </p:nvSpPr>
        <p:spPr bwMode="auto">
          <a:xfrm>
            <a:off x="684213" y="549275"/>
            <a:ext cx="2374900" cy="523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原始状态表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6"/>
          <p:cNvSpPr txBox="1">
            <a:spLocks noChangeArrowheads="1"/>
          </p:cNvSpPr>
          <p:nvPr/>
        </p:nvSpPr>
        <p:spPr bwMode="auto">
          <a:xfrm>
            <a:off x="395288" y="1125538"/>
            <a:ext cx="84963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工作原理</a:t>
            </a:r>
            <a:r>
              <a:rPr lang="zh-CN" altLang="en-US" sz="3200" b="1" dirty="0" smtClean="0">
                <a:latin typeface="+mn-ea"/>
                <a:ea typeface="+mn-ea"/>
              </a:rPr>
              <a:t>：装置</a:t>
            </a:r>
            <a:r>
              <a:rPr lang="zh-CN" altLang="en-US" sz="3200" b="1" dirty="0">
                <a:latin typeface="+mn-ea"/>
                <a:ea typeface="+mn-ea"/>
              </a:rPr>
              <a:t>不引爆时，输入总为</a:t>
            </a:r>
            <a:r>
              <a:rPr lang="en-US" altLang="zh-CN" sz="3200" b="1" dirty="0">
                <a:latin typeface="+mn-ea"/>
                <a:ea typeface="+mn-ea"/>
              </a:rPr>
              <a:t>0</a:t>
            </a:r>
            <a:r>
              <a:rPr lang="zh-CN" altLang="en-US" sz="3200" b="1" dirty="0">
                <a:latin typeface="+mn-ea"/>
                <a:ea typeface="+mn-ea"/>
              </a:rPr>
              <a:t>；装置引爆时，则一定连续输入四个</a:t>
            </a:r>
            <a:r>
              <a:rPr lang="en-US" altLang="zh-CN" sz="3200" b="1" dirty="0">
                <a:latin typeface="+mn-ea"/>
                <a:ea typeface="+mn-ea"/>
              </a:rPr>
              <a:t>1</a:t>
            </a:r>
            <a:r>
              <a:rPr lang="zh-CN" altLang="en-US" sz="3200" b="1" dirty="0">
                <a:latin typeface="+mn-ea"/>
                <a:ea typeface="+mn-ea"/>
              </a:rPr>
              <a:t>，其间肯定不再输入</a:t>
            </a:r>
            <a:r>
              <a:rPr lang="en-US" altLang="zh-CN" sz="3200" b="1" dirty="0">
                <a:latin typeface="+mn-ea"/>
                <a:ea typeface="+mn-ea"/>
              </a:rPr>
              <a:t>0</a:t>
            </a:r>
            <a:r>
              <a:rPr lang="zh-CN" altLang="en-US" sz="3200" b="1" dirty="0">
                <a:latin typeface="+mn-ea"/>
                <a:ea typeface="+mn-ea"/>
              </a:rPr>
              <a:t>。</a:t>
            </a:r>
            <a:endParaRPr lang="en-US" altLang="zh-CN" sz="3200" b="1" dirty="0">
              <a:latin typeface="+mn-ea"/>
              <a:ea typeface="+mn-ea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979613" y="3284538"/>
            <a:ext cx="5257800" cy="1731962"/>
            <a:chOff x="1104" y="2880"/>
            <a:chExt cx="3312" cy="1240"/>
          </a:xfrm>
        </p:grpSpPr>
        <p:sp>
          <p:nvSpPr>
            <p:cNvPr id="26632" name="Rectangle 10"/>
            <p:cNvSpPr>
              <a:spLocks noChangeArrowheads="1"/>
            </p:cNvSpPr>
            <p:nvPr/>
          </p:nvSpPr>
          <p:spPr bwMode="auto">
            <a:xfrm>
              <a:off x="1872" y="2880"/>
              <a:ext cx="1488" cy="768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/>
                <a:t>“</a:t>
              </a:r>
              <a:r>
                <a:rPr lang="en-US" altLang="zh-CN" sz="2800"/>
                <a:t>1111”</a:t>
              </a:r>
              <a:r>
                <a:rPr lang="zh-CN" altLang="en-US" sz="2800" b="1"/>
                <a:t>序列</a:t>
              </a:r>
            </a:p>
            <a:p>
              <a:pPr algn="ctr" eaLnBrk="1" hangingPunct="1"/>
              <a:r>
                <a:rPr lang="zh-CN" altLang="en-US" sz="2800" b="1"/>
                <a:t>检测器</a:t>
              </a:r>
            </a:p>
          </p:txBody>
        </p:sp>
        <p:sp>
          <p:nvSpPr>
            <p:cNvPr id="26633" name="Line 11"/>
            <p:cNvSpPr>
              <a:spLocks noChangeShapeType="1"/>
            </p:cNvSpPr>
            <p:nvPr/>
          </p:nvSpPr>
          <p:spPr bwMode="auto">
            <a:xfrm>
              <a:off x="1536" y="3264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2940" name="Text Box 12"/>
            <p:cNvSpPr txBox="1">
              <a:spLocks noChangeArrowheads="1"/>
            </p:cNvSpPr>
            <p:nvPr/>
          </p:nvSpPr>
          <p:spPr bwMode="auto">
            <a:xfrm>
              <a:off x="1152" y="3120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6635" name="Line 13"/>
            <p:cNvSpPr>
              <a:spLocks noChangeShapeType="1"/>
            </p:cNvSpPr>
            <p:nvPr/>
          </p:nvSpPr>
          <p:spPr bwMode="auto">
            <a:xfrm>
              <a:off x="1584" y="3984"/>
              <a:ext cx="9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6" name="Line 14"/>
            <p:cNvSpPr>
              <a:spLocks noChangeShapeType="1"/>
            </p:cNvSpPr>
            <p:nvPr/>
          </p:nvSpPr>
          <p:spPr bwMode="auto">
            <a:xfrm flipV="1">
              <a:off x="2544" y="3648"/>
              <a:ext cx="0" cy="3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2943" name="Text Box 15"/>
            <p:cNvSpPr txBox="1">
              <a:spLocks noChangeArrowheads="1"/>
            </p:cNvSpPr>
            <p:nvPr/>
          </p:nvSpPr>
          <p:spPr bwMode="auto">
            <a:xfrm>
              <a:off x="1104" y="3793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CP</a:t>
              </a:r>
            </a:p>
          </p:txBody>
        </p:sp>
        <p:sp>
          <p:nvSpPr>
            <p:cNvPr id="26638" name="Line 16"/>
            <p:cNvSpPr>
              <a:spLocks noChangeShapeType="1"/>
            </p:cNvSpPr>
            <p:nvPr/>
          </p:nvSpPr>
          <p:spPr bwMode="auto">
            <a:xfrm>
              <a:off x="3360" y="3264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2945" name="Text Box 17"/>
            <p:cNvSpPr txBox="1">
              <a:spLocks noChangeArrowheads="1"/>
            </p:cNvSpPr>
            <p:nvPr/>
          </p:nvSpPr>
          <p:spPr bwMode="auto">
            <a:xfrm>
              <a:off x="3984" y="3120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Z</a:t>
              </a:r>
            </a:p>
          </p:txBody>
        </p:sp>
      </p:grpSp>
      <p:pic>
        <p:nvPicPr>
          <p:cNvPr id="26630" name="Picture 2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  例</a:t>
            </a:r>
            <a:r>
              <a:rPr lang="en-US" altLang="zh-CN" sz="2800" b="1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设计某引爆装置原始状态图和原始状态表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804863" y="1181100"/>
            <a:ext cx="5638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状态：      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a——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接收到 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0</a:t>
            </a:r>
            <a:endParaRPr lang="zh-CN" altLang="en-US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                 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b——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接收到 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endParaRPr lang="zh-CN" altLang="en-US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                 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c——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接收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到 </a:t>
            </a:r>
            <a:r>
              <a:rPr lang="en-US" altLang="zh-CN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11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                 d——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接收到 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111</a:t>
            </a:r>
            <a:endParaRPr lang="zh-CN" altLang="en-US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53960" name="Oval 8"/>
          <p:cNvSpPr>
            <a:spLocks noChangeArrowheads="1"/>
          </p:cNvSpPr>
          <p:nvPr/>
        </p:nvSpPr>
        <p:spPr bwMode="auto">
          <a:xfrm>
            <a:off x="1258888" y="3860800"/>
            <a:ext cx="638175" cy="635000"/>
          </a:xfrm>
          <a:prstGeom prst="ellipse">
            <a:avLst/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</a:t>
            </a:r>
          </a:p>
        </p:txBody>
      </p:sp>
      <p:sp>
        <p:nvSpPr>
          <p:cNvPr id="253961" name="Oval 9"/>
          <p:cNvSpPr>
            <a:spLocks noChangeArrowheads="1"/>
          </p:cNvSpPr>
          <p:nvPr/>
        </p:nvSpPr>
        <p:spPr bwMode="auto">
          <a:xfrm>
            <a:off x="3144838" y="3856038"/>
            <a:ext cx="641350" cy="635000"/>
          </a:xfrm>
          <a:prstGeom prst="ellipse">
            <a:avLst/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</a:t>
            </a:r>
          </a:p>
        </p:txBody>
      </p:sp>
      <p:sp>
        <p:nvSpPr>
          <p:cNvPr id="253962" name="Oval 10"/>
          <p:cNvSpPr>
            <a:spLocks noChangeArrowheads="1"/>
          </p:cNvSpPr>
          <p:nvPr/>
        </p:nvSpPr>
        <p:spPr bwMode="auto">
          <a:xfrm>
            <a:off x="3215434" y="5229225"/>
            <a:ext cx="638175" cy="635000"/>
          </a:xfrm>
          <a:prstGeom prst="ellipse">
            <a:avLst/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</a:t>
            </a:r>
          </a:p>
        </p:txBody>
      </p:sp>
      <p:sp>
        <p:nvSpPr>
          <p:cNvPr id="253963" name="Oval 11"/>
          <p:cNvSpPr>
            <a:spLocks noChangeArrowheads="1"/>
          </p:cNvSpPr>
          <p:nvPr/>
        </p:nvSpPr>
        <p:spPr bwMode="auto">
          <a:xfrm>
            <a:off x="1331913" y="5229225"/>
            <a:ext cx="642937" cy="635000"/>
          </a:xfrm>
          <a:prstGeom prst="ellipse">
            <a:avLst/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</a:t>
            </a:r>
          </a:p>
        </p:txBody>
      </p:sp>
      <p:sp>
        <p:nvSpPr>
          <p:cNvPr id="27655" name="Freeform 12"/>
          <p:cNvSpPr>
            <a:spLocks/>
          </p:cNvSpPr>
          <p:nvPr/>
        </p:nvSpPr>
        <p:spPr bwMode="auto">
          <a:xfrm>
            <a:off x="1835150" y="3933825"/>
            <a:ext cx="1357313" cy="112713"/>
          </a:xfrm>
          <a:custGeom>
            <a:avLst/>
            <a:gdLst>
              <a:gd name="T0" fmla="*/ 0 w 953"/>
              <a:gd name="T1" fmla="*/ 2147483646 h 181"/>
              <a:gd name="T2" fmla="*/ 2147483646 w 953"/>
              <a:gd name="T3" fmla="*/ 0 h 181"/>
              <a:gd name="T4" fmla="*/ 2147483646 w 953"/>
              <a:gd name="T5" fmla="*/ 2147483646 h 181"/>
              <a:gd name="T6" fmla="*/ 0 60000 65536"/>
              <a:gd name="T7" fmla="*/ 0 60000 65536"/>
              <a:gd name="T8" fmla="*/ 0 60000 65536"/>
              <a:gd name="T9" fmla="*/ 0 w 953"/>
              <a:gd name="T10" fmla="*/ 0 h 181"/>
              <a:gd name="T11" fmla="*/ 953 w 953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53" h="181">
                <a:moveTo>
                  <a:pt x="0" y="181"/>
                </a:moveTo>
                <a:cubicBezTo>
                  <a:pt x="147" y="90"/>
                  <a:pt x="295" y="0"/>
                  <a:pt x="454" y="0"/>
                </a:cubicBezTo>
                <a:cubicBezTo>
                  <a:pt x="613" y="0"/>
                  <a:pt x="870" y="151"/>
                  <a:pt x="953" y="181"/>
                </a:cubicBezTo>
              </a:path>
            </a:pathLst>
          </a:custGeom>
          <a:noFill/>
          <a:ln w="25400">
            <a:solidFill>
              <a:schemeClr val="bg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6" name="Freeform 13"/>
          <p:cNvSpPr>
            <a:spLocks/>
          </p:cNvSpPr>
          <p:nvPr/>
        </p:nvSpPr>
        <p:spPr bwMode="auto">
          <a:xfrm rot="5400000">
            <a:off x="3340100" y="4732338"/>
            <a:ext cx="1008063" cy="128587"/>
          </a:xfrm>
          <a:custGeom>
            <a:avLst/>
            <a:gdLst>
              <a:gd name="T0" fmla="*/ 0 w 953"/>
              <a:gd name="T1" fmla="*/ 2147483646 h 181"/>
              <a:gd name="T2" fmla="*/ 2147483646 w 953"/>
              <a:gd name="T3" fmla="*/ 0 h 181"/>
              <a:gd name="T4" fmla="*/ 2147483646 w 953"/>
              <a:gd name="T5" fmla="*/ 2147483646 h 181"/>
              <a:gd name="T6" fmla="*/ 0 60000 65536"/>
              <a:gd name="T7" fmla="*/ 0 60000 65536"/>
              <a:gd name="T8" fmla="*/ 0 60000 65536"/>
              <a:gd name="T9" fmla="*/ 0 w 953"/>
              <a:gd name="T10" fmla="*/ 0 h 181"/>
              <a:gd name="T11" fmla="*/ 953 w 953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53" h="181">
                <a:moveTo>
                  <a:pt x="0" y="181"/>
                </a:moveTo>
                <a:cubicBezTo>
                  <a:pt x="147" y="90"/>
                  <a:pt x="295" y="0"/>
                  <a:pt x="454" y="0"/>
                </a:cubicBezTo>
                <a:cubicBezTo>
                  <a:pt x="613" y="0"/>
                  <a:pt x="870" y="151"/>
                  <a:pt x="953" y="181"/>
                </a:cubicBezTo>
              </a:path>
            </a:pathLst>
          </a:custGeom>
          <a:noFill/>
          <a:ln w="25400">
            <a:solidFill>
              <a:schemeClr val="bg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3966" name="Text Box 14"/>
          <p:cNvSpPr txBox="1">
            <a:spLocks noChangeArrowheads="1"/>
          </p:cNvSpPr>
          <p:nvPr/>
        </p:nvSpPr>
        <p:spPr bwMode="auto">
          <a:xfrm>
            <a:off x="376238" y="3667125"/>
            <a:ext cx="655637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0/0</a:t>
            </a:r>
          </a:p>
        </p:txBody>
      </p:sp>
      <p:sp>
        <p:nvSpPr>
          <p:cNvPr id="27658" name="Freeform 15"/>
          <p:cNvSpPr>
            <a:spLocks/>
          </p:cNvSpPr>
          <p:nvPr/>
        </p:nvSpPr>
        <p:spPr bwMode="auto">
          <a:xfrm>
            <a:off x="900113" y="3573016"/>
            <a:ext cx="623887" cy="514350"/>
          </a:xfrm>
          <a:custGeom>
            <a:avLst/>
            <a:gdLst>
              <a:gd name="T0" fmla="*/ 2147483646 w 438"/>
              <a:gd name="T1" fmla="*/ 2147483646 h 416"/>
              <a:gd name="T2" fmla="*/ 2147483646 w 438"/>
              <a:gd name="T3" fmla="*/ 2147483646 h 416"/>
              <a:gd name="T4" fmla="*/ 2147483646 w 438"/>
              <a:gd name="T5" fmla="*/ 2147483646 h 416"/>
              <a:gd name="T6" fmla="*/ 2147483646 w 438"/>
              <a:gd name="T7" fmla="*/ 2147483646 h 416"/>
              <a:gd name="T8" fmla="*/ 2147483646 w 438"/>
              <a:gd name="T9" fmla="*/ 2147483646 h 4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8"/>
              <a:gd name="T16" fmla="*/ 0 h 416"/>
              <a:gd name="T17" fmla="*/ 438 w 438"/>
              <a:gd name="T18" fmla="*/ 416 h 4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8" h="416">
                <a:moveTo>
                  <a:pt x="438" y="242"/>
                </a:moveTo>
                <a:cubicBezTo>
                  <a:pt x="377" y="136"/>
                  <a:pt x="317" y="30"/>
                  <a:pt x="257" y="15"/>
                </a:cubicBezTo>
                <a:cubicBezTo>
                  <a:pt x="197" y="0"/>
                  <a:pt x="114" y="91"/>
                  <a:pt x="76" y="151"/>
                </a:cubicBezTo>
                <a:cubicBezTo>
                  <a:pt x="38" y="211"/>
                  <a:pt x="0" y="340"/>
                  <a:pt x="30" y="378"/>
                </a:cubicBezTo>
                <a:cubicBezTo>
                  <a:pt x="60" y="416"/>
                  <a:pt x="219" y="378"/>
                  <a:pt x="257" y="378"/>
                </a:cubicBezTo>
              </a:path>
            </a:pathLst>
          </a:cu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3968" name="Text Box 16"/>
          <p:cNvSpPr txBox="1">
            <a:spLocks noChangeArrowheads="1"/>
          </p:cNvSpPr>
          <p:nvPr/>
        </p:nvSpPr>
        <p:spPr bwMode="auto">
          <a:xfrm>
            <a:off x="2108200" y="3590925"/>
            <a:ext cx="70485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1/0</a:t>
            </a:r>
          </a:p>
        </p:txBody>
      </p:sp>
      <p:sp>
        <p:nvSpPr>
          <p:cNvPr id="253969" name="Text Box 17"/>
          <p:cNvSpPr txBox="1">
            <a:spLocks noChangeArrowheads="1"/>
          </p:cNvSpPr>
          <p:nvPr/>
        </p:nvSpPr>
        <p:spPr bwMode="auto">
          <a:xfrm>
            <a:off x="3657600" y="3478213"/>
            <a:ext cx="944563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0/</a:t>
            </a:r>
            <a:r>
              <a:rPr lang="en-US" altLang="zh-CN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Φ</a:t>
            </a:r>
          </a:p>
        </p:txBody>
      </p:sp>
      <p:sp>
        <p:nvSpPr>
          <p:cNvPr id="253970" name="Text Box 18"/>
          <p:cNvSpPr txBox="1">
            <a:spLocks noChangeArrowheads="1"/>
          </p:cNvSpPr>
          <p:nvPr/>
        </p:nvSpPr>
        <p:spPr bwMode="auto">
          <a:xfrm>
            <a:off x="3330575" y="4597400"/>
            <a:ext cx="803275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1/0</a:t>
            </a:r>
          </a:p>
        </p:txBody>
      </p:sp>
      <p:sp>
        <p:nvSpPr>
          <p:cNvPr id="27662" name="Freeform 19"/>
          <p:cNvSpPr>
            <a:spLocks/>
          </p:cNvSpPr>
          <p:nvPr/>
        </p:nvSpPr>
        <p:spPr bwMode="auto">
          <a:xfrm>
            <a:off x="666478" y="4724400"/>
            <a:ext cx="665162" cy="695325"/>
          </a:xfrm>
          <a:custGeom>
            <a:avLst/>
            <a:gdLst>
              <a:gd name="T0" fmla="*/ 2147483646 w 1088"/>
              <a:gd name="T1" fmla="*/ 2147483646 h 998"/>
              <a:gd name="T2" fmla="*/ 2147483646 w 1088"/>
              <a:gd name="T3" fmla="*/ 2147483646 h 998"/>
              <a:gd name="T4" fmla="*/ 0 w 1088"/>
              <a:gd name="T5" fmla="*/ 0 h 998"/>
              <a:gd name="T6" fmla="*/ 0 60000 65536"/>
              <a:gd name="T7" fmla="*/ 0 60000 65536"/>
              <a:gd name="T8" fmla="*/ 0 60000 65536"/>
              <a:gd name="T9" fmla="*/ 0 w 1088"/>
              <a:gd name="T10" fmla="*/ 0 h 998"/>
              <a:gd name="T11" fmla="*/ 1088 w 1088"/>
              <a:gd name="T12" fmla="*/ 998 h 9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88" h="998">
                <a:moveTo>
                  <a:pt x="1088" y="998"/>
                </a:moveTo>
                <a:cubicBezTo>
                  <a:pt x="861" y="967"/>
                  <a:pt x="634" y="937"/>
                  <a:pt x="453" y="771"/>
                </a:cubicBezTo>
                <a:cubicBezTo>
                  <a:pt x="272" y="605"/>
                  <a:pt x="75" y="128"/>
                  <a:pt x="0" y="0"/>
                </a:cubicBezTo>
              </a:path>
            </a:pathLst>
          </a:cu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3972" name="Text Box 20"/>
          <p:cNvSpPr txBox="1">
            <a:spLocks noChangeArrowheads="1"/>
          </p:cNvSpPr>
          <p:nvPr/>
        </p:nvSpPr>
        <p:spPr bwMode="auto">
          <a:xfrm>
            <a:off x="827088" y="4797425"/>
            <a:ext cx="815975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1/1</a:t>
            </a:r>
          </a:p>
        </p:txBody>
      </p:sp>
      <p:sp>
        <p:nvSpPr>
          <p:cNvPr id="253973" name="Arc 21"/>
          <p:cNvSpPr>
            <a:spLocks/>
          </p:cNvSpPr>
          <p:nvPr/>
        </p:nvSpPr>
        <p:spPr bwMode="auto">
          <a:xfrm flipH="1">
            <a:off x="741090" y="5516563"/>
            <a:ext cx="590550" cy="34766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7665" name="Arc 22"/>
          <p:cNvSpPr>
            <a:spLocks/>
          </p:cNvSpPr>
          <p:nvPr/>
        </p:nvSpPr>
        <p:spPr bwMode="auto">
          <a:xfrm flipV="1">
            <a:off x="3779838" y="3500438"/>
            <a:ext cx="738187" cy="555625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6" name="Arc 23"/>
          <p:cNvSpPr>
            <a:spLocks/>
          </p:cNvSpPr>
          <p:nvPr/>
        </p:nvSpPr>
        <p:spPr bwMode="auto">
          <a:xfrm rot="-3717706" flipH="1" flipV="1">
            <a:off x="2290763" y="5060950"/>
            <a:ext cx="611187" cy="1090613"/>
          </a:xfrm>
          <a:custGeom>
            <a:avLst/>
            <a:gdLst>
              <a:gd name="T0" fmla="*/ 2147483646 w 21593"/>
              <a:gd name="T1" fmla="*/ 0 h 21401"/>
              <a:gd name="T2" fmla="*/ 2147483646 w 21593"/>
              <a:gd name="T3" fmla="*/ 2147483646 h 21401"/>
              <a:gd name="T4" fmla="*/ 0 w 21593"/>
              <a:gd name="T5" fmla="*/ 2147483646 h 21401"/>
              <a:gd name="T6" fmla="*/ 0 60000 65536"/>
              <a:gd name="T7" fmla="*/ 0 60000 65536"/>
              <a:gd name="T8" fmla="*/ 0 60000 65536"/>
              <a:gd name="T9" fmla="*/ 0 w 21593"/>
              <a:gd name="T10" fmla="*/ 0 h 21401"/>
              <a:gd name="T11" fmla="*/ 21593 w 21593"/>
              <a:gd name="T12" fmla="*/ 21401 h 214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3" h="21401" fill="none" extrusionOk="0">
                <a:moveTo>
                  <a:pt x="2926" y="0"/>
                </a:moveTo>
                <a:cubicBezTo>
                  <a:pt x="13423" y="1435"/>
                  <a:pt x="21328" y="10271"/>
                  <a:pt x="21593" y="20861"/>
                </a:cubicBezTo>
              </a:path>
              <a:path w="21593" h="21401" stroke="0" extrusionOk="0">
                <a:moveTo>
                  <a:pt x="2926" y="0"/>
                </a:moveTo>
                <a:cubicBezTo>
                  <a:pt x="13423" y="1435"/>
                  <a:pt x="21328" y="10271"/>
                  <a:pt x="21593" y="20861"/>
                </a:cubicBezTo>
                <a:lnTo>
                  <a:pt x="0" y="21401"/>
                </a:lnTo>
                <a:lnTo>
                  <a:pt x="2926" y="0"/>
                </a:lnTo>
                <a:close/>
              </a:path>
            </a:pathLst>
          </a:custGeom>
          <a:noFill/>
          <a:ln w="28575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7" name="Arc 24"/>
          <p:cNvSpPr>
            <a:spLocks/>
          </p:cNvSpPr>
          <p:nvPr/>
        </p:nvSpPr>
        <p:spPr bwMode="auto">
          <a:xfrm flipV="1">
            <a:off x="3851920" y="5087938"/>
            <a:ext cx="852589" cy="55721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77" name="Text Box 25"/>
          <p:cNvSpPr txBox="1">
            <a:spLocks noChangeArrowheads="1"/>
          </p:cNvSpPr>
          <p:nvPr/>
        </p:nvSpPr>
        <p:spPr bwMode="auto">
          <a:xfrm>
            <a:off x="2330450" y="5405438"/>
            <a:ext cx="70485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1/0</a:t>
            </a:r>
          </a:p>
        </p:txBody>
      </p:sp>
      <p:sp>
        <p:nvSpPr>
          <p:cNvPr id="253978" name="Text Box 26"/>
          <p:cNvSpPr txBox="1">
            <a:spLocks noChangeArrowheads="1"/>
          </p:cNvSpPr>
          <p:nvPr/>
        </p:nvSpPr>
        <p:spPr bwMode="auto">
          <a:xfrm>
            <a:off x="250825" y="4292600"/>
            <a:ext cx="590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Φ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253979" name="Text Box 27"/>
          <p:cNvSpPr txBox="1">
            <a:spLocks noChangeArrowheads="1"/>
          </p:cNvSpPr>
          <p:nvPr/>
        </p:nvSpPr>
        <p:spPr bwMode="auto">
          <a:xfrm>
            <a:off x="4291013" y="3124200"/>
            <a:ext cx="590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Φ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253980" name="Text Box 28"/>
          <p:cNvSpPr txBox="1">
            <a:spLocks noChangeArrowheads="1"/>
          </p:cNvSpPr>
          <p:nvPr/>
        </p:nvSpPr>
        <p:spPr bwMode="auto">
          <a:xfrm>
            <a:off x="228600" y="5835650"/>
            <a:ext cx="59055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Φ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253981" name="Text Box 29"/>
          <p:cNvSpPr txBox="1">
            <a:spLocks noChangeArrowheads="1"/>
          </p:cNvSpPr>
          <p:nvPr/>
        </p:nvSpPr>
        <p:spPr bwMode="auto">
          <a:xfrm>
            <a:off x="4438650" y="4654550"/>
            <a:ext cx="590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Φ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253982" name="Text Box 30"/>
          <p:cNvSpPr txBox="1">
            <a:spLocks noChangeArrowheads="1"/>
          </p:cNvSpPr>
          <p:nvPr/>
        </p:nvSpPr>
        <p:spPr bwMode="auto">
          <a:xfrm>
            <a:off x="754063" y="5684838"/>
            <a:ext cx="803275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0/</a:t>
            </a:r>
            <a:r>
              <a:rPr lang="en-US" altLang="zh-CN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Φ</a:t>
            </a:r>
          </a:p>
        </p:txBody>
      </p:sp>
      <p:sp>
        <p:nvSpPr>
          <p:cNvPr id="253983" name="Text Box 31"/>
          <p:cNvSpPr txBox="1">
            <a:spLocks noChangeArrowheads="1"/>
          </p:cNvSpPr>
          <p:nvPr/>
        </p:nvSpPr>
        <p:spPr bwMode="auto">
          <a:xfrm>
            <a:off x="3984625" y="5013325"/>
            <a:ext cx="803275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0/</a:t>
            </a:r>
            <a:r>
              <a:rPr lang="en-US" altLang="zh-CN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Φ</a:t>
            </a:r>
          </a:p>
        </p:txBody>
      </p:sp>
      <p:grpSp>
        <p:nvGrpSpPr>
          <p:cNvPr id="27675" name="Group 32"/>
          <p:cNvGrpSpPr>
            <a:grpSpLocks/>
          </p:cNvGrpSpPr>
          <p:nvPr/>
        </p:nvGrpSpPr>
        <p:grpSpPr bwMode="auto">
          <a:xfrm>
            <a:off x="5638800" y="3638550"/>
            <a:ext cx="2971800" cy="2762250"/>
            <a:chOff x="3552" y="2292"/>
            <a:chExt cx="1872" cy="1740"/>
          </a:xfrm>
        </p:grpSpPr>
        <p:sp>
          <p:nvSpPr>
            <p:cNvPr id="27678" name="Text Box 33"/>
            <p:cNvSpPr txBox="1">
              <a:spLocks noChangeArrowheads="1"/>
            </p:cNvSpPr>
            <p:nvPr/>
          </p:nvSpPr>
          <p:spPr bwMode="auto">
            <a:xfrm>
              <a:off x="3552" y="2527"/>
              <a:ext cx="1872" cy="150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2200" b="1" dirty="0">
                  <a:solidFill>
                    <a:srgbClr val="000099"/>
                  </a:solidFill>
                </a:rPr>
                <a:t>           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0</a:t>
              </a:r>
              <a:r>
                <a:rPr lang="en-US" altLang="zh-CN" sz="2200" b="1" dirty="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 </a:t>
              </a:r>
              <a:r>
                <a:rPr lang="en-US" altLang="zh-CN" sz="2200" b="1" baseline="-30000" dirty="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</a:rPr>
                <a:t>             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a     </a:t>
              </a:r>
              <a:r>
                <a:rPr lang="en-US" altLang="zh-CN" sz="2400" b="1" dirty="0" err="1" smtClean="0">
                  <a:solidFill>
                    <a:schemeClr val="bg2"/>
                  </a:solidFill>
                </a:rPr>
                <a:t>a</a:t>
              </a:r>
              <a:r>
                <a:rPr lang="en-US" altLang="zh-CN" sz="2400" b="1" dirty="0" smtClean="0">
                  <a:solidFill>
                    <a:schemeClr val="bg2"/>
                  </a:solidFill>
                </a:rPr>
                <a:t> 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/ 0       </a:t>
              </a:r>
              <a:r>
                <a:rPr lang="en-US" altLang="zh-CN" sz="2400" b="1" dirty="0" smtClean="0">
                  <a:solidFill>
                    <a:schemeClr val="bg2"/>
                  </a:solidFill>
                </a:rPr>
                <a:t>b 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/ 0     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  b </a:t>
              </a:r>
              <a:r>
                <a:rPr lang="en-US" altLang="zh-CN" sz="2400" b="1" dirty="0">
                  <a:latin typeface="Arial" panose="020B0604020202020204" pitchFamily="34" charset="0"/>
                </a:rPr>
                <a:t>Φ</a:t>
              </a:r>
              <a:r>
                <a:rPr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Φ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/</a:t>
              </a:r>
              <a:r>
                <a:rPr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Φ      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 c / 0   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  c     </a:t>
              </a:r>
              <a:r>
                <a:rPr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Φ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/</a:t>
              </a:r>
              <a:r>
                <a:rPr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Φ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      </a:t>
              </a:r>
              <a:r>
                <a:rPr lang="en-US" altLang="zh-CN" sz="2400" b="1" dirty="0" smtClean="0">
                  <a:solidFill>
                    <a:schemeClr val="bg2"/>
                  </a:solidFill>
                </a:rPr>
                <a:t> 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d / 0   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  d     </a:t>
              </a:r>
              <a:r>
                <a:rPr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Φ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/</a:t>
              </a:r>
              <a:r>
                <a:rPr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Φ     </a:t>
              </a:r>
              <a:r>
                <a:rPr lang="en-US" altLang="zh-CN" sz="2400" b="1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Φ</a:t>
              </a:r>
              <a:r>
                <a:rPr lang="en-US" altLang="zh-CN" sz="2400" b="1" dirty="0" smtClean="0">
                  <a:solidFill>
                    <a:schemeClr val="bg2"/>
                  </a:solidFill>
                </a:rPr>
                <a:t>/ 1                </a:t>
              </a:r>
              <a:endParaRPr lang="en-US" altLang="zh-CN" sz="2400" b="1" dirty="0">
                <a:solidFill>
                  <a:schemeClr val="bg2"/>
                </a:solidFill>
              </a:endParaRPr>
            </a:p>
          </p:txBody>
        </p:sp>
        <p:sp>
          <p:nvSpPr>
            <p:cNvPr id="27679" name="Line 34"/>
            <p:cNvSpPr>
              <a:spLocks noChangeShapeType="1"/>
            </p:cNvSpPr>
            <p:nvPr/>
          </p:nvSpPr>
          <p:spPr bwMode="auto">
            <a:xfrm>
              <a:off x="4608" y="2527"/>
              <a:ext cx="0" cy="1496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80" name="Line 35"/>
            <p:cNvSpPr>
              <a:spLocks noChangeShapeType="1"/>
            </p:cNvSpPr>
            <p:nvPr/>
          </p:nvSpPr>
          <p:spPr bwMode="auto">
            <a:xfrm>
              <a:off x="3936" y="2527"/>
              <a:ext cx="0" cy="1496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3988" name="Text Box 36"/>
            <p:cNvSpPr txBox="1">
              <a:spLocks noChangeArrowheads="1"/>
            </p:cNvSpPr>
            <p:nvPr/>
          </p:nvSpPr>
          <p:spPr bwMode="auto">
            <a:xfrm>
              <a:off x="3552" y="2593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7682" name="Text Box 37"/>
            <p:cNvSpPr txBox="1">
              <a:spLocks noChangeArrowheads="1"/>
            </p:cNvSpPr>
            <p:nvPr/>
          </p:nvSpPr>
          <p:spPr bwMode="auto">
            <a:xfrm>
              <a:off x="3744" y="2449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x</a:t>
              </a:r>
            </a:p>
          </p:txBody>
        </p:sp>
        <p:sp>
          <p:nvSpPr>
            <p:cNvPr id="27683" name="Line 38"/>
            <p:cNvSpPr>
              <a:spLocks noChangeShapeType="1"/>
            </p:cNvSpPr>
            <p:nvPr/>
          </p:nvSpPr>
          <p:spPr bwMode="auto">
            <a:xfrm>
              <a:off x="3552" y="2880"/>
              <a:ext cx="1872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3991" name="Rectangle 39"/>
            <p:cNvSpPr>
              <a:spLocks noChangeArrowheads="1"/>
            </p:cNvSpPr>
            <p:nvPr/>
          </p:nvSpPr>
          <p:spPr bwMode="auto">
            <a:xfrm>
              <a:off x="3936" y="2292"/>
              <a:ext cx="1488" cy="24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</a:t>
              </a:r>
            </a:p>
          </p:txBody>
        </p:sp>
        <p:sp>
          <p:nvSpPr>
            <p:cNvPr id="27685" name="Line 40"/>
            <p:cNvSpPr>
              <a:spLocks noChangeShapeType="1"/>
            </p:cNvSpPr>
            <p:nvPr/>
          </p:nvSpPr>
          <p:spPr bwMode="auto">
            <a:xfrm>
              <a:off x="3552" y="2544"/>
              <a:ext cx="336" cy="336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27676" name="Picture 2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77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设计某引爆装置原始状态图和原始状态表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53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5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5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3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5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5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5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5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5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5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5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/>
      <p:bldP spid="27656" grpId="0" animBg="1"/>
      <p:bldP spid="253966" grpId="0"/>
      <p:bldP spid="27658" grpId="0" animBg="1"/>
      <p:bldP spid="253968" grpId="0"/>
      <p:bldP spid="253969" grpId="0"/>
      <p:bldP spid="253970" grpId="0"/>
      <p:bldP spid="27662" grpId="0" animBg="1"/>
      <p:bldP spid="253972" grpId="0"/>
      <p:bldP spid="253973" grpId="0" animBg="1"/>
      <p:bldP spid="27665" grpId="0" animBg="1"/>
      <p:bldP spid="27666" grpId="0" animBg="1"/>
      <p:bldP spid="27667" grpId="0" animBg="1"/>
      <p:bldP spid="253977" grpId="0"/>
      <p:bldP spid="253978" grpId="0"/>
      <p:bldP spid="253979" grpId="0"/>
      <p:bldP spid="253980" grpId="0"/>
      <p:bldP spid="253981" grpId="0"/>
      <p:bldP spid="253982" grpId="0"/>
      <p:bldP spid="25398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23"/>
          <p:cNvGrpSpPr>
            <a:grpSpLocks/>
          </p:cNvGrpSpPr>
          <p:nvPr/>
        </p:nvGrpSpPr>
        <p:grpSpPr bwMode="auto">
          <a:xfrm>
            <a:off x="395288" y="936625"/>
            <a:ext cx="8424862" cy="5445125"/>
            <a:chOff x="295" y="754"/>
            <a:chExt cx="5307" cy="3430"/>
          </a:xfrm>
        </p:grpSpPr>
        <p:sp>
          <p:nvSpPr>
            <p:cNvPr id="28677" name="Rectangle 16"/>
            <p:cNvSpPr>
              <a:spLocks noChangeArrowheads="1"/>
            </p:cNvSpPr>
            <p:nvPr/>
          </p:nvSpPr>
          <p:spPr bwMode="auto">
            <a:xfrm>
              <a:off x="295" y="754"/>
              <a:ext cx="5307" cy="3430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lIns="92075" tIns="46038" rIns="92075" bIns="46038" anchor="ctr"/>
            <a:lstStyle>
              <a:lvl1pPr marL="342900" indent="-3429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3200" b="1" dirty="0">
                  <a:cs typeface="Arial" panose="020B0604020202020204" pitchFamily="34" charset="0"/>
                </a:rPr>
                <a:t>  </a:t>
              </a:r>
              <a:r>
                <a:rPr lang="zh-CN" altLang="en-US" sz="3200" b="1" dirty="0">
                  <a:cs typeface="Arial" panose="020B0604020202020204" pitchFamily="34" charset="0"/>
                </a:rPr>
                <a:t>（</a:t>
              </a:r>
              <a:r>
                <a:rPr lang="en-US" altLang="zh-CN" sz="3200" b="1" dirty="0">
                  <a:cs typeface="Arial" panose="020B0604020202020204" pitchFamily="34" charset="0"/>
                </a:rPr>
                <a:t>1</a:t>
              </a:r>
              <a:r>
                <a:rPr lang="zh-CN" altLang="en-US" sz="3200" b="1" dirty="0">
                  <a:cs typeface="Arial" panose="020B0604020202020204" pitchFamily="34" charset="0"/>
                </a:rPr>
                <a:t>）根据需求           状态图、状态表</a:t>
              </a:r>
            </a:p>
            <a:p>
              <a:pPr eaLnBrk="1" hangingPunct="1"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3200" b="1" dirty="0">
                  <a:cs typeface="Arial" panose="020B0604020202020204" pitchFamily="34" charset="0"/>
                </a:rPr>
                <a:t>  （</a:t>
              </a:r>
              <a:r>
                <a:rPr lang="en-US" altLang="zh-CN" sz="3200" b="1" dirty="0">
                  <a:cs typeface="Arial" panose="020B0604020202020204" pitchFamily="34" charset="0"/>
                </a:rPr>
                <a:t>2</a:t>
              </a:r>
              <a:r>
                <a:rPr lang="zh-CN" altLang="en-US" sz="3200" b="1" dirty="0">
                  <a:cs typeface="Arial" panose="020B0604020202020204" pitchFamily="34" charset="0"/>
                </a:rPr>
                <a:t>）</a:t>
              </a:r>
              <a:r>
                <a:rPr lang="zh-CN" altLang="en-US" sz="3200" b="1" dirty="0">
                  <a:solidFill>
                    <a:schemeClr val="bg1"/>
                  </a:solidFill>
                  <a:cs typeface="Arial" panose="020B0604020202020204" pitchFamily="34" charset="0"/>
                </a:rPr>
                <a:t>最小化状态图、状态表                   </a:t>
              </a:r>
            </a:p>
            <a:p>
              <a:pPr eaLnBrk="1" hangingPunct="1"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3200" b="1" dirty="0">
                  <a:cs typeface="Arial" panose="020B0604020202020204" pitchFamily="34" charset="0"/>
                </a:rPr>
                <a:t>  （</a:t>
              </a:r>
              <a:r>
                <a:rPr lang="en-US" altLang="zh-CN" sz="3200" b="1" dirty="0">
                  <a:cs typeface="Arial" panose="020B0604020202020204" pitchFamily="34" charset="0"/>
                </a:rPr>
                <a:t>3</a:t>
              </a:r>
              <a:r>
                <a:rPr lang="zh-CN" altLang="en-US" sz="3200" b="1" dirty="0">
                  <a:cs typeface="Arial" panose="020B0604020202020204" pitchFamily="34" charset="0"/>
                </a:rPr>
                <a:t>）状态</a:t>
              </a:r>
              <a:r>
                <a:rPr lang="zh-CN" altLang="en-US" sz="3200" b="1" dirty="0"/>
                <a:t>编码（</a:t>
              </a:r>
              <a:r>
                <a:rPr lang="zh-CN" altLang="en-US" sz="3200" b="1" dirty="0">
                  <a:cs typeface="Arial" panose="020B0604020202020204" pitchFamily="34" charset="0"/>
                </a:rPr>
                <a:t>分配</a:t>
              </a:r>
              <a:r>
                <a:rPr lang="zh-CN" altLang="en-US" sz="3200" b="1" dirty="0"/>
                <a:t>）</a:t>
              </a:r>
              <a:r>
                <a:rPr lang="zh-CN" altLang="en-US" sz="3200" b="1" dirty="0">
                  <a:cs typeface="Arial" panose="020B0604020202020204" pitchFamily="34" charset="0"/>
                </a:rPr>
                <a:t>         </a:t>
              </a:r>
              <a:r>
                <a:rPr lang="zh-CN" altLang="en-US" sz="3200" b="1" dirty="0" smtClean="0">
                  <a:cs typeface="Arial" panose="020B0604020202020204" pitchFamily="34" charset="0"/>
                </a:rPr>
                <a:t>状态</a:t>
              </a:r>
              <a:r>
                <a:rPr lang="zh-CN" altLang="en-US" sz="3200" b="1" dirty="0">
                  <a:cs typeface="Arial" panose="020B0604020202020204" pitchFamily="34" charset="0"/>
                </a:rPr>
                <a:t>转移表          </a:t>
              </a:r>
            </a:p>
            <a:p>
              <a:pPr eaLnBrk="1" hangingPunct="1"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3200" b="1" dirty="0">
                  <a:cs typeface="Arial" panose="020B0604020202020204" pitchFamily="34" charset="0"/>
                </a:rPr>
                <a:t>  （</a:t>
              </a:r>
              <a:r>
                <a:rPr lang="en-US" altLang="zh-CN" sz="3200" b="1" dirty="0">
                  <a:cs typeface="Arial" panose="020B0604020202020204" pitchFamily="34" charset="0"/>
                </a:rPr>
                <a:t>4</a:t>
              </a:r>
              <a:r>
                <a:rPr lang="zh-CN" altLang="en-US" sz="3200" b="1" dirty="0">
                  <a:cs typeface="Arial" panose="020B0604020202020204" pitchFamily="34" charset="0"/>
                </a:rPr>
                <a:t>）状态转移表                激励表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3200" b="1" dirty="0">
                  <a:cs typeface="Arial" panose="020B0604020202020204" pitchFamily="34" charset="0"/>
                </a:rPr>
                <a:t>           触发器特征表</a:t>
              </a:r>
            </a:p>
            <a:p>
              <a:pPr eaLnBrk="1" hangingPunct="1"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3200" b="1" dirty="0">
                  <a:cs typeface="Arial" panose="020B0604020202020204" pitchFamily="34" charset="0"/>
                </a:rPr>
                <a:t>  （</a:t>
              </a:r>
              <a:r>
                <a:rPr lang="en-US" altLang="zh-CN" sz="3200" b="1" dirty="0">
                  <a:cs typeface="Arial" panose="020B0604020202020204" pitchFamily="34" charset="0"/>
                </a:rPr>
                <a:t>5</a:t>
              </a:r>
              <a:r>
                <a:rPr lang="zh-CN" altLang="en-US" sz="3200" b="1" dirty="0">
                  <a:cs typeface="Arial" panose="020B0604020202020204" pitchFamily="34" charset="0"/>
                </a:rPr>
                <a:t>）卡诺图化简             激励函数表达式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3200" b="1" dirty="0">
                  <a:cs typeface="Arial" panose="020B0604020202020204" pitchFamily="34" charset="0"/>
                </a:rPr>
                <a:t>                                          </a:t>
              </a:r>
              <a:r>
                <a:rPr lang="zh-CN" altLang="en-US" sz="3200" b="1" dirty="0" smtClean="0">
                  <a:cs typeface="Arial" panose="020B0604020202020204" pitchFamily="34" charset="0"/>
                </a:rPr>
                <a:t> </a:t>
              </a:r>
              <a:r>
                <a:rPr lang="zh-CN" altLang="en-US" sz="3200" b="1" dirty="0">
                  <a:cs typeface="Arial" panose="020B0604020202020204" pitchFamily="34" charset="0"/>
                </a:rPr>
                <a:t>输出函数表达式</a:t>
              </a:r>
            </a:p>
            <a:p>
              <a:pPr eaLnBrk="1" hangingPunct="1">
                <a:spcBef>
                  <a:spcPct val="3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3200" b="1" dirty="0">
                  <a:cs typeface="Arial" panose="020B0604020202020204" pitchFamily="34" charset="0"/>
                </a:rPr>
                <a:t>  （</a:t>
              </a:r>
              <a:r>
                <a:rPr lang="en-US" altLang="zh-CN" sz="3200" b="1" dirty="0">
                  <a:cs typeface="Arial" panose="020B0604020202020204" pitchFamily="34" charset="0"/>
                </a:rPr>
                <a:t>6</a:t>
              </a:r>
              <a:r>
                <a:rPr lang="zh-CN" altLang="en-US" sz="3200" b="1" dirty="0">
                  <a:cs typeface="Arial" panose="020B0604020202020204" pitchFamily="34" charset="0"/>
                </a:rPr>
                <a:t>）电路实现  （</a:t>
              </a:r>
              <a:r>
                <a:rPr lang="en-US" altLang="zh-CN" sz="3200" b="1" dirty="0">
                  <a:cs typeface="Arial" panose="020B0604020202020204" pitchFamily="34" charset="0"/>
                </a:rPr>
                <a:t>7</a:t>
              </a:r>
              <a:r>
                <a:rPr lang="zh-CN" altLang="en-US" sz="3200" b="1" dirty="0">
                  <a:cs typeface="Arial" panose="020B0604020202020204" pitchFamily="34" charset="0"/>
                </a:rPr>
                <a:t>） 检查无关状态</a:t>
              </a:r>
            </a:p>
          </p:txBody>
        </p:sp>
        <p:sp>
          <p:nvSpPr>
            <p:cNvPr id="28678" name="Line 17"/>
            <p:cNvSpPr>
              <a:spLocks noChangeShapeType="1"/>
            </p:cNvSpPr>
            <p:nvPr/>
          </p:nvSpPr>
          <p:spPr bwMode="auto">
            <a:xfrm>
              <a:off x="2208" y="960"/>
              <a:ext cx="454" cy="0"/>
            </a:xfrm>
            <a:prstGeom prst="line">
              <a:avLst/>
            </a:prstGeom>
            <a:noFill/>
            <a:ln w="57150" cmpd="thickThin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679" name="Line 18"/>
            <p:cNvSpPr>
              <a:spLocks noChangeShapeType="1"/>
            </p:cNvSpPr>
            <p:nvPr/>
          </p:nvSpPr>
          <p:spPr bwMode="auto">
            <a:xfrm>
              <a:off x="3194" y="1888"/>
              <a:ext cx="454" cy="0"/>
            </a:xfrm>
            <a:prstGeom prst="line">
              <a:avLst/>
            </a:prstGeom>
            <a:noFill/>
            <a:ln w="57150" cmpd="thickThin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0" name="Line 19"/>
            <p:cNvSpPr>
              <a:spLocks noChangeShapeType="1"/>
            </p:cNvSpPr>
            <p:nvPr/>
          </p:nvSpPr>
          <p:spPr bwMode="auto">
            <a:xfrm>
              <a:off x="2928" y="2400"/>
              <a:ext cx="454" cy="0"/>
            </a:xfrm>
            <a:prstGeom prst="line">
              <a:avLst/>
            </a:prstGeom>
            <a:noFill/>
            <a:ln w="57150" cmpd="thickThin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1" name="AutoShape 20"/>
            <p:cNvSpPr>
              <a:spLocks/>
            </p:cNvSpPr>
            <p:nvPr/>
          </p:nvSpPr>
          <p:spPr bwMode="auto">
            <a:xfrm>
              <a:off x="2700" y="2296"/>
              <a:ext cx="225" cy="539"/>
            </a:xfrm>
            <a:prstGeom prst="rightBrace">
              <a:avLst>
                <a:gd name="adj1" fmla="val 27815"/>
                <a:gd name="adj2" fmla="val 50000"/>
              </a:avLst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28682" name="Line 21"/>
            <p:cNvSpPr>
              <a:spLocks noChangeShapeType="1"/>
            </p:cNvSpPr>
            <p:nvPr/>
          </p:nvSpPr>
          <p:spPr bwMode="auto">
            <a:xfrm>
              <a:off x="2517" y="3158"/>
              <a:ext cx="454" cy="0"/>
            </a:xfrm>
            <a:prstGeom prst="line">
              <a:avLst/>
            </a:prstGeom>
            <a:noFill/>
            <a:ln w="57150" cmpd="thickThin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3" name="AutoShape 22"/>
            <p:cNvSpPr>
              <a:spLocks/>
            </p:cNvSpPr>
            <p:nvPr/>
          </p:nvSpPr>
          <p:spPr bwMode="auto">
            <a:xfrm>
              <a:off x="3016" y="3113"/>
              <a:ext cx="224" cy="532"/>
            </a:xfrm>
            <a:prstGeom prst="leftBrace">
              <a:avLst>
                <a:gd name="adj1" fmla="val 20737"/>
                <a:gd name="adj2" fmla="val 50000"/>
              </a:avLst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  <p:pic>
        <p:nvPicPr>
          <p:cNvPr id="28675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时序电路设计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57250" y="1104900"/>
            <a:ext cx="7635875" cy="469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200" indent="-457200" eaLnBrk="1" hangingPunct="1">
              <a:spcBef>
                <a:spcPts val="1800"/>
              </a:spcBef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状态化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简</a:t>
            </a:r>
            <a:r>
              <a:rPr lang="en-US" altLang="zh-CN" sz="28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sz="2800" b="1" dirty="0" smtClean="0">
                <a:latin typeface="+mn-ea"/>
                <a:ea typeface="+mn-ea"/>
              </a:rPr>
              <a:t>如果</a:t>
            </a:r>
            <a:r>
              <a:rPr lang="zh-CN" altLang="en-US" sz="2800" b="1" dirty="0">
                <a:latin typeface="+mn-ea"/>
                <a:ea typeface="+mn-ea"/>
              </a:rPr>
              <a:t>所设置的两个状态对输入的所有序列产生的输出序列完全相同，则这两个状态可以合并为一个</a:t>
            </a:r>
            <a:r>
              <a:rPr lang="zh-CN" altLang="en-US" sz="2800" b="1" dirty="0" smtClean="0">
                <a:latin typeface="+mn-ea"/>
                <a:ea typeface="+mn-ea"/>
              </a:rPr>
              <a:t>状态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 marL="457200" indent="-457200" eaLnBrk="1" hangingPunct="1">
              <a:spcBef>
                <a:spcPts val="1800"/>
              </a:spcBef>
              <a:buFont typeface="Wingdings" pitchFamily="2" charset="2"/>
              <a:buChar char="n"/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状态表的</a:t>
            </a:r>
            <a:r>
              <a:rPr lang="zh-CN" altLang="en-US" sz="28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分类</a:t>
            </a:r>
            <a:r>
              <a:rPr lang="zh-CN" altLang="en-US" sz="2800" b="1" dirty="0" smtClean="0">
                <a:solidFill>
                  <a:schemeClr val="bg1"/>
                </a:solidFill>
                <a:latin typeface="+mn-ea"/>
                <a:ea typeface="+mn-ea"/>
              </a:rPr>
              <a:t>：</a:t>
            </a:r>
            <a:endParaRPr lang="en-US" altLang="zh-CN" sz="28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1200150" lvl="1" indent="-457200" eaLnBrk="1" hangingPunct="1">
              <a:spcBef>
                <a:spcPts val="1800"/>
              </a:spcBef>
              <a:buClr>
                <a:schemeClr val="bg1"/>
              </a:buClr>
              <a:buFont typeface="Wingdings" pitchFamily="2" charset="2"/>
              <a:buChar char="l"/>
              <a:defRPr/>
            </a:pPr>
            <a:r>
              <a:rPr lang="zh-CN" altLang="en-US" sz="2800" b="1" dirty="0" smtClean="0">
                <a:latin typeface="+mn-ea"/>
                <a:ea typeface="+mn-ea"/>
              </a:rPr>
              <a:t>完全</a:t>
            </a:r>
            <a:r>
              <a:rPr lang="zh-CN" altLang="en-US" sz="2800" b="1" dirty="0">
                <a:latin typeface="+mn-ea"/>
                <a:ea typeface="+mn-ea"/>
              </a:rPr>
              <a:t>定义状态</a:t>
            </a:r>
            <a:r>
              <a:rPr lang="zh-CN" altLang="en-US" sz="2800" b="1" dirty="0" smtClean="0">
                <a:latin typeface="+mn-ea"/>
                <a:ea typeface="+mn-ea"/>
              </a:rPr>
              <a:t>表</a:t>
            </a:r>
            <a:endParaRPr lang="en-US" altLang="zh-CN" sz="2800" b="1" dirty="0">
              <a:latin typeface="+mn-ea"/>
              <a:ea typeface="+mn-ea"/>
            </a:endParaRPr>
          </a:p>
          <a:p>
            <a:pPr marL="1600200" lvl="2" indent="-457200" eaLnBrk="1" hangingPunct="1">
              <a:spcBef>
                <a:spcPts val="1800"/>
              </a:spcBef>
              <a:buClr>
                <a:schemeClr val="bg1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隐含表法</a:t>
            </a:r>
          </a:p>
          <a:p>
            <a:pPr marL="1600200" lvl="2" indent="-457200" eaLnBrk="1" hangingPunct="1">
              <a:spcBef>
                <a:spcPts val="1800"/>
              </a:spcBef>
              <a:buClr>
                <a:schemeClr val="bg1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 smtClean="0">
                <a:latin typeface="+mn-ea"/>
                <a:ea typeface="+mn-ea"/>
              </a:rPr>
              <a:t>K</a:t>
            </a:r>
            <a:r>
              <a:rPr lang="zh-CN" altLang="en-US" sz="2800" b="1" dirty="0">
                <a:latin typeface="+mn-ea"/>
                <a:ea typeface="+mn-ea"/>
              </a:rPr>
              <a:t>次划分</a:t>
            </a:r>
            <a:r>
              <a:rPr lang="zh-CN" altLang="en-US" sz="2800" b="1" dirty="0" smtClean="0">
                <a:latin typeface="+mn-ea"/>
                <a:ea typeface="+mn-ea"/>
              </a:rPr>
              <a:t>法</a:t>
            </a:r>
          </a:p>
          <a:p>
            <a:pPr marL="1200150" lvl="1" indent="-457200" eaLnBrk="1" hangingPunct="1">
              <a:spcBef>
                <a:spcPts val="1800"/>
              </a:spcBef>
              <a:buClr>
                <a:schemeClr val="bg1"/>
              </a:buClr>
              <a:buFont typeface="Wingdings" pitchFamily="2" charset="2"/>
              <a:buChar char="l"/>
              <a:defRPr/>
            </a:pPr>
            <a:r>
              <a:rPr lang="zh-CN" altLang="en-US" sz="2800" b="1" dirty="0">
                <a:latin typeface="+mn-ea"/>
                <a:ea typeface="+mn-ea"/>
              </a:rPr>
              <a:t>不完全定义状态</a:t>
            </a:r>
            <a:r>
              <a:rPr lang="zh-CN" altLang="en-US" sz="2800" b="1" dirty="0" smtClean="0">
                <a:latin typeface="+mn-ea"/>
                <a:ea typeface="+mn-ea"/>
              </a:rPr>
              <a:t>表</a:t>
            </a:r>
            <a:endParaRPr lang="zh-CN" altLang="en-US" sz="2800" b="1" dirty="0">
              <a:latin typeface="+mn-ea"/>
              <a:ea typeface="+mn-ea"/>
            </a:endParaRPr>
          </a:p>
        </p:txBody>
      </p:sp>
      <p:pic>
        <p:nvPicPr>
          <p:cNvPr id="29699" name="Picture 7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状态表的化简</a:t>
            </a:r>
            <a:r>
              <a:rPr lang="en-US" altLang="zh-CN" sz="280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357188" y="357188"/>
            <a:ext cx="6286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隐含表</a:t>
            </a:r>
            <a:r>
              <a:rPr lang="en-US" altLang="zh-CN" sz="36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蕴含</a:t>
            </a:r>
            <a:r>
              <a:rPr lang="en-US" altLang="zh-CN" sz="36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6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endParaRPr lang="zh-CN" altLang="en-US" sz="360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33400" y="1220788"/>
            <a:ext cx="8077200" cy="47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zh-CN" altLang="en-US" sz="3200" b="1" dirty="0" smtClean="0">
                <a:latin typeface="+mn-ea"/>
                <a:ea typeface="+mn-ea"/>
              </a:rPr>
              <a:t>两两比较</a:t>
            </a:r>
            <a:r>
              <a:rPr lang="zh-CN" altLang="en-US" sz="3200" b="1" dirty="0">
                <a:latin typeface="+mn-ea"/>
                <a:ea typeface="+mn-ea"/>
              </a:rPr>
              <a:t>原始状态中的所有状态，以找出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能合并</a:t>
            </a:r>
            <a:r>
              <a:rPr lang="zh-CN" altLang="en-US" sz="3200" b="1" dirty="0">
                <a:latin typeface="+mn-ea"/>
                <a:ea typeface="+mn-ea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不能合并</a:t>
            </a:r>
            <a:r>
              <a:rPr lang="zh-CN" altLang="en-US" sz="3200" b="1" dirty="0">
                <a:latin typeface="+mn-ea"/>
                <a:ea typeface="+mn-ea"/>
              </a:rPr>
              <a:t>、能否合并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待定</a:t>
            </a:r>
            <a:r>
              <a:rPr lang="zh-CN" altLang="en-US" sz="3200" b="1" dirty="0">
                <a:latin typeface="+mn-ea"/>
                <a:ea typeface="+mn-ea"/>
              </a:rPr>
              <a:t>的状态对。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zh-CN" altLang="en-US" sz="3200" b="1" dirty="0">
                <a:latin typeface="+mn-ea"/>
                <a:ea typeface="+mn-ea"/>
              </a:rPr>
              <a:t>追踪能否合并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待定</a:t>
            </a:r>
            <a:r>
              <a:rPr lang="zh-CN" altLang="en-US" sz="3200" b="1" dirty="0">
                <a:latin typeface="+mn-ea"/>
                <a:ea typeface="+mn-ea"/>
              </a:rPr>
              <a:t>的状态对，直至确定它们能合并或不能合并，从而找到原始状态表的</a:t>
            </a:r>
            <a:r>
              <a:rPr lang="zh-CN" altLang="en-US" sz="3200" b="1" dirty="0">
                <a:solidFill>
                  <a:srgbClr val="0000CC"/>
                </a:solidFill>
                <a:latin typeface="+mn-ea"/>
                <a:ea typeface="+mn-ea"/>
              </a:rPr>
              <a:t>所有等价状态对</a:t>
            </a:r>
            <a:r>
              <a:rPr lang="zh-CN" altLang="en-US" sz="3200" b="1" dirty="0">
                <a:latin typeface="+mn-ea"/>
                <a:ea typeface="+mn-ea"/>
              </a:rPr>
              <a:t>，并从这些等价状态对中确定</a:t>
            </a:r>
            <a:r>
              <a:rPr lang="zh-CN" altLang="en-US" sz="3200" b="1" dirty="0">
                <a:solidFill>
                  <a:srgbClr val="0000CC"/>
                </a:solidFill>
                <a:latin typeface="+mn-ea"/>
                <a:ea typeface="+mn-ea"/>
              </a:rPr>
              <a:t>最大等价状态类</a:t>
            </a:r>
            <a:r>
              <a:rPr lang="zh-CN" altLang="en-US" sz="3200" b="1" dirty="0">
                <a:latin typeface="+mn-ea"/>
                <a:ea typeface="+mn-ea"/>
              </a:rPr>
              <a:t>，以求得原始状态表的</a:t>
            </a:r>
            <a:r>
              <a:rPr lang="zh-CN" altLang="en-US" sz="3200" b="1" dirty="0">
                <a:solidFill>
                  <a:srgbClr val="0000CC"/>
                </a:solidFill>
                <a:latin typeface="+mn-ea"/>
                <a:ea typeface="+mn-ea"/>
              </a:rPr>
              <a:t>最小覆盖集</a:t>
            </a:r>
            <a:r>
              <a:rPr lang="zh-CN" altLang="en-US" sz="3200" b="1" dirty="0">
                <a:latin typeface="+mn-ea"/>
                <a:ea typeface="+mn-ea"/>
              </a:rPr>
              <a:t>，便可建立</a:t>
            </a:r>
            <a:r>
              <a:rPr lang="zh-CN" altLang="en-US" sz="3200" b="1" dirty="0">
                <a:solidFill>
                  <a:srgbClr val="0000CC"/>
                </a:solidFill>
                <a:latin typeface="+mn-ea"/>
                <a:ea typeface="+mn-ea"/>
              </a:rPr>
              <a:t>最简状态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表。</a:t>
            </a:r>
            <a:endParaRPr lang="zh-CN" altLang="en-US" sz="32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57200" y="620713"/>
            <a:ext cx="8147248" cy="4832092"/>
          </a:xfrm>
          <a:prstGeom prst="rect">
            <a:avLst/>
          </a:prstGeom>
          <a:solidFill>
            <a:srgbClr val="FFFFCC"/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>
                <a:schemeClr val="bg1"/>
              </a:buClr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宋体" pitchFamily="2" charset="-122"/>
              </a:rPr>
              <a:t>状态表中的任意两个状态</a:t>
            </a:r>
            <a:r>
              <a:rPr lang="en-US" altLang="zh-CN" sz="2800" b="1" i="1" dirty="0">
                <a:solidFill>
                  <a:srgbClr val="C00000"/>
                </a:solidFill>
                <a:latin typeface="+mj-lt"/>
                <a:ea typeface="Verdana" pitchFamily="34" charset="0"/>
                <a:cs typeface="Verdana" pitchFamily="34" charset="0"/>
              </a:rPr>
              <a:t>S</a:t>
            </a:r>
            <a:r>
              <a:rPr kumimoji="0" lang="en-US" altLang="zh-CN" sz="2800" b="1" i="1" baseline="-25000" dirty="0">
                <a:solidFill>
                  <a:srgbClr val="C00000"/>
                </a:solidFill>
                <a:latin typeface="+mj-lt"/>
                <a:ea typeface="Verdana" pitchFamily="34" charset="0"/>
                <a:cs typeface="Verdana" pitchFamily="34" charset="0"/>
              </a:rPr>
              <a:t>i</a:t>
            </a:r>
            <a:r>
              <a:rPr lang="zh-CN" altLang="en-US" sz="2800" b="1" dirty="0">
                <a:latin typeface="宋体" pitchFamily="2" charset="-122"/>
              </a:rPr>
              <a:t>和</a:t>
            </a:r>
            <a:r>
              <a:rPr lang="en-US" altLang="zh-CN" sz="2800" b="1" i="1" dirty="0" err="1">
                <a:solidFill>
                  <a:srgbClr val="C00000"/>
                </a:solidFill>
                <a:latin typeface="+mj-lt"/>
              </a:rPr>
              <a:t>S</a:t>
            </a:r>
            <a:r>
              <a:rPr kumimoji="0" lang="en-US" altLang="zh-CN" sz="2800" b="1" i="1" baseline="-25000" dirty="0" err="1">
                <a:solidFill>
                  <a:srgbClr val="C00000"/>
                </a:solidFill>
                <a:latin typeface="+mj-lt"/>
              </a:rPr>
              <a:t>j</a:t>
            </a:r>
            <a:r>
              <a:rPr lang="zh-CN" altLang="en-US" sz="2800" b="1" dirty="0">
                <a:latin typeface="宋体" pitchFamily="2" charset="-122"/>
              </a:rPr>
              <a:t>同时满足下列两个条件，它们可以合并为一个状态</a:t>
            </a:r>
          </a:p>
          <a:p>
            <a:pPr marL="457200" indent="-4572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zh-CN" altLang="en-US" sz="2800" b="1" dirty="0">
                <a:latin typeface="宋体" pitchFamily="2" charset="-122"/>
              </a:rPr>
              <a:t>在所有不同</a:t>
            </a:r>
            <a:r>
              <a:rPr lang="zh-CN" altLang="en-US" sz="2800" b="1" dirty="0" smtClean="0">
                <a:latin typeface="宋体" pitchFamily="2" charset="-122"/>
              </a:rPr>
              <a:t>的输入</a:t>
            </a:r>
            <a:r>
              <a:rPr lang="zh-CN" altLang="en-US" sz="2800" b="1" dirty="0">
                <a:latin typeface="宋体" pitchFamily="2" charset="-122"/>
              </a:rPr>
              <a:t>下</a:t>
            </a:r>
            <a:r>
              <a:rPr lang="zh-CN" altLang="en-US" sz="2800" b="1" dirty="0" smtClean="0">
                <a:latin typeface="宋体" pitchFamily="2" charset="-122"/>
              </a:rPr>
              <a:t>，</a:t>
            </a:r>
            <a:r>
              <a:rPr lang="zh-CN" altLang="en-US" sz="2800" b="1" dirty="0" smtClean="0">
                <a:solidFill>
                  <a:srgbClr val="0000CC"/>
                </a:solidFill>
                <a:latin typeface="宋体" pitchFamily="2" charset="-122"/>
              </a:rPr>
              <a:t>输出</a:t>
            </a:r>
            <a:r>
              <a:rPr lang="zh-CN" altLang="en-US" sz="2800" b="1" dirty="0">
                <a:latin typeface="宋体" pitchFamily="2" charset="-122"/>
              </a:rPr>
              <a:t>分别相同</a:t>
            </a:r>
          </a:p>
          <a:p>
            <a:pPr marL="457200" indent="-4572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zh-CN" altLang="en-US" sz="2800" b="1" dirty="0">
                <a:latin typeface="宋体" pitchFamily="2" charset="-122"/>
              </a:rPr>
              <a:t>在所有不同</a:t>
            </a:r>
            <a:r>
              <a:rPr lang="zh-CN" altLang="en-US" sz="2800" b="1" dirty="0" smtClean="0">
                <a:latin typeface="宋体" pitchFamily="2" charset="-122"/>
              </a:rPr>
              <a:t>的输入</a:t>
            </a:r>
            <a:r>
              <a:rPr lang="zh-CN" altLang="en-US" sz="2800" b="1" dirty="0">
                <a:latin typeface="宋体" pitchFamily="2" charset="-122"/>
              </a:rPr>
              <a:t>下，</a:t>
            </a:r>
            <a:r>
              <a:rPr lang="zh-CN" altLang="en-US" sz="2800" b="1" dirty="0">
                <a:solidFill>
                  <a:srgbClr val="0000CC"/>
                </a:solidFill>
                <a:latin typeface="宋体" pitchFamily="2" charset="-122"/>
              </a:rPr>
              <a:t>次态</a:t>
            </a:r>
            <a:r>
              <a:rPr lang="zh-CN" altLang="en-US" sz="2800" b="1" dirty="0">
                <a:latin typeface="宋体" pitchFamily="2" charset="-122"/>
              </a:rPr>
              <a:t>分别为下列情况之一</a:t>
            </a:r>
          </a:p>
          <a:p>
            <a:pPr marL="457200" indent="-457200"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latin typeface="宋体" pitchFamily="2" charset="-122"/>
              </a:rPr>
              <a:t> （</a:t>
            </a:r>
            <a:r>
              <a:rPr lang="en-US" altLang="zh-CN" sz="2800" b="1" dirty="0">
                <a:latin typeface="宋体" pitchFamily="2" charset="-122"/>
              </a:rPr>
              <a:t>1</a:t>
            </a:r>
            <a:r>
              <a:rPr lang="zh-CN" altLang="en-US" sz="2800" b="1" dirty="0">
                <a:latin typeface="宋体" pitchFamily="2" charset="-122"/>
              </a:rPr>
              <a:t>）两个次态完全相同</a:t>
            </a:r>
          </a:p>
          <a:p>
            <a:pPr marL="457200" indent="-457200"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latin typeface="宋体" pitchFamily="2" charset="-122"/>
              </a:rPr>
              <a:t> （</a:t>
            </a:r>
            <a:r>
              <a:rPr lang="en-US" altLang="zh-CN" sz="2800" b="1" dirty="0">
                <a:latin typeface="宋体" pitchFamily="2" charset="-122"/>
              </a:rPr>
              <a:t>2</a:t>
            </a:r>
            <a:r>
              <a:rPr lang="zh-CN" altLang="en-US" sz="2800" b="1" dirty="0">
                <a:latin typeface="宋体" pitchFamily="2" charset="-122"/>
              </a:rPr>
              <a:t>）两个次态为其现态本身或交错</a:t>
            </a:r>
          </a:p>
          <a:p>
            <a:pPr marL="457200" indent="-457200"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latin typeface="宋体" pitchFamily="2" charset="-122"/>
              </a:rPr>
              <a:t> （</a:t>
            </a:r>
            <a:r>
              <a:rPr lang="en-US" altLang="zh-CN" sz="2800" b="1" dirty="0">
                <a:latin typeface="宋体" pitchFamily="2" charset="-122"/>
              </a:rPr>
              <a:t>3</a:t>
            </a:r>
            <a:r>
              <a:rPr lang="zh-CN" altLang="en-US" sz="2800" b="1" dirty="0">
                <a:latin typeface="宋体" pitchFamily="2" charset="-122"/>
              </a:rPr>
              <a:t>）两个次态为状态对封闭链中的一个状态对</a:t>
            </a:r>
          </a:p>
          <a:p>
            <a:pPr marL="457200" indent="-457200"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latin typeface="宋体" pitchFamily="2" charset="-122"/>
              </a:rPr>
              <a:t> （</a:t>
            </a:r>
            <a:r>
              <a:rPr lang="en-US" altLang="zh-CN" sz="2800" b="1" dirty="0">
                <a:latin typeface="宋体" pitchFamily="2" charset="-122"/>
              </a:rPr>
              <a:t>4</a:t>
            </a:r>
            <a:r>
              <a:rPr lang="zh-CN" altLang="en-US" sz="2800" b="1" dirty="0">
                <a:latin typeface="宋体" pitchFamily="2" charset="-122"/>
              </a:rPr>
              <a:t>）两个次态的某一后续状态对可以合并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779912" y="5925409"/>
            <a:ext cx="4038600" cy="5191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状态合并的必要条件！</a:t>
            </a: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6713512" y="1992313"/>
            <a:ext cx="2322984" cy="3933096"/>
          </a:xfrm>
          <a:custGeom>
            <a:avLst/>
            <a:gdLst>
              <a:gd name="T0" fmla="*/ 0 w 1048"/>
              <a:gd name="T1" fmla="*/ 0 h 2304"/>
              <a:gd name="T2" fmla="*/ 2147483646 w 1048"/>
              <a:gd name="T3" fmla="*/ 2147483646 h 2304"/>
              <a:gd name="T4" fmla="*/ 2147483646 w 1048"/>
              <a:gd name="T5" fmla="*/ 2147483646 h 2304"/>
              <a:gd name="T6" fmla="*/ 0 60000 65536"/>
              <a:gd name="T7" fmla="*/ 0 60000 65536"/>
              <a:gd name="T8" fmla="*/ 0 60000 65536"/>
              <a:gd name="T9" fmla="*/ 0 w 1048"/>
              <a:gd name="T10" fmla="*/ 0 h 2304"/>
              <a:gd name="T11" fmla="*/ 1048 w 1048"/>
              <a:gd name="T12" fmla="*/ 2304 h 2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8" h="2304">
                <a:moveTo>
                  <a:pt x="0" y="0"/>
                </a:moveTo>
                <a:cubicBezTo>
                  <a:pt x="484" y="48"/>
                  <a:pt x="968" y="96"/>
                  <a:pt x="1008" y="480"/>
                </a:cubicBezTo>
                <a:cubicBezTo>
                  <a:pt x="1048" y="864"/>
                  <a:pt x="644" y="1584"/>
                  <a:pt x="240" y="2304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9" grpId="0" animBg="1" autoUpdateAnimBg="0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表格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387362"/>
              </p:ext>
            </p:extLst>
          </p:nvPr>
        </p:nvGraphicFramePr>
        <p:xfrm>
          <a:off x="4215408" y="2163763"/>
          <a:ext cx="3823494" cy="3657664"/>
        </p:xfrm>
        <a:graphic>
          <a:graphicData uri="http://schemas.openxmlformats.org/drawingml/2006/table">
            <a:tbl>
              <a:tblPr/>
              <a:tblGrid>
                <a:gridCol w="498159"/>
                <a:gridCol w="554005"/>
                <a:gridCol w="554005"/>
                <a:gridCol w="554005"/>
                <a:gridCol w="554440"/>
                <a:gridCol w="554440"/>
                <a:gridCol w="554440"/>
              </a:tblGrid>
              <a:tr h="4349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0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lang="en-US" altLang="zh-CN" sz="2400" b="1" dirty="0">
                        <a:solidFill>
                          <a:schemeClr val="bg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0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0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0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0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0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0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b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+mn-lt"/>
                        </a:rPr>
                        <a:t>c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d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e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2775" name="Group 44"/>
          <p:cNvGrpSpPr>
            <a:grpSpLocks/>
          </p:cNvGrpSpPr>
          <p:nvPr/>
        </p:nvGrpSpPr>
        <p:grpSpPr bwMode="auto">
          <a:xfrm>
            <a:off x="395288" y="1268413"/>
            <a:ext cx="2971800" cy="4356100"/>
            <a:chOff x="1344" y="780"/>
            <a:chExt cx="1872" cy="2744"/>
          </a:xfrm>
        </p:grpSpPr>
        <p:sp>
          <p:nvSpPr>
            <p:cNvPr id="32792" name="Text Box 45"/>
            <p:cNvSpPr txBox="1">
              <a:spLocks noChangeArrowheads="1"/>
            </p:cNvSpPr>
            <p:nvPr/>
          </p:nvSpPr>
          <p:spPr bwMode="auto">
            <a:xfrm>
              <a:off x="1344" y="1086"/>
              <a:ext cx="1872" cy="243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2200" b="1" dirty="0">
                  <a:solidFill>
                    <a:srgbClr val="000099"/>
                  </a:solidFill>
                </a:rPr>
                <a:t>           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0</a:t>
              </a:r>
              <a:r>
                <a:rPr lang="en-US" altLang="zh-CN" sz="2200" b="1" dirty="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 </a:t>
              </a:r>
              <a:r>
                <a:rPr lang="en-US" altLang="zh-CN" sz="2200" b="1" baseline="-30000" dirty="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</a:rPr>
                <a:t>             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a      c / 0         b/ 1     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  b      f / 0         a / 1   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  c      d / 0         g / 0   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  d      </a:t>
              </a:r>
              <a:r>
                <a:rPr lang="en-US" altLang="zh-CN" sz="2400" b="1" dirty="0" err="1">
                  <a:solidFill>
                    <a:schemeClr val="bg2"/>
                  </a:solidFill>
                </a:rPr>
                <a:t>d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 / 1         e / 0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  e      c / 0         e / 1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  f       d / 0         g / 0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  g      c / 1         d / 0 </a:t>
              </a:r>
            </a:p>
          </p:txBody>
        </p:sp>
        <p:sp>
          <p:nvSpPr>
            <p:cNvPr id="32793" name="Line 46"/>
            <p:cNvSpPr>
              <a:spLocks noChangeShapeType="1"/>
            </p:cNvSpPr>
            <p:nvPr/>
          </p:nvSpPr>
          <p:spPr bwMode="auto">
            <a:xfrm>
              <a:off x="2352" y="1086"/>
              <a:ext cx="0" cy="2426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4" name="Line 47"/>
            <p:cNvSpPr>
              <a:spLocks noChangeShapeType="1"/>
            </p:cNvSpPr>
            <p:nvPr/>
          </p:nvSpPr>
          <p:spPr bwMode="auto">
            <a:xfrm>
              <a:off x="1728" y="1086"/>
              <a:ext cx="0" cy="2426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5" name="Line 48"/>
            <p:cNvSpPr>
              <a:spLocks noChangeShapeType="1"/>
            </p:cNvSpPr>
            <p:nvPr/>
          </p:nvSpPr>
          <p:spPr bwMode="auto">
            <a:xfrm>
              <a:off x="1344" y="1104"/>
              <a:ext cx="336" cy="240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9121" name="Text Box 49"/>
            <p:cNvSpPr txBox="1">
              <a:spLocks noChangeArrowheads="1"/>
            </p:cNvSpPr>
            <p:nvPr/>
          </p:nvSpPr>
          <p:spPr bwMode="auto">
            <a:xfrm>
              <a:off x="1344" y="115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</a:t>
              </a:r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2797" name="Text Box 50"/>
            <p:cNvSpPr txBox="1">
              <a:spLocks noChangeArrowheads="1"/>
            </p:cNvSpPr>
            <p:nvPr/>
          </p:nvSpPr>
          <p:spPr bwMode="auto">
            <a:xfrm>
              <a:off x="1536" y="100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x</a:t>
              </a:r>
            </a:p>
          </p:txBody>
        </p:sp>
        <p:sp>
          <p:nvSpPr>
            <p:cNvPr id="32798" name="Line 51"/>
            <p:cNvSpPr>
              <a:spLocks noChangeShapeType="1"/>
            </p:cNvSpPr>
            <p:nvPr/>
          </p:nvSpPr>
          <p:spPr bwMode="auto">
            <a:xfrm>
              <a:off x="1344" y="1440"/>
              <a:ext cx="1872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9124" name="Text Box 52"/>
            <p:cNvSpPr txBox="1">
              <a:spLocks noChangeArrowheads="1"/>
            </p:cNvSpPr>
            <p:nvPr/>
          </p:nvSpPr>
          <p:spPr bwMode="auto">
            <a:xfrm>
              <a:off x="1728" y="780"/>
              <a:ext cx="1488" cy="31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>
                  <a:latin typeface="Times New Roman" pitchFamily="18" charset="0"/>
                </a:rPr>
                <a:t>      </a:t>
              </a:r>
              <a:r>
                <a:rPr lang="en-US" altLang="zh-CN" b="1"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</a:t>
              </a:r>
              <a:r>
                <a:rPr lang="en-US" altLang="zh-CN" b="1">
                  <a:latin typeface="Times New Roman" pitchFamily="18" charset="0"/>
                </a:rPr>
                <a:t> / Z</a:t>
              </a:r>
            </a:p>
          </p:txBody>
        </p:sp>
      </p:grpSp>
      <p:sp>
        <p:nvSpPr>
          <p:cNvPr id="259126" name="Text Box 54"/>
          <p:cNvSpPr txBox="1">
            <a:spLocks noChangeArrowheads="1"/>
          </p:cNvSpPr>
          <p:nvPr/>
        </p:nvSpPr>
        <p:spPr bwMode="auto">
          <a:xfrm>
            <a:off x="3851275" y="942975"/>
            <a:ext cx="51054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 建立隐含表 </a:t>
            </a:r>
          </a:p>
        </p:txBody>
      </p:sp>
      <p:pic>
        <p:nvPicPr>
          <p:cNvPr id="32782" name="Picture 7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63500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3" name="Text Box 4"/>
          <p:cNvSpPr txBox="1">
            <a:spLocks noChangeArrowheads="1"/>
          </p:cNvSpPr>
          <p:nvPr/>
        </p:nvSpPr>
        <p:spPr bwMode="auto">
          <a:xfrm>
            <a:off x="0" y="115888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  例：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对某状态表进行化简</a:t>
            </a:r>
          </a:p>
        </p:txBody>
      </p:sp>
      <p:sp>
        <p:nvSpPr>
          <p:cNvPr id="4" name="矩形 3"/>
          <p:cNvSpPr/>
          <p:nvPr/>
        </p:nvSpPr>
        <p:spPr>
          <a:xfrm>
            <a:off x="4498974" y="-40224"/>
            <a:ext cx="4645025" cy="16312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ts val="0"/>
              </a:spcBef>
              <a:defRPr/>
            </a:pPr>
            <a:r>
              <a:rPr lang="en-US" altLang="zh-CN" sz="2000" b="1" dirty="0" smtClean="0">
                <a:latin typeface="宋体" pitchFamily="2" charset="-122"/>
              </a:rPr>
              <a:t>1.</a:t>
            </a:r>
            <a:r>
              <a:rPr lang="zh-CN" altLang="en-US" sz="2000" b="1" dirty="0" smtClean="0">
                <a:latin typeface="宋体" pitchFamily="2" charset="-122"/>
              </a:rPr>
              <a:t>两</a:t>
            </a:r>
            <a:r>
              <a:rPr lang="zh-CN" altLang="en-US" sz="2000" b="1" dirty="0">
                <a:latin typeface="宋体" pitchFamily="2" charset="-122"/>
              </a:rPr>
              <a:t>个次态完全相同</a:t>
            </a:r>
          </a:p>
          <a:p>
            <a:pPr marL="457200" indent="-457200" eaLnBrk="1" hangingPunct="1">
              <a:spcBef>
                <a:spcPts val="0"/>
              </a:spcBef>
              <a:defRPr/>
            </a:pPr>
            <a:r>
              <a:rPr lang="en-US" altLang="zh-CN" sz="2000" b="1" dirty="0" smtClean="0">
                <a:latin typeface="宋体" pitchFamily="2" charset="-122"/>
              </a:rPr>
              <a:t>2.</a:t>
            </a:r>
            <a:r>
              <a:rPr lang="zh-CN" altLang="en-US" sz="2000" b="1" dirty="0" smtClean="0">
                <a:latin typeface="宋体" pitchFamily="2" charset="-122"/>
              </a:rPr>
              <a:t>两个</a:t>
            </a:r>
            <a:r>
              <a:rPr lang="zh-CN" altLang="en-US" sz="2000" b="1" dirty="0">
                <a:latin typeface="宋体" pitchFamily="2" charset="-122"/>
              </a:rPr>
              <a:t>次态为其现态本身或交错</a:t>
            </a:r>
          </a:p>
          <a:p>
            <a:pPr marL="268288" indent="-268288" eaLnBrk="1" hangingPunct="1">
              <a:spcBef>
                <a:spcPts val="0"/>
              </a:spcBef>
              <a:tabLst>
                <a:tab pos="268288" algn="l"/>
              </a:tabLst>
              <a:defRPr/>
            </a:pPr>
            <a:r>
              <a:rPr lang="en-US" altLang="zh-CN" sz="2000" b="1" dirty="0" smtClean="0">
                <a:latin typeface="宋体" pitchFamily="2" charset="-122"/>
              </a:rPr>
              <a:t>3.</a:t>
            </a:r>
            <a:r>
              <a:rPr lang="zh-CN" altLang="en-US" sz="2000" b="1" dirty="0" smtClean="0">
                <a:latin typeface="宋体" pitchFamily="2" charset="-122"/>
              </a:rPr>
              <a:t>两</a:t>
            </a:r>
            <a:r>
              <a:rPr lang="zh-CN" altLang="en-US" sz="2000" b="1" dirty="0">
                <a:latin typeface="宋体" pitchFamily="2" charset="-122"/>
              </a:rPr>
              <a:t>个次态为状态对封闭链中的一</a:t>
            </a:r>
            <a:r>
              <a:rPr lang="zh-CN" altLang="en-US" sz="2000" b="1" dirty="0" smtClean="0">
                <a:latin typeface="宋体" pitchFamily="2" charset="-122"/>
              </a:rPr>
              <a:t>个状态</a:t>
            </a:r>
            <a:r>
              <a:rPr lang="zh-CN" altLang="en-US" sz="2000" b="1" dirty="0">
                <a:latin typeface="宋体" pitchFamily="2" charset="-122"/>
              </a:rPr>
              <a:t>对</a:t>
            </a:r>
          </a:p>
          <a:p>
            <a:pPr marL="457200" indent="-457200" eaLnBrk="1" hangingPunct="1">
              <a:spcBef>
                <a:spcPts val="0"/>
              </a:spcBef>
              <a:defRPr/>
            </a:pPr>
            <a:r>
              <a:rPr lang="en-US" altLang="zh-CN" sz="2000" b="1" dirty="0" smtClean="0">
                <a:latin typeface="宋体" pitchFamily="2" charset="-122"/>
              </a:rPr>
              <a:t>4.</a:t>
            </a:r>
            <a:r>
              <a:rPr lang="zh-CN" altLang="en-US" sz="2000" b="1" dirty="0" smtClean="0">
                <a:latin typeface="宋体" pitchFamily="2" charset="-122"/>
              </a:rPr>
              <a:t>两</a:t>
            </a:r>
            <a:r>
              <a:rPr lang="zh-CN" altLang="en-US" sz="2000" b="1" dirty="0">
                <a:latin typeface="宋体" pitchFamily="2" charset="-122"/>
              </a:rPr>
              <a:t>个次态的某一后续状态对可以合并</a:t>
            </a:r>
          </a:p>
        </p:txBody>
      </p:sp>
      <p:sp>
        <p:nvSpPr>
          <p:cNvPr id="18" name="Text Box 55"/>
          <p:cNvSpPr txBox="1">
            <a:spLocks noChangeArrowheads="1"/>
          </p:cNvSpPr>
          <p:nvPr/>
        </p:nvSpPr>
        <p:spPr bwMode="auto">
          <a:xfrm>
            <a:off x="3851275" y="1674813"/>
            <a:ext cx="29718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 比较</a:t>
            </a:r>
          </a:p>
        </p:txBody>
      </p:sp>
    </p:spTree>
    <p:extLst>
      <p:ext uri="{BB962C8B-B14F-4D97-AF65-F5344CB8AC3E}">
        <p14:creationId xmlns:p14="http://schemas.microsoft.com/office/powerpoint/2010/main" val="21951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5"/>
          <p:cNvSpPr txBox="1">
            <a:spLocks noChangeArrowheads="1"/>
          </p:cNvSpPr>
          <p:nvPr/>
        </p:nvSpPr>
        <p:spPr bwMode="auto">
          <a:xfrm>
            <a:off x="684213" y="1054100"/>
            <a:ext cx="7921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chemeClr val="bg2"/>
                </a:solidFill>
                <a:latin typeface="Arial" panose="020B0604020202020204" pitchFamily="34" charset="0"/>
              </a:rPr>
              <a:t>12. </a:t>
            </a:r>
            <a:r>
              <a:rPr lang="zh-CN" altLang="en-US" sz="3600" b="1">
                <a:solidFill>
                  <a:schemeClr val="bg2"/>
                </a:solidFill>
                <a:latin typeface="Arial" panose="020B0604020202020204" pitchFamily="34" charset="0"/>
              </a:rPr>
              <a:t>用触发器设计时序电路</a:t>
            </a:r>
            <a:endParaRPr lang="en-US" altLang="zh-CN" sz="36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01749" name="Object 21"/>
          <p:cNvGraphicFramePr>
            <a:graphicFrameLocks noChangeAspect="1"/>
          </p:cNvGraphicFramePr>
          <p:nvPr/>
        </p:nvGraphicFramePr>
        <p:xfrm>
          <a:off x="323850" y="2276475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3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276475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8" name="Picture 20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338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258888" y="2133600"/>
            <a:ext cx="6956425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3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时序电路设计</a:t>
            </a:r>
            <a:r>
              <a:rPr lang="en-US" altLang="zh-CN" sz="3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获得原始状态图和原始状态表（</a:t>
            </a:r>
            <a:r>
              <a:rPr lang="en-US" altLang="zh-CN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Derivation of State Graphs and Tables</a:t>
            </a:r>
            <a:r>
              <a:rPr lang="zh-CN" altLang="en-US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状态表化简（</a:t>
            </a:r>
            <a:r>
              <a:rPr lang="en-US" altLang="zh-CN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Reduction of State Tables</a:t>
            </a:r>
            <a:r>
              <a:rPr lang="zh-CN" altLang="en-US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状态分配（</a:t>
            </a:r>
            <a:r>
              <a:rPr lang="en-US" altLang="zh-CN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 Assignment</a:t>
            </a:r>
            <a:r>
              <a:rPr lang="zh-CN" altLang="en-US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一些例子</a:t>
            </a:r>
            <a:endParaRPr lang="en-US" altLang="zh-CN" sz="3000" b="1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表格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941196"/>
              </p:ext>
            </p:extLst>
          </p:nvPr>
        </p:nvGraphicFramePr>
        <p:xfrm>
          <a:off x="4218328" y="2075592"/>
          <a:ext cx="3823494" cy="3657664"/>
        </p:xfrm>
        <a:graphic>
          <a:graphicData uri="http://schemas.openxmlformats.org/drawingml/2006/table">
            <a:tbl>
              <a:tblPr/>
              <a:tblGrid>
                <a:gridCol w="498159"/>
                <a:gridCol w="554005"/>
                <a:gridCol w="554005"/>
                <a:gridCol w="554005"/>
                <a:gridCol w="554440"/>
                <a:gridCol w="554440"/>
                <a:gridCol w="554440"/>
              </a:tblGrid>
              <a:tr h="4349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0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lang="en-US" altLang="zh-CN" sz="2400" b="1" dirty="0">
                        <a:solidFill>
                          <a:schemeClr val="bg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0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0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0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0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0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0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b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+mn-lt"/>
                        </a:rPr>
                        <a:t>c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d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e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2775" name="Group 44"/>
          <p:cNvGrpSpPr>
            <a:grpSpLocks/>
          </p:cNvGrpSpPr>
          <p:nvPr/>
        </p:nvGrpSpPr>
        <p:grpSpPr bwMode="auto">
          <a:xfrm>
            <a:off x="395288" y="1268413"/>
            <a:ext cx="2971800" cy="4356100"/>
            <a:chOff x="1344" y="780"/>
            <a:chExt cx="1872" cy="2744"/>
          </a:xfrm>
        </p:grpSpPr>
        <p:sp>
          <p:nvSpPr>
            <p:cNvPr id="32792" name="Text Box 45"/>
            <p:cNvSpPr txBox="1">
              <a:spLocks noChangeArrowheads="1"/>
            </p:cNvSpPr>
            <p:nvPr/>
          </p:nvSpPr>
          <p:spPr bwMode="auto">
            <a:xfrm>
              <a:off x="1344" y="1086"/>
              <a:ext cx="1872" cy="243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2200" b="1" dirty="0">
                  <a:solidFill>
                    <a:srgbClr val="000099"/>
                  </a:solidFill>
                </a:rPr>
                <a:t>           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0</a:t>
              </a:r>
              <a:r>
                <a:rPr lang="en-US" altLang="zh-CN" sz="2200" b="1" dirty="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 </a:t>
              </a:r>
              <a:r>
                <a:rPr lang="en-US" altLang="zh-CN" sz="2200" b="1" baseline="-30000" dirty="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</a:rPr>
                <a:t>             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a      c / 0         b/ 1     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  b      f / 0         a / 1   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  c      d / 0         g / 0   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  d      </a:t>
              </a:r>
              <a:r>
                <a:rPr lang="en-US" altLang="zh-CN" sz="2400" b="1" dirty="0" err="1">
                  <a:solidFill>
                    <a:schemeClr val="bg2"/>
                  </a:solidFill>
                </a:rPr>
                <a:t>d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 / 1         e / 0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  e      c / 0         e / 1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  f       d / 0         g / 0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  g      c / 1         d / 0 </a:t>
              </a:r>
            </a:p>
          </p:txBody>
        </p:sp>
        <p:sp>
          <p:nvSpPr>
            <p:cNvPr id="32793" name="Line 46"/>
            <p:cNvSpPr>
              <a:spLocks noChangeShapeType="1"/>
            </p:cNvSpPr>
            <p:nvPr/>
          </p:nvSpPr>
          <p:spPr bwMode="auto">
            <a:xfrm>
              <a:off x="2352" y="1086"/>
              <a:ext cx="0" cy="2426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4" name="Line 47"/>
            <p:cNvSpPr>
              <a:spLocks noChangeShapeType="1"/>
            </p:cNvSpPr>
            <p:nvPr/>
          </p:nvSpPr>
          <p:spPr bwMode="auto">
            <a:xfrm>
              <a:off x="1728" y="1086"/>
              <a:ext cx="0" cy="2426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5" name="Line 48"/>
            <p:cNvSpPr>
              <a:spLocks noChangeShapeType="1"/>
            </p:cNvSpPr>
            <p:nvPr/>
          </p:nvSpPr>
          <p:spPr bwMode="auto">
            <a:xfrm>
              <a:off x="1344" y="1104"/>
              <a:ext cx="336" cy="240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9121" name="Text Box 49"/>
            <p:cNvSpPr txBox="1">
              <a:spLocks noChangeArrowheads="1"/>
            </p:cNvSpPr>
            <p:nvPr/>
          </p:nvSpPr>
          <p:spPr bwMode="auto">
            <a:xfrm>
              <a:off x="1344" y="115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</a:t>
              </a:r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2797" name="Text Box 50"/>
            <p:cNvSpPr txBox="1">
              <a:spLocks noChangeArrowheads="1"/>
            </p:cNvSpPr>
            <p:nvPr/>
          </p:nvSpPr>
          <p:spPr bwMode="auto">
            <a:xfrm>
              <a:off x="1536" y="100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x</a:t>
              </a:r>
            </a:p>
          </p:txBody>
        </p:sp>
        <p:sp>
          <p:nvSpPr>
            <p:cNvPr id="32798" name="Line 51"/>
            <p:cNvSpPr>
              <a:spLocks noChangeShapeType="1"/>
            </p:cNvSpPr>
            <p:nvPr/>
          </p:nvSpPr>
          <p:spPr bwMode="auto">
            <a:xfrm>
              <a:off x="1344" y="1440"/>
              <a:ext cx="1872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9124" name="Text Box 52"/>
            <p:cNvSpPr txBox="1">
              <a:spLocks noChangeArrowheads="1"/>
            </p:cNvSpPr>
            <p:nvPr/>
          </p:nvSpPr>
          <p:spPr bwMode="auto">
            <a:xfrm>
              <a:off x="1728" y="780"/>
              <a:ext cx="1488" cy="31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>
                  <a:latin typeface="Times New Roman" pitchFamily="18" charset="0"/>
                </a:rPr>
                <a:t>      </a:t>
              </a:r>
              <a:r>
                <a:rPr lang="en-US" altLang="zh-CN" b="1"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</a:t>
              </a:r>
              <a:r>
                <a:rPr lang="en-US" altLang="zh-CN" b="1">
                  <a:latin typeface="Times New Roman" pitchFamily="18" charset="0"/>
                </a:rPr>
                <a:t> / Z</a:t>
              </a:r>
            </a:p>
          </p:txBody>
        </p:sp>
      </p:grpSp>
      <p:sp>
        <p:nvSpPr>
          <p:cNvPr id="259126" name="Text Box 54"/>
          <p:cNvSpPr txBox="1">
            <a:spLocks noChangeArrowheads="1"/>
          </p:cNvSpPr>
          <p:nvPr/>
        </p:nvSpPr>
        <p:spPr bwMode="auto">
          <a:xfrm>
            <a:off x="3851275" y="942975"/>
            <a:ext cx="51054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 建立隐含表 </a:t>
            </a:r>
          </a:p>
        </p:txBody>
      </p:sp>
      <p:pic>
        <p:nvPicPr>
          <p:cNvPr id="32782" name="Picture 7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63500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3" name="Text Box 4"/>
          <p:cNvSpPr txBox="1">
            <a:spLocks noChangeArrowheads="1"/>
          </p:cNvSpPr>
          <p:nvPr/>
        </p:nvSpPr>
        <p:spPr bwMode="auto">
          <a:xfrm>
            <a:off x="0" y="115888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  例：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对某状态表进行化简</a:t>
            </a:r>
          </a:p>
        </p:txBody>
      </p:sp>
      <p:sp>
        <p:nvSpPr>
          <p:cNvPr id="4" name="矩形 3"/>
          <p:cNvSpPr/>
          <p:nvPr/>
        </p:nvSpPr>
        <p:spPr>
          <a:xfrm>
            <a:off x="4498974" y="-40224"/>
            <a:ext cx="4645025" cy="16312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ts val="0"/>
              </a:spcBef>
              <a:defRPr/>
            </a:pPr>
            <a:r>
              <a:rPr lang="en-US" altLang="zh-CN" sz="2000" b="1" dirty="0" smtClean="0">
                <a:latin typeface="宋体" pitchFamily="2" charset="-122"/>
              </a:rPr>
              <a:t>1.</a:t>
            </a:r>
            <a:r>
              <a:rPr lang="zh-CN" altLang="en-US" sz="2000" b="1" dirty="0" smtClean="0">
                <a:latin typeface="宋体" pitchFamily="2" charset="-122"/>
              </a:rPr>
              <a:t>两</a:t>
            </a:r>
            <a:r>
              <a:rPr lang="zh-CN" altLang="en-US" sz="2000" b="1" dirty="0">
                <a:latin typeface="宋体" pitchFamily="2" charset="-122"/>
              </a:rPr>
              <a:t>个次态完全相同</a:t>
            </a:r>
          </a:p>
          <a:p>
            <a:pPr marL="457200" indent="-457200" eaLnBrk="1" hangingPunct="1">
              <a:spcBef>
                <a:spcPts val="0"/>
              </a:spcBef>
              <a:defRPr/>
            </a:pPr>
            <a:r>
              <a:rPr lang="en-US" altLang="zh-CN" sz="2000" b="1" dirty="0" smtClean="0">
                <a:latin typeface="宋体" pitchFamily="2" charset="-122"/>
              </a:rPr>
              <a:t>2.</a:t>
            </a:r>
            <a:r>
              <a:rPr lang="zh-CN" altLang="en-US" sz="2000" b="1" dirty="0" smtClean="0">
                <a:latin typeface="宋体" pitchFamily="2" charset="-122"/>
              </a:rPr>
              <a:t>两个</a:t>
            </a:r>
            <a:r>
              <a:rPr lang="zh-CN" altLang="en-US" sz="2000" b="1" dirty="0">
                <a:latin typeface="宋体" pitchFamily="2" charset="-122"/>
              </a:rPr>
              <a:t>次态为其现态本身或交错</a:t>
            </a:r>
          </a:p>
          <a:p>
            <a:pPr marL="268288" indent="-268288" eaLnBrk="1" hangingPunct="1">
              <a:spcBef>
                <a:spcPts val="0"/>
              </a:spcBef>
              <a:tabLst>
                <a:tab pos="268288" algn="l"/>
              </a:tabLst>
              <a:defRPr/>
            </a:pPr>
            <a:r>
              <a:rPr lang="en-US" altLang="zh-CN" sz="2000" b="1" dirty="0" smtClean="0">
                <a:latin typeface="宋体" pitchFamily="2" charset="-122"/>
              </a:rPr>
              <a:t>3.</a:t>
            </a:r>
            <a:r>
              <a:rPr lang="zh-CN" altLang="en-US" sz="2000" b="1" dirty="0" smtClean="0">
                <a:latin typeface="宋体" pitchFamily="2" charset="-122"/>
              </a:rPr>
              <a:t>两</a:t>
            </a:r>
            <a:r>
              <a:rPr lang="zh-CN" altLang="en-US" sz="2000" b="1" dirty="0">
                <a:latin typeface="宋体" pitchFamily="2" charset="-122"/>
              </a:rPr>
              <a:t>个次态为状态对封闭链中的一</a:t>
            </a:r>
            <a:r>
              <a:rPr lang="zh-CN" altLang="en-US" sz="2000" b="1" dirty="0" smtClean="0">
                <a:latin typeface="宋体" pitchFamily="2" charset="-122"/>
              </a:rPr>
              <a:t>个状态</a:t>
            </a:r>
            <a:r>
              <a:rPr lang="zh-CN" altLang="en-US" sz="2000" b="1" dirty="0">
                <a:latin typeface="宋体" pitchFamily="2" charset="-122"/>
              </a:rPr>
              <a:t>对</a:t>
            </a:r>
          </a:p>
          <a:p>
            <a:pPr marL="457200" indent="-457200" eaLnBrk="1" hangingPunct="1">
              <a:spcBef>
                <a:spcPts val="0"/>
              </a:spcBef>
              <a:defRPr/>
            </a:pPr>
            <a:r>
              <a:rPr lang="en-US" altLang="zh-CN" sz="2000" b="1" dirty="0" smtClean="0">
                <a:latin typeface="宋体" pitchFamily="2" charset="-122"/>
              </a:rPr>
              <a:t>4.</a:t>
            </a:r>
            <a:r>
              <a:rPr lang="zh-CN" altLang="en-US" sz="2000" b="1" dirty="0" smtClean="0">
                <a:latin typeface="宋体" pitchFamily="2" charset="-122"/>
              </a:rPr>
              <a:t>两</a:t>
            </a:r>
            <a:r>
              <a:rPr lang="zh-CN" altLang="en-US" sz="2000" b="1" dirty="0">
                <a:latin typeface="宋体" pitchFamily="2" charset="-122"/>
              </a:rPr>
              <a:t>个次态的某一后续状态对可以合并</a:t>
            </a:r>
          </a:p>
        </p:txBody>
      </p:sp>
      <p:sp>
        <p:nvSpPr>
          <p:cNvPr id="91" name="Text Box 26"/>
          <p:cNvSpPr txBox="1">
            <a:spLocks noChangeArrowheads="1"/>
          </p:cNvSpPr>
          <p:nvPr/>
        </p:nvSpPr>
        <p:spPr bwMode="auto">
          <a:xfrm>
            <a:off x="5807999" y="4359841"/>
            <a:ext cx="685800" cy="519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√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19" name="Text Box 55"/>
          <p:cNvSpPr txBox="1">
            <a:spLocks noChangeArrowheads="1"/>
          </p:cNvSpPr>
          <p:nvPr/>
        </p:nvSpPr>
        <p:spPr bwMode="auto">
          <a:xfrm>
            <a:off x="3851275" y="1674813"/>
            <a:ext cx="29718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 比较</a:t>
            </a:r>
          </a:p>
        </p:txBody>
      </p:sp>
    </p:spTree>
    <p:extLst>
      <p:ext uri="{BB962C8B-B14F-4D97-AF65-F5344CB8AC3E}">
        <p14:creationId xmlns:p14="http://schemas.microsoft.com/office/powerpoint/2010/main" val="2595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10" name="Text Box 38"/>
          <p:cNvSpPr txBox="1">
            <a:spLocks noChangeArrowheads="1"/>
          </p:cNvSpPr>
          <p:nvPr/>
        </p:nvSpPr>
        <p:spPr bwMode="auto">
          <a:xfrm>
            <a:off x="6414786" y="4662819"/>
            <a:ext cx="533400" cy="457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cd</a:t>
            </a:r>
          </a:p>
        </p:txBody>
      </p:sp>
      <p:grpSp>
        <p:nvGrpSpPr>
          <p:cNvPr id="32775" name="Group 44"/>
          <p:cNvGrpSpPr>
            <a:grpSpLocks/>
          </p:cNvGrpSpPr>
          <p:nvPr/>
        </p:nvGrpSpPr>
        <p:grpSpPr bwMode="auto">
          <a:xfrm>
            <a:off x="395288" y="1268413"/>
            <a:ext cx="2971800" cy="4356100"/>
            <a:chOff x="1344" y="780"/>
            <a:chExt cx="1872" cy="2744"/>
          </a:xfrm>
        </p:grpSpPr>
        <p:sp>
          <p:nvSpPr>
            <p:cNvPr id="32792" name="Text Box 45"/>
            <p:cNvSpPr txBox="1">
              <a:spLocks noChangeArrowheads="1"/>
            </p:cNvSpPr>
            <p:nvPr/>
          </p:nvSpPr>
          <p:spPr bwMode="auto">
            <a:xfrm>
              <a:off x="1344" y="1086"/>
              <a:ext cx="1872" cy="243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2200" b="1" dirty="0">
                  <a:solidFill>
                    <a:srgbClr val="000099"/>
                  </a:solidFill>
                </a:rPr>
                <a:t>           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0</a:t>
              </a:r>
              <a:r>
                <a:rPr lang="en-US" altLang="zh-CN" sz="2200" b="1" dirty="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 </a:t>
              </a:r>
              <a:r>
                <a:rPr lang="en-US" altLang="zh-CN" sz="2200" b="1" baseline="-30000" dirty="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</a:rPr>
                <a:t>             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a      c / 0         b/ 1     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  b      f / 0         a / 1   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  c      d / 0         g / 0   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  d      </a:t>
              </a:r>
              <a:r>
                <a:rPr lang="en-US" altLang="zh-CN" sz="2400" b="1" dirty="0" err="1">
                  <a:solidFill>
                    <a:schemeClr val="bg2"/>
                  </a:solidFill>
                </a:rPr>
                <a:t>d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 / 1         e / 0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  e      c / 0         e / 1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  f       d / 0         g / 0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  g      c / 1         d / 0 </a:t>
              </a:r>
            </a:p>
          </p:txBody>
        </p:sp>
        <p:sp>
          <p:nvSpPr>
            <p:cNvPr id="32793" name="Line 46"/>
            <p:cNvSpPr>
              <a:spLocks noChangeShapeType="1"/>
            </p:cNvSpPr>
            <p:nvPr/>
          </p:nvSpPr>
          <p:spPr bwMode="auto">
            <a:xfrm>
              <a:off x="2352" y="1086"/>
              <a:ext cx="0" cy="2426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4" name="Line 47"/>
            <p:cNvSpPr>
              <a:spLocks noChangeShapeType="1"/>
            </p:cNvSpPr>
            <p:nvPr/>
          </p:nvSpPr>
          <p:spPr bwMode="auto">
            <a:xfrm>
              <a:off x="1728" y="1086"/>
              <a:ext cx="0" cy="2426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5" name="Line 48"/>
            <p:cNvSpPr>
              <a:spLocks noChangeShapeType="1"/>
            </p:cNvSpPr>
            <p:nvPr/>
          </p:nvSpPr>
          <p:spPr bwMode="auto">
            <a:xfrm>
              <a:off x="1344" y="1104"/>
              <a:ext cx="336" cy="240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9121" name="Text Box 49"/>
            <p:cNvSpPr txBox="1">
              <a:spLocks noChangeArrowheads="1"/>
            </p:cNvSpPr>
            <p:nvPr/>
          </p:nvSpPr>
          <p:spPr bwMode="auto">
            <a:xfrm>
              <a:off x="1344" y="115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</a:t>
              </a:r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2797" name="Text Box 50"/>
            <p:cNvSpPr txBox="1">
              <a:spLocks noChangeArrowheads="1"/>
            </p:cNvSpPr>
            <p:nvPr/>
          </p:nvSpPr>
          <p:spPr bwMode="auto">
            <a:xfrm>
              <a:off x="1536" y="100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x</a:t>
              </a:r>
            </a:p>
          </p:txBody>
        </p:sp>
        <p:sp>
          <p:nvSpPr>
            <p:cNvPr id="32798" name="Line 51"/>
            <p:cNvSpPr>
              <a:spLocks noChangeShapeType="1"/>
            </p:cNvSpPr>
            <p:nvPr/>
          </p:nvSpPr>
          <p:spPr bwMode="auto">
            <a:xfrm>
              <a:off x="1344" y="1440"/>
              <a:ext cx="1872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9124" name="Text Box 52"/>
            <p:cNvSpPr txBox="1">
              <a:spLocks noChangeArrowheads="1"/>
            </p:cNvSpPr>
            <p:nvPr/>
          </p:nvSpPr>
          <p:spPr bwMode="auto">
            <a:xfrm>
              <a:off x="1728" y="780"/>
              <a:ext cx="1488" cy="31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>
                  <a:latin typeface="Times New Roman" pitchFamily="18" charset="0"/>
                </a:rPr>
                <a:t>      </a:t>
              </a:r>
              <a:r>
                <a:rPr lang="en-US" altLang="zh-CN" b="1"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</a:t>
              </a:r>
              <a:r>
                <a:rPr lang="en-US" altLang="zh-CN" b="1">
                  <a:latin typeface="Times New Roman" pitchFamily="18" charset="0"/>
                </a:rPr>
                <a:t> / Z</a:t>
              </a:r>
            </a:p>
          </p:txBody>
        </p:sp>
      </p:grpSp>
      <p:sp>
        <p:nvSpPr>
          <p:cNvPr id="259126" name="Text Box 54"/>
          <p:cNvSpPr txBox="1">
            <a:spLocks noChangeArrowheads="1"/>
          </p:cNvSpPr>
          <p:nvPr/>
        </p:nvSpPr>
        <p:spPr bwMode="auto">
          <a:xfrm>
            <a:off x="3851275" y="942975"/>
            <a:ext cx="51054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 建立隐含表 </a:t>
            </a:r>
          </a:p>
        </p:txBody>
      </p:sp>
      <p:sp>
        <p:nvSpPr>
          <p:cNvPr id="259127" name="Text Box 55"/>
          <p:cNvSpPr txBox="1">
            <a:spLocks noChangeArrowheads="1"/>
          </p:cNvSpPr>
          <p:nvPr/>
        </p:nvSpPr>
        <p:spPr bwMode="auto">
          <a:xfrm>
            <a:off x="3851275" y="1674813"/>
            <a:ext cx="29718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 比较</a:t>
            </a:r>
          </a:p>
        </p:txBody>
      </p:sp>
      <p:pic>
        <p:nvPicPr>
          <p:cNvPr id="32782" name="Picture 7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63500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3" name="Text Box 4"/>
          <p:cNvSpPr txBox="1">
            <a:spLocks noChangeArrowheads="1"/>
          </p:cNvSpPr>
          <p:nvPr/>
        </p:nvSpPr>
        <p:spPr bwMode="auto">
          <a:xfrm>
            <a:off x="0" y="115888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  例：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对某状态表进行化简</a:t>
            </a:r>
          </a:p>
        </p:txBody>
      </p:sp>
      <p:sp>
        <p:nvSpPr>
          <p:cNvPr id="4" name="矩形 3"/>
          <p:cNvSpPr/>
          <p:nvPr/>
        </p:nvSpPr>
        <p:spPr>
          <a:xfrm>
            <a:off x="4498974" y="-40224"/>
            <a:ext cx="4645025" cy="16312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ts val="0"/>
              </a:spcBef>
              <a:defRPr/>
            </a:pPr>
            <a:r>
              <a:rPr lang="en-US" altLang="zh-CN" sz="2000" b="1" dirty="0" smtClean="0">
                <a:latin typeface="宋体" pitchFamily="2" charset="-122"/>
              </a:rPr>
              <a:t>1.</a:t>
            </a:r>
            <a:r>
              <a:rPr lang="zh-CN" altLang="en-US" sz="2000" b="1" dirty="0" smtClean="0">
                <a:latin typeface="宋体" pitchFamily="2" charset="-122"/>
              </a:rPr>
              <a:t>两</a:t>
            </a:r>
            <a:r>
              <a:rPr lang="zh-CN" altLang="en-US" sz="2000" b="1" dirty="0">
                <a:latin typeface="宋体" pitchFamily="2" charset="-122"/>
              </a:rPr>
              <a:t>个次态完全相同</a:t>
            </a:r>
          </a:p>
          <a:p>
            <a:pPr marL="457200" indent="-457200" eaLnBrk="1" hangingPunct="1">
              <a:spcBef>
                <a:spcPts val="0"/>
              </a:spcBef>
              <a:defRPr/>
            </a:pPr>
            <a:r>
              <a:rPr lang="en-US" altLang="zh-CN" sz="2000" b="1" dirty="0" smtClean="0">
                <a:latin typeface="宋体" pitchFamily="2" charset="-122"/>
              </a:rPr>
              <a:t>2.</a:t>
            </a:r>
            <a:r>
              <a:rPr lang="zh-CN" altLang="en-US" sz="2000" b="1" dirty="0" smtClean="0">
                <a:latin typeface="宋体" pitchFamily="2" charset="-122"/>
              </a:rPr>
              <a:t>两个</a:t>
            </a:r>
            <a:r>
              <a:rPr lang="zh-CN" altLang="en-US" sz="2000" b="1" dirty="0">
                <a:latin typeface="宋体" pitchFamily="2" charset="-122"/>
              </a:rPr>
              <a:t>次态为其现态本身或交错</a:t>
            </a:r>
          </a:p>
          <a:p>
            <a:pPr marL="268288" indent="-268288" eaLnBrk="1" hangingPunct="1">
              <a:spcBef>
                <a:spcPts val="0"/>
              </a:spcBef>
              <a:tabLst>
                <a:tab pos="268288" algn="l"/>
              </a:tabLst>
              <a:defRPr/>
            </a:pPr>
            <a:r>
              <a:rPr lang="en-US" altLang="zh-CN" sz="2000" b="1" dirty="0" smtClean="0">
                <a:latin typeface="宋体" pitchFamily="2" charset="-122"/>
              </a:rPr>
              <a:t>3.</a:t>
            </a:r>
            <a:r>
              <a:rPr lang="zh-CN" altLang="en-US" sz="2000" b="1" dirty="0" smtClean="0">
                <a:latin typeface="宋体" pitchFamily="2" charset="-122"/>
              </a:rPr>
              <a:t>两</a:t>
            </a:r>
            <a:r>
              <a:rPr lang="zh-CN" altLang="en-US" sz="2000" b="1" dirty="0">
                <a:latin typeface="宋体" pitchFamily="2" charset="-122"/>
              </a:rPr>
              <a:t>个次态为状态对封闭链中的一</a:t>
            </a:r>
            <a:r>
              <a:rPr lang="zh-CN" altLang="en-US" sz="2000" b="1" dirty="0" smtClean="0">
                <a:latin typeface="宋体" pitchFamily="2" charset="-122"/>
              </a:rPr>
              <a:t>个状态</a:t>
            </a:r>
            <a:r>
              <a:rPr lang="zh-CN" altLang="en-US" sz="2000" b="1" dirty="0">
                <a:latin typeface="宋体" pitchFamily="2" charset="-122"/>
              </a:rPr>
              <a:t>对</a:t>
            </a:r>
          </a:p>
          <a:p>
            <a:pPr marL="457200" indent="-457200" eaLnBrk="1" hangingPunct="1">
              <a:spcBef>
                <a:spcPts val="0"/>
              </a:spcBef>
              <a:defRPr/>
            </a:pPr>
            <a:r>
              <a:rPr lang="en-US" altLang="zh-CN" sz="2000" b="1" dirty="0" smtClean="0">
                <a:latin typeface="宋体" pitchFamily="2" charset="-122"/>
              </a:rPr>
              <a:t>4.</a:t>
            </a:r>
            <a:r>
              <a:rPr lang="zh-CN" altLang="en-US" sz="2000" b="1" dirty="0" smtClean="0">
                <a:latin typeface="宋体" pitchFamily="2" charset="-122"/>
              </a:rPr>
              <a:t>两</a:t>
            </a:r>
            <a:r>
              <a:rPr lang="zh-CN" altLang="en-US" sz="2000" b="1" dirty="0">
                <a:latin typeface="宋体" pitchFamily="2" charset="-122"/>
              </a:rPr>
              <a:t>个次态的某一后续状态对可以合并</a:t>
            </a:r>
          </a:p>
        </p:txBody>
      </p:sp>
      <p:graphicFrame>
        <p:nvGraphicFramePr>
          <p:cNvPr id="78" name="表格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76437"/>
              </p:ext>
            </p:extLst>
          </p:nvPr>
        </p:nvGraphicFramePr>
        <p:xfrm>
          <a:off x="4218328" y="2075592"/>
          <a:ext cx="3823494" cy="3657664"/>
        </p:xfrm>
        <a:graphic>
          <a:graphicData uri="http://schemas.openxmlformats.org/drawingml/2006/table">
            <a:tbl>
              <a:tblPr/>
              <a:tblGrid>
                <a:gridCol w="498159"/>
                <a:gridCol w="554005"/>
                <a:gridCol w="554005"/>
                <a:gridCol w="554005"/>
                <a:gridCol w="554440"/>
                <a:gridCol w="554440"/>
                <a:gridCol w="554440"/>
              </a:tblGrid>
              <a:tr h="4349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0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lang="en-US" altLang="zh-CN" sz="2400" b="1" dirty="0">
                        <a:solidFill>
                          <a:schemeClr val="bg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0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0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0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0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0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0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b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+mn-lt"/>
                        </a:rPr>
                        <a:t>c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d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e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1" name="Text Box 26"/>
          <p:cNvSpPr txBox="1">
            <a:spLocks noChangeArrowheads="1"/>
          </p:cNvSpPr>
          <p:nvPr/>
        </p:nvSpPr>
        <p:spPr bwMode="auto">
          <a:xfrm>
            <a:off x="5807999" y="4359841"/>
            <a:ext cx="685800" cy="519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√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92" name="Text Box 37"/>
          <p:cNvSpPr txBox="1">
            <a:spLocks noChangeArrowheads="1"/>
          </p:cNvSpPr>
          <p:nvPr/>
        </p:nvSpPr>
        <p:spPr bwMode="auto">
          <a:xfrm>
            <a:off x="5292080" y="3984376"/>
            <a:ext cx="533400" cy="457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cf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3" name="Text Box 39"/>
          <p:cNvSpPr txBox="1">
            <a:spLocks noChangeArrowheads="1"/>
          </p:cNvSpPr>
          <p:nvPr/>
        </p:nvSpPr>
        <p:spPr bwMode="auto">
          <a:xfrm>
            <a:off x="6416072" y="4863677"/>
            <a:ext cx="533400" cy="47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de</a:t>
            </a:r>
          </a:p>
        </p:txBody>
      </p:sp>
      <p:sp>
        <p:nvSpPr>
          <p:cNvPr id="94" name="矩形标注 93"/>
          <p:cNvSpPr/>
          <p:nvPr/>
        </p:nvSpPr>
        <p:spPr bwMode="auto">
          <a:xfrm>
            <a:off x="5712928" y="1781181"/>
            <a:ext cx="471909" cy="455062"/>
          </a:xfrm>
          <a:prstGeom prst="wedgeRectCallout">
            <a:avLst>
              <a:gd name="adj1" fmla="val -146807"/>
              <a:gd name="adj2" fmla="val 183928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2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5" name="矩形标注 94"/>
          <p:cNvSpPr/>
          <p:nvPr/>
        </p:nvSpPr>
        <p:spPr bwMode="auto">
          <a:xfrm>
            <a:off x="3635896" y="3386999"/>
            <a:ext cx="471909" cy="455062"/>
          </a:xfrm>
          <a:prstGeom prst="wedgeRectCallout">
            <a:avLst>
              <a:gd name="adj1" fmla="val 185655"/>
              <a:gd name="adj2" fmla="val 122588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1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" name="Text Box 41"/>
          <p:cNvSpPr txBox="1">
            <a:spLocks noChangeArrowheads="1"/>
          </p:cNvSpPr>
          <p:nvPr/>
        </p:nvSpPr>
        <p:spPr bwMode="auto">
          <a:xfrm>
            <a:off x="4691583" y="3843212"/>
            <a:ext cx="68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be</a:t>
            </a:r>
            <a:r>
              <a:rPr lang="zh-CN" altLang="en-US" sz="28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28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7" name="Text Box 41"/>
          <p:cNvSpPr txBox="1">
            <a:spLocks noChangeArrowheads="1"/>
          </p:cNvSpPr>
          <p:nvPr/>
        </p:nvSpPr>
        <p:spPr bwMode="auto">
          <a:xfrm>
            <a:off x="4716016" y="2501261"/>
            <a:ext cx="68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cf</a:t>
            </a:r>
            <a:r>
              <a:rPr lang="zh-CN" altLang="en-US" sz="28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28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8" name="Text Box 36"/>
          <p:cNvSpPr txBox="1">
            <a:spLocks noChangeArrowheads="1"/>
          </p:cNvSpPr>
          <p:nvPr/>
        </p:nvSpPr>
        <p:spPr bwMode="auto">
          <a:xfrm>
            <a:off x="5292080" y="3725397"/>
            <a:ext cx="914400" cy="457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ae</a:t>
            </a:r>
          </a:p>
        </p:txBody>
      </p:sp>
    </p:spTree>
    <p:extLst>
      <p:ext uri="{BB962C8B-B14F-4D97-AF65-F5344CB8AC3E}">
        <p14:creationId xmlns:p14="http://schemas.microsoft.com/office/powerpoint/2010/main" val="6869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5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110" grpId="0"/>
      <p:bldP spid="92" grpId="0"/>
      <p:bldP spid="93" grpId="0"/>
      <p:bldP spid="94" grpId="0" animBg="1"/>
      <p:bldP spid="95" grpId="0" animBg="1"/>
      <p:bldP spid="96" grpId="0"/>
      <p:bldP spid="97" grpId="0"/>
      <p:bldP spid="9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10" name="Text Box 38"/>
          <p:cNvSpPr txBox="1">
            <a:spLocks noChangeArrowheads="1"/>
          </p:cNvSpPr>
          <p:nvPr/>
        </p:nvSpPr>
        <p:spPr bwMode="auto">
          <a:xfrm>
            <a:off x="6414786" y="4662819"/>
            <a:ext cx="533400" cy="457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cd</a:t>
            </a:r>
          </a:p>
        </p:txBody>
      </p:sp>
      <p:grpSp>
        <p:nvGrpSpPr>
          <p:cNvPr id="32775" name="Group 44"/>
          <p:cNvGrpSpPr>
            <a:grpSpLocks/>
          </p:cNvGrpSpPr>
          <p:nvPr/>
        </p:nvGrpSpPr>
        <p:grpSpPr bwMode="auto">
          <a:xfrm>
            <a:off x="395288" y="1268413"/>
            <a:ext cx="2971800" cy="4356100"/>
            <a:chOff x="1344" y="780"/>
            <a:chExt cx="1872" cy="2744"/>
          </a:xfrm>
        </p:grpSpPr>
        <p:sp>
          <p:nvSpPr>
            <p:cNvPr id="32792" name="Text Box 45"/>
            <p:cNvSpPr txBox="1">
              <a:spLocks noChangeArrowheads="1"/>
            </p:cNvSpPr>
            <p:nvPr/>
          </p:nvSpPr>
          <p:spPr bwMode="auto">
            <a:xfrm>
              <a:off x="1344" y="1086"/>
              <a:ext cx="1872" cy="243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2200" b="1" dirty="0">
                  <a:solidFill>
                    <a:srgbClr val="000099"/>
                  </a:solidFill>
                </a:rPr>
                <a:t>           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0</a:t>
              </a:r>
              <a:r>
                <a:rPr lang="en-US" altLang="zh-CN" sz="2200" b="1" dirty="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 </a:t>
              </a:r>
              <a:r>
                <a:rPr lang="en-US" altLang="zh-CN" sz="2200" b="1" baseline="-30000" dirty="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</a:rPr>
                <a:t>             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a      c / 0         b/ 1     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  b      f / 0         a / 1   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  c      d / 0         g / 0   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  d      </a:t>
              </a:r>
              <a:r>
                <a:rPr lang="en-US" altLang="zh-CN" sz="2400" b="1" dirty="0" err="1">
                  <a:solidFill>
                    <a:schemeClr val="bg2"/>
                  </a:solidFill>
                </a:rPr>
                <a:t>d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 / 1         e / 0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  e      c / 0         e / 1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  f       d / 0         g / 0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  g      c / 1         d / 0 </a:t>
              </a:r>
            </a:p>
          </p:txBody>
        </p:sp>
        <p:sp>
          <p:nvSpPr>
            <p:cNvPr id="32793" name="Line 46"/>
            <p:cNvSpPr>
              <a:spLocks noChangeShapeType="1"/>
            </p:cNvSpPr>
            <p:nvPr/>
          </p:nvSpPr>
          <p:spPr bwMode="auto">
            <a:xfrm>
              <a:off x="2352" y="1086"/>
              <a:ext cx="0" cy="2426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4" name="Line 47"/>
            <p:cNvSpPr>
              <a:spLocks noChangeShapeType="1"/>
            </p:cNvSpPr>
            <p:nvPr/>
          </p:nvSpPr>
          <p:spPr bwMode="auto">
            <a:xfrm>
              <a:off x="1728" y="1086"/>
              <a:ext cx="0" cy="2426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5" name="Line 48"/>
            <p:cNvSpPr>
              <a:spLocks noChangeShapeType="1"/>
            </p:cNvSpPr>
            <p:nvPr/>
          </p:nvSpPr>
          <p:spPr bwMode="auto">
            <a:xfrm>
              <a:off x="1344" y="1104"/>
              <a:ext cx="336" cy="240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9121" name="Text Box 49"/>
            <p:cNvSpPr txBox="1">
              <a:spLocks noChangeArrowheads="1"/>
            </p:cNvSpPr>
            <p:nvPr/>
          </p:nvSpPr>
          <p:spPr bwMode="auto">
            <a:xfrm>
              <a:off x="1344" y="115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</a:t>
              </a:r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2797" name="Text Box 50"/>
            <p:cNvSpPr txBox="1">
              <a:spLocks noChangeArrowheads="1"/>
            </p:cNvSpPr>
            <p:nvPr/>
          </p:nvSpPr>
          <p:spPr bwMode="auto">
            <a:xfrm>
              <a:off x="1536" y="100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x</a:t>
              </a:r>
            </a:p>
          </p:txBody>
        </p:sp>
        <p:sp>
          <p:nvSpPr>
            <p:cNvPr id="32798" name="Line 51"/>
            <p:cNvSpPr>
              <a:spLocks noChangeShapeType="1"/>
            </p:cNvSpPr>
            <p:nvPr/>
          </p:nvSpPr>
          <p:spPr bwMode="auto">
            <a:xfrm>
              <a:off x="1344" y="1440"/>
              <a:ext cx="1872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9124" name="Text Box 52"/>
            <p:cNvSpPr txBox="1">
              <a:spLocks noChangeArrowheads="1"/>
            </p:cNvSpPr>
            <p:nvPr/>
          </p:nvSpPr>
          <p:spPr bwMode="auto">
            <a:xfrm>
              <a:off x="1728" y="780"/>
              <a:ext cx="1488" cy="31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>
                  <a:latin typeface="Times New Roman" pitchFamily="18" charset="0"/>
                </a:rPr>
                <a:t>      </a:t>
              </a:r>
              <a:r>
                <a:rPr lang="en-US" altLang="zh-CN" b="1"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</a:t>
              </a:r>
              <a:r>
                <a:rPr lang="en-US" altLang="zh-CN" b="1">
                  <a:latin typeface="Times New Roman" pitchFamily="18" charset="0"/>
                </a:rPr>
                <a:t> / Z</a:t>
              </a:r>
            </a:p>
          </p:txBody>
        </p:sp>
      </p:grpSp>
      <p:sp>
        <p:nvSpPr>
          <p:cNvPr id="259126" name="Text Box 54"/>
          <p:cNvSpPr txBox="1">
            <a:spLocks noChangeArrowheads="1"/>
          </p:cNvSpPr>
          <p:nvPr/>
        </p:nvSpPr>
        <p:spPr bwMode="auto">
          <a:xfrm>
            <a:off x="3851275" y="942975"/>
            <a:ext cx="51054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 建立隐含表 </a:t>
            </a:r>
          </a:p>
        </p:txBody>
      </p:sp>
      <p:sp>
        <p:nvSpPr>
          <p:cNvPr id="259127" name="Text Box 55"/>
          <p:cNvSpPr txBox="1">
            <a:spLocks noChangeArrowheads="1"/>
          </p:cNvSpPr>
          <p:nvPr/>
        </p:nvSpPr>
        <p:spPr bwMode="auto">
          <a:xfrm>
            <a:off x="3851275" y="1674813"/>
            <a:ext cx="29718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 比较</a:t>
            </a:r>
          </a:p>
        </p:txBody>
      </p:sp>
      <p:sp>
        <p:nvSpPr>
          <p:cNvPr id="259128" name="Text Box 56"/>
          <p:cNvSpPr txBox="1">
            <a:spLocks noChangeArrowheads="1"/>
          </p:cNvSpPr>
          <p:nvPr/>
        </p:nvSpPr>
        <p:spPr bwMode="auto">
          <a:xfrm>
            <a:off x="827088" y="6021388"/>
            <a:ext cx="21590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③ 追踪</a:t>
            </a:r>
          </a:p>
        </p:txBody>
      </p:sp>
      <p:pic>
        <p:nvPicPr>
          <p:cNvPr id="32782" name="Picture 7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63500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3" name="Text Box 4"/>
          <p:cNvSpPr txBox="1">
            <a:spLocks noChangeArrowheads="1"/>
          </p:cNvSpPr>
          <p:nvPr/>
        </p:nvSpPr>
        <p:spPr bwMode="auto">
          <a:xfrm>
            <a:off x="0" y="115888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  例：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对某状态表进行化简</a:t>
            </a:r>
          </a:p>
        </p:txBody>
      </p:sp>
      <p:sp>
        <p:nvSpPr>
          <p:cNvPr id="4" name="矩形 3"/>
          <p:cNvSpPr/>
          <p:nvPr/>
        </p:nvSpPr>
        <p:spPr>
          <a:xfrm>
            <a:off x="4498974" y="-40224"/>
            <a:ext cx="4645025" cy="16312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ts val="0"/>
              </a:spcBef>
              <a:defRPr/>
            </a:pPr>
            <a:r>
              <a:rPr lang="en-US" altLang="zh-CN" sz="2000" b="1" dirty="0" smtClean="0">
                <a:latin typeface="宋体" pitchFamily="2" charset="-122"/>
              </a:rPr>
              <a:t>1.</a:t>
            </a:r>
            <a:r>
              <a:rPr lang="zh-CN" altLang="en-US" sz="2000" b="1" dirty="0" smtClean="0">
                <a:latin typeface="宋体" pitchFamily="2" charset="-122"/>
              </a:rPr>
              <a:t>两</a:t>
            </a:r>
            <a:r>
              <a:rPr lang="zh-CN" altLang="en-US" sz="2000" b="1" dirty="0">
                <a:latin typeface="宋体" pitchFamily="2" charset="-122"/>
              </a:rPr>
              <a:t>个次态完全相同</a:t>
            </a:r>
          </a:p>
          <a:p>
            <a:pPr marL="457200" indent="-457200" eaLnBrk="1" hangingPunct="1">
              <a:spcBef>
                <a:spcPts val="0"/>
              </a:spcBef>
              <a:defRPr/>
            </a:pPr>
            <a:r>
              <a:rPr lang="en-US" altLang="zh-CN" sz="2000" b="1" dirty="0" smtClean="0">
                <a:latin typeface="宋体" pitchFamily="2" charset="-122"/>
              </a:rPr>
              <a:t>2.</a:t>
            </a:r>
            <a:r>
              <a:rPr lang="zh-CN" altLang="en-US" sz="2000" b="1" dirty="0" smtClean="0">
                <a:latin typeface="宋体" pitchFamily="2" charset="-122"/>
              </a:rPr>
              <a:t>两个</a:t>
            </a:r>
            <a:r>
              <a:rPr lang="zh-CN" altLang="en-US" sz="2000" b="1" dirty="0">
                <a:latin typeface="宋体" pitchFamily="2" charset="-122"/>
              </a:rPr>
              <a:t>次态为其现态本身或交错</a:t>
            </a:r>
          </a:p>
          <a:p>
            <a:pPr marL="268288" indent="-268288" eaLnBrk="1" hangingPunct="1">
              <a:spcBef>
                <a:spcPts val="0"/>
              </a:spcBef>
              <a:tabLst>
                <a:tab pos="268288" algn="l"/>
              </a:tabLst>
              <a:defRPr/>
            </a:pPr>
            <a:r>
              <a:rPr lang="en-US" altLang="zh-CN" sz="2000" b="1" dirty="0" smtClean="0">
                <a:latin typeface="宋体" pitchFamily="2" charset="-122"/>
              </a:rPr>
              <a:t>3.</a:t>
            </a:r>
            <a:r>
              <a:rPr lang="zh-CN" altLang="en-US" sz="2000" b="1" dirty="0" smtClean="0">
                <a:latin typeface="宋体" pitchFamily="2" charset="-122"/>
              </a:rPr>
              <a:t>两</a:t>
            </a:r>
            <a:r>
              <a:rPr lang="zh-CN" altLang="en-US" sz="2000" b="1" dirty="0">
                <a:latin typeface="宋体" pitchFamily="2" charset="-122"/>
              </a:rPr>
              <a:t>个次态为状态对封闭链中的一</a:t>
            </a:r>
            <a:r>
              <a:rPr lang="zh-CN" altLang="en-US" sz="2000" b="1" dirty="0" smtClean="0">
                <a:latin typeface="宋体" pitchFamily="2" charset="-122"/>
              </a:rPr>
              <a:t>个状态</a:t>
            </a:r>
            <a:r>
              <a:rPr lang="zh-CN" altLang="en-US" sz="2000" b="1" dirty="0">
                <a:latin typeface="宋体" pitchFamily="2" charset="-122"/>
              </a:rPr>
              <a:t>对</a:t>
            </a:r>
          </a:p>
          <a:p>
            <a:pPr marL="457200" indent="-457200" eaLnBrk="1" hangingPunct="1">
              <a:spcBef>
                <a:spcPts val="0"/>
              </a:spcBef>
              <a:defRPr/>
            </a:pPr>
            <a:r>
              <a:rPr lang="en-US" altLang="zh-CN" sz="2000" b="1" dirty="0" smtClean="0">
                <a:latin typeface="宋体" pitchFamily="2" charset="-122"/>
              </a:rPr>
              <a:t>4.</a:t>
            </a:r>
            <a:r>
              <a:rPr lang="zh-CN" altLang="en-US" sz="2000" b="1" dirty="0" smtClean="0">
                <a:latin typeface="宋体" pitchFamily="2" charset="-122"/>
              </a:rPr>
              <a:t>两</a:t>
            </a:r>
            <a:r>
              <a:rPr lang="zh-CN" altLang="en-US" sz="2000" b="1" dirty="0">
                <a:latin typeface="宋体" pitchFamily="2" charset="-122"/>
              </a:rPr>
              <a:t>个次态的某一后续状态对可以合并</a:t>
            </a:r>
          </a:p>
        </p:txBody>
      </p:sp>
      <p:graphicFrame>
        <p:nvGraphicFramePr>
          <p:cNvPr id="78" name="表格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76437"/>
              </p:ext>
            </p:extLst>
          </p:nvPr>
        </p:nvGraphicFramePr>
        <p:xfrm>
          <a:off x="4218328" y="2075592"/>
          <a:ext cx="3823494" cy="3657664"/>
        </p:xfrm>
        <a:graphic>
          <a:graphicData uri="http://schemas.openxmlformats.org/drawingml/2006/table">
            <a:tbl>
              <a:tblPr/>
              <a:tblGrid>
                <a:gridCol w="498159"/>
                <a:gridCol w="554005"/>
                <a:gridCol w="554005"/>
                <a:gridCol w="554005"/>
                <a:gridCol w="554440"/>
                <a:gridCol w="554440"/>
                <a:gridCol w="554440"/>
              </a:tblGrid>
              <a:tr h="4349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0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lang="en-US" altLang="zh-CN" sz="2400" b="1" dirty="0">
                        <a:solidFill>
                          <a:schemeClr val="bg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0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0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0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0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0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0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b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+mn-lt"/>
                        </a:rPr>
                        <a:t>c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d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e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1" name="Text Box 26"/>
          <p:cNvSpPr txBox="1">
            <a:spLocks noChangeArrowheads="1"/>
          </p:cNvSpPr>
          <p:nvPr/>
        </p:nvSpPr>
        <p:spPr bwMode="auto">
          <a:xfrm>
            <a:off x="5807999" y="4359841"/>
            <a:ext cx="685800" cy="519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√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92" name="Text Box 37"/>
          <p:cNvSpPr txBox="1">
            <a:spLocks noChangeArrowheads="1"/>
          </p:cNvSpPr>
          <p:nvPr/>
        </p:nvSpPr>
        <p:spPr bwMode="auto">
          <a:xfrm>
            <a:off x="5292080" y="3984376"/>
            <a:ext cx="533400" cy="457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cf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3" name="Text Box 39"/>
          <p:cNvSpPr txBox="1">
            <a:spLocks noChangeArrowheads="1"/>
          </p:cNvSpPr>
          <p:nvPr/>
        </p:nvSpPr>
        <p:spPr bwMode="auto">
          <a:xfrm>
            <a:off x="6416072" y="4863677"/>
            <a:ext cx="533400" cy="47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de</a:t>
            </a:r>
          </a:p>
        </p:txBody>
      </p:sp>
      <p:sp>
        <p:nvSpPr>
          <p:cNvPr id="96" name="Text Box 41"/>
          <p:cNvSpPr txBox="1">
            <a:spLocks noChangeArrowheads="1"/>
          </p:cNvSpPr>
          <p:nvPr/>
        </p:nvSpPr>
        <p:spPr bwMode="auto">
          <a:xfrm>
            <a:off x="4691583" y="3843212"/>
            <a:ext cx="68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be</a:t>
            </a:r>
            <a:r>
              <a:rPr lang="zh-CN" altLang="en-US" sz="28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28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7" name="Text Box 41"/>
          <p:cNvSpPr txBox="1">
            <a:spLocks noChangeArrowheads="1"/>
          </p:cNvSpPr>
          <p:nvPr/>
        </p:nvSpPr>
        <p:spPr bwMode="auto">
          <a:xfrm>
            <a:off x="4716016" y="2501261"/>
            <a:ext cx="68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cf</a:t>
            </a:r>
            <a:r>
              <a:rPr lang="zh-CN" altLang="en-US" sz="28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28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8" name="Text Box 36"/>
          <p:cNvSpPr txBox="1">
            <a:spLocks noChangeArrowheads="1"/>
          </p:cNvSpPr>
          <p:nvPr/>
        </p:nvSpPr>
        <p:spPr bwMode="auto">
          <a:xfrm>
            <a:off x="5292080" y="3725397"/>
            <a:ext cx="914400" cy="457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ae</a:t>
            </a:r>
          </a:p>
        </p:txBody>
      </p:sp>
      <p:sp>
        <p:nvSpPr>
          <p:cNvPr id="27" name="Text Box 40"/>
          <p:cNvSpPr txBox="1">
            <a:spLocks noChangeArrowheads="1"/>
          </p:cNvSpPr>
          <p:nvPr/>
        </p:nvSpPr>
        <p:spPr bwMode="auto">
          <a:xfrm>
            <a:off x="5019699" y="2476282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√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auto">
          <a:xfrm>
            <a:off x="5542384" y="4077072"/>
            <a:ext cx="685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√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29" name="Text Box 42"/>
          <p:cNvSpPr txBox="1">
            <a:spLocks noChangeArrowheads="1"/>
          </p:cNvSpPr>
          <p:nvPr/>
        </p:nvSpPr>
        <p:spPr bwMode="auto">
          <a:xfrm>
            <a:off x="5041924" y="3838357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√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444208" y="4772000"/>
            <a:ext cx="457200" cy="4572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矩形标注 30"/>
          <p:cNvSpPr/>
          <p:nvPr/>
        </p:nvSpPr>
        <p:spPr bwMode="auto">
          <a:xfrm>
            <a:off x="5838147" y="1716239"/>
            <a:ext cx="471909" cy="455062"/>
          </a:xfrm>
          <a:prstGeom prst="wedgeRectCallout">
            <a:avLst>
              <a:gd name="adj1" fmla="val -146807"/>
              <a:gd name="adj2" fmla="val 183928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4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矩形标注 31"/>
          <p:cNvSpPr/>
          <p:nvPr/>
        </p:nvSpPr>
        <p:spPr bwMode="auto">
          <a:xfrm>
            <a:off x="3662387" y="3357370"/>
            <a:ext cx="471909" cy="455062"/>
          </a:xfrm>
          <a:prstGeom prst="wedgeRectCallout">
            <a:avLst>
              <a:gd name="adj1" fmla="val 185655"/>
              <a:gd name="adj2" fmla="val 122588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3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矩形标注 32"/>
          <p:cNvSpPr/>
          <p:nvPr/>
        </p:nvSpPr>
        <p:spPr bwMode="auto">
          <a:xfrm>
            <a:off x="5726257" y="5865078"/>
            <a:ext cx="471909" cy="455062"/>
          </a:xfrm>
          <a:prstGeom prst="wedgeRectCallout">
            <a:avLst>
              <a:gd name="adj1" fmla="val -42325"/>
              <a:gd name="adj2" fmla="val -381461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4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Text Box 42"/>
          <p:cNvSpPr txBox="1">
            <a:spLocks noChangeArrowheads="1"/>
          </p:cNvSpPr>
          <p:nvPr/>
        </p:nvSpPr>
        <p:spPr bwMode="auto">
          <a:xfrm>
            <a:off x="5542384" y="3789040"/>
            <a:ext cx="685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√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5" name="矩形标注 34"/>
          <p:cNvSpPr/>
          <p:nvPr/>
        </p:nvSpPr>
        <p:spPr bwMode="auto">
          <a:xfrm>
            <a:off x="5978482" y="2729932"/>
            <a:ext cx="471909" cy="455062"/>
          </a:xfrm>
          <a:prstGeom prst="wedgeRectCallout">
            <a:avLst>
              <a:gd name="adj1" fmla="val -97396"/>
              <a:gd name="adj2" fmla="val 215178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3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961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utoUpdateAnimBg="0"/>
      <p:bldP spid="29" grpId="0" autoUpdateAnimBg="0"/>
      <p:bldP spid="30" grpId="0" animBg="1"/>
      <p:bldP spid="31" grpId="0" animBg="1"/>
      <p:bldP spid="32" grpId="0" animBg="1"/>
      <p:bldP spid="33" grpId="0" animBg="1"/>
      <p:bldP spid="34" grpId="0" autoUpdateAnimBg="0"/>
      <p:bldP spid="3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ext Box 2"/>
          <p:cNvSpPr txBox="1">
            <a:spLocks noChangeArrowheads="1"/>
          </p:cNvSpPr>
          <p:nvPr/>
        </p:nvSpPr>
        <p:spPr bwMode="auto">
          <a:xfrm>
            <a:off x="433388" y="1030288"/>
            <a:ext cx="7715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④ 获得最大等价状态类</a:t>
            </a:r>
          </a:p>
        </p:txBody>
      </p:sp>
      <p:sp>
        <p:nvSpPr>
          <p:cNvPr id="260103" name="Text Box 7"/>
          <p:cNvSpPr txBox="1">
            <a:spLocks noChangeArrowheads="1"/>
          </p:cNvSpPr>
          <p:nvPr/>
        </p:nvSpPr>
        <p:spPr bwMode="auto">
          <a:xfrm>
            <a:off x="971550" y="1989138"/>
            <a:ext cx="7561263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05000" indent="-1905000"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等价状态类</a:t>
            </a:r>
            <a:r>
              <a:rPr lang="en-US" altLang="zh-CN" sz="2600" b="1" dirty="0">
                <a:latin typeface="Times New Roman" pitchFamily="18" charset="0"/>
              </a:rPr>
              <a:t>——   </a:t>
            </a:r>
          </a:p>
          <a:p>
            <a:pPr marL="1905000" indent="-1905000" eaLnBrk="1" hangingPunct="1">
              <a:spcBef>
                <a:spcPct val="50000"/>
              </a:spcBef>
              <a:defRPr/>
            </a:pPr>
            <a:r>
              <a:rPr lang="en-US" altLang="zh-CN" sz="2600" b="1" dirty="0">
                <a:latin typeface="Arial" charset="0"/>
              </a:rPr>
              <a:t>        </a:t>
            </a:r>
            <a:r>
              <a:rPr lang="zh-CN" altLang="en-US" sz="2600" b="1" dirty="0">
                <a:latin typeface="Arial" charset="0"/>
              </a:rPr>
              <a:t>若</a:t>
            </a:r>
            <a:r>
              <a:rPr lang="en-US" altLang="zh-CN" sz="2600" b="1" dirty="0">
                <a:latin typeface="Arial" charset="0"/>
              </a:rPr>
              <a:t>:     S</a:t>
            </a:r>
            <a:r>
              <a:rPr kumimoji="0" lang="en-US" altLang="zh-CN" sz="2600" b="1" baseline="-25000" dirty="0">
                <a:latin typeface="Arial" charset="0"/>
              </a:rPr>
              <a:t>i </a:t>
            </a:r>
            <a:r>
              <a:rPr kumimoji="0" lang="en-US" altLang="zh-CN" sz="2600" b="1" dirty="0">
                <a:latin typeface="Arial" charset="0"/>
              </a:rPr>
              <a:t>≡</a:t>
            </a:r>
            <a:r>
              <a:rPr lang="en-US" altLang="zh-CN" sz="2600" b="1" dirty="0">
                <a:latin typeface="Arial" charset="0"/>
              </a:rPr>
              <a:t> </a:t>
            </a:r>
            <a:r>
              <a:rPr lang="en-US" altLang="zh-CN" sz="2600" b="1" dirty="0" err="1">
                <a:latin typeface="Arial" charset="0"/>
              </a:rPr>
              <a:t>S</a:t>
            </a:r>
            <a:r>
              <a:rPr kumimoji="0" lang="en-US" altLang="zh-CN" sz="2600" b="1" baseline="-25000" dirty="0" err="1">
                <a:latin typeface="Arial" charset="0"/>
              </a:rPr>
              <a:t>j</a:t>
            </a:r>
            <a:r>
              <a:rPr kumimoji="0" lang="en-US" altLang="zh-CN" sz="2600" b="1" baseline="-25000" dirty="0">
                <a:latin typeface="Arial" charset="0"/>
              </a:rPr>
              <a:t> </a:t>
            </a:r>
            <a:r>
              <a:rPr lang="en-US" altLang="zh-CN" sz="2600" b="1" dirty="0">
                <a:latin typeface="Arial" charset="0"/>
              </a:rPr>
              <a:t>,</a:t>
            </a:r>
            <a:r>
              <a:rPr lang="zh-CN" altLang="en-US" sz="2600" b="1" dirty="0">
                <a:latin typeface="Arial" charset="0"/>
              </a:rPr>
              <a:t>  </a:t>
            </a:r>
            <a:r>
              <a:rPr lang="en-US" altLang="zh-CN" sz="2600" b="1" dirty="0">
                <a:latin typeface="Arial" charset="0"/>
              </a:rPr>
              <a:t> </a:t>
            </a:r>
            <a:r>
              <a:rPr lang="en-US" altLang="zh-CN" sz="2600" b="1" dirty="0" err="1">
                <a:latin typeface="Arial" charset="0"/>
              </a:rPr>
              <a:t>S</a:t>
            </a:r>
            <a:r>
              <a:rPr kumimoji="0" lang="en-US" altLang="zh-CN" sz="2600" b="1" baseline="-25000" dirty="0" err="1">
                <a:latin typeface="Arial" charset="0"/>
              </a:rPr>
              <a:t>j</a:t>
            </a:r>
            <a:r>
              <a:rPr lang="en-US" altLang="zh-CN" sz="2600" b="1" dirty="0">
                <a:latin typeface="Arial" charset="0"/>
              </a:rPr>
              <a:t> </a:t>
            </a:r>
            <a:r>
              <a:rPr kumimoji="0" lang="en-US" altLang="zh-CN" sz="2600" b="1" dirty="0">
                <a:latin typeface="Arial" charset="0"/>
              </a:rPr>
              <a:t>≡</a:t>
            </a:r>
            <a:r>
              <a:rPr lang="en-US" altLang="zh-CN" sz="2600" b="1" dirty="0">
                <a:latin typeface="Arial" charset="0"/>
              </a:rPr>
              <a:t> </a:t>
            </a:r>
            <a:r>
              <a:rPr lang="en-US" altLang="zh-CN" sz="2600" b="1" dirty="0" err="1">
                <a:latin typeface="Arial" charset="0"/>
              </a:rPr>
              <a:t>S</a:t>
            </a:r>
            <a:r>
              <a:rPr kumimoji="0" lang="en-US" altLang="zh-CN" sz="2600" b="1" baseline="-25000" dirty="0" err="1">
                <a:latin typeface="Arial" charset="0"/>
              </a:rPr>
              <a:t>m</a:t>
            </a:r>
            <a:r>
              <a:rPr lang="en-US" altLang="zh-CN" sz="2600" b="1" dirty="0">
                <a:latin typeface="Arial" charset="0"/>
              </a:rPr>
              <a:t>  </a:t>
            </a:r>
          </a:p>
          <a:p>
            <a:pPr marL="1905000" indent="-1905000" eaLnBrk="1" hangingPunct="1">
              <a:spcBef>
                <a:spcPct val="50000"/>
              </a:spcBef>
              <a:defRPr/>
            </a:pPr>
            <a:r>
              <a:rPr lang="zh-CN" altLang="en-US" sz="2600" b="1" dirty="0">
                <a:latin typeface="Arial" charset="0"/>
              </a:rPr>
              <a:t>        则</a:t>
            </a:r>
            <a:r>
              <a:rPr lang="en-US" altLang="zh-CN" sz="2600" b="1" dirty="0">
                <a:latin typeface="Arial" charset="0"/>
              </a:rPr>
              <a:t>:  </a:t>
            </a:r>
            <a:r>
              <a:rPr lang="en-US" altLang="zh-CN" sz="2600" b="1" dirty="0" smtClean="0">
                <a:latin typeface="Arial" charset="0"/>
              </a:rPr>
              <a:t>   </a:t>
            </a:r>
            <a:r>
              <a:rPr lang="en-US" altLang="zh-CN" sz="2600" b="1" dirty="0">
                <a:latin typeface="Arial" charset="0"/>
              </a:rPr>
              <a:t>S</a:t>
            </a:r>
            <a:r>
              <a:rPr kumimoji="0" lang="en-US" altLang="zh-CN" sz="2600" b="1" baseline="-25000" dirty="0">
                <a:latin typeface="Arial" charset="0"/>
              </a:rPr>
              <a:t>i</a:t>
            </a:r>
            <a:r>
              <a:rPr kumimoji="0" lang="en-US" altLang="zh-CN" sz="2600" b="1" dirty="0">
                <a:latin typeface="Arial" charset="0"/>
              </a:rPr>
              <a:t> ≡</a:t>
            </a:r>
            <a:r>
              <a:rPr lang="en-US" altLang="zh-CN" sz="2600" b="1" dirty="0">
                <a:latin typeface="Arial" charset="0"/>
              </a:rPr>
              <a:t> </a:t>
            </a:r>
            <a:r>
              <a:rPr lang="en-US" altLang="zh-CN" sz="2600" b="1" dirty="0" err="1">
                <a:latin typeface="Arial" charset="0"/>
              </a:rPr>
              <a:t>S</a:t>
            </a:r>
            <a:r>
              <a:rPr kumimoji="0" lang="en-US" altLang="zh-CN" sz="2600" b="1" baseline="-25000" dirty="0" err="1">
                <a:latin typeface="Arial" charset="0"/>
              </a:rPr>
              <a:t>j</a:t>
            </a:r>
            <a:r>
              <a:rPr kumimoji="0" lang="en-US" altLang="zh-CN" sz="2600" b="1" dirty="0">
                <a:latin typeface="Arial" charset="0"/>
              </a:rPr>
              <a:t> ≡</a:t>
            </a:r>
            <a:r>
              <a:rPr lang="en-US" altLang="zh-CN" sz="2600" b="1" dirty="0">
                <a:latin typeface="Arial" charset="0"/>
              </a:rPr>
              <a:t> S</a:t>
            </a:r>
            <a:r>
              <a:rPr kumimoji="0" lang="en-US" altLang="zh-CN" sz="2600" b="1" baseline="-25000" dirty="0">
                <a:latin typeface="Arial" charset="0"/>
              </a:rPr>
              <a:t>m</a:t>
            </a:r>
            <a:r>
              <a:rPr lang="en-US" altLang="zh-CN" sz="2600" b="1" dirty="0">
                <a:latin typeface="Arial" charset="0"/>
              </a:rPr>
              <a:t>  </a:t>
            </a:r>
            <a:r>
              <a:rPr lang="en-US" altLang="zh-CN" sz="2600" dirty="0">
                <a:latin typeface="Arial" charset="0"/>
              </a:rPr>
              <a:t>, </a:t>
            </a:r>
            <a:r>
              <a:rPr lang="zh-CN" altLang="en-US" sz="2600" dirty="0">
                <a:latin typeface="Arial" charset="0"/>
              </a:rPr>
              <a:t>即 </a:t>
            </a:r>
            <a:r>
              <a:rPr lang="en-US" altLang="zh-CN" sz="2600" b="1" dirty="0">
                <a:latin typeface="Arial" charset="0"/>
              </a:rPr>
              <a:t>{ S</a:t>
            </a:r>
            <a:r>
              <a:rPr kumimoji="0" lang="en-US" altLang="zh-CN" sz="2600" b="1" baseline="-25000" dirty="0">
                <a:latin typeface="Arial" charset="0"/>
              </a:rPr>
              <a:t>i</a:t>
            </a:r>
            <a:r>
              <a:rPr lang="en-US" altLang="zh-CN" sz="2600" b="1" dirty="0">
                <a:latin typeface="Arial" charset="0"/>
              </a:rPr>
              <a:t> , </a:t>
            </a:r>
            <a:r>
              <a:rPr lang="en-US" altLang="zh-CN" sz="2600" b="1" dirty="0" err="1">
                <a:latin typeface="Arial" charset="0"/>
              </a:rPr>
              <a:t>S</a:t>
            </a:r>
            <a:r>
              <a:rPr kumimoji="0" lang="en-US" altLang="zh-CN" sz="2600" b="1" baseline="-25000" dirty="0" err="1">
                <a:latin typeface="Arial" charset="0"/>
              </a:rPr>
              <a:t>j</a:t>
            </a:r>
            <a:r>
              <a:rPr lang="en-US" altLang="zh-CN" sz="2600" b="1" dirty="0">
                <a:latin typeface="Arial" charset="0"/>
              </a:rPr>
              <a:t> , </a:t>
            </a:r>
            <a:r>
              <a:rPr lang="en-US" altLang="zh-CN" sz="2600" b="1" dirty="0" err="1">
                <a:latin typeface="Arial" charset="0"/>
              </a:rPr>
              <a:t>S</a:t>
            </a:r>
            <a:r>
              <a:rPr kumimoji="0" lang="en-US" altLang="zh-CN" sz="2600" b="1" baseline="-25000" dirty="0" err="1">
                <a:latin typeface="Arial" charset="0"/>
              </a:rPr>
              <a:t>m</a:t>
            </a:r>
            <a:r>
              <a:rPr lang="en-US" altLang="zh-CN" sz="2600" b="1" dirty="0">
                <a:latin typeface="Arial" charset="0"/>
              </a:rPr>
              <a:t>}</a:t>
            </a:r>
          </a:p>
        </p:txBody>
      </p:sp>
      <p:sp>
        <p:nvSpPr>
          <p:cNvPr id="260104" name="Text Box 8"/>
          <p:cNvSpPr txBox="1">
            <a:spLocks noChangeArrowheads="1"/>
          </p:cNvSpPr>
          <p:nvPr/>
        </p:nvSpPr>
        <p:spPr bwMode="auto">
          <a:xfrm>
            <a:off x="1045542" y="4221163"/>
            <a:ext cx="705485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最大等价状态类</a:t>
            </a:r>
            <a:r>
              <a:rPr lang="en-US" altLang="zh-CN" sz="2800" b="1" dirty="0">
                <a:latin typeface="Times New Roman" pitchFamily="18" charset="0"/>
              </a:rPr>
              <a:t>——</a:t>
            </a:r>
            <a:r>
              <a:rPr lang="en-US" altLang="zh-CN" sz="2600" b="1" dirty="0">
                <a:latin typeface="Times New Roman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latin typeface="Arial" charset="0"/>
              </a:rPr>
              <a:t>         </a:t>
            </a:r>
            <a:r>
              <a:rPr lang="zh-CN" altLang="en-US" b="1" dirty="0">
                <a:latin typeface="+mn-ea"/>
                <a:ea typeface="+mn-ea"/>
              </a:rPr>
              <a:t>某一等价状态类不属于其他任何等价状态类</a:t>
            </a:r>
            <a:endParaRPr lang="zh-CN" altLang="en-US" sz="2600" b="1" dirty="0">
              <a:latin typeface="+mn-ea"/>
              <a:ea typeface="+mn-ea"/>
            </a:endParaRPr>
          </a:p>
        </p:txBody>
      </p:sp>
      <p:pic>
        <p:nvPicPr>
          <p:cNvPr id="33799" name="Picture 7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63500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0" name="Text Box 4"/>
          <p:cNvSpPr txBox="1">
            <a:spLocks noChangeArrowheads="1"/>
          </p:cNvSpPr>
          <p:nvPr/>
        </p:nvSpPr>
        <p:spPr bwMode="auto">
          <a:xfrm>
            <a:off x="0" y="115888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  例：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对某状态表进行化简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3" grpId="0" autoUpdateAnimBg="0"/>
      <p:bldP spid="26010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3962400" y="2733675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g</a:t>
            </a: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3962400" y="2257425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</a:t>
            </a:r>
          </a:p>
        </p:txBody>
      </p:sp>
      <p:sp>
        <p:nvSpPr>
          <p:cNvPr id="261126" name="Text Box 6"/>
          <p:cNvSpPr txBox="1">
            <a:spLocks noChangeArrowheads="1"/>
          </p:cNvSpPr>
          <p:nvPr/>
        </p:nvSpPr>
        <p:spPr bwMode="auto">
          <a:xfrm>
            <a:off x="3962400" y="1800225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</a:t>
            </a:r>
          </a:p>
        </p:txBody>
      </p:sp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3962400" y="1343025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</a:t>
            </a:r>
          </a:p>
        </p:txBody>
      </p:sp>
      <p:sp>
        <p:nvSpPr>
          <p:cNvPr id="261128" name="Text Box 8"/>
          <p:cNvSpPr txBox="1">
            <a:spLocks noChangeArrowheads="1"/>
          </p:cNvSpPr>
          <p:nvPr/>
        </p:nvSpPr>
        <p:spPr bwMode="auto">
          <a:xfrm>
            <a:off x="3995738" y="90805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</a:p>
        </p:txBody>
      </p:sp>
      <p:sp>
        <p:nvSpPr>
          <p:cNvPr id="261129" name="Text Box 9"/>
          <p:cNvSpPr txBox="1">
            <a:spLocks noChangeArrowheads="1"/>
          </p:cNvSpPr>
          <p:nvPr/>
        </p:nvSpPr>
        <p:spPr bwMode="auto">
          <a:xfrm>
            <a:off x="3962400" y="428625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</a:t>
            </a:r>
          </a:p>
        </p:txBody>
      </p:sp>
      <p:sp>
        <p:nvSpPr>
          <p:cNvPr id="261130" name="Text Box 10"/>
          <p:cNvSpPr txBox="1">
            <a:spLocks noChangeArrowheads="1"/>
          </p:cNvSpPr>
          <p:nvPr/>
        </p:nvSpPr>
        <p:spPr bwMode="auto">
          <a:xfrm>
            <a:off x="4648200" y="3200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</a:p>
        </p:txBody>
      </p:sp>
      <p:sp>
        <p:nvSpPr>
          <p:cNvPr id="261131" name="Text Box 11"/>
          <p:cNvSpPr txBox="1">
            <a:spLocks noChangeArrowheads="1"/>
          </p:cNvSpPr>
          <p:nvPr/>
        </p:nvSpPr>
        <p:spPr bwMode="auto">
          <a:xfrm>
            <a:off x="5334000" y="3200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</a:t>
            </a:r>
          </a:p>
        </p:txBody>
      </p:sp>
      <p:sp>
        <p:nvSpPr>
          <p:cNvPr id="261132" name="Text Box 12"/>
          <p:cNvSpPr txBox="1">
            <a:spLocks noChangeArrowheads="1"/>
          </p:cNvSpPr>
          <p:nvPr/>
        </p:nvSpPr>
        <p:spPr bwMode="auto">
          <a:xfrm>
            <a:off x="6019800" y="3200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</a:p>
        </p:txBody>
      </p:sp>
      <p:sp>
        <p:nvSpPr>
          <p:cNvPr id="261133" name="Text Box 13"/>
          <p:cNvSpPr txBox="1">
            <a:spLocks noChangeArrowheads="1"/>
          </p:cNvSpPr>
          <p:nvPr/>
        </p:nvSpPr>
        <p:spPr bwMode="auto">
          <a:xfrm>
            <a:off x="6705600" y="3200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</a:t>
            </a:r>
          </a:p>
        </p:txBody>
      </p:sp>
      <p:sp>
        <p:nvSpPr>
          <p:cNvPr id="261134" name="Text Box 14"/>
          <p:cNvSpPr txBox="1">
            <a:spLocks noChangeArrowheads="1"/>
          </p:cNvSpPr>
          <p:nvPr/>
        </p:nvSpPr>
        <p:spPr bwMode="auto">
          <a:xfrm>
            <a:off x="7391400" y="3200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</a:t>
            </a:r>
          </a:p>
        </p:txBody>
      </p:sp>
      <p:sp>
        <p:nvSpPr>
          <p:cNvPr id="261135" name="Text Box 15"/>
          <p:cNvSpPr txBox="1">
            <a:spLocks noChangeArrowheads="1"/>
          </p:cNvSpPr>
          <p:nvPr/>
        </p:nvSpPr>
        <p:spPr bwMode="auto">
          <a:xfrm>
            <a:off x="8077200" y="3200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</a:t>
            </a:r>
          </a:p>
        </p:txBody>
      </p:sp>
      <p:sp>
        <p:nvSpPr>
          <p:cNvPr id="261136" name="Text Box 16"/>
          <p:cNvSpPr txBox="1">
            <a:spLocks noChangeArrowheads="1"/>
          </p:cNvSpPr>
          <p:nvPr/>
        </p:nvSpPr>
        <p:spPr bwMode="auto">
          <a:xfrm>
            <a:off x="4648200" y="2733675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261137" name="Text Box 17"/>
          <p:cNvSpPr txBox="1">
            <a:spLocks noChangeArrowheads="1"/>
          </p:cNvSpPr>
          <p:nvPr/>
        </p:nvSpPr>
        <p:spPr bwMode="auto">
          <a:xfrm>
            <a:off x="5334000" y="2733675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261138" name="Text Box 18"/>
          <p:cNvSpPr txBox="1">
            <a:spLocks noChangeArrowheads="1"/>
          </p:cNvSpPr>
          <p:nvPr/>
        </p:nvSpPr>
        <p:spPr bwMode="auto">
          <a:xfrm>
            <a:off x="6019800" y="2733675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261139" name="Text Box 19"/>
          <p:cNvSpPr txBox="1">
            <a:spLocks noChangeArrowheads="1"/>
          </p:cNvSpPr>
          <p:nvPr/>
        </p:nvSpPr>
        <p:spPr bwMode="auto">
          <a:xfrm>
            <a:off x="6705600" y="2733675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 b="1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61140" name="Text Box 20"/>
          <p:cNvSpPr txBox="1">
            <a:spLocks noChangeArrowheads="1"/>
          </p:cNvSpPr>
          <p:nvPr/>
        </p:nvSpPr>
        <p:spPr bwMode="auto">
          <a:xfrm>
            <a:off x="7391400" y="2733675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261141" name="Text Box 21"/>
          <p:cNvSpPr txBox="1">
            <a:spLocks noChangeArrowheads="1"/>
          </p:cNvSpPr>
          <p:nvPr/>
        </p:nvSpPr>
        <p:spPr bwMode="auto">
          <a:xfrm>
            <a:off x="4648200" y="2257425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261142" name="Text Box 22"/>
          <p:cNvSpPr txBox="1">
            <a:spLocks noChangeArrowheads="1"/>
          </p:cNvSpPr>
          <p:nvPr/>
        </p:nvSpPr>
        <p:spPr bwMode="auto">
          <a:xfrm>
            <a:off x="4648200" y="1800225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be</a:t>
            </a:r>
          </a:p>
        </p:txBody>
      </p:sp>
      <p:sp>
        <p:nvSpPr>
          <p:cNvPr id="261143" name="Text Box 23"/>
          <p:cNvSpPr txBox="1">
            <a:spLocks noChangeArrowheads="1"/>
          </p:cNvSpPr>
          <p:nvPr/>
        </p:nvSpPr>
        <p:spPr bwMode="auto">
          <a:xfrm>
            <a:off x="4648200" y="1343025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261144" name="Text Box 24"/>
          <p:cNvSpPr txBox="1">
            <a:spLocks noChangeArrowheads="1"/>
          </p:cNvSpPr>
          <p:nvPr/>
        </p:nvSpPr>
        <p:spPr bwMode="auto">
          <a:xfrm>
            <a:off x="4648200" y="885825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261145" name="Text Box 25"/>
          <p:cNvSpPr txBox="1">
            <a:spLocks noChangeArrowheads="1"/>
          </p:cNvSpPr>
          <p:nvPr/>
        </p:nvSpPr>
        <p:spPr bwMode="auto">
          <a:xfrm>
            <a:off x="4648200" y="428625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cf</a:t>
            </a:r>
          </a:p>
        </p:txBody>
      </p:sp>
      <p:sp>
        <p:nvSpPr>
          <p:cNvPr id="261146" name="Text Box 26"/>
          <p:cNvSpPr txBox="1">
            <a:spLocks noChangeArrowheads="1"/>
          </p:cNvSpPr>
          <p:nvPr/>
        </p:nvSpPr>
        <p:spPr bwMode="auto">
          <a:xfrm>
            <a:off x="5334000" y="2266950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261147" name="Text Box 27"/>
          <p:cNvSpPr txBox="1">
            <a:spLocks noChangeArrowheads="1"/>
          </p:cNvSpPr>
          <p:nvPr/>
        </p:nvSpPr>
        <p:spPr bwMode="auto">
          <a:xfrm>
            <a:off x="6019800" y="2266950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√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261148" name="Text Box 28"/>
          <p:cNvSpPr txBox="1">
            <a:spLocks noChangeArrowheads="1"/>
          </p:cNvSpPr>
          <p:nvPr/>
        </p:nvSpPr>
        <p:spPr bwMode="auto">
          <a:xfrm>
            <a:off x="6705600" y="2266950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261149" name="Text Box 29"/>
          <p:cNvSpPr txBox="1">
            <a:spLocks noChangeArrowheads="1"/>
          </p:cNvSpPr>
          <p:nvPr/>
        </p:nvSpPr>
        <p:spPr bwMode="auto">
          <a:xfrm>
            <a:off x="7391400" y="2266950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261150" name="Text Box 30"/>
          <p:cNvSpPr txBox="1">
            <a:spLocks noChangeArrowheads="1"/>
          </p:cNvSpPr>
          <p:nvPr/>
        </p:nvSpPr>
        <p:spPr bwMode="auto">
          <a:xfrm>
            <a:off x="8077200" y="2733675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261151" name="Text Box 31"/>
          <p:cNvSpPr txBox="1">
            <a:spLocks noChangeArrowheads="1"/>
          </p:cNvSpPr>
          <p:nvPr/>
        </p:nvSpPr>
        <p:spPr bwMode="auto">
          <a:xfrm>
            <a:off x="5334000" y="1800225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 b="1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61152" name="Text Box 32"/>
          <p:cNvSpPr txBox="1">
            <a:spLocks noChangeArrowheads="1"/>
          </p:cNvSpPr>
          <p:nvPr/>
        </p:nvSpPr>
        <p:spPr bwMode="auto">
          <a:xfrm>
            <a:off x="6019800" y="1800225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261153" name="Text Box 33"/>
          <p:cNvSpPr txBox="1">
            <a:spLocks noChangeArrowheads="1"/>
          </p:cNvSpPr>
          <p:nvPr/>
        </p:nvSpPr>
        <p:spPr bwMode="auto">
          <a:xfrm>
            <a:off x="6705600" y="1800225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261154" name="Text Box 34"/>
          <p:cNvSpPr txBox="1">
            <a:spLocks noChangeArrowheads="1"/>
          </p:cNvSpPr>
          <p:nvPr/>
        </p:nvSpPr>
        <p:spPr bwMode="auto">
          <a:xfrm>
            <a:off x="5334000" y="1333500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261155" name="Text Box 35"/>
          <p:cNvSpPr txBox="1">
            <a:spLocks noChangeArrowheads="1"/>
          </p:cNvSpPr>
          <p:nvPr/>
        </p:nvSpPr>
        <p:spPr bwMode="auto">
          <a:xfrm>
            <a:off x="6019800" y="1333500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261156" name="Text Box 36"/>
          <p:cNvSpPr txBox="1">
            <a:spLocks noChangeArrowheads="1"/>
          </p:cNvSpPr>
          <p:nvPr/>
        </p:nvSpPr>
        <p:spPr bwMode="auto">
          <a:xfrm>
            <a:off x="5334000" y="869950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261157" name="Text Box 37"/>
          <p:cNvSpPr txBox="1">
            <a:spLocks noChangeArrowheads="1"/>
          </p:cNvSpPr>
          <p:nvPr/>
        </p:nvSpPr>
        <p:spPr bwMode="auto">
          <a:xfrm>
            <a:off x="5334000" y="1676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ae</a:t>
            </a:r>
          </a:p>
        </p:txBody>
      </p:sp>
      <p:sp>
        <p:nvSpPr>
          <p:cNvPr id="261158" name="Text Box 38"/>
          <p:cNvSpPr txBox="1">
            <a:spLocks noChangeArrowheads="1"/>
          </p:cNvSpPr>
          <p:nvPr/>
        </p:nvSpPr>
        <p:spPr bwMode="auto">
          <a:xfrm>
            <a:off x="5334000" y="1905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cf</a:t>
            </a:r>
          </a:p>
        </p:txBody>
      </p:sp>
      <p:sp>
        <p:nvSpPr>
          <p:cNvPr id="261159" name="Text Box 39"/>
          <p:cNvSpPr txBox="1">
            <a:spLocks noChangeArrowheads="1"/>
          </p:cNvSpPr>
          <p:nvPr/>
        </p:nvSpPr>
        <p:spPr bwMode="auto">
          <a:xfrm>
            <a:off x="6781800" y="2590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cd</a:t>
            </a:r>
          </a:p>
        </p:txBody>
      </p:sp>
      <p:sp>
        <p:nvSpPr>
          <p:cNvPr id="261160" name="Text Box 40"/>
          <p:cNvSpPr txBox="1">
            <a:spLocks noChangeArrowheads="1"/>
          </p:cNvSpPr>
          <p:nvPr/>
        </p:nvSpPr>
        <p:spPr bwMode="auto">
          <a:xfrm>
            <a:off x="6781800" y="28575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de</a:t>
            </a:r>
          </a:p>
        </p:txBody>
      </p:sp>
      <p:sp>
        <p:nvSpPr>
          <p:cNvPr id="261161" name="Text Box 41"/>
          <p:cNvSpPr txBox="1">
            <a:spLocks noChangeArrowheads="1"/>
          </p:cNvSpPr>
          <p:nvPr/>
        </p:nvSpPr>
        <p:spPr bwMode="auto">
          <a:xfrm>
            <a:off x="4876800" y="3810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√</a:t>
            </a:r>
            <a:r>
              <a:rPr lang="zh-CN" alt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261162" name="Text Box 42"/>
          <p:cNvSpPr txBox="1">
            <a:spLocks noChangeArrowheads="1"/>
          </p:cNvSpPr>
          <p:nvPr/>
        </p:nvSpPr>
        <p:spPr bwMode="auto">
          <a:xfrm>
            <a:off x="4876800" y="18288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√</a:t>
            </a:r>
            <a:r>
              <a:rPr lang="zh-CN" alt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261163" name="Text Box 43"/>
          <p:cNvSpPr txBox="1">
            <a:spLocks noChangeArrowheads="1"/>
          </p:cNvSpPr>
          <p:nvPr/>
        </p:nvSpPr>
        <p:spPr bwMode="auto">
          <a:xfrm>
            <a:off x="5542384" y="1772816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√</a:t>
            </a:r>
            <a:r>
              <a:rPr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4860" name="Line 44"/>
          <p:cNvSpPr>
            <a:spLocks noChangeShapeType="1"/>
          </p:cNvSpPr>
          <p:nvPr/>
        </p:nvSpPr>
        <p:spPr bwMode="auto">
          <a:xfrm flipV="1">
            <a:off x="6781800" y="2743200"/>
            <a:ext cx="457200" cy="457200"/>
          </a:xfrm>
          <a:prstGeom prst="line">
            <a:avLst/>
          </a:prstGeom>
          <a:noFill/>
          <a:ln w="381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1174" name="Text Box 54"/>
          <p:cNvSpPr txBox="1">
            <a:spLocks noChangeArrowheads="1"/>
          </p:cNvSpPr>
          <p:nvPr/>
        </p:nvSpPr>
        <p:spPr bwMode="auto">
          <a:xfrm>
            <a:off x="250825" y="188913"/>
            <a:ext cx="41767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等价状态对</a:t>
            </a:r>
          </a:p>
        </p:txBody>
      </p:sp>
      <p:sp>
        <p:nvSpPr>
          <p:cNvPr id="261175" name="Text Box 55"/>
          <p:cNvSpPr txBox="1">
            <a:spLocks noChangeArrowheads="1"/>
          </p:cNvSpPr>
          <p:nvPr/>
        </p:nvSpPr>
        <p:spPr bwMode="auto">
          <a:xfrm>
            <a:off x="395288" y="692150"/>
            <a:ext cx="3168650" cy="98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{ a ,b }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、 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{ a ,e }</a:t>
            </a:r>
            <a:endParaRPr lang="zh-CN" altLang="en-US" sz="28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{ b ,e }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、 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{ c ,f }</a:t>
            </a:r>
          </a:p>
        </p:txBody>
      </p:sp>
      <p:sp>
        <p:nvSpPr>
          <p:cNvPr id="261176" name="Text Box 56"/>
          <p:cNvSpPr txBox="1">
            <a:spLocks noChangeArrowheads="1"/>
          </p:cNvSpPr>
          <p:nvPr/>
        </p:nvSpPr>
        <p:spPr bwMode="auto">
          <a:xfrm>
            <a:off x="214313" y="2119313"/>
            <a:ext cx="36861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最大等价状态类</a:t>
            </a: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: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61177" name="Text Box 57"/>
          <p:cNvSpPr txBox="1">
            <a:spLocks noChangeArrowheads="1"/>
          </p:cNvSpPr>
          <p:nvPr/>
        </p:nvSpPr>
        <p:spPr bwMode="auto">
          <a:xfrm>
            <a:off x="304800" y="2590800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{ a 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,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b ,e 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}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、 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{ 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c ,f 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}</a:t>
            </a:r>
            <a:endParaRPr lang="en-US" altLang="zh-CN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1178" name="Text Box 58"/>
          <p:cNvSpPr txBox="1">
            <a:spLocks noChangeArrowheads="1"/>
          </p:cNvSpPr>
          <p:nvPr/>
        </p:nvSpPr>
        <p:spPr bwMode="auto">
          <a:xfrm>
            <a:off x="228600" y="4038600"/>
            <a:ext cx="1174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Let</a:t>
            </a:r>
            <a:endParaRPr lang="zh-CN" altLang="en-US" sz="2800" b="1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61179" name="Text Box 59"/>
          <p:cNvSpPr txBox="1">
            <a:spLocks noChangeArrowheads="1"/>
          </p:cNvSpPr>
          <p:nvPr/>
        </p:nvSpPr>
        <p:spPr bwMode="auto">
          <a:xfrm>
            <a:off x="1403350" y="3357563"/>
            <a:ext cx="289560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q</a:t>
            </a:r>
            <a:r>
              <a:rPr kumimoji="0" lang="en-US" altLang="zh-CN" sz="2800" b="1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1 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= 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{ a 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,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b ,e 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q</a:t>
            </a:r>
            <a:r>
              <a:rPr kumimoji="0" lang="en-US" altLang="zh-CN" sz="2800" b="1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2 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= 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{ c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,f 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q</a:t>
            </a:r>
            <a:r>
              <a:rPr kumimoji="0" lang="en-US" altLang="zh-CN" sz="2800" b="1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3 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= 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q</a:t>
            </a:r>
            <a:r>
              <a:rPr kumimoji="0" lang="en-US" altLang="zh-CN" sz="2800" b="1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4 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= 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g</a:t>
            </a:r>
          </a:p>
        </p:txBody>
      </p:sp>
      <p:sp>
        <p:nvSpPr>
          <p:cNvPr id="261180" name="AutoShape 60"/>
          <p:cNvSpPr>
            <a:spLocks/>
          </p:cNvSpPr>
          <p:nvPr/>
        </p:nvSpPr>
        <p:spPr bwMode="auto">
          <a:xfrm>
            <a:off x="1066800" y="3348038"/>
            <a:ext cx="304800" cy="1981200"/>
          </a:xfrm>
          <a:prstGeom prst="leftBrace">
            <a:avLst>
              <a:gd name="adj1" fmla="val 54167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5410200" y="3810000"/>
            <a:ext cx="2971800" cy="2874963"/>
            <a:chOff x="3408" y="2400"/>
            <a:chExt cx="1872" cy="1811"/>
          </a:xfrm>
        </p:grpSpPr>
        <p:sp>
          <p:nvSpPr>
            <p:cNvPr id="261182" name="Text Box 62"/>
            <p:cNvSpPr txBox="1">
              <a:spLocks noChangeArrowheads="1"/>
            </p:cNvSpPr>
            <p:nvPr/>
          </p:nvSpPr>
          <p:spPr bwMode="auto">
            <a:xfrm>
              <a:off x="3408" y="2706"/>
              <a:ext cx="1872" cy="150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kumimoji="0" lang="zh-CN" altLang="en-US" sz="2200" b="1" dirty="0">
                  <a:solidFill>
                    <a:srgbClr val="000099"/>
                  </a:solidFill>
                  <a:latin typeface="Times New Roman" pitchFamily="18" charset="0"/>
                </a:rPr>
                <a:t>             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0</a:t>
              </a:r>
              <a:r>
                <a:rPr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lang="en-US" altLang="zh-CN" sz="2200" b="1" baseline="-30000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  <a:latin typeface="Times New Roman" pitchFamily="18" charset="0"/>
                </a:rPr>
                <a:t>               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1</a:t>
              </a:r>
              <a:r>
                <a:rPr lang="en-US" altLang="zh-CN" sz="2200" b="1" dirty="0">
                  <a:latin typeface="Times New Roman" pitchFamily="18" charset="0"/>
                </a:rPr>
                <a:t>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q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1 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q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2 </a:t>
              </a:r>
              <a:r>
                <a:rPr lang="en-US" altLang="zh-CN" b="1" dirty="0">
                  <a:latin typeface="Times New Roman" pitchFamily="18" charset="0"/>
                </a:rPr>
                <a:t>/ 0      </a:t>
              </a:r>
              <a:r>
                <a:rPr lang="en-US" altLang="zh-CN" sz="2200" b="1" dirty="0">
                  <a:latin typeface="Times New Roman" pitchFamily="18" charset="0"/>
                </a:rPr>
                <a:t>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q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1 </a:t>
              </a:r>
              <a:r>
                <a:rPr lang="en-US" altLang="zh-CN" b="1" dirty="0">
                  <a:latin typeface="Times New Roman" pitchFamily="18" charset="0"/>
                </a:rPr>
                <a:t>/ 1     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latin typeface="Times New Roman" pitchFamily="18" charset="0"/>
                </a:rPr>
                <a:t>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q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2</a:t>
              </a:r>
              <a:r>
                <a:rPr lang="en-US" altLang="zh-CN" b="1" dirty="0">
                  <a:latin typeface="Times New Roman" pitchFamily="18" charset="0"/>
                </a:rPr>
                <a:t>  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q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3 </a:t>
              </a:r>
              <a:r>
                <a:rPr lang="en-US" altLang="zh-CN" b="1" dirty="0">
                  <a:latin typeface="Times New Roman" pitchFamily="18" charset="0"/>
                </a:rPr>
                <a:t>/ 0     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q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4 </a:t>
              </a:r>
              <a:r>
                <a:rPr lang="en-US" altLang="zh-CN" b="1" dirty="0">
                  <a:latin typeface="Times New Roman" pitchFamily="18" charset="0"/>
                </a:rPr>
                <a:t> / 0   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1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q</a:t>
              </a:r>
              <a:r>
                <a:rPr kumimoji="0" lang="en-US" altLang="zh-CN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3 </a:t>
              </a:r>
              <a:r>
                <a:rPr lang="en-US" altLang="zh-CN" b="1" dirty="0" smtClean="0">
                  <a:latin typeface="Times New Roman" pitchFamily="18" charset="0"/>
                </a:rPr>
                <a:t>   </a:t>
              </a:r>
              <a:r>
                <a:rPr lang="en-US" altLang="zh-CN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q</a:t>
              </a:r>
              <a:r>
                <a:rPr kumimoji="0" lang="en-US" altLang="zh-CN" b="1" baseline="-25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3</a:t>
              </a:r>
              <a:r>
                <a:rPr lang="en-US" altLang="zh-CN" b="1" dirty="0">
                  <a:latin typeface="Times New Roman" pitchFamily="18" charset="0"/>
                </a:rPr>
                <a:t> / 1     </a:t>
              </a:r>
              <a:r>
                <a:rPr lang="en-US" altLang="zh-CN" sz="1200" b="1" dirty="0">
                  <a:latin typeface="Times New Roman" pitchFamily="18" charset="0"/>
                </a:rPr>
                <a:t>  </a:t>
              </a:r>
              <a:r>
                <a:rPr lang="en-US" altLang="zh-CN" b="1" dirty="0">
                  <a:latin typeface="Times New Roman" pitchFamily="18" charset="0"/>
                </a:rPr>
                <a:t>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q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1</a:t>
              </a:r>
              <a:r>
                <a:rPr lang="en-US" altLang="zh-CN" b="1" dirty="0">
                  <a:latin typeface="Times New Roman" pitchFamily="18" charset="0"/>
                </a:rPr>
                <a:t> / 0              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latin typeface="Times New Roman" pitchFamily="18" charset="0"/>
                </a:rPr>
                <a:t>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q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4</a:t>
              </a:r>
              <a:r>
                <a:rPr lang="en-US" altLang="zh-CN" b="1" dirty="0">
                  <a:latin typeface="Times New Roman" pitchFamily="18" charset="0"/>
                </a:rPr>
                <a:t>  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q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2</a:t>
              </a:r>
              <a:r>
                <a:rPr lang="en-US" altLang="zh-CN" b="1" dirty="0">
                  <a:latin typeface="Times New Roman" pitchFamily="18" charset="0"/>
                </a:rPr>
                <a:t> / 1      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q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3</a:t>
              </a:r>
              <a:r>
                <a:rPr lang="en-US" altLang="zh-CN" b="1" dirty="0">
                  <a:latin typeface="Times New Roman" pitchFamily="18" charset="0"/>
                </a:rPr>
                <a:t> / 0                </a:t>
              </a:r>
            </a:p>
          </p:txBody>
        </p:sp>
        <p:sp>
          <p:nvSpPr>
            <p:cNvPr id="34881" name="Line 63"/>
            <p:cNvSpPr>
              <a:spLocks noChangeShapeType="1"/>
            </p:cNvSpPr>
            <p:nvPr/>
          </p:nvSpPr>
          <p:spPr bwMode="auto">
            <a:xfrm>
              <a:off x="4416" y="2706"/>
              <a:ext cx="0" cy="1496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82" name="Line 64"/>
            <p:cNvSpPr>
              <a:spLocks noChangeShapeType="1"/>
            </p:cNvSpPr>
            <p:nvPr/>
          </p:nvSpPr>
          <p:spPr bwMode="auto">
            <a:xfrm>
              <a:off x="3792" y="2706"/>
              <a:ext cx="0" cy="1496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83" name="Line 65"/>
            <p:cNvSpPr>
              <a:spLocks noChangeShapeType="1"/>
            </p:cNvSpPr>
            <p:nvPr/>
          </p:nvSpPr>
          <p:spPr bwMode="auto">
            <a:xfrm>
              <a:off x="3408" y="2724"/>
              <a:ext cx="336" cy="240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1186" name="Text Box 66"/>
            <p:cNvSpPr txBox="1">
              <a:spLocks noChangeArrowheads="1"/>
            </p:cNvSpPr>
            <p:nvPr/>
          </p:nvSpPr>
          <p:spPr bwMode="auto">
            <a:xfrm>
              <a:off x="3408" y="275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 err="1"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n</a:t>
              </a:r>
              <a:endParaRPr lang="en-US" altLang="zh-CN" b="1" dirty="0">
                <a:latin typeface="Times New Roman" pitchFamily="18" charset="0"/>
              </a:endParaRPr>
            </a:p>
          </p:txBody>
        </p:sp>
        <p:sp>
          <p:nvSpPr>
            <p:cNvPr id="34885" name="Text Box 67"/>
            <p:cNvSpPr txBox="1">
              <a:spLocks noChangeArrowheads="1"/>
            </p:cNvSpPr>
            <p:nvPr/>
          </p:nvSpPr>
          <p:spPr bwMode="auto">
            <a:xfrm>
              <a:off x="3600" y="262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x</a:t>
              </a:r>
            </a:p>
          </p:txBody>
        </p:sp>
        <p:sp>
          <p:nvSpPr>
            <p:cNvPr id="34886" name="Line 68"/>
            <p:cNvSpPr>
              <a:spLocks noChangeShapeType="1"/>
            </p:cNvSpPr>
            <p:nvPr/>
          </p:nvSpPr>
          <p:spPr bwMode="auto">
            <a:xfrm>
              <a:off x="3408" y="3039"/>
              <a:ext cx="1872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1189" name="Text Box 69"/>
            <p:cNvSpPr txBox="1">
              <a:spLocks noChangeArrowheads="1"/>
            </p:cNvSpPr>
            <p:nvPr/>
          </p:nvSpPr>
          <p:spPr bwMode="auto">
            <a:xfrm>
              <a:off x="3792" y="2400"/>
              <a:ext cx="1488" cy="31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>
                  <a:latin typeface="Times New Roman" pitchFamily="18" charset="0"/>
                </a:rPr>
                <a:t>      </a:t>
              </a:r>
              <a:r>
                <a:rPr lang="en-US" altLang="zh-CN" b="1"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</a:t>
              </a:r>
              <a:r>
                <a:rPr lang="en-US" altLang="zh-CN" b="1">
                  <a:latin typeface="Times New Roman" pitchFamily="18" charset="0"/>
                </a:rPr>
                <a:t> / Z</a:t>
              </a:r>
            </a:p>
          </p:txBody>
        </p:sp>
      </p:grpSp>
      <p:sp>
        <p:nvSpPr>
          <p:cNvPr id="261190" name="Text Box 70"/>
          <p:cNvSpPr txBox="1">
            <a:spLocks noChangeArrowheads="1"/>
          </p:cNvSpPr>
          <p:nvPr/>
        </p:nvSpPr>
        <p:spPr bwMode="auto">
          <a:xfrm>
            <a:off x="323850" y="5661025"/>
            <a:ext cx="439261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最小覆盖集：  </a:t>
            </a:r>
            <a:r>
              <a:rPr lang="en-US" altLang="zh-CN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{q</a:t>
            </a:r>
            <a:r>
              <a:rPr kumimoji="0" lang="en-US" altLang="zh-CN" b="1" baseline="-250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r>
              <a:rPr lang="en-US" altLang="zh-CN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, q</a:t>
            </a:r>
            <a:r>
              <a:rPr kumimoji="0" lang="en-US" altLang="zh-CN" b="1" baseline="-250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  <a:r>
              <a:rPr lang="en-US" altLang="zh-CN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, q</a:t>
            </a:r>
            <a:r>
              <a:rPr kumimoji="0" lang="en-US" altLang="zh-CN" b="1" baseline="-250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 </a:t>
            </a:r>
            <a:r>
              <a:rPr lang="en-US" altLang="zh-CN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,</a:t>
            </a:r>
            <a:r>
              <a:rPr kumimoji="0" lang="en-US" altLang="zh-CN" b="1" baseline="-250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altLang="zh-CN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q</a:t>
            </a:r>
            <a:r>
              <a:rPr kumimoji="0" lang="en-US" altLang="zh-CN" b="1" baseline="-250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 </a:t>
            </a:r>
            <a:r>
              <a:rPr lang="en-US" altLang="zh-CN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}</a:t>
            </a:r>
          </a:p>
        </p:txBody>
      </p:sp>
      <p:grpSp>
        <p:nvGrpSpPr>
          <p:cNvPr id="78" name="Group 71"/>
          <p:cNvGrpSpPr>
            <a:grpSpLocks/>
          </p:cNvGrpSpPr>
          <p:nvPr/>
        </p:nvGrpSpPr>
        <p:grpSpPr bwMode="auto">
          <a:xfrm>
            <a:off x="5412432" y="44624"/>
            <a:ext cx="3048000" cy="3775075"/>
            <a:chOff x="2664" y="816"/>
            <a:chExt cx="1920" cy="2378"/>
          </a:xfrm>
        </p:grpSpPr>
        <p:sp>
          <p:nvSpPr>
            <p:cNvPr id="79" name="Text Box 72"/>
            <p:cNvSpPr txBox="1">
              <a:spLocks noChangeArrowheads="1"/>
            </p:cNvSpPr>
            <p:nvPr/>
          </p:nvSpPr>
          <p:spPr bwMode="auto">
            <a:xfrm>
              <a:off x="2664" y="1122"/>
              <a:ext cx="1872" cy="207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2200" b="1" dirty="0">
                  <a:solidFill>
                    <a:srgbClr val="000099"/>
                  </a:solidFill>
                </a:rPr>
                <a:t>           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0</a:t>
              </a:r>
              <a:r>
                <a:rPr lang="en-US" altLang="zh-CN" sz="2200" b="1" dirty="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 </a:t>
              </a:r>
              <a:r>
                <a:rPr lang="en-US" altLang="zh-CN" sz="2200" b="1" baseline="-30000" dirty="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</a:rPr>
                <a:t>             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</a:t>
              </a:r>
            </a:p>
            <a:p>
              <a:pPr eaLnBrk="1" hangingPunct="1">
                <a:lnSpc>
                  <a:spcPct val="65000"/>
                </a:lnSpc>
                <a:spcBef>
                  <a:spcPts val="18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a      c / 0         b/ 1                         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  b      f / 0         a / 1                       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  c      d / 0         g / 0                       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  d      </a:t>
              </a:r>
              <a:r>
                <a:rPr lang="en-US" altLang="zh-CN" sz="2400" b="1" dirty="0" err="1">
                  <a:solidFill>
                    <a:schemeClr val="bg2"/>
                  </a:solidFill>
                </a:rPr>
                <a:t>d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 / 1         e / 0                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  e      c / 0         e / 1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  f       d / 0         g / 0 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  g      c / 1         d / 0 </a:t>
              </a:r>
            </a:p>
          </p:txBody>
        </p:sp>
        <p:sp>
          <p:nvSpPr>
            <p:cNvPr id="80" name="Line 73"/>
            <p:cNvSpPr>
              <a:spLocks noChangeShapeType="1"/>
            </p:cNvSpPr>
            <p:nvPr/>
          </p:nvSpPr>
          <p:spPr bwMode="auto">
            <a:xfrm flipH="1">
              <a:off x="3648" y="1122"/>
              <a:ext cx="24" cy="2046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Line 74"/>
            <p:cNvSpPr>
              <a:spLocks noChangeShapeType="1"/>
            </p:cNvSpPr>
            <p:nvPr/>
          </p:nvSpPr>
          <p:spPr bwMode="auto">
            <a:xfrm flipH="1">
              <a:off x="3024" y="1122"/>
              <a:ext cx="24" cy="2046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Line 75"/>
            <p:cNvSpPr>
              <a:spLocks noChangeShapeType="1"/>
            </p:cNvSpPr>
            <p:nvPr/>
          </p:nvSpPr>
          <p:spPr bwMode="auto">
            <a:xfrm>
              <a:off x="2664" y="1140"/>
              <a:ext cx="336" cy="240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Text Box 76"/>
            <p:cNvSpPr txBox="1">
              <a:spLocks noChangeArrowheads="1"/>
            </p:cNvSpPr>
            <p:nvPr/>
          </p:nvSpPr>
          <p:spPr bwMode="auto">
            <a:xfrm>
              <a:off x="2664" y="1188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n</a:t>
              </a:r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84" name="Text Box 77"/>
            <p:cNvSpPr txBox="1">
              <a:spLocks noChangeArrowheads="1"/>
            </p:cNvSpPr>
            <p:nvPr/>
          </p:nvSpPr>
          <p:spPr bwMode="auto">
            <a:xfrm>
              <a:off x="2856" y="104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x</a:t>
              </a:r>
            </a:p>
          </p:txBody>
        </p:sp>
        <p:sp>
          <p:nvSpPr>
            <p:cNvPr id="85" name="Line 78"/>
            <p:cNvSpPr>
              <a:spLocks noChangeShapeType="1"/>
            </p:cNvSpPr>
            <p:nvPr/>
          </p:nvSpPr>
          <p:spPr bwMode="auto">
            <a:xfrm>
              <a:off x="2712" y="1440"/>
              <a:ext cx="1872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" name="Text Box 79"/>
            <p:cNvSpPr txBox="1">
              <a:spLocks noChangeArrowheads="1"/>
            </p:cNvSpPr>
            <p:nvPr/>
          </p:nvSpPr>
          <p:spPr bwMode="auto">
            <a:xfrm>
              <a:off x="3048" y="816"/>
              <a:ext cx="1488" cy="31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>
                  <a:latin typeface="Times New Roman" pitchFamily="18" charset="0"/>
                </a:rPr>
                <a:t>      </a:t>
              </a:r>
              <a:r>
                <a:rPr lang="en-US" altLang="zh-CN" b="1"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</a:t>
              </a:r>
              <a:r>
                <a:rPr lang="en-US" altLang="zh-CN" b="1">
                  <a:latin typeface="Times New Roman" pitchFamily="18" charset="0"/>
                </a:rPr>
                <a:t> / 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876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6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6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26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76" grpId="0" autoUpdateAnimBg="0"/>
      <p:bldP spid="261177" grpId="0" autoUpdateAnimBg="0"/>
      <p:bldP spid="261178" grpId="0" autoUpdateAnimBg="0"/>
      <p:bldP spid="261179" grpId="0" autoUpdateAnimBg="0"/>
      <p:bldP spid="261180" grpId="0" animBg="1"/>
      <p:bldP spid="26119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3"/>
          <p:cNvGrpSpPr>
            <a:grpSpLocks/>
          </p:cNvGrpSpPr>
          <p:nvPr/>
        </p:nvGrpSpPr>
        <p:grpSpPr bwMode="auto">
          <a:xfrm>
            <a:off x="1509713" y="908050"/>
            <a:ext cx="5726112" cy="3094038"/>
            <a:chOff x="1104" y="240"/>
            <a:chExt cx="3607" cy="1949"/>
          </a:xfrm>
        </p:grpSpPr>
        <p:sp>
          <p:nvSpPr>
            <p:cNvPr id="35876" name="Text Box 4"/>
            <p:cNvSpPr txBox="1">
              <a:spLocks noChangeArrowheads="1"/>
            </p:cNvSpPr>
            <p:nvPr/>
          </p:nvSpPr>
          <p:spPr bwMode="auto">
            <a:xfrm>
              <a:off x="1104" y="318"/>
              <a:ext cx="3600" cy="1871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2200" b="1" dirty="0">
                  <a:solidFill>
                    <a:srgbClr val="000099"/>
                  </a:solidFill>
                </a:rPr>
                <a:t>                 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0 0</a:t>
              </a:r>
              <a:r>
                <a:rPr lang="en-US" altLang="zh-CN" sz="2200" b="1" dirty="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 </a:t>
              </a:r>
              <a:r>
                <a:rPr lang="en-US" altLang="zh-CN" sz="2200" b="1" baseline="-30000" dirty="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</a:rPr>
                <a:t>        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0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1            1 0           1 1</a:t>
              </a:r>
              <a:endParaRPr lang="en-US" altLang="zh-CN" sz="2200" b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</a:t>
              </a:r>
              <a:r>
                <a:rPr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a           b / 0       c / 0       b / 1      a / 0 </a:t>
              </a:r>
            </a:p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  b         </a:t>
              </a:r>
              <a:r>
                <a:rPr lang="en-US" altLang="zh-CN" sz="1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 e / 0       c / 0       b / 1      d / 1 </a:t>
              </a:r>
            </a:p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  c           a / 0    </a:t>
              </a:r>
              <a:r>
                <a:rPr lang="en-US" altLang="zh-CN" sz="1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   </a:t>
              </a:r>
              <a:r>
                <a:rPr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 b / 0    </a:t>
              </a:r>
              <a:r>
                <a:rPr lang="en-US" altLang="zh-CN" sz="2400" b="1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   </a:t>
              </a:r>
              <a:r>
                <a:rPr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c / 1    </a:t>
              </a:r>
              <a:r>
                <a:rPr lang="en-US" altLang="zh-CN" sz="12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  </a:t>
              </a:r>
              <a:r>
                <a:rPr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 d / 1 </a:t>
              </a:r>
            </a:p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  d           c/ 1      </a:t>
              </a:r>
              <a:r>
                <a:rPr lang="en-US" altLang="zh-CN" sz="12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  d / 0    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zh-CN" sz="2400" b="1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  </a:t>
              </a:r>
              <a:r>
                <a:rPr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a / 1   </a:t>
              </a:r>
              <a:r>
                <a:rPr lang="en-US" altLang="zh-CN" sz="20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    </a:t>
              </a:r>
              <a:r>
                <a:rPr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b / 0</a:t>
              </a:r>
            </a:p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  e         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  </a:t>
              </a:r>
              <a:r>
                <a:rPr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 c / 0     </a:t>
              </a:r>
              <a:r>
                <a:rPr lang="en-US" altLang="zh-CN" sz="1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  c / 0   </a:t>
              </a:r>
              <a:r>
                <a:rPr lang="en-US" altLang="zh-CN" sz="1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zh-CN" sz="1800" b="1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zh-CN" sz="2400" b="1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  </a:t>
              </a:r>
              <a:r>
                <a:rPr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c / 1       e / 0</a:t>
              </a:r>
            </a:p>
          </p:txBody>
        </p:sp>
        <p:sp>
          <p:nvSpPr>
            <p:cNvPr id="35877" name="Line 5"/>
            <p:cNvSpPr>
              <a:spLocks noChangeShapeType="1"/>
            </p:cNvSpPr>
            <p:nvPr/>
          </p:nvSpPr>
          <p:spPr bwMode="auto">
            <a:xfrm>
              <a:off x="3216" y="318"/>
              <a:ext cx="0" cy="1836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78" name="Line 6"/>
            <p:cNvSpPr>
              <a:spLocks noChangeShapeType="1"/>
            </p:cNvSpPr>
            <p:nvPr/>
          </p:nvSpPr>
          <p:spPr bwMode="auto">
            <a:xfrm>
              <a:off x="1783" y="318"/>
              <a:ext cx="0" cy="1836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79" name="Line 7"/>
            <p:cNvSpPr>
              <a:spLocks noChangeShapeType="1"/>
            </p:cNvSpPr>
            <p:nvPr/>
          </p:nvSpPr>
          <p:spPr bwMode="auto">
            <a:xfrm>
              <a:off x="1104" y="336"/>
              <a:ext cx="624" cy="288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1368" name="Text Box 8"/>
            <p:cNvSpPr txBox="1">
              <a:spLocks noChangeArrowheads="1"/>
            </p:cNvSpPr>
            <p:nvPr/>
          </p:nvSpPr>
          <p:spPr bwMode="auto">
            <a:xfrm>
              <a:off x="1104" y="384"/>
              <a:ext cx="5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n</a:t>
              </a:r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5881" name="Line 9"/>
            <p:cNvSpPr>
              <a:spLocks noChangeShapeType="1"/>
            </p:cNvSpPr>
            <p:nvPr/>
          </p:nvSpPr>
          <p:spPr bwMode="auto">
            <a:xfrm>
              <a:off x="1104" y="672"/>
              <a:ext cx="3607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1370" name="Text Box 10"/>
            <p:cNvSpPr txBox="1">
              <a:spLocks noChangeArrowheads="1"/>
            </p:cNvSpPr>
            <p:nvPr/>
          </p:nvSpPr>
          <p:spPr bwMode="auto">
            <a:xfrm>
              <a:off x="1344" y="240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latin typeface="Times New Roman" pitchFamily="18" charset="0"/>
                </a:rPr>
                <a:t>x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1 </a:t>
              </a:r>
              <a:r>
                <a:rPr lang="en-US" altLang="zh-CN" b="1">
                  <a:latin typeface="Times New Roman" pitchFamily="18" charset="0"/>
                </a:rPr>
                <a:t>x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5883" name="Line 11"/>
            <p:cNvSpPr>
              <a:spLocks noChangeShapeType="1"/>
            </p:cNvSpPr>
            <p:nvPr/>
          </p:nvSpPr>
          <p:spPr bwMode="auto">
            <a:xfrm>
              <a:off x="3984" y="312"/>
              <a:ext cx="0" cy="1836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84" name="Line 12"/>
            <p:cNvSpPr>
              <a:spLocks noChangeShapeType="1"/>
            </p:cNvSpPr>
            <p:nvPr/>
          </p:nvSpPr>
          <p:spPr bwMode="auto">
            <a:xfrm>
              <a:off x="2496" y="336"/>
              <a:ext cx="0" cy="1836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39750" y="4221163"/>
            <a:ext cx="3352800" cy="2257425"/>
            <a:chOff x="2976" y="2670"/>
            <a:chExt cx="2112" cy="1422"/>
          </a:xfrm>
        </p:grpSpPr>
        <p:sp>
          <p:nvSpPr>
            <p:cNvPr id="271375" name="Text Box 15"/>
            <p:cNvSpPr txBox="1">
              <a:spLocks noChangeArrowheads="1"/>
            </p:cNvSpPr>
            <p:nvPr/>
          </p:nvSpPr>
          <p:spPr bwMode="auto">
            <a:xfrm>
              <a:off x="3312" y="3804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1376" name="Text Box 16"/>
            <p:cNvSpPr txBox="1">
              <a:spLocks noChangeArrowheads="1"/>
            </p:cNvSpPr>
            <p:nvPr/>
          </p:nvSpPr>
          <p:spPr bwMode="auto">
            <a:xfrm>
              <a:off x="3744" y="3804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71377" name="Text Box 17"/>
            <p:cNvSpPr txBox="1">
              <a:spLocks noChangeArrowheads="1"/>
            </p:cNvSpPr>
            <p:nvPr/>
          </p:nvSpPr>
          <p:spPr bwMode="auto">
            <a:xfrm>
              <a:off x="4176" y="3804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71378" name="Text Box 18"/>
            <p:cNvSpPr txBox="1">
              <a:spLocks noChangeArrowheads="1"/>
            </p:cNvSpPr>
            <p:nvPr/>
          </p:nvSpPr>
          <p:spPr bwMode="auto">
            <a:xfrm>
              <a:off x="4608" y="3804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71379" name="Text Box 19"/>
            <p:cNvSpPr txBox="1">
              <a:spLocks noChangeArrowheads="1"/>
            </p:cNvSpPr>
            <p:nvPr/>
          </p:nvSpPr>
          <p:spPr bwMode="auto">
            <a:xfrm>
              <a:off x="3360" y="3534"/>
              <a:ext cx="43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bc</a:t>
              </a:r>
              <a:endPara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271380" name="Text Box 20"/>
            <p:cNvSpPr txBox="1">
              <a:spLocks noChangeArrowheads="1"/>
            </p:cNvSpPr>
            <p:nvPr/>
          </p:nvSpPr>
          <p:spPr bwMode="auto">
            <a:xfrm>
              <a:off x="3360" y="3246"/>
              <a:ext cx="43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271381" name="Text Box 21"/>
            <p:cNvSpPr txBox="1">
              <a:spLocks noChangeArrowheads="1"/>
            </p:cNvSpPr>
            <p:nvPr/>
          </p:nvSpPr>
          <p:spPr bwMode="auto">
            <a:xfrm>
              <a:off x="3360" y="2958"/>
              <a:ext cx="43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271382" name="Text Box 22"/>
            <p:cNvSpPr txBox="1">
              <a:spLocks noChangeArrowheads="1"/>
            </p:cNvSpPr>
            <p:nvPr/>
          </p:nvSpPr>
          <p:spPr bwMode="auto">
            <a:xfrm>
              <a:off x="3360" y="2670"/>
              <a:ext cx="43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271383" name="Text Box 23"/>
            <p:cNvSpPr txBox="1">
              <a:spLocks noChangeArrowheads="1"/>
            </p:cNvSpPr>
            <p:nvPr/>
          </p:nvSpPr>
          <p:spPr bwMode="auto">
            <a:xfrm>
              <a:off x="3792" y="3534"/>
              <a:ext cx="43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271384" name="Text Box 24"/>
            <p:cNvSpPr txBox="1">
              <a:spLocks noChangeArrowheads="1"/>
            </p:cNvSpPr>
            <p:nvPr/>
          </p:nvSpPr>
          <p:spPr bwMode="auto">
            <a:xfrm>
              <a:off x="4224" y="3534"/>
              <a:ext cx="43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271385" name="Text Box 25"/>
            <p:cNvSpPr txBox="1">
              <a:spLocks noChangeArrowheads="1"/>
            </p:cNvSpPr>
            <p:nvPr/>
          </p:nvSpPr>
          <p:spPr bwMode="auto">
            <a:xfrm>
              <a:off x="4656" y="3534"/>
              <a:ext cx="43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271386" name="Text Box 26"/>
            <p:cNvSpPr txBox="1">
              <a:spLocks noChangeArrowheads="1"/>
            </p:cNvSpPr>
            <p:nvPr/>
          </p:nvSpPr>
          <p:spPr bwMode="auto">
            <a:xfrm>
              <a:off x="3792" y="3240"/>
              <a:ext cx="43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271387" name="Text Box 27"/>
            <p:cNvSpPr txBox="1">
              <a:spLocks noChangeArrowheads="1"/>
            </p:cNvSpPr>
            <p:nvPr/>
          </p:nvSpPr>
          <p:spPr bwMode="auto">
            <a:xfrm>
              <a:off x="4224" y="3240"/>
              <a:ext cx="43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271388" name="Text Box 28"/>
            <p:cNvSpPr txBox="1">
              <a:spLocks noChangeArrowheads="1"/>
            </p:cNvSpPr>
            <p:nvPr/>
          </p:nvSpPr>
          <p:spPr bwMode="auto">
            <a:xfrm>
              <a:off x="3792" y="2948"/>
              <a:ext cx="43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ae</a:t>
              </a: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271389" name="Text Box 29"/>
            <p:cNvSpPr txBox="1">
              <a:spLocks noChangeArrowheads="1"/>
            </p:cNvSpPr>
            <p:nvPr/>
          </p:nvSpPr>
          <p:spPr bwMode="auto">
            <a:xfrm>
              <a:off x="3995" y="2908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√</a:t>
              </a:r>
              <a:r>
                <a:rPr lang="zh-CN" altLang="en-US" sz="2800" b="1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271390" name="Text Box 30"/>
            <p:cNvSpPr txBox="1">
              <a:spLocks noChangeArrowheads="1"/>
            </p:cNvSpPr>
            <p:nvPr/>
          </p:nvSpPr>
          <p:spPr bwMode="auto">
            <a:xfrm>
              <a:off x="3504" y="3513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√</a:t>
              </a:r>
              <a:r>
                <a:rPr lang="zh-CN" altLang="en-US" sz="2800" b="1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271391" name="Text Box 31"/>
            <p:cNvSpPr txBox="1">
              <a:spLocks noChangeArrowheads="1"/>
            </p:cNvSpPr>
            <p:nvPr/>
          </p:nvSpPr>
          <p:spPr bwMode="auto">
            <a:xfrm>
              <a:off x="2976" y="355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71392" name="Text Box 32"/>
            <p:cNvSpPr txBox="1">
              <a:spLocks noChangeArrowheads="1"/>
            </p:cNvSpPr>
            <p:nvPr/>
          </p:nvSpPr>
          <p:spPr bwMode="auto">
            <a:xfrm>
              <a:off x="2976" y="3264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71393" name="Text Box 33"/>
            <p:cNvSpPr txBox="1">
              <a:spLocks noChangeArrowheads="1"/>
            </p:cNvSpPr>
            <p:nvPr/>
          </p:nvSpPr>
          <p:spPr bwMode="auto">
            <a:xfrm>
              <a:off x="2976" y="297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71394" name="Text Box 34"/>
            <p:cNvSpPr txBox="1">
              <a:spLocks noChangeArrowheads="1"/>
            </p:cNvSpPr>
            <p:nvPr/>
          </p:nvSpPr>
          <p:spPr bwMode="auto">
            <a:xfrm>
              <a:off x="2976" y="2688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271403" name="Text Box 43"/>
          <p:cNvSpPr txBox="1">
            <a:spLocks noChangeArrowheads="1"/>
          </p:cNvSpPr>
          <p:nvPr/>
        </p:nvSpPr>
        <p:spPr bwMode="auto">
          <a:xfrm>
            <a:off x="6084888" y="4437063"/>
            <a:ext cx="2663825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等价状态对:</a:t>
            </a:r>
            <a:endParaRPr lang="en-US" altLang="zh-CN" sz="2800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ae</a:t>
            </a: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</a:t>
            </a:r>
            <a:r>
              <a:rPr lang="en-US" altLang="zh-CN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bc</a:t>
            </a:r>
            <a:endParaRPr lang="en-US" altLang="zh-CN" sz="2800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pic>
        <p:nvPicPr>
          <p:cNvPr id="35846" name="Picture 46" descr="ELEGLINE"/>
          <p:cNvPicPr>
            <a:picLocks noChangeAspect="1" noChangeArrowheads="1"/>
          </p:cNvPicPr>
          <p:nvPr/>
        </p:nvPicPr>
        <p:blipFill>
          <a:blip r:embed="rId2">
            <a:lum bright="46000" contras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9" name="Text Box 4"/>
          <p:cNvSpPr txBox="1">
            <a:spLocks noChangeArrowheads="1"/>
          </p:cNvSpPr>
          <p:nvPr/>
        </p:nvSpPr>
        <p:spPr bwMode="auto">
          <a:xfrm>
            <a:off x="231775" y="169863"/>
            <a:ext cx="9144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Arial" panose="020B0604020202020204" pitchFamily="34" charset="0"/>
              </a:rPr>
              <a:t> 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例：对某状态表进行化简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403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3"/>
          <p:cNvSpPr txBox="1">
            <a:spLocks noChangeArrowheads="1"/>
          </p:cNvSpPr>
          <p:nvPr/>
        </p:nvSpPr>
        <p:spPr bwMode="auto">
          <a:xfrm>
            <a:off x="2700338" y="1628775"/>
            <a:ext cx="312420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  <a:latin typeface="Arial" panose="020B0604020202020204" pitchFamily="34" charset="0"/>
              </a:rPr>
              <a:t>q</a:t>
            </a:r>
            <a:r>
              <a:rPr kumimoji="0" lang="en-US" altLang="zh-CN" sz="2800" baseline="-25000">
                <a:solidFill>
                  <a:schemeClr val="bg2"/>
                </a:solidFill>
                <a:latin typeface="Arial" panose="020B0604020202020204" pitchFamily="34" charset="0"/>
              </a:rPr>
              <a:t>1 </a:t>
            </a:r>
            <a:r>
              <a:rPr lang="en-US" altLang="zh-CN" sz="2800">
                <a:solidFill>
                  <a:schemeClr val="bg2"/>
                </a:solidFill>
                <a:latin typeface="Arial" panose="020B0604020202020204" pitchFamily="34" charset="0"/>
              </a:rPr>
              <a:t>= {</a:t>
            </a:r>
            <a:r>
              <a:rPr lang="zh-CN" altLang="en-US" sz="280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>
                <a:solidFill>
                  <a:schemeClr val="bg2"/>
                </a:solidFill>
                <a:latin typeface="Arial" panose="020B0604020202020204" pitchFamily="34" charset="0"/>
              </a:rPr>
              <a:t>a  e }</a:t>
            </a:r>
            <a:endParaRPr lang="zh-CN" altLang="en-US" sz="28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  <a:latin typeface="Arial" panose="020B0604020202020204" pitchFamily="34" charset="0"/>
              </a:rPr>
              <a:t>q</a:t>
            </a:r>
            <a:r>
              <a:rPr kumimoji="0" lang="en-US" altLang="zh-CN" sz="2800" baseline="-25000">
                <a:solidFill>
                  <a:schemeClr val="bg2"/>
                </a:solidFill>
                <a:latin typeface="Arial" panose="020B0604020202020204" pitchFamily="34" charset="0"/>
              </a:rPr>
              <a:t>2 </a:t>
            </a:r>
            <a:r>
              <a:rPr lang="en-US" altLang="zh-CN" sz="2800">
                <a:solidFill>
                  <a:schemeClr val="bg2"/>
                </a:solidFill>
                <a:latin typeface="Arial" panose="020B0604020202020204" pitchFamily="34" charset="0"/>
              </a:rPr>
              <a:t>= {</a:t>
            </a:r>
            <a:r>
              <a:rPr lang="zh-CN" altLang="en-US" sz="280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>
                <a:solidFill>
                  <a:schemeClr val="bg2"/>
                </a:solidFill>
                <a:latin typeface="Arial" panose="020B0604020202020204" pitchFamily="34" charset="0"/>
              </a:rPr>
              <a:t>b  c }</a:t>
            </a:r>
            <a:endParaRPr lang="zh-CN" altLang="en-US" sz="28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  <a:latin typeface="Arial" panose="020B0604020202020204" pitchFamily="34" charset="0"/>
              </a:rPr>
              <a:t>q</a:t>
            </a:r>
            <a:r>
              <a:rPr kumimoji="0" lang="en-US" altLang="zh-CN" sz="2800" baseline="-25000">
                <a:solidFill>
                  <a:schemeClr val="bg2"/>
                </a:solidFill>
                <a:latin typeface="Arial" panose="020B0604020202020204" pitchFamily="34" charset="0"/>
              </a:rPr>
              <a:t>3 </a:t>
            </a:r>
            <a:r>
              <a:rPr lang="en-US" altLang="zh-CN" sz="2800">
                <a:solidFill>
                  <a:schemeClr val="bg2"/>
                </a:solidFill>
                <a:latin typeface="Arial" panose="020B0604020202020204" pitchFamily="34" charset="0"/>
              </a:rPr>
              <a:t>= </a:t>
            </a:r>
            <a:r>
              <a:rPr lang="zh-CN" altLang="en-US" sz="280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>
                <a:solidFill>
                  <a:schemeClr val="bg2"/>
                </a:solidFill>
                <a:latin typeface="Arial" panose="020B0604020202020204" pitchFamily="34" charset="0"/>
              </a:rPr>
              <a:t>d </a:t>
            </a:r>
            <a:endParaRPr lang="zh-CN" altLang="en-US" sz="28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1403350" y="1700213"/>
            <a:ext cx="914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令：</a:t>
            </a:r>
          </a:p>
        </p:txBody>
      </p:sp>
      <p:grpSp>
        <p:nvGrpSpPr>
          <p:cNvPr id="36868" name="Group 5"/>
          <p:cNvGrpSpPr>
            <a:grpSpLocks/>
          </p:cNvGrpSpPr>
          <p:nvPr/>
        </p:nvGrpSpPr>
        <p:grpSpPr bwMode="auto">
          <a:xfrm>
            <a:off x="1692275" y="3357563"/>
            <a:ext cx="5726113" cy="2071687"/>
            <a:chOff x="288" y="1699"/>
            <a:chExt cx="3607" cy="1305"/>
          </a:xfrm>
        </p:grpSpPr>
        <p:sp>
          <p:nvSpPr>
            <p:cNvPr id="272390" name="Text Box 6"/>
            <p:cNvSpPr txBox="1">
              <a:spLocks noChangeArrowheads="1"/>
            </p:cNvSpPr>
            <p:nvPr/>
          </p:nvSpPr>
          <p:spPr bwMode="auto">
            <a:xfrm>
              <a:off x="288" y="1777"/>
              <a:ext cx="3600" cy="122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kumimoji="0" lang="zh-CN" altLang="en-US" sz="2200" b="1">
                  <a:solidFill>
                    <a:srgbClr val="000099"/>
                  </a:solidFill>
                  <a:latin typeface="Times New Roman" pitchFamily="18" charset="0"/>
                </a:rPr>
                <a:t>                    </a:t>
              </a:r>
              <a:r>
                <a:rPr kumimoji="0" lang="en-US" altLang="zh-CN" sz="2200" b="1">
                  <a:solidFill>
                    <a:srgbClr val="000099"/>
                  </a:solidFill>
                  <a:latin typeface="Times New Roman" pitchFamily="18" charset="0"/>
                </a:rPr>
                <a:t>0 0</a:t>
              </a:r>
              <a:r>
                <a:rPr lang="en-US" altLang="zh-CN" sz="2200" b="1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lang="en-US" altLang="zh-CN" sz="2200" b="1" baseline="-3000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baseline="30000">
                  <a:solidFill>
                    <a:srgbClr val="000099"/>
                  </a:solidFill>
                  <a:latin typeface="Times New Roman" pitchFamily="18" charset="0"/>
                </a:rPr>
                <a:t>           </a:t>
              </a:r>
              <a:r>
                <a:rPr kumimoji="0" lang="en-US" altLang="zh-CN" sz="2200" b="1">
                  <a:solidFill>
                    <a:srgbClr val="000099"/>
                  </a:solidFill>
                  <a:latin typeface="Times New Roman" pitchFamily="18" charset="0"/>
                </a:rPr>
                <a:t>0</a:t>
              </a:r>
              <a:r>
                <a:rPr lang="en-US" altLang="zh-CN" sz="2200" b="1">
                  <a:latin typeface="Times New Roman" pitchFamily="18" charset="0"/>
                </a:rPr>
                <a:t> </a:t>
              </a:r>
              <a:r>
                <a:rPr kumimoji="0" lang="en-US" altLang="zh-CN" sz="2200" b="1">
                  <a:solidFill>
                    <a:srgbClr val="000099"/>
                  </a:solidFill>
                  <a:latin typeface="Times New Roman" pitchFamily="18" charset="0"/>
                </a:rPr>
                <a:t>1            1 0           1 1</a:t>
              </a:r>
              <a:endParaRPr lang="en-US" altLang="zh-CN" sz="2200" b="1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latin typeface="Times New Roman" pitchFamily="18" charset="0"/>
                </a:rPr>
                <a:t>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1</a:t>
              </a:r>
              <a:r>
                <a:rPr lang="en-US" altLang="zh-CN" b="1">
                  <a:latin typeface="Arial" charset="0"/>
                </a:rPr>
                <a:t>          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2</a:t>
              </a:r>
              <a:r>
                <a:rPr lang="en-US" altLang="zh-CN" b="1">
                  <a:latin typeface="Arial" charset="0"/>
                </a:rPr>
                <a:t> / 0    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2</a:t>
              </a:r>
              <a:r>
                <a:rPr lang="en-US" altLang="zh-CN" b="1">
                  <a:latin typeface="Arial" charset="0"/>
                </a:rPr>
                <a:t> / 0      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2</a:t>
              </a:r>
              <a:r>
                <a:rPr lang="en-US" altLang="zh-CN" b="1">
                  <a:latin typeface="Arial" charset="0"/>
                </a:rPr>
                <a:t> / 1   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1</a:t>
              </a:r>
              <a:r>
                <a:rPr lang="en-US" altLang="zh-CN" b="1">
                  <a:latin typeface="Arial" charset="0"/>
                </a:rPr>
                <a:t> / 0 </a:t>
              </a:r>
            </a:p>
            <a:p>
              <a:pPr marL="457200" indent="-457200" eaLnBrk="1" hangingPunct="1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latin typeface="Arial" charset="0"/>
                </a:rPr>
                <a:t>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2</a:t>
              </a:r>
              <a:r>
                <a:rPr lang="en-US" altLang="zh-CN" b="1">
                  <a:latin typeface="Arial" charset="0"/>
                </a:rPr>
                <a:t>          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1</a:t>
              </a:r>
              <a:r>
                <a:rPr lang="en-US" altLang="zh-CN" b="1">
                  <a:latin typeface="Arial" charset="0"/>
                </a:rPr>
                <a:t> / 0    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2</a:t>
              </a:r>
              <a:r>
                <a:rPr lang="en-US" altLang="zh-CN" b="1">
                  <a:latin typeface="Arial" charset="0"/>
                </a:rPr>
                <a:t> / 0      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2</a:t>
              </a:r>
              <a:r>
                <a:rPr lang="en-US" altLang="zh-CN" b="1">
                  <a:latin typeface="Arial" charset="0"/>
                </a:rPr>
                <a:t> / 1   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3</a:t>
              </a:r>
              <a:r>
                <a:rPr lang="en-US" altLang="zh-CN" b="1">
                  <a:latin typeface="Arial" charset="0"/>
                </a:rPr>
                <a:t> / 1 </a:t>
              </a:r>
            </a:p>
            <a:p>
              <a:pPr marL="457200" indent="-457200" eaLnBrk="1" hangingPunct="1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latin typeface="Arial" charset="0"/>
                </a:rPr>
                <a:t>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3</a:t>
              </a:r>
              <a:r>
                <a:rPr lang="en-US" altLang="zh-CN" b="1">
                  <a:latin typeface="Arial" charset="0"/>
                </a:rPr>
                <a:t>          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2</a:t>
              </a:r>
              <a:r>
                <a:rPr lang="en-US" altLang="zh-CN" b="1">
                  <a:latin typeface="Arial" charset="0"/>
                </a:rPr>
                <a:t> / 1    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3</a:t>
              </a:r>
              <a:r>
                <a:rPr lang="en-US" altLang="zh-CN" b="1">
                  <a:latin typeface="Arial" charset="0"/>
                </a:rPr>
                <a:t> / 0      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1</a:t>
              </a:r>
              <a:r>
                <a:rPr lang="en-US" altLang="zh-CN" b="1">
                  <a:latin typeface="Arial" charset="0"/>
                </a:rPr>
                <a:t> / 1   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2</a:t>
              </a:r>
              <a:r>
                <a:rPr lang="en-US" altLang="zh-CN" b="1">
                  <a:latin typeface="Arial" charset="0"/>
                </a:rPr>
                <a:t> / 0 </a:t>
              </a:r>
            </a:p>
          </p:txBody>
        </p:sp>
        <p:sp>
          <p:nvSpPr>
            <p:cNvPr id="36875" name="Line 7"/>
            <p:cNvSpPr>
              <a:spLocks noChangeShapeType="1"/>
            </p:cNvSpPr>
            <p:nvPr/>
          </p:nvSpPr>
          <p:spPr bwMode="auto">
            <a:xfrm>
              <a:off x="2400" y="1777"/>
              <a:ext cx="0" cy="1224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76" name="Line 8"/>
            <p:cNvSpPr>
              <a:spLocks noChangeShapeType="1"/>
            </p:cNvSpPr>
            <p:nvPr/>
          </p:nvSpPr>
          <p:spPr bwMode="auto">
            <a:xfrm>
              <a:off x="967" y="1777"/>
              <a:ext cx="0" cy="1224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77" name="Line 9"/>
            <p:cNvSpPr>
              <a:spLocks noChangeShapeType="1"/>
            </p:cNvSpPr>
            <p:nvPr/>
          </p:nvSpPr>
          <p:spPr bwMode="auto">
            <a:xfrm>
              <a:off x="288" y="1795"/>
              <a:ext cx="624" cy="288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2394" name="Text Box 10"/>
            <p:cNvSpPr txBox="1">
              <a:spLocks noChangeArrowheads="1"/>
            </p:cNvSpPr>
            <p:nvPr/>
          </p:nvSpPr>
          <p:spPr bwMode="auto">
            <a:xfrm>
              <a:off x="288" y="1843"/>
              <a:ext cx="5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</a:t>
              </a:r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6879" name="Line 11"/>
            <p:cNvSpPr>
              <a:spLocks noChangeShapeType="1"/>
            </p:cNvSpPr>
            <p:nvPr/>
          </p:nvSpPr>
          <p:spPr bwMode="auto">
            <a:xfrm>
              <a:off x="288" y="2131"/>
              <a:ext cx="3607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2396" name="Text Box 12"/>
            <p:cNvSpPr txBox="1">
              <a:spLocks noChangeArrowheads="1"/>
            </p:cNvSpPr>
            <p:nvPr/>
          </p:nvSpPr>
          <p:spPr bwMode="auto">
            <a:xfrm>
              <a:off x="528" y="1699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latin typeface="Times New Roman" pitchFamily="18" charset="0"/>
                </a:rPr>
                <a:t>x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</a:t>
              </a:r>
              <a:r>
                <a:rPr lang="en-US" altLang="zh-CN" b="1">
                  <a:latin typeface="Times New Roman" pitchFamily="18" charset="0"/>
                </a:rPr>
                <a:t>x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881" name="Line 13"/>
            <p:cNvSpPr>
              <a:spLocks noChangeShapeType="1"/>
            </p:cNvSpPr>
            <p:nvPr/>
          </p:nvSpPr>
          <p:spPr bwMode="auto">
            <a:xfrm>
              <a:off x="3168" y="1771"/>
              <a:ext cx="0" cy="1224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2" name="Line 14"/>
            <p:cNvSpPr>
              <a:spLocks noChangeShapeType="1"/>
            </p:cNvSpPr>
            <p:nvPr/>
          </p:nvSpPr>
          <p:spPr bwMode="auto">
            <a:xfrm>
              <a:off x="1680" y="1771"/>
              <a:ext cx="0" cy="1224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72401" name="Text Box 17"/>
          <p:cNvSpPr txBox="1">
            <a:spLocks noChangeArrowheads="1"/>
          </p:cNvSpPr>
          <p:nvPr/>
        </p:nvSpPr>
        <p:spPr bwMode="auto">
          <a:xfrm>
            <a:off x="1258888" y="908050"/>
            <a:ext cx="6191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等价状态对:     </a:t>
            </a:r>
            <a:r>
              <a:rPr lang="en-US" altLang="zh-CN" sz="2800">
                <a:solidFill>
                  <a:schemeClr val="bg2"/>
                </a:solidFill>
              </a:rPr>
              <a:t>{</a:t>
            </a:r>
            <a:r>
              <a:rPr lang="en-US" altLang="zh-CN" sz="2800">
                <a:solidFill>
                  <a:schemeClr val="bg2"/>
                </a:solidFill>
                <a:latin typeface="Arial" panose="020B0604020202020204" pitchFamily="34" charset="0"/>
              </a:rPr>
              <a:t>a e}      { b c }</a:t>
            </a:r>
          </a:p>
        </p:txBody>
      </p:sp>
      <p:pic>
        <p:nvPicPr>
          <p:cNvPr id="36872" name="Picture 18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3" name="Text Box 4"/>
          <p:cNvSpPr txBox="1">
            <a:spLocks noChangeArrowheads="1"/>
          </p:cNvSpPr>
          <p:nvPr/>
        </p:nvSpPr>
        <p:spPr bwMode="auto">
          <a:xfrm>
            <a:off x="0" y="115888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  例：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对某状态表进行化简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401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457200" y="1768475"/>
            <a:ext cx="3429000" cy="2494529"/>
          </a:xfrm>
          <a:prstGeom prst="rect">
            <a:avLst/>
          </a:prstGeom>
          <a:solidFill>
            <a:schemeClr val="tx1"/>
          </a:solidFill>
          <a:ln w="38100">
            <a:solidFill>
              <a:srgbClr val="CC00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85000"/>
              </a:lnSpc>
              <a:spcBef>
                <a:spcPct val="50000"/>
              </a:spcBef>
              <a:defRPr/>
            </a:pPr>
            <a:r>
              <a:rPr kumimoji="0" lang="zh-CN" altLang="en-US" sz="2200" b="1" dirty="0">
                <a:solidFill>
                  <a:srgbClr val="000099"/>
                </a:solidFill>
                <a:latin typeface="Times New Roman" pitchFamily="18" charset="0"/>
              </a:rPr>
              <a:t>                    </a:t>
            </a:r>
            <a:r>
              <a:rPr kumimoji="0" lang="en-US" altLang="zh-CN" sz="2200" b="1" dirty="0">
                <a:solidFill>
                  <a:srgbClr val="000099"/>
                </a:solidFill>
                <a:latin typeface="Times New Roman" pitchFamily="18" charset="0"/>
              </a:rPr>
              <a:t>0  </a:t>
            </a:r>
            <a:r>
              <a:rPr lang="en-US" altLang="zh-CN" sz="2200" b="1" dirty="0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kumimoji="0" lang="en-US" altLang="zh-CN" sz="2200" b="1" dirty="0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lang="en-US" altLang="zh-CN" sz="2200" b="1" baseline="-30000" dirty="0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kumimoji="0" lang="en-US" altLang="zh-CN" sz="2200" b="1" dirty="0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kumimoji="0" lang="en-US" altLang="zh-CN" sz="2200" b="1" baseline="30000" dirty="0">
                <a:solidFill>
                  <a:srgbClr val="000099"/>
                </a:solidFill>
                <a:latin typeface="Times New Roman" pitchFamily="18" charset="0"/>
              </a:rPr>
              <a:t>           </a:t>
            </a:r>
            <a:r>
              <a:rPr kumimoji="0" lang="en-US" altLang="zh-CN" sz="2200" b="1" dirty="0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lang="en-US" altLang="zh-CN" sz="2200" b="1" dirty="0">
                <a:latin typeface="Times New Roman" pitchFamily="18" charset="0"/>
              </a:rPr>
              <a:t> </a:t>
            </a:r>
            <a:r>
              <a:rPr kumimoji="0" lang="en-US" altLang="zh-CN" sz="2200" b="1" dirty="0">
                <a:solidFill>
                  <a:srgbClr val="000099"/>
                </a:solidFill>
                <a:latin typeface="Times New Roman" pitchFamily="18" charset="0"/>
              </a:rPr>
              <a:t>1             </a:t>
            </a:r>
            <a:endParaRPr lang="en-US" altLang="zh-CN" sz="2200" b="1" dirty="0">
              <a:latin typeface="Times New Roman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altLang="zh-CN" sz="2200" b="1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S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               </a:t>
            </a:r>
            <a:r>
              <a:rPr lang="en-US" altLang="zh-CN" b="1" dirty="0" err="1">
                <a:latin typeface="Times New Roman" pitchFamily="18" charset="0"/>
              </a:rPr>
              <a:t>S</a:t>
            </a:r>
            <a:r>
              <a:rPr kumimoji="0" lang="en-US" altLang="zh-CN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dirty="0">
                <a:latin typeface="Arial" charset="0"/>
              </a:rPr>
              <a:t> / 0       </a:t>
            </a:r>
            <a:r>
              <a:rPr lang="en-US" altLang="zh-CN" b="1" dirty="0">
                <a:latin typeface="Times New Roman" pitchFamily="18" charset="0"/>
              </a:rPr>
              <a:t>S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lang="en-US" altLang="zh-CN" b="1" dirty="0">
                <a:latin typeface="Arial" charset="0"/>
              </a:rPr>
              <a:t> / 0 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b="1" dirty="0">
                <a:latin typeface="Times New Roman" pitchFamily="18" charset="0"/>
              </a:rPr>
              <a:t> S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b="1" dirty="0">
                <a:latin typeface="Arial" charset="0"/>
              </a:rPr>
              <a:t>        </a:t>
            </a:r>
            <a:r>
              <a:rPr lang="en-US" altLang="zh-CN" sz="2200" b="1" dirty="0">
                <a:latin typeface="Times New Roman" pitchFamily="18" charset="0"/>
              </a:rPr>
              <a:t>  </a:t>
            </a:r>
            <a:r>
              <a:rPr lang="en-US" altLang="zh-CN" b="1" dirty="0">
                <a:latin typeface="Times New Roman" pitchFamily="18" charset="0"/>
              </a:rPr>
              <a:t>S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 </a:t>
            </a:r>
            <a:r>
              <a:rPr lang="en-US" altLang="zh-CN" b="1" dirty="0">
                <a:latin typeface="Arial" charset="0"/>
              </a:rPr>
              <a:t> / 0      </a:t>
            </a:r>
            <a:r>
              <a:rPr lang="en-US" altLang="zh-CN" b="1" dirty="0">
                <a:latin typeface="Times New Roman" pitchFamily="18" charset="0"/>
              </a:rPr>
              <a:t>S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lang="en-US" altLang="zh-CN" b="1" dirty="0">
                <a:latin typeface="Arial" charset="0"/>
              </a:rPr>
              <a:t> / 0        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b="1" dirty="0">
                <a:latin typeface="Arial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S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              </a:t>
            </a:r>
            <a:r>
              <a:rPr lang="en-US" altLang="zh-CN" b="1" dirty="0">
                <a:latin typeface="Times New Roman" pitchFamily="18" charset="0"/>
              </a:rPr>
              <a:t>S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 </a:t>
            </a:r>
            <a:r>
              <a:rPr lang="en-US" altLang="zh-CN" b="1" dirty="0">
                <a:latin typeface="Arial" charset="0"/>
              </a:rPr>
              <a:t> / 1      </a:t>
            </a:r>
            <a:r>
              <a:rPr lang="en-US" altLang="zh-CN" sz="2200" b="1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S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lang="en-US" altLang="zh-CN" b="1" dirty="0">
                <a:latin typeface="Arial" charset="0"/>
              </a:rPr>
              <a:t> / 0        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b="1" dirty="0">
                <a:latin typeface="Arial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S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b="1" dirty="0">
                <a:latin typeface="Arial" charset="0"/>
              </a:rPr>
              <a:t>          </a:t>
            </a:r>
            <a:r>
              <a:rPr lang="en-US" altLang="zh-CN" b="1" dirty="0">
                <a:latin typeface="Times New Roman" pitchFamily="18" charset="0"/>
              </a:rPr>
              <a:t>S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 </a:t>
            </a:r>
            <a:r>
              <a:rPr lang="en-US" altLang="zh-CN" b="1" dirty="0">
                <a:latin typeface="Arial" charset="0"/>
              </a:rPr>
              <a:t>/ 0       </a:t>
            </a:r>
            <a:r>
              <a:rPr lang="en-US" altLang="zh-CN" b="1" dirty="0">
                <a:latin typeface="Times New Roman" pitchFamily="18" charset="0"/>
              </a:rPr>
              <a:t>S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lang="en-US" altLang="zh-CN" b="1" dirty="0">
                <a:latin typeface="Arial" charset="0"/>
              </a:rPr>
              <a:t> / 0       </a:t>
            </a:r>
          </a:p>
        </p:txBody>
      </p:sp>
      <p:sp>
        <p:nvSpPr>
          <p:cNvPr id="37891" name="Line 5"/>
          <p:cNvSpPr>
            <a:spLocks noChangeShapeType="1"/>
          </p:cNvSpPr>
          <p:nvPr/>
        </p:nvSpPr>
        <p:spPr bwMode="auto">
          <a:xfrm>
            <a:off x="1535113" y="1768475"/>
            <a:ext cx="0" cy="2482850"/>
          </a:xfrm>
          <a:prstGeom prst="line">
            <a:avLst/>
          </a:prstGeom>
          <a:noFill/>
          <a:ln w="38100">
            <a:solidFill>
              <a:srgbClr val="D6009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2" name="Line 6"/>
          <p:cNvSpPr>
            <a:spLocks noChangeShapeType="1"/>
          </p:cNvSpPr>
          <p:nvPr/>
        </p:nvSpPr>
        <p:spPr bwMode="auto">
          <a:xfrm>
            <a:off x="457200" y="1797050"/>
            <a:ext cx="990600" cy="457200"/>
          </a:xfrm>
          <a:prstGeom prst="line">
            <a:avLst/>
          </a:prstGeom>
          <a:noFill/>
          <a:ln w="9525">
            <a:solidFill>
              <a:srgbClr val="00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3415" name="Text Box 7"/>
          <p:cNvSpPr txBox="1">
            <a:spLocks noChangeArrowheads="1"/>
          </p:cNvSpPr>
          <p:nvPr/>
        </p:nvSpPr>
        <p:spPr bwMode="auto">
          <a:xfrm>
            <a:off x="457200" y="1873250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latin typeface="Times New Roman" pitchFamily="18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n</a:t>
            </a:r>
            <a:endParaRPr lang="en-US" altLang="zh-CN" b="1">
              <a:latin typeface="Times New Roman" pitchFamily="18" charset="0"/>
            </a:endParaRPr>
          </a:p>
        </p:txBody>
      </p:sp>
      <p:sp>
        <p:nvSpPr>
          <p:cNvPr id="37894" name="Line 8"/>
          <p:cNvSpPr>
            <a:spLocks noChangeShapeType="1"/>
          </p:cNvSpPr>
          <p:nvPr/>
        </p:nvSpPr>
        <p:spPr bwMode="auto">
          <a:xfrm>
            <a:off x="457200" y="2330450"/>
            <a:ext cx="3386138" cy="0"/>
          </a:xfrm>
          <a:prstGeom prst="line">
            <a:avLst/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3417" name="Text Box 9"/>
          <p:cNvSpPr txBox="1">
            <a:spLocks noChangeArrowheads="1"/>
          </p:cNvSpPr>
          <p:nvPr/>
        </p:nvSpPr>
        <p:spPr bwMode="auto">
          <a:xfrm>
            <a:off x="838200" y="164465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latin typeface="Times New Roman" pitchFamily="18" charset="0"/>
              </a:rPr>
              <a:t>x</a:t>
            </a:r>
            <a:endParaRPr kumimoji="0" lang="en-US" altLang="zh-CN" b="1" baseline="-2500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7896" name="Line 10"/>
          <p:cNvSpPr>
            <a:spLocks noChangeShapeType="1"/>
          </p:cNvSpPr>
          <p:nvPr/>
        </p:nvSpPr>
        <p:spPr bwMode="auto">
          <a:xfrm>
            <a:off x="2667000" y="1766888"/>
            <a:ext cx="0" cy="2482850"/>
          </a:xfrm>
          <a:prstGeom prst="line">
            <a:avLst/>
          </a:prstGeom>
          <a:noFill/>
          <a:ln w="38100">
            <a:solidFill>
              <a:srgbClr val="D6009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3419" name="Text Box 11"/>
          <p:cNvSpPr txBox="1">
            <a:spLocks noChangeArrowheads="1"/>
          </p:cNvSpPr>
          <p:nvPr/>
        </p:nvSpPr>
        <p:spPr bwMode="auto">
          <a:xfrm>
            <a:off x="1524000" y="1268413"/>
            <a:ext cx="2362200" cy="495300"/>
          </a:xfrm>
          <a:prstGeom prst="rect">
            <a:avLst/>
          </a:prstGeom>
          <a:solidFill>
            <a:schemeClr val="tx1"/>
          </a:solidFill>
          <a:ln w="38100">
            <a:solidFill>
              <a:srgbClr val="D60093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latin typeface="Times New Roman" pitchFamily="18" charset="0"/>
              </a:rPr>
              <a:t>       </a:t>
            </a:r>
            <a:r>
              <a:rPr lang="en-US" altLang="zh-CN" b="1">
                <a:latin typeface="Times New Roman" pitchFamily="18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n+1</a:t>
            </a:r>
            <a:r>
              <a:rPr lang="en-US" altLang="zh-CN" b="1">
                <a:latin typeface="Times New Roman" pitchFamily="18" charset="0"/>
              </a:rPr>
              <a:t> / Z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643438" y="1379538"/>
            <a:ext cx="2667000" cy="1800225"/>
            <a:chOff x="3216" y="930"/>
            <a:chExt cx="1680" cy="1134"/>
          </a:xfrm>
        </p:grpSpPr>
        <p:sp>
          <p:nvSpPr>
            <p:cNvPr id="273421" name="Text Box 13"/>
            <p:cNvSpPr txBox="1">
              <a:spLocks noChangeArrowheads="1"/>
            </p:cNvSpPr>
            <p:nvPr/>
          </p:nvSpPr>
          <p:spPr bwMode="auto">
            <a:xfrm>
              <a:off x="3600" y="177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73422" name="Text Box 14"/>
            <p:cNvSpPr txBox="1">
              <a:spLocks noChangeArrowheads="1"/>
            </p:cNvSpPr>
            <p:nvPr/>
          </p:nvSpPr>
          <p:spPr bwMode="auto">
            <a:xfrm>
              <a:off x="4032" y="177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73423" name="Text Box 15"/>
            <p:cNvSpPr txBox="1">
              <a:spLocks noChangeArrowheads="1"/>
            </p:cNvSpPr>
            <p:nvPr/>
          </p:nvSpPr>
          <p:spPr bwMode="auto">
            <a:xfrm>
              <a:off x="4464" y="177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73424" name="Text Box 16"/>
            <p:cNvSpPr txBox="1">
              <a:spLocks noChangeArrowheads="1"/>
            </p:cNvSpPr>
            <p:nvPr/>
          </p:nvSpPr>
          <p:spPr bwMode="auto">
            <a:xfrm>
              <a:off x="3600" y="1488"/>
              <a:ext cx="43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√</a:t>
              </a:r>
              <a:r>
                <a:rPr lang="zh-CN" alt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273425" name="Text Box 17"/>
            <p:cNvSpPr txBox="1">
              <a:spLocks noChangeArrowheads="1"/>
            </p:cNvSpPr>
            <p:nvPr/>
          </p:nvSpPr>
          <p:spPr bwMode="auto">
            <a:xfrm>
              <a:off x="3600" y="1200"/>
              <a:ext cx="43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273426" name="Text Box 18"/>
            <p:cNvSpPr txBox="1">
              <a:spLocks noChangeArrowheads="1"/>
            </p:cNvSpPr>
            <p:nvPr/>
          </p:nvSpPr>
          <p:spPr bwMode="auto">
            <a:xfrm>
              <a:off x="3600" y="944"/>
              <a:ext cx="432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sz="20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sz="20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73427" name="Text Box 19"/>
            <p:cNvSpPr txBox="1">
              <a:spLocks noChangeArrowheads="1"/>
            </p:cNvSpPr>
            <p:nvPr/>
          </p:nvSpPr>
          <p:spPr bwMode="auto">
            <a:xfrm>
              <a:off x="4032" y="1482"/>
              <a:ext cx="43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sz="20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sz="20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</a:t>
              </a: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273428" name="Text Box 20"/>
            <p:cNvSpPr txBox="1">
              <a:spLocks noChangeArrowheads="1"/>
            </p:cNvSpPr>
            <p:nvPr/>
          </p:nvSpPr>
          <p:spPr bwMode="auto">
            <a:xfrm>
              <a:off x="4464" y="1482"/>
              <a:ext cx="43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273429" name="Text Box 21"/>
            <p:cNvSpPr txBox="1">
              <a:spLocks noChangeArrowheads="1"/>
            </p:cNvSpPr>
            <p:nvPr/>
          </p:nvSpPr>
          <p:spPr bwMode="auto">
            <a:xfrm>
              <a:off x="4032" y="1190"/>
              <a:ext cx="43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273430" name="Text Box 22"/>
            <p:cNvSpPr txBox="1">
              <a:spLocks noChangeArrowheads="1"/>
            </p:cNvSpPr>
            <p:nvPr/>
          </p:nvSpPr>
          <p:spPr bwMode="auto">
            <a:xfrm>
              <a:off x="3216" y="150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73431" name="Text Box 23"/>
            <p:cNvSpPr txBox="1">
              <a:spLocks noChangeArrowheads="1"/>
            </p:cNvSpPr>
            <p:nvPr/>
          </p:nvSpPr>
          <p:spPr bwMode="auto">
            <a:xfrm>
              <a:off x="3216" y="1218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73432" name="Text Box 24"/>
            <p:cNvSpPr txBox="1">
              <a:spLocks noChangeArrowheads="1"/>
            </p:cNvSpPr>
            <p:nvPr/>
          </p:nvSpPr>
          <p:spPr bwMode="auto">
            <a:xfrm>
              <a:off x="3216" y="930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924" name="Line 25"/>
            <p:cNvSpPr>
              <a:spLocks noChangeShapeType="1"/>
            </p:cNvSpPr>
            <p:nvPr/>
          </p:nvSpPr>
          <p:spPr bwMode="auto">
            <a:xfrm flipV="1">
              <a:off x="3648" y="1008"/>
              <a:ext cx="33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5" name="Line 26"/>
            <p:cNvSpPr>
              <a:spLocks noChangeShapeType="1"/>
            </p:cNvSpPr>
            <p:nvPr/>
          </p:nvSpPr>
          <p:spPr bwMode="auto">
            <a:xfrm flipV="1">
              <a:off x="4080" y="1584"/>
              <a:ext cx="33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334000" y="3489325"/>
            <a:ext cx="3429000" cy="2479675"/>
            <a:chOff x="3072" y="2304"/>
            <a:chExt cx="2160" cy="1562"/>
          </a:xfrm>
        </p:grpSpPr>
        <p:sp>
          <p:nvSpPr>
            <p:cNvPr id="273436" name="Text Box 28"/>
            <p:cNvSpPr txBox="1">
              <a:spLocks noChangeArrowheads="1"/>
            </p:cNvSpPr>
            <p:nvPr/>
          </p:nvSpPr>
          <p:spPr bwMode="auto">
            <a:xfrm>
              <a:off x="3072" y="2619"/>
              <a:ext cx="2160" cy="124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kumimoji="0" lang="zh-CN" altLang="en-US" sz="2200" b="1" dirty="0">
                  <a:solidFill>
                    <a:srgbClr val="000099"/>
                  </a:solidFill>
                  <a:latin typeface="Times New Roman" pitchFamily="18" charset="0"/>
                </a:rPr>
                <a:t>                   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0  </a:t>
              </a:r>
              <a:r>
                <a:rPr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lang="en-US" altLang="zh-CN" sz="2200" b="1" baseline="-30000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  <a:latin typeface="Times New Roman" pitchFamily="18" charset="0"/>
                </a:rPr>
                <a:t>          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lang="en-US" altLang="zh-CN" sz="2200" b="1" dirty="0">
                  <a:latin typeface="Times New Roman" pitchFamily="18" charset="0"/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1             </a:t>
              </a:r>
              <a:endParaRPr lang="en-US" altLang="zh-CN" sz="2200" b="1" dirty="0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90000"/>
                </a:lnSpc>
                <a:spcBef>
                  <a:spcPts val="18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 </a:t>
              </a:r>
              <a:r>
                <a:rPr lang="en-US" altLang="zh-CN" b="1" dirty="0"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            </a:t>
              </a:r>
              <a:r>
                <a:rPr lang="en-US" altLang="zh-CN" b="1" dirty="0" err="1"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b="1" dirty="0">
                  <a:latin typeface="Arial" charset="0"/>
                </a:rPr>
                <a:t> / 0       </a:t>
              </a:r>
              <a:r>
                <a:rPr lang="en-US" altLang="zh-CN" b="1" dirty="0"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</a:t>
              </a:r>
              <a:r>
                <a:rPr lang="en-US" altLang="zh-CN" b="1" dirty="0">
                  <a:latin typeface="Arial" charset="0"/>
                </a:rPr>
                <a:t> / 0 </a:t>
              </a:r>
            </a:p>
            <a:p>
              <a:pPr marL="457200" indent="-457200" eaLnBrk="1" hangingPunct="1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latin typeface="Times New Roman" pitchFamily="18" charset="0"/>
                </a:rPr>
                <a:t> S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lang="en-US" altLang="zh-CN" b="1" dirty="0">
                  <a:latin typeface="Arial" charset="0"/>
                </a:rPr>
                <a:t>        </a:t>
              </a:r>
              <a:r>
                <a:rPr lang="en-US" altLang="zh-CN" sz="2200" b="1" dirty="0">
                  <a:latin typeface="Times New Roman" pitchFamily="18" charset="0"/>
                </a:rPr>
                <a:t> </a:t>
              </a:r>
              <a:r>
                <a:rPr lang="en-US" altLang="zh-CN" b="1" dirty="0"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</a:t>
              </a:r>
              <a:r>
                <a:rPr lang="en-US" altLang="zh-CN" b="1" dirty="0">
                  <a:latin typeface="Arial" charset="0"/>
                </a:rPr>
                <a:t> / 0      </a:t>
              </a:r>
              <a:r>
                <a:rPr lang="en-US" altLang="zh-CN" sz="2200" b="1" dirty="0">
                  <a:latin typeface="Times New Roman" pitchFamily="18" charset="0"/>
                </a:rPr>
                <a:t> </a:t>
              </a:r>
              <a:r>
                <a:rPr lang="en-US" altLang="zh-CN" b="1" dirty="0"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 </a:t>
              </a:r>
              <a:r>
                <a:rPr lang="en-US" altLang="zh-CN" b="1" dirty="0">
                  <a:latin typeface="Arial" charset="0"/>
                </a:rPr>
                <a:t> / 0        </a:t>
              </a:r>
            </a:p>
            <a:p>
              <a:pPr marL="457200" indent="-457200" eaLnBrk="1" hangingPunct="1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latin typeface="Arial" charset="0"/>
                </a:rPr>
                <a:t> </a:t>
              </a:r>
              <a:r>
                <a:rPr lang="en-US" altLang="zh-CN" b="1" dirty="0"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              </a:t>
              </a:r>
              <a:r>
                <a:rPr lang="en-US" altLang="zh-CN" b="1" dirty="0"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</a:t>
              </a:r>
              <a:r>
                <a:rPr lang="en-US" altLang="zh-CN" b="1" dirty="0">
                  <a:latin typeface="Arial" charset="0"/>
                </a:rPr>
                <a:t> / 1      </a:t>
              </a:r>
              <a:r>
                <a:rPr lang="en-US" altLang="zh-CN" sz="2200" b="1" dirty="0">
                  <a:latin typeface="Times New Roman" pitchFamily="18" charset="0"/>
                </a:rPr>
                <a:t> </a:t>
              </a:r>
              <a:r>
                <a:rPr lang="en-US" altLang="zh-CN" b="1" dirty="0"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 </a:t>
              </a:r>
              <a:r>
                <a:rPr lang="en-US" altLang="zh-CN" b="1" dirty="0">
                  <a:latin typeface="Arial" charset="0"/>
                </a:rPr>
                <a:t> / 0        </a:t>
              </a:r>
            </a:p>
          </p:txBody>
        </p:sp>
        <p:sp>
          <p:nvSpPr>
            <p:cNvPr id="37905" name="Line 29"/>
            <p:cNvSpPr>
              <a:spLocks noChangeShapeType="1"/>
            </p:cNvSpPr>
            <p:nvPr/>
          </p:nvSpPr>
          <p:spPr bwMode="auto">
            <a:xfrm>
              <a:off x="3751" y="2619"/>
              <a:ext cx="0" cy="1247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06" name="Line 30"/>
            <p:cNvSpPr>
              <a:spLocks noChangeShapeType="1"/>
            </p:cNvSpPr>
            <p:nvPr/>
          </p:nvSpPr>
          <p:spPr bwMode="auto">
            <a:xfrm>
              <a:off x="3072" y="2637"/>
              <a:ext cx="624" cy="288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3439" name="Text Box 31"/>
            <p:cNvSpPr txBox="1">
              <a:spLocks noChangeArrowheads="1"/>
            </p:cNvSpPr>
            <p:nvPr/>
          </p:nvSpPr>
          <p:spPr bwMode="auto">
            <a:xfrm>
              <a:off x="3072" y="2685"/>
              <a:ext cx="5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latin typeface="Times New Roman" pitchFamily="18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n</a:t>
              </a:r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7908" name="Line 32"/>
            <p:cNvSpPr>
              <a:spLocks noChangeShapeType="1"/>
            </p:cNvSpPr>
            <p:nvPr/>
          </p:nvSpPr>
          <p:spPr bwMode="auto">
            <a:xfrm>
              <a:off x="3072" y="2973"/>
              <a:ext cx="2133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3441" name="Text Box 33"/>
            <p:cNvSpPr txBox="1">
              <a:spLocks noChangeArrowheads="1"/>
            </p:cNvSpPr>
            <p:nvPr/>
          </p:nvSpPr>
          <p:spPr bwMode="auto">
            <a:xfrm>
              <a:off x="3312" y="2541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latin typeface="Times New Roman" pitchFamily="18" charset="0"/>
                </a:rPr>
                <a:t>x</a:t>
              </a:r>
              <a:endParaRPr kumimoji="0" lang="en-US" altLang="zh-CN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7910" name="Line 34"/>
            <p:cNvSpPr>
              <a:spLocks noChangeShapeType="1"/>
            </p:cNvSpPr>
            <p:nvPr/>
          </p:nvSpPr>
          <p:spPr bwMode="auto">
            <a:xfrm>
              <a:off x="4464" y="2618"/>
              <a:ext cx="0" cy="1247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3443" name="Text Box 35"/>
            <p:cNvSpPr txBox="1">
              <a:spLocks noChangeArrowheads="1"/>
            </p:cNvSpPr>
            <p:nvPr/>
          </p:nvSpPr>
          <p:spPr bwMode="auto">
            <a:xfrm>
              <a:off x="3744" y="2304"/>
              <a:ext cx="1488" cy="31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>
                  <a:latin typeface="Times New Roman" pitchFamily="18" charset="0"/>
                </a:rPr>
                <a:t>       </a:t>
              </a:r>
              <a:r>
                <a:rPr lang="en-US" altLang="zh-CN" b="1">
                  <a:latin typeface="Times New Roman" pitchFamily="18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</a:t>
              </a:r>
              <a:r>
                <a:rPr lang="en-US" altLang="zh-CN" b="1">
                  <a:latin typeface="Times New Roman" pitchFamily="18" charset="0"/>
                </a:rPr>
                <a:t> / Z</a:t>
              </a:r>
            </a:p>
          </p:txBody>
        </p:sp>
      </p:grpSp>
      <p:sp>
        <p:nvSpPr>
          <p:cNvPr id="273444" name="Text Box 36"/>
          <p:cNvSpPr txBox="1">
            <a:spLocks noChangeArrowheads="1"/>
          </p:cNvSpPr>
          <p:nvPr/>
        </p:nvSpPr>
        <p:spPr bwMode="auto">
          <a:xfrm>
            <a:off x="685800" y="4738688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{S</a:t>
            </a:r>
            <a:r>
              <a:rPr kumimoji="0" lang="en-US" altLang="zh-CN" b="1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 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</a:t>
            </a:r>
            <a:r>
              <a:rPr kumimoji="0" lang="en-US" altLang="zh-CN" b="1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 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} ——S</a:t>
            </a:r>
            <a:r>
              <a:rPr kumimoji="0" lang="en-US" altLang="zh-CN" b="1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 </a:t>
            </a:r>
          </a:p>
        </p:txBody>
      </p:sp>
      <p:sp>
        <p:nvSpPr>
          <p:cNvPr id="273445" name="AutoShape 37"/>
          <p:cNvSpPr>
            <a:spLocks noChangeArrowheads="1"/>
          </p:cNvSpPr>
          <p:nvPr/>
        </p:nvSpPr>
        <p:spPr bwMode="auto">
          <a:xfrm rot="2044197">
            <a:off x="4191000" y="3870325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fol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7902" name="Picture 46" descr="ELEGLINE"/>
          <p:cNvPicPr>
            <a:picLocks noChangeAspect="1" noChangeArrowheads="1"/>
          </p:cNvPicPr>
          <p:nvPr/>
        </p:nvPicPr>
        <p:blipFill>
          <a:blip r:embed="rId2">
            <a:lum bright="46000" contras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3" name="Text Box 4"/>
          <p:cNvSpPr txBox="1">
            <a:spLocks noChangeArrowheads="1"/>
          </p:cNvSpPr>
          <p:nvPr/>
        </p:nvSpPr>
        <p:spPr bwMode="auto">
          <a:xfrm>
            <a:off x="231775" y="169863"/>
            <a:ext cx="9144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Arial" panose="020B0604020202020204" pitchFamily="34" charset="0"/>
              </a:rPr>
              <a:t> 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：化简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110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序列检测器的原始状态表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7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44" grpId="0" autoUpdateAnimBg="0"/>
      <p:bldP spid="27344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Text Box 2"/>
          <p:cNvSpPr txBox="1">
            <a:spLocks noChangeArrowheads="1"/>
          </p:cNvSpPr>
          <p:nvPr/>
        </p:nvSpPr>
        <p:spPr bwMode="auto">
          <a:xfrm>
            <a:off x="287338" y="92075"/>
            <a:ext cx="3276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状态分配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74435" name="Text Box 3"/>
          <p:cNvSpPr txBox="1">
            <a:spLocks noChangeArrowheads="1"/>
          </p:cNvSpPr>
          <p:nvPr/>
        </p:nvSpPr>
        <p:spPr bwMode="auto">
          <a:xfrm>
            <a:off x="914400" y="685800"/>
            <a:ext cx="2209800" cy="128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</a:t>
            </a:r>
            <a:r>
              <a:rPr kumimoji="0" lang="en-US" altLang="zh-CN" sz="2800" b="1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 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—— 00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</a:t>
            </a:r>
            <a:r>
              <a:rPr kumimoji="0" lang="en-US" altLang="zh-CN" sz="2800" b="1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 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—— 10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</a:t>
            </a:r>
            <a:r>
              <a:rPr kumimoji="0" lang="en-US" altLang="zh-CN" sz="2800" b="1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——  11</a:t>
            </a:r>
          </a:p>
        </p:txBody>
      </p:sp>
      <p:sp>
        <p:nvSpPr>
          <p:cNvPr id="38916" name="AutoShape 4"/>
          <p:cNvSpPr>
            <a:spLocks/>
          </p:cNvSpPr>
          <p:nvPr/>
        </p:nvSpPr>
        <p:spPr bwMode="auto">
          <a:xfrm>
            <a:off x="609600" y="609600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10000" y="304800"/>
            <a:ext cx="5257800" cy="4067175"/>
            <a:chOff x="192" y="1344"/>
            <a:chExt cx="3312" cy="2562"/>
          </a:xfrm>
        </p:grpSpPr>
        <p:sp>
          <p:nvSpPr>
            <p:cNvPr id="274438" name="Text Box 6"/>
            <p:cNvSpPr txBox="1">
              <a:spLocks noChangeArrowheads="1"/>
            </p:cNvSpPr>
            <p:nvPr/>
          </p:nvSpPr>
          <p:spPr bwMode="auto">
            <a:xfrm>
              <a:off x="192" y="1344"/>
              <a:ext cx="3312" cy="2541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kumimoji="0" lang="en-US" altLang="zh-CN" sz="2200" b="1">
                  <a:solidFill>
                    <a:srgbClr val="000099"/>
                  </a:solidFill>
                  <a:latin typeface="Times New Roman" pitchFamily="18" charset="0"/>
                </a:rPr>
                <a:t>X</a:t>
              </a:r>
              <a:r>
                <a:rPr kumimoji="0" lang="en-US" altLang="zh-CN" sz="2200" b="1" baseline="-25000">
                  <a:solidFill>
                    <a:srgbClr val="000099"/>
                  </a:solidFill>
                  <a:latin typeface="Times New Roman" pitchFamily="18" charset="0"/>
                </a:rPr>
                <a:t>  </a:t>
              </a:r>
              <a:r>
                <a:rPr kumimoji="0" lang="en-US" altLang="zh-CN" sz="2200" b="1">
                  <a:solidFill>
                    <a:srgbClr val="000099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>
                  <a:solidFill>
                    <a:srgbClr val="000099"/>
                  </a:solidFill>
                  <a:latin typeface="Times New Roman" pitchFamily="18" charset="0"/>
                </a:rPr>
                <a:t>2 </a:t>
              </a:r>
              <a:r>
                <a:rPr kumimoji="0" lang="en-US" altLang="zh-CN" sz="2200" b="1">
                  <a:solidFill>
                    <a:srgbClr val="000099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>
                  <a:solidFill>
                    <a:srgbClr val="000099"/>
                  </a:solidFill>
                  <a:latin typeface="Times New Roman" pitchFamily="18" charset="0"/>
                </a:rPr>
                <a:t>1</a:t>
              </a:r>
              <a:r>
                <a:rPr lang="en-US" altLang="zh-CN" sz="2200" b="1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lang="en-US" altLang="zh-CN" sz="2200" b="1" baseline="-3000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>
                  <a:solidFill>
                    <a:srgbClr val="000099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>
                  <a:solidFill>
                    <a:srgbClr val="000099"/>
                  </a:solidFill>
                  <a:latin typeface="Times New Roman" pitchFamily="18" charset="0"/>
                </a:rPr>
                <a:t>2</a:t>
              </a:r>
              <a:r>
                <a:rPr kumimoji="0" lang="en-US" altLang="zh-CN" sz="2200" b="1" baseline="30000">
                  <a:solidFill>
                    <a:srgbClr val="000099"/>
                  </a:solidFill>
                  <a:latin typeface="Times New Roman" pitchFamily="18" charset="0"/>
                </a:rPr>
                <a:t>n+1</a:t>
              </a:r>
              <a:r>
                <a:rPr lang="en-US" altLang="zh-CN" sz="2200" b="1" baseline="-30000">
                  <a:solidFill>
                    <a:srgbClr val="000099"/>
                  </a:solidFill>
                  <a:latin typeface="Times New Roman" pitchFamily="18" charset="0"/>
                </a:rPr>
                <a:t>  </a:t>
              </a:r>
              <a:r>
                <a:rPr kumimoji="0" lang="en-US" altLang="zh-CN" sz="2200" b="1">
                  <a:solidFill>
                    <a:srgbClr val="000099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>
                  <a:solidFill>
                    <a:srgbClr val="000099"/>
                  </a:solidFill>
                  <a:latin typeface="Times New Roman" pitchFamily="18" charset="0"/>
                </a:rPr>
                <a:t>1</a:t>
              </a:r>
              <a:r>
                <a:rPr kumimoji="0" lang="en-US" altLang="zh-CN" sz="2200" b="1" baseline="30000">
                  <a:solidFill>
                    <a:srgbClr val="000099"/>
                  </a:solidFill>
                  <a:latin typeface="Times New Roman" pitchFamily="18" charset="0"/>
                </a:rPr>
                <a:t>n+1</a:t>
              </a:r>
              <a:r>
                <a:rPr lang="en-US" altLang="zh-CN" sz="2200" b="1">
                  <a:latin typeface="Times New Roman" pitchFamily="18" charset="0"/>
                </a:rPr>
                <a:t>    </a:t>
              </a:r>
              <a:r>
                <a:rPr kumimoji="0" lang="en-US" altLang="zh-CN" sz="2200" b="1">
                  <a:solidFill>
                    <a:srgbClr val="000099"/>
                  </a:solidFill>
                  <a:latin typeface="Times New Roman" pitchFamily="18" charset="0"/>
                </a:rPr>
                <a:t>J</a:t>
              </a:r>
              <a:r>
                <a:rPr kumimoji="0" lang="en-US" altLang="zh-CN" sz="2200" b="1" baseline="-25000">
                  <a:solidFill>
                    <a:srgbClr val="000099"/>
                  </a:solidFill>
                  <a:latin typeface="Times New Roman" pitchFamily="18" charset="0"/>
                </a:rPr>
                <a:t>2   </a:t>
              </a:r>
              <a:r>
                <a:rPr kumimoji="0" lang="en-US" altLang="zh-CN" sz="2200" b="1">
                  <a:solidFill>
                    <a:srgbClr val="000099"/>
                  </a:solidFill>
                  <a:latin typeface="Times New Roman" pitchFamily="18" charset="0"/>
                </a:rPr>
                <a:t>K</a:t>
              </a:r>
              <a:r>
                <a:rPr kumimoji="0" lang="en-US" altLang="zh-CN" sz="2200" b="1" baseline="-25000">
                  <a:solidFill>
                    <a:srgbClr val="000099"/>
                  </a:solidFill>
                  <a:latin typeface="Times New Roman" pitchFamily="18" charset="0"/>
                </a:rPr>
                <a:t>2    </a:t>
              </a:r>
              <a:r>
                <a:rPr kumimoji="0" lang="en-US" altLang="zh-CN" sz="2200" b="1">
                  <a:solidFill>
                    <a:srgbClr val="000099"/>
                  </a:solidFill>
                  <a:latin typeface="Times New Roman" pitchFamily="18" charset="0"/>
                </a:rPr>
                <a:t>J</a:t>
              </a:r>
              <a:r>
                <a:rPr kumimoji="0" lang="en-US" altLang="zh-CN" sz="2200" b="1" baseline="-25000">
                  <a:solidFill>
                    <a:srgbClr val="000099"/>
                  </a:solidFill>
                  <a:latin typeface="Times New Roman" pitchFamily="18" charset="0"/>
                </a:rPr>
                <a:t>1</a:t>
              </a:r>
              <a:r>
                <a:rPr lang="en-US" altLang="zh-CN" sz="2200" b="1">
                  <a:latin typeface="Times New Roman" pitchFamily="18" charset="0"/>
                </a:rPr>
                <a:t>  </a:t>
              </a:r>
              <a:r>
                <a:rPr kumimoji="0" lang="en-US" altLang="zh-CN" sz="2200" b="1">
                  <a:solidFill>
                    <a:srgbClr val="000099"/>
                  </a:solidFill>
                  <a:latin typeface="Times New Roman" pitchFamily="18" charset="0"/>
                </a:rPr>
                <a:t>K</a:t>
              </a:r>
              <a:r>
                <a:rPr kumimoji="0" lang="en-US" altLang="zh-CN" sz="2200" b="1" baseline="-25000">
                  <a:solidFill>
                    <a:srgbClr val="000099"/>
                  </a:solidFill>
                  <a:latin typeface="Times New Roman" pitchFamily="18" charset="0"/>
                </a:rPr>
                <a:t>1       </a:t>
              </a:r>
              <a:r>
                <a:rPr lang="en-US" altLang="zh-CN" sz="2200" b="1">
                  <a:latin typeface="Times New Roman" pitchFamily="18" charset="0"/>
                </a:rPr>
                <a:t>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Z</a:t>
              </a:r>
              <a:endParaRPr lang="en-US" altLang="zh-CN" sz="2200" b="1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  <a:r>
                <a:rPr lang="en-US" altLang="zh-CN" sz="2200" b="1">
                  <a:latin typeface="Times New Roman" pitchFamily="18" charset="0"/>
                </a:rPr>
                <a:t>   </a:t>
              </a:r>
              <a:r>
                <a:rPr lang="en-US" altLang="zh-CN" sz="2200" b="1">
                  <a:solidFill>
                    <a:srgbClr val="0000FF"/>
                  </a:solidFill>
                  <a:latin typeface="Times New Roman" pitchFamily="18" charset="0"/>
                </a:rPr>
                <a:t>0   0</a:t>
              </a:r>
              <a:r>
                <a:rPr lang="en-US" altLang="zh-CN" sz="2200" b="1">
                  <a:latin typeface="Times New Roman" pitchFamily="18" charset="0"/>
                </a:rPr>
                <a:t>      </a:t>
              </a:r>
              <a:r>
                <a:rPr lang="en-US" altLang="zh-CN" sz="2200" b="1">
                  <a:solidFill>
                    <a:schemeClr val="hlink"/>
                  </a:solidFill>
                  <a:latin typeface="Times New Roman" pitchFamily="18" charset="0"/>
                </a:rPr>
                <a:t>0        0</a:t>
              </a:r>
              <a:r>
                <a:rPr lang="en-US" altLang="zh-CN" sz="2200" b="1">
                  <a:latin typeface="Times New Roman" pitchFamily="18" charset="0"/>
                </a:rPr>
                <a:t>         0  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0 ×</a:t>
              </a:r>
              <a:r>
                <a:rPr lang="en-US" altLang="zh-CN" sz="2200" b="1">
                  <a:latin typeface="Times New Roman" pitchFamily="18" charset="0"/>
                </a:rPr>
                <a:t>       0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  <a:r>
                <a:rPr lang="en-US" altLang="zh-CN" sz="2200" b="1">
                  <a:latin typeface="Times New Roman" pitchFamily="18" charset="0"/>
                </a:rPr>
                <a:t>   </a:t>
              </a:r>
              <a:r>
                <a:rPr lang="en-US" altLang="zh-CN" sz="2200" b="1">
                  <a:solidFill>
                    <a:srgbClr val="0000FF"/>
                  </a:solidFill>
                  <a:latin typeface="Times New Roman" pitchFamily="18" charset="0"/>
                </a:rPr>
                <a:t>1   1</a:t>
              </a:r>
              <a:r>
                <a:rPr lang="en-US" altLang="zh-CN" sz="2200" b="1">
                  <a:latin typeface="Times New Roman" pitchFamily="18" charset="0"/>
                </a:rPr>
                <a:t>      </a:t>
              </a:r>
              <a:r>
                <a:rPr lang="en-US" altLang="zh-CN" sz="2200" b="1">
                  <a:solidFill>
                    <a:schemeClr val="hlink"/>
                  </a:solidFill>
                  <a:latin typeface="Times New Roman" pitchFamily="18" charset="0"/>
                </a:rPr>
                <a:t>0        0</a:t>
              </a:r>
              <a:r>
                <a:rPr lang="en-US" altLang="zh-CN" sz="2200" b="1">
                  <a:latin typeface="Times New Roman" pitchFamily="18" charset="0"/>
                </a:rPr>
                <a:t>       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sz="2200" b="1">
                  <a:latin typeface="Times New Roman" pitchFamily="18" charset="0"/>
                </a:rPr>
                <a:t>   1   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1   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sz="2200" b="1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  <a:r>
                <a:rPr lang="en-US" altLang="zh-CN" sz="2200" b="1">
                  <a:latin typeface="Times New Roman" pitchFamily="18" charset="0"/>
                </a:rPr>
                <a:t>   </a:t>
              </a:r>
              <a:r>
                <a:rPr lang="en-US" altLang="zh-CN" sz="2200" b="1">
                  <a:solidFill>
                    <a:srgbClr val="0000FF"/>
                  </a:solidFill>
                  <a:latin typeface="Times New Roman" pitchFamily="18" charset="0"/>
                </a:rPr>
                <a:t>1   0</a:t>
              </a:r>
              <a:r>
                <a:rPr lang="en-US" altLang="zh-CN" sz="2200" b="1">
                  <a:latin typeface="Times New Roman" pitchFamily="18" charset="0"/>
                </a:rPr>
                <a:t>      </a:t>
              </a:r>
              <a:r>
                <a:rPr lang="en-US" altLang="zh-CN" sz="2200" b="1">
                  <a:solidFill>
                    <a:schemeClr val="hlink"/>
                  </a:solidFill>
                  <a:latin typeface="Times New Roman" pitchFamily="18" charset="0"/>
                </a:rPr>
                <a:t>0        0</a:t>
              </a:r>
              <a:r>
                <a:rPr lang="en-US" altLang="zh-CN" sz="2200" b="1">
                  <a:latin typeface="Times New Roman" pitchFamily="18" charset="0"/>
                </a:rPr>
                <a:t>       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</a:t>
              </a:r>
              <a:r>
                <a:rPr lang="en-US" altLang="zh-CN" sz="2200" b="1">
                  <a:latin typeface="Times New Roman" pitchFamily="18" charset="0"/>
                </a:rPr>
                <a:t> 1     0 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 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200" b="1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rgbClr val="006600"/>
                  </a:solidFill>
                  <a:latin typeface="Times New Roman" pitchFamily="18" charset="0"/>
                </a:rPr>
                <a:t>1 </a:t>
              </a:r>
              <a:r>
                <a:rPr lang="en-US" altLang="zh-CN" sz="2200" b="1">
                  <a:latin typeface="Times New Roman" pitchFamily="18" charset="0"/>
                </a:rPr>
                <a:t>  </a:t>
              </a:r>
              <a:r>
                <a:rPr lang="en-US" altLang="zh-CN" sz="2200" b="1">
                  <a:solidFill>
                    <a:srgbClr val="0000FF"/>
                  </a:solidFill>
                  <a:latin typeface="Times New Roman" pitchFamily="18" charset="0"/>
                </a:rPr>
                <a:t>0   0</a:t>
              </a:r>
              <a:r>
                <a:rPr lang="en-US" altLang="zh-CN" sz="2200" b="1">
                  <a:latin typeface="Times New Roman" pitchFamily="18" charset="0"/>
                </a:rPr>
                <a:t>      </a:t>
              </a:r>
              <a:r>
                <a:rPr lang="en-US" altLang="zh-CN" sz="2200" b="1">
                  <a:solidFill>
                    <a:schemeClr val="hlink"/>
                  </a:solidFill>
                  <a:latin typeface="Times New Roman" pitchFamily="18" charset="0"/>
                </a:rPr>
                <a:t>1        0</a:t>
              </a:r>
              <a:r>
                <a:rPr lang="en-US" altLang="zh-CN" sz="2200" b="1">
                  <a:latin typeface="Times New Roman" pitchFamily="18" charset="0"/>
                </a:rPr>
                <a:t>         1  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</a:t>
              </a:r>
              <a:r>
                <a:rPr lang="en-US" altLang="zh-CN" sz="2200" b="1">
                  <a:latin typeface="Times New Roman" pitchFamily="18" charset="0"/>
                </a:rPr>
                <a:t> 0  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 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200" b="1">
                <a:latin typeface="Times New Roman" pitchFamily="18" charset="0"/>
              </a:endParaRPr>
            </a:p>
            <a:p>
              <a:pPr marL="457200" indent="-457200" algn="just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rgbClr val="006600"/>
                  </a:solidFill>
                  <a:latin typeface="Times New Roman" pitchFamily="18" charset="0"/>
                </a:rPr>
                <a:t>1 </a:t>
              </a:r>
              <a:r>
                <a:rPr lang="en-US" altLang="zh-CN" sz="2200" b="1">
                  <a:latin typeface="Times New Roman" pitchFamily="18" charset="0"/>
                </a:rPr>
                <a:t>  </a:t>
              </a:r>
              <a:r>
                <a:rPr lang="en-US" altLang="zh-CN" sz="2200" b="1">
                  <a:solidFill>
                    <a:srgbClr val="0000FF"/>
                  </a:solidFill>
                  <a:latin typeface="Times New Roman" pitchFamily="18" charset="0"/>
                </a:rPr>
                <a:t>1   1</a:t>
              </a:r>
              <a:r>
                <a:rPr lang="en-US" altLang="zh-CN" sz="2200" b="1">
                  <a:latin typeface="Times New Roman" pitchFamily="18" charset="0"/>
                </a:rPr>
                <a:t>      </a:t>
              </a:r>
              <a:r>
                <a:rPr lang="en-US" altLang="zh-CN" sz="2200" b="1">
                  <a:solidFill>
                    <a:schemeClr val="hlink"/>
                  </a:solidFill>
                  <a:latin typeface="Times New Roman" pitchFamily="18" charset="0"/>
                </a:rPr>
                <a:t>1        1</a:t>
              </a:r>
              <a:r>
                <a:rPr lang="en-US" altLang="zh-CN" sz="2200" b="1">
                  <a:latin typeface="Times New Roman" pitchFamily="18" charset="0"/>
                </a:rPr>
                <a:t>       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</a:t>
              </a:r>
              <a:r>
                <a:rPr lang="en-US" altLang="zh-CN" sz="2200" b="1">
                  <a:latin typeface="Times New Roman" pitchFamily="18" charset="0"/>
                </a:rPr>
                <a:t> 0  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  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200" b="1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rgbClr val="006600"/>
                  </a:solidFill>
                  <a:latin typeface="Times New Roman" pitchFamily="18" charset="0"/>
                </a:rPr>
                <a:t>1</a:t>
              </a:r>
              <a:r>
                <a:rPr lang="en-US" altLang="zh-CN" sz="2200" b="1">
                  <a:latin typeface="Times New Roman" pitchFamily="18" charset="0"/>
                </a:rPr>
                <a:t>   </a:t>
              </a:r>
              <a:r>
                <a:rPr lang="en-US" altLang="zh-CN" sz="2200" b="1">
                  <a:solidFill>
                    <a:srgbClr val="0000FF"/>
                  </a:solidFill>
                  <a:latin typeface="Times New Roman" pitchFamily="18" charset="0"/>
                </a:rPr>
                <a:t>1   0</a:t>
              </a:r>
              <a:r>
                <a:rPr lang="en-US" altLang="zh-CN" sz="2200" b="1">
                  <a:latin typeface="Times New Roman" pitchFamily="18" charset="0"/>
                </a:rPr>
                <a:t>      </a:t>
              </a:r>
              <a:r>
                <a:rPr lang="en-US" altLang="zh-CN" sz="2200" b="1">
                  <a:solidFill>
                    <a:schemeClr val="hlink"/>
                  </a:solidFill>
                  <a:latin typeface="Times New Roman" pitchFamily="18" charset="0"/>
                </a:rPr>
                <a:t>1        1</a:t>
              </a:r>
              <a:r>
                <a:rPr lang="en-US" altLang="zh-CN" sz="2200" b="1">
                  <a:latin typeface="Times New Roman" pitchFamily="18" charset="0"/>
                </a:rPr>
                <a:t>       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 1  ×</a:t>
              </a:r>
              <a:r>
                <a:rPr lang="en-US" altLang="zh-CN" sz="2200" b="1">
                  <a:latin typeface="Times New Roman" pitchFamily="18" charset="0"/>
                </a:rPr>
                <a:t>        0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  <a:r>
                <a:rPr lang="en-US" altLang="zh-CN" sz="2200" b="1">
                  <a:latin typeface="Times New Roman" pitchFamily="18" charset="0"/>
                </a:rPr>
                <a:t>   </a:t>
              </a:r>
              <a:r>
                <a:rPr lang="en-US" altLang="zh-CN" sz="2200" b="1">
                  <a:solidFill>
                    <a:srgbClr val="0000FF"/>
                  </a:solidFill>
                  <a:latin typeface="Times New Roman" pitchFamily="18" charset="0"/>
                </a:rPr>
                <a:t>0   1</a:t>
              </a:r>
              <a:r>
                <a:rPr lang="en-US" altLang="zh-CN" sz="2200" b="1">
                  <a:latin typeface="Times New Roman" pitchFamily="18" charset="0"/>
                </a:rPr>
                <a:t>     </a:t>
              </a:r>
              <a:r>
                <a:rPr lang="en-US" altLang="zh-CN" sz="22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 ×</a:t>
              </a:r>
              <a:r>
                <a:rPr lang="en-US" altLang="zh-CN" sz="2200" b="1">
                  <a:latin typeface="Times New Roman" pitchFamily="18" charset="0"/>
                </a:rPr>
                <a:t>      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× × ×</a:t>
              </a:r>
              <a:r>
                <a:rPr lang="en-US" altLang="zh-CN" sz="2200" b="1">
                  <a:latin typeface="Times New Roman" pitchFamily="18" charset="0"/>
                </a:rPr>
                <a:t>     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endParaRPr lang="en-US" altLang="zh-CN" sz="2200" b="1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rgbClr val="006600"/>
                  </a:solidFill>
                  <a:latin typeface="Times New Roman" pitchFamily="18" charset="0"/>
                </a:rPr>
                <a:t>1</a:t>
              </a:r>
              <a:r>
                <a:rPr lang="en-US" altLang="zh-CN" sz="2200" b="1">
                  <a:latin typeface="Times New Roman" pitchFamily="18" charset="0"/>
                </a:rPr>
                <a:t>   </a:t>
              </a:r>
              <a:r>
                <a:rPr lang="en-US" altLang="zh-CN" sz="2200" b="1">
                  <a:solidFill>
                    <a:srgbClr val="0000FF"/>
                  </a:solidFill>
                  <a:latin typeface="Times New Roman" pitchFamily="18" charset="0"/>
                </a:rPr>
                <a:t>0   1</a:t>
              </a:r>
              <a:r>
                <a:rPr lang="en-US" altLang="zh-CN" sz="2200" b="1">
                  <a:latin typeface="Times New Roman" pitchFamily="18" charset="0"/>
                </a:rPr>
                <a:t>     </a:t>
              </a:r>
              <a:r>
                <a:rPr lang="en-US" altLang="zh-CN" sz="22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sz="2200" b="1">
                  <a:solidFill>
                    <a:schemeClr val="hlink"/>
                  </a:solidFill>
                  <a:latin typeface="Times New Roman" pitchFamily="18" charset="0"/>
                </a:rPr>
                <a:t>      </a:t>
              </a:r>
              <a:r>
                <a:rPr lang="en-US" altLang="zh-CN" sz="22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sz="2200" b="1">
                  <a:latin typeface="Times New Roman" pitchFamily="18" charset="0"/>
                </a:rPr>
                <a:t>      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× × ×</a:t>
              </a:r>
              <a:r>
                <a:rPr lang="en-US" altLang="zh-CN" sz="2200" b="1">
                  <a:latin typeface="Times New Roman" pitchFamily="18" charset="0"/>
                </a:rPr>
                <a:t>     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38982" name="Line 7"/>
            <p:cNvSpPr>
              <a:spLocks noChangeShapeType="1"/>
            </p:cNvSpPr>
            <p:nvPr/>
          </p:nvSpPr>
          <p:spPr bwMode="auto">
            <a:xfrm>
              <a:off x="912" y="1344"/>
              <a:ext cx="0" cy="256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3" name="Line 8"/>
            <p:cNvSpPr>
              <a:spLocks noChangeShapeType="1"/>
            </p:cNvSpPr>
            <p:nvPr/>
          </p:nvSpPr>
          <p:spPr bwMode="auto">
            <a:xfrm>
              <a:off x="3072" y="1344"/>
              <a:ext cx="0" cy="256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4" name="Line 9"/>
            <p:cNvSpPr>
              <a:spLocks noChangeShapeType="1"/>
            </p:cNvSpPr>
            <p:nvPr/>
          </p:nvSpPr>
          <p:spPr bwMode="auto">
            <a:xfrm>
              <a:off x="1872" y="1344"/>
              <a:ext cx="0" cy="256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5" name="Line 10"/>
            <p:cNvSpPr>
              <a:spLocks noChangeShapeType="1"/>
            </p:cNvSpPr>
            <p:nvPr/>
          </p:nvSpPr>
          <p:spPr bwMode="auto">
            <a:xfrm>
              <a:off x="192" y="1632"/>
              <a:ext cx="3312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6" name="Line 11"/>
            <p:cNvSpPr>
              <a:spLocks noChangeShapeType="1"/>
            </p:cNvSpPr>
            <p:nvPr/>
          </p:nvSpPr>
          <p:spPr bwMode="auto">
            <a:xfrm>
              <a:off x="192" y="3312"/>
              <a:ext cx="3312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838200" y="4495800"/>
            <a:ext cx="2590800" cy="1447800"/>
            <a:chOff x="432" y="1776"/>
            <a:chExt cx="1632" cy="912"/>
          </a:xfrm>
        </p:grpSpPr>
        <p:sp>
          <p:nvSpPr>
            <p:cNvPr id="274445" name="Rectangle 13"/>
            <p:cNvSpPr>
              <a:spLocks noChangeArrowheads="1"/>
            </p:cNvSpPr>
            <p:nvPr/>
          </p:nvSpPr>
          <p:spPr bwMode="auto">
            <a:xfrm>
              <a:off x="1738" y="2451"/>
              <a:ext cx="326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274446" name="Rectangle 14"/>
            <p:cNvSpPr>
              <a:spLocks noChangeArrowheads="1"/>
            </p:cNvSpPr>
            <p:nvPr/>
          </p:nvSpPr>
          <p:spPr bwMode="auto">
            <a:xfrm>
              <a:off x="1411" y="2451"/>
              <a:ext cx="327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274447" name="Rectangle 15"/>
            <p:cNvSpPr>
              <a:spLocks noChangeArrowheads="1"/>
            </p:cNvSpPr>
            <p:nvPr/>
          </p:nvSpPr>
          <p:spPr bwMode="auto">
            <a:xfrm>
              <a:off x="1085" y="2451"/>
              <a:ext cx="326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274448" name="Rectangle 16"/>
            <p:cNvSpPr>
              <a:spLocks noChangeArrowheads="1"/>
            </p:cNvSpPr>
            <p:nvPr/>
          </p:nvSpPr>
          <p:spPr bwMode="auto">
            <a:xfrm>
              <a:off x="758" y="2451"/>
              <a:ext cx="327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74449" name="Rectangle 17"/>
            <p:cNvSpPr>
              <a:spLocks noChangeArrowheads="1"/>
            </p:cNvSpPr>
            <p:nvPr/>
          </p:nvSpPr>
          <p:spPr bwMode="auto">
            <a:xfrm>
              <a:off x="1738" y="2215"/>
              <a:ext cx="326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274450" name="Rectangle 18"/>
            <p:cNvSpPr>
              <a:spLocks noChangeArrowheads="1"/>
            </p:cNvSpPr>
            <p:nvPr/>
          </p:nvSpPr>
          <p:spPr bwMode="auto">
            <a:xfrm>
              <a:off x="1411" y="2215"/>
              <a:ext cx="327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274451" name="Rectangle 19"/>
            <p:cNvSpPr>
              <a:spLocks noChangeArrowheads="1"/>
            </p:cNvSpPr>
            <p:nvPr/>
          </p:nvSpPr>
          <p:spPr bwMode="auto">
            <a:xfrm>
              <a:off x="1085" y="2215"/>
              <a:ext cx="326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274452" name="Rectangle 20"/>
            <p:cNvSpPr>
              <a:spLocks noChangeArrowheads="1"/>
            </p:cNvSpPr>
            <p:nvPr/>
          </p:nvSpPr>
          <p:spPr bwMode="auto">
            <a:xfrm>
              <a:off x="758" y="2215"/>
              <a:ext cx="327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8967" name="Line 21"/>
            <p:cNvSpPr>
              <a:spLocks noChangeShapeType="1"/>
            </p:cNvSpPr>
            <p:nvPr/>
          </p:nvSpPr>
          <p:spPr bwMode="auto">
            <a:xfrm>
              <a:off x="758" y="2215"/>
              <a:ext cx="13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8" name="Line 22"/>
            <p:cNvSpPr>
              <a:spLocks noChangeShapeType="1"/>
            </p:cNvSpPr>
            <p:nvPr/>
          </p:nvSpPr>
          <p:spPr bwMode="auto">
            <a:xfrm>
              <a:off x="758" y="2451"/>
              <a:ext cx="13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9" name="Line 23"/>
            <p:cNvSpPr>
              <a:spLocks noChangeShapeType="1"/>
            </p:cNvSpPr>
            <p:nvPr/>
          </p:nvSpPr>
          <p:spPr bwMode="auto">
            <a:xfrm>
              <a:off x="758" y="2687"/>
              <a:ext cx="13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0" name="Line 24"/>
            <p:cNvSpPr>
              <a:spLocks noChangeShapeType="1"/>
            </p:cNvSpPr>
            <p:nvPr/>
          </p:nvSpPr>
          <p:spPr bwMode="auto">
            <a:xfrm>
              <a:off x="758" y="2215"/>
              <a:ext cx="0" cy="4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1" name="Line 25"/>
            <p:cNvSpPr>
              <a:spLocks noChangeShapeType="1"/>
            </p:cNvSpPr>
            <p:nvPr/>
          </p:nvSpPr>
          <p:spPr bwMode="auto">
            <a:xfrm>
              <a:off x="1085" y="2215"/>
              <a:ext cx="0" cy="4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2" name="Line 26"/>
            <p:cNvSpPr>
              <a:spLocks noChangeShapeType="1"/>
            </p:cNvSpPr>
            <p:nvPr/>
          </p:nvSpPr>
          <p:spPr bwMode="auto">
            <a:xfrm>
              <a:off x="1411" y="2215"/>
              <a:ext cx="0" cy="4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3" name="Line 27"/>
            <p:cNvSpPr>
              <a:spLocks noChangeShapeType="1"/>
            </p:cNvSpPr>
            <p:nvPr/>
          </p:nvSpPr>
          <p:spPr bwMode="auto">
            <a:xfrm>
              <a:off x="1738" y="2215"/>
              <a:ext cx="0" cy="4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4" name="Line 28"/>
            <p:cNvSpPr>
              <a:spLocks noChangeShapeType="1"/>
            </p:cNvSpPr>
            <p:nvPr/>
          </p:nvSpPr>
          <p:spPr bwMode="auto">
            <a:xfrm>
              <a:off x="2064" y="2451"/>
              <a:ext cx="0" cy="2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5" name="Line 29"/>
            <p:cNvSpPr>
              <a:spLocks noChangeShapeType="1"/>
            </p:cNvSpPr>
            <p:nvPr/>
          </p:nvSpPr>
          <p:spPr bwMode="auto">
            <a:xfrm>
              <a:off x="2064" y="2215"/>
              <a:ext cx="0" cy="2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6" name="Line 30"/>
            <p:cNvSpPr>
              <a:spLocks noChangeShapeType="1"/>
            </p:cNvSpPr>
            <p:nvPr/>
          </p:nvSpPr>
          <p:spPr bwMode="auto">
            <a:xfrm>
              <a:off x="585" y="2040"/>
              <a:ext cx="173" cy="17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4463" name="Text Box 31"/>
            <p:cNvSpPr txBox="1">
              <a:spLocks noChangeArrowheads="1"/>
            </p:cNvSpPr>
            <p:nvPr/>
          </p:nvSpPr>
          <p:spPr bwMode="auto">
            <a:xfrm>
              <a:off x="846" y="1950"/>
              <a:ext cx="121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00   01  11    10</a:t>
              </a:r>
            </a:p>
          </p:txBody>
        </p:sp>
        <p:sp>
          <p:nvSpPr>
            <p:cNvPr id="274464" name="Text Box 32"/>
            <p:cNvSpPr txBox="1">
              <a:spLocks noChangeArrowheads="1"/>
            </p:cNvSpPr>
            <p:nvPr/>
          </p:nvSpPr>
          <p:spPr bwMode="auto">
            <a:xfrm>
              <a:off x="585" y="2284"/>
              <a:ext cx="196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74465" name="Text Box 33"/>
            <p:cNvSpPr txBox="1">
              <a:spLocks noChangeArrowheads="1"/>
            </p:cNvSpPr>
            <p:nvPr/>
          </p:nvSpPr>
          <p:spPr bwMode="auto">
            <a:xfrm>
              <a:off x="432" y="2047"/>
              <a:ext cx="173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74466" name="Text Box 34"/>
            <p:cNvSpPr txBox="1">
              <a:spLocks noChangeArrowheads="1"/>
            </p:cNvSpPr>
            <p:nvPr/>
          </p:nvSpPr>
          <p:spPr bwMode="auto">
            <a:xfrm>
              <a:off x="480" y="1776"/>
              <a:ext cx="623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</a:t>
              </a:r>
              <a:r>
                <a:rPr kumimoji="0"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274467" name="AutoShape 35"/>
          <p:cNvSpPr>
            <a:spLocks noChangeArrowheads="1"/>
          </p:cNvSpPr>
          <p:nvPr/>
        </p:nvSpPr>
        <p:spPr bwMode="auto">
          <a:xfrm>
            <a:off x="1524000" y="5562600"/>
            <a:ext cx="18288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5486400" y="4586288"/>
            <a:ext cx="2590800" cy="1447800"/>
            <a:chOff x="432" y="1776"/>
            <a:chExt cx="1632" cy="912"/>
          </a:xfrm>
        </p:grpSpPr>
        <p:sp>
          <p:nvSpPr>
            <p:cNvPr id="274469" name="Rectangle 37"/>
            <p:cNvSpPr>
              <a:spLocks noChangeArrowheads="1"/>
            </p:cNvSpPr>
            <p:nvPr/>
          </p:nvSpPr>
          <p:spPr bwMode="auto">
            <a:xfrm>
              <a:off x="1738" y="2451"/>
              <a:ext cx="326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0</a:t>
              </a:r>
            </a:p>
          </p:txBody>
        </p:sp>
        <p:sp>
          <p:nvSpPr>
            <p:cNvPr id="274470" name="Rectangle 38"/>
            <p:cNvSpPr>
              <a:spLocks noChangeArrowheads="1"/>
            </p:cNvSpPr>
            <p:nvPr/>
          </p:nvSpPr>
          <p:spPr bwMode="auto">
            <a:xfrm>
              <a:off x="1411" y="2451"/>
              <a:ext cx="327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0</a:t>
              </a:r>
            </a:p>
          </p:txBody>
        </p:sp>
        <p:sp>
          <p:nvSpPr>
            <p:cNvPr id="274471" name="Rectangle 39"/>
            <p:cNvSpPr>
              <a:spLocks noChangeArrowheads="1"/>
            </p:cNvSpPr>
            <p:nvPr/>
          </p:nvSpPr>
          <p:spPr bwMode="auto">
            <a:xfrm>
              <a:off x="1085" y="2451"/>
              <a:ext cx="326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274472" name="Rectangle 40"/>
            <p:cNvSpPr>
              <a:spLocks noChangeArrowheads="1"/>
            </p:cNvSpPr>
            <p:nvPr/>
          </p:nvSpPr>
          <p:spPr bwMode="auto">
            <a:xfrm>
              <a:off x="758" y="2451"/>
              <a:ext cx="327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274473" name="Rectangle 41"/>
            <p:cNvSpPr>
              <a:spLocks noChangeArrowheads="1"/>
            </p:cNvSpPr>
            <p:nvPr/>
          </p:nvSpPr>
          <p:spPr bwMode="auto">
            <a:xfrm>
              <a:off x="1738" y="2215"/>
              <a:ext cx="326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1</a:t>
              </a:r>
            </a:p>
          </p:txBody>
        </p:sp>
        <p:sp>
          <p:nvSpPr>
            <p:cNvPr id="274474" name="Rectangle 42"/>
            <p:cNvSpPr>
              <a:spLocks noChangeArrowheads="1"/>
            </p:cNvSpPr>
            <p:nvPr/>
          </p:nvSpPr>
          <p:spPr bwMode="auto">
            <a:xfrm>
              <a:off x="1411" y="2215"/>
              <a:ext cx="327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1</a:t>
              </a:r>
            </a:p>
          </p:txBody>
        </p:sp>
        <p:sp>
          <p:nvSpPr>
            <p:cNvPr id="274475" name="Rectangle 43"/>
            <p:cNvSpPr>
              <a:spLocks noChangeArrowheads="1"/>
            </p:cNvSpPr>
            <p:nvPr/>
          </p:nvSpPr>
          <p:spPr bwMode="auto">
            <a:xfrm>
              <a:off x="1085" y="2215"/>
              <a:ext cx="326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274476" name="Rectangle 44"/>
            <p:cNvSpPr>
              <a:spLocks noChangeArrowheads="1"/>
            </p:cNvSpPr>
            <p:nvPr/>
          </p:nvSpPr>
          <p:spPr bwMode="auto">
            <a:xfrm>
              <a:off x="758" y="2215"/>
              <a:ext cx="327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38945" name="Line 45"/>
            <p:cNvSpPr>
              <a:spLocks noChangeShapeType="1"/>
            </p:cNvSpPr>
            <p:nvPr/>
          </p:nvSpPr>
          <p:spPr bwMode="auto">
            <a:xfrm>
              <a:off x="758" y="2215"/>
              <a:ext cx="13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6" name="Line 46"/>
            <p:cNvSpPr>
              <a:spLocks noChangeShapeType="1"/>
            </p:cNvSpPr>
            <p:nvPr/>
          </p:nvSpPr>
          <p:spPr bwMode="auto">
            <a:xfrm>
              <a:off x="758" y="2451"/>
              <a:ext cx="13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7" name="Line 47"/>
            <p:cNvSpPr>
              <a:spLocks noChangeShapeType="1"/>
            </p:cNvSpPr>
            <p:nvPr/>
          </p:nvSpPr>
          <p:spPr bwMode="auto">
            <a:xfrm>
              <a:off x="758" y="2687"/>
              <a:ext cx="13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8" name="Line 48"/>
            <p:cNvSpPr>
              <a:spLocks noChangeShapeType="1"/>
            </p:cNvSpPr>
            <p:nvPr/>
          </p:nvSpPr>
          <p:spPr bwMode="auto">
            <a:xfrm>
              <a:off x="758" y="2215"/>
              <a:ext cx="0" cy="4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9" name="Line 49"/>
            <p:cNvSpPr>
              <a:spLocks noChangeShapeType="1"/>
            </p:cNvSpPr>
            <p:nvPr/>
          </p:nvSpPr>
          <p:spPr bwMode="auto">
            <a:xfrm>
              <a:off x="1085" y="2215"/>
              <a:ext cx="0" cy="4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50" name="Line 50"/>
            <p:cNvSpPr>
              <a:spLocks noChangeShapeType="1"/>
            </p:cNvSpPr>
            <p:nvPr/>
          </p:nvSpPr>
          <p:spPr bwMode="auto">
            <a:xfrm>
              <a:off x="1411" y="2215"/>
              <a:ext cx="0" cy="4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51" name="Line 51"/>
            <p:cNvSpPr>
              <a:spLocks noChangeShapeType="1"/>
            </p:cNvSpPr>
            <p:nvPr/>
          </p:nvSpPr>
          <p:spPr bwMode="auto">
            <a:xfrm>
              <a:off x="1738" y="2215"/>
              <a:ext cx="0" cy="4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52" name="Line 52"/>
            <p:cNvSpPr>
              <a:spLocks noChangeShapeType="1"/>
            </p:cNvSpPr>
            <p:nvPr/>
          </p:nvSpPr>
          <p:spPr bwMode="auto">
            <a:xfrm>
              <a:off x="2064" y="2451"/>
              <a:ext cx="0" cy="2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53" name="Line 53"/>
            <p:cNvSpPr>
              <a:spLocks noChangeShapeType="1"/>
            </p:cNvSpPr>
            <p:nvPr/>
          </p:nvSpPr>
          <p:spPr bwMode="auto">
            <a:xfrm>
              <a:off x="2064" y="2215"/>
              <a:ext cx="0" cy="2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54" name="Line 54"/>
            <p:cNvSpPr>
              <a:spLocks noChangeShapeType="1"/>
            </p:cNvSpPr>
            <p:nvPr/>
          </p:nvSpPr>
          <p:spPr bwMode="auto">
            <a:xfrm>
              <a:off x="585" y="2040"/>
              <a:ext cx="173" cy="17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4487" name="Text Box 55"/>
            <p:cNvSpPr txBox="1">
              <a:spLocks noChangeArrowheads="1"/>
            </p:cNvSpPr>
            <p:nvPr/>
          </p:nvSpPr>
          <p:spPr bwMode="auto">
            <a:xfrm>
              <a:off x="846" y="1950"/>
              <a:ext cx="121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00   01  11    10</a:t>
              </a:r>
            </a:p>
          </p:txBody>
        </p:sp>
        <p:sp>
          <p:nvSpPr>
            <p:cNvPr id="274488" name="Text Box 56"/>
            <p:cNvSpPr txBox="1">
              <a:spLocks noChangeArrowheads="1"/>
            </p:cNvSpPr>
            <p:nvPr/>
          </p:nvSpPr>
          <p:spPr bwMode="auto">
            <a:xfrm>
              <a:off x="585" y="2284"/>
              <a:ext cx="196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74489" name="Text Box 57"/>
            <p:cNvSpPr txBox="1">
              <a:spLocks noChangeArrowheads="1"/>
            </p:cNvSpPr>
            <p:nvPr/>
          </p:nvSpPr>
          <p:spPr bwMode="auto">
            <a:xfrm>
              <a:off x="432" y="2047"/>
              <a:ext cx="173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74490" name="Text Box 58"/>
            <p:cNvSpPr txBox="1">
              <a:spLocks noChangeArrowheads="1"/>
            </p:cNvSpPr>
            <p:nvPr/>
          </p:nvSpPr>
          <p:spPr bwMode="auto">
            <a:xfrm>
              <a:off x="480" y="1776"/>
              <a:ext cx="623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</a:t>
              </a:r>
              <a:r>
                <a:rPr kumimoji="0"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274491" name="Text Box 59"/>
          <p:cNvSpPr txBox="1">
            <a:spLocks noChangeArrowheads="1"/>
          </p:cNvSpPr>
          <p:nvPr/>
        </p:nvSpPr>
        <p:spPr bwMode="auto">
          <a:xfrm>
            <a:off x="381000" y="51054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J</a:t>
            </a:r>
            <a:r>
              <a:rPr kumimoji="0" lang="en-US" altLang="zh-CN" sz="28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274492" name="Text Box 60"/>
          <p:cNvSpPr txBox="1">
            <a:spLocks noChangeArrowheads="1"/>
          </p:cNvSpPr>
          <p:nvPr/>
        </p:nvSpPr>
        <p:spPr bwMode="auto">
          <a:xfrm>
            <a:off x="4953000" y="5210175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kumimoji="0" lang="en-US" altLang="zh-CN" sz="28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274493" name="AutoShape 61"/>
          <p:cNvSpPr>
            <a:spLocks noChangeArrowheads="1"/>
          </p:cNvSpPr>
          <p:nvPr/>
        </p:nvSpPr>
        <p:spPr bwMode="auto">
          <a:xfrm>
            <a:off x="6096000" y="5253038"/>
            <a:ext cx="18288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4494" name="Text Box 62"/>
          <p:cNvSpPr txBox="1">
            <a:spLocks noChangeArrowheads="1"/>
          </p:cNvSpPr>
          <p:nvPr/>
        </p:nvSpPr>
        <p:spPr bwMode="auto">
          <a:xfrm>
            <a:off x="609600" y="60198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J</a:t>
            </a:r>
            <a:r>
              <a:rPr kumimoji="0" lang="en-US" altLang="zh-CN" sz="28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 </a:t>
            </a: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 X</a:t>
            </a:r>
          </a:p>
        </p:txBody>
      </p: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6172200" y="6186488"/>
            <a:ext cx="1447800" cy="519112"/>
            <a:chOff x="3936" y="3744"/>
            <a:chExt cx="912" cy="327"/>
          </a:xfrm>
        </p:grpSpPr>
        <p:sp>
          <p:nvSpPr>
            <p:cNvPr id="274496" name="Text Box 64"/>
            <p:cNvSpPr txBox="1">
              <a:spLocks noChangeArrowheads="1"/>
            </p:cNvSpPr>
            <p:nvPr/>
          </p:nvSpPr>
          <p:spPr bwMode="auto">
            <a:xfrm>
              <a:off x="3936" y="3744"/>
              <a:ext cx="9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K</a:t>
              </a:r>
              <a:r>
                <a:rPr kumimoji="0" lang="en-US" altLang="zh-CN" sz="2800" b="1" baseline="-250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 </a:t>
              </a:r>
              <a:r>
                <a:rPr lang="en-US" altLang="zh-CN" sz="28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= X</a:t>
              </a:r>
            </a:p>
          </p:txBody>
        </p:sp>
        <p:sp>
          <p:nvSpPr>
            <p:cNvPr id="38936" name="Line 65"/>
            <p:cNvSpPr>
              <a:spLocks noChangeShapeType="1"/>
            </p:cNvSpPr>
            <p:nvPr/>
          </p:nvSpPr>
          <p:spPr bwMode="auto">
            <a:xfrm>
              <a:off x="4512" y="3792"/>
              <a:ext cx="9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926" name="Group 66"/>
          <p:cNvGrpSpPr>
            <a:grpSpLocks/>
          </p:cNvGrpSpPr>
          <p:nvPr/>
        </p:nvGrpSpPr>
        <p:grpSpPr bwMode="auto">
          <a:xfrm>
            <a:off x="152400" y="2092325"/>
            <a:ext cx="3429000" cy="2479675"/>
            <a:chOff x="3072" y="2304"/>
            <a:chExt cx="2160" cy="1562"/>
          </a:xfrm>
        </p:grpSpPr>
        <p:sp>
          <p:nvSpPr>
            <p:cNvPr id="274499" name="Text Box 67"/>
            <p:cNvSpPr txBox="1">
              <a:spLocks noChangeArrowheads="1"/>
            </p:cNvSpPr>
            <p:nvPr/>
          </p:nvSpPr>
          <p:spPr bwMode="auto">
            <a:xfrm>
              <a:off x="3072" y="2619"/>
              <a:ext cx="2160" cy="122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kumimoji="0" lang="zh-CN" altLang="en-US" sz="2200" b="1">
                  <a:solidFill>
                    <a:srgbClr val="000099"/>
                  </a:solidFill>
                  <a:latin typeface="Times New Roman" pitchFamily="18" charset="0"/>
                </a:rPr>
                <a:t>                    </a:t>
              </a:r>
              <a:r>
                <a:rPr kumimoji="0" lang="en-US" altLang="zh-CN" sz="2200" b="1">
                  <a:solidFill>
                    <a:srgbClr val="006600"/>
                  </a:solidFill>
                  <a:latin typeface="Times New Roman" pitchFamily="18" charset="0"/>
                </a:rPr>
                <a:t>0  </a:t>
              </a:r>
              <a:r>
                <a:rPr lang="en-US" altLang="zh-CN" sz="2200" b="1">
                  <a:solidFill>
                    <a:srgbClr val="006600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>
                  <a:solidFill>
                    <a:srgbClr val="006600"/>
                  </a:solidFill>
                  <a:latin typeface="Times New Roman" pitchFamily="18" charset="0"/>
                </a:rPr>
                <a:t> </a:t>
              </a:r>
              <a:r>
                <a:rPr lang="en-US" altLang="zh-CN" sz="2200" b="1" baseline="-30000">
                  <a:solidFill>
                    <a:srgbClr val="006600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>
                  <a:solidFill>
                    <a:srgbClr val="006600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baseline="30000">
                  <a:solidFill>
                    <a:srgbClr val="006600"/>
                  </a:solidFill>
                  <a:latin typeface="Times New Roman" pitchFamily="18" charset="0"/>
                </a:rPr>
                <a:t>           </a:t>
              </a:r>
              <a:r>
                <a:rPr kumimoji="0" lang="en-US" altLang="zh-CN" sz="2200" b="1">
                  <a:solidFill>
                    <a:srgbClr val="006600"/>
                  </a:solidFill>
                  <a:latin typeface="Times New Roman" pitchFamily="18" charset="0"/>
                </a:rPr>
                <a:t> </a:t>
              </a:r>
              <a:r>
                <a:rPr lang="en-US" altLang="zh-CN" sz="2200" b="1">
                  <a:solidFill>
                    <a:srgbClr val="006600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>
                  <a:solidFill>
                    <a:srgbClr val="006600"/>
                  </a:solidFill>
                  <a:latin typeface="Times New Roman" pitchFamily="18" charset="0"/>
                </a:rPr>
                <a:t>1</a:t>
              </a:r>
              <a:r>
                <a:rPr kumimoji="0" lang="en-US" altLang="zh-CN" sz="2200" b="1">
                  <a:solidFill>
                    <a:srgbClr val="000099"/>
                  </a:solidFill>
                  <a:latin typeface="Times New Roman" pitchFamily="18" charset="0"/>
                </a:rPr>
                <a:t>             </a:t>
              </a:r>
              <a:endParaRPr lang="en-US" altLang="zh-CN" sz="2200" b="1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          </a:t>
              </a:r>
              <a:r>
                <a:rPr lang="en-US" altLang="zh-CN" b="1">
                  <a:solidFill>
                    <a:schemeClr val="hlink"/>
                  </a:solidFill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</a:t>
              </a:r>
              <a:r>
                <a:rPr lang="en-US" altLang="zh-CN" b="1">
                  <a:latin typeface="Arial" charset="0"/>
                </a:rPr>
                <a:t> / 0       </a:t>
              </a:r>
              <a:r>
                <a:rPr lang="en-US" altLang="zh-CN" b="1">
                  <a:solidFill>
                    <a:schemeClr val="hlink"/>
                  </a:solidFill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</a:t>
              </a:r>
              <a:r>
                <a:rPr lang="en-US" altLang="zh-CN" b="1">
                  <a:latin typeface="Arial" charset="0"/>
                </a:rPr>
                <a:t> / 0 </a:t>
              </a:r>
            </a:p>
            <a:p>
              <a:pPr marL="457200" indent="-457200" eaLnBrk="1" hangingPunct="1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 S</a:t>
              </a:r>
              <a:r>
                <a:rPr kumimoji="0" lang="en-US" altLang="zh-CN" b="1" baseline="-2500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lang="en-US" altLang="zh-CN" b="1">
                  <a:latin typeface="Arial" charset="0"/>
                </a:rPr>
                <a:t>        </a:t>
              </a:r>
              <a:r>
                <a:rPr lang="en-US" altLang="zh-CN" sz="2200" b="1">
                  <a:latin typeface="Times New Roman" pitchFamily="18" charset="0"/>
                </a:rPr>
                <a:t> </a:t>
              </a:r>
              <a:r>
                <a:rPr lang="en-US" altLang="zh-CN" b="1">
                  <a:solidFill>
                    <a:schemeClr val="hlink"/>
                  </a:solidFill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</a:t>
              </a:r>
              <a:r>
                <a:rPr lang="en-US" altLang="zh-CN" b="1">
                  <a:solidFill>
                    <a:schemeClr val="hlink"/>
                  </a:solidFill>
                  <a:latin typeface="Arial" charset="0"/>
                </a:rPr>
                <a:t> </a:t>
              </a:r>
              <a:r>
                <a:rPr lang="en-US" altLang="zh-CN" b="1">
                  <a:latin typeface="Arial" charset="0"/>
                </a:rPr>
                <a:t>/ 0      </a:t>
              </a:r>
              <a:r>
                <a:rPr lang="en-US" altLang="zh-CN" sz="2200" b="1">
                  <a:latin typeface="Times New Roman" pitchFamily="18" charset="0"/>
                </a:rPr>
                <a:t> </a:t>
              </a:r>
              <a:r>
                <a:rPr lang="en-US" altLang="zh-CN" b="1">
                  <a:solidFill>
                    <a:schemeClr val="hlink"/>
                  </a:solidFill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b="1">
                  <a:latin typeface="Arial" charset="0"/>
                </a:rPr>
                <a:t> / 0        </a:t>
              </a:r>
            </a:p>
            <a:p>
              <a:pPr marL="457200" indent="-457200" eaLnBrk="1" hangingPunct="1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0000FF"/>
                  </a:solidFill>
                  <a:latin typeface="Arial" charset="0"/>
                </a:rPr>
                <a:t> </a:t>
              </a: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         </a:t>
              </a:r>
              <a:r>
                <a:rPr lang="en-US" altLang="zh-CN" b="1">
                  <a:solidFill>
                    <a:schemeClr val="hlink"/>
                  </a:solidFill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b="1">
                  <a:latin typeface="Arial" charset="0"/>
                </a:rPr>
                <a:t> / 1      </a:t>
              </a:r>
              <a:r>
                <a:rPr lang="en-US" altLang="zh-CN" sz="2200" b="1">
                  <a:latin typeface="Times New Roman" pitchFamily="18" charset="0"/>
                </a:rPr>
                <a:t> </a:t>
              </a:r>
              <a:r>
                <a:rPr lang="en-US" altLang="zh-CN" b="1">
                  <a:solidFill>
                    <a:schemeClr val="hlink"/>
                  </a:solidFill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b="1">
                  <a:latin typeface="Arial" charset="0"/>
                </a:rPr>
                <a:t> / 0        </a:t>
              </a:r>
            </a:p>
          </p:txBody>
        </p:sp>
        <p:sp>
          <p:nvSpPr>
            <p:cNvPr id="38928" name="Line 68"/>
            <p:cNvSpPr>
              <a:spLocks noChangeShapeType="1"/>
            </p:cNvSpPr>
            <p:nvPr/>
          </p:nvSpPr>
          <p:spPr bwMode="auto">
            <a:xfrm>
              <a:off x="3751" y="2619"/>
              <a:ext cx="0" cy="1247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9" name="Line 69"/>
            <p:cNvSpPr>
              <a:spLocks noChangeShapeType="1"/>
            </p:cNvSpPr>
            <p:nvPr/>
          </p:nvSpPr>
          <p:spPr bwMode="auto">
            <a:xfrm>
              <a:off x="3072" y="2637"/>
              <a:ext cx="624" cy="288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4502" name="Text Box 70"/>
            <p:cNvSpPr txBox="1">
              <a:spLocks noChangeArrowheads="1"/>
            </p:cNvSpPr>
            <p:nvPr/>
          </p:nvSpPr>
          <p:spPr bwMode="auto">
            <a:xfrm>
              <a:off x="3072" y="2685"/>
              <a:ext cx="5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b="1" baseline="-2500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n</a:t>
              </a:r>
              <a:endParaRPr lang="en-US" altLang="zh-CN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38931" name="Line 71"/>
            <p:cNvSpPr>
              <a:spLocks noChangeShapeType="1"/>
            </p:cNvSpPr>
            <p:nvPr/>
          </p:nvSpPr>
          <p:spPr bwMode="auto">
            <a:xfrm>
              <a:off x="3072" y="2973"/>
              <a:ext cx="2133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4504" name="Text Box 72"/>
            <p:cNvSpPr txBox="1">
              <a:spLocks noChangeArrowheads="1"/>
            </p:cNvSpPr>
            <p:nvPr/>
          </p:nvSpPr>
          <p:spPr bwMode="auto">
            <a:xfrm>
              <a:off x="3312" y="2541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006600"/>
                  </a:solidFill>
                  <a:latin typeface="Times New Roman" pitchFamily="18" charset="0"/>
                </a:rPr>
                <a:t>x</a:t>
              </a:r>
              <a:endParaRPr kumimoji="0" lang="en-US" altLang="zh-CN" b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8933" name="Line 73"/>
            <p:cNvSpPr>
              <a:spLocks noChangeShapeType="1"/>
            </p:cNvSpPr>
            <p:nvPr/>
          </p:nvSpPr>
          <p:spPr bwMode="auto">
            <a:xfrm>
              <a:off x="4464" y="2618"/>
              <a:ext cx="0" cy="1247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4506" name="Text Box 74"/>
            <p:cNvSpPr txBox="1">
              <a:spLocks noChangeArrowheads="1"/>
            </p:cNvSpPr>
            <p:nvPr/>
          </p:nvSpPr>
          <p:spPr bwMode="auto">
            <a:xfrm>
              <a:off x="3744" y="2304"/>
              <a:ext cx="1488" cy="31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chemeClr val="hlink"/>
                  </a:solidFill>
                  <a:latin typeface="Times New Roman" pitchFamily="18" charset="0"/>
                </a:rPr>
                <a:t>       </a:t>
              </a:r>
              <a:r>
                <a:rPr lang="en-US" altLang="zh-CN" b="1">
                  <a:solidFill>
                    <a:schemeClr val="hlink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b="1" baseline="-250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</a:t>
              </a:r>
              <a:r>
                <a:rPr lang="en-US" altLang="zh-CN" b="1">
                  <a:latin typeface="Times New Roman" pitchFamily="18" charset="0"/>
                </a:rPr>
                <a:t> / Z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7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27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4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274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7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67" grpId="0" animBg="1"/>
      <p:bldP spid="274491" grpId="0" autoUpdateAnimBg="0"/>
      <p:bldP spid="274492" grpId="0" autoUpdateAnimBg="0"/>
      <p:bldP spid="274493" grpId="0" animBg="1"/>
      <p:bldP spid="274494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"/>
          <p:cNvGrpSpPr>
            <a:grpSpLocks/>
          </p:cNvGrpSpPr>
          <p:nvPr/>
        </p:nvGrpSpPr>
        <p:grpSpPr bwMode="auto">
          <a:xfrm>
            <a:off x="685800" y="76200"/>
            <a:ext cx="2590800" cy="1447800"/>
            <a:chOff x="432" y="1776"/>
            <a:chExt cx="1632" cy="912"/>
          </a:xfrm>
        </p:grpSpPr>
        <p:sp>
          <p:nvSpPr>
            <p:cNvPr id="275459" name="Rectangle 3"/>
            <p:cNvSpPr>
              <a:spLocks noChangeArrowheads="1"/>
            </p:cNvSpPr>
            <p:nvPr/>
          </p:nvSpPr>
          <p:spPr bwMode="auto">
            <a:xfrm>
              <a:off x="1738" y="2451"/>
              <a:ext cx="326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1</a:t>
              </a:r>
            </a:p>
          </p:txBody>
        </p:sp>
        <p:sp>
          <p:nvSpPr>
            <p:cNvPr id="275460" name="Rectangle 4"/>
            <p:cNvSpPr>
              <a:spLocks noChangeArrowheads="1"/>
            </p:cNvSpPr>
            <p:nvPr/>
          </p:nvSpPr>
          <p:spPr bwMode="auto">
            <a:xfrm>
              <a:off x="1411" y="2451"/>
              <a:ext cx="327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275461" name="Rectangle 5"/>
            <p:cNvSpPr>
              <a:spLocks noChangeArrowheads="1"/>
            </p:cNvSpPr>
            <p:nvPr/>
          </p:nvSpPr>
          <p:spPr bwMode="auto">
            <a:xfrm>
              <a:off x="1085" y="2451"/>
              <a:ext cx="326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275462" name="Rectangle 6"/>
            <p:cNvSpPr>
              <a:spLocks noChangeArrowheads="1"/>
            </p:cNvSpPr>
            <p:nvPr/>
          </p:nvSpPr>
          <p:spPr bwMode="auto">
            <a:xfrm>
              <a:off x="758" y="2451"/>
              <a:ext cx="327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75463" name="Rectangle 7"/>
            <p:cNvSpPr>
              <a:spLocks noChangeArrowheads="1"/>
            </p:cNvSpPr>
            <p:nvPr/>
          </p:nvSpPr>
          <p:spPr bwMode="auto">
            <a:xfrm>
              <a:off x="1738" y="2215"/>
              <a:ext cx="326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0</a:t>
              </a:r>
            </a:p>
          </p:txBody>
        </p:sp>
        <p:sp>
          <p:nvSpPr>
            <p:cNvPr id="275464" name="Rectangle 8"/>
            <p:cNvSpPr>
              <a:spLocks noChangeArrowheads="1"/>
            </p:cNvSpPr>
            <p:nvPr/>
          </p:nvSpPr>
          <p:spPr bwMode="auto">
            <a:xfrm>
              <a:off x="1411" y="2215"/>
              <a:ext cx="327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275465" name="Rectangle 9"/>
            <p:cNvSpPr>
              <a:spLocks noChangeArrowheads="1"/>
            </p:cNvSpPr>
            <p:nvPr/>
          </p:nvSpPr>
          <p:spPr bwMode="auto">
            <a:xfrm>
              <a:off x="1085" y="2215"/>
              <a:ext cx="326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275466" name="Rectangle 10"/>
            <p:cNvSpPr>
              <a:spLocks noChangeArrowheads="1"/>
            </p:cNvSpPr>
            <p:nvPr/>
          </p:nvSpPr>
          <p:spPr bwMode="auto">
            <a:xfrm>
              <a:off x="758" y="2215"/>
              <a:ext cx="327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0025" name="Line 11"/>
            <p:cNvSpPr>
              <a:spLocks noChangeShapeType="1"/>
            </p:cNvSpPr>
            <p:nvPr/>
          </p:nvSpPr>
          <p:spPr bwMode="auto">
            <a:xfrm>
              <a:off x="758" y="2215"/>
              <a:ext cx="13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26" name="Line 12"/>
            <p:cNvSpPr>
              <a:spLocks noChangeShapeType="1"/>
            </p:cNvSpPr>
            <p:nvPr/>
          </p:nvSpPr>
          <p:spPr bwMode="auto">
            <a:xfrm>
              <a:off x="758" y="2451"/>
              <a:ext cx="13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27" name="Line 13"/>
            <p:cNvSpPr>
              <a:spLocks noChangeShapeType="1"/>
            </p:cNvSpPr>
            <p:nvPr/>
          </p:nvSpPr>
          <p:spPr bwMode="auto">
            <a:xfrm>
              <a:off x="758" y="2687"/>
              <a:ext cx="13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28" name="Line 14"/>
            <p:cNvSpPr>
              <a:spLocks noChangeShapeType="1"/>
            </p:cNvSpPr>
            <p:nvPr/>
          </p:nvSpPr>
          <p:spPr bwMode="auto">
            <a:xfrm>
              <a:off x="758" y="2215"/>
              <a:ext cx="0" cy="4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29" name="Line 15"/>
            <p:cNvSpPr>
              <a:spLocks noChangeShapeType="1"/>
            </p:cNvSpPr>
            <p:nvPr/>
          </p:nvSpPr>
          <p:spPr bwMode="auto">
            <a:xfrm>
              <a:off x="1085" y="2215"/>
              <a:ext cx="0" cy="4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30" name="Line 16"/>
            <p:cNvSpPr>
              <a:spLocks noChangeShapeType="1"/>
            </p:cNvSpPr>
            <p:nvPr/>
          </p:nvSpPr>
          <p:spPr bwMode="auto">
            <a:xfrm>
              <a:off x="1411" y="2215"/>
              <a:ext cx="0" cy="4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31" name="Line 17"/>
            <p:cNvSpPr>
              <a:spLocks noChangeShapeType="1"/>
            </p:cNvSpPr>
            <p:nvPr/>
          </p:nvSpPr>
          <p:spPr bwMode="auto">
            <a:xfrm>
              <a:off x="1738" y="2215"/>
              <a:ext cx="0" cy="4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32" name="Line 18"/>
            <p:cNvSpPr>
              <a:spLocks noChangeShapeType="1"/>
            </p:cNvSpPr>
            <p:nvPr/>
          </p:nvSpPr>
          <p:spPr bwMode="auto">
            <a:xfrm>
              <a:off x="2064" y="2451"/>
              <a:ext cx="0" cy="2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33" name="Line 19"/>
            <p:cNvSpPr>
              <a:spLocks noChangeShapeType="1"/>
            </p:cNvSpPr>
            <p:nvPr/>
          </p:nvSpPr>
          <p:spPr bwMode="auto">
            <a:xfrm>
              <a:off x="2064" y="2215"/>
              <a:ext cx="0" cy="2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34" name="Line 20"/>
            <p:cNvSpPr>
              <a:spLocks noChangeShapeType="1"/>
            </p:cNvSpPr>
            <p:nvPr/>
          </p:nvSpPr>
          <p:spPr bwMode="auto">
            <a:xfrm>
              <a:off x="585" y="2040"/>
              <a:ext cx="173" cy="17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5477" name="Text Box 21"/>
            <p:cNvSpPr txBox="1">
              <a:spLocks noChangeArrowheads="1"/>
            </p:cNvSpPr>
            <p:nvPr/>
          </p:nvSpPr>
          <p:spPr bwMode="auto">
            <a:xfrm>
              <a:off x="846" y="1950"/>
              <a:ext cx="121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00   01  11    10</a:t>
              </a:r>
            </a:p>
          </p:txBody>
        </p:sp>
        <p:sp>
          <p:nvSpPr>
            <p:cNvPr id="275478" name="Text Box 22"/>
            <p:cNvSpPr txBox="1">
              <a:spLocks noChangeArrowheads="1"/>
            </p:cNvSpPr>
            <p:nvPr/>
          </p:nvSpPr>
          <p:spPr bwMode="auto">
            <a:xfrm>
              <a:off x="585" y="2284"/>
              <a:ext cx="196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75479" name="Text Box 23"/>
            <p:cNvSpPr txBox="1">
              <a:spLocks noChangeArrowheads="1"/>
            </p:cNvSpPr>
            <p:nvPr/>
          </p:nvSpPr>
          <p:spPr bwMode="auto">
            <a:xfrm>
              <a:off x="432" y="2047"/>
              <a:ext cx="173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75480" name="Text Box 24"/>
            <p:cNvSpPr txBox="1">
              <a:spLocks noChangeArrowheads="1"/>
            </p:cNvSpPr>
            <p:nvPr/>
          </p:nvSpPr>
          <p:spPr bwMode="auto">
            <a:xfrm>
              <a:off x="480" y="1776"/>
              <a:ext cx="623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</a:t>
              </a:r>
              <a:r>
                <a:rPr kumimoji="0"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39939" name="AutoShape 25"/>
          <p:cNvSpPr>
            <a:spLocks noChangeArrowheads="1"/>
          </p:cNvSpPr>
          <p:nvPr/>
        </p:nvSpPr>
        <p:spPr bwMode="auto">
          <a:xfrm>
            <a:off x="2362200" y="1143000"/>
            <a:ext cx="7620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9940" name="Group 26"/>
          <p:cNvGrpSpPr>
            <a:grpSpLocks/>
          </p:cNvGrpSpPr>
          <p:nvPr/>
        </p:nvGrpSpPr>
        <p:grpSpPr bwMode="auto">
          <a:xfrm>
            <a:off x="762000" y="2605088"/>
            <a:ext cx="2590800" cy="1447800"/>
            <a:chOff x="432" y="1776"/>
            <a:chExt cx="1632" cy="912"/>
          </a:xfrm>
        </p:grpSpPr>
        <p:sp>
          <p:nvSpPr>
            <p:cNvPr id="275483" name="Rectangle 27"/>
            <p:cNvSpPr>
              <a:spLocks noChangeArrowheads="1"/>
            </p:cNvSpPr>
            <p:nvPr/>
          </p:nvSpPr>
          <p:spPr bwMode="auto">
            <a:xfrm>
              <a:off x="1738" y="2451"/>
              <a:ext cx="326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275484" name="Rectangle 28"/>
            <p:cNvSpPr>
              <a:spLocks noChangeArrowheads="1"/>
            </p:cNvSpPr>
            <p:nvPr/>
          </p:nvSpPr>
          <p:spPr bwMode="auto">
            <a:xfrm>
              <a:off x="1411" y="2451"/>
              <a:ext cx="327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0</a:t>
              </a:r>
            </a:p>
          </p:txBody>
        </p:sp>
        <p:sp>
          <p:nvSpPr>
            <p:cNvPr id="275485" name="Rectangle 29"/>
            <p:cNvSpPr>
              <a:spLocks noChangeArrowheads="1"/>
            </p:cNvSpPr>
            <p:nvPr/>
          </p:nvSpPr>
          <p:spPr bwMode="auto">
            <a:xfrm>
              <a:off x="1085" y="2451"/>
              <a:ext cx="326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275486" name="Rectangle 30"/>
            <p:cNvSpPr>
              <a:spLocks noChangeArrowheads="1"/>
            </p:cNvSpPr>
            <p:nvPr/>
          </p:nvSpPr>
          <p:spPr bwMode="auto">
            <a:xfrm>
              <a:off x="758" y="2451"/>
              <a:ext cx="327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275487" name="Rectangle 31"/>
            <p:cNvSpPr>
              <a:spLocks noChangeArrowheads="1"/>
            </p:cNvSpPr>
            <p:nvPr/>
          </p:nvSpPr>
          <p:spPr bwMode="auto">
            <a:xfrm>
              <a:off x="1738" y="2215"/>
              <a:ext cx="326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275488" name="Rectangle 32"/>
            <p:cNvSpPr>
              <a:spLocks noChangeArrowheads="1"/>
            </p:cNvSpPr>
            <p:nvPr/>
          </p:nvSpPr>
          <p:spPr bwMode="auto">
            <a:xfrm>
              <a:off x="1411" y="2215"/>
              <a:ext cx="327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1</a:t>
              </a:r>
            </a:p>
          </p:txBody>
        </p:sp>
        <p:sp>
          <p:nvSpPr>
            <p:cNvPr id="275489" name="Rectangle 33"/>
            <p:cNvSpPr>
              <a:spLocks noChangeArrowheads="1"/>
            </p:cNvSpPr>
            <p:nvPr/>
          </p:nvSpPr>
          <p:spPr bwMode="auto">
            <a:xfrm>
              <a:off x="1085" y="2215"/>
              <a:ext cx="326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275490" name="Rectangle 34"/>
            <p:cNvSpPr>
              <a:spLocks noChangeArrowheads="1"/>
            </p:cNvSpPr>
            <p:nvPr/>
          </p:nvSpPr>
          <p:spPr bwMode="auto">
            <a:xfrm>
              <a:off x="758" y="2215"/>
              <a:ext cx="327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0003" name="Line 35"/>
            <p:cNvSpPr>
              <a:spLocks noChangeShapeType="1"/>
            </p:cNvSpPr>
            <p:nvPr/>
          </p:nvSpPr>
          <p:spPr bwMode="auto">
            <a:xfrm>
              <a:off x="758" y="2215"/>
              <a:ext cx="13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04" name="Line 36"/>
            <p:cNvSpPr>
              <a:spLocks noChangeShapeType="1"/>
            </p:cNvSpPr>
            <p:nvPr/>
          </p:nvSpPr>
          <p:spPr bwMode="auto">
            <a:xfrm>
              <a:off x="758" y="2451"/>
              <a:ext cx="13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05" name="Line 37"/>
            <p:cNvSpPr>
              <a:spLocks noChangeShapeType="1"/>
            </p:cNvSpPr>
            <p:nvPr/>
          </p:nvSpPr>
          <p:spPr bwMode="auto">
            <a:xfrm>
              <a:off x="758" y="2687"/>
              <a:ext cx="13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06" name="Line 38"/>
            <p:cNvSpPr>
              <a:spLocks noChangeShapeType="1"/>
            </p:cNvSpPr>
            <p:nvPr/>
          </p:nvSpPr>
          <p:spPr bwMode="auto">
            <a:xfrm>
              <a:off x="758" y="2215"/>
              <a:ext cx="0" cy="4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07" name="Line 39"/>
            <p:cNvSpPr>
              <a:spLocks noChangeShapeType="1"/>
            </p:cNvSpPr>
            <p:nvPr/>
          </p:nvSpPr>
          <p:spPr bwMode="auto">
            <a:xfrm>
              <a:off x="1085" y="2215"/>
              <a:ext cx="0" cy="4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08" name="Line 40"/>
            <p:cNvSpPr>
              <a:spLocks noChangeShapeType="1"/>
            </p:cNvSpPr>
            <p:nvPr/>
          </p:nvSpPr>
          <p:spPr bwMode="auto">
            <a:xfrm>
              <a:off x="1411" y="2215"/>
              <a:ext cx="0" cy="4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09" name="Line 41"/>
            <p:cNvSpPr>
              <a:spLocks noChangeShapeType="1"/>
            </p:cNvSpPr>
            <p:nvPr/>
          </p:nvSpPr>
          <p:spPr bwMode="auto">
            <a:xfrm>
              <a:off x="1738" y="2215"/>
              <a:ext cx="0" cy="4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10" name="Line 42"/>
            <p:cNvSpPr>
              <a:spLocks noChangeShapeType="1"/>
            </p:cNvSpPr>
            <p:nvPr/>
          </p:nvSpPr>
          <p:spPr bwMode="auto">
            <a:xfrm>
              <a:off x="2064" y="2451"/>
              <a:ext cx="0" cy="2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11" name="Line 43"/>
            <p:cNvSpPr>
              <a:spLocks noChangeShapeType="1"/>
            </p:cNvSpPr>
            <p:nvPr/>
          </p:nvSpPr>
          <p:spPr bwMode="auto">
            <a:xfrm>
              <a:off x="2064" y="2215"/>
              <a:ext cx="0" cy="2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12" name="Line 44"/>
            <p:cNvSpPr>
              <a:spLocks noChangeShapeType="1"/>
            </p:cNvSpPr>
            <p:nvPr/>
          </p:nvSpPr>
          <p:spPr bwMode="auto">
            <a:xfrm>
              <a:off x="585" y="2040"/>
              <a:ext cx="173" cy="17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5501" name="Text Box 45"/>
            <p:cNvSpPr txBox="1">
              <a:spLocks noChangeArrowheads="1"/>
            </p:cNvSpPr>
            <p:nvPr/>
          </p:nvSpPr>
          <p:spPr bwMode="auto">
            <a:xfrm>
              <a:off x="846" y="1950"/>
              <a:ext cx="121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00   01  11    10</a:t>
              </a:r>
            </a:p>
          </p:txBody>
        </p:sp>
        <p:sp>
          <p:nvSpPr>
            <p:cNvPr id="275502" name="Text Box 46"/>
            <p:cNvSpPr txBox="1">
              <a:spLocks noChangeArrowheads="1"/>
            </p:cNvSpPr>
            <p:nvPr/>
          </p:nvSpPr>
          <p:spPr bwMode="auto">
            <a:xfrm>
              <a:off x="585" y="2284"/>
              <a:ext cx="196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75503" name="Text Box 47"/>
            <p:cNvSpPr txBox="1">
              <a:spLocks noChangeArrowheads="1"/>
            </p:cNvSpPr>
            <p:nvPr/>
          </p:nvSpPr>
          <p:spPr bwMode="auto">
            <a:xfrm>
              <a:off x="432" y="2047"/>
              <a:ext cx="173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75504" name="Text Box 48"/>
            <p:cNvSpPr txBox="1">
              <a:spLocks noChangeArrowheads="1"/>
            </p:cNvSpPr>
            <p:nvPr/>
          </p:nvSpPr>
          <p:spPr bwMode="auto">
            <a:xfrm>
              <a:off x="480" y="1776"/>
              <a:ext cx="623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</a:t>
              </a:r>
              <a:r>
                <a:rPr kumimoji="0"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275505" name="Text Box 49"/>
          <p:cNvSpPr txBox="1">
            <a:spLocks noChangeArrowheads="1"/>
          </p:cNvSpPr>
          <p:nvPr/>
        </p:nvSpPr>
        <p:spPr bwMode="auto">
          <a:xfrm>
            <a:off x="228600" y="6858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J</a:t>
            </a:r>
            <a:r>
              <a:rPr kumimoji="0" lang="en-US" altLang="zh-CN" sz="28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275506" name="Text Box 50"/>
          <p:cNvSpPr txBox="1">
            <a:spLocks noChangeArrowheads="1"/>
          </p:cNvSpPr>
          <p:nvPr/>
        </p:nvSpPr>
        <p:spPr bwMode="auto">
          <a:xfrm>
            <a:off x="228600" y="3228975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kumimoji="0" lang="en-US" altLang="zh-CN" sz="28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39943" name="AutoShape 51"/>
          <p:cNvSpPr>
            <a:spLocks noChangeArrowheads="1"/>
          </p:cNvSpPr>
          <p:nvPr/>
        </p:nvSpPr>
        <p:spPr bwMode="auto">
          <a:xfrm>
            <a:off x="1371600" y="3271838"/>
            <a:ext cx="1905000" cy="4619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5508" name="Text Box 52"/>
          <p:cNvSpPr txBox="1">
            <a:spLocks noChangeArrowheads="1"/>
          </p:cNvSpPr>
          <p:nvPr/>
        </p:nvSpPr>
        <p:spPr bwMode="auto">
          <a:xfrm>
            <a:off x="609600" y="16002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J</a:t>
            </a:r>
            <a:r>
              <a:rPr kumimoji="0" lang="en-US" altLang="zh-CN" sz="28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 </a:t>
            </a: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 XY</a:t>
            </a:r>
            <a:r>
              <a:rPr kumimoji="0" lang="en-US" altLang="zh-CN" sz="28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grpSp>
        <p:nvGrpSpPr>
          <p:cNvPr id="39945" name="Group 53"/>
          <p:cNvGrpSpPr>
            <a:grpSpLocks/>
          </p:cNvGrpSpPr>
          <p:nvPr/>
        </p:nvGrpSpPr>
        <p:grpSpPr bwMode="auto">
          <a:xfrm>
            <a:off x="1447800" y="4205288"/>
            <a:ext cx="1447800" cy="519112"/>
            <a:chOff x="3936" y="3744"/>
            <a:chExt cx="912" cy="327"/>
          </a:xfrm>
        </p:grpSpPr>
        <p:sp>
          <p:nvSpPr>
            <p:cNvPr id="275510" name="Text Box 54"/>
            <p:cNvSpPr txBox="1">
              <a:spLocks noChangeArrowheads="1"/>
            </p:cNvSpPr>
            <p:nvPr/>
          </p:nvSpPr>
          <p:spPr bwMode="auto">
            <a:xfrm>
              <a:off x="3936" y="3744"/>
              <a:ext cx="9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K</a:t>
              </a:r>
              <a:r>
                <a:rPr kumimoji="0" lang="en-US" altLang="zh-CN" sz="2800" b="1" baseline="-250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 </a:t>
              </a:r>
              <a:r>
                <a:rPr lang="en-US" altLang="zh-CN" sz="28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= X</a:t>
              </a:r>
            </a:p>
          </p:txBody>
        </p:sp>
        <p:sp>
          <p:nvSpPr>
            <p:cNvPr id="39994" name="Line 55"/>
            <p:cNvSpPr>
              <a:spLocks noChangeShapeType="1"/>
            </p:cNvSpPr>
            <p:nvPr/>
          </p:nvSpPr>
          <p:spPr bwMode="auto">
            <a:xfrm>
              <a:off x="4512" y="3792"/>
              <a:ext cx="9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9946" name="Group 56"/>
          <p:cNvGrpSpPr>
            <a:grpSpLocks/>
          </p:cNvGrpSpPr>
          <p:nvPr/>
        </p:nvGrpSpPr>
        <p:grpSpPr bwMode="auto">
          <a:xfrm>
            <a:off x="3733800" y="123825"/>
            <a:ext cx="5257800" cy="4067175"/>
            <a:chOff x="192" y="1344"/>
            <a:chExt cx="3312" cy="2562"/>
          </a:xfrm>
        </p:grpSpPr>
        <p:sp>
          <p:nvSpPr>
            <p:cNvPr id="275513" name="Text Box 57"/>
            <p:cNvSpPr txBox="1">
              <a:spLocks noChangeArrowheads="1"/>
            </p:cNvSpPr>
            <p:nvPr/>
          </p:nvSpPr>
          <p:spPr bwMode="auto">
            <a:xfrm>
              <a:off x="192" y="1344"/>
              <a:ext cx="3312" cy="2541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kumimoji="0" lang="en-US" altLang="zh-CN" sz="2200" b="1">
                  <a:solidFill>
                    <a:srgbClr val="000099"/>
                  </a:solidFill>
                  <a:latin typeface="Times New Roman" pitchFamily="18" charset="0"/>
                </a:rPr>
                <a:t>X</a:t>
              </a:r>
              <a:r>
                <a:rPr kumimoji="0" lang="en-US" altLang="zh-CN" sz="2200" b="1" baseline="-25000">
                  <a:solidFill>
                    <a:srgbClr val="000099"/>
                  </a:solidFill>
                  <a:latin typeface="Times New Roman" pitchFamily="18" charset="0"/>
                </a:rPr>
                <a:t>  </a:t>
              </a:r>
              <a:r>
                <a:rPr kumimoji="0" lang="en-US" altLang="zh-CN" sz="2200" b="1">
                  <a:solidFill>
                    <a:srgbClr val="000099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>
                  <a:solidFill>
                    <a:srgbClr val="000099"/>
                  </a:solidFill>
                  <a:latin typeface="Times New Roman" pitchFamily="18" charset="0"/>
                </a:rPr>
                <a:t>2 </a:t>
              </a:r>
              <a:r>
                <a:rPr kumimoji="0" lang="en-US" altLang="zh-CN" sz="2200" b="1">
                  <a:solidFill>
                    <a:srgbClr val="000099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>
                  <a:solidFill>
                    <a:srgbClr val="000099"/>
                  </a:solidFill>
                  <a:latin typeface="Times New Roman" pitchFamily="18" charset="0"/>
                </a:rPr>
                <a:t>1</a:t>
              </a:r>
              <a:r>
                <a:rPr lang="en-US" altLang="zh-CN" sz="2200" b="1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lang="en-US" altLang="zh-CN" sz="2200" b="1" baseline="-3000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>
                  <a:solidFill>
                    <a:srgbClr val="000099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>
                  <a:solidFill>
                    <a:srgbClr val="000099"/>
                  </a:solidFill>
                  <a:latin typeface="Times New Roman" pitchFamily="18" charset="0"/>
                </a:rPr>
                <a:t>2</a:t>
              </a:r>
              <a:r>
                <a:rPr kumimoji="0" lang="en-US" altLang="zh-CN" sz="2200" b="1" baseline="30000">
                  <a:solidFill>
                    <a:srgbClr val="000099"/>
                  </a:solidFill>
                  <a:latin typeface="Times New Roman" pitchFamily="18" charset="0"/>
                </a:rPr>
                <a:t>n+1</a:t>
              </a:r>
              <a:r>
                <a:rPr lang="en-US" altLang="zh-CN" sz="2200" b="1" baseline="-30000">
                  <a:solidFill>
                    <a:srgbClr val="000099"/>
                  </a:solidFill>
                  <a:latin typeface="Times New Roman" pitchFamily="18" charset="0"/>
                </a:rPr>
                <a:t>  </a:t>
              </a:r>
              <a:r>
                <a:rPr kumimoji="0" lang="en-US" altLang="zh-CN" sz="2200" b="1">
                  <a:solidFill>
                    <a:srgbClr val="000099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>
                  <a:solidFill>
                    <a:srgbClr val="000099"/>
                  </a:solidFill>
                  <a:latin typeface="Times New Roman" pitchFamily="18" charset="0"/>
                </a:rPr>
                <a:t>1</a:t>
              </a:r>
              <a:r>
                <a:rPr kumimoji="0" lang="en-US" altLang="zh-CN" sz="2200" b="1" baseline="30000">
                  <a:solidFill>
                    <a:srgbClr val="000099"/>
                  </a:solidFill>
                  <a:latin typeface="Times New Roman" pitchFamily="18" charset="0"/>
                </a:rPr>
                <a:t>n+1</a:t>
              </a:r>
              <a:r>
                <a:rPr lang="en-US" altLang="zh-CN" sz="2200" b="1">
                  <a:latin typeface="Times New Roman" pitchFamily="18" charset="0"/>
                </a:rPr>
                <a:t>    </a:t>
              </a:r>
              <a:r>
                <a:rPr kumimoji="0" lang="en-US" altLang="zh-CN" sz="2200" b="1">
                  <a:solidFill>
                    <a:srgbClr val="000099"/>
                  </a:solidFill>
                  <a:latin typeface="Times New Roman" pitchFamily="18" charset="0"/>
                </a:rPr>
                <a:t>J</a:t>
              </a:r>
              <a:r>
                <a:rPr kumimoji="0" lang="en-US" altLang="zh-CN" sz="2200" b="1" baseline="-25000">
                  <a:solidFill>
                    <a:srgbClr val="000099"/>
                  </a:solidFill>
                  <a:latin typeface="Times New Roman" pitchFamily="18" charset="0"/>
                </a:rPr>
                <a:t>2   </a:t>
              </a:r>
              <a:r>
                <a:rPr kumimoji="0" lang="en-US" altLang="zh-CN" sz="2200" b="1">
                  <a:solidFill>
                    <a:srgbClr val="000099"/>
                  </a:solidFill>
                  <a:latin typeface="Times New Roman" pitchFamily="18" charset="0"/>
                </a:rPr>
                <a:t>K</a:t>
              </a:r>
              <a:r>
                <a:rPr kumimoji="0" lang="en-US" altLang="zh-CN" sz="2200" b="1" baseline="-25000">
                  <a:solidFill>
                    <a:srgbClr val="000099"/>
                  </a:solidFill>
                  <a:latin typeface="Times New Roman" pitchFamily="18" charset="0"/>
                </a:rPr>
                <a:t>2    </a:t>
              </a:r>
              <a:r>
                <a:rPr kumimoji="0" lang="en-US" altLang="zh-CN" sz="2200" b="1">
                  <a:solidFill>
                    <a:srgbClr val="000099"/>
                  </a:solidFill>
                  <a:latin typeface="Times New Roman" pitchFamily="18" charset="0"/>
                </a:rPr>
                <a:t>J</a:t>
              </a:r>
              <a:r>
                <a:rPr kumimoji="0" lang="en-US" altLang="zh-CN" sz="2200" b="1" baseline="-25000">
                  <a:solidFill>
                    <a:srgbClr val="000099"/>
                  </a:solidFill>
                  <a:latin typeface="Times New Roman" pitchFamily="18" charset="0"/>
                </a:rPr>
                <a:t>1</a:t>
              </a:r>
              <a:r>
                <a:rPr lang="en-US" altLang="zh-CN" sz="2200" b="1">
                  <a:latin typeface="Times New Roman" pitchFamily="18" charset="0"/>
                </a:rPr>
                <a:t>  </a:t>
              </a:r>
              <a:r>
                <a:rPr kumimoji="0" lang="en-US" altLang="zh-CN" sz="2200" b="1">
                  <a:solidFill>
                    <a:srgbClr val="000099"/>
                  </a:solidFill>
                  <a:latin typeface="Times New Roman" pitchFamily="18" charset="0"/>
                </a:rPr>
                <a:t>K</a:t>
              </a:r>
              <a:r>
                <a:rPr kumimoji="0" lang="en-US" altLang="zh-CN" sz="2200" b="1" baseline="-25000">
                  <a:solidFill>
                    <a:srgbClr val="000099"/>
                  </a:solidFill>
                  <a:latin typeface="Times New Roman" pitchFamily="18" charset="0"/>
                </a:rPr>
                <a:t>1       </a:t>
              </a:r>
              <a:r>
                <a:rPr lang="en-US" altLang="zh-CN" sz="2200" b="1">
                  <a:latin typeface="Times New Roman" pitchFamily="18" charset="0"/>
                </a:rPr>
                <a:t>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Z</a:t>
              </a:r>
              <a:endParaRPr lang="en-US" altLang="zh-CN" sz="2200" b="1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latin typeface="Times New Roman" pitchFamily="18" charset="0"/>
                </a:rPr>
                <a:t>0   0   0      0        0         0  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0 ×</a:t>
              </a:r>
              <a:r>
                <a:rPr lang="en-US" altLang="zh-CN" sz="2200" b="1">
                  <a:latin typeface="Times New Roman" pitchFamily="18" charset="0"/>
                </a:rPr>
                <a:t>       0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latin typeface="Times New Roman" pitchFamily="18" charset="0"/>
                </a:rPr>
                <a:t>0   1   1      0        1       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sz="2200" b="1">
                  <a:latin typeface="Times New Roman" pitchFamily="18" charset="0"/>
                </a:rPr>
                <a:t>   1   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1   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sz="2200" b="1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latin typeface="Times New Roman" pitchFamily="18" charset="0"/>
                </a:rPr>
                <a:t>0   1   0      0        1       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</a:t>
              </a:r>
              <a:r>
                <a:rPr lang="en-US" altLang="zh-CN" sz="2200" b="1">
                  <a:latin typeface="Times New Roman" pitchFamily="18" charset="0"/>
                </a:rPr>
                <a:t> 1     0 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200" b="1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latin typeface="Times New Roman" pitchFamily="18" charset="0"/>
                </a:rPr>
                <a:t>1   0   0      1        0         1  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</a:t>
              </a:r>
              <a:r>
                <a:rPr lang="en-US" altLang="zh-CN" sz="2200" b="1">
                  <a:latin typeface="Times New Roman" pitchFamily="18" charset="0"/>
                </a:rPr>
                <a:t> 0 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200" b="1">
                <a:latin typeface="Times New Roman" pitchFamily="18" charset="0"/>
              </a:endParaRPr>
            </a:p>
            <a:p>
              <a:pPr marL="457200" indent="-457200" algn="just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latin typeface="Times New Roman" pitchFamily="18" charset="0"/>
                </a:rPr>
                <a:t>1   1   1      1        1       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</a:t>
              </a:r>
              <a:r>
                <a:rPr lang="en-US" altLang="zh-CN" sz="2200" b="1">
                  <a:latin typeface="Times New Roman" pitchFamily="18" charset="0"/>
                </a:rPr>
                <a:t> 0    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sz="2200" b="1">
                  <a:latin typeface="Times New Roman" pitchFamily="18" charset="0"/>
                </a:rPr>
                <a:t>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  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200" b="1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latin typeface="Times New Roman" pitchFamily="18" charset="0"/>
                </a:rPr>
                <a:t>1   1   0      1        1       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0   1 ×</a:t>
              </a:r>
              <a:r>
                <a:rPr lang="en-US" altLang="zh-CN" sz="2200" b="1">
                  <a:latin typeface="Times New Roman" pitchFamily="18" charset="0"/>
                </a:rPr>
                <a:t>       0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latin typeface="Times New Roman" pitchFamily="18" charset="0"/>
                </a:rPr>
                <a:t>0   0   1    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 ×</a:t>
              </a:r>
              <a:r>
                <a:rPr lang="en-US" altLang="zh-CN" sz="2200" b="1">
                  <a:latin typeface="Times New Roman" pitchFamily="18" charset="0"/>
                </a:rPr>
                <a:t>      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× × ×</a:t>
              </a:r>
              <a:r>
                <a:rPr lang="en-US" altLang="zh-CN" sz="2200" b="1">
                  <a:latin typeface="Times New Roman" pitchFamily="18" charset="0"/>
                </a:rPr>
                <a:t>     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endParaRPr lang="en-US" altLang="zh-CN" sz="2200" b="1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latin typeface="Times New Roman" pitchFamily="18" charset="0"/>
                </a:rPr>
                <a:t>1   0   1    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sz="2200" b="1">
                  <a:latin typeface="Times New Roman" pitchFamily="18" charset="0"/>
                </a:rPr>
                <a:t>     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sz="2200" b="1">
                  <a:latin typeface="Times New Roman" pitchFamily="18" charset="0"/>
                </a:rPr>
                <a:t>      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× × ×</a:t>
              </a:r>
              <a:r>
                <a:rPr lang="en-US" altLang="zh-CN" sz="2200" b="1">
                  <a:latin typeface="Times New Roman" pitchFamily="18" charset="0"/>
                </a:rPr>
                <a:t>     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39988" name="Line 58"/>
            <p:cNvSpPr>
              <a:spLocks noChangeShapeType="1"/>
            </p:cNvSpPr>
            <p:nvPr/>
          </p:nvSpPr>
          <p:spPr bwMode="auto">
            <a:xfrm>
              <a:off x="912" y="1344"/>
              <a:ext cx="0" cy="256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89" name="Line 59"/>
            <p:cNvSpPr>
              <a:spLocks noChangeShapeType="1"/>
            </p:cNvSpPr>
            <p:nvPr/>
          </p:nvSpPr>
          <p:spPr bwMode="auto">
            <a:xfrm>
              <a:off x="3072" y="1344"/>
              <a:ext cx="0" cy="256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90" name="Line 60"/>
            <p:cNvSpPr>
              <a:spLocks noChangeShapeType="1"/>
            </p:cNvSpPr>
            <p:nvPr/>
          </p:nvSpPr>
          <p:spPr bwMode="auto">
            <a:xfrm>
              <a:off x="1872" y="1344"/>
              <a:ext cx="0" cy="256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91" name="Line 61"/>
            <p:cNvSpPr>
              <a:spLocks noChangeShapeType="1"/>
            </p:cNvSpPr>
            <p:nvPr/>
          </p:nvSpPr>
          <p:spPr bwMode="auto">
            <a:xfrm>
              <a:off x="192" y="1632"/>
              <a:ext cx="3312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92" name="Line 62"/>
            <p:cNvSpPr>
              <a:spLocks noChangeShapeType="1"/>
            </p:cNvSpPr>
            <p:nvPr/>
          </p:nvSpPr>
          <p:spPr bwMode="auto">
            <a:xfrm>
              <a:off x="192" y="3312"/>
              <a:ext cx="3312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9947" name="Group 63"/>
          <p:cNvGrpSpPr>
            <a:grpSpLocks/>
          </p:cNvGrpSpPr>
          <p:nvPr/>
        </p:nvGrpSpPr>
        <p:grpSpPr bwMode="auto">
          <a:xfrm>
            <a:off x="914400" y="4662488"/>
            <a:ext cx="2590800" cy="1447800"/>
            <a:chOff x="432" y="1776"/>
            <a:chExt cx="1632" cy="912"/>
          </a:xfrm>
        </p:grpSpPr>
        <p:sp>
          <p:nvSpPr>
            <p:cNvPr id="275520" name="Rectangle 64"/>
            <p:cNvSpPr>
              <a:spLocks noChangeArrowheads="1"/>
            </p:cNvSpPr>
            <p:nvPr/>
          </p:nvSpPr>
          <p:spPr bwMode="auto">
            <a:xfrm>
              <a:off x="1738" y="2451"/>
              <a:ext cx="326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0</a:t>
              </a:r>
            </a:p>
          </p:txBody>
        </p:sp>
        <p:sp>
          <p:nvSpPr>
            <p:cNvPr id="275521" name="Rectangle 65"/>
            <p:cNvSpPr>
              <a:spLocks noChangeArrowheads="1"/>
            </p:cNvSpPr>
            <p:nvPr/>
          </p:nvSpPr>
          <p:spPr bwMode="auto">
            <a:xfrm>
              <a:off x="1411" y="2451"/>
              <a:ext cx="327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0</a:t>
              </a:r>
            </a:p>
          </p:txBody>
        </p:sp>
        <p:sp>
          <p:nvSpPr>
            <p:cNvPr id="275522" name="Rectangle 66"/>
            <p:cNvSpPr>
              <a:spLocks noChangeArrowheads="1"/>
            </p:cNvSpPr>
            <p:nvPr/>
          </p:nvSpPr>
          <p:spPr bwMode="auto">
            <a:xfrm>
              <a:off x="1085" y="2451"/>
              <a:ext cx="326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275523" name="Rectangle 67"/>
            <p:cNvSpPr>
              <a:spLocks noChangeArrowheads="1"/>
            </p:cNvSpPr>
            <p:nvPr/>
          </p:nvSpPr>
          <p:spPr bwMode="auto">
            <a:xfrm>
              <a:off x="758" y="2451"/>
              <a:ext cx="327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0</a:t>
              </a:r>
            </a:p>
          </p:txBody>
        </p:sp>
        <p:sp>
          <p:nvSpPr>
            <p:cNvPr id="275524" name="Rectangle 68"/>
            <p:cNvSpPr>
              <a:spLocks noChangeArrowheads="1"/>
            </p:cNvSpPr>
            <p:nvPr/>
          </p:nvSpPr>
          <p:spPr bwMode="auto">
            <a:xfrm>
              <a:off x="1738" y="2215"/>
              <a:ext cx="326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0</a:t>
              </a:r>
            </a:p>
          </p:txBody>
        </p:sp>
        <p:sp>
          <p:nvSpPr>
            <p:cNvPr id="275525" name="Rectangle 69"/>
            <p:cNvSpPr>
              <a:spLocks noChangeArrowheads="1"/>
            </p:cNvSpPr>
            <p:nvPr/>
          </p:nvSpPr>
          <p:spPr bwMode="auto">
            <a:xfrm>
              <a:off x="1411" y="2215"/>
              <a:ext cx="327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1</a:t>
              </a:r>
            </a:p>
          </p:txBody>
        </p:sp>
        <p:sp>
          <p:nvSpPr>
            <p:cNvPr id="275526" name="Rectangle 70"/>
            <p:cNvSpPr>
              <a:spLocks noChangeArrowheads="1"/>
            </p:cNvSpPr>
            <p:nvPr/>
          </p:nvSpPr>
          <p:spPr bwMode="auto">
            <a:xfrm>
              <a:off x="1085" y="2215"/>
              <a:ext cx="326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275527" name="Rectangle 71"/>
            <p:cNvSpPr>
              <a:spLocks noChangeArrowheads="1"/>
            </p:cNvSpPr>
            <p:nvPr/>
          </p:nvSpPr>
          <p:spPr bwMode="auto">
            <a:xfrm>
              <a:off x="758" y="2215"/>
              <a:ext cx="327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0</a:t>
              </a:r>
            </a:p>
          </p:txBody>
        </p:sp>
        <p:sp>
          <p:nvSpPr>
            <p:cNvPr id="39973" name="Line 72"/>
            <p:cNvSpPr>
              <a:spLocks noChangeShapeType="1"/>
            </p:cNvSpPr>
            <p:nvPr/>
          </p:nvSpPr>
          <p:spPr bwMode="auto">
            <a:xfrm>
              <a:off x="758" y="2215"/>
              <a:ext cx="13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74" name="Line 73"/>
            <p:cNvSpPr>
              <a:spLocks noChangeShapeType="1"/>
            </p:cNvSpPr>
            <p:nvPr/>
          </p:nvSpPr>
          <p:spPr bwMode="auto">
            <a:xfrm>
              <a:off x="758" y="2451"/>
              <a:ext cx="13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75" name="Line 74"/>
            <p:cNvSpPr>
              <a:spLocks noChangeShapeType="1"/>
            </p:cNvSpPr>
            <p:nvPr/>
          </p:nvSpPr>
          <p:spPr bwMode="auto">
            <a:xfrm>
              <a:off x="758" y="2687"/>
              <a:ext cx="13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76" name="Line 75"/>
            <p:cNvSpPr>
              <a:spLocks noChangeShapeType="1"/>
            </p:cNvSpPr>
            <p:nvPr/>
          </p:nvSpPr>
          <p:spPr bwMode="auto">
            <a:xfrm>
              <a:off x="758" y="2215"/>
              <a:ext cx="0" cy="4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77" name="Line 76"/>
            <p:cNvSpPr>
              <a:spLocks noChangeShapeType="1"/>
            </p:cNvSpPr>
            <p:nvPr/>
          </p:nvSpPr>
          <p:spPr bwMode="auto">
            <a:xfrm>
              <a:off x="1085" y="2215"/>
              <a:ext cx="0" cy="4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78" name="Line 77"/>
            <p:cNvSpPr>
              <a:spLocks noChangeShapeType="1"/>
            </p:cNvSpPr>
            <p:nvPr/>
          </p:nvSpPr>
          <p:spPr bwMode="auto">
            <a:xfrm>
              <a:off x="1411" y="2215"/>
              <a:ext cx="0" cy="4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79" name="Line 78"/>
            <p:cNvSpPr>
              <a:spLocks noChangeShapeType="1"/>
            </p:cNvSpPr>
            <p:nvPr/>
          </p:nvSpPr>
          <p:spPr bwMode="auto">
            <a:xfrm>
              <a:off x="1738" y="2215"/>
              <a:ext cx="0" cy="4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80" name="Line 79"/>
            <p:cNvSpPr>
              <a:spLocks noChangeShapeType="1"/>
            </p:cNvSpPr>
            <p:nvPr/>
          </p:nvSpPr>
          <p:spPr bwMode="auto">
            <a:xfrm>
              <a:off x="2064" y="2451"/>
              <a:ext cx="0" cy="2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81" name="Line 80"/>
            <p:cNvSpPr>
              <a:spLocks noChangeShapeType="1"/>
            </p:cNvSpPr>
            <p:nvPr/>
          </p:nvSpPr>
          <p:spPr bwMode="auto">
            <a:xfrm>
              <a:off x="2064" y="2215"/>
              <a:ext cx="0" cy="2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82" name="Line 81"/>
            <p:cNvSpPr>
              <a:spLocks noChangeShapeType="1"/>
            </p:cNvSpPr>
            <p:nvPr/>
          </p:nvSpPr>
          <p:spPr bwMode="auto">
            <a:xfrm>
              <a:off x="585" y="2040"/>
              <a:ext cx="173" cy="17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5538" name="Text Box 82"/>
            <p:cNvSpPr txBox="1">
              <a:spLocks noChangeArrowheads="1"/>
            </p:cNvSpPr>
            <p:nvPr/>
          </p:nvSpPr>
          <p:spPr bwMode="auto">
            <a:xfrm>
              <a:off x="846" y="1950"/>
              <a:ext cx="121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00   01  11    10</a:t>
              </a:r>
            </a:p>
          </p:txBody>
        </p:sp>
        <p:sp>
          <p:nvSpPr>
            <p:cNvPr id="275539" name="Text Box 83"/>
            <p:cNvSpPr txBox="1">
              <a:spLocks noChangeArrowheads="1"/>
            </p:cNvSpPr>
            <p:nvPr/>
          </p:nvSpPr>
          <p:spPr bwMode="auto">
            <a:xfrm>
              <a:off x="585" y="2284"/>
              <a:ext cx="196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75540" name="Text Box 84"/>
            <p:cNvSpPr txBox="1">
              <a:spLocks noChangeArrowheads="1"/>
            </p:cNvSpPr>
            <p:nvPr/>
          </p:nvSpPr>
          <p:spPr bwMode="auto">
            <a:xfrm>
              <a:off x="432" y="2047"/>
              <a:ext cx="173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75541" name="Text Box 85"/>
            <p:cNvSpPr txBox="1">
              <a:spLocks noChangeArrowheads="1"/>
            </p:cNvSpPr>
            <p:nvPr/>
          </p:nvSpPr>
          <p:spPr bwMode="auto">
            <a:xfrm>
              <a:off x="480" y="1776"/>
              <a:ext cx="623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</a:t>
              </a:r>
              <a:r>
                <a:rPr kumimoji="0" lang="en-US" altLang="zh-CN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275542" name="Text Box 86"/>
          <p:cNvSpPr txBox="1">
            <a:spLocks noChangeArrowheads="1"/>
          </p:cNvSpPr>
          <p:nvPr/>
        </p:nvSpPr>
        <p:spPr bwMode="auto">
          <a:xfrm>
            <a:off x="381000" y="5286375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Z</a:t>
            </a:r>
            <a:endParaRPr kumimoji="0" lang="en-US" altLang="zh-CN" sz="2800" b="1" baseline="-2500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9949" name="AutoShape 87"/>
          <p:cNvSpPr>
            <a:spLocks noChangeArrowheads="1"/>
          </p:cNvSpPr>
          <p:nvPr/>
        </p:nvSpPr>
        <p:spPr bwMode="auto">
          <a:xfrm>
            <a:off x="2057400" y="5329238"/>
            <a:ext cx="914400" cy="4619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9950" name="Group 88"/>
          <p:cNvGrpSpPr>
            <a:grpSpLocks/>
          </p:cNvGrpSpPr>
          <p:nvPr/>
        </p:nvGrpSpPr>
        <p:grpSpPr bwMode="auto">
          <a:xfrm>
            <a:off x="1600200" y="6262688"/>
            <a:ext cx="1676400" cy="519112"/>
            <a:chOff x="1008" y="3945"/>
            <a:chExt cx="1056" cy="327"/>
          </a:xfrm>
        </p:grpSpPr>
        <p:sp>
          <p:nvSpPr>
            <p:cNvPr id="275545" name="Text Box 89"/>
            <p:cNvSpPr txBox="1">
              <a:spLocks noChangeArrowheads="1"/>
            </p:cNvSpPr>
            <p:nvPr/>
          </p:nvSpPr>
          <p:spPr bwMode="auto">
            <a:xfrm>
              <a:off x="1008" y="3945"/>
              <a:ext cx="10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Z= XY</a:t>
              </a:r>
              <a:r>
                <a:rPr kumimoji="0" lang="en-US" altLang="zh-CN" sz="2800" b="1" baseline="-250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9964" name="Line 90"/>
            <p:cNvSpPr>
              <a:spLocks noChangeShapeType="1"/>
            </p:cNvSpPr>
            <p:nvPr/>
          </p:nvSpPr>
          <p:spPr bwMode="auto">
            <a:xfrm>
              <a:off x="1425" y="3993"/>
              <a:ext cx="11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75547" name="Text Box 91"/>
          <p:cNvSpPr txBox="1">
            <a:spLocks noChangeArrowheads="1"/>
          </p:cNvSpPr>
          <p:nvPr/>
        </p:nvSpPr>
        <p:spPr bwMode="auto">
          <a:xfrm>
            <a:off x="4724400" y="44196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J</a:t>
            </a:r>
            <a:r>
              <a:rPr kumimoji="0" lang="en-US" altLang="zh-CN" sz="28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 </a:t>
            </a: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 X ,</a:t>
            </a:r>
          </a:p>
        </p:txBody>
      </p:sp>
      <p:grpSp>
        <p:nvGrpSpPr>
          <p:cNvPr id="39952" name="Group 92"/>
          <p:cNvGrpSpPr>
            <a:grpSpLocks/>
          </p:cNvGrpSpPr>
          <p:nvPr/>
        </p:nvGrpSpPr>
        <p:grpSpPr bwMode="auto">
          <a:xfrm>
            <a:off x="6400800" y="4419600"/>
            <a:ext cx="1447800" cy="519113"/>
            <a:chOff x="3936" y="3744"/>
            <a:chExt cx="912" cy="327"/>
          </a:xfrm>
        </p:grpSpPr>
        <p:sp>
          <p:nvSpPr>
            <p:cNvPr id="275549" name="Text Box 93"/>
            <p:cNvSpPr txBox="1">
              <a:spLocks noChangeArrowheads="1"/>
            </p:cNvSpPr>
            <p:nvPr/>
          </p:nvSpPr>
          <p:spPr bwMode="auto">
            <a:xfrm>
              <a:off x="3936" y="3744"/>
              <a:ext cx="9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K</a:t>
              </a:r>
              <a:r>
                <a:rPr kumimoji="0" lang="en-US" altLang="zh-CN" sz="2800" b="1" baseline="-250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 </a:t>
              </a:r>
              <a:r>
                <a:rPr lang="en-US" altLang="zh-CN" sz="28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= X</a:t>
              </a:r>
            </a:p>
          </p:txBody>
        </p:sp>
        <p:sp>
          <p:nvSpPr>
            <p:cNvPr id="39962" name="Line 94"/>
            <p:cNvSpPr>
              <a:spLocks noChangeShapeType="1"/>
            </p:cNvSpPr>
            <p:nvPr/>
          </p:nvSpPr>
          <p:spPr bwMode="auto">
            <a:xfrm>
              <a:off x="4512" y="3792"/>
              <a:ext cx="9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75551" name="Text Box 95"/>
          <p:cNvSpPr txBox="1">
            <a:spLocks noChangeArrowheads="1"/>
          </p:cNvSpPr>
          <p:nvPr/>
        </p:nvSpPr>
        <p:spPr bwMode="auto">
          <a:xfrm>
            <a:off x="4724400" y="50292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J</a:t>
            </a:r>
            <a:r>
              <a:rPr kumimoji="0" lang="en-US" altLang="zh-CN" sz="28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 </a:t>
            </a: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 XY</a:t>
            </a:r>
            <a:r>
              <a:rPr kumimoji="0" lang="en-US" altLang="zh-CN" sz="28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 </a:t>
            </a: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,</a:t>
            </a:r>
          </a:p>
        </p:txBody>
      </p:sp>
      <p:grpSp>
        <p:nvGrpSpPr>
          <p:cNvPr id="39954" name="Group 96"/>
          <p:cNvGrpSpPr>
            <a:grpSpLocks/>
          </p:cNvGrpSpPr>
          <p:nvPr/>
        </p:nvGrpSpPr>
        <p:grpSpPr bwMode="auto">
          <a:xfrm>
            <a:off x="6400800" y="5043488"/>
            <a:ext cx="1447800" cy="519112"/>
            <a:chOff x="3936" y="3744"/>
            <a:chExt cx="912" cy="327"/>
          </a:xfrm>
        </p:grpSpPr>
        <p:sp>
          <p:nvSpPr>
            <p:cNvPr id="275553" name="Text Box 97"/>
            <p:cNvSpPr txBox="1">
              <a:spLocks noChangeArrowheads="1"/>
            </p:cNvSpPr>
            <p:nvPr/>
          </p:nvSpPr>
          <p:spPr bwMode="auto">
            <a:xfrm>
              <a:off x="3936" y="3744"/>
              <a:ext cx="9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K</a:t>
              </a:r>
              <a:r>
                <a:rPr kumimoji="0" lang="en-US" altLang="zh-CN" sz="2800" b="1" baseline="-250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 </a:t>
              </a:r>
              <a:r>
                <a:rPr lang="en-US" altLang="zh-CN" sz="28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= X</a:t>
              </a:r>
            </a:p>
          </p:txBody>
        </p:sp>
        <p:sp>
          <p:nvSpPr>
            <p:cNvPr id="39960" name="Line 98"/>
            <p:cNvSpPr>
              <a:spLocks noChangeShapeType="1"/>
            </p:cNvSpPr>
            <p:nvPr/>
          </p:nvSpPr>
          <p:spPr bwMode="auto">
            <a:xfrm>
              <a:off x="4512" y="3792"/>
              <a:ext cx="9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9955" name="Group 99"/>
          <p:cNvGrpSpPr>
            <a:grpSpLocks/>
          </p:cNvGrpSpPr>
          <p:nvPr/>
        </p:nvGrpSpPr>
        <p:grpSpPr bwMode="auto">
          <a:xfrm>
            <a:off x="4800600" y="5653088"/>
            <a:ext cx="1676400" cy="519112"/>
            <a:chOff x="1008" y="3945"/>
            <a:chExt cx="1056" cy="327"/>
          </a:xfrm>
        </p:grpSpPr>
        <p:sp>
          <p:nvSpPr>
            <p:cNvPr id="275556" name="Text Box 100"/>
            <p:cNvSpPr txBox="1">
              <a:spLocks noChangeArrowheads="1"/>
            </p:cNvSpPr>
            <p:nvPr/>
          </p:nvSpPr>
          <p:spPr bwMode="auto">
            <a:xfrm>
              <a:off x="1008" y="3945"/>
              <a:ext cx="10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Z= XY</a:t>
              </a:r>
              <a:r>
                <a:rPr kumimoji="0" lang="en-US" altLang="zh-CN" sz="2800" b="1" baseline="-250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9958" name="Line 101"/>
            <p:cNvSpPr>
              <a:spLocks noChangeShapeType="1"/>
            </p:cNvSpPr>
            <p:nvPr/>
          </p:nvSpPr>
          <p:spPr bwMode="auto">
            <a:xfrm>
              <a:off x="1425" y="3993"/>
              <a:ext cx="11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9956" name="AutoShape 102"/>
          <p:cNvSpPr>
            <a:spLocks/>
          </p:cNvSpPr>
          <p:nvPr/>
        </p:nvSpPr>
        <p:spPr bwMode="auto">
          <a:xfrm>
            <a:off x="4419600" y="4800600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215553" y="836712"/>
            <a:ext cx="8820943" cy="57331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>
            <a:lvl1pPr marL="342900" indent="-3429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3200" b="1" dirty="0">
                <a:cs typeface="Arial" panose="020B0604020202020204" pitchFamily="34" charset="0"/>
              </a:rPr>
              <a:t>  </a:t>
            </a:r>
            <a:endParaRPr lang="zh-CN" altLang="en-US" sz="3200" b="1" dirty="0">
              <a:cs typeface="Arial" panose="020B0604020202020204" pitchFamily="34" charset="0"/>
            </a:endParaRPr>
          </a:p>
        </p:txBody>
      </p:sp>
      <p:pic>
        <p:nvPicPr>
          <p:cNvPr id="7172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368" y="296323"/>
            <a:ext cx="914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时序电路设计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23776" y="692696"/>
                <a:ext cx="6480472" cy="904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 smtClean="0">
                    <a:cs typeface="Arial" panose="020B0604020202020204" pitchFamily="34" charset="0"/>
                  </a:rPr>
                  <a:t>1. </a:t>
                </a:r>
                <a:r>
                  <a:rPr lang="zh-CN" altLang="en-US" sz="3200" b="1" dirty="0" smtClean="0">
                    <a:cs typeface="Arial" panose="020B0604020202020204" pitchFamily="34" charset="0"/>
                  </a:rPr>
                  <a:t>需求</a:t>
                </a:r>
                <a14:m>
                  <m:oMath xmlns:m="http://schemas.openxmlformats.org/officeDocument/2006/math">
                    <m:r>
                      <a:rPr lang="en-US" altLang="zh-CN" sz="5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zh-CN" altLang="en-US" sz="5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zh-CN" altLang="en-US" sz="3200" b="1" dirty="0" smtClean="0">
                    <a:cs typeface="Arial" panose="020B0604020202020204" pitchFamily="34" charset="0"/>
                  </a:rPr>
                  <a:t> 状态图、状态表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76" y="692696"/>
                <a:ext cx="6480472" cy="904222"/>
              </a:xfrm>
              <a:prstGeom prst="rect">
                <a:avLst/>
              </a:prstGeom>
              <a:blipFill rotWithShape="0">
                <a:blip r:embed="rId3"/>
                <a:stretch>
                  <a:fillRect l="-2352" b="-14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332429" y="1700808"/>
            <a:ext cx="6480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cs typeface="Arial" panose="020B0604020202020204" pitchFamily="34" charset="0"/>
              </a:rPr>
              <a:t>2. </a:t>
            </a:r>
            <a:r>
              <a:rPr lang="zh-CN" altLang="en-US" sz="3200" b="1" dirty="0" smtClean="0">
                <a:cs typeface="Arial" panose="020B0604020202020204" pitchFamily="34" charset="0"/>
              </a:rPr>
              <a:t>最小化状态图、状态表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332429" y="2132856"/>
                <a:ext cx="8688972" cy="904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 smtClean="0">
                    <a:cs typeface="Arial" panose="020B0604020202020204" pitchFamily="34" charset="0"/>
                  </a:rPr>
                  <a:t>3. </a:t>
                </a:r>
                <a:r>
                  <a:rPr lang="zh-CN" altLang="en-US" sz="3200" b="1" dirty="0" smtClean="0">
                    <a:cs typeface="Arial" panose="020B0604020202020204" pitchFamily="34" charset="0"/>
                  </a:rPr>
                  <a:t>状态编码（分配）</a:t>
                </a:r>
                <a14:m>
                  <m:oMath xmlns:m="http://schemas.openxmlformats.org/officeDocument/2006/math">
                    <m:r>
                      <a:rPr lang="zh-CN" altLang="en-US" sz="5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zh-CN" altLang="en-US" sz="3200" b="1" dirty="0" smtClean="0"/>
                  <a:t> 状态转移表</a:t>
                </a:r>
                <a:endParaRPr lang="zh-CN" altLang="en-US" sz="3200" b="1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29" y="2132856"/>
                <a:ext cx="8688972" cy="904222"/>
              </a:xfrm>
              <a:prstGeom prst="rect">
                <a:avLst/>
              </a:prstGeom>
              <a:blipFill rotWithShape="0">
                <a:blip r:embed="rId4"/>
                <a:stretch>
                  <a:fillRect l="-1825" b="-14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47524" y="2914640"/>
                <a:ext cx="868897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 smtClean="0">
                    <a:cs typeface="Arial" panose="020B0604020202020204" pitchFamily="34" charset="0"/>
                  </a:rPr>
                  <a:t>4. </a:t>
                </a:r>
                <a:r>
                  <a:rPr lang="zh-CN" altLang="en-US" sz="3200" b="1" dirty="0">
                    <a:cs typeface="Arial" panose="020B0604020202020204" pitchFamily="34" charset="0"/>
                  </a:rPr>
                  <a:t>状态转移</a:t>
                </a:r>
                <a:r>
                  <a:rPr lang="zh-CN" altLang="en-US" sz="3200" b="1" dirty="0" smtClean="0">
                    <a:cs typeface="Arial" panose="020B0604020202020204" pitchFamily="34" charset="0"/>
                  </a:rPr>
                  <a:t>表 </a:t>
                </a:r>
                <a:r>
                  <a:rPr lang="en-US" altLang="zh-CN" sz="3200" b="1" dirty="0" smtClean="0">
                    <a:cs typeface="Arial" panose="020B0604020202020204" pitchFamily="34" charset="0"/>
                  </a:rPr>
                  <a:t>+</a:t>
                </a:r>
                <a:r>
                  <a:rPr lang="zh-CN" altLang="en-US" sz="3200" b="1" dirty="0" smtClean="0">
                    <a:cs typeface="Arial" panose="020B0604020202020204" pitchFamily="34" charset="0"/>
                  </a:rPr>
                  <a:t> 触发器特征表（驱动表）</a:t>
                </a:r>
                <a:r>
                  <a:rPr lang="zh-CN" altLang="en-US" sz="3200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4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endParaRPr lang="en-US" altLang="zh-CN" sz="3200" b="1" dirty="0" smtClean="0">
                  <a:cs typeface="Arial" panose="020B0604020202020204" pitchFamily="34" charset="0"/>
                </a:endParaRPr>
              </a:p>
              <a:p>
                <a:r>
                  <a:rPr lang="zh-CN" altLang="en-US" sz="3200" b="1" dirty="0" smtClean="0">
                    <a:cs typeface="Arial" panose="020B0604020202020204" pitchFamily="34" charset="0"/>
                  </a:rPr>
                  <a:t>    激励</a:t>
                </a:r>
                <a:r>
                  <a:rPr lang="zh-CN" altLang="en-US" sz="3200" b="1" dirty="0">
                    <a:cs typeface="Arial" panose="020B0604020202020204" pitchFamily="34" charset="0"/>
                  </a:rPr>
                  <a:t>表</a:t>
                </a:r>
                <a:r>
                  <a:rPr lang="zh-CN" altLang="en-US" sz="3200" b="1" dirty="0" smtClean="0">
                    <a:cs typeface="Arial" panose="020B0604020202020204" pitchFamily="34" charset="0"/>
                  </a:rPr>
                  <a:t>（驱动表）</a:t>
                </a:r>
                <a:endParaRPr lang="zh-CN" altLang="en-US" sz="3200" b="1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24" y="2914640"/>
                <a:ext cx="8688972" cy="1323439"/>
              </a:xfrm>
              <a:prstGeom prst="rect">
                <a:avLst/>
              </a:prstGeom>
              <a:blipFill rotWithShape="0">
                <a:blip r:embed="rId5"/>
                <a:stretch>
                  <a:fillRect l="-1754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95536" y="4149080"/>
                <a:ext cx="345638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 smtClean="0">
                    <a:cs typeface="Arial" panose="020B0604020202020204" pitchFamily="34" charset="0"/>
                  </a:rPr>
                  <a:t>5. </a:t>
                </a:r>
                <a:r>
                  <a:rPr lang="zh-CN" altLang="en-US" sz="3200" b="1" dirty="0" smtClean="0">
                    <a:cs typeface="Arial" panose="020B0604020202020204" pitchFamily="34" charset="0"/>
                  </a:rPr>
                  <a:t>卡诺图化简 </a:t>
                </a:r>
                <a14:m>
                  <m:oMath xmlns:m="http://schemas.openxmlformats.org/officeDocument/2006/math">
                    <m:r>
                      <a:rPr lang="zh-CN" altLang="en-US" sz="5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149080"/>
                <a:ext cx="3456384" cy="923330"/>
              </a:xfrm>
              <a:prstGeom prst="rect">
                <a:avLst/>
              </a:prstGeom>
              <a:blipFill rotWithShape="0">
                <a:blip r:embed="rId6"/>
                <a:stretch>
                  <a:fillRect l="-4586" b="-13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415784" y="5452558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cs typeface="Arial" panose="020B0604020202020204" pitchFamily="34" charset="0"/>
              </a:rPr>
              <a:t>6. </a:t>
            </a:r>
            <a:r>
              <a:rPr lang="zh-CN" altLang="en-US" sz="3200" b="1" dirty="0">
                <a:cs typeface="Arial" panose="020B0604020202020204" pitchFamily="34" charset="0"/>
              </a:rPr>
              <a:t>电路</a:t>
            </a:r>
            <a:r>
              <a:rPr lang="zh-CN" altLang="en-US" sz="3200" b="1" dirty="0" smtClean="0">
                <a:cs typeface="Arial" panose="020B0604020202020204" pitchFamily="34" charset="0"/>
              </a:rPr>
              <a:t>实现</a:t>
            </a:r>
            <a:endParaRPr lang="zh-CN" altLang="en-US" sz="32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3203848" y="5445224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cs typeface="Arial" panose="020B0604020202020204" pitchFamily="34" charset="0"/>
              </a:rPr>
              <a:t>7. </a:t>
            </a:r>
            <a:r>
              <a:rPr lang="zh-CN" altLang="en-US" sz="3200" b="1" dirty="0" smtClean="0">
                <a:cs typeface="Arial" panose="020B0604020202020204" pitchFamily="34" charset="0"/>
              </a:rPr>
              <a:t>检查无关状态</a:t>
            </a:r>
            <a:endParaRPr lang="zh-CN" altLang="en-US" sz="3200" b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3683908" y="4081190"/>
            <a:ext cx="5208572" cy="1077218"/>
            <a:chOff x="3683908" y="4081190"/>
            <a:chExt cx="5208572" cy="1077218"/>
          </a:xfrm>
        </p:grpSpPr>
        <p:sp>
          <p:nvSpPr>
            <p:cNvPr id="14" name="文本框 13"/>
            <p:cNvSpPr txBox="1"/>
            <p:nvPr/>
          </p:nvSpPr>
          <p:spPr>
            <a:xfrm>
              <a:off x="3933160" y="4081190"/>
              <a:ext cx="495932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cs typeface="Arial" panose="020B0604020202020204" pitchFamily="34" charset="0"/>
                </a:rPr>
                <a:t>激励函数</a:t>
              </a:r>
              <a:r>
                <a:rPr lang="zh-CN" altLang="en-US" sz="3200" b="1" dirty="0" smtClean="0">
                  <a:cs typeface="Arial" panose="020B0604020202020204" pitchFamily="34" charset="0"/>
                </a:rPr>
                <a:t>表达式</a:t>
              </a:r>
              <a:r>
                <a:rPr lang="en-US" altLang="zh-CN" sz="3200" b="1" dirty="0" smtClean="0">
                  <a:cs typeface="Arial" panose="020B0604020202020204" pitchFamily="34" charset="0"/>
                </a:rPr>
                <a:t>(</a:t>
              </a:r>
              <a:r>
                <a:rPr lang="zh-CN" altLang="en-US" sz="3200" b="1" dirty="0" smtClean="0">
                  <a:cs typeface="Arial" panose="020B0604020202020204" pitchFamily="34" charset="0"/>
                </a:rPr>
                <a:t>输入方程</a:t>
              </a:r>
              <a:r>
                <a:rPr lang="en-US" altLang="zh-CN" sz="3200" b="1" dirty="0" smtClean="0">
                  <a:cs typeface="Arial" panose="020B0604020202020204" pitchFamily="34" charset="0"/>
                </a:rPr>
                <a:t>)</a:t>
              </a:r>
            </a:p>
            <a:p>
              <a:r>
                <a:rPr lang="zh-CN" altLang="en-US" sz="3200" b="1" dirty="0">
                  <a:cs typeface="Arial" panose="020B0604020202020204" pitchFamily="34" charset="0"/>
                </a:rPr>
                <a:t>输出函数</a:t>
              </a:r>
              <a:r>
                <a:rPr lang="zh-CN" altLang="en-US" sz="3200" b="1" dirty="0" smtClean="0">
                  <a:cs typeface="Arial" panose="020B0604020202020204" pitchFamily="34" charset="0"/>
                </a:rPr>
                <a:t>表达式</a:t>
              </a:r>
              <a:r>
                <a:rPr lang="en-US" altLang="zh-CN" sz="3200" b="1" dirty="0" smtClean="0">
                  <a:cs typeface="Arial" panose="020B0604020202020204" pitchFamily="34" charset="0"/>
                </a:rPr>
                <a:t>(</a:t>
              </a:r>
              <a:r>
                <a:rPr lang="zh-CN" altLang="en-US" sz="3200" b="1" dirty="0" smtClean="0">
                  <a:cs typeface="Arial" panose="020B0604020202020204" pitchFamily="34" charset="0"/>
                </a:rPr>
                <a:t>输出方程</a:t>
              </a:r>
              <a:r>
                <a:rPr lang="en-US" altLang="zh-CN" sz="3200" b="1" dirty="0">
                  <a:cs typeface="Arial" panose="020B0604020202020204" pitchFamily="34" charset="0"/>
                </a:rPr>
                <a:t>)</a:t>
              </a:r>
              <a:endParaRPr lang="zh-CN" altLang="en-US" sz="3200" b="1" dirty="0">
                <a:cs typeface="Arial" panose="020B0604020202020204" pitchFamily="34" charset="0"/>
              </a:endParaRPr>
            </a:p>
          </p:txBody>
        </p:sp>
        <p:sp>
          <p:nvSpPr>
            <p:cNvPr id="21" name="AutoShape 22"/>
            <p:cNvSpPr>
              <a:spLocks/>
            </p:cNvSpPr>
            <p:nvPr/>
          </p:nvSpPr>
          <p:spPr bwMode="auto">
            <a:xfrm>
              <a:off x="3683908" y="4221088"/>
              <a:ext cx="312028" cy="844552"/>
            </a:xfrm>
            <a:prstGeom prst="leftBrace">
              <a:avLst>
                <a:gd name="adj1" fmla="val 20737"/>
                <a:gd name="adj2" fmla="val 50000"/>
              </a:avLst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239243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105400" y="333375"/>
            <a:ext cx="4038600" cy="2487613"/>
            <a:chOff x="3216" y="192"/>
            <a:chExt cx="2304" cy="1567"/>
          </a:xfrm>
        </p:grpSpPr>
        <p:sp>
          <p:nvSpPr>
            <p:cNvPr id="276483" name="Text Box 3"/>
            <p:cNvSpPr txBox="1">
              <a:spLocks noChangeArrowheads="1"/>
            </p:cNvSpPr>
            <p:nvPr/>
          </p:nvSpPr>
          <p:spPr bwMode="auto">
            <a:xfrm>
              <a:off x="3264" y="192"/>
              <a:ext cx="225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分配方案</a:t>
              </a:r>
              <a:r>
                <a:rPr lang="en-US" altLang="zh-CN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(2)</a:t>
              </a:r>
              <a:endPara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grpSp>
          <p:nvGrpSpPr>
            <p:cNvPr id="41001" name="Group 4"/>
            <p:cNvGrpSpPr>
              <a:grpSpLocks/>
            </p:cNvGrpSpPr>
            <p:nvPr/>
          </p:nvGrpSpPr>
          <p:grpSpPr bwMode="auto">
            <a:xfrm>
              <a:off x="3216" y="624"/>
              <a:ext cx="1584" cy="1135"/>
              <a:chOff x="3216" y="624"/>
              <a:chExt cx="1584" cy="1135"/>
            </a:xfrm>
          </p:grpSpPr>
          <p:sp>
            <p:nvSpPr>
              <p:cNvPr id="276485" name="Text Box 5"/>
              <p:cNvSpPr txBox="1">
                <a:spLocks noChangeArrowheads="1"/>
              </p:cNvSpPr>
              <p:nvPr/>
            </p:nvSpPr>
            <p:spPr bwMode="auto">
              <a:xfrm>
                <a:off x="3408" y="624"/>
                <a:ext cx="1392" cy="1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S</a:t>
                </a:r>
                <a:r>
                  <a:rPr kumimoji="0" lang="en-US" altLang="zh-CN" sz="2800" b="1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0 </a:t>
                </a:r>
                <a:r>
                  <a:rPr lang="en-US" altLang="zh-CN"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—— 00</a:t>
                </a:r>
              </a:p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S</a:t>
                </a:r>
                <a:r>
                  <a:rPr kumimoji="0" lang="en-US" altLang="zh-CN" sz="2800" b="1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1 </a:t>
                </a:r>
                <a:r>
                  <a:rPr lang="en-US" altLang="zh-CN"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—— 11</a:t>
                </a:r>
              </a:p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S</a:t>
                </a:r>
                <a:r>
                  <a:rPr kumimoji="0" lang="en-US" altLang="zh-CN" sz="2800" b="1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2</a:t>
                </a:r>
                <a:r>
                  <a:rPr lang="en-US" altLang="zh-CN"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——  10</a:t>
                </a:r>
              </a:p>
            </p:txBody>
          </p:sp>
          <p:sp>
            <p:nvSpPr>
              <p:cNvPr id="41003" name="AutoShape 6"/>
              <p:cNvSpPr>
                <a:spLocks/>
              </p:cNvSpPr>
              <p:nvPr/>
            </p:nvSpPr>
            <p:spPr bwMode="auto">
              <a:xfrm>
                <a:off x="3216" y="768"/>
                <a:ext cx="144" cy="816"/>
              </a:xfrm>
              <a:prstGeom prst="leftBrace">
                <a:avLst>
                  <a:gd name="adj1" fmla="val 47222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40963" name="Group 8"/>
          <p:cNvGrpSpPr>
            <a:grpSpLocks/>
          </p:cNvGrpSpPr>
          <p:nvPr/>
        </p:nvGrpSpPr>
        <p:grpSpPr bwMode="auto">
          <a:xfrm>
            <a:off x="685800" y="914400"/>
            <a:ext cx="2514600" cy="1801813"/>
            <a:chOff x="432" y="576"/>
            <a:chExt cx="1584" cy="1135"/>
          </a:xfrm>
        </p:grpSpPr>
        <p:sp>
          <p:nvSpPr>
            <p:cNvPr id="276489" name="Text Box 9"/>
            <p:cNvSpPr txBox="1">
              <a:spLocks noChangeArrowheads="1"/>
            </p:cNvSpPr>
            <p:nvPr/>
          </p:nvSpPr>
          <p:spPr bwMode="auto">
            <a:xfrm>
              <a:off x="624" y="576"/>
              <a:ext cx="1392" cy="1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sz="28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 </a:t>
              </a: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—— 00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sz="28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 </a:t>
              </a: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—— 10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sz="28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</a:t>
              </a: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——  11</a:t>
              </a:r>
            </a:p>
          </p:txBody>
        </p:sp>
        <p:sp>
          <p:nvSpPr>
            <p:cNvPr id="40999" name="AutoShape 10"/>
            <p:cNvSpPr>
              <a:spLocks/>
            </p:cNvSpPr>
            <p:nvPr/>
          </p:nvSpPr>
          <p:spPr bwMode="auto">
            <a:xfrm>
              <a:off x="432" y="720"/>
              <a:ext cx="144" cy="816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76491" name="AutoShape 11"/>
          <p:cNvSpPr>
            <a:spLocks noChangeArrowheads="1"/>
          </p:cNvSpPr>
          <p:nvPr/>
        </p:nvSpPr>
        <p:spPr bwMode="auto">
          <a:xfrm>
            <a:off x="3200400" y="1600200"/>
            <a:ext cx="1524000" cy="381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4876800" y="4038600"/>
            <a:ext cx="4495800" cy="1752600"/>
            <a:chOff x="3072" y="2544"/>
            <a:chExt cx="2832" cy="1104"/>
          </a:xfrm>
        </p:grpSpPr>
        <p:sp>
          <p:nvSpPr>
            <p:cNvPr id="276493" name="Text Box 13"/>
            <p:cNvSpPr txBox="1">
              <a:spLocks noChangeArrowheads="1"/>
            </p:cNvSpPr>
            <p:nvPr/>
          </p:nvSpPr>
          <p:spPr bwMode="auto">
            <a:xfrm>
              <a:off x="3264" y="2544"/>
              <a:ext cx="9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J</a:t>
              </a:r>
              <a:r>
                <a:rPr kumimoji="0" lang="en-US" altLang="zh-CN" sz="2800" b="1" baseline="-250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 </a:t>
              </a:r>
              <a:r>
                <a:rPr lang="en-US" altLang="zh-CN" sz="28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= X ,</a:t>
              </a:r>
            </a:p>
          </p:txBody>
        </p:sp>
        <p:sp>
          <p:nvSpPr>
            <p:cNvPr id="276494" name="Text Box 14"/>
            <p:cNvSpPr txBox="1">
              <a:spLocks noChangeArrowheads="1"/>
            </p:cNvSpPr>
            <p:nvPr/>
          </p:nvSpPr>
          <p:spPr bwMode="auto">
            <a:xfrm>
              <a:off x="4320" y="2937"/>
              <a:ext cx="9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K</a:t>
              </a:r>
              <a:r>
                <a:rPr kumimoji="0" lang="en-US" altLang="zh-CN" sz="2800" b="1" baseline="-250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 </a:t>
              </a:r>
              <a:r>
                <a:rPr lang="en-US" altLang="zh-CN" sz="28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= 1</a:t>
              </a:r>
            </a:p>
          </p:txBody>
        </p:sp>
        <p:grpSp>
          <p:nvGrpSpPr>
            <p:cNvPr id="40986" name="Group 15"/>
            <p:cNvGrpSpPr>
              <a:grpSpLocks/>
            </p:cNvGrpSpPr>
            <p:nvPr/>
          </p:nvGrpSpPr>
          <p:grpSpPr bwMode="auto">
            <a:xfrm>
              <a:off x="3312" y="3321"/>
              <a:ext cx="1296" cy="327"/>
              <a:chOff x="1488" y="2841"/>
              <a:chExt cx="1296" cy="327"/>
            </a:xfrm>
          </p:grpSpPr>
          <p:sp>
            <p:nvSpPr>
              <p:cNvPr id="276496" name="Text Box 16"/>
              <p:cNvSpPr txBox="1">
                <a:spLocks noChangeArrowheads="1"/>
              </p:cNvSpPr>
              <p:nvPr/>
            </p:nvSpPr>
            <p:spPr bwMode="auto">
              <a:xfrm>
                <a:off x="1488" y="2841"/>
                <a:ext cx="129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Z= XY</a:t>
                </a:r>
                <a:r>
                  <a:rPr kumimoji="0" lang="en-US" altLang="zh-CN" sz="2800" b="1" baseline="-250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2</a:t>
                </a:r>
                <a:r>
                  <a:rPr lang="en-US" altLang="zh-CN" sz="2800" b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0996" name="Line 17"/>
              <p:cNvSpPr>
                <a:spLocks noChangeShapeType="1"/>
              </p:cNvSpPr>
              <p:nvPr/>
            </p:nvSpPr>
            <p:spPr bwMode="auto">
              <a:xfrm>
                <a:off x="2304" y="28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997" name="Line 18"/>
              <p:cNvSpPr>
                <a:spLocks noChangeShapeType="1"/>
              </p:cNvSpPr>
              <p:nvPr/>
            </p:nvSpPr>
            <p:spPr bwMode="auto">
              <a:xfrm>
                <a:off x="1905" y="2889"/>
                <a:ext cx="11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0987" name="AutoShape 19"/>
            <p:cNvSpPr>
              <a:spLocks/>
            </p:cNvSpPr>
            <p:nvPr/>
          </p:nvSpPr>
          <p:spPr bwMode="auto">
            <a:xfrm>
              <a:off x="3072" y="2784"/>
              <a:ext cx="192" cy="720"/>
            </a:xfrm>
            <a:prstGeom prst="leftBrace">
              <a:avLst>
                <a:gd name="adj1" fmla="val 31250"/>
                <a:gd name="adj2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0988" name="Group 20"/>
            <p:cNvGrpSpPr>
              <a:grpSpLocks/>
            </p:cNvGrpSpPr>
            <p:nvPr/>
          </p:nvGrpSpPr>
          <p:grpSpPr bwMode="auto">
            <a:xfrm>
              <a:off x="4320" y="2544"/>
              <a:ext cx="1584" cy="327"/>
              <a:chOff x="2496" y="2064"/>
              <a:chExt cx="1584" cy="327"/>
            </a:xfrm>
          </p:grpSpPr>
          <p:sp>
            <p:nvSpPr>
              <p:cNvPr id="276501" name="Text Box 21"/>
              <p:cNvSpPr txBox="1">
                <a:spLocks noChangeArrowheads="1"/>
              </p:cNvSpPr>
              <p:nvPr/>
            </p:nvSpPr>
            <p:spPr bwMode="auto">
              <a:xfrm>
                <a:off x="2496" y="2064"/>
                <a:ext cx="158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K</a:t>
                </a:r>
                <a:r>
                  <a:rPr kumimoji="0" lang="en-US" altLang="zh-CN" sz="2800" b="1" baseline="-250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2 </a:t>
                </a:r>
                <a:r>
                  <a:rPr lang="en-US" altLang="zh-CN" sz="2800" b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= X</a:t>
                </a:r>
                <a:r>
                  <a:rPr lang="zh-CN" altLang="en-US" sz="2800" b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＋</a:t>
                </a:r>
                <a:r>
                  <a:rPr lang="en-US" altLang="zh-CN" sz="2800" b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0993" name="Line 22"/>
              <p:cNvSpPr>
                <a:spLocks noChangeShapeType="1"/>
              </p:cNvSpPr>
              <p:nvPr/>
            </p:nvSpPr>
            <p:spPr bwMode="auto">
              <a:xfrm>
                <a:off x="3072" y="211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994" name="Line 23"/>
              <p:cNvSpPr>
                <a:spLocks noChangeShapeType="1"/>
              </p:cNvSpPr>
              <p:nvPr/>
            </p:nvSpPr>
            <p:spPr bwMode="auto">
              <a:xfrm>
                <a:off x="3456" y="211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0989" name="Group 24"/>
            <p:cNvGrpSpPr>
              <a:grpSpLocks/>
            </p:cNvGrpSpPr>
            <p:nvPr/>
          </p:nvGrpSpPr>
          <p:grpSpPr bwMode="auto">
            <a:xfrm>
              <a:off x="3264" y="2928"/>
              <a:ext cx="1104" cy="327"/>
              <a:chOff x="1440" y="2448"/>
              <a:chExt cx="1104" cy="327"/>
            </a:xfrm>
          </p:grpSpPr>
          <p:sp>
            <p:nvSpPr>
              <p:cNvPr id="276505" name="Text Box 25"/>
              <p:cNvSpPr txBox="1">
                <a:spLocks noChangeArrowheads="1"/>
              </p:cNvSpPr>
              <p:nvPr/>
            </p:nvSpPr>
            <p:spPr bwMode="auto">
              <a:xfrm>
                <a:off x="1440" y="2448"/>
                <a:ext cx="110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J</a:t>
                </a:r>
                <a:r>
                  <a:rPr kumimoji="0" lang="en-US" altLang="zh-CN" sz="2800" b="1" baseline="-250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1 </a:t>
                </a:r>
                <a:r>
                  <a:rPr lang="en-US" altLang="zh-CN" sz="2800" b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= XY</a:t>
                </a:r>
                <a:r>
                  <a:rPr kumimoji="0" lang="en-US" altLang="zh-CN" sz="2800" b="1" baseline="-250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2 </a:t>
                </a:r>
                <a:r>
                  <a:rPr lang="en-US" altLang="zh-CN" sz="2800" b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,</a:t>
                </a:r>
              </a:p>
            </p:txBody>
          </p:sp>
          <p:sp>
            <p:nvSpPr>
              <p:cNvPr id="40991" name="Line 26"/>
              <p:cNvSpPr>
                <a:spLocks noChangeShapeType="1"/>
              </p:cNvSpPr>
              <p:nvPr/>
            </p:nvSpPr>
            <p:spPr bwMode="auto">
              <a:xfrm>
                <a:off x="2112" y="249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276507" name="AutoShape 27"/>
          <p:cNvSpPr>
            <a:spLocks noChangeArrowheads="1"/>
          </p:cNvSpPr>
          <p:nvPr/>
        </p:nvSpPr>
        <p:spPr bwMode="auto">
          <a:xfrm>
            <a:off x="6248400" y="2895600"/>
            <a:ext cx="3810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08" name="AutoShape 28"/>
          <p:cNvSpPr>
            <a:spLocks noChangeArrowheads="1"/>
          </p:cNvSpPr>
          <p:nvPr/>
        </p:nvSpPr>
        <p:spPr bwMode="auto">
          <a:xfrm>
            <a:off x="1676400" y="2895600"/>
            <a:ext cx="381000" cy="914400"/>
          </a:xfrm>
          <a:prstGeom prst="downArrow">
            <a:avLst>
              <a:gd name="adj1" fmla="val 50000"/>
              <a:gd name="adj2" fmla="val 6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685800" y="3962400"/>
            <a:ext cx="3429000" cy="1752600"/>
            <a:chOff x="432" y="2496"/>
            <a:chExt cx="2160" cy="1104"/>
          </a:xfrm>
        </p:grpSpPr>
        <p:sp>
          <p:nvSpPr>
            <p:cNvPr id="276510" name="Text Box 30"/>
            <p:cNvSpPr txBox="1">
              <a:spLocks noChangeArrowheads="1"/>
            </p:cNvSpPr>
            <p:nvPr/>
          </p:nvSpPr>
          <p:spPr bwMode="auto">
            <a:xfrm>
              <a:off x="624" y="2496"/>
              <a:ext cx="9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J</a:t>
              </a:r>
              <a:r>
                <a:rPr kumimoji="0" lang="en-US" altLang="zh-CN" sz="2800" b="1" baseline="-250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 </a:t>
              </a:r>
              <a:r>
                <a:rPr lang="en-US" altLang="zh-CN" sz="28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= X ,</a:t>
              </a:r>
            </a:p>
          </p:txBody>
        </p:sp>
        <p:grpSp>
          <p:nvGrpSpPr>
            <p:cNvPr id="40973" name="Group 31"/>
            <p:cNvGrpSpPr>
              <a:grpSpLocks/>
            </p:cNvGrpSpPr>
            <p:nvPr/>
          </p:nvGrpSpPr>
          <p:grpSpPr bwMode="auto">
            <a:xfrm>
              <a:off x="1680" y="2496"/>
              <a:ext cx="912" cy="327"/>
              <a:chOff x="3936" y="3744"/>
              <a:chExt cx="912" cy="327"/>
            </a:xfrm>
          </p:grpSpPr>
          <p:sp>
            <p:nvSpPr>
              <p:cNvPr id="276512" name="Text Box 32"/>
              <p:cNvSpPr txBox="1">
                <a:spLocks noChangeArrowheads="1"/>
              </p:cNvSpPr>
              <p:nvPr/>
            </p:nvSpPr>
            <p:spPr bwMode="auto">
              <a:xfrm>
                <a:off x="3936" y="3744"/>
                <a:ext cx="9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K</a:t>
                </a:r>
                <a:r>
                  <a:rPr kumimoji="0" lang="en-US" altLang="zh-CN" sz="2800" b="1" baseline="-250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2 </a:t>
                </a:r>
                <a:r>
                  <a:rPr lang="en-US" altLang="zh-CN" sz="2800" b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= X</a:t>
                </a:r>
              </a:p>
            </p:txBody>
          </p:sp>
          <p:sp>
            <p:nvSpPr>
              <p:cNvPr id="40983" name="Line 33"/>
              <p:cNvSpPr>
                <a:spLocks noChangeShapeType="1"/>
              </p:cNvSpPr>
              <p:nvPr/>
            </p:nvSpPr>
            <p:spPr bwMode="auto">
              <a:xfrm>
                <a:off x="4512" y="379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76514" name="Text Box 34"/>
            <p:cNvSpPr txBox="1">
              <a:spLocks noChangeArrowheads="1"/>
            </p:cNvSpPr>
            <p:nvPr/>
          </p:nvSpPr>
          <p:spPr bwMode="auto">
            <a:xfrm>
              <a:off x="624" y="2880"/>
              <a:ext cx="11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J</a:t>
              </a:r>
              <a:r>
                <a:rPr kumimoji="0" lang="en-US" altLang="zh-CN" sz="2800" b="1" baseline="-250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 </a:t>
              </a:r>
              <a:r>
                <a:rPr lang="en-US" altLang="zh-CN" sz="28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= XY</a:t>
              </a:r>
              <a:r>
                <a:rPr kumimoji="0" lang="en-US" altLang="zh-CN" sz="2800" b="1" baseline="-250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 </a:t>
              </a:r>
              <a:r>
                <a:rPr lang="en-US" altLang="zh-CN" sz="28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,</a:t>
              </a:r>
            </a:p>
          </p:txBody>
        </p:sp>
        <p:grpSp>
          <p:nvGrpSpPr>
            <p:cNvPr id="40975" name="Group 35"/>
            <p:cNvGrpSpPr>
              <a:grpSpLocks/>
            </p:cNvGrpSpPr>
            <p:nvPr/>
          </p:nvGrpSpPr>
          <p:grpSpPr bwMode="auto">
            <a:xfrm>
              <a:off x="1680" y="2889"/>
              <a:ext cx="912" cy="327"/>
              <a:chOff x="3936" y="3744"/>
              <a:chExt cx="912" cy="327"/>
            </a:xfrm>
          </p:grpSpPr>
          <p:sp>
            <p:nvSpPr>
              <p:cNvPr id="276516" name="Text Box 36"/>
              <p:cNvSpPr txBox="1">
                <a:spLocks noChangeArrowheads="1"/>
              </p:cNvSpPr>
              <p:nvPr/>
            </p:nvSpPr>
            <p:spPr bwMode="auto">
              <a:xfrm>
                <a:off x="3936" y="3744"/>
                <a:ext cx="9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K</a:t>
                </a:r>
                <a:r>
                  <a:rPr kumimoji="0" lang="en-US" altLang="zh-CN" sz="2800" b="1" baseline="-250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1 </a:t>
                </a:r>
                <a:r>
                  <a:rPr lang="en-US" altLang="zh-CN" sz="2800" b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= X</a:t>
                </a:r>
              </a:p>
            </p:txBody>
          </p:sp>
          <p:sp>
            <p:nvSpPr>
              <p:cNvPr id="40981" name="Line 37"/>
              <p:cNvSpPr>
                <a:spLocks noChangeShapeType="1"/>
              </p:cNvSpPr>
              <p:nvPr/>
            </p:nvSpPr>
            <p:spPr bwMode="auto">
              <a:xfrm>
                <a:off x="4512" y="379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0976" name="Group 38"/>
            <p:cNvGrpSpPr>
              <a:grpSpLocks/>
            </p:cNvGrpSpPr>
            <p:nvPr/>
          </p:nvGrpSpPr>
          <p:grpSpPr bwMode="auto">
            <a:xfrm>
              <a:off x="672" y="3273"/>
              <a:ext cx="1056" cy="327"/>
              <a:chOff x="1008" y="3945"/>
              <a:chExt cx="1056" cy="327"/>
            </a:xfrm>
          </p:grpSpPr>
          <p:sp>
            <p:nvSpPr>
              <p:cNvPr id="276519" name="Text Box 39"/>
              <p:cNvSpPr txBox="1">
                <a:spLocks noChangeArrowheads="1"/>
              </p:cNvSpPr>
              <p:nvPr/>
            </p:nvSpPr>
            <p:spPr bwMode="auto">
              <a:xfrm>
                <a:off x="1008" y="3945"/>
                <a:ext cx="10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Z= XY</a:t>
                </a:r>
                <a:r>
                  <a:rPr kumimoji="0" lang="en-US" altLang="zh-CN" sz="2800" b="1" baseline="-250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0979" name="Line 40"/>
              <p:cNvSpPr>
                <a:spLocks noChangeShapeType="1"/>
              </p:cNvSpPr>
              <p:nvPr/>
            </p:nvSpPr>
            <p:spPr bwMode="auto">
              <a:xfrm>
                <a:off x="1425" y="3993"/>
                <a:ext cx="11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0977" name="AutoShape 41"/>
            <p:cNvSpPr>
              <a:spLocks/>
            </p:cNvSpPr>
            <p:nvPr/>
          </p:nvSpPr>
          <p:spPr bwMode="auto">
            <a:xfrm>
              <a:off x="432" y="2736"/>
              <a:ext cx="192" cy="720"/>
            </a:xfrm>
            <a:prstGeom prst="leftBrace">
              <a:avLst>
                <a:gd name="adj1" fmla="val 31250"/>
                <a:gd name="adj2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76522" name="Text Box 42"/>
          <p:cNvSpPr txBox="1">
            <a:spLocks noChangeArrowheads="1"/>
          </p:cNvSpPr>
          <p:nvPr/>
        </p:nvSpPr>
        <p:spPr bwMode="auto">
          <a:xfrm>
            <a:off x="323850" y="333375"/>
            <a:ext cx="31686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分配方案</a:t>
            </a: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(1)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6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6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1" grpId="0" animBg="1"/>
      <p:bldP spid="276507" grpId="0" animBg="1"/>
      <p:bldP spid="27650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时序电路设计</a:t>
            </a:r>
            <a:r>
              <a:rPr lang="en-US" altLang="zh-CN" sz="280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68313" y="981075"/>
            <a:ext cx="8424862" cy="5445125"/>
            <a:chOff x="295" y="754"/>
            <a:chExt cx="5307" cy="3430"/>
          </a:xfrm>
        </p:grpSpPr>
        <p:sp>
          <p:nvSpPr>
            <p:cNvPr id="41990" name="Rectangle 16"/>
            <p:cNvSpPr>
              <a:spLocks noChangeArrowheads="1"/>
            </p:cNvSpPr>
            <p:nvPr/>
          </p:nvSpPr>
          <p:spPr bwMode="auto">
            <a:xfrm>
              <a:off x="295" y="754"/>
              <a:ext cx="5307" cy="3430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lIns="92075" tIns="46038" rIns="92075" bIns="46038" anchor="ctr"/>
            <a:lstStyle>
              <a:lvl1pPr marL="342900" indent="-3429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3200" b="1" dirty="0">
                  <a:cs typeface="Arial" panose="020B0604020202020204" pitchFamily="34" charset="0"/>
                </a:rPr>
                <a:t>  </a:t>
              </a:r>
              <a:r>
                <a:rPr lang="zh-CN" altLang="en-US" sz="3200" b="1" dirty="0">
                  <a:cs typeface="Arial" panose="020B0604020202020204" pitchFamily="34" charset="0"/>
                </a:rPr>
                <a:t>（</a:t>
              </a:r>
              <a:r>
                <a:rPr lang="en-US" altLang="zh-CN" sz="3200" b="1" dirty="0">
                  <a:cs typeface="Arial" panose="020B0604020202020204" pitchFamily="34" charset="0"/>
                </a:rPr>
                <a:t>1</a:t>
              </a:r>
              <a:r>
                <a:rPr lang="zh-CN" altLang="en-US" sz="3200" b="1" dirty="0">
                  <a:cs typeface="Arial" panose="020B0604020202020204" pitchFamily="34" charset="0"/>
                </a:rPr>
                <a:t>）根据需求           状态图、状态表</a:t>
              </a:r>
            </a:p>
            <a:p>
              <a:pPr eaLnBrk="1" hangingPunct="1"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3200" b="1" dirty="0">
                  <a:cs typeface="Arial" panose="020B0604020202020204" pitchFamily="34" charset="0"/>
                </a:rPr>
                <a:t>  （</a:t>
              </a:r>
              <a:r>
                <a:rPr lang="en-US" altLang="zh-CN" sz="3200" b="1" dirty="0">
                  <a:cs typeface="Arial" panose="020B0604020202020204" pitchFamily="34" charset="0"/>
                </a:rPr>
                <a:t>2</a:t>
              </a:r>
              <a:r>
                <a:rPr lang="zh-CN" altLang="en-US" sz="3200" b="1" dirty="0">
                  <a:cs typeface="Arial" panose="020B0604020202020204" pitchFamily="34" charset="0"/>
                </a:rPr>
                <a:t>）最小化状态图、状态表                   </a:t>
              </a:r>
            </a:p>
            <a:p>
              <a:pPr eaLnBrk="1" hangingPunct="1"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3200" b="1" dirty="0">
                  <a:cs typeface="Arial" panose="020B0604020202020204" pitchFamily="34" charset="0"/>
                </a:rPr>
                <a:t>  （</a:t>
              </a:r>
              <a:r>
                <a:rPr lang="en-US" altLang="zh-CN" sz="3200" b="1" dirty="0">
                  <a:cs typeface="Arial" panose="020B0604020202020204" pitchFamily="34" charset="0"/>
                </a:rPr>
                <a:t>3</a:t>
              </a:r>
              <a:r>
                <a:rPr lang="zh-CN" altLang="en-US" sz="3200" b="1" dirty="0">
                  <a:cs typeface="Arial" panose="020B0604020202020204" pitchFamily="34" charset="0"/>
                </a:rPr>
                <a:t>）</a:t>
              </a:r>
              <a:r>
                <a:rPr lang="zh-CN" altLang="en-US" sz="3200" b="1" dirty="0">
                  <a:solidFill>
                    <a:schemeClr val="bg1"/>
                  </a:solidFill>
                  <a:cs typeface="Arial" panose="020B0604020202020204" pitchFamily="34" charset="0"/>
                </a:rPr>
                <a:t>状态</a:t>
              </a:r>
              <a:r>
                <a:rPr lang="zh-CN" altLang="en-US" sz="3200" b="1" dirty="0">
                  <a:solidFill>
                    <a:schemeClr val="bg1"/>
                  </a:solidFill>
                </a:rPr>
                <a:t>编码（</a:t>
              </a:r>
              <a:r>
                <a:rPr lang="zh-CN" altLang="en-US" sz="3200" b="1" dirty="0">
                  <a:solidFill>
                    <a:schemeClr val="bg1"/>
                  </a:solidFill>
                  <a:cs typeface="Arial" panose="020B0604020202020204" pitchFamily="34" charset="0"/>
                </a:rPr>
                <a:t>分配</a:t>
              </a:r>
              <a:r>
                <a:rPr lang="zh-CN" altLang="en-US" sz="3200" b="1" dirty="0">
                  <a:solidFill>
                    <a:schemeClr val="bg1"/>
                  </a:solidFill>
                </a:rPr>
                <a:t>）</a:t>
              </a:r>
              <a:r>
                <a:rPr lang="zh-CN" altLang="en-US" sz="3200" b="1" dirty="0">
                  <a:solidFill>
                    <a:schemeClr val="bg1"/>
                  </a:solidFill>
                  <a:cs typeface="Arial" panose="020B0604020202020204" pitchFamily="34" charset="0"/>
                </a:rPr>
                <a:t>         </a:t>
              </a:r>
              <a:r>
                <a:rPr lang="zh-CN" altLang="en-US" sz="3200" b="1" dirty="0" smtClean="0">
                  <a:cs typeface="Arial" panose="020B0604020202020204" pitchFamily="34" charset="0"/>
                </a:rPr>
                <a:t>状态</a:t>
              </a:r>
              <a:r>
                <a:rPr lang="zh-CN" altLang="en-US" sz="3200" b="1" dirty="0">
                  <a:cs typeface="Arial" panose="020B0604020202020204" pitchFamily="34" charset="0"/>
                </a:rPr>
                <a:t>转移表          </a:t>
              </a:r>
            </a:p>
            <a:p>
              <a:pPr eaLnBrk="1" hangingPunct="1"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3200" b="1" dirty="0">
                  <a:cs typeface="Arial" panose="020B0604020202020204" pitchFamily="34" charset="0"/>
                </a:rPr>
                <a:t>  （</a:t>
              </a:r>
              <a:r>
                <a:rPr lang="en-US" altLang="zh-CN" sz="3200" b="1" dirty="0">
                  <a:cs typeface="Arial" panose="020B0604020202020204" pitchFamily="34" charset="0"/>
                </a:rPr>
                <a:t>4</a:t>
              </a:r>
              <a:r>
                <a:rPr lang="zh-CN" altLang="en-US" sz="3200" b="1" dirty="0">
                  <a:cs typeface="Arial" panose="020B0604020202020204" pitchFamily="34" charset="0"/>
                </a:rPr>
                <a:t>）状态转移表                激励表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3200" b="1" dirty="0">
                  <a:cs typeface="Arial" panose="020B0604020202020204" pitchFamily="34" charset="0"/>
                </a:rPr>
                <a:t>           触发器特征表</a:t>
              </a:r>
            </a:p>
            <a:p>
              <a:pPr eaLnBrk="1" hangingPunct="1"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3200" b="1" dirty="0">
                  <a:cs typeface="Arial" panose="020B0604020202020204" pitchFamily="34" charset="0"/>
                </a:rPr>
                <a:t>  （</a:t>
              </a:r>
              <a:r>
                <a:rPr lang="en-US" altLang="zh-CN" sz="3200" b="1" dirty="0">
                  <a:cs typeface="Arial" panose="020B0604020202020204" pitchFamily="34" charset="0"/>
                </a:rPr>
                <a:t>5</a:t>
              </a:r>
              <a:r>
                <a:rPr lang="zh-CN" altLang="en-US" sz="3200" b="1" dirty="0">
                  <a:cs typeface="Arial" panose="020B0604020202020204" pitchFamily="34" charset="0"/>
                </a:rPr>
                <a:t>）卡诺图化简             激励函数表达式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3200" b="1" dirty="0">
                  <a:cs typeface="Arial" panose="020B0604020202020204" pitchFamily="34" charset="0"/>
                </a:rPr>
                <a:t>                                             输出函数表达式</a:t>
              </a:r>
            </a:p>
            <a:p>
              <a:pPr eaLnBrk="1" hangingPunct="1">
                <a:spcBef>
                  <a:spcPct val="3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3200" b="1" dirty="0">
                  <a:cs typeface="Arial" panose="020B0604020202020204" pitchFamily="34" charset="0"/>
                </a:rPr>
                <a:t>  （</a:t>
              </a:r>
              <a:r>
                <a:rPr lang="en-US" altLang="zh-CN" sz="3200" b="1" dirty="0">
                  <a:cs typeface="Arial" panose="020B0604020202020204" pitchFamily="34" charset="0"/>
                </a:rPr>
                <a:t>6</a:t>
              </a:r>
              <a:r>
                <a:rPr lang="zh-CN" altLang="en-US" sz="3200" b="1" dirty="0">
                  <a:cs typeface="Arial" panose="020B0604020202020204" pitchFamily="34" charset="0"/>
                </a:rPr>
                <a:t>）电路实现  （</a:t>
              </a:r>
              <a:r>
                <a:rPr lang="en-US" altLang="zh-CN" sz="3200" b="1" dirty="0">
                  <a:cs typeface="Arial" panose="020B0604020202020204" pitchFamily="34" charset="0"/>
                </a:rPr>
                <a:t>7</a:t>
              </a:r>
              <a:r>
                <a:rPr lang="zh-CN" altLang="en-US" sz="3200" b="1" dirty="0">
                  <a:cs typeface="Arial" panose="020B0604020202020204" pitchFamily="34" charset="0"/>
                </a:rPr>
                <a:t>） 检查无关状态</a:t>
              </a:r>
            </a:p>
          </p:txBody>
        </p:sp>
        <p:sp>
          <p:nvSpPr>
            <p:cNvPr id="41991" name="Line 17"/>
            <p:cNvSpPr>
              <a:spLocks noChangeShapeType="1"/>
            </p:cNvSpPr>
            <p:nvPr/>
          </p:nvSpPr>
          <p:spPr bwMode="auto">
            <a:xfrm>
              <a:off x="2208" y="960"/>
              <a:ext cx="454" cy="0"/>
            </a:xfrm>
            <a:prstGeom prst="line">
              <a:avLst/>
            </a:prstGeom>
            <a:noFill/>
            <a:ln w="57150" cmpd="thickThin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992" name="Line 18"/>
            <p:cNvSpPr>
              <a:spLocks noChangeShapeType="1"/>
            </p:cNvSpPr>
            <p:nvPr/>
          </p:nvSpPr>
          <p:spPr bwMode="auto">
            <a:xfrm>
              <a:off x="3194" y="1888"/>
              <a:ext cx="454" cy="0"/>
            </a:xfrm>
            <a:prstGeom prst="line">
              <a:avLst/>
            </a:prstGeom>
            <a:noFill/>
            <a:ln w="57150" cmpd="thickThin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993" name="Line 19"/>
            <p:cNvSpPr>
              <a:spLocks noChangeShapeType="1"/>
            </p:cNvSpPr>
            <p:nvPr/>
          </p:nvSpPr>
          <p:spPr bwMode="auto">
            <a:xfrm>
              <a:off x="2928" y="2400"/>
              <a:ext cx="454" cy="0"/>
            </a:xfrm>
            <a:prstGeom prst="line">
              <a:avLst/>
            </a:prstGeom>
            <a:noFill/>
            <a:ln w="57150" cmpd="thickThin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994" name="AutoShape 20"/>
            <p:cNvSpPr>
              <a:spLocks/>
            </p:cNvSpPr>
            <p:nvPr/>
          </p:nvSpPr>
          <p:spPr bwMode="auto">
            <a:xfrm>
              <a:off x="2700" y="2296"/>
              <a:ext cx="225" cy="539"/>
            </a:xfrm>
            <a:prstGeom prst="rightBrace">
              <a:avLst>
                <a:gd name="adj1" fmla="val 27815"/>
                <a:gd name="adj2" fmla="val 50000"/>
              </a:avLst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41995" name="Line 21"/>
            <p:cNvSpPr>
              <a:spLocks noChangeShapeType="1"/>
            </p:cNvSpPr>
            <p:nvPr/>
          </p:nvSpPr>
          <p:spPr bwMode="auto">
            <a:xfrm>
              <a:off x="2517" y="3158"/>
              <a:ext cx="454" cy="0"/>
            </a:xfrm>
            <a:prstGeom prst="line">
              <a:avLst/>
            </a:prstGeom>
            <a:noFill/>
            <a:ln w="57150" cmpd="thickThin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996" name="AutoShape 22"/>
            <p:cNvSpPr>
              <a:spLocks/>
            </p:cNvSpPr>
            <p:nvPr/>
          </p:nvSpPr>
          <p:spPr bwMode="auto">
            <a:xfrm>
              <a:off x="3016" y="3113"/>
              <a:ext cx="224" cy="532"/>
            </a:xfrm>
            <a:prstGeom prst="leftBrace">
              <a:avLst>
                <a:gd name="adj1" fmla="val 20737"/>
                <a:gd name="adj2" fmla="val 50000"/>
              </a:avLst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  <p:graphicFrame>
        <p:nvGraphicFramePr>
          <p:cNvPr id="41989" name="Object 21"/>
          <p:cNvGraphicFramePr>
            <a:graphicFrameLocks noChangeAspect="1"/>
          </p:cNvGraphicFramePr>
          <p:nvPr/>
        </p:nvGraphicFramePr>
        <p:xfrm>
          <a:off x="214313" y="2713038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0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2713038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Text Box 3"/>
          <p:cNvSpPr txBox="1">
            <a:spLocks noChangeArrowheads="1"/>
          </p:cNvSpPr>
          <p:nvPr/>
        </p:nvSpPr>
        <p:spPr bwMode="auto">
          <a:xfrm>
            <a:off x="787400" y="1052513"/>
            <a:ext cx="7529513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解决两个问题：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circleNumDbPlain"/>
            </a:pP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确定需要的触发器数量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                   2</a:t>
            </a:r>
            <a:r>
              <a:rPr lang="en-US" altLang="zh-CN" sz="2400" baseline="30000" dirty="0">
                <a:solidFill>
                  <a:schemeClr val="bg2"/>
                </a:solidFill>
                <a:latin typeface="Arial" panose="020B0604020202020204" pitchFamily="34" charset="0"/>
              </a:rPr>
              <a:t>K-1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≤N≤2</a:t>
            </a:r>
            <a:r>
              <a:rPr lang="en-US" altLang="zh-CN" sz="2400" baseline="30000" dirty="0">
                <a:solidFill>
                  <a:schemeClr val="bg2"/>
                </a:solidFill>
                <a:latin typeface="Arial" panose="020B0604020202020204" pitchFamily="34" charset="0"/>
              </a:rPr>
              <a:t>K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           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K —— 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触发器的个数</a:t>
            </a:r>
            <a:endParaRPr lang="en-US" altLang="zh-CN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           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N —— 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状态的个数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bg2"/>
                </a:solidFill>
                <a:latin typeface="宋体" panose="02010600030101010101" pitchFamily="2" charset="-122"/>
              </a:rPr>
              <a:t>② </a:t>
            </a: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</a:rPr>
              <a:t>为状态表中的每一个状态分配二进制编码</a:t>
            </a:r>
            <a:endParaRPr lang="zh-CN" altLang="en-US" sz="28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43011" name="Picture 7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0802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状态分配</a:t>
            </a:r>
            <a:r>
              <a:rPr lang="en-US" altLang="zh-CN" sz="280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Text Box 2"/>
          <p:cNvSpPr txBox="1">
            <a:spLocks noChangeArrowheads="1"/>
          </p:cNvSpPr>
          <p:nvPr/>
        </p:nvSpPr>
        <p:spPr bwMode="auto">
          <a:xfrm>
            <a:off x="1403350" y="1052513"/>
            <a:ext cx="6624638" cy="585787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电路实现代价与状态分配密切相关！</a:t>
            </a:r>
          </a:p>
        </p:txBody>
      </p:sp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1116013" y="5105400"/>
            <a:ext cx="6629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状态分配的目标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：降低实现代价</a:t>
            </a:r>
            <a:endParaRPr lang="zh-CN" altLang="en-US" sz="28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78533" name="Object 5"/>
          <p:cNvGraphicFramePr>
            <a:graphicFrameLocks noChangeAspect="1"/>
          </p:cNvGraphicFramePr>
          <p:nvPr/>
        </p:nvGraphicFramePr>
        <p:xfrm>
          <a:off x="395288" y="5229225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98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229225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4" name="Text Box 6"/>
          <p:cNvSpPr txBox="1">
            <a:spLocks noChangeArrowheads="1"/>
          </p:cNvSpPr>
          <p:nvPr/>
        </p:nvSpPr>
        <p:spPr bwMode="auto">
          <a:xfrm>
            <a:off x="3146425" y="2143125"/>
            <a:ext cx="3024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110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序列检测器</a:t>
            </a:r>
          </a:p>
        </p:txBody>
      </p:sp>
      <p:sp>
        <p:nvSpPr>
          <p:cNvPr id="278535" name="Text Box 7"/>
          <p:cNvSpPr txBox="1">
            <a:spLocks noChangeArrowheads="1"/>
          </p:cNvSpPr>
          <p:nvPr/>
        </p:nvSpPr>
        <p:spPr bwMode="auto">
          <a:xfrm>
            <a:off x="2859088" y="3046413"/>
            <a:ext cx="1371600" cy="1552575"/>
          </a:xfrm>
          <a:prstGeom prst="rect">
            <a:avLst/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－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00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－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－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</a:t>
            </a:r>
          </a:p>
        </p:txBody>
      </p:sp>
      <p:sp>
        <p:nvSpPr>
          <p:cNvPr id="278536" name="Text Box 8"/>
          <p:cNvSpPr txBox="1">
            <a:spLocks noChangeArrowheads="1"/>
          </p:cNvSpPr>
          <p:nvPr/>
        </p:nvSpPr>
        <p:spPr bwMode="auto">
          <a:xfrm>
            <a:off x="5019675" y="3060700"/>
            <a:ext cx="1371600" cy="1552575"/>
          </a:xfrm>
          <a:prstGeom prst="rect">
            <a:avLst/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－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00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－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－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</a:t>
            </a:r>
          </a:p>
        </p:txBody>
      </p:sp>
      <p:sp>
        <p:nvSpPr>
          <p:cNvPr id="278537" name="AutoShape 9"/>
          <p:cNvSpPr>
            <a:spLocks noChangeArrowheads="1"/>
          </p:cNvSpPr>
          <p:nvPr/>
        </p:nvSpPr>
        <p:spPr bwMode="auto">
          <a:xfrm>
            <a:off x="857250" y="3198813"/>
            <a:ext cx="1600200" cy="609600"/>
          </a:xfrm>
          <a:prstGeom prst="wedgeRoundRectCallout">
            <a:avLst>
              <a:gd name="adj1" fmla="val 65773"/>
              <a:gd name="adj2" fmla="val 84898"/>
              <a:gd name="adj3" fmla="val 16667"/>
            </a:avLst>
          </a:prstGeom>
          <a:solidFill>
            <a:schemeClr val="tx1"/>
          </a:solidFill>
          <a:ln w="19050">
            <a:solidFill>
              <a:srgbClr val="0066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Times New Roman" panose="02020603050405020304" pitchFamily="18" charset="0"/>
              </a:rPr>
              <a:t>更好！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pic>
        <p:nvPicPr>
          <p:cNvPr id="44041" name="Picture 11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0802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4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状态分配</a:t>
            </a:r>
            <a:r>
              <a:rPr lang="en-US" altLang="zh-CN" sz="280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8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7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7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8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7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0" grpId="0" animBg="1" autoUpdateAnimBg="0"/>
      <p:bldP spid="278532" grpId="0" autoUpdateAnimBg="0"/>
      <p:bldP spid="278534" grpId="0" autoUpdateAnimBg="0"/>
      <p:bldP spid="278535" grpId="0" animBg="1" autoUpdateAnimBg="0"/>
      <p:bldP spid="278536" grpId="0" animBg="1" autoUpdateAnimBg="0"/>
      <p:bldP spid="278537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0802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状态分配</a:t>
            </a:r>
            <a:r>
              <a:rPr lang="en-US" altLang="zh-CN" sz="280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683568" y="979022"/>
            <a:ext cx="78486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规则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marL="514350" indent="-514350" eaLnBrk="1" hangingPunct="1">
              <a:spcBef>
                <a:spcPct val="40000"/>
              </a:spcBef>
              <a:buClrTx/>
              <a:buSzTx/>
              <a:buFontTx/>
              <a:buAutoNum type="arabicPeriod"/>
            </a:pP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同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一输入下，相同的次态所对应的现态应该给予相邻编码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。</a:t>
            </a:r>
            <a:endParaRPr lang="zh-CN" altLang="en-US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40000"/>
              </a:spcBef>
              <a:buClrTx/>
              <a:buSzTx/>
              <a:buFontTx/>
              <a:buNone/>
            </a:pPr>
            <a:endParaRPr lang="en-US" altLang="zh-CN" sz="2800" b="1" dirty="0" smtClean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514350" indent="-514350" eaLnBrk="1" hangingPunct="1">
              <a:spcBef>
                <a:spcPct val="40000"/>
              </a:spcBef>
              <a:buClrTx/>
              <a:buSzTx/>
              <a:buFontTx/>
              <a:buAutoNum type="arabicPeriod" startAt="2"/>
            </a:pP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同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一现态在不同输入下所对应的次态应给予相邻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编码</a:t>
            </a:r>
            <a:endParaRPr lang="en-US" altLang="zh-CN" sz="2800" b="1" dirty="0" smtClean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514350" indent="-514350" eaLnBrk="1" hangingPunct="1">
              <a:spcBef>
                <a:spcPct val="40000"/>
              </a:spcBef>
              <a:buClrTx/>
              <a:buSzTx/>
              <a:buFontTx/>
              <a:buAutoNum type="arabicPeriod" startAt="2"/>
            </a:pP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3. </a:t>
            </a:r>
            <a:r>
              <a:rPr lang="en-US" altLang="zh-CN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给定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输入下，输出完全相同，现态编码应相邻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3347864" y="5275856"/>
            <a:ext cx="1368152" cy="961456"/>
            <a:chOff x="3347864" y="5275856"/>
            <a:chExt cx="1368152" cy="961456"/>
          </a:xfrm>
        </p:grpSpPr>
        <p:sp>
          <p:nvSpPr>
            <p:cNvPr id="28" name="椭圆 27"/>
            <p:cNvSpPr/>
            <p:nvPr/>
          </p:nvSpPr>
          <p:spPr bwMode="auto">
            <a:xfrm>
              <a:off x="3347864" y="5275856"/>
              <a:ext cx="432048" cy="432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S1</a:t>
              </a:r>
              <a:endPara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3347864" y="5805264"/>
              <a:ext cx="432048" cy="432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S2</a:t>
              </a:r>
              <a:endPara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0" name="Rectangle 105"/>
            <p:cNvSpPr>
              <a:spLocks noChangeArrowheads="1"/>
            </p:cNvSpPr>
            <p:nvPr/>
          </p:nvSpPr>
          <p:spPr bwMode="auto">
            <a:xfrm>
              <a:off x="4122737" y="5481414"/>
              <a:ext cx="238848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i="1" dirty="0">
                  <a:latin typeface="Times New Roman" pitchFamily="18" charset="0"/>
                </a:rPr>
                <a:t>X</a:t>
              </a:r>
              <a:endPara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1" name="Rectangle 106"/>
            <p:cNvSpPr>
              <a:spLocks noChangeArrowheads="1"/>
            </p:cNvSpPr>
            <p:nvPr/>
          </p:nvSpPr>
          <p:spPr bwMode="auto">
            <a:xfrm>
              <a:off x="4318852" y="5500464"/>
              <a:ext cx="18114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dirty="0">
                  <a:latin typeface="宋体" pitchFamily="2" charset="-122"/>
                </a:rPr>
                <a:t>/</a:t>
              </a:r>
              <a:endPara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2" name="Rectangle 107"/>
            <p:cNvSpPr>
              <a:spLocks noChangeArrowheads="1"/>
            </p:cNvSpPr>
            <p:nvPr/>
          </p:nvSpPr>
          <p:spPr bwMode="auto">
            <a:xfrm>
              <a:off x="4496404" y="5481414"/>
              <a:ext cx="219612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i="1" dirty="0">
                  <a:latin typeface="Times New Roman" pitchFamily="18" charset="0"/>
                </a:rPr>
                <a:t>Z</a:t>
              </a:r>
              <a:endPara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383732" y="2070650"/>
            <a:ext cx="1805663" cy="961456"/>
            <a:chOff x="3383732" y="2070650"/>
            <a:chExt cx="1805663" cy="961456"/>
          </a:xfrm>
        </p:grpSpPr>
        <p:cxnSp>
          <p:nvCxnSpPr>
            <p:cNvPr id="3" name="直接连接符 2"/>
            <p:cNvCxnSpPr/>
            <p:nvPr/>
          </p:nvCxnSpPr>
          <p:spPr bwMode="auto">
            <a:xfrm flipH="1" flipV="1">
              <a:off x="3822445" y="2240018"/>
              <a:ext cx="928745" cy="22440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arrow" w="lg" len="lg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/>
            <p:cNvCxnSpPr/>
            <p:nvPr/>
          </p:nvCxnSpPr>
          <p:spPr bwMode="auto">
            <a:xfrm flipH="1">
              <a:off x="3785103" y="2540969"/>
              <a:ext cx="1003429" cy="29013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arrow" w="lg" len="lg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椭圆 13"/>
            <p:cNvSpPr/>
            <p:nvPr/>
          </p:nvSpPr>
          <p:spPr bwMode="auto">
            <a:xfrm>
              <a:off x="3383732" y="2070650"/>
              <a:ext cx="401371" cy="432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S1</a:t>
              </a:r>
              <a:endPara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3383732" y="2600058"/>
              <a:ext cx="401371" cy="432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S2</a:t>
              </a:r>
              <a:endPara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4788024" y="2250140"/>
              <a:ext cx="401371" cy="40495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S3</a:t>
              </a:r>
              <a:endPara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47864" y="3619672"/>
            <a:ext cx="2016224" cy="961456"/>
            <a:chOff x="3347864" y="3619672"/>
            <a:chExt cx="2016224" cy="961456"/>
          </a:xfrm>
        </p:grpSpPr>
        <p:cxnSp>
          <p:nvCxnSpPr>
            <p:cNvPr id="8" name="直接连接符 7"/>
            <p:cNvCxnSpPr/>
            <p:nvPr/>
          </p:nvCxnSpPr>
          <p:spPr bwMode="auto">
            <a:xfrm flipH="1">
              <a:off x="3779912" y="3809588"/>
              <a:ext cx="1008620" cy="3807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arrow" w="lg" len="lg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14"/>
            <p:cNvCxnSpPr/>
            <p:nvPr/>
          </p:nvCxnSpPr>
          <p:spPr bwMode="auto">
            <a:xfrm flipH="1" flipV="1">
              <a:off x="3815720" y="4236528"/>
              <a:ext cx="1072244" cy="2005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arrow" w="lg" len="lg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椭圆 23"/>
            <p:cNvSpPr/>
            <p:nvPr/>
          </p:nvSpPr>
          <p:spPr bwMode="auto">
            <a:xfrm>
              <a:off x="4932040" y="3619672"/>
              <a:ext cx="432048" cy="432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S1</a:t>
              </a:r>
              <a:endPara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" name="椭圆 24"/>
            <p:cNvSpPr/>
            <p:nvPr/>
          </p:nvSpPr>
          <p:spPr bwMode="auto">
            <a:xfrm>
              <a:off x="4932040" y="4149080"/>
              <a:ext cx="432048" cy="432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S2</a:t>
              </a:r>
              <a:endPara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3347864" y="3933056"/>
              <a:ext cx="432048" cy="432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S3</a:t>
              </a:r>
              <a:endPara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4"/>
          <p:cNvSpPr txBox="1">
            <a:spLocks noChangeArrowheads="1"/>
          </p:cNvSpPr>
          <p:nvPr/>
        </p:nvSpPr>
        <p:spPr bwMode="auto">
          <a:xfrm>
            <a:off x="539750" y="765175"/>
            <a:ext cx="7920038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注意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:</a:t>
            </a:r>
          </a:p>
          <a:p>
            <a:pPr eaLnBrk="1" hangingPunct="1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3200" b="1" dirty="0">
                <a:latin typeface="+mn-ea"/>
                <a:ea typeface="+mn-ea"/>
              </a:rPr>
              <a:t>初始状态</a:t>
            </a:r>
            <a:r>
              <a:rPr lang="zh-CN" altLang="en-US" sz="3200" b="1" dirty="0" smtClean="0">
                <a:latin typeface="+mn-ea"/>
                <a:ea typeface="+mn-ea"/>
              </a:rPr>
              <a:t>一般放</a:t>
            </a:r>
            <a:r>
              <a:rPr lang="zh-CN" altLang="en-US" sz="3200" b="1" dirty="0">
                <a:latin typeface="+mn-ea"/>
                <a:ea typeface="+mn-ea"/>
              </a:rPr>
              <a:t>在卡诺图的</a:t>
            </a:r>
            <a:r>
              <a:rPr lang="en-US" altLang="zh-CN" sz="3200" b="1" dirty="0">
                <a:latin typeface="+mn-ea"/>
                <a:ea typeface="+mn-ea"/>
              </a:rPr>
              <a:t>0</a:t>
            </a:r>
            <a:r>
              <a:rPr lang="zh-CN" altLang="en-US" sz="3200" b="1" dirty="0">
                <a:latin typeface="+mn-ea"/>
                <a:ea typeface="+mn-ea"/>
              </a:rPr>
              <a:t>号单元格里</a:t>
            </a:r>
            <a:r>
              <a:rPr lang="en-US" altLang="zh-CN" sz="3200" b="1" dirty="0">
                <a:latin typeface="+mn-ea"/>
                <a:ea typeface="+mn-ea"/>
              </a:rPr>
              <a:t>. </a:t>
            </a:r>
          </a:p>
          <a:p>
            <a:pPr eaLnBrk="1" hangingPunct="1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3200" b="1" dirty="0">
                <a:latin typeface="+mn-ea"/>
                <a:ea typeface="+mn-ea"/>
              </a:rPr>
              <a:t>优先满足规则</a:t>
            </a:r>
            <a:r>
              <a:rPr lang="en-US" altLang="zh-CN" sz="3200" b="1" dirty="0">
                <a:latin typeface="+mn-ea"/>
                <a:ea typeface="+mn-ea"/>
              </a:rPr>
              <a:t>1</a:t>
            </a:r>
            <a:r>
              <a:rPr lang="zh-CN" altLang="en-US" sz="3200" b="1" dirty="0">
                <a:latin typeface="+mn-ea"/>
                <a:ea typeface="+mn-ea"/>
              </a:rPr>
              <a:t>和规则</a:t>
            </a:r>
            <a:r>
              <a:rPr lang="en-US" altLang="zh-CN" sz="3200" b="1" dirty="0">
                <a:latin typeface="+mn-ea"/>
                <a:ea typeface="+mn-ea"/>
              </a:rPr>
              <a:t>2</a:t>
            </a:r>
          </a:p>
          <a:p>
            <a:pPr eaLnBrk="1" hangingPunct="1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3200" b="1" dirty="0" smtClean="0">
                <a:latin typeface="+mn-ea"/>
                <a:ea typeface="+mn-ea"/>
              </a:rPr>
              <a:t>对于</a:t>
            </a:r>
            <a:r>
              <a:rPr lang="zh-CN" altLang="en-US" sz="3200" b="1" dirty="0">
                <a:latin typeface="+mn-ea"/>
                <a:ea typeface="+mn-ea"/>
              </a:rPr>
              <a:t>多输出函数</a:t>
            </a:r>
            <a:r>
              <a:rPr lang="en-US" altLang="zh-CN" sz="3200" b="1" dirty="0" smtClean="0">
                <a:latin typeface="+mn-ea"/>
                <a:ea typeface="+mn-ea"/>
              </a:rPr>
              <a:t>,</a:t>
            </a:r>
            <a:r>
              <a:rPr lang="zh-CN" altLang="en-US" sz="3200" b="1" dirty="0" smtClean="0">
                <a:latin typeface="+mn-ea"/>
                <a:ea typeface="+mn-ea"/>
              </a:rPr>
              <a:t> 可以</a:t>
            </a:r>
            <a:r>
              <a:rPr lang="zh-CN" altLang="en-US" sz="3200" b="1" dirty="0">
                <a:latin typeface="+mn-ea"/>
                <a:ea typeface="+mn-ea"/>
              </a:rPr>
              <a:t>适当调高规则</a:t>
            </a:r>
            <a:r>
              <a:rPr lang="en-US" altLang="zh-CN" sz="3200" b="1" dirty="0" smtClean="0">
                <a:latin typeface="+mn-ea"/>
                <a:ea typeface="+mn-ea"/>
              </a:rPr>
              <a:t>3</a:t>
            </a:r>
            <a:r>
              <a:rPr lang="zh-CN" altLang="en-US" sz="3200" b="1" dirty="0" smtClean="0">
                <a:latin typeface="+mn-ea"/>
                <a:ea typeface="+mn-ea"/>
              </a:rPr>
              <a:t>的优先级</a:t>
            </a:r>
            <a:endParaRPr lang="zh-CN" altLang="en-US" sz="3200" b="1" dirty="0">
              <a:latin typeface="+mn-ea"/>
              <a:ea typeface="+mn-ea"/>
            </a:endParaRPr>
          </a:p>
        </p:txBody>
      </p:sp>
      <p:pic>
        <p:nvPicPr>
          <p:cNvPr id="46083" name="Picture 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0802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状态分配</a:t>
            </a:r>
            <a:r>
              <a:rPr lang="en-US" altLang="zh-CN" sz="280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2"/>
          <p:cNvGrpSpPr>
            <a:grpSpLocks/>
          </p:cNvGrpSpPr>
          <p:nvPr/>
        </p:nvGrpSpPr>
        <p:grpSpPr bwMode="auto">
          <a:xfrm>
            <a:off x="5288390" y="781884"/>
            <a:ext cx="3429000" cy="2606675"/>
            <a:chOff x="672" y="326"/>
            <a:chExt cx="2160" cy="1642"/>
          </a:xfrm>
        </p:grpSpPr>
        <p:sp>
          <p:nvSpPr>
            <p:cNvPr id="281603" name="Text Box 3"/>
            <p:cNvSpPr txBox="1">
              <a:spLocks noChangeArrowheads="1"/>
            </p:cNvSpPr>
            <p:nvPr/>
          </p:nvSpPr>
          <p:spPr bwMode="auto">
            <a:xfrm>
              <a:off x="672" y="404"/>
              <a:ext cx="2160" cy="154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kumimoji="0" lang="zh-CN" altLang="en-US" sz="2200" b="1" dirty="0">
                  <a:solidFill>
                    <a:srgbClr val="000099"/>
                  </a:solidFill>
                  <a:latin typeface="Times New Roman" pitchFamily="18" charset="0"/>
                </a:rPr>
                <a:t>                   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0  </a:t>
              </a:r>
              <a:r>
                <a:rPr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lang="en-US" altLang="zh-CN" sz="2200" b="1" baseline="-30000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  <a:latin typeface="Times New Roman" pitchFamily="18" charset="0"/>
                </a:rPr>
                <a:t>          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lang="en-US" altLang="zh-CN" sz="2200" b="1" dirty="0">
                  <a:latin typeface="Times New Roman" pitchFamily="18" charset="0"/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1             </a:t>
              </a:r>
              <a:endParaRPr lang="en-US" altLang="zh-CN" sz="2200" b="1" dirty="0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+mn-lt"/>
                </a:rPr>
                <a:t>  </a:t>
              </a:r>
              <a:r>
                <a:rPr lang="en-US" altLang="zh-CN" sz="2200" b="1" dirty="0" smtClean="0">
                  <a:latin typeface="+mn-lt"/>
                </a:rPr>
                <a:t> </a:t>
              </a:r>
              <a:r>
                <a:rPr lang="en-US" altLang="zh-CN" b="1" dirty="0" smtClean="0">
                  <a:latin typeface="+mn-lt"/>
                </a:rPr>
                <a:t>a</a:t>
              </a:r>
              <a:r>
                <a:rPr kumimoji="0" lang="en-US" altLang="zh-CN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               </a:t>
              </a:r>
              <a:r>
                <a:rPr lang="en-US" altLang="zh-CN" b="1" dirty="0">
                  <a:latin typeface="+mn-lt"/>
                </a:rPr>
                <a:t>c  / 0    </a:t>
              </a:r>
              <a:r>
                <a:rPr lang="en-US" altLang="zh-CN" sz="1600" b="1" dirty="0">
                  <a:latin typeface="+mn-lt"/>
                </a:rPr>
                <a:t>   </a:t>
              </a:r>
              <a:r>
                <a:rPr lang="en-US" altLang="zh-CN" b="1" dirty="0" smtClean="0">
                  <a:latin typeface="+mn-lt"/>
                </a:rPr>
                <a:t> d </a:t>
              </a:r>
              <a:r>
                <a:rPr lang="en-US" altLang="zh-CN" b="1" dirty="0">
                  <a:latin typeface="+mn-lt"/>
                </a:rPr>
                <a:t>/ 0 </a:t>
              </a:r>
            </a:p>
            <a:p>
              <a:pPr marL="457200" indent="-457200" eaLnBrk="1" hangingPunct="1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latin typeface="+mn-lt"/>
                </a:rPr>
                <a:t>  </a:t>
              </a:r>
              <a:r>
                <a:rPr lang="en-US" altLang="zh-CN" b="1" dirty="0" smtClean="0">
                  <a:latin typeface="+mn-lt"/>
                </a:rPr>
                <a:t> b        </a:t>
              </a:r>
              <a:r>
                <a:rPr lang="en-US" altLang="zh-CN" sz="2200" b="1" dirty="0" smtClean="0">
                  <a:latin typeface="+mn-lt"/>
                </a:rPr>
                <a:t>   </a:t>
              </a:r>
              <a:r>
                <a:rPr lang="en-US" altLang="zh-CN" b="1" dirty="0">
                  <a:latin typeface="+mn-lt"/>
                </a:rPr>
                <a:t>c  / 0       a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</a:t>
              </a:r>
              <a:r>
                <a:rPr lang="en-US" altLang="zh-CN" b="1" dirty="0">
                  <a:latin typeface="+mn-lt"/>
                </a:rPr>
                <a:t> / 0        </a:t>
              </a:r>
            </a:p>
            <a:p>
              <a:pPr marL="457200" indent="-457200" eaLnBrk="1" hangingPunct="1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latin typeface="+mn-lt"/>
                </a:rPr>
                <a:t>  </a:t>
              </a:r>
              <a:r>
                <a:rPr lang="en-US" altLang="zh-CN" b="1" dirty="0" smtClean="0">
                  <a:latin typeface="+mn-lt"/>
                </a:rPr>
                <a:t> c</a:t>
              </a:r>
              <a:r>
                <a:rPr kumimoji="0" lang="en-US" altLang="zh-CN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                </a:t>
              </a:r>
              <a:r>
                <a:rPr lang="en-US" altLang="zh-CN" b="1" dirty="0">
                  <a:latin typeface="+mn-lt"/>
                </a:rPr>
                <a:t>b / 0      </a:t>
              </a:r>
              <a:r>
                <a:rPr lang="en-US" altLang="zh-CN" sz="2200" b="1" dirty="0">
                  <a:latin typeface="+mn-lt"/>
                </a:rPr>
                <a:t> </a:t>
              </a:r>
              <a:r>
                <a:rPr lang="en-US" altLang="zh-CN" sz="2200" b="1" dirty="0" smtClean="0">
                  <a:latin typeface="+mn-lt"/>
                </a:rPr>
                <a:t> </a:t>
              </a:r>
              <a:r>
                <a:rPr lang="en-US" altLang="zh-CN" b="1" dirty="0" smtClean="0">
                  <a:latin typeface="+mn-lt"/>
                </a:rPr>
                <a:t>d </a:t>
              </a:r>
              <a:r>
                <a:rPr lang="en-US" altLang="zh-CN" b="1" dirty="0">
                  <a:latin typeface="+mn-lt"/>
                </a:rPr>
                <a:t>/ 0        </a:t>
              </a:r>
            </a:p>
            <a:p>
              <a:pPr marL="457200" indent="-457200" eaLnBrk="1" hangingPunct="1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latin typeface="+mn-lt"/>
                </a:rPr>
                <a:t>  </a:t>
              </a:r>
              <a:r>
                <a:rPr lang="en-US" altLang="zh-CN" b="1" dirty="0" smtClean="0">
                  <a:latin typeface="+mn-lt"/>
                </a:rPr>
                <a:t> d           </a:t>
              </a:r>
              <a:r>
                <a:rPr lang="en-US" altLang="zh-CN" b="1" dirty="0">
                  <a:latin typeface="+mn-lt"/>
                </a:rPr>
                <a:t>a 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</a:t>
              </a:r>
              <a:r>
                <a:rPr lang="en-US" altLang="zh-CN" b="1" dirty="0">
                  <a:latin typeface="+mn-lt"/>
                </a:rPr>
                <a:t>/ 1     </a:t>
              </a:r>
              <a:r>
                <a:rPr lang="en-US" altLang="zh-CN" sz="1800" b="1" dirty="0">
                  <a:latin typeface="+mn-lt"/>
                </a:rPr>
                <a:t>  </a:t>
              </a:r>
              <a:r>
                <a:rPr lang="en-US" altLang="zh-CN" b="1" dirty="0" smtClean="0">
                  <a:latin typeface="+mn-lt"/>
                </a:rPr>
                <a:t> b</a:t>
              </a:r>
              <a:r>
                <a:rPr kumimoji="0" lang="en-US" altLang="zh-CN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</a:t>
              </a:r>
              <a:r>
                <a:rPr lang="en-US" altLang="zh-CN" b="1" dirty="0">
                  <a:latin typeface="+mn-lt"/>
                </a:rPr>
                <a:t>/ 1       </a:t>
              </a:r>
            </a:p>
          </p:txBody>
        </p:sp>
        <p:sp>
          <p:nvSpPr>
            <p:cNvPr id="47127" name="Line 4"/>
            <p:cNvSpPr>
              <a:spLocks noChangeShapeType="1"/>
            </p:cNvSpPr>
            <p:nvPr/>
          </p:nvSpPr>
          <p:spPr bwMode="auto">
            <a:xfrm>
              <a:off x="1351" y="404"/>
              <a:ext cx="0" cy="1564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8" name="Line 5"/>
            <p:cNvSpPr>
              <a:spLocks noChangeShapeType="1"/>
            </p:cNvSpPr>
            <p:nvPr/>
          </p:nvSpPr>
          <p:spPr bwMode="auto">
            <a:xfrm>
              <a:off x="672" y="422"/>
              <a:ext cx="624" cy="288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9" name="Text Box 6"/>
            <p:cNvSpPr txBox="1">
              <a:spLocks noChangeArrowheads="1"/>
            </p:cNvSpPr>
            <p:nvPr/>
          </p:nvSpPr>
          <p:spPr bwMode="auto">
            <a:xfrm>
              <a:off x="672" y="470"/>
              <a:ext cx="5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</a:rPr>
                <a:t>S</a:t>
              </a:r>
              <a:endParaRPr lang="en-US" altLang="zh-CN" sz="2400" b="1">
                <a:solidFill>
                  <a:schemeClr val="bg2"/>
                </a:solidFill>
              </a:endParaRPr>
            </a:p>
          </p:txBody>
        </p:sp>
        <p:sp>
          <p:nvSpPr>
            <p:cNvPr id="47130" name="Line 7"/>
            <p:cNvSpPr>
              <a:spLocks noChangeShapeType="1"/>
            </p:cNvSpPr>
            <p:nvPr/>
          </p:nvSpPr>
          <p:spPr bwMode="auto">
            <a:xfrm>
              <a:off x="672" y="758"/>
              <a:ext cx="2133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1608" name="Text Box 8"/>
            <p:cNvSpPr txBox="1">
              <a:spLocks noChangeArrowheads="1"/>
            </p:cNvSpPr>
            <p:nvPr/>
          </p:nvSpPr>
          <p:spPr bwMode="auto">
            <a:xfrm>
              <a:off x="912" y="326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latin typeface="Times New Roman" pitchFamily="18" charset="0"/>
                </a:rPr>
                <a:t>x</a:t>
              </a:r>
              <a:endPara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7132" name="Line 9"/>
            <p:cNvSpPr>
              <a:spLocks noChangeShapeType="1"/>
            </p:cNvSpPr>
            <p:nvPr/>
          </p:nvSpPr>
          <p:spPr bwMode="auto">
            <a:xfrm>
              <a:off x="2064" y="403"/>
              <a:ext cx="0" cy="1564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73063" y="898624"/>
            <a:ext cx="4343400" cy="2565400"/>
            <a:chOff x="144" y="720"/>
            <a:chExt cx="2736" cy="1616"/>
          </a:xfrm>
        </p:grpSpPr>
        <p:grpSp>
          <p:nvGrpSpPr>
            <p:cNvPr id="47119" name="Group 14"/>
            <p:cNvGrpSpPr>
              <a:grpSpLocks/>
            </p:cNvGrpSpPr>
            <p:nvPr/>
          </p:nvGrpSpPr>
          <p:grpSpPr bwMode="auto">
            <a:xfrm>
              <a:off x="144" y="720"/>
              <a:ext cx="2736" cy="1616"/>
              <a:chOff x="144" y="720"/>
              <a:chExt cx="2736" cy="1616"/>
            </a:xfrm>
          </p:grpSpPr>
          <p:sp>
            <p:nvSpPr>
              <p:cNvPr id="281615" name="Text Box 15"/>
              <p:cNvSpPr txBox="1">
                <a:spLocks noChangeArrowheads="1"/>
              </p:cNvSpPr>
              <p:nvPr/>
            </p:nvSpPr>
            <p:spPr bwMode="auto">
              <a:xfrm>
                <a:off x="144" y="720"/>
                <a:ext cx="2496" cy="1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Wingdings" pitchFamily="2" charset="2"/>
                  <a:buChar char="Ø"/>
                  <a:defRPr/>
                </a:pPr>
                <a:r>
                  <a:rPr lang="zh-CN" altLang="en-US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  <a:r>
                  <a:rPr lang="zh-CN" alt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规则</a:t>
                </a: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endPara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  <a:p>
                <a:pPr eaLnBrk="1" hangingPunct="1">
                  <a:spcBef>
                    <a:spcPct val="40000"/>
                  </a:spcBef>
                  <a:defRPr/>
                </a:pPr>
                <a:r>
                  <a:rPr lang="zh-CN" altLang="en-US" sz="2200" b="1" dirty="0">
                    <a:latin typeface="黑体" pitchFamily="2" charset="-122"/>
                    <a:ea typeface="黑体" pitchFamily="2" charset="-122"/>
                  </a:rPr>
                  <a:t>现态</a:t>
                </a:r>
                <a:r>
                  <a:rPr lang="zh-CN" altLang="en-US" sz="2200" dirty="0">
                    <a:latin typeface="Arial" charset="0"/>
                  </a:rPr>
                  <a:t> </a:t>
                </a:r>
                <a:r>
                  <a:rPr lang="en-US" altLang="zh-CN" sz="2200" dirty="0" err="1">
                    <a:latin typeface="Arial" charset="0"/>
                  </a:rPr>
                  <a:t>a,b</a:t>
                </a:r>
                <a:r>
                  <a:rPr lang="en-US" altLang="zh-CN" sz="2200" dirty="0">
                    <a:latin typeface="Arial" charset="0"/>
                  </a:rPr>
                  <a:t>: </a:t>
                </a:r>
              </a:p>
              <a:p>
                <a:pPr eaLnBrk="1" hangingPunct="1">
                  <a:defRPr/>
                </a:pPr>
                <a:r>
                  <a:rPr lang="en-US" altLang="zh-CN" sz="2200" dirty="0">
                    <a:latin typeface="Arial" charset="0"/>
                  </a:rPr>
                  <a:t>x=0, next state (</a:t>
                </a:r>
                <a:r>
                  <a:rPr lang="en-US" altLang="zh-CN" sz="2200" dirty="0" err="1">
                    <a:latin typeface="Arial" charset="0"/>
                  </a:rPr>
                  <a:t>c,c</a:t>
                </a:r>
                <a:r>
                  <a:rPr lang="en-US" altLang="zh-CN" sz="2200" dirty="0">
                    <a:latin typeface="Arial" charset="0"/>
                  </a:rPr>
                  <a:t>)</a:t>
                </a:r>
              </a:p>
              <a:p>
                <a:pPr eaLnBrk="1" hangingPunct="1">
                  <a:defRPr/>
                </a:pPr>
                <a:r>
                  <a:rPr lang="zh-CN" altLang="en-US" sz="2200" b="1" dirty="0">
                    <a:latin typeface="黑体" pitchFamily="2" charset="-122"/>
                    <a:ea typeface="黑体" pitchFamily="2" charset="-122"/>
                  </a:rPr>
                  <a:t>现态 </a:t>
                </a:r>
                <a:r>
                  <a:rPr lang="en-US" altLang="zh-CN" sz="22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a,c</a:t>
                </a:r>
                <a:r>
                  <a:rPr lang="en-US" altLang="zh-CN" sz="22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:</a:t>
                </a:r>
              </a:p>
              <a:p>
                <a:pPr eaLnBrk="1" hangingPunct="1">
                  <a:defRPr/>
                </a:pPr>
                <a:r>
                  <a:rPr lang="en-US" altLang="zh-CN" sz="22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x=1,</a:t>
                </a:r>
                <a:r>
                  <a:rPr lang="zh-CN" altLang="en-US" sz="22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r>
                  <a:rPr lang="en-US" altLang="zh-CN" sz="2200" dirty="0">
                    <a:latin typeface="Arial" charset="0"/>
                  </a:rPr>
                  <a:t>next state(</a:t>
                </a:r>
                <a:r>
                  <a:rPr lang="en-US" altLang="zh-CN" sz="2200" dirty="0" err="1">
                    <a:latin typeface="Arial" charset="0"/>
                  </a:rPr>
                  <a:t>d,d</a:t>
                </a:r>
                <a:r>
                  <a:rPr lang="en-US" altLang="zh-CN" sz="2200" dirty="0">
                    <a:latin typeface="Arial" charset="0"/>
                  </a:rPr>
                  <a:t>)</a:t>
                </a:r>
                <a:endParaRPr lang="zh-CN" altLang="en-US" sz="2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47122" name="AutoShape 16"/>
              <p:cNvSpPr>
                <a:spLocks/>
              </p:cNvSpPr>
              <p:nvPr/>
            </p:nvSpPr>
            <p:spPr bwMode="auto">
              <a:xfrm>
                <a:off x="2304" y="1248"/>
                <a:ext cx="144" cy="432"/>
              </a:xfrm>
              <a:prstGeom prst="rightBrace">
                <a:avLst>
                  <a:gd name="adj1" fmla="val 25000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7123" name="Text Box 17"/>
              <p:cNvSpPr txBox="1">
                <a:spLocks noChangeArrowheads="1"/>
              </p:cNvSpPr>
              <p:nvPr/>
            </p:nvSpPr>
            <p:spPr bwMode="auto">
              <a:xfrm>
                <a:off x="240" y="1968"/>
                <a:ext cx="2352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u="sng" dirty="0" err="1">
                    <a:solidFill>
                      <a:schemeClr val="bg1"/>
                    </a:solidFill>
                    <a:latin typeface="Arial" panose="020B0604020202020204" pitchFamily="34" charset="0"/>
                  </a:rPr>
                  <a:t>ab,ac</a:t>
                </a:r>
                <a:r>
                  <a:rPr lang="en-US" altLang="zh-CN" sz="2400" dirty="0" smtClean="0">
                    <a:solidFill>
                      <a:schemeClr val="bg2"/>
                    </a:solidFill>
                    <a:latin typeface="Arial" panose="020B0604020202020204" pitchFamily="34" charset="0"/>
                  </a:rPr>
                  <a:t>  </a:t>
                </a:r>
                <a:r>
                  <a:rPr lang="zh-CN" altLang="en-US" sz="2400" b="1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应相邻</a:t>
                </a:r>
              </a:p>
            </p:txBody>
          </p:sp>
          <p:sp>
            <p:nvSpPr>
              <p:cNvPr id="47124" name="Line 18"/>
              <p:cNvSpPr>
                <a:spLocks noChangeShapeType="1"/>
              </p:cNvSpPr>
              <p:nvPr/>
            </p:nvSpPr>
            <p:spPr bwMode="auto">
              <a:xfrm>
                <a:off x="2496" y="1488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25" name="Line 19"/>
              <p:cNvSpPr>
                <a:spLocks noChangeShapeType="1"/>
              </p:cNvSpPr>
              <p:nvPr/>
            </p:nvSpPr>
            <p:spPr bwMode="auto">
              <a:xfrm>
                <a:off x="2880" y="1488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3263" name="Text Box 21"/>
            <p:cNvSpPr txBox="1">
              <a:spLocks noChangeArrowheads="1"/>
            </p:cNvSpPr>
            <p:nvPr/>
          </p:nvSpPr>
          <p:spPr bwMode="auto">
            <a:xfrm>
              <a:off x="913" y="725"/>
              <a:ext cx="927" cy="40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800" b="1" dirty="0">
                  <a:solidFill>
                    <a:schemeClr val="bg1"/>
                  </a:solidFill>
                </a:rPr>
                <a:t>次态相同，现态编码应相邻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70390" y="3762573"/>
            <a:ext cx="4591050" cy="2628900"/>
            <a:chOff x="144" y="2541"/>
            <a:chExt cx="2892" cy="1656"/>
          </a:xfrm>
        </p:grpSpPr>
        <p:grpSp>
          <p:nvGrpSpPr>
            <p:cNvPr id="47114" name="Group 23"/>
            <p:cNvGrpSpPr>
              <a:grpSpLocks/>
            </p:cNvGrpSpPr>
            <p:nvPr/>
          </p:nvGrpSpPr>
          <p:grpSpPr bwMode="auto">
            <a:xfrm>
              <a:off x="144" y="2668"/>
              <a:ext cx="2892" cy="1529"/>
              <a:chOff x="144" y="2668"/>
              <a:chExt cx="2892" cy="1529"/>
            </a:xfrm>
          </p:grpSpPr>
          <p:sp>
            <p:nvSpPr>
              <p:cNvPr id="281624" name="Text Box 24"/>
              <p:cNvSpPr txBox="1">
                <a:spLocks noChangeArrowheads="1"/>
              </p:cNvSpPr>
              <p:nvPr/>
            </p:nvSpPr>
            <p:spPr bwMode="auto">
              <a:xfrm>
                <a:off x="144" y="2668"/>
                <a:ext cx="1920" cy="1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eaLnBrk="1" hangingPunct="1">
                  <a:lnSpc>
                    <a:spcPct val="75000"/>
                  </a:lnSpc>
                  <a:spcBef>
                    <a:spcPct val="50000"/>
                  </a:spcBef>
                  <a:buClr>
                    <a:schemeClr val="bg1"/>
                  </a:buClr>
                  <a:buFont typeface="Wingdings" pitchFamily="2" charset="2"/>
                  <a:buChar char="Ø"/>
                  <a:defRPr/>
                </a:pPr>
                <a:r>
                  <a:rPr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  <a:r>
                  <a:rPr lang="zh-CN" altLang="en-US" b="1" dirty="0">
                    <a:solidFill>
                      <a:schemeClr val="bg1"/>
                    </a:solidFill>
                    <a:latin typeface="Arial" charset="0"/>
                  </a:rPr>
                  <a:t>规则</a:t>
                </a:r>
                <a:r>
                  <a:rPr lang="en-US" altLang="zh-CN" b="1" dirty="0">
                    <a:solidFill>
                      <a:schemeClr val="bg1"/>
                    </a:solidFill>
                    <a:latin typeface="Arial" charset="0"/>
                  </a:rPr>
                  <a:t>2</a:t>
                </a:r>
                <a:endPara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  <a:p>
                <a:pPr eaLnBrk="1" hangingPunct="1">
                  <a:spcBef>
                    <a:spcPct val="80000"/>
                  </a:spcBef>
                  <a:defRPr/>
                </a:pPr>
                <a:r>
                  <a:rPr lang="zh-CN" altLang="en-US" sz="2200" b="1" dirty="0">
                    <a:latin typeface="黑体" pitchFamily="2" charset="-122"/>
                    <a:ea typeface="黑体" pitchFamily="2" charset="-122"/>
                  </a:rPr>
                  <a:t>   现态       次态</a:t>
                </a:r>
                <a:r>
                  <a:rPr lang="en-US" altLang="zh-CN" sz="2200" dirty="0">
                    <a:latin typeface="Arial" charset="0"/>
                  </a:rPr>
                  <a:t>   </a:t>
                </a:r>
              </a:p>
              <a:p>
                <a:pPr eaLnBrk="1" hangingPunct="1">
                  <a:lnSpc>
                    <a:spcPct val="75000"/>
                  </a:lnSpc>
                  <a:spcBef>
                    <a:spcPct val="20000"/>
                  </a:spcBef>
                  <a:defRPr/>
                </a:pPr>
                <a:r>
                  <a:rPr lang="en-US" altLang="zh-CN" sz="2200" dirty="0">
                    <a:latin typeface="Arial" charset="0"/>
                  </a:rPr>
                  <a:t>        a                 (</a:t>
                </a:r>
                <a:r>
                  <a:rPr lang="en-US" altLang="zh-CN" sz="2200" dirty="0" err="1">
                    <a:latin typeface="Arial" charset="0"/>
                  </a:rPr>
                  <a:t>c,d</a:t>
                </a:r>
                <a:r>
                  <a:rPr lang="en-US" altLang="zh-CN" sz="2200" dirty="0">
                    <a:latin typeface="Arial" charset="0"/>
                  </a:rPr>
                  <a:t>)  </a:t>
                </a:r>
              </a:p>
              <a:p>
                <a:pPr eaLnBrk="1" hangingPunct="1">
                  <a:lnSpc>
                    <a:spcPct val="75000"/>
                  </a:lnSpc>
                  <a:spcBef>
                    <a:spcPct val="20000"/>
                  </a:spcBef>
                  <a:defRPr/>
                </a:pPr>
                <a:r>
                  <a:rPr lang="en-US" altLang="zh-CN" sz="2200" dirty="0">
                    <a:latin typeface="Arial" charset="0"/>
                  </a:rPr>
                  <a:t>        b,                (</a:t>
                </a:r>
                <a:r>
                  <a:rPr lang="en-US" altLang="zh-CN" sz="2200" dirty="0" err="1">
                    <a:latin typeface="Arial" charset="0"/>
                  </a:rPr>
                  <a:t>c,a</a:t>
                </a:r>
                <a:r>
                  <a:rPr lang="en-US" altLang="zh-CN" sz="2200" dirty="0">
                    <a:latin typeface="Arial" charset="0"/>
                  </a:rPr>
                  <a:t>)</a:t>
                </a:r>
              </a:p>
              <a:p>
                <a:pPr eaLnBrk="1" hangingPunct="1">
                  <a:lnSpc>
                    <a:spcPct val="75000"/>
                  </a:lnSpc>
                  <a:spcBef>
                    <a:spcPct val="20000"/>
                  </a:spcBef>
                  <a:defRPr/>
                </a:pPr>
                <a:r>
                  <a:rPr lang="en-US" altLang="zh-CN" sz="2200" dirty="0">
                    <a:latin typeface="Arial" charset="0"/>
                  </a:rPr>
                  <a:t>        c,                (</a:t>
                </a:r>
                <a:r>
                  <a:rPr lang="en-US" altLang="zh-CN" sz="2200" dirty="0" err="1">
                    <a:latin typeface="Arial" charset="0"/>
                  </a:rPr>
                  <a:t>b,d</a:t>
                </a:r>
                <a:r>
                  <a:rPr lang="en-US" altLang="zh-CN" sz="2200" dirty="0">
                    <a:latin typeface="Arial" charset="0"/>
                  </a:rPr>
                  <a:t>)  </a:t>
                </a:r>
              </a:p>
              <a:p>
                <a:pPr eaLnBrk="1" hangingPunct="1">
                  <a:lnSpc>
                    <a:spcPct val="75000"/>
                  </a:lnSpc>
                  <a:spcBef>
                    <a:spcPct val="20000"/>
                  </a:spcBef>
                  <a:defRPr/>
                </a:pPr>
                <a:r>
                  <a:rPr lang="en-US" altLang="zh-CN" sz="2200" dirty="0">
                    <a:latin typeface="Arial" charset="0"/>
                  </a:rPr>
                  <a:t>        d,                (</a:t>
                </a:r>
                <a:r>
                  <a:rPr lang="en-US" altLang="zh-CN" sz="2200" dirty="0" err="1">
                    <a:latin typeface="Arial" charset="0"/>
                  </a:rPr>
                  <a:t>a,b</a:t>
                </a:r>
                <a:r>
                  <a:rPr lang="en-US" altLang="zh-CN" sz="2200" dirty="0">
                    <a:latin typeface="Arial" charset="0"/>
                  </a:rPr>
                  <a:t>)</a:t>
                </a:r>
                <a:r>
                  <a:rPr lang="en-US" altLang="zh-CN" dirty="0">
                    <a:latin typeface="Arial" charset="0"/>
                  </a:rPr>
                  <a:t>  </a:t>
                </a:r>
              </a:p>
            </p:txBody>
          </p:sp>
          <p:sp>
            <p:nvSpPr>
              <p:cNvPr id="47117" name="AutoShape 25"/>
              <p:cNvSpPr>
                <a:spLocks/>
              </p:cNvSpPr>
              <p:nvPr/>
            </p:nvSpPr>
            <p:spPr bwMode="auto">
              <a:xfrm>
                <a:off x="2064" y="3024"/>
                <a:ext cx="240" cy="1056"/>
              </a:xfrm>
              <a:prstGeom prst="rightBrace">
                <a:avLst>
                  <a:gd name="adj1" fmla="val 3666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7118" name="Text Box 26"/>
              <p:cNvSpPr txBox="1">
                <a:spLocks noChangeArrowheads="1"/>
              </p:cNvSpPr>
              <p:nvPr/>
            </p:nvSpPr>
            <p:spPr bwMode="auto">
              <a:xfrm>
                <a:off x="2076" y="3518"/>
                <a:ext cx="960" cy="6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dirty="0" err="1">
                    <a:solidFill>
                      <a:schemeClr val="bg1"/>
                    </a:solidFill>
                  </a:rPr>
                  <a:t>cd,</a:t>
                </a:r>
                <a:r>
                  <a:rPr lang="en-US" altLang="zh-CN" u="sng" dirty="0" err="1">
                    <a:solidFill>
                      <a:schemeClr val="bg1"/>
                    </a:solidFill>
                  </a:rPr>
                  <a:t>ca</a:t>
                </a:r>
                <a:r>
                  <a:rPr lang="en-US" altLang="zh-CN" dirty="0" err="1">
                    <a:solidFill>
                      <a:schemeClr val="bg1"/>
                    </a:solidFill>
                  </a:rPr>
                  <a:t>,bd,</a:t>
                </a:r>
                <a:r>
                  <a:rPr lang="en-US" altLang="zh-CN" u="sng" dirty="0" err="1">
                    <a:solidFill>
                      <a:schemeClr val="bg1"/>
                    </a:solidFill>
                  </a:rPr>
                  <a:t>ab</a:t>
                </a:r>
                <a:r>
                  <a:rPr lang="zh-CN" altLang="en-US" sz="2400" b="1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应相邻</a:t>
                </a:r>
                <a:endParaRPr lang="zh-CN" altLang="en-US" sz="2400" b="1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53258" name="Text Box 27"/>
            <p:cNvSpPr txBox="1">
              <a:spLocks noChangeArrowheads="1"/>
            </p:cNvSpPr>
            <p:nvPr/>
          </p:nvSpPr>
          <p:spPr bwMode="auto">
            <a:xfrm>
              <a:off x="884" y="2541"/>
              <a:ext cx="1334" cy="40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800" b="1" dirty="0">
                  <a:solidFill>
                    <a:schemeClr val="bg1"/>
                  </a:solidFill>
                </a:rPr>
                <a:t>同一现态对应的次态</a:t>
              </a:r>
              <a:r>
                <a:rPr lang="zh-CN" altLang="en-US" sz="1800" b="1" dirty="0" smtClean="0">
                  <a:solidFill>
                    <a:schemeClr val="bg1"/>
                  </a:solidFill>
                </a:rPr>
                <a:t>应分配相邻</a:t>
              </a:r>
              <a:r>
                <a:rPr lang="zh-CN" altLang="en-US" sz="1800" b="1" dirty="0">
                  <a:solidFill>
                    <a:schemeClr val="bg1"/>
                  </a:solidFill>
                </a:rPr>
                <a:t>编码</a:t>
              </a: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5158951" y="3825203"/>
            <a:ext cx="3454400" cy="2754313"/>
            <a:chOff x="3648" y="2455"/>
            <a:chExt cx="1920" cy="1735"/>
          </a:xfrm>
        </p:grpSpPr>
        <p:sp>
          <p:nvSpPr>
            <p:cNvPr id="281629" name="Text Box 29"/>
            <p:cNvSpPr txBox="1">
              <a:spLocks noChangeArrowheads="1"/>
            </p:cNvSpPr>
            <p:nvPr/>
          </p:nvSpPr>
          <p:spPr bwMode="auto">
            <a:xfrm>
              <a:off x="3648" y="2544"/>
              <a:ext cx="1920" cy="1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342900" indent="-342900" eaLnBrk="1" hangingPunct="1">
                <a:lnSpc>
                  <a:spcPct val="75000"/>
                </a:lnSpc>
                <a:spcBef>
                  <a:spcPct val="50000"/>
                </a:spcBef>
                <a:buFont typeface="Wingdings" pitchFamily="2" charset="2"/>
                <a:buChar char="Ø"/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Arial" charset="0"/>
                </a:rPr>
                <a:t>规则</a:t>
              </a:r>
              <a:r>
                <a:rPr lang="en-US" altLang="zh-CN" b="1" dirty="0">
                  <a:solidFill>
                    <a:schemeClr val="bg1"/>
                  </a:solidFill>
                  <a:latin typeface="Arial" charset="0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Arial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zh-CN" altLang="en-US" b="1" dirty="0">
                  <a:latin typeface="黑体" pitchFamily="2" charset="-122"/>
                  <a:ea typeface="黑体" pitchFamily="2" charset="-122"/>
                </a:rPr>
                <a:t>  </a:t>
              </a:r>
              <a:endParaRPr lang="en-US" altLang="zh-CN" b="1" dirty="0" smtClean="0">
                <a:latin typeface="黑体" pitchFamily="2" charset="-122"/>
                <a:ea typeface="黑体" pitchFamily="2" charset="-122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zh-CN" altLang="en-US" b="1" dirty="0" smtClean="0">
                  <a:latin typeface="黑体" pitchFamily="2" charset="-122"/>
                  <a:ea typeface="黑体" pitchFamily="2" charset="-122"/>
                </a:rPr>
                <a:t> 现</a:t>
              </a:r>
              <a:r>
                <a:rPr lang="zh-CN" altLang="en-US" b="1" dirty="0">
                  <a:latin typeface="黑体" pitchFamily="2" charset="-122"/>
                  <a:ea typeface="黑体" pitchFamily="2" charset="-122"/>
                </a:rPr>
                <a:t>态       输出 </a:t>
              </a:r>
              <a:endParaRPr lang="en-US" altLang="zh-CN" dirty="0">
                <a:latin typeface="Arial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800" dirty="0">
                  <a:latin typeface="Arial" charset="0"/>
                </a:rPr>
                <a:t>a ,b ,c     </a:t>
              </a:r>
              <a:r>
                <a:rPr lang="en-US" altLang="zh-CN" sz="2800" dirty="0" smtClean="0">
                  <a:latin typeface="Arial" charset="0"/>
                </a:rPr>
                <a:t>      </a:t>
              </a:r>
              <a:r>
                <a:rPr lang="en-US" altLang="zh-CN" sz="2800" dirty="0">
                  <a:latin typeface="Arial" charset="0"/>
                </a:rPr>
                <a:t>0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charset="0"/>
                </a:rPr>
                <a:t>     </a:t>
              </a:r>
              <a:r>
                <a:rPr lang="en-US" altLang="zh-CN" sz="3200" u="sng" dirty="0" err="1" smtClean="0">
                  <a:solidFill>
                    <a:schemeClr val="bg1"/>
                  </a:solidFill>
                  <a:latin typeface="+mn-lt"/>
                </a:rPr>
                <a:t>ab,ac</a:t>
              </a:r>
              <a:r>
                <a:rPr lang="en-US" altLang="zh-CN" sz="3200" dirty="0" err="1" smtClean="0">
                  <a:solidFill>
                    <a:schemeClr val="bg1"/>
                  </a:solidFill>
                  <a:latin typeface="+mn-lt"/>
                </a:rPr>
                <a:t>,bc</a:t>
              </a:r>
              <a:r>
                <a:rPr lang="zh-CN" altLang="en-US" sz="2800" b="1" dirty="0">
                  <a:latin typeface="Arial" charset="0"/>
                </a:rPr>
                <a:t>应相邻</a:t>
              </a:r>
              <a:endPara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3256" name="Text Box 30"/>
            <p:cNvSpPr txBox="1">
              <a:spLocks noChangeArrowheads="1"/>
            </p:cNvSpPr>
            <p:nvPr/>
          </p:nvSpPr>
          <p:spPr bwMode="auto">
            <a:xfrm>
              <a:off x="4332" y="2455"/>
              <a:ext cx="1122" cy="40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800" b="1" dirty="0">
                  <a:solidFill>
                    <a:schemeClr val="bg1"/>
                  </a:solidFill>
                </a:rPr>
                <a:t>输出相同，现态编码应相邻</a:t>
              </a:r>
            </a:p>
          </p:txBody>
        </p:sp>
      </p:grpSp>
      <p:pic>
        <p:nvPicPr>
          <p:cNvPr id="47110" name="Picture 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0802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1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状态分配</a:t>
            </a:r>
            <a:r>
              <a:rPr lang="en-US" altLang="zh-CN" sz="280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8028384" y="4645756"/>
            <a:ext cx="911399" cy="718546"/>
            <a:chOff x="3347864" y="5275856"/>
            <a:chExt cx="1289604" cy="961456"/>
          </a:xfrm>
        </p:grpSpPr>
        <p:sp>
          <p:nvSpPr>
            <p:cNvPr id="40" name="椭圆 39"/>
            <p:cNvSpPr/>
            <p:nvPr/>
          </p:nvSpPr>
          <p:spPr bwMode="auto">
            <a:xfrm>
              <a:off x="3347864" y="5275856"/>
              <a:ext cx="432048" cy="432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S1</a:t>
              </a:r>
              <a:endPara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" name="椭圆 40"/>
            <p:cNvSpPr/>
            <p:nvPr/>
          </p:nvSpPr>
          <p:spPr bwMode="auto">
            <a:xfrm>
              <a:off x="3347864" y="5805264"/>
              <a:ext cx="432048" cy="432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S2</a:t>
              </a:r>
              <a:endPara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2" name="Rectangle 105"/>
            <p:cNvSpPr>
              <a:spLocks noChangeArrowheads="1"/>
            </p:cNvSpPr>
            <p:nvPr/>
          </p:nvSpPr>
          <p:spPr bwMode="auto">
            <a:xfrm>
              <a:off x="4122737" y="5481414"/>
              <a:ext cx="15388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 i="1" dirty="0">
                  <a:latin typeface="Times New Roman" pitchFamily="18" charset="0"/>
                </a:rPr>
                <a:t>X</a:t>
              </a:r>
              <a:endPara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3" name="Rectangle 106"/>
            <p:cNvSpPr>
              <a:spLocks noChangeArrowheads="1"/>
            </p:cNvSpPr>
            <p:nvPr/>
          </p:nvSpPr>
          <p:spPr bwMode="auto">
            <a:xfrm>
              <a:off x="4318852" y="5500464"/>
              <a:ext cx="1170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 dirty="0">
                  <a:latin typeface="宋体" pitchFamily="2" charset="-122"/>
                </a:rPr>
                <a:t>/</a:t>
              </a:r>
              <a:endPara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4" name="Rectangle 107"/>
            <p:cNvSpPr>
              <a:spLocks noChangeArrowheads="1"/>
            </p:cNvSpPr>
            <p:nvPr/>
          </p:nvSpPr>
          <p:spPr bwMode="auto">
            <a:xfrm>
              <a:off x="4496404" y="5481414"/>
              <a:ext cx="14106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 i="1" dirty="0">
                  <a:latin typeface="Times New Roman" pitchFamily="18" charset="0"/>
                </a:rPr>
                <a:t>Z</a:t>
              </a:r>
              <a:endPara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cxnSp>
        <p:nvCxnSpPr>
          <p:cNvPr id="4" name="直接连接符 3"/>
          <p:cNvCxnSpPr/>
          <p:nvPr/>
        </p:nvCxnSpPr>
        <p:spPr bwMode="auto">
          <a:xfrm flipV="1">
            <a:off x="0" y="3493352"/>
            <a:ext cx="9144000" cy="796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连接符 46"/>
          <p:cNvCxnSpPr/>
          <p:nvPr/>
        </p:nvCxnSpPr>
        <p:spPr bwMode="auto">
          <a:xfrm flipH="1" flipV="1">
            <a:off x="4988979" y="761537"/>
            <a:ext cx="69142" cy="61159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8" name="组合 47"/>
          <p:cNvGrpSpPr/>
          <p:nvPr/>
        </p:nvGrpSpPr>
        <p:grpSpPr>
          <a:xfrm>
            <a:off x="3160925" y="870524"/>
            <a:ext cx="1447053" cy="821850"/>
            <a:chOff x="3383732" y="2070650"/>
            <a:chExt cx="1805663" cy="961456"/>
          </a:xfrm>
        </p:grpSpPr>
        <p:cxnSp>
          <p:nvCxnSpPr>
            <p:cNvPr id="49" name="直接连接符 48"/>
            <p:cNvCxnSpPr/>
            <p:nvPr/>
          </p:nvCxnSpPr>
          <p:spPr bwMode="auto">
            <a:xfrm flipH="1" flipV="1">
              <a:off x="3822445" y="2240018"/>
              <a:ext cx="928745" cy="22440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arrow" w="lg" len="lg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直接连接符 49"/>
            <p:cNvCxnSpPr/>
            <p:nvPr/>
          </p:nvCxnSpPr>
          <p:spPr bwMode="auto">
            <a:xfrm flipH="1">
              <a:off x="3785103" y="2540969"/>
              <a:ext cx="1003429" cy="29013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arrow" w="lg" len="lg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椭圆 50"/>
            <p:cNvSpPr/>
            <p:nvPr/>
          </p:nvSpPr>
          <p:spPr bwMode="auto">
            <a:xfrm>
              <a:off x="3383732" y="2070650"/>
              <a:ext cx="401371" cy="432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S1</a:t>
              </a:r>
              <a:endPara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2" name="椭圆 51"/>
            <p:cNvSpPr/>
            <p:nvPr/>
          </p:nvSpPr>
          <p:spPr bwMode="auto">
            <a:xfrm>
              <a:off x="3383732" y="2600058"/>
              <a:ext cx="401371" cy="432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S2</a:t>
              </a:r>
              <a:endPara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3" name="椭圆 52"/>
            <p:cNvSpPr/>
            <p:nvPr/>
          </p:nvSpPr>
          <p:spPr bwMode="auto">
            <a:xfrm>
              <a:off x="4788024" y="2250140"/>
              <a:ext cx="401371" cy="40495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S3</a:t>
              </a:r>
              <a:endPara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491880" y="3717032"/>
            <a:ext cx="1457217" cy="790663"/>
            <a:chOff x="3347864" y="3619672"/>
            <a:chExt cx="2016224" cy="961456"/>
          </a:xfrm>
        </p:grpSpPr>
        <p:cxnSp>
          <p:nvCxnSpPr>
            <p:cNvPr id="55" name="直接连接符 54"/>
            <p:cNvCxnSpPr/>
            <p:nvPr/>
          </p:nvCxnSpPr>
          <p:spPr bwMode="auto">
            <a:xfrm flipH="1">
              <a:off x="3779912" y="3809588"/>
              <a:ext cx="1008620" cy="3807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arrow" w="lg" len="lg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直接连接符 55"/>
            <p:cNvCxnSpPr/>
            <p:nvPr/>
          </p:nvCxnSpPr>
          <p:spPr bwMode="auto">
            <a:xfrm flipH="1" flipV="1">
              <a:off x="3815720" y="4236528"/>
              <a:ext cx="1072244" cy="2005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arrow" w="lg" len="lg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椭圆 56"/>
            <p:cNvSpPr/>
            <p:nvPr/>
          </p:nvSpPr>
          <p:spPr bwMode="auto">
            <a:xfrm>
              <a:off x="4932040" y="3619672"/>
              <a:ext cx="432048" cy="432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S1</a:t>
              </a:r>
              <a:endPara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 bwMode="auto">
            <a:xfrm>
              <a:off x="4932040" y="4149080"/>
              <a:ext cx="432048" cy="432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S2</a:t>
              </a:r>
              <a:endPara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9" name="椭圆 58"/>
            <p:cNvSpPr/>
            <p:nvPr/>
          </p:nvSpPr>
          <p:spPr bwMode="auto">
            <a:xfrm>
              <a:off x="3347864" y="3933056"/>
              <a:ext cx="432048" cy="432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S3</a:t>
              </a:r>
              <a:endPara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499120" y="3526043"/>
            <a:ext cx="7391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a,b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</a:rPr>
              <a:t>), (</a:t>
            </a:r>
            <a:r>
              <a:rPr lang="en-US" altLang="zh-CN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a,c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</a:rPr>
              <a:t>) 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应相邻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 满足规则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1,2,3.</a:t>
            </a:r>
            <a:endParaRPr lang="zh-CN" altLang="en-US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48131" name="Group 3"/>
          <p:cNvGrpSpPr>
            <a:grpSpLocks/>
          </p:cNvGrpSpPr>
          <p:nvPr/>
        </p:nvGrpSpPr>
        <p:grpSpPr bwMode="auto">
          <a:xfrm>
            <a:off x="3851920" y="908720"/>
            <a:ext cx="3733800" cy="2438400"/>
            <a:chOff x="1824" y="1200"/>
            <a:chExt cx="2352" cy="1536"/>
          </a:xfrm>
        </p:grpSpPr>
        <p:sp>
          <p:nvSpPr>
            <p:cNvPr id="48135" name="Rectangle 4"/>
            <p:cNvSpPr>
              <a:spLocks noChangeArrowheads="1"/>
            </p:cNvSpPr>
            <p:nvPr/>
          </p:nvSpPr>
          <p:spPr bwMode="auto">
            <a:xfrm>
              <a:off x="2280" y="1584"/>
              <a:ext cx="1392" cy="816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36" name="Line 5"/>
            <p:cNvSpPr>
              <a:spLocks noChangeShapeType="1"/>
            </p:cNvSpPr>
            <p:nvPr/>
          </p:nvSpPr>
          <p:spPr bwMode="auto">
            <a:xfrm flipV="1">
              <a:off x="2256" y="1584"/>
              <a:ext cx="1392" cy="81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37" name="Line 6"/>
            <p:cNvSpPr>
              <a:spLocks noChangeShapeType="1"/>
            </p:cNvSpPr>
            <p:nvPr/>
          </p:nvSpPr>
          <p:spPr bwMode="auto">
            <a:xfrm>
              <a:off x="2256" y="1584"/>
              <a:ext cx="1392" cy="81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38" name="Oval 7"/>
            <p:cNvSpPr>
              <a:spLocks noChangeArrowheads="1"/>
            </p:cNvSpPr>
            <p:nvPr/>
          </p:nvSpPr>
          <p:spPr bwMode="auto">
            <a:xfrm>
              <a:off x="2208" y="2352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48139" name="Oval 8"/>
            <p:cNvSpPr>
              <a:spLocks noChangeArrowheads="1"/>
            </p:cNvSpPr>
            <p:nvPr/>
          </p:nvSpPr>
          <p:spPr bwMode="auto">
            <a:xfrm>
              <a:off x="3600" y="1536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48140" name="Oval 9"/>
            <p:cNvSpPr>
              <a:spLocks noChangeArrowheads="1"/>
            </p:cNvSpPr>
            <p:nvPr/>
          </p:nvSpPr>
          <p:spPr bwMode="auto">
            <a:xfrm>
              <a:off x="3600" y="2352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48141" name="Oval 10"/>
            <p:cNvSpPr>
              <a:spLocks noChangeArrowheads="1"/>
            </p:cNvSpPr>
            <p:nvPr/>
          </p:nvSpPr>
          <p:spPr bwMode="auto">
            <a:xfrm>
              <a:off x="2208" y="1536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282635" name="Text Box 11"/>
            <p:cNvSpPr txBox="1">
              <a:spLocks noChangeArrowheads="1"/>
            </p:cNvSpPr>
            <p:nvPr/>
          </p:nvSpPr>
          <p:spPr bwMode="auto">
            <a:xfrm>
              <a:off x="1920" y="1200"/>
              <a:ext cx="43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282636" name="Text Box 12"/>
            <p:cNvSpPr txBox="1">
              <a:spLocks noChangeArrowheads="1"/>
            </p:cNvSpPr>
            <p:nvPr/>
          </p:nvSpPr>
          <p:spPr bwMode="auto">
            <a:xfrm>
              <a:off x="3696" y="1248"/>
              <a:ext cx="43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282637" name="Text Box 13"/>
            <p:cNvSpPr txBox="1">
              <a:spLocks noChangeArrowheads="1"/>
            </p:cNvSpPr>
            <p:nvPr/>
          </p:nvSpPr>
          <p:spPr bwMode="auto">
            <a:xfrm>
              <a:off x="1968" y="2332"/>
              <a:ext cx="43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</a:p>
          </p:txBody>
        </p:sp>
        <p:sp>
          <p:nvSpPr>
            <p:cNvPr id="282638" name="Text Box 14"/>
            <p:cNvSpPr txBox="1">
              <a:spLocks noChangeArrowheads="1"/>
            </p:cNvSpPr>
            <p:nvPr/>
          </p:nvSpPr>
          <p:spPr bwMode="auto">
            <a:xfrm>
              <a:off x="3648" y="2332"/>
              <a:ext cx="43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</a:p>
          </p:txBody>
        </p:sp>
        <p:sp>
          <p:nvSpPr>
            <p:cNvPr id="282639" name="Text Box 15"/>
            <p:cNvSpPr txBox="1">
              <a:spLocks noChangeArrowheads="1"/>
            </p:cNvSpPr>
            <p:nvPr/>
          </p:nvSpPr>
          <p:spPr bwMode="auto">
            <a:xfrm>
              <a:off x="1824" y="1459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00</a:t>
              </a:r>
            </a:p>
          </p:txBody>
        </p:sp>
        <p:sp>
          <p:nvSpPr>
            <p:cNvPr id="282640" name="Text Box 16"/>
            <p:cNvSpPr txBox="1">
              <a:spLocks noChangeArrowheads="1"/>
            </p:cNvSpPr>
            <p:nvPr/>
          </p:nvSpPr>
          <p:spPr bwMode="auto">
            <a:xfrm>
              <a:off x="3744" y="1488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01</a:t>
              </a:r>
            </a:p>
          </p:txBody>
        </p:sp>
        <p:sp>
          <p:nvSpPr>
            <p:cNvPr id="282641" name="Text Box 17"/>
            <p:cNvSpPr txBox="1">
              <a:spLocks noChangeArrowheads="1"/>
            </p:cNvSpPr>
            <p:nvPr/>
          </p:nvSpPr>
          <p:spPr bwMode="auto">
            <a:xfrm>
              <a:off x="1824" y="2112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10</a:t>
              </a:r>
            </a:p>
          </p:txBody>
        </p:sp>
        <p:sp>
          <p:nvSpPr>
            <p:cNvPr id="282642" name="Text Box 18"/>
            <p:cNvSpPr txBox="1">
              <a:spLocks noChangeArrowheads="1"/>
            </p:cNvSpPr>
            <p:nvPr/>
          </p:nvSpPr>
          <p:spPr bwMode="auto">
            <a:xfrm>
              <a:off x="3744" y="2083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11</a:t>
              </a:r>
            </a:p>
          </p:txBody>
        </p:sp>
      </p:grpSp>
      <p:pic>
        <p:nvPicPr>
          <p:cNvPr id="48132" name="Picture 21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0802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702406" y="4534570"/>
            <a:ext cx="7974050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很难找到一个最佳的状态分配方案</a:t>
            </a:r>
            <a:endParaRPr lang="en-US" altLang="zh-CN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对一种类型的触发器是最好的分配方案，对另一种类型的触发器却不一定是最好。</a:t>
            </a:r>
          </a:p>
        </p:txBody>
      </p:sp>
      <p:sp>
        <p:nvSpPr>
          <p:cNvPr id="48134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状态分配</a:t>
            </a:r>
            <a:r>
              <a:rPr lang="en-US" altLang="zh-CN" sz="280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755577" y="1560094"/>
            <a:ext cx="20882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规则</a:t>
            </a: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400" u="sng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ab,ac</a:t>
            </a:r>
            <a:endParaRPr lang="zh-CN" altLang="en-US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763701" y="2142349"/>
            <a:ext cx="2800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规则</a:t>
            </a: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cd,</a:t>
            </a:r>
            <a:r>
              <a:rPr lang="en-US" altLang="zh-CN" sz="2400" u="sng" dirty="0" err="1">
                <a:solidFill>
                  <a:schemeClr val="bg1"/>
                </a:solidFill>
                <a:latin typeface="Arial" panose="020B0604020202020204" pitchFamily="34" charset="0"/>
              </a:rPr>
              <a:t>ca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,bd,</a:t>
            </a:r>
            <a:r>
              <a:rPr lang="en-US" altLang="zh-CN" sz="2400" u="sng" dirty="0" err="1">
                <a:solidFill>
                  <a:schemeClr val="bg1"/>
                </a:solidFill>
                <a:latin typeface="Arial" panose="020B0604020202020204" pitchFamily="34" charset="0"/>
              </a:rPr>
              <a:t>ab</a:t>
            </a:r>
            <a:endParaRPr lang="zh-CN" altLang="en-US" sz="2400" u="sng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9" y="2679303"/>
            <a:ext cx="2533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规则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：</a:t>
            </a:r>
            <a:r>
              <a:rPr lang="en-US" altLang="zh-CN" u="sng" dirty="0" err="1" smtClean="0">
                <a:solidFill>
                  <a:schemeClr val="bg1"/>
                </a:solidFill>
                <a:latin typeface="Arial" charset="0"/>
              </a:rPr>
              <a:t>ab,ac</a:t>
            </a:r>
            <a:r>
              <a:rPr lang="en-US" altLang="zh-CN" dirty="0" err="1" smtClean="0">
                <a:solidFill>
                  <a:schemeClr val="bg1"/>
                </a:solidFill>
                <a:latin typeface="Arial" charset="0"/>
              </a:rPr>
              <a:t>,bc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  <p:bldP spid="4813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4"/>
          <p:cNvGrpSpPr>
            <a:grpSpLocks/>
          </p:cNvGrpSpPr>
          <p:nvPr/>
        </p:nvGrpSpPr>
        <p:grpSpPr bwMode="auto">
          <a:xfrm>
            <a:off x="1835150" y="1052513"/>
            <a:ext cx="5257800" cy="1738312"/>
            <a:chOff x="1104" y="2880"/>
            <a:chExt cx="3312" cy="1244"/>
          </a:xfrm>
        </p:grpSpPr>
        <p:sp>
          <p:nvSpPr>
            <p:cNvPr id="49210" name="Rectangle 5"/>
            <p:cNvSpPr>
              <a:spLocks noChangeArrowheads="1"/>
            </p:cNvSpPr>
            <p:nvPr/>
          </p:nvSpPr>
          <p:spPr bwMode="auto">
            <a:xfrm>
              <a:off x="1872" y="2880"/>
              <a:ext cx="1488" cy="76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110 </a:t>
              </a:r>
              <a:r>
                <a:rPr lang="zh-CN" altLang="en-US" b="1"/>
                <a:t>序列检测器</a:t>
              </a:r>
              <a:endParaRPr lang="en-US" altLang="zh-CN" b="1"/>
            </a:p>
          </p:txBody>
        </p:sp>
        <p:sp>
          <p:nvSpPr>
            <p:cNvPr id="49211" name="Line 6"/>
            <p:cNvSpPr>
              <a:spLocks noChangeShapeType="1"/>
            </p:cNvSpPr>
            <p:nvPr/>
          </p:nvSpPr>
          <p:spPr bwMode="auto">
            <a:xfrm>
              <a:off x="1536" y="3264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12" name="Text Box 7"/>
            <p:cNvSpPr txBox="1">
              <a:spLocks noChangeArrowheads="1"/>
            </p:cNvSpPr>
            <p:nvPr/>
          </p:nvSpPr>
          <p:spPr bwMode="auto">
            <a:xfrm>
              <a:off x="1152" y="3120"/>
              <a:ext cx="336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X</a:t>
              </a:r>
            </a:p>
          </p:txBody>
        </p:sp>
        <p:sp>
          <p:nvSpPr>
            <p:cNvPr id="49213" name="Line 8"/>
            <p:cNvSpPr>
              <a:spLocks noChangeShapeType="1"/>
            </p:cNvSpPr>
            <p:nvPr/>
          </p:nvSpPr>
          <p:spPr bwMode="auto">
            <a:xfrm>
              <a:off x="1584" y="3984"/>
              <a:ext cx="9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14" name="Line 9"/>
            <p:cNvSpPr>
              <a:spLocks noChangeShapeType="1"/>
            </p:cNvSpPr>
            <p:nvPr/>
          </p:nvSpPr>
          <p:spPr bwMode="auto">
            <a:xfrm flipV="1">
              <a:off x="2544" y="3648"/>
              <a:ext cx="0" cy="3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15" name="Text Box 10"/>
            <p:cNvSpPr txBox="1">
              <a:spLocks noChangeArrowheads="1"/>
            </p:cNvSpPr>
            <p:nvPr/>
          </p:nvSpPr>
          <p:spPr bwMode="auto">
            <a:xfrm>
              <a:off x="1104" y="3793"/>
              <a:ext cx="432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CP</a:t>
              </a:r>
            </a:p>
          </p:txBody>
        </p:sp>
        <p:sp>
          <p:nvSpPr>
            <p:cNvPr id="49216" name="Line 11"/>
            <p:cNvSpPr>
              <a:spLocks noChangeShapeType="1"/>
            </p:cNvSpPr>
            <p:nvPr/>
          </p:nvSpPr>
          <p:spPr bwMode="auto">
            <a:xfrm>
              <a:off x="3360" y="3264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17" name="Text Box 12"/>
            <p:cNvSpPr txBox="1">
              <a:spLocks noChangeArrowheads="1"/>
            </p:cNvSpPr>
            <p:nvPr/>
          </p:nvSpPr>
          <p:spPr bwMode="auto">
            <a:xfrm>
              <a:off x="3984" y="3120"/>
              <a:ext cx="432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Z</a:t>
              </a:r>
            </a:p>
          </p:txBody>
        </p:sp>
      </p:grpSp>
      <p:grpSp>
        <p:nvGrpSpPr>
          <p:cNvPr id="49155" name="Group 13"/>
          <p:cNvGrpSpPr>
            <a:grpSpLocks/>
          </p:cNvGrpSpPr>
          <p:nvPr/>
        </p:nvGrpSpPr>
        <p:grpSpPr bwMode="auto">
          <a:xfrm>
            <a:off x="914400" y="3441700"/>
            <a:ext cx="7239000" cy="381000"/>
            <a:chOff x="576" y="2304"/>
            <a:chExt cx="4560" cy="240"/>
          </a:xfrm>
        </p:grpSpPr>
        <p:sp>
          <p:nvSpPr>
            <p:cNvPr id="49172" name="Line 14"/>
            <p:cNvSpPr>
              <a:spLocks noChangeShapeType="1"/>
            </p:cNvSpPr>
            <p:nvPr/>
          </p:nvSpPr>
          <p:spPr bwMode="auto">
            <a:xfrm>
              <a:off x="816" y="2304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3" name="Line 15"/>
            <p:cNvSpPr>
              <a:spLocks noChangeShapeType="1"/>
            </p:cNvSpPr>
            <p:nvPr/>
          </p:nvSpPr>
          <p:spPr bwMode="auto">
            <a:xfrm>
              <a:off x="1056" y="2304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4" name="Line 16"/>
            <p:cNvSpPr>
              <a:spLocks noChangeShapeType="1"/>
            </p:cNvSpPr>
            <p:nvPr/>
          </p:nvSpPr>
          <p:spPr bwMode="auto">
            <a:xfrm>
              <a:off x="816" y="2304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5" name="Line 17"/>
            <p:cNvSpPr>
              <a:spLocks noChangeShapeType="1"/>
            </p:cNvSpPr>
            <p:nvPr/>
          </p:nvSpPr>
          <p:spPr bwMode="auto">
            <a:xfrm>
              <a:off x="1056" y="2544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6" name="Line 18"/>
            <p:cNvSpPr>
              <a:spLocks noChangeShapeType="1"/>
            </p:cNvSpPr>
            <p:nvPr/>
          </p:nvSpPr>
          <p:spPr bwMode="auto">
            <a:xfrm>
              <a:off x="1296" y="2304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7" name="Line 19"/>
            <p:cNvSpPr>
              <a:spLocks noChangeShapeType="1"/>
            </p:cNvSpPr>
            <p:nvPr/>
          </p:nvSpPr>
          <p:spPr bwMode="auto">
            <a:xfrm>
              <a:off x="1536" y="2304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8" name="Line 20"/>
            <p:cNvSpPr>
              <a:spLocks noChangeShapeType="1"/>
            </p:cNvSpPr>
            <p:nvPr/>
          </p:nvSpPr>
          <p:spPr bwMode="auto">
            <a:xfrm>
              <a:off x="1296" y="2304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9" name="Line 21"/>
            <p:cNvSpPr>
              <a:spLocks noChangeShapeType="1"/>
            </p:cNvSpPr>
            <p:nvPr/>
          </p:nvSpPr>
          <p:spPr bwMode="auto">
            <a:xfrm>
              <a:off x="1536" y="2544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80" name="Line 22"/>
            <p:cNvSpPr>
              <a:spLocks noChangeShapeType="1"/>
            </p:cNvSpPr>
            <p:nvPr/>
          </p:nvSpPr>
          <p:spPr bwMode="auto">
            <a:xfrm>
              <a:off x="1776" y="2304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81" name="Line 23"/>
            <p:cNvSpPr>
              <a:spLocks noChangeShapeType="1"/>
            </p:cNvSpPr>
            <p:nvPr/>
          </p:nvSpPr>
          <p:spPr bwMode="auto">
            <a:xfrm>
              <a:off x="2016" y="2304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82" name="Line 24"/>
            <p:cNvSpPr>
              <a:spLocks noChangeShapeType="1"/>
            </p:cNvSpPr>
            <p:nvPr/>
          </p:nvSpPr>
          <p:spPr bwMode="auto">
            <a:xfrm>
              <a:off x="1776" y="2304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83" name="Line 25"/>
            <p:cNvSpPr>
              <a:spLocks noChangeShapeType="1"/>
            </p:cNvSpPr>
            <p:nvPr/>
          </p:nvSpPr>
          <p:spPr bwMode="auto">
            <a:xfrm>
              <a:off x="2016" y="2544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84" name="Line 26"/>
            <p:cNvSpPr>
              <a:spLocks noChangeShapeType="1"/>
            </p:cNvSpPr>
            <p:nvPr/>
          </p:nvSpPr>
          <p:spPr bwMode="auto">
            <a:xfrm>
              <a:off x="2256" y="2304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85" name="Line 27"/>
            <p:cNvSpPr>
              <a:spLocks noChangeShapeType="1"/>
            </p:cNvSpPr>
            <p:nvPr/>
          </p:nvSpPr>
          <p:spPr bwMode="auto">
            <a:xfrm>
              <a:off x="2496" y="2304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86" name="Line 28"/>
            <p:cNvSpPr>
              <a:spLocks noChangeShapeType="1"/>
            </p:cNvSpPr>
            <p:nvPr/>
          </p:nvSpPr>
          <p:spPr bwMode="auto">
            <a:xfrm>
              <a:off x="2256" y="2304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87" name="Line 29"/>
            <p:cNvSpPr>
              <a:spLocks noChangeShapeType="1"/>
            </p:cNvSpPr>
            <p:nvPr/>
          </p:nvSpPr>
          <p:spPr bwMode="auto">
            <a:xfrm>
              <a:off x="2496" y="2544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88" name="Line 30"/>
            <p:cNvSpPr>
              <a:spLocks noChangeShapeType="1"/>
            </p:cNvSpPr>
            <p:nvPr/>
          </p:nvSpPr>
          <p:spPr bwMode="auto">
            <a:xfrm>
              <a:off x="576" y="2544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89" name="Line 31"/>
            <p:cNvSpPr>
              <a:spLocks noChangeShapeType="1"/>
            </p:cNvSpPr>
            <p:nvPr/>
          </p:nvSpPr>
          <p:spPr bwMode="auto">
            <a:xfrm>
              <a:off x="2736" y="2304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90" name="Line 32"/>
            <p:cNvSpPr>
              <a:spLocks noChangeShapeType="1"/>
            </p:cNvSpPr>
            <p:nvPr/>
          </p:nvSpPr>
          <p:spPr bwMode="auto">
            <a:xfrm>
              <a:off x="2976" y="2304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91" name="Line 33"/>
            <p:cNvSpPr>
              <a:spLocks noChangeShapeType="1"/>
            </p:cNvSpPr>
            <p:nvPr/>
          </p:nvSpPr>
          <p:spPr bwMode="auto">
            <a:xfrm>
              <a:off x="2736" y="2304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92" name="Line 34"/>
            <p:cNvSpPr>
              <a:spLocks noChangeShapeType="1"/>
            </p:cNvSpPr>
            <p:nvPr/>
          </p:nvSpPr>
          <p:spPr bwMode="auto">
            <a:xfrm>
              <a:off x="2976" y="2544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93" name="Line 35"/>
            <p:cNvSpPr>
              <a:spLocks noChangeShapeType="1"/>
            </p:cNvSpPr>
            <p:nvPr/>
          </p:nvSpPr>
          <p:spPr bwMode="auto">
            <a:xfrm>
              <a:off x="3216" y="2304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94" name="Line 36"/>
            <p:cNvSpPr>
              <a:spLocks noChangeShapeType="1"/>
            </p:cNvSpPr>
            <p:nvPr/>
          </p:nvSpPr>
          <p:spPr bwMode="auto">
            <a:xfrm>
              <a:off x="3456" y="2304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95" name="Line 37"/>
            <p:cNvSpPr>
              <a:spLocks noChangeShapeType="1"/>
            </p:cNvSpPr>
            <p:nvPr/>
          </p:nvSpPr>
          <p:spPr bwMode="auto">
            <a:xfrm>
              <a:off x="3216" y="2304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96" name="Line 38"/>
            <p:cNvSpPr>
              <a:spLocks noChangeShapeType="1"/>
            </p:cNvSpPr>
            <p:nvPr/>
          </p:nvSpPr>
          <p:spPr bwMode="auto">
            <a:xfrm>
              <a:off x="3456" y="2544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97" name="Line 39"/>
            <p:cNvSpPr>
              <a:spLocks noChangeShapeType="1"/>
            </p:cNvSpPr>
            <p:nvPr/>
          </p:nvSpPr>
          <p:spPr bwMode="auto">
            <a:xfrm>
              <a:off x="3696" y="2304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98" name="Line 40"/>
            <p:cNvSpPr>
              <a:spLocks noChangeShapeType="1"/>
            </p:cNvSpPr>
            <p:nvPr/>
          </p:nvSpPr>
          <p:spPr bwMode="auto">
            <a:xfrm>
              <a:off x="3936" y="2304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99" name="Line 41"/>
            <p:cNvSpPr>
              <a:spLocks noChangeShapeType="1"/>
            </p:cNvSpPr>
            <p:nvPr/>
          </p:nvSpPr>
          <p:spPr bwMode="auto">
            <a:xfrm>
              <a:off x="3696" y="2304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00" name="Line 42"/>
            <p:cNvSpPr>
              <a:spLocks noChangeShapeType="1"/>
            </p:cNvSpPr>
            <p:nvPr/>
          </p:nvSpPr>
          <p:spPr bwMode="auto">
            <a:xfrm>
              <a:off x="3936" y="2544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01" name="Line 43"/>
            <p:cNvSpPr>
              <a:spLocks noChangeShapeType="1"/>
            </p:cNvSpPr>
            <p:nvPr/>
          </p:nvSpPr>
          <p:spPr bwMode="auto">
            <a:xfrm>
              <a:off x="4176" y="2304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02" name="Line 44"/>
            <p:cNvSpPr>
              <a:spLocks noChangeShapeType="1"/>
            </p:cNvSpPr>
            <p:nvPr/>
          </p:nvSpPr>
          <p:spPr bwMode="auto">
            <a:xfrm>
              <a:off x="4416" y="2304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03" name="Line 45"/>
            <p:cNvSpPr>
              <a:spLocks noChangeShapeType="1"/>
            </p:cNvSpPr>
            <p:nvPr/>
          </p:nvSpPr>
          <p:spPr bwMode="auto">
            <a:xfrm>
              <a:off x="4176" y="2304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04" name="Line 46"/>
            <p:cNvSpPr>
              <a:spLocks noChangeShapeType="1"/>
            </p:cNvSpPr>
            <p:nvPr/>
          </p:nvSpPr>
          <p:spPr bwMode="auto">
            <a:xfrm>
              <a:off x="4416" y="2544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05" name="Line 47"/>
            <p:cNvSpPr>
              <a:spLocks noChangeShapeType="1"/>
            </p:cNvSpPr>
            <p:nvPr/>
          </p:nvSpPr>
          <p:spPr bwMode="auto">
            <a:xfrm>
              <a:off x="2496" y="2544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06" name="Line 48"/>
            <p:cNvSpPr>
              <a:spLocks noChangeShapeType="1"/>
            </p:cNvSpPr>
            <p:nvPr/>
          </p:nvSpPr>
          <p:spPr bwMode="auto">
            <a:xfrm>
              <a:off x="4656" y="2304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07" name="Line 49"/>
            <p:cNvSpPr>
              <a:spLocks noChangeShapeType="1"/>
            </p:cNvSpPr>
            <p:nvPr/>
          </p:nvSpPr>
          <p:spPr bwMode="auto">
            <a:xfrm>
              <a:off x="4896" y="2304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08" name="Line 50"/>
            <p:cNvSpPr>
              <a:spLocks noChangeShapeType="1"/>
            </p:cNvSpPr>
            <p:nvPr/>
          </p:nvSpPr>
          <p:spPr bwMode="auto">
            <a:xfrm>
              <a:off x="4656" y="2304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09" name="Line 51"/>
            <p:cNvSpPr>
              <a:spLocks noChangeShapeType="1"/>
            </p:cNvSpPr>
            <p:nvPr/>
          </p:nvSpPr>
          <p:spPr bwMode="auto">
            <a:xfrm>
              <a:off x="4896" y="2544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9156" name="Text Box 52"/>
          <p:cNvSpPr txBox="1">
            <a:spLocks noChangeArrowheads="1"/>
          </p:cNvSpPr>
          <p:nvPr/>
        </p:nvSpPr>
        <p:spPr bwMode="auto">
          <a:xfrm>
            <a:off x="228600" y="35179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</a:rPr>
              <a:t>CP</a:t>
            </a:r>
            <a:endParaRPr lang="en-US" altLang="zh-CN" sz="2400">
              <a:solidFill>
                <a:schemeClr val="bg2"/>
              </a:solidFill>
            </a:endParaRPr>
          </a:p>
        </p:txBody>
      </p:sp>
      <p:sp>
        <p:nvSpPr>
          <p:cNvPr id="49157" name="Text Box 53"/>
          <p:cNvSpPr txBox="1">
            <a:spLocks noChangeArrowheads="1"/>
          </p:cNvSpPr>
          <p:nvPr/>
        </p:nvSpPr>
        <p:spPr bwMode="auto">
          <a:xfrm>
            <a:off x="381000" y="4127500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</a:rPr>
              <a:t>X:      0       1      1       0      1       1      1       0       1</a:t>
            </a:r>
            <a:endParaRPr lang="en-US" altLang="zh-CN" sz="2400">
              <a:solidFill>
                <a:schemeClr val="bg2"/>
              </a:solidFill>
            </a:endParaRPr>
          </a:p>
        </p:txBody>
      </p:sp>
      <p:sp>
        <p:nvSpPr>
          <p:cNvPr id="49158" name="Text Box 54"/>
          <p:cNvSpPr txBox="1">
            <a:spLocks noChangeArrowheads="1"/>
          </p:cNvSpPr>
          <p:nvPr/>
        </p:nvSpPr>
        <p:spPr bwMode="auto">
          <a:xfrm>
            <a:off x="381000" y="4979988"/>
            <a:ext cx="784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</a:rPr>
              <a:t>Z:      0       0      0        1      0       0      0       1       0</a:t>
            </a:r>
            <a:endParaRPr lang="en-US" altLang="zh-CN" sz="2400">
              <a:solidFill>
                <a:schemeClr val="bg2"/>
              </a:solidFill>
            </a:endParaRPr>
          </a:p>
        </p:txBody>
      </p:sp>
      <p:sp>
        <p:nvSpPr>
          <p:cNvPr id="49159" name="Line 55"/>
          <p:cNvSpPr>
            <a:spLocks noChangeShapeType="1"/>
          </p:cNvSpPr>
          <p:nvPr/>
        </p:nvSpPr>
        <p:spPr bwMode="auto">
          <a:xfrm>
            <a:off x="1447800" y="45847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60" name="Line 56"/>
          <p:cNvSpPr>
            <a:spLocks noChangeShapeType="1"/>
          </p:cNvSpPr>
          <p:nvPr/>
        </p:nvSpPr>
        <p:spPr bwMode="auto">
          <a:xfrm>
            <a:off x="2286000" y="45847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61" name="Line 57"/>
          <p:cNvSpPr>
            <a:spLocks noChangeShapeType="1"/>
          </p:cNvSpPr>
          <p:nvPr/>
        </p:nvSpPr>
        <p:spPr bwMode="auto">
          <a:xfrm>
            <a:off x="2971800" y="45847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62" name="Line 58"/>
          <p:cNvSpPr>
            <a:spLocks noChangeShapeType="1"/>
          </p:cNvSpPr>
          <p:nvPr/>
        </p:nvSpPr>
        <p:spPr bwMode="auto">
          <a:xfrm>
            <a:off x="3810000" y="45847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63" name="Line 59"/>
          <p:cNvSpPr>
            <a:spLocks noChangeShapeType="1"/>
          </p:cNvSpPr>
          <p:nvPr/>
        </p:nvSpPr>
        <p:spPr bwMode="auto">
          <a:xfrm>
            <a:off x="4495800" y="45847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64" name="Line 60"/>
          <p:cNvSpPr>
            <a:spLocks noChangeShapeType="1"/>
          </p:cNvSpPr>
          <p:nvPr/>
        </p:nvSpPr>
        <p:spPr bwMode="auto">
          <a:xfrm>
            <a:off x="5334000" y="45847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65" name="Line 61"/>
          <p:cNvSpPr>
            <a:spLocks noChangeShapeType="1"/>
          </p:cNvSpPr>
          <p:nvPr/>
        </p:nvSpPr>
        <p:spPr bwMode="auto">
          <a:xfrm>
            <a:off x="6019800" y="45847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66" name="Line 62"/>
          <p:cNvSpPr>
            <a:spLocks noChangeShapeType="1"/>
          </p:cNvSpPr>
          <p:nvPr/>
        </p:nvSpPr>
        <p:spPr bwMode="auto">
          <a:xfrm>
            <a:off x="6858000" y="45847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67" name="Line 63"/>
          <p:cNvSpPr>
            <a:spLocks noChangeShapeType="1"/>
          </p:cNvSpPr>
          <p:nvPr/>
        </p:nvSpPr>
        <p:spPr bwMode="auto">
          <a:xfrm>
            <a:off x="7696200" y="45847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49170" name="Picture 21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0802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71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例：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en-US" altLang="zh-CN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110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序列检测器</a:t>
            </a:r>
            <a:endParaRPr lang="en-US" altLang="zh-CN" sz="28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Text Box 2"/>
          <p:cNvSpPr txBox="1">
            <a:spLocks noChangeArrowheads="1"/>
          </p:cNvSpPr>
          <p:nvPr/>
        </p:nvSpPr>
        <p:spPr bwMode="auto">
          <a:xfrm>
            <a:off x="315913" y="1143000"/>
            <a:ext cx="8577262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</a:rPr>
              <a:t>（</a:t>
            </a:r>
            <a:r>
              <a:rPr lang="en-US" altLang="zh-CN" sz="2800" b="1">
                <a:solidFill>
                  <a:schemeClr val="bg2"/>
                </a:solidFill>
              </a:rPr>
              <a:t>1</a:t>
            </a:r>
            <a:r>
              <a:rPr lang="zh-CN" altLang="en-US" sz="2800" b="1">
                <a:solidFill>
                  <a:schemeClr val="bg2"/>
                </a:solidFill>
              </a:rPr>
              <a:t>）状态设定</a:t>
            </a:r>
            <a:endParaRPr lang="zh-CN" altLang="en-US" sz="2800" b="1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bg2"/>
                </a:solidFill>
                <a:latin typeface="Arial" panose="020B0604020202020204" pitchFamily="34" charset="0"/>
              </a:rPr>
              <a:t>       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S</a:t>
            </a:r>
            <a:r>
              <a:rPr kumimoji="0" lang="en-US" altLang="zh-CN" sz="2400" b="1" baseline="-25000">
                <a:solidFill>
                  <a:schemeClr val="bg2"/>
                </a:solidFill>
                <a:latin typeface="Arial" panose="020B0604020202020204" pitchFamily="34" charset="0"/>
              </a:rPr>
              <a:t>0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如果接收输入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，进入复位状态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. </a:t>
            </a:r>
            <a:endParaRPr lang="zh-CN" altLang="en-US" sz="2400" b="1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         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S</a:t>
            </a:r>
            <a:r>
              <a:rPr kumimoji="0" lang="en-US" altLang="zh-CN" sz="2400" b="1" baseline="-2500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如果收到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 1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，进入该状态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.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  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         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S</a:t>
            </a:r>
            <a:r>
              <a:rPr kumimoji="0" lang="en-US" altLang="zh-CN" sz="2400" b="1" baseline="-25000">
                <a:solidFill>
                  <a:schemeClr val="bg2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如果收到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 11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，进入该状态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.</a:t>
            </a:r>
            <a:endParaRPr lang="zh-CN" altLang="en-US" sz="2400" b="1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         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S</a:t>
            </a:r>
            <a:r>
              <a:rPr kumimoji="0" lang="en-US" altLang="zh-CN" sz="2400" b="1" baseline="-25000">
                <a:solidFill>
                  <a:schemeClr val="bg2"/>
                </a:solidFill>
                <a:latin typeface="Arial" panose="020B0604020202020204" pitchFamily="34" charset="0"/>
              </a:rPr>
              <a:t>3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如果收到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 110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，且输出 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Z=1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，进入该状态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468313" y="333375"/>
            <a:ext cx="7427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</a:rPr>
              <a:t>1.</a:t>
            </a:r>
            <a:r>
              <a:rPr lang="en-US" altLang="zh-CN" sz="2800" b="1" i="1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获得原始状态图和原始状态表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419844" name="Text Box 4"/>
          <p:cNvSpPr txBox="1">
            <a:spLocks noChangeArrowheads="1"/>
          </p:cNvSpPr>
          <p:nvPr/>
        </p:nvSpPr>
        <p:spPr bwMode="auto">
          <a:xfrm>
            <a:off x="395288" y="3789363"/>
            <a:ext cx="66262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800" b="1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）状态转换分析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" y="4292600"/>
            <a:ext cx="9067800" cy="1897063"/>
            <a:chOff x="48" y="2124"/>
            <a:chExt cx="5712" cy="1195"/>
          </a:xfrm>
        </p:grpSpPr>
        <p:sp>
          <p:nvSpPr>
            <p:cNvPr id="50182" name="Text Box 6"/>
            <p:cNvSpPr txBox="1">
              <a:spLocks noChangeArrowheads="1"/>
            </p:cNvSpPr>
            <p:nvPr/>
          </p:nvSpPr>
          <p:spPr bwMode="auto">
            <a:xfrm>
              <a:off x="48" y="236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S</a:t>
              </a:r>
              <a:r>
                <a:rPr kumimoji="0" lang="en-US" altLang="zh-CN" sz="2400" b="1" baseline="-2500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50183" name="AutoShape 7"/>
            <p:cNvSpPr>
              <a:spLocks/>
            </p:cNvSpPr>
            <p:nvPr/>
          </p:nvSpPr>
          <p:spPr bwMode="auto">
            <a:xfrm>
              <a:off x="336" y="2288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84" name="Text Box 8"/>
            <p:cNvSpPr txBox="1">
              <a:spLocks noChangeArrowheads="1"/>
            </p:cNvSpPr>
            <p:nvPr/>
          </p:nvSpPr>
          <p:spPr bwMode="auto">
            <a:xfrm>
              <a:off x="96" y="26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50185" name="Text Box 9"/>
            <p:cNvSpPr txBox="1">
              <a:spLocks noChangeArrowheads="1"/>
            </p:cNvSpPr>
            <p:nvPr/>
          </p:nvSpPr>
          <p:spPr bwMode="auto">
            <a:xfrm>
              <a:off x="480" y="2144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X</a:t>
              </a:r>
              <a:r>
                <a:rPr lang="zh-CN" altLang="en-US" sz="2400" b="1">
                  <a:solidFill>
                    <a:schemeClr val="bg2"/>
                  </a:solidFill>
                </a:rPr>
                <a:t>＝</a:t>
              </a:r>
              <a:r>
                <a:rPr lang="en-US" altLang="zh-CN" sz="2400" b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50186" name="Line 10"/>
            <p:cNvSpPr>
              <a:spLocks noChangeShapeType="1"/>
            </p:cNvSpPr>
            <p:nvPr/>
          </p:nvSpPr>
          <p:spPr bwMode="auto">
            <a:xfrm>
              <a:off x="1056" y="2288"/>
              <a:ext cx="28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87" name="Text Box 11"/>
            <p:cNvSpPr txBox="1">
              <a:spLocks noChangeArrowheads="1"/>
            </p:cNvSpPr>
            <p:nvPr/>
          </p:nvSpPr>
          <p:spPr bwMode="auto">
            <a:xfrm>
              <a:off x="1392" y="212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S</a:t>
              </a:r>
              <a:r>
                <a:rPr kumimoji="0" lang="en-US" altLang="zh-CN" sz="2400" b="1" baseline="-2500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50188" name="Text Box 12"/>
            <p:cNvSpPr txBox="1">
              <a:spLocks noChangeArrowheads="1"/>
            </p:cNvSpPr>
            <p:nvPr/>
          </p:nvSpPr>
          <p:spPr bwMode="auto">
            <a:xfrm>
              <a:off x="480" y="267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X</a:t>
              </a:r>
              <a:r>
                <a:rPr lang="zh-CN" altLang="en-US" sz="2400" b="1">
                  <a:solidFill>
                    <a:schemeClr val="bg2"/>
                  </a:solidFill>
                </a:rPr>
                <a:t>＝</a:t>
              </a:r>
              <a:r>
                <a:rPr lang="en-US" altLang="zh-CN" sz="2400" b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50189" name="Line 13"/>
            <p:cNvSpPr>
              <a:spLocks noChangeShapeType="1"/>
            </p:cNvSpPr>
            <p:nvPr/>
          </p:nvSpPr>
          <p:spPr bwMode="auto">
            <a:xfrm>
              <a:off x="1056" y="2816"/>
              <a:ext cx="28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0" name="Text Box 14"/>
            <p:cNvSpPr txBox="1">
              <a:spLocks noChangeArrowheads="1"/>
            </p:cNvSpPr>
            <p:nvPr/>
          </p:nvSpPr>
          <p:spPr bwMode="auto">
            <a:xfrm>
              <a:off x="1392" y="265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S</a:t>
              </a:r>
              <a:r>
                <a:rPr kumimoji="0" lang="en-US" altLang="zh-CN" sz="2400" b="1" baseline="-250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50191" name="Text Box 15"/>
            <p:cNvSpPr txBox="1">
              <a:spLocks noChangeArrowheads="1"/>
            </p:cNvSpPr>
            <p:nvPr/>
          </p:nvSpPr>
          <p:spPr bwMode="auto">
            <a:xfrm>
              <a:off x="1440" y="296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50192" name="AutoShape 16"/>
            <p:cNvSpPr>
              <a:spLocks/>
            </p:cNvSpPr>
            <p:nvPr/>
          </p:nvSpPr>
          <p:spPr bwMode="auto">
            <a:xfrm>
              <a:off x="1680" y="2548"/>
              <a:ext cx="144" cy="604"/>
            </a:xfrm>
            <a:prstGeom prst="leftBrace">
              <a:avLst>
                <a:gd name="adj1" fmla="val 34954"/>
                <a:gd name="adj2" fmla="val 50000"/>
              </a:avLst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93" name="Text Box 17"/>
            <p:cNvSpPr txBox="1">
              <a:spLocks noChangeArrowheads="1"/>
            </p:cNvSpPr>
            <p:nvPr/>
          </p:nvSpPr>
          <p:spPr bwMode="auto">
            <a:xfrm>
              <a:off x="1824" y="243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X</a:t>
              </a:r>
              <a:r>
                <a:rPr lang="zh-CN" altLang="en-US" sz="2400" b="1">
                  <a:solidFill>
                    <a:schemeClr val="bg2"/>
                  </a:solidFill>
                </a:rPr>
                <a:t>＝</a:t>
              </a:r>
              <a:r>
                <a:rPr lang="en-US" altLang="zh-CN" sz="2400" b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50194" name="Line 18"/>
            <p:cNvSpPr>
              <a:spLocks noChangeShapeType="1"/>
            </p:cNvSpPr>
            <p:nvPr/>
          </p:nvSpPr>
          <p:spPr bwMode="auto">
            <a:xfrm>
              <a:off x="2400" y="2576"/>
              <a:ext cx="28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5" name="Text Box 19"/>
            <p:cNvSpPr txBox="1">
              <a:spLocks noChangeArrowheads="1"/>
            </p:cNvSpPr>
            <p:nvPr/>
          </p:nvSpPr>
          <p:spPr bwMode="auto">
            <a:xfrm>
              <a:off x="2744" y="2399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S</a:t>
              </a:r>
              <a:r>
                <a:rPr kumimoji="0" lang="en-US" altLang="zh-CN" sz="2400" b="1" baseline="-250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50196" name="Text Box 20"/>
            <p:cNvSpPr txBox="1">
              <a:spLocks noChangeArrowheads="1"/>
            </p:cNvSpPr>
            <p:nvPr/>
          </p:nvSpPr>
          <p:spPr bwMode="auto">
            <a:xfrm>
              <a:off x="1824" y="296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X</a:t>
              </a:r>
              <a:r>
                <a:rPr lang="zh-CN" altLang="en-US" sz="2400" b="1">
                  <a:solidFill>
                    <a:schemeClr val="bg2"/>
                  </a:solidFill>
                </a:rPr>
                <a:t>＝</a:t>
              </a:r>
              <a:r>
                <a:rPr lang="en-US" altLang="zh-CN" sz="2400" b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50197" name="Line 21"/>
            <p:cNvSpPr>
              <a:spLocks noChangeShapeType="1"/>
            </p:cNvSpPr>
            <p:nvPr/>
          </p:nvSpPr>
          <p:spPr bwMode="auto">
            <a:xfrm>
              <a:off x="2400" y="3104"/>
              <a:ext cx="28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8" name="Text Box 22"/>
            <p:cNvSpPr txBox="1">
              <a:spLocks noChangeArrowheads="1"/>
            </p:cNvSpPr>
            <p:nvPr/>
          </p:nvSpPr>
          <p:spPr bwMode="auto">
            <a:xfrm>
              <a:off x="2736" y="294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S</a:t>
              </a:r>
              <a:r>
                <a:rPr kumimoji="0" lang="en-US" altLang="zh-CN" sz="2400" b="1" baseline="-2500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50199" name="AutoShape 23"/>
            <p:cNvSpPr>
              <a:spLocks/>
            </p:cNvSpPr>
            <p:nvPr/>
          </p:nvSpPr>
          <p:spPr bwMode="auto">
            <a:xfrm>
              <a:off x="3024" y="2316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00" name="Text Box 24"/>
            <p:cNvSpPr txBox="1">
              <a:spLocks noChangeArrowheads="1"/>
            </p:cNvSpPr>
            <p:nvPr/>
          </p:nvSpPr>
          <p:spPr bwMode="auto">
            <a:xfrm>
              <a:off x="3168" y="222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X</a:t>
              </a:r>
              <a:r>
                <a:rPr lang="zh-CN" altLang="en-US" sz="2400" b="1">
                  <a:solidFill>
                    <a:schemeClr val="bg2"/>
                  </a:solidFill>
                </a:rPr>
                <a:t>＝</a:t>
              </a:r>
              <a:r>
                <a:rPr lang="en-US" altLang="zh-CN" sz="2400" b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50201" name="Line 25"/>
            <p:cNvSpPr>
              <a:spLocks noChangeShapeType="1"/>
            </p:cNvSpPr>
            <p:nvPr/>
          </p:nvSpPr>
          <p:spPr bwMode="auto">
            <a:xfrm>
              <a:off x="3744" y="2364"/>
              <a:ext cx="28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02" name="Text Box 26"/>
            <p:cNvSpPr txBox="1">
              <a:spLocks noChangeArrowheads="1"/>
            </p:cNvSpPr>
            <p:nvPr/>
          </p:nvSpPr>
          <p:spPr bwMode="auto">
            <a:xfrm>
              <a:off x="4080" y="220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S</a:t>
              </a:r>
              <a:r>
                <a:rPr kumimoji="0" lang="en-US" altLang="zh-CN" sz="2400" b="1" baseline="-250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50203" name="Text Box 27"/>
            <p:cNvSpPr txBox="1">
              <a:spLocks noChangeArrowheads="1"/>
            </p:cNvSpPr>
            <p:nvPr/>
          </p:nvSpPr>
          <p:spPr bwMode="auto">
            <a:xfrm>
              <a:off x="3168" y="2748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X</a:t>
              </a:r>
              <a:r>
                <a:rPr lang="zh-CN" altLang="en-US" sz="2400" b="1">
                  <a:solidFill>
                    <a:schemeClr val="bg2"/>
                  </a:solidFill>
                </a:rPr>
                <a:t>＝</a:t>
              </a:r>
              <a:r>
                <a:rPr lang="en-US" altLang="zh-CN" sz="2400" b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50204" name="Line 28"/>
            <p:cNvSpPr>
              <a:spLocks noChangeShapeType="1"/>
            </p:cNvSpPr>
            <p:nvPr/>
          </p:nvSpPr>
          <p:spPr bwMode="auto">
            <a:xfrm>
              <a:off x="3744" y="2892"/>
              <a:ext cx="28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05" name="Text Box 29"/>
            <p:cNvSpPr txBox="1">
              <a:spLocks noChangeArrowheads="1"/>
            </p:cNvSpPr>
            <p:nvPr/>
          </p:nvSpPr>
          <p:spPr bwMode="auto">
            <a:xfrm>
              <a:off x="4032" y="2823"/>
              <a:ext cx="432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S</a:t>
              </a:r>
              <a:r>
                <a:rPr kumimoji="0" lang="en-US" altLang="zh-CN" sz="2400" b="1" baseline="-25000">
                  <a:solidFill>
                    <a:schemeClr val="bg2"/>
                  </a:solidFill>
                </a:rPr>
                <a:t>3 </a:t>
              </a:r>
            </a:p>
          </p:txBody>
        </p:sp>
        <p:sp>
          <p:nvSpPr>
            <p:cNvPr id="50206" name="Text Box 30"/>
            <p:cNvSpPr txBox="1">
              <a:spLocks noChangeArrowheads="1"/>
            </p:cNvSpPr>
            <p:nvPr/>
          </p:nvSpPr>
          <p:spPr bwMode="auto">
            <a:xfrm>
              <a:off x="2736" y="21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C00000"/>
                  </a:solidFill>
                </a:rPr>
                <a:t>11</a:t>
              </a:r>
            </a:p>
          </p:txBody>
        </p:sp>
        <p:sp>
          <p:nvSpPr>
            <p:cNvPr id="50207" name="Text Box 31"/>
            <p:cNvSpPr txBox="1">
              <a:spLocks noChangeArrowheads="1"/>
            </p:cNvSpPr>
            <p:nvPr/>
          </p:nvSpPr>
          <p:spPr bwMode="auto">
            <a:xfrm>
              <a:off x="3744" y="3104"/>
              <a:ext cx="672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(Z</a:t>
              </a:r>
              <a:r>
                <a:rPr lang="zh-CN" altLang="en-US" sz="2400" b="1">
                  <a:solidFill>
                    <a:schemeClr val="bg2"/>
                  </a:solidFill>
                </a:rPr>
                <a:t>＝</a:t>
              </a:r>
              <a:r>
                <a:rPr lang="en-US" altLang="zh-CN" sz="2400" b="1">
                  <a:solidFill>
                    <a:schemeClr val="bg2"/>
                  </a:solidFill>
                </a:rPr>
                <a:t>1)</a:t>
              </a:r>
              <a:endParaRPr lang="en-US" altLang="zh-CN" sz="2400">
                <a:solidFill>
                  <a:schemeClr val="bg2"/>
                </a:solidFill>
              </a:endParaRPr>
            </a:p>
          </p:txBody>
        </p:sp>
        <p:sp>
          <p:nvSpPr>
            <p:cNvPr id="50208" name="Text Box 32"/>
            <p:cNvSpPr txBox="1">
              <a:spLocks noChangeArrowheads="1"/>
            </p:cNvSpPr>
            <p:nvPr/>
          </p:nvSpPr>
          <p:spPr bwMode="auto">
            <a:xfrm>
              <a:off x="3936" y="257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C00000"/>
                  </a:solidFill>
                </a:rPr>
                <a:t>110</a:t>
              </a:r>
            </a:p>
          </p:txBody>
        </p:sp>
        <p:sp>
          <p:nvSpPr>
            <p:cNvPr id="50209" name="AutoShape 33"/>
            <p:cNvSpPr>
              <a:spLocks/>
            </p:cNvSpPr>
            <p:nvPr/>
          </p:nvSpPr>
          <p:spPr bwMode="auto">
            <a:xfrm>
              <a:off x="4320" y="2596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10" name="Text Box 34"/>
            <p:cNvSpPr txBox="1">
              <a:spLocks noChangeArrowheads="1"/>
            </p:cNvSpPr>
            <p:nvPr/>
          </p:nvSpPr>
          <p:spPr bwMode="auto">
            <a:xfrm>
              <a:off x="4464" y="245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X</a:t>
              </a:r>
              <a:r>
                <a:rPr lang="zh-CN" altLang="en-US" sz="2400" b="1">
                  <a:solidFill>
                    <a:schemeClr val="bg2"/>
                  </a:solidFill>
                </a:rPr>
                <a:t>＝</a:t>
              </a:r>
              <a:r>
                <a:rPr lang="en-US" altLang="zh-CN" sz="2400" b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50211" name="Line 35"/>
            <p:cNvSpPr>
              <a:spLocks noChangeShapeType="1"/>
            </p:cNvSpPr>
            <p:nvPr/>
          </p:nvSpPr>
          <p:spPr bwMode="auto">
            <a:xfrm>
              <a:off x="5040" y="2596"/>
              <a:ext cx="28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12" name="Text Box 36"/>
            <p:cNvSpPr txBox="1">
              <a:spLocks noChangeArrowheads="1"/>
            </p:cNvSpPr>
            <p:nvPr/>
          </p:nvSpPr>
          <p:spPr bwMode="auto">
            <a:xfrm>
              <a:off x="5376" y="243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S</a:t>
              </a:r>
              <a:r>
                <a:rPr kumimoji="0" lang="en-US" altLang="zh-CN" sz="2400" b="1" baseline="-2500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50213" name="Text Box 37"/>
            <p:cNvSpPr txBox="1">
              <a:spLocks noChangeArrowheads="1"/>
            </p:cNvSpPr>
            <p:nvPr/>
          </p:nvSpPr>
          <p:spPr bwMode="auto">
            <a:xfrm>
              <a:off x="4464" y="298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X</a:t>
              </a:r>
              <a:r>
                <a:rPr lang="zh-CN" altLang="en-US" sz="2400" b="1">
                  <a:solidFill>
                    <a:schemeClr val="bg2"/>
                  </a:solidFill>
                </a:rPr>
                <a:t>＝</a:t>
              </a:r>
              <a:r>
                <a:rPr lang="en-US" altLang="zh-CN" sz="2400" b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50214" name="Line 38"/>
            <p:cNvSpPr>
              <a:spLocks noChangeShapeType="1"/>
            </p:cNvSpPr>
            <p:nvPr/>
          </p:nvSpPr>
          <p:spPr bwMode="auto">
            <a:xfrm>
              <a:off x="5040" y="3124"/>
              <a:ext cx="28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15" name="Text Box 39"/>
            <p:cNvSpPr txBox="1">
              <a:spLocks noChangeArrowheads="1"/>
            </p:cNvSpPr>
            <p:nvPr/>
          </p:nvSpPr>
          <p:spPr bwMode="auto">
            <a:xfrm>
              <a:off x="5376" y="296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S</a:t>
              </a:r>
              <a:r>
                <a:rPr kumimoji="0" lang="en-US" altLang="zh-CN" sz="2400" b="1" baseline="-25000">
                  <a:solidFill>
                    <a:schemeClr val="bg2"/>
                  </a:solidFill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9" name="Text Box 3"/>
          <p:cNvSpPr txBox="1">
            <a:spLocks noChangeArrowheads="1"/>
          </p:cNvSpPr>
          <p:nvPr/>
        </p:nvSpPr>
        <p:spPr bwMode="auto">
          <a:xfrm>
            <a:off x="2551113" y="981075"/>
            <a:ext cx="43068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设计</a:t>
            </a: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110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序列检测器</a:t>
            </a:r>
          </a:p>
        </p:txBody>
      </p:sp>
      <p:grpSp>
        <p:nvGrpSpPr>
          <p:cNvPr id="8195" name="Group 4"/>
          <p:cNvGrpSpPr>
            <a:grpSpLocks/>
          </p:cNvGrpSpPr>
          <p:nvPr/>
        </p:nvGrpSpPr>
        <p:grpSpPr bwMode="auto">
          <a:xfrm>
            <a:off x="1835150" y="1628775"/>
            <a:ext cx="5257800" cy="1731963"/>
            <a:chOff x="1104" y="2880"/>
            <a:chExt cx="3312" cy="1240"/>
          </a:xfrm>
        </p:grpSpPr>
        <p:sp>
          <p:nvSpPr>
            <p:cNvPr id="8252" name="Rectangle 5"/>
            <p:cNvSpPr>
              <a:spLocks noChangeArrowheads="1"/>
            </p:cNvSpPr>
            <p:nvPr/>
          </p:nvSpPr>
          <p:spPr bwMode="auto">
            <a:xfrm>
              <a:off x="1872" y="2880"/>
              <a:ext cx="1488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110</a:t>
              </a:r>
              <a:r>
                <a:rPr lang="en-US" altLang="zh-CN" sz="2800" b="1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>
                  <a:latin typeface="Times New Roman" panose="02020603050405020304" pitchFamily="18" charset="0"/>
                </a:rPr>
                <a:t>序列</a:t>
              </a:r>
              <a:endParaRPr lang="en-US" altLang="zh-CN" sz="2800" b="1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zh-CN" altLang="en-US" sz="2800" b="1">
                  <a:latin typeface="Times New Roman" panose="02020603050405020304" pitchFamily="18" charset="0"/>
                </a:rPr>
                <a:t>检测器</a:t>
              </a:r>
              <a:endParaRPr lang="zh-CN" altLang="en-US" b="1"/>
            </a:p>
          </p:txBody>
        </p:sp>
        <p:sp>
          <p:nvSpPr>
            <p:cNvPr id="8253" name="Line 6"/>
            <p:cNvSpPr>
              <a:spLocks noChangeShapeType="1"/>
            </p:cNvSpPr>
            <p:nvPr/>
          </p:nvSpPr>
          <p:spPr bwMode="auto">
            <a:xfrm>
              <a:off x="1536" y="326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03" name="Text Box 7"/>
            <p:cNvSpPr txBox="1">
              <a:spLocks noChangeArrowheads="1"/>
            </p:cNvSpPr>
            <p:nvPr/>
          </p:nvSpPr>
          <p:spPr bwMode="auto">
            <a:xfrm>
              <a:off x="1152" y="3120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8255" name="Line 8"/>
            <p:cNvSpPr>
              <a:spLocks noChangeShapeType="1"/>
            </p:cNvSpPr>
            <p:nvPr/>
          </p:nvSpPr>
          <p:spPr bwMode="auto">
            <a:xfrm>
              <a:off x="1584" y="3984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56" name="Line 9"/>
            <p:cNvSpPr>
              <a:spLocks noChangeShapeType="1"/>
            </p:cNvSpPr>
            <p:nvPr/>
          </p:nvSpPr>
          <p:spPr bwMode="auto">
            <a:xfrm flipV="1">
              <a:off x="2544" y="3648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06" name="Text Box 10"/>
            <p:cNvSpPr txBox="1">
              <a:spLocks noChangeArrowheads="1"/>
            </p:cNvSpPr>
            <p:nvPr/>
          </p:nvSpPr>
          <p:spPr bwMode="auto">
            <a:xfrm>
              <a:off x="1104" y="3793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CP</a:t>
              </a:r>
            </a:p>
          </p:txBody>
        </p:sp>
        <p:sp>
          <p:nvSpPr>
            <p:cNvPr id="8258" name="Line 11"/>
            <p:cNvSpPr>
              <a:spLocks noChangeShapeType="1"/>
            </p:cNvSpPr>
            <p:nvPr/>
          </p:nvSpPr>
          <p:spPr bwMode="auto">
            <a:xfrm>
              <a:off x="3360" y="326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08" name="Text Box 12"/>
            <p:cNvSpPr txBox="1">
              <a:spLocks noChangeArrowheads="1"/>
            </p:cNvSpPr>
            <p:nvPr/>
          </p:nvSpPr>
          <p:spPr bwMode="auto">
            <a:xfrm>
              <a:off x="3984" y="3120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Z</a:t>
              </a:r>
            </a:p>
          </p:txBody>
        </p:sp>
      </p:grpSp>
      <p:grpSp>
        <p:nvGrpSpPr>
          <p:cNvPr id="8196" name="Group 13"/>
          <p:cNvGrpSpPr>
            <a:grpSpLocks/>
          </p:cNvGrpSpPr>
          <p:nvPr/>
        </p:nvGrpSpPr>
        <p:grpSpPr bwMode="auto">
          <a:xfrm>
            <a:off x="914400" y="3657600"/>
            <a:ext cx="7239000" cy="381000"/>
            <a:chOff x="576" y="2304"/>
            <a:chExt cx="4560" cy="240"/>
          </a:xfrm>
        </p:grpSpPr>
        <p:sp>
          <p:nvSpPr>
            <p:cNvPr id="8214" name="Line 14"/>
            <p:cNvSpPr>
              <a:spLocks noChangeShapeType="1"/>
            </p:cNvSpPr>
            <p:nvPr/>
          </p:nvSpPr>
          <p:spPr bwMode="auto">
            <a:xfrm>
              <a:off x="816" y="230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5" name="Line 15"/>
            <p:cNvSpPr>
              <a:spLocks noChangeShapeType="1"/>
            </p:cNvSpPr>
            <p:nvPr/>
          </p:nvSpPr>
          <p:spPr bwMode="auto">
            <a:xfrm>
              <a:off x="1056" y="230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6" name="Line 16"/>
            <p:cNvSpPr>
              <a:spLocks noChangeShapeType="1"/>
            </p:cNvSpPr>
            <p:nvPr/>
          </p:nvSpPr>
          <p:spPr bwMode="auto">
            <a:xfrm>
              <a:off x="816" y="230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7" name="Line 17"/>
            <p:cNvSpPr>
              <a:spLocks noChangeShapeType="1"/>
            </p:cNvSpPr>
            <p:nvPr/>
          </p:nvSpPr>
          <p:spPr bwMode="auto">
            <a:xfrm>
              <a:off x="1056" y="25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8" name="Line 18"/>
            <p:cNvSpPr>
              <a:spLocks noChangeShapeType="1"/>
            </p:cNvSpPr>
            <p:nvPr/>
          </p:nvSpPr>
          <p:spPr bwMode="auto">
            <a:xfrm>
              <a:off x="1296" y="230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9" name="Line 19"/>
            <p:cNvSpPr>
              <a:spLocks noChangeShapeType="1"/>
            </p:cNvSpPr>
            <p:nvPr/>
          </p:nvSpPr>
          <p:spPr bwMode="auto">
            <a:xfrm>
              <a:off x="1536" y="230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0" name="Line 20"/>
            <p:cNvSpPr>
              <a:spLocks noChangeShapeType="1"/>
            </p:cNvSpPr>
            <p:nvPr/>
          </p:nvSpPr>
          <p:spPr bwMode="auto">
            <a:xfrm>
              <a:off x="1296" y="230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1" name="Line 21"/>
            <p:cNvSpPr>
              <a:spLocks noChangeShapeType="1"/>
            </p:cNvSpPr>
            <p:nvPr/>
          </p:nvSpPr>
          <p:spPr bwMode="auto">
            <a:xfrm>
              <a:off x="1536" y="25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2" name="Line 22"/>
            <p:cNvSpPr>
              <a:spLocks noChangeShapeType="1"/>
            </p:cNvSpPr>
            <p:nvPr/>
          </p:nvSpPr>
          <p:spPr bwMode="auto">
            <a:xfrm>
              <a:off x="1776" y="230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3" name="Line 23"/>
            <p:cNvSpPr>
              <a:spLocks noChangeShapeType="1"/>
            </p:cNvSpPr>
            <p:nvPr/>
          </p:nvSpPr>
          <p:spPr bwMode="auto">
            <a:xfrm>
              <a:off x="2016" y="230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4" name="Line 24"/>
            <p:cNvSpPr>
              <a:spLocks noChangeShapeType="1"/>
            </p:cNvSpPr>
            <p:nvPr/>
          </p:nvSpPr>
          <p:spPr bwMode="auto">
            <a:xfrm>
              <a:off x="1776" y="230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5" name="Line 25"/>
            <p:cNvSpPr>
              <a:spLocks noChangeShapeType="1"/>
            </p:cNvSpPr>
            <p:nvPr/>
          </p:nvSpPr>
          <p:spPr bwMode="auto">
            <a:xfrm>
              <a:off x="2016" y="25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6" name="Line 26"/>
            <p:cNvSpPr>
              <a:spLocks noChangeShapeType="1"/>
            </p:cNvSpPr>
            <p:nvPr/>
          </p:nvSpPr>
          <p:spPr bwMode="auto">
            <a:xfrm>
              <a:off x="2256" y="230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7" name="Line 27"/>
            <p:cNvSpPr>
              <a:spLocks noChangeShapeType="1"/>
            </p:cNvSpPr>
            <p:nvPr/>
          </p:nvSpPr>
          <p:spPr bwMode="auto">
            <a:xfrm>
              <a:off x="2496" y="230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8" name="Line 28"/>
            <p:cNvSpPr>
              <a:spLocks noChangeShapeType="1"/>
            </p:cNvSpPr>
            <p:nvPr/>
          </p:nvSpPr>
          <p:spPr bwMode="auto">
            <a:xfrm>
              <a:off x="2256" y="230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9" name="Line 29"/>
            <p:cNvSpPr>
              <a:spLocks noChangeShapeType="1"/>
            </p:cNvSpPr>
            <p:nvPr/>
          </p:nvSpPr>
          <p:spPr bwMode="auto">
            <a:xfrm>
              <a:off x="2496" y="25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0" name="Line 30"/>
            <p:cNvSpPr>
              <a:spLocks noChangeShapeType="1"/>
            </p:cNvSpPr>
            <p:nvPr/>
          </p:nvSpPr>
          <p:spPr bwMode="auto">
            <a:xfrm>
              <a:off x="576" y="25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1" name="Line 31"/>
            <p:cNvSpPr>
              <a:spLocks noChangeShapeType="1"/>
            </p:cNvSpPr>
            <p:nvPr/>
          </p:nvSpPr>
          <p:spPr bwMode="auto">
            <a:xfrm>
              <a:off x="2736" y="230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2" name="Line 32"/>
            <p:cNvSpPr>
              <a:spLocks noChangeShapeType="1"/>
            </p:cNvSpPr>
            <p:nvPr/>
          </p:nvSpPr>
          <p:spPr bwMode="auto">
            <a:xfrm>
              <a:off x="2976" y="230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3" name="Line 33"/>
            <p:cNvSpPr>
              <a:spLocks noChangeShapeType="1"/>
            </p:cNvSpPr>
            <p:nvPr/>
          </p:nvSpPr>
          <p:spPr bwMode="auto">
            <a:xfrm>
              <a:off x="2736" y="230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4" name="Line 34"/>
            <p:cNvSpPr>
              <a:spLocks noChangeShapeType="1"/>
            </p:cNvSpPr>
            <p:nvPr/>
          </p:nvSpPr>
          <p:spPr bwMode="auto">
            <a:xfrm>
              <a:off x="2976" y="25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5" name="Line 35"/>
            <p:cNvSpPr>
              <a:spLocks noChangeShapeType="1"/>
            </p:cNvSpPr>
            <p:nvPr/>
          </p:nvSpPr>
          <p:spPr bwMode="auto">
            <a:xfrm>
              <a:off x="3216" y="230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6" name="Line 36"/>
            <p:cNvSpPr>
              <a:spLocks noChangeShapeType="1"/>
            </p:cNvSpPr>
            <p:nvPr/>
          </p:nvSpPr>
          <p:spPr bwMode="auto">
            <a:xfrm>
              <a:off x="3456" y="230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7" name="Line 37"/>
            <p:cNvSpPr>
              <a:spLocks noChangeShapeType="1"/>
            </p:cNvSpPr>
            <p:nvPr/>
          </p:nvSpPr>
          <p:spPr bwMode="auto">
            <a:xfrm>
              <a:off x="3216" y="230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8" name="Line 38"/>
            <p:cNvSpPr>
              <a:spLocks noChangeShapeType="1"/>
            </p:cNvSpPr>
            <p:nvPr/>
          </p:nvSpPr>
          <p:spPr bwMode="auto">
            <a:xfrm>
              <a:off x="3456" y="25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9" name="Line 39"/>
            <p:cNvSpPr>
              <a:spLocks noChangeShapeType="1"/>
            </p:cNvSpPr>
            <p:nvPr/>
          </p:nvSpPr>
          <p:spPr bwMode="auto">
            <a:xfrm>
              <a:off x="3696" y="230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40" name="Line 40"/>
            <p:cNvSpPr>
              <a:spLocks noChangeShapeType="1"/>
            </p:cNvSpPr>
            <p:nvPr/>
          </p:nvSpPr>
          <p:spPr bwMode="auto">
            <a:xfrm>
              <a:off x="3936" y="230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41" name="Line 41"/>
            <p:cNvSpPr>
              <a:spLocks noChangeShapeType="1"/>
            </p:cNvSpPr>
            <p:nvPr/>
          </p:nvSpPr>
          <p:spPr bwMode="auto">
            <a:xfrm>
              <a:off x="3696" y="230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42" name="Line 42"/>
            <p:cNvSpPr>
              <a:spLocks noChangeShapeType="1"/>
            </p:cNvSpPr>
            <p:nvPr/>
          </p:nvSpPr>
          <p:spPr bwMode="auto">
            <a:xfrm>
              <a:off x="3936" y="25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43" name="Line 43"/>
            <p:cNvSpPr>
              <a:spLocks noChangeShapeType="1"/>
            </p:cNvSpPr>
            <p:nvPr/>
          </p:nvSpPr>
          <p:spPr bwMode="auto">
            <a:xfrm>
              <a:off x="4176" y="230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44" name="Line 44"/>
            <p:cNvSpPr>
              <a:spLocks noChangeShapeType="1"/>
            </p:cNvSpPr>
            <p:nvPr/>
          </p:nvSpPr>
          <p:spPr bwMode="auto">
            <a:xfrm>
              <a:off x="4416" y="230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45" name="Line 45"/>
            <p:cNvSpPr>
              <a:spLocks noChangeShapeType="1"/>
            </p:cNvSpPr>
            <p:nvPr/>
          </p:nvSpPr>
          <p:spPr bwMode="auto">
            <a:xfrm>
              <a:off x="4176" y="230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46" name="Line 46"/>
            <p:cNvSpPr>
              <a:spLocks noChangeShapeType="1"/>
            </p:cNvSpPr>
            <p:nvPr/>
          </p:nvSpPr>
          <p:spPr bwMode="auto">
            <a:xfrm>
              <a:off x="4416" y="25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47" name="Line 47"/>
            <p:cNvSpPr>
              <a:spLocks noChangeShapeType="1"/>
            </p:cNvSpPr>
            <p:nvPr/>
          </p:nvSpPr>
          <p:spPr bwMode="auto">
            <a:xfrm>
              <a:off x="2496" y="25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48" name="Line 48"/>
            <p:cNvSpPr>
              <a:spLocks noChangeShapeType="1"/>
            </p:cNvSpPr>
            <p:nvPr/>
          </p:nvSpPr>
          <p:spPr bwMode="auto">
            <a:xfrm>
              <a:off x="4656" y="230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49" name="Line 49"/>
            <p:cNvSpPr>
              <a:spLocks noChangeShapeType="1"/>
            </p:cNvSpPr>
            <p:nvPr/>
          </p:nvSpPr>
          <p:spPr bwMode="auto">
            <a:xfrm>
              <a:off x="4896" y="230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50" name="Line 50"/>
            <p:cNvSpPr>
              <a:spLocks noChangeShapeType="1"/>
            </p:cNvSpPr>
            <p:nvPr/>
          </p:nvSpPr>
          <p:spPr bwMode="auto">
            <a:xfrm>
              <a:off x="4656" y="230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51" name="Line 51"/>
            <p:cNvSpPr>
              <a:spLocks noChangeShapeType="1"/>
            </p:cNvSpPr>
            <p:nvPr/>
          </p:nvSpPr>
          <p:spPr bwMode="auto">
            <a:xfrm>
              <a:off x="4896" y="25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4548" name="Text Box 52"/>
          <p:cNvSpPr txBox="1">
            <a:spLocks noChangeArrowheads="1"/>
          </p:cNvSpPr>
          <p:nvPr/>
        </p:nvSpPr>
        <p:spPr bwMode="auto">
          <a:xfrm>
            <a:off x="228600" y="3733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CP</a:t>
            </a:r>
            <a:endParaRPr lang="en-US" altLang="zh-CN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4549" name="Text Box 53"/>
          <p:cNvSpPr txBox="1">
            <a:spLocks noChangeArrowheads="1"/>
          </p:cNvSpPr>
          <p:nvPr/>
        </p:nvSpPr>
        <p:spPr bwMode="auto">
          <a:xfrm>
            <a:off x="381000" y="4343400"/>
            <a:ext cx="784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X:      0       1      1       0      1       1      1       0       1</a:t>
            </a:r>
            <a:endParaRPr lang="en-US" altLang="zh-CN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4550" name="Text Box 54"/>
          <p:cNvSpPr txBox="1">
            <a:spLocks noChangeArrowheads="1"/>
          </p:cNvSpPr>
          <p:nvPr/>
        </p:nvSpPr>
        <p:spPr bwMode="auto">
          <a:xfrm>
            <a:off x="381000" y="5195888"/>
            <a:ext cx="7848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Z:      0       0      0        1      0       0      0       1       0</a:t>
            </a:r>
            <a:endParaRPr lang="en-US" altLang="zh-CN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200" name="Line 55"/>
          <p:cNvSpPr>
            <a:spLocks noChangeShapeType="1"/>
          </p:cNvSpPr>
          <p:nvPr/>
        </p:nvSpPr>
        <p:spPr bwMode="auto">
          <a:xfrm>
            <a:off x="1447800" y="4800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1" name="Line 56"/>
          <p:cNvSpPr>
            <a:spLocks noChangeShapeType="1"/>
          </p:cNvSpPr>
          <p:nvPr/>
        </p:nvSpPr>
        <p:spPr bwMode="auto">
          <a:xfrm>
            <a:off x="2286000" y="4800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2" name="Line 57"/>
          <p:cNvSpPr>
            <a:spLocks noChangeShapeType="1"/>
          </p:cNvSpPr>
          <p:nvPr/>
        </p:nvSpPr>
        <p:spPr bwMode="auto">
          <a:xfrm>
            <a:off x="2971800" y="4800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3" name="Line 58"/>
          <p:cNvSpPr>
            <a:spLocks noChangeShapeType="1"/>
          </p:cNvSpPr>
          <p:nvPr/>
        </p:nvSpPr>
        <p:spPr bwMode="auto">
          <a:xfrm>
            <a:off x="3810000" y="4800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4" name="Line 59"/>
          <p:cNvSpPr>
            <a:spLocks noChangeShapeType="1"/>
          </p:cNvSpPr>
          <p:nvPr/>
        </p:nvSpPr>
        <p:spPr bwMode="auto">
          <a:xfrm>
            <a:off x="4495800" y="4800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5" name="Line 60"/>
          <p:cNvSpPr>
            <a:spLocks noChangeShapeType="1"/>
          </p:cNvSpPr>
          <p:nvPr/>
        </p:nvSpPr>
        <p:spPr bwMode="auto">
          <a:xfrm>
            <a:off x="5334000" y="4800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6" name="Line 61"/>
          <p:cNvSpPr>
            <a:spLocks noChangeShapeType="1"/>
          </p:cNvSpPr>
          <p:nvPr/>
        </p:nvSpPr>
        <p:spPr bwMode="auto">
          <a:xfrm>
            <a:off x="6019800" y="4800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7" name="Line 62"/>
          <p:cNvSpPr>
            <a:spLocks noChangeShapeType="1"/>
          </p:cNvSpPr>
          <p:nvPr/>
        </p:nvSpPr>
        <p:spPr bwMode="auto">
          <a:xfrm>
            <a:off x="6858000" y="4800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8" name="Line 63"/>
          <p:cNvSpPr>
            <a:spLocks noChangeShapeType="1"/>
          </p:cNvSpPr>
          <p:nvPr/>
        </p:nvSpPr>
        <p:spPr bwMode="auto">
          <a:xfrm>
            <a:off x="7696200" y="4800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8211" name="Picture 67" descr="ELEGLINE"/>
          <p:cNvPicPr>
            <a:picLocks noChangeAspect="1" noChangeArrowheads="1"/>
          </p:cNvPicPr>
          <p:nvPr/>
        </p:nvPicPr>
        <p:blipFill>
          <a:blip r:embed="rId2">
            <a:lum bright="46000" contras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2" name="Text Box 4"/>
          <p:cNvSpPr txBox="1">
            <a:spLocks noChangeArrowheads="1"/>
          </p:cNvSpPr>
          <p:nvPr/>
        </p:nvSpPr>
        <p:spPr bwMode="auto">
          <a:xfrm>
            <a:off x="2197100" y="246063"/>
            <a:ext cx="4895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</a:rPr>
              <a:t>时序电路设计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8213" name="Text Box 66"/>
          <p:cNvSpPr txBox="1">
            <a:spLocks noChangeArrowheads="1"/>
          </p:cNvSpPr>
          <p:nvPr/>
        </p:nvSpPr>
        <p:spPr bwMode="auto">
          <a:xfrm>
            <a:off x="179388" y="549275"/>
            <a:ext cx="647700" cy="4619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</a:rPr>
              <a:t>例：</a:t>
            </a:r>
            <a:endParaRPr lang="en-US" altLang="zh-CN" sz="2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Text Box 2"/>
          <p:cNvSpPr txBox="1">
            <a:spLocks noChangeArrowheads="1"/>
          </p:cNvSpPr>
          <p:nvPr/>
        </p:nvSpPr>
        <p:spPr bwMode="auto">
          <a:xfrm>
            <a:off x="609600" y="1158875"/>
            <a:ext cx="3505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</a:rPr>
              <a:t>（</a:t>
            </a:r>
            <a:r>
              <a:rPr lang="en-US" altLang="zh-CN" sz="2800" b="1">
                <a:solidFill>
                  <a:schemeClr val="bg2"/>
                </a:solidFill>
              </a:rPr>
              <a:t>3</a:t>
            </a:r>
            <a:r>
              <a:rPr lang="zh-CN" altLang="en-US" sz="2800" b="1">
                <a:solidFill>
                  <a:schemeClr val="bg2"/>
                </a:solidFill>
              </a:rPr>
              <a:t>）原始状态图</a:t>
            </a:r>
          </a:p>
        </p:txBody>
      </p:sp>
      <p:sp>
        <p:nvSpPr>
          <p:cNvPr id="420867" name="Text Box 3"/>
          <p:cNvSpPr txBox="1">
            <a:spLocks noChangeArrowheads="1"/>
          </p:cNvSpPr>
          <p:nvPr/>
        </p:nvSpPr>
        <p:spPr bwMode="auto">
          <a:xfrm>
            <a:off x="5099050" y="1158875"/>
            <a:ext cx="3505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</a:rPr>
              <a:t>（</a:t>
            </a:r>
            <a:r>
              <a:rPr lang="en-US" altLang="zh-CN" sz="2800" b="1">
                <a:solidFill>
                  <a:schemeClr val="bg2"/>
                </a:solidFill>
              </a:rPr>
              <a:t>4</a:t>
            </a:r>
            <a:r>
              <a:rPr lang="zh-CN" altLang="en-US" sz="2800" b="1">
                <a:solidFill>
                  <a:schemeClr val="bg2"/>
                </a:solidFill>
              </a:rPr>
              <a:t>） 原始状态表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03850" y="1916113"/>
            <a:ext cx="2971800" cy="2881312"/>
            <a:chOff x="3360" y="1079"/>
            <a:chExt cx="1872" cy="1815"/>
          </a:xfrm>
        </p:grpSpPr>
        <p:sp>
          <p:nvSpPr>
            <p:cNvPr id="420869" name="Text Box 5"/>
            <p:cNvSpPr txBox="1">
              <a:spLocks noChangeArrowheads="1"/>
            </p:cNvSpPr>
            <p:nvPr/>
          </p:nvSpPr>
          <p:spPr bwMode="auto">
            <a:xfrm>
              <a:off x="3360" y="1374"/>
              <a:ext cx="1872" cy="150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kumimoji="0" lang="zh-CN" altLang="en-US" sz="2200" b="1">
                  <a:solidFill>
                    <a:srgbClr val="000099"/>
                  </a:solidFill>
                  <a:latin typeface="Times New Roman" pitchFamily="18" charset="0"/>
                </a:rPr>
                <a:t>              </a:t>
              </a:r>
              <a:r>
                <a:rPr kumimoji="0" lang="en-US" altLang="zh-CN" sz="2200" b="1">
                  <a:solidFill>
                    <a:srgbClr val="000099"/>
                  </a:solidFill>
                  <a:latin typeface="Times New Roman" pitchFamily="18" charset="0"/>
                </a:rPr>
                <a:t>0</a:t>
              </a:r>
              <a:r>
                <a:rPr lang="en-US" altLang="zh-CN" sz="2200" b="1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lang="en-US" altLang="zh-CN" sz="2200" b="1" baseline="-3000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baseline="30000">
                  <a:solidFill>
                    <a:srgbClr val="000099"/>
                  </a:solidFill>
                  <a:latin typeface="Times New Roman" pitchFamily="18" charset="0"/>
                </a:rPr>
                <a:t>                </a:t>
              </a:r>
              <a:r>
                <a:rPr kumimoji="0" lang="en-US" altLang="zh-CN" sz="2200" b="1">
                  <a:solidFill>
                    <a:srgbClr val="000099"/>
                  </a:solidFill>
                  <a:latin typeface="Times New Roman" pitchFamily="18" charset="0"/>
                </a:rPr>
                <a:t>1</a:t>
              </a:r>
              <a:r>
                <a:rPr lang="en-US" altLang="zh-CN" sz="2200" b="1">
                  <a:latin typeface="Times New Roman" pitchFamily="18" charset="0"/>
                </a:rPr>
                <a:t>      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latin typeface="Times New Roman" pitchFamily="18" charset="0"/>
                </a:rPr>
                <a:t>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b="1">
                  <a:latin typeface="Times New Roman" pitchFamily="18" charset="0"/>
                </a:rPr>
                <a:t>   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b="1">
                  <a:latin typeface="Times New Roman" pitchFamily="18" charset="0"/>
                </a:rPr>
                <a:t> / 0       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lang="en-US" altLang="zh-CN" b="1">
                  <a:latin typeface="Times New Roman" pitchFamily="18" charset="0"/>
                </a:rPr>
                <a:t> / 0                        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latin typeface="Times New Roman" pitchFamily="18" charset="0"/>
                </a:rPr>
                <a:t>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   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b="1">
                  <a:latin typeface="Times New Roman" pitchFamily="18" charset="0"/>
                </a:rPr>
                <a:t> / 0       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lang="en-US" altLang="zh-CN" b="1">
                  <a:latin typeface="Times New Roman" pitchFamily="18" charset="0"/>
                </a:rPr>
                <a:t> / 0                      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latin typeface="Times New Roman" pitchFamily="18" charset="0"/>
                </a:rPr>
                <a:t>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lang="en-US" altLang="zh-CN" b="1">
                  <a:latin typeface="Times New Roman" pitchFamily="18" charset="0"/>
                </a:rPr>
                <a:t>   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r>
                <a:rPr lang="en-US" altLang="zh-CN" b="1">
                  <a:latin typeface="Times New Roman" pitchFamily="18" charset="0"/>
                </a:rPr>
                <a:t> / 1       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lang="en-US" altLang="zh-CN" b="1">
                  <a:latin typeface="Times New Roman" pitchFamily="18" charset="0"/>
                </a:rPr>
                <a:t> / 0                      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latin typeface="Times New Roman" pitchFamily="18" charset="0"/>
                </a:rPr>
                <a:t>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     </a:t>
              </a:r>
              <a:r>
                <a:rPr lang="en-US" altLang="zh-CN" b="1">
                  <a:latin typeface="Times New Roman" pitchFamily="18" charset="0"/>
                </a:rPr>
                <a:t>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b="1">
                  <a:latin typeface="Times New Roman" pitchFamily="18" charset="0"/>
                </a:rPr>
                <a:t> / 0       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lang="en-US" altLang="zh-CN" b="1">
                  <a:latin typeface="Times New Roman" pitchFamily="18" charset="0"/>
                </a:rPr>
                <a:t> / 0                </a:t>
              </a:r>
            </a:p>
          </p:txBody>
        </p:sp>
        <p:sp>
          <p:nvSpPr>
            <p:cNvPr id="51233" name="Line 6"/>
            <p:cNvSpPr>
              <a:spLocks noChangeShapeType="1"/>
            </p:cNvSpPr>
            <p:nvPr/>
          </p:nvSpPr>
          <p:spPr bwMode="auto">
            <a:xfrm>
              <a:off x="4464" y="1344"/>
              <a:ext cx="0" cy="1519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34" name="Line 7"/>
            <p:cNvSpPr>
              <a:spLocks noChangeShapeType="1"/>
            </p:cNvSpPr>
            <p:nvPr/>
          </p:nvSpPr>
          <p:spPr bwMode="auto">
            <a:xfrm>
              <a:off x="3360" y="1392"/>
              <a:ext cx="336" cy="240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872" name="Text Box 8"/>
            <p:cNvSpPr txBox="1">
              <a:spLocks noChangeArrowheads="1"/>
            </p:cNvSpPr>
            <p:nvPr/>
          </p:nvSpPr>
          <p:spPr bwMode="auto">
            <a:xfrm>
              <a:off x="3360" y="1440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latin typeface="Times New Roman" pitchFamily="18" charset="0"/>
                </a:rPr>
                <a:t>Y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51236" name="Text Box 9"/>
            <p:cNvSpPr txBox="1">
              <a:spLocks noChangeArrowheads="1"/>
            </p:cNvSpPr>
            <p:nvPr/>
          </p:nvSpPr>
          <p:spPr bwMode="auto">
            <a:xfrm>
              <a:off x="3552" y="12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x</a:t>
              </a:r>
            </a:p>
          </p:txBody>
        </p:sp>
        <p:sp>
          <p:nvSpPr>
            <p:cNvPr id="51237" name="Line 10"/>
            <p:cNvSpPr>
              <a:spLocks noChangeShapeType="1"/>
            </p:cNvSpPr>
            <p:nvPr/>
          </p:nvSpPr>
          <p:spPr bwMode="auto">
            <a:xfrm>
              <a:off x="3360" y="1680"/>
              <a:ext cx="1872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875" name="Text Box 11"/>
            <p:cNvSpPr txBox="1">
              <a:spLocks noChangeArrowheads="1"/>
            </p:cNvSpPr>
            <p:nvPr/>
          </p:nvSpPr>
          <p:spPr bwMode="auto">
            <a:xfrm>
              <a:off x="3360" y="1079"/>
              <a:ext cx="1872" cy="31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>
                  <a:latin typeface="Times New Roman" pitchFamily="18" charset="0"/>
                </a:rPr>
                <a:t>               </a:t>
              </a:r>
              <a:r>
                <a:rPr lang="en-US" altLang="zh-CN" b="1">
                  <a:latin typeface="Times New Roman" pitchFamily="18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</a:t>
              </a:r>
              <a:r>
                <a:rPr lang="en-US" altLang="zh-CN" b="1">
                  <a:latin typeface="Times New Roman" pitchFamily="18" charset="0"/>
                </a:rPr>
                <a:t> / Z</a:t>
              </a:r>
            </a:p>
          </p:txBody>
        </p:sp>
        <p:sp>
          <p:nvSpPr>
            <p:cNvPr id="51239" name="Line 12"/>
            <p:cNvSpPr>
              <a:spLocks noChangeShapeType="1"/>
            </p:cNvSpPr>
            <p:nvPr/>
          </p:nvSpPr>
          <p:spPr bwMode="auto">
            <a:xfrm>
              <a:off x="3744" y="1080"/>
              <a:ext cx="0" cy="1814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74650" y="1716088"/>
            <a:ext cx="4495800" cy="3409950"/>
            <a:chOff x="192" y="636"/>
            <a:chExt cx="2832" cy="2148"/>
          </a:xfrm>
        </p:grpSpPr>
        <p:grpSp>
          <p:nvGrpSpPr>
            <p:cNvPr id="51210" name="Group 14"/>
            <p:cNvGrpSpPr>
              <a:grpSpLocks/>
            </p:cNvGrpSpPr>
            <p:nvPr/>
          </p:nvGrpSpPr>
          <p:grpSpPr bwMode="auto">
            <a:xfrm>
              <a:off x="192" y="636"/>
              <a:ext cx="2832" cy="2148"/>
              <a:chOff x="528" y="540"/>
              <a:chExt cx="2832" cy="2148"/>
            </a:xfrm>
          </p:grpSpPr>
          <p:sp>
            <p:nvSpPr>
              <p:cNvPr id="51212" name="Oval 15"/>
              <p:cNvSpPr>
                <a:spLocks noChangeArrowheads="1"/>
              </p:cNvSpPr>
              <p:nvPr/>
            </p:nvSpPr>
            <p:spPr bwMode="auto">
              <a:xfrm>
                <a:off x="1125" y="1050"/>
                <a:ext cx="415" cy="409"/>
              </a:xfrm>
              <a:prstGeom prst="ellipse">
                <a:avLst/>
              </a:prstGeom>
              <a:solidFill>
                <a:srgbClr val="FFFFCC"/>
              </a:solidFill>
              <a:ln w="25400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</a:rPr>
                  <a:t>S</a:t>
                </a:r>
                <a:r>
                  <a:rPr kumimoji="0" lang="en-US" altLang="zh-CN" b="1" baseline="-25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1213" name="Oval 16"/>
              <p:cNvSpPr>
                <a:spLocks noChangeArrowheads="1"/>
              </p:cNvSpPr>
              <p:nvPr/>
            </p:nvSpPr>
            <p:spPr bwMode="auto">
              <a:xfrm>
                <a:off x="2343" y="1050"/>
                <a:ext cx="417" cy="409"/>
              </a:xfrm>
              <a:prstGeom prst="ellipse">
                <a:avLst/>
              </a:prstGeom>
              <a:solidFill>
                <a:srgbClr val="FFFFCC"/>
              </a:solidFill>
              <a:ln w="25400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</a:rPr>
                  <a:t>S</a:t>
                </a:r>
                <a:r>
                  <a:rPr kumimoji="0" lang="en-US" altLang="zh-CN" b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51214" name="Oval 17"/>
              <p:cNvSpPr>
                <a:spLocks noChangeArrowheads="1"/>
              </p:cNvSpPr>
              <p:nvPr/>
            </p:nvSpPr>
            <p:spPr bwMode="auto">
              <a:xfrm>
                <a:off x="2429" y="1976"/>
                <a:ext cx="415" cy="409"/>
              </a:xfrm>
              <a:prstGeom prst="ellipse">
                <a:avLst/>
              </a:prstGeom>
              <a:solidFill>
                <a:srgbClr val="FFFFCC"/>
              </a:solidFill>
              <a:ln w="25400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</a:rPr>
                  <a:t>S</a:t>
                </a:r>
                <a:r>
                  <a:rPr kumimoji="0" lang="en-US" altLang="zh-CN" b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51215" name="Oval 18"/>
              <p:cNvSpPr>
                <a:spLocks noChangeArrowheads="1"/>
              </p:cNvSpPr>
              <p:nvPr/>
            </p:nvSpPr>
            <p:spPr bwMode="auto">
              <a:xfrm>
                <a:off x="1165" y="2016"/>
                <a:ext cx="418" cy="409"/>
              </a:xfrm>
              <a:prstGeom prst="ellipse">
                <a:avLst/>
              </a:prstGeom>
              <a:solidFill>
                <a:srgbClr val="FFFFCC"/>
              </a:solidFill>
              <a:ln w="25400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</a:rPr>
                  <a:t>S</a:t>
                </a:r>
                <a:r>
                  <a:rPr kumimoji="0" lang="en-US" altLang="zh-CN" b="1" baseline="-250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51216" name="Freeform 19"/>
              <p:cNvSpPr>
                <a:spLocks/>
              </p:cNvSpPr>
              <p:nvPr/>
            </p:nvSpPr>
            <p:spPr bwMode="auto">
              <a:xfrm>
                <a:off x="1502" y="803"/>
                <a:ext cx="883" cy="291"/>
              </a:xfrm>
              <a:custGeom>
                <a:avLst/>
                <a:gdLst>
                  <a:gd name="T0" fmla="*/ 0 w 953"/>
                  <a:gd name="T1" fmla="*/ 53965 h 181"/>
                  <a:gd name="T2" fmla="*/ 182 w 953"/>
                  <a:gd name="T3" fmla="*/ 0 h 181"/>
                  <a:gd name="T4" fmla="*/ 381 w 953"/>
                  <a:gd name="T5" fmla="*/ 53965 h 181"/>
                  <a:gd name="T6" fmla="*/ 0 60000 65536"/>
                  <a:gd name="T7" fmla="*/ 0 60000 65536"/>
                  <a:gd name="T8" fmla="*/ 0 60000 65536"/>
                  <a:gd name="T9" fmla="*/ 0 w 953"/>
                  <a:gd name="T10" fmla="*/ 0 h 181"/>
                  <a:gd name="T11" fmla="*/ 953 w 953"/>
                  <a:gd name="T12" fmla="*/ 181 h 1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53" h="181">
                    <a:moveTo>
                      <a:pt x="0" y="181"/>
                    </a:moveTo>
                    <a:cubicBezTo>
                      <a:pt x="147" y="90"/>
                      <a:pt x="295" y="0"/>
                      <a:pt x="454" y="0"/>
                    </a:cubicBezTo>
                    <a:cubicBezTo>
                      <a:pt x="613" y="0"/>
                      <a:pt x="870" y="151"/>
                      <a:pt x="953" y="181"/>
                    </a:cubicBezTo>
                  </a:path>
                </a:pathLst>
              </a:custGeom>
              <a:noFill/>
              <a:ln w="25400">
                <a:solidFill>
                  <a:schemeClr val="bg2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217" name="Freeform 20"/>
              <p:cNvSpPr>
                <a:spLocks/>
              </p:cNvSpPr>
              <p:nvPr/>
            </p:nvSpPr>
            <p:spPr bwMode="auto">
              <a:xfrm rot="5400000">
                <a:off x="2586" y="1532"/>
                <a:ext cx="696" cy="291"/>
              </a:xfrm>
              <a:custGeom>
                <a:avLst/>
                <a:gdLst>
                  <a:gd name="T0" fmla="*/ 0 w 953"/>
                  <a:gd name="T1" fmla="*/ 53965 h 181"/>
                  <a:gd name="T2" fmla="*/ 11 w 953"/>
                  <a:gd name="T3" fmla="*/ 0 h 181"/>
                  <a:gd name="T4" fmla="*/ 22 w 953"/>
                  <a:gd name="T5" fmla="*/ 53965 h 181"/>
                  <a:gd name="T6" fmla="*/ 0 60000 65536"/>
                  <a:gd name="T7" fmla="*/ 0 60000 65536"/>
                  <a:gd name="T8" fmla="*/ 0 60000 65536"/>
                  <a:gd name="T9" fmla="*/ 0 w 953"/>
                  <a:gd name="T10" fmla="*/ 0 h 181"/>
                  <a:gd name="T11" fmla="*/ 953 w 953"/>
                  <a:gd name="T12" fmla="*/ 181 h 1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53" h="181">
                    <a:moveTo>
                      <a:pt x="0" y="181"/>
                    </a:moveTo>
                    <a:cubicBezTo>
                      <a:pt x="147" y="90"/>
                      <a:pt x="295" y="0"/>
                      <a:pt x="454" y="0"/>
                    </a:cubicBezTo>
                    <a:cubicBezTo>
                      <a:pt x="613" y="0"/>
                      <a:pt x="870" y="151"/>
                      <a:pt x="953" y="181"/>
                    </a:cubicBezTo>
                  </a:path>
                </a:pathLst>
              </a:custGeom>
              <a:noFill/>
              <a:ln w="25400">
                <a:solidFill>
                  <a:schemeClr val="bg2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218" name="Freeform 21"/>
              <p:cNvSpPr>
                <a:spLocks/>
              </p:cNvSpPr>
              <p:nvPr/>
            </p:nvSpPr>
            <p:spPr bwMode="auto">
              <a:xfrm rot="-75468" flipH="1" flipV="1">
                <a:off x="1534" y="2275"/>
                <a:ext cx="911" cy="291"/>
              </a:xfrm>
              <a:custGeom>
                <a:avLst/>
                <a:gdLst>
                  <a:gd name="T0" fmla="*/ 0 w 953"/>
                  <a:gd name="T1" fmla="*/ 53965 h 181"/>
                  <a:gd name="T2" fmla="*/ 265 w 953"/>
                  <a:gd name="T3" fmla="*/ 0 h 181"/>
                  <a:gd name="T4" fmla="*/ 554 w 953"/>
                  <a:gd name="T5" fmla="*/ 53965 h 181"/>
                  <a:gd name="T6" fmla="*/ 0 60000 65536"/>
                  <a:gd name="T7" fmla="*/ 0 60000 65536"/>
                  <a:gd name="T8" fmla="*/ 0 60000 65536"/>
                  <a:gd name="T9" fmla="*/ 0 w 953"/>
                  <a:gd name="T10" fmla="*/ 0 h 181"/>
                  <a:gd name="T11" fmla="*/ 953 w 953"/>
                  <a:gd name="T12" fmla="*/ 181 h 1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53" h="181">
                    <a:moveTo>
                      <a:pt x="0" y="181"/>
                    </a:moveTo>
                    <a:cubicBezTo>
                      <a:pt x="147" y="90"/>
                      <a:pt x="295" y="0"/>
                      <a:pt x="454" y="0"/>
                    </a:cubicBezTo>
                    <a:cubicBezTo>
                      <a:pt x="613" y="0"/>
                      <a:pt x="870" y="151"/>
                      <a:pt x="953" y="181"/>
                    </a:cubicBez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219" name="Freeform 22"/>
              <p:cNvSpPr>
                <a:spLocks/>
              </p:cNvSpPr>
              <p:nvPr/>
            </p:nvSpPr>
            <p:spPr bwMode="auto">
              <a:xfrm rot="5400000" flipH="1" flipV="1">
                <a:off x="692" y="1595"/>
                <a:ext cx="694" cy="291"/>
              </a:xfrm>
              <a:custGeom>
                <a:avLst/>
                <a:gdLst>
                  <a:gd name="T0" fmla="*/ 0 w 953"/>
                  <a:gd name="T1" fmla="*/ 53965 h 181"/>
                  <a:gd name="T2" fmla="*/ 10 w 953"/>
                  <a:gd name="T3" fmla="*/ 0 h 181"/>
                  <a:gd name="T4" fmla="*/ 21 w 953"/>
                  <a:gd name="T5" fmla="*/ 53965 h 181"/>
                  <a:gd name="T6" fmla="*/ 0 60000 65536"/>
                  <a:gd name="T7" fmla="*/ 0 60000 65536"/>
                  <a:gd name="T8" fmla="*/ 0 60000 65536"/>
                  <a:gd name="T9" fmla="*/ 0 w 953"/>
                  <a:gd name="T10" fmla="*/ 0 h 181"/>
                  <a:gd name="T11" fmla="*/ 953 w 953"/>
                  <a:gd name="T12" fmla="*/ 181 h 1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53" h="181">
                    <a:moveTo>
                      <a:pt x="0" y="181"/>
                    </a:moveTo>
                    <a:cubicBezTo>
                      <a:pt x="147" y="90"/>
                      <a:pt x="295" y="0"/>
                      <a:pt x="454" y="0"/>
                    </a:cubicBezTo>
                    <a:cubicBezTo>
                      <a:pt x="613" y="0"/>
                      <a:pt x="870" y="151"/>
                      <a:pt x="953" y="181"/>
                    </a:cubicBezTo>
                  </a:path>
                </a:pathLst>
              </a:custGeom>
              <a:noFill/>
              <a:ln w="25400">
                <a:solidFill>
                  <a:schemeClr val="bg2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220" name="Text Box 23"/>
              <p:cNvSpPr txBox="1">
                <a:spLocks noChangeArrowheads="1"/>
              </p:cNvSpPr>
              <p:nvPr/>
            </p:nvSpPr>
            <p:spPr bwMode="auto">
              <a:xfrm>
                <a:off x="528" y="890"/>
                <a:ext cx="42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 b="1">
                    <a:solidFill>
                      <a:schemeClr val="bg2"/>
                    </a:solidFill>
                    <a:latin typeface="Arial" panose="020B0604020202020204" pitchFamily="34" charset="0"/>
                  </a:rPr>
                  <a:t>0/0</a:t>
                </a:r>
              </a:p>
            </p:txBody>
          </p:sp>
          <p:sp>
            <p:nvSpPr>
              <p:cNvPr id="51221" name="Freeform 24"/>
              <p:cNvSpPr>
                <a:spLocks/>
              </p:cNvSpPr>
              <p:nvPr/>
            </p:nvSpPr>
            <p:spPr bwMode="auto">
              <a:xfrm>
                <a:off x="885" y="877"/>
                <a:ext cx="406" cy="291"/>
              </a:xfrm>
              <a:custGeom>
                <a:avLst/>
                <a:gdLst>
                  <a:gd name="T0" fmla="*/ 177 w 438"/>
                  <a:gd name="T1" fmla="*/ 3 h 416"/>
                  <a:gd name="T2" fmla="*/ 104 w 438"/>
                  <a:gd name="T3" fmla="*/ 1 h 416"/>
                  <a:gd name="T4" fmla="*/ 30 w 438"/>
                  <a:gd name="T5" fmla="*/ 2 h 416"/>
                  <a:gd name="T6" fmla="*/ 13 w 438"/>
                  <a:gd name="T7" fmla="*/ 5 h 416"/>
                  <a:gd name="T8" fmla="*/ 104 w 438"/>
                  <a:gd name="T9" fmla="*/ 5 h 4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8"/>
                  <a:gd name="T16" fmla="*/ 0 h 416"/>
                  <a:gd name="T17" fmla="*/ 438 w 438"/>
                  <a:gd name="T18" fmla="*/ 416 h 4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8" h="416">
                    <a:moveTo>
                      <a:pt x="438" y="242"/>
                    </a:moveTo>
                    <a:cubicBezTo>
                      <a:pt x="377" y="136"/>
                      <a:pt x="317" y="30"/>
                      <a:pt x="257" y="15"/>
                    </a:cubicBezTo>
                    <a:cubicBezTo>
                      <a:pt x="197" y="0"/>
                      <a:pt x="114" y="91"/>
                      <a:pt x="76" y="151"/>
                    </a:cubicBezTo>
                    <a:cubicBezTo>
                      <a:pt x="38" y="211"/>
                      <a:pt x="0" y="340"/>
                      <a:pt x="30" y="378"/>
                    </a:cubicBezTo>
                    <a:cubicBezTo>
                      <a:pt x="60" y="416"/>
                      <a:pt x="219" y="378"/>
                      <a:pt x="257" y="378"/>
                    </a:cubicBezTo>
                  </a:path>
                </a:pathLst>
              </a:custGeom>
              <a:noFill/>
              <a:ln w="25400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222" name="Text Box 25"/>
              <p:cNvSpPr txBox="1">
                <a:spLocks noChangeArrowheads="1"/>
              </p:cNvSpPr>
              <p:nvPr/>
            </p:nvSpPr>
            <p:spPr bwMode="auto">
              <a:xfrm>
                <a:off x="1726" y="540"/>
                <a:ext cx="5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 b="1">
                    <a:solidFill>
                      <a:schemeClr val="bg2"/>
                    </a:solidFill>
                    <a:latin typeface="Arial" panose="020B0604020202020204" pitchFamily="34" charset="0"/>
                  </a:rPr>
                  <a:t>1/0</a:t>
                </a:r>
              </a:p>
            </p:txBody>
          </p:sp>
          <p:sp>
            <p:nvSpPr>
              <p:cNvPr id="51223" name="Text Box 26"/>
              <p:cNvSpPr txBox="1">
                <a:spLocks noChangeArrowheads="1"/>
              </p:cNvSpPr>
              <p:nvPr/>
            </p:nvSpPr>
            <p:spPr bwMode="auto">
              <a:xfrm>
                <a:off x="2496" y="1584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 b="1">
                    <a:solidFill>
                      <a:schemeClr val="bg2"/>
                    </a:solidFill>
                    <a:latin typeface="Arial" panose="020B0604020202020204" pitchFamily="34" charset="0"/>
                  </a:rPr>
                  <a:t>1/0</a:t>
                </a:r>
              </a:p>
            </p:txBody>
          </p:sp>
          <p:sp>
            <p:nvSpPr>
              <p:cNvPr id="51224" name="Text Box 27"/>
              <p:cNvSpPr txBox="1">
                <a:spLocks noChangeArrowheads="1"/>
              </p:cNvSpPr>
              <p:nvPr/>
            </p:nvSpPr>
            <p:spPr bwMode="auto">
              <a:xfrm>
                <a:off x="1872" y="1632"/>
                <a:ext cx="54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 b="1">
                    <a:solidFill>
                      <a:schemeClr val="bg2"/>
                    </a:solidFill>
                    <a:latin typeface="Arial" panose="020B0604020202020204" pitchFamily="34" charset="0"/>
                  </a:rPr>
                  <a:t>1/0</a:t>
                </a:r>
              </a:p>
            </p:txBody>
          </p:sp>
          <p:sp>
            <p:nvSpPr>
              <p:cNvPr id="51225" name="Freeform 28"/>
              <p:cNvSpPr>
                <a:spLocks/>
              </p:cNvSpPr>
              <p:nvPr/>
            </p:nvSpPr>
            <p:spPr bwMode="auto">
              <a:xfrm rot="-1614575">
                <a:off x="1450" y="1244"/>
                <a:ext cx="912" cy="291"/>
              </a:xfrm>
              <a:custGeom>
                <a:avLst/>
                <a:gdLst>
                  <a:gd name="T0" fmla="*/ 130 w 1088"/>
                  <a:gd name="T1" fmla="*/ 0 h 998"/>
                  <a:gd name="T2" fmla="*/ 54 w 1088"/>
                  <a:gd name="T3" fmla="*/ 0 h 998"/>
                  <a:gd name="T4" fmla="*/ 0 w 1088"/>
                  <a:gd name="T5" fmla="*/ 0 h 998"/>
                  <a:gd name="T6" fmla="*/ 0 60000 65536"/>
                  <a:gd name="T7" fmla="*/ 0 60000 65536"/>
                  <a:gd name="T8" fmla="*/ 0 60000 65536"/>
                  <a:gd name="T9" fmla="*/ 0 w 1088"/>
                  <a:gd name="T10" fmla="*/ 0 h 998"/>
                  <a:gd name="T11" fmla="*/ 1088 w 1088"/>
                  <a:gd name="T12" fmla="*/ 998 h 9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88" h="998">
                    <a:moveTo>
                      <a:pt x="1088" y="998"/>
                    </a:moveTo>
                    <a:cubicBezTo>
                      <a:pt x="861" y="967"/>
                      <a:pt x="634" y="937"/>
                      <a:pt x="453" y="771"/>
                    </a:cubicBezTo>
                    <a:cubicBezTo>
                      <a:pt x="272" y="605"/>
                      <a:pt x="75" y="128"/>
                      <a:pt x="0" y="0"/>
                    </a:cubicBezTo>
                  </a:path>
                </a:pathLst>
              </a:custGeom>
              <a:noFill/>
              <a:ln w="25400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226" name="Text Box 29"/>
              <p:cNvSpPr txBox="1">
                <a:spLocks noChangeArrowheads="1"/>
              </p:cNvSpPr>
              <p:nvPr/>
            </p:nvSpPr>
            <p:spPr bwMode="auto">
              <a:xfrm>
                <a:off x="1776" y="2160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 b="1">
                    <a:solidFill>
                      <a:schemeClr val="bg2"/>
                    </a:solidFill>
                    <a:latin typeface="Arial" panose="020B0604020202020204" pitchFamily="34" charset="0"/>
                  </a:rPr>
                  <a:t>0/1</a:t>
                </a:r>
              </a:p>
            </p:txBody>
          </p:sp>
          <p:sp>
            <p:nvSpPr>
              <p:cNvPr id="51227" name="Text Box 30"/>
              <p:cNvSpPr txBox="1">
                <a:spLocks noChangeArrowheads="1"/>
              </p:cNvSpPr>
              <p:nvPr/>
            </p:nvSpPr>
            <p:spPr bwMode="auto">
              <a:xfrm>
                <a:off x="568" y="1663"/>
                <a:ext cx="4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 b="1">
                    <a:solidFill>
                      <a:schemeClr val="bg2"/>
                    </a:solidFill>
                    <a:latin typeface="Arial" panose="020B0604020202020204" pitchFamily="34" charset="0"/>
                  </a:rPr>
                  <a:t>0/0</a:t>
                </a:r>
              </a:p>
            </p:txBody>
          </p:sp>
          <p:sp>
            <p:nvSpPr>
              <p:cNvPr id="51228" name="Freeform 31"/>
              <p:cNvSpPr>
                <a:spLocks/>
              </p:cNvSpPr>
              <p:nvPr/>
            </p:nvSpPr>
            <p:spPr bwMode="auto">
              <a:xfrm>
                <a:off x="1478" y="1450"/>
                <a:ext cx="1002" cy="601"/>
              </a:xfrm>
              <a:custGeom>
                <a:avLst/>
                <a:gdLst>
                  <a:gd name="T0" fmla="*/ 0 w 998"/>
                  <a:gd name="T1" fmla="*/ 11 h 862"/>
                  <a:gd name="T2" fmla="*/ 375 w 998"/>
                  <a:gd name="T3" fmla="*/ 3 h 862"/>
                  <a:gd name="T4" fmla="*/ 1046 w 998"/>
                  <a:gd name="T5" fmla="*/ 0 h 862"/>
                  <a:gd name="T6" fmla="*/ 0 60000 65536"/>
                  <a:gd name="T7" fmla="*/ 0 60000 65536"/>
                  <a:gd name="T8" fmla="*/ 0 60000 65536"/>
                  <a:gd name="T9" fmla="*/ 0 w 998"/>
                  <a:gd name="T10" fmla="*/ 0 h 862"/>
                  <a:gd name="T11" fmla="*/ 998 w 998"/>
                  <a:gd name="T12" fmla="*/ 862 h 86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98" h="862">
                    <a:moveTo>
                      <a:pt x="0" y="862"/>
                    </a:moveTo>
                    <a:cubicBezTo>
                      <a:pt x="98" y="616"/>
                      <a:pt x="197" y="371"/>
                      <a:pt x="363" y="227"/>
                    </a:cubicBezTo>
                    <a:cubicBezTo>
                      <a:pt x="529" y="83"/>
                      <a:pt x="892" y="38"/>
                      <a:pt x="998" y="0"/>
                    </a:cubicBezTo>
                  </a:path>
                </a:pathLst>
              </a:custGeom>
              <a:noFill/>
              <a:ln w="25400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29" name="Text Box 32"/>
              <p:cNvSpPr txBox="1">
                <a:spLocks noChangeArrowheads="1"/>
              </p:cNvSpPr>
              <p:nvPr/>
            </p:nvSpPr>
            <p:spPr bwMode="auto">
              <a:xfrm>
                <a:off x="1680" y="1200"/>
                <a:ext cx="44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 b="1">
                    <a:solidFill>
                      <a:schemeClr val="bg2"/>
                    </a:solidFill>
                    <a:latin typeface="Arial" panose="020B0604020202020204" pitchFamily="34" charset="0"/>
                  </a:rPr>
                  <a:t>0/0</a:t>
                </a:r>
              </a:p>
            </p:txBody>
          </p:sp>
          <p:sp>
            <p:nvSpPr>
              <p:cNvPr id="51230" name="Freeform 33"/>
              <p:cNvSpPr>
                <a:spLocks/>
              </p:cNvSpPr>
              <p:nvPr/>
            </p:nvSpPr>
            <p:spPr bwMode="auto">
              <a:xfrm>
                <a:off x="2640" y="2208"/>
                <a:ext cx="344" cy="336"/>
              </a:xfrm>
              <a:custGeom>
                <a:avLst/>
                <a:gdLst>
                  <a:gd name="T0" fmla="*/ 192 w 344"/>
                  <a:gd name="T1" fmla="*/ 0 h 336"/>
                  <a:gd name="T2" fmla="*/ 336 w 344"/>
                  <a:gd name="T3" fmla="*/ 144 h 336"/>
                  <a:gd name="T4" fmla="*/ 144 w 344"/>
                  <a:gd name="T5" fmla="*/ 336 h 336"/>
                  <a:gd name="T6" fmla="*/ 0 w 344"/>
                  <a:gd name="T7" fmla="*/ 144 h 3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44"/>
                  <a:gd name="T13" fmla="*/ 0 h 336"/>
                  <a:gd name="T14" fmla="*/ 344 w 344"/>
                  <a:gd name="T15" fmla="*/ 336 h 3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44" h="336">
                    <a:moveTo>
                      <a:pt x="192" y="0"/>
                    </a:moveTo>
                    <a:cubicBezTo>
                      <a:pt x="268" y="44"/>
                      <a:pt x="344" y="88"/>
                      <a:pt x="336" y="144"/>
                    </a:cubicBezTo>
                    <a:cubicBezTo>
                      <a:pt x="328" y="200"/>
                      <a:pt x="200" y="336"/>
                      <a:pt x="144" y="336"/>
                    </a:cubicBezTo>
                    <a:cubicBezTo>
                      <a:pt x="88" y="336"/>
                      <a:pt x="44" y="240"/>
                      <a:pt x="0" y="144"/>
                    </a:cubicBezTo>
                  </a:path>
                </a:pathLst>
              </a:custGeom>
              <a:noFill/>
              <a:ln w="2857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231" name="Text Box 34"/>
              <p:cNvSpPr txBox="1">
                <a:spLocks noChangeArrowheads="1"/>
              </p:cNvSpPr>
              <p:nvPr/>
            </p:nvSpPr>
            <p:spPr bwMode="auto">
              <a:xfrm>
                <a:off x="2832" y="2400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 b="1">
                    <a:solidFill>
                      <a:schemeClr val="bg2"/>
                    </a:solidFill>
                    <a:latin typeface="Arial" panose="020B0604020202020204" pitchFamily="34" charset="0"/>
                  </a:rPr>
                  <a:t>1/0</a:t>
                </a:r>
              </a:p>
            </p:txBody>
          </p:sp>
        </p:grpSp>
        <p:sp>
          <p:nvSpPr>
            <p:cNvPr id="51211" name="Text Box 35"/>
            <p:cNvSpPr txBox="1">
              <a:spLocks noChangeArrowheads="1"/>
            </p:cNvSpPr>
            <p:nvPr/>
          </p:nvSpPr>
          <p:spPr bwMode="auto">
            <a:xfrm>
              <a:off x="240" y="2256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</a:rPr>
                <a:t>X</a:t>
              </a:r>
              <a:r>
                <a:rPr lang="en-US" altLang="zh-CN" sz="2400" b="1">
                  <a:solidFill>
                    <a:schemeClr val="bg2"/>
                  </a:solidFill>
                </a:rPr>
                <a:t> / Z</a:t>
              </a:r>
            </a:p>
          </p:txBody>
        </p:sp>
      </p:grpSp>
      <p:pic>
        <p:nvPicPr>
          <p:cNvPr id="51208" name="Picture 21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0802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9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例：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en-US" altLang="zh-CN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110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序列检测器</a:t>
            </a:r>
            <a:endParaRPr lang="en-US" altLang="zh-CN" sz="28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5051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</a:rPr>
              <a:t>2. </a:t>
            </a:r>
            <a:r>
              <a:rPr lang="zh-CN" altLang="en-US" sz="2800" b="1">
                <a:solidFill>
                  <a:schemeClr val="bg2"/>
                </a:solidFill>
              </a:rPr>
              <a:t>状态化简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838200"/>
            <a:ext cx="2971800" cy="2881313"/>
            <a:chOff x="3360" y="1079"/>
            <a:chExt cx="1872" cy="1815"/>
          </a:xfrm>
        </p:grpSpPr>
        <p:sp>
          <p:nvSpPr>
            <p:cNvPr id="421892" name="Text Box 4"/>
            <p:cNvSpPr txBox="1">
              <a:spLocks noChangeArrowheads="1"/>
            </p:cNvSpPr>
            <p:nvPr/>
          </p:nvSpPr>
          <p:spPr bwMode="auto">
            <a:xfrm>
              <a:off x="3360" y="1374"/>
              <a:ext cx="1872" cy="150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kumimoji="0" lang="zh-CN" altLang="en-US" sz="2200" b="1" dirty="0">
                  <a:solidFill>
                    <a:srgbClr val="000099"/>
                  </a:solidFill>
                  <a:latin typeface="Times New Roman" pitchFamily="18" charset="0"/>
                </a:rPr>
                <a:t>             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0</a:t>
              </a:r>
              <a:r>
                <a:rPr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lang="en-US" altLang="zh-CN" sz="2200" b="1" baseline="-30000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  <a:latin typeface="Times New Roman" pitchFamily="18" charset="0"/>
                </a:rPr>
                <a:t>               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1</a:t>
              </a:r>
              <a:r>
                <a:rPr lang="en-US" altLang="zh-CN" sz="2200" b="1" dirty="0">
                  <a:latin typeface="Times New Roman" pitchFamily="18" charset="0"/>
                </a:rPr>
                <a:t>      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b="1" dirty="0">
                  <a:latin typeface="Times New Roman" pitchFamily="18" charset="0"/>
                </a:rPr>
                <a:t>    </a:t>
              </a:r>
              <a:r>
                <a:rPr lang="en-US" altLang="zh-CN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b="1" dirty="0">
                  <a:latin typeface="Times New Roman" pitchFamily="18" charset="0"/>
                </a:rPr>
                <a:t> / 0      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lang="en-US" altLang="zh-CN" b="1" dirty="0">
                  <a:latin typeface="Times New Roman" pitchFamily="18" charset="0"/>
                </a:rPr>
                <a:t> / 0                        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latin typeface="Times New Roman" pitchFamily="18" charset="0"/>
                </a:rPr>
                <a:t>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  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b="1" dirty="0">
                  <a:latin typeface="Times New Roman" pitchFamily="18" charset="0"/>
                </a:rPr>
                <a:t> / 0      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lang="en-US" altLang="zh-CN" b="1" dirty="0">
                  <a:latin typeface="Times New Roman" pitchFamily="18" charset="0"/>
                </a:rPr>
                <a:t> / 0                      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latin typeface="Times New Roman" pitchFamily="18" charset="0"/>
                </a:rPr>
                <a:t>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lang="en-US" altLang="zh-CN" b="1" dirty="0">
                  <a:latin typeface="Times New Roman" pitchFamily="18" charset="0"/>
                </a:rPr>
                <a:t>  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r>
                <a:rPr lang="en-US" altLang="zh-CN" b="1" dirty="0">
                  <a:latin typeface="Times New Roman" pitchFamily="18" charset="0"/>
                </a:rPr>
                <a:t> / 1      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lang="en-US" altLang="zh-CN" b="1" dirty="0">
                  <a:latin typeface="Times New Roman" pitchFamily="18" charset="0"/>
                </a:rPr>
                <a:t> / 0                      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latin typeface="Times New Roman" pitchFamily="18" charset="0"/>
                </a:rPr>
                <a:t>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     </a:t>
              </a:r>
              <a:r>
                <a:rPr lang="en-US" altLang="zh-CN" b="1" dirty="0">
                  <a:latin typeface="Times New Roman" pitchFamily="18" charset="0"/>
                </a:rPr>
                <a:t>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b="1" dirty="0">
                  <a:latin typeface="Times New Roman" pitchFamily="18" charset="0"/>
                </a:rPr>
                <a:t> / 0      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lang="en-US" altLang="zh-CN" b="1" dirty="0">
                  <a:latin typeface="Times New Roman" pitchFamily="18" charset="0"/>
                </a:rPr>
                <a:t> / 0                </a:t>
              </a:r>
            </a:p>
          </p:txBody>
        </p:sp>
        <p:sp>
          <p:nvSpPr>
            <p:cNvPr id="52259" name="Line 5"/>
            <p:cNvSpPr>
              <a:spLocks noChangeShapeType="1"/>
            </p:cNvSpPr>
            <p:nvPr/>
          </p:nvSpPr>
          <p:spPr bwMode="auto">
            <a:xfrm>
              <a:off x="4464" y="1344"/>
              <a:ext cx="0" cy="1519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60" name="Line 6"/>
            <p:cNvSpPr>
              <a:spLocks noChangeShapeType="1"/>
            </p:cNvSpPr>
            <p:nvPr/>
          </p:nvSpPr>
          <p:spPr bwMode="auto">
            <a:xfrm>
              <a:off x="3360" y="1392"/>
              <a:ext cx="336" cy="240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895" name="Text Box 7"/>
            <p:cNvSpPr txBox="1">
              <a:spLocks noChangeArrowheads="1"/>
            </p:cNvSpPr>
            <p:nvPr/>
          </p:nvSpPr>
          <p:spPr bwMode="auto">
            <a:xfrm>
              <a:off x="3360" y="1440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dirty="0" err="1">
                  <a:latin typeface="Times New Roman" pitchFamily="18" charset="0"/>
                </a:rPr>
                <a:t>Y</a:t>
              </a:r>
              <a:r>
                <a:rPr kumimoji="0" lang="en-US" altLang="zh-CN" sz="2000" b="1" baseline="-25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</a:t>
              </a:r>
              <a:endParaRPr kumimoji="0" lang="en-US" altLang="zh-CN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2262" name="Text Box 8"/>
            <p:cNvSpPr txBox="1">
              <a:spLocks noChangeArrowheads="1"/>
            </p:cNvSpPr>
            <p:nvPr/>
          </p:nvSpPr>
          <p:spPr bwMode="auto">
            <a:xfrm>
              <a:off x="3552" y="12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x</a:t>
              </a:r>
            </a:p>
          </p:txBody>
        </p:sp>
        <p:sp>
          <p:nvSpPr>
            <p:cNvPr id="52263" name="Line 9"/>
            <p:cNvSpPr>
              <a:spLocks noChangeShapeType="1"/>
            </p:cNvSpPr>
            <p:nvPr/>
          </p:nvSpPr>
          <p:spPr bwMode="auto">
            <a:xfrm>
              <a:off x="3360" y="1680"/>
              <a:ext cx="1872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898" name="Text Box 10"/>
            <p:cNvSpPr txBox="1">
              <a:spLocks noChangeArrowheads="1"/>
            </p:cNvSpPr>
            <p:nvPr/>
          </p:nvSpPr>
          <p:spPr bwMode="auto">
            <a:xfrm>
              <a:off x="3360" y="1079"/>
              <a:ext cx="1872" cy="31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>
                  <a:latin typeface="Times New Roman" pitchFamily="18" charset="0"/>
                </a:rPr>
                <a:t>               </a:t>
              </a:r>
              <a:r>
                <a:rPr lang="en-US" altLang="zh-CN" b="1">
                  <a:latin typeface="Times New Roman" pitchFamily="18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</a:t>
              </a:r>
              <a:r>
                <a:rPr lang="en-US" altLang="zh-CN" b="1">
                  <a:latin typeface="Times New Roman" pitchFamily="18" charset="0"/>
                </a:rPr>
                <a:t> / Z</a:t>
              </a:r>
            </a:p>
          </p:txBody>
        </p:sp>
        <p:sp>
          <p:nvSpPr>
            <p:cNvPr id="52265" name="Line 11"/>
            <p:cNvSpPr>
              <a:spLocks noChangeShapeType="1"/>
            </p:cNvSpPr>
            <p:nvPr/>
          </p:nvSpPr>
          <p:spPr bwMode="auto">
            <a:xfrm>
              <a:off x="3744" y="1080"/>
              <a:ext cx="0" cy="1814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21900" name="Text Box 12"/>
          <p:cNvSpPr txBox="1">
            <a:spLocks noChangeArrowheads="1"/>
          </p:cNvSpPr>
          <p:nvPr/>
        </p:nvSpPr>
        <p:spPr bwMode="auto">
          <a:xfrm>
            <a:off x="3429000" y="1524000"/>
            <a:ext cx="10668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800" b="1">
                <a:solidFill>
                  <a:schemeClr val="bg2"/>
                </a:solidFill>
                <a:latin typeface="宋体" panose="02010600030101010101" pitchFamily="2" charset="-122"/>
              </a:rPr>
              <a:t>√</a:t>
            </a:r>
            <a:r>
              <a:rPr lang="zh-CN" altLang="en-US" sz="48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421901" name="Text Box 13"/>
          <p:cNvSpPr txBox="1">
            <a:spLocks noChangeArrowheads="1"/>
          </p:cNvSpPr>
          <p:nvPr/>
        </p:nvSpPr>
        <p:spPr bwMode="auto">
          <a:xfrm>
            <a:off x="3429000" y="2971800"/>
            <a:ext cx="10668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800" b="1">
                <a:solidFill>
                  <a:schemeClr val="bg2"/>
                </a:solidFill>
                <a:latin typeface="宋体" panose="02010600030101010101" pitchFamily="2" charset="-122"/>
              </a:rPr>
              <a:t>√</a:t>
            </a:r>
            <a:r>
              <a:rPr lang="zh-CN" altLang="en-US" sz="48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421902" name="AutoShape 14"/>
          <p:cNvSpPr>
            <a:spLocks noChangeArrowheads="1"/>
          </p:cNvSpPr>
          <p:nvPr/>
        </p:nvSpPr>
        <p:spPr bwMode="auto">
          <a:xfrm>
            <a:off x="4267200" y="2676928"/>
            <a:ext cx="1066800" cy="3810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943600" y="838200"/>
            <a:ext cx="2971800" cy="2881313"/>
            <a:chOff x="3360" y="1079"/>
            <a:chExt cx="1872" cy="1815"/>
          </a:xfrm>
        </p:grpSpPr>
        <p:sp>
          <p:nvSpPr>
            <p:cNvPr id="421904" name="Text Box 16"/>
            <p:cNvSpPr txBox="1">
              <a:spLocks noChangeArrowheads="1"/>
            </p:cNvSpPr>
            <p:nvPr/>
          </p:nvSpPr>
          <p:spPr bwMode="auto">
            <a:xfrm>
              <a:off x="3360" y="1374"/>
              <a:ext cx="1872" cy="150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kumimoji="0" lang="zh-CN" altLang="en-US" sz="2200" b="1" dirty="0">
                  <a:solidFill>
                    <a:srgbClr val="000099"/>
                  </a:solidFill>
                  <a:latin typeface="Times New Roman" pitchFamily="18" charset="0"/>
                </a:rPr>
                <a:t>             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0</a:t>
              </a:r>
              <a:r>
                <a:rPr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lang="en-US" altLang="zh-CN" sz="2200" b="1" baseline="-30000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  <a:latin typeface="Times New Roman" pitchFamily="18" charset="0"/>
                </a:rPr>
                <a:t>               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1</a:t>
              </a:r>
              <a:r>
                <a:rPr lang="en-US" altLang="zh-CN" sz="2200" b="1" dirty="0">
                  <a:latin typeface="Times New Roman" pitchFamily="18" charset="0"/>
                </a:rPr>
                <a:t>      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b="1" dirty="0">
                  <a:latin typeface="Times New Roman" pitchFamily="18" charset="0"/>
                </a:rPr>
                <a:t>    </a:t>
              </a:r>
              <a:r>
                <a:rPr lang="en-US" altLang="zh-CN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b="1" dirty="0">
                  <a:latin typeface="Times New Roman" pitchFamily="18" charset="0"/>
                </a:rPr>
                <a:t> / 0      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lang="en-US" altLang="zh-CN" b="1" dirty="0">
                  <a:latin typeface="Times New Roman" pitchFamily="18" charset="0"/>
                </a:rPr>
                <a:t> / 0                        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latin typeface="Times New Roman" pitchFamily="18" charset="0"/>
                </a:rPr>
                <a:t>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  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b="1" dirty="0">
                  <a:latin typeface="Times New Roman" pitchFamily="18" charset="0"/>
                </a:rPr>
                <a:t> / 0      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lang="en-US" altLang="zh-CN" b="1" dirty="0">
                  <a:latin typeface="Times New Roman" pitchFamily="18" charset="0"/>
                </a:rPr>
                <a:t> / 0                      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latin typeface="Times New Roman" pitchFamily="18" charset="0"/>
                </a:rPr>
                <a:t>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lang="en-US" altLang="zh-CN" b="1" dirty="0">
                  <a:latin typeface="Times New Roman" pitchFamily="18" charset="0"/>
                </a:rPr>
                <a:t>  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b="1" dirty="0">
                  <a:latin typeface="Times New Roman" pitchFamily="18" charset="0"/>
                </a:rPr>
                <a:t> / 1      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lang="en-US" altLang="zh-CN" b="1" dirty="0">
                  <a:latin typeface="Times New Roman" pitchFamily="18" charset="0"/>
                </a:rPr>
                <a:t> / 0                      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latin typeface="Times New Roman" pitchFamily="18" charset="0"/>
                </a:rPr>
                <a:t>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b="1" dirty="0">
                  <a:latin typeface="Times New Roman" pitchFamily="18" charset="0"/>
                </a:rPr>
                <a:t>                </a:t>
              </a:r>
            </a:p>
          </p:txBody>
        </p:sp>
        <p:sp>
          <p:nvSpPr>
            <p:cNvPr id="52251" name="Line 17"/>
            <p:cNvSpPr>
              <a:spLocks noChangeShapeType="1"/>
            </p:cNvSpPr>
            <p:nvPr/>
          </p:nvSpPr>
          <p:spPr bwMode="auto">
            <a:xfrm>
              <a:off x="4464" y="1344"/>
              <a:ext cx="0" cy="1519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52" name="Line 18"/>
            <p:cNvSpPr>
              <a:spLocks noChangeShapeType="1"/>
            </p:cNvSpPr>
            <p:nvPr/>
          </p:nvSpPr>
          <p:spPr bwMode="auto">
            <a:xfrm>
              <a:off x="3360" y="1392"/>
              <a:ext cx="336" cy="240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907" name="Text Box 19"/>
            <p:cNvSpPr txBox="1">
              <a:spLocks noChangeArrowheads="1"/>
            </p:cNvSpPr>
            <p:nvPr/>
          </p:nvSpPr>
          <p:spPr bwMode="auto">
            <a:xfrm>
              <a:off x="3360" y="1440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dirty="0" err="1">
                  <a:latin typeface="Times New Roman" pitchFamily="18" charset="0"/>
                </a:rPr>
                <a:t>Y</a:t>
              </a:r>
              <a:r>
                <a:rPr kumimoji="0" lang="en-US" altLang="zh-CN" sz="2000" b="1" baseline="-25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</a:t>
              </a:r>
              <a:endParaRPr kumimoji="0" lang="en-US" altLang="zh-CN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2254" name="Text Box 20"/>
            <p:cNvSpPr txBox="1">
              <a:spLocks noChangeArrowheads="1"/>
            </p:cNvSpPr>
            <p:nvPr/>
          </p:nvSpPr>
          <p:spPr bwMode="auto">
            <a:xfrm>
              <a:off x="3552" y="12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x</a:t>
              </a:r>
            </a:p>
          </p:txBody>
        </p:sp>
        <p:sp>
          <p:nvSpPr>
            <p:cNvPr id="52255" name="Line 21"/>
            <p:cNvSpPr>
              <a:spLocks noChangeShapeType="1"/>
            </p:cNvSpPr>
            <p:nvPr/>
          </p:nvSpPr>
          <p:spPr bwMode="auto">
            <a:xfrm>
              <a:off x="3360" y="1680"/>
              <a:ext cx="1872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910" name="Text Box 22"/>
            <p:cNvSpPr txBox="1">
              <a:spLocks noChangeArrowheads="1"/>
            </p:cNvSpPr>
            <p:nvPr/>
          </p:nvSpPr>
          <p:spPr bwMode="auto">
            <a:xfrm>
              <a:off x="3360" y="1079"/>
              <a:ext cx="1872" cy="31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>
                  <a:latin typeface="Times New Roman" pitchFamily="18" charset="0"/>
                </a:rPr>
                <a:t>               </a:t>
              </a:r>
              <a:r>
                <a:rPr lang="en-US" altLang="zh-CN" b="1">
                  <a:latin typeface="Times New Roman" pitchFamily="18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</a:t>
              </a:r>
              <a:r>
                <a:rPr lang="en-US" altLang="zh-CN" b="1">
                  <a:latin typeface="Times New Roman" pitchFamily="18" charset="0"/>
                </a:rPr>
                <a:t> / Z</a:t>
              </a:r>
            </a:p>
          </p:txBody>
        </p:sp>
        <p:sp>
          <p:nvSpPr>
            <p:cNvPr id="52257" name="Line 23"/>
            <p:cNvSpPr>
              <a:spLocks noChangeShapeType="1"/>
            </p:cNvSpPr>
            <p:nvPr/>
          </p:nvSpPr>
          <p:spPr bwMode="auto">
            <a:xfrm>
              <a:off x="3744" y="1080"/>
              <a:ext cx="0" cy="1814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79512" y="3940116"/>
            <a:ext cx="3657600" cy="2852738"/>
            <a:chOff x="1584" y="2463"/>
            <a:chExt cx="2304" cy="1797"/>
          </a:xfrm>
        </p:grpSpPr>
        <p:sp>
          <p:nvSpPr>
            <p:cNvPr id="52235" name="Oval 25"/>
            <p:cNvSpPr>
              <a:spLocks noChangeArrowheads="1"/>
            </p:cNvSpPr>
            <p:nvPr/>
          </p:nvSpPr>
          <p:spPr bwMode="auto">
            <a:xfrm>
              <a:off x="2181" y="2694"/>
              <a:ext cx="415" cy="409"/>
            </a:xfrm>
            <a:prstGeom prst="ellipse">
              <a:avLst/>
            </a:prstGeom>
            <a:solidFill>
              <a:srgbClr val="FFFFCC"/>
            </a:solidFill>
            <a:ln w="25400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S</a:t>
              </a:r>
              <a:r>
                <a:rPr kumimoji="0" lang="en-US" altLang="zh-CN" b="1" baseline="-25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6" name="Oval 26"/>
            <p:cNvSpPr>
              <a:spLocks noChangeArrowheads="1"/>
            </p:cNvSpPr>
            <p:nvPr/>
          </p:nvSpPr>
          <p:spPr bwMode="auto">
            <a:xfrm>
              <a:off x="3399" y="2694"/>
              <a:ext cx="417" cy="409"/>
            </a:xfrm>
            <a:prstGeom prst="ellipse">
              <a:avLst/>
            </a:prstGeom>
            <a:solidFill>
              <a:srgbClr val="FFFFCC"/>
            </a:solidFill>
            <a:ln w="25400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S</a:t>
              </a:r>
              <a:r>
                <a:rPr kumimoji="0" lang="en-US" altLang="zh-CN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2237" name="Oval 27"/>
            <p:cNvSpPr>
              <a:spLocks noChangeArrowheads="1"/>
            </p:cNvSpPr>
            <p:nvPr/>
          </p:nvSpPr>
          <p:spPr bwMode="auto">
            <a:xfrm>
              <a:off x="2832" y="3548"/>
              <a:ext cx="415" cy="409"/>
            </a:xfrm>
            <a:prstGeom prst="ellipse">
              <a:avLst/>
            </a:prstGeom>
            <a:solidFill>
              <a:srgbClr val="FFFFCC"/>
            </a:solidFill>
            <a:ln w="25400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S</a:t>
              </a:r>
              <a:r>
                <a:rPr kumimoji="0" lang="en-US" altLang="zh-CN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2238" name="Freeform 28"/>
            <p:cNvSpPr>
              <a:spLocks/>
            </p:cNvSpPr>
            <p:nvPr/>
          </p:nvSpPr>
          <p:spPr bwMode="auto">
            <a:xfrm>
              <a:off x="2569" y="2690"/>
              <a:ext cx="829" cy="121"/>
            </a:xfrm>
            <a:custGeom>
              <a:avLst/>
              <a:gdLst>
                <a:gd name="T0" fmla="*/ 0 w 953"/>
                <a:gd name="T1" fmla="*/ 53965 h 181"/>
                <a:gd name="T2" fmla="*/ 182 w 953"/>
                <a:gd name="T3" fmla="*/ 0 h 181"/>
                <a:gd name="T4" fmla="*/ 381 w 953"/>
                <a:gd name="T5" fmla="*/ 53965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39" name="Text Box 29"/>
            <p:cNvSpPr txBox="1">
              <a:spLocks noChangeArrowheads="1"/>
            </p:cNvSpPr>
            <p:nvPr/>
          </p:nvSpPr>
          <p:spPr bwMode="auto">
            <a:xfrm>
              <a:off x="1584" y="2534"/>
              <a:ext cx="4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0/0</a:t>
              </a:r>
            </a:p>
          </p:txBody>
        </p:sp>
        <p:sp>
          <p:nvSpPr>
            <p:cNvPr id="52240" name="Freeform 30"/>
            <p:cNvSpPr>
              <a:spLocks/>
            </p:cNvSpPr>
            <p:nvPr/>
          </p:nvSpPr>
          <p:spPr bwMode="auto">
            <a:xfrm>
              <a:off x="1941" y="2521"/>
              <a:ext cx="406" cy="291"/>
            </a:xfrm>
            <a:custGeom>
              <a:avLst/>
              <a:gdLst>
                <a:gd name="T0" fmla="*/ 177 w 438"/>
                <a:gd name="T1" fmla="*/ 3 h 416"/>
                <a:gd name="T2" fmla="*/ 104 w 438"/>
                <a:gd name="T3" fmla="*/ 1 h 416"/>
                <a:gd name="T4" fmla="*/ 30 w 438"/>
                <a:gd name="T5" fmla="*/ 2 h 416"/>
                <a:gd name="T6" fmla="*/ 13 w 438"/>
                <a:gd name="T7" fmla="*/ 5 h 416"/>
                <a:gd name="T8" fmla="*/ 104 w 438"/>
                <a:gd name="T9" fmla="*/ 5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8"/>
                <a:gd name="T16" fmla="*/ 0 h 416"/>
                <a:gd name="T17" fmla="*/ 438 w 438"/>
                <a:gd name="T18" fmla="*/ 416 h 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8" h="416">
                  <a:moveTo>
                    <a:pt x="438" y="242"/>
                  </a:moveTo>
                  <a:cubicBezTo>
                    <a:pt x="377" y="136"/>
                    <a:pt x="317" y="30"/>
                    <a:pt x="257" y="15"/>
                  </a:cubicBezTo>
                  <a:cubicBezTo>
                    <a:pt x="197" y="0"/>
                    <a:pt x="114" y="91"/>
                    <a:pt x="76" y="151"/>
                  </a:cubicBezTo>
                  <a:cubicBezTo>
                    <a:pt x="38" y="211"/>
                    <a:pt x="0" y="340"/>
                    <a:pt x="30" y="378"/>
                  </a:cubicBezTo>
                  <a:cubicBezTo>
                    <a:pt x="60" y="416"/>
                    <a:pt x="219" y="378"/>
                    <a:pt x="257" y="378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1" name="Text Box 31"/>
            <p:cNvSpPr txBox="1">
              <a:spLocks noChangeArrowheads="1"/>
            </p:cNvSpPr>
            <p:nvPr/>
          </p:nvSpPr>
          <p:spPr bwMode="auto">
            <a:xfrm>
              <a:off x="2726" y="2463"/>
              <a:ext cx="5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1/0</a:t>
              </a:r>
            </a:p>
          </p:txBody>
        </p:sp>
        <p:sp>
          <p:nvSpPr>
            <p:cNvPr id="52242" name="Text Box 32"/>
            <p:cNvSpPr txBox="1">
              <a:spLocks noChangeArrowheads="1"/>
            </p:cNvSpPr>
            <p:nvPr/>
          </p:nvSpPr>
          <p:spPr bwMode="auto">
            <a:xfrm>
              <a:off x="3360" y="33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1/0</a:t>
              </a:r>
            </a:p>
          </p:txBody>
        </p:sp>
        <p:sp>
          <p:nvSpPr>
            <p:cNvPr id="52243" name="Freeform 33"/>
            <p:cNvSpPr>
              <a:spLocks/>
            </p:cNvSpPr>
            <p:nvPr/>
          </p:nvSpPr>
          <p:spPr bwMode="auto">
            <a:xfrm rot="19985425">
              <a:off x="2557" y="2876"/>
              <a:ext cx="824" cy="291"/>
            </a:xfrm>
            <a:custGeom>
              <a:avLst/>
              <a:gdLst>
                <a:gd name="T0" fmla="*/ 130 w 1088"/>
                <a:gd name="T1" fmla="*/ 0 h 998"/>
                <a:gd name="T2" fmla="*/ 54 w 1088"/>
                <a:gd name="T3" fmla="*/ 0 h 998"/>
                <a:gd name="T4" fmla="*/ 0 w 1088"/>
                <a:gd name="T5" fmla="*/ 0 h 998"/>
                <a:gd name="T6" fmla="*/ 0 60000 65536"/>
                <a:gd name="T7" fmla="*/ 0 60000 65536"/>
                <a:gd name="T8" fmla="*/ 0 60000 65536"/>
                <a:gd name="T9" fmla="*/ 0 w 1088"/>
                <a:gd name="T10" fmla="*/ 0 h 998"/>
                <a:gd name="T11" fmla="*/ 1088 w 1088"/>
                <a:gd name="T12" fmla="*/ 998 h 9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8" h="998">
                  <a:moveTo>
                    <a:pt x="1088" y="998"/>
                  </a:moveTo>
                  <a:cubicBezTo>
                    <a:pt x="861" y="967"/>
                    <a:pt x="634" y="937"/>
                    <a:pt x="453" y="771"/>
                  </a:cubicBezTo>
                  <a:cubicBezTo>
                    <a:pt x="272" y="605"/>
                    <a:pt x="75" y="128"/>
                    <a:pt x="0" y="0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4" name="Text Box 34"/>
            <p:cNvSpPr txBox="1">
              <a:spLocks noChangeArrowheads="1"/>
            </p:cNvSpPr>
            <p:nvPr/>
          </p:nvSpPr>
          <p:spPr bwMode="auto">
            <a:xfrm>
              <a:off x="2152" y="3307"/>
              <a:ext cx="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0/1</a:t>
              </a:r>
            </a:p>
          </p:txBody>
        </p:sp>
        <p:sp>
          <p:nvSpPr>
            <p:cNvPr id="52245" name="Text Box 35"/>
            <p:cNvSpPr txBox="1">
              <a:spLocks noChangeArrowheads="1"/>
            </p:cNvSpPr>
            <p:nvPr/>
          </p:nvSpPr>
          <p:spPr bwMode="auto">
            <a:xfrm>
              <a:off x="2736" y="2844"/>
              <a:ext cx="4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0/0</a:t>
              </a:r>
            </a:p>
          </p:txBody>
        </p:sp>
        <p:sp>
          <p:nvSpPr>
            <p:cNvPr id="52246" name="Freeform 36"/>
            <p:cNvSpPr>
              <a:spLocks/>
            </p:cNvSpPr>
            <p:nvPr/>
          </p:nvSpPr>
          <p:spPr bwMode="auto">
            <a:xfrm>
              <a:off x="3043" y="3805"/>
              <a:ext cx="344" cy="336"/>
            </a:xfrm>
            <a:custGeom>
              <a:avLst/>
              <a:gdLst>
                <a:gd name="T0" fmla="*/ 192 w 344"/>
                <a:gd name="T1" fmla="*/ 0 h 336"/>
                <a:gd name="T2" fmla="*/ 336 w 344"/>
                <a:gd name="T3" fmla="*/ 144 h 336"/>
                <a:gd name="T4" fmla="*/ 144 w 344"/>
                <a:gd name="T5" fmla="*/ 336 h 336"/>
                <a:gd name="T6" fmla="*/ 0 w 344"/>
                <a:gd name="T7" fmla="*/ 144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4"/>
                <a:gd name="T13" fmla="*/ 0 h 336"/>
                <a:gd name="T14" fmla="*/ 344 w 344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4" h="336">
                  <a:moveTo>
                    <a:pt x="192" y="0"/>
                  </a:moveTo>
                  <a:cubicBezTo>
                    <a:pt x="268" y="44"/>
                    <a:pt x="344" y="88"/>
                    <a:pt x="336" y="144"/>
                  </a:cubicBezTo>
                  <a:cubicBezTo>
                    <a:pt x="328" y="200"/>
                    <a:pt x="200" y="336"/>
                    <a:pt x="144" y="336"/>
                  </a:cubicBezTo>
                  <a:cubicBezTo>
                    <a:pt x="88" y="336"/>
                    <a:pt x="44" y="240"/>
                    <a:pt x="0" y="144"/>
                  </a:cubicBezTo>
                </a:path>
              </a:pathLst>
            </a:cu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7" name="Text Box 37"/>
            <p:cNvSpPr txBox="1">
              <a:spLocks noChangeArrowheads="1"/>
            </p:cNvSpPr>
            <p:nvPr/>
          </p:nvSpPr>
          <p:spPr bwMode="auto">
            <a:xfrm>
              <a:off x="3235" y="397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1/0</a:t>
              </a:r>
            </a:p>
          </p:txBody>
        </p:sp>
        <p:sp>
          <p:nvSpPr>
            <p:cNvPr id="52248" name="Freeform 38"/>
            <p:cNvSpPr>
              <a:spLocks/>
            </p:cNvSpPr>
            <p:nvPr/>
          </p:nvSpPr>
          <p:spPr bwMode="auto">
            <a:xfrm>
              <a:off x="3195" y="3085"/>
              <a:ext cx="384" cy="515"/>
            </a:xfrm>
            <a:custGeom>
              <a:avLst/>
              <a:gdLst>
                <a:gd name="T0" fmla="*/ 384 w 384"/>
                <a:gd name="T1" fmla="*/ 0 h 528"/>
                <a:gd name="T2" fmla="*/ 288 w 384"/>
                <a:gd name="T3" fmla="*/ 288 h 528"/>
                <a:gd name="T4" fmla="*/ 0 w 384"/>
                <a:gd name="T5" fmla="*/ 528 h 528"/>
                <a:gd name="T6" fmla="*/ 0 60000 65536"/>
                <a:gd name="T7" fmla="*/ 0 60000 65536"/>
                <a:gd name="T8" fmla="*/ 0 60000 65536"/>
                <a:gd name="T9" fmla="*/ 0 w 384"/>
                <a:gd name="T10" fmla="*/ 0 h 528"/>
                <a:gd name="T11" fmla="*/ 384 w 384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528">
                  <a:moveTo>
                    <a:pt x="384" y="0"/>
                  </a:moveTo>
                  <a:cubicBezTo>
                    <a:pt x="368" y="100"/>
                    <a:pt x="352" y="200"/>
                    <a:pt x="288" y="288"/>
                  </a:cubicBezTo>
                  <a:cubicBezTo>
                    <a:pt x="224" y="376"/>
                    <a:pt x="112" y="452"/>
                    <a:pt x="0" y="528"/>
                  </a:cubicBezTo>
                </a:path>
              </a:pathLst>
            </a:cu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9" name="Freeform 39"/>
            <p:cNvSpPr>
              <a:spLocks/>
            </p:cNvSpPr>
            <p:nvPr/>
          </p:nvSpPr>
          <p:spPr bwMode="auto">
            <a:xfrm>
              <a:off x="2400" y="3120"/>
              <a:ext cx="480" cy="528"/>
            </a:xfrm>
            <a:custGeom>
              <a:avLst/>
              <a:gdLst>
                <a:gd name="T0" fmla="*/ 480 w 480"/>
                <a:gd name="T1" fmla="*/ 528 h 528"/>
                <a:gd name="T2" fmla="*/ 144 w 480"/>
                <a:gd name="T3" fmla="*/ 384 h 528"/>
                <a:gd name="T4" fmla="*/ 0 w 480"/>
                <a:gd name="T5" fmla="*/ 0 h 528"/>
                <a:gd name="T6" fmla="*/ 0 60000 65536"/>
                <a:gd name="T7" fmla="*/ 0 60000 65536"/>
                <a:gd name="T8" fmla="*/ 0 60000 65536"/>
                <a:gd name="T9" fmla="*/ 0 w 480"/>
                <a:gd name="T10" fmla="*/ 0 h 528"/>
                <a:gd name="T11" fmla="*/ 480 w 480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528">
                  <a:moveTo>
                    <a:pt x="480" y="528"/>
                  </a:moveTo>
                  <a:cubicBezTo>
                    <a:pt x="352" y="500"/>
                    <a:pt x="224" y="472"/>
                    <a:pt x="144" y="384"/>
                  </a:cubicBezTo>
                  <a:cubicBezTo>
                    <a:pt x="64" y="296"/>
                    <a:pt x="32" y="148"/>
                    <a:pt x="0" y="0"/>
                  </a:cubicBezTo>
                </a:path>
              </a:pathLst>
            </a:cu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21928" name="Text Box 40"/>
          <p:cNvSpPr txBox="1">
            <a:spLocks noChangeArrowheads="1"/>
          </p:cNvSpPr>
          <p:nvPr/>
        </p:nvSpPr>
        <p:spPr bwMode="auto">
          <a:xfrm>
            <a:off x="3913312" y="3624591"/>
            <a:ext cx="5003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3.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状态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分配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21929" name="Text Box 41"/>
          <p:cNvSpPr txBox="1">
            <a:spLocks noChangeArrowheads="1"/>
          </p:cNvSpPr>
          <p:nvPr/>
        </p:nvSpPr>
        <p:spPr bwMode="auto">
          <a:xfrm>
            <a:off x="7020272" y="4209058"/>
            <a:ext cx="2514600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</a:rPr>
              <a:t>            </a:t>
            </a:r>
            <a:r>
              <a:rPr lang="en-US" altLang="zh-CN" sz="2800" b="1" dirty="0">
                <a:solidFill>
                  <a:schemeClr val="bg2"/>
                </a:solidFill>
              </a:rPr>
              <a:t>y</a:t>
            </a:r>
            <a:r>
              <a:rPr lang="en-US" altLang="zh-CN" sz="2000" b="1" baseline="-25000" dirty="0">
                <a:solidFill>
                  <a:schemeClr val="bg2"/>
                </a:solidFill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</a:rPr>
              <a:t>y</a:t>
            </a:r>
            <a:r>
              <a:rPr lang="en-US" altLang="zh-CN" sz="2000" b="1" baseline="-25000" dirty="0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</a:rPr>
              <a:t>S</a:t>
            </a:r>
            <a:r>
              <a:rPr kumimoji="0" lang="en-US" altLang="zh-CN" sz="2800" b="1" baseline="-25000" dirty="0">
                <a:solidFill>
                  <a:schemeClr val="bg2"/>
                </a:solidFill>
              </a:rPr>
              <a:t>0 </a:t>
            </a:r>
            <a:r>
              <a:rPr lang="en-US" altLang="zh-CN" sz="2800" b="1" dirty="0">
                <a:solidFill>
                  <a:schemeClr val="bg2"/>
                </a:solidFill>
              </a:rPr>
              <a:t>—— 00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</a:rPr>
              <a:t>S</a:t>
            </a:r>
            <a:r>
              <a:rPr kumimoji="0" lang="en-US" altLang="zh-CN" sz="2800" b="1" baseline="-25000" dirty="0">
                <a:solidFill>
                  <a:schemeClr val="bg2"/>
                </a:solidFill>
              </a:rPr>
              <a:t>1 </a:t>
            </a:r>
            <a:r>
              <a:rPr lang="en-US" altLang="zh-CN" sz="2800" b="1" dirty="0">
                <a:solidFill>
                  <a:schemeClr val="bg2"/>
                </a:solidFill>
              </a:rPr>
              <a:t>—— 10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</a:rPr>
              <a:t>S</a:t>
            </a:r>
            <a:r>
              <a:rPr kumimoji="0" lang="en-US" altLang="zh-CN" sz="2800" b="1" baseline="-25000" dirty="0">
                <a:solidFill>
                  <a:schemeClr val="bg2"/>
                </a:solidFill>
              </a:rPr>
              <a:t>2 </a:t>
            </a:r>
            <a:r>
              <a:rPr lang="en-US" altLang="zh-CN" sz="2800" b="1" dirty="0">
                <a:solidFill>
                  <a:schemeClr val="bg2"/>
                </a:solidFill>
              </a:rPr>
              <a:t>—— 11</a:t>
            </a:r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3877472" y="4665071"/>
            <a:ext cx="34308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bg2"/>
                </a:solidFill>
                <a:latin typeface="Arial" panose="020B0604020202020204" pitchFamily="34" charset="0"/>
              </a:rPr>
              <a:t>规则</a:t>
            </a:r>
            <a:r>
              <a:rPr lang="en-US" altLang="zh-CN" sz="2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S</a:t>
            </a:r>
            <a:r>
              <a:rPr lang="en-US" altLang="zh-CN" sz="2000" baseline="-25000" dirty="0" smtClean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S</a:t>
            </a:r>
            <a:r>
              <a:rPr lang="en-US" altLang="zh-CN" sz="2000" baseline="-25000" dirty="0" smtClean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,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S</a:t>
            </a:r>
            <a:r>
              <a:rPr lang="en-US" altLang="zh-CN" sz="2000" baseline="-25000" dirty="0" smtClean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S</a:t>
            </a:r>
            <a:r>
              <a:rPr lang="en-US" altLang="zh-CN" sz="2000" baseline="-25000" dirty="0" smtClean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 ,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 S</a:t>
            </a:r>
            <a:r>
              <a:rPr lang="en-US" altLang="zh-CN" sz="2000" baseline="-25000" dirty="0" smtClean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S</a:t>
            </a:r>
            <a:r>
              <a:rPr lang="en-US" altLang="zh-CN" sz="2000" baseline="-25000" dirty="0" smtClean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endParaRPr lang="zh-CN" altLang="en-US" sz="2000" b="1" baseline="-250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4" name="Text Box 26"/>
          <p:cNvSpPr txBox="1">
            <a:spLocks noChangeArrowheads="1"/>
          </p:cNvSpPr>
          <p:nvPr/>
        </p:nvSpPr>
        <p:spPr bwMode="auto">
          <a:xfrm>
            <a:off x="3877473" y="5248002"/>
            <a:ext cx="30399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规则</a:t>
            </a:r>
            <a:r>
              <a:rPr lang="en-US" altLang="zh-CN" sz="2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S</a:t>
            </a:r>
            <a:r>
              <a:rPr lang="en-US" altLang="zh-CN" sz="2000" baseline="-25000" dirty="0" smtClean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S</a:t>
            </a:r>
            <a:r>
              <a:rPr lang="en-US" altLang="zh-CN" sz="2000" baseline="-25000" dirty="0" smtClean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S</a:t>
            </a:r>
            <a:r>
              <a:rPr lang="en-US" altLang="zh-CN" sz="2000" baseline="-25000" dirty="0" smtClean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S</a:t>
            </a:r>
            <a:r>
              <a:rPr lang="en-US" altLang="zh-CN" sz="2000" baseline="-25000" dirty="0" smtClean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endParaRPr lang="zh-CN" altLang="en-US" sz="2000" u="sng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779912" y="5821304"/>
            <a:ext cx="20869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规则</a:t>
            </a: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：</a:t>
            </a:r>
            <a:r>
              <a:rPr lang="en-US" altLang="zh-CN" sz="2000" dirty="0" smtClean="0">
                <a:solidFill>
                  <a:schemeClr val="bg1"/>
                </a:solidFill>
              </a:rPr>
              <a:t>S</a:t>
            </a:r>
            <a:r>
              <a:rPr lang="en-US" altLang="zh-CN" sz="2000" baseline="-25000" dirty="0" smtClean="0">
                <a:solidFill>
                  <a:schemeClr val="bg1"/>
                </a:solidFill>
              </a:rPr>
              <a:t>0</a:t>
            </a:r>
            <a:r>
              <a:rPr lang="en-US" altLang="zh-CN" sz="2000" dirty="0" smtClean="0">
                <a:solidFill>
                  <a:schemeClr val="bg1"/>
                </a:solidFill>
              </a:rPr>
              <a:t>S</a:t>
            </a:r>
            <a:r>
              <a:rPr lang="en-US" altLang="zh-CN" sz="2000" baseline="-25000" dirty="0" smtClean="0">
                <a:solidFill>
                  <a:schemeClr val="bg1"/>
                </a:solidFill>
              </a:rPr>
              <a:t>1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4201573" y="4093918"/>
            <a:ext cx="15937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ClrTx/>
              <a:buSzTx/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2</a:t>
            </a:r>
            <a:r>
              <a:rPr lang="zh-CN" altLang="en-US" b="1" dirty="0">
                <a:solidFill>
                  <a:schemeClr val="bg1"/>
                </a:solidFill>
              </a:rPr>
              <a:t>个触发器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923928" y="14862"/>
            <a:ext cx="1447053" cy="821850"/>
            <a:chOff x="3383732" y="2070650"/>
            <a:chExt cx="1805663" cy="961456"/>
          </a:xfrm>
        </p:grpSpPr>
        <p:cxnSp>
          <p:nvCxnSpPr>
            <p:cNvPr id="47" name="直接连接符 46"/>
            <p:cNvCxnSpPr/>
            <p:nvPr/>
          </p:nvCxnSpPr>
          <p:spPr bwMode="auto">
            <a:xfrm flipH="1" flipV="1">
              <a:off x="3822445" y="2240018"/>
              <a:ext cx="928745" cy="22440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arrow" w="lg" len="lg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直接连接符 47"/>
            <p:cNvCxnSpPr/>
            <p:nvPr/>
          </p:nvCxnSpPr>
          <p:spPr bwMode="auto">
            <a:xfrm flipH="1">
              <a:off x="3785103" y="2540969"/>
              <a:ext cx="1003429" cy="29013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arrow" w="lg" len="lg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椭圆 48"/>
            <p:cNvSpPr/>
            <p:nvPr/>
          </p:nvSpPr>
          <p:spPr bwMode="auto">
            <a:xfrm>
              <a:off x="3383732" y="2070650"/>
              <a:ext cx="401371" cy="432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S1</a:t>
              </a:r>
              <a:endPara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" name="椭圆 49"/>
            <p:cNvSpPr/>
            <p:nvPr/>
          </p:nvSpPr>
          <p:spPr bwMode="auto">
            <a:xfrm>
              <a:off x="3383732" y="2600058"/>
              <a:ext cx="401371" cy="432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S2</a:t>
              </a:r>
              <a:endPara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" name="椭圆 50"/>
            <p:cNvSpPr/>
            <p:nvPr/>
          </p:nvSpPr>
          <p:spPr bwMode="auto">
            <a:xfrm>
              <a:off x="4788024" y="2250140"/>
              <a:ext cx="401371" cy="40495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S3</a:t>
              </a:r>
              <a:endPara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942175" y="753324"/>
            <a:ext cx="1457217" cy="790663"/>
            <a:chOff x="3347864" y="3619672"/>
            <a:chExt cx="2016224" cy="961456"/>
          </a:xfrm>
        </p:grpSpPr>
        <p:cxnSp>
          <p:nvCxnSpPr>
            <p:cNvPr id="53" name="直接连接符 52"/>
            <p:cNvCxnSpPr/>
            <p:nvPr/>
          </p:nvCxnSpPr>
          <p:spPr bwMode="auto">
            <a:xfrm flipH="1">
              <a:off x="3779912" y="3870714"/>
              <a:ext cx="1024443" cy="3195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arrow" w="lg" len="lg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接连接符 53"/>
            <p:cNvCxnSpPr/>
            <p:nvPr/>
          </p:nvCxnSpPr>
          <p:spPr bwMode="auto">
            <a:xfrm flipH="1" flipV="1">
              <a:off x="3815720" y="4236528"/>
              <a:ext cx="1072244" cy="2005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arrow" w="lg" len="lg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椭圆 54"/>
            <p:cNvSpPr/>
            <p:nvPr/>
          </p:nvSpPr>
          <p:spPr bwMode="auto">
            <a:xfrm>
              <a:off x="4932040" y="3619672"/>
              <a:ext cx="432048" cy="432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S1</a:t>
              </a:r>
              <a:endPara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 bwMode="auto">
            <a:xfrm>
              <a:off x="4932040" y="4149080"/>
              <a:ext cx="432048" cy="432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S2</a:t>
              </a:r>
              <a:endPara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 bwMode="auto">
            <a:xfrm>
              <a:off x="3347864" y="3933056"/>
              <a:ext cx="432048" cy="432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S3</a:t>
              </a:r>
              <a:endPara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6" name="矩形 5"/>
          <p:cNvSpPr/>
          <p:nvPr/>
        </p:nvSpPr>
        <p:spPr bwMode="auto">
          <a:xfrm>
            <a:off x="3779912" y="4111285"/>
            <a:ext cx="5184576" cy="2234262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427984" y="1556792"/>
            <a:ext cx="911399" cy="718546"/>
            <a:chOff x="3347864" y="5275856"/>
            <a:chExt cx="1289604" cy="961456"/>
          </a:xfrm>
        </p:grpSpPr>
        <p:sp>
          <p:nvSpPr>
            <p:cNvPr id="60" name="椭圆 59"/>
            <p:cNvSpPr/>
            <p:nvPr/>
          </p:nvSpPr>
          <p:spPr bwMode="auto">
            <a:xfrm>
              <a:off x="3347864" y="5275856"/>
              <a:ext cx="432048" cy="432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S1</a:t>
              </a:r>
              <a:endPara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" name="椭圆 60"/>
            <p:cNvSpPr/>
            <p:nvPr/>
          </p:nvSpPr>
          <p:spPr bwMode="auto">
            <a:xfrm>
              <a:off x="3347864" y="5805264"/>
              <a:ext cx="432048" cy="432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S2</a:t>
              </a:r>
              <a:endPara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/>
          </p:nvSpPr>
          <p:spPr bwMode="auto">
            <a:xfrm>
              <a:off x="4122737" y="5481414"/>
              <a:ext cx="15388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 i="1" dirty="0">
                  <a:latin typeface="Times New Roman" pitchFamily="18" charset="0"/>
                </a:rPr>
                <a:t>X</a:t>
              </a:r>
              <a:endPara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/>
          </p:nvSpPr>
          <p:spPr bwMode="auto">
            <a:xfrm>
              <a:off x="4318852" y="5500464"/>
              <a:ext cx="1170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 dirty="0">
                  <a:latin typeface="宋体" pitchFamily="2" charset="-122"/>
                </a:rPr>
                <a:t>/</a:t>
              </a:r>
              <a:endPara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4" name="Rectangle 107"/>
            <p:cNvSpPr>
              <a:spLocks noChangeArrowheads="1"/>
            </p:cNvSpPr>
            <p:nvPr/>
          </p:nvSpPr>
          <p:spPr bwMode="auto">
            <a:xfrm>
              <a:off x="4496404" y="5481414"/>
              <a:ext cx="14106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 i="1" dirty="0">
                  <a:latin typeface="Times New Roman" pitchFamily="18" charset="0"/>
                </a:rPr>
                <a:t>Z</a:t>
              </a:r>
              <a:endPara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2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928" grpId="0" autoUpdateAnimBg="0"/>
      <p:bldP spid="421929" grpId="0"/>
      <p:bldP spid="43" grpId="0"/>
      <p:bldP spid="44" grpId="0"/>
      <p:bldP spid="45" grpId="0"/>
      <p:bldP spid="5" grpId="0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5"/>
          <p:cNvSpPr txBox="1">
            <a:spLocks noChangeArrowheads="1"/>
          </p:cNvSpPr>
          <p:nvPr/>
        </p:nvSpPr>
        <p:spPr bwMode="auto">
          <a:xfrm>
            <a:off x="684213" y="1054100"/>
            <a:ext cx="7921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chemeClr val="bg2"/>
                </a:solidFill>
                <a:latin typeface="Arial" panose="020B0604020202020204" pitchFamily="34" charset="0"/>
              </a:rPr>
              <a:t>12. </a:t>
            </a:r>
            <a:r>
              <a:rPr lang="zh-CN" altLang="en-US" sz="3600" b="1">
                <a:solidFill>
                  <a:schemeClr val="bg2"/>
                </a:solidFill>
                <a:latin typeface="Arial" panose="020B0604020202020204" pitchFamily="34" charset="0"/>
              </a:rPr>
              <a:t>用触发器设计时序电路</a:t>
            </a:r>
            <a:endParaRPr lang="en-US" altLang="zh-CN" sz="36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" name="Object 21"/>
          <p:cNvGraphicFramePr>
            <a:graphicFrameLocks noChangeAspect="1"/>
          </p:cNvGraphicFramePr>
          <p:nvPr/>
        </p:nvGraphicFramePr>
        <p:xfrm>
          <a:off x="323850" y="5049838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03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049838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348" name="Picture 20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338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1258888" y="2133600"/>
            <a:ext cx="6956425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3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时序电路设计</a:t>
            </a:r>
            <a:r>
              <a:rPr lang="en-US" altLang="zh-CN" sz="3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获得原始状态图和原始状态表（</a:t>
            </a:r>
            <a:r>
              <a:rPr lang="en-US" altLang="zh-CN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Derivation of State Graphs and Tables</a:t>
            </a:r>
            <a:r>
              <a:rPr lang="zh-CN" altLang="en-US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状态表化简（</a:t>
            </a:r>
            <a:r>
              <a:rPr lang="en-US" altLang="zh-CN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Reduction of State Tables</a:t>
            </a:r>
            <a:r>
              <a:rPr lang="zh-CN" altLang="en-US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状态分配（</a:t>
            </a:r>
            <a:r>
              <a:rPr lang="en-US" altLang="zh-CN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 Assignment</a:t>
            </a:r>
            <a:r>
              <a:rPr lang="zh-CN" altLang="en-US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一些例子</a:t>
            </a:r>
            <a:endParaRPr lang="en-US" altLang="zh-CN" sz="3000" b="1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3"/>
          <p:cNvSpPr txBox="1">
            <a:spLocks noChangeArrowheads="1"/>
          </p:cNvSpPr>
          <p:nvPr/>
        </p:nvSpPr>
        <p:spPr bwMode="auto">
          <a:xfrm>
            <a:off x="755650" y="1076325"/>
            <a:ext cx="7920038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</a:t>
            </a:r>
            <a:r>
              <a:rPr lang="en-US" altLang="zh-CN" sz="3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3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可逆计数器</a:t>
            </a:r>
            <a:endParaRPr lang="en-US" altLang="zh-CN" sz="3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自动售卖机</a:t>
            </a:r>
            <a:endParaRPr lang="en-US" altLang="zh-CN" sz="30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时序锁</a:t>
            </a:r>
            <a:r>
              <a:rPr lang="zh-CN" altLang="en-US" sz="3000" b="1">
                <a:solidFill>
                  <a:schemeClr val="bg2"/>
                </a:solidFill>
              </a:rPr>
              <a:t>（</a:t>
            </a:r>
            <a:r>
              <a:rPr lang="en-US" altLang="zh-CN" sz="3000">
                <a:solidFill>
                  <a:schemeClr val="bg2"/>
                </a:solidFill>
                <a:latin typeface="Arial" panose="020B0604020202020204" pitchFamily="34" charset="0"/>
              </a:rPr>
              <a:t>Sequential Lock</a:t>
            </a:r>
            <a:r>
              <a:rPr lang="zh-CN" altLang="en-US" sz="300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  <a:endParaRPr lang="en-US" altLang="zh-CN" sz="30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二进制串行加法器</a:t>
            </a:r>
            <a:r>
              <a:rPr lang="zh-CN" altLang="en-US" sz="3000" b="1">
                <a:solidFill>
                  <a:schemeClr val="bg2"/>
                </a:solidFill>
              </a:rPr>
              <a:t>（</a:t>
            </a:r>
            <a:r>
              <a:rPr lang="en-US" altLang="zh-CN" sz="3000">
                <a:solidFill>
                  <a:schemeClr val="bg2"/>
                </a:solidFill>
                <a:latin typeface="Arial" panose="020B0604020202020204" pitchFamily="34" charset="0"/>
              </a:rPr>
              <a:t>Binary Serial Adder</a:t>
            </a:r>
            <a:r>
              <a:rPr lang="zh-CN" altLang="en-US" sz="300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  <a:endParaRPr lang="en-US" altLang="zh-CN" sz="30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串行输入的</a:t>
            </a:r>
            <a:r>
              <a:rPr lang="en-US" altLang="zh-CN" sz="3000" b="1">
                <a:solidFill>
                  <a:schemeClr val="bg2"/>
                </a:solidFill>
                <a:latin typeface="Arial" panose="020B0604020202020204" pitchFamily="34" charset="0"/>
              </a:rPr>
              <a:t>8421BCD</a:t>
            </a:r>
            <a:r>
              <a:rPr lang="zh-CN" altLang="en-US" sz="30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码检测器</a:t>
            </a:r>
            <a:endParaRPr lang="en-US" altLang="zh-CN" sz="30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奇偶校验器</a:t>
            </a:r>
            <a:r>
              <a:rPr lang="zh-CN" altLang="en-US" sz="3000">
                <a:solidFill>
                  <a:schemeClr val="bg2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3000">
                <a:solidFill>
                  <a:schemeClr val="bg2"/>
                </a:solidFill>
                <a:latin typeface="Arial" panose="020B0604020202020204" pitchFamily="34" charset="0"/>
              </a:rPr>
              <a:t>A Sequential Parity Checker</a:t>
            </a:r>
            <a:r>
              <a:rPr lang="zh-CN" altLang="en-US" sz="300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  <a:endParaRPr lang="en-US" altLang="zh-CN" sz="30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码制转换器</a:t>
            </a:r>
            <a:r>
              <a:rPr lang="zh-CN" altLang="en-US" sz="3000">
                <a:solidFill>
                  <a:schemeClr val="bg2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3000" b="1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3000">
                <a:solidFill>
                  <a:schemeClr val="bg2"/>
                </a:solidFill>
                <a:latin typeface="Arial" panose="020B0604020202020204" pitchFamily="34" charset="0"/>
              </a:rPr>
              <a:t>Code Converter </a:t>
            </a:r>
            <a:r>
              <a:rPr lang="zh-CN" altLang="en-US" sz="300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pic>
        <p:nvPicPr>
          <p:cNvPr id="58371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91122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827088" y="406400"/>
            <a:ext cx="7416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例子</a:t>
            </a:r>
            <a:endParaRPr lang="en-US" altLang="zh-CN" sz="28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69373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Text Box 6"/>
          <p:cNvSpPr txBox="1">
            <a:spLocks noChangeArrowheads="1"/>
          </p:cNvSpPr>
          <p:nvPr/>
        </p:nvSpPr>
        <p:spPr bwMode="auto">
          <a:xfrm>
            <a:off x="827088" y="908050"/>
            <a:ext cx="7416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任务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：用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T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触发器设计一个可逆二进制模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8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可逆计数器</a:t>
            </a:r>
          </a:p>
        </p:txBody>
      </p:sp>
      <p:pic>
        <p:nvPicPr>
          <p:cNvPr id="5939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041" y="2119660"/>
            <a:ext cx="4541241" cy="4541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9397" name="Group 15"/>
          <p:cNvGrpSpPr>
            <a:grpSpLocks/>
          </p:cNvGrpSpPr>
          <p:nvPr/>
        </p:nvGrpSpPr>
        <p:grpSpPr bwMode="auto">
          <a:xfrm>
            <a:off x="346916" y="2132856"/>
            <a:ext cx="4962525" cy="2257425"/>
            <a:chOff x="1973" y="1071"/>
            <a:chExt cx="3126" cy="1422"/>
          </a:xfrm>
        </p:grpSpPr>
        <p:sp>
          <p:nvSpPr>
            <p:cNvPr id="59399" name="Rectangle 4"/>
            <p:cNvSpPr>
              <a:spLocks noChangeArrowheads="1"/>
            </p:cNvSpPr>
            <p:nvPr/>
          </p:nvSpPr>
          <p:spPr bwMode="auto">
            <a:xfrm>
              <a:off x="2699" y="1071"/>
              <a:ext cx="1488" cy="76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 dirty="0"/>
                <a:t>模</a:t>
              </a:r>
              <a:r>
                <a:rPr lang="en-US" altLang="zh-CN" sz="2800" b="1" dirty="0"/>
                <a:t>8</a:t>
              </a:r>
            </a:p>
            <a:p>
              <a:pPr algn="ctr" eaLnBrk="1" hangingPunct="1"/>
              <a:r>
                <a:rPr lang="zh-CN" altLang="en-US" sz="2800" b="1" dirty="0"/>
                <a:t>可逆计数器</a:t>
              </a:r>
            </a:p>
          </p:txBody>
        </p:sp>
        <p:sp>
          <p:nvSpPr>
            <p:cNvPr id="59400" name="Line 5"/>
            <p:cNvSpPr>
              <a:spLocks noChangeShapeType="1"/>
            </p:cNvSpPr>
            <p:nvPr/>
          </p:nvSpPr>
          <p:spPr bwMode="auto">
            <a:xfrm>
              <a:off x="2363" y="1455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2694" name="Text Box 6"/>
            <p:cNvSpPr txBox="1">
              <a:spLocks noChangeArrowheads="1"/>
            </p:cNvSpPr>
            <p:nvPr/>
          </p:nvSpPr>
          <p:spPr bwMode="auto">
            <a:xfrm>
              <a:off x="1973" y="1298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59402" name="Line 8"/>
            <p:cNvSpPr>
              <a:spLocks noChangeShapeType="1"/>
            </p:cNvSpPr>
            <p:nvPr/>
          </p:nvSpPr>
          <p:spPr bwMode="auto">
            <a:xfrm flipV="1">
              <a:off x="3371" y="1839"/>
              <a:ext cx="0" cy="3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3" name="Line 10"/>
            <p:cNvSpPr>
              <a:spLocks noChangeShapeType="1"/>
            </p:cNvSpPr>
            <p:nvPr/>
          </p:nvSpPr>
          <p:spPr bwMode="auto">
            <a:xfrm>
              <a:off x="4187" y="1455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2699" name="Text Box 11"/>
            <p:cNvSpPr txBox="1">
              <a:spLocks noChangeArrowheads="1"/>
            </p:cNvSpPr>
            <p:nvPr/>
          </p:nvSpPr>
          <p:spPr bwMode="auto">
            <a:xfrm>
              <a:off x="4667" y="1298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2" name="Text Box 6"/>
            <p:cNvSpPr txBox="1">
              <a:spLocks noChangeArrowheads="1"/>
            </p:cNvSpPr>
            <p:nvPr/>
          </p:nvSpPr>
          <p:spPr bwMode="auto">
            <a:xfrm>
              <a:off x="3198" y="2205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cp</a:t>
              </a:r>
            </a:p>
          </p:txBody>
        </p:sp>
      </p:grpSp>
      <p:sp>
        <p:nvSpPr>
          <p:cNvPr id="59398" name="Text Box 4"/>
          <p:cNvSpPr txBox="1">
            <a:spLocks noChangeArrowheads="1"/>
          </p:cNvSpPr>
          <p:nvPr/>
        </p:nvSpPr>
        <p:spPr bwMode="auto">
          <a:xfrm>
            <a:off x="827088" y="188913"/>
            <a:ext cx="74168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</a:t>
            </a:r>
            <a:r>
              <a:rPr lang="en-US" altLang="zh-CN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可逆计数器</a:t>
            </a:r>
            <a:endParaRPr lang="en-US" altLang="zh-CN" sz="28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365" name="Group 13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92886"/>
              </p:ext>
            </p:extLst>
          </p:nvPr>
        </p:nvGraphicFramePr>
        <p:xfrm>
          <a:off x="538163" y="44450"/>
          <a:ext cx="8066087" cy="6746870"/>
        </p:xfrm>
        <a:graphic>
          <a:graphicData uri="http://schemas.openxmlformats.org/drawingml/2006/table">
            <a:tbl>
              <a:tblPr/>
              <a:tblGrid>
                <a:gridCol w="611187"/>
                <a:gridCol w="763588"/>
                <a:gridCol w="685800"/>
                <a:gridCol w="612775"/>
                <a:gridCol w="852487"/>
                <a:gridCol w="873125"/>
                <a:gridCol w="819150"/>
                <a:gridCol w="647700"/>
                <a:gridCol w="735013"/>
                <a:gridCol w="731837"/>
                <a:gridCol w="733425"/>
              </a:tblGrid>
              <a:tr h="3962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n+1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962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962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962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962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962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962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962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962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962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962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962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962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06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962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962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962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4" descr="ELEG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69373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03"/>
          <p:cNvGrpSpPr>
            <a:grpSpLocks/>
          </p:cNvGrpSpPr>
          <p:nvPr/>
        </p:nvGrpSpPr>
        <p:grpSpPr bwMode="auto">
          <a:xfrm>
            <a:off x="179388" y="981075"/>
            <a:ext cx="3889375" cy="2519363"/>
            <a:chOff x="2400" y="1833"/>
            <a:chExt cx="2928" cy="1895"/>
          </a:xfrm>
        </p:grpSpPr>
        <p:sp>
          <p:nvSpPr>
            <p:cNvPr id="2" name="Rectangle 104"/>
            <p:cNvSpPr>
              <a:spLocks noChangeArrowheads="1"/>
            </p:cNvSpPr>
            <p:nvPr/>
          </p:nvSpPr>
          <p:spPr bwMode="auto">
            <a:xfrm>
              <a:off x="4752" y="3384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" name="Rectangle 105"/>
            <p:cNvSpPr>
              <a:spLocks noChangeArrowheads="1"/>
            </p:cNvSpPr>
            <p:nvPr/>
          </p:nvSpPr>
          <p:spPr bwMode="auto">
            <a:xfrm>
              <a:off x="4176" y="3384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" name="Rectangle 106"/>
            <p:cNvSpPr>
              <a:spLocks noChangeArrowheads="1"/>
            </p:cNvSpPr>
            <p:nvPr/>
          </p:nvSpPr>
          <p:spPr bwMode="auto">
            <a:xfrm>
              <a:off x="3600" y="3384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" name="Rectangle 107"/>
            <p:cNvSpPr>
              <a:spLocks noChangeArrowheads="1"/>
            </p:cNvSpPr>
            <p:nvPr/>
          </p:nvSpPr>
          <p:spPr bwMode="auto">
            <a:xfrm>
              <a:off x="3024" y="3384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" name="Rectangle 108"/>
            <p:cNvSpPr>
              <a:spLocks noChangeArrowheads="1"/>
            </p:cNvSpPr>
            <p:nvPr/>
          </p:nvSpPr>
          <p:spPr bwMode="auto">
            <a:xfrm>
              <a:off x="4752" y="3040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" name="Rectangle 109"/>
            <p:cNvSpPr>
              <a:spLocks noChangeArrowheads="1"/>
            </p:cNvSpPr>
            <p:nvPr/>
          </p:nvSpPr>
          <p:spPr bwMode="auto">
            <a:xfrm>
              <a:off x="4176" y="3040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8" name="Rectangle 110"/>
            <p:cNvSpPr>
              <a:spLocks noChangeArrowheads="1"/>
            </p:cNvSpPr>
            <p:nvPr/>
          </p:nvSpPr>
          <p:spPr bwMode="auto">
            <a:xfrm>
              <a:off x="3600" y="3040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9" name="Rectangle 111"/>
            <p:cNvSpPr>
              <a:spLocks noChangeArrowheads="1"/>
            </p:cNvSpPr>
            <p:nvPr/>
          </p:nvSpPr>
          <p:spPr bwMode="auto">
            <a:xfrm>
              <a:off x="3024" y="3040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" name="Rectangle 112"/>
            <p:cNvSpPr>
              <a:spLocks noChangeArrowheads="1"/>
            </p:cNvSpPr>
            <p:nvPr/>
          </p:nvSpPr>
          <p:spPr bwMode="auto">
            <a:xfrm>
              <a:off x="4752" y="2696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" name="Rectangle 113"/>
            <p:cNvSpPr>
              <a:spLocks noChangeArrowheads="1"/>
            </p:cNvSpPr>
            <p:nvPr/>
          </p:nvSpPr>
          <p:spPr bwMode="auto">
            <a:xfrm>
              <a:off x="4176" y="2696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" name="Rectangle 114"/>
            <p:cNvSpPr>
              <a:spLocks noChangeArrowheads="1"/>
            </p:cNvSpPr>
            <p:nvPr/>
          </p:nvSpPr>
          <p:spPr bwMode="auto">
            <a:xfrm>
              <a:off x="3600" y="2696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" name="Rectangle 115"/>
            <p:cNvSpPr>
              <a:spLocks noChangeArrowheads="1"/>
            </p:cNvSpPr>
            <p:nvPr/>
          </p:nvSpPr>
          <p:spPr bwMode="auto">
            <a:xfrm>
              <a:off x="3024" y="2696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" name="Rectangle 116"/>
            <p:cNvSpPr>
              <a:spLocks noChangeArrowheads="1"/>
            </p:cNvSpPr>
            <p:nvPr/>
          </p:nvSpPr>
          <p:spPr bwMode="auto">
            <a:xfrm>
              <a:off x="4752" y="2352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5" name="Rectangle 117"/>
            <p:cNvSpPr>
              <a:spLocks noChangeArrowheads="1"/>
            </p:cNvSpPr>
            <p:nvPr/>
          </p:nvSpPr>
          <p:spPr bwMode="auto">
            <a:xfrm>
              <a:off x="4176" y="2352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" name="Rectangle 118"/>
            <p:cNvSpPr>
              <a:spLocks noChangeArrowheads="1"/>
            </p:cNvSpPr>
            <p:nvPr/>
          </p:nvSpPr>
          <p:spPr bwMode="auto">
            <a:xfrm>
              <a:off x="3600" y="2352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7" name="Rectangle 119"/>
            <p:cNvSpPr>
              <a:spLocks noChangeArrowheads="1"/>
            </p:cNvSpPr>
            <p:nvPr/>
          </p:nvSpPr>
          <p:spPr bwMode="auto">
            <a:xfrm>
              <a:off x="3024" y="2352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</a:t>
              </a:r>
            </a:p>
          </p:txBody>
        </p:sp>
        <p:sp>
          <p:nvSpPr>
            <p:cNvPr id="61570" name="Line 120"/>
            <p:cNvSpPr>
              <a:spLocks noChangeShapeType="1"/>
            </p:cNvSpPr>
            <p:nvPr/>
          </p:nvSpPr>
          <p:spPr bwMode="auto">
            <a:xfrm>
              <a:off x="3024" y="2352"/>
              <a:ext cx="5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71" name="Line 121"/>
            <p:cNvSpPr>
              <a:spLocks noChangeShapeType="1"/>
            </p:cNvSpPr>
            <p:nvPr/>
          </p:nvSpPr>
          <p:spPr bwMode="auto">
            <a:xfrm>
              <a:off x="3024" y="2696"/>
              <a:ext cx="230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72" name="Line 122"/>
            <p:cNvSpPr>
              <a:spLocks noChangeShapeType="1"/>
            </p:cNvSpPr>
            <p:nvPr/>
          </p:nvSpPr>
          <p:spPr bwMode="auto">
            <a:xfrm>
              <a:off x="3024" y="3040"/>
              <a:ext cx="230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73" name="Line 123"/>
            <p:cNvSpPr>
              <a:spLocks noChangeShapeType="1"/>
            </p:cNvSpPr>
            <p:nvPr/>
          </p:nvSpPr>
          <p:spPr bwMode="auto">
            <a:xfrm>
              <a:off x="3024" y="3384"/>
              <a:ext cx="230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74" name="Line 124"/>
            <p:cNvSpPr>
              <a:spLocks noChangeShapeType="1"/>
            </p:cNvSpPr>
            <p:nvPr/>
          </p:nvSpPr>
          <p:spPr bwMode="auto">
            <a:xfrm>
              <a:off x="3024" y="3728"/>
              <a:ext cx="2304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75" name="Line 125"/>
            <p:cNvSpPr>
              <a:spLocks noChangeShapeType="1"/>
            </p:cNvSpPr>
            <p:nvPr/>
          </p:nvSpPr>
          <p:spPr bwMode="auto">
            <a:xfrm>
              <a:off x="3024" y="2352"/>
              <a:ext cx="0" cy="3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76" name="Line 126"/>
            <p:cNvSpPr>
              <a:spLocks noChangeShapeType="1"/>
            </p:cNvSpPr>
            <p:nvPr/>
          </p:nvSpPr>
          <p:spPr bwMode="auto">
            <a:xfrm>
              <a:off x="3600" y="2352"/>
              <a:ext cx="0" cy="137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77" name="Line 127"/>
            <p:cNvSpPr>
              <a:spLocks noChangeShapeType="1"/>
            </p:cNvSpPr>
            <p:nvPr/>
          </p:nvSpPr>
          <p:spPr bwMode="auto">
            <a:xfrm>
              <a:off x="4176" y="2352"/>
              <a:ext cx="0" cy="137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78" name="Line 128"/>
            <p:cNvSpPr>
              <a:spLocks noChangeShapeType="1"/>
            </p:cNvSpPr>
            <p:nvPr/>
          </p:nvSpPr>
          <p:spPr bwMode="auto">
            <a:xfrm>
              <a:off x="4752" y="2352"/>
              <a:ext cx="0" cy="137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79" name="Line 129"/>
            <p:cNvSpPr>
              <a:spLocks noChangeShapeType="1"/>
            </p:cNvSpPr>
            <p:nvPr/>
          </p:nvSpPr>
          <p:spPr bwMode="auto">
            <a:xfrm>
              <a:off x="5328" y="3384"/>
              <a:ext cx="0" cy="3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80" name="Line 130"/>
            <p:cNvSpPr>
              <a:spLocks noChangeShapeType="1"/>
            </p:cNvSpPr>
            <p:nvPr/>
          </p:nvSpPr>
          <p:spPr bwMode="auto">
            <a:xfrm>
              <a:off x="5328" y="2352"/>
              <a:ext cx="0" cy="10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81" name="Line 131"/>
            <p:cNvSpPr>
              <a:spLocks noChangeShapeType="1"/>
            </p:cNvSpPr>
            <p:nvPr/>
          </p:nvSpPr>
          <p:spPr bwMode="auto">
            <a:xfrm>
              <a:off x="3024" y="2696"/>
              <a:ext cx="0" cy="10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82" name="Line 132"/>
            <p:cNvSpPr>
              <a:spLocks noChangeShapeType="1"/>
            </p:cNvSpPr>
            <p:nvPr/>
          </p:nvSpPr>
          <p:spPr bwMode="auto">
            <a:xfrm>
              <a:off x="3600" y="2352"/>
              <a:ext cx="1728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83" name="Line 133"/>
            <p:cNvSpPr>
              <a:spLocks noChangeShapeType="1"/>
            </p:cNvSpPr>
            <p:nvPr/>
          </p:nvSpPr>
          <p:spPr bwMode="auto">
            <a:xfrm flipH="1" flipV="1">
              <a:off x="2640" y="1968"/>
              <a:ext cx="384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Text Box 134"/>
            <p:cNvSpPr txBox="1">
              <a:spLocks noChangeArrowheads="1"/>
            </p:cNvSpPr>
            <p:nvPr/>
          </p:nvSpPr>
          <p:spPr bwMode="auto">
            <a:xfrm>
              <a:off x="3024" y="1968"/>
              <a:ext cx="2256" cy="34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00     01     11     10</a:t>
              </a:r>
            </a:p>
          </p:txBody>
        </p:sp>
        <p:sp>
          <p:nvSpPr>
            <p:cNvPr id="19" name="Text Box 135"/>
            <p:cNvSpPr txBox="1">
              <a:spLocks noChangeArrowheads="1"/>
            </p:cNvSpPr>
            <p:nvPr/>
          </p:nvSpPr>
          <p:spPr bwMode="auto">
            <a:xfrm>
              <a:off x="2592" y="2448"/>
              <a:ext cx="478" cy="114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00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01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11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61586" name="Text Box 136"/>
            <p:cNvSpPr txBox="1">
              <a:spLocks noChangeArrowheads="1"/>
            </p:cNvSpPr>
            <p:nvPr/>
          </p:nvSpPr>
          <p:spPr bwMode="auto">
            <a:xfrm>
              <a:off x="2400" y="2063"/>
              <a:ext cx="431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bg2"/>
                  </a:solidFill>
                </a:rPr>
                <a:t>xQ</a:t>
              </a:r>
              <a:r>
                <a:rPr lang="en-US" altLang="zh-CN" sz="2000" baseline="-25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61587" name="Text Box 137"/>
            <p:cNvSpPr txBox="1">
              <a:spLocks noChangeArrowheads="1"/>
            </p:cNvSpPr>
            <p:nvPr/>
          </p:nvSpPr>
          <p:spPr bwMode="auto">
            <a:xfrm>
              <a:off x="2736" y="1833"/>
              <a:ext cx="480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bg2"/>
                  </a:solidFill>
                </a:rPr>
                <a:t>Q</a:t>
              </a:r>
              <a:r>
                <a:rPr lang="en-US" altLang="zh-CN" sz="2000" baseline="-25000">
                  <a:solidFill>
                    <a:schemeClr val="bg2"/>
                  </a:solidFill>
                </a:rPr>
                <a:t>2</a:t>
              </a:r>
              <a:r>
                <a:rPr lang="en-US" altLang="zh-CN" sz="2000">
                  <a:solidFill>
                    <a:schemeClr val="bg2"/>
                  </a:solidFill>
                </a:rPr>
                <a:t>Q</a:t>
              </a:r>
              <a:r>
                <a:rPr lang="en-US" altLang="zh-CN" sz="2000" baseline="-25000">
                  <a:solidFill>
                    <a:schemeClr val="bg2"/>
                  </a:solidFill>
                </a:rPr>
                <a:t>1</a:t>
              </a:r>
            </a:p>
          </p:txBody>
        </p:sp>
      </p:grpSp>
      <p:grpSp>
        <p:nvGrpSpPr>
          <p:cNvPr id="21" name="Group 103"/>
          <p:cNvGrpSpPr>
            <a:grpSpLocks/>
          </p:cNvGrpSpPr>
          <p:nvPr/>
        </p:nvGrpSpPr>
        <p:grpSpPr bwMode="auto">
          <a:xfrm>
            <a:off x="4500563" y="981075"/>
            <a:ext cx="3889375" cy="2519363"/>
            <a:chOff x="2400" y="1833"/>
            <a:chExt cx="2928" cy="1895"/>
          </a:xfrm>
        </p:grpSpPr>
        <p:sp>
          <p:nvSpPr>
            <p:cNvPr id="23" name="Rectangle 104"/>
            <p:cNvSpPr>
              <a:spLocks noChangeArrowheads="1"/>
            </p:cNvSpPr>
            <p:nvPr/>
          </p:nvSpPr>
          <p:spPr bwMode="auto">
            <a:xfrm>
              <a:off x="4752" y="3384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" name="Rectangle 105"/>
            <p:cNvSpPr>
              <a:spLocks noChangeArrowheads="1"/>
            </p:cNvSpPr>
            <p:nvPr/>
          </p:nvSpPr>
          <p:spPr bwMode="auto">
            <a:xfrm>
              <a:off x="4176" y="3384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5" name="Rectangle 106"/>
            <p:cNvSpPr>
              <a:spLocks noChangeArrowheads="1"/>
            </p:cNvSpPr>
            <p:nvPr/>
          </p:nvSpPr>
          <p:spPr bwMode="auto">
            <a:xfrm>
              <a:off x="3600" y="3384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6" name="Rectangle 107"/>
            <p:cNvSpPr>
              <a:spLocks noChangeArrowheads="1"/>
            </p:cNvSpPr>
            <p:nvPr/>
          </p:nvSpPr>
          <p:spPr bwMode="auto">
            <a:xfrm>
              <a:off x="3024" y="3384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7" name="Rectangle 108"/>
            <p:cNvSpPr>
              <a:spLocks noChangeArrowheads="1"/>
            </p:cNvSpPr>
            <p:nvPr/>
          </p:nvSpPr>
          <p:spPr bwMode="auto">
            <a:xfrm>
              <a:off x="4752" y="3040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8" name="Rectangle 109"/>
            <p:cNvSpPr>
              <a:spLocks noChangeArrowheads="1"/>
            </p:cNvSpPr>
            <p:nvPr/>
          </p:nvSpPr>
          <p:spPr bwMode="auto">
            <a:xfrm>
              <a:off x="4176" y="3040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9" name="Rectangle 110"/>
            <p:cNvSpPr>
              <a:spLocks noChangeArrowheads="1"/>
            </p:cNvSpPr>
            <p:nvPr/>
          </p:nvSpPr>
          <p:spPr bwMode="auto">
            <a:xfrm>
              <a:off x="3600" y="3040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0" name="Rectangle 111"/>
            <p:cNvSpPr>
              <a:spLocks noChangeArrowheads="1"/>
            </p:cNvSpPr>
            <p:nvPr/>
          </p:nvSpPr>
          <p:spPr bwMode="auto">
            <a:xfrm>
              <a:off x="3024" y="3040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1" name="Rectangle 112"/>
            <p:cNvSpPr>
              <a:spLocks noChangeArrowheads="1"/>
            </p:cNvSpPr>
            <p:nvPr/>
          </p:nvSpPr>
          <p:spPr bwMode="auto">
            <a:xfrm>
              <a:off x="4752" y="2696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31211" name="Rectangle 113"/>
            <p:cNvSpPr>
              <a:spLocks noChangeArrowheads="1"/>
            </p:cNvSpPr>
            <p:nvPr/>
          </p:nvSpPr>
          <p:spPr bwMode="auto">
            <a:xfrm>
              <a:off x="4176" y="2696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31212" name="Rectangle 114"/>
            <p:cNvSpPr>
              <a:spLocks noChangeArrowheads="1"/>
            </p:cNvSpPr>
            <p:nvPr/>
          </p:nvSpPr>
          <p:spPr bwMode="auto">
            <a:xfrm>
              <a:off x="3600" y="2696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31213" name="Rectangle 115"/>
            <p:cNvSpPr>
              <a:spLocks noChangeArrowheads="1"/>
            </p:cNvSpPr>
            <p:nvPr/>
          </p:nvSpPr>
          <p:spPr bwMode="auto">
            <a:xfrm>
              <a:off x="3024" y="2696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31214" name="Rectangle 116"/>
            <p:cNvSpPr>
              <a:spLocks noChangeArrowheads="1"/>
            </p:cNvSpPr>
            <p:nvPr/>
          </p:nvSpPr>
          <p:spPr bwMode="auto">
            <a:xfrm>
              <a:off x="4752" y="2352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31221" name="Rectangle 117"/>
            <p:cNvSpPr>
              <a:spLocks noChangeArrowheads="1"/>
            </p:cNvSpPr>
            <p:nvPr/>
          </p:nvSpPr>
          <p:spPr bwMode="auto">
            <a:xfrm>
              <a:off x="4176" y="2352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31222" name="Rectangle 118"/>
            <p:cNvSpPr>
              <a:spLocks noChangeArrowheads="1"/>
            </p:cNvSpPr>
            <p:nvPr/>
          </p:nvSpPr>
          <p:spPr bwMode="auto">
            <a:xfrm>
              <a:off x="3600" y="2352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31223" name="Rectangle 119"/>
            <p:cNvSpPr>
              <a:spLocks noChangeArrowheads="1"/>
            </p:cNvSpPr>
            <p:nvPr/>
          </p:nvSpPr>
          <p:spPr bwMode="auto">
            <a:xfrm>
              <a:off x="3024" y="2352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</a:t>
              </a:r>
            </a:p>
          </p:txBody>
        </p:sp>
        <p:sp>
          <p:nvSpPr>
            <p:cNvPr id="61536" name="Line 120"/>
            <p:cNvSpPr>
              <a:spLocks noChangeShapeType="1"/>
            </p:cNvSpPr>
            <p:nvPr/>
          </p:nvSpPr>
          <p:spPr bwMode="auto">
            <a:xfrm>
              <a:off x="3024" y="2352"/>
              <a:ext cx="5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37" name="Line 121"/>
            <p:cNvSpPr>
              <a:spLocks noChangeShapeType="1"/>
            </p:cNvSpPr>
            <p:nvPr/>
          </p:nvSpPr>
          <p:spPr bwMode="auto">
            <a:xfrm>
              <a:off x="3024" y="2696"/>
              <a:ext cx="230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38" name="Line 122"/>
            <p:cNvSpPr>
              <a:spLocks noChangeShapeType="1"/>
            </p:cNvSpPr>
            <p:nvPr/>
          </p:nvSpPr>
          <p:spPr bwMode="auto">
            <a:xfrm>
              <a:off x="3024" y="3040"/>
              <a:ext cx="230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39" name="Line 123"/>
            <p:cNvSpPr>
              <a:spLocks noChangeShapeType="1"/>
            </p:cNvSpPr>
            <p:nvPr/>
          </p:nvSpPr>
          <p:spPr bwMode="auto">
            <a:xfrm>
              <a:off x="3024" y="3384"/>
              <a:ext cx="230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40" name="Line 124"/>
            <p:cNvSpPr>
              <a:spLocks noChangeShapeType="1"/>
            </p:cNvSpPr>
            <p:nvPr/>
          </p:nvSpPr>
          <p:spPr bwMode="auto">
            <a:xfrm>
              <a:off x="3024" y="3728"/>
              <a:ext cx="2304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41" name="Line 125"/>
            <p:cNvSpPr>
              <a:spLocks noChangeShapeType="1"/>
            </p:cNvSpPr>
            <p:nvPr/>
          </p:nvSpPr>
          <p:spPr bwMode="auto">
            <a:xfrm>
              <a:off x="3024" y="2352"/>
              <a:ext cx="0" cy="3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42" name="Line 126"/>
            <p:cNvSpPr>
              <a:spLocks noChangeShapeType="1"/>
            </p:cNvSpPr>
            <p:nvPr/>
          </p:nvSpPr>
          <p:spPr bwMode="auto">
            <a:xfrm>
              <a:off x="3600" y="2352"/>
              <a:ext cx="0" cy="137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43" name="Line 127"/>
            <p:cNvSpPr>
              <a:spLocks noChangeShapeType="1"/>
            </p:cNvSpPr>
            <p:nvPr/>
          </p:nvSpPr>
          <p:spPr bwMode="auto">
            <a:xfrm>
              <a:off x="4176" y="2352"/>
              <a:ext cx="0" cy="137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44" name="Line 128"/>
            <p:cNvSpPr>
              <a:spLocks noChangeShapeType="1"/>
            </p:cNvSpPr>
            <p:nvPr/>
          </p:nvSpPr>
          <p:spPr bwMode="auto">
            <a:xfrm>
              <a:off x="4752" y="2352"/>
              <a:ext cx="0" cy="137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45" name="Line 129"/>
            <p:cNvSpPr>
              <a:spLocks noChangeShapeType="1"/>
            </p:cNvSpPr>
            <p:nvPr/>
          </p:nvSpPr>
          <p:spPr bwMode="auto">
            <a:xfrm>
              <a:off x="5328" y="3384"/>
              <a:ext cx="0" cy="3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46" name="Line 130"/>
            <p:cNvSpPr>
              <a:spLocks noChangeShapeType="1"/>
            </p:cNvSpPr>
            <p:nvPr/>
          </p:nvSpPr>
          <p:spPr bwMode="auto">
            <a:xfrm>
              <a:off x="5328" y="2352"/>
              <a:ext cx="0" cy="10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47" name="Line 131"/>
            <p:cNvSpPr>
              <a:spLocks noChangeShapeType="1"/>
            </p:cNvSpPr>
            <p:nvPr/>
          </p:nvSpPr>
          <p:spPr bwMode="auto">
            <a:xfrm>
              <a:off x="3024" y="2696"/>
              <a:ext cx="0" cy="10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48" name="Line 132"/>
            <p:cNvSpPr>
              <a:spLocks noChangeShapeType="1"/>
            </p:cNvSpPr>
            <p:nvPr/>
          </p:nvSpPr>
          <p:spPr bwMode="auto">
            <a:xfrm>
              <a:off x="3600" y="2352"/>
              <a:ext cx="1728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49" name="Line 133"/>
            <p:cNvSpPr>
              <a:spLocks noChangeShapeType="1"/>
            </p:cNvSpPr>
            <p:nvPr/>
          </p:nvSpPr>
          <p:spPr bwMode="auto">
            <a:xfrm flipH="1" flipV="1">
              <a:off x="2640" y="1968"/>
              <a:ext cx="384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224" name="Text Box 134"/>
            <p:cNvSpPr txBox="1">
              <a:spLocks noChangeArrowheads="1"/>
            </p:cNvSpPr>
            <p:nvPr/>
          </p:nvSpPr>
          <p:spPr bwMode="auto">
            <a:xfrm>
              <a:off x="3024" y="1968"/>
              <a:ext cx="2256" cy="34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00     01     11     10</a:t>
              </a:r>
            </a:p>
          </p:txBody>
        </p:sp>
        <p:sp>
          <p:nvSpPr>
            <p:cNvPr id="431225" name="Text Box 135"/>
            <p:cNvSpPr txBox="1">
              <a:spLocks noChangeArrowheads="1"/>
            </p:cNvSpPr>
            <p:nvPr/>
          </p:nvSpPr>
          <p:spPr bwMode="auto">
            <a:xfrm>
              <a:off x="2592" y="2448"/>
              <a:ext cx="478" cy="114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00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01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11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61552" name="Text Box 136"/>
            <p:cNvSpPr txBox="1">
              <a:spLocks noChangeArrowheads="1"/>
            </p:cNvSpPr>
            <p:nvPr/>
          </p:nvSpPr>
          <p:spPr bwMode="auto">
            <a:xfrm>
              <a:off x="2400" y="2063"/>
              <a:ext cx="431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bg2"/>
                  </a:solidFill>
                </a:rPr>
                <a:t>xQ</a:t>
              </a:r>
              <a:r>
                <a:rPr lang="en-US" altLang="zh-CN" sz="2000" baseline="-25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61553" name="Text Box 137"/>
            <p:cNvSpPr txBox="1">
              <a:spLocks noChangeArrowheads="1"/>
            </p:cNvSpPr>
            <p:nvPr/>
          </p:nvSpPr>
          <p:spPr bwMode="auto">
            <a:xfrm>
              <a:off x="2736" y="1833"/>
              <a:ext cx="480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bg2"/>
                  </a:solidFill>
                </a:rPr>
                <a:t>Q</a:t>
              </a:r>
              <a:r>
                <a:rPr lang="en-US" altLang="zh-CN" sz="2000" baseline="-25000">
                  <a:solidFill>
                    <a:schemeClr val="bg2"/>
                  </a:solidFill>
                </a:rPr>
                <a:t>2</a:t>
              </a:r>
              <a:r>
                <a:rPr lang="en-US" altLang="zh-CN" sz="2000">
                  <a:solidFill>
                    <a:schemeClr val="bg2"/>
                  </a:solidFill>
                </a:rPr>
                <a:t>Q</a:t>
              </a:r>
              <a:r>
                <a:rPr lang="en-US" altLang="zh-CN" sz="2000" baseline="-25000">
                  <a:solidFill>
                    <a:schemeClr val="bg2"/>
                  </a:solidFill>
                </a:rPr>
                <a:t>1</a:t>
              </a:r>
            </a:p>
          </p:txBody>
        </p:sp>
      </p:grpSp>
      <p:grpSp>
        <p:nvGrpSpPr>
          <p:cNvPr id="22" name="Group 103"/>
          <p:cNvGrpSpPr>
            <a:grpSpLocks/>
          </p:cNvGrpSpPr>
          <p:nvPr/>
        </p:nvGrpSpPr>
        <p:grpSpPr bwMode="auto">
          <a:xfrm>
            <a:off x="179388" y="3857848"/>
            <a:ext cx="3889375" cy="2519362"/>
            <a:chOff x="2400" y="1833"/>
            <a:chExt cx="2928" cy="1895"/>
          </a:xfrm>
        </p:grpSpPr>
        <p:sp>
          <p:nvSpPr>
            <p:cNvPr id="210024" name="Rectangle 104"/>
            <p:cNvSpPr>
              <a:spLocks noChangeArrowheads="1"/>
            </p:cNvSpPr>
            <p:nvPr/>
          </p:nvSpPr>
          <p:spPr bwMode="auto">
            <a:xfrm>
              <a:off x="4752" y="3384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0025" name="Rectangle 105"/>
            <p:cNvSpPr>
              <a:spLocks noChangeArrowheads="1"/>
            </p:cNvSpPr>
            <p:nvPr/>
          </p:nvSpPr>
          <p:spPr bwMode="auto">
            <a:xfrm>
              <a:off x="4176" y="3384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0026" name="Rectangle 106"/>
            <p:cNvSpPr>
              <a:spLocks noChangeArrowheads="1"/>
            </p:cNvSpPr>
            <p:nvPr/>
          </p:nvSpPr>
          <p:spPr bwMode="auto">
            <a:xfrm>
              <a:off x="3600" y="3384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0027" name="Rectangle 107"/>
            <p:cNvSpPr>
              <a:spLocks noChangeArrowheads="1"/>
            </p:cNvSpPr>
            <p:nvPr/>
          </p:nvSpPr>
          <p:spPr bwMode="auto">
            <a:xfrm>
              <a:off x="3024" y="3384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0028" name="Rectangle 108"/>
            <p:cNvSpPr>
              <a:spLocks noChangeArrowheads="1"/>
            </p:cNvSpPr>
            <p:nvPr/>
          </p:nvSpPr>
          <p:spPr bwMode="auto">
            <a:xfrm>
              <a:off x="4752" y="3040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0029" name="Rectangle 109"/>
            <p:cNvSpPr>
              <a:spLocks noChangeArrowheads="1"/>
            </p:cNvSpPr>
            <p:nvPr/>
          </p:nvSpPr>
          <p:spPr bwMode="auto">
            <a:xfrm>
              <a:off x="4176" y="3040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0030" name="Rectangle 110"/>
            <p:cNvSpPr>
              <a:spLocks noChangeArrowheads="1"/>
            </p:cNvSpPr>
            <p:nvPr/>
          </p:nvSpPr>
          <p:spPr bwMode="auto">
            <a:xfrm>
              <a:off x="3600" y="3040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0031" name="Rectangle 111"/>
            <p:cNvSpPr>
              <a:spLocks noChangeArrowheads="1"/>
            </p:cNvSpPr>
            <p:nvPr/>
          </p:nvSpPr>
          <p:spPr bwMode="auto">
            <a:xfrm>
              <a:off x="3024" y="3040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0032" name="Rectangle 112"/>
            <p:cNvSpPr>
              <a:spLocks noChangeArrowheads="1"/>
            </p:cNvSpPr>
            <p:nvPr/>
          </p:nvSpPr>
          <p:spPr bwMode="auto">
            <a:xfrm>
              <a:off x="4752" y="2696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0033" name="Rectangle 113"/>
            <p:cNvSpPr>
              <a:spLocks noChangeArrowheads="1"/>
            </p:cNvSpPr>
            <p:nvPr/>
          </p:nvSpPr>
          <p:spPr bwMode="auto">
            <a:xfrm>
              <a:off x="4176" y="2696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0034" name="Rectangle 114"/>
            <p:cNvSpPr>
              <a:spLocks noChangeArrowheads="1"/>
            </p:cNvSpPr>
            <p:nvPr/>
          </p:nvSpPr>
          <p:spPr bwMode="auto">
            <a:xfrm>
              <a:off x="3600" y="2696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0035" name="Rectangle 115"/>
            <p:cNvSpPr>
              <a:spLocks noChangeArrowheads="1"/>
            </p:cNvSpPr>
            <p:nvPr/>
          </p:nvSpPr>
          <p:spPr bwMode="auto">
            <a:xfrm>
              <a:off x="3024" y="2696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0036" name="Rectangle 116"/>
            <p:cNvSpPr>
              <a:spLocks noChangeArrowheads="1"/>
            </p:cNvSpPr>
            <p:nvPr/>
          </p:nvSpPr>
          <p:spPr bwMode="auto">
            <a:xfrm>
              <a:off x="4752" y="2352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0037" name="Rectangle 117"/>
            <p:cNvSpPr>
              <a:spLocks noChangeArrowheads="1"/>
            </p:cNvSpPr>
            <p:nvPr/>
          </p:nvSpPr>
          <p:spPr bwMode="auto">
            <a:xfrm>
              <a:off x="4176" y="2352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0038" name="Rectangle 118"/>
            <p:cNvSpPr>
              <a:spLocks noChangeArrowheads="1"/>
            </p:cNvSpPr>
            <p:nvPr/>
          </p:nvSpPr>
          <p:spPr bwMode="auto">
            <a:xfrm>
              <a:off x="3600" y="2352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0039" name="Rectangle 119"/>
            <p:cNvSpPr>
              <a:spLocks noChangeArrowheads="1"/>
            </p:cNvSpPr>
            <p:nvPr/>
          </p:nvSpPr>
          <p:spPr bwMode="auto">
            <a:xfrm>
              <a:off x="3024" y="2352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1502" name="Line 120"/>
            <p:cNvSpPr>
              <a:spLocks noChangeShapeType="1"/>
            </p:cNvSpPr>
            <p:nvPr/>
          </p:nvSpPr>
          <p:spPr bwMode="auto">
            <a:xfrm>
              <a:off x="3024" y="2352"/>
              <a:ext cx="5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03" name="Line 121"/>
            <p:cNvSpPr>
              <a:spLocks noChangeShapeType="1"/>
            </p:cNvSpPr>
            <p:nvPr/>
          </p:nvSpPr>
          <p:spPr bwMode="auto">
            <a:xfrm>
              <a:off x="3024" y="2696"/>
              <a:ext cx="230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04" name="Line 122"/>
            <p:cNvSpPr>
              <a:spLocks noChangeShapeType="1"/>
            </p:cNvSpPr>
            <p:nvPr/>
          </p:nvSpPr>
          <p:spPr bwMode="auto">
            <a:xfrm>
              <a:off x="3024" y="3040"/>
              <a:ext cx="230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05" name="Line 123"/>
            <p:cNvSpPr>
              <a:spLocks noChangeShapeType="1"/>
            </p:cNvSpPr>
            <p:nvPr/>
          </p:nvSpPr>
          <p:spPr bwMode="auto">
            <a:xfrm>
              <a:off x="3024" y="3384"/>
              <a:ext cx="230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06" name="Line 124"/>
            <p:cNvSpPr>
              <a:spLocks noChangeShapeType="1"/>
            </p:cNvSpPr>
            <p:nvPr/>
          </p:nvSpPr>
          <p:spPr bwMode="auto">
            <a:xfrm>
              <a:off x="3024" y="3728"/>
              <a:ext cx="2304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07" name="Line 125"/>
            <p:cNvSpPr>
              <a:spLocks noChangeShapeType="1"/>
            </p:cNvSpPr>
            <p:nvPr/>
          </p:nvSpPr>
          <p:spPr bwMode="auto">
            <a:xfrm>
              <a:off x="3024" y="2352"/>
              <a:ext cx="0" cy="3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08" name="Line 126"/>
            <p:cNvSpPr>
              <a:spLocks noChangeShapeType="1"/>
            </p:cNvSpPr>
            <p:nvPr/>
          </p:nvSpPr>
          <p:spPr bwMode="auto">
            <a:xfrm>
              <a:off x="3600" y="2352"/>
              <a:ext cx="0" cy="137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09" name="Line 127"/>
            <p:cNvSpPr>
              <a:spLocks noChangeShapeType="1"/>
            </p:cNvSpPr>
            <p:nvPr/>
          </p:nvSpPr>
          <p:spPr bwMode="auto">
            <a:xfrm>
              <a:off x="4176" y="2352"/>
              <a:ext cx="0" cy="137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10" name="Line 128"/>
            <p:cNvSpPr>
              <a:spLocks noChangeShapeType="1"/>
            </p:cNvSpPr>
            <p:nvPr/>
          </p:nvSpPr>
          <p:spPr bwMode="auto">
            <a:xfrm>
              <a:off x="4752" y="2352"/>
              <a:ext cx="0" cy="137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11" name="Line 129"/>
            <p:cNvSpPr>
              <a:spLocks noChangeShapeType="1"/>
            </p:cNvSpPr>
            <p:nvPr/>
          </p:nvSpPr>
          <p:spPr bwMode="auto">
            <a:xfrm>
              <a:off x="5328" y="3384"/>
              <a:ext cx="0" cy="3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12" name="Line 130"/>
            <p:cNvSpPr>
              <a:spLocks noChangeShapeType="1"/>
            </p:cNvSpPr>
            <p:nvPr/>
          </p:nvSpPr>
          <p:spPr bwMode="auto">
            <a:xfrm>
              <a:off x="5328" y="2352"/>
              <a:ext cx="0" cy="10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13" name="Line 131"/>
            <p:cNvSpPr>
              <a:spLocks noChangeShapeType="1"/>
            </p:cNvSpPr>
            <p:nvPr/>
          </p:nvSpPr>
          <p:spPr bwMode="auto">
            <a:xfrm>
              <a:off x="3024" y="2696"/>
              <a:ext cx="0" cy="10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14" name="Line 132"/>
            <p:cNvSpPr>
              <a:spLocks noChangeShapeType="1"/>
            </p:cNvSpPr>
            <p:nvPr/>
          </p:nvSpPr>
          <p:spPr bwMode="auto">
            <a:xfrm>
              <a:off x="3600" y="2352"/>
              <a:ext cx="1728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15" name="Line 133"/>
            <p:cNvSpPr>
              <a:spLocks noChangeShapeType="1"/>
            </p:cNvSpPr>
            <p:nvPr/>
          </p:nvSpPr>
          <p:spPr bwMode="auto">
            <a:xfrm flipH="1" flipV="1">
              <a:off x="2640" y="1968"/>
              <a:ext cx="384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054" name="Text Box 134"/>
            <p:cNvSpPr txBox="1">
              <a:spLocks noChangeArrowheads="1"/>
            </p:cNvSpPr>
            <p:nvPr/>
          </p:nvSpPr>
          <p:spPr bwMode="auto">
            <a:xfrm>
              <a:off x="3024" y="1968"/>
              <a:ext cx="2256" cy="34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00     01     11     10</a:t>
              </a:r>
            </a:p>
          </p:txBody>
        </p:sp>
        <p:sp>
          <p:nvSpPr>
            <p:cNvPr id="210055" name="Text Box 135"/>
            <p:cNvSpPr txBox="1">
              <a:spLocks noChangeArrowheads="1"/>
            </p:cNvSpPr>
            <p:nvPr/>
          </p:nvSpPr>
          <p:spPr bwMode="auto">
            <a:xfrm>
              <a:off x="2592" y="2448"/>
              <a:ext cx="478" cy="114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00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01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11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61518" name="Text Box 136"/>
            <p:cNvSpPr txBox="1">
              <a:spLocks noChangeArrowheads="1"/>
            </p:cNvSpPr>
            <p:nvPr/>
          </p:nvSpPr>
          <p:spPr bwMode="auto">
            <a:xfrm>
              <a:off x="2400" y="2063"/>
              <a:ext cx="431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bg2"/>
                  </a:solidFill>
                </a:rPr>
                <a:t>xQ</a:t>
              </a:r>
              <a:r>
                <a:rPr lang="en-US" altLang="zh-CN" sz="2000" baseline="-25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61519" name="Text Box 137"/>
            <p:cNvSpPr txBox="1">
              <a:spLocks noChangeArrowheads="1"/>
            </p:cNvSpPr>
            <p:nvPr/>
          </p:nvSpPr>
          <p:spPr bwMode="auto">
            <a:xfrm>
              <a:off x="2736" y="1833"/>
              <a:ext cx="480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bg2"/>
                  </a:solidFill>
                </a:rPr>
                <a:t>Q</a:t>
              </a:r>
              <a:r>
                <a:rPr lang="en-US" altLang="zh-CN" sz="2000" baseline="-25000">
                  <a:solidFill>
                    <a:schemeClr val="bg2"/>
                  </a:solidFill>
                </a:rPr>
                <a:t>2</a:t>
              </a:r>
              <a:r>
                <a:rPr lang="en-US" altLang="zh-CN" sz="2000">
                  <a:solidFill>
                    <a:schemeClr val="bg2"/>
                  </a:solidFill>
                </a:rPr>
                <a:t>Q</a:t>
              </a:r>
              <a:r>
                <a:rPr lang="en-US" altLang="zh-CN" sz="2000" baseline="-25000">
                  <a:solidFill>
                    <a:schemeClr val="bg2"/>
                  </a:solidFill>
                </a:rPr>
                <a:t>1</a:t>
              </a:r>
            </a:p>
          </p:txBody>
        </p:sp>
      </p:grpSp>
      <p:grpSp>
        <p:nvGrpSpPr>
          <p:cNvPr id="96" name="Group 103"/>
          <p:cNvGrpSpPr>
            <a:grpSpLocks/>
          </p:cNvGrpSpPr>
          <p:nvPr/>
        </p:nvGrpSpPr>
        <p:grpSpPr bwMode="auto">
          <a:xfrm>
            <a:off x="4570413" y="3857649"/>
            <a:ext cx="3889375" cy="2519362"/>
            <a:chOff x="2400" y="1833"/>
            <a:chExt cx="2928" cy="1895"/>
          </a:xfrm>
        </p:grpSpPr>
        <p:sp>
          <p:nvSpPr>
            <p:cNvPr id="116" name="Rectangle 104"/>
            <p:cNvSpPr>
              <a:spLocks noChangeArrowheads="1"/>
            </p:cNvSpPr>
            <p:nvPr/>
          </p:nvSpPr>
          <p:spPr bwMode="auto">
            <a:xfrm>
              <a:off x="4752" y="3384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7" name="Rectangle 105"/>
            <p:cNvSpPr>
              <a:spLocks noChangeArrowheads="1"/>
            </p:cNvSpPr>
            <p:nvPr/>
          </p:nvSpPr>
          <p:spPr bwMode="auto">
            <a:xfrm>
              <a:off x="4176" y="3384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8" name="Rectangle 106"/>
            <p:cNvSpPr>
              <a:spLocks noChangeArrowheads="1"/>
            </p:cNvSpPr>
            <p:nvPr/>
          </p:nvSpPr>
          <p:spPr bwMode="auto">
            <a:xfrm>
              <a:off x="3600" y="3384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9" name="Rectangle 107"/>
            <p:cNvSpPr>
              <a:spLocks noChangeArrowheads="1"/>
            </p:cNvSpPr>
            <p:nvPr/>
          </p:nvSpPr>
          <p:spPr bwMode="auto">
            <a:xfrm>
              <a:off x="3024" y="3384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0" name="Rectangle 108"/>
            <p:cNvSpPr>
              <a:spLocks noChangeArrowheads="1"/>
            </p:cNvSpPr>
            <p:nvPr/>
          </p:nvSpPr>
          <p:spPr bwMode="auto">
            <a:xfrm>
              <a:off x="4752" y="3040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auto">
            <a:xfrm>
              <a:off x="4176" y="3040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auto">
            <a:xfrm>
              <a:off x="3600" y="3040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auto">
            <a:xfrm>
              <a:off x="3024" y="3040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auto">
            <a:xfrm>
              <a:off x="4752" y="2696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auto">
            <a:xfrm>
              <a:off x="4176" y="2696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6" name="Rectangle 114"/>
            <p:cNvSpPr>
              <a:spLocks noChangeArrowheads="1"/>
            </p:cNvSpPr>
            <p:nvPr/>
          </p:nvSpPr>
          <p:spPr bwMode="auto">
            <a:xfrm>
              <a:off x="3600" y="2696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7" name="Rectangle 115"/>
            <p:cNvSpPr>
              <a:spLocks noChangeArrowheads="1"/>
            </p:cNvSpPr>
            <p:nvPr/>
          </p:nvSpPr>
          <p:spPr bwMode="auto">
            <a:xfrm>
              <a:off x="3024" y="2696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8" name="Rectangle 116"/>
            <p:cNvSpPr>
              <a:spLocks noChangeArrowheads="1"/>
            </p:cNvSpPr>
            <p:nvPr/>
          </p:nvSpPr>
          <p:spPr bwMode="auto">
            <a:xfrm>
              <a:off x="4752" y="2352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9" name="Rectangle 117"/>
            <p:cNvSpPr>
              <a:spLocks noChangeArrowheads="1"/>
            </p:cNvSpPr>
            <p:nvPr/>
          </p:nvSpPr>
          <p:spPr bwMode="auto">
            <a:xfrm>
              <a:off x="4176" y="2352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0" name="Rectangle 118"/>
            <p:cNvSpPr>
              <a:spLocks noChangeArrowheads="1"/>
            </p:cNvSpPr>
            <p:nvPr/>
          </p:nvSpPr>
          <p:spPr bwMode="auto">
            <a:xfrm>
              <a:off x="3600" y="2352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1" name="Rectangle 119"/>
            <p:cNvSpPr>
              <a:spLocks noChangeArrowheads="1"/>
            </p:cNvSpPr>
            <p:nvPr/>
          </p:nvSpPr>
          <p:spPr bwMode="auto">
            <a:xfrm>
              <a:off x="3024" y="2352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</a:t>
              </a:r>
            </a:p>
          </p:txBody>
        </p:sp>
        <p:sp>
          <p:nvSpPr>
            <p:cNvPr id="61468" name="Line 120"/>
            <p:cNvSpPr>
              <a:spLocks noChangeShapeType="1"/>
            </p:cNvSpPr>
            <p:nvPr/>
          </p:nvSpPr>
          <p:spPr bwMode="auto">
            <a:xfrm>
              <a:off x="3024" y="2352"/>
              <a:ext cx="5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9" name="Line 121"/>
            <p:cNvSpPr>
              <a:spLocks noChangeShapeType="1"/>
            </p:cNvSpPr>
            <p:nvPr/>
          </p:nvSpPr>
          <p:spPr bwMode="auto">
            <a:xfrm>
              <a:off x="3024" y="2696"/>
              <a:ext cx="230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70" name="Line 122"/>
            <p:cNvSpPr>
              <a:spLocks noChangeShapeType="1"/>
            </p:cNvSpPr>
            <p:nvPr/>
          </p:nvSpPr>
          <p:spPr bwMode="auto">
            <a:xfrm>
              <a:off x="3024" y="3040"/>
              <a:ext cx="230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71" name="Line 123"/>
            <p:cNvSpPr>
              <a:spLocks noChangeShapeType="1"/>
            </p:cNvSpPr>
            <p:nvPr/>
          </p:nvSpPr>
          <p:spPr bwMode="auto">
            <a:xfrm>
              <a:off x="3024" y="3384"/>
              <a:ext cx="230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72" name="Line 124"/>
            <p:cNvSpPr>
              <a:spLocks noChangeShapeType="1"/>
            </p:cNvSpPr>
            <p:nvPr/>
          </p:nvSpPr>
          <p:spPr bwMode="auto">
            <a:xfrm>
              <a:off x="3024" y="3728"/>
              <a:ext cx="2304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73" name="Line 125"/>
            <p:cNvSpPr>
              <a:spLocks noChangeShapeType="1"/>
            </p:cNvSpPr>
            <p:nvPr/>
          </p:nvSpPr>
          <p:spPr bwMode="auto">
            <a:xfrm>
              <a:off x="3024" y="2352"/>
              <a:ext cx="0" cy="3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74" name="Line 126"/>
            <p:cNvSpPr>
              <a:spLocks noChangeShapeType="1"/>
            </p:cNvSpPr>
            <p:nvPr/>
          </p:nvSpPr>
          <p:spPr bwMode="auto">
            <a:xfrm>
              <a:off x="3600" y="2352"/>
              <a:ext cx="0" cy="137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75" name="Line 127"/>
            <p:cNvSpPr>
              <a:spLocks noChangeShapeType="1"/>
            </p:cNvSpPr>
            <p:nvPr/>
          </p:nvSpPr>
          <p:spPr bwMode="auto">
            <a:xfrm>
              <a:off x="4176" y="2352"/>
              <a:ext cx="0" cy="137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76" name="Line 128"/>
            <p:cNvSpPr>
              <a:spLocks noChangeShapeType="1"/>
            </p:cNvSpPr>
            <p:nvPr/>
          </p:nvSpPr>
          <p:spPr bwMode="auto">
            <a:xfrm>
              <a:off x="4752" y="2352"/>
              <a:ext cx="0" cy="137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77" name="Line 129"/>
            <p:cNvSpPr>
              <a:spLocks noChangeShapeType="1"/>
            </p:cNvSpPr>
            <p:nvPr/>
          </p:nvSpPr>
          <p:spPr bwMode="auto">
            <a:xfrm>
              <a:off x="5328" y="3384"/>
              <a:ext cx="0" cy="3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78" name="Line 130"/>
            <p:cNvSpPr>
              <a:spLocks noChangeShapeType="1"/>
            </p:cNvSpPr>
            <p:nvPr/>
          </p:nvSpPr>
          <p:spPr bwMode="auto">
            <a:xfrm>
              <a:off x="5328" y="2352"/>
              <a:ext cx="0" cy="10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79" name="Line 131"/>
            <p:cNvSpPr>
              <a:spLocks noChangeShapeType="1"/>
            </p:cNvSpPr>
            <p:nvPr/>
          </p:nvSpPr>
          <p:spPr bwMode="auto">
            <a:xfrm>
              <a:off x="3024" y="2696"/>
              <a:ext cx="0" cy="10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80" name="Line 132"/>
            <p:cNvSpPr>
              <a:spLocks noChangeShapeType="1"/>
            </p:cNvSpPr>
            <p:nvPr/>
          </p:nvSpPr>
          <p:spPr bwMode="auto">
            <a:xfrm>
              <a:off x="3600" y="2352"/>
              <a:ext cx="1728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81" name="Line 133"/>
            <p:cNvSpPr>
              <a:spLocks noChangeShapeType="1"/>
            </p:cNvSpPr>
            <p:nvPr/>
          </p:nvSpPr>
          <p:spPr bwMode="auto">
            <a:xfrm flipH="1" flipV="1">
              <a:off x="2640" y="1968"/>
              <a:ext cx="384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" name="Text Box 134"/>
            <p:cNvSpPr txBox="1">
              <a:spLocks noChangeArrowheads="1"/>
            </p:cNvSpPr>
            <p:nvPr/>
          </p:nvSpPr>
          <p:spPr bwMode="auto">
            <a:xfrm>
              <a:off x="3024" y="1968"/>
              <a:ext cx="2256" cy="34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00     01     11     10</a:t>
              </a:r>
            </a:p>
          </p:txBody>
        </p:sp>
        <p:sp>
          <p:nvSpPr>
            <p:cNvPr id="147" name="Text Box 135"/>
            <p:cNvSpPr txBox="1">
              <a:spLocks noChangeArrowheads="1"/>
            </p:cNvSpPr>
            <p:nvPr/>
          </p:nvSpPr>
          <p:spPr bwMode="auto">
            <a:xfrm>
              <a:off x="2592" y="2448"/>
              <a:ext cx="478" cy="114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00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01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11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61484" name="Text Box 136"/>
            <p:cNvSpPr txBox="1">
              <a:spLocks noChangeArrowheads="1"/>
            </p:cNvSpPr>
            <p:nvPr/>
          </p:nvSpPr>
          <p:spPr bwMode="auto">
            <a:xfrm>
              <a:off x="2400" y="2063"/>
              <a:ext cx="431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bg2"/>
                  </a:solidFill>
                </a:rPr>
                <a:t>xQ</a:t>
              </a:r>
              <a:r>
                <a:rPr lang="en-US" altLang="zh-CN" sz="2000" baseline="-25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61485" name="Text Box 137"/>
            <p:cNvSpPr txBox="1">
              <a:spLocks noChangeArrowheads="1"/>
            </p:cNvSpPr>
            <p:nvPr/>
          </p:nvSpPr>
          <p:spPr bwMode="auto">
            <a:xfrm>
              <a:off x="2736" y="1833"/>
              <a:ext cx="480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bg2"/>
                  </a:solidFill>
                </a:rPr>
                <a:t>Q</a:t>
              </a:r>
              <a:r>
                <a:rPr lang="en-US" altLang="zh-CN" sz="2000" baseline="-25000">
                  <a:solidFill>
                    <a:schemeClr val="bg2"/>
                  </a:solidFill>
                </a:rPr>
                <a:t>2</a:t>
              </a:r>
              <a:r>
                <a:rPr lang="en-US" altLang="zh-CN" sz="2000">
                  <a:solidFill>
                    <a:schemeClr val="bg2"/>
                  </a:solidFill>
                </a:rPr>
                <a:t>Q</a:t>
              </a:r>
              <a:r>
                <a:rPr lang="en-US" altLang="zh-CN" sz="2000" baseline="-25000">
                  <a:solidFill>
                    <a:schemeClr val="bg2"/>
                  </a:solidFill>
                </a:rPr>
                <a:t>1</a:t>
              </a:r>
            </a:p>
          </p:txBody>
        </p:sp>
      </p:grpSp>
      <p:sp>
        <p:nvSpPr>
          <p:cNvPr id="61451" name="Text Box 4"/>
          <p:cNvSpPr txBox="1">
            <a:spLocks noChangeArrowheads="1"/>
          </p:cNvSpPr>
          <p:nvPr/>
        </p:nvSpPr>
        <p:spPr bwMode="auto">
          <a:xfrm>
            <a:off x="827088" y="188913"/>
            <a:ext cx="74168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</a:t>
            </a:r>
            <a:r>
              <a:rPr lang="en-US" altLang="zh-CN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可逆计数器</a:t>
            </a:r>
            <a:endParaRPr lang="en-US" altLang="zh-CN" sz="28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Rectangle 107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935945"/>
              </p:ext>
            </p:extLst>
          </p:nvPr>
        </p:nvGraphicFramePr>
        <p:xfrm>
          <a:off x="2205194" y="837980"/>
          <a:ext cx="447520" cy="574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34" name="Equation" r:id="rId5" imgW="177480" imgH="228600" progId="Equation.DSMT4">
                  <p:embed/>
                </p:oleObj>
              </mc:Choice>
              <mc:Fallback>
                <p:oleObj name="Equation" r:id="rId5" imgW="177480" imgH="228600" progId="Equation.DSMT4">
                  <p:embed/>
                  <p:pic>
                    <p:nvPicPr>
                      <p:cNvPr id="0" name="Object 1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194" y="837980"/>
                        <a:ext cx="447520" cy="5747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" name="对象 1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255788"/>
              </p:ext>
            </p:extLst>
          </p:nvPr>
        </p:nvGraphicFramePr>
        <p:xfrm>
          <a:off x="6526369" y="827131"/>
          <a:ext cx="4794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35" name="Equation" r:id="rId7" imgW="190440" imgH="228600" progId="Equation.DSMT4">
                  <p:embed/>
                </p:oleObj>
              </mc:Choice>
              <mc:Fallback>
                <p:oleObj name="Equation" r:id="rId7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6369" y="827131"/>
                        <a:ext cx="479425" cy="576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" name="对象 1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610075"/>
              </p:ext>
            </p:extLst>
          </p:nvPr>
        </p:nvGraphicFramePr>
        <p:xfrm>
          <a:off x="2211859" y="3717032"/>
          <a:ext cx="4159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36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859" y="3717032"/>
                        <a:ext cx="415925" cy="574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" name="对象 1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148031"/>
              </p:ext>
            </p:extLst>
          </p:nvPr>
        </p:nvGraphicFramePr>
        <p:xfrm>
          <a:off x="6667604" y="3749091"/>
          <a:ext cx="3841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37" name="Equation" r:id="rId11" imgW="152280" imgH="164880" progId="Equation.DSMT4">
                  <p:embed/>
                </p:oleObj>
              </mc:Choice>
              <mc:Fallback>
                <p:oleObj name="Equation" r:id="rId11" imgW="1522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604" y="3749091"/>
                        <a:ext cx="384175" cy="414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7" name="Objec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04320"/>
              </p:ext>
            </p:extLst>
          </p:nvPr>
        </p:nvGraphicFramePr>
        <p:xfrm>
          <a:off x="2760191" y="2490724"/>
          <a:ext cx="238442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04" name="公式" r:id="rId3" imgW="1016000" imgH="241300" progId="Equation.3">
                  <p:embed/>
                </p:oleObj>
              </mc:Choice>
              <mc:Fallback>
                <p:oleObj name="公式" r:id="rId3" imgW="1016000" imgH="241300" progId="Equation.3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191" y="2490724"/>
                        <a:ext cx="238442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013567"/>
              </p:ext>
            </p:extLst>
          </p:nvPr>
        </p:nvGraphicFramePr>
        <p:xfrm>
          <a:off x="2760191" y="3466501"/>
          <a:ext cx="8350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05" name="公式" r:id="rId5" imgW="355292" imgH="215713" progId="Equation.3">
                  <p:embed/>
                </p:oleObj>
              </mc:Choice>
              <mc:Fallback>
                <p:oleObj name="公式" r:id="rId5" imgW="355292" imgH="215713" progId="Equation.3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191" y="3466501"/>
                        <a:ext cx="8350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469" name="Picture 4" descr="ELEGLIN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69373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24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0391"/>
              </p:ext>
            </p:extLst>
          </p:nvPr>
        </p:nvGraphicFramePr>
        <p:xfrm>
          <a:off x="2760191" y="4383541"/>
          <a:ext cx="37560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06" name="公式" r:id="rId8" imgW="1600200" imgH="254000" progId="Equation.3">
                  <p:embed/>
                </p:oleObj>
              </mc:Choice>
              <mc:Fallback>
                <p:oleObj name="公式" r:id="rId8" imgW="16002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191" y="4383541"/>
                        <a:ext cx="37560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1" name="Text Box 4"/>
          <p:cNvSpPr txBox="1">
            <a:spLocks noChangeArrowheads="1"/>
          </p:cNvSpPr>
          <p:nvPr/>
        </p:nvSpPr>
        <p:spPr bwMode="auto">
          <a:xfrm>
            <a:off x="827088" y="188913"/>
            <a:ext cx="74168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</a:t>
            </a:r>
            <a:r>
              <a:rPr lang="en-US" altLang="zh-CN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可逆计数器</a:t>
            </a:r>
            <a:endParaRPr lang="en-US" altLang="zh-CN" sz="28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" name="Objec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176070"/>
              </p:ext>
            </p:extLst>
          </p:nvPr>
        </p:nvGraphicFramePr>
        <p:xfrm>
          <a:off x="2760191" y="1484784"/>
          <a:ext cx="310038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07" name="公式" r:id="rId10" imgW="1320227" imgH="253890" progId="Equation.3">
                  <p:embed/>
                </p:oleObj>
              </mc:Choice>
              <mc:Fallback>
                <p:oleObj name="公式" r:id="rId10" imgW="1320227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191" y="1484784"/>
                        <a:ext cx="3100387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3"/>
          <p:cNvSpPr txBox="1">
            <a:spLocks noChangeArrowheads="1"/>
          </p:cNvSpPr>
          <p:nvPr/>
        </p:nvSpPr>
        <p:spPr bwMode="auto">
          <a:xfrm>
            <a:off x="755650" y="1076325"/>
            <a:ext cx="7920038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</a:t>
            </a:r>
            <a:r>
              <a:rPr lang="en-US" altLang="zh-CN" sz="30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30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可逆计数器</a:t>
            </a:r>
            <a:endParaRPr lang="en-US" altLang="zh-CN" sz="30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自动售卖机</a:t>
            </a:r>
            <a:endParaRPr lang="en-US" altLang="zh-CN" sz="3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时序锁</a:t>
            </a:r>
            <a:r>
              <a:rPr lang="zh-CN" altLang="en-US" sz="3000" b="1" dirty="0">
                <a:solidFill>
                  <a:schemeClr val="bg2"/>
                </a:solidFill>
              </a:rPr>
              <a:t>（</a:t>
            </a:r>
            <a:r>
              <a:rPr lang="en-US" altLang="zh-CN" sz="3000" dirty="0">
                <a:solidFill>
                  <a:schemeClr val="bg2"/>
                </a:solidFill>
                <a:latin typeface="Arial" panose="020B0604020202020204" pitchFamily="34" charset="0"/>
              </a:rPr>
              <a:t>Sequential Lock</a:t>
            </a:r>
            <a:r>
              <a:rPr lang="zh-CN" altLang="en-US" sz="3000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  <a:endParaRPr lang="en-US" altLang="zh-CN" sz="30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二进制串行加法器</a:t>
            </a:r>
            <a:r>
              <a:rPr lang="zh-CN" altLang="en-US" sz="3000" b="1" dirty="0">
                <a:solidFill>
                  <a:schemeClr val="bg2"/>
                </a:solidFill>
              </a:rPr>
              <a:t>（</a:t>
            </a:r>
            <a:r>
              <a:rPr lang="en-US" altLang="zh-CN" sz="3000" dirty="0">
                <a:solidFill>
                  <a:schemeClr val="bg2"/>
                </a:solidFill>
                <a:latin typeface="Arial" panose="020B0604020202020204" pitchFamily="34" charset="0"/>
              </a:rPr>
              <a:t>Binary Serial Adder</a:t>
            </a:r>
            <a:r>
              <a:rPr lang="zh-CN" altLang="en-US" sz="3000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  <a:endParaRPr lang="en-US" altLang="zh-CN" sz="30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串行输入的</a:t>
            </a:r>
            <a:r>
              <a:rPr lang="en-US" altLang="zh-CN" sz="3000" b="1" dirty="0">
                <a:solidFill>
                  <a:schemeClr val="bg2"/>
                </a:solidFill>
                <a:latin typeface="Arial" panose="020B0604020202020204" pitchFamily="34" charset="0"/>
              </a:rPr>
              <a:t>8421BCD</a:t>
            </a:r>
            <a:r>
              <a:rPr lang="zh-CN" altLang="en-US" sz="30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码检测器</a:t>
            </a:r>
            <a:endParaRPr lang="en-US" altLang="zh-CN" sz="30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奇偶校验器</a:t>
            </a:r>
            <a:r>
              <a:rPr lang="zh-CN" altLang="en-US" sz="3000" dirty="0">
                <a:solidFill>
                  <a:schemeClr val="bg2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3000" dirty="0">
                <a:solidFill>
                  <a:schemeClr val="bg2"/>
                </a:solidFill>
                <a:latin typeface="Arial" panose="020B0604020202020204" pitchFamily="34" charset="0"/>
              </a:rPr>
              <a:t>A Sequential Parity Checker</a:t>
            </a:r>
            <a:r>
              <a:rPr lang="zh-CN" altLang="en-US" sz="3000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  <a:endParaRPr lang="en-US" altLang="zh-CN" sz="30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码制转换器</a:t>
            </a:r>
            <a:r>
              <a:rPr lang="zh-CN" altLang="en-US" sz="3000" dirty="0">
                <a:solidFill>
                  <a:schemeClr val="bg2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30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3000" dirty="0">
                <a:solidFill>
                  <a:schemeClr val="bg2"/>
                </a:solidFill>
                <a:latin typeface="Arial" panose="020B0604020202020204" pitchFamily="34" charset="0"/>
              </a:rPr>
              <a:t>Code Converter </a:t>
            </a:r>
            <a:r>
              <a:rPr lang="zh-CN" altLang="en-US" sz="3000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pic>
        <p:nvPicPr>
          <p:cNvPr id="63491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91122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827088" y="406400"/>
            <a:ext cx="7416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例子</a:t>
            </a:r>
            <a:endParaRPr lang="en-US" altLang="zh-CN" sz="28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7" name="Text Box 3"/>
          <p:cNvSpPr txBox="1">
            <a:spLocks noChangeArrowheads="1"/>
          </p:cNvSpPr>
          <p:nvPr/>
        </p:nvSpPr>
        <p:spPr bwMode="auto">
          <a:xfrm>
            <a:off x="684213" y="1268413"/>
            <a:ext cx="7775575" cy="3324225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FF6600"/>
              </a:buClr>
              <a:buSzPct val="70000"/>
              <a:defRPr/>
            </a:pPr>
            <a:r>
              <a:rPr lang="zh-CN" altLang="en-US" sz="2800" b="1" dirty="0">
                <a:latin typeface="Arial" charset="0"/>
              </a:rPr>
              <a:t>规则：</a:t>
            </a:r>
            <a:endParaRPr lang="en-US" altLang="zh-CN" sz="2800" b="1" dirty="0">
              <a:latin typeface="Arial" charset="0"/>
            </a:endParaRPr>
          </a:p>
          <a:p>
            <a:pPr marL="514350" indent="-514350" eaLnBrk="1" hangingPunct="1">
              <a:lnSpc>
                <a:spcPct val="11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2800" b="1" dirty="0">
                <a:latin typeface="Arial" charset="0"/>
              </a:rPr>
              <a:t>只接收硬币：</a:t>
            </a:r>
            <a:r>
              <a:rPr lang="en-US" altLang="zh-CN" sz="2800" dirty="0">
                <a:latin typeface="Arial" charset="0"/>
              </a:rPr>
              <a:t>  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en-US" altLang="zh-CN" sz="2800" b="1" dirty="0">
                <a:latin typeface="Arial" charset="0"/>
              </a:rPr>
              <a:t>0.5</a:t>
            </a:r>
            <a:r>
              <a:rPr lang="zh-CN" altLang="en-US" sz="2800" b="1" dirty="0">
                <a:latin typeface="Arial" charset="0"/>
              </a:rPr>
              <a:t>￥ </a:t>
            </a:r>
            <a:r>
              <a:rPr lang="en-US" altLang="zh-CN" sz="2800" b="1" dirty="0">
                <a:latin typeface="Arial" charset="0"/>
              </a:rPr>
              <a:t>, 1</a:t>
            </a:r>
            <a:r>
              <a:rPr lang="zh-CN" altLang="en-US" sz="2800" b="1" dirty="0">
                <a:latin typeface="Arial" charset="0"/>
              </a:rPr>
              <a:t>￥</a:t>
            </a:r>
          </a:p>
          <a:p>
            <a:pPr marL="514350" indent="-514350" eaLnBrk="1" hangingPunct="1">
              <a:lnSpc>
                <a:spcPct val="11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2800" b="1" dirty="0">
                <a:latin typeface="Arial" charset="0"/>
              </a:rPr>
              <a:t>每次投币只接收一枚硬币</a:t>
            </a:r>
            <a:endParaRPr lang="en-US" altLang="zh-CN" sz="2800" b="1" dirty="0">
              <a:latin typeface="Arial" charset="0"/>
            </a:endParaRPr>
          </a:p>
          <a:p>
            <a:pPr marL="514350" indent="-514350" eaLnBrk="1" hangingPunct="1">
              <a:lnSpc>
                <a:spcPct val="11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2800" b="1" dirty="0">
                <a:latin typeface="Arial" charset="0"/>
              </a:rPr>
              <a:t>机器收到</a:t>
            </a:r>
            <a:r>
              <a:rPr lang="en-US" altLang="zh-CN" sz="2800" b="1" dirty="0">
                <a:latin typeface="Arial" charset="0"/>
              </a:rPr>
              <a:t>1.5 </a:t>
            </a:r>
            <a:r>
              <a:rPr lang="zh-CN" altLang="en-US" sz="2800" b="1" dirty="0">
                <a:latin typeface="Arial" charset="0"/>
              </a:rPr>
              <a:t>￥，给出一瓶饮料</a:t>
            </a:r>
            <a:endParaRPr lang="en-US" altLang="zh-CN" sz="2800" b="1" dirty="0">
              <a:latin typeface="Arial" charset="0"/>
            </a:endParaRPr>
          </a:p>
          <a:p>
            <a:pPr marL="514350" indent="-514350" eaLnBrk="1" hangingPunct="1">
              <a:lnSpc>
                <a:spcPct val="11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2800" b="1" dirty="0">
                <a:latin typeface="Arial" charset="0"/>
              </a:rPr>
              <a:t>机器收到</a:t>
            </a:r>
            <a:r>
              <a:rPr lang="en-US" altLang="zh-CN" sz="2800" b="1" dirty="0">
                <a:latin typeface="Arial" charset="0"/>
              </a:rPr>
              <a:t>2.0</a:t>
            </a:r>
            <a:r>
              <a:rPr lang="zh-CN" altLang="en-US" sz="2800" b="1" dirty="0">
                <a:latin typeface="Arial" charset="0"/>
              </a:rPr>
              <a:t>￥，给出一瓶饮料，找回</a:t>
            </a:r>
            <a:r>
              <a:rPr lang="en-US" altLang="zh-CN" sz="2800" b="1" dirty="0">
                <a:latin typeface="Arial" charset="0"/>
              </a:rPr>
              <a:t>0.5</a:t>
            </a:r>
            <a:r>
              <a:rPr lang="zh-CN" altLang="en-US" sz="2800" b="1" dirty="0">
                <a:latin typeface="Arial" charset="0"/>
              </a:rPr>
              <a:t>￥</a:t>
            </a:r>
            <a:endParaRPr lang="en-US" altLang="zh-CN" sz="2800" b="1" dirty="0">
              <a:latin typeface="Arial" charset="0"/>
            </a:endParaRPr>
          </a:p>
        </p:txBody>
      </p:sp>
      <p:pic>
        <p:nvPicPr>
          <p:cNvPr id="64515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69373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827088" y="188913"/>
            <a:ext cx="74168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自动贩卖机</a:t>
            </a:r>
            <a:endParaRPr lang="en-US" altLang="zh-CN" sz="28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Text Box 2"/>
          <p:cNvSpPr txBox="1">
            <a:spLocks noChangeArrowheads="1"/>
          </p:cNvSpPr>
          <p:nvPr/>
        </p:nvSpPr>
        <p:spPr bwMode="auto">
          <a:xfrm>
            <a:off x="98425" y="836613"/>
            <a:ext cx="8577263" cy="269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）状态设定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eaLnBrk="1" hangingPunct="1">
              <a:spcBef>
                <a:spcPct val="30000"/>
              </a:spcBef>
              <a:defRPr/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      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</a:t>
            </a:r>
            <a:r>
              <a:rPr kumimoji="0" lang="en-US" altLang="zh-CN" sz="2800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——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若输入为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，进入该复位状态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</a:rPr>
              <a:t>. </a:t>
            </a: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      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</a:t>
            </a:r>
            <a:r>
              <a:rPr kumimoji="0" lang="en-US" altLang="zh-CN" sz="2800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——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若收到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，进入该状态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      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</a:t>
            </a:r>
            <a:r>
              <a:rPr kumimoji="0" lang="en-US" altLang="zh-CN" sz="2800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——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若收到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11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，进入该状态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      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</a:t>
            </a:r>
            <a:r>
              <a:rPr kumimoji="0" lang="en-US" altLang="zh-CN" sz="2800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——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若收到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110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且输出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Z=1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，进入该状态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68313" y="333375"/>
            <a:ext cx="7427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folHlink"/>
                </a:solidFill>
              </a:rPr>
              <a:t>1.</a:t>
            </a:r>
            <a:r>
              <a:rPr lang="en-US" altLang="zh-CN" sz="2800" b="1" i="1">
                <a:solidFill>
                  <a:schemeClr val="folHlink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b="1">
                <a:solidFill>
                  <a:schemeClr val="folHlink"/>
                </a:solidFill>
                <a:latin typeface="Arial" panose="020B0604020202020204" pitchFamily="34" charset="0"/>
              </a:rPr>
              <a:t>获得原始状态图和原始状态表</a:t>
            </a:r>
            <a:endParaRPr lang="zh-CN" altLang="en-US" sz="2800" b="1">
              <a:solidFill>
                <a:schemeClr val="folHlink"/>
              </a:solidFill>
            </a:endParaRPr>
          </a:p>
        </p:txBody>
      </p:sp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179388" y="3808413"/>
            <a:ext cx="662622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75000"/>
              </a:lnSpc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）分析状态转换情况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" y="4206875"/>
            <a:ext cx="9067800" cy="1885950"/>
            <a:chOff x="48" y="2124"/>
            <a:chExt cx="5712" cy="1188"/>
          </a:xfrm>
        </p:grpSpPr>
        <p:sp>
          <p:nvSpPr>
            <p:cNvPr id="235526" name="Text Box 6"/>
            <p:cNvSpPr txBox="1">
              <a:spLocks noChangeArrowheads="1"/>
            </p:cNvSpPr>
            <p:nvPr/>
          </p:nvSpPr>
          <p:spPr bwMode="auto">
            <a:xfrm>
              <a:off x="48" y="236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9225" name="AutoShape 7"/>
            <p:cNvSpPr>
              <a:spLocks/>
            </p:cNvSpPr>
            <p:nvPr/>
          </p:nvSpPr>
          <p:spPr bwMode="auto">
            <a:xfrm>
              <a:off x="336" y="2288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528" name="Text Box 8"/>
            <p:cNvSpPr txBox="1">
              <a:spLocks noChangeArrowheads="1"/>
            </p:cNvSpPr>
            <p:nvPr/>
          </p:nvSpPr>
          <p:spPr bwMode="auto">
            <a:xfrm>
              <a:off x="96" y="267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529" name="Text Box 9"/>
            <p:cNvSpPr txBox="1">
              <a:spLocks noChangeArrowheads="1"/>
            </p:cNvSpPr>
            <p:nvPr/>
          </p:nvSpPr>
          <p:spPr bwMode="auto">
            <a:xfrm>
              <a:off x="480" y="2144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X</a:t>
              </a:r>
              <a:r>
                <a:rPr lang="zh-CN" alt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＝</a:t>
              </a: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9228" name="Line 10"/>
            <p:cNvSpPr>
              <a:spLocks noChangeShapeType="1"/>
            </p:cNvSpPr>
            <p:nvPr/>
          </p:nvSpPr>
          <p:spPr bwMode="auto">
            <a:xfrm>
              <a:off x="1056" y="228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531" name="Text Box 11"/>
            <p:cNvSpPr txBox="1">
              <a:spLocks noChangeArrowheads="1"/>
            </p:cNvSpPr>
            <p:nvPr/>
          </p:nvSpPr>
          <p:spPr bwMode="auto">
            <a:xfrm>
              <a:off x="1392" y="212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532" name="Text Box 12"/>
            <p:cNvSpPr txBox="1">
              <a:spLocks noChangeArrowheads="1"/>
            </p:cNvSpPr>
            <p:nvPr/>
          </p:nvSpPr>
          <p:spPr bwMode="auto">
            <a:xfrm>
              <a:off x="480" y="2672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X</a:t>
              </a:r>
              <a:r>
                <a:rPr lang="zh-CN" alt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＝</a:t>
              </a: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231" name="Line 13"/>
            <p:cNvSpPr>
              <a:spLocks noChangeShapeType="1"/>
            </p:cNvSpPr>
            <p:nvPr/>
          </p:nvSpPr>
          <p:spPr bwMode="auto">
            <a:xfrm>
              <a:off x="1056" y="281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534" name="Text Box 14"/>
            <p:cNvSpPr txBox="1">
              <a:spLocks noChangeArrowheads="1"/>
            </p:cNvSpPr>
            <p:nvPr/>
          </p:nvSpPr>
          <p:spPr bwMode="auto">
            <a:xfrm>
              <a:off x="1392" y="265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535" name="Text Box 15"/>
            <p:cNvSpPr txBox="1">
              <a:spLocks noChangeArrowheads="1"/>
            </p:cNvSpPr>
            <p:nvPr/>
          </p:nvSpPr>
          <p:spPr bwMode="auto">
            <a:xfrm>
              <a:off x="1440" y="296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234" name="AutoShape 16"/>
            <p:cNvSpPr>
              <a:spLocks/>
            </p:cNvSpPr>
            <p:nvPr/>
          </p:nvSpPr>
          <p:spPr bwMode="auto">
            <a:xfrm>
              <a:off x="1680" y="2548"/>
              <a:ext cx="144" cy="604"/>
            </a:xfrm>
            <a:prstGeom prst="leftBrace">
              <a:avLst>
                <a:gd name="adj1" fmla="val 34954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537" name="Text Box 17"/>
            <p:cNvSpPr txBox="1">
              <a:spLocks noChangeArrowheads="1"/>
            </p:cNvSpPr>
            <p:nvPr/>
          </p:nvSpPr>
          <p:spPr bwMode="auto">
            <a:xfrm>
              <a:off x="1824" y="2432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X</a:t>
              </a:r>
              <a:r>
                <a:rPr lang="zh-CN" alt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＝</a:t>
              </a: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236" name="Line 18"/>
            <p:cNvSpPr>
              <a:spLocks noChangeShapeType="1"/>
            </p:cNvSpPr>
            <p:nvPr/>
          </p:nvSpPr>
          <p:spPr bwMode="auto">
            <a:xfrm>
              <a:off x="2400" y="257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539" name="Text Box 19"/>
            <p:cNvSpPr txBox="1">
              <a:spLocks noChangeArrowheads="1"/>
            </p:cNvSpPr>
            <p:nvPr/>
          </p:nvSpPr>
          <p:spPr bwMode="auto">
            <a:xfrm>
              <a:off x="2736" y="241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540" name="Text Box 20"/>
            <p:cNvSpPr txBox="1">
              <a:spLocks noChangeArrowheads="1"/>
            </p:cNvSpPr>
            <p:nvPr/>
          </p:nvSpPr>
          <p:spPr bwMode="auto">
            <a:xfrm>
              <a:off x="1824" y="296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X</a:t>
              </a:r>
              <a:r>
                <a:rPr lang="zh-CN" alt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＝</a:t>
              </a: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9239" name="Line 21"/>
            <p:cNvSpPr>
              <a:spLocks noChangeShapeType="1"/>
            </p:cNvSpPr>
            <p:nvPr/>
          </p:nvSpPr>
          <p:spPr bwMode="auto">
            <a:xfrm>
              <a:off x="2400" y="310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542" name="Text Box 22"/>
            <p:cNvSpPr txBox="1">
              <a:spLocks noChangeArrowheads="1"/>
            </p:cNvSpPr>
            <p:nvPr/>
          </p:nvSpPr>
          <p:spPr bwMode="auto">
            <a:xfrm>
              <a:off x="2736" y="294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9241" name="AutoShape 23"/>
            <p:cNvSpPr>
              <a:spLocks/>
            </p:cNvSpPr>
            <p:nvPr/>
          </p:nvSpPr>
          <p:spPr bwMode="auto">
            <a:xfrm>
              <a:off x="3024" y="2316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544" name="Text Box 24"/>
            <p:cNvSpPr txBox="1">
              <a:spLocks noChangeArrowheads="1"/>
            </p:cNvSpPr>
            <p:nvPr/>
          </p:nvSpPr>
          <p:spPr bwMode="auto">
            <a:xfrm>
              <a:off x="3168" y="222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X</a:t>
              </a:r>
              <a:r>
                <a:rPr lang="zh-CN" alt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＝</a:t>
              </a: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243" name="Line 25"/>
            <p:cNvSpPr>
              <a:spLocks noChangeShapeType="1"/>
            </p:cNvSpPr>
            <p:nvPr/>
          </p:nvSpPr>
          <p:spPr bwMode="auto">
            <a:xfrm>
              <a:off x="3744" y="236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546" name="Text Box 26"/>
            <p:cNvSpPr txBox="1">
              <a:spLocks noChangeArrowheads="1"/>
            </p:cNvSpPr>
            <p:nvPr/>
          </p:nvSpPr>
          <p:spPr bwMode="auto">
            <a:xfrm>
              <a:off x="4080" y="220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547" name="Text Box 27"/>
            <p:cNvSpPr txBox="1">
              <a:spLocks noChangeArrowheads="1"/>
            </p:cNvSpPr>
            <p:nvPr/>
          </p:nvSpPr>
          <p:spPr bwMode="auto">
            <a:xfrm>
              <a:off x="3168" y="2748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X</a:t>
              </a:r>
              <a:r>
                <a:rPr lang="zh-CN" alt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＝</a:t>
              </a: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9246" name="Line 28"/>
            <p:cNvSpPr>
              <a:spLocks noChangeShapeType="1"/>
            </p:cNvSpPr>
            <p:nvPr/>
          </p:nvSpPr>
          <p:spPr bwMode="auto">
            <a:xfrm>
              <a:off x="3744" y="289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549" name="Text Box 29"/>
            <p:cNvSpPr txBox="1">
              <a:spLocks noChangeArrowheads="1"/>
            </p:cNvSpPr>
            <p:nvPr/>
          </p:nvSpPr>
          <p:spPr bwMode="auto">
            <a:xfrm>
              <a:off x="4032" y="2823"/>
              <a:ext cx="432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3 </a:t>
              </a:r>
            </a:p>
          </p:txBody>
        </p:sp>
        <p:sp>
          <p:nvSpPr>
            <p:cNvPr id="235550" name="Text Box 30"/>
            <p:cNvSpPr txBox="1">
              <a:spLocks noChangeArrowheads="1"/>
            </p:cNvSpPr>
            <p:nvPr/>
          </p:nvSpPr>
          <p:spPr bwMode="auto">
            <a:xfrm>
              <a:off x="2736" y="217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235551" name="Text Box 31"/>
            <p:cNvSpPr txBox="1">
              <a:spLocks noChangeArrowheads="1"/>
            </p:cNvSpPr>
            <p:nvPr/>
          </p:nvSpPr>
          <p:spPr bwMode="auto">
            <a:xfrm>
              <a:off x="3744" y="3104"/>
              <a:ext cx="672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(Z</a:t>
              </a:r>
              <a:r>
                <a:rPr lang="zh-CN" alt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＝</a:t>
              </a: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1)</a:t>
              </a:r>
              <a:endParaRPr lang="en-US" altLang="zh-CN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35552" name="Text Box 32"/>
            <p:cNvSpPr txBox="1">
              <a:spLocks noChangeArrowheads="1"/>
            </p:cNvSpPr>
            <p:nvPr/>
          </p:nvSpPr>
          <p:spPr bwMode="auto">
            <a:xfrm>
              <a:off x="3936" y="257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110</a:t>
              </a:r>
            </a:p>
          </p:txBody>
        </p:sp>
        <p:sp>
          <p:nvSpPr>
            <p:cNvPr id="9251" name="AutoShape 33"/>
            <p:cNvSpPr>
              <a:spLocks/>
            </p:cNvSpPr>
            <p:nvPr/>
          </p:nvSpPr>
          <p:spPr bwMode="auto">
            <a:xfrm>
              <a:off x="4320" y="2596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554" name="Text Box 34"/>
            <p:cNvSpPr txBox="1">
              <a:spLocks noChangeArrowheads="1"/>
            </p:cNvSpPr>
            <p:nvPr/>
          </p:nvSpPr>
          <p:spPr bwMode="auto">
            <a:xfrm>
              <a:off x="4464" y="2452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X</a:t>
              </a:r>
              <a:r>
                <a:rPr lang="zh-CN" alt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＝</a:t>
              </a: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9253" name="Line 35"/>
            <p:cNvSpPr>
              <a:spLocks noChangeShapeType="1"/>
            </p:cNvSpPr>
            <p:nvPr/>
          </p:nvSpPr>
          <p:spPr bwMode="auto">
            <a:xfrm>
              <a:off x="5040" y="259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556" name="Text Box 36"/>
            <p:cNvSpPr txBox="1">
              <a:spLocks noChangeArrowheads="1"/>
            </p:cNvSpPr>
            <p:nvPr/>
          </p:nvSpPr>
          <p:spPr bwMode="auto">
            <a:xfrm>
              <a:off x="5376" y="243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557" name="Text Box 37"/>
            <p:cNvSpPr txBox="1">
              <a:spLocks noChangeArrowheads="1"/>
            </p:cNvSpPr>
            <p:nvPr/>
          </p:nvSpPr>
          <p:spPr bwMode="auto">
            <a:xfrm>
              <a:off x="4464" y="298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X</a:t>
              </a:r>
              <a:r>
                <a:rPr lang="zh-CN" alt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＝</a:t>
              </a: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256" name="Line 38"/>
            <p:cNvSpPr>
              <a:spLocks noChangeShapeType="1"/>
            </p:cNvSpPr>
            <p:nvPr/>
          </p:nvSpPr>
          <p:spPr bwMode="auto">
            <a:xfrm>
              <a:off x="5040" y="312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559" name="Text Box 39"/>
            <p:cNvSpPr txBox="1">
              <a:spLocks noChangeArrowheads="1"/>
            </p:cNvSpPr>
            <p:nvPr/>
          </p:nvSpPr>
          <p:spPr bwMode="auto">
            <a:xfrm>
              <a:off x="5376" y="296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3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2" grpId="0" autoUpdateAnimBg="0"/>
      <p:bldP spid="235524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Group 20"/>
          <p:cNvGrpSpPr>
            <a:grpSpLocks/>
          </p:cNvGrpSpPr>
          <p:nvPr/>
        </p:nvGrpSpPr>
        <p:grpSpPr bwMode="auto">
          <a:xfrm>
            <a:off x="2176463" y="1196975"/>
            <a:ext cx="5348287" cy="1731963"/>
            <a:chOff x="1111" y="1026"/>
            <a:chExt cx="3369" cy="1091"/>
          </a:xfrm>
        </p:grpSpPr>
        <p:sp>
          <p:nvSpPr>
            <p:cNvPr id="65542" name="Rectangle 5"/>
            <p:cNvSpPr>
              <a:spLocks noChangeArrowheads="1"/>
            </p:cNvSpPr>
            <p:nvPr/>
          </p:nvSpPr>
          <p:spPr bwMode="auto">
            <a:xfrm>
              <a:off x="1927" y="1026"/>
              <a:ext cx="1488" cy="6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/>
                <a:t>自动售卖机</a:t>
              </a:r>
            </a:p>
          </p:txBody>
        </p:sp>
        <p:sp>
          <p:nvSpPr>
            <p:cNvPr id="65543" name="Line 6"/>
            <p:cNvSpPr>
              <a:spLocks noChangeShapeType="1"/>
            </p:cNvSpPr>
            <p:nvPr/>
          </p:nvSpPr>
          <p:spPr bwMode="auto">
            <a:xfrm>
              <a:off x="1588" y="1153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44" name="Text Box 7"/>
            <p:cNvSpPr txBox="1">
              <a:spLocks noChangeArrowheads="1"/>
            </p:cNvSpPr>
            <p:nvPr/>
          </p:nvSpPr>
          <p:spPr bwMode="auto">
            <a:xfrm>
              <a:off x="1111" y="102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X</a:t>
              </a:r>
              <a:r>
                <a:rPr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5545" name="Line 8"/>
            <p:cNvSpPr>
              <a:spLocks noChangeShapeType="1"/>
            </p:cNvSpPr>
            <p:nvPr/>
          </p:nvSpPr>
          <p:spPr bwMode="auto">
            <a:xfrm>
              <a:off x="1636" y="1997"/>
              <a:ext cx="9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46" name="Line 9"/>
            <p:cNvSpPr>
              <a:spLocks noChangeShapeType="1"/>
            </p:cNvSpPr>
            <p:nvPr/>
          </p:nvSpPr>
          <p:spPr bwMode="auto">
            <a:xfrm flipV="1">
              <a:off x="2596" y="1702"/>
              <a:ext cx="0" cy="29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3162" name="Text Box 10"/>
            <p:cNvSpPr txBox="1">
              <a:spLocks noChangeArrowheads="1"/>
            </p:cNvSpPr>
            <p:nvPr/>
          </p:nvSpPr>
          <p:spPr bwMode="auto">
            <a:xfrm>
              <a:off x="1156" y="1829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CP</a:t>
              </a:r>
            </a:p>
          </p:txBody>
        </p:sp>
        <p:sp>
          <p:nvSpPr>
            <p:cNvPr id="65548" name="Line 11"/>
            <p:cNvSpPr>
              <a:spLocks noChangeShapeType="1"/>
            </p:cNvSpPr>
            <p:nvPr/>
          </p:nvSpPr>
          <p:spPr bwMode="auto">
            <a:xfrm>
              <a:off x="3412" y="1153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3164" name="Text Box 12"/>
            <p:cNvSpPr txBox="1">
              <a:spLocks noChangeArrowheads="1"/>
            </p:cNvSpPr>
            <p:nvPr/>
          </p:nvSpPr>
          <p:spPr bwMode="auto">
            <a:xfrm>
              <a:off x="4036" y="102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</a:p>
          </p:txBody>
        </p:sp>
        <p:sp>
          <p:nvSpPr>
            <p:cNvPr id="65550" name="Line 15"/>
            <p:cNvSpPr>
              <a:spLocks noChangeShapeType="1"/>
            </p:cNvSpPr>
            <p:nvPr/>
          </p:nvSpPr>
          <p:spPr bwMode="auto">
            <a:xfrm>
              <a:off x="1586" y="1500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1" name="Text Box 16"/>
            <p:cNvSpPr txBox="1">
              <a:spLocks noChangeArrowheads="1"/>
            </p:cNvSpPr>
            <p:nvPr/>
          </p:nvSpPr>
          <p:spPr bwMode="auto">
            <a:xfrm>
              <a:off x="1111" y="1373"/>
              <a:ext cx="4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X</a:t>
              </a:r>
              <a:r>
                <a:rPr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0.5</a:t>
              </a:r>
            </a:p>
          </p:txBody>
        </p:sp>
        <p:sp>
          <p:nvSpPr>
            <p:cNvPr id="65552" name="Line 17"/>
            <p:cNvSpPr>
              <a:spLocks noChangeShapeType="1"/>
            </p:cNvSpPr>
            <p:nvPr/>
          </p:nvSpPr>
          <p:spPr bwMode="auto">
            <a:xfrm>
              <a:off x="3424" y="1516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3170" name="Text Box 18"/>
            <p:cNvSpPr txBox="1">
              <a:spLocks noChangeArrowheads="1"/>
            </p:cNvSpPr>
            <p:nvPr/>
          </p:nvSpPr>
          <p:spPr bwMode="auto">
            <a:xfrm>
              <a:off x="4048" y="1389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</p:grpSp>
      <p:sp>
        <p:nvSpPr>
          <p:cNvPr id="433171" name="Text Box 19"/>
          <p:cNvSpPr txBox="1">
            <a:spLocks noChangeArrowheads="1"/>
          </p:cNvSpPr>
          <p:nvPr/>
        </p:nvSpPr>
        <p:spPr bwMode="auto">
          <a:xfrm>
            <a:off x="427038" y="3182511"/>
            <a:ext cx="4032250" cy="2234458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       </a:t>
            </a: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X</a:t>
            </a:r>
            <a:r>
              <a:rPr lang="en-US" altLang="zh-CN" sz="2400" b="1" baseline="-30000" dirty="0" smtClean="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X</a:t>
            </a:r>
            <a:r>
              <a:rPr lang="en-US" altLang="zh-CN" sz="2400" b="1" baseline="-30000" dirty="0">
                <a:solidFill>
                  <a:schemeClr val="bg2"/>
                </a:solidFill>
                <a:latin typeface="Arial" panose="020B0604020202020204" pitchFamily="34" charset="0"/>
              </a:rPr>
              <a:t>0.5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＝ 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00:  0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￥        </a:t>
            </a:r>
            <a:endParaRPr lang="en-US" altLang="zh-CN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   X</a:t>
            </a:r>
            <a:r>
              <a:rPr lang="en-US" altLang="zh-CN" sz="2400" b="1" baseline="-30000" dirty="0" smtClean="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X</a:t>
            </a:r>
            <a:r>
              <a:rPr lang="en-US" altLang="zh-CN" sz="2400" b="1" baseline="-30000" dirty="0">
                <a:solidFill>
                  <a:schemeClr val="bg2"/>
                </a:solidFill>
                <a:latin typeface="Arial" panose="020B0604020202020204" pitchFamily="34" charset="0"/>
              </a:rPr>
              <a:t>0.5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＝ 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10:  1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￥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   X</a:t>
            </a:r>
            <a:r>
              <a:rPr lang="en-US" altLang="zh-CN" sz="2400" b="1" baseline="-30000" dirty="0" smtClean="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X</a:t>
            </a:r>
            <a:r>
              <a:rPr lang="en-US" altLang="zh-CN" sz="2400" b="1" baseline="-30000" dirty="0">
                <a:solidFill>
                  <a:schemeClr val="bg2"/>
                </a:solidFill>
                <a:latin typeface="Arial" panose="020B0604020202020204" pitchFamily="34" charset="0"/>
              </a:rPr>
              <a:t>0.5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＝ 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01:  0.5</a:t>
            </a:r>
            <a:r>
              <a:rPr lang="zh-CN" altLang="en-US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￥</a:t>
            </a:r>
            <a:endParaRPr lang="en-US" altLang="zh-CN" sz="2400" b="1" dirty="0" smtClean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buClrTx/>
              <a:buSzTx/>
              <a:buFontTx/>
              <a:buNone/>
            </a:pPr>
            <a:endParaRPr lang="en-US" altLang="zh-CN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65540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69373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Text Box 4"/>
          <p:cNvSpPr txBox="1">
            <a:spLocks noChangeArrowheads="1"/>
          </p:cNvSpPr>
          <p:nvPr/>
        </p:nvSpPr>
        <p:spPr bwMode="auto">
          <a:xfrm>
            <a:off x="827088" y="188913"/>
            <a:ext cx="74168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自动贩卖机</a:t>
            </a:r>
            <a:endParaRPr lang="en-US" altLang="zh-CN" sz="28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4664169" y="3182511"/>
            <a:ext cx="4032250" cy="2234458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输出：</a:t>
            </a:r>
            <a:endParaRPr lang="zh-CN" altLang="en-US" sz="2400" dirty="0"/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Y=1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:  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给饮料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       </a:t>
            </a: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	Y=0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:  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不给饮料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      </a:t>
            </a: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  	Z=1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:   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找零</a:t>
            </a:r>
            <a:endParaRPr lang="en-US" altLang="zh-CN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       </a:t>
            </a: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 	Z=0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:   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不找零</a:t>
            </a:r>
            <a:endParaRPr lang="en-US" altLang="zh-CN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3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3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71" grpId="0" animBg="1" autoUpdateAnimBg="0"/>
      <p:bldP spid="24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80" name="Text Box 4"/>
          <p:cNvSpPr txBox="1">
            <a:spLocks noChangeArrowheads="1"/>
          </p:cNvSpPr>
          <p:nvPr/>
        </p:nvSpPr>
        <p:spPr bwMode="auto">
          <a:xfrm>
            <a:off x="246856" y="1386123"/>
            <a:ext cx="8577263" cy="442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</a:rPr>
              <a:t>  </a:t>
            </a:r>
            <a:r>
              <a:rPr lang="en-US" altLang="zh-CN" sz="2800" b="1" dirty="0">
                <a:solidFill>
                  <a:schemeClr val="bg2"/>
                </a:solidFill>
                <a:latin typeface="宋体" panose="02010600030101010101" pitchFamily="2" charset="-122"/>
              </a:rPr>
              <a:t>① </a:t>
            </a:r>
            <a:r>
              <a:rPr lang="zh-CN" altLang="en-US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状态设定</a:t>
            </a:r>
          </a:p>
          <a:p>
            <a:pPr eaLnBrk="1" hangingPunct="1">
              <a:spcBef>
                <a:spcPct val="4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S</a:t>
            </a:r>
            <a:r>
              <a:rPr kumimoji="0" lang="en-US" altLang="zh-CN" sz="24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0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复位状态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,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未收到硬币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. 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4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S</a:t>
            </a:r>
            <a:r>
              <a:rPr kumimoji="0" lang="en-US" altLang="zh-CN" sz="24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收到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0.5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￥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.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</a:t>
            </a:r>
          </a:p>
          <a:p>
            <a:pPr eaLnBrk="1" hangingPunct="1">
              <a:spcBef>
                <a:spcPct val="4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S</a:t>
            </a:r>
            <a:r>
              <a:rPr kumimoji="0" lang="en-US" altLang="zh-CN" sz="24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收到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1.0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￥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 (2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个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 0.5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￥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,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或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1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个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1.0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￥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 )</a:t>
            </a:r>
          </a:p>
          <a:p>
            <a:pPr eaLnBrk="1" hangingPunct="1"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6600"/>
                </a:solidFill>
                <a:latin typeface="Arial" panose="020B0604020202020204" pitchFamily="34" charset="0"/>
              </a:rPr>
              <a:t>        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如果再收到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0.5 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￥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,</a:t>
            </a:r>
          </a:p>
          <a:p>
            <a:pPr eaLnBrk="1" hangingPunct="1"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    Y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＝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1, Z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＝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0, 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进入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S</a:t>
            </a:r>
            <a:r>
              <a:rPr kumimoji="0" lang="en-US" altLang="zh-CN" sz="2400" baseline="-25000" dirty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        </a:t>
            </a:r>
            <a:endParaRPr lang="en-US" altLang="zh-CN" sz="24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       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如果再 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收到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1.0 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￥，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   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则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Y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＝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1, Z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＝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1, 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且进入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S</a:t>
            </a:r>
            <a:r>
              <a:rPr kumimoji="0" lang="en-US" altLang="zh-CN" sz="2400" baseline="-25000" dirty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  <a:r>
              <a:rPr lang="en-US" altLang="zh-CN" sz="2400" baseline="-25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kumimoji="0" lang="en-US" altLang="zh-CN" sz="2400" baseline="-25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6563" name="Text Box 5"/>
          <p:cNvSpPr txBox="1">
            <a:spLocks noChangeArrowheads="1"/>
          </p:cNvSpPr>
          <p:nvPr/>
        </p:nvSpPr>
        <p:spPr bwMode="auto">
          <a:xfrm>
            <a:off x="467544" y="862248"/>
            <a:ext cx="7427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</a:rPr>
              <a:t>1.</a:t>
            </a:r>
            <a:r>
              <a:rPr lang="en-US" altLang="zh-CN" sz="2800" b="1" i="1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求原始状态图和状态表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434184" name="Text Box 8"/>
          <p:cNvSpPr txBox="1">
            <a:spLocks noChangeArrowheads="1"/>
          </p:cNvSpPr>
          <p:nvPr/>
        </p:nvSpPr>
        <p:spPr bwMode="auto">
          <a:xfrm>
            <a:off x="6156176" y="1494540"/>
            <a:ext cx="2232025" cy="101566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u="sng" dirty="0">
                <a:solidFill>
                  <a:schemeClr val="hlink"/>
                </a:solidFill>
                <a:latin typeface="Arial" panose="020B0604020202020204" pitchFamily="34" charset="0"/>
                <a:ea typeface="楷体_GB2312"/>
                <a:cs typeface="楷体_GB2312"/>
              </a:rPr>
              <a:t>方案</a:t>
            </a:r>
            <a:r>
              <a:rPr lang="en-US" altLang="zh-CN" sz="2400" b="1" u="sng" dirty="0" smtClean="0">
                <a:solidFill>
                  <a:schemeClr val="hlink"/>
                </a:solidFill>
                <a:latin typeface="Arial" panose="020B0604020202020204" pitchFamily="34" charset="0"/>
                <a:ea typeface="楷体_GB2312"/>
                <a:cs typeface="楷体_GB2312"/>
              </a:rPr>
              <a:t>1:</a:t>
            </a: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mealy</a:t>
            </a:r>
            <a:r>
              <a:rPr lang="zh-CN" altLang="en-US" sz="2400" b="1" dirty="0" smtClean="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电路</a:t>
            </a:r>
            <a:endParaRPr lang="en-US" altLang="zh-CN" sz="2400" b="1" dirty="0">
              <a:solidFill>
                <a:schemeClr val="bg2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pic>
        <p:nvPicPr>
          <p:cNvPr id="66565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69373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6" name="Text Box 4"/>
          <p:cNvSpPr txBox="1">
            <a:spLocks noChangeArrowheads="1"/>
          </p:cNvSpPr>
          <p:nvPr/>
        </p:nvSpPr>
        <p:spPr bwMode="auto">
          <a:xfrm>
            <a:off x="827088" y="188913"/>
            <a:ext cx="74168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自动贩卖机</a:t>
            </a:r>
            <a:endParaRPr lang="en-US" altLang="zh-CN" sz="28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5399782" y="3501008"/>
            <a:ext cx="3744218" cy="31210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     X</a:t>
            </a:r>
            <a:r>
              <a:rPr lang="en-US" altLang="zh-CN" sz="2400" b="1" baseline="-30000" dirty="0" smtClean="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X</a:t>
            </a:r>
            <a:r>
              <a:rPr lang="en-US" altLang="zh-CN" sz="2400" b="1" baseline="-30000" dirty="0">
                <a:solidFill>
                  <a:schemeClr val="bg2"/>
                </a:solidFill>
                <a:latin typeface="Arial" panose="020B0604020202020204" pitchFamily="34" charset="0"/>
              </a:rPr>
              <a:t>0.5</a:t>
            </a: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＝ 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00:  0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￥        </a:t>
            </a:r>
            <a:endParaRPr lang="en-US" altLang="zh-CN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    X</a:t>
            </a:r>
            <a:r>
              <a:rPr lang="en-US" altLang="zh-CN" sz="2400" b="1" baseline="-30000" dirty="0" smtClean="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X</a:t>
            </a:r>
            <a:r>
              <a:rPr lang="en-US" altLang="zh-CN" sz="2400" b="1" baseline="-30000" dirty="0">
                <a:solidFill>
                  <a:schemeClr val="bg2"/>
                </a:solidFill>
                <a:latin typeface="Arial" panose="020B0604020202020204" pitchFamily="34" charset="0"/>
              </a:rPr>
              <a:t>0.5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＝ </a:t>
            </a: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10:  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￥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    X</a:t>
            </a:r>
            <a:r>
              <a:rPr lang="en-US" altLang="zh-CN" sz="2400" b="1" baseline="-30000" dirty="0" smtClean="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X</a:t>
            </a:r>
            <a:r>
              <a:rPr lang="en-US" altLang="zh-CN" sz="2400" b="1" baseline="-30000" dirty="0">
                <a:solidFill>
                  <a:schemeClr val="bg2"/>
                </a:solidFill>
                <a:latin typeface="Arial" panose="020B0604020202020204" pitchFamily="34" charset="0"/>
              </a:rPr>
              <a:t>0.5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＝ </a:t>
            </a: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01:  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0.5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￥</a:t>
            </a:r>
            <a:endParaRPr lang="en-US" altLang="zh-CN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Y=1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:  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给饮料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Y=0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:  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不给饮料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 Z=1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:   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找零</a:t>
            </a:r>
            <a:endParaRPr lang="en-US" altLang="zh-CN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 Z=0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:   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不找零</a:t>
            </a:r>
            <a:endParaRPr lang="en-US" altLang="zh-CN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5400000" y="4869160"/>
            <a:ext cx="374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4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4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4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4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4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43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4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4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4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34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4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80" grpId="0" autoUpdateAnimBg="0"/>
      <p:bldP spid="43418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38163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②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状态转换分析</a:t>
            </a:r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233985" y="1705201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67588" name="AutoShape 4"/>
          <p:cNvSpPr>
            <a:spLocks/>
          </p:cNvSpPr>
          <p:nvPr/>
        </p:nvSpPr>
        <p:spPr bwMode="auto">
          <a:xfrm>
            <a:off x="704528" y="1312863"/>
            <a:ext cx="457200" cy="1295400"/>
          </a:xfrm>
          <a:prstGeom prst="leftBrace">
            <a:avLst>
              <a:gd name="adj1" fmla="val 23611"/>
              <a:gd name="adj2" fmla="val 50000"/>
            </a:avLst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5941" name="Text Box 5"/>
          <p:cNvSpPr txBox="1">
            <a:spLocks noChangeArrowheads="1"/>
          </p:cNvSpPr>
          <p:nvPr/>
        </p:nvSpPr>
        <p:spPr bwMode="auto">
          <a:xfrm>
            <a:off x="1161728" y="1236663"/>
            <a:ext cx="2286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0.5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00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0.5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01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0.5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</a:t>
            </a:r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2843808" y="1998663"/>
            <a:ext cx="304800" cy="0"/>
          </a:xfrm>
          <a:prstGeom prst="line">
            <a:avLst/>
          </a:prstGeom>
          <a:noFill/>
          <a:ln w="28575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2843808" y="2532063"/>
            <a:ext cx="304800" cy="0"/>
          </a:xfrm>
          <a:prstGeom prst="line">
            <a:avLst/>
          </a:prstGeom>
          <a:noFill/>
          <a:ln w="28575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5944" name="Text Box 8"/>
          <p:cNvSpPr txBox="1">
            <a:spLocks noChangeArrowheads="1"/>
          </p:cNvSpPr>
          <p:nvPr/>
        </p:nvSpPr>
        <p:spPr bwMode="auto">
          <a:xfrm>
            <a:off x="3203848" y="230346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295945" name="Text Box 9"/>
          <p:cNvSpPr txBox="1">
            <a:spLocks noChangeArrowheads="1"/>
          </p:cNvSpPr>
          <p:nvPr/>
        </p:nvSpPr>
        <p:spPr bwMode="auto">
          <a:xfrm>
            <a:off x="3203848" y="177006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295946" name="Text Box 10"/>
          <p:cNvSpPr txBox="1">
            <a:spLocks noChangeArrowheads="1"/>
          </p:cNvSpPr>
          <p:nvPr/>
        </p:nvSpPr>
        <p:spPr bwMode="auto">
          <a:xfrm>
            <a:off x="3203848" y="123666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67595" name="Line 11"/>
          <p:cNvSpPr>
            <a:spLocks noChangeShapeType="1"/>
          </p:cNvSpPr>
          <p:nvPr/>
        </p:nvSpPr>
        <p:spPr bwMode="auto">
          <a:xfrm>
            <a:off x="2843808" y="1465263"/>
            <a:ext cx="304800" cy="0"/>
          </a:xfrm>
          <a:prstGeom prst="line">
            <a:avLst/>
          </a:prstGeom>
          <a:noFill/>
          <a:ln w="28575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596" name="AutoShape 12"/>
          <p:cNvSpPr>
            <a:spLocks/>
          </p:cNvSpPr>
          <p:nvPr/>
        </p:nvSpPr>
        <p:spPr bwMode="auto">
          <a:xfrm>
            <a:off x="4427984" y="264840"/>
            <a:ext cx="457200" cy="1447800"/>
          </a:xfrm>
          <a:prstGeom prst="leftBrace">
            <a:avLst>
              <a:gd name="adj1" fmla="val 26389"/>
              <a:gd name="adj2" fmla="val 50000"/>
            </a:avLst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5949" name="Text Box 13"/>
          <p:cNvSpPr txBox="1">
            <a:spLocks noChangeArrowheads="1"/>
          </p:cNvSpPr>
          <p:nvPr/>
        </p:nvSpPr>
        <p:spPr bwMode="auto">
          <a:xfrm>
            <a:off x="4808984" y="188640"/>
            <a:ext cx="2286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0.5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00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0.5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01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0.5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=10</a:t>
            </a:r>
          </a:p>
        </p:txBody>
      </p:sp>
      <p:sp>
        <p:nvSpPr>
          <p:cNvPr id="67598" name="Line 14"/>
          <p:cNvSpPr>
            <a:spLocks noChangeShapeType="1"/>
          </p:cNvSpPr>
          <p:nvPr/>
        </p:nvSpPr>
        <p:spPr bwMode="auto">
          <a:xfrm>
            <a:off x="6372200" y="950640"/>
            <a:ext cx="304800" cy="0"/>
          </a:xfrm>
          <a:prstGeom prst="line">
            <a:avLst/>
          </a:prstGeom>
          <a:noFill/>
          <a:ln w="28575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599" name="Line 15"/>
          <p:cNvSpPr>
            <a:spLocks noChangeShapeType="1"/>
          </p:cNvSpPr>
          <p:nvPr/>
        </p:nvSpPr>
        <p:spPr bwMode="auto">
          <a:xfrm>
            <a:off x="6372200" y="1484040"/>
            <a:ext cx="304800" cy="0"/>
          </a:xfrm>
          <a:prstGeom prst="line">
            <a:avLst/>
          </a:prstGeom>
          <a:noFill/>
          <a:ln w="28575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5952" name="Text Box 16"/>
          <p:cNvSpPr txBox="1">
            <a:spLocks noChangeArrowheads="1"/>
          </p:cNvSpPr>
          <p:nvPr/>
        </p:nvSpPr>
        <p:spPr bwMode="auto">
          <a:xfrm>
            <a:off x="6713984" y="1219650"/>
            <a:ext cx="23538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Y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1,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Z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295953" name="Text Box 17"/>
          <p:cNvSpPr txBox="1">
            <a:spLocks noChangeArrowheads="1"/>
          </p:cNvSpPr>
          <p:nvPr/>
        </p:nvSpPr>
        <p:spPr bwMode="auto">
          <a:xfrm>
            <a:off x="6713984" y="699296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295954" name="Text Box 18"/>
          <p:cNvSpPr txBox="1">
            <a:spLocks noChangeArrowheads="1"/>
          </p:cNvSpPr>
          <p:nvPr/>
        </p:nvSpPr>
        <p:spPr bwMode="auto">
          <a:xfrm>
            <a:off x="6713984" y="182067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67603" name="Line 19"/>
          <p:cNvSpPr>
            <a:spLocks noChangeShapeType="1"/>
          </p:cNvSpPr>
          <p:nvPr/>
        </p:nvSpPr>
        <p:spPr bwMode="auto">
          <a:xfrm>
            <a:off x="6372200" y="417240"/>
            <a:ext cx="304800" cy="0"/>
          </a:xfrm>
          <a:prstGeom prst="line">
            <a:avLst/>
          </a:prstGeom>
          <a:noFill/>
          <a:ln w="28575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5956" name="Text Box 20"/>
          <p:cNvSpPr txBox="1">
            <a:spLocks noChangeArrowheads="1"/>
          </p:cNvSpPr>
          <p:nvPr/>
        </p:nvSpPr>
        <p:spPr bwMode="auto">
          <a:xfrm>
            <a:off x="4860032" y="1898409"/>
            <a:ext cx="22860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0.5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00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0.5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01</a:t>
            </a:r>
          </a:p>
        </p:txBody>
      </p:sp>
      <p:sp>
        <p:nvSpPr>
          <p:cNvPr id="67605" name="Line 21"/>
          <p:cNvSpPr>
            <a:spLocks noChangeShapeType="1"/>
          </p:cNvSpPr>
          <p:nvPr/>
        </p:nvSpPr>
        <p:spPr bwMode="auto">
          <a:xfrm>
            <a:off x="6524933" y="2678832"/>
            <a:ext cx="304800" cy="0"/>
          </a:xfrm>
          <a:prstGeom prst="line">
            <a:avLst/>
          </a:prstGeom>
          <a:noFill/>
          <a:ln w="28575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6" name="Line 22"/>
          <p:cNvSpPr>
            <a:spLocks noChangeShapeType="1"/>
          </p:cNvSpPr>
          <p:nvPr/>
        </p:nvSpPr>
        <p:spPr bwMode="auto">
          <a:xfrm>
            <a:off x="6524933" y="3308042"/>
            <a:ext cx="304800" cy="0"/>
          </a:xfrm>
          <a:prstGeom prst="line">
            <a:avLst/>
          </a:prstGeom>
          <a:noFill/>
          <a:ln w="28575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5959" name="Text Box 23"/>
          <p:cNvSpPr txBox="1">
            <a:spLocks noChangeArrowheads="1"/>
          </p:cNvSpPr>
          <p:nvPr/>
        </p:nvSpPr>
        <p:spPr bwMode="auto">
          <a:xfrm>
            <a:off x="6804248" y="3077209"/>
            <a:ext cx="22461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Y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1, Z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endParaRPr lang="en-US" altLang="zh-CN" b="1" baseline="-30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95960" name="Text Box 24"/>
          <p:cNvSpPr txBox="1">
            <a:spLocks noChangeArrowheads="1"/>
          </p:cNvSpPr>
          <p:nvPr/>
        </p:nvSpPr>
        <p:spPr bwMode="auto">
          <a:xfrm>
            <a:off x="6804248" y="2433711"/>
            <a:ext cx="22461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Y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1, Z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endParaRPr lang="en-US" altLang="zh-CN" b="1" baseline="-30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95961" name="Text Box 25"/>
          <p:cNvSpPr txBox="1">
            <a:spLocks noChangeArrowheads="1"/>
          </p:cNvSpPr>
          <p:nvPr/>
        </p:nvSpPr>
        <p:spPr bwMode="auto">
          <a:xfrm>
            <a:off x="6804248" y="1898409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67610" name="Line 26"/>
          <p:cNvSpPr>
            <a:spLocks noChangeShapeType="1"/>
          </p:cNvSpPr>
          <p:nvPr/>
        </p:nvSpPr>
        <p:spPr bwMode="auto">
          <a:xfrm>
            <a:off x="6524933" y="2154397"/>
            <a:ext cx="304800" cy="0"/>
          </a:xfrm>
          <a:prstGeom prst="line">
            <a:avLst/>
          </a:prstGeom>
          <a:noFill/>
          <a:ln w="28575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11" name="AutoShape 27"/>
          <p:cNvSpPr>
            <a:spLocks/>
          </p:cNvSpPr>
          <p:nvPr/>
        </p:nvSpPr>
        <p:spPr bwMode="auto">
          <a:xfrm>
            <a:off x="4499992" y="2019164"/>
            <a:ext cx="457200" cy="1447800"/>
          </a:xfrm>
          <a:prstGeom prst="leftBrace">
            <a:avLst>
              <a:gd name="adj1" fmla="val 26389"/>
              <a:gd name="adj2" fmla="val 50000"/>
            </a:avLst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7612" name="Line 30"/>
          <p:cNvSpPr>
            <a:spLocks noChangeShapeType="1"/>
          </p:cNvSpPr>
          <p:nvPr/>
        </p:nvSpPr>
        <p:spPr bwMode="auto">
          <a:xfrm flipV="1">
            <a:off x="3591397" y="980728"/>
            <a:ext cx="692571" cy="1051046"/>
          </a:xfrm>
          <a:prstGeom prst="line">
            <a:avLst/>
          </a:prstGeom>
          <a:noFill/>
          <a:ln w="44450">
            <a:solidFill>
              <a:schemeClr val="bg1"/>
            </a:solidFill>
            <a:miter lim="800000"/>
            <a:headEnd w="lg" len="lg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13" name="Line 31"/>
          <p:cNvSpPr>
            <a:spLocks noChangeShapeType="1"/>
          </p:cNvSpPr>
          <p:nvPr/>
        </p:nvSpPr>
        <p:spPr bwMode="auto">
          <a:xfrm>
            <a:off x="3575076" y="2518251"/>
            <a:ext cx="781248" cy="196374"/>
          </a:xfrm>
          <a:prstGeom prst="line">
            <a:avLst/>
          </a:prstGeom>
          <a:noFill/>
          <a:ln w="47625">
            <a:solidFill>
              <a:srgbClr val="00B05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5968" name="Text Box 32"/>
          <p:cNvSpPr txBox="1">
            <a:spLocks noChangeArrowheads="1"/>
          </p:cNvSpPr>
          <p:nvPr/>
        </p:nvSpPr>
        <p:spPr bwMode="auto">
          <a:xfrm>
            <a:off x="4894914" y="3067905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0.5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95969" name="Text Box 33"/>
          <p:cNvSpPr txBox="1">
            <a:spLocks noChangeArrowheads="1"/>
          </p:cNvSpPr>
          <p:nvPr/>
        </p:nvSpPr>
        <p:spPr bwMode="auto">
          <a:xfrm>
            <a:off x="317823" y="3152026"/>
            <a:ext cx="38941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③ 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状态图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5971" name="Text Box 35"/>
          <p:cNvSpPr txBox="1">
            <a:spLocks noChangeArrowheads="1"/>
          </p:cNvSpPr>
          <p:nvPr/>
        </p:nvSpPr>
        <p:spPr bwMode="auto">
          <a:xfrm>
            <a:off x="323528" y="6046616"/>
            <a:ext cx="1985768" cy="461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baseline="-30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baseline="-30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0.5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/YZ</a:t>
            </a:r>
          </a:p>
        </p:txBody>
      </p:sp>
      <p:sp>
        <p:nvSpPr>
          <p:cNvPr id="67624" name="Freeform 42"/>
          <p:cNvSpPr>
            <a:spLocks/>
          </p:cNvSpPr>
          <p:nvPr/>
        </p:nvSpPr>
        <p:spPr bwMode="auto">
          <a:xfrm>
            <a:off x="1543048" y="4021717"/>
            <a:ext cx="661923" cy="496437"/>
          </a:xfrm>
          <a:custGeom>
            <a:avLst/>
            <a:gdLst>
              <a:gd name="T0" fmla="*/ 106 w 438"/>
              <a:gd name="T1" fmla="*/ 9 h 416"/>
              <a:gd name="T2" fmla="*/ 61 w 438"/>
              <a:gd name="T3" fmla="*/ 2 h 416"/>
              <a:gd name="T4" fmla="*/ 18 w 438"/>
              <a:gd name="T5" fmla="*/ 6 h 416"/>
              <a:gd name="T6" fmla="*/ 8 w 438"/>
              <a:gd name="T7" fmla="*/ 14 h 416"/>
              <a:gd name="T8" fmla="*/ 61 w 438"/>
              <a:gd name="T9" fmla="*/ 14 h 4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8"/>
              <a:gd name="T16" fmla="*/ 0 h 416"/>
              <a:gd name="T17" fmla="*/ 438 w 438"/>
              <a:gd name="T18" fmla="*/ 416 h 4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8" h="416">
                <a:moveTo>
                  <a:pt x="438" y="242"/>
                </a:moveTo>
                <a:cubicBezTo>
                  <a:pt x="377" y="136"/>
                  <a:pt x="317" y="30"/>
                  <a:pt x="257" y="15"/>
                </a:cubicBezTo>
                <a:cubicBezTo>
                  <a:pt x="197" y="0"/>
                  <a:pt x="114" y="91"/>
                  <a:pt x="76" y="151"/>
                </a:cubicBezTo>
                <a:cubicBezTo>
                  <a:pt x="38" y="211"/>
                  <a:pt x="0" y="340"/>
                  <a:pt x="30" y="378"/>
                </a:cubicBezTo>
                <a:cubicBezTo>
                  <a:pt x="60" y="416"/>
                  <a:pt x="219" y="378"/>
                  <a:pt x="257" y="378"/>
                </a:cubicBezTo>
              </a:path>
            </a:pathLst>
          </a:custGeom>
          <a:noFill/>
          <a:ln w="25400">
            <a:solidFill>
              <a:srgbClr val="00B05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95973" name="Oval 37"/>
          <p:cNvSpPr>
            <a:spLocks noChangeArrowheads="1"/>
          </p:cNvSpPr>
          <p:nvPr/>
        </p:nvSpPr>
        <p:spPr bwMode="auto">
          <a:xfrm>
            <a:off x="1956750" y="4234700"/>
            <a:ext cx="715884" cy="624853"/>
          </a:xfrm>
          <a:prstGeom prst="ellipse">
            <a:avLst/>
          </a:prstGeom>
          <a:solidFill>
            <a:srgbClr val="FFFF99"/>
          </a:solidFill>
          <a:ln w="25400" algn="ctr">
            <a:solidFill>
              <a:srgbClr val="0066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295974" name="Oval 38"/>
          <p:cNvSpPr>
            <a:spLocks noChangeArrowheads="1"/>
          </p:cNvSpPr>
          <p:nvPr/>
        </p:nvSpPr>
        <p:spPr bwMode="auto">
          <a:xfrm>
            <a:off x="4057634" y="4234700"/>
            <a:ext cx="715884" cy="624853"/>
          </a:xfrm>
          <a:prstGeom prst="ellipse">
            <a:avLst/>
          </a:prstGeom>
          <a:solidFill>
            <a:srgbClr val="FFFF99"/>
          </a:solidFill>
          <a:ln w="25400" algn="ctr">
            <a:solidFill>
              <a:srgbClr val="0066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67622" name="Freeform 40"/>
          <p:cNvSpPr>
            <a:spLocks/>
          </p:cNvSpPr>
          <p:nvPr/>
        </p:nvSpPr>
        <p:spPr bwMode="auto">
          <a:xfrm>
            <a:off x="2672634" y="4374548"/>
            <a:ext cx="1395310" cy="71567"/>
          </a:xfrm>
          <a:custGeom>
            <a:avLst/>
            <a:gdLst>
              <a:gd name="T0" fmla="*/ 0 w 953"/>
              <a:gd name="T1" fmla="*/ 0 h 181"/>
              <a:gd name="T2" fmla="*/ 110 w 953"/>
              <a:gd name="T3" fmla="*/ 0 h 181"/>
              <a:gd name="T4" fmla="*/ 232 w 953"/>
              <a:gd name="T5" fmla="*/ 0 h 181"/>
              <a:gd name="T6" fmla="*/ 0 60000 65536"/>
              <a:gd name="T7" fmla="*/ 0 60000 65536"/>
              <a:gd name="T8" fmla="*/ 0 60000 65536"/>
              <a:gd name="T9" fmla="*/ 0 w 953"/>
              <a:gd name="T10" fmla="*/ 0 h 181"/>
              <a:gd name="T11" fmla="*/ 953 w 953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53" h="181">
                <a:moveTo>
                  <a:pt x="0" y="181"/>
                </a:moveTo>
                <a:cubicBezTo>
                  <a:pt x="147" y="90"/>
                  <a:pt x="295" y="0"/>
                  <a:pt x="454" y="0"/>
                </a:cubicBezTo>
                <a:cubicBezTo>
                  <a:pt x="613" y="0"/>
                  <a:pt x="870" y="151"/>
                  <a:pt x="953" y="181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95977" name="Text Box 41"/>
          <p:cNvSpPr txBox="1">
            <a:spLocks noChangeArrowheads="1"/>
          </p:cNvSpPr>
          <p:nvPr/>
        </p:nvSpPr>
        <p:spPr bwMode="auto">
          <a:xfrm>
            <a:off x="684466" y="4040510"/>
            <a:ext cx="1079222" cy="46198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00</a:t>
            </a:r>
            <a:r>
              <a:rPr kumimoji="0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/00</a:t>
            </a:r>
          </a:p>
        </p:txBody>
      </p:sp>
      <p:sp>
        <p:nvSpPr>
          <p:cNvPr id="295979" name="Text Box 43"/>
          <p:cNvSpPr txBox="1">
            <a:spLocks noChangeArrowheads="1"/>
          </p:cNvSpPr>
          <p:nvPr/>
        </p:nvSpPr>
        <p:spPr bwMode="auto">
          <a:xfrm>
            <a:off x="2769763" y="3932453"/>
            <a:ext cx="1142176" cy="46198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01</a:t>
            </a:r>
            <a:r>
              <a:rPr kumimoji="0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/00</a:t>
            </a:r>
          </a:p>
        </p:txBody>
      </p:sp>
      <p:sp>
        <p:nvSpPr>
          <p:cNvPr id="295980" name="Text Box 44"/>
          <p:cNvSpPr txBox="1">
            <a:spLocks noChangeArrowheads="1"/>
          </p:cNvSpPr>
          <p:nvPr/>
        </p:nvSpPr>
        <p:spPr bwMode="auto">
          <a:xfrm>
            <a:off x="4073823" y="5153969"/>
            <a:ext cx="1255494" cy="46198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01</a:t>
            </a:r>
            <a:r>
              <a:rPr kumimoji="0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/00</a:t>
            </a:r>
          </a:p>
        </p:txBody>
      </p:sp>
      <p:sp>
        <p:nvSpPr>
          <p:cNvPr id="67627" name="Freeform 45"/>
          <p:cNvSpPr>
            <a:spLocks/>
          </p:cNvSpPr>
          <p:nvPr/>
        </p:nvSpPr>
        <p:spPr bwMode="auto">
          <a:xfrm rot="19985425">
            <a:off x="2602484" y="4446116"/>
            <a:ext cx="1422774" cy="468248"/>
          </a:xfrm>
          <a:custGeom>
            <a:avLst/>
            <a:gdLst>
              <a:gd name="T0" fmla="*/ 79 w 1088"/>
              <a:gd name="T1" fmla="*/ 0 h 998"/>
              <a:gd name="T2" fmla="*/ 33 w 1088"/>
              <a:gd name="T3" fmla="*/ 0 h 998"/>
              <a:gd name="T4" fmla="*/ 0 w 1088"/>
              <a:gd name="T5" fmla="*/ 0 h 998"/>
              <a:gd name="T6" fmla="*/ 0 60000 65536"/>
              <a:gd name="T7" fmla="*/ 0 60000 65536"/>
              <a:gd name="T8" fmla="*/ 0 60000 65536"/>
              <a:gd name="T9" fmla="*/ 0 w 1088"/>
              <a:gd name="T10" fmla="*/ 0 h 998"/>
              <a:gd name="T11" fmla="*/ 1088 w 1088"/>
              <a:gd name="T12" fmla="*/ 998 h 9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88" h="998">
                <a:moveTo>
                  <a:pt x="1088" y="998"/>
                </a:moveTo>
                <a:cubicBezTo>
                  <a:pt x="861" y="967"/>
                  <a:pt x="634" y="937"/>
                  <a:pt x="453" y="771"/>
                </a:cubicBezTo>
                <a:cubicBezTo>
                  <a:pt x="272" y="605"/>
                  <a:pt x="75" y="128"/>
                  <a:pt x="0" y="0"/>
                </a:cubicBezTo>
              </a:path>
            </a:pathLst>
          </a:custGeom>
          <a:noFill/>
          <a:ln w="25400">
            <a:solidFill>
              <a:schemeClr val="bg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95982" name="Text Box 46"/>
          <p:cNvSpPr txBox="1">
            <a:spLocks noChangeArrowheads="1"/>
          </p:cNvSpPr>
          <p:nvPr/>
        </p:nvSpPr>
        <p:spPr bwMode="auto">
          <a:xfrm>
            <a:off x="1476496" y="5056874"/>
            <a:ext cx="1293267" cy="46198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01</a:t>
            </a:r>
            <a:r>
              <a:rPr kumimoji="0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/</a:t>
            </a:r>
            <a:r>
              <a:rPr kumimoji="0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</a:t>
            </a:r>
            <a:r>
              <a:rPr kumimoji="0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</a:t>
            </a:r>
          </a:p>
        </p:txBody>
      </p:sp>
      <p:sp>
        <p:nvSpPr>
          <p:cNvPr id="295983" name="Text Box 47"/>
          <p:cNvSpPr txBox="1">
            <a:spLocks noChangeArrowheads="1"/>
          </p:cNvSpPr>
          <p:nvPr/>
        </p:nvSpPr>
        <p:spPr bwMode="auto">
          <a:xfrm>
            <a:off x="2787750" y="4439852"/>
            <a:ext cx="1122390" cy="46198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10</a:t>
            </a:r>
            <a:r>
              <a:rPr kumimoji="0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/</a:t>
            </a:r>
            <a:r>
              <a:rPr kumimoji="0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</a:t>
            </a:r>
            <a:r>
              <a:rPr kumimoji="0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</a:t>
            </a:r>
          </a:p>
        </p:txBody>
      </p:sp>
      <p:sp>
        <p:nvSpPr>
          <p:cNvPr id="67630" name="Freeform 48"/>
          <p:cNvSpPr>
            <a:spLocks/>
          </p:cNvSpPr>
          <p:nvPr/>
        </p:nvSpPr>
        <p:spPr bwMode="auto">
          <a:xfrm>
            <a:off x="3442478" y="5839898"/>
            <a:ext cx="593572" cy="469814"/>
          </a:xfrm>
          <a:custGeom>
            <a:avLst/>
            <a:gdLst>
              <a:gd name="T0" fmla="*/ 117 w 344"/>
              <a:gd name="T1" fmla="*/ 0 h 336"/>
              <a:gd name="T2" fmla="*/ 203 w 344"/>
              <a:gd name="T3" fmla="*/ 37 h 336"/>
              <a:gd name="T4" fmla="*/ 87 w 344"/>
              <a:gd name="T5" fmla="*/ 86 h 336"/>
              <a:gd name="T6" fmla="*/ 0 w 344"/>
              <a:gd name="T7" fmla="*/ 3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344"/>
              <a:gd name="T13" fmla="*/ 0 h 336"/>
              <a:gd name="T14" fmla="*/ 344 w 344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4" h="336">
                <a:moveTo>
                  <a:pt x="192" y="0"/>
                </a:moveTo>
                <a:cubicBezTo>
                  <a:pt x="268" y="44"/>
                  <a:pt x="344" y="88"/>
                  <a:pt x="336" y="144"/>
                </a:cubicBezTo>
                <a:cubicBezTo>
                  <a:pt x="328" y="200"/>
                  <a:pt x="200" y="336"/>
                  <a:pt x="144" y="336"/>
                </a:cubicBezTo>
                <a:cubicBezTo>
                  <a:pt x="88" y="336"/>
                  <a:pt x="44" y="240"/>
                  <a:pt x="0" y="144"/>
                </a:cubicBezTo>
              </a:path>
            </a:pathLst>
          </a:custGeom>
          <a:noFill/>
          <a:ln w="28575">
            <a:solidFill>
              <a:srgbClr val="00B050"/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5985" name="Text Box 49"/>
          <p:cNvSpPr txBox="1">
            <a:spLocks noChangeArrowheads="1"/>
          </p:cNvSpPr>
          <p:nvPr/>
        </p:nvSpPr>
        <p:spPr bwMode="auto">
          <a:xfrm>
            <a:off x="3773439" y="6046616"/>
            <a:ext cx="1125988" cy="46198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00</a:t>
            </a:r>
            <a:r>
              <a:rPr kumimoji="0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/00</a:t>
            </a:r>
          </a:p>
        </p:txBody>
      </p:sp>
      <p:sp>
        <p:nvSpPr>
          <p:cNvPr id="67632" name="Freeform 50"/>
          <p:cNvSpPr>
            <a:spLocks/>
          </p:cNvSpPr>
          <p:nvPr/>
        </p:nvSpPr>
        <p:spPr bwMode="auto">
          <a:xfrm>
            <a:off x="3757251" y="4851722"/>
            <a:ext cx="562994" cy="742306"/>
          </a:xfrm>
          <a:custGeom>
            <a:avLst/>
            <a:gdLst>
              <a:gd name="T0" fmla="*/ 231 w 384"/>
              <a:gd name="T1" fmla="*/ 0 h 528"/>
              <a:gd name="T2" fmla="*/ 173 w 384"/>
              <a:gd name="T3" fmla="*/ 73 h 528"/>
              <a:gd name="T4" fmla="*/ 0 w 384"/>
              <a:gd name="T5" fmla="*/ 135 h 528"/>
              <a:gd name="T6" fmla="*/ 0 60000 65536"/>
              <a:gd name="T7" fmla="*/ 0 60000 65536"/>
              <a:gd name="T8" fmla="*/ 0 60000 65536"/>
              <a:gd name="T9" fmla="*/ 0 w 384"/>
              <a:gd name="T10" fmla="*/ 0 h 528"/>
              <a:gd name="T11" fmla="*/ 384 w 384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528">
                <a:moveTo>
                  <a:pt x="384" y="0"/>
                </a:moveTo>
                <a:cubicBezTo>
                  <a:pt x="368" y="100"/>
                  <a:pt x="352" y="200"/>
                  <a:pt x="288" y="288"/>
                </a:cubicBezTo>
                <a:cubicBezTo>
                  <a:pt x="224" y="376"/>
                  <a:pt x="112" y="452"/>
                  <a:pt x="0" y="528"/>
                </a:cubicBezTo>
              </a:path>
            </a:pathLst>
          </a:custGeom>
          <a:noFill/>
          <a:ln w="28575">
            <a:solidFill>
              <a:srgbClr val="FF0000"/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33" name="Freeform 51"/>
          <p:cNvSpPr>
            <a:spLocks/>
          </p:cNvSpPr>
          <p:nvPr/>
        </p:nvSpPr>
        <p:spPr bwMode="auto">
          <a:xfrm>
            <a:off x="2334477" y="4857986"/>
            <a:ext cx="827403" cy="736042"/>
          </a:xfrm>
          <a:custGeom>
            <a:avLst/>
            <a:gdLst>
              <a:gd name="T0" fmla="*/ 288 w 480"/>
              <a:gd name="T1" fmla="*/ 131 h 528"/>
              <a:gd name="T2" fmla="*/ 87 w 480"/>
              <a:gd name="T3" fmla="*/ 94 h 528"/>
              <a:gd name="T4" fmla="*/ 0 w 480"/>
              <a:gd name="T5" fmla="*/ 0 h 528"/>
              <a:gd name="T6" fmla="*/ 0 60000 65536"/>
              <a:gd name="T7" fmla="*/ 0 60000 65536"/>
              <a:gd name="T8" fmla="*/ 0 60000 65536"/>
              <a:gd name="T9" fmla="*/ 0 w 480"/>
              <a:gd name="T10" fmla="*/ 0 h 528"/>
              <a:gd name="T11" fmla="*/ 480 w 480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528">
                <a:moveTo>
                  <a:pt x="480" y="528"/>
                </a:moveTo>
                <a:cubicBezTo>
                  <a:pt x="352" y="500"/>
                  <a:pt x="224" y="472"/>
                  <a:pt x="144" y="384"/>
                </a:cubicBezTo>
                <a:cubicBezTo>
                  <a:pt x="64" y="296"/>
                  <a:pt x="32" y="148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34" name="Freeform 52"/>
          <p:cNvSpPr>
            <a:spLocks/>
          </p:cNvSpPr>
          <p:nvPr/>
        </p:nvSpPr>
        <p:spPr bwMode="auto">
          <a:xfrm>
            <a:off x="4381401" y="4054604"/>
            <a:ext cx="705091" cy="563777"/>
          </a:xfrm>
          <a:custGeom>
            <a:avLst/>
            <a:gdLst>
              <a:gd name="T0" fmla="*/ 0 w 392"/>
              <a:gd name="T1" fmla="*/ 120 h 360"/>
              <a:gd name="T2" fmla="*/ 192 w 392"/>
              <a:gd name="T3" fmla="*/ 24 h 360"/>
              <a:gd name="T4" fmla="*/ 384 w 392"/>
              <a:gd name="T5" fmla="*/ 264 h 360"/>
              <a:gd name="T6" fmla="*/ 240 w 392"/>
              <a:gd name="T7" fmla="*/ 360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392"/>
              <a:gd name="T13" fmla="*/ 0 h 360"/>
              <a:gd name="T14" fmla="*/ 392 w 392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2" h="360">
                <a:moveTo>
                  <a:pt x="0" y="120"/>
                </a:moveTo>
                <a:cubicBezTo>
                  <a:pt x="64" y="60"/>
                  <a:pt x="128" y="0"/>
                  <a:pt x="192" y="24"/>
                </a:cubicBezTo>
                <a:cubicBezTo>
                  <a:pt x="256" y="48"/>
                  <a:pt x="376" y="208"/>
                  <a:pt x="384" y="264"/>
                </a:cubicBezTo>
                <a:cubicBezTo>
                  <a:pt x="392" y="320"/>
                  <a:pt x="316" y="340"/>
                  <a:pt x="240" y="360"/>
                </a:cubicBezTo>
              </a:path>
            </a:pathLst>
          </a:custGeom>
          <a:noFill/>
          <a:ln w="28575">
            <a:solidFill>
              <a:srgbClr val="00B050"/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35" name="Freeform 53"/>
          <p:cNvSpPr>
            <a:spLocks/>
          </p:cNvSpPr>
          <p:nvPr/>
        </p:nvSpPr>
        <p:spPr bwMode="auto">
          <a:xfrm>
            <a:off x="2440601" y="4843892"/>
            <a:ext cx="690702" cy="676532"/>
          </a:xfrm>
          <a:custGeom>
            <a:avLst/>
            <a:gdLst>
              <a:gd name="T0" fmla="*/ 0 w 384"/>
              <a:gd name="T1" fmla="*/ 0 h 432"/>
              <a:gd name="T2" fmla="*/ 288 w 384"/>
              <a:gd name="T3" fmla="*/ 192 h 432"/>
              <a:gd name="T4" fmla="*/ 384 w 384"/>
              <a:gd name="T5" fmla="*/ 432 h 432"/>
              <a:gd name="T6" fmla="*/ 0 60000 65536"/>
              <a:gd name="T7" fmla="*/ 0 60000 65536"/>
              <a:gd name="T8" fmla="*/ 0 60000 65536"/>
              <a:gd name="T9" fmla="*/ 0 w 384"/>
              <a:gd name="T10" fmla="*/ 0 h 432"/>
              <a:gd name="T11" fmla="*/ 384 w 384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432">
                <a:moveTo>
                  <a:pt x="0" y="0"/>
                </a:moveTo>
                <a:cubicBezTo>
                  <a:pt x="112" y="60"/>
                  <a:pt x="224" y="120"/>
                  <a:pt x="288" y="192"/>
                </a:cubicBezTo>
                <a:cubicBezTo>
                  <a:pt x="352" y="264"/>
                  <a:pt x="368" y="348"/>
                  <a:pt x="384" y="432"/>
                </a:cubicBezTo>
              </a:path>
            </a:pathLst>
          </a:custGeom>
          <a:noFill/>
          <a:ln w="28575">
            <a:solidFill>
              <a:schemeClr val="bg1"/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5990" name="Text Box 54"/>
          <p:cNvSpPr txBox="1">
            <a:spLocks noChangeArrowheads="1"/>
          </p:cNvSpPr>
          <p:nvPr/>
        </p:nvSpPr>
        <p:spPr bwMode="auto">
          <a:xfrm>
            <a:off x="1909983" y="5401405"/>
            <a:ext cx="1293267" cy="46198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10</a:t>
            </a:r>
            <a:r>
              <a:rPr kumimoji="0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/</a:t>
            </a:r>
            <a:r>
              <a:rPr kumimoji="0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11</a:t>
            </a:r>
          </a:p>
        </p:txBody>
      </p:sp>
      <p:sp>
        <p:nvSpPr>
          <p:cNvPr id="295991" name="Text Box 55"/>
          <p:cNvSpPr txBox="1">
            <a:spLocks noChangeArrowheads="1"/>
          </p:cNvSpPr>
          <p:nvPr/>
        </p:nvSpPr>
        <p:spPr bwMode="auto">
          <a:xfrm>
            <a:off x="2901069" y="4940987"/>
            <a:ext cx="1122390" cy="46198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10</a:t>
            </a:r>
            <a:r>
              <a:rPr kumimoji="0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/00</a:t>
            </a:r>
          </a:p>
        </p:txBody>
      </p:sp>
      <p:sp>
        <p:nvSpPr>
          <p:cNvPr id="295992" name="Text Box 56"/>
          <p:cNvSpPr txBox="1">
            <a:spLocks noChangeArrowheads="1"/>
          </p:cNvSpPr>
          <p:nvPr/>
        </p:nvSpPr>
        <p:spPr bwMode="auto">
          <a:xfrm>
            <a:off x="4032452" y="3716338"/>
            <a:ext cx="1127786" cy="46198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00</a:t>
            </a:r>
            <a:r>
              <a:rPr kumimoji="0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/00</a:t>
            </a:r>
          </a:p>
        </p:txBody>
      </p:sp>
      <p:sp>
        <p:nvSpPr>
          <p:cNvPr id="54" name="Freeform 51"/>
          <p:cNvSpPr>
            <a:spLocks/>
          </p:cNvSpPr>
          <p:nvPr/>
        </p:nvSpPr>
        <p:spPr bwMode="auto">
          <a:xfrm>
            <a:off x="2339752" y="4869160"/>
            <a:ext cx="827403" cy="736042"/>
          </a:xfrm>
          <a:custGeom>
            <a:avLst/>
            <a:gdLst>
              <a:gd name="T0" fmla="*/ 288 w 480"/>
              <a:gd name="T1" fmla="*/ 131 h 528"/>
              <a:gd name="T2" fmla="*/ 87 w 480"/>
              <a:gd name="T3" fmla="*/ 94 h 528"/>
              <a:gd name="T4" fmla="*/ 0 w 480"/>
              <a:gd name="T5" fmla="*/ 0 h 528"/>
              <a:gd name="T6" fmla="*/ 0 60000 65536"/>
              <a:gd name="T7" fmla="*/ 0 60000 65536"/>
              <a:gd name="T8" fmla="*/ 0 60000 65536"/>
              <a:gd name="T9" fmla="*/ 0 w 480"/>
              <a:gd name="T10" fmla="*/ 0 h 528"/>
              <a:gd name="T11" fmla="*/ 480 w 480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528">
                <a:moveTo>
                  <a:pt x="480" y="528"/>
                </a:moveTo>
                <a:cubicBezTo>
                  <a:pt x="352" y="500"/>
                  <a:pt x="224" y="472"/>
                  <a:pt x="144" y="384"/>
                </a:cubicBezTo>
                <a:cubicBezTo>
                  <a:pt x="64" y="296"/>
                  <a:pt x="32" y="148"/>
                  <a:pt x="0" y="0"/>
                </a:cubicBezTo>
              </a:path>
            </a:pathLst>
          </a:custGeom>
          <a:noFill/>
          <a:ln w="28575">
            <a:solidFill>
              <a:schemeClr val="bg1"/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5975" name="Oval 39"/>
          <p:cNvSpPr>
            <a:spLocks noChangeArrowheads="1"/>
          </p:cNvSpPr>
          <p:nvPr/>
        </p:nvSpPr>
        <p:spPr bwMode="auto">
          <a:xfrm>
            <a:off x="3079140" y="5428027"/>
            <a:ext cx="715884" cy="626419"/>
          </a:xfrm>
          <a:prstGeom prst="ellipse">
            <a:avLst/>
          </a:prstGeom>
          <a:solidFill>
            <a:srgbClr val="FFFF99"/>
          </a:solidFill>
          <a:ln w="25400" algn="ctr">
            <a:solidFill>
              <a:srgbClr val="0066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5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5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9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9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6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29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9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6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9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9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29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67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29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6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6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29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95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67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29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/>
      <p:bldP spid="67588" grpId="0" animBg="1"/>
      <p:bldP spid="295941" grpId="0"/>
      <p:bldP spid="67590" grpId="0" animBg="1"/>
      <p:bldP spid="67591" grpId="0" animBg="1"/>
      <p:bldP spid="295944" grpId="0"/>
      <p:bldP spid="295945" grpId="0"/>
      <p:bldP spid="295946" grpId="0"/>
      <p:bldP spid="67595" grpId="0" animBg="1"/>
      <p:bldP spid="67596" grpId="0" animBg="1"/>
      <p:bldP spid="295949" grpId="0"/>
      <p:bldP spid="67598" grpId="0" animBg="1"/>
      <p:bldP spid="67599" grpId="0" animBg="1"/>
      <p:bldP spid="295952" grpId="0"/>
      <p:bldP spid="295953" grpId="0"/>
      <p:bldP spid="295954" grpId="0"/>
      <p:bldP spid="67603" grpId="0" animBg="1"/>
      <p:bldP spid="295956" grpId="0"/>
      <p:bldP spid="67605" grpId="0" animBg="1"/>
      <p:bldP spid="67606" grpId="0" animBg="1"/>
      <p:bldP spid="295959" grpId="0"/>
      <p:bldP spid="295960" grpId="0"/>
      <p:bldP spid="295961" grpId="0"/>
      <p:bldP spid="67610" grpId="0" animBg="1"/>
      <p:bldP spid="67611" grpId="0" animBg="1"/>
      <p:bldP spid="67612" grpId="0" animBg="1"/>
      <p:bldP spid="67613" grpId="0" animBg="1"/>
      <p:bldP spid="295968" grpId="0"/>
      <p:bldP spid="67624" grpId="0" animBg="1"/>
      <p:bldP spid="67622" grpId="0" animBg="1"/>
      <p:bldP spid="295977" grpId="0"/>
      <p:bldP spid="295979" grpId="0"/>
      <p:bldP spid="295980" grpId="0"/>
      <p:bldP spid="67627" grpId="0" animBg="1"/>
      <p:bldP spid="295982" grpId="0"/>
      <p:bldP spid="295983" grpId="0"/>
      <p:bldP spid="67630" grpId="0" animBg="1"/>
      <p:bldP spid="295985" grpId="0"/>
      <p:bldP spid="67632" grpId="0" animBg="1"/>
      <p:bldP spid="67633" grpId="0" animBg="1"/>
      <p:bldP spid="67634" grpId="0" animBg="1"/>
      <p:bldP spid="67635" grpId="0" animBg="1"/>
      <p:bldP spid="295990" grpId="0"/>
      <p:bldP spid="295991" grpId="0"/>
      <p:bldP spid="295992" grpId="0"/>
      <p:bldP spid="5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Text Box 2"/>
          <p:cNvSpPr txBox="1">
            <a:spLocks noChangeArrowheads="1"/>
          </p:cNvSpPr>
          <p:nvPr/>
        </p:nvSpPr>
        <p:spPr bwMode="auto">
          <a:xfrm>
            <a:off x="4991966" y="260648"/>
            <a:ext cx="28813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75000"/>
              </a:lnSpc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④ 状态表</a:t>
            </a:r>
          </a:p>
        </p:txBody>
      </p:sp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250825" y="3500438"/>
            <a:ext cx="4759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状态化简</a:t>
            </a:r>
          </a:p>
        </p:txBody>
      </p:sp>
      <p:grpSp>
        <p:nvGrpSpPr>
          <p:cNvPr id="68612" name="Group 4"/>
          <p:cNvGrpSpPr>
            <a:grpSpLocks/>
          </p:cNvGrpSpPr>
          <p:nvPr/>
        </p:nvGrpSpPr>
        <p:grpSpPr bwMode="auto">
          <a:xfrm>
            <a:off x="3430602" y="693825"/>
            <a:ext cx="5678487" cy="2401889"/>
            <a:chOff x="359" y="983"/>
            <a:chExt cx="3577" cy="1513"/>
          </a:xfrm>
        </p:grpSpPr>
        <p:sp>
          <p:nvSpPr>
            <p:cNvPr id="296965" name="Text Box 5"/>
            <p:cNvSpPr txBox="1">
              <a:spLocks noChangeArrowheads="1"/>
            </p:cNvSpPr>
            <p:nvPr/>
          </p:nvSpPr>
          <p:spPr bwMode="auto">
            <a:xfrm>
              <a:off x="359" y="1278"/>
              <a:ext cx="3576" cy="118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kumimoji="0" lang="zh-CN" altLang="en-US" sz="2200" b="1" dirty="0">
                  <a:solidFill>
                    <a:srgbClr val="000099"/>
                  </a:solidFill>
                  <a:latin typeface="Times New Roman" pitchFamily="18" charset="0"/>
                </a:rPr>
                <a:t>            </a:t>
              </a:r>
              <a:r>
                <a:rPr kumimoji="0" lang="zh-CN" altLang="en-US" sz="2200" b="1" dirty="0" smtClean="0">
                  <a:solidFill>
                    <a:srgbClr val="000099"/>
                  </a:solidFill>
                  <a:latin typeface="Times New Roman" pitchFamily="18" charset="0"/>
                </a:rPr>
                <a:t>    </a:t>
              </a:r>
              <a:r>
                <a:rPr kumimoji="0" lang="en-US" altLang="zh-CN" sz="2200" b="1" dirty="0" smtClean="0">
                  <a:solidFill>
                    <a:srgbClr val="000099"/>
                  </a:solidFill>
                  <a:latin typeface="Times New Roman" pitchFamily="18" charset="0"/>
                </a:rPr>
                <a:t>0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0</a:t>
              </a:r>
              <a:r>
                <a:rPr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           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0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1</a:t>
              </a:r>
              <a:r>
                <a:rPr lang="en-US" altLang="zh-CN" sz="2200" b="1" dirty="0">
                  <a:latin typeface="Times New Roman" pitchFamily="18" charset="0"/>
                </a:rPr>
                <a:t>              </a:t>
              </a:r>
              <a:r>
                <a:rPr lang="en-US" altLang="zh-CN" sz="2200" b="1" dirty="0">
                  <a:solidFill>
                    <a:srgbClr val="0000CC"/>
                  </a:solidFill>
                  <a:latin typeface="Times New Roman" pitchFamily="18" charset="0"/>
                </a:rPr>
                <a:t>1 0            1 1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b="1" dirty="0">
                  <a:latin typeface="Times New Roman" pitchFamily="18" charset="0"/>
                </a:rPr>
                <a:t>  </a:t>
              </a:r>
              <a:r>
                <a:rPr lang="en-US" altLang="zh-CN" b="1" dirty="0" smtClean="0">
                  <a:latin typeface="Times New Roman" pitchFamily="18" charset="0"/>
                </a:rPr>
                <a:t>     </a:t>
              </a:r>
              <a:r>
                <a:rPr lang="en-US" altLang="zh-CN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b="1" dirty="0">
                  <a:latin typeface="Times New Roman" pitchFamily="18" charset="0"/>
                </a:rPr>
                <a:t> / 00   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lang="en-US" altLang="zh-CN" b="1" dirty="0">
                  <a:latin typeface="Times New Roman" pitchFamily="18" charset="0"/>
                </a:rPr>
                <a:t> / 00   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lang="en-US" altLang="zh-CN" b="1" dirty="0">
                  <a:latin typeface="Times New Roman" pitchFamily="18" charset="0"/>
                </a:rPr>
                <a:t> / 00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b="1" dirty="0">
                  <a:latin typeface="Times New Roman" pitchFamily="18" charset="0"/>
                </a:rPr>
                <a:t>/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××</a:t>
              </a:r>
              <a:r>
                <a:rPr lang="en-US" altLang="zh-CN" b="1" dirty="0">
                  <a:latin typeface="Times New Roman" pitchFamily="18" charset="0"/>
                </a:rPr>
                <a:t>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latin typeface="Times New Roman" pitchFamily="18" charset="0"/>
                </a:rPr>
                <a:t>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  </a:t>
              </a:r>
              <a:r>
                <a:rPr kumimoji="0" lang="en-US" altLang="zh-CN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  </a:t>
              </a:r>
              <a:r>
                <a:rPr lang="en-US" altLang="zh-CN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lang="en-US" altLang="zh-CN" b="1" dirty="0">
                  <a:latin typeface="Times New Roman" pitchFamily="18" charset="0"/>
                </a:rPr>
                <a:t> / 00   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lang="en-US" altLang="zh-CN" b="1" dirty="0">
                  <a:latin typeface="Times New Roman" pitchFamily="18" charset="0"/>
                </a:rPr>
                <a:t> / 00   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b="1" dirty="0">
                  <a:latin typeface="Times New Roman" pitchFamily="18" charset="0"/>
                </a:rPr>
                <a:t> / 10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b="1" dirty="0">
                  <a:latin typeface="Times New Roman" pitchFamily="18" charset="0"/>
                </a:rPr>
                <a:t>/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××</a:t>
              </a:r>
              <a:r>
                <a:rPr lang="en-US" altLang="zh-CN" b="1" dirty="0">
                  <a:latin typeface="Times New Roman" pitchFamily="18" charset="0"/>
                </a:rPr>
                <a:t>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latin typeface="Times New Roman" pitchFamily="18" charset="0"/>
                </a:rPr>
                <a:t>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lang="en-US" altLang="zh-CN" b="1" dirty="0">
                  <a:latin typeface="Times New Roman" pitchFamily="18" charset="0"/>
                </a:rPr>
                <a:t>   </a:t>
              </a:r>
              <a:r>
                <a:rPr lang="en-US" altLang="zh-CN" b="1" dirty="0" smtClean="0">
                  <a:latin typeface="Times New Roman" pitchFamily="18" charset="0"/>
                </a:rPr>
                <a:t>    </a:t>
              </a:r>
              <a:r>
                <a:rPr lang="en-US" altLang="zh-CN" b="1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lang="en-US" altLang="zh-CN" b="1" dirty="0" smtClean="0">
                  <a:latin typeface="Times New Roman" pitchFamily="18" charset="0"/>
                </a:rPr>
                <a:t> </a:t>
              </a:r>
              <a:r>
                <a:rPr lang="en-US" altLang="zh-CN" b="1" dirty="0">
                  <a:latin typeface="Times New Roman" pitchFamily="18" charset="0"/>
                </a:rPr>
                <a:t>/ 00   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b="1" dirty="0">
                  <a:latin typeface="Times New Roman" pitchFamily="18" charset="0"/>
                </a:rPr>
                <a:t> / 10   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b="1" dirty="0">
                  <a:latin typeface="Times New Roman" pitchFamily="18" charset="0"/>
                </a:rPr>
                <a:t> / 11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b="1" dirty="0">
                  <a:latin typeface="Times New Roman" pitchFamily="18" charset="0"/>
                </a:rPr>
                <a:t>/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××</a:t>
              </a:r>
              <a:r>
                <a:rPr lang="en-US" altLang="zh-CN" b="1" dirty="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68617" name="Line 6"/>
            <p:cNvSpPr>
              <a:spLocks noChangeShapeType="1"/>
            </p:cNvSpPr>
            <p:nvPr/>
          </p:nvSpPr>
          <p:spPr bwMode="auto">
            <a:xfrm>
              <a:off x="1535" y="1248"/>
              <a:ext cx="0" cy="1248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18" name="Line 7"/>
            <p:cNvSpPr>
              <a:spLocks noChangeShapeType="1"/>
            </p:cNvSpPr>
            <p:nvPr/>
          </p:nvSpPr>
          <p:spPr bwMode="auto">
            <a:xfrm>
              <a:off x="398" y="1293"/>
              <a:ext cx="543" cy="269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6968" name="Text Box 8"/>
            <p:cNvSpPr txBox="1">
              <a:spLocks noChangeArrowheads="1"/>
            </p:cNvSpPr>
            <p:nvPr/>
          </p:nvSpPr>
          <p:spPr bwMode="auto">
            <a:xfrm>
              <a:off x="383" y="1344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dirty="0" err="1">
                  <a:latin typeface="Times New Roman" pitchFamily="18" charset="0"/>
                </a:rPr>
                <a:t>s</a:t>
              </a:r>
              <a:r>
                <a:rPr kumimoji="0" lang="en-US" altLang="zh-CN" sz="2000" b="1" baseline="-25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</a:t>
              </a:r>
              <a:endParaRPr kumimoji="0" lang="en-US" altLang="zh-CN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8620" name="Line 9"/>
            <p:cNvSpPr>
              <a:spLocks noChangeShapeType="1"/>
            </p:cNvSpPr>
            <p:nvPr/>
          </p:nvSpPr>
          <p:spPr bwMode="auto">
            <a:xfrm>
              <a:off x="359" y="1576"/>
              <a:ext cx="3577" cy="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6970" name="Text Box 10"/>
            <p:cNvSpPr txBox="1">
              <a:spLocks noChangeArrowheads="1"/>
            </p:cNvSpPr>
            <p:nvPr/>
          </p:nvSpPr>
          <p:spPr bwMode="auto">
            <a:xfrm>
              <a:off x="359" y="983"/>
              <a:ext cx="3576" cy="291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>
                  <a:latin typeface="Times New Roman" pitchFamily="18" charset="0"/>
                </a:rPr>
                <a:t>                             </a:t>
              </a:r>
              <a:r>
                <a:rPr lang="en-US" altLang="zh-CN" b="1"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</a:t>
              </a:r>
              <a:r>
                <a:rPr lang="en-US" altLang="zh-CN" b="1">
                  <a:latin typeface="Times New Roman" pitchFamily="18" charset="0"/>
                </a:rPr>
                <a:t> / YZ</a:t>
              </a:r>
            </a:p>
          </p:txBody>
        </p:sp>
        <p:sp>
          <p:nvSpPr>
            <p:cNvPr id="68622" name="Line 11"/>
            <p:cNvSpPr>
              <a:spLocks noChangeShapeType="1"/>
            </p:cNvSpPr>
            <p:nvPr/>
          </p:nvSpPr>
          <p:spPr bwMode="auto">
            <a:xfrm>
              <a:off x="942" y="984"/>
              <a:ext cx="0" cy="151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6972" name="Text Box 12"/>
            <p:cNvSpPr txBox="1">
              <a:spLocks noChangeArrowheads="1"/>
            </p:cNvSpPr>
            <p:nvPr/>
          </p:nvSpPr>
          <p:spPr bwMode="auto">
            <a:xfrm>
              <a:off x="514" y="1224"/>
              <a:ext cx="52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</a:t>
              </a:r>
              <a:r>
                <a:rPr lang="en-US" altLang="zh-CN" sz="16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</a:t>
              </a:r>
              <a:r>
                <a:rPr lang="en-US" altLang="zh-CN" sz="16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0.5</a:t>
              </a:r>
            </a:p>
          </p:txBody>
        </p:sp>
        <p:sp>
          <p:nvSpPr>
            <p:cNvPr id="68624" name="Line 13"/>
            <p:cNvSpPr>
              <a:spLocks noChangeShapeType="1"/>
            </p:cNvSpPr>
            <p:nvPr/>
          </p:nvSpPr>
          <p:spPr bwMode="auto">
            <a:xfrm>
              <a:off x="2303" y="1296"/>
              <a:ext cx="0" cy="115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5" name="Line 14"/>
            <p:cNvSpPr>
              <a:spLocks noChangeShapeType="1"/>
            </p:cNvSpPr>
            <p:nvPr/>
          </p:nvSpPr>
          <p:spPr bwMode="auto">
            <a:xfrm>
              <a:off x="3119" y="1296"/>
              <a:ext cx="0" cy="115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96977" name="Text Box 17"/>
          <p:cNvSpPr txBox="1">
            <a:spLocks noChangeArrowheads="1"/>
          </p:cNvSpPr>
          <p:nvPr/>
        </p:nvSpPr>
        <p:spPr bwMode="auto">
          <a:xfrm>
            <a:off x="250825" y="4191000"/>
            <a:ext cx="3606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 </a:t>
            </a:r>
            <a:r>
              <a:rPr lang="zh-CN" altLang="en-US" sz="32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状态分配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6978" name="Text Box 18"/>
          <p:cNvSpPr txBox="1">
            <a:spLocks noChangeArrowheads="1"/>
          </p:cNvSpPr>
          <p:nvPr/>
        </p:nvSpPr>
        <p:spPr bwMode="auto">
          <a:xfrm>
            <a:off x="3298368" y="4451477"/>
            <a:ext cx="25146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/>
              <a:t>S</a:t>
            </a:r>
            <a:r>
              <a:rPr kumimoji="0" lang="en-US" altLang="zh-CN" sz="2800" b="1" baseline="-25000" dirty="0"/>
              <a:t>0 </a:t>
            </a:r>
            <a:r>
              <a:rPr lang="en-US" altLang="zh-CN" sz="2800" b="1" dirty="0"/>
              <a:t>—— 00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/>
              <a:t>S</a:t>
            </a:r>
            <a:r>
              <a:rPr kumimoji="0" lang="en-US" altLang="zh-CN" sz="2800" b="1" baseline="-25000" dirty="0"/>
              <a:t>1 </a:t>
            </a:r>
            <a:r>
              <a:rPr lang="en-US" altLang="zh-CN" sz="2800" b="1" dirty="0"/>
              <a:t>—— 01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/>
              <a:t>S</a:t>
            </a:r>
            <a:r>
              <a:rPr kumimoji="0" lang="en-US" altLang="zh-CN" sz="2800" b="1" baseline="-25000" dirty="0"/>
              <a:t>2 </a:t>
            </a:r>
            <a:r>
              <a:rPr lang="en-US" altLang="zh-CN" sz="2800" b="1" dirty="0"/>
              <a:t>—— 10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67544" y="229915"/>
            <a:ext cx="3033760" cy="2782670"/>
            <a:chOff x="1377916" y="3810478"/>
            <a:chExt cx="3974436" cy="2578352"/>
          </a:xfrm>
        </p:grpSpPr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1543047" y="4088922"/>
              <a:ext cx="661923" cy="342214"/>
            </a:xfrm>
            <a:custGeom>
              <a:avLst/>
              <a:gdLst>
                <a:gd name="T0" fmla="*/ 106 w 438"/>
                <a:gd name="T1" fmla="*/ 9 h 416"/>
                <a:gd name="T2" fmla="*/ 61 w 438"/>
                <a:gd name="T3" fmla="*/ 2 h 416"/>
                <a:gd name="T4" fmla="*/ 18 w 438"/>
                <a:gd name="T5" fmla="*/ 6 h 416"/>
                <a:gd name="T6" fmla="*/ 8 w 438"/>
                <a:gd name="T7" fmla="*/ 14 h 416"/>
                <a:gd name="T8" fmla="*/ 61 w 438"/>
                <a:gd name="T9" fmla="*/ 14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8"/>
                <a:gd name="T16" fmla="*/ 0 h 416"/>
                <a:gd name="T17" fmla="*/ 438 w 438"/>
                <a:gd name="T18" fmla="*/ 416 h 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8" h="416">
                  <a:moveTo>
                    <a:pt x="438" y="242"/>
                  </a:moveTo>
                  <a:cubicBezTo>
                    <a:pt x="377" y="136"/>
                    <a:pt x="317" y="30"/>
                    <a:pt x="257" y="15"/>
                  </a:cubicBezTo>
                  <a:cubicBezTo>
                    <a:pt x="197" y="0"/>
                    <a:pt x="114" y="91"/>
                    <a:pt x="76" y="151"/>
                  </a:cubicBezTo>
                  <a:cubicBezTo>
                    <a:pt x="38" y="211"/>
                    <a:pt x="0" y="340"/>
                    <a:pt x="30" y="378"/>
                  </a:cubicBezTo>
                  <a:cubicBezTo>
                    <a:pt x="60" y="416"/>
                    <a:pt x="219" y="378"/>
                    <a:pt x="257" y="378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1800"/>
            </a:p>
          </p:txBody>
        </p:sp>
        <p:sp>
          <p:nvSpPr>
            <p:cNvPr id="46" name="Oval 37"/>
            <p:cNvSpPr>
              <a:spLocks noChangeArrowheads="1"/>
            </p:cNvSpPr>
            <p:nvPr/>
          </p:nvSpPr>
          <p:spPr bwMode="auto">
            <a:xfrm>
              <a:off x="1956750" y="4306518"/>
              <a:ext cx="715883" cy="481218"/>
            </a:xfrm>
            <a:prstGeom prst="ellipse">
              <a:avLst/>
            </a:prstGeom>
            <a:solidFill>
              <a:srgbClr val="FFFF99"/>
            </a:solidFill>
            <a:ln w="25400" algn="ctr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7" name="Oval 38"/>
            <p:cNvSpPr>
              <a:spLocks noChangeArrowheads="1"/>
            </p:cNvSpPr>
            <p:nvPr/>
          </p:nvSpPr>
          <p:spPr bwMode="auto">
            <a:xfrm>
              <a:off x="4057634" y="4306518"/>
              <a:ext cx="715883" cy="481218"/>
            </a:xfrm>
            <a:prstGeom prst="ellipse">
              <a:avLst/>
            </a:prstGeom>
            <a:solidFill>
              <a:srgbClr val="FFFF99"/>
            </a:solidFill>
            <a:ln w="25400" algn="ctr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8" name="Oval 39"/>
            <p:cNvSpPr>
              <a:spLocks noChangeArrowheads="1"/>
            </p:cNvSpPr>
            <p:nvPr/>
          </p:nvSpPr>
          <p:spPr bwMode="auto">
            <a:xfrm>
              <a:off x="3079140" y="5500625"/>
              <a:ext cx="715883" cy="481218"/>
            </a:xfrm>
            <a:prstGeom prst="ellipse">
              <a:avLst/>
            </a:prstGeom>
            <a:solidFill>
              <a:srgbClr val="FFFF99"/>
            </a:solidFill>
            <a:ln w="25400" algn="ctr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9" name="Freeform 40"/>
            <p:cNvSpPr>
              <a:spLocks/>
            </p:cNvSpPr>
            <p:nvPr/>
          </p:nvSpPr>
          <p:spPr bwMode="auto">
            <a:xfrm>
              <a:off x="2606081" y="4230973"/>
              <a:ext cx="1437163" cy="342214"/>
            </a:xfrm>
            <a:custGeom>
              <a:avLst/>
              <a:gdLst>
                <a:gd name="T0" fmla="*/ 0 w 953"/>
                <a:gd name="T1" fmla="*/ 0 h 181"/>
                <a:gd name="T2" fmla="*/ 110 w 953"/>
                <a:gd name="T3" fmla="*/ 0 h 181"/>
                <a:gd name="T4" fmla="*/ 232 w 953"/>
                <a:gd name="T5" fmla="*/ 0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1800"/>
            </a:p>
          </p:txBody>
        </p:sp>
        <p:sp>
          <p:nvSpPr>
            <p:cNvPr id="50" name="Text Box 41"/>
            <p:cNvSpPr txBox="1">
              <a:spLocks noChangeArrowheads="1"/>
            </p:cNvSpPr>
            <p:nvPr/>
          </p:nvSpPr>
          <p:spPr bwMode="auto">
            <a:xfrm>
              <a:off x="1377916" y="3810478"/>
              <a:ext cx="1079222" cy="34221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18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00</a:t>
              </a:r>
              <a:r>
                <a:rPr kumimoji="0" lang="en-US" altLang="zh-CN" sz="1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/00</a:t>
              </a:r>
            </a:p>
          </p:txBody>
        </p:sp>
        <p:sp>
          <p:nvSpPr>
            <p:cNvPr id="51" name="Text Box 43"/>
            <p:cNvSpPr txBox="1">
              <a:spLocks noChangeArrowheads="1"/>
            </p:cNvSpPr>
            <p:nvPr/>
          </p:nvSpPr>
          <p:spPr bwMode="auto">
            <a:xfrm>
              <a:off x="2769764" y="3932453"/>
              <a:ext cx="1142176" cy="34221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1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01</a:t>
              </a:r>
              <a:r>
                <a:rPr kumimoji="0" lang="en-US" altLang="zh-CN" sz="1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/00</a:t>
              </a:r>
            </a:p>
          </p:txBody>
        </p:sp>
        <p:sp>
          <p:nvSpPr>
            <p:cNvPr id="52" name="Freeform 45"/>
            <p:cNvSpPr>
              <a:spLocks/>
            </p:cNvSpPr>
            <p:nvPr/>
          </p:nvSpPr>
          <p:spPr bwMode="auto">
            <a:xfrm rot="19985425">
              <a:off x="2602484" y="4509133"/>
              <a:ext cx="1422775" cy="342214"/>
            </a:xfrm>
            <a:custGeom>
              <a:avLst/>
              <a:gdLst>
                <a:gd name="T0" fmla="*/ 79 w 1088"/>
                <a:gd name="T1" fmla="*/ 0 h 998"/>
                <a:gd name="T2" fmla="*/ 33 w 1088"/>
                <a:gd name="T3" fmla="*/ 0 h 998"/>
                <a:gd name="T4" fmla="*/ 0 w 1088"/>
                <a:gd name="T5" fmla="*/ 0 h 998"/>
                <a:gd name="T6" fmla="*/ 0 60000 65536"/>
                <a:gd name="T7" fmla="*/ 0 60000 65536"/>
                <a:gd name="T8" fmla="*/ 0 60000 65536"/>
                <a:gd name="T9" fmla="*/ 0 w 1088"/>
                <a:gd name="T10" fmla="*/ 0 h 998"/>
                <a:gd name="T11" fmla="*/ 1088 w 1088"/>
                <a:gd name="T12" fmla="*/ 998 h 9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8" h="998">
                  <a:moveTo>
                    <a:pt x="1088" y="998"/>
                  </a:moveTo>
                  <a:cubicBezTo>
                    <a:pt x="861" y="967"/>
                    <a:pt x="634" y="937"/>
                    <a:pt x="453" y="771"/>
                  </a:cubicBezTo>
                  <a:cubicBezTo>
                    <a:pt x="272" y="605"/>
                    <a:pt x="75" y="128"/>
                    <a:pt x="0" y="0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1800"/>
            </a:p>
          </p:txBody>
        </p:sp>
        <p:sp>
          <p:nvSpPr>
            <p:cNvPr id="53" name="Text Box 46"/>
            <p:cNvSpPr txBox="1">
              <a:spLocks noChangeArrowheads="1"/>
            </p:cNvSpPr>
            <p:nvPr/>
          </p:nvSpPr>
          <p:spPr bwMode="auto">
            <a:xfrm>
              <a:off x="1476496" y="5056874"/>
              <a:ext cx="1293266" cy="34221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1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01</a:t>
              </a:r>
              <a:r>
                <a:rPr kumimoji="0" lang="en-US" altLang="zh-CN" sz="1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/</a:t>
              </a:r>
              <a:r>
                <a:rPr kumimoji="0" lang="en-US" altLang="zh-CN" sz="1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  <a:r>
                <a:rPr kumimoji="0" lang="en-US" altLang="zh-CN" sz="1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</a:p>
          </p:txBody>
        </p:sp>
        <p:sp>
          <p:nvSpPr>
            <p:cNvPr id="54" name="Text Box 47"/>
            <p:cNvSpPr txBox="1">
              <a:spLocks noChangeArrowheads="1"/>
            </p:cNvSpPr>
            <p:nvPr/>
          </p:nvSpPr>
          <p:spPr bwMode="auto">
            <a:xfrm>
              <a:off x="2787750" y="4439852"/>
              <a:ext cx="1122390" cy="34221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1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10</a:t>
              </a:r>
              <a:r>
                <a:rPr kumimoji="0" lang="en-US" altLang="zh-CN" sz="1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/</a:t>
              </a:r>
              <a:r>
                <a:rPr kumimoji="0" lang="en-US" altLang="zh-CN" sz="1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  <a:r>
                <a:rPr kumimoji="0" lang="en-US" altLang="zh-CN" sz="1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</a:p>
          </p:txBody>
        </p:sp>
        <p:sp>
          <p:nvSpPr>
            <p:cNvPr id="55" name="Freeform 48"/>
            <p:cNvSpPr>
              <a:spLocks/>
            </p:cNvSpPr>
            <p:nvPr/>
          </p:nvSpPr>
          <p:spPr bwMode="auto">
            <a:xfrm>
              <a:off x="3442478" y="5839898"/>
              <a:ext cx="593572" cy="469814"/>
            </a:xfrm>
            <a:custGeom>
              <a:avLst/>
              <a:gdLst>
                <a:gd name="T0" fmla="*/ 117 w 344"/>
                <a:gd name="T1" fmla="*/ 0 h 336"/>
                <a:gd name="T2" fmla="*/ 203 w 344"/>
                <a:gd name="T3" fmla="*/ 37 h 336"/>
                <a:gd name="T4" fmla="*/ 87 w 344"/>
                <a:gd name="T5" fmla="*/ 86 h 336"/>
                <a:gd name="T6" fmla="*/ 0 w 344"/>
                <a:gd name="T7" fmla="*/ 37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4"/>
                <a:gd name="T13" fmla="*/ 0 h 336"/>
                <a:gd name="T14" fmla="*/ 344 w 344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4" h="336">
                  <a:moveTo>
                    <a:pt x="192" y="0"/>
                  </a:moveTo>
                  <a:cubicBezTo>
                    <a:pt x="268" y="44"/>
                    <a:pt x="344" y="88"/>
                    <a:pt x="336" y="144"/>
                  </a:cubicBezTo>
                  <a:cubicBezTo>
                    <a:pt x="328" y="200"/>
                    <a:pt x="200" y="336"/>
                    <a:pt x="144" y="336"/>
                  </a:cubicBezTo>
                  <a:cubicBezTo>
                    <a:pt x="88" y="336"/>
                    <a:pt x="44" y="240"/>
                    <a:pt x="0" y="144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56" name="Text Box 49"/>
            <p:cNvSpPr txBox="1">
              <a:spLocks noChangeArrowheads="1"/>
            </p:cNvSpPr>
            <p:nvPr/>
          </p:nvSpPr>
          <p:spPr bwMode="auto">
            <a:xfrm>
              <a:off x="3773439" y="6046616"/>
              <a:ext cx="1125988" cy="34221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18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00</a:t>
              </a:r>
              <a:r>
                <a:rPr kumimoji="0" lang="en-US" altLang="zh-CN" sz="1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/00</a:t>
              </a:r>
            </a:p>
          </p:txBody>
        </p:sp>
        <p:sp>
          <p:nvSpPr>
            <p:cNvPr id="57" name="Freeform 50"/>
            <p:cNvSpPr>
              <a:spLocks/>
            </p:cNvSpPr>
            <p:nvPr/>
          </p:nvSpPr>
          <p:spPr bwMode="auto">
            <a:xfrm>
              <a:off x="3757251" y="4851722"/>
              <a:ext cx="562994" cy="742306"/>
            </a:xfrm>
            <a:custGeom>
              <a:avLst/>
              <a:gdLst>
                <a:gd name="T0" fmla="*/ 231 w 384"/>
                <a:gd name="T1" fmla="*/ 0 h 528"/>
                <a:gd name="T2" fmla="*/ 173 w 384"/>
                <a:gd name="T3" fmla="*/ 73 h 528"/>
                <a:gd name="T4" fmla="*/ 0 w 384"/>
                <a:gd name="T5" fmla="*/ 135 h 528"/>
                <a:gd name="T6" fmla="*/ 0 60000 65536"/>
                <a:gd name="T7" fmla="*/ 0 60000 65536"/>
                <a:gd name="T8" fmla="*/ 0 60000 65536"/>
                <a:gd name="T9" fmla="*/ 0 w 384"/>
                <a:gd name="T10" fmla="*/ 0 h 528"/>
                <a:gd name="T11" fmla="*/ 384 w 384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528">
                  <a:moveTo>
                    <a:pt x="384" y="0"/>
                  </a:moveTo>
                  <a:cubicBezTo>
                    <a:pt x="368" y="100"/>
                    <a:pt x="352" y="200"/>
                    <a:pt x="288" y="288"/>
                  </a:cubicBezTo>
                  <a:cubicBezTo>
                    <a:pt x="224" y="376"/>
                    <a:pt x="112" y="452"/>
                    <a:pt x="0" y="52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58" name="Freeform 51"/>
            <p:cNvSpPr>
              <a:spLocks/>
            </p:cNvSpPr>
            <p:nvPr/>
          </p:nvSpPr>
          <p:spPr bwMode="auto">
            <a:xfrm>
              <a:off x="2334477" y="4857986"/>
              <a:ext cx="827403" cy="736042"/>
            </a:xfrm>
            <a:custGeom>
              <a:avLst/>
              <a:gdLst>
                <a:gd name="T0" fmla="*/ 288 w 480"/>
                <a:gd name="T1" fmla="*/ 131 h 528"/>
                <a:gd name="T2" fmla="*/ 87 w 480"/>
                <a:gd name="T3" fmla="*/ 94 h 528"/>
                <a:gd name="T4" fmla="*/ 0 w 480"/>
                <a:gd name="T5" fmla="*/ 0 h 528"/>
                <a:gd name="T6" fmla="*/ 0 60000 65536"/>
                <a:gd name="T7" fmla="*/ 0 60000 65536"/>
                <a:gd name="T8" fmla="*/ 0 60000 65536"/>
                <a:gd name="T9" fmla="*/ 0 w 480"/>
                <a:gd name="T10" fmla="*/ 0 h 528"/>
                <a:gd name="T11" fmla="*/ 480 w 480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528">
                  <a:moveTo>
                    <a:pt x="480" y="528"/>
                  </a:moveTo>
                  <a:cubicBezTo>
                    <a:pt x="352" y="500"/>
                    <a:pt x="224" y="472"/>
                    <a:pt x="144" y="384"/>
                  </a:cubicBezTo>
                  <a:cubicBezTo>
                    <a:pt x="64" y="296"/>
                    <a:pt x="32" y="148"/>
                    <a:pt x="0" y="0"/>
                  </a:cubicBezTo>
                </a:path>
              </a:pathLst>
            </a:custGeom>
            <a:noFill/>
            <a:ln w="28575">
              <a:solidFill>
                <a:srgbClr val="9900FF"/>
              </a:solidFill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59" name="Freeform 52"/>
            <p:cNvSpPr>
              <a:spLocks/>
            </p:cNvSpPr>
            <p:nvPr/>
          </p:nvSpPr>
          <p:spPr bwMode="auto">
            <a:xfrm>
              <a:off x="4381400" y="4097532"/>
              <a:ext cx="705091" cy="563777"/>
            </a:xfrm>
            <a:custGeom>
              <a:avLst/>
              <a:gdLst>
                <a:gd name="T0" fmla="*/ 0 w 392"/>
                <a:gd name="T1" fmla="*/ 120 h 360"/>
                <a:gd name="T2" fmla="*/ 192 w 392"/>
                <a:gd name="T3" fmla="*/ 24 h 360"/>
                <a:gd name="T4" fmla="*/ 384 w 392"/>
                <a:gd name="T5" fmla="*/ 264 h 360"/>
                <a:gd name="T6" fmla="*/ 240 w 392"/>
                <a:gd name="T7" fmla="*/ 360 h 3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2"/>
                <a:gd name="T13" fmla="*/ 0 h 360"/>
                <a:gd name="T14" fmla="*/ 392 w 392"/>
                <a:gd name="T15" fmla="*/ 360 h 3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2" h="360">
                  <a:moveTo>
                    <a:pt x="0" y="120"/>
                  </a:moveTo>
                  <a:cubicBezTo>
                    <a:pt x="64" y="60"/>
                    <a:pt x="128" y="0"/>
                    <a:pt x="192" y="24"/>
                  </a:cubicBezTo>
                  <a:cubicBezTo>
                    <a:pt x="256" y="48"/>
                    <a:pt x="376" y="208"/>
                    <a:pt x="384" y="264"/>
                  </a:cubicBezTo>
                  <a:cubicBezTo>
                    <a:pt x="392" y="320"/>
                    <a:pt x="316" y="340"/>
                    <a:pt x="240" y="360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60" name="Freeform 53"/>
            <p:cNvSpPr>
              <a:spLocks/>
            </p:cNvSpPr>
            <p:nvPr/>
          </p:nvSpPr>
          <p:spPr bwMode="auto">
            <a:xfrm>
              <a:off x="2440601" y="4843892"/>
              <a:ext cx="690702" cy="676532"/>
            </a:xfrm>
            <a:custGeom>
              <a:avLst/>
              <a:gdLst>
                <a:gd name="T0" fmla="*/ 0 w 384"/>
                <a:gd name="T1" fmla="*/ 0 h 432"/>
                <a:gd name="T2" fmla="*/ 288 w 384"/>
                <a:gd name="T3" fmla="*/ 192 h 432"/>
                <a:gd name="T4" fmla="*/ 384 w 384"/>
                <a:gd name="T5" fmla="*/ 432 h 432"/>
                <a:gd name="T6" fmla="*/ 0 60000 65536"/>
                <a:gd name="T7" fmla="*/ 0 60000 65536"/>
                <a:gd name="T8" fmla="*/ 0 60000 65536"/>
                <a:gd name="T9" fmla="*/ 0 w 384"/>
                <a:gd name="T10" fmla="*/ 0 h 432"/>
                <a:gd name="T11" fmla="*/ 384 w 384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432">
                  <a:moveTo>
                    <a:pt x="0" y="0"/>
                  </a:moveTo>
                  <a:cubicBezTo>
                    <a:pt x="112" y="60"/>
                    <a:pt x="224" y="120"/>
                    <a:pt x="288" y="192"/>
                  </a:cubicBezTo>
                  <a:cubicBezTo>
                    <a:pt x="352" y="264"/>
                    <a:pt x="368" y="348"/>
                    <a:pt x="384" y="432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61" name="Text Box 54"/>
            <p:cNvSpPr txBox="1">
              <a:spLocks noChangeArrowheads="1"/>
            </p:cNvSpPr>
            <p:nvPr/>
          </p:nvSpPr>
          <p:spPr bwMode="auto">
            <a:xfrm>
              <a:off x="1909983" y="5401405"/>
              <a:ext cx="1293266" cy="34221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1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10</a:t>
              </a:r>
              <a:r>
                <a:rPr kumimoji="0" lang="en-US" altLang="zh-CN" sz="1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/</a:t>
              </a:r>
              <a:r>
                <a:rPr kumimoji="0" lang="en-US" altLang="zh-CN" sz="1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11</a:t>
              </a:r>
            </a:p>
          </p:txBody>
        </p:sp>
        <p:sp>
          <p:nvSpPr>
            <p:cNvPr id="62" name="Text Box 55"/>
            <p:cNvSpPr txBox="1">
              <a:spLocks noChangeArrowheads="1"/>
            </p:cNvSpPr>
            <p:nvPr/>
          </p:nvSpPr>
          <p:spPr bwMode="auto">
            <a:xfrm>
              <a:off x="2901069" y="4940987"/>
              <a:ext cx="1122390" cy="34221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1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10</a:t>
              </a:r>
              <a:r>
                <a:rPr kumimoji="0" lang="en-US" altLang="zh-CN" sz="1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/00</a:t>
              </a:r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4224566" y="3840364"/>
              <a:ext cx="1127786" cy="34221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18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00</a:t>
              </a:r>
              <a:r>
                <a:rPr kumimoji="0" lang="en-US" altLang="zh-CN" sz="1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/00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6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96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29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autoUpdateAnimBg="0"/>
      <p:bldP spid="296977" grpId="0" autoUpdateAnimBg="0"/>
      <p:bldP spid="296978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2987675" y="228600"/>
            <a:ext cx="5105400" cy="6586538"/>
            <a:chOff x="1440" y="144"/>
            <a:chExt cx="3216" cy="4149"/>
          </a:xfrm>
        </p:grpSpPr>
        <p:sp>
          <p:nvSpPr>
            <p:cNvPr id="297987" name="Text Box 3"/>
            <p:cNvSpPr txBox="1">
              <a:spLocks noChangeArrowheads="1"/>
            </p:cNvSpPr>
            <p:nvPr/>
          </p:nvSpPr>
          <p:spPr bwMode="auto">
            <a:xfrm>
              <a:off x="1440" y="144"/>
              <a:ext cx="3216" cy="414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X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1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X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0.5  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Q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1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Q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2</a:t>
              </a:r>
              <a:r>
                <a:rPr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lang="en-US" altLang="zh-CN" sz="2200" b="1" baseline="-30000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lang="en-US" altLang="zh-CN" sz="2200" b="1" baseline="-30000" dirty="0" smtClean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dirty="0" smtClean="0">
                  <a:solidFill>
                    <a:srgbClr val="000099"/>
                  </a:solidFill>
                  <a:latin typeface="Times New Roman" pitchFamily="18" charset="0"/>
                </a:rPr>
                <a:t>Q</a:t>
              </a:r>
              <a:r>
                <a:rPr kumimoji="0" lang="en-US" altLang="zh-CN" sz="2200" b="1" baseline="-25000" dirty="0" smtClean="0">
                  <a:solidFill>
                    <a:srgbClr val="000099"/>
                  </a:solidFill>
                  <a:latin typeface="Times New Roman" pitchFamily="18" charset="0"/>
                </a:rPr>
                <a:t>1</a:t>
              </a:r>
              <a:r>
                <a:rPr kumimoji="0" lang="en-US" altLang="zh-CN" sz="2200" b="1" baseline="30000" dirty="0" smtClean="0">
                  <a:solidFill>
                    <a:srgbClr val="000099"/>
                  </a:solidFill>
                  <a:latin typeface="Times New Roman" pitchFamily="18" charset="0"/>
                </a:rPr>
                <a:t>n+1</a:t>
              </a:r>
              <a:r>
                <a:rPr lang="en-US" altLang="zh-CN" sz="2200" b="1" baseline="-30000" dirty="0" smtClean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Q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2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  <a:latin typeface="Times New Roman" pitchFamily="18" charset="0"/>
                </a:rPr>
                <a:t>n+1</a:t>
              </a:r>
              <a:r>
                <a:rPr lang="en-US" altLang="zh-CN" sz="2200" b="1" dirty="0">
                  <a:latin typeface="Times New Roman" pitchFamily="18" charset="0"/>
                </a:rPr>
                <a:t>    </a:t>
              </a:r>
              <a:r>
                <a:rPr lang="en-US" altLang="zh-CN" sz="2200" b="1" dirty="0" smtClean="0">
                  <a:latin typeface="Times New Roman" pitchFamily="18" charset="0"/>
                </a:rPr>
                <a:t> </a:t>
              </a:r>
              <a:r>
                <a:rPr kumimoji="0" lang="en-US" altLang="zh-CN" sz="2200" b="1" dirty="0" smtClean="0">
                  <a:solidFill>
                    <a:srgbClr val="0000CC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 dirty="0" smtClean="0">
                  <a:solidFill>
                    <a:srgbClr val="0000CC"/>
                  </a:solidFill>
                  <a:latin typeface="Times New Roman" pitchFamily="18" charset="0"/>
                </a:rPr>
                <a:t>   </a:t>
              </a:r>
              <a:r>
                <a:rPr lang="en-US" altLang="zh-CN" sz="2200" b="1" dirty="0">
                  <a:solidFill>
                    <a:srgbClr val="0000CC"/>
                  </a:solidFill>
                  <a:latin typeface="Times New Roman" pitchFamily="18" charset="0"/>
                </a:rPr>
                <a:t>Z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       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D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1 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D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2</a:t>
              </a:r>
              <a:endParaRPr lang="en-US" altLang="zh-CN" sz="2200" b="1" dirty="0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+mn-lt"/>
                </a:rPr>
                <a:t>0   0   </a:t>
              </a:r>
              <a:r>
                <a:rPr lang="en-US" altLang="zh-CN" sz="2200" b="1" dirty="0" smtClean="0">
                  <a:latin typeface="+mn-lt"/>
                </a:rPr>
                <a:t>    </a:t>
              </a:r>
              <a:r>
                <a:rPr lang="en-US" altLang="zh-CN" sz="2200" b="1" dirty="0">
                  <a:latin typeface="+mn-lt"/>
                </a:rPr>
                <a:t>0   0      0       0 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   0  0</a:t>
              </a:r>
              <a:r>
                <a:rPr lang="en-US" altLang="zh-CN" sz="2200" b="1" dirty="0">
                  <a:latin typeface="+mn-lt"/>
                </a:rPr>
                <a:t>       0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0    </a:t>
              </a:r>
              <a:endParaRPr lang="en-US" altLang="zh-CN" sz="2200" b="1" dirty="0">
                <a:latin typeface="+mn-lt"/>
              </a:endParaRP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+mn-lt"/>
                </a:rPr>
                <a:t>0   0    </a:t>
              </a:r>
              <a:r>
                <a:rPr lang="en-US" altLang="zh-CN" sz="2200" b="1" dirty="0" smtClean="0">
                  <a:latin typeface="+mn-lt"/>
                </a:rPr>
                <a:t>   </a:t>
              </a:r>
              <a:r>
                <a:rPr lang="en-US" altLang="zh-CN" sz="2200" b="1" dirty="0">
                  <a:latin typeface="+mn-lt"/>
                </a:rPr>
                <a:t>0   1      0       1           0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0</a:t>
              </a:r>
              <a:r>
                <a:rPr lang="en-US" altLang="zh-CN" sz="2200" b="1" dirty="0">
                  <a:latin typeface="+mn-lt"/>
                </a:rPr>
                <a:t>       0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    </a:t>
              </a:r>
              <a:endParaRPr lang="en-US" altLang="zh-CN" sz="2200" b="1" dirty="0">
                <a:latin typeface="+mn-lt"/>
              </a:endParaRP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+mn-lt"/>
                </a:rPr>
                <a:t>0   0     </a:t>
              </a:r>
              <a:r>
                <a:rPr lang="en-US" altLang="zh-CN" sz="2200" b="1" dirty="0" smtClean="0">
                  <a:latin typeface="+mn-lt"/>
                </a:rPr>
                <a:t>  </a:t>
              </a:r>
              <a:r>
                <a:rPr lang="en-US" altLang="zh-CN" sz="2200" b="1" dirty="0">
                  <a:latin typeface="+mn-lt"/>
                </a:rPr>
                <a:t>1   0      1       0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         </a:t>
              </a:r>
              <a:r>
                <a:rPr lang="en-US" altLang="zh-CN" sz="2200" b="1" dirty="0">
                  <a:latin typeface="+mn-lt"/>
                </a:rPr>
                <a:t>0  0       1  0</a:t>
              </a: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+mn-lt"/>
                </a:rPr>
                <a:t>0   0      </a:t>
              </a:r>
              <a:r>
                <a:rPr lang="en-US" altLang="zh-CN" sz="2200" b="1" dirty="0" smtClean="0">
                  <a:latin typeface="+mn-lt"/>
                </a:rPr>
                <a:t> 1   </a:t>
              </a:r>
              <a:r>
                <a:rPr lang="en-US" altLang="zh-CN" sz="2200" b="1" dirty="0">
                  <a:latin typeface="+mn-lt"/>
                </a:rPr>
                <a:t>1   </a:t>
              </a:r>
              <a:r>
                <a:rPr lang="en-US" altLang="zh-CN" sz="1200" b="1" dirty="0">
                  <a:latin typeface="+mn-lt"/>
                </a:rPr>
                <a:t>  </a:t>
              </a:r>
              <a:r>
                <a:rPr lang="en-US" altLang="zh-CN" sz="2200" b="1" dirty="0" smtClean="0">
                  <a:latin typeface="+mn-lt"/>
                </a:rPr>
                <a:t>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×</a:t>
              </a:r>
              <a:r>
                <a:rPr lang="en-US" altLang="zh-CN" sz="2200" b="1" dirty="0" smtClean="0">
                  <a:latin typeface="+mn-lt"/>
                </a:rPr>
                <a:t>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×</a:t>
              </a:r>
              <a:r>
                <a:rPr lang="en-US" altLang="zh-CN" sz="2200" b="1" dirty="0">
                  <a:latin typeface="+mn-lt"/>
                </a:rPr>
                <a:t>   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××     ××   </a:t>
              </a:r>
              <a:endParaRPr lang="en-US" altLang="zh-CN" sz="2200" b="1" dirty="0">
                <a:latin typeface="+mn-lt"/>
              </a:endParaRPr>
            </a:p>
            <a:p>
              <a:pPr marL="457200" indent="-457200" algn="just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+mn-lt"/>
                </a:rPr>
                <a:t>0   1      </a:t>
              </a:r>
              <a:r>
                <a:rPr lang="en-US" altLang="zh-CN" sz="2200" b="1" dirty="0" smtClean="0">
                  <a:latin typeface="+mn-lt"/>
                </a:rPr>
                <a:t> 0   </a:t>
              </a:r>
              <a:r>
                <a:rPr lang="en-US" altLang="zh-CN" sz="2200" b="1" dirty="0">
                  <a:latin typeface="+mn-lt"/>
                </a:rPr>
                <a:t>0     </a:t>
              </a:r>
              <a:r>
                <a:rPr lang="en-US" altLang="zh-CN" sz="2200" b="1" dirty="0" smtClean="0">
                  <a:latin typeface="+mn-lt"/>
                </a:rPr>
                <a:t>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0</a:t>
              </a:r>
              <a:r>
                <a:rPr lang="en-US" altLang="zh-CN" sz="2200" b="1" dirty="0">
                  <a:latin typeface="+mn-lt"/>
                </a:rPr>
                <a:t>      </a:t>
              </a:r>
              <a:r>
                <a:rPr lang="en-US" altLang="zh-CN" sz="2200" b="1" dirty="0" smtClean="0">
                  <a:latin typeface="+mn-lt"/>
                </a:rPr>
                <a:t>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         </a:t>
              </a:r>
              <a:r>
                <a:rPr lang="en-US" altLang="zh-CN" sz="2200" b="1" dirty="0" smtClean="0">
                  <a:latin typeface="+mn-lt"/>
                </a:rPr>
                <a:t>  </a:t>
              </a:r>
              <a:r>
                <a:rPr lang="en-US" altLang="zh-CN" sz="2200" b="1" dirty="0">
                  <a:latin typeface="+mn-lt"/>
                </a:rPr>
                <a:t>0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0</a:t>
              </a:r>
              <a:r>
                <a:rPr lang="en-US" altLang="zh-CN" sz="2200" b="1" dirty="0">
                  <a:latin typeface="+mn-lt"/>
                </a:rPr>
                <a:t> 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0  1       </a:t>
              </a:r>
              <a:endParaRPr lang="en-US" altLang="zh-CN" sz="2200" b="1" dirty="0">
                <a:latin typeface="+mn-lt"/>
              </a:endParaRP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+mn-lt"/>
                </a:rPr>
                <a:t>0   </a:t>
              </a:r>
              <a:r>
                <a:rPr lang="en-US" altLang="zh-CN" sz="2200" b="1" dirty="0" smtClean="0">
                  <a:latin typeface="+mn-lt"/>
                </a:rPr>
                <a:t>1       </a:t>
              </a:r>
              <a:r>
                <a:rPr lang="en-US" altLang="zh-CN" sz="2200" b="1" dirty="0">
                  <a:latin typeface="+mn-lt"/>
                </a:rPr>
                <a:t>0   1     </a:t>
              </a:r>
              <a:r>
                <a:rPr lang="en-US" altLang="zh-CN" sz="2200" b="1" dirty="0" smtClean="0">
                  <a:latin typeface="+mn-lt"/>
                </a:rPr>
                <a:t> </a:t>
              </a:r>
              <a:r>
                <a:rPr lang="en-US" altLang="zh-CN" sz="2200" b="1" dirty="0">
                  <a:latin typeface="+mn-lt"/>
                </a:rPr>
                <a:t>1      </a:t>
              </a:r>
              <a:r>
                <a:rPr lang="en-US" altLang="zh-CN" sz="2200" b="1" dirty="0" smtClean="0">
                  <a:latin typeface="+mn-lt"/>
                </a:rPr>
                <a:t> 0     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0  0       1  0</a:t>
              </a:r>
              <a:r>
                <a:rPr lang="en-US" altLang="zh-CN" sz="2200" b="1" dirty="0">
                  <a:latin typeface="+mn-lt"/>
                </a:rPr>
                <a:t>       </a:t>
              </a: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+mn-lt"/>
                </a:rPr>
                <a:t>0   1 </a:t>
              </a:r>
              <a:r>
                <a:rPr lang="en-US" altLang="zh-CN" sz="2200" b="1" dirty="0" smtClean="0">
                  <a:latin typeface="+mn-lt"/>
                </a:rPr>
                <a:t>      </a:t>
              </a:r>
              <a:r>
                <a:rPr lang="en-US" altLang="zh-CN" sz="2200" b="1" dirty="0">
                  <a:latin typeface="+mn-lt"/>
                </a:rPr>
                <a:t>1   0     </a:t>
              </a:r>
              <a:r>
                <a:rPr lang="en-US" altLang="zh-CN" sz="2200" b="1" dirty="0" smtClean="0">
                  <a:latin typeface="+mn-lt"/>
                </a:rPr>
                <a:t> </a:t>
              </a:r>
              <a:r>
                <a:rPr lang="en-US" altLang="zh-CN" sz="2200" b="1" dirty="0">
                  <a:latin typeface="+mn-lt"/>
                </a:rPr>
                <a:t>0       0     </a:t>
              </a:r>
              <a:r>
                <a:rPr lang="en-US" altLang="zh-CN" sz="2200" b="1" dirty="0" smtClean="0">
                  <a:latin typeface="+mn-lt"/>
                </a:rPr>
                <a:t>      </a:t>
              </a:r>
              <a:r>
                <a:rPr lang="en-US" altLang="zh-CN" sz="2200" b="1" dirty="0">
                  <a:latin typeface="+mn-lt"/>
                </a:rPr>
                <a:t>1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0       0  0</a:t>
              </a:r>
              <a:r>
                <a:rPr lang="en-US" altLang="zh-CN" sz="2200" b="1" dirty="0">
                  <a:latin typeface="+mn-lt"/>
                </a:rPr>
                <a:t>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</a:t>
              </a:r>
              <a:endParaRPr lang="en-US" altLang="zh-CN" sz="2200" b="1" dirty="0">
                <a:latin typeface="+mn-lt"/>
              </a:endParaRP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+mn-lt"/>
                </a:rPr>
                <a:t>0   1  </a:t>
              </a:r>
              <a:r>
                <a:rPr lang="en-US" altLang="zh-CN" sz="2200" b="1" dirty="0" smtClean="0">
                  <a:latin typeface="+mn-lt"/>
                </a:rPr>
                <a:t>     </a:t>
              </a:r>
              <a:r>
                <a:rPr lang="en-US" altLang="zh-CN" sz="2200" b="1" dirty="0">
                  <a:latin typeface="+mn-lt"/>
                </a:rPr>
                <a:t>1   1    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×</a:t>
              </a:r>
              <a:r>
                <a:rPr lang="en-US" altLang="zh-CN" sz="2200" b="1" dirty="0" smtClean="0">
                  <a:latin typeface="+mn-lt"/>
                </a:rPr>
                <a:t>    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× </a:t>
              </a:r>
              <a:r>
                <a:rPr lang="en-US" altLang="zh-CN" sz="2200" b="1" dirty="0" smtClean="0">
                  <a:latin typeface="+mn-lt"/>
                </a:rPr>
                <a:t>  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× ×    ××</a:t>
              </a:r>
              <a:r>
                <a:rPr lang="en-US" altLang="zh-CN" sz="2200" b="1" dirty="0">
                  <a:latin typeface="+mn-lt"/>
                </a:rPr>
                <a:t>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</a:t>
              </a: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1   0  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0   0    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1       0   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0  0       1  0      </a:t>
              </a: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1   0   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0   1    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0       0    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1  0       0  0</a:t>
              </a: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1   0    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1   0    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0       0  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 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1  1       0  0</a:t>
              </a: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1   0     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1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    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×</a:t>
              </a:r>
              <a:r>
                <a:rPr lang="en-US" altLang="zh-CN" sz="2200" b="1" dirty="0" smtClean="0">
                  <a:latin typeface="+mn-lt"/>
                </a:rPr>
                <a:t>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×</a:t>
              </a:r>
              <a:r>
                <a:rPr lang="en-US" altLang="zh-CN" sz="2200" b="1" dirty="0">
                  <a:latin typeface="+mn-lt"/>
                </a:rPr>
                <a:t>  </a:t>
              </a:r>
              <a:r>
                <a:rPr lang="en-US" altLang="zh-CN" sz="2200" b="1" dirty="0" smtClean="0">
                  <a:latin typeface="+mn-lt"/>
                </a:rPr>
                <a:t> 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××     ××   </a:t>
              </a: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1   1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0   0    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×     ×   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×× 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  ××   </a:t>
              </a:r>
              <a:endParaRPr lang="en-US" altLang="zh-CN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1   1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0   1    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×     ×         ××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××   </a:t>
              </a: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1   1 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1   0    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×     ×   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××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××   </a:t>
              </a: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1   1  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1   1    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×     ×   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×× 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  ××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 </a:t>
              </a:r>
              <a:endParaRPr lang="en-US" altLang="zh-CN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69637" name="Line 4"/>
            <p:cNvSpPr>
              <a:spLocks noChangeShapeType="1"/>
            </p:cNvSpPr>
            <p:nvPr/>
          </p:nvSpPr>
          <p:spPr bwMode="auto">
            <a:xfrm>
              <a:off x="2016" y="144"/>
              <a:ext cx="0" cy="4149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38" name="Line 5"/>
            <p:cNvSpPr>
              <a:spLocks noChangeShapeType="1"/>
            </p:cNvSpPr>
            <p:nvPr/>
          </p:nvSpPr>
          <p:spPr bwMode="auto">
            <a:xfrm>
              <a:off x="3456" y="144"/>
              <a:ext cx="0" cy="4149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39" name="Line 6"/>
            <p:cNvSpPr>
              <a:spLocks noChangeShapeType="1"/>
            </p:cNvSpPr>
            <p:nvPr/>
          </p:nvSpPr>
          <p:spPr bwMode="auto">
            <a:xfrm>
              <a:off x="2496" y="144"/>
              <a:ext cx="0" cy="4149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40" name="Line 7"/>
            <p:cNvSpPr>
              <a:spLocks noChangeShapeType="1"/>
            </p:cNvSpPr>
            <p:nvPr/>
          </p:nvSpPr>
          <p:spPr bwMode="auto">
            <a:xfrm>
              <a:off x="1440" y="432"/>
              <a:ext cx="3199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41" name="Line 8"/>
            <p:cNvSpPr>
              <a:spLocks noChangeShapeType="1"/>
            </p:cNvSpPr>
            <p:nvPr/>
          </p:nvSpPr>
          <p:spPr bwMode="auto">
            <a:xfrm>
              <a:off x="1440" y="3312"/>
              <a:ext cx="3199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42" name="Line 9"/>
            <p:cNvSpPr>
              <a:spLocks noChangeShapeType="1"/>
            </p:cNvSpPr>
            <p:nvPr/>
          </p:nvSpPr>
          <p:spPr bwMode="auto">
            <a:xfrm>
              <a:off x="4032" y="144"/>
              <a:ext cx="0" cy="4149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9635" name="Text Box 10"/>
          <p:cNvSpPr txBox="1">
            <a:spLocks noChangeArrowheads="1"/>
          </p:cNvSpPr>
          <p:nvPr/>
        </p:nvSpPr>
        <p:spPr bwMode="auto">
          <a:xfrm>
            <a:off x="468313" y="260350"/>
            <a:ext cx="19431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激励表 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表格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135182"/>
              </p:ext>
            </p:extLst>
          </p:nvPr>
        </p:nvGraphicFramePr>
        <p:xfrm>
          <a:off x="5630524" y="3735248"/>
          <a:ext cx="2469868" cy="2286040"/>
        </p:xfrm>
        <a:graphic>
          <a:graphicData uri="http://schemas.openxmlformats.org/drawingml/2006/table">
            <a:tbl>
              <a:tblPr/>
              <a:tblGrid>
                <a:gridCol w="453247"/>
                <a:gridCol w="504056"/>
                <a:gridCol w="504056"/>
                <a:gridCol w="504056"/>
                <a:gridCol w="504453"/>
              </a:tblGrid>
              <a:tr h="4349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T="45724" marB="4572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marT="45724" marB="4572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T="45724" marB="4572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24" marB="4572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0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  <a:endParaRPr lang="en-US" altLang="zh-CN" sz="2400" b="1" dirty="0">
                        <a:solidFill>
                          <a:schemeClr val="bg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0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0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0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0806" name="Group 150"/>
          <p:cNvGrpSpPr>
            <a:grpSpLocks/>
          </p:cNvGrpSpPr>
          <p:nvPr/>
        </p:nvGrpSpPr>
        <p:grpSpPr bwMode="auto">
          <a:xfrm>
            <a:off x="107950" y="2900363"/>
            <a:ext cx="4616450" cy="457200"/>
            <a:chOff x="144" y="1680"/>
            <a:chExt cx="3024" cy="288"/>
          </a:xfrm>
        </p:grpSpPr>
        <p:sp>
          <p:nvSpPr>
            <p:cNvPr id="70819" name="Text Box 151"/>
            <p:cNvSpPr txBox="1">
              <a:spLocks noChangeArrowheads="1"/>
            </p:cNvSpPr>
            <p:nvPr/>
          </p:nvSpPr>
          <p:spPr bwMode="auto">
            <a:xfrm>
              <a:off x="144" y="1680"/>
              <a:ext cx="30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D</a:t>
              </a:r>
              <a:r>
                <a:rPr kumimoji="0" lang="en-US" altLang="zh-CN" sz="2400" b="1" baseline="-25000">
                  <a:solidFill>
                    <a:schemeClr val="bg2"/>
                  </a:solidFill>
                </a:rPr>
                <a:t>1 </a:t>
              </a:r>
              <a:r>
                <a:rPr lang="en-US" altLang="zh-CN" sz="2400" b="1">
                  <a:solidFill>
                    <a:schemeClr val="bg2"/>
                  </a:solidFill>
                </a:rPr>
                <a:t>= </a:t>
              </a:r>
              <a:r>
                <a:rPr kumimoji="0" lang="en-US" altLang="zh-CN" sz="2400" b="1">
                  <a:solidFill>
                    <a:schemeClr val="bg2"/>
                  </a:solidFill>
                </a:rPr>
                <a:t>X</a:t>
              </a:r>
              <a:r>
                <a:rPr kumimoji="0" lang="en-US" altLang="zh-CN" sz="2400" b="1" baseline="-25000">
                  <a:solidFill>
                    <a:schemeClr val="bg2"/>
                  </a:solidFill>
                </a:rPr>
                <a:t>1 </a:t>
              </a:r>
              <a:r>
                <a:rPr kumimoji="0" lang="en-US" altLang="zh-CN" sz="2400" b="1">
                  <a:solidFill>
                    <a:schemeClr val="bg2"/>
                  </a:solidFill>
                </a:rPr>
                <a:t>X</a:t>
              </a:r>
              <a:r>
                <a:rPr kumimoji="0" lang="en-US" altLang="zh-CN" sz="2400" b="1" baseline="-25000">
                  <a:solidFill>
                    <a:schemeClr val="bg2"/>
                  </a:solidFill>
                </a:rPr>
                <a:t>0.5 </a:t>
              </a:r>
              <a:r>
                <a:rPr kumimoji="0" lang="en-US" altLang="zh-CN" sz="2400" b="1">
                  <a:solidFill>
                    <a:schemeClr val="bg2"/>
                  </a:solidFill>
                </a:rPr>
                <a:t>Q</a:t>
              </a:r>
              <a:r>
                <a:rPr kumimoji="0" lang="en-US" altLang="zh-CN" sz="2400" b="1" baseline="-25000">
                  <a:solidFill>
                    <a:schemeClr val="bg2"/>
                  </a:solidFill>
                </a:rPr>
                <a:t>1 </a:t>
              </a:r>
              <a:r>
                <a:rPr lang="en-US" altLang="zh-CN" sz="2400" b="1">
                  <a:solidFill>
                    <a:schemeClr val="bg2"/>
                  </a:solidFill>
                </a:rPr>
                <a:t>+ </a:t>
              </a:r>
              <a:r>
                <a:rPr kumimoji="0" lang="en-US" altLang="zh-CN" sz="2400" b="1">
                  <a:solidFill>
                    <a:schemeClr val="bg2"/>
                  </a:solidFill>
                </a:rPr>
                <a:t>Q</a:t>
              </a:r>
              <a:r>
                <a:rPr kumimoji="0" lang="en-US" altLang="zh-CN" sz="2400" b="1" baseline="-25000">
                  <a:solidFill>
                    <a:schemeClr val="bg2"/>
                  </a:solidFill>
                </a:rPr>
                <a:t>2 </a:t>
              </a:r>
              <a:r>
                <a:rPr kumimoji="0" lang="en-US" altLang="zh-CN" sz="2400" b="1">
                  <a:solidFill>
                    <a:schemeClr val="bg2"/>
                  </a:solidFill>
                </a:rPr>
                <a:t>X</a:t>
              </a:r>
              <a:r>
                <a:rPr kumimoji="0" lang="en-US" altLang="zh-CN" sz="2400" b="1" baseline="-25000">
                  <a:solidFill>
                    <a:schemeClr val="bg2"/>
                  </a:solidFill>
                </a:rPr>
                <a:t>0.5 </a:t>
              </a:r>
              <a:r>
                <a:rPr lang="en-US" altLang="zh-CN" sz="2400" b="1">
                  <a:solidFill>
                    <a:schemeClr val="bg2"/>
                  </a:solidFill>
                </a:rPr>
                <a:t>+ </a:t>
              </a:r>
              <a:r>
                <a:rPr kumimoji="0" lang="en-US" altLang="zh-CN" sz="2400" b="1">
                  <a:solidFill>
                    <a:schemeClr val="bg2"/>
                  </a:solidFill>
                </a:rPr>
                <a:t>X</a:t>
              </a:r>
              <a:r>
                <a:rPr kumimoji="0" lang="en-US" altLang="zh-CN" sz="2400" b="1" baseline="-25000">
                  <a:solidFill>
                    <a:schemeClr val="bg2"/>
                  </a:solidFill>
                </a:rPr>
                <a:t>1 </a:t>
              </a:r>
              <a:r>
                <a:rPr kumimoji="0" lang="en-US" altLang="zh-CN" sz="2400" b="1">
                  <a:solidFill>
                    <a:schemeClr val="bg2"/>
                  </a:solidFill>
                </a:rPr>
                <a:t>Q</a:t>
              </a:r>
              <a:r>
                <a:rPr kumimoji="0" lang="en-US" altLang="zh-CN" sz="2400" b="1" baseline="-25000">
                  <a:solidFill>
                    <a:schemeClr val="bg2"/>
                  </a:solidFill>
                </a:rPr>
                <a:t>1 </a:t>
              </a:r>
              <a:r>
                <a:rPr kumimoji="0" lang="en-US" altLang="zh-CN" sz="2400" b="1">
                  <a:solidFill>
                    <a:schemeClr val="bg2"/>
                  </a:solidFill>
                </a:rPr>
                <a:t>Q</a:t>
              </a:r>
              <a:r>
                <a:rPr kumimoji="0" lang="en-US" altLang="zh-CN" sz="2400" b="1" baseline="-250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70820" name="Line 152"/>
            <p:cNvSpPr>
              <a:spLocks noChangeShapeType="1"/>
            </p:cNvSpPr>
            <p:nvPr/>
          </p:nvSpPr>
          <p:spPr bwMode="auto">
            <a:xfrm>
              <a:off x="2880" y="1728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821" name="Line 153"/>
            <p:cNvSpPr>
              <a:spLocks noChangeShapeType="1"/>
            </p:cNvSpPr>
            <p:nvPr/>
          </p:nvSpPr>
          <p:spPr bwMode="auto">
            <a:xfrm>
              <a:off x="2642" y="1728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822" name="Line 154"/>
            <p:cNvSpPr>
              <a:spLocks noChangeShapeType="1"/>
            </p:cNvSpPr>
            <p:nvPr/>
          </p:nvSpPr>
          <p:spPr bwMode="auto">
            <a:xfrm>
              <a:off x="864" y="1728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823" name="Line 155"/>
            <p:cNvSpPr>
              <a:spLocks noChangeShapeType="1"/>
            </p:cNvSpPr>
            <p:nvPr/>
          </p:nvSpPr>
          <p:spPr bwMode="auto">
            <a:xfrm>
              <a:off x="624" y="1728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0808" name="Text Box 163"/>
          <p:cNvSpPr txBox="1">
            <a:spLocks noChangeArrowheads="1"/>
          </p:cNvSpPr>
          <p:nvPr/>
        </p:nvSpPr>
        <p:spPr bwMode="auto">
          <a:xfrm>
            <a:off x="616868" y="6068144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Y= </a:t>
            </a:r>
            <a:r>
              <a:rPr kumimoji="0" lang="en-US" altLang="zh-CN" sz="2400" b="1" dirty="0">
                <a:solidFill>
                  <a:schemeClr val="bg2"/>
                </a:solidFill>
              </a:rPr>
              <a:t>X</a:t>
            </a:r>
            <a:r>
              <a:rPr kumimoji="0" lang="en-US" altLang="zh-CN" sz="2400" b="1" baseline="-25000" dirty="0">
                <a:solidFill>
                  <a:schemeClr val="bg2"/>
                </a:solidFill>
              </a:rPr>
              <a:t>1 </a:t>
            </a:r>
            <a:r>
              <a:rPr kumimoji="0" lang="en-US" altLang="zh-CN" sz="2400" b="1" dirty="0">
                <a:solidFill>
                  <a:schemeClr val="bg2"/>
                </a:solidFill>
              </a:rPr>
              <a:t>X</a:t>
            </a:r>
            <a:r>
              <a:rPr kumimoji="0" lang="en-US" altLang="zh-CN" sz="2400" b="1" baseline="-25000" dirty="0">
                <a:solidFill>
                  <a:schemeClr val="bg2"/>
                </a:solidFill>
              </a:rPr>
              <a:t>0.5 </a:t>
            </a:r>
            <a:r>
              <a:rPr lang="en-US" altLang="zh-CN" sz="2400" b="1" dirty="0">
                <a:solidFill>
                  <a:schemeClr val="bg2"/>
                </a:solidFill>
              </a:rPr>
              <a:t>+ </a:t>
            </a:r>
            <a:r>
              <a:rPr kumimoji="0" lang="en-US" altLang="zh-CN" sz="2400" b="1" dirty="0">
                <a:solidFill>
                  <a:schemeClr val="bg2"/>
                </a:solidFill>
              </a:rPr>
              <a:t>Q</a:t>
            </a:r>
            <a:r>
              <a:rPr kumimoji="0" lang="en-US" altLang="zh-CN" sz="2400" b="1" baseline="-25000" dirty="0">
                <a:solidFill>
                  <a:schemeClr val="bg2"/>
                </a:solidFill>
              </a:rPr>
              <a:t>2 </a:t>
            </a:r>
            <a:r>
              <a:rPr kumimoji="0" lang="en-US" altLang="zh-CN" sz="2400" b="1" dirty="0">
                <a:solidFill>
                  <a:schemeClr val="bg2"/>
                </a:solidFill>
              </a:rPr>
              <a:t>X</a:t>
            </a:r>
            <a:r>
              <a:rPr kumimoji="0" lang="en-US" altLang="zh-CN" sz="2400" b="1" baseline="-25000" dirty="0">
                <a:solidFill>
                  <a:schemeClr val="bg2"/>
                </a:solidFill>
              </a:rPr>
              <a:t>1</a:t>
            </a:r>
            <a:r>
              <a:rPr lang="en-US" altLang="zh-CN" sz="2400" b="1" dirty="0">
                <a:solidFill>
                  <a:schemeClr val="bg2"/>
                </a:solidFill>
              </a:rPr>
              <a:t>+ </a:t>
            </a:r>
            <a:r>
              <a:rPr kumimoji="0" lang="en-US" altLang="zh-CN" sz="2400" b="1" dirty="0">
                <a:solidFill>
                  <a:schemeClr val="bg2"/>
                </a:solidFill>
              </a:rPr>
              <a:t>X</a:t>
            </a:r>
            <a:r>
              <a:rPr kumimoji="0" lang="en-US" altLang="zh-CN" sz="2400" b="1" baseline="-25000" dirty="0">
                <a:solidFill>
                  <a:schemeClr val="bg2"/>
                </a:solidFill>
              </a:rPr>
              <a:t>1 </a:t>
            </a:r>
            <a:r>
              <a:rPr kumimoji="0" lang="en-US" altLang="zh-CN" sz="2400" b="1" dirty="0">
                <a:solidFill>
                  <a:schemeClr val="bg2"/>
                </a:solidFill>
              </a:rPr>
              <a:t>Q</a:t>
            </a:r>
            <a:r>
              <a:rPr kumimoji="0" lang="en-US" altLang="zh-CN" sz="2400" b="1" baseline="-25000" dirty="0">
                <a:solidFill>
                  <a:schemeClr val="bg2"/>
                </a:solidFill>
              </a:rPr>
              <a:t>1 </a:t>
            </a:r>
            <a:endParaRPr lang="en-US" altLang="zh-CN" sz="2400" dirty="0">
              <a:solidFill>
                <a:schemeClr val="bg2"/>
              </a:solidFill>
            </a:endParaRPr>
          </a:p>
        </p:txBody>
      </p:sp>
      <p:sp>
        <p:nvSpPr>
          <p:cNvPr id="70809" name="Text Box 164"/>
          <p:cNvSpPr txBox="1">
            <a:spLocks noChangeArrowheads="1"/>
          </p:cNvSpPr>
          <p:nvPr/>
        </p:nvSpPr>
        <p:spPr bwMode="auto">
          <a:xfrm>
            <a:off x="6325849" y="6068144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Z=  </a:t>
            </a:r>
            <a:r>
              <a:rPr kumimoji="0" lang="en-US" altLang="zh-CN" sz="2400" b="1" dirty="0">
                <a:solidFill>
                  <a:schemeClr val="bg2"/>
                </a:solidFill>
              </a:rPr>
              <a:t>X</a:t>
            </a:r>
            <a:r>
              <a:rPr kumimoji="0" lang="en-US" altLang="zh-CN" sz="2400" b="1" baseline="-25000" dirty="0">
                <a:solidFill>
                  <a:schemeClr val="bg2"/>
                </a:solidFill>
              </a:rPr>
              <a:t>1 </a:t>
            </a:r>
            <a:r>
              <a:rPr kumimoji="0" lang="en-US" altLang="zh-CN" sz="2400" b="1" dirty="0">
                <a:solidFill>
                  <a:schemeClr val="bg2"/>
                </a:solidFill>
              </a:rPr>
              <a:t>Q</a:t>
            </a:r>
            <a:r>
              <a:rPr kumimoji="0" lang="en-US" altLang="zh-CN" sz="2400" b="1" baseline="-25000" dirty="0">
                <a:solidFill>
                  <a:schemeClr val="bg2"/>
                </a:solidFill>
              </a:rPr>
              <a:t>1 </a:t>
            </a:r>
            <a:endParaRPr lang="en-US" altLang="zh-CN" sz="2400" dirty="0">
              <a:solidFill>
                <a:schemeClr val="bg2"/>
              </a:solidFill>
            </a:endParaRPr>
          </a:p>
        </p:txBody>
      </p:sp>
      <p:sp>
        <p:nvSpPr>
          <p:cNvPr id="70810" name="Rectangle 167"/>
          <p:cNvSpPr>
            <a:spLocks noChangeArrowheads="1"/>
          </p:cNvSpPr>
          <p:nvPr/>
        </p:nvSpPr>
        <p:spPr bwMode="auto">
          <a:xfrm>
            <a:off x="3636963" y="0"/>
            <a:ext cx="2087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</a:rPr>
              <a:t>5. </a:t>
            </a:r>
            <a:r>
              <a:rPr lang="zh-CN" altLang="en-US" sz="2800" b="1" dirty="0">
                <a:solidFill>
                  <a:schemeClr val="bg1"/>
                </a:solidFill>
              </a:rPr>
              <a:t>卡诺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图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70811" name="直接连接符 2"/>
          <p:cNvCxnSpPr>
            <a:cxnSpLocks noChangeShapeType="1"/>
          </p:cNvCxnSpPr>
          <p:nvPr/>
        </p:nvCxnSpPr>
        <p:spPr bwMode="auto">
          <a:xfrm>
            <a:off x="0" y="3501008"/>
            <a:ext cx="91440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812" name="直接连接符 169"/>
          <p:cNvCxnSpPr>
            <a:cxnSpLocks noChangeShapeType="1"/>
          </p:cNvCxnSpPr>
          <p:nvPr/>
        </p:nvCxnSpPr>
        <p:spPr bwMode="auto">
          <a:xfrm flipV="1">
            <a:off x="4680744" y="603101"/>
            <a:ext cx="0" cy="6254899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732262"/>
              </p:ext>
            </p:extLst>
          </p:nvPr>
        </p:nvGraphicFramePr>
        <p:xfrm>
          <a:off x="1018059" y="548680"/>
          <a:ext cx="2469868" cy="2286040"/>
        </p:xfrm>
        <a:graphic>
          <a:graphicData uri="http://schemas.openxmlformats.org/drawingml/2006/table">
            <a:tbl>
              <a:tblPr/>
              <a:tblGrid>
                <a:gridCol w="453247"/>
                <a:gridCol w="504056"/>
                <a:gridCol w="504056"/>
                <a:gridCol w="504056"/>
                <a:gridCol w="504453"/>
              </a:tblGrid>
              <a:tr h="4349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T="45724" marB="4572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marT="45724" marB="4572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T="45724" marB="4572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24" marB="4572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0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  <a:endParaRPr lang="en-US" altLang="zh-CN" sz="2400" b="1" dirty="0">
                        <a:solidFill>
                          <a:schemeClr val="bg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0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0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0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371229" y="260648"/>
            <a:ext cx="2688603" cy="889645"/>
            <a:chOff x="7716045" y="-459432"/>
            <a:chExt cx="2688603" cy="889645"/>
          </a:xfrm>
        </p:grpSpPr>
        <p:sp>
          <p:nvSpPr>
            <p:cNvPr id="170" name="Text Box 34"/>
            <p:cNvSpPr txBox="1">
              <a:spLocks noChangeArrowheads="1"/>
            </p:cNvSpPr>
            <p:nvPr/>
          </p:nvSpPr>
          <p:spPr bwMode="auto">
            <a:xfrm>
              <a:off x="7716045" y="33338"/>
              <a:ext cx="1066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 dirty="0">
                  <a:solidFill>
                    <a:schemeClr val="bg2"/>
                  </a:solidFill>
                </a:rPr>
                <a:t>X</a:t>
              </a:r>
              <a:r>
                <a:rPr kumimoji="0" lang="en-US" altLang="zh-CN" sz="2000" b="1" baseline="-25000" dirty="0">
                  <a:solidFill>
                    <a:schemeClr val="bg2"/>
                  </a:solidFill>
                </a:rPr>
                <a:t>1 </a:t>
              </a:r>
              <a:r>
                <a:rPr kumimoji="0" lang="en-US" altLang="zh-CN" sz="2000" b="1" dirty="0">
                  <a:solidFill>
                    <a:schemeClr val="bg2"/>
                  </a:solidFill>
                </a:rPr>
                <a:t>X</a:t>
              </a:r>
              <a:r>
                <a:rPr kumimoji="0" lang="en-US" altLang="zh-CN" sz="2000" b="1" baseline="-25000" dirty="0">
                  <a:solidFill>
                    <a:schemeClr val="bg2"/>
                  </a:solidFill>
                </a:rPr>
                <a:t>0.5</a:t>
              </a:r>
            </a:p>
          </p:txBody>
        </p:sp>
        <p:sp>
          <p:nvSpPr>
            <p:cNvPr id="171" name="Text Box 35"/>
            <p:cNvSpPr txBox="1">
              <a:spLocks noChangeArrowheads="1"/>
            </p:cNvSpPr>
            <p:nvPr/>
          </p:nvSpPr>
          <p:spPr bwMode="auto">
            <a:xfrm>
              <a:off x="8122096" y="-315416"/>
              <a:ext cx="914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 dirty="0">
                  <a:solidFill>
                    <a:schemeClr val="bg2"/>
                  </a:solidFill>
                </a:rPr>
                <a:t>Q</a:t>
              </a:r>
              <a:r>
                <a:rPr kumimoji="0" lang="en-US" altLang="zh-CN" sz="2000" b="1" baseline="-25000" dirty="0">
                  <a:solidFill>
                    <a:schemeClr val="bg2"/>
                  </a:solidFill>
                </a:rPr>
                <a:t>1 </a:t>
              </a:r>
              <a:r>
                <a:rPr kumimoji="0" lang="en-US" altLang="zh-CN" sz="2000" b="1" dirty="0">
                  <a:solidFill>
                    <a:schemeClr val="bg2"/>
                  </a:solidFill>
                </a:rPr>
                <a:t>Q</a:t>
              </a:r>
              <a:r>
                <a:rPr kumimoji="0" lang="en-US" altLang="zh-CN" sz="2000" b="1" baseline="-25000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72" name="Text Box 38"/>
            <p:cNvSpPr txBox="1">
              <a:spLocks noChangeArrowheads="1"/>
            </p:cNvSpPr>
            <p:nvPr/>
          </p:nvSpPr>
          <p:spPr bwMode="auto">
            <a:xfrm>
              <a:off x="9540552" y="-459432"/>
              <a:ext cx="864096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</a:rPr>
                <a:t>D</a:t>
              </a:r>
              <a:r>
                <a:rPr kumimoji="0" lang="en-US" altLang="zh-CN" sz="2400" b="1" baseline="-25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174" name="AutoShape 36"/>
          <p:cNvSpPr>
            <a:spLocks noChangeArrowheads="1"/>
          </p:cNvSpPr>
          <p:nvPr/>
        </p:nvSpPr>
        <p:spPr bwMode="auto">
          <a:xfrm>
            <a:off x="1999059" y="1484784"/>
            <a:ext cx="990600" cy="91859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5" name="AutoShape 37"/>
          <p:cNvSpPr>
            <a:spLocks noChangeArrowheads="1"/>
          </p:cNvSpPr>
          <p:nvPr/>
        </p:nvSpPr>
        <p:spPr bwMode="auto">
          <a:xfrm>
            <a:off x="1500791" y="1916832"/>
            <a:ext cx="478921" cy="89961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6" name="AutoShape 45"/>
          <p:cNvSpPr>
            <a:spLocks noChangeArrowheads="1"/>
          </p:cNvSpPr>
          <p:nvPr/>
        </p:nvSpPr>
        <p:spPr bwMode="auto">
          <a:xfrm>
            <a:off x="2483768" y="980728"/>
            <a:ext cx="1008112" cy="471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7" name="表格 1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868651"/>
              </p:ext>
            </p:extLst>
          </p:nvPr>
        </p:nvGraphicFramePr>
        <p:xfrm>
          <a:off x="5486508" y="494888"/>
          <a:ext cx="2469868" cy="2286040"/>
        </p:xfrm>
        <a:graphic>
          <a:graphicData uri="http://schemas.openxmlformats.org/drawingml/2006/table">
            <a:tbl>
              <a:tblPr/>
              <a:tblGrid>
                <a:gridCol w="453247"/>
                <a:gridCol w="504056"/>
                <a:gridCol w="504056"/>
                <a:gridCol w="504056"/>
                <a:gridCol w="504453"/>
              </a:tblGrid>
              <a:tr h="4349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T="45724" marB="4572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marT="45724" marB="4572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T="45724" marB="4572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24" marB="4572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0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  <a:endParaRPr lang="en-US" altLang="zh-CN" sz="2400" b="1" dirty="0">
                        <a:solidFill>
                          <a:schemeClr val="bg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0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0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0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78" name="组合 177"/>
          <p:cNvGrpSpPr/>
          <p:nvPr/>
        </p:nvGrpSpPr>
        <p:grpSpPr>
          <a:xfrm>
            <a:off x="4839678" y="235496"/>
            <a:ext cx="2688603" cy="861005"/>
            <a:chOff x="7716045" y="-430792"/>
            <a:chExt cx="2688603" cy="861005"/>
          </a:xfrm>
        </p:grpSpPr>
        <p:sp>
          <p:nvSpPr>
            <p:cNvPr id="179" name="Text Box 34"/>
            <p:cNvSpPr txBox="1">
              <a:spLocks noChangeArrowheads="1"/>
            </p:cNvSpPr>
            <p:nvPr/>
          </p:nvSpPr>
          <p:spPr bwMode="auto">
            <a:xfrm>
              <a:off x="7716045" y="33338"/>
              <a:ext cx="1066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 dirty="0">
                  <a:solidFill>
                    <a:schemeClr val="bg2"/>
                  </a:solidFill>
                </a:rPr>
                <a:t>X</a:t>
              </a:r>
              <a:r>
                <a:rPr kumimoji="0" lang="en-US" altLang="zh-CN" sz="2000" b="1" baseline="-25000" dirty="0">
                  <a:solidFill>
                    <a:schemeClr val="bg2"/>
                  </a:solidFill>
                </a:rPr>
                <a:t>1 </a:t>
              </a:r>
              <a:r>
                <a:rPr kumimoji="0" lang="en-US" altLang="zh-CN" sz="2000" b="1" dirty="0">
                  <a:solidFill>
                    <a:schemeClr val="bg2"/>
                  </a:solidFill>
                </a:rPr>
                <a:t>X</a:t>
              </a:r>
              <a:r>
                <a:rPr kumimoji="0" lang="en-US" altLang="zh-CN" sz="2000" b="1" baseline="-25000" dirty="0">
                  <a:solidFill>
                    <a:schemeClr val="bg2"/>
                  </a:solidFill>
                </a:rPr>
                <a:t>0.5</a:t>
              </a:r>
            </a:p>
          </p:txBody>
        </p:sp>
        <p:sp>
          <p:nvSpPr>
            <p:cNvPr id="180" name="Text Box 35"/>
            <p:cNvSpPr txBox="1">
              <a:spLocks noChangeArrowheads="1"/>
            </p:cNvSpPr>
            <p:nvPr/>
          </p:nvSpPr>
          <p:spPr bwMode="auto">
            <a:xfrm>
              <a:off x="8122096" y="-315416"/>
              <a:ext cx="914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 dirty="0">
                  <a:solidFill>
                    <a:schemeClr val="bg2"/>
                  </a:solidFill>
                </a:rPr>
                <a:t>Q</a:t>
              </a:r>
              <a:r>
                <a:rPr kumimoji="0" lang="en-US" altLang="zh-CN" sz="2000" b="1" baseline="-25000" dirty="0">
                  <a:solidFill>
                    <a:schemeClr val="bg2"/>
                  </a:solidFill>
                </a:rPr>
                <a:t>1 </a:t>
              </a:r>
              <a:r>
                <a:rPr kumimoji="0" lang="en-US" altLang="zh-CN" sz="2000" b="1" dirty="0">
                  <a:solidFill>
                    <a:schemeClr val="bg2"/>
                  </a:solidFill>
                </a:rPr>
                <a:t>Q</a:t>
              </a:r>
              <a:r>
                <a:rPr kumimoji="0" lang="en-US" altLang="zh-CN" sz="2000" b="1" baseline="-25000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81" name="Text Box 38"/>
            <p:cNvSpPr txBox="1">
              <a:spLocks noChangeArrowheads="1"/>
            </p:cNvSpPr>
            <p:nvPr/>
          </p:nvSpPr>
          <p:spPr bwMode="auto">
            <a:xfrm>
              <a:off x="9540552" y="-430792"/>
              <a:ext cx="864096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 smtClean="0">
                  <a:solidFill>
                    <a:schemeClr val="bg1"/>
                  </a:solidFill>
                </a:rPr>
                <a:t>D</a:t>
              </a:r>
              <a:r>
                <a:rPr kumimoji="0" lang="en-US" altLang="zh-CN" sz="2400" b="1" baseline="-25000" dirty="0" smtClean="0">
                  <a:solidFill>
                    <a:schemeClr val="bg1"/>
                  </a:solidFill>
                </a:rPr>
                <a:t>2</a:t>
              </a:r>
              <a:endParaRPr kumimoji="0" lang="en-US" altLang="zh-CN" sz="2400" b="1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3" name="AutoShape 37"/>
          <p:cNvSpPr>
            <a:spLocks noChangeArrowheads="1"/>
          </p:cNvSpPr>
          <p:nvPr/>
        </p:nvSpPr>
        <p:spPr bwMode="auto">
          <a:xfrm>
            <a:off x="5969240" y="1422608"/>
            <a:ext cx="478921" cy="89961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" name="AutoShape 45"/>
          <p:cNvSpPr>
            <a:spLocks noChangeArrowheads="1"/>
          </p:cNvSpPr>
          <p:nvPr/>
        </p:nvSpPr>
        <p:spPr bwMode="auto">
          <a:xfrm>
            <a:off x="6448161" y="976904"/>
            <a:ext cx="1008112" cy="471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5" name="表格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727981"/>
              </p:ext>
            </p:extLst>
          </p:nvPr>
        </p:nvGraphicFramePr>
        <p:xfrm>
          <a:off x="1114374" y="3760400"/>
          <a:ext cx="2469868" cy="2286040"/>
        </p:xfrm>
        <a:graphic>
          <a:graphicData uri="http://schemas.openxmlformats.org/drawingml/2006/table">
            <a:tbl>
              <a:tblPr/>
              <a:tblGrid>
                <a:gridCol w="453247"/>
                <a:gridCol w="504056"/>
                <a:gridCol w="504056"/>
                <a:gridCol w="504056"/>
                <a:gridCol w="504453"/>
              </a:tblGrid>
              <a:tr h="4349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T="45724" marB="4572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marT="45724" marB="4572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T="45724" marB="4572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24" marB="4572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0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  <a:endParaRPr lang="en-US" altLang="zh-CN" sz="2400" b="1" dirty="0">
                        <a:solidFill>
                          <a:schemeClr val="bg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0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0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0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</a:rPr>
                        <a:t>×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86" name="组合 185"/>
          <p:cNvGrpSpPr/>
          <p:nvPr/>
        </p:nvGrpSpPr>
        <p:grpSpPr>
          <a:xfrm>
            <a:off x="467544" y="3501008"/>
            <a:ext cx="2688603" cy="861005"/>
            <a:chOff x="7716045" y="-430792"/>
            <a:chExt cx="2688603" cy="861005"/>
          </a:xfrm>
        </p:grpSpPr>
        <p:sp>
          <p:nvSpPr>
            <p:cNvPr id="187" name="Text Box 34"/>
            <p:cNvSpPr txBox="1">
              <a:spLocks noChangeArrowheads="1"/>
            </p:cNvSpPr>
            <p:nvPr/>
          </p:nvSpPr>
          <p:spPr bwMode="auto">
            <a:xfrm>
              <a:off x="7716045" y="33338"/>
              <a:ext cx="1066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 dirty="0">
                  <a:solidFill>
                    <a:schemeClr val="bg2"/>
                  </a:solidFill>
                </a:rPr>
                <a:t>X</a:t>
              </a:r>
              <a:r>
                <a:rPr kumimoji="0" lang="en-US" altLang="zh-CN" sz="2000" b="1" baseline="-25000" dirty="0">
                  <a:solidFill>
                    <a:schemeClr val="bg2"/>
                  </a:solidFill>
                </a:rPr>
                <a:t>1 </a:t>
              </a:r>
              <a:r>
                <a:rPr kumimoji="0" lang="en-US" altLang="zh-CN" sz="2000" b="1" dirty="0">
                  <a:solidFill>
                    <a:schemeClr val="bg2"/>
                  </a:solidFill>
                </a:rPr>
                <a:t>X</a:t>
              </a:r>
              <a:r>
                <a:rPr kumimoji="0" lang="en-US" altLang="zh-CN" sz="2000" b="1" baseline="-25000" dirty="0">
                  <a:solidFill>
                    <a:schemeClr val="bg2"/>
                  </a:solidFill>
                </a:rPr>
                <a:t>0.5</a:t>
              </a:r>
            </a:p>
          </p:txBody>
        </p:sp>
        <p:sp>
          <p:nvSpPr>
            <p:cNvPr id="188" name="Text Box 35"/>
            <p:cNvSpPr txBox="1">
              <a:spLocks noChangeArrowheads="1"/>
            </p:cNvSpPr>
            <p:nvPr/>
          </p:nvSpPr>
          <p:spPr bwMode="auto">
            <a:xfrm>
              <a:off x="8122096" y="-315416"/>
              <a:ext cx="914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 dirty="0">
                  <a:solidFill>
                    <a:schemeClr val="bg2"/>
                  </a:solidFill>
                </a:rPr>
                <a:t>Q</a:t>
              </a:r>
              <a:r>
                <a:rPr kumimoji="0" lang="en-US" altLang="zh-CN" sz="2000" b="1" baseline="-25000" dirty="0">
                  <a:solidFill>
                    <a:schemeClr val="bg2"/>
                  </a:solidFill>
                </a:rPr>
                <a:t>1 </a:t>
              </a:r>
              <a:r>
                <a:rPr kumimoji="0" lang="en-US" altLang="zh-CN" sz="2000" b="1" dirty="0">
                  <a:solidFill>
                    <a:schemeClr val="bg2"/>
                  </a:solidFill>
                </a:rPr>
                <a:t>Q</a:t>
              </a:r>
              <a:r>
                <a:rPr kumimoji="0" lang="en-US" altLang="zh-CN" sz="2000" b="1" baseline="-25000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89" name="Text Box 38"/>
            <p:cNvSpPr txBox="1">
              <a:spLocks noChangeArrowheads="1"/>
            </p:cNvSpPr>
            <p:nvPr/>
          </p:nvSpPr>
          <p:spPr bwMode="auto">
            <a:xfrm>
              <a:off x="9540552" y="-430792"/>
              <a:ext cx="864096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 smtClean="0">
                  <a:solidFill>
                    <a:schemeClr val="bg1"/>
                  </a:solidFill>
                </a:rPr>
                <a:t>Y</a:t>
              </a:r>
              <a:endParaRPr kumimoji="0" lang="en-US" altLang="zh-CN" sz="2400" b="1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0" name="AutoShape 42"/>
          <p:cNvSpPr>
            <a:spLocks noChangeArrowheads="1"/>
          </p:cNvSpPr>
          <p:nvPr/>
        </p:nvSpPr>
        <p:spPr bwMode="auto">
          <a:xfrm>
            <a:off x="2051720" y="5144533"/>
            <a:ext cx="990600" cy="901906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1" name="AutoShape 40"/>
          <p:cNvSpPr>
            <a:spLocks noChangeArrowheads="1"/>
          </p:cNvSpPr>
          <p:nvPr/>
        </p:nvSpPr>
        <p:spPr bwMode="auto">
          <a:xfrm>
            <a:off x="2555776" y="5144616"/>
            <a:ext cx="990600" cy="90182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2" name="AutoShape 40"/>
          <p:cNvSpPr>
            <a:spLocks noChangeArrowheads="1"/>
          </p:cNvSpPr>
          <p:nvPr/>
        </p:nvSpPr>
        <p:spPr bwMode="auto">
          <a:xfrm>
            <a:off x="2573288" y="4678288"/>
            <a:ext cx="990600" cy="90182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94" name="组合 193"/>
          <p:cNvGrpSpPr/>
          <p:nvPr/>
        </p:nvGrpSpPr>
        <p:grpSpPr>
          <a:xfrm>
            <a:off x="4983694" y="3501008"/>
            <a:ext cx="2756658" cy="801074"/>
            <a:chOff x="7716045" y="-370861"/>
            <a:chExt cx="2756658" cy="801074"/>
          </a:xfrm>
        </p:grpSpPr>
        <p:sp>
          <p:nvSpPr>
            <p:cNvPr id="195" name="Text Box 34"/>
            <p:cNvSpPr txBox="1">
              <a:spLocks noChangeArrowheads="1"/>
            </p:cNvSpPr>
            <p:nvPr/>
          </p:nvSpPr>
          <p:spPr bwMode="auto">
            <a:xfrm>
              <a:off x="7716045" y="33338"/>
              <a:ext cx="1066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 dirty="0">
                  <a:solidFill>
                    <a:schemeClr val="bg2"/>
                  </a:solidFill>
                </a:rPr>
                <a:t>X</a:t>
              </a:r>
              <a:r>
                <a:rPr kumimoji="0" lang="en-US" altLang="zh-CN" sz="2000" b="1" baseline="-25000" dirty="0">
                  <a:solidFill>
                    <a:schemeClr val="bg2"/>
                  </a:solidFill>
                </a:rPr>
                <a:t>1 </a:t>
              </a:r>
              <a:r>
                <a:rPr kumimoji="0" lang="en-US" altLang="zh-CN" sz="2000" b="1" dirty="0">
                  <a:solidFill>
                    <a:schemeClr val="bg2"/>
                  </a:solidFill>
                </a:rPr>
                <a:t>X</a:t>
              </a:r>
              <a:r>
                <a:rPr kumimoji="0" lang="en-US" altLang="zh-CN" sz="2000" b="1" baseline="-25000" dirty="0">
                  <a:solidFill>
                    <a:schemeClr val="bg2"/>
                  </a:solidFill>
                </a:rPr>
                <a:t>0.5</a:t>
              </a:r>
            </a:p>
          </p:txBody>
        </p:sp>
        <p:sp>
          <p:nvSpPr>
            <p:cNvPr id="196" name="Text Box 35"/>
            <p:cNvSpPr txBox="1">
              <a:spLocks noChangeArrowheads="1"/>
            </p:cNvSpPr>
            <p:nvPr/>
          </p:nvSpPr>
          <p:spPr bwMode="auto">
            <a:xfrm>
              <a:off x="8122096" y="-315416"/>
              <a:ext cx="914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 dirty="0">
                  <a:solidFill>
                    <a:schemeClr val="bg2"/>
                  </a:solidFill>
                </a:rPr>
                <a:t>Q</a:t>
              </a:r>
              <a:r>
                <a:rPr kumimoji="0" lang="en-US" altLang="zh-CN" sz="2000" b="1" baseline="-25000" dirty="0">
                  <a:solidFill>
                    <a:schemeClr val="bg2"/>
                  </a:solidFill>
                </a:rPr>
                <a:t>1 </a:t>
              </a:r>
              <a:r>
                <a:rPr kumimoji="0" lang="en-US" altLang="zh-CN" sz="2000" b="1" dirty="0">
                  <a:solidFill>
                    <a:schemeClr val="bg2"/>
                  </a:solidFill>
                </a:rPr>
                <a:t>Q</a:t>
              </a:r>
              <a:r>
                <a:rPr kumimoji="0" lang="en-US" altLang="zh-CN" sz="2000" b="1" baseline="-25000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97" name="Text Box 38"/>
            <p:cNvSpPr txBox="1">
              <a:spLocks noChangeArrowheads="1"/>
            </p:cNvSpPr>
            <p:nvPr/>
          </p:nvSpPr>
          <p:spPr bwMode="auto">
            <a:xfrm>
              <a:off x="9608607" y="-370861"/>
              <a:ext cx="8640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</a:rPr>
                <a:t>Z</a:t>
              </a:r>
              <a:endParaRPr kumimoji="0" lang="en-US" altLang="zh-CN" sz="2400" b="1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8" name="AutoShape 42"/>
          <p:cNvSpPr>
            <a:spLocks noChangeArrowheads="1"/>
          </p:cNvSpPr>
          <p:nvPr/>
        </p:nvSpPr>
        <p:spPr bwMode="auto">
          <a:xfrm>
            <a:off x="7109792" y="5084602"/>
            <a:ext cx="990600" cy="901906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090864" y="2868502"/>
            <a:ext cx="3657600" cy="457200"/>
            <a:chOff x="4998858" y="2868502"/>
            <a:chExt cx="3657600" cy="457200"/>
          </a:xfrm>
        </p:grpSpPr>
        <p:sp>
          <p:nvSpPr>
            <p:cNvPr id="70814" name="Text Box 158"/>
            <p:cNvSpPr txBox="1">
              <a:spLocks noChangeArrowheads="1"/>
            </p:cNvSpPr>
            <p:nvPr/>
          </p:nvSpPr>
          <p:spPr bwMode="auto">
            <a:xfrm>
              <a:off x="4998858" y="2868502"/>
              <a:ext cx="3657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D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</a:rPr>
                <a:t>2 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= </a:t>
              </a:r>
              <a:r>
                <a:rPr kumimoji="0" lang="en-US" altLang="zh-CN" sz="2400" b="1" dirty="0">
                  <a:solidFill>
                    <a:schemeClr val="bg2"/>
                  </a:solidFill>
                </a:rPr>
                <a:t>X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</a:rPr>
                <a:t>1 </a:t>
              </a:r>
              <a:r>
                <a:rPr kumimoji="0" lang="en-US" altLang="zh-CN" sz="2400" b="1" dirty="0">
                  <a:solidFill>
                    <a:schemeClr val="bg2"/>
                  </a:solidFill>
                </a:rPr>
                <a:t>X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</a:rPr>
                <a:t>0.5 </a:t>
              </a:r>
              <a:r>
                <a:rPr kumimoji="0" lang="en-US" altLang="zh-CN" sz="2400" b="1" dirty="0">
                  <a:solidFill>
                    <a:schemeClr val="bg2"/>
                  </a:solidFill>
                </a:rPr>
                <a:t>Q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</a:rPr>
                <a:t>1 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+ </a:t>
              </a:r>
              <a:r>
                <a:rPr kumimoji="0" lang="en-US" altLang="zh-CN" sz="2400" b="1" dirty="0">
                  <a:solidFill>
                    <a:schemeClr val="bg2"/>
                  </a:solidFill>
                </a:rPr>
                <a:t>X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</a:rPr>
                <a:t>0.5 </a:t>
              </a:r>
              <a:r>
                <a:rPr kumimoji="0" lang="en-US" altLang="zh-CN" sz="2400" b="1" dirty="0">
                  <a:solidFill>
                    <a:schemeClr val="bg2"/>
                  </a:solidFill>
                </a:rPr>
                <a:t>Q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</a:rPr>
                <a:t>1 </a:t>
              </a:r>
              <a:r>
                <a:rPr kumimoji="0" lang="en-US" altLang="zh-CN" sz="2400" b="1" dirty="0">
                  <a:solidFill>
                    <a:schemeClr val="bg2"/>
                  </a:solidFill>
                </a:rPr>
                <a:t>Q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70816" name="Line 160"/>
            <p:cNvSpPr>
              <a:spLocks noChangeShapeType="1"/>
            </p:cNvSpPr>
            <p:nvPr/>
          </p:nvSpPr>
          <p:spPr bwMode="auto">
            <a:xfrm>
              <a:off x="7803976" y="2924944"/>
              <a:ext cx="1524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817" name="Line 161"/>
            <p:cNvSpPr>
              <a:spLocks noChangeShapeType="1"/>
            </p:cNvSpPr>
            <p:nvPr/>
          </p:nvSpPr>
          <p:spPr bwMode="auto">
            <a:xfrm>
              <a:off x="6127576" y="2924944"/>
              <a:ext cx="1524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818" name="Line 162"/>
            <p:cNvSpPr>
              <a:spLocks noChangeShapeType="1"/>
            </p:cNvSpPr>
            <p:nvPr/>
          </p:nvSpPr>
          <p:spPr bwMode="auto">
            <a:xfrm>
              <a:off x="5746576" y="2924944"/>
              <a:ext cx="1524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9" name="Line 160"/>
            <p:cNvSpPr>
              <a:spLocks noChangeShapeType="1"/>
            </p:cNvSpPr>
            <p:nvPr/>
          </p:nvSpPr>
          <p:spPr bwMode="auto">
            <a:xfrm>
              <a:off x="8172400" y="2924944"/>
              <a:ext cx="1524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08" grpId="0"/>
      <p:bldP spid="7080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Oval 2"/>
          <p:cNvSpPr>
            <a:spLocks noChangeArrowheads="1"/>
          </p:cNvSpPr>
          <p:nvPr/>
        </p:nvSpPr>
        <p:spPr bwMode="auto">
          <a:xfrm>
            <a:off x="1335088" y="1636713"/>
            <a:ext cx="77787" cy="68262"/>
          </a:xfrm>
          <a:prstGeom prst="ellips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1403350" y="1412875"/>
            <a:ext cx="1035050" cy="593725"/>
          </a:xfrm>
          <a:prstGeom prst="rect">
            <a:avLst/>
          </a:prstGeom>
          <a:solidFill>
            <a:srgbClr val="CCFF99"/>
          </a:solidFill>
          <a:ln w="381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1497013" y="1414463"/>
            <a:ext cx="531812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endParaRPr kumimoji="0" lang="en-US" altLang="zh-CN" sz="2000" b="1" baseline="-250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00037" name="Text Box 5"/>
          <p:cNvSpPr txBox="1">
            <a:spLocks noChangeArrowheads="1"/>
          </p:cNvSpPr>
          <p:nvPr/>
        </p:nvSpPr>
        <p:spPr bwMode="auto">
          <a:xfrm>
            <a:off x="2038350" y="1414463"/>
            <a:ext cx="3873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00038" name="Text Box 6"/>
          <p:cNvSpPr txBox="1">
            <a:spLocks noChangeArrowheads="1"/>
          </p:cNvSpPr>
          <p:nvPr/>
        </p:nvSpPr>
        <p:spPr bwMode="auto">
          <a:xfrm>
            <a:off x="2047875" y="1652588"/>
            <a:ext cx="487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 flipV="1">
            <a:off x="2254250" y="2008188"/>
            <a:ext cx="0" cy="428625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1688" name="Group 8"/>
          <p:cNvGrpSpPr>
            <a:grpSpLocks/>
          </p:cNvGrpSpPr>
          <p:nvPr/>
        </p:nvGrpSpPr>
        <p:grpSpPr bwMode="auto">
          <a:xfrm>
            <a:off x="1885950" y="1889125"/>
            <a:ext cx="130175" cy="119063"/>
            <a:chOff x="3120" y="3744"/>
            <a:chExt cx="96" cy="96"/>
          </a:xfrm>
        </p:grpSpPr>
        <p:sp>
          <p:nvSpPr>
            <p:cNvPr id="71826" name="Line 9"/>
            <p:cNvSpPr>
              <a:spLocks noChangeShapeType="1"/>
            </p:cNvSpPr>
            <p:nvPr/>
          </p:nvSpPr>
          <p:spPr bwMode="auto">
            <a:xfrm flipH="1">
              <a:off x="3120" y="3744"/>
              <a:ext cx="48" cy="9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27" name="Line 10"/>
            <p:cNvSpPr>
              <a:spLocks noChangeShapeType="1"/>
            </p:cNvSpPr>
            <p:nvPr/>
          </p:nvSpPr>
          <p:spPr bwMode="auto">
            <a:xfrm>
              <a:off x="3168" y="3744"/>
              <a:ext cx="48" cy="9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1689" name="Rectangle 11"/>
          <p:cNvSpPr>
            <a:spLocks noChangeArrowheads="1"/>
          </p:cNvSpPr>
          <p:nvPr/>
        </p:nvSpPr>
        <p:spPr bwMode="auto">
          <a:xfrm>
            <a:off x="3995738" y="1412875"/>
            <a:ext cx="1036637" cy="593725"/>
          </a:xfrm>
          <a:prstGeom prst="rect">
            <a:avLst/>
          </a:prstGeom>
          <a:solidFill>
            <a:srgbClr val="CCFF99"/>
          </a:solidFill>
          <a:ln w="381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0044" name="Text Box 12"/>
          <p:cNvSpPr txBox="1">
            <a:spLocks noChangeArrowheads="1"/>
          </p:cNvSpPr>
          <p:nvPr/>
        </p:nvSpPr>
        <p:spPr bwMode="auto">
          <a:xfrm>
            <a:off x="4070350" y="1403350"/>
            <a:ext cx="62706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endParaRPr kumimoji="0" lang="en-US" altLang="zh-CN" sz="2000" b="1" baseline="-250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00045" name="Text Box 13"/>
          <p:cNvSpPr txBox="1">
            <a:spLocks noChangeArrowheads="1"/>
          </p:cNvSpPr>
          <p:nvPr/>
        </p:nvSpPr>
        <p:spPr bwMode="auto">
          <a:xfrm>
            <a:off x="4610100" y="1403350"/>
            <a:ext cx="388938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00046" name="Text Box 14"/>
          <p:cNvSpPr txBox="1">
            <a:spLocks noChangeArrowheads="1"/>
          </p:cNvSpPr>
          <p:nvPr/>
        </p:nvSpPr>
        <p:spPr bwMode="auto">
          <a:xfrm>
            <a:off x="4619625" y="1651000"/>
            <a:ext cx="506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</a:t>
            </a:r>
            <a:endParaRPr lang="en-US" altLang="zh-CN" sz="20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93" name="Line 15"/>
          <p:cNvSpPr>
            <a:spLocks noChangeShapeType="1"/>
          </p:cNvSpPr>
          <p:nvPr/>
        </p:nvSpPr>
        <p:spPr bwMode="auto">
          <a:xfrm flipV="1">
            <a:off x="4827588" y="1997075"/>
            <a:ext cx="0" cy="428625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1694" name="Group 16"/>
          <p:cNvGrpSpPr>
            <a:grpSpLocks/>
          </p:cNvGrpSpPr>
          <p:nvPr/>
        </p:nvGrpSpPr>
        <p:grpSpPr bwMode="auto">
          <a:xfrm>
            <a:off x="4457700" y="1878013"/>
            <a:ext cx="130175" cy="119062"/>
            <a:chOff x="3120" y="3744"/>
            <a:chExt cx="96" cy="96"/>
          </a:xfrm>
        </p:grpSpPr>
        <p:sp>
          <p:nvSpPr>
            <p:cNvPr id="71824" name="Line 17"/>
            <p:cNvSpPr>
              <a:spLocks noChangeShapeType="1"/>
            </p:cNvSpPr>
            <p:nvPr/>
          </p:nvSpPr>
          <p:spPr bwMode="auto">
            <a:xfrm flipH="1">
              <a:off x="3120" y="3744"/>
              <a:ext cx="48" cy="9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25" name="Line 18"/>
            <p:cNvSpPr>
              <a:spLocks noChangeShapeType="1"/>
            </p:cNvSpPr>
            <p:nvPr/>
          </p:nvSpPr>
          <p:spPr bwMode="auto">
            <a:xfrm>
              <a:off x="3168" y="3744"/>
              <a:ext cx="48" cy="9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1695" name="Oval 19"/>
          <p:cNvSpPr>
            <a:spLocks noChangeArrowheads="1"/>
          </p:cNvSpPr>
          <p:nvPr/>
        </p:nvSpPr>
        <p:spPr bwMode="auto">
          <a:xfrm>
            <a:off x="3927475" y="1636713"/>
            <a:ext cx="76200" cy="68262"/>
          </a:xfrm>
          <a:prstGeom prst="ellips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696" name="Line 20"/>
          <p:cNvSpPr>
            <a:spLocks noChangeShapeType="1"/>
          </p:cNvSpPr>
          <p:nvPr/>
        </p:nvSpPr>
        <p:spPr bwMode="auto">
          <a:xfrm flipV="1">
            <a:off x="2182813" y="979488"/>
            <a:ext cx="0" cy="411162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697" name="Line 21"/>
          <p:cNvSpPr>
            <a:spLocks noChangeShapeType="1"/>
          </p:cNvSpPr>
          <p:nvPr/>
        </p:nvSpPr>
        <p:spPr bwMode="auto">
          <a:xfrm flipV="1">
            <a:off x="4773613" y="922338"/>
            <a:ext cx="0" cy="482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698" name="Line 22"/>
          <p:cNvSpPr>
            <a:spLocks noChangeShapeType="1"/>
          </p:cNvSpPr>
          <p:nvPr/>
        </p:nvSpPr>
        <p:spPr bwMode="auto">
          <a:xfrm flipV="1">
            <a:off x="4189413" y="1190625"/>
            <a:ext cx="0" cy="223838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699" name="Line 23"/>
          <p:cNvSpPr>
            <a:spLocks noChangeShapeType="1"/>
          </p:cNvSpPr>
          <p:nvPr/>
        </p:nvSpPr>
        <p:spPr bwMode="auto">
          <a:xfrm>
            <a:off x="4038600" y="3165475"/>
            <a:ext cx="0" cy="2667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00" name="Line 24"/>
          <p:cNvSpPr>
            <a:spLocks noChangeShapeType="1"/>
          </p:cNvSpPr>
          <p:nvPr/>
        </p:nvSpPr>
        <p:spPr bwMode="auto">
          <a:xfrm>
            <a:off x="4876800" y="3165475"/>
            <a:ext cx="0" cy="661988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01" name="Line 25"/>
          <p:cNvSpPr>
            <a:spLocks noChangeShapeType="1"/>
          </p:cNvSpPr>
          <p:nvPr/>
        </p:nvSpPr>
        <p:spPr bwMode="auto">
          <a:xfrm>
            <a:off x="5334000" y="3200400"/>
            <a:ext cx="0" cy="29718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0058" name="Text Box 26"/>
          <p:cNvSpPr txBox="1">
            <a:spLocks noChangeArrowheads="1"/>
          </p:cNvSpPr>
          <p:nvPr/>
        </p:nvSpPr>
        <p:spPr bwMode="auto">
          <a:xfrm>
            <a:off x="304800" y="5867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0.5</a:t>
            </a:r>
          </a:p>
        </p:txBody>
      </p:sp>
      <p:sp>
        <p:nvSpPr>
          <p:cNvPr id="71703" name="Line 27"/>
          <p:cNvSpPr>
            <a:spLocks noChangeShapeType="1"/>
          </p:cNvSpPr>
          <p:nvPr/>
        </p:nvSpPr>
        <p:spPr bwMode="auto">
          <a:xfrm>
            <a:off x="1447800" y="3165475"/>
            <a:ext cx="0" cy="16351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04" name="Line 28"/>
          <p:cNvSpPr>
            <a:spLocks noChangeShapeType="1"/>
          </p:cNvSpPr>
          <p:nvPr/>
        </p:nvSpPr>
        <p:spPr bwMode="auto">
          <a:xfrm>
            <a:off x="1752600" y="3165475"/>
            <a:ext cx="0" cy="2667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05" name="Line 29"/>
          <p:cNvSpPr>
            <a:spLocks noChangeShapeType="1"/>
          </p:cNvSpPr>
          <p:nvPr/>
        </p:nvSpPr>
        <p:spPr bwMode="auto">
          <a:xfrm>
            <a:off x="2271713" y="3165475"/>
            <a:ext cx="14287" cy="9493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06" name="Line 30"/>
          <p:cNvSpPr>
            <a:spLocks noChangeShapeType="1"/>
          </p:cNvSpPr>
          <p:nvPr/>
        </p:nvSpPr>
        <p:spPr bwMode="auto">
          <a:xfrm>
            <a:off x="2881313" y="3165475"/>
            <a:ext cx="14287" cy="20923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07" name="Line 31"/>
          <p:cNvSpPr>
            <a:spLocks noChangeShapeType="1"/>
          </p:cNvSpPr>
          <p:nvPr/>
        </p:nvSpPr>
        <p:spPr bwMode="auto">
          <a:xfrm>
            <a:off x="5067300" y="3179763"/>
            <a:ext cx="0" cy="1239837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08" name="Oval 32"/>
          <p:cNvSpPr>
            <a:spLocks noChangeArrowheads="1"/>
          </p:cNvSpPr>
          <p:nvPr/>
        </p:nvSpPr>
        <p:spPr bwMode="auto">
          <a:xfrm>
            <a:off x="2476500" y="1676400"/>
            <a:ext cx="77788" cy="68263"/>
          </a:xfrm>
          <a:prstGeom prst="ellips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71709" name="Oval 33"/>
          <p:cNvSpPr>
            <a:spLocks noChangeArrowheads="1"/>
          </p:cNvSpPr>
          <p:nvPr/>
        </p:nvSpPr>
        <p:spPr bwMode="auto">
          <a:xfrm>
            <a:off x="5029200" y="1684338"/>
            <a:ext cx="77788" cy="68262"/>
          </a:xfrm>
          <a:prstGeom prst="ellips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10" name="Line 34"/>
          <p:cNvSpPr>
            <a:spLocks noChangeShapeType="1"/>
          </p:cNvSpPr>
          <p:nvPr/>
        </p:nvSpPr>
        <p:spPr bwMode="auto">
          <a:xfrm flipH="1">
            <a:off x="685800" y="2209800"/>
            <a:ext cx="38862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11" name="Line 35"/>
          <p:cNvSpPr>
            <a:spLocks noChangeShapeType="1"/>
          </p:cNvSpPr>
          <p:nvPr/>
        </p:nvSpPr>
        <p:spPr bwMode="auto">
          <a:xfrm flipV="1">
            <a:off x="990600" y="1143000"/>
            <a:ext cx="0" cy="2286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12" name="Line 36"/>
          <p:cNvSpPr>
            <a:spLocks noChangeShapeType="1"/>
          </p:cNvSpPr>
          <p:nvPr/>
        </p:nvSpPr>
        <p:spPr bwMode="auto">
          <a:xfrm>
            <a:off x="990600" y="1143000"/>
            <a:ext cx="6096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13" name="Line 37"/>
          <p:cNvSpPr>
            <a:spLocks noChangeShapeType="1"/>
          </p:cNvSpPr>
          <p:nvPr/>
        </p:nvSpPr>
        <p:spPr bwMode="auto">
          <a:xfrm>
            <a:off x="1600200" y="1143000"/>
            <a:ext cx="0" cy="228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14" name="Line 38"/>
          <p:cNvSpPr>
            <a:spLocks noChangeShapeType="1"/>
          </p:cNvSpPr>
          <p:nvPr/>
        </p:nvSpPr>
        <p:spPr bwMode="auto">
          <a:xfrm>
            <a:off x="838200" y="6172200"/>
            <a:ext cx="7996238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15" name="Line 39"/>
          <p:cNvSpPr>
            <a:spLocks noChangeShapeType="1"/>
          </p:cNvSpPr>
          <p:nvPr/>
        </p:nvSpPr>
        <p:spPr bwMode="auto">
          <a:xfrm>
            <a:off x="838200" y="3429000"/>
            <a:ext cx="7996238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16" name="Oval 40"/>
          <p:cNvSpPr>
            <a:spLocks noChangeArrowheads="1"/>
          </p:cNvSpPr>
          <p:nvPr/>
        </p:nvSpPr>
        <p:spPr bwMode="auto">
          <a:xfrm>
            <a:off x="5029200" y="43815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17" name="Oval 41"/>
          <p:cNvSpPr>
            <a:spLocks noChangeArrowheads="1"/>
          </p:cNvSpPr>
          <p:nvPr/>
        </p:nvSpPr>
        <p:spPr bwMode="auto">
          <a:xfrm>
            <a:off x="4838700" y="37719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18" name="Oval 42"/>
          <p:cNvSpPr>
            <a:spLocks noChangeArrowheads="1"/>
          </p:cNvSpPr>
          <p:nvPr/>
        </p:nvSpPr>
        <p:spPr bwMode="auto">
          <a:xfrm>
            <a:off x="2838450" y="52197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71719" name="Oval 43"/>
          <p:cNvSpPr>
            <a:spLocks noChangeArrowheads="1"/>
          </p:cNvSpPr>
          <p:nvPr/>
        </p:nvSpPr>
        <p:spPr bwMode="auto">
          <a:xfrm>
            <a:off x="1695450" y="3375025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0" name="Line 44"/>
          <p:cNvSpPr>
            <a:spLocks noChangeShapeType="1"/>
          </p:cNvSpPr>
          <p:nvPr/>
        </p:nvSpPr>
        <p:spPr bwMode="auto">
          <a:xfrm flipV="1">
            <a:off x="4572000" y="1981200"/>
            <a:ext cx="0" cy="228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21" name="Line 45"/>
          <p:cNvSpPr>
            <a:spLocks noChangeShapeType="1"/>
          </p:cNvSpPr>
          <p:nvPr/>
        </p:nvSpPr>
        <p:spPr bwMode="auto">
          <a:xfrm flipV="1">
            <a:off x="1981200" y="1981200"/>
            <a:ext cx="0" cy="228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22" name="Oval 46"/>
          <p:cNvSpPr>
            <a:spLocks noChangeArrowheads="1"/>
          </p:cNvSpPr>
          <p:nvPr/>
        </p:nvSpPr>
        <p:spPr bwMode="auto">
          <a:xfrm>
            <a:off x="1924050" y="2174875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00079" name="Text Box 47"/>
          <p:cNvSpPr txBox="1">
            <a:spLocks noChangeArrowheads="1"/>
          </p:cNvSpPr>
          <p:nvPr/>
        </p:nvSpPr>
        <p:spPr bwMode="auto">
          <a:xfrm>
            <a:off x="76200" y="1981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</a:t>
            </a:r>
          </a:p>
        </p:txBody>
      </p:sp>
      <p:sp>
        <p:nvSpPr>
          <p:cNvPr id="71724" name="Line 48"/>
          <p:cNvSpPr>
            <a:spLocks noChangeShapeType="1"/>
          </p:cNvSpPr>
          <p:nvPr/>
        </p:nvSpPr>
        <p:spPr bwMode="auto">
          <a:xfrm>
            <a:off x="838200" y="3810000"/>
            <a:ext cx="80010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25" name="Line 49"/>
          <p:cNvSpPr>
            <a:spLocks noChangeShapeType="1"/>
          </p:cNvSpPr>
          <p:nvPr/>
        </p:nvSpPr>
        <p:spPr bwMode="auto">
          <a:xfrm>
            <a:off x="838200" y="4114800"/>
            <a:ext cx="80010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26" name="Line 50"/>
          <p:cNvSpPr>
            <a:spLocks noChangeShapeType="1"/>
          </p:cNvSpPr>
          <p:nvPr/>
        </p:nvSpPr>
        <p:spPr bwMode="auto">
          <a:xfrm>
            <a:off x="838200" y="4419600"/>
            <a:ext cx="7989888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27" name="Line 51"/>
          <p:cNvSpPr>
            <a:spLocks noChangeShapeType="1"/>
          </p:cNvSpPr>
          <p:nvPr/>
        </p:nvSpPr>
        <p:spPr bwMode="auto">
          <a:xfrm>
            <a:off x="838200" y="4800600"/>
            <a:ext cx="7996238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1728" name="Group 52"/>
          <p:cNvGrpSpPr>
            <a:grpSpLocks/>
          </p:cNvGrpSpPr>
          <p:nvPr/>
        </p:nvGrpSpPr>
        <p:grpSpPr bwMode="auto">
          <a:xfrm>
            <a:off x="1371600" y="2438400"/>
            <a:ext cx="1709738" cy="728663"/>
            <a:chOff x="2376" y="3237"/>
            <a:chExt cx="1077" cy="459"/>
          </a:xfrm>
        </p:grpSpPr>
        <p:sp>
          <p:nvSpPr>
            <p:cNvPr id="71820" name="Rectangle 53"/>
            <p:cNvSpPr>
              <a:spLocks noChangeArrowheads="1"/>
            </p:cNvSpPr>
            <p:nvPr/>
          </p:nvSpPr>
          <p:spPr bwMode="auto">
            <a:xfrm>
              <a:off x="2376" y="3237"/>
              <a:ext cx="1077" cy="237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/>
                <a:t>+</a:t>
              </a:r>
            </a:p>
          </p:txBody>
        </p:sp>
        <p:sp>
          <p:nvSpPr>
            <p:cNvPr id="71821" name="Rectangle 54"/>
            <p:cNvSpPr>
              <a:spLocks noChangeArrowheads="1"/>
            </p:cNvSpPr>
            <p:nvPr/>
          </p:nvSpPr>
          <p:spPr bwMode="auto">
            <a:xfrm>
              <a:off x="2376" y="3480"/>
              <a:ext cx="312" cy="216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22" name="Rectangle 55"/>
            <p:cNvSpPr>
              <a:spLocks noChangeArrowheads="1"/>
            </p:cNvSpPr>
            <p:nvPr/>
          </p:nvSpPr>
          <p:spPr bwMode="auto">
            <a:xfrm>
              <a:off x="3072" y="3480"/>
              <a:ext cx="381" cy="213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23" name="Line 56"/>
            <p:cNvSpPr>
              <a:spLocks noChangeShapeType="1"/>
            </p:cNvSpPr>
            <p:nvPr/>
          </p:nvSpPr>
          <p:spPr bwMode="auto">
            <a:xfrm>
              <a:off x="2688" y="3696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1729" name="Line 57"/>
          <p:cNvSpPr>
            <a:spLocks noChangeShapeType="1"/>
          </p:cNvSpPr>
          <p:nvPr/>
        </p:nvSpPr>
        <p:spPr bwMode="auto">
          <a:xfrm>
            <a:off x="838200" y="5257800"/>
            <a:ext cx="7996238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30" name="Line 58"/>
          <p:cNvSpPr>
            <a:spLocks noChangeShapeType="1"/>
          </p:cNvSpPr>
          <p:nvPr/>
        </p:nvSpPr>
        <p:spPr bwMode="auto">
          <a:xfrm>
            <a:off x="838200" y="5638800"/>
            <a:ext cx="7996238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31" name="Line 59"/>
          <p:cNvSpPr>
            <a:spLocks noChangeShapeType="1"/>
          </p:cNvSpPr>
          <p:nvPr/>
        </p:nvSpPr>
        <p:spPr bwMode="auto">
          <a:xfrm>
            <a:off x="2209800" y="990600"/>
            <a:ext cx="11430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32" name="Line 60"/>
          <p:cNvSpPr>
            <a:spLocks noChangeShapeType="1"/>
          </p:cNvSpPr>
          <p:nvPr/>
        </p:nvSpPr>
        <p:spPr bwMode="auto">
          <a:xfrm>
            <a:off x="3352800" y="990600"/>
            <a:ext cx="0" cy="277495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33" name="Line 61"/>
          <p:cNvSpPr>
            <a:spLocks noChangeShapeType="1"/>
          </p:cNvSpPr>
          <p:nvPr/>
        </p:nvSpPr>
        <p:spPr bwMode="auto">
          <a:xfrm flipH="1">
            <a:off x="3581400" y="1219200"/>
            <a:ext cx="6096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34" name="Line 62"/>
          <p:cNvSpPr>
            <a:spLocks noChangeShapeType="1"/>
          </p:cNvSpPr>
          <p:nvPr/>
        </p:nvSpPr>
        <p:spPr bwMode="auto">
          <a:xfrm>
            <a:off x="3581400" y="1219200"/>
            <a:ext cx="0" cy="2849563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35" name="Line 63"/>
          <p:cNvSpPr>
            <a:spLocks noChangeShapeType="1"/>
          </p:cNvSpPr>
          <p:nvPr/>
        </p:nvSpPr>
        <p:spPr bwMode="auto">
          <a:xfrm>
            <a:off x="4800600" y="914400"/>
            <a:ext cx="9906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36" name="Line 64"/>
          <p:cNvSpPr>
            <a:spLocks noChangeShapeType="1"/>
          </p:cNvSpPr>
          <p:nvPr/>
        </p:nvSpPr>
        <p:spPr bwMode="auto">
          <a:xfrm>
            <a:off x="5791200" y="914400"/>
            <a:ext cx="0" cy="3462338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1737" name="Group 65"/>
          <p:cNvGrpSpPr>
            <a:grpSpLocks/>
          </p:cNvGrpSpPr>
          <p:nvPr/>
        </p:nvGrpSpPr>
        <p:grpSpPr bwMode="auto">
          <a:xfrm>
            <a:off x="6096000" y="2438400"/>
            <a:ext cx="1447800" cy="728663"/>
            <a:chOff x="2376" y="3237"/>
            <a:chExt cx="1077" cy="459"/>
          </a:xfrm>
        </p:grpSpPr>
        <p:sp>
          <p:nvSpPr>
            <p:cNvPr id="71816" name="Rectangle 66"/>
            <p:cNvSpPr>
              <a:spLocks noChangeArrowheads="1"/>
            </p:cNvSpPr>
            <p:nvPr/>
          </p:nvSpPr>
          <p:spPr bwMode="auto">
            <a:xfrm>
              <a:off x="2376" y="3237"/>
              <a:ext cx="1077" cy="237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/>
                <a:t>+</a:t>
              </a:r>
            </a:p>
          </p:txBody>
        </p:sp>
        <p:sp>
          <p:nvSpPr>
            <p:cNvPr id="71817" name="Rectangle 67"/>
            <p:cNvSpPr>
              <a:spLocks noChangeArrowheads="1"/>
            </p:cNvSpPr>
            <p:nvPr/>
          </p:nvSpPr>
          <p:spPr bwMode="auto">
            <a:xfrm>
              <a:off x="2376" y="3480"/>
              <a:ext cx="312" cy="216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18" name="Rectangle 68"/>
            <p:cNvSpPr>
              <a:spLocks noChangeArrowheads="1"/>
            </p:cNvSpPr>
            <p:nvPr/>
          </p:nvSpPr>
          <p:spPr bwMode="auto">
            <a:xfrm>
              <a:off x="3072" y="3480"/>
              <a:ext cx="381" cy="213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19" name="Line 69"/>
            <p:cNvSpPr>
              <a:spLocks noChangeShapeType="1"/>
            </p:cNvSpPr>
            <p:nvPr/>
          </p:nvSpPr>
          <p:spPr bwMode="auto">
            <a:xfrm>
              <a:off x="2688" y="3696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1738" name="Rectangle 70"/>
          <p:cNvSpPr>
            <a:spLocks noChangeArrowheads="1"/>
          </p:cNvSpPr>
          <p:nvPr/>
        </p:nvSpPr>
        <p:spPr bwMode="auto">
          <a:xfrm>
            <a:off x="7908925" y="2652713"/>
            <a:ext cx="854075" cy="377825"/>
          </a:xfrm>
          <a:prstGeom prst="rect">
            <a:avLst/>
          </a:prstGeom>
          <a:noFill/>
          <a:ln w="381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71739" name="Group 71"/>
          <p:cNvGrpSpPr>
            <a:grpSpLocks/>
          </p:cNvGrpSpPr>
          <p:nvPr/>
        </p:nvGrpSpPr>
        <p:grpSpPr bwMode="auto">
          <a:xfrm>
            <a:off x="228600" y="5486400"/>
            <a:ext cx="838200" cy="457200"/>
            <a:chOff x="144" y="3504"/>
            <a:chExt cx="528" cy="288"/>
          </a:xfrm>
        </p:grpSpPr>
        <p:sp>
          <p:nvSpPr>
            <p:cNvPr id="300104" name="Text Box 72"/>
            <p:cNvSpPr txBox="1">
              <a:spLocks noChangeArrowheads="1"/>
            </p:cNvSpPr>
            <p:nvPr/>
          </p:nvSpPr>
          <p:spPr bwMode="auto">
            <a:xfrm>
              <a:off x="144" y="3504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0.5</a:t>
              </a:r>
            </a:p>
          </p:txBody>
        </p:sp>
        <p:sp>
          <p:nvSpPr>
            <p:cNvPr id="71815" name="Line 73"/>
            <p:cNvSpPr>
              <a:spLocks noChangeShapeType="1"/>
            </p:cNvSpPr>
            <p:nvPr/>
          </p:nvSpPr>
          <p:spPr bwMode="auto">
            <a:xfrm>
              <a:off x="192" y="3552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00106" name="Text Box 74"/>
          <p:cNvSpPr txBox="1">
            <a:spLocks noChangeArrowheads="1"/>
          </p:cNvSpPr>
          <p:nvPr/>
        </p:nvSpPr>
        <p:spPr bwMode="auto">
          <a:xfrm>
            <a:off x="228600" y="4953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</a:t>
            </a:r>
          </a:p>
        </p:txBody>
      </p:sp>
      <p:grpSp>
        <p:nvGrpSpPr>
          <p:cNvPr id="71741" name="Group 75"/>
          <p:cNvGrpSpPr>
            <a:grpSpLocks/>
          </p:cNvGrpSpPr>
          <p:nvPr/>
        </p:nvGrpSpPr>
        <p:grpSpPr bwMode="auto">
          <a:xfrm>
            <a:off x="228600" y="4648200"/>
            <a:ext cx="838200" cy="457200"/>
            <a:chOff x="144" y="3504"/>
            <a:chExt cx="528" cy="288"/>
          </a:xfrm>
        </p:grpSpPr>
        <p:sp>
          <p:nvSpPr>
            <p:cNvPr id="300108" name="Text Box 76"/>
            <p:cNvSpPr txBox="1">
              <a:spLocks noChangeArrowheads="1"/>
            </p:cNvSpPr>
            <p:nvPr/>
          </p:nvSpPr>
          <p:spPr bwMode="auto">
            <a:xfrm>
              <a:off x="144" y="3504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71813" name="Line 77"/>
            <p:cNvSpPr>
              <a:spLocks noChangeShapeType="1"/>
            </p:cNvSpPr>
            <p:nvPr/>
          </p:nvSpPr>
          <p:spPr bwMode="auto">
            <a:xfrm>
              <a:off x="192" y="3552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00110" name="Text Box 78"/>
          <p:cNvSpPr txBox="1">
            <a:spLocks noChangeArrowheads="1"/>
          </p:cNvSpPr>
          <p:nvPr/>
        </p:nvSpPr>
        <p:spPr bwMode="auto">
          <a:xfrm>
            <a:off x="228600" y="3124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</a:t>
            </a:r>
          </a:p>
        </p:txBody>
      </p:sp>
      <p:grpSp>
        <p:nvGrpSpPr>
          <p:cNvPr id="71743" name="Group 79"/>
          <p:cNvGrpSpPr>
            <a:grpSpLocks/>
          </p:cNvGrpSpPr>
          <p:nvPr/>
        </p:nvGrpSpPr>
        <p:grpSpPr bwMode="auto">
          <a:xfrm>
            <a:off x="304800" y="3505200"/>
            <a:ext cx="838200" cy="457200"/>
            <a:chOff x="144" y="3504"/>
            <a:chExt cx="528" cy="288"/>
          </a:xfrm>
        </p:grpSpPr>
        <p:sp>
          <p:nvSpPr>
            <p:cNvPr id="300112" name="Text Box 80"/>
            <p:cNvSpPr txBox="1">
              <a:spLocks noChangeArrowheads="1"/>
            </p:cNvSpPr>
            <p:nvPr/>
          </p:nvSpPr>
          <p:spPr bwMode="auto">
            <a:xfrm>
              <a:off x="144" y="3504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71811" name="Line 81"/>
            <p:cNvSpPr>
              <a:spLocks noChangeShapeType="1"/>
            </p:cNvSpPr>
            <p:nvPr/>
          </p:nvSpPr>
          <p:spPr bwMode="auto">
            <a:xfrm>
              <a:off x="192" y="3552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00114" name="Text Box 82"/>
          <p:cNvSpPr txBox="1">
            <a:spLocks noChangeArrowheads="1"/>
          </p:cNvSpPr>
          <p:nvPr/>
        </p:nvSpPr>
        <p:spPr bwMode="auto">
          <a:xfrm>
            <a:off x="304800" y="3886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</a:t>
            </a:r>
          </a:p>
        </p:txBody>
      </p:sp>
      <p:grpSp>
        <p:nvGrpSpPr>
          <p:cNvPr id="71745" name="Group 83"/>
          <p:cNvGrpSpPr>
            <a:grpSpLocks/>
          </p:cNvGrpSpPr>
          <p:nvPr/>
        </p:nvGrpSpPr>
        <p:grpSpPr bwMode="auto">
          <a:xfrm>
            <a:off x="381000" y="4267200"/>
            <a:ext cx="838200" cy="457200"/>
            <a:chOff x="144" y="3504"/>
            <a:chExt cx="528" cy="288"/>
          </a:xfrm>
        </p:grpSpPr>
        <p:sp>
          <p:nvSpPr>
            <p:cNvPr id="300116" name="Text Box 84"/>
            <p:cNvSpPr txBox="1">
              <a:spLocks noChangeArrowheads="1"/>
            </p:cNvSpPr>
            <p:nvPr/>
          </p:nvSpPr>
          <p:spPr bwMode="auto">
            <a:xfrm>
              <a:off x="144" y="3504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</a:p>
          </p:txBody>
        </p:sp>
        <p:sp>
          <p:nvSpPr>
            <p:cNvPr id="71809" name="Line 85"/>
            <p:cNvSpPr>
              <a:spLocks noChangeShapeType="1"/>
            </p:cNvSpPr>
            <p:nvPr/>
          </p:nvSpPr>
          <p:spPr bwMode="auto">
            <a:xfrm>
              <a:off x="192" y="3552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1746" name="Oval 86"/>
          <p:cNvSpPr>
            <a:spLocks noChangeArrowheads="1"/>
          </p:cNvSpPr>
          <p:nvPr/>
        </p:nvSpPr>
        <p:spPr bwMode="auto">
          <a:xfrm>
            <a:off x="952500" y="337185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47" name="Oval 87"/>
          <p:cNvSpPr>
            <a:spLocks noChangeArrowheads="1"/>
          </p:cNvSpPr>
          <p:nvPr/>
        </p:nvSpPr>
        <p:spPr bwMode="auto">
          <a:xfrm>
            <a:off x="3314700" y="375285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48" name="Oval 88"/>
          <p:cNvSpPr>
            <a:spLocks noChangeArrowheads="1"/>
          </p:cNvSpPr>
          <p:nvPr/>
        </p:nvSpPr>
        <p:spPr bwMode="auto">
          <a:xfrm>
            <a:off x="3543300" y="405765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49" name="Oval 89"/>
          <p:cNvSpPr>
            <a:spLocks noChangeArrowheads="1"/>
          </p:cNvSpPr>
          <p:nvPr/>
        </p:nvSpPr>
        <p:spPr bwMode="auto">
          <a:xfrm>
            <a:off x="5753100" y="436245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71750" name="Group 90"/>
          <p:cNvGrpSpPr>
            <a:grpSpLocks/>
          </p:cNvGrpSpPr>
          <p:nvPr/>
        </p:nvGrpSpPr>
        <p:grpSpPr bwMode="auto">
          <a:xfrm>
            <a:off x="3086100" y="4876800"/>
            <a:ext cx="762000" cy="304800"/>
            <a:chOff x="1008" y="3744"/>
            <a:chExt cx="960" cy="336"/>
          </a:xfrm>
        </p:grpSpPr>
        <p:sp>
          <p:nvSpPr>
            <p:cNvPr id="300123" name="Rectangle 91"/>
            <p:cNvSpPr>
              <a:spLocks noChangeArrowheads="1"/>
            </p:cNvSpPr>
            <p:nvPr/>
          </p:nvSpPr>
          <p:spPr bwMode="auto">
            <a:xfrm>
              <a:off x="1296" y="3744"/>
              <a:ext cx="288" cy="336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71805" name="Line 92"/>
            <p:cNvSpPr>
              <a:spLocks noChangeShapeType="1"/>
            </p:cNvSpPr>
            <p:nvPr/>
          </p:nvSpPr>
          <p:spPr bwMode="auto">
            <a:xfrm>
              <a:off x="1680" y="3912"/>
              <a:ext cx="2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06" name="Line 93"/>
            <p:cNvSpPr>
              <a:spLocks noChangeShapeType="1"/>
            </p:cNvSpPr>
            <p:nvPr/>
          </p:nvSpPr>
          <p:spPr bwMode="auto">
            <a:xfrm>
              <a:off x="1008" y="3912"/>
              <a:ext cx="2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07" name="Oval 94"/>
            <p:cNvSpPr>
              <a:spLocks noChangeArrowheads="1"/>
            </p:cNvSpPr>
            <p:nvPr/>
          </p:nvSpPr>
          <p:spPr bwMode="auto">
            <a:xfrm>
              <a:off x="1588" y="3868"/>
              <a:ext cx="96" cy="96"/>
            </a:xfrm>
            <a:prstGeom prst="ellips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1751" name="Line 95"/>
          <p:cNvSpPr>
            <a:spLocks noChangeShapeType="1"/>
          </p:cNvSpPr>
          <p:nvPr/>
        </p:nvSpPr>
        <p:spPr bwMode="auto">
          <a:xfrm>
            <a:off x="3086100" y="5029200"/>
            <a:ext cx="0" cy="228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52" name="Line 96"/>
          <p:cNvSpPr>
            <a:spLocks noChangeShapeType="1"/>
          </p:cNvSpPr>
          <p:nvPr/>
        </p:nvSpPr>
        <p:spPr bwMode="auto">
          <a:xfrm flipV="1">
            <a:off x="3848100" y="4800600"/>
            <a:ext cx="0" cy="228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1753" name="Group 97"/>
          <p:cNvGrpSpPr>
            <a:grpSpLocks/>
          </p:cNvGrpSpPr>
          <p:nvPr/>
        </p:nvGrpSpPr>
        <p:grpSpPr bwMode="auto">
          <a:xfrm>
            <a:off x="3086100" y="5715000"/>
            <a:ext cx="762000" cy="304800"/>
            <a:chOff x="1008" y="3744"/>
            <a:chExt cx="960" cy="336"/>
          </a:xfrm>
        </p:grpSpPr>
        <p:sp>
          <p:nvSpPr>
            <p:cNvPr id="300130" name="Rectangle 98"/>
            <p:cNvSpPr>
              <a:spLocks noChangeArrowheads="1"/>
            </p:cNvSpPr>
            <p:nvPr/>
          </p:nvSpPr>
          <p:spPr bwMode="auto">
            <a:xfrm>
              <a:off x="1296" y="3744"/>
              <a:ext cx="288" cy="336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71801" name="Line 99"/>
            <p:cNvSpPr>
              <a:spLocks noChangeShapeType="1"/>
            </p:cNvSpPr>
            <p:nvPr/>
          </p:nvSpPr>
          <p:spPr bwMode="auto">
            <a:xfrm>
              <a:off x="1680" y="3912"/>
              <a:ext cx="2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02" name="Line 100"/>
            <p:cNvSpPr>
              <a:spLocks noChangeShapeType="1"/>
            </p:cNvSpPr>
            <p:nvPr/>
          </p:nvSpPr>
          <p:spPr bwMode="auto">
            <a:xfrm>
              <a:off x="1008" y="3912"/>
              <a:ext cx="2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03" name="Oval 101"/>
            <p:cNvSpPr>
              <a:spLocks noChangeArrowheads="1"/>
            </p:cNvSpPr>
            <p:nvPr/>
          </p:nvSpPr>
          <p:spPr bwMode="auto">
            <a:xfrm>
              <a:off x="1588" y="3868"/>
              <a:ext cx="96" cy="96"/>
            </a:xfrm>
            <a:prstGeom prst="ellips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1754" name="Line 102"/>
          <p:cNvSpPr>
            <a:spLocks noChangeShapeType="1"/>
          </p:cNvSpPr>
          <p:nvPr/>
        </p:nvSpPr>
        <p:spPr bwMode="auto">
          <a:xfrm>
            <a:off x="3086100" y="5867400"/>
            <a:ext cx="0" cy="2667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55" name="Line 103"/>
          <p:cNvSpPr>
            <a:spLocks noChangeShapeType="1"/>
          </p:cNvSpPr>
          <p:nvPr/>
        </p:nvSpPr>
        <p:spPr bwMode="auto">
          <a:xfrm flipV="1">
            <a:off x="3848100" y="5638800"/>
            <a:ext cx="0" cy="228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56" name="Oval 104"/>
          <p:cNvSpPr>
            <a:spLocks noChangeArrowheads="1"/>
          </p:cNvSpPr>
          <p:nvPr/>
        </p:nvSpPr>
        <p:spPr bwMode="auto">
          <a:xfrm>
            <a:off x="3810000" y="47625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57" name="Oval 105"/>
          <p:cNvSpPr>
            <a:spLocks noChangeArrowheads="1"/>
          </p:cNvSpPr>
          <p:nvPr/>
        </p:nvSpPr>
        <p:spPr bwMode="auto">
          <a:xfrm>
            <a:off x="3028950" y="52197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58" name="Oval 106"/>
          <p:cNvSpPr>
            <a:spLocks noChangeArrowheads="1"/>
          </p:cNvSpPr>
          <p:nvPr/>
        </p:nvSpPr>
        <p:spPr bwMode="auto">
          <a:xfrm>
            <a:off x="3810000" y="56007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59" name="Oval 107"/>
          <p:cNvSpPr>
            <a:spLocks noChangeArrowheads="1"/>
          </p:cNvSpPr>
          <p:nvPr/>
        </p:nvSpPr>
        <p:spPr bwMode="auto">
          <a:xfrm>
            <a:off x="3028950" y="611505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60" name="Oval 108"/>
          <p:cNvSpPr>
            <a:spLocks noChangeArrowheads="1"/>
          </p:cNvSpPr>
          <p:nvPr/>
        </p:nvSpPr>
        <p:spPr bwMode="auto">
          <a:xfrm>
            <a:off x="1409700" y="47625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61" name="Line 109"/>
          <p:cNvSpPr>
            <a:spLocks noChangeShapeType="1"/>
          </p:cNvSpPr>
          <p:nvPr/>
        </p:nvSpPr>
        <p:spPr bwMode="auto">
          <a:xfrm flipV="1">
            <a:off x="2057400" y="3124200"/>
            <a:ext cx="0" cy="3048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62" name="Oval 110"/>
          <p:cNvSpPr>
            <a:spLocks noChangeArrowheads="1"/>
          </p:cNvSpPr>
          <p:nvPr/>
        </p:nvSpPr>
        <p:spPr bwMode="auto">
          <a:xfrm>
            <a:off x="2019300" y="611505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63" name="Line 111"/>
          <p:cNvSpPr>
            <a:spLocks noChangeShapeType="1"/>
          </p:cNvSpPr>
          <p:nvPr/>
        </p:nvSpPr>
        <p:spPr bwMode="auto">
          <a:xfrm>
            <a:off x="1600200" y="3124200"/>
            <a:ext cx="0" cy="2514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64" name="Oval 112"/>
          <p:cNvSpPr>
            <a:spLocks noChangeArrowheads="1"/>
          </p:cNvSpPr>
          <p:nvPr/>
        </p:nvSpPr>
        <p:spPr bwMode="auto">
          <a:xfrm>
            <a:off x="1562100" y="558165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65" name="Oval 113"/>
          <p:cNvSpPr>
            <a:spLocks noChangeArrowheads="1"/>
          </p:cNvSpPr>
          <p:nvPr/>
        </p:nvSpPr>
        <p:spPr bwMode="auto">
          <a:xfrm>
            <a:off x="2247900" y="40767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66" name="Line 114"/>
          <p:cNvSpPr>
            <a:spLocks noChangeShapeType="1"/>
          </p:cNvSpPr>
          <p:nvPr/>
        </p:nvSpPr>
        <p:spPr bwMode="auto">
          <a:xfrm flipV="1">
            <a:off x="2590800" y="3124200"/>
            <a:ext cx="0" cy="6858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67" name="Oval 115"/>
          <p:cNvSpPr>
            <a:spLocks noChangeArrowheads="1"/>
          </p:cNvSpPr>
          <p:nvPr/>
        </p:nvSpPr>
        <p:spPr bwMode="auto">
          <a:xfrm>
            <a:off x="2533650" y="375285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68" name="Line 116"/>
          <p:cNvSpPr>
            <a:spLocks noChangeShapeType="1"/>
          </p:cNvSpPr>
          <p:nvPr/>
        </p:nvSpPr>
        <p:spPr bwMode="auto">
          <a:xfrm>
            <a:off x="2743200" y="3124200"/>
            <a:ext cx="0" cy="12954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69" name="Oval 117"/>
          <p:cNvSpPr>
            <a:spLocks noChangeArrowheads="1"/>
          </p:cNvSpPr>
          <p:nvPr/>
        </p:nvSpPr>
        <p:spPr bwMode="auto">
          <a:xfrm>
            <a:off x="2686050" y="43815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70" name="Oval 118"/>
          <p:cNvSpPr>
            <a:spLocks noChangeArrowheads="1"/>
          </p:cNvSpPr>
          <p:nvPr/>
        </p:nvSpPr>
        <p:spPr bwMode="auto">
          <a:xfrm>
            <a:off x="3981450" y="33909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71" name="Line 119"/>
          <p:cNvSpPr>
            <a:spLocks noChangeShapeType="1"/>
          </p:cNvSpPr>
          <p:nvPr/>
        </p:nvSpPr>
        <p:spPr bwMode="auto">
          <a:xfrm>
            <a:off x="4191000" y="3124200"/>
            <a:ext cx="0" cy="16764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72" name="Oval 120"/>
          <p:cNvSpPr>
            <a:spLocks noChangeArrowheads="1"/>
          </p:cNvSpPr>
          <p:nvPr/>
        </p:nvSpPr>
        <p:spPr bwMode="auto">
          <a:xfrm>
            <a:off x="4152900" y="474345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73" name="Line 121"/>
          <p:cNvSpPr>
            <a:spLocks noChangeShapeType="1"/>
          </p:cNvSpPr>
          <p:nvPr/>
        </p:nvSpPr>
        <p:spPr bwMode="auto">
          <a:xfrm>
            <a:off x="4343400" y="3124200"/>
            <a:ext cx="0" cy="2514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74" name="Oval 122"/>
          <p:cNvSpPr>
            <a:spLocks noChangeArrowheads="1"/>
          </p:cNvSpPr>
          <p:nvPr/>
        </p:nvSpPr>
        <p:spPr bwMode="auto">
          <a:xfrm>
            <a:off x="4305300" y="558165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75" name="Rectangle 123"/>
          <p:cNvSpPr>
            <a:spLocks noChangeArrowheads="1"/>
          </p:cNvSpPr>
          <p:nvPr/>
        </p:nvSpPr>
        <p:spPr bwMode="auto">
          <a:xfrm>
            <a:off x="3962400" y="2487613"/>
            <a:ext cx="1524000" cy="341312"/>
          </a:xfrm>
          <a:prstGeom prst="rect">
            <a:avLst/>
          </a:prstGeom>
          <a:noFill/>
          <a:ln w="381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/>
              <a:t>+</a:t>
            </a:r>
          </a:p>
        </p:txBody>
      </p:sp>
      <p:sp>
        <p:nvSpPr>
          <p:cNvPr id="71776" name="Rectangle 124"/>
          <p:cNvSpPr>
            <a:spLocks noChangeArrowheads="1"/>
          </p:cNvSpPr>
          <p:nvPr/>
        </p:nvSpPr>
        <p:spPr bwMode="auto">
          <a:xfrm>
            <a:off x="3962400" y="2828925"/>
            <a:ext cx="762000" cy="284163"/>
          </a:xfrm>
          <a:prstGeom prst="rect">
            <a:avLst/>
          </a:prstGeom>
          <a:noFill/>
          <a:ln w="381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77" name="Rectangle 125"/>
          <p:cNvSpPr>
            <a:spLocks noChangeArrowheads="1"/>
          </p:cNvSpPr>
          <p:nvPr/>
        </p:nvSpPr>
        <p:spPr bwMode="auto">
          <a:xfrm>
            <a:off x="4724400" y="2840038"/>
            <a:ext cx="762000" cy="284162"/>
          </a:xfrm>
          <a:prstGeom prst="rect">
            <a:avLst/>
          </a:prstGeom>
          <a:noFill/>
          <a:ln w="381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78" name="Oval 126"/>
          <p:cNvSpPr>
            <a:spLocks noChangeArrowheads="1"/>
          </p:cNvSpPr>
          <p:nvPr/>
        </p:nvSpPr>
        <p:spPr bwMode="auto">
          <a:xfrm>
            <a:off x="5276850" y="61341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79" name="Line 127"/>
          <p:cNvSpPr>
            <a:spLocks noChangeShapeType="1"/>
          </p:cNvSpPr>
          <p:nvPr/>
        </p:nvSpPr>
        <p:spPr bwMode="auto">
          <a:xfrm>
            <a:off x="6172200" y="3124200"/>
            <a:ext cx="0" cy="2133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80" name="Oval 128"/>
          <p:cNvSpPr>
            <a:spLocks noChangeArrowheads="1"/>
          </p:cNvSpPr>
          <p:nvPr/>
        </p:nvSpPr>
        <p:spPr bwMode="auto">
          <a:xfrm>
            <a:off x="6134100" y="520065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81" name="Line 129"/>
          <p:cNvSpPr>
            <a:spLocks noChangeShapeType="1"/>
          </p:cNvSpPr>
          <p:nvPr/>
        </p:nvSpPr>
        <p:spPr bwMode="auto">
          <a:xfrm>
            <a:off x="6400800" y="3162300"/>
            <a:ext cx="0" cy="3048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82" name="Oval 130"/>
          <p:cNvSpPr>
            <a:spLocks noChangeArrowheads="1"/>
          </p:cNvSpPr>
          <p:nvPr/>
        </p:nvSpPr>
        <p:spPr bwMode="auto">
          <a:xfrm>
            <a:off x="6362700" y="615315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83" name="Line 131"/>
          <p:cNvSpPr>
            <a:spLocks noChangeShapeType="1"/>
          </p:cNvSpPr>
          <p:nvPr/>
        </p:nvSpPr>
        <p:spPr bwMode="auto">
          <a:xfrm>
            <a:off x="6629400" y="3162300"/>
            <a:ext cx="0" cy="990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84" name="Oval 132"/>
          <p:cNvSpPr>
            <a:spLocks noChangeArrowheads="1"/>
          </p:cNvSpPr>
          <p:nvPr/>
        </p:nvSpPr>
        <p:spPr bwMode="auto">
          <a:xfrm>
            <a:off x="6572250" y="41148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85" name="Line 133"/>
          <p:cNvSpPr>
            <a:spLocks noChangeShapeType="1"/>
          </p:cNvSpPr>
          <p:nvPr/>
        </p:nvSpPr>
        <p:spPr bwMode="auto">
          <a:xfrm>
            <a:off x="6858000" y="3162300"/>
            <a:ext cx="0" cy="2133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86" name="Oval 134"/>
          <p:cNvSpPr>
            <a:spLocks noChangeArrowheads="1"/>
          </p:cNvSpPr>
          <p:nvPr/>
        </p:nvSpPr>
        <p:spPr bwMode="auto">
          <a:xfrm>
            <a:off x="6819900" y="523875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87" name="Line 135"/>
          <p:cNvSpPr>
            <a:spLocks noChangeShapeType="1"/>
          </p:cNvSpPr>
          <p:nvPr/>
        </p:nvSpPr>
        <p:spPr bwMode="auto">
          <a:xfrm>
            <a:off x="7162800" y="3162300"/>
            <a:ext cx="0" cy="3048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88" name="Oval 136"/>
          <p:cNvSpPr>
            <a:spLocks noChangeArrowheads="1"/>
          </p:cNvSpPr>
          <p:nvPr/>
        </p:nvSpPr>
        <p:spPr bwMode="auto">
          <a:xfrm>
            <a:off x="7124700" y="340995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89" name="Line 137"/>
          <p:cNvSpPr>
            <a:spLocks noChangeShapeType="1"/>
          </p:cNvSpPr>
          <p:nvPr/>
        </p:nvSpPr>
        <p:spPr bwMode="auto">
          <a:xfrm>
            <a:off x="7391400" y="3162300"/>
            <a:ext cx="0" cy="2133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90" name="Oval 138"/>
          <p:cNvSpPr>
            <a:spLocks noChangeArrowheads="1"/>
          </p:cNvSpPr>
          <p:nvPr/>
        </p:nvSpPr>
        <p:spPr bwMode="auto">
          <a:xfrm>
            <a:off x="7353300" y="523875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91" name="Line 139"/>
          <p:cNvSpPr>
            <a:spLocks noChangeShapeType="1"/>
          </p:cNvSpPr>
          <p:nvPr/>
        </p:nvSpPr>
        <p:spPr bwMode="auto">
          <a:xfrm>
            <a:off x="8077200" y="3048000"/>
            <a:ext cx="0" cy="381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92" name="Oval 140"/>
          <p:cNvSpPr>
            <a:spLocks noChangeArrowheads="1"/>
          </p:cNvSpPr>
          <p:nvPr/>
        </p:nvSpPr>
        <p:spPr bwMode="auto">
          <a:xfrm>
            <a:off x="8039100" y="337185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93" name="Line 141"/>
          <p:cNvSpPr>
            <a:spLocks noChangeShapeType="1"/>
          </p:cNvSpPr>
          <p:nvPr/>
        </p:nvSpPr>
        <p:spPr bwMode="auto">
          <a:xfrm>
            <a:off x="8458200" y="3048000"/>
            <a:ext cx="0" cy="22098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94" name="Oval 142"/>
          <p:cNvSpPr>
            <a:spLocks noChangeArrowheads="1"/>
          </p:cNvSpPr>
          <p:nvPr/>
        </p:nvSpPr>
        <p:spPr bwMode="auto">
          <a:xfrm>
            <a:off x="8420100" y="52197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95" name="Line 143"/>
          <p:cNvSpPr>
            <a:spLocks noChangeShapeType="1"/>
          </p:cNvSpPr>
          <p:nvPr/>
        </p:nvSpPr>
        <p:spPr bwMode="auto">
          <a:xfrm flipV="1">
            <a:off x="6858000" y="1676400"/>
            <a:ext cx="0" cy="762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96" name="Line 144"/>
          <p:cNvSpPr>
            <a:spLocks noChangeShapeType="1"/>
          </p:cNvSpPr>
          <p:nvPr/>
        </p:nvSpPr>
        <p:spPr bwMode="auto">
          <a:xfrm flipV="1">
            <a:off x="8305800" y="1752600"/>
            <a:ext cx="0" cy="9144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0177" name="Text Box 145"/>
          <p:cNvSpPr txBox="1">
            <a:spLocks noChangeArrowheads="1"/>
          </p:cNvSpPr>
          <p:nvPr/>
        </p:nvSpPr>
        <p:spPr bwMode="auto">
          <a:xfrm>
            <a:off x="6629400" y="990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</a:p>
        </p:txBody>
      </p:sp>
      <p:sp>
        <p:nvSpPr>
          <p:cNvPr id="300178" name="Text Box 146"/>
          <p:cNvSpPr txBox="1">
            <a:spLocks noChangeArrowheads="1"/>
          </p:cNvSpPr>
          <p:nvPr/>
        </p:nvSpPr>
        <p:spPr bwMode="auto">
          <a:xfrm>
            <a:off x="8077200" y="990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Z</a:t>
            </a:r>
          </a:p>
        </p:txBody>
      </p:sp>
      <p:sp>
        <p:nvSpPr>
          <p:cNvPr id="71799" name="Text Box 149"/>
          <p:cNvSpPr txBox="1">
            <a:spLocks noChangeArrowheads="1"/>
          </p:cNvSpPr>
          <p:nvPr/>
        </p:nvSpPr>
        <p:spPr bwMode="auto">
          <a:xfrm>
            <a:off x="179388" y="188913"/>
            <a:ext cx="2362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bg1"/>
                </a:solidFill>
              </a:rPr>
              <a:t>6. </a:t>
            </a:r>
            <a:r>
              <a:rPr lang="zh-CN" altLang="en-US" sz="3200" b="1">
                <a:solidFill>
                  <a:schemeClr val="bg1"/>
                </a:solidFill>
              </a:rPr>
              <a:t>实现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29515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</a:rPr>
              <a:t>7. </a:t>
            </a: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检查</a:t>
            </a:r>
            <a:r>
              <a:rPr lang="zh-CN" altLang="en-US" sz="2800" b="1" smtClean="0">
                <a:solidFill>
                  <a:schemeClr val="bg1"/>
                </a:solidFill>
                <a:latin typeface="Arial" panose="020B0604020202020204" pitchFamily="34" charset="0"/>
              </a:rPr>
              <a:t>无关</a:t>
            </a: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状态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2753" name="Oval 24"/>
          <p:cNvSpPr>
            <a:spLocks noChangeArrowheads="1"/>
          </p:cNvSpPr>
          <p:nvPr/>
        </p:nvSpPr>
        <p:spPr bwMode="auto">
          <a:xfrm>
            <a:off x="5188499" y="2819400"/>
            <a:ext cx="607637" cy="6096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72754" name="Freeform 25"/>
          <p:cNvSpPr>
            <a:spLocks/>
          </p:cNvSpPr>
          <p:nvPr/>
        </p:nvSpPr>
        <p:spPr bwMode="auto">
          <a:xfrm>
            <a:off x="4883699" y="2540000"/>
            <a:ext cx="609600" cy="736600"/>
          </a:xfrm>
          <a:custGeom>
            <a:avLst/>
            <a:gdLst>
              <a:gd name="T0" fmla="*/ 384 w 384"/>
              <a:gd name="T1" fmla="*/ 176 h 464"/>
              <a:gd name="T2" fmla="*/ 192 w 384"/>
              <a:gd name="T3" fmla="*/ 32 h 464"/>
              <a:gd name="T4" fmla="*/ 0 w 384"/>
              <a:gd name="T5" fmla="*/ 368 h 464"/>
              <a:gd name="T6" fmla="*/ 192 w 384"/>
              <a:gd name="T7" fmla="*/ 464 h 464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464"/>
              <a:gd name="T14" fmla="*/ 384 w 384"/>
              <a:gd name="T15" fmla="*/ 464 h 4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464">
                <a:moveTo>
                  <a:pt x="384" y="176"/>
                </a:moveTo>
                <a:cubicBezTo>
                  <a:pt x="320" y="88"/>
                  <a:pt x="256" y="0"/>
                  <a:pt x="192" y="32"/>
                </a:cubicBezTo>
                <a:cubicBezTo>
                  <a:pt x="128" y="64"/>
                  <a:pt x="0" y="296"/>
                  <a:pt x="0" y="368"/>
                </a:cubicBezTo>
                <a:cubicBezTo>
                  <a:pt x="0" y="440"/>
                  <a:pt x="96" y="452"/>
                  <a:pt x="192" y="464"/>
                </a:cubicBezTo>
              </a:path>
            </a:pathLst>
          </a:custGeom>
          <a:noFill/>
          <a:ln w="28575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55" name="Line 26"/>
          <p:cNvSpPr>
            <a:spLocks noChangeShapeType="1"/>
          </p:cNvSpPr>
          <p:nvPr/>
        </p:nvSpPr>
        <p:spPr bwMode="auto">
          <a:xfrm flipV="1">
            <a:off x="5832475" y="2286000"/>
            <a:ext cx="1295400" cy="76200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56" name="Text Box 27"/>
          <p:cNvSpPr txBox="1">
            <a:spLocks noChangeArrowheads="1"/>
          </p:cNvSpPr>
          <p:nvPr/>
        </p:nvSpPr>
        <p:spPr bwMode="auto">
          <a:xfrm>
            <a:off x="5527675" y="2362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01</a:t>
            </a:r>
            <a:r>
              <a:rPr kumimoji="0"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/00</a:t>
            </a:r>
            <a:endParaRPr kumimoji="0" lang="en-US" altLang="zh-CN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2757" name="Text Box 28"/>
          <p:cNvSpPr txBox="1">
            <a:spLocks noChangeArrowheads="1"/>
          </p:cNvSpPr>
          <p:nvPr/>
        </p:nvSpPr>
        <p:spPr bwMode="auto">
          <a:xfrm>
            <a:off x="6061075" y="2819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/11</a:t>
            </a:r>
          </a:p>
        </p:txBody>
      </p:sp>
      <p:sp>
        <p:nvSpPr>
          <p:cNvPr id="72758" name="Text Box 29"/>
          <p:cNvSpPr txBox="1">
            <a:spLocks noChangeArrowheads="1"/>
          </p:cNvSpPr>
          <p:nvPr/>
        </p:nvSpPr>
        <p:spPr bwMode="auto">
          <a:xfrm>
            <a:off x="4121699" y="2438400"/>
            <a:ext cx="95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rgbClr val="00B050"/>
                </a:solidFill>
                <a:latin typeface="Arial" panose="020B0604020202020204" pitchFamily="34" charset="0"/>
              </a:rPr>
              <a:t>00</a:t>
            </a: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/00</a:t>
            </a:r>
          </a:p>
        </p:txBody>
      </p:sp>
      <p:sp>
        <p:nvSpPr>
          <p:cNvPr id="301086" name="Text Box 30"/>
          <p:cNvSpPr txBox="1">
            <a:spLocks noChangeArrowheads="1"/>
          </p:cNvSpPr>
          <p:nvPr/>
        </p:nvSpPr>
        <p:spPr bwMode="auto">
          <a:xfrm>
            <a:off x="179388" y="1700213"/>
            <a:ext cx="414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无关状态 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Q</a:t>
            </a:r>
            <a:r>
              <a:rPr kumimoji="0" lang="en-US" altLang="zh-CN" sz="2400" b="1" baseline="-25000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Q</a:t>
            </a:r>
            <a:r>
              <a:rPr kumimoji="0" lang="en-US" altLang="zh-CN" sz="2400" b="1" baseline="-25000" dirty="0">
                <a:solidFill>
                  <a:schemeClr val="bg1"/>
                </a:solidFill>
                <a:latin typeface="Arial" panose="020B0604020202020204" pitchFamily="34" charset="0"/>
              </a:rPr>
              <a:t>2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＝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11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52400" y="3213100"/>
            <a:ext cx="7162800" cy="1552575"/>
            <a:chOff x="96" y="2448"/>
            <a:chExt cx="4512" cy="978"/>
          </a:xfrm>
        </p:grpSpPr>
        <p:sp>
          <p:nvSpPr>
            <p:cNvPr id="72718" name="Text Box 32"/>
            <p:cNvSpPr txBox="1">
              <a:spLocks noChangeArrowheads="1"/>
            </p:cNvSpPr>
            <p:nvPr/>
          </p:nvSpPr>
          <p:spPr bwMode="auto">
            <a:xfrm>
              <a:off x="96" y="2448"/>
              <a:ext cx="4272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X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zh-CN" sz="2400" b="1">
                  <a:solidFill>
                    <a:schemeClr val="bg2"/>
                  </a:solidFill>
                </a:rPr>
                <a:t>X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0.5 </a:t>
              </a:r>
              <a:r>
                <a:rPr lang="zh-CN" altLang="en-US" sz="2400" b="1">
                  <a:solidFill>
                    <a:schemeClr val="bg2"/>
                  </a:solidFill>
                </a:rPr>
                <a:t>＝ </a:t>
              </a:r>
              <a:r>
                <a:rPr lang="en-US" altLang="zh-CN" sz="2400" b="1">
                  <a:solidFill>
                    <a:schemeClr val="bg2"/>
                  </a:solidFill>
                </a:rPr>
                <a:t>00 </a:t>
              </a:r>
              <a:r>
                <a:rPr lang="zh-CN" altLang="en-US" sz="2400" b="1">
                  <a:solidFill>
                    <a:schemeClr val="bg2"/>
                  </a:solidFill>
                </a:rPr>
                <a:t>：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</a:rPr>
                <a:t>Q</a:t>
              </a:r>
              <a:r>
                <a:rPr kumimoji="0" lang="en-US" altLang="zh-CN" sz="2400" b="1" baseline="-25000">
                  <a:solidFill>
                    <a:schemeClr val="bg2"/>
                  </a:solidFill>
                </a:rPr>
                <a:t>1</a:t>
              </a:r>
              <a:r>
                <a:rPr kumimoji="0" lang="en-US" altLang="zh-CN" sz="2400" b="1" baseline="30000">
                  <a:solidFill>
                    <a:schemeClr val="bg2"/>
                  </a:solidFill>
                </a:rPr>
                <a:t>n+1</a:t>
              </a:r>
              <a:r>
                <a:rPr lang="en-US" altLang="zh-CN" sz="2400" b="1" baseline="-30000">
                  <a:solidFill>
                    <a:schemeClr val="bg2"/>
                  </a:solidFill>
                </a:rPr>
                <a:t> </a:t>
              </a:r>
              <a:r>
                <a:rPr lang="zh-CN" altLang="en-US" sz="2400" b="1">
                  <a:solidFill>
                    <a:schemeClr val="bg2"/>
                  </a:solidFill>
                </a:rPr>
                <a:t>＝ </a:t>
              </a:r>
              <a:endParaRPr lang="zh-CN" altLang="en-US" sz="2400" b="1" baseline="-30000">
                <a:solidFill>
                  <a:schemeClr val="bg2"/>
                </a:solidFill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</a:rPr>
                <a:t>Q</a:t>
              </a:r>
              <a:r>
                <a:rPr kumimoji="0" lang="en-US" altLang="zh-CN" sz="2400" b="1" baseline="-25000">
                  <a:solidFill>
                    <a:schemeClr val="bg2"/>
                  </a:solidFill>
                </a:rPr>
                <a:t>2</a:t>
              </a:r>
              <a:r>
                <a:rPr kumimoji="0" lang="en-US" altLang="zh-CN" sz="2400" b="1" baseline="30000">
                  <a:solidFill>
                    <a:schemeClr val="bg2"/>
                  </a:solidFill>
                </a:rPr>
                <a:t>n+1 </a:t>
              </a:r>
              <a:r>
                <a:rPr lang="zh-CN" altLang="en-US" sz="2400" b="1">
                  <a:solidFill>
                    <a:schemeClr val="bg2"/>
                  </a:solidFill>
                </a:rPr>
                <a:t>＝</a:t>
              </a:r>
            </a:p>
          </p:txBody>
        </p:sp>
        <p:grpSp>
          <p:nvGrpSpPr>
            <p:cNvPr id="72719" name="Group 33"/>
            <p:cNvGrpSpPr>
              <a:grpSpLocks/>
            </p:cNvGrpSpPr>
            <p:nvPr/>
          </p:nvGrpSpPr>
          <p:grpSpPr bwMode="auto">
            <a:xfrm>
              <a:off x="768" y="2784"/>
              <a:ext cx="3024" cy="288"/>
              <a:chOff x="144" y="1680"/>
              <a:chExt cx="3024" cy="288"/>
            </a:xfrm>
          </p:grpSpPr>
          <p:sp>
            <p:nvSpPr>
              <p:cNvPr id="72728" name="Text Box 34"/>
              <p:cNvSpPr txBox="1">
                <a:spLocks noChangeArrowheads="1"/>
              </p:cNvSpPr>
              <p:nvPr/>
            </p:nvSpPr>
            <p:spPr bwMode="auto">
              <a:xfrm>
                <a:off x="144" y="1680"/>
                <a:ext cx="30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D</a:t>
                </a:r>
                <a:r>
                  <a:rPr kumimoji="0" lang="en-US" altLang="zh-CN" sz="2400" b="1" baseline="-25000">
                    <a:solidFill>
                      <a:schemeClr val="bg2"/>
                    </a:solidFill>
                  </a:rPr>
                  <a:t>1 </a:t>
                </a:r>
                <a:r>
                  <a:rPr lang="en-US" altLang="zh-CN" sz="2400" b="1">
                    <a:solidFill>
                      <a:schemeClr val="bg2"/>
                    </a:solidFill>
                  </a:rPr>
                  <a:t>= </a:t>
                </a:r>
                <a:r>
                  <a:rPr kumimoji="0" lang="en-US" altLang="zh-CN" sz="2400" b="1">
                    <a:solidFill>
                      <a:schemeClr val="bg2"/>
                    </a:solidFill>
                  </a:rPr>
                  <a:t>X</a:t>
                </a:r>
                <a:r>
                  <a:rPr kumimoji="0" lang="en-US" altLang="zh-CN" sz="2400" b="1" baseline="-25000">
                    <a:solidFill>
                      <a:schemeClr val="bg2"/>
                    </a:solidFill>
                  </a:rPr>
                  <a:t>1 </a:t>
                </a:r>
                <a:r>
                  <a:rPr kumimoji="0" lang="en-US" altLang="zh-CN" sz="2400" b="1">
                    <a:solidFill>
                      <a:schemeClr val="bg2"/>
                    </a:solidFill>
                  </a:rPr>
                  <a:t>X</a:t>
                </a:r>
                <a:r>
                  <a:rPr kumimoji="0" lang="en-US" altLang="zh-CN" sz="2400" b="1" baseline="-25000">
                    <a:solidFill>
                      <a:schemeClr val="bg2"/>
                    </a:solidFill>
                  </a:rPr>
                  <a:t>0.5 </a:t>
                </a:r>
                <a:r>
                  <a:rPr kumimoji="0" lang="en-US" altLang="zh-CN" sz="2400" b="1">
                    <a:solidFill>
                      <a:schemeClr val="bg2"/>
                    </a:solidFill>
                  </a:rPr>
                  <a:t>Q</a:t>
                </a:r>
                <a:r>
                  <a:rPr kumimoji="0" lang="en-US" altLang="zh-CN" sz="2400" b="1" baseline="-25000">
                    <a:solidFill>
                      <a:schemeClr val="bg2"/>
                    </a:solidFill>
                  </a:rPr>
                  <a:t>1 </a:t>
                </a:r>
                <a:r>
                  <a:rPr lang="en-US" altLang="zh-CN" sz="2400" b="1">
                    <a:solidFill>
                      <a:schemeClr val="bg2"/>
                    </a:solidFill>
                  </a:rPr>
                  <a:t>+ </a:t>
                </a:r>
                <a:r>
                  <a:rPr kumimoji="0" lang="en-US" altLang="zh-CN" sz="2400" b="1">
                    <a:solidFill>
                      <a:schemeClr val="bg2"/>
                    </a:solidFill>
                  </a:rPr>
                  <a:t>Q</a:t>
                </a:r>
                <a:r>
                  <a:rPr kumimoji="0" lang="en-US" altLang="zh-CN" sz="2400" b="1" baseline="-25000">
                    <a:solidFill>
                      <a:schemeClr val="bg2"/>
                    </a:solidFill>
                  </a:rPr>
                  <a:t>2 </a:t>
                </a:r>
                <a:r>
                  <a:rPr kumimoji="0" lang="en-US" altLang="zh-CN" sz="2400" b="1">
                    <a:solidFill>
                      <a:schemeClr val="bg2"/>
                    </a:solidFill>
                  </a:rPr>
                  <a:t>X</a:t>
                </a:r>
                <a:r>
                  <a:rPr kumimoji="0" lang="en-US" altLang="zh-CN" sz="2400" b="1" baseline="-25000">
                    <a:solidFill>
                      <a:schemeClr val="bg2"/>
                    </a:solidFill>
                  </a:rPr>
                  <a:t>0.5 </a:t>
                </a:r>
                <a:r>
                  <a:rPr lang="en-US" altLang="zh-CN" sz="2400" b="1">
                    <a:solidFill>
                      <a:schemeClr val="bg2"/>
                    </a:solidFill>
                  </a:rPr>
                  <a:t>+ </a:t>
                </a:r>
                <a:r>
                  <a:rPr kumimoji="0" lang="en-US" altLang="zh-CN" sz="2400" b="1">
                    <a:solidFill>
                      <a:schemeClr val="bg2"/>
                    </a:solidFill>
                  </a:rPr>
                  <a:t>X</a:t>
                </a:r>
                <a:r>
                  <a:rPr kumimoji="0" lang="en-US" altLang="zh-CN" sz="2400" b="1" baseline="-25000">
                    <a:solidFill>
                      <a:schemeClr val="bg2"/>
                    </a:solidFill>
                  </a:rPr>
                  <a:t>1 </a:t>
                </a:r>
                <a:r>
                  <a:rPr kumimoji="0" lang="en-US" altLang="zh-CN" sz="2400" b="1">
                    <a:solidFill>
                      <a:schemeClr val="bg2"/>
                    </a:solidFill>
                  </a:rPr>
                  <a:t>Q</a:t>
                </a:r>
                <a:r>
                  <a:rPr kumimoji="0" lang="en-US" altLang="zh-CN" sz="2400" b="1" baseline="-25000">
                    <a:solidFill>
                      <a:schemeClr val="bg2"/>
                    </a:solidFill>
                  </a:rPr>
                  <a:t>1 </a:t>
                </a:r>
                <a:r>
                  <a:rPr kumimoji="0" lang="en-US" altLang="zh-CN" sz="2400" b="1">
                    <a:solidFill>
                      <a:schemeClr val="bg2"/>
                    </a:solidFill>
                  </a:rPr>
                  <a:t>Q</a:t>
                </a:r>
                <a:r>
                  <a:rPr kumimoji="0" lang="en-US" altLang="zh-CN" sz="2400" b="1" baseline="-25000">
                    <a:solidFill>
                      <a:schemeClr val="bg2"/>
                    </a:solidFill>
                  </a:rPr>
                  <a:t>2</a:t>
                </a:r>
              </a:p>
            </p:txBody>
          </p:sp>
          <p:sp>
            <p:nvSpPr>
              <p:cNvPr id="72729" name="Line 35"/>
              <p:cNvSpPr>
                <a:spLocks noChangeShapeType="1"/>
              </p:cNvSpPr>
              <p:nvPr/>
            </p:nvSpPr>
            <p:spPr bwMode="auto">
              <a:xfrm>
                <a:off x="2808" y="172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0" name="Line 36"/>
              <p:cNvSpPr>
                <a:spLocks noChangeShapeType="1"/>
              </p:cNvSpPr>
              <p:nvPr/>
            </p:nvSpPr>
            <p:spPr bwMode="auto">
              <a:xfrm>
                <a:off x="2568" y="172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1" name="Line 37"/>
              <p:cNvSpPr>
                <a:spLocks noChangeShapeType="1"/>
              </p:cNvSpPr>
              <p:nvPr/>
            </p:nvSpPr>
            <p:spPr bwMode="auto">
              <a:xfrm>
                <a:off x="864" y="172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2" name="Line 38"/>
              <p:cNvSpPr>
                <a:spLocks noChangeShapeType="1"/>
              </p:cNvSpPr>
              <p:nvPr/>
            </p:nvSpPr>
            <p:spPr bwMode="auto">
              <a:xfrm>
                <a:off x="624" y="172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2720" name="Text Box 39"/>
            <p:cNvSpPr txBox="1">
              <a:spLocks noChangeArrowheads="1"/>
            </p:cNvSpPr>
            <p:nvPr/>
          </p:nvSpPr>
          <p:spPr bwMode="auto">
            <a:xfrm>
              <a:off x="768" y="3095"/>
              <a:ext cx="23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D</a:t>
              </a:r>
              <a:r>
                <a:rPr kumimoji="0" lang="en-US" altLang="zh-CN" sz="2400" b="1" baseline="-25000">
                  <a:solidFill>
                    <a:schemeClr val="bg2"/>
                  </a:solidFill>
                </a:rPr>
                <a:t>2 </a:t>
              </a:r>
              <a:r>
                <a:rPr lang="en-US" altLang="zh-CN" sz="2400" b="1">
                  <a:solidFill>
                    <a:schemeClr val="bg2"/>
                  </a:solidFill>
                </a:rPr>
                <a:t>= </a:t>
              </a:r>
              <a:r>
                <a:rPr kumimoji="0" lang="en-US" altLang="zh-CN" sz="2400" b="1">
                  <a:solidFill>
                    <a:schemeClr val="bg2"/>
                  </a:solidFill>
                </a:rPr>
                <a:t>X</a:t>
              </a:r>
              <a:r>
                <a:rPr kumimoji="0" lang="en-US" altLang="zh-CN" sz="2400" b="1" baseline="-25000">
                  <a:solidFill>
                    <a:schemeClr val="bg2"/>
                  </a:solidFill>
                </a:rPr>
                <a:t>1 </a:t>
              </a:r>
              <a:r>
                <a:rPr kumimoji="0" lang="en-US" altLang="zh-CN" sz="2400" b="1">
                  <a:solidFill>
                    <a:schemeClr val="bg2"/>
                  </a:solidFill>
                </a:rPr>
                <a:t>X</a:t>
              </a:r>
              <a:r>
                <a:rPr kumimoji="0" lang="en-US" altLang="zh-CN" sz="2400" b="1" baseline="-25000">
                  <a:solidFill>
                    <a:schemeClr val="bg2"/>
                  </a:solidFill>
                </a:rPr>
                <a:t>0.5 </a:t>
              </a:r>
              <a:r>
                <a:rPr kumimoji="0" lang="en-US" altLang="zh-CN" sz="2400" b="1">
                  <a:solidFill>
                    <a:schemeClr val="bg2"/>
                  </a:solidFill>
                </a:rPr>
                <a:t>Q</a:t>
              </a:r>
              <a:r>
                <a:rPr kumimoji="0" lang="en-US" altLang="zh-CN" sz="2400" b="1" baseline="-25000">
                  <a:solidFill>
                    <a:schemeClr val="bg2"/>
                  </a:solidFill>
                </a:rPr>
                <a:t>2</a:t>
              </a:r>
              <a:r>
                <a:rPr lang="en-US" altLang="zh-CN" sz="2400" b="1">
                  <a:solidFill>
                    <a:schemeClr val="bg2"/>
                  </a:solidFill>
                </a:rPr>
                <a:t>+ </a:t>
              </a:r>
              <a:r>
                <a:rPr kumimoji="0" lang="en-US" altLang="zh-CN" sz="2400" b="1">
                  <a:solidFill>
                    <a:schemeClr val="bg2"/>
                  </a:solidFill>
                </a:rPr>
                <a:t>X</a:t>
              </a:r>
              <a:r>
                <a:rPr kumimoji="0" lang="en-US" altLang="zh-CN" sz="2400" b="1" baseline="-25000">
                  <a:solidFill>
                    <a:schemeClr val="bg2"/>
                  </a:solidFill>
                </a:rPr>
                <a:t>0.5 </a:t>
              </a:r>
              <a:r>
                <a:rPr kumimoji="0" lang="en-US" altLang="zh-CN" sz="2400" b="1">
                  <a:solidFill>
                    <a:schemeClr val="bg2"/>
                  </a:solidFill>
                </a:rPr>
                <a:t>Q</a:t>
              </a:r>
              <a:r>
                <a:rPr kumimoji="0" lang="en-US" altLang="zh-CN" sz="2400" b="1" baseline="-25000">
                  <a:solidFill>
                    <a:schemeClr val="bg2"/>
                  </a:solidFill>
                </a:rPr>
                <a:t>1 </a:t>
              </a:r>
              <a:r>
                <a:rPr kumimoji="0" lang="en-US" altLang="zh-CN" sz="2400" b="1">
                  <a:solidFill>
                    <a:schemeClr val="bg2"/>
                  </a:solidFill>
                </a:rPr>
                <a:t>Q</a:t>
              </a:r>
              <a:r>
                <a:rPr kumimoji="0" lang="en-US" altLang="zh-CN" sz="2400" b="1" baseline="-250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72721" name="Line 40"/>
            <p:cNvSpPr>
              <a:spLocks noChangeShapeType="1"/>
            </p:cNvSpPr>
            <p:nvPr/>
          </p:nvSpPr>
          <p:spPr bwMode="auto">
            <a:xfrm>
              <a:off x="2784" y="3143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2" name="Line 41"/>
            <p:cNvSpPr>
              <a:spLocks noChangeShapeType="1"/>
            </p:cNvSpPr>
            <p:nvPr/>
          </p:nvSpPr>
          <p:spPr bwMode="auto">
            <a:xfrm>
              <a:off x="2544" y="3143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3" name="Line 42"/>
            <p:cNvSpPr>
              <a:spLocks noChangeShapeType="1"/>
            </p:cNvSpPr>
            <p:nvPr/>
          </p:nvSpPr>
          <p:spPr bwMode="auto">
            <a:xfrm>
              <a:off x="1488" y="3143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4" name="Line 43"/>
            <p:cNvSpPr>
              <a:spLocks noChangeShapeType="1"/>
            </p:cNvSpPr>
            <p:nvPr/>
          </p:nvSpPr>
          <p:spPr bwMode="auto">
            <a:xfrm>
              <a:off x="1248" y="3143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5" name="AutoShape 44"/>
            <p:cNvSpPr>
              <a:spLocks/>
            </p:cNvSpPr>
            <p:nvPr/>
          </p:nvSpPr>
          <p:spPr bwMode="auto">
            <a:xfrm>
              <a:off x="3696" y="2880"/>
              <a:ext cx="144" cy="480"/>
            </a:xfrm>
            <a:prstGeom prst="rightBrace">
              <a:avLst>
                <a:gd name="adj1" fmla="val 27778"/>
                <a:gd name="adj2" fmla="val 50000"/>
              </a:avLst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726" name="Line 45"/>
            <p:cNvSpPr>
              <a:spLocks noChangeShapeType="1"/>
            </p:cNvSpPr>
            <p:nvPr/>
          </p:nvSpPr>
          <p:spPr bwMode="auto">
            <a:xfrm>
              <a:off x="3888" y="3120"/>
              <a:ext cx="28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7" name="Text Box 46"/>
            <p:cNvSpPr txBox="1">
              <a:spLocks noChangeArrowheads="1"/>
            </p:cNvSpPr>
            <p:nvPr/>
          </p:nvSpPr>
          <p:spPr bwMode="auto">
            <a:xfrm>
              <a:off x="4224" y="297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11</a:t>
              </a:r>
            </a:p>
          </p:txBody>
        </p:sp>
      </p:grpSp>
      <p:sp>
        <p:nvSpPr>
          <p:cNvPr id="301103" name="Text Box 47"/>
          <p:cNvSpPr txBox="1">
            <a:spLocks noChangeArrowheads="1"/>
          </p:cNvSpPr>
          <p:nvPr/>
        </p:nvSpPr>
        <p:spPr bwMode="auto">
          <a:xfrm>
            <a:off x="7185317" y="3810000"/>
            <a:ext cx="17208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自启动</a:t>
            </a:r>
            <a:endParaRPr lang="en-US" altLang="zh-CN" sz="28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YZ=00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152400" y="4889500"/>
            <a:ext cx="4267200" cy="457200"/>
            <a:chOff x="144" y="3648"/>
            <a:chExt cx="3072" cy="288"/>
          </a:xfrm>
        </p:grpSpPr>
        <p:sp>
          <p:nvSpPr>
            <p:cNvPr id="72715" name="Text Box 49"/>
            <p:cNvSpPr txBox="1">
              <a:spLocks noChangeArrowheads="1"/>
            </p:cNvSpPr>
            <p:nvPr/>
          </p:nvSpPr>
          <p:spPr bwMode="auto">
            <a:xfrm>
              <a:off x="144" y="3648"/>
              <a:ext cx="28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</a:rPr>
                <a:t> 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X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X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0.5 </a:t>
              </a:r>
              <a:r>
                <a:rPr lang="zh-CN" altLang="en-US" sz="2400" b="1" dirty="0">
                  <a:solidFill>
                    <a:schemeClr val="bg2"/>
                  </a:solidFill>
                </a:rPr>
                <a:t>＝ 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01</a:t>
              </a:r>
              <a:r>
                <a:rPr lang="zh-CN" altLang="en-US" sz="2400" b="1" dirty="0">
                  <a:solidFill>
                    <a:schemeClr val="bg2"/>
                  </a:solidFill>
                </a:rPr>
                <a:t>（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10</a:t>
              </a:r>
              <a:r>
                <a:rPr lang="zh-CN" altLang="en-US" sz="2400" b="1" dirty="0">
                  <a:solidFill>
                    <a:schemeClr val="bg2"/>
                  </a:solidFill>
                </a:rPr>
                <a:t>） ：</a:t>
              </a:r>
            </a:p>
          </p:txBody>
        </p:sp>
        <p:sp>
          <p:nvSpPr>
            <p:cNvPr id="72716" name="Line 50"/>
            <p:cNvSpPr>
              <a:spLocks noChangeShapeType="1"/>
            </p:cNvSpPr>
            <p:nvPr/>
          </p:nvSpPr>
          <p:spPr bwMode="auto">
            <a:xfrm>
              <a:off x="2400" y="3792"/>
              <a:ext cx="33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17" name="Text Box 51"/>
            <p:cNvSpPr txBox="1">
              <a:spLocks noChangeArrowheads="1"/>
            </p:cNvSpPr>
            <p:nvPr/>
          </p:nvSpPr>
          <p:spPr bwMode="auto">
            <a:xfrm>
              <a:off x="2784" y="364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10</a:t>
              </a:r>
            </a:p>
          </p:txBody>
        </p:sp>
      </p:grpSp>
      <p:sp>
        <p:nvSpPr>
          <p:cNvPr id="301110" name="Text Box 54"/>
          <p:cNvSpPr txBox="1">
            <a:spLocks noChangeArrowheads="1"/>
          </p:cNvSpPr>
          <p:nvPr/>
        </p:nvSpPr>
        <p:spPr bwMode="auto">
          <a:xfrm>
            <a:off x="4419599" y="4853007"/>
            <a:ext cx="44865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能自启动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YZ=00(11)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出错！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1111" name="Oval 55"/>
          <p:cNvSpPr>
            <a:spLocks noChangeArrowheads="1"/>
          </p:cNvSpPr>
          <p:nvPr/>
        </p:nvSpPr>
        <p:spPr bwMode="auto">
          <a:xfrm>
            <a:off x="251520" y="5703912"/>
            <a:ext cx="6096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hlink"/>
                </a:solidFill>
              </a:rPr>
              <a:t> </a:t>
            </a:r>
            <a:r>
              <a:rPr lang="zh-CN" altLang="en-US" b="1">
                <a:solidFill>
                  <a:schemeClr val="hlink"/>
                </a:solidFill>
                <a:ea typeface="隶书" panose="02010509060101010101" pitchFamily="49" charset="-122"/>
              </a:rPr>
              <a:t>！</a:t>
            </a:r>
          </a:p>
        </p:txBody>
      </p:sp>
      <p:sp>
        <p:nvSpPr>
          <p:cNvPr id="301112" name="Text Box 56"/>
          <p:cNvSpPr txBox="1">
            <a:spLocks noChangeArrowheads="1"/>
          </p:cNvSpPr>
          <p:nvPr/>
        </p:nvSpPr>
        <p:spPr bwMode="auto">
          <a:xfrm>
            <a:off x="970657" y="5632474"/>
            <a:ext cx="3025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电路需要预置</a:t>
            </a:r>
            <a:endParaRPr lang="en-US" altLang="zh-CN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5858720" y="70266"/>
            <a:ext cx="3033760" cy="2782670"/>
            <a:chOff x="1377916" y="3810478"/>
            <a:chExt cx="3974436" cy="2578352"/>
          </a:xfrm>
        </p:grpSpPr>
        <p:sp>
          <p:nvSpPr>
            <p:cNvPr id="56" name="Freeform 42"/>
            <p:cNvSpPr>
              <a:spLocks/>
            </p:cNvSpPr>
            <p:nvPr/>
          </p:nvSpPr>
          <p:spPr bwMode="auto">
            <a:xfrm>
              <a:off x="1543047" y="4088922"/>
              <a:ext cx="661923" cy="342214"/>
            </a:xfrm>
            <a:custGeom>
              <a:avLst/>
              <a:gdLst>
                <a:gd name="T0" fmla="*/ 106 w 438"/>
                <a:gd name="T1" fmla="*/ 9 h 416"/>
                <a:gd name="T2" fmla="*/ 61 w 438"/>
                <a:gd name="T3" fmla="*/ 2 h 416"/>
                <a:gd name="T4" fmla="*/ 18 w 438"/>
                <a:gd name="T5" fmla="*/ 6 h 416"/>
                <a:gd name="T6" fmla="*/ 8 w 438"/>
                <a:gd name="T7" fmla="*/ 14 h 416"/>
                <a:gd name="T8" fmla="*/ 61 w 438"/>
                <a:gd name="T9" fmla="*/ 14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8"/>
                <a:gd name="T16" fmla="*/ 0 h 416"/>
                <a:gd name="T17" fmla="*/ 438 w 438"/>
                <a:gd name="T18" fmla="*/ 416 h 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8" h="416">
                  <a:moveTo>
                    <a:pt x="438" y="242"/>
                  </a:moveTo>
                  <a:cubicBezTo>
                    <a:pt x="377" y="136"/>
                    <a:pt x="317" y="30"/>
                    <a:pt x="257" y="15"/>
                  </a:cubicBezTo>
                  <a:cubicBezTo>
                    <a:pt x="197" y="0"/>
                    <a:pt x="114" y="91"/>
                    <a:pt x="76" y="151"/>
                  </a:cubicBezTo>
                  <a:cubicBezTo>
                    <a:pt x="38" y="211"/>
                    <a:pt x="0" y="340"/>
                    <a:pt x="30" y="378"/>
                  </a:cubicBezTo>
                  <a:cubicBezTo>
                    <a:pt x="60" y="416"/>
                    <a:pt x="219" y="378"/>
                    <a:pt x="257" y="378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1800"/>
            </a:p>
          </p:txBody>
        </p:sp>
        <p:sp>
          <p:nvSpPr>
            <p:cNvPr id="57" name="Oval 37"/>
            <p:cNvSpPr>
              <a:spLocks noChangeArrowheads="1"/>
            </p:cNvSpPr>
            <p:nvPr/>
          </p:nvSpPr>
          <p:spPr bwMode="auto">
            <a:xfrm>
              <a:off x="1956750" y="4306518"/>
              <a:ext cx="715883" cy="481218"/>
            </a:xfrm>
            <a:prstGeom prst="ellipse">
              <a:avLst/>
            </a:prstGeom>
            <a:solidFill>
              <a:srgbClr val="FFFF99"/>
            </a:solidFill>
            <a:ln w="25400" algn="ctr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8" name="Oval 38"/>
            <p:cNvSpPr>
              <a:spLocks noChangeArrowheads="1"/>
            </p:cNvSpPr>
            <p:nvPr/>
          </p:nvSpPr>
          <p:spPr bwMode="auto">
            <a:xfrm>
              <a:off x="4057634" y="4306518"/>
              <a:ext cx="715883" cy="481218"/>
            </a:xfrm>
            <a:prstGeom prst="ellipse">
              <a:avLst/>
            </a:prstGeom>
            <a:solidFill>
              <a:srgbClr val="FFFF99"/>
            </a:solidFill>
            <a:ln w="25400" algn="ctr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9" name="Oval 39"/>
            <p:cNvSpPr>
              <a:spLocks noChangeArrowheads="1"/>
            </p:cNvSpPr>
            <p:nvPr/>
          </p:nvSpPr>
          <p:spPr bwMode="auto">
            <a:xfrm>
              <a:off x="3079140" y="5500625"/>
              <a:ext cx="715883" cy="481218"/>
            </a:xfrm>
            <a:prstGeom prst="ellipse">
              <a:avLst/>
            </a:prstGeom>
            <a:solidFill>
              <a:srgbClr val="FFFF99"/>
            </a:solidFill>
            <a:ln w="25400" algn="ctr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sz="1800" b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0" name="Freeform 40"/>
            <p:cNvSpPr>
              <a:spLocks/>
            </p:cNvSpPr>
            <p:nvPr/>
          </p:nvSpPr>
          <p:spPr bwMode="auto">
            <a:xfrm>
              <a:off x="2606081" y="4230973"/>
              <a:ext cx="1437163" cy="342214"/>
            </a:xfrm>
            <a:custGeom>
              <a:avLst/>
              <a:gdLst>
                <a:gd name="T0" fmla="*/ 0 w 953"/>
                <a:gd name="T1" fmla="*/ 0 h 181"/>
                <a:gd name="T2" fmla="*/ 110 w 953"/>
                <a:gd name="T3" fmla="*/ 0 h 181"/>
                <a:gd name="T4" fmla="*/ 232 w 953"/>
                <a:gd name="T5" fmla="*/ 0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1800"/>
            </a:p>
          </p:txBody>
        </p:sp>
        <p:sp>
          <p:nvSpPr>
            <p:cNvPr id="61" name="Text Box 41"/>
            <p:cNvSpPr txBox="1">
              <a:spLocks noChangeArrowheads="1"/>
            </p:cNvSpPr>
            <p:nvPr/>
          </p:nvSpPr>
          <p:spPr bwMode="auto">
            <a:xfrm>
              <a:off x="1377916" y="3810478"/>
              <a:ext cx="1079222" cy="34221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18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00</a:t>
              </a:r>
              <a:r>
                <a:rPr kumimoji="0" lang="en-US" altLang="zh-CN" sz="1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/00</a:t>
              </a:r>
            </a:p>
          </p:txBody>
        </p:sp>
        <p:sp>
          <p:nvSpPr>
            <p:cNvPr id="62" name="Text Box 43"/>
            <p:cNvSpPr txBox="1">
              <a:spLocks noChangeArrowheads="1"/>
            </p:cNvSpPr>
            <p:nvPr/>
          </p:nvSpPr>
          <p:spPr bwMode="auto">
            <a:xfrm>
              <a:off x="2769764" y="3932453"/>
              <a:ext cx="1142176" cy="34221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1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01</a:t>
              </a:r>
              <a:r>
                <a:rPr kumimoji="0" lang="en-US" altLang="zh-CN" sz="1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/00</a:t>
              </a:r>
            </a:p>
          </p:txBody>
        </p:sp>
        <p:sp>
          <p:nvSpPr>
            <p:cNvPr id="63" name="Freeform 45"/>
            <p:cNvSpPr>
              <a:spLocks/>
            </p:cNvSpPr>
            <p:nvPr/>
          </p:nvSpPr>
          <p:spPr bwMode="auto">
            <a:xfrm rot="19985425">
              <a:off x="2602484" y="4509133"/>
              <a:ext cx="1422775" cy="342214"/>
            </a:xfrm>
            <a:custGeom>
              <a:avLst/>
              <a:gdLst>
                <a:gd name="T0" fmla="*/ 79 w 1088"/>
                <a:gd name="T1" fmla="*/ 0 h 998"/>
                <a:gd name="T2" fmla="*/ 33 w 1088"/>
                <a:gd name="T3" fmla="*/ 0 h 998"/>
                <a:gd name="T4" fmla="*/ 0 w 1088"/>
                <a:gd name="T5" fmla="*/ 0 h 998"/>
                <a:gd name="T6" fmla="*/ 0 60000 65536"/>
                <a:gd name="T7" fmla="*/ 0 60000 65536"/>
                <a:gd name="T8" fmla="*/ 0 60000 65536"/>
                <a:gd name="T9" fmla="*/ 0 w 1088"/>
                <a:gd name="T10" fmla="*/ 0 h 998"/>
                <a:gd name="T11" fmla="*/ 1088 w 1088"/>
                <a:gd name="T12" fmla="*/ 998 h 9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8" h="998">
                  <a:moveTo>
                    <a:pt x="1088" y="998"/>
                  </a:moveTo>
                  <a:cubicBezTo>
                    <a:pt x="861" y="967"/>
                    <a:pt x="634" y="937"/>
                    <a:pt x="453" y="771"/>
                  </a:cubicBezTo>
                  <a:cubicBezTo>
                    <a:pt x="272" y="605"/>
                    <a:pt x="75" y="128"/>
                    <a:pt x="0" y="0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1800"/>
            </a:p>
          </p:txBody>
        </p:sp>
        <p:sp>
          <p:nvSpPr>
            <p:cNvPr id="64" name="Text Box 46"/>
            <p:cNvSpPr txBox="1">
              <a:spLocks noChangeArrowheads="1"/>
            </p:cNvSpPr>
            <p:nvPr/>
          </p:nvSpPr>
          <p:spPr bwMode="auto">
            <a:xfrm>
              <a:off x="1476496" y="5056874"/>
              <a:ext cx="1293266" cy="34221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1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01</a:t>
              </a:r>
              <a:r>
                <a:rPr kumimoji="0" lang="en-US" altLang="zh-CN" sz="1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/</a:t>
              </a:r>
              <a:r>
                <a:rPr kumimoji="0" lang="en-US" altLang="zh-CN" sz="1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  <a:r>
                <a:rPr kumimoji="0" lang="en-US" altLang="zh-CN" sz="1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</a:p>
          </p:txBody>
        </p:sp>
        <p:sp>
          <p:nvSpPr>
            <p:cNvPr id="65" name="Text Box 47"/>
            <p:cNvSpPr txBox="1">
              <a:spLocks noChangeArrowheads="1"/>
            </p:cNvSpPr>
            <p:nvPr/>
          </p:nvSpPr>
          <p:spPr bwMode="auto">
            <a:xfrm>
              <a:off x="2787750" y="4439852"/>
              <a:ext cx="1122390" cy="34221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1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10</a:t>
              </a:r>
              <a:r>
                <a:rPr kumimoji="0" lang="en-US" altLang="zh-CN" sz="1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/</a:t>
              </a:r>
              <a:r>
                <a:rPr kumimoji="0" lang="en-US" altLang="zh-CN" sz="1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  <a:r>
                <a:rPr kumimoji="0" lang="en-US" altLang="zh-CN" sz="1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auto">
            <a:xfrm>
              <a:off x="3442478" y="5839898"/>
              <a:ext cx="593572" cy="469814"/>
            </a:xfrm>
            <a:custGeom>
              <a:avLst/>
              <a:gdLst>
                <a:gd name="T0" fmla="*/ 117 w 344"/>
                <a:gd name="T1" fmla="*/ 0 h 336"/>
                <a:gd name="T2" fmla="*/ 203 w 344"/>
                <a:gd name="T3" fmla="*/ 37 h 336"/>
                <a:gd name="T4" fmla="*/ 87 w 344"/>
                <a:gd name="T5" fmla="*/ 86 h 336"/>
                <a:gd name="T6" fmla="*/ 0 w 344"/>
                <a:gd name="T7" fmla="*/ 37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4"/>
                <a:gd name="T13" fmla="*/ 0 h 336"/>
                <a:gd name="T14" fmla="*/ 344 w 344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4" h="336">
                  <a:moveTo>
                    <a:pt x="192" y="0"/>
                  </a:moveTo>
                  <a:cubicBezTo>
                    <a:pt x="268" y="44"/>
                    <a:pt x="344" y="88"/>
                    <a:pt x="336" y="144"/>
                  </a:cubicBezTo>
                  <a:cubicBezTo>
                    <a:pt x="328" y="200"/>
                    <a:pt x="200" y="336"/>
                    <a:pt x="144" y="336"/>
                  </a:cubicBezTo>
                  <a:cubicBezTo>
                    <a:pt x="88" y="336"/>
                    <a:pt x="44" y="240"/>
                    <a:pt x="0" y="144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67" name="Text Box 49"/>
            <p:cNvSpPr txBox="1">
              <a:spLocks noChangeArrowheads="1"/>
            </p:cNvSpPr>
            <p:nvPr/>
          </p:nvSpPr>
          <p:spPr bwMode="auto">
            <a:xfrm>
              <a:off x="3773439" y="6046616"/>
              <a:ext cx="1125988" cy="34221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18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00</a:t>
              </a:r>
              <a:r>
                <a:rPr kumimoji="0" lang="en-US" altLang="zh-CN" sz="1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/00</a:t>
              </a:r>
            </a:p>
          </p:txBody>
        </p:sp>
        <p:sp>
          <p:nvSpPr>
            <p:cNvPr id="68" name="Freeform 50"/>
            <p:cNvSpPr>
              <a:spLocks/>
            </p:cNvSpPr>
            <p:nvPr/>
          </p:nvSpPr>
          <p:spPr bwMode="auto">
            <a:xfrm>
              <a:off x="3757251" y="4851722"/>
              <a:ext cx="562994" cy="742306"/>
            </a:xfrm>
            <a:custGeom>
              <a:avLst/>
              <a:gdLst>
                <a:gd name="T0" fmla="*/ 231 w 384"/>
                <a:gd name="T1" fmla="*/ 0 h 528"/>
                <a:gd name="T2" fmla="*/ 173 w 384"/>
                <a:gd name="T3" fmla="*/ 73 h 528"/>
                <a:gd name="T4" fmla="*/ 0 w 384"/>
                <a:gd name="T5" fmla="*/ 135 h 528"/>
                <a:gd name="T6" fmla="*/ 0 60000 65536"/>
                <a:gd name="T7" fmla="*/ 0 60000 65536"/>
                <a:gd name="T8" fmla="*/ 0 60000 65536"/>
                <a:gd name="T9" fmla="*/ 0 w 384"/>
                <a:gd name="T10" fmla="*/ 0 h 528"/>
                <a:gd name="T11" fmla="*/ 384 w 384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528">
                  <a:moveTo>
                    <a:pt x="384" y="0"/>
                  </a:moveTo>
                  <a:cubicBezTo>
                    <a:pt x="368" y="100"/>
                    <a:pt x="352" y="200"/>
                    <a:pt x="288" y="288"/>
                  </a:cubicBezTo>
                  <a:cubicBezTo>
                    <a:pt x="224" y="376"/>
                    <a:pt x="112" y="452"/>
                    <a:pt x="0" y="52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69" name="Freeform 51"/>
            <p:cNvSpPr>
              <a:spLocks/>
            </p:cNvSpPr>
            <p:nvPr/>
          </p:nvSpPr>
          <p:spPr bwMode="auto">
            <a:xfrm>
              <a:off x="2334477" y="4857986"/>
              <a:ext cx="827403" cy="736042"/>
            </a:xfrm>
            <a:custGeom>
              <a:avLst/>
              <a:gdLst>
                <a:gd name="T0" fmla="*/ 288 w 480"/>
                <a:gd name="T1" fmla="*/ 131 h 528"/>
                <a:gd name="T2" fmla="*/ 87 w 480"/>
                <a:gd name="T3" fmla="*/ 94 h 528"/>
                <a:gd name="T4" fmla="*/ 0 w 480"/>
                <a:gd name="T5" fmla="*/ 0 h 528"/>
                <a:gd name="T6" fmla="*/ 0 60000 65536"/>
                <a:gd name="T7" fmla="*/ 0 60000 65536"/>
                <a:gd name="T8" fmla="*/ 0 60000 65536"/>
                <a:gd name="T9" fmla="*/ 0 w 480"/>
                <a:gd name="T10" fmla="*/ 0 h 528"/>
                <a:gd name="T11" fmla="*/ 480 w 480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528">
                  <a:moveTo>
                    <a:pt x="480" y="528"/>
                  </a:moveTo>
                  <a:cubicBezTo>
                    <a:pt x="352" y="500"/>
                    <a:pt x="224" y="472"/>
                    <a:pt x="144" y="384"/>
                  </a:cubicBezTo>
                  <a:cubicBezTo>
                    <a:pt x="64" y="296"/>
                    <a:pt x="32" y="148"/>
                    <a:pt x="0" y="0"/>
                  </a:cubicBezTo>
                </a:path>
              </a:pathLst>
            </a:custGeom>
            <a:noFill/>
            <a:ln w="28575">
              <a:solidFill>
                <a:srgbClr val="9900FF"/>
              </a:solidFill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70" name="Freeform 52"/>
            <p:cNvSpPr>
              <a:spLocks/>
            </p:cNvSpPr>
            <p:nvPr/>
          </p:nvSpPr>
          <p:spPr bwMode="auto">
            <a:xfrm>
              <a:off x="4381400" y="4097532"/>
              <a:ext cx="705091" cy="563777"/>
            </a:xfrm>
            <a:custGeom>
              <a:avLst/>
              <a:gdLst>
                <a:gd name="T0" fmla="*/ 0 w 392"/>
                <a:gd name="T1" fmla="*/ 120 h 360"/>
                <a:gd name="T2" fmla="*/ 192 w 392"/>
                <a:gd name="T3" fmla="*/ 24 h 360"/>
                <a:gd name="T4" fmla="*/ 384 w 392"/>
                <a:gd name="T5" fmla="*/ 264 h 360"/>
                <a:gd name="T6" fmla="*/ 240 w 392"/>
                <a:gd name="T7" fmla="*/ 360 h 3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2"/>
                <a:gd name="T13" fmla="*/ 0 h 360"/>
                <a:gd name="T14" fmla="*/ 392 w 392"/>
                <a:gd name="T15" fmla="*/ 360 h 3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2" h="360">
                  <a:moveTo>
                    <a:pt x="0" y="120"/>
                  </a:moveTo>
                  <a:cubicBezTo>
                    <a:pt x="64" y="60"/>
                    <a:pt x="128" y="0"/>
                    <a:pt x="192" y="24"/>
                  </a:cubicBezTo>
                  <a:cubicBezTo>
                    <a:pt x="256" y="48"/>
                    <a:pt x="376" y="208"/>
                    <a:pt x="384" y="264"/>
                  </a:cubicBezTo>
                  <a:cubicBezTo>
                    <a:pt x="392" y="320"/>
                    <a:pt x="316" y="340"/>
                    <a:pt x="240" y="360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71" name="Freeform 53"/>
            <p:cNvSpPr>
              <a:spLocks/>
            </p:cNvSpPr>
            <p:nvPr/>
          </p:nvSpPr>
          <p:spPr bwMode="auto">
            <a:xfrm>
              <a:off x="2440601" y="4843892"/>
              <a:ext cx="690702" cy="676532"/>
            </a:xfrm>
            <a:custGeom>
              <a:avLst/>
              <a:gdLst>
                <a:gd name="T0" fmla="*/ 0 w 384"/>
                <a:gd name="T1" fmla="*/ 0 h 432"/>
                <a:gd name="T2" fmla="*/ 288 w 384"/>
                <a:gd name="T3" fmla="*/ 192 h 432"/>
                <a:gd name="T4" fmla="*/ 384 w 384"/>
                <a:gd name="T5" fmla="*/ 432 h 432"/>
                <a:gd name="T6" fmla="*/ 0 60000 65536"/>
                <a:gd name="T7" fmla="*/ 0 60000 65536"/>
                <a:gd name="T8" fmla="*/ 0 60000 65536"/>
                <a:gd name="T9" fmla="*/ 0 w 384"/>
                <a:gd name="T10" fmla="*/ 0 h 432"/>
                <a:gd name="T11" fmla="*/ 384 w 384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432">
                  <a:moveTo>
                    <a:pt x="0" y="0"/>
                  </a:moveTo>
                  <a:cubicBezTo>
                    <a:pt x="112" y="60"/>
                    <a:pt x="224" y="120"/>
                    <a:pt x="288" y="192"/>
                  </a:cubicBezTo>
                  <a:cubicBezTo>
                    <a:pt x="352" y="264"/>
                    <a:pt x="368" y="348"/>
                    <a:pt x="384" y="432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72" name="Text Box 54"/>
            <p:cNvSpPr txBox="1">
              <a:spLocks noChangeArrowheads="1"/>
            </p:cNvSpPr>
            <p:nvPr/>
          </p:nvSpPr>
          <p:spPr bwMode="auto">
            <a:xfrm>
              <a:off x="1909983" y="5401405"/>
              <a:ext cx="1293266" cy="34221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1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10</a:t>
              </a:r>
              <a:r>
                <a:rPr kumimoji="0" lang="en-US" altLang="zh-CN" sz="1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/</a:t>
              </a:r>
              <a:r>
                <a:rPr kumimoji="0" lang="en-US" altLang="zh-CN" sz="1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11</a:t>
              </a:r>
            </a:p>
          </p:txBody>
        </p:sp>
        <p:sp>
          <p:nvSpPr>
            <p:cNvPr id="73" name="Text Box 55"/>
            <p:cNvSpPr txBox="1">
              <a:spLocks noChangeArrowheads="1"/>
            </p:cNvSpPr>
            <p:nvPr/>
          </p:nvSpPr>
          <p:spPr bwMode="auto">
            <a:xfrm>
              <a:off x="2901069" y="4940987"/>
              <a:ext cx="1122390" cy="34221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1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10</a:t>
              </a:r>
              <a:r>
                <a:rPr kumimoji="0" lang="en-US" altLang="zh-CN" sz="1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/00</a:t>
              </a:r>
            </a:p>
          </p:txBody>
        </p:sp>
        <p:sp>
          <p:nvSpPr>
            <p:cNvPr id="74" name="Text Box 56"/>
            <p:cNvSpPr txBox="1">
              <a:spLocks noChangeArrowheads="1"/>
            </p:cNvSpPr>
            <p:nvPr/>
          </p:nvSpPr>
          <p:spPr bwMode="auto">
            <a:xfrm>
              <a:off x="4224566" y="3840364"/>
              <a:ext cx="1127786" cy="34221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18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00</a:t>
              </a:r>
              <a:r>
                <a:rPr kumimoji="0" lang="en-US" altLang="zh-CN" sz="1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/00</a:t>
              </a:r>
            </a:p>
          </p:txBody>
        </p:sp>
      </p:grpSp>
      <p:sp>
        <p:nvSpPr>
          <p:cNvPr id="54" name="Text Box 163"/>
          <p:cNvSpPr txBox="1">
            <a:spLocks noChangeArrowheads="1"/>
          </p:cNvSpPr>
          <p:nvPr/>
        </p:nvSpPr>
        <p:spPr bwMode="auto">
          <a:xfrm>
            <a:off x="4572000" y="5517232"/>
            <a:ext cx="37338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Y= </a:t>
            </a:r>
            <a:r>
              <a:rPr kumimoji="0" lang="en-US" altLang="zh-CN" sz="2400" b="1" dirty="0">
                <a:solidFill>
                  <a:schemeClr val="bg2"/>
                </a:solidFill>
              </a:rPr>
              <a:t>X</a:t>
            </a:r>
            <a:r>
              <a:rPr kumimoji="0" lang="en-US" altLang="zh-CN" sz="2400" b="1" baseline="-25000" dirty="0">
                <a:solidFill>
                  <a:schemeClr val="bg2"/>
                </a:solidFill>
              </a:rPr>
              <a:t>1 </a:t>
            </a:r>
            <a:r>
              <a:rPr kumimoji="0" lang="en-US" altLang="zh-CN" sz="2400" b="1" dirty="0">
                <a:solidFill>
                  <a:schemeClr val="bg2"/>
                </a:solidFill>
              </a:rPr>
              <a:t>X</a:t>
            </a:r>
            <a:r>
              <a:rPr kumimoji="0" lang="en-US" altLang="zh-CN" sz="2400" b="1" baseline="-25000" dirty="0">
                <a:solidFill>
                  <a:schemeClr val="bg2"/>
                </a:solidFill>
              </a:rPr>
              <a:t>0.5 </a:t>
            </a:r>
            <a:r>
              <a:rPr lang="en-US" altLang="zh-CN" sz="2400" b="1" dirty="0">
                <a:solidFill>
                  <a:schemeClr val="bg2"/>
                </a:solidFill>
              </a:rPr>
              <a:t>+ </a:t>
            </a:r>
            <a:r>
              <a:rPr kumimoji="0" lang="en-US" altLang="zh-CN" sz="2400" b="1" dirty="0">
                <a:solidFill>
                  <a:schemeClr val="bg2"/>
                </a:solidFill>
              </a:rPr>
              <a:t>Q</a:t>
            </a:r>
            <a:r>
              <a:rPr kumimoji="0" lang="en-US" altLang="zh-CN" sz="2400" b="1" baseline="-25000" dirty="0">
                <a:solidFill>
                  <a:schemeClr val="bg2"/>
                </a:solidFill>
              </a:rPr>
              <a:t>2 </a:t>
            </a:r>
            <a:r>
              <a:rPr kumimoji="0" lang="en-US" altLang="zh-CN" sz="2400" b="1" dirty="0">
                <a:solidFill>
                  <a:schemeClr val="bg2"/>
                </a:solidFill>
              </a:rPr>
              <a:t>X</a:t>
            </a:r>
            <a:r>
              <a:rPr kumimoji="0" lang="en-US" altLang="zh-CN" sz="2400" b="1" baseline="-25000" dirty="0">
                <a:solidFill>
                  <a:schemeClr val="bg2"/>
                </a:solidFill>
              </a:rPr>
              <a:t>1</a:t>
            </a:r>
            <a:r>
              <a:rPr lang="en-US" altLang="zh-CN" sz="2400" b="1" dirty="0">
                <a:solidFill>
                  <a:schemeClr val="bg2"/>
                </a:solidFill>
              </a:rPr>
              <a:t>+ </a:t>
            </a:r>
            <a:r>
              <a:rPr kumimoji="0" lang="en-US" altLang="zh-CN" sz="2400" b="1" dirty="0">
                <a:solidFill>
                  <a:schemeClr val="bg2"/>
                </a:solidFill>
              </a:rPr>
              <a:t>X</a:t>
            </a:r>
            <a:r>
              <a:rPr kumimoji="0" lang="en-US" altLang="zh-CN" sz="2400" b="1" baseline="-25000" dirty="0">
                <a:solidFill>
                  <a:schemeClr val="bg2"/>
                </a:solidFill>
              </a:rPr>
              <a:t>1 </a:t>
            </a:r>
            <a:r>
              <a:rPr kumimoji="0" lang="en-US" altLang="zh-CN" sz="2400" b="1" dirty="0">
                <a:solidFill>
                  <a:schemeClr val="bg2"/>
                </a:solidFill>
              </a:rPr>
              <a:t>Q</a:t>
            </a:r>
            <a:r>
              <a:rPr kumimoji="0" lang="en-US" altLang="zh-CN" sz="2400" b="1" baseline="-25000" dirty="0">
                <a:solidFill>
                  <a:schemeClr val="bg2"/>
                </a:solidFill>
              </a:rPr>
              <a:t>1 </a:t>
            </a:r>
            <a:endParaRPr lang="en-US" altLang="zh-CN" sz="2400" dirty="0">
              <a:solidFill>
                <a:schemeClr val="bg2"/>
              </a:solidFill>
            </a:endParaRPr>
          </a:p>
        </p:txBody>
      </p:sp>
      <p:sp>
        <p:nvSpPr>
          <p:cNvPr id="75" name="Text Box 164"/>
          <p:cNvSpPr txBox="1">
            <a:spLocks noChangeArrowheads="1"/>
          </p:cNvSpPr>
          <p:nvPr/>
        </p:nvSpPr>
        <p:spPr bwMode="auto">
          <a:xfrm>
            <a:off x="4622516" y="5962927"/>
            <a:ext cx="18288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Z=  </a:t>
            </a:r>
            <a:r>
              <a:rPr kumimoji="0" lang="en-US" altLang="zh-CN" sz="2400" b="1" dirty="0">
                <a:solidFill>
                  <a:schemeClr val="bg2"/>
                </a:solidFill>
              </a:rPr>
              <a:t>X</a:t>
            </a:r>
            <a:r>
              <a:rPr kumimoji="0" lang="en-US" altLang="zh-CN" sz="2400" b="1" baseline="-25000" dirty="0">
                <a:solidFill>
                  <a:schemeClr val="bg2"/>
                </a:solidFill>
              </a:rPr>
              <a:t>1 </a:t>
            </a:r>
            <a:r>
              <a:rPr kumimoji="0" lang="en-US" altLang="zh-CN" sz="2400" b="1" dirty="0">
                <a:solidFill>
                  <a:schemeClr val="bg2"/>
                </a:solidFill>
              </a:rPr>
              <a:t>Q</a:t>
            </a:r>
            <a:r>
              <a:rPr kumimoji="0" lang="en-US" altLang="zh-CN" sz="2400" b="1" baseline="-25000" dirty="0">
                <a:solidFill>
                  <a:schemeClr val="bg2"/>
                </a:solidFill>
              </a:rPr>
              <a:t>1 </a:t>
            </a:r>
            <a:endParaRPr lang="en-US" altLang="zh-CN" sz="2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1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1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27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2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30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6" dur="500"/>
                                        <p:tgtEl>
                                          <p:spTgt spid="30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0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0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53" grpId="0" animBg="1"/>
      <p:bldP spid="72754" grpId="0" animBg="1"/>
      <p:bldP spid="72755" grpId="0" animBg="1"/>
      <p:bldP spid="72756" grpId="0"/>
      <p:bldP spid="72757" grpId="0"/>
      <p:bldP spid="72758" grpId="0"/>
      <p:bldP spid="301086" grpId="0" autoUpdateAnimBg="0"/>
      <p:bldP spid="301103" grpId="0" autoUpdateAnimBg="0"/>
      <p:bldP spid="301110" grpId="0" autoUpdateAnimBg="0"/>
      <p:bldP spid="301111" grpId="0" animBg="1" autoUpdateAnimBg="0"/>
      <p:bldP spid="301112" grpId="0" autoUpdateAnimBg="0"/>
      <p:bldP spid="54" grpId="0" animBg="1"/>
      <p:bldP spid="7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323850" y="332656"/>
            <a:ext cx="8507413" cy="431958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 marL="342900" indent="-3429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800" b="1" dirty="0" smtClean="0">
              <a:solidFill>
                <a:schemeClr val="hlink"/>
              </a:solidFill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chemeClr val="bg1"/>
                </a:solidFill>
              </a:rPr>
              <a:t>输出</a:t>
            </a:r>
            <a:r>
              <a:rPr lang="en-US" altLang="zh-CN" sz="2800" b="1" dirty="0">
                <a:solidFill>
                  <a:schemeClr val="bg1"/>
                </a:solidFill>
              </a:rPr>
              <a:t>: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600" i="1" dirty="0"/>
              <a:t>Z</a:t>
            </a:r>
            <a:r>
              <a:rPr lang="en-US" altLang="zh-CN" sz="2600" baseline="-25000" dirty="0"/>
              <a:t>1</a:t>
            </a:r>
            <a:r>
              <a:rPr lang="en-US" altLang="zh-CN" sz="2600" dirty="0"/>
              <a:t> =1</a:t>
            </a:r>
            <a:r>
              <a:rPr lang="en-US" altLang="zh-CN" sz="3200" dirty="0">
                <a:solidFill>
                  <a:schemeClr val="bg1"/>
                </a:solidFill>
              </a:rPr>
              <a:t>→</a:t>
            </a:r>
            <a:r>
              <a:rPr lang="zh-CN" altLang="en-US" sz="2600" dirty="0"/>
              <a:t>给出一瓶饮料</a:t>
            </a:r>
            <a:r>
              <a:rPr lang="en-US" altLang="zh-CN" sz="2600" dirty="0"/>
              <a:t>,   </a:t>
            </a:r>
            <a:r>
              <a:rPr lang="en-US" altLang="zh-CN" sz="2600" i="1" dirty="0"/>
              <a:t>Z</a:t>
            </a:r>
            <a:r>
              <a:rPr lang="en-US" altLang="zh-CN" sz="2600" baseline="-25000" dirty="0"/>
              <a:t>2</a:t>
            </a:r>
            <a:r>
              <a:rPr lang="en-US" altLang="zh-CN" sz="2600" dirty="0"/>
              <a:t> =</a:t>
            </a:r>
            <a:r>
              <a:rPr lang="en-US" altLang="zh-CN" sz="2600" dirty="0" smtClean="0"/>
              <a:t>1</a:t>
            </a:r>
            <a:r>
              <a:rPr lang="en-US" altLang="zh-CN" sz="2800" dirty="0">
                <a:solidFill>
                  <a:schemeClr val="bg1"/>
                </a:solidFill>
              </a:rPr>
              <a:t> →</a:t>
            </a:r>
            <a:r>
              <a:rPr lang="zh-CN" altLang="en-US" sz="2600" dirty="0" smtClean="0"/>
              <a:t>找零</a:t>
            </a:r>
            <a:endParaRPr lang="en-US" altLang="zh-CN" sz="2600" dirty="0"/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600" dirty="0"/>
              <a:t>                  </a:t>
            </a:r>
            <a:r>
              <a:rPr lang="zh-CN" altLang="en-US" sz="2600" dirty="0"/>
              <a:t>所有可能的输出： </a:t>
            </a:r>
            <a:r>
              <a:rPr lang="en-US" altLang="zh-CN" sz="2600" i="1" dirty="0"/>
              <a:t>Z</a:t>
            </a:r>
            <a:r>
              <a:rPr lang="en-US" altLang="zh-CN" sz="2600" baseline="-25000" dirty="0"/>
              <a:t>1</a:t>
            </a:r>
            <a:r>
              <a:rPr lang="en-US" altLang="zh-CN" sz="2600" i="1" dirty="0"/>
              <a:t>Z</a:t>
            </a:r>
            <a:r>
              <a:rPr lang="en-US" altLang="zh-CN" sz="2600" baseline="-25000" dirty="0"/>
              <a:t>2</a:t>
            </a:r>
            <a:r>
              <a:rPr lang="en-US" altLang="zh-CN" sz="2600" dirty="0"/>
              <a:t> = 00, 10, 11</a:t>
            </a:r>
            <a:endParaRPr lang="zh-CN" altLang="en-US" sz="2600" dirty="0"/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输入</a:t>
            </a:r>
            <a:r>
              <a:rPr lang="zh-CN" alt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： </a:t>
            </a:r>
            <a:r>
              <a:rPr lang="en-US" altLang="zh-CN" sz="2600" i="1" dirty="0" smtClean="0"/>
              <a:t>X</a:t>
            </a:r>
            <a:r>
              <a:rPr lang="en-US" altLang="zh-CN" sz="2600" baseline="-25000" dirty="0" smtClean="0"/>
              <a:t>1</a:t>
            </a:r>
            <a:r>
              <a:rPr lang="en-US" altLang="zh-CN" sz="2600" i="1" dirty="0" smtClean="0"/>
              <a:t>X</a:t>
            </a:r>
            <a:r>
              <a:rPr lang="en-US" altLang="zh-CN" sz="2600" baseline="-25000" dirty="0" smtClean="0"/>
              <a:t>0.5</a:t>
            </a:r>
            <a:r>
              <a:rPr lang="en-US" altLang="zh-CN" sz="2600" dirty="0" smtClean="0"/>
              <a:t> </a:t>
            </a:r>
            <a:r>
              <a:rPr lang="en-US" altLang="zh-CN" sz="2600" dirty="0"/>
              <a:t>= </a:t>
            </a:r>
            <a:r>
              <a:rPr lang="en-US" altLang="zh-CN" sz="2600" dirty="0" smtClean="0"/>
              <a:t>00 —— </a:t>
            </a:r>
            <a:r>
              <a:rPr lang="en-US" altLang="zh-CN" sz="2600" dirty="0"/>
              <a:t>0</a:t>
            </a:r>
            <a:r>
              <a:rPr lang="zh-CN" altLang="en-US" sz="2600" dirty="0"/>
              <a:t>￥</a:t>
            </a:r>
            <a:r>
              <a:rPr lang="en-US" altLang="zh-CN" sz="2600" dirty="0"/>
              <a:t>;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600" i="1" dirty="0"/>
              <a:t>                 </a:t>
            </a:r>
            <a:r>
              <a:rPr lang="en-US" altLang="zh-CN" sz="2600" i="1" dirty="0" smtClean="0"/>
              <a:t>X</a:t>
            </a:r>
            <a:r>
              <a:rPr lang="en-US" altLang="zh-CN" sz="2600" baseline="-25000" dirty="0" smtClean="0"/>
              <a:t>1</a:t>
            </a:r>
            <a:r>
              <a:rPr lang="en-US" altLang="zh-CN" sz="2600" i="1" dirty="0" smtClean="0"/>
              <a:t>X</a:t>
            </a:r>
            <a:r>
              <a:rPr lang="en-US" altLang="zh-CN" sz="2600" baseline="-25000" dirty="0" smtClean="0"/>
              <a:t>0.5</a:t>
            </a:r>
            <a:r>
              <a:rPr lang="en-US" altLang="zh-CN" sz="2600" dirty="0" smtClean="0"/>
              <a:t> </a:t>
            </a:r>
            <a:r>
              <a:rPr lang="en-US" altLang="zh-CN" sz="2600" dirty="0"/>
              <a:t>= </a:t>
            </a:r>
            <a:r>
              <a:rPr lang="en-US" altLang="zh-CN" sz="2600" dirty="0" smtClean="0"/>
              <a:t>01 ——</a:t>
            </a:r>
            <a:r>
              <a:rPr lang="en-US" altLang="zh-CN" sz="2600" dirty="0"/>
              <a:t>0.5 </a:t>
            </a:r>
            <a:r>
              <a:rPr lang="zh-CN" altLang="en-US" sz="2600" dirty="0"/>
              <a:t>￥；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600" i="1" dirty="0"/>
              <a:t>                 </a:t>
            </a:r>
            <a:r>
              <a:rPr lang="en-US" altLang="zh-CN" sz="2600" i="1" dirty="0" smtClean="0"/>
              <a:t>X</a:t>
            </a:r>
            <a:r>
              <a:rPr lang="en-US" altLang="zh-CN" sz="2600" baseline="-25000" dirty="0" smtClean="0"/>
              <a:t>1</a:t>
            </a:r>
            <a:r>
              <a:rPr lang="en-US" altLang="zh-CN" sz="2600" i="1" dirty="0" smtClean="0"/>
              <a:t>X</a:t>
            </a:r>
            <a:r>
              <a:rPr lang="en-US" altLang="zh-CN" sz="2600" baseline="-25000" dirty="0" smtClean="0"/>
              <a:t>0.5</a:t>
            </a:r>
            <a:r>
              <a:rPr lang="en-US" altLang="zh-CN" sz="2600" dirty="0" smtClean="0"/>
              <a:t> </a:t>
            </a:r>
            <a:r>
              <a:rPr lang="en-US" altLang="zh-CN" sz="2600" dirty="0"/>
              <a:t>= </a:t>
            </a:r>
            <a:r>
              <a:rPr lang="en-US" altLang="zh-CN" sz="2600" dirty="0" smtClean="0"/>
              <a:t>10 ——</a:t>
            </a:r>
            <a:r>
              <a:rPr lang="en-US" altLang="zh-CN" sz="2600" dirty="0"/>
              <a:t>1.0 </a:t>
            </a:r>
            <a:r>
              <a:rPr lang="zh-CN" altLang="en-US" sz="2600" dirty="0"/>
              <a:t>￥</a:t>
            </a:r>
            <a:r>
              <a:rPr lang="zh-CN" altLang="en-US" sz="2800" b="1" dirty="0"/>
              <a:t>。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bg1"/>
                </a:solidFill>
              </a:rPr>
              <a:t>状态：标记收到的钱数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chemeClr val="bg1"/>
                </a:solidFill>
              </a:rPr>
              <a:t>                </a:t>
            </a:r>
            <a:r>
              <a:rPr lang="en-US" altLang="zh-CN" sz="2600" i="1" dirty="0"/>
              <a:t>S</a:t>
            </a:r>
            <a:r>
              <a:rPr lang="en-US" altLang="zh-CN" sz="2600" baseline="-25000" dirty="0"/>
              <a:t>0</a:t>
            </a:r>
            <a:r>
              <a:rPr lang="zh-CN" altLang="en-US" sz="2600" dirty="0"/>
              <a:t>＝</a:t>
            </a:r>
            <a:r>
              <a:rPr lang="en-US" altLang="zh-CN" sz="2600" dirty="0"/>
              <a:t>0 </a:t>
            </a:r>
            <a:r>
              <a:rPr lang="zh-CN" altLang="en-US" sz="2600" dirty="0"/>
              <a:t>￥</a:t>
            </a:r>
            <a:r>
              <a:rPr lang="en-US" altLang="zh-CN" sz="2600" dirty="0"/>
              <a:t>, </a:t>
            </a:r>
            <a:r>
              <a:rPr lang="zh-CN" altLang="en-US" sz="2600" dirty="0"/>
              <a:t> </a:t>
            </a:r>
            <a:r>
              <a:rPr lang="zh-CN" altLang="en-US" sz="2600" dirty="0" smtClean="0"/>
              <a:t>    </a:t>
            </a:r>
            <a:r>
              <a:rPr lang="en-US" altLang="zh-CN" sz="2600" i="1" dirty="0" smtClean="0"/>
              <a:t>S</a:t>
            </a:r>
            <a:r>
              <a:rPr lang="en-US" altLang="zh-CN" sz="2600" baseline="-25000" dirty="0" smtClean="0"/>
              <a:t>1</a:t>
            </a:r>
            <a:r>
              <a:rPr lang="en-US" altLang="zh-CN" sz="2600" dirty="0" smtClean="0"/>
              <a:t> </a:t>
            </a:r>
            <a:r>
              <a:rPr lang="zh-CN" altLang="en-US" sz="2600" dirty="0"/>
              <a:t>＝</a:t>
            </a:r>
            <a:r>
              <a:rPr lang="en-US" altLang="zh-CN" sz="2600" dirty="0" smtClean="0"/>
              <a:t>0.5</a:t>
            </a:r>
            <a:r>
              <a:rPr lang="zh-CN" altLang="en-US" sz="2600" dirty="0" smtClean="0"/>
              <a:t>￥</a:t>
            </a:r>
            <a:r>
              <a:rPr lang="en-US" altLang="zh-CN" sz="2600" dirty="0"/>
              <a:t>, </a:t>
            </a:r>
            <a:r>
              <a:rPr lang="en-US" altLang="zh-CN" sz="2600" dirty="0" smtClean="0"/>
              <a:t>    </a:t>
            </a:r>
            <a:r>
              <a:rPr lang="en-US" altLang="zh-CN" sz="2600" i="1" dirty="0" smtClean="0"/>
              <a:t>S</a:t>
            </a:r>
            <a:r>
              <a:rPr lang="en-US" altLang="zh-CN" sz="2600" baseline="-25000" dirty="0" smtClean="0"/>
              <a:t>2</a:t>
            </a:r>
            <a:r>
              <a:rPr lang="en-US" altLang="zh-CN" sz="2600" dirty="0" smtClean="0"/>
              <a:t> </a:t>
            </a:r>
            <a:r>
              <a:rPr lang="zh-CN" altLang="en-US" sz="2600" dirty="0"/>
              <a:t>＝</a:t>
            </a:r>
            <a:r>
              <a:rPr lang="en-US" altLang="zh-CN" sz="2600" dirty="0"/>
              <a:t>1.0</a:t>
            </a:r>
            <a:r>
              <a:rPr lang="zh-CN" altLang="en-US" sz="2600" dirty="0"/>
              <a:t>￥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600" dirty="0"/>
              <a:t>                </a:t>
            </a:r>
            <a:r>
              <a:rPr lang="en-US" altLang="zh-CN" sz="2600" i="1" dirty="0"/>
              <a:t>S</a:t>
            </a:r>
            <a:r>
              <a:rPr lang="en-US" altLang="zh-CN" sz="2600" baseline="-25000" dirty="0"/>
              <a:t>3</a:t>
            </a:r>
            <a:r>
              <a:rPr lang="en-US" altLang="zh-CN" sz="2600" dirty="0"/>
              <a:t> </a:t>
            </a:r>
            <a:r>
              <a:rPr lang="zh-CN" altLang="en-US" sz="2600" dirty="0"/>
              <a:t>＝</a:t>
            </a:r>
            <a:r>
              <a:rPr lang="en-US" altLang="zh-CN" sz="2600" dirty="0" smtClean="0"/>
              <a:t>1.5</a:t>
            </a:r>
            <a:r>
              <a:rPr lang="zh-CN" altLang="en-US" sz="2600" dirty="0" smtClean="0"/>
              <a:t>￥</a:t>
            </a:r>
            <a:r>
              <a:rPr lang="en-US" altLang="zh-CN" sz="2600" dirty="0"/>
              <a:t>, </a:t>
            </a:r>
            <a:r>
              <a:rPr lang="en-US" altLang="zh-CN" sz="2600" dirty="0" smtClean="0"/>
              <a:t>   </a:t>
            </a:r>
            <a:r>
              <a:rPr lang="en-US" altLang="zh-CN" sz="2600" i="1" dirty="0" smtClean="0"/>
              <a:t>S</a:t>
            </a:r>
            <a:r>
              <a:rPr lang="en-US" altLang="zh-CN" sz="2600" baseline="-25000" dirty="0" smtClean="0"/>
              <a:t>4</a:t>
            </a:r>
            <a:r>
              <a:rPr lang="en-US" altLang="zh-CN" sz="2600" dirty="0" smtClean="0"/>
              <a:t> </a:t>
            </a:r>
            <a:r>
              <a:rPr lang="zh-CN" altLang="en-US" sz="2600" dirty="0"/>
              <a:t>＝</a:t>
            </a:r>
            <a:r>
              <a:rPr lang="en-US" altLang="zh-CN" sz="2600" dirty="0" smtClean="0"/>
              <a:t>2.0</a:t>
            </a:r>
            <a:r>
              <a:rPr lang="zh-CN" altLang="en-US" sz="2600" dirty="0" smtClean="0"/>
              <a:t>￥</a:t>
            </a:r>
            <a:endParaRPr lang="zh-CN" altLang="en-US" sz="2600" dirty="0"/>
          </a:p>
        </p:txBody>
      </p:sp>
      <p:sp>
        <p:nvSpPr>
          <p:cNvPr id="302085" name="Text Box 5"/>
          <p:cNvSpPr txBox="1">
            <a:spLocks noChangeArrowheads="1"/>
          </p:cNvSpPr>
          <p:nvPr/>
        </p:nvSpPr>
        <p:spPr bwMode="auto">
          <a:xfrm>
            <a:off x="1763713" y="404813"/>
            <a:ext cx="5545137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800" b="1" u="sng" dirty="0">
                <a:solidFill>
                  <a:schemeClr val="hlink"/>
                </a:solidFill>
                <a:latin typeface="Arial" charset="0"/>
              </a:rPr>
              <a:t>方案 </a:t>
            </a:r>
            <a:r>
              <a:rPr lang="en-US" altLang="zh-CN" sz="2800" b="1" u="sng" dirty="0">
                <a:solidFill>
                  <a:schemeClr val="hlink"/>
                </a:solidFill>
                <a:latin typeface="Arial" charset="0"/>
              </a:rPr>
              <a:t>2</a:t>
            </a:r>
            <a:r>
              <a:rPr lang="zh-CN" altLang="en-US" sz="2800" b="1" dirty="0">
                <a:solidFill>
                  <a:schemeClr val="hlink"/>
                </a:solidFill>
                <a:latin typeface="Arial" charset="0"/>
              </a:rPr>
              <a:t>：</a:t>
            </a:r>
            <a:r>
              <a:rPr lang="en-US" altLang="zh-CN" dirty="0">
                <a:latin typeface="Arial" charset="0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Moor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3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546886"/>
              </p:ext>
            </p:extLst>
          </p:nvPr>
        </p:nvGraphicFramePr>
        <p:xfrm>
          <a:off x="936451" y="618266"/>
          <a:ext cx="6553200" cy="492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25" name="VISIO" r:id="rId3" imgW="3448080" imgH="2593080" progId="Visio.Drawing.5">
                  <p:embed/>
                </p:oleObj>
              </mc:Choice>
              <mc:Fallback>
                <p:oleObj name="VISIO" r:id="rId3" imgW="3448080" imgH="2593080" progId="Visio.Drawing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451" y="618266"/>
                        <a:ext cx="6553200" cy="492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07" name="Text Box 3"/>
          <p:cNvSpPr txBox="1">
            <a:spLocks noChangeArrowheads="1"/>
          </p:cNvSpPr>
          <p:nvPr/>
        </p:nvSpPr>
        <p:spPr bwMode="auto">
          <a:xfrm>
            <a:off x="-1253952" y="145256"/>
            <a:ext cx="51847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楷体_GB2312" pitchFamily="49" charset="-122"/>
              </a:rPr>
              <a:t>状态图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楷体_GB2312" pitchFamily="49" charset="-122"/>
            </a:endParaRPr>
          </a:p>
        </p:txBody>
      </p:sp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899592" y="4760922"/>
            <a:ext cx="1871662" cy="4619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0" lang="zh-CN" altLang="en-US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复位状态</a:t>
            </a:r>
            <a:endParaRPr kumimoji="0" lang="en-US" altLang="zh-CN" b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74757" name="Line 5"/>
          <p:cNvSpPr>
            <a:spLocks noChangeShapeType="1"/>
          </p:cNvSpPr>
          <p:nvPr/>
        </p:nvSpPr>
        <p:spPr bwMode="auto">
          <a:xfrm flipV="1">
            <a:off x="1981474" y="3933403"/>
            <a:ext cx="647700" cy="863600"/>
          </a:xfrm>
          <a:prstGeom prst="line">
            <a:avLst/>
          </a:prstGeom>
          <a:noFill/>
          <a:ln w="38100" cap="sq">
            <a:solidFill>
              <a:schemeClr val="folHlink"/>
            </a:solidFill>
            <a:round/>
            <a:headEnd type="none" w="lg" len="lg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5364436" y="260648"/>
            <a:ext cx="2303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b="1" dirty="0">
                <a:solidFill>
                  <a:schemeClr val="folHlink"/>
                </a:solidFill>
                <a:latin typeface="Arial" panose="020B0604020202020204" pitchFamily="34" charset="0"/>
              </a:rPr>
              <a:t>收到 </a:t>
            </a:r>
            <a:r>
              <a:rPr kumimoji="0" lang="en-US" altLang="zh-CN" sz="2400" b="1" dirty="0">
                <a:solidFill>
                  <a:schemeClr val="folHlink"/>
                </a:solidFill>
                <a:latin typeface="Arial" panose="020B0604020202020204" pitchFamily="34" charset="0"/>
              </a:rPr>
              <a:t>0.5 </a:t>
            </a:r>
            <a:r>
              <a:rPr lang="zh-CN" altLang="en-US" sz="2400" b="1" dirty="0">
                <a:solidFill>
                  <a:schemeClr val="folHlink"/>
                </a:solidFill>
                <a:latin typeface="Arial" panose="020B0604020202020204" pitchFamily="34" charset="0"/>
              </a:rPr>
              <a:t>￥</a:t>
            </a:r>
            <a:endParaRPr kumimoji="0" lang="zh-CN" altLang="en-US" sz="2400" b="1" dirty="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4139952" y="549574"/>
            <a:ext cx="1297508" cy="1007218"/>
          </a:xfrm>
          <a:prstGeom prst="line">
            <a:avLst/>
          </a:prstGeom>
          <a:noFill/>
          <a:ln w="38100" cap="sq">
            <a:solidFill>
              <a:schemeClr val="folHlink"/>
            </a:solidFill>
            <a:round/>
            <a:headEnd type="none" w="lg" len="lg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3112" name="Text Box 8"/>
          <p:cNvSpPr txBox="1">
            <a:spLocks noChangeArrowheads="1"/>
          </p:cNvSpPr>
          <p:nvPr/>
        </p:nvSpPr>
        <p:spPr bwMode="auto">
          <a:xfrm>
            <a:off x="5846133" y="5087079"/>
            <a:ext cx="1727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给饮料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 flipV="1">
            <a:off x="6361510" y="4508969"/>
            <a:ext cx="11782" cy="649115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lg" len="lg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3115" name="Text Box 11"/>
          <p:cNvSpPr txBox="1">
            <a:spLocks noChangeArrowheads="1"/>
          </p:cNvSpPr>
          <p:nvPr/>
        </p:nvSpPr>
        <p:spPr bwMode="auto">
          <a:xfrm>
            <a:off x="7146867" y="3381823"/>
            <a:ext cx="230346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收到</a:t>
            </a:r>
            <a:r>
              <a:rPr kumimoji="0" lang="en-US" altLang="zh-CN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1.5</a:t>
            </a:r>
            <a:r>
              <a:rPr kumimoji="0" lang="zh-CN" altLang="en-US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￥</a:t>
            </a:r>
            <a:endParaRPr kumimoji="0" lang="zh-CN" altLang="en-US" b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74764" name="Line 12"/>
          <p:cNvSpPr>
            <a:spLocks noChangeShapeType="1"/>
          </p:cNvSpPr>
          <p:nvPr/>
        </p:nvSpPr>
        <p:spPr bwMode="auto">
          <a:xfrm flipH="1">
            <a:off x="6516215" y="3717032"/>
            <a:ext cx="720081" cy="407409"/>
          </a:xfrm>
          <a:prstGeom prst="line">
            <a:avLst/>
          </a:prstGeom>
          <a:noFill/>
          <a:ln w="38100" cap="sq">
            <a:solidFill>
              <a:schemeClr val="folHlink"/>
            </a:solidFill>
            <a:round/>
            <a:headEnd type="none" w="lg" len="lg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3117" name="Text Box 13"/>
          <p:cNvSpPr txBox="1">
            <a:spLocks noChangeArrowheads="1"/>
          </p:cNvSpPr>
          <p:nvPr/>
        </p:nvSpPr>
        <p:spPr bwMode="auto">
          <a:xfrm>
            <a:off x="1765574" y="5491460"/>
            <a:ext cx="230346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0" lang="zh-CN" altLang="en-US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收到 </a:t>
            </a:r>
            <a:r>
              <a:rPr kumimoji="0" lang="en-US" altLang="zh-CN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2.0</a:t>
            </a:r>
            <a:r>
              <a:rPr kumimoji="0" lang="zh-CN" altLang="en-US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￥</a:t>
            </a:r>
          </a:p>
        </p:txBody>
      </p:sp>
      <p:sp>
        <p:nvSpPr>
          <p:cNvPr id="74766" name="Line 14"/>
          <p:cNvSpPr>
            <a:spLocks noChangeShapeType="1"/>
          </p:cNvSpPr>
          <p:nvPr/>
        </p:nvSpPr>
        <p:spPr bwMode="auto">
          <a:xfrm flipV="1">
            <a:off x="3131840" y="5229200"/>
            <a:ext cx="576262" cy="358775"/>
          </a:xfrm>
          <a:prstGeom prst="line">
            <a:avLst/>
          </a:prstGeom>
          <a:noFill/>
          <a:ln w="38100" cap="sq">
            <a:solidFill>
              <a:schemeClr val="folHlink"/>
            </a:solidFill>
            <a:round/>
            <a:headEnd type="none" w="lg" len="lg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3119" name="Text Box 15"/>
          <p:cNvSpPr txBox="1">
            <a:spLocks noChangeArrowheads="1"/>
          </p:cNvSpPr>
          <p:nvPr/>
        </p:nvSpPr>
        <p:spPr bwMode="auto">
          <a:xfrm>
            <a:off x="3642083" y="5785436"/>
            <a:ext cx="21561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给饮料并找零</a:t>
            </a:r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 flipH="1" flipV="1">
            <a:off x="4282554" y="5158085"/>
            <a:ext cx="0" cy="64703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lg" len="lg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7092280" y="2313001"/>
            <a:ext cx="230346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收到</a:t>
            </a:r>
            <a:r>
              <a:rPr kumimoji="0" lang="en-US" altLang="zh-CN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1.0</a:t>
            </a:r>
            <a:r>
              <a:rPr kumimoji="0" lang="zh-CN" altLang="en-US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￥</a:t>
            </a:r>
            <a:endParaRPr kumimoji="0" lang="zh-CN" altLang="en-US" b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H="1">
            <a:off x="6570018" y="2564754"/>
            <a:ext cx="451346" cy="1233"/>
          </a:xfrm>
          <a:prstGeom prst="line">
            <a:avLst/>
          </a:prstGeom>
          <a:noFill/>
          <a:ln w="38100" cap="sq">
            <a:solidFill>
              <a:schemeClr val="folHlink"/>
            </a:solidFill>
            <a:round/>
            <a:headEnd type="none" w="lg" len="lg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0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0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0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8" grpId="0"/>
      <p:bldP spid="74757" grpId="0" animBg="1"/>
      <p:bldP spid="74758" grpId="0"/>
      <p:bldP spid="74759" grpId="0" animBg="1"/>
      <p:bldP spid="303112" grpId="0"/>
      <p:bldP spid="74761" grpId="0" animBg="1"/>
      <p:bldP spid="303115" grpId="0"/>
      <p:bldP spid="74764" grpId="0" animBg="1"/>
      <p:bldP spid="303117" grpId="0"/>
      <p:bldP spid="74766" grpId="0" animBg="1"/>
      <p:bldP spid="303119" grpId="0"/>
      <p:bldP spid="74768" grpId="0" animBg="1"/>
      <p:bldP spid="18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Text Box 2"/>
          <p:cNvSpPr txBox="1">
            <a:spLocks noChangeArrowheads="1"/>
          </p:cNvSpPr>
          <p:nvPr/>
        </p:nvSpPr>
        <p:spPr bwMode="auto">
          <a:xfrm>
            <a:off x="609600" y="983903"/>
            <a:ext cx="35052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75000"/>
              </a:lnSpc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） 原始状态图</a:t>
            </a:r>
          </a:p>
        </p:txBody>
      </p:sp>
      <p:sp>
        <p:nvSpPr>
          <p:cNvPr id="236547" name="Text Box 3"/>
          <p:cNvSpPr txBox="1">
            <a:spLocks noChangeArrowheads="1"/>
          </p:cNvSpPr>
          <p:nvPr/>
        </p:nvSpPr>
        <p:spPr bwMode="auto">
          <a:xfrm>
            <a:off x="5099248" y="980728"/>
            <a:ext cx="35052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75000"/>
              </a:lnSpc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） 原始状态表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02933" y="1758503"/>
            <a:ext cx="3488630" cy="3254377"/>
            <a:chOff x="3360" y="1079"/>
            <a:chExt cx="1872" cy="2050"/>
          </a:xfrm>
        </p:grpSpPr>
        <p:sp>
          <p:nvSpPr>
            <p:cNvPr id="236549" name="Text Box 5"/>
            <p:cNvSpPr txBox="1">
              <a:spLocks noChangeArrowheads="1"/>
            </p:cNvSpPr>
            <p:nvPr/>
          </p:nvSpPr>
          <p:spPr bwMode="auto">
            <a:xfrm>
              <a:off x="3360" y="1407"/>
              <a:ext cx="1872" cy="172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kumimoji="0" lang="zh-CN" altLang="en-US" b="1" dirty="0">
                  <a:solidFill>
                    <a:srgbClr val="000099"/>
                  </a:solidFill>
                  <a:latin typeface="Times New Roman" pitchFamily="18" charset="0"/>
                </a:rPr>
                <a:t>              </a:t>
              </a:r>
              <a:r>
                <a:rPr kumimoji="0" lang="en-US" altLang="zh-CN" b="1" dirty="0">
                  <a:solidFill>
                    <a:srgbClr val="000099"/>
                  </a:solidFill>
                  <a:latin typeface="Times New Roman" pitchFamily="18" charset="0"/>
                </a:rPr>
                <a:t>0</a:t>
              </a:r>
              <a:r>
                <a:rPr lang="en-US" altLang="zh-CN" b="1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b="1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lang="en-US" altLang="zh-CN" b="1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b="1" dirty="0">
                  <a:solidFill>
                    <a:srgbClr val="000099"/>
                  </a:solidFill>
                  <a:latin typeface="Times New Roman" pitchFamily="18" charset="0"/>
                </a:rPr>
                <a:t>                 1</a:t>
              </a:r>
              <a:r>
                <a:rPr lang="en-US" altLang="zh-CN" b="1" dirty="0">
                  <a:latin typeface="Times New Roman" pitchFamily="18" charset="0"/>
                </a:rPr>
                <a:t>      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latin typeface="Times New Roman" pitchFamily="18" charset="0"/>
                </a:rPr>
                <a:t>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sz="2800" b="1" dirty="0">
                  <a:latin typeface="Times New Roman" pitchFamily="18" charset="0"/>
                </a:rPr>
                <a:t>    </a:t>
              </a:r>
              <a:r>
                <a:rPr lang="en-US" altLang="zh-CN" sz="28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sz="2800" b="1" baseline="-25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sz="2800" b="1" dirty="0">
                  <a:latin typeface="Times New Roman" pitchFamily="18" charset="0"/>
                </a:rPr>
                <a:t> / 0       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lang="en-US" altLang="zh-CN" sz="2800" b="1" dirty="0">
                  <a:latin typeface="Times New Roman" pitchFamily="18" charset="0"/>
                </a:rPr>
                <a:t> / 0                        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800" b="1" dirty="0">
                  <a:latin typeface="Times New Roman" pitchFamily="18" charset="0"/>
                </a:rPr>
                <a:t>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   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sz="2800" b="1" dirty="0">
                  <a:latin typeface="Times New Roman" pitchFamily="18" charset="0"/>
                </a:rPr>
                <a:t> / 0       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lang="en-US" altLang="zh-CN" sz="2800" b="1" dirty="0">
                  <a:latin typeface="Times New Roman" pitchFamily="18" charset="0"/>
                </a:rPr>
                <a:t> / 0                      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800" b="1" dirty="0">
                  <a:latin typeface="Times New Roman" pitchFamily="18" charset="0"/>
                </a:rPr>
                <a:t>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lang="en-US" altLang="zh-CN" sz="2800" b="1" dirty="0">
                  <a:latin typeface="Times New Roman" pitchFamily="18" charset="0"/>
                </a:rPr>
                <a:t>   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r>
                <a:rPr lang="en-US" altLang="zh-CN" sz="2800" b="1" dirty="0">
                  <a:latin typeface="Times New Roman" pitchFamily="18" charset="0"/>
                </a:rPr>
                <a:t> / 1       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lang="en-US" altLang="zh-CN" sz="2800" b="1" dirty="0">
                  <a:latin typeface="Times New Roman" pitchFamily="18" charset="0"/>
                </a:rPr>
                <a:t> / 0                      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800" b="1" dirty="0">
                  <a:latin typeface="Times New Roman" pitchFamily="18" charset="0"/>
                </a:rPr>
                <a:t>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     </a:t>
              </a:r>
              <a:r>
                <a:rPr lang="en-US" altLang="zh-CN" sz="2800" b="1" dirty="0">
                  <a:latin typeface="Times New Roman" pitchFamily="18" charset="0"/>
                </a:rPr>
                <a:t>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sz="2800" b="1" dirty="0">
                  <a:latin typeface="Times New Roman" pitchFamily="18" charset="0"/>
                </a:rPr>
                <a:t> / 0       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lang="en-US" altLang="zh-CN" sz="2800" b="1" dirty="0">
                  <a:latin typeface="Times New Roman" pitchFamily="18" charset="0"/>
                </a:rPr>
                <a:t> / 0                </a:t>
              </a:r>
            </a:p>
          </p:txBody>
        </p:sp>
        <p:sp>
          <p:nvSpPr>
            <p:cNvPr id="10273" name="Line 6"/>
            <p:cNvSpPr>
              <a:spLocks noChangeShapeType="1"/>
            </p:cNvSpPr>
            <p:nvPr/>
          </p:nvSpPr>
          <p:spPr bwMode="auto">
            <a:xfrm>
              <a:off x="4464" y="1344"/>
              <a:ext cx="7" cy="175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10274" name="Line 7"/>
            <p:cNvSpPr>
              <a:spLocks noChangeShapeType="1"/>
            </p:cNvSpPr>
            <p:nvPr/>
          </p:nvSpPr>
          <p:spPr bwMode="auto">
            <a:xfrm>
              <a:off x="3360" y="1392"/>
              <a:ext cx="336" cy="240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236552" name="Text Box 8"/>
            <p:cNvSpPr txBox="1">
              <a:spLocks noChangeArrowheads="1"/>
            </p:cNvSpPr>
            <p:nvPr/>
          </p:nvSpPr>
          <p:spPr bwMode="auto">
            <a:xfrm>
              <a:off x="3360" y="1406"/>
              <a:ext cx="43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 err="1">
                  <a:latin typeface="Times New Roman" pitchFamily="18" charset="0"/>
                </a:rPr>
                <a:t>Y</a:t>
              </a:r>
              <a:r>
                <a:rPr kumimoji="0" lang="en-US" altLang="zh-CN" b="1" baseline="-2500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n</a:t>
              </a:r>
              <a:endParaRPr kumimoji="0" lang="en-US" altLang="zh-CN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0276" name="Text Box 9"/>
            <p:cNvSpPr txBox="1">
              <a:spLocks noChangeArrowheads="1"/>
            </p:cNvSpPr>
            <p:nvPr/>
          </p:nvSpPr>
          <p:spPr bwMode="auto">
            <a:xfrm>
              <a:off x="3562" y="1269"/>
              <a:ext cx="28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1" dirty="0">
                  <a:solidFill>
                    <a:schemeClr val="bg2"/>
                  </a:solidFill>
                </a:rPr>
                <a:t>x</a:t>
              </a:r>
            </a:p>
          </p:txBody>
        </p:sp>
        <p:sp>
          <p:nvSpPr>
            <p:cNvPr id="10277" name="Line 10"/>
            <p:cNvSpPr>
              <a:spLocks noChangeShapeType="1"/>
            </p:cNvSpPr>
            <p:nvPr/>
          </p:nvSpPr>
          <p:spPr bwMode="auto">
            <a:xfrm>
              <a:off x="3360" y="1680"/>
              <a:ext cx="1872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236555" name="Text Box 11"/>
            <p:cNvSpPr txBox="1">
              <a:spLocks noChangeArrowheads="1"/>
            </p:cNvSpPr>
            <p:nvPr/>
          </p:nvSpPr>
          <p:spPr bwMode="auto">
            <a:xfrm>
              <a:off x="3360" y="1079"/>
              <a:ext cx="1872" cy="33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800" b="1" dirty="0">
                  <a:latin typeface="Times New Roman" pitchFamily="18" charset="0"/>
                </a:rPr>
                <a:t>               </a:t>
              </a:r>
              <a:r>
                <a:rPr lang="en-US" altLang="zh-CN" sz="2800" b="1" dirty="0">
                  <a:latin typeface="Times New Roman" pitchFamily="18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</a:t>
              </a:r>
              <a:r>
                <a:rPr lang="en-US" altLang="zh-CN" sz="2800" b="1" dirty="0">
                  <a:latin typeface="Times New Roman" pitchFamily="18" charset="0"/>
                </a:rPr>
                <a:t> / Z</a:t>
              </a:r>
            </a:p>
          </p:txBody>
        </p:sp>
        <p:sp>
          <p:nvSpPr>
            <p:cNvPr id="10279" name="Line 12"/>
            <p:cNvSpPr>
              <a:spLocks noChangeShapeType="1"/>
            </p:cNvSpPr>
            <p:nvPr/>
          </p:nvSpPr>
          <p:spPr bwMode="auto">
            <a:xfrm>
              <a:off x="3744" y="1080"/>
              <a:ext cx="12" cy="2016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64232" y="1268760"/>
            <a:ext cx="4495800" cy="3260725"/>
            <a:chOff x="192" y="730"/>
            <a:chExt cx="2832" cy="2054"/>
          </a:xfrm>
        </p:grpSpPr>
        <p:grpSp>
          <p:nvGrpSpPr>
            <p:cNvPr id="10250" name="Group 14"/>
            <p:cNvGrpSpPr>
              <a:grpSpLocks/>
            </p:cNvGrpSpPr>
            <p:nvPr/>
          </p:nvGrpSpPr>
          <p:grpSpPr bwMode="auto">
            <a:xfrm>
              <a:off x="192" y="948"/>
              <a:ext cx="2832" cy="1836"/>
              <a:chOff x="528" y="852"/>
              <a:chExt cx="2832" cy="1836"/>
            </a:xfrm>
          </p:grpSpPr>
          <p:sp>
            <p:nvSpPr>
              <p:cNvPr id="236559" name="Oval 15"/>
              <p:cNvSpPr>
                <a:spLocks noChangeArrowheads="1"/>
              </p:cNvSpPr>
              <p:nvPr/>
            </p:nvSpPr>
            <p:spPr bwMode="auto">
              <a:xfrm>
                <a:off x="1125" y="1054"/>
                <a:ext cx="415" cy="400"/>
              </a:xfrm>
              <a:prstGeom prst="ellipse">
                <a:avLst/>
              </a:prstGeom>
              <a:noFill/>
              <a:ln w="25400" algn="ctr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S</a:t>
                </a:r>
                <a:r>
                  <a:rPr kumimoji="0" lang="en-US" altLang="zh-CN" b="1" baseline="-250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36560" name="Oval 16"/>
              <p:cNvSpPr>
                <a:spLocks noChangeArrowheads="1"/>
              </p:cNvSpPr>
              <p:nvPr/>
            </p:nvSpPr>
            <p:spPr bwMode="auto">
              <a:xfrm>
                <a:off x="2343" y="1054"/>
                <a:ext cx="417" cy="400"/>
              </a:xfrm>
              <a:prstGeom prst="ellipse">
                <a:avLst/>
              </a:prstGeom>
              <a:noFill/>
              <a:ln w="25400" algn="ctr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S</a:t>
                </a:r>
                <a:r>
                  <a:rPr kumimoji="0" lang="en-US" altLang="zh-CN" b="1" baseline="-250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36561" name="Oval 17"/>
              <p:cNvSpPr>
                <a:spLocks noChangeArrowheads="1"/>
              </p:cNvSpPr>
              <p:nvPr/>
            </p:nvSpPr>
            <p:spPr bwMode="auto">
              <a:xfrm>
                <a:off x="2429" y="1980"/>
                <a:ext cx="415" cy="401"/>
              </a:xfrm>
              <a:prstGeom prst="ellipse">
                <a:avLst/>
              </a:prstGeom>
              <a:noFill/>
              <a:ln w="25400" algn="ctr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S</a:t>
                </a:r>
                <a:r>
                  <a:rPr kumimoji="0" lang="en-US" altLang="zh-CN" b="1" baseline="-250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236562" name="Oval 18"/>
              <p:cNvSpPr>
                <a:spLocks noChangeArrowheads="1"/>
              </p:cNvSpPr>
              <p:nvPr/>
            </p:nvSpPr>
            <p:spPr bwMode="auto">
              <a:xfrm>
                <a:off x="1165" y="2020"/>
                <a:ext cx="418" cy="400"/>
              </a:xfrm>
              <a:prstGeom prst="ellipse">
                <a:avLst/>
              </a:prstGeom>
              <a:noFill/>
              <a:ln w="25400" algn="ctr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S</a:t>
                </a:r>
                <a:r>
                  <a:rPr kumimoji="0" lang="en-US" altLang="zh-CN" b="1" baseline="-250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0256" name="Freeform 19"/>
              <p:cNvSpPr>
                <a:spLocks/>
              </p:cNvSpPr>
              <p:nvPr/>
            </p:nvSpPr>
            <p:spPr bwMode="auto">
              <a:xfrm>
                <a:off x="1502" y="1083"/>
                <a:ext cx="883" cy="78"/>
              </a:xfrm>
              <a:custGeom>
                <a:avLst/>
                <a:gdLst>
                  <a:gd name="T0" fmla="*/ 0 w 953"/>
                  <a:gd name="T1" fmla="*/ 0 h 181"/>
                  <a:gd name="T2" fmla="*/ 182 w 953"/>
                  <a:gd name="T3" fmla="*/ 0 h 181"/>
                  <a:gd name="T4" fmla="*/ 381 w 953"/>
                  <a:gd name="T5" fmla="*/ 0 h 181"/>
                  <a:gd name="T6" fmla="*/ 0 60000 65536"/>
                  <a:gd name="T7" fmla="*/ 0 60000 65536"/>
                  <a:gd name="T8" fmla="*/ 0 60000 65536"/>
                  <a:gd name="T9" fmla="*/ 0 w 953"/>
                  <a:gd name="T10" fmla="*/ 0 h 181"/>
                  <a:gd name="T11" fmla="*/ 953 w 953"/>
                  <a:gd name="T12" fmla="*/ 181 h 1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53" h="181">
                    <a:moveTo>
                      <a:pt x="0" y="181"/>
                    </a:moveTo>
                    <a:cubicBezTo>
                      <a:pt x="147" y="90"/>
                      <a:pt x="295" y="0"/>
                      <a:pt x="454" y="0"/>
                    </a:cubicBezTo>
                    <a:cubicBezTo>
                      <a:pt x="613" y="0"/>
                      <a:pt x="870" y="151"/>
                      <a:pt x="953" y="181"/>
                    </a:cubicBezTo>
                  </a:path>
                </a:pathLst>
              </a:custGeom>
              <a:noFill/>
              <a:ln w="25400">
                <a:solidFill>
                  <a:srgbClr val="FFFF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57" name="Freeform 20"/>
              <p:cNvSpPr>
                <a:spLocks/>
              </p:cNvSpPr>
              <p:nvPr/>
            </p:nvSpPr>
            <p:spPr bwMode="auto">
              <a:xfrm rot="5400000">
                <a:off x="2458" y="1659"/>
                <a:ext cx="696" cy="84"/>
              </a:xfrm>
              <a:custGeom>
                <a:avLst/>
                <a:gdLst>
                  <a:gd name="T0" fmla="*/ 0 w 953"/>
                  <a:gd name="T1" fmla="*/ 0 h 181"/>
                  <a:gd name="T2" fmla="*/ 11 w 953"/>
                  <a:gd name="T3" fmla="*/ 0 h 181"/>
                  <a:gd name="T4" fmla="*/ 22 w 953"/>
                  <a:gd name="T5" fmla="*/ 0 h 181"/>
                  <a:gd name="T6" fmla="*/ 0 60000 65536"/>
                  <a:gd name="T7" fmla="*/ 0 60000 65536"/>
                  <a:gd name="T8" fmla="*/ 0 60000 65536"/>
                  <a:gd name="T9" fmla="*/ 0 w 953"/>
                  <a:gd name="T10" fmla="*/ 0 h 181"/>
                  <a:gd name="T11" fmla="*/ 953 w 953"/>
                  <a:gd name="T12" fmla="*/ 181 h 1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53" h="181">
                    <a:moveTo>
                      <a:pt x="0" y="181"/>
                    </a:moveTo>
                    <a:cubicBezTo>
                      <a:pt x="147" y="90"/>
                      <a:pt x="295" y="0"/>
                      <a:pt x="454" y="0"/>
                    </a:cubicBezTo>
                    <a:cubicBezTo>
                      <a:pt x="613" y="0"/>
                      <a:pt x="870" y="151"/>
                      <a:pt x="953" y="181"/>
                    </a:cubicBezTo>
                  </a:path>
                </a:pathLst>
              </a:custGeom>
              <a:noFill/>
              <a:ln w="25400">
                <a:solidFill>
                  <a:srgbClr val="FFFF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58" name="Freeform 21"/>
              <p:cNvSpPr>
                <a:spLocks/>
              </p:cNvSpPr>
              <p:nvPr/>
            </p:nvSpPr>
            <p:spPr bwMode="auto">
              <a:xfrm rot="-75468" flipH="1" flipV="1">
                <a:off x="1534" y="2351"/>
                <a:ext cx="911" cy="138"/>
              </a:xfrm>
              <a:custGeom>
                <a:avLst/>
                <a:gdLst>
                  <a:gd name="T0" fmla="*/ 0 w 953"/>
                  <a:gd name="T1" fmla="*/ 7 h 181"/>
                  <a:gd name="T2" fmla="*/ 265 w 953"/>
                  <a:gd name="T3" fmla="*/ 0 h 181"/>
                  <a:gd name="T4" fmla="*/ 554 w 953"/>
                  <a:gd name="T5" fmla="*/ 7 h 181"/>
                  <a:gd name="T6" fmla="*/ 0 60000 65536"/>
                  <a:gd name="T7" fmla="*/ 0 60000 65536"/>
                  <a:gd name="T8" fmla="*/ 0 60000 65536"/>
                  <a:gd name="T9" fmla="*/ 0 w 953"/>
                  <a:gd name="T10" fmla="*/ 0 h 181"/>
                  <a:gd name="T11" fmla="*/ 953 w 953"/>
                  <a:gd name="T12" fmla="*/ 181 h 1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53" h="181">
                    <a:moveTo>
                      <a:pt x="0" y="181"/>
                    </a:moveTo>
                    <a:cubicBezTo>
                      <a:pt x="147" y="90"/>
                      <a:pt x="295" y="0"/>
                      <a:pt x="454" y="0"/>
                    </a:cubicBezTo>
                    <a:cubicBezTo>
                      <a:pt x="613" y="0"/>
                      <a:pt x="870" y="151"/>
                      <a:pt x="953" y="181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59" name="Freeform 22"/>
              <p:cNvSpPr>
                <a:spLocks/>
              </p:cNvSpPr>
              <p:nvPr/>
            </p:nvSpPr>
            <p:spPr bwMode="auto">
              <a:xfrm rot="5400000" flipH="1" flipV="1">
                <a:off x="860" y="1698"/>
                <a:ext cx="694" cy="84"/>
              </a:xfrm>
              <a:custGeom>
                <a:avLst/>
                <a:gdLst>
                  <a:gd name="T0" fmla="*/ 0 w 953"/>
                  <a:gd name="T1" fmla="*/ 0 h 181"/>
                  <a:gd name="T2" fmla="*/ 10 w 953"/>
                  <a:gd name="T3" fmla="*/ 0 h 181"/>
                  <a:gd name="T4" fmla="*/ 21 w 953"/>
                  <a:gd name="T5" fmla="*/ 0 h 181"/>
                  <a:gd name="T6" fmla="*/ 0 60000 65536"/>
                  <a:gd name="T7" fmla="*/ 0 60000 65536"/>
                  <a:gd name="T8" fmla="*/ 0 60000 65536"/>
                  <a:gd name="T9" fmla="*/ 0 w 953"/>
                  <a:gd name="T10" fmla="*/ 0 h 181"/>
                  <a:gd name="T11" fmla="*/ 953 w 953"/>
                  <a:gd name="T12" fmla="*/ 181 h 1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53" h="181">
                    <a:moveTo>
                      <a:pt x="0" y="181"/>
                    </a:moveTo>
                    <a:cubicBezTo>
                      <a:pt x="147" y="90"/>
                      <a:pt x="295" y="0"/>
                      <a:pt x="454" y="0"/>
                    </a:cubicBezTo>
                    <a:cubicBezTo>
                      <a:pt x="613" y="0"/>
                      <a:pt x="870" y="151"/>
                      <a:pt x="953" y="181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6567" name="Text Box 23"/>
              <p:cNvSpPr txBox="1">
                <a:spLocks noChangeArrowheads="1"/>
              </p:cNvSpPr>
              <p:nvPr/>
            </p:nvSpPr>
            <p:spPr bwMode="auto">
              <a:xfrm>
                <a:off x="528" y="890"/>
                <a:ext cx="426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0/0</a:t>
                </a:r>
              </a:p>
            </p:txBody>
          </p:sp>
          <p:sp>
            <p:nvSpPr>
              <p:cNvPr id="10261" name="Freeform 24"/>
              <p:cNvSpPr>
                <a:spLocks/>
              </p:cNvSpPr>
              <p:nvPr/>
            </p:nvSpPr>
            <p:spPr bwMode="auto">
              <a:xfrm>
                <a:off x="885" y="877"/>
                <a:ext cx="406" cy="355"/>
              </a:xfrm>
              <a:custGeom>
                <a:avLst/>
                <a:gdLst>
                  <a:gd name="T0" fmla="*/ 177 w 438"/>
                  <a:gd name="T1" fmla="*/ 36 h 416"/>
                  <a:gd name="T2" fmla="*/ 104 w 438"/>
                  <a:gd name="T3" fmla="*/ 3 h 416"/>
                  <a:gd name="T4" fmla="*/ 30 w 438"/>
                  <a:gd name="T5" fmla="*/ 22 h 416"/>
                  <a:gd name="T6" fmla="*/ 13 w 438"/>
                  <a:gd name="T7" fmla="*/ 57 h 416"/>
                  <a:gd name="T8" fmla="*/ 104 w 438"/>
                  <a:gd name="T9" fmla="*/ 57 h 4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8"/>
                  <a:gd name="T16" fmla="*/ 0 h 416"/>
                  <a:gd name="T17" fmla="*/ 438 w 438"/>
                  <a:gd name="T18" fmla="*/ 416 h 4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8" h="416">
                    <a:moveTo>
                      <a:pt x="438" y="242"/>
                    </a:moveTo>
                    <a:cubicBezTo>
                      <a:pt x="377" y="136"/>
                      <a:pt x="317" y="30"/>
                      <a:pt x="257" y="15"/>
                    </a:cubicBezTo>
                    <a:cubicBezTo>
                      <a:pt x="197" y="0"/>
                      <a:pt x="114" y="91"/>
                      <a:pt x="76" y="151"/>
                    </a:cubicBezTo>
                    <a:cubicBezTo>
                      <a:pt x="38" y="211"/>
                      <a:pt x="0" y="340"/>
                      <a:pt x="30" y="378"/>
                    </a:cubicBezTo>
                    <a:cubicBezTo>
                      <a:pt x="60" y="416"/>
                      <a:pt x="219" y="378"/>
                      <a:pt x="257" y="378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6569" name="Text Box 25"/>
              <p:cNvSpPr txBox="1">
                <a:spLocks noChangeArrowheads="1"/>
              </p:cNvSpPr>
              <p:nvPr/>
            </p:nvSpPr>
            <p:spPr bwMode="auto">
              <a:xfrm>
                <a:off x="1670" y="852"/>
                <a:ext cx="538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1/0</a:t>
                </a:r>
              </a:p>
            </p:txBody>
          </p:sp>
          <p:sp>
            <p:nvSpPr>
              <p:cNvPr id="236570" name="Text Box 26"/>
              <p:cNvSpPr txBox="1">
                <a:spLocks noChangeArrowheads="1"/>
              </p:cNvSpPr>
              <p:nvPr/>
            </p:nvSpPr>
            <p:spPr bwMode="auto">
              <a:xfrm>
                <a:off x="2496" y="1584"/>
                <a:ext cx="528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1/0</a:t>
                </a:r>
              </a:p>
            </p:txBody>
          </p:sp>
          <p:sp>
            <p:nvSpPr>
              <p:cNvPr id="236571" name="Text Box 27"/>
              <p:cNvSpPr txBox="1">
                <a:spLocks noChangeArrowheads="1"/>
              </p:cNvSpPr>
              <p:nvPr/>
            </p:nvSpPr>
            <p:spPr bwMode="auto">
              <a:xfrm>
                <a:off x="1872" y="1632"/>
                <a:ext cx="549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1/0</a:t>
                </a:r>
              </a:p>
            </p:txBody>
          </p:sp>
          <p:sp>
            <p:nvSpPr>
              <p:cNvPr id="10265" name="Freeform 28"/>
              <p:cNvSpPr>
                <a:spLocks/>
              </p:cNvSpPr>
              <p:nvPr/>
            </p:nvSpPr>
            <p:spPr bwMode="auto">
              <a:xfrm rot="19985425">
                <a:off x="1575" y="1119"/>
                <a:ext cx="746" cy="336"/>
              </a:xfrm>
              <a:custGeom>
                <a:avLst/>
                <a:gdLst>
                  <a:gd name="T0" fmla="*/ 130 w 1088"/>
                  <a:gd name="T1" fmla="*/ 0 h 998"/>
                  <a:gd name="T2" fmla="*/ 54 w 1088"/>
                  <a:gd name="T3" fmla="*/ 0 h 998"/>
                  <a:gd name="T4" fmla="*/ 0 w 1088"/>
                  <a:gd name="T5" fmla="*/ 0 h 998"/>
                  <a:gd name="T6" fmla="*/ 0 60000 65536"/>
                  <a:gd name="T7" fmla="*/ 0 60000 65536"/>
                  <a:gd name="T8" fmla="*/ 0 60000 65536"/>
                  <a:gd name="T9" fmla="*/ 0 w 1088"/>
                  <a:gd name="T10" fmla="*/ 0 h 998"/>
                  <a:gd name="T11" fmla="*/ 1088 w 1088"/>
                  <a:gd name="T12" fmla="*/ 998 h 9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88" h="998">
                    <a:moveTo>
                      <a:pt x="1088" y="998"/>
                    </a:moveTo>
                    <a:cubicBezTo>
                      <a:pt x="861" y="967"/>
                      <a:pt x="634" y="937"/>
                      <a:pt x="453" y="771"/>
                    </a:cubicBezTo>
                    <a:cubicBezTo>
                      <a:pt x="272" y="605"/>
                      <a:pt x="75" y="128"/>
                      <a:pt x="0" y="0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6573" name="Text Box 29"/>
              <p:cNvSpPr txBox="1">
                <a:spLocks noChangeArrowheads="1"/>
              </p:cNvSpPr>
              <p:nvPr/>
            </p:nvSpPr>
            <p:spPr bwMode="auto">
              <a:xfrm>
                <a:off x="1776" y="2160"/>
                <a:ext cx="528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0/1</a:t>
                </a:r>
              </a:p>
            </p:txBody>
          </p:sp>
          <p:sp>
            <p:nvSpPr>
              <p:cNvPr id="236574" name="Text Box 30"/>
              <p:cNvSpPr txBox="1">
                <a:spLocks noChangeArrowheads="1"/>
              </p:cNvSpPr>
              <p:nvPr/>
            </p:nvSpPr>
            <p:spPr bwMode="auto">
              <a:xfrm>
                <a:off x="768" y="1663"/>
                <a:ext cx="440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0/0</a:t>
                </a:r>
              </a:p>
            </p:txBody>
          </p:sp>
          <p:sp>
            <p:nvSpPr>
              <p:cNvPr id="10268" name="Freeform 31"/>
              <p:cNvSpPr>
                <a:spLocks/>
              </p:cNvSpPr>
              <p:nvPr/>
            </p:nvSpPr>
            <p:spPr bwMode="auto">
              <a:xfrm>
                <a:off x="1613" y="1426"/>
                <a:ext cx="883" cy="734"/>
              </a:xfrm>
              <a:custGeom>
                <a:avLst/>
                <a:gdLst>
                  <a:gd name="T0" fmla="*/ 0 w 998"/>
                  <a:gd name="T1" fmla="*/ 125 h 862"/>
                  <a:gd name="T2" fmla="*/ 82 w 998"/>
                  <a:gd name="T3" fmla="*/ 32 h 862"/>
                  <a:gd name="T4" fmla="*/ 230 w 998"/>
                  <a:gd name="T5" fmla="*/ 0 h 862"/>
                  <a:gd name="T6" fmla="*/ 0 60000 65536"/>
                  <a:gd name="T7" fmla="*/ 0 60000 65536"/>
                  <a:gd name="T8" fmla="*/ 0 60000 65536"/>
                  <a:gd name="T9" fmla="*/ 0 w 998"/>
                  <a:gd name="T10" fmla="*/ 0 h 862"/>
                  <a:gd name="T11" fmla="*/ 998 w 998"/>
                  <a:gd name="T12" fmla="*/ 862 h 86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98" h="862">
                    <a:moveTo>
                      <a:pt x="0" y="862"/>
                    </a:moveTo>
                    <a:cubicBezTo>
                      <a:pt x="98" y="616"/>
                      <a:pt x="197" y="371"/>
                      <a:pt x="363" y="227"/>
                    </a:cubicBezTo>
                    <a:cubicBezTo>
                      <a:pt x="529" y="83"/>
                      <a:pt x="892" y="38"/>
                      <a:pt x="998" y="0"/>
                    </a:cubicBezTo>
                  </a:path>
                </a:pathLst>
              </a:custGeom>
              <a:noFill/>
              <a:ln w="25400">
                <a:solidFill>
                  <a:srgbClr val="FF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6576" name="Text Box 32"/>
              <p:cNvSpPr txBox="1">
                <a:spLocks noChangeArrowheads="1"/>
              </p:cNvSpPr>
              <p:nvPr/>
            </p:nvSpPr>
            <p:spPr bwMode="auto">
              <a:xfrm>
                <a:off x="1680" y="1200"/>
                <a:ext cx="449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0/0</a:t>
                </a:r>
              </a:p>
            </p:txBody>
          </p:sp>
          <p:sp>
            <p:nvSpPr>
              <p:cNvPr id="10270" name="Freeform 33"/>
              <p:cNvSpPr>
                <a:spLocks/>
              </p:cNvSpPr>
              <p:nvPr/>
            </p:nvSpPr>
            <p:spPr bwMode="auto">
              <a:xfrm>
                <a:off x="2640" y="2208"/>
                <a:ext cx="344" cy="336"/>
              </a:xfrm>
              <a:custGeom>
                <a:avLst/>
                <a:gdLst>
                  <a:gd name="T0" fmla="*/ 192 w 344"/>
                  <a:gd name="T1" fmla="*/ 0 h 336"/>
                  <a:gd name="T2" fmla="*/ 336 w 344"/>
                  <a:gd name="T3" fmla="*/ 144 h 336"/>
                  <a:gd name="T4" fmla="*/ 144 w 344"/>
                  <a:gd name="T5" fmla="*/ 336 h 336"/>
                  <a:gd name="T6" fmla="*/ 0 w 344"/>
                  <a:gd name="T7" fmla="*/ 144 h 3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44"/>
                  <a:gd name="T13" fmla="*/ 0 h 336"/>
                  <a:gd name="T14" fmla="*/ 344 w 344"/>
                  <a:gd name="T15" fmla="*/ 336 h 3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44" h="336">
                    <a:moveTo>
                      <a:pt x="192" y="0"/>
                    </a:moveTo>
                    <a:cubicBezTo>
                      <a:pt x="268" y="44"/>
                      <a:pt x="344" y="88"/>
                      <a:pt x="336" y="144"/>
                    </a:cubicBezTo>
                    <a:cubicBezTo>
                      <a:pt x="328" y="200"/>
                      <a:pt x="200" y="336"/>
                      <a:pt x="144" y="336"/>
                    </a:cubicBezTo>
                    <a:cubicBezTo>
                      <a:pt x="88" y="336"/>
                      <a:pt x="44" y="240"/>
                      <a:pt x="0" y="14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6578" name="Text Box 34"/>
              <p:cNvSpPr txBox="1">
                <a:spLocks noChangeArrowheads="1"/>
              </p:cNvSpPr>
              <p:nvPr/>
            </p:nvSpPr>
            <p:spPr bwMode="auto">
              <a:xfrm>
                <a:off x="2832" y="2400"/>
                <a:ext cx="528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1/0</a:t>
                </a:r>
              </a:p>
            </p:txBody>
          </p:sp>
        </p:grpSp>
        <p:sp>
          <p:nvSpPr>
            <p:cNvPr id="236579" name="Text Box 35"/>
            <p:cNvSpPr txBox="1">
              <a:spLocks noChangeArrowheads="1"/>
            </p:cNvSpPr>
            <p:nvPr/>
          </p:nvSpPr>
          <p:spPr bwMode="auto">
            <a:xfrm>
              <a:off x="2262" y="730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X</a:t>
              </a: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/ Z</a:t>
              </a:r>
            </a:p>
          </p:txBody>
        </p:sp>
      </p:grpSp>
      <p:pic>
        <p:nvPicPr>
          <p:cNvPr id="10248" name="Picture 38" descr="ELEGLINE"/>
          <p:cNvPicPr>
            <a:picLocks noChangeAspect="1" noChangeArrowheads="1"/>
          </p:cNvPicPr>
          <p:nvPr/>
        </p:nvPicPr>
        <p:blipFill>
          <a:blip r:embed="rId2">
            <a:lum bright="46000" contras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9" name="Text Box 4"/>
          <p:cNvSpPr txBox="1">
            <a:spLocks noChangeArrowheads="1"/>
          </p:cNvSpPr>
          <p:nvPr/>
        </p:nvSpPr>
        <p:spPr bwMode="auto">
          <a:xfrm>
            <a:off x="2197100" y="246063"/>
            <a:ext cx="4895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</a:rPr>
              <a:t>时序电路设计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4232" y="4437112"/>
            <a:ext cx="1473096" cy="1569660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</a:t>
            </a:r>
            <a:r>
              <a:rPr kumimoji="0" lang="en-US" altLang="zh-CN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：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</a:t>
            </a:r>
            <a:r>
              <a:rPr kumimoji="0" lang="en-US" altLang="zh-CN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：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endParaRPr lang="en-US" altLang="zh-CN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</a:t>
            </a:r>
            <a:r>
              <a:rPr kumimoji="0" lang="en-US" altLang="zh-CN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：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11</a:t>
            </a:r>
            <a:endParaRPr lang="en-US" altLang="zh-CN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</a:t>
            </a:r>
            <a:r>
              <a:rPr kumimoji="0" lang="en-US" altLang="zh-CN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：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110</a:t>
            </a:r>
            <a:endParaRPr lang="en-US" altLang="zh-CN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6" grpId="0" autoUpdateAnimBg="0"/>
      <p:bldP spid="236547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13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879828"/>
              </p:ext>
            </p:extLst>
          </p:nvPr>
        </p:nvGraphicFramePr>
        <p:xfrm>
          <a:off x="1042988" y="1413421"/>
          <a:ext cx="7056437" cy="3529014"/>
        </p:xfrm>
        <a:graphic>
          <a:graphicData uri="http://schemas.openxmlformats.org/drawingml/2006/table">
            <a:tbl>
              <a:tblPr/>
              <a:tblGrid>
                <a:gridCol w="1065212"/>
                <a:gridCol w="1641475"/>
                <a:gridCol w="1643063"/>
                <a:gridCol w="1641475"/>
                <a:gridCol w="1065212"/>
              </a:tblGrid>
              <a:tr h="50482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现态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次态</a:t>
                      </a:r>
                      <a:endParaRPr kumimoji="1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</a:t>
                      </a:r>
                      <a:endParaRPr kumimoji="1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</a:t>
                      </a:r>
                      <a:r>
                        <a:rPr kumimoji="1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</a:t>
                      </a:r>
                      <a:r>
                        <a:rPr kumimoji="1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5032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00</a:t>
                      </a:r>
                      <a:endParaRPr kumimoji="1" lang="en-US" altLang="zh-CN" sz="5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01</a:t>
                      </a:r>
                      <a:endParaRPr kumimoji="1" lang="en-US" altLang="zh-CN" sz="5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10</a:t>
                      </a:r>
                      <a:endParaRPr kumimoji="1" lang="en-US" altLang="zh-CN" sz="5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5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5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5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</a:t>
                      </a:r>
                      <a:endParaRPr kumimoji="1" lang="en-US" altLang="zh-CN" sz="5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5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5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5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r"/>
                          <a:tab pos="2636838" algn="ctr"/>
                          <a:tab pos="5273675" algn="r"/>
                        </a:tabLst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5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</a:t>
                      </a:r>
                      <a:endParaRPr kumimoji="1" lang="en-US" altLang="zh-CN" sz="5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5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5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r"/>
                          <a:tab pos="2636838" algn="ctr"/>
                          <a:tab pos="5273675" algn="r"/>
                        </a:tabLst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5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5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</a:t>
                      </a:r>
                      <a:endParaRPr kumimoji="1" lang="en-US" altLang="zh-CN" sz="5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5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5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5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5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1" lang="en-US" altLang="zh-CN" sz="5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5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5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5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5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1" lang="en-US" altLang="zh-CN" sz="5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75824" name="Text Box 48"/>
          <p:cNvSpPr txBox="1">
            <a:spLocks noChangeArrowheads="1"/>
          </p:cNvSpPr>
          <p:nvPr/>
        </p:nvSpPr>
        <p:spPr bwMode="auto">
          <a:xfrm>
            <a:off x="2627313" y="692696"/>
            <a:ext cx="3816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 smtClean="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状态</a:t>
            </a: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3"/>
          <p:cNvSpPr txBox="1">
            <a:spLocks noChangeArrowheads="1"/>
          </p:cNvSpPr>
          <p:nvPr/>
        </p:nvSpPr>
        <p:spPr bwMode="auto">
          <a:xfrm>
            <a:off x="755650" y="1076325"/>
            <a:ext cx="7920038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</a:t>
            </a:r>
            <a:r>
              <a:rPr lang="en-US" altLang="zh-CN" sz="30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30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可逆计数器</a:t>
            </a:r>
            <a:endParaRPr lang="en-US" altLang="zh-CN" sz="30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自动售卖机</a:t>
            </a:r>
            <a:endParaRPr lang="en-US" altLang="zh-CN" sz="30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时序锁</a:t>
            </a:r>
            <a:r>
              <a:rPr lang="zh-CN" altLang="en-US" sz="3000" b="1" dirty="0">
                <a:solidFill>
                  <a:schemeClr val="bg1"/>
                </a:solidFill>
              </a:rPr>
              <a:t>（</a:t>
            </a:r>
            <a:r>
              <a:rPr lang="en-US" altLang="zh-CN" sz="3000" dirty="0">
                <a:solidFill>
                  <a:schemeClr val="bg1"/>
                </a:solidFill>
                <a:latin typeface="Arial" panose="020B0604020202020204" pitchFamily="34" charset="0"/>
              </a:rPr>
              <a:t>Sequential Lock</a:t>
            </a:r>
            <a:r>
              <a:rPr lang="zh-CN" altLang="en-US" sz="3000" dirty="0">
                <a:solidFill>
                  <a:schemeClr val="bg1"/>
                </a:solidFill>
                <a:latin typeface="Arial" panose="020B0604020202020204" pitchFamily="34" charset="0"/>
              </a:rPr>
              <a:t>）</a:t>
            </a:r>
            <a:endParaRPr lang="en-US" altLang="zh-CN" sz="3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二进制串行加法器</a:t>
            </a:r>
            <a:r>
              <a:rPr lang="zh-CN" altLang="en-US" sz="3000" b="1" dirty="0">
                <a:solidFill>
                  <a:schemeClr val="bg2"/>
                </a:solidFill>
              </a:rPr>
              <a:t>（</a:t>
            </a:r>
            <a:r>
              <a:rPr lang="en-US" altLang="zh-CN" sz="3000" dirty="0">
                <a:solidFill>
                  <a:schemeClr val="bg2"/>
                </a:solidFill>
                <a:latin typeface="Arial" panose="020B0604020202020204" pitchFamily="34" charset="0"/>
              </a:rPr>
              <a:t>Binary Serial Adder</a:t>
            </a:r>
            <a:r>
              <a:rPr lang="zh-CN" altLang="en-US" sz="3000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  <a:endParaRPr lang="en-US" altLang="zh-CN" sz="30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串行输入的</a:t>
            </a:r>
            <a:r>
              <a:rPr lang="en-US" altLang="zh-CN" sz="3000" b="1" dirty="0">
                <a:solidFill>
                  <a:schemeClr val="bg2"/>
                </a:solidFill>
                <a:latin typeface="Arial" panose="020B0604020202020204" pitchFamily="34" charset="0"/>
              </a:rPr>
              <a:t>8421BCD</a:t>
            </a:r>
            <a:r>
              <a:rPr lang="zh-CN" altLang="en-US" sz="30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码检测器</a:t>
            </a:r>
            <a:endParaRPr lang="en-US" altLang="zh-CN" sz="30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奇偶校验器</a:t>
            </a:r>
            <a:r>
              <a:rPr lang="zh-CN" altLang="en-US" sz="3000" dirty="0">
                <a:solidFill>
                  <a:schemeClr val="bg2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3000" dirty="0">
                <a:solidFill>
                  <a:schemeClr val="bg2"/>
                </a:solidFill>
                <a:latin typeface="Arial" panose="020B0604020202020204" pitchFamily="34" charset="0"/>
              </a:rPr>
              <a:t>A Sequential Parity Checker</a:t>
            </a:r>
            <a:r>
              <a:rPr lang="zh-CN" altLang="en-US" sz="3000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  <a:endParaRPr lang="en-US" altLang="zh-CN" sz="30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码制转换器</a:t>
            </a:r>
            <a:r>
              <a:rPr lang="zh-CN" altLang="en-US" sz="3000" dirty="0">
                <a:solidFill>
                  <a:schemeClr val="bg2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30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3000" dirty="0">
                <a:solidFill>
                  <a:schemeClr val="bg2"/>
                </a:solidFill>
                <a:latin typeface="Arial" panose="020B0604020202020204" pitchFamily="34" charset="0"/>
              </a:rPr>
              <a:t>Code Converter </a:t>
            </a:r>
            <a:r>
              <a:rPr lang="zh-CN" altLang="en-US" sz="3000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pic>
        <p:nvPicPr>
          <p:cNvPr id="76803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91122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827088" y="406400"/>
            <a:ext cx="7416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例子</a:t>
            </a:r>
            <a:endParaRPr lang="en-US" altLang="zh-CN" sz="28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107950" y="260350"/>
            <a:ext cx="88566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800" b="1">
                <a:solidFill>
                  <a:schemeClr val="bg1"/>
                </a:solidFill>
                <a:latin typeface="Arial" panose="020B0604020202020204" pitchFamily="34" charset="0"/>
              </a:rPr>
              <a:t>3. 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用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JK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触发器设计时序锁</a:t>
            </a:r>
            <a:endParaRPr lang="zh-CN" altLang="en-US" sz="2800">
              <a:solidFill>
                <a:schemeClr val="bg2"/>
              </a:solidFill>
            </a:endParaRPr>
          </a:p>
        </p:txBody>
      </p:sp>
      <p:sp>
        <p:nvSpPr>
          <p:cNvPr id="77827" name="Text Box 4"/>
          <p:cNvSpPr txBox="1">
            <a:spLocks noChangeArrowheads="1"/>
          </p:cNvSpPr>
          <p:nvPr/>
        </p:nvSpPr>
        <p:spPr bwMode="auto">
          <a:xfrm>
            <a:off x="539750" y="1125538"/>
            <a:ext cx="82296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1"/>
              </a:buClr>
              <a:buSzPct val="75000"/>
            </a:pP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输入</a:t>
            </a:r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</a:rPr>
              <a:t>: 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X</a:t>
            </a:r>
            <a:r>
              <a:rPr kumimoji="0" lang="en-US" altLang="zh-CN" b="1" baseline="-25000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X</a:t>
            </a:r>
            <a:r>
              <a:rPr kumimoji="0" lang="en-US" altLang="zh-CN" b="1" baseline="-25000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，输出</a:t>
            </a:r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</a:rPr>
              <a:t>: 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Z</a:t>
            </a:r>
          </a:p>
          <a:p>
            <a:pPr eaLnBrk="1" hangingPunct="1">
              <a:spcBef>
                <a:spcPct val="50000"/>
              </a:spcBef>
              <a:buClr>
                <a:schemeClr val="bg1"/>
              </a:buClr>
              <a:buSzPct val="75000"/>
            </a:pPr>
            <a:r>
              <a:rPr lang="zh-CN" altLang="en-US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状态</a:t>
            </a:r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</a:rPr>
              <a:t>: 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R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B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、</a:t>
            </a:r>
            <a:r>
              <a:rPr lang="en-US" altLang="zh-CN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E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bg1"/>
              </a:buClr>
              <a:buSzPct val="75000"/>
              <a:buNone/>
            </a:pPr>
            <a:r>
              <a:rPr lang="zh-CN" altLang="en-US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   按</a:t>
            </a: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顺序收到 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00</a:t>
            </a:r>
            <a:r>
              <a:rPr lang="en-US" altLang="zh-CN" b="1" dirty="0" smtClean="0">
                <a:solidFill>
                  <a:schemeClr val="bg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zh-CN" b="1" dirty="0" smtClean="0">
                <a:solidFill>
                  <a:schemeClr val="bg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01</a:t>
            </a:r>
            <a:r>
              <a:rPr lang="en-US" altLang="zh-CN" b="1" dirty="0" smtClean="0">
                <a:solidFill>
                  <a:schemeClr val="bg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11</a:t>
            </a: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，锁的</a:t>
            </a:r>
            <a:r>
              <a:rPr lang="zh-CN" altLang="en-US" b="1" dirty="0" smtClean="0">
                <a:solidFill>
                  <a:schemeClr val="bg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状态</a:t>
            </a:r>
            <a:r>
              <a:rPr lang="en-US" altLang="zh-CN" b="1" dirty="0" smtClean="0">
                <a:solidFill>
                  <a:schemeClr val="bg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:</a:t>
            </a:r>
            <a:r>
              <a:rPr lang="en-US" altLang="zh-CN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R</a:t>
            </a:r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</a:t>
            </a:r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，且</a:t>
            </a:r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Z</a:t>
            </a: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＝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（</a:t>
            </a:r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</a:rPr>
              <a:t>unlock</a:t>
            </a: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  <a:p>
            <a:pPr eaLnBrk="1" hangingPunct="1">
              <a:spcBef>
                <a:spcPct val="50000"/>
              </a:spcBef>
              <a:buClr>
                <a:schemeClr val="bg1"/>
              </a:buClr>
              <a:buSzPct val="75000"/>
            </a:pPr>
            <a:r>
              <a:rPr lang="zh-CN" altLang="en-US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输入不是上述</a:t>
            </a: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序列，进入状态</a:t>
            </a:r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E</a:t>
            </a: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（</a:t>
            </a:r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</a:rPr>
              <a:t>error</a:t>
            </a: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  <a:p>
            <a:pPr eaLnBrk="1" hangingPunct="1">
              <a:spcBef>
                <a:spcPct val="50000"/>
              </a:spcBef>
              <a:buClr>
                <a:schemeClr val="bg1"/>
              </a:buClr>
              <a:buSzPct val="75000"/>
            </a:pP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任何时候只要输入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00</a:t>
            </a: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，都将返回状态</a:t>
            </a:r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R</a:t>
            </a:r>
            <a:endParaRPr lang="en-US" altLang="zh-CN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77830" name="Picture 11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4"/>
          <p:cNvSpPr txBox="1">
            <a:spLocks noChangeArrowheads="1"/>
          </p:cNvSpPr>
          <p:nvPr/>
        </p:nvSpPr>
        <p:spPr bwMode="auto">
          <a:xfrm>
            <a:off x="323850" y="388938"/>
            <a:ext cx="7143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求状态图和状态表</a:t>
            </a:r>
          </a:p>
        </p:txBody>
      </p:sp>
      <p:grpSp>
        <p:nvGrpSpPr>
          <p:cNvPr id="78851" name="Group 5"/>
          <p:cNvGrpSpPr>
            <a:grpSpLocks/>
          </p:cNvGrpSpPr>
          <p:nvPr/>
        </p:nvGrpSpPr>
        <p:grpSpPr bwMode="auto">
          <a:xfrm>
            <a:off x="4081463" y="980728"/>
            <a:ext cx="4811712" cy="2451100"/>
            <a:chOff x="623" y="1321"/>
            <a:chExt cx="3031" cy="1544"/>
          </a:xfrm>
        </p:grpSpPr>
        <p:sp>
          <p:nvSpPr>
            <p:cNvPr id="78877" name="Text Box 6"/>
            <p:cNvSpPr txBox="1">
              <a:spLocks noChangeArrowheads="1"/>
            </p:cNvSpPr>
            <p:nvPr/>
          </p:nvSpPr>
          <p:spPr bwMode="auto">
            <a:xfrm>
              <a:off x="671" y="1351"/>
              <a:ext cx="2977" cy="150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2200" b="1">
                  <a:solidFill>
                    <a:srgbClr val="000099"/>
                  </a:solidFill>
                </a:rPr>
                <a:t>         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0 0</a:t>
              </a:r>
              <a:r>
                <a:rPr lang="en-US" altLang="zh-CN" sz="2200" b="1">
                  <a:solidFill>
                    <a:srgbClr val="000099"/>
                  </a:solidFill>
                </a:rPr>
                <a:t>       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0</a:t>
              </a:r>
              <a:r>
                <a:rPr kumimoji="0" lang="en-US" altLang="zh-CN" sz="2200" b="1" baseline="3000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1</a:t>
              </a:r>
              <a:r>
                <a:rPr lang="en-US" altLang="zh-CN" sz="2200" b="1">
                  <a:solidFill>
                    <a:schemeClr val="bg2"/>
                  </a:solidFill>
                </a:rPr>
                <a:t>      </a:t>
              </a:r>
              <a:r>
                <a:rPr lang="en-US" altLang="zh-CN" sz="2200" b="1">
                  <a:solidFill>
                    <a:srgbClr val="0000CC"/>
                  </a:solidFill>
                </a:rPr>
                <a:t>1 1        1 0       Z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chemeClr val="bg2"/>
                  </a:solidFill>
                </a:rPr>
                <a:t> </a:t>
              </a:r>
              <a:r>
                <a:rPr kumimoji="0" lang="en-US" altLang="zh-CN" sz="2400" b="1">
                  <a:solidFill>
                    <a:schemeClr val="bg2"/>
                  </a:solidFill>
                </a:rPr>
                <a:t>R</a:t>
              </a:r>
              <a:r>
                <a:rPr lang="en-US" altLang="zh-CN" sz="2400" b="1">
                  <a:solidFill>
                    <a:schemeClr val="bg2"/>
                  </a:solidFill>
                </a:rPr>
                <a:t>      </a:t>
              </a:r>
              <a:r>
                <a:rPr kumimoji="0" lang="en-US" altLang="zh-CN" sz="2400" b="1">
                  <a:solidFill>
                    <a:schemeClr val="bg2"/>
                  </a:solidFill>
                </a:rPr>
                <a:t>R</a:t>
              </a:r>
              <a:r>
                <a:rPr lang="en-US" altLang="zh-CN" sz="2400" b="1">
                  <a:solidFill>
                    <a:schemeClr val="bg2"/>
                  </a:solidFill>
                </a:rPr>
                <a:t>         B       E         E        0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 </a:t>
              </a:r>
              <a:r>
                <a:rPr kumimoji="0" lang="en-US" altLang="zh-CN" sz="2400" b="1">
                  <a:solidFill>
                    <a:schemeClr val="bg2"/>
                  </a:solidFill>
                </a:rPr>
                <a:t>B</a:t>
              </a:r>
              <a:r>
                <a:rPr kumimoji="0" lang="en-US" altLang="zh-CN" sz="2400" b="1" baseline="-25000">
                  <a:solidFill>
                    <a:schemeClr val="bg2"/>
                  </a:solidFill>
                </a:rPr>
                <a:t>         </a:t>
              </a:r>
              <a:r>
                <a:rPr kumimoji="0" lang="en-US" altLang="zh-CN" sz="2400" b="1">
                  <a:solidFill>
                    <a:schemeClr val="bg2"/>
                  </a:solidFill>
                </a:rPr>
                <a:t>R</a:t>
              </a:r>
              <a:r>
                <a:rPr lang="en-US" altLang="zh-CN" sz="2400" b="1">
                  <a:solidFill>
                    <a:schemeClr val="bg2"/>
                  </a:solidFill>
                </a:rPr>
                <a:t>         E       C         E        0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 </a:t>
              </a:r>
              <a:r>
                <a:rPr kumimoji="0" lang="en-US" altLang="zh-CN" sz="2400" b="1">
                  <a:solidFill>
                    <a:schemeClr val="bg2"/>
                  </a:solidFill>
                </a:rPr>
                <a:t>C </a:t>
              </a:r>
              <a:r>
                <a:rPr lang="en-US" altLang="zh-CN" sz="2400" b="1">
                  <a:solidFill>
                    <a:schemeClr val="bg2"/>
                  </a:solidFill>
                </a:rPr>
                <a:t>     R         E       E         E        1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 E      R         E       E          E        0</a:t>
              </a:r>
            </a:p>
          </p:txBody>
        </p:sp>
        <p:sp>
          <p:nvSpPr>
            <p:cNvPr id="78878" name="Line 7"/>
            <p:cNvSpPr>
              <a:spLocks noChangeShapeType="1"/>
            </p:cNvSpPr>
            <p:nvPr/>
          </p:nvSpPr>
          <p:spPr bwMode="auto">
            <a:xfrm>
              <a:off x="1584" y="1321"/>
              <a:ext cx="0" cy="1496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879" name="Line 8"/>
            <p:cNvSpPr>
              <a:spLocks noChangeShapeType="1"/>
            </p:cNvSpPr>
            <p:nvPr/>
          </p:nvSpPr>
          <p:spPr bwMode="auto">
            <a:xfrm>
              <a:off x="671" y="1369"/>
              <a:ext cx="336" cy="240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6185" name="Text Box 9"/>
            <p:cNvSpPr txBox="1">
              <a:spLocks noChangeArrowheads="1"/>
            </p:cNvSpPr>
            <p:nvPr/>
          </p:nvSpPr>
          <p:spPr bwMode="auto">
            <a:xfrm>
              <a:off x="623" y="1417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latin typeface="Times New Roman" pitchFamily="18" charset="0"/>
                </a:rPr>
                <a:t>S</a:t>
              </a:r>
              <a:endPara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8881" name="Line 10"/>
            <p:cNvSpPr>
              <a:spLocks noChangeShapeType="1"/>
            </p:cNvSpPr>
            <p:nvPr/>
          </p:nvSpPr>
          <p:spPr bwMode="auto">
            <a:xfrm>
              <a:off x="671" y="1657"/>
              <a:ext cx="2983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882" name="Line 11"/>
            <p:cNvSpPr>
              <a:spLocks noChangeShapeType="1"/>
            </p:cNvSpPr>
            <p:nvPr/>
          </p:nvSpPr>
          <p:spPr bwMode="auto">
            <a:xfrm>
              <a:off x="1055" y="1352"/>
              <a:ext cx="0" cy="1496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6188" name="Text Box 12"/>
            <p:cNvSpPr txBox="1">
              <a:spLocks noChangeArrowheads="1"/>
            </p:cNvSpPr>
            <p:nvPr/>
          </p:nvSpPr>
          <p:spPr bwMode="auto">
            <a:xfrm>
              <a:off x="719" y="1321"/>
              <a:ext cx="5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</a:t>
              </a:r>
              <a:r>
                <a:rPr lang="en-US" altLang="zh-CN" sz="18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</a:t>
              </a:r>
              <a:r>
                <a:rPr lang="en-US" altLang="zh-CN" sz="18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8884" name="Line 13"/>
            <p:cNvSpPr>
              <a:spLocks noChangeShapeType="1"/>
            </p:cNvSpPr>
            <p:nvPr/>
          </p:nvSpPr>
          <p:spPr bwMode="auto">
            <a:xfrm>
              <a:off x="2112" y="1369"/>
              <a:ext cx="0" cy="1496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885" name="Line 14"/>
            <p:cNvSpPr>
              <a:spLocks noChangeShapeType="1"/>
            </p:cNvSpPr>
            <p:nvPr/>
          </p:nvSpPr>
          <p:spPr bwMode="auto">
            <a:xfrm>
              <a:off x="2640" y="1369"/>
              <a:ext cx="0" cy="1496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886" name="Line 15"/>
            <p:cNvSpPr>
              <a:spLocks noChangeShapeType="1"/>
            </p:cNvSpPr>
            <p:nvPr/>
          </p:nvSpPr>
          <p:spPr bwMode="auto">
            <a:xfrm>
              <a:off x="3168" y="1344"/>
              <a:ext cx="0" cy="1496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8857" name="Freeform 21"/>
          <p:cNvSpPr>
            <a:spLocks/>
          </p:cNvSpPr>
          <p:nvPr/>
        </p:nvSpPr>
        <p:spPr bwMode="auto">
          <a:xfrm rot="5400000">
            <a:off x="5184775" y="4743450"/>
            <a:ext cx="944563" cy="138113"/>
          </a:xfrm>
          <a:custGeom>
            <a:avLst/>
            <a:gdLst>
              <a:gd name="T0" fmla="*/ 0 w 953"/>
              <a:gd name="T1" fmla="*/ 2147483646 h 181"/>
              <a:gd name="T2" fmla="*/ 2147483646 w 953"/>
              <a:gd name="T3" fmla="*/ 0 h 181"/>
              <a:gd name="T4" fmla="*/ 2147483646 w 953"/>
              <a:gd name="T5" fmla="*/ 2147483646 h 181"/>
              <a:gd name="T6" fmla="*/ 0 60000 65536"/>
              <a:gd name="T7" fmla="*/ 0 60000 65536"/>
              <a:gd name="T8" fmla="*/ 0 60000 65536"/>
              <a:gd name="T9" fmla="*/ 0 w 953"/>
              <a:gd name="T10" fmla="*/ 0 h 181"/>
              <a:gd name="T11" fmla="*/ 953 w 953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53" h="181">
                <a:moveTo>
                  <a:pt x="0" y="181"/>
                </a:moveTo>
                <a:cubicBezTo>
                  <a:pt x="147" y="90"/>
                  <a:pt x="295" y="0"/>
                  <a:pt x="454" y="0"/>
                </a:cubicBezTo>
                <a:cubicBezTo>
                  <a:pt x="613" y="0"/>
                  <a:pt x="870" y="151"/>
                  <a:pt x="953" y="181"/>
                </a:cubicBezTo>
              </a:path>
            </a:pathLst>
          </a:custGeom>
          <a:noFill/>
          <a:ln w="25400">
            <a:solidFill>
              <a:schemeClr val="bg2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8858" name="Freeform 22"/>
          <p:cNvSpPr>
            <a:spLocks/>
          </p:cNvSpPr>
          <p:nvPr/>
        </p:nvSpPr>
        <p:spPr bwMode="auto">
          <a:xfrm rot="-75468" flipH="1" flipV="1">
            <a:off x="3647573" y="5810537"/>
            <a:ext cx="1283058" cy="142399"/>
          </a:xfrm>
          <a:custGeom>
            <a:avLst/>
            <a:gdLst>
              <a:gd name="T0" fmla="*/ 0 w 953"/>
              <a:gd name="T1" fmla="*/ 2147483646 h 181"/>
              <a:gd name="T2" fmla="*/ 2147483646 w 953"/>
              <a:gd name="T3" fmla="*/ 0 h 181"/>
              <a:gd name="T4" fmla="*/ 2147483646 w 953"/>
              <a:gd name="T5" fmla="*/ 2147483646 h 181"/>
              <a:gd name="T6" fmla="*/ 0 60000 65536"/>
              <a:gd name="T7" fmla="*/ 0 60000 65536"/>
              <a:gd name="T8" fmla="*/ 0 60000 65536"/>
              <a:gd name="T9" fmla="*/ 0 w 953"/>
              <a:gd name="T10" fmla="*/ 0 h 181"/>
              <a:gd name="T11" fmla="*/ 953 w 953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53" h="181">
                <a:moveTo>
                  <a:pt x="0" y="181"/>
                </a:moveTo>
                <a:cubicBezTo>
                  <a:pt x="147" y="90"/>
                  <a:pt x="295" y="0"/>
                  <a:pt x="454" y="0"/>
                </a:cubicBezTo>
                <a:cubicBezTo>
                  <a:pt x="613" y="0"/>
                  <a:pt x="870" y="151"/>
                  <a:pt x="953" y="181"/>
                </a:cubicBezTo>
              </a:path>
            </a:pathLst>
          </a:custGeom>
          <a:noFill/>
          <a:ln w="25400">
            <a:solidFill>
              <a:schemeClr val="bg2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06200" name="Text Box 24"/>
          <p:cNvSpPr txBox="1">
            <a:spLocks noChangeArrowheads="1"/>
          </p:cNvSpPr>
          <p:nvPr/>
        </p:nvSpPr>
        <p:spPr bwMode="auto">
          <a:xfrm>
            <a:off x="1908175" y="3781425"/>
            <a:ext cx="801688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00</a:t>
            </a:r>
          </a:p>
        </p:txBody>
      </p:sp>
      <p:sp>
        <p:nvSpPr>
          <p:cNvPr id="306203" name="Text Box 27"/>
          <p:cNvSpPr txBox="1">
            <a:spLocks noChangeArrowheads="1"/>
          </p:cNvSpPr>
          <p:nvPr/>
        </p:nvSpPr>
        <p:spPr bwMode="auto">
          <a:xfrm>
            <a:off x="5699125" y="4652963"/>
            <a:ext cx="973138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01,10</a:t>
            </a:r>
          </a:p>
        </p:txBody>
      </p:sp>
      <p:sp>
        <p:nvSpPr>
          <p:cNvPr id="306204" name="Text Box 28"/>
          <p:cNvSpPr txBox="1">
            <a:spLocks noChangeArrowheads="1"/>
          </p:cNvSpPr>
          <p:nvPr/>
        </p:nvSpPr>
        <p:spPr bwMode="auto">
          <a:xfrm>
            <a:off x="3573463" y="4559300"/>
            <a:ext cx="744537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11</a:t>
            </a:r>
          </a:p>
        </p:txBody>
      </p:sp>
      <p:sp>
        <p:nvSpPr>
          <p:cNvPr id="306205" name="Text Box 29"/>
          <p:cNvSpPr txBox="1">
            <a:spLocks noChangeArrowheads="1"/>
          </p:cNvSpPr>
          <p:nvPr/>
        </p:nvSpPr>
        <p:spPr bwMode="auto">
          <a:xfrm>
            <a:off x="3454400" y="5888038"/>
            <a:ext cx="1693863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01,10,11</a:t>
            </a:r>
          </a:p>
        </p:txBody>
      </p:sp>
      <p:sp>
        <p:nvSpPr>
          <p:cNvPr id="78866" name="Freeform 30"/>
          <p:cNvSpPr>
            <a:spLocks/>
          </p:cNvSpPr>
          <p:nvPr/>
        </p:nvSpPr>
        <p:spPr bwMode="auto">
          <a:xfrm>
            <a:off x="3624585" y="4365103"/>
            <a:ext cx="1523479" cy="1024967"/>
          </a:xfrm>
          <a:custGeom>
            <a:avLst/>
            <a:gdLst>
              <a:gd name="T0" fmla="*/ 0 w 998"/>
              <a:gd name="T1" fmla="*/ 2147483646 h 862"/>
              <a:gd name="T2" fmla="*/ 2147483646 w 998"/>
              <a:gd name="T3" fmla="*/ 2147483646 h 862"/>
              <a:gd name="T4" fmla="*/ 2147483646 w 998"/>
              <a:gd name="T5" fmla="*/ 0 h 862"/>
              <a:gd name="T6" fmla="*/ 0 60000 65536"/>
              <a:gd name="T7" fmla="*/ 0 60000 65536"/>
              <a:gd name="T8" fmla="*/ 0 60000 65536"/>
              <a:gd name="T9" fmla="*/ 0 w 998"/>
              <a:gd name="T10" fmla="*/ 0 h 862"/>
              <a:gd name="T11" fmla="*/ 998 w 998"/>
              <a:gd name="T12" fmla="*/ 862 h 8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98" h="862">
                <a:moveTo>
                  <a:pt x="0" y="862"/>
                </a:moveTo>
                <a:cubicBezTo>
                  <a:pt x="98" y="616"/>
                  <a:pt x="197" y="371"/>
                  <a:pt x="363" y="227"/>
                </a:cubicBezTo>
                <a:cubicBezTo>
                  <a:pt x="529" y="83"/>
                  <a:pt x="892" y="38"/>
                  <a:pt x="998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06209" name="Text Box 33"/>
          <p:cNvSpPr txBox="1">
            <a:spLocks noChangeArrowheads="1"/>
          </p:cNvSpPr>
          <p:nvPr/>
        </p:nvSpPr>
        <p:spPr bwMode="auto">
          <a:xfrm>
            <a:off x="2360613" y="4833938"/>
            <a:ext cx="854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00</a:t>
            </a:r>
          </a:p>
        </p:txBody>
      </p:sp>
      <p:sp>
        <p:nvSpPr>
          <p:cNvPr id="306210" name="Text Box 34"/>
          <p:cNvSpPr txBox="1">
            <a:spLocks noChangeArrowheads="1"/>
          </p:cNvSpPr>
          <p:nvPr/>
        </p:nvSpPr>
        <p:spPr bwMode="auto">
          <a:xfrm>
            <a:off x="3708909" y="5126037"/>
            <a:ext cx="1447800" cy="2381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kumimoji="0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10,11</a:t>
            </a:r>
          </a:p>
        </p:txBody>
      </p:sp>
      <p:sp>
        <p:nvSpPr>
          <p:cNvPr id="78869" name="Freeform 35"/>
          <p:cNvSpPr>
            <a:spLocks/>
          </p:cNvSpPr>
          <p:nvPr/>
        </p:nvSpPr>
        <p:spPr bwMode="auto">
          <a:xfrm rot="-75468" flipH="1" flipV="1">
            <a:off x="3635977" y="4367213"/>
            <a:ext cx="1295400" cy="74612"/>
          </a:xfrm>
          <a:custGeom>
            <a:avLst/>
            <a:gdLst>
              <a:gd name="T0" fmla="*/ 0 w 953"/>
              <a:gd name="T1" fmla="*/ 2147483646 h 181"/>
              <a:gd name="T2" fmla="*/ 2147483646 w 953"/>
              <a:gd name="T3" fmla="*/ 0 h 181"/>
              <a:gd name="T4" fmla="*/ 2147483646 w 953"/>
              <a:gd name="T5" fmla="*/ 2147483646 h 181"/>
              <a:gd name="T6" fmla="*/ 0 60000 65536"/>
              <a:gd name="T7" fmla="*/ 0 60000 65536"/>
              <a:gd name="T8" fmla="*/ 0 60000 65536"/>
              <a:gd name="T9" fmla="*/ 0 w 953"/>
              <a:gd name="T10" fmla="*/ 0 h 181"/>
              <a:gd name="T11" fmla="*/ 953 w 953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53" h="181">
                <a:moveTo>
                  <a:pt x="0" y="181"/>
                </a:moveTo>
                <a:cubicBezTo>
                  <a:pt x="147" y="90"/>
                  <a:pt x="295" y="0"/>
                  <a:pt x="454" y="0"/>
                </a:cubicBezTo>
                <a:cubicBezTo>
                  <a:pt x="613" y="0"/>
                  <a:pt x="870" y="151"/>
                  <a:pt x="953" y="181"/>
                </a:cubicBezTo>
              </a:path>
            </a:pathLst>
          </a:custGeom>
          <a:noFill/>
          <a:ln w="25400">
            <a:solidFill>
              <a:srgbClr val="00B05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8870" name="Freeform 37"/>
          <p:cNvSpPr>
            <a:spLocks/>
          </p:cNvSpPr>
          <p:nvPr/>
        </p:nvSpPr>
        <p:spPr bwMode="auto">
          <a:xfrm>
            <a:off x="5584078" y="5430739"/>
            <a:ext cx="558800" cy="584200"/>
          </a:xfrm>
          <a:custGeom>
            <a:avLst/>
            <a:gdLst>
              <a:gd name="T0" fmla="*/ 2147483646 w 352"/>
              <a:gd name="T1" fmla="*/ 2147483646 h 368"/>
              <a:gd name="T2" fmla="*/ 2147483646 w 352"/>
              <a:gd name="T3" fmla="*/ 2147483646 h 368"/>
              <a:gd name="T4" fmla="*/ 2147483646 w 352"/>
              <a:gd name="T5" fmla="*/ 2147483646 h 368"/>
              <a:gd name="T6" fmla="*/ 0 w 352"/>
              <a:gd name="T7" fmla="*/ 2147483646 h 368"/>
              <a:gd name="T8" fmla="*/ 0 60000 65536"/>
              <a:gd name="T9" fmla="*/ 0 60000 65536"/>
              <a:gd name="T10" fmla="*/ 0 60000 65536"/>
              <a:gd name="T11" fmla="*/ 0 60000 65536"/>
              <a:gd name="T12" fmla="*/ 0 w 352"/>
              <a:gd name="T13" fmla="*/ 0 h 368"/>
              <a:gd name="T14" fmla="*/ 352 w 352"/>
              <a:gd name="T15" fmla="*/ 368 h 3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2" h="368">
                <a:moveTo>
                  <a:pt x="144" y="48"/>
                </a:moveTo>
                <a:cubicBezTo>
                  <a:pt x="232" y="24"/>
                  <a:pt x="320" y="0"/>
                  <a:pt x="336" y="48"/>
                </a:cubicBezTo>
                <a:cubicBezTo>
                  <a:pt x="352" y="96"/>
                  <a:pt x="296" y="304"/>
                  <a:pt x="240" y="336"/>
                </a:cubicBezTo>
                <a:cubicBezTo>
                  <a:pt x="184" y="368"/>
                  <a:pt x="92" y="304"/>
                  <a:pt x="0" y="240"/>
                </a:cubicBezTo>
              </a:path>
            </a:pathLst>
          </a:custGeom>
          <a:noFill/>
          <a:ln w="28575">
            <a:solidFill>
              <a:schemeClr val="bg2"/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71" name="Freeform 38"/>
          <p:cNvSpPr>
            <a:spLocks/>
          </p:cNvSpPr>
          <p:nvPr/>
        </p:nvSpPr>
        <p:spPr bwMode="auto">
          <a:xfrm>
            <a:off x="3302967" y="4530824"/>
            <a:ext cx="1485057" cy="914400"/>
          </a:xfrm>
          <a:custGeom>
            <a:avLst/>
            <a:gdLst>
              <a:gd name="T0" fmla="*/ 0 w 1008"/>
              <a:gd name="T1" fmla="*/ 0 h 576"/>
              <a:gd name="T2" fmla="*/ 2147483646 w 1008"/>
              <a:gd name="T3" fmla="*/ 2147483646 h 576"/>
              <a:gd name="T4" fmla="*/ 2147483646 w 1008"/>
              <a:gd name="T5" fmla="*/ 2147483646 h 576"/>
              <a:gd name="T6" fmla="*/ 0 60000 65536"/>
              <a:gd name="T7" fmla="*/ 0 60000 65536"/>
              <a:gd name="T8" fmla="*/ 0 60000 65536"/>
              <a:gd name="T9" fmla="*/ 0 w 1008"/>
              <a:gd name="T10" fmla="*/ 0 h 576"/>
              <a:gd name="T11" fmla="*/ 1008 w 1008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576">
                <a:moveTo>
                  <a:pt x="0" y="0"/>
                </a:moveTo>
                <a:cubicBezTo>
                  <a:pt x="84" y="168"/>
                  <a:pt x="168" y="336"/>
                  <a:pt x="336" y="432"/>
                </a:cubicBezTo>
                <a:cubicBezTo>
                  <a:pt x="504" y="528"/>
                  <a:pt x="756" y="552"/>
                  <a:pt x="1008" y="576"/>
                </a:cubicBezTo>
              </a:path>
            </a:pathLst>
          </a:custGeom>
          <a:noFill/>
          <a:ln w="28575">
            <a:solidFill>
              <a:schemeClr val="bg2"/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72" name="Freeform 39"/>
          <p:cNvSpPr>
            <a:spLocks/>
          </p:cNvSpPr>
          <p:nvPr/>
        </p:nvSpPr>
        <p:spPr bwMode="auto">
          <a:xfrm>
            <a:off x="3497262" y="4529666"/>
            <a:ext cx="1578793" cy="889662"/>
          </a:xfrm>
          <a:custGeom>
            <a:avLst/>
            <a:gdLst>
              <a:gd name="T0" fmla="*/ 0 w 1008"/>
              <a:gd name="T1" fmla="*/ 0 h 528"/>
              <a:gd name="T2" fmla="*/ 2147483646 w 1008"/>
              <a:gd name="T3" fmla="*/ 2147483646 h 528"/>
              <a:gd name="T4" fmla="*/ 2147483646 w 1008"/>
              <a:gd name="T5" fmla="*/ 2147483646 h 528"/>
              <a:gd name="T6" fmla="*/ 0 60000 65536"/>
              <a:gd name="T7" fmla="*/ 0 60000 65536"/>
              <a:gd name="T8" fmla="*/ 0 60000 65536"/>
              <a:gd name="T9" fmla="*/ 0 w 1008"/>
              <a:gd name="T10" fmla="*/ 0 h 528"/>
              <a:gd name="T11" fmla="*/ 1008 w 1008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528">
                <a:moveTo>
                  <a:pt x="0" y="0"/>
                </a:moveTo>
                <a:cubicBezTo>
                  <a:pt x="204" y="4"/>
                  <a:pt x="408" y="8"/>
                  <a:pt x="576" y="96"/>
                </a:cubicBezTo>
                <a:cubicBezTo>
                  <a:pt x="744" y="184"/>
                  <a:pt x="876" y="356"/>
                  <a:pt x="1008" y="528"/>
                </a:cubicBezTo>
              </a:path>
            </a:pathLst>
          </a:custGeom>
          <a:noFill/>
          <a:ln w="28575">
            <a:solidFill>
              <a:srgbClr val="00B050"/>
            </a:solidFill>
            <a:miter lim="800000"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6216" name="Text Box 40"/>
          <p:cNvSpPr txBox="1">
            <a:spLocks noChangeArrowheads="1"/>
          </p:cNvSpPr>
          <p:nvPr/>
        </p:nvSpPr>
        <p:spPr bwMode="auto">
          <a:xfrm>
            <a:off x="3886200" y="4079875"/>
            <a:ext cx="693738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00</a:t>
            </a:r>
          </a:p>
        </p:txBody>
      </p:sp>
      <p:sp>
        <p:nvSpPr>
          <p:cNvPr id="306218" name="Text Box 42"/>
          <p:cNvSpPr txBox="1">
            <a:spLocks noChangeArrowheads="1"/>
          </p:cNvSpPr>
          <p:nvPr/>
        </p:nvSpPr>
        <p:spPr bwMode="auto">
          <a:xfrm>
            <a:off x="6033765" y="5586844"/>
            <a:ext cx="2141538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01</a:t>
            </a:r>
            <a:r>
              <a:rPr kumimoji="0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、</a:t>
            </a:r>
            <a:r>
              <a:rPr kumimoji="0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10</a:t>
            </a:r>
            <a:r>
              <a:rPr kumimoji="0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、</a:t>
            </a:r>
            <a:r>
              <a:rPr kumimoji="0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11</a:t>
            </a:r>
          </a:p>
        </p:txBody>
      </p:sp>
      <p:sp>
        <p:nvSpPr>
          <p:cNvPr id="306219" name="Text Box 43"/>
          <p:cNvSpPr txBox="1">
            <a:spLocks noChangeArrowheads="1"/>
          </p:cNvSpPr>
          <p:nvPr/>
        </p:nvSpPr>
        <p:spPr bwMode="auto">
          <a:xfrm>
            <a:off x="4533900" y="4584700"/>
            <a:ext cx="801688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00</a:t>
            </a:r>
          </a:p>
        </p:txBody>
      </p:sp>
      <p:sp>
        <p:nvSpPr>
          <p:cNvPr id="78876" name="Text Box 44"/>
          <p:cNvSpPr txBox="1">
            <a:spLocks noChangeArrowheads="1"/>
          </p:cNvSpPr>
          <p:nvPr/>
        </p:nvSpPr>
        <p:spPr bwMode="auto">
          <a:xfrm>
            <a:off x="252413" y="980728"/>
            <a:ext cx="3819525" cy="2492375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R </a:t>
            </a: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收到 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00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     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B </a:t>
            </a: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收到 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00 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之后收到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01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C </a:t>
            </a: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收到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 00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01 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后收到   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11 Z 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＝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unlock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）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E </a:t>
            </a: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—— 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出错</a:t>
            </a:r>
          </a:p>
        </p:txBody>
      </p:sp>
      <p:sp>
        <p:nvSpPr>
          <p:cNvPr id="306193" name="Oval 17"/>
          <p:cNvSpPr>
            <a:spLocks noChangeArrowheads="1"/>
          </p:cNvSpPr>
          <p:nvPr/>
        </p:nvSpPr>
        <p:spPr bwMode="auto">
          <a:xfrm>
            <a:off x="4678363" y="3935413"/>
            <a:ext cx="911225" cy="635000"/>
          </a:xfrm>
          <a:prstGeom prst="ellipse">
            <a:avLst/>
          </a:prstGeom>
          <a:solidFill>
            <a:srgbClr val="FFFF99"/>
          </a:solidFill>
          <a:ln w="28575" algn="ctr">
            <a:solidFill>
              <a:srgbClr val="0066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B/0</a:t>
            </a:r>
          </a:p>
        </p:txBody>
      </p:sp>
      <p:sp>
        <p:nvSpPr>
          <p:cNvPr id="306194" name="Oval 18"/>
          <p:cNvSpPr>
            <a:spLocks noChangeArrowheads="1"/>
          </p:cNvSpPr>
          <p:nvPr/>
        </p:nvSpPr>
        <p:spPr bwMode="auto">
          <a:xfrm>
            <a:off x="4822825" y="5232400"/>
            <a:ext cx="990600" cy="638175"/>
          </a:xfrm>
          <a:prstGeom prst="ellipse">
            <a:avLst/>
          </a:prstGeom>
          <a:solidFill>
            <a:srgbClr val="FFFF99"/>
          </a:solidFill>
          <a:ln w="28575" algn="ctr">
            <a:solidFill>
              <a:srgbClr val="0066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E/0</a:t>
            </a:r>
          </a:p>
        </p:txBody>
      </p:sp>
      <p:sp>
        <p:nvSpPr>
          <p:cNvPr id="39" name="Freeform 23"/>
          <p:cNvSpPr>
            <a:spLocks/>
          </p:cNvSpPr>
          <p:nvPr/>
        </p:nvSpPr>
        <p:spPr bwMode="auto">
          <a:xfrm rot="5400000" flipH="1" flipV="1">
            <a:off x="2428085" y="4911552"/>
            <a:ext cx="942975" cy="138112"/>
          </a:xfrm>
          <a:custGeom>
            <a:avLst/>
            <a:gdLst>
              <a:gd name="T0" fmla="*/ 0 w 953"/>
              <a:gd name="T1" fmla="*/ 2147483646 h 181"/>
              <a:gd name="T2" fmla="*/ 2147483646 w 953"/>
              <a:gd name="T3" fmla="*/ 0 h 181"/>
              <a:gd name="T4" fmla="*/ 2147483646 w 953"/>
              <a:gd name="T5" fmla="*/ 2147483646 h 181"/>
              <a:gd name="T6" fmla="*/ 0 60000 65536"/>
              <a:gd name="T7" fmla="*/ 0 60000 65536"/>
              <a:gd name="T8" fmla="*/ 0 60000 65536"/>
              <a:gd name="T9" fmla="*/ 0 w 953"/>
              <a:gd name="T10" fmla="*/ 0 h 181"/>
              <a:gd name="T11" fmla="*/ 953 w 953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53" h="181">
                <a:moveTo>
                  <a:pt x="0" y="181"/>
                </a:moveTo>
                <a:cubicBezTo>
                  <a:pt x="147" y="90"/>
                  <a:pt x="295" y="0"/>
                  <a:pt x="454" y="0"/>
                </a:cubicBezTo>
                <a:cubicBezTo>
                  <a:pt x="613" y="0"/>
                  <a:pt x="870" y="151"/>
                  <a:pt x="953" y="181"/>
                </a:cubicBezTo>
              </a:path>
            </a:pathLst>
          </a:custGeom>
          <a:noFill/>
          <a:ln w="25400">
            <a:solidFill>
              <a:srgbClr val="00B05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" name="Freeform 25"/>
          <p:cNvSpPr>
            <a:spLocks/>
          </p:cNvSpPr>
          <p:nvPr/>
        </p:nvSpPr>
        <p:spPr bwMode="auto">
          <a:xfrm>
            <a:off x="2333953" y="3780284"/>
            <a:ext cx="671512" cy="484188"/>
          </a:xfrm>
          <a:custGeom>
            <a:avLst/>
            <a:gdLst>
              <a:gd name="T0" fmla="*/ 2147483646 w 438"/>
              <a:gd name="T1" fmla="*/ 2147483646 h 416"/>
              <a:gd name="T2" fmla="*/ 2147483646 w 438"/>
              <a:gd name="T3" fmla="*/ 2147483646 h 416"/>
              <a:gd name="T4" fmla="*/ 2147483646 w 438"/>
              <a:gd name="T5" fmla="*/ 2147483646 h 416"/>
              <a:gd name="T6" fmla="*/ 2147483646 w 438"/>
              <a:gd name="T7" fmla="*/ 2147483646 h 416"/>
              <a:gd name="T8" fmla="*/ 2147483646 w 438"/>
              <a:gd name="T9" fmla="*/ 2147483646 h 4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8"/>
              <a:gd name="T16" fmla="*/ 0 h 416"/>
              <a:gd name="T17" fmla="*/ 438 w 438"/>
              <a:gd name="T18" fmla="*/ 416 h 4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8" h="416">
                <a:moveTo>
                  <a:pt x="438" y="242"/>
                </a:moveTo>
                <a:cubicBezTo>
                  <a:pt x="377" y="136"/>
                  <a:pt x="317" y="30"/>
                  <a:pt x="257" y="15"/>
                </a:cubicBezTo>
                <a:cubicBezTo>
                  <a:pt x="197" y="0"/>
                  <a:pt x="114" y="91"/>
                  <a:pt x="76" y="151"/>
                </a:cubicBezTo>
                <a:cubicBezTo>
                  <a:pt x="38" y="211"/>
                  <a:pt x="0" y="340"/>
                  <a:pt x="30" y="378"/>
                </a:cubicBezTo>
                <a:cubicBezTo>
                  <a:pt x="60" y="416"/>
                  <a:pt x="219" y="378"/>
                  <a:pt x="257" y="378"/>
                </a:cubicBezTo>
              </a:path>
            </a:pathLst>
          </a:custGeom>
          <a:noFill/>
          <a:ln w="25400">
            <a:solidFill>
              <a:srgbClr val="00B05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6192" name="Oval 16"/>
          <p:cNvSpPr>
            <a:spLocks noChangeArrowheads="1"/>
          </p:cNvSpPr>
          <p:nvPr/>
        </p:nvSpPr>
        <p:spPr bwMode="auto">
          <a:xfrm>
            <a:off x="2733675" y="3935413"/>
            <a:ext cx="912813" cy="635000"/>
          </a:xfrm>
          <a:prstGeom prst="ellipse">
            <a:avLst/>
          </a:prstGeom>
          <a:solidFill>
            <a:srgbClr val="FFFF99"/>
          </a:solidFill>
          <a:ln w="28575" algn="ctr">
            <a:solidFill>
              <a:srgbClr val="0066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R/0</a:t>
            </a:r>
            <a:endParaRPr kumimoji="0" lang="en-US" altLang="zh-CN" b="1" baseline="-2500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06195" name="Oval 19"/>
          <p:cNvSpPr>
            <a:spLocks noChangeArrowheads="1"/>
          </p:cNvSpPr>
          <p:nvPr/>
        </p:nvSpPr>
        <p:spPr bwMode="auto">
          <a:xfrm>
            <a:off x="2733675" y="5303838"/>
            <a:ext cx="987425" cy="635000"/>
          </a:xfrm>
          <a:prstGeom prst="ellipse">
            <a:avLst/>
          </a:prstGeom>
          <a:solidFill>
            <a:srgbClr val="FFFF99"/>
          </a:solidFill>
          <a:ln w="28575" algn="ctr">
            <a:solidFill>
              <a:srgbClr val="0066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C/1</a:t>
            </a:r>
            <a:endParaRPr kumimoji="0" lang="en-US" altLang="zh-CN" b="1" baseline="-2500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1" name="Freeform 20"/>
          <p:cNvSpPr>
            <a:spLocks/>
          </p:cNvSpPr>
          <p:nvPr/>
        </p:nvSpPr>
        <p:spPr bwMode="auto">
          <a:xfrm>
            <a:off x="3476564" y="3984322"/>
            <a:ext cx="1362198" cy="58737"/>
          </a:xfrm>
          <a:custGeom>
            <a:avLst/>
            <a:gdLst>
              <a:gd name="T0" fmla="*/ 0 w 953"/>
              <a:gd name="T1" fmla="*/ 2147483646 h 181"/>
              <a:gd name="T2" fmla="*/ 2147483646 w 953"/>
              <a:gd name="T3" fmla="*/ 0 h 181"/>
              <a:gd name="T4" fmla="*/ 2147483646 w 953"/>
              <a:gd name="T5" fmla="*/ 2147483646 h 181"/>
              <a:gd name="T6" fmla="*/ 0 60000 65536"/>
              <a:gd name="T7" fmla="*/ 0 60000 65536"/>
              <a:gd name="T8" fmla="*/ 0 60000 65536"/>
              <a:gd name="T9" fmla="*/ 0 w 953"/>
              <a:gd name="T10" fmla="*/ 0 h 181"/>
              <a:gd name="T11" fmla="*/ 953 w 953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53" h="181">
                <a:moveTo>
                  <a:pt x="0" y="181"/>
                </a:moveTo>
                <a:cubicBezTo>
                  <a:pt x="147" y="90"/>
                  <a:pt x="295" y="0"/>
                  <a:pt x="454" y="0"/>
                </a:cubicBezTo>
                <a:cubicBezTo>
                  <a:pt x="613" y="0"/>
                  <a:pt x="870" y="151"/>
                  <a:pt x="953" y="181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42" name="Text Box 26"/>
          <p:cNvSpPr txBox="1">
            <a:spLocks noChangeArrowheads="1"/>
          </p:cNvSpPr>
          <p:nvPr/>
        </p:nvSpPr>
        <p:spPr bwMode="auto">
          <a:xfrm>
            <a:off x="3804444" y="3607393"/>
            <a:ext cx="693738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0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0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6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06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0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0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0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0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7" grpId="0" animBg="1"/>
      <p:bldP spid="78858" grpId="0" animBg="1"/>
      <p:bldP spid="306200" grpId="0"/>
      <p:bldP spid="306203" grpId="0"/>
      <p:bldP spid="306204" grpId="0"/>
      <p:bldP spid="306205" grpId="0"/>
      <p:bldP spid="78866" grpId="0" animBg="1"/>
      <p:bldP spid="306209" grpId="0"/>
      <p:bldP spid="306210" grpId="0"/>
      <p:bldP spid="78869" grpId="0" animBg="1"/>
      <p:bldP spid="78870" grpId="0" animBg="1"/>
      <p:bldP spid="78871" grpId="0" animBg="1"/>
      <p:bldP spid="78872" grpId="0" animBg="1"/>
      <p:bldP spid="306216" grpId="0"/>
      <p:bldP spid="306218" grpId="0"/>
      <p:bldP spid="306219" grpId="0"/>
      <p:bldP spid="39" grpId="0" animBg="1"/>
      <p:bldP spid="40" grpId="0" animBg="1"/>
      <p:bldP spid="41" grpId="0" animBg="1"/>
      <p:bldP spid="4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395288" y="977900"/>
            <a:ext cx="7458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</a:rPr>
              <a:t>2. 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状态表化</a:t>
            </a: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简</a:t>
            </a:r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81000" y="1538288"/>
            <a:ext cx="4262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  <a:latin typeface="Arial" panose="020B0604020202020204" pitchFamily="34" charset="0"/>
              </a:rPr>
              <a:t>3. </a:t>
            </a: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状态分配</a:t>
            </a:r>
          </a:p>
        </p:txBody>
      </p:sp>
      <p:sp>
        <p:nvSpPr>
          <p:cNvPr id="307206" name="Text Box 6"/>
          <p:cNvSpPr txBox="1">
            <a:spLocks noChangeArrowheads="1"/>
          </p:cNvSpPr>
          <p:nvPr/>
        </p:nvSpPr>
        <p:spPr bwMode="auto">
          <a:xfrm>
            <a:off x="1476375" y="2417763"/>
            <a:ext cx="510540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R</a:t>
            </a:r>
            <a:r>
              <a:rPr kumimoji="0" lang="en-US" altLang="zh-CN" sz="2800" b="1" baseline="-2500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—— 00 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、 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r>
              <a:rPr kumimoji="0" lang="en-US" altLang="zh-CN" sz="2800" b="1" baseline="-2500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—— 01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C —— 11 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、 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E —— 10</a:t>
            </a:r>
          </a:p>
        </p:txBody>
      </p:sp>
      <p:sp>
        <p:nvSpPr>
          <p:cNvPr id="307208" name="Text Box 8"/>
          <p:cNvSpPr txBox="1">
            <a:spLocks noChangeArrowheads="1"/>
          </p:cNvSpPr>
          <p:nvPr/>
        </p:nvSpPr>
        <p:spPr bwMode="auto">
          <a:xfrm>
            <a:off x="1547813" y="3930650"/>
            <a:ext cx="449580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66750" indent="-666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chemeClr val="bg2"/>
                </a:solidFill>
              </a:rPr>
              <a:t>∵  </a:t>
            </a:r>
            <a:r>
              <a:rPr lang="en-US" altLang="zh-CN" b="1">
                <a:solidFill>
                  <a:schemeClr val="bg2"/>
                </a:solidFill>
              </a:rPr>
              <a:t>N=4, 2</a:t>
            </a:r>
            <a:r>
              <a:rPr lang="en-US" altLang="zh-CN" b="1" baseline="30000">
                <a:solidFill>
                  <a:schemeClr val="bg2"/>
                </a:solidFill>
              </a:rPr>
              <a:t>2 </a:t>
            </a:r>
            <a:r>
              <a:rPr lang="zh-CN" altLang="en-US" b="1">
                <a:solidFill>
                  <a:schemeClr val="bg2"/>
                </a:solidFill>
              </a:rPr>
              <a:t>＝ </a:t>
            </a:r>
            <a:r>
              <a:rPr lang="en-US" altLang="zh-CN" b="1">
                <a:solidFill>
                  <a:schemeClr val="bg2"/>
                </a:solidFill>
              </a:rPr>
              <a:t>4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bg2"/>
                </a:solidFill>
              </a:rPr>
              <a:t>∴  k = 2 </a:t>
            </a:r>
            <a:r>
              <a:rPr lang="zh-CN" altLang="en-US" b="1">
                <a:solidFill>
                  <a:schemeClr val="bg2"/>
                </a:solidFill>
              </a:rPr>
              <a:t>触发器</a:t>
            </a:r>
          </a:p>
        </p:txBody>
      </p:sp>
      <p:pic>
        <p:nvPicPr>
          <p:cNvPr id="79881" name="Picture 14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2" name="Text Box 2"/>
          <p:cNvSpPr txBox="1">
            <a:spLocks noChangeArrowheads="1"/>
          </p:cNvSpPr>
          <p:nvPr/>
        </p:nvSpPr>
        <p:spPr bwMode="auto">
          <a:xfrm>
            <a:off x="107950" y="260350"/>
            <a:ext cx="88566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800" b="1">
                <a:solidFill>
                  <a:schemeClr val="bg1"/>
                </a:solidFill>
                <a:latin typeface="Arial" panose="020B0604020202020204" pitchFamily="34" charset="0"/>
              </a:rPr>
              <a:t>3. 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用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JK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触发器设计时序锁</a:t>
            </a:r>
            <a:endParaRPr lang="zh-CN" altLang="en-US" sz="28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5" grpId="0" autoUpdateAnimBg="0"/>
      <p:bldP spid="307206" grpId="0" autoUpdateAnimBg="0"/>
      <p:bldP spid="307208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2627784" y="188418"/>
            <a:ext cx="6172200" cy="6586537"/>
            <a:chOff x="816" y="144"/>
            <a:chExt cx="3888" cy="4149"/>
          </a:xfrm>
        </p:grpSpPr>
        <p:sp>
          <p:nvSpPr>
            <p:cNvPr id="308227" name="Text Box 3"/>
            <p:cNvSpPr txBox="1">
              <a:spLocks noChangeArrowheads="1"/>
            </p:cNvSpPr>
            <p:nvPr/>
          </p:nvSpPr>
          <p:spPr bwMode="auto">
            <a:xfrm>
              <a:off x="816" y="144"/>
              <a:ext cx="3888" cy="414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X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1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X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2  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1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2</a:t>
              </a:r>
              <a:r>
                <a:rPr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lang="en-US" altLang="zh-CN" sz="2200" b="1" baseline="-30000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1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  <a:latin typeface="Times New Roman" pitchFamily="18" charset="0"/>
                </a:rPr>
                <a:t>n+1</a:t>
              </a:r>
              <a:r>
                <a:rPr lang="en-US" altLang="zh-CN" sz="2200" b="1" baseline="-30000" dirty="0">
                  <a:solidFill>
                    <a:srgbClr val="000099"/>
                  </a:solidFill>
                  <a:latin typeface="Times New Roman" pitchFamily="18" charset="0"/>
                </a:rPr>
                <a:t> 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2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  <a:latin typeface="Times New Roman" pitchFamily="18" charset="0"/>
                </a:rPr>
                <a:t>n+1</a:t>
              </a:r>
              <a:r>
                <a:rPr lang="en-US" altLang="zh-CN" sz="2200" b="1" dirty="0">
                  <a:latin typeface="Times New Roman" pitchFamily="18" charset="0"/>
                </a:rPr>
                <a:t>     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J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1  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K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1        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J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2</a:t>
              </a:r>
              <a:r>
                <a:rPr lang="en-US" altLang="zh-CN" sz="2200" b="1" dirty="0">
                  <a:latin typeface="Times New Roman" pitchFamily="18" charset="0"/>
                </a:rPr>
                <a:t> 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K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2       </a:t>
              </a:r>
              <a:r>
                <a:rPr lang="en-US" altLang="zh-CN" sz="2200" b="1" dirty="0">
                  <a:latin typeface="Times New Roman" pitchFamily="18" charset="0"/>
                </a:rPr>
                <a:t> </a:t>
              </a:r>
              <a:r>
                <a:rPr lang="en-US" altLang="zh-CN" sz="2200" b="1" dirty="0" smtClean="0">
                  <a:latin typeface="Times New Roman" pitchFamily="18" charset="0"/>
                </a:rPr>
                <a:t> </a:t>
              </a:r>
              <a:r>
                <a:rPr lang="en-US" altLang="zh-CN" sz="2200" b="1" dirty="0" smtClean="0">
                  <a:latin typeface="宋体" pitchFamily="2" charset="-122"/>
                </a:rPr>
                <a:t>Z</a:t>
              </a:r>
              <a:endParaRPr lang="en-US" altLang="zh-CN" sz="2200" b="1" dirty="0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0   0      0   0      0       0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   </a:t>
              </a:r>
              <a:r>
                <a:rPr lang="en-US" altLang="zh-CN" sz="2200" b="1" dirty="0">
                  <a:latin typeface="Times New Roman" pitchFamily="18" charset="0"/>
                </a:rPr>
                <a:t>0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×</a:t>
              </a:r>
              <a:r>
                <a:rPr lang="en-US" altLang="zh-CN" sz="2200" b="1" dirty="0">
                  <a:latin typeface="Times New Roman" pitchFamily="18" charset="0"/>
                </a:rPr>
                <a:t>       0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200" b="1" dirty="0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0   0      0   1      0       0            0  </a:t>
              </a:r>
              <a:r>
                <a:rPr lang="en-US" altLang="zh-CN" sz="2200" b="1" dirty="0">
                  <a:latin typeface="宋体" pitchFamily="2" charset="-122"/>
                </a:rPr>
                <a:t>×</a:t>
              </a:r>
              <a:r>
                <a:rPr lang="en-US" altLang="zh-CN" sz="2200" b="1" dirty="0">
                  <a:latin typeface="Times New Roman" pitchFamily="18" charset="0"/>
                </a:rPr>
                <a:t>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</a:t>
              </a:r>
              <a:r>
                <a:rPr lang="en-US" altLang="zh-CN" sz="2200" b="1" dirty="0">
                  <a:latin typeface="宋体" pitchFamily="2" charset="-122"/>
                </a:rPr>
                <a:t>×</a:t>
              </a:r>
              <a:r>
                <a:rPr lang="en-US" altLang="zh-CN" sz="2200" b="1" dirty="0">
                  <a:latin typeface="Times New Roman" pitchFamily="18" charset="0"/>
                </a:rPr>
                <a:t>  1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   </a:t>
              </a:r>
              <a:r>
                <a:rPr lang="en-US" altLang="zh-CN" sz="1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</a:t>
              </a:r>
              <a:endParaRPr lang="en-US" altLang="zh-CN" sz="2200" b="1" dirty="0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0   0      1   0      0       0           ×  1       0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200" b="1" dirty="0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0   0      1   1      0       0           </a:t>
              </a:r>
              <a:r>
                <a:rPr lang="en-US" altLang="zh-CN" sz="2200" b="1" dirty="0">
                  <a:latin typeface="宋体" pitchFamily="2" charset="-122"/>
                </a:rPr>
                <a:t>×</a:t>
              </a:r>
              <a:r>
                <a:rPr lang="en-US" altLang="zh-CN" sz="2200" b="1" dirty="0">
                  <a:latin typeface="Times New Roman" pitchFamily="18" charset="0"/>
                </a:rPr>
                <a:t>  </a:t>
              </a:r>
              <a:r>
                <a:rPr lang="en-US" altLang="zh-CN" sz="2200" b="1" dirty="0">
                  <a:latin typeface="宋体" pitchFamily="2" charset="-122"/>
                </a:rPr>
                <a:t>1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  ×</a:t>
              </a:r>
              <a:r>
                <a:rPr lang="en-US" altLang="zh-CN" sz="2200" b="1" dirty="0">
                  <a:latin typeface="Times New Roman" pitchFamily="18" charset="0"/>
                </a:rPr>
                <a:t>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1 </a:t>
              </a:r>
              <a:r>
                <a:rPr lang="en-US" altLang="zh-CN" sz="11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1</a:t>
              </a:r>
              <a:endParaRPr lang="en-US" altLang="zh-CN" sz="2200" b="1" dirty="0">
                <a:latin typeface="Times New Roman" pitchFamily="18" charset="0"/>
              </a:endParaRPr>
            </a:p>
            <a:p>
              <a:pPr marL="457200" indent="-457200" algn="just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0   1      0   0      0       1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     </a:t>
              </a:r>
              <a:r>
                <a:rPr lang="en-US" altLang="zh-CN" sz="2200" b="1" dirty="0">
                  <a:latin typeface="Times New Roman" pitchFamily="18" charset="0"/>
                </a:rPr>
                <a:t> 0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sz="2200" b="1" dirty="0">
                  <a:latin typeface="Times New Roman" pitchFamily="18" charset="0"/>
                </a:rPr>
                <a:t>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×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0</a:t>
              </a:r>
              <a:endParaRPr lang="en-US" altLang="zh-CN" sz="2200" b="1" dirty="0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0   1      0   1      1       0             1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 ×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lang="en-US" altLang="zh-CN" sz="2200" b="1" dirty="0">
                  <a:latin typeface="Times New Roman" pitchFamily="18" charset="0"/>
                </a:rPr>
                <a:t>         0</a:t>
              </a: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0   1      1   0      1       0       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sz="2200" b="1" dirty="0">
                  <a:latin typeface="Times New Roman" pitchFamily="18" charset="0"/>
                </a:rPr>
                <a:t>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0      0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×</a:t>
              </a:r>
              <a:r>
                <a:rPr lang="en-US" altLang="zh-CN" sz="2200" b="1" dirty="0">
                  <a:latin typeface="Times New Roman" pitchFamily="18" charset="0"/>
                </a:rPr>
                <a:t>  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200" b="1" dirty="0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0   1      1   1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lang="en-US" altLang="zh-CN" sz="2200" b="1" dirty="0">
                  <a:latin typeface="Times New Roman" pitchFamily="18" charset="0"/>
                </a:rPr>
                <a:t> 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sz="2200" b="1" dirty="0">
                  <a:latin typeface="Times New Roman" pitchFamily="18" charset="0"/>
                </a:rPr>
                <a:t>       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 × 1</a:t>
              </a:r>
              <a:r>
                <a:rPr lang="en-US" altLang="zh-CN" sz="2200" b="1" dirty="0">
                  <a:latin typeface="Times New Roman" pitchFamily="18" charset="0"/>
                </a:rPr>
                <a:t>   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1</a:t>
              </a: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1   0      0   0      </a:t>
              </a:r>
              <a:r>
                <a:rPr lang="en-US" altLang="zh-CN" sz="2200" b="1" dirty="0">
                  <a:latin typeface="Times New Roman" pitchFamily="18" charset="0"/>
                </a:rPr>
                <a:t>1       0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×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1   0      0   1      1       0            1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 ×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1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0</a:t>
              </a: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1   0      1   0      1       0      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0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×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1   0      1   1      1       0      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</a:t>
              </a:r>
              <a:r>
                <a:rPr lang="en-US" altLang="zh-CN" sz="2200" b="1" dirty="0">
                  <a:latin typeface="Times New Roman" pitchFamily="18" charset="0"/>
                </a:rPr>
                <a:t>0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  × 1    1</a:t>
              </a:r>
              <a:endParaRPr lang="en-US" altLang="zh-CN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1   1      0   0      1       0            1  ×       0 ×  </a:t>
              </a:r>
              <a:r>
                <a:rPr lang="en-US" altLang="zh-CN" sz="2200" b="1" dirty="0" smtClean="0">
                  <a:latin typeface="Times New Roman" pitchFamily="18" charset="0"/>
                </a:rPr>
                <a:t>      </a:t>
              </a:r>
              <a:r>
                <a:rPr lang="en-US" altLang="zh-CN" sz="2200" b="1" dirty="0">
                  <a:latin typeface="Times New Roman" pitchFamily="18" charset="0"/>
                </a:rPr>
                <a:t>0</a:t>
              </a: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1   1      0   1      1       1            1  ×      × 0    </a:t>
              </a:r>
              <a:r>
                <a:rPr lang="en-US" altLang="zh-CN" sz="2200" b="1" dirty="0" smtClean="0">
                  <a:latin typeface="Times New Roman" pitchFamily="18" charset="0"/>
                </a:rPr>
                <a:t>     </a:t>
              </a:r>
              <a:r>
                <a:rPr lang="en-US" altLang="zh-CN" sz="2200" b="1" dirty="0">
                  <a:latin typeface="Times New Roman" pitchFamily="18" charset="0"/>
                </a:rPr>
                <a:t>0</a:t>
              </a: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1   1      1   0      1       0           ×  0        0 ×       </a:t>
              </a:r>
              <a:r>
                <a:rPr lang="en-US" altLang="zh-CN" sz="2200" b="1" dirty="0" smtClean="0">
                  <a:latin typeface="Times New Roman" pitchFamily="18" charset="0"/>
                </a:rPr>
                <a:t> 0</a:t>
              </a:r>
              <a:endParaRPr lang="en-US" altLang="zh-CN" sz="2200" b="1" dirty="0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1   1      1   1      1       0           ×  0        × </a:t>
              </a:r>
              <a:r>
                <a:rPr lang="en-US" altLang="zh-CN" sz="2200" b="1" dirty="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r>
                <a:rPr lang="en-US" altLang="zh-CN" sz="2200" b="1" dirty="0">
                  <a:latin typeface="Times New Roman" pitchFamily="18" charset="0"/>
                </a:rPr>
                <a:t>       </a:t>
              </a:r>
              <a:r>
                <a:rPr lang="en-US" altLang="zh-CN" sz="2200" b="1" dirty="0" smtClean="0">
                  <a:latin typeface="Times New Roman" pitchFamily="18" charset="0"/>
                </a:rPr>
                <a:t> 1</a:t>
              </a:r>
              <a:endParaRPr lang="en-US" altLang="zh-CN" sz="2200" b="1" dirty="0">
                <a:latin typeface="Times New Roman" pitchFamily="18" charset="0"/>
              </a:endParaRPr>
            </a:p>
          </p:txBody>
        </p:sp>
        <p:sp>
          <p:nvSpPr>
            <p:cNvPr id="80902" name="Line 4"/>
            <p:cNvSpPr>
              <a:spLocks noChangeShapeType="1"/>
            </p:cNvSpPr>
            <p:nvPr/>
          </p:nvSpPr>
          <p:spPr bwMode="auto">
            <a:xfrm>
              <a:off x="1344" y="144"/>
              <a:ext cx="0" cy="4149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03" name="Line 5"/>
            <p:cNvSpPr>
              <a:spLocks noChangeShapeType="1"/>
            </p:cNvSpPr>
            <p:nvPr/>
          </p:nvSpPr>
          <p:spPr bwMode="auto">
            <a:xfrm>
              <a:off x="2832" y="144"/>
              <a:ext cx="0" cy="4149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04" name="Line 6"/>
            <p:cNvSpPr>
              <a:spLocks noChangeShapeType="1"/>
            </p:cNvSpPr>
            <p:nvPr/>
          </p:nvSpPr>
          <p:spPr bwMode="auto">
            <a:xfrm>
              <a:off x="1872" y="144"/>
              <a:ext cx="0" cy="4149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05" name="Line 7"/>
            <p:cNvSpPr>
              <a:spLocks noChangeShapeType="1"/>
            </p:cNvSpPr>
            <p:nvPr/>
          </p:nvSpPr>
          <p:spPr bwMode="auto">
            <a:xfrm>
              <a:off x="816" y="432"/>
              <a:ext cx="3879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06" name="Line 8"/>
            <p:cNvSpPr>
              <a:spLocks noChangeShapeType="1"/>
            </p:cNvSpPr>
            <p:nvPr/>
          </p:nvSpPr>
          <p:spPr bwMode="auto">
            <a:xfrm>
              <a:off x="816" y="2352"/>
              <a:ext cx="3879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07" name="Line 9"/>
            <p:cNvSpPr>
              <a:spLocks noChangeShapeType="1"/>
            </p:cNvSpPr>
            <p:nvPr/>
          </p:nvSpPr>
          <p:spPr bwMode="auto">
            <a:xfrm>
              <a:off x="3552" y="144"/>
              <a:ext cx="0" cy="4149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08" name="Line 10"/>
            <p:cNvSpPr>
              <a:spLocks noChangeShapeType="1"/>
            </p:cNvSpPr>
            <p:nvPr/>
          </p:nvSpPr>
          <p:spPr bwMode="auto">
            <a:xfrm>
              <a:off x="4224" y="144"/>
              <a:ext cx="0" cy="4149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09" name="Line 11"/>
            <p:cNvSpPr>
              <a:spLocks noChangeShapeType="1"/>
            </p:cNvSpPr>
            <p:nvPr/>
          </p:nvSpPr>
          <p:spPr bwMode="auto">
            <a:xfrm>
              <a:off x="816" y="1344"/>
              <a:ext cx="3879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10" name="Line 12"/>
            <p:cNvSpPr>
              <a:spLocks noChangeShapeType="1"/>
            </p:cNvSpPr>
            <p:nvPr/>
          </p:nvSpPr>
          <p:spPr bwMode="auto">
            <a:xfrm>
              <a:off x="816" y="3312"/>
              <a:ext cx="3879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95536" y="154609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</a:rPr>
              <a:t>4. </a:t>
            </a: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激励表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ChangeArrowheads="1"/>
          </p:cNvSpPr>
          <p:nvPr/>
        </p:nvSpPr>
        <p:spPr bwMode="auto">
          <a:xfrm>
            <a:off x="2517775" y="4924425"/>
            <a:ext cx="569913" cy="3571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309251" name="Rectangle 3"/>
          <p:cNvSpPr>
            <a:spLocks noChangeArrowheads="1"/>
          </p:cNvSpPr>
          <p:nvPr/>
        </p:nvSpPr>
        <p:spPr bwMode="auto">
          <a:xfrm>
            <a:off x="3087688" y="4924425"/>
            <a:ext cx="569912" cy="3571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0</a:t>
            </a:r>
          </a:p>
        </p:txBody>
      </p:sp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2935288" y="2235522"/>
            <a:ext cx="569912" cy="3571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309253" name="Rectangle 5"/>
          <p:cNvSpPr>
            <a:spLocks noChangeArrowheads="1"/>
          </p:cNvSpPr>
          <p:nvPr/>
        </p:nvSpPr>
        <p:spPr bwMode="auto">
          <a:xfrm>
            <a:off x="2365375" y="2235522"/>
            <a:ext cx="569913" cy="3571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309254" name="Rectangle 6"/>
          <p:cNvSpPr>
            <a:spLocks noChangeArrowheads="1"/>
          </p:cNvSpPr>
          <p:nvPr/>
        </p:nvSpPr>
        <p:spPr bwMode="auto">
          <a:xfrm>
            <a:off x="1797050" y="2235522"/>
            <a:ext cx="568325" cy="3571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309255" name="Rectangle 7"/>
          <p:cNvSpPr>
            <a:spLocks noChangeArrowheads="1"/>
          </p:cNvSpPr>
          <p:nvPr/>
        </p:nvSpPr>
        <p:spPr bwMode="auto">
          <a:xfrm>
            <a:off x="1227138" y="2235522"/>
            <a:ext cx="569912" cy="3571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309256" name="Rectangle 8"/>
          <p:cNvSpPr>
            <a:spLocks noChangeArrowheads="1"/>
          </p:cNvSpPr>
          <p:nvPr/>
        </p:nvSpPr>
        <p:spPr bwMode="auto">
          <a:xfrm>
            <a:off x="2935288" y="1878335"/>
            <a:ext cx="569912" cy="3571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309257" name="Rectangle 9"/>
          <p:cNvSpPr>
            <a:spLocks noChangeArrowheads="1"/>
          </p:cNvSpPr>
          <p:nvPr/>
        </p:nvSpPr>
        <p:spPr bwMode="auto">
          <a:xfrm>
            <a:off x="2365375" y="1878335"/>
            <a:ext cx="569913" cy="3571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309258" name="Rectangle 10"/>
          <p:cNvSpPr>
            <a:spLocks noChangeArrowheads="1"/>
          </p:cNvSpPr>
          <p:nvPr/>
        </p:nvSpPr>
        <p:spPr bwMode="auto">
          <a:xfrm>
            <a:off x="1797050" y="1878335"/>
            <a:ext cx="568325" cy="3571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</a:t>
            </a:r>
          </a:p>
        </p:txBody>
      </p:sp>
      <p:sp>
        <p:nvSpPr>
          <p:cNvPr id="309259" name="Rectangle 11"/>
          <p:cNvSpPr>
            <a:spLocks noChangeArrowheads="1"/>
          </p:cNvSpPr>
          <p:nvPr/>
        </p:nvSpPr>
        <p:spPr bwMode="auto">
          <a:xfrm>
            <a:off x="1227138" y="1878335"/>
            <a:ext cx="569912" cy="3571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</a:t>
            </a:r>
          </a:p>
        </p:txBody>
      </p:sp>
      <p:sp>
        <p:nvSpPr>
          <p:cNvPr id="309260" name="Rectangle 12"/>
          <p:cNvSpPr>
            <a:spLocks noChangeArrowheads="1"/>
          </p:cNvSpPr>
          <p:nvPr/>
        </p:nvSpPr>
        <p:spPr bwMode="auto">
          <a:xfrm>
            <a:off x="2935288" y="1521147"/>
            <a:ext cx="569912" cy="3571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309261" name="Rectangle 13"/>
          <p:cNvSpPr>
            <a:spLocks noChangeArrowheads="1"/>
          </p:cNvSpPr>
          <p:nvPr/>
        </p:nvSpPr>
        <p:spPr bwMode="auto">
          <a:xfrm>
            <a:off x="2365375" y="1521147"/>
            <a:ext cx="569913" cy="3571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309262" name="Rectangle 14"/>
          <p:cNvSpPr>
            <a:spLocks noChangeArrowheads="1"/>
          </p:cNvSpPr>
          <p:nvPr/>
        </p:nvSpPr>
        <p:spPr bwMode="auto">
          <a:xfrm>
            <a:off x="1797050" y="1521147"/>
            <a:ext cx="568325" cy="3571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309263" name="Rectangle 15"/>
          <p:cNvSpPr>
            <a:spLocks noChangeArrowheads="1"/>
          </p:cNvSpPr>
          <p:nvPr/>
        </p:nvSpPr>
        <p:spPr bwMode="auto">
          <a:xfrm>
            <a:off x="1219200" y="1486222"/>
            <a:ext cx="569913" cy="3571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09264" name="Rectangle 16"/>
          <p:cNvSpPr>
            <a:spLocks noChangeArrowheads="1"/>
          </p:cNvSpPr>
          <p:nvPr/>
        </p:nvSpPr>
        <p:spPr bwMode="auto">
          <a:xfrm>
            <a:off x="2935288" y="1163960"/>
            <a:ext cx="569912" cy="3571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309265" name="Rectangle 17"/>
          <p:cNvSpPr>
            <a:spLocks noChangeArrowheads="1"/>
          </p:cNvSpPr>
          <p:nvPr/>
        </p:nvSpPr>
        <p:spPr bwMode="auto">
          <a:xfrm>
            <a:off x="2365375" y="1163960"/>
            <a:ext cx="569913" cy="3571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309266" name="Rectangle 18"/>
          <p:cNvSpPr>
            <a:spLocks noChangeArrowheads="1"/>
          </p:cNvSpPr>
          <p:nvPr/>
        </p:nvSpPr>
        <p:spPr bwMode="auto">
          <a:xfrm>
            <a:off x="1797050" y="1163960"/>
            <a:ext cx="568325" cy="3571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09267" name="Rectangle 19"/>
          <p:cNvSpPr>
            <a:spLocks noChangeArrowheads="1"/>
          </p:cNvSpPr>
          <p:nvPr/>
        </p:nvSpPr>
        <p:spPr bwMode="auto">
          <a:xfrm>
            <a:off x="1227138" y="1163960"/>
            <a:ext cx="569912" cy="3571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 </a:t>
            </a:r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>
            <a:off x="1227138" y="1163960"/>
            <a:ext cx="56991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>
            <a:off x="1227138" y="1521147"/>
            <a:ext cx="227806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42" name="Line 22"/>
          <p:cNvSpPr>
            <a:spLocks noChangeShapeType="1"/>
          </p:cNvSpPr>
          <p:nvPr/>
        </p:nvSpPr>
        <p:spPr bwMode="auto">
          <a:xfrm>
            <a:off x="1227138" y="1878335"/>
            <a:ext cx="227806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43" name="Line 23"/>
          <p:cNvSpPr>
            <a:spLocks noChangeShapeType="1"/>
          </p:cNvSpPr>
          <p:nvPr/>
        </p:nvSpPr>
        <p:spPr bwMode="auto">
          <a:xfrm>
            <a:off x="1227138" y="2235522"/>
            <a:ext cx="227806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44" name="Line 24"/>
          <p:cNvSpPr>
            <a:spLocks noChangeShapeType="1"/>
          </p:cNvSpPr>
          <p:nvPr/>
        </p:nvSpPr>
        <p:spPr bwMode="auto">
          <a:xfrm>
            <a:off x="1227138" y="2592710"/>
            <a:ext cx="2278062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45" name="Line 25"/>
          <p:cNvSpPr>
            <a:spLocks noChangeShapeType="1"/>
          </p:cNvSpPr>
          <p:nvPr/>
        </p:nvSpPr>
        <p:spPr bwMode="auto">
          <a:xfrm>
            <a:off x="1227138" y="1163960"/>
            <a:ext cx="0" cy="35718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46" name="Line 26"/>
          <p:cNvSpPr>
            <a:spLocks noChangeShapeType="1"/>
          </p:cNvSpPr>
          <p:nvPr/>
        </p:nvSpPr>
        <p:spPr bwMode="auto">
          <a:xfrm>
            <a:off x="1797050" y="1163960"/>
            <a:ext cx="0" cy="14287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47" name="Line 27"/>
          <p:cNvSpPr>
            <a:spLocks noChangeShapeType="1"/>
          </p:cNvSpPr>
          <p:nvPr/>
        </p:nvSpPr>
        <p:spPr bwMode="auto">
          <a:xfrm>
            <a:off x="2365375" y="1163960"/>
            <a:ext cx="0" cy="14287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48" name="Line 28"/>
          <p:cNvSpPr>
            <a:spLocks noChangeShapeType="1"/>
          </p:cNvSpPr>
          <p:nvPr/>
        </p:nvSpPr>
        <p:spPr bwMode="auto">
          <a:xfrm>
            <a:off x="2935288" y="1163960"/>
            <a:ext cx="0" cy="14287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49" name="Line 29"/>
          <p:cNvSpPr>
            <a:spLocks noChangeShapeType="1"/>
          </p:cNvSpPr>
          <p:nvPr/>
        </p:nvSpPr>
        <p:spPr bwMode="auto">
          <a:xfrm>
            <a:off x="3505200" y="2235522"/>
            <a:ext cx="0" cy="357188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50" name="Line 30"/>
          <p:cNvSpPr>
            <a:spLocks noChangeShapeType="1"/>
          </p:cNvSpPr>
          <p:nvPr/>
        </p:nvSpPr>
        <p:spPr bwMode="auto">
          <a:xfrm>
            <a:off x="3505200" y="1163960"/>
            <a:ext cx="0" cy="1071562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51" name="Line 31"/>
          <p:cNvSpPr>
            <a:spLocks noChangeShapeType="1"/>
          </p:cNvSpPr>
          <p:nvPr/>
        </p:nvSpPr>
        <p:spPr bwMode="auto">
          <a:xfrm>
            <a:off x="1227138" y="1521147"/>
            <a:ext cx="0" cy="1071563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52" name="Line 32"/>
          <p:cNvSpPr>
            <a:spLocks noChangeShapeType="1"/>
          </p:cNvSpPr>
          <p:nvPr/>
        </p:nvSpPr>
        <p:spPr bwMode="auto">
          <a:xfrm>
            <a:off x="1797050" y="1163960"/>
            <a:ext cx="170815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53" name="Line 33"/>
          <p:cNvSpPr>
            <a:spLocks noChangeShapeType="1"/>
          </p:cNvSpPr>
          <p:nvPr/>
        </p:nvSpPr>
        <p:spPr bwMode="auto">
          <a:xfrm flipH="1" flipV="1">
            <a:off x="847725" y="765497"/>
            <a:ext cx="379413" cy="3984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9282" name="Text Box 34"/>
          <p:cNvSpPr txBox="1">
            <a:spLocks noChangeArrowheads="1"/>
          </p:cNvSpPr>
          <p:nvPr/>
        </p:nvSpPr>
        <p:spPr bwMode="auto">
          <a:xfrm>
            <a:off x="1143000" y="800422"/>
            <a:ext cx="24384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00     01     11     10</a:t>
            </a:r>
          </a:p>
        </p:txBody>
      </p:sp>
      <p:sp>
        <p:nvSpPr>
          <p:cNvPr id="309283" name="Text Box 35"/>
          <p:cNvSpPr txBox="1">
            <a:spLocks noChangeArrowheads="1"/>
          </p:cNvSpPr>
          <p:nvPr/>
        </p:nvSpPr>
        <p:spPr bwMode="auto">
          <a:xfrm>
            <a:off x="800100" y="1265560"/>
            <a:ext cx="474663" cy="1279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01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</a:t>
            </a:r>
          </a:p>
        </p:txBody>
      </p:sp>
      <p:sp>
        <p:nvSpPr>
          <p:cNvPr id="309284" name="Text Box 36"/>
          <p:cNvSpPr txBox="1">
            <a:spLocks noChangeArrowheads="1"/>
          </p:cNvSpPr>
          <p:nvPr/>
        </p:nvSpPr>
        <p:spPr bwMode="auto">
          <a:xfrm>
            <a:off x="228600" y="800422"/>
            <a:ext cx="1066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309285" name="Text Box 37"/>
          <p:cNvSpPr txBox="1">
            <a:spLocks noChangeArrowheads="1"/>
          </p:cNvSpPr>
          <p:nvPr/>
        </p:nvSpPr>
        <p:spPr bwMode="auto">
          <a:xfrm>
            <a:off x="762000" y="479747"/>
            <a:ext cx="9144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81958" name="AutoShape 38"/>
          <p:cNvSpPr>
            <a:spLocks noChangeArrowheads="1"/>
          </p:cNvSpPr>
          <p:nvPr/>
        </p:nvSpPr>
        <p:spPr bwMode="auto">
          <a:xfrm>
            <a:off x="1258888" y="1891035"/>
            <a:ext cx="21336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59" name="AutoShape 39"/>
          <p:cNvSpPr>
            <a:spLocks noChangeArrowheads="1"/>
          </p:cNvSpPr>
          <p:nvPr/>
        </p:nvSpPr>
        <p:spPr bwMode="auto">
          <a:xfrm>
            <a:off x="1447800" y="4572000"/>
            <a:ext cx="9906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9288" name="Text Box 40"/>
          <p:cNvSpPr txBox="1">
            <a:spLocks noChangeArrowheads="1"/>
          </p:cNvSpPr>
          <p:nvPr/>
        </p:nvSpPr>
        <p:spPr bwMode="auto">
          <a:xfrm>
            <a:off x="2116088" y="34290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kumimoji="0" lang="en-US" altLang="zh-CN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309289" name="Text Box 41"/>
          <p:cNvSpPr txBox="1">
            <a:spLocks noChangeArrowheads="1"/>
          </p:cNvSpPr>
          <p:nvPr/>
        </p:nvSpPr>
        <p:spPr bwMode="auto">
          <a:xfrm>
            <a:off x="6248400" y="33528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kumimoji="0" lang="en-US" altLang="zh-CN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309290" name="Rectangle 42"/>
          <p:cNvSpPr>
            <a:spLocks noChangeArrowheads="1"/>
          </p:cNvSpPr>
          <p:nvPr/>
        </p:nvSpPr>
        <p:spPr bwMode="auto">
          <a:xfrm>
            <a:off x="7454280" y="2264544"/>
            <a:ext cx="569912" cy="3571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09291" name="Rectangle 43"/>
          <p:cNvSpPr>
            <a:spLocks noChangeArrowheads="1"/>
          </p:cNvSpPr>
          <p:nvPr/>
        </p:nvSpPr>
        <p:spPr bwMode="auto">
          <a:xfrm>
            <a:off x="6884367" y="2264544"/>
            <a:ext cx="569913" cy="3571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0</a:t>
            </a:r>
          </a:p>
        </p:txBody>
      </p:sp>
      <p:sp>
        <p:nvSpPr>
          <p:cNvPr id="309292" name="Rectangle 44"/>
          <p:cNvSpPr>
            <a:spLocks noChangeArrowheads="1"/>
          </p:cNvSpPr>
          <p:nvPr/>
        </p:nvSpPr>
        <p:spPr bwMode="auto">
          <a:xfrm>
            <a:off x="6316042" y="2264544"/>
            <a:ext cx="568325" cy="3571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309293" name="Rectangle 45"/>
          <p:cNvSpPr>
            <a:spLocks noChangeArrowheads="1"/>
          </p:cNvSpPr>
          <p:nvPr/>
        </p:nvSpPr>
        <p:spPr bwMode="auto">
          <a:xfrm>
            <a:off x="5746130" y="2264544"/>
            <a:ext cx="569912" cy="3571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309294" name="Rectangle 46"/>
          <p:cNvSpPr>
            <a:spLocks noChangeArrowheads="1"/>
          </p:cNvSpPr>
          <p:nvPr/>
        </p:nvSpPr>
        <p:spPr bwMode="auto">
          <a:xfrm>
            <a:off x="7454280" y="1907357"/>
            <a:ext cx="569912" cy="3571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0</a:t>
            </a:r>
          </a:p>
        </p:txBody>
      </p:sp>
      <p:sp>
        <p:nvSpPr>
          <p:cNvPr id="309295" name="Rectangle 47"/>
          <p:cNvSpPr>
            <a:spLocks noChangeArrowheads="1"/>
          </p:cNvSpPr>
          <p:nvPr/>
        </p:nvSpPr>
        <p:spPr bwMode="auto">
          <a:xfrm>
            <a:off x="6884367" y="1907357"/>
            <a:ext cx="569913" cy="3571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0</a:t>
            </a:r>
          </a:p>
        </p:txBody>
      </p:sp>
      <p:sp>
        <p:nvSpPr>
          <p:cNvPr id="309296" name="Rectangle 48"/>
          <p:cNvSpPr>
            <a:spLocks noChangeArrowheads="1"/>
          </p:cNvSpPr>
          <p:nvPr/>
        </p:nvSpPr>
        <p:spPr bwMode="auto">
          <a:xfrm>
            <a:off x="6316042" y="1907357"/>
            <a:ext cx="568325" cy="3571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309297" name="Rectangle 49"/>
          <p:cNvSpPr>
            <a:spLocks noChangeArrowheads="1"/>
          </p:cNvSpPr>
          <p:nvPr/>
        </p:nvSpPr>
        <p:spPr bwMode="auto">
          <a:xfrm>
            <a:off x="5746130" y="1907357"/>
            <a:ext cx="569912" cy="3571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309298" name="Rectangle 50"/>
          <p:cNvSpPr>
            <a:spLocks noChangeArrowheads="1"/>
          </p:cNvSpPr>
          <p:nvPr/>
        </p:nvSpPr>
        <p:spPr bwMode="auto">
          <a:xfrm>
            <a:off x="7454280" y="1550169"/>
            <a:ext cx="569912" cy="3571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09299" name="Rectangle 51"/>
          <p:cNvSpPr>
            <a:spLocks noChangeArrowheads="1"/>
          </p:cNvSpPr>
          <p:nvPr/>
        </p:nvSpPr>
        <p:spPr bwMode="auto">
          <a:xfrm>
            <a:off x="6884367" y="1550169"/>
            <a:ext cx="569913" cy="3571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0</a:t>
            </a:r>
          </a:p>
        </p:txBody>
      </p:sp>
      <p:sp>
        <p:nvSpPr>
          <p:cNvPr id="309300" name="Rectangle 52"/>
          <p:cNvSpPr>
            <a:spLocks noChangeArrowheads="1"/>
          </p:cNvSpPr>
          <p:nvPr/>
        </p:nvSpPr>
        <p:spPr bwMode="auto">
          <a:xfrm>
            <a:off x="6316042" y="1550169"/>
            <a:ext cx="568325" cy="3571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309301" name="Rectangle 53"/>
          <p:cNvSpPr>
            <a:spLocks noChangeArrowheads="1"/>
          </p:cNvSpPr>
          <p:nvPr/>
        </p:nvSpPr>
        <p:spPr bwMode="auto">
          <a:xfrm>
            <a:off x="5738192" y="1515244"/>
            <a:ext cx="569913" cy="3571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309302" name="Rectangle 54"/>
          <p:cNvSpPr>
            <a:spLocks noChangeArrowheads="1"/>
          </p:cNvSpPr>
          <p:nvPr/>
        </p:nvSpPr>
        <p:spPr bwMode="auto">
          <a:xfrm>
            <a:off x="7454280" y="1192982"/>
            <a:ext cx="569912" cy="3571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309303" name="Rectangle 55"/>
          <p:cNvSpPr>
            <a:spLocks noChangeArrowheads="1"/>
          </p:cNvSpPr>
          <p:nvPr/>
        </p:nvSpPr>
        <p:spPr bwMode="auto">
          <a:xfrm>
            <a:off x="6884367" y="1192982"/>
            <a:ext cx="569913" cy="3571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</a:t>
            </a:r>
          </a:p>
        </p:txBody>
      </p:sp>
      <p:sp>
        <p:nvSpPr>
          <p:cNvPr id="309304" name="Rectangle 56"/>
          <p:cNvSpPr>
            <a:spLocks noChangeArrowheads="1"/>
          </p:cNvSpPr>
          <p:nvPr/>
        </p:nvSpPr>
        <p:spPr bwMode="auto">
          <a:xfrm>
            <a:off x="6316042" y="1192982"/>
            <a:ext cx="568325" cy="3571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309305" name="Rectangle 57"/>
          <p:cNvSpPr>
            <a:spLocks noChangeArrowheads="1"/>
          </p:cNvSpPr>
          <p:nvPr/>
        </p:nvSpPr>
        <p:spPr bwMode="auto">
          <a:xfrm>
            <a:off x="5746130" y="1192982"/>
            <a:ext cx="569912" cy="3571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×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81978" name="Line 58"/>
          <p:cNvSpPr>
            <a:spLocks noChangeShapeType="1"/>
          </p:cNvSpPr>
          <p:nvPr/>
        </p:nvSpPr>
        <p:spPr bwMode="auto">
          <a:xfrm>
            <a:off x="5746130" y="1192982"/>
            <a:ext cx="56991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79" name="Line 59"/>
          <p:cNvSpPr>
            <a:spLocks noChangeShapeType="1"/>
          </p:cNvSpPr>
          <p:nvPr/>
        </p:nvSpPr>
        <p:spPr bwMode="auto">
          <a:xfrm>
            <a:off x="5746130" y="1550169"/>
            <a:ext cx="227806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80" name="Line 60"/>
          <p:cNvSpPr>
            <a:spLocks noChangeShapeType="1"/>
          </p:cNvSpPr>
          <p:nvPr/>
        </p:nvSpPr>
        <p:spPr bwMode="auto">
          <a:xfrm>
            <a:off x="5746130" y="1907357"/>
            <a:ext cx="227806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81" name="Line 61"/>
          <p:cNvSpPr>
            <a:spLocks noChangeShapeType="1"/>
          </p:cNvSpPr>
          <p:nvPr/>
        </p:nvSpPr>
        <p:spPr bwMode="auto">
          <a:xfrm>
            <a:off x="5746130" y="2264544"/>
            <a:ext cx="227806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82" name="Line 62"/>
          <p:cNvSpPr>
            <a:spLocks noChangeShapeType="1"/>
          </p:cNvSpPr>
          <p:nvPr/>
        </p:nvSpPr>
        <p:spPr bwMode="auto">
          <a:xfrm>
            <a:off x="5746130" y="1192982"/>
            <a:ext cx="0" cy="35718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83" name="Line 63"/>
          <p:cNvSpPr>
            <a:spLocks noChangeShapeType="1"/>
          </p:cNvSpPr>
          <p:nvPr/>
        </p:nvSpPr>
        <p:spPr bwMode="auto">
          <a:xfrm>
            <a:off x="6316042" y="1192982"/>
            <a:ext cx="0" cy="14287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84" name="Line 64"/>
          <p:cNvSpPr>
            <a:spLocks noChangeShapeType="1"/>
          </p:cNvSpPr>
          <p:nvPr/>
        </p:nvSpPr>
        <p:spPr bwMode="auto">
          <a:xfrm>
            <a:off x="6884367" y="1192982"/>
            <a:ext cx="0" cy="14287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85" name="Line 65"/>
          <p:cNvSpPr>
            <a:spLocks noChangeShapeType="1"/>
          </p:cNvSpPr>
          <p:nvPr/>
        </p:nvSpPr>
        <p:spPr bwMode="auto">
          <a:xfrm>
            <a:off x="7454280" y="1192982"/>
            <a:ext cx="0" cy="14287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86" name="Line 66"/>
          <p:cNvSpPr>
            <a:spLocks noChangeShapeType="1"/>
          </p:cNvSpPr>
          <p:nvPr/>
        </p:nvSpPr>
        <p:spPr bwMode="auto">
          <a:xfrm>
            <a:off x="8024192" y="2264544"/>
            <a:ext cx="0" cy="357188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87" name="Line 67"/>
          <p:cNvSpPr>
            <a:spLocks noChangeShapeType="1"/>
          </p:cNvSpPr>
          <p:nvPr/>
        </p:nvSpPr>
        <p:spPr bwMode="auto">
          <a:xfrm>
            <a:off x="8024192" y="1192982"/>
            <a:ext cx="0" cy="1071562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88" name="Line 68"/>
          <p:cNvSpPr>
            <a:spLocks noChangeShapeType="1"/>
          </p:cNvSpPr>
          <p:nvPr/>
        </p:nvSpPr>
        <p:spPr bwMode="auto">
          <a:xfrm>
            <a:off x="5746130" y="1550169"/>
            <a:ext cx="0" cy="1071563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89" name="Line 69"/>
          <p:cNvSpPr>
            <a:spLocks noChangeShapeType="1"/>
          </p:cNvSpPr>
          <p:nvPr/>
        </p:nvSpPr>
        <p:spPr bwMode="auto">
          <a:xfrm>
            <a:off x="6316042" y="1192982"/>
            <a:ext cx="170815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90" name="Line 70"/>
          <p:cNvSpPr>
            <a:spLocks noChangeShapeType="1"/>
          </p:cNvSpPr>
          <p:nvPr/>
        </p:nvSpPr>
        <p:spPr bwMode="auto">
          <a:xfrm flipH="1" flipV="1">
            <a:off x="5366717" y="794519"/>
            <a:ext cx="379413" cy="3984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9319" name="Text Box 71"/>
          <p:cNvSpPr txBox="1">
            <a:spLocks noChangeArrowheads="1"/>
          </p:cNvSpPr>
          <p:nvPr/>
        </p:nvSpPr>
        <p:spPr bwMode="auto">
          <a:xfrm>
            <a:off x="5661992" y="829444"/>
            <a:ext cx="24384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00     01     11     10</a:t>
            </a:r>
          </a:p>
        </p:txBody>
      </p:sp>
      <p:sp>
        <p:nvSpPr>
          <p:cNvPr id="309320" name="Text Box 72"/>
          <p:cNvSpPr txBox="1">
            <a:spLocks noChangeArrowheads="1"/>
          </p:cNvSpPr>
          <p:nvPr/>
        </p:nvSpPr>
        <p:spPr bwMode="auto">
          <a:xfrm>
            <a:off x="5319092" y="1294582"/>
            <a:ext cx="474663" cy="1279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01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</a:t>
            </a:r>
          </a:p>
        </p:txBody>
      </p:sp>
      <p:sp>
        <p:nvSpPr>
          <p:cNvPr id="309321" name="Text Box 73"/>
          <p:cNvSpPr txBox="1">
            <a:spLocks noChangeArrowheads="1"/>
          </p:cNvSpPr>
          <p:nvPr/>
        </p:nvSpPr>
        <p:spPr bwMode="auto">
          <a:xfrm>
            <a:off x="4747592" y="829444"/>
            <a:ext cx="1066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309322" name="Text Box 74"/>
          <p:cNvSpPr txBox="1">
            <a:spLocks noChangeArrowheads="1"/>
          </p:cNvSpPr>
          <p:nvPr/>
        </p:nvSpPr>
        <p:spPr bwMode="auto">
          <a:xfrm>
            <a:off x="5280992" y="508769"/>
            <a:ext cx="9144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81995" name="AutoShape 75"/>
          <p:cNvSpPr>
            <a:spLocks noChangeArrowheads="1"/>
          </p:cNvSpPr>
          <p:nvPr/>
        </p:nvSpPr>
        <p:spPr bwMode="auto">
          <a:xfrm>
            <a:off x="5814392" y="1210444"/>
            <a:ext cx="21336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9324" name="Rectangle 76"/>
          <p:cNvSpPr>
            <a:spLocks noChangeArrowheads="1"/>
          </p:cNvSpPr>
          <p:nvPr/>
        </p:nvSpPr>
        <p:spPr bwMode="auto">
          <a:xfrm>
            <a:off x="3087688" y="5281613"/>
            <a:ext cx="569912" cy="3571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09325" name="Rectangle 77"/>
          <p:cNvSpPr>
            <a:spLocks noChangeArrowheads="1"/>
          </p:cNvSpPr>
          <p:nvPr/>
        </p:nvSpPr>
        <p:spPr bwMode="auto">
          <a:xfrm>
            <a:off x="2517775" y="5281613"/>
            <a:ext cx="569913" cy="3571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309326" name="Rectangle 78"/>
          <p:cNvSpPr>
            <a:spLocks noChangeArrowheads="1"/>
          </p:cNvSpPr>
          <p:nvPr/>
        </p:nvSpPr>
        <p:spPr bwMode="auto">
          <a:xfrm>
            <a:off x="1949450" y="5281613"/>
            <a:ext cx="568325" cy="3571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309327" name="Rectangle 79"/>
          <p:cNvSpPr>
            <a:spLocks noChangeArrowheads="1"/>
          </p:cNvSpPr>
          <p:nvPr/>
        </p:nvSpPr>
        <p:spPr bwMode="auto">
          <a:xfrm>
            <a:off x="1379538" y="5281613"/>
            <a:ext cx="569912" cy="3571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09328" name="Rectangle 80"/>
          <p:cNvSpPr>
            <a:spLocks noChangeArrowheads="1"/>
          </p:cNvSpPr>
          <p:nvPr/>
        </p:nvSpPr>
        <p:spPr bwMode="auto">
          <a:xfrm>
            <a:off x="1949450" y="4924425"/>
            <a:ext cx="568325" cy="3571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309329" name="Rectangle 81"/>
          <p:cNvSpPr>
            <a:spLocks noChangeArrowheads="1"/>
          </p:cNvSpPr>
          <p:nvPr/>
        </p:nvSpPr>
        <p:spPr bwMode="auto">
          <a:xfrm>
            <a:off x="1379538" y="4924425"/>
            <a:ext cx="569912" cy="3571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0</a:t>
            </a:r>
          </a:p>
        </p:txBody>
      </p:sp>
      <p:sp>
        <p:nvSpPr>
          <p:cNvPr id="309330" name="Rectangle 82"/>
          <p:cNvSpPr>
            <a:spLocks noChangeArrowheads="1"/>
          </p:cNvSpPr>
          <p:nvPr/>
        </p:nvSpPr>
        <p:spPr bwMode="auto">
          <a:xfrm>
            <a:off x="3087688" y="4567238"/>
            <a:ext cx="569912" cy="3571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09331" name="Rectangle 83"/>
          <p:cNvSpPr>
            <a:spLocks noChangeArrowheads="1"/>
          </p:cNvSpPr>
          <p:nvPr/>
        </p:nvSpPr>
        <p:spPr bwMode="auto">
          <a:xfrm>
            <a:off x="2517775" y="4567238"/>
            <a:ext cx="569913" cy="3571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309332" name="Rectangle 84"/>
          <p:cNvSpPr>
            <a:spLocks noChangeArrowheads="1"/>
          </p:cNvSpPr>
          <p:nvPr/>
        </p:nvSpPr>
        <p:spPr bwMode="auto">
          <a:xfrm>
            <a:off x="1949450" y="4567238"/>
            <a:ext cx="568325" cy="3571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309333" name="Rectangle 85"/>
          <p:cNvSpPr>
            <a:spLocks noChangeArrowheads="1"/>
          </p:cNvSpPr>
          <p:nvPr/>
        </p:nvSpPr>
        <p:spPr bwMode="auto">
          <a:xfrm>
            <a:off x="1371600" y="4532313"/>
            <a:ext cx="569913" cy="3571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309334" name="Rectangle 86"/>
          <p:cNvSpPr>
            <a:spLocks noChangeArrowheads="1"/>
          </p:cNvSpPr>
          <p:nvPr/>
        </p:nvSpPr>
        <p:spPr bwMode="auto">
          <a:xfrm>
            <a:off x="3087688" y="4210050"/>
            <a:ext cx="569912" cy="3571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09335" name="Rectangle 87"/>
          <p:cNvSpPr>
            <a:spLocks noChangeArrowheads="1"/>
          </p:cNvSpPr>
          <p:nvPr/>
        </p:nvSpPr>
        <p:spPr bwMode="auto">
          <a:xfrm>
            <a:off x="2517775" y="4210050"/>
            <a:ext cx="569913" cy="3571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309336" name="Rectangle 88"/>
          <p:cNvSpPr>
            <a:spLocks noChangeArrowheads="1"/>
          </p:cNvSpPr>
          <p:nvPr/>
        </p:nvSpPr>
        <p:spPr bwMode="auto">
          <a:xfrm>
            <a:off x="1949450" y="4210050"/>
            <a:ext cx="568325" cy="3571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309337" name="Rectangle 89"/>
          <p:cNvSpPr>
            <a:spLocks noChangeArrowheads="1"/>
          </p:cNvSpPr>
          <p:nvPr/>
        </p:nvSpPr>
        <p:spPr bwMode="auto">
          <a:xfrm>
            <a:off x="1379538" y="4210050"/>
            <a:ext cx="569912" cy="3571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 </a:t>
            </a:r>
          </a:p>
        </p:txBody>
      </p:sp>
      <p:sp>
        <p:nvSpPr>
          <p:cNvPr id="82010" name="Line 90"/>
          <p:cNvSpPr>
            <a:spLocks noChangeShapeType="1"/>
          </p:cNvSpPr>
          <p:nvPr/>
        </p:nvSpPr>
        <p:spPr bwMode="auto">
          <a:xfrm>
            <a:off x="1379538" y="4210050"/>
            <a:ext cx="56991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11" name="Line 91"/>
          <p:cNvSpPr>
            <a:spLocks noChangeShapeType="1"/>
          </p:cNvSpPr>
          <p:nvPr/>
        </p:nvSpPr>
        <p:spPr bwMode="auto">
          <a:xfrm>
            <a:off x="1403350" y="4581525"/>
            <a:ext cx="2278063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12" name="Line 92"/>
          <p:cNvSpPr>
            <a:spLocks noChangeShapeType="1"/>
          </p:cNvSpPr>
          <p:nvPr/>
        </p:nvSpPr>
        <p:spPr bwMode="auto">
          <a:xfrm>
            <a:off x="1403350" y="4941888"/>
            <a:ext cx="2278063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13" name="Line 93"/>
          <p:cNvSpPr>
            <a:spLocks noChangeShapeType="1"/>
          </p:cNvSpPr>
          <p:nvPr/>
        </p:nvSpPr>
        <p:spPr bwMode="auto">
          <a:xfrm>
            <a:off x="1379538" y="5281613"/>
            <a:ext cx="227806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14" name="Line 94"/>
          <p:cNvSpPr>
            <a:spLocks noChangeShapeType="1"/>
          </p:cNvSpPr>
          <p:nvPr/>
        </p:nvSpPr>
        <p:spPr bwMode="auto">
          <a:xfrm>
            <a:off x="1379538" y="5638800"/>
            <a:ext cx="2278062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15" name="Line 95"/>
          <p:cNvSpPr>
            <a:spLocks noChangeShapeType="1"/>
          </p:cNvSpPr>
          <p:nvPr/>
        </p:nvSpPr>
        <p:spPr bwMode="auto">
          <a:xfrm>
            <a:off x="1379538" y="4210050"/>
            <a:ext cx="0" cy="35718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16" name="Line 96"/>
          <p:cNvSpPr>
            <a:spLocks noChangeShapeType="1"/>
          </p:cNvSpPr>
          <p:nvPr/>
        </p:nvSpPr>
        <p:spPr bwMode="auto">
          <a:xfrm>
            <a:off x="1949450" y="4210050"/>
            <a:ext cx="0" cy="14287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17" name="Line 97"/>
          <p:cNvSpPr>
            <a:spLocks noChangeShapeType="1"/>
          </p:cNvSpPr>
          <p:nvPr/>
        </p:nvSpPr>
        <p:spPr bwMode="auto">
          <a:xfrm>
            <a:off x="2517775" y="4210050"/>
            <a:ext cx="0" cy="14287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18" name="Line 98"/>
          <p:cNvSpPr>
            <a:spLocks noChangeShapeType="1"/>
          </p:cNvSpPr>
          <p:nvPr/>
        </p:nvSpPr>
        <p:spPr bwMode="auto">
          <a:xfrm>
            <a:off x="3087688" y="4210050"/>
            <a:ext cx="0" cy="14287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19" name="Line 99"/>
          <p:cNvSpPr>
            <a:spLocks noChangeShapeType="1"/>
          </p:cNvSpPr>
          <p:nvPr/>
        </p:nvSpPr>
        <p:spPr bwMode="auto">
          <a:xfrm>
            <a:off x="3657600" y="5281613"/>
            <a:ext cx="0" cy="35718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20" name="Line 100"/>
          <p:cNvSpPr>
            <a:spLocks noChangeShapeType="1"/>
          </p:cNvSpPr>
          <p:nvPr/>
        </p:nvSpPr>
        <p:spPr bwMode="auto">
          <a:xfrm>
            <a:off x="3657600" y="4210050"/>
            <a:ext cx="0" cy="1071563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21" name="Line 101"/>
          <p:cNvSpPr>
            <a:spLocks noChangeShapeType="1"/>
          </p:cNvSpPr>
          <p:nvPr/>
        </p:nvSpPr>
        <p:spPr bwMode="auto">
          <a:xfrm>
            <a:off x="1379538" y="4567238"/>
            <a:ext cx="0" cy="1071562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22" name="Line 102"/>
          <p:cNvSpPr>
            <a:spLocks noChangeShapeType="1"/>
          </p:cNvSpPr>
          <p:nvPr/>
        </p:nvSpPr>
        <p:spPr bwMode="auto">
          <a:xfrm>
            <a:off x="1949450" y="4210050"/>
            <a:ext cx="170815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23" name="Line 103"/>
          <p:cNvSpPr>
            <a:spLocks noChangeShapeType="1"/>
          </p:cNvSpPr>
          <p:nvPr/>
        </p:nvSpPr>
        <p:spPr bwMode="auto">
          <a:xfrm flipH="1" flipV="1">
            <a:off x="1000125" y="3811588"/>
            <a:ext cx="379413" cy="39846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9352" name="Text Box 104"/>
          <p:cNvSpPr txBox="1">
            <a:spLocks noChangeArrowheads="1"/>
          </p:cNvSpPr>
          <p:nvPr/>
        </p:nvSpPr>
        <p:spPr bwMode="auto">
          <a:xfrm>
            <a:off x="1295400" y="3846513"/>
            <a:ext cx="24384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00     01     11     10</a:t>
            </a:r>
          </a:p>
        </p:txBody>
      </p:sp>
      <p:sp>
        <p:nvSpPr>
          <p:cNvPr id="309353" name="Text Box 105"/>
          <p:cNvSpPr txBox="1">
            <a:spLocks noChangeArrowheads="1"/>
          </p:cNvSpPr>
          <p:nvPr/>
        </p:nvSpPr>
        <p:spPr bwMode="auto">
          <a:xfrm>
            <a:off x="971550" y="4292600"/>
            <a:ext cx="474663" cy="1279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01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</a:t>
            </a:r>
          </a:p>
        </p:txBody>
      </p:sp>
      <p:sp>
        <p:nvSpPr>
          <p:cNvPr id="309354" name="Text Box 106"/>
          <p:cNvSpPr txBox="1">
            <a:spLocks noChangeArrowheads="1"/>
          </p:cNvSpPr>
          <p:nvPr/>
        </p:nvSpPr>
        <p:spPr bwMode="auto">
          <a:xfrm>
            <a:off x="381000" y="3846513"/>
            <a:ext cx="1066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309355" name="Text Box 107"/>
          <p:cNvSpPr txBox="1">
            <a:spLocks noChangeArrowheads="1"/>
          </p:cNvSpPr>
          <p:nvPr/>
        </p:nvSpPr>
        <p:spPr bwMode="auto">
          <a:xfrm>
            <a:off x="914400" y="3525838"/>
            <a:ext cx="9144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309356" name="Rectangle 108"/>
          <p:cNvSpPr>
            <a:spLocks noChangeArrowheads="1"/>
          </p:cNvSpPr>
          <p:nvPr/>
        </p:nvSpPr>
        <p:spPr bwMode="auto">
          <a:xfrm>
            <a:off x="7354888" y="5321300"/>
            <a:ext cx="569912" cy="3571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309357" name="Rectangle 109"/>
          <p:cNvSpPr>
            <a:spLocks noChangeArrowheads="1"/>
          </p:cNvSpPr>
          <p:nvPr/>
        </p:nvSpPr>
        <p:spPr bwMode="auto">
          <a:xfrm>
            <a:off x="6784975" y="5321300"/>
            <a:ext cx="569913" cy="3571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</a:t>
            </a:r>
          </a:p>
        </p:txBody>
      </p:sp>
      <p:sp>
        <p:nvSpPr>
          <p:cNvPr id="309358" name="Rectangle 110"/>
          <p:cNvSpPr>
            <a:spLocks noChangeArrowheads="1"/>
          </p:cNvSpPr>
          <p:nvPr/>
        </p:nvSpPr>
        <p:spPr bwMode="auto">
          <a:xfrm>
            <a:off x="6216650" y="5321300"/>
            <a:ext cx="568325" cy="3571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309359" name="Rectangle 111"/>
          <p:cNvSpPr>
            <a:spLocks noChangeArrowheads="1"/>
          </p:cNvSpPr>
          <p:nvPr/>
        </p:nvSpPr>
        <p:spPr bwMode="auto">
          <a:xfrm>
            <a:off x="5646738" y="5321300"/>
            <a:ext cx="569912" cy="3571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309360" name="Rectangle 112"/>
          <p:cNvSpPr>
            <a:spLocks noChangeArrowheads="1"/>
          </p:cNvSpPr>
          <p:nvPr/>
        </p:nvSpPr>
        <p:spPr bwMode="auto">
          <a:xfrm>
            <a:off x="7354888" y="4964113"/>
            <a:ext cx="569912" cy="3571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309361" name="Rectangle 113"/>
          <p:cNvSpPr>
            <a:spLocks noChangeArrowheads="1"/>
          </p:cNvSpPr>
          <p:nvPr/>
        </p:nvSpPr>
        <p:spPr bwMode="auto">
          <a:xfrm>
            <a:off x="6784975" y="4964113"/>
            <a:ext cx="569913" cy="3571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</a:t>
            </a:r>
          </a:p>
        </p:txBody>
      </p:sp>
      <p:sp>
        <p:nvSpPr>
          <p:cNvPr id="309362" name="Rectangle 114"/>
          <p:cNvSpPr>
            <a:spLocks noChangeArrowheads="1"/>
          </p:cNvSpPr>
          <p:nvPr/>
        </p:nvSpPr>
        <p:spPr bwMode="auto">
          <a:xfrm>
            <a:off x="6216650" y="4964113"/>
            <a:ext cx="568325" cy="3571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0</a:t>
            </a:r>
          </a:p>
        </p:txBody>
      </p:sp>
      <p:sp>
        <p:nvSpPr>
          <p:cNvPr id="309363" name="Rectangle 115"/>
          <p:cNvSpPr>
            <a:spLocks noChangeArrowheads="1"/>
          </p:cNvSpPr>
          <p:nvPr/>
        </p:nvSpPr>
        <p:spPr bwMode="auto">
          <a:xfrm>
            <a:off x="5646738" y="4964113"/>
            <a:ext cx="569912" cy="3571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309364" name="Rectangle 116"/>
          <p:cNvSpPr>
            <a:spLocks noChangeArrowheads="1"/>
          </p:cNvSpPr>
          <p:nvPr/>
        </p:nvSpPr>
        <p:spPr bwMode="auto">
          <a:xfrm>
            <a:off x="7354888" y="4606925"/>
            <a:ext cx="569912" cy="3571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309365" name="Rectangle 117"/>
          <p:cNvSpPr>
            <a:spLocks noChangeArrowheads="1"/>
          </p:cNvSpPr>
          <p:nvPr/>
        </p:nvSpPr>
        <p:spPr bwMode="auto">
          <a:xfrm>
            <a:off x="6784975" y="4606925"/>
            <a:ext cx="569913" cy="3571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</a:t>
            </a:r>
          </a:p>
        </p:txBody>
      </p:sp>
      <p:sp>
        <p:nvSpPr>
          <p:cNvPr id="309366" name="Rectangle 118"/>
          <p:cNvSpPr>
            <a:spLocks noChangeArrowheads="1"/>
          </p:cNvSpPr>
          <p:nvPr/>
        </p:nvSpPr>
        <p:spPr bwMode="auto">
          <a:xfrm>
            <a:off x="6216650" y="4606925"/>
            <a:ext cx="568325" cy="3571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309367" name="Rectangle 119"/>
          <p:cNvSpPr>
            <a:spLocks noChangeArrowheads="1"/>
          </p:cNvSpPr>
          <p:nvPr/>
        </p:nvSpPr>
        <p:spPr bwMode="auto">
          <a:xfrm>
            <a:off x="5638800" y="4572000"/>
            <a:ext cx="569913" cy="3571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309368" name="Rectangle 120"/>
          <p:cNvSpPr>
            <a:spLocks noChangeArrowheads="1"/>
          </p:cNvSpPr>
          <p:nvPr/>
        </p:nvSpPr>
        <p:spPr bwMode="auto">
          <a:xfrm>
            <a:off x="7354888" y="4249738"/>
            <a:ext cx="569912" cy="3571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309369" name="Rectangle 121"/>
          <p:cNvSpPr>
            <a:spLocks noChangeArrowheads="1"/>
          </p:cNvSpPr>
          <p:nvPr/>
        </p:nvSpPr>
        <p:spPr bwMode="auto">
          <a:xfrm>
            <a:off x="6784975" y="4249738"/>
            <a:ext cx="569913" cy="3571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</a:t>
            </a:r>
          </a:p>
        </p:txBody>
      </p:sp>
      <p:sp>
        <p:nvSpPr>
          <p:cNvPr id="309370" name="Rectangle 122"/>
          <p:cNvSpPr>
            <a:spLocks noChangeArrowheads="1"/>
          </p:cNvSpPr>
          <p:nvPr/>
        </p:nvSpPr>
        <p:spPr bwMode="auto">
          <a:xfrm>
            <a:off x="6216650" y="4249738"/>
            <a:ext cx="568325" cy="3571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309371" name="Rectangle 123"/>
          <p:cNvSpPr>
            <a:spLocks noChangeArrowheads="1"/>
          </p:cNvSpPr>
          <p:nvPr/>
        </p:nvSpPr>
        <p:spPr bwMode="auto">
          <a:xfrm>
            <a:off x="5646738" y="4249738"/>
            <a:ext cx="569912" cy="3571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82044" name="Line 124"/>
          <p:cNvSpPr>
            <a:spLocks noChangeShapeType="1"/>
          </p:cNvSpPr>
          <p:nvPr/>
        </p:nvSpPr>
        <p:spPr bwMode="auto">
          <a:xfrm>
            <a:off x="5646738" y="4249738"/>
            <a:ext cx="56991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45" name="Line 125"/>
          <p:cNvSpPr>
            <a:spLocks noChangeShapeType="1"/>
          </p:cNvSpPr>
          <p:nvPr/>
        </p:nvSpPr>
        <p:spPr bwMode="auto">
          <a:xfrm>
            <a:off x="5646738" y="4606925"/>
            <a:ext cx="227806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46" name="Line 126"/>
          <p:cNvSpPr>
            <a:spLocks noChangeShapeType="1"/>
          </p:cNvSpPr>
          <p:nvPr/>
        </p:nvSpPr>
        <p:spPr bwMode="auto">
          <a:xfrm>
            <a:off x="5646738" y="4964113"/>
            <a:ext cx="227806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47" name="Line 127"/>
          <p:cNvSpPr>
            <a:spLocks noChangeShapeType="1"/>
          </p:cNvSpPr>
          <p:nvPr/>
        </p:nvSpPr>
        <p:spPr bwMode="auto">
          <a:xfrm>
            <a:off x="5646738" y="5321300"/>
            <a:ext cx="227806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48" name="Line 128"/>
          <p:cNvSpPr>
            <a:spLocks noChangeShapeType="1"/>
          </p:cNvSpPr>
          <p:nvPr/>
        </p:nvSpPr>
        <p:spPr bwMode="auto">
          <a:xfrm>
            <a:off x="5646738" y="5678488"/>
            <a:ext cx="2278062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49" name="Line 129"/>
          <p:cNvSpPr>
            <a:spLocks noChangeShapeType="1"/>
          </p:cNvSpPr>
          <p:nvPr/>
        </p:nvSpPr>
        <p:spPr bwMode="auto">
          <a:xfrm>
            <a:off x="5646738" y="4249738"/>
            <a:ext cx="0" cy="35718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50" name="Line 130"/>
          <p:cNvSpPr>
            <a:spLocks noChangeShapeType="1"/>
          </p:cNvSpPr>
          <p:nvPr/>
        </p:nvSpPr>
        <p:spPr bwMode="auto">
          <a:xfrm>
            <a:off x="6216650" y="4249738"/>
            <a:ext cx="0" cy="14287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51" name="Line 131"/>
          <p:cNvSpPr>
            <a:spLocks noChangeShapeType="1"/>
          </p:cNvSpPr>
          <p:nvPr/>
        </p:nvSpPr>
        <p:spPr bwMode="auto">
          <a:xfrm>
            <a:off x="6784975" y="4249738"/>
            <a:ext cx="0" cy="14287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52" name="Line 132"/>
          <p:cNvSpPr>
            <a:spLocks noChangeShapeType="1"/>
          </p:cNvSpPr>
          <p:nvPr/>
        </p:nvSpPr>
        <p:spPr bwMode="auto">
          <a:xfrm>
            <a:off x="7354888" y="4249738"/>
            <a:ext cx="0" cy="14287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53" name="Line 133"/>
          <p:cNvSpPr>
            <a:spLocks noChangeShapeType="1"/>
          </p:cNvSpPr>
          <p:nvPr/>
        </p:nvSpPr>
        <p:spPr bwMode="auto">
          <a:xfrm>
            <a:off x="7924800" y="5321300"/>
            <a:ext cx="0" cy="357188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54" name="Line 134"/>
          <p:cNvSpPr>
            <a:spLocks noChangeShapeType="1"/>
          </p:cNvSpPr>
          <p:nvPr/>
        </p:nvSpPr>
        <p:spPr bwMode="auto">
          <a:xfrm>
            <a:off x="7924800" y="4249738"/>
            <a:ext cx="0" cy="1071562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55" name="Line 135"/>
          <p:cNvSpPr>
            <a:spLocks noChangeShapeType="1"/>
          </p:cNvSpPr>
          <p:nvPr/>
        </p:nvSpPr>
        <p:spPr bwMode="auto">
          <a:xfrm>
            <a:off x="5646738" y="4606925"/>
            <a:ext cx="0" cy="1071563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56" name="Line 136"/>
          <p:cNvSpPr>
            <a:spLocks noChangeShapeType="1"/>
          </p:cNvSpPr>
          <p:nvPr/>
        </p:nvSpPr>
        <p:spPr bwMode="auto">
          <a:xfrm>
            <a:off x="6216650" y="4249738"/>
            <a:ext cx="170815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57" name="Line 137"/>
          <p:cNvSpPr>
            <a:spLocks noChangeShapeType="1"/>
          </p:cNvSpPr>
          <p:nvPr/>
        </p:nvSpPr>
        <p:spPr bwMode="auto">
          <a:xfrm flipH="1" flipV="1">
            <a:off x="5267325" y="3851275"/>
            <a:ext cx="379413" cy="3984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9386" name="Text Box 138"/>
          <p:cNvSpPr txBox="1">
            <a:spLocks noChangeArrowheads="1"/>
          </p:cNvSpPr>
          <p:nvPr/>
        </p:nvSpPr>
        <p:spPr bwMode="auto">
          <a:xfrm>
            <a:off x="5562600" y="3886200"/>
            <a:ext cx="24384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00     01     11     10</a:t>
            </a:r>
          </a:p>
        </p:txBody>
      </p:sp>
      <p:sp>
        <p:nvSpPr>
          <p:cNvPr id="309387" name="Text Box 139"/>
          <p:cNvSpPr txBox="1">
            <a:spLocks noChangeArrowheads="1"/>
          </p:cNvSpPr>
          <p:nvPr/>
        </p:nvSpPr>
        <p:spPr bwMode="auto">
          <a:xfrm>
            <a:off x="5219700" y="4351338"/>
            <a:ext cx="474663" cy="1279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01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</a:t>
            </a:r>
          </a:p>
        </p:txBody>
      </p:sp>
      <p:sp>
        <p:nvSpPr>
          <p:cNvPr id="309388" name="Text Box 140"/>
          <p:cNvSpPr txBox="1">
            <a:spLocks noChangeArrowheads="1"/>
          </p:cNvSpPr>
          <p:nvPr/>
        </p:nvSpPr>
        <p:spPr bwMode="auto">
          <a:xfrm>
            <a:off x="4648200" y="3886200"/>
            <a:ext cx="1066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309389" name="Text Box 141"/>
          <p:cNvSpPr txBox="1">
            <a:spLocks noChangeArrowheads="1"/>
          </p:cNvSpPr>
          <p:nvPr/>
        </p:nvSpPr>
        <p:spPr bwMode="auto">
          <a:xfrm>
            <a:off x="5181600" y="3565525"/>
            <a:ext cx="9144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82062" name="AutoShape 142"/>
          <p:cNvSpPr>
            <a:spLocks noChangeArrowheads="1"/>
          </p:cNvSpPr>
          <p:nvPr/>
        </p:nvSpPr>
        <p:spPr bwMode="auto">
          <a:xfrm>
            <a:off x="6877050" y="4292600"/>
            <a:ext cx="990600" cy="144145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9391" name="Text Box 143"/>
          <p:cNvSpPr txBox="1">
            <a:spLocks noChangeArrowheads="1"/>
          </p:cNvSpPr>
          <p:nvPr/>
        </p:nvSpPr>
        <p:spPr bwMode="auto">
          <a:xfrm>
            <a:off x="1476375" y="2611760"/>
            <a:ext cx="2763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kumimoji="0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0" lang="en-US" altLang="zh-CN" b="1" dirty="0">
                <a:latin typeface="Times New Roman" pitchFamily="18" charset="0"/>
              </a:rPr>
              <a:t> +</a:t>
            </a:r>
            <a:r>
              <a:rPr kumimoji="0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X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0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82064" name="Line 144"/>
          <p:cNvSpPr>
            <a:spLocks noChangeShapeType="1"/>
          </p:cNvSpPr>
          <p:nvPr/>
        </p:nvSpPr>
        <p:spPr bwMode="auto">
          <a:xfrm>
            <a:off x="5746130" y="2621732"/>
            <a:ext cx="2278062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2065" name="Group 145"/>
          <p:cNvGrpSpPr>
            <a:grpSpLocks/>
          </p:cNvGrpSpPr>
          <p:nvPr/>
        </p:nvGrpSpPr>
        <p:grpSpPr bwMode="auto">
          <a:xfrm>
            <a:off x="5890594" y="2734444"/>
            <a:ext cx="2209800" cy="457200"/>
            <a:chOff x="3456" y="1680"/>
            <a:chExt cx="1392" cy="288"/>
          </a:xfrm>
        </p:grpSpPr>
        <p:sp>
          <p:nvSpPr>
            <p:cNvPr id="309394" name="Text Box 146"/>
            <p:cNvSpPr txBox="1">
              <a:spLocks noChangeArrowheads="1"/>
            </p:cNvSpPr>
            <p:nvPr/>
          </p:nvSpPr>
          <p:spPr bwMode="auto">
            <a:xfrm>
              <a:off x="3456" y="1680"/>
              <a:ext cx="13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K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= </a:t>
              </a:r>
              <a:r>
                <a:rPr kumimoji="0"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</a:t>
              </a:r>
              <a:r>
                <a:rPr kumimoji="0"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endParaRPr kumimoji="0"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2078" name="Line 147"/>
            <p:cNvSpPr>
              <a:spLocks noChangeShapeType="1"/>
            </p:cNvSpPr>
            <p:nvPr/>
          </p:nvSpPr>
          <p:spPr bwMode="auto">
            <a:xfrm>
              <a:off x="4176" y="1728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79" name="Line 148"/>
            <p:cNvSpPr>
              <a:spLocks noChangeShapeType="1"/>
            </p:cNvSpPr>
            <p:nvPr/>
          </p:nvSpPr>
          <p:spPr bwMode="auto">
            <a:xfrm>
              <a:off x="3936" y="1728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2066" name="Group 149"/>
          <p:cNvGrpSpPr>
            <a:grpSpLocks/>
          </p:cNvGrpSpPr>
          <p:nvPr/>
        </p:nvGrpSpPr>
        <p:grpSpPr bwMode="auto">
          <a:xfrm>
            <a:off x="1447800" y="5791200"/>
            <a:ext cx="2209800" cy="457200"/>
            <a:chOff x="336" y="3744"/>
            <a:chExt cx="1392" cy="288"/>
          </a:xfrm>
        </p:grpSpPr>
        <p:sp>
          <p:nvSpPr>
            <p:cNvPr id="309398" name="Text Box 150"/>
            <p:cNvSpPr txBox="1">
              <a:spLocks noChangeArrowheads="1"/>
            </p:cNvSpPr>
            <p:nvPr/>
          </p:nvSpPr>
          <p:spPr bwMode="auto">
            <a:xfrm>
              <a:off x="336" y="3744"/>
              <a:ext cx="13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J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= </a:t>
              </a: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</a:t>
              </a: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 </a:t>
              </a: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</a:t>
              </a:r>
            </a:p>
          </p:txBody>
        </p:sp>
        <p:sp>
          <p:nvSpPr>
            <p:cNvPr id="82075" name="Line 151"/>
            <p:cNvSpPr>
              <a:spLocks noChangeShapeType="1"/>
            </p:cNvSpPr>
            <p:nvPr/>
          </p:nvSpPr>
          <p:spPr bwMode="auto">
            <a:xfrm>
              <a:off x="1248" y="3792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76" name="Line 152"/>
            <p:cNvSpPr>
              <a:spLocks noChangeShapeType="1"/>
            </p:cNvSpPr>
            <p:nvPr/>
          </p:nvSpPr>
          <p:spPr bwMode="auto">
            <a:xfrm>
              <a:off x="768" y="3792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2067" name="Freeform 153"/>
          <p:cNvSpPr>
            <a:spLocks/>
          </p:cNvSpPr>
          <p:nvPr/>
        </p:nvSpPr>
        <p:spPr bwMode="auto">
          <a:xfrm>
            <a:off x="5508625" y="4005263"/>
            <a:ext cx="2667000" cy="711200"/>
          </a:xfrm>
          <a:custGeom>
            <a:avLst/>
            <a:gdLst>
              <a:gd name="T0" fmla="*/ 0 w 1680"/>
              <a:gd name="T1" fmla="*/ 0 h 448"/>
              <a:gd name="T2" fmla="*/ 2147483646 w 1680"/>
              <a:gd name="T3" fmla="*/ 2147483646 h 448"/>
              <a:gd name="T4" fmla="*/ 2147483646 w 1680"/>
              <a:gd name="T5" fmla="*/ 2147483646 h 448"/>
              <a:gd name="T6" fmla="*/ 2147483646 w 1680"/>
              <a:gd name="T7" fmla="*/ 2147483646 h 448"/>
              <a:gd name="T8" fmla="*/ 2147483646 w 1680"/>
              <a:gd name="T9" fmla="*/ 0 h 4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448"/>
              <a:gd name="T17" fmla="*/ 1680 w 1680"/>
              <a:gd name="T18" fmla="*/ 448 h 4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448">
                <a:moveTo>
                  <a:pt x="0" y="0"/>
                </a:moveTo>
                <a:cubicBezTo>
                  <a:pt x="20" y="136"/>
                  <a:pt x="40" y="272"/>
                  <a:pt x="96" y="336"/>
                </a:cubicBezTo>
                <a:cubicBezTo>
                  <a:pt x="152" y="400"/>
                  <a:pt x="120" y="376"/>
                  <a:pt x="336" y="384"/>
                </a:cubicBezTo>
                <a:cubicBezTo>
                  <a:pt x="552" y="392"/>
                  <a:pt x="1168" y="448"/>
                  <a:pt x="1392" y="384"/>
                </a:cubicBezTo>
                <a:cubicBezTo>
                  <a:pt x="1616" y="320"/>
                  <a:pt x="1648" y="160"/>
                  <a:pt x="1680" y="0"/>
                </a:cubicBezTo>
              </a:path>
            </a:pathLst>
          </a:cu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68" name="Freeform 154"/>
          <p:cNvSpPr>
            <a:spLocks/>
          </p:cNvSpPr>
          <p:nvPr/>
        </p:nvSpPr>
        <p:spPr bwMode="auto">
          <a:xfrm>
            <a:off x="5580063" y="5229225"/>
            <a:ext cx="2438400" cy="533400"/>
          </a:xfrm>
          <a:custGeom>
            <a:avLst/>
            <a:gdLst>
              <a:gd name="T0" fmla="*/ 0 w 1536"/>
              <a:gd name="T1" fmla="*/ 2147483646 h 336"/>
              <a:gd name="T2" fmla="*/ 2147483646 w 1536"/>
              <a:gd name="T3" fmla="*/ 2147483646 h 336"/>
              <a:gd name="T4" fmla="*/ 2147483646 w 1536"/>
              <a:gd name="T5" fmla="*/ 2147483646 h 336"/>
              <a:gd name="T6" fmla="*/ 2147483646 w 1536"/>
              <a:gd name="T7" fmla="*/ 2147483646 h 336"/>
              <a:gd name="T8" fmla="*/ 2147483646 w 1536"/>
              <a:gd name="T9" fmla="*/ 2147483646 h 336"/>
              <a:gd name="T10" fmla="*/ 2147483646 w 1536"/>
              <a:gd name="T11" fmla="*/ 2147483646 h 3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36"/>
              <a:gd name="T19" fmla="*/ 0 h 336"/>
              <a:gd name="T20" fmla="*/ 1536 w 1536"/>
              <a:gd name="T21" fmla="*/ 336 h 3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36" h="336">
                <a:moveTo>
                  <a:pt x="0" y="336"/>
                </a:moveTo>
                <a:cubicBezTo>
                  <a:pt x="20" y="216"/>
                  <a:pt x="40" y="96"/>
                  <a:pt x="192" y="48"/>
                </a:cubicBezTo>
                <a:cubicBezTo>
                  <a:pt x="344" y="0"/>
                  <a:pt x="720" y="48"/>
                  <a:pt x="912" y="48"/>
                </a:cubicBezTo>
                <a:cubicBezTo>
                  <a:pt x="1104" y="48"/>
                  <a:pt x="1248" y="24"/>
                  <a:pt x="1344" y="48"/>
                </a:cubicBezTo>
                <a:cubicBezTo>
                  <a:pt x="1440" y="72"/>
                  <a:pt x="1456" y="144"/>
                  <a:pt x="1488" y="192"/>
                </a:cubicBezTo>
                <a:cubicBezTo>
                  <a:pt x="1520" y="240"/>
                  <a:pt x="1528" y="288"/>
                  <a:pt x="1536" y="336"/>
                </a:cubicBezTo>
              </a:path>
            </a:pathLst>
          </a:cu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9404" name="Text Box 156"/>
          <p:cNvSpPr txBox="1">
            <a:spLocks noChangeArrowheads="1"/>
          </p:cNvSpPr>
          <p:nvPr/>
        </p:nvSpPr>
        <p:spPr bwMode="auto">
          <a:xfrm>
            <a:off x="5364163" y="5876925"/>
            <a:ext cx="360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= </a:t>
            </a:r>
            <a:r>
              <a: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＋</a:t>
            </a:r>
            <a:r>
              <a:rPr kumimoji="0" lang="zh-CN" altLang="en-US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82070" name="Line 157"/>
          <p:cNvSpPr>
            <a:spLocks noChangeShapeType="1"/>
          </p:cNvSpPr>
          <p:nvPr/>
        </p:nvSpPr>
        <p:spPr bwMode="auto">
          <a:xfrm>
            <a:off x="6888163" y="5953125"/>
            <a:ext cx="1524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71" name="Line 158"/>
          <p:cNvSpPr>
            <a:spLocks noChangeShapeType="1"/>
          </p:cNvSpPr>
          <p:nvPr/>
        </p:nvSpPr>
        <p:spPr bwMode="auto">
          <a:xfrm>
            <a:off x="6126163" y="5953125"/>
            <a:ext cx="1524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72" name="AutoShape 161"/>
          <p:cNvSpPr>
            <a:spLocks noChangeArrowheads="1"/>
          </p:cNvSpPr>
          <p:nvPr/>
        </p:nvSpPr>
        <p:spPr bwMode="auto">
          <a:xfrm>
            <a:off x="1908175" y="1603697"/>
            <a:ext cx="935038" cy="6477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73" name="AutoShape 162"/>
          <p:cNvSpPr>
            <a:spLocks noChangeArrowheads="1"/>
          </p:cNvSpPr>
          <p:nvPr/>
        </p:nvSpPr>
        <p:spPr bwMode="auto">
          <a:xfrm>
            <a:off x="5724525" y="4292600"/>
            <a:ext cx="2087563" cy="64928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631093" y="476672"/>
            <a:ext cx="521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 smtClean="0">
                <a:solidFill>
                  <a:schemeClr val="bg1"/>
                </a:solidFill>
              </a:rPr>
              <a:t>K</a:t>
            </a:r>
            <a:r>
              <a:rPr kumimoji="0" lang="en-US" altLang="zh-CN" b="1" baseline="-25000" dirty="0" smtClean="0">
                <a:solidFill>
                  <a:schemeClr val="bg1"/>
                </a:solidFill>
              </a:rPr>
              <a:t>1</a:t>
            </a:r>
            <a:endParaRPr kumimoji="0" lang="en-US" altLang="zh-CN" b="1" baseline="-25000" dirty="0">
              <a:solidFill>
                <a:schemeClr val="bg1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123728" y="523478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 smtClean="0">
                <a:solidFill>
                  <a:schemeClr val="bg1"/>
                </a:solidFill>
              </a:rPr>
              <a:t>J</a:t>
            </a:r>
            <a:r>
              <a:rPr kumimoji="0" lang="en-US" altLang="zh-CN" b="1" baseline="-25000" dirty="0" smtClean="0">
                <a:solidFill>
                  <a:schemeClr val="bg1"/>
                </a:solidFill>
              </a:rPr>
              <a:t>1</a:t>
            </a:r>
            <a:endParaRPr kumimoji="0" lang="en-US" altLang="zh-CN" b="1" baseline="-25000" dirty="0">
              <a:solidFill>
                <a:schemeClr val="bg1"/>
              </a:solidFill>
            </a:endParaRPr>
          </a:p>
        </p:txBody>
      </p:sp>
      <p:sp>
        <p:nvSpPr>
          <p:cNvPr id="162" name="Rectangle 167"/>
          <p:cNvSpPr>
            <a:spLocks noChangeArrowheads="1"/>
          </p:cNvSpPr>
          <p:nvPr/>
        </p:nvSpPr>
        <p:spPr bwMode="auto">
          <a:xfrm>
            <a:off x="3636963" y="0"/>
            <a:ext cx="2087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</a:rPr>
              <a:t>5. </a:t>
            </a:r>
            <a:r>
              <a:rPr lang="zh-CN" altLang="en-US" sz="2800" b="1" dirty="0">
                <a:solidFill>
                  <a:schemeClr val="bg1"/>
                </a:solidFill>
              </a:rPr>
              <a:t>卡诺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图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163" name="直接连接符 2"/>
          <p:cNvCxnSpPr>
            <a:cxnSpLocks noChangeShapeType="1"/>
          </p:cNvCxnSpPr>
          <p:nvPr/>
        </p:nvCxnSpPr>
        <p:spPr bwMode="auto">
          <a:xfrm>
            <a:off x="35766" y="3267926"/>
            <a:ext cx="91440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" name="直接连接符 169"/>
          <p:cNvCxnSpPr>
            <a:cxnSpLocks noChangeShapeType="1"/>
          </p:cNvCxnSpPr>
          <p:nvPr/>
        </p:nvCxnSpPr>
        <p:spPr bwMode="auto">
          <a:xfrm flipV="1">
            <a:off x="4680744" y="603101"/>
            <a:ext cx="0" cy="6254899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Text Box 2"/>
          <p:cNvSpPr txBox="1">
            <a:spLocks noChangeArrowheads="1"/>
          </p:cNvSpPr>
          <p:nvPr/>
        </p:nvSpPr>
        <p:spPr bwMode="auto">
          <a:xfrm>
            <a:off x="5580063" y="2735263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Z =  </a:t>
            </a:r>
            <a:r>
              <a:rPr kumimoji="0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kumimoji="0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310275" name="Rectangle 3"/>
          <p:cNvSpPr>
            <a:spLocks noChangeArrowheads="1"/>
          </p:cNvSpPr>
          <p:nvPr/>
        </p:nvSpPr>
        <p:spPr bwMode="auto">
          <a:xfrm>
            <a:off x="4611688" y="2882900"/>
            <a:ext cx="569912" cy="3571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0</a:t>
            </a:r>
          </a:p>
        </p:txBody>
      </p:sp>
      <p:sp>
        <p:nvSpPr>
          <p:cNvPr id="310276" name="Rectangle 4"/>
          <p:cNvSpPr>
            <a:spLocks noChangeArrowheads="1"/>
          </p:cNvSpPr>
          <p:nvPr/>
        </p:nvSpPr>
        <p:spPr bwMode="auto">
          <a:xfrm>
            <a:off x="4041775" y="2882900"/>
            <a:ext cx="569913" cy="3571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</a:t>
            </a:r>
          </a:p>
        </p:txBody>
      </p:sp>
      <p:sp>
        <p:nvSpPr>
          <p:cNvPr id="310277" name="Rectangle 5"/>
          <p:cNvSpPr>
            <a:spLocks noChangeArrowheads="1"/>
          </p:cNvSpPr>
          <p:nvPr/>
        </p:nvSpPr>
        <p:spPr bwMode="auto">
          <a:xfrm>
            <a:off x="3473450" y="2882900"/>
            <a:ext cx="568325" cy="3571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10278" name="Rectangle 6"/>
          <p:cNvSpPr>
            <a:spLocks noChangeArrowheads="1"/>
          </p:cNvSpPr>
          <p:nvPr/>
        </p:nvSpPr>
        <p:spPr bwMode="auto">
          <a:xfrm>
            <a:off x="2903538" y="2882900"/>
            <a:ext cx="569912" cy="3571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10279" name="Rectangle 7"/>
          <p:cNvSpPr>
            <a:spLocks noChangeArrowheads="1"/>
          </p:cNvSpPr>
          <p:nvPr/>
        </p:nvSpPr>
        <p:spPr bwMode="auto">
          <a:xfrm>
            <a:off x="4611688" y="2525713"/>
            <a:ext cx="569912" cy="3571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0</a:t>
            </a:r>
          </a:p>
        </p:txBody>
      </p:sp>
      <p:sp>
        <p:nvSpPr>
          <p:cNvPr id="310280" name="Rectangle 8"/>
          <p:cNvSpPr>
            <a:spLocks noChangeArrowheads="1"/>
          </p:cNvSpPr>
          <p:nvPr/>
        </p:nvSpPr>
        <p:spPr bwMode="auto">
          <a:xfrm>
            <a:off x="4041775" y="2554288"/>
            <a:ext cx="569913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</a:t>
            </a:r>
          </a:p>
        </p:txBody>
      </p:sp>
      <p:sp>
        <p:nvSpPr>
          <p:cNvPr id="310281" name="Rectangle 9"/>
          <p:cNvSpPr>
            <a:spLocks noChangeArrowheads="1"/>
          </p:cNvSpPr>
          <p:nvPr/>
        </p:nvSpPr>
        <p:spPr bwMode="auto">
          <a:xfrm>
            <a:off x="3473450" y="2525713"/>
            <a:ext cx="568325" cy="3571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0</a:t>
            </a:r>
          </a:p>
        </p:txBody>
      </p:sp>
      <p:sp>
        <p:nvSpPr>
          <p:cNvPr id="310282" name="Rectangle 10"/>
          <p:cNvSpPr>
            <a:spLocks noChangeArrowheads="1"/>
          </p:cNvSpPr>
          <p:nvPr/>
        </p:nvSpPr>
        <p:spPr bwMode="auto">
          <a:xfrm>
            <a:off x="2903538" y="2525713"/>
            <a:ext cx="569912" cy="3571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0</a:t>
            </a:r>
          </a:p>
        </p:txBody>
      </p:sp>
      <p:sp>
        <p:nvSpPr>
          <p:cNvPr id="310283" name="Rectangle 11"/>
          <p:cNvSpPr>
            <a:spLocks noChangeArrowheads="1"/>
          </p:cNvSpPr>
          <p:nvPr/>
        </p:nvSpPr>
        <p:spPr bwMode="auto">
          <a:xfrm>
            <a:off x="4611688" y="2168525"/>
            <a:ext cx="569912" cy="3571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0</a:t>
            </a:r>
          </a:p>
        </p:txBody>
      </p:sp>
      <p:sp>
        <p:nvSpPr>
          <p:cNvPr id="310284" name="Rectangle 12"/>
          <p:cNvSpPr>
            <a:spLocks noChangeArrowheads="1"/>
          </p:cNvSpPr>
          <p:nvPr/>
        </p:nvSpPr>
        <p:spPr bwMode="auto">
          <a:xfrm>
            <a:off x="4041775" y="2168525"/>
            <a:ext cx="569913" cy="3571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</a:t>
            </a:r>
          </a:p>
        </p:txBody>
      </p:sp>
      <p:sp>
        <p:nvSpPr>
          <p:cNvPr id="310285" name="Rectangle 13"/>
          <p:cNvSpPr>
            <a:spLocks noChangeArrowheads="1"/>
          </p:cNvSpPr>
          <p:nvPr/>
        </p:nvSpPr>
        <p:spPr bwMode="auto">
          <a:xfrm>
            <a:off x="3473450" y="2168525"/>
            <a:ext cx="568325" cy="357188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10286" name="Rectangle 14"/>
          <p:cNvSpPr>
            <a:spLocks noChangeArrowheads="1"/>
          </p:cNvSpPr>
          <p:nvPr/>
        </p:nvSpPr>
        <p:spPr bwMode="auto">
          <a:xfrm>
            <a:off x="2895600" y="2133600"/>
            <a:ext cx="569913" cy="3571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10287" name="Rectangle 15"/>
          <p:cNvSpPr>
            <a:spLocks noChangeArrowheads="1"/>
          </p:cNvSpPr>
          <p:nvPr/>
        </p:nvSpPr>
        <p:spPr bwMode="auto">
          <a:xfrm>
            <a:off x="4611688" y="1811338"/>
            <a:ext cx="569912" cy="3571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0</a:t>
            </a:r>
          </a:p>
        </p:txBody>
      </p:sp>
      <p:sp>
        <p:nvSpPr>
          <p:cNvPr id="310288" name="Rectangle 16"/>
          <p:cNvSpPr>
            <a:spLocks noChangeArrowheads="1"/>
          </p:cNvSpPr>
          <p:nvPr/>
        </p:nvSpPr>
        <p:spPr bwMode="auto">
          <a:xfrm>
            <a:off x="4041775" y="1811338"/>
            <a:ext cx="569913" cy="3571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</a:t>
            </a:r>
          </a:p>
        </p:txBody>
      </p:sp>
      <p:sp>
        <p:nvSpPr>
          <p:cNvPr id="310289" name="Rectangle 17"/>
          <p:cNvSpPr>
            <a:spLocks noChangeArrowheads="1"/>
          </p:cNvSpPr>
          <p:nvPr/>
        </p:nvSpPr>
        <p:spPr bwMode="auto">
          <a:xfrm>
            <a:off x="3473450" y="1811338"/>
            <a:ext cx="568325" cy="3571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10290" name="Rectangle 18"/>
          <p:cNvSpPr>
            <a:spLocks noChangeArrowheads="1"/>
          </p:cNvSpPr>
          <p:nvPr/>
        </p:nvSpPr>
        <p:spPr bwMode="auto">
          <a:xfrm>
            <a:off x="2903538" y="1811338"/>
            <a:ext cx="569912" cy="357187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 </a:t>
            </a:r>
          </a:p>
        </p:txBody>
      </p:sp>
      <p:sp>
        <p:nvSpPr>
          <p:cNvPr id="82963" name="Line 19"/>
          <p:cNvSpPr>
            <a:spLocks noChangeShapeType="1"/>
          </p:cNvSpPr>
          <p:nvPr/>
        </p:nvSpPr>
        <p:spPr bwMode="auto">
          <a:xfrm>
            <a:off x="2903538" y="1811338"/>
            <a:ext cx="56991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964" name="Line 20"/>
          <p:cNvSpPr>
            <a:spLocks noChangeShapeType="1"/>
          </p:cNvSpPr>
          <p:nvPr/>
        </p:nvSpPr>
        <p:spPr bwMode="auto">
          <a:xfrm>
            <a:off x="2903538" y="2168525"/>
            <a:ext cx="227806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965" name="Line 21"/>
          <p:cNvSpPr>
            <a:spLocks noChangeShapeType="1"/>
          </p:cNvSpPr>
          <p:nvPr/>
        </p:nvSpPr>
        <p:spPr bwMode="auto">
          <a:xfrm>
            <a:off x="2903538" y="2525713"/>
            <a:ext cx="227806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966" name="Line 22"/>
          <p:cNvSpPr>
            <a:spLocks noChangeShapeType="1"/>
          </p:cNvSpPr>
          <p:nvPr/>
        </p:nvSpPr>
        <p:spPr bwMode="auto">
          <a:xfrm>
            <a:off x="2903538" y="2882900"/>
            <a:ext cx="227806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967" name="Line 23"/>
          <p:cNvSpPr>
            <a:spLocks noChangeShapeType="1"/>
          </p:cNvSpPr>
          <p:nvPr/>
        </p:nvSpPr>
        <p:spPr bwMode="auto">
          <a:xfrm>
            <a:off x="2903538" y="3240088"/>
            <a:ext cx="2278062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968" name="Line 24"/>
          <p:cNvSpPr>
            <a:spLocks noChangeShapeType="1"/>
          </p:cNvSpPr>
          <p:nvPr/>
        </p:nvSpPr>
        <p:spPr bwMode="auto">
          <a:xfrm>
            <a:off x="2903538" y="1811338"/>
            <a:ext cx="0" cy="35718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969" name="Line 25"/>
          <p:cNvSpPr>
            <a:spLocks noChangeShapeType="1"/>
          </p:cNvSpPr>
          <p:nvPr/>
        </p:nvSpPr>
        <p:spPr bwMode="auto">
          <a:xfrm>
            <a:off x="3473450" y="1811338"/>
            <a:ext cx="0" cy="14287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970" name="Line 26"/>
          <p:cNvSpPr>
            <a:spLocks noChangeShapeType="1"/>
          </p:cNvSpPr>
          <p:nvPr/>
        </p:nvSpPr>
        <p:spPr bwMode="auto">
          <a:xfrm>
            <a:off x="4033838" y="1844675"/>
            <a:ext cx="0" cy="14287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971" name="Line 27"/>
          <p:cNvSpPr>
            <a:spLocks noChangeShapeType="1"/>
          </p:cNvSpPr>
          <p:nvPr/>
        </p:nvSpPr>
        <p:spPr bwMode="auto">
          <a:xfrm>
            <a:off x="4611688" y="1811338"/>
            <a:ext cx="0" cy="14287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972" name="Line 28"/>
          <p:cNvSpPr>
            <a:spLocks noChangeShapeType="1"/>
          </p:cNvSpPr>
          <p:nvPr/>
        </p:nvSpPr>
        <p:spPr bwMode="auto">
          <a:xfrm>
            <a:off x="5181600" y="2882900"/>
            <a:ext cx="0" cy="357188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973" name="Line 29"/>
          <p:cNvSpPr>
            <a:spLocks noChangeShapeType="1"/>
          </p:cNvSpPr>
          <p:nvPr/>
        </p:nvSpPr>
        <p:spPr bwMode="auto">
          <a:xfrm>
            <a:off x="5181600" y="1811338"/>
            <a:ext cx="0" cy="1071562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974" name="Line 30"/>
          <p:cNvSpPr>
            <a:spLocks noChangeShapeType="1"/>
          </p:cNvSpPr>
          <p:nvPr/>
        </p:nvSpPr>
        <p:spPr bwMode="auto">
          <a:xfrm>
            <a:off x="2903538" y="2168525"/>
            <a:ext cx="0" cy="1071563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975" name="Line 31"/>
          <p:cNvSpPr>
            <a:spLocks noChangeShapeType="1"/>
          </p:cNvSpPr>
          <p:nvPr/>
        </p:nvSpPr>
        <p:spPr bwMode="auto">
          <a:xfrm>
            <a:off x="3473450" y="1811338"/>
            <a:ext cx="170815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976" name="Line 32"/>
          <p:cNvSpPr>
            <a:spLocks noChangeShapeType="1"/>
          </p:cNvSpPr>
          <p:nvPr/>
        </p:nvSpPr>
        <p:spPr bwMode="auto">
          <a:xfrm flipH="1" flipV="1">
            <a:off x="2524125" y="1412875"/>
            <a:ext cx="379413" cy="3984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0305" name="Text Box 33"/>
          <p:cNvSpPr txBox="1">
            <a:spLocks noChangeArrowheads="1"/>
          </p:cNvSpPr>
          <p:nvPr/>
        </p:nvSpPr>
        <p:spPr bwMode="auto">
          <a:xfrm>
            <a:off x="2819400" y="1447800"/>
            <a:ext cx="24384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00     01     11     10</a:t>
            </a:r>
          </a:p>
        </p:txBody>
      </p:sp>
      <p:sp>
        <p:nvSpPr>
          <p:cNvPr id="310306" name="Text Box 34"/>
          <p:cNvSpPr txBox="1">
            <a:spLocks noChangeArrowheads="1"/>
          </p:cNvSpPr>
          <p:nvPr/>
        </p:nvSpPr>
        <p:spPr bwMode="auto">
          <a:xfrm>
            <a:off x="2476500" y="1912938"/>
            <a:ext cx="474663" cy="1279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01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</a:t>
            </a:r>
          </a:p>
        </p:txBody>
      </p:sp>
      <p:sp>
        <p:nvSpPr>
          <p:cNvPr id="310307" name="Text Box 35"/>
          <p:cNvSpPr txBox="1">
            <a:spLocks noChangeArrowheads="1"/>
          </p:cNvSpPr>
          <p:nvPr/>
        </p:nvSpPr>
        <p:spPr bwMode="auto">
          <a:xfrm>
            <a:off x="1905000" y="1447800"/>
            <a:ext cx="1066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310308" name="Text Box 36"/>
          <p:cNvSpPr txBox="1">
            <a:spLocks noChangeArrowheads="1"/>
          </p:cNvSpPr>
          <p:nvPr/>
        </p:nvSpPr>
        <p:spPr bwMode="auto">
          <a:xfrm>
            <a:off x="2438400" y="1127125"/>
            <a:ext cx="9144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82981" name="AutoShape 37"/>
          <p:cNvSpPr>
            <a:spLocks noChangeArrowheads="1"/>
          </p:cNvSpPr>
          <p:nvPr/>
        </p:nvSpPr>
        <p:spPr bwMode="auto">
          <a:xfrm>
            <a:off x="4067175" y="1844675"/>
            <a:ext cx="533400" cy="1371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82983" name="Group 42"/>
          <p:cNvGrpSpPr>
            <a:grpSpLocks/>
          </p:cNvGrpSpPr>
          <p:nvPr/>
        </p:nvGrpSpPr>
        <p:grpSpPr bwMode="auto">
          <a:xfrm>
            <a:off x="2984103" y="4224338"/>
            <a:ext cx="2209800" cy="457200"/>
            <a:chOff x="3456" y="1680"/>
            <a:chExt cx="1392" cy="288"/>
          </a:xfrm>
        </p:grpSpPr>
        <p:sp>
          <p:nvSpPr>
            <p:cNvPr id="310315" name="Text Box 43"/>
            <p:cNvSpPr txBox="1">
              <a:spLocks noChangeArrowheads="1"/>
            </p:cNvSpPr>
            <p:nvPr/>
          </p:nvSpPr>
          <p:spPr bwMode="auto">
            <a:xfrm>
              <a:off x="3456" y="1680"/>
              <a:ext cx="13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K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= </a:t>
              </a: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</a:t>
              </a: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endPara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2997" name="Line 44"/>
            <p:cNvSpPr>
              <a:spLocks noChangeShapeType="1"/>
            </p:cNvSpPr>
            <p:nvPr/>
          </p:nvSpPr>
          <p:spPr bwMode="auto">
            <a:xfrm>
              <a:off x="4176" y="1728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98" name="Line 45"/>
            <p:cNvSpPr>
              <a:spLocks noChangeShapeType="1"/>
            </p:cNvSpPr>
            <p:nvPr/>
          </p:nvSpPr>
          <p:spPr bwMode="auto">
            <a:xfrm>
              <a:off x="3936" y="1728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2984" name="Group 46"/>
          <p:cNvGrpSpPr>
            <a:grpSpLocks/>
          </p:cNvGrpSpPr>
          <p:nvPr/>
        </p:nvGrpSpPr>
        <p:grpSpPr bwMode="auto">
          <a:xfrm>
            <a:off x="2984103" y="4681538"/>
            <a:ext cx="2209800" cy="457200"/>
            <a:chOff x="336" y="3744"/>
            <a:chExt cx="1392" cy="288"/>
          </a:xfrm>
        </p:grpSpPr>
        <p:sp>
          <p:nvSpPr>
            <p:cNvPr id="310319" name="Text Box 47"/>
            <p:cNvSpPr txBox="1">
              <a:spLocks noChangeArrowheads="1"/>
            </p:cNvSpPr>
            <p:nvPr/>
          </p:nvSpPr>
          <p:spPr bwMode="auto">
            <a:xfrm>
              <a:off x="336" y="3744"/>
              <a:ext cx="13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J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= </a:t>
              </a: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</a:t>
              </a: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 </a:t>
              </a: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</a:t>
              </a:r>
            </a:p>
          </p:txBody>
        </p:sp>
        <p:sp>
          <p:nvSpPr>
            <p:cNvPr id="82994" name="Line 48"/>
            <p:cNvSpPr>
              <a:spLocks noChangeShapeType="1"/>
            </p:cNvSpPr>
            <p:nvPr/>
          </p:nvSpPr>
          <p:spPr bwMode="auto">
            <a:xfrm>
              <a:off x="1248" y="3792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95" name="Line 49"/>
            <p:cNvSpPr>
              <a:spLocks noChangeShapeType="1"/>
            </p:cNvSpPr>
            <p:nvPr/>
          </p:nvSpPr>
          <p:spPr bwMode="auto">
            <a:xfrm>
              <a:off x="768" y="3792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10326" name="Text Box 54"/>
          <p:cNvSpPr txBox="1">
            <a:spLocks noChangeArrowheads="1"/>
          </p:cNvSpPr>
          <p:nvPr/>
        </p:nvSpPr>
        <p:spPr bwMode="auto">
          <a:xfrm>
            <a:off x="2984103" y="559593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Z =  </a:t>
            </a:r>
            <a:r>
              <a: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82986" name="AutoShape 55"/>
          <p:cNvSpPr>
            <a:spLocks/>
          </p:cNvSpPr>
          <p:nvPr/>
        </p:nvSpPr>
        <p:spPr bwMode="auto">
          <a:xfrm>
            <a:off x="2526903" y="3919538"/>
            <a:ext cx="228600" cy="1981200"/>
          </a:xfrm>
          <a:prstGeom prst="leftBrace">
            <a:avLst>
              <a:gd name="adj1" fmla="val 72222"/>
              <a:gd name="adj2" fmla="val 50000"/>
            </a:avLst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2987" name="Picture 58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0332" name="Text Box 60"/>
          <p:cNvSpPr txBox="1">
            <a:spLocks noChangeArrowheads="1"/>
          </p:cNvSpPr>
          <p:nvPr/>
        </p:nvSpPr>
        <p:spPr bwMode="auto">
          <a:xfrm>
            <a:off x="2960290" y="3716338"/>
            <a:ext cx="2763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0" lang="en-US" altLang="zh-CN" b="1">
                <a:latin typeface="Times New Roman" pitchFamily="18" charset="0"/>
              </a:rPr>
              <a:t> +</a:t>
            </a:r>
            <a:r>
              <a: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X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310334" name="Text Box 62"/>
          <p:cNvSpPr txBox="1">
            <a:spLocks noChangeArrowheads="1"/>
          </p:cNvSpPr>
          <p:nvPr/>
        </p:nvSpPr>
        <p:spPr bwMode="auto">
          <a:xfrm>
            <a:off x="2960290" y="5157788"/>
            <a:ext cx="2592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= </a:t>
            </a:r>
            <a:r>
              <a: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＋</a:t>
            </a:r>
            <a:r>
              <a:rPr kumimoji="0" lang="zh-CN" altLang="en-US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82990" name="Line 63"/>
          <p:cNvSpPr>
            <a:spLocks noChangeShapeType="1"/>
          </p:cNvSpPr>
          <p:nvPr/>
        </p:nvSpPr>
        <p:spPr bwMode="auto">
          <a:xfrm>
            <a:off x="4484290" y="5233988"/>
            <a:ext cx="1524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991" name="Line 64"/>
          <p:cNvSpPr>
            <a:spLocks noChangeShapeType="1"/>
          </p:cNvSpPr>
          <p:nvPr/>
        </p:nvSpPr>
        <p:spPr bwMode="auto">
          <a:xfrm>
            <a:off x="3722290" y="5233988"/>
            <a:ext cx="1524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992" name="Text Box 2"/>
          <p:cNvSpPr txBox="1">
            <a:spLocks noChangeArrowheads="1"/>
          </p:cNvSpPr>
          <p:nvPr/>
        </p:nvSpPr>
        <p:spPr bwMode="auto">
          <a:xfrm>
            <a:off x="107950" y="260350"/>
            <a:ext cx="88566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800" b="1">
                <a:solidFill>
                  <a:schemeClr val="bg1"/>
                </a:solidFill>
                <a:latin typeface="Arial" panose="020B0604020202020204" pitchFamily="34" charset="0"/>
              </a:rPr>
              <a:t>3. 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用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JK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触发器设计时序锁</a:t>
            </a:r>
            <a:endParaRPr lang="zh-CN" altLang="en-US" sz="2800">
              <a:solidFill>
                <a:schemeClr val="bg2"/>
              </a:solidFill>
            </a:endParaRPr>
          </a:p>
        </p:txBody>
      </p:sp>
      <p:sp>
        <p:nvSpPr>
          <p:cNvPr id="55" name="Text Box 40"/>
          <p:cNvSpPr txBox="1">
            <a:spLocks noChangeArrowheads="1"/>
          </p:cNvSpPr>
          <p:nvPr/>
        </p:nvSpPr>
        <p:spPr bwMode="auto">
          <a:xfrm>
            <a:off x="3844280" y="1099592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Yu Gothic UI Semilight" panose="020B0400000000000000" pitchFamily="34" charset="-128"/>
              </a:rPr>
              <a:t>Ｚ</a:t>
            </a:r>
            <a:endParaRPr kumimoji="0" lang="en-US" altLang="zh-CN" b="1" baseline="-250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Yu Gothic UI Semilight" panose="020B04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236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5. 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实现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83971" name="Line 3"/>
          <p:cNvSpPr>
            <a:spLocks noChangeShapeType="1"/>
          </p:cNvSpPr>
          <p:nvPr/>
        </p:nvSpPr>
        <p:spPr bwMode="auto">
          <a:xfrm>
            <a:off x="838200" y="4278313"/>
            <a:ext cx="7996238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3972" name="Line 4"/>
          <p:cNvSpPr>
            <a:spLocks noChangeShapeType="1"/>
          </p:cNvSpPr>
          <p:nvPr/>
        </p:nvSpPr>
        <p:spPr bwMode="auto">
          <a:xfrm>
            <a:off x="4114800" y="1687513"/>
            <a:ext cx="0" cy="25908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3973" name="Oval 5"/>
          <p:cNvSpPr>
            <a:spLocks noChangeArrowheads="1"/>
          </p:cNvSpPr>
          <p:nvPr/>
        </p:nvSpPr>
        <p:spPr bwMode="auto">
          <a:xfrm>
            <a:off x="3240088" y="1343025"/>
            <a:ext cx="77787" cy="68263"/>
          </a:xfrm>
          <a:prstGeom prst="ellips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3348038" y="1138238"/>
            <a:ext cx="1035050" cy="593725"/>
          </a:xfrm>
          <a:prstGeom prst="rect">
            <a:avLst/>
          </a:prstGeom>
          <a:solidFill>
            <a:srgbClr val="FFFF99"/>
          </a:solidFill>
          <a:ln w="381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1303" name="Text Box 7"/>
          <p:cNvSpPr txBox="1">
            <a:spLocks noChangeArrowheads="1"/>
          </p:cNvSpPr>
          <p:nvPr/>
        </p:nvSpPr>
        <p:spPr bwMode="auto">
          <a:xfrm>
            <a:off x="3402013" y="1120775"/>
            <a:ext cx="531812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endParaRPr kumimoji="0" lang="en-US" altLang="zh-CN" sz="2000" b="1" baseline="-250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11304" name="Text Box 8"/>
          <p:cNvSpPr txBox="1">
            <a:spLocks noChangeArrowheads="1"/>
          </p:cNvSpPr>
          <p:nvPr/>
        </p:nvSpPr>
        <p:spPr bwMode="auto">
          <a:xfrm>
            <a:off x="3924300" y="1119188"/>
            <a:ext cx="3873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311305" name="Text Box 9"/>
          <p:cNvSpPr txBox="1">
            <a:spLocks noChangeArrowheads="1"/>
          </p:cNvSpPr>
          <p:nvPr/>
        </p:nvSpPr>
        <p:spPr bwMode="auto">
          <a:xfrm>
            <a:off x="3924300" y="1335088"/>
            <a:ext cx="487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</a:t>
            </a:r>
          </a:p>
        </p:txBody>
      </p:sp>
      <p:grpSp>
        <p:nvGrpSpPr>
          <p:cNvPr id="83978" name="Group 10"/>
          <p:cNvGrpSpPr>
            <a:grpSpLocks/>
          </p:cNvGrpSpPr>
          <p:nvPr/>
        </p:nvGrpSpPr>
        <p:grpSpPr bwMode="auto">
          <a:xfrm>
            <a:off x="3790950" y="1595438"/>
            <a:ext cx="130175" cy="119062"/>
            <a:chOff x="3120" y="3744"/>
            <a:chExt cx="96" cy="96"/>
          </a:xfrm>
        </p:grpSpPr>
        <p:sp>
          <p:nvSpPr>
            <p:cNvPr id="84081" name="Line 11"/>
            <p:cNvSpPr>
              <a:spLocks noChangeShapeType="1"/>
            </p:cNvSpPr>
            <p:nvPr/>
          </p:nvSpPr>
          <p:spPr bwMode="auto">
            <a:xfrm flipH="1">
              <a:off x="3120" y="3744"/>
              <a:ext cx="48" cy="9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082" name="Line 12"/>
            <p:cNvSpPr>
              <a:spLocks noChangeShapeType="1"/>
            </p:cNvSpPr>
            <p:nvPr/>
          </p:nvSpPr>
          <p:spPr bwMode="auto">
            <a:xfrm>
              <a:off x="3168" y="3744"/>
              <a:ext cx="48" cy="9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3979" name="Rectangle 13"/>
          <p:cNvSpPr>
            <a:spLocks noChangeArrowheads="1"/>
          </p:cNvSpPr>
          <p:nvPr/>
        </p:nvSpPr>
        <p:spPr bwMode="auto">
          <a:xfrm>
            <a:off x="5940425" y="1119188"/>
            <a:ext cx="1036638" cy="593725"/>
          </a:xfrm>
          <a:prstGeom prst="rect">
            <a:avLst/>
          </a:prstGeom>
          <a:solidFill>
            <a:srgbClr val="FFFF99"/>
          </a:solidFill>
          <a:ln w="381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1310" name="Text Box 14"/>
          <p:cNvSpPr txBox="1">
            <a:spLocks noChangeArrowheads="1"/>
          </p:cNvSpPr>
          <p:nvPr/>
        </p:nvSpPr>
        <p:spPr bwMode="auto">
          <a:xfrm>
            <a:off x="5975350" y="1109663"/>
            <a:ext cx="62706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endParaRPr kumimoji="0" lang="en-US" altLang="zh-CN" sz="2000" b="1" baseline="-250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11311" name="Text Box 15"/>
          <p:cNvSpPr txBox="1">
            <a:spLocks noChangeArrowheads="1"/>
          </p:cNvSpPr>
          <p:nvPr/>
        </p:nvSpPr>
        <p:spPr bwMode="auto">
          <a:xfrm>
            <a:off x="6515100" y="1109663"/>
            <a:ext cx="388938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311312" name="Text Box 16"/>
          <p:cNvSpPr txBox="1">
            <a:spLocks noChangeArrowheads="1"/>
          </p:cNvSpPr>
          <p:nvPr/>
        </p:nvSpPr>
        <p:spPr bwMode="auto">
          <a:xfrm>
            <a:off x="6516688" y="1335088"/>
            <a:ext cx="506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</a:t>
            </a:r>
            <a:endParaRPr lang="en-US" altLang="zh-CN" sz="20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3983" name="Line 17"/>
          <p:cNvSpPr>
            <a:spLocks noChangeShapeType="1"/>
          </p:cNvSpPr>
          <p:nvPr/>
        </p:nvSpPr>
        <p:spPr bwMode="auto">
          <a:xfrm flipV="1">
            <a:off x="6877050" y="2414588"/>
            <a:ext cx="0" cy="2312987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3984" name="Group 18"/>
          <p:cNvGrpSpPr>
            <a:grpSpLocks/>
          </p:cNvGrpSpPr>
          <p:nvPr/>
        </p:nvGrpSpPr>
        <p:grpSpPr bwMode="auto">
          <a:xfrm>
            <a:off x="6362700" y="1584325"/>
            <a:ext cx="130175" cy="119063"/>
            <a:chOff x="3120" y="3744"/>
            <a:chExt cx="96" cy="96"/>
          </a:xfrm>
        </p:grpSpPr>
        <p:sp>
          <p:nvSpPr>
            <p:cNvPr id="84079" name="Line 19"/>
            <p:cNvSpPr>
              <a:spLocks noChangeShapeType="1"/>
            </p:cNvSpPr>
            <p:nvPr/>
          </p:nvSpPr>
          <p:spPr bwMode="auto">
            <a:xfrm flipH="1">
              <a:off x="3120" y="3744"/>
              <a:ext cx="48" cy="9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080" name="Line 20"/>
            <p:cNvSpPr>
              <a:spLocks noChangeShapeType="1"/>
            </p:cNvSpPr>
            <p:nvPr/>
          </p:nvSpPr>
          <p:spPr bwMode="auto">
            <a:xfrm>
              <a:off x="3168" y="3744"/>
              <a:ext cx="48" cy="9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3985" name="Oval 21"/>
          <p:cNvSpPr>
            <a:spLocks noChangeArrowheads="1"/>
          </p:cNvSpPr>
          <p:nvPr/>
        </p:nvSpPr>
        <p:spPr bwMode="auto">
          <a:xfrm>
            <a:off x="5832475" y="1343025"/>
            <a:ext cx="76200" cy="68263"/>
          </a:xfrm>
          <a:prstGeom prst="ellips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86" name="Line 22"/>
          <p:cNvSpPr>
            <a:spLocks noChangeShapeType="1"/>
          </p:cNvSpPr>
          <p:nvPr/>
        </p:nvSpPr>
        <p:spPr bwMode="auto">
          <a:xfrm flipV="1">
            <a:off x="4087813" y="685800"/>
            <a:ext cx="0" cy="411163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3987" name="Line 23"/>
          <p:cNvSpPr>
            <a:spLocks noChangeShapeType="1"/>
          </p:cNvSpPr>
          <p:nvPr/>
        </p:nvSpPr>
        <p:spPr bwMode="auto">
          <a:xfrm flipV="1">
            <a:off x="6678613" y="628650"/>
            <a:ext cx="0" cy="482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3988" name="Line 24"/>
          <p:cNvSpPr>
            <a:spLocks noChangeShapeType="1"/>
          </p:cNvSpPr>
          <p:nvPr/>
        </p:nvSpPr>
        <p:spPr bwMode="auto">
          <a:xfrm flipV="1">
            <a:off x="6094413" y="896938"/>
            <a:ext cx="0" cy="223837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1321" name="Text Box 25"/>
          <p:cNvSpPr txBox="1">
            <a:spLocks noChangeArrowheads="1"/>
          </p:cNvSpPr>
          <p:nvPr/>
        </p:nvSpPr>
        <p:spPr bwMode="auto">
          <a:xfrm>
            <a:off x="304800" y="534511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</a:t>
            </a:r>
          </a:p>
        </p:txBody>
      </p:sp>
      <p:sp>
        <p:nvSpPr>
          <p:cNvPr id="83990" name="Oval 26"/>
          <p:cNvSpPr>
            <a:spLocks noChangeArrowheads="1"/>
          </p:cNvSpPr>
          <p:nvPr/>
        </p:nvSpPr>
        <p:spPr bwMode="auto">
          <a:xfrm>
            <a:off x="4381500" y="1382713"/>
            <a:ext cx="77788" cy="68262"/>
          </a:xfrm>
          <a:prstGeom prst="ellips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83991" name="Oval 27"/>
          <p:cNvSpPr>
            <a:spLocks noChangeArrowheads="1"/>
          </p:cNvSpPr>
          <p:nvPr/>
        </p:nvSpPr>
        <p:spPr bwMode="auto">
          <a:xfrm>
            <a:off x="6934200" y="1390650"/>
            <a:ext cx="77788" cy="68263"/>
          </a:xfrm>
          <a:prstGeom prst="ellips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92" name="Line 28"/>
          <p:cNvSpPr>
            <a:spLocks noChangeShapeType="1"/>
          </p:cNvSpPr>
          <p:nvPr/>
        </p:nvSpPr>
        <p:spPr bwMode="auto">
          <a:xfrm flipH="1">
            <a:off x="2590800" y="1916113"/>
            <a:ext cx="38862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3993" name="Line 29"/>
          <p:cNvSpPr>
            <a:spLocks noChangeShapeType="1"/>
          </p:cNvSpPr>
          <p:nvPr/>
        </p:nvSpPr>
        <p:spPr bwMode="auto">
          <a:xfrm>
            <a:off x="838200" y="5649913"/>
            <a:ext cx="7996238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3994" name="Line 30"/>
          <p:cNvSpPr>
            <a:spLocks noChangeShapeType="1"/>
          </p:cNvSpPr>
          <p:nvPr/>
        </p:nvSpPr>
        <p:spPr bwMode="auto">
          <a:xfrm>
            <a:off x="838200" y="3135313"/>
            <a:ext cx="7996238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3995" name="Line 31"/>
          <p:cNvSpPr>
            <a:spLocks noChangeShapeType="1"/>
          </p:cNvSpPr>
          <p:nvPr/>
        </p:nvSpPr>
        <p:spPr bwMode="auto">
          <a:xfrm flipV="1">
            <a:off x="6477000" y="1687513"/>
            <a:ext cx="0" cy="228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3996" name="Line 32"/>
          <p:cNvSpPr>
            <a:spLocks noChangeShapeType="1"/>
          </p:cNvSpPr>
          <p:nvPr/>
        </p:nvSpPr>
        <p:spPr bwMode="auto">
          <a:xfrm flipV="1">
            <a:off x="3829050" y="1687513"/>
            <a:ext cx="0" cy="228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3997" name="Oval 33"/>
          <p:cNvSpPr>
            <a:spLocks noChangeArrowheads="1"/>
          </p:cNvSpPr>
          <p:nvPr/>
        </p:nvSpPr>
        <p:spPr bwMode="auto">
          <a:xfrm>
            <a:off x="3771900" y="1881188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11330" name="Text Box 34"/>
          <p:cNvSpPr txBox="1">
            <a:spLocks noChangeArrowheads="1"/>
          </p:cNvSpPr>
          <p:nvPr/>
        </p:nvSpPr>
        <p:spPr bwMode="auto">
          <a:xfrm>
            <a:off x="1752600" y="1687513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</a:t>
            </a:r>
          </a:p>
        </p:txBody>
      </p:sp>
      <p:sp>
        <p:nvSpPr>
          <p:cNvPr id="83999" name="Line 35"/>
          <p:cNvSpPr>
            <a:spLocks noChangeShapeType="1"/>
          </p:cNvSpPr>
          <p:nvPr/>
        </p:nvSpPr>
        <p:spPr bwMode="auto">
          <a:xfrm>
            <a:off x="838200" y="3516313"/>
            <a:ext cx="80010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4000" name="Line 36"/>
          <p:cNvSpPr>
            <a:spLocks noChangeShapeType="1"/>
          </p:cNvSpPr>
          <p:nvPr/>
        </p:nvSpPr>
        <p:spPr bwMode="auto">
          <a:xfrm>
            <a:off x="838200" y="3821113"/>
            <a:ext cx="80010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4001" name="Line 37"/>
          <p:cNvSpPr>
            <a:spLocks noChangeShapeType="1"/>
          </p:cNvSpPr>
          <p:nvPr/>
        </p:nvSpPr>
        <p:spPr bwMode="auto">
          <a:xfrm>
            <a:off x="838200" y="4735513"/>
            <a:ext cx="7996238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4002" name="Line 38"/>
          <p:cNvSpPr>
            <a:spLocks noChangeShapeType="1"/>
          </p:cNvSpPr>
          <p:nvPr/>
        </p:nvSpPr>
        <p:spPr bwMode="auto">
          <a:xfrm>
            <a:off x="838200" y="5116513"/>
            <a:ext cx="7996238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4003" name="Line 39"/>
          <p:cNvSpPr>
            <a:spLocks noChangeShapeType="1"/>
          </p:cNvSpPr>
          <p:nvPr/>
        </p:nvSpPr>
        <p:spPr bwMode="auto">
          <a:xfrm>
            <a:off x="4114800" y="696913"/>
            <a:ext cx="11430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4004" name="Line 40"/>
          <p:cNvSpPr>
            <a:spLocks noChangeShapeType="1"/>
          </p:cNvSpPr>
          <p:nvPr/>
        </p:nvSpPr>
        <p:spPr bwMode="auto">
          <a:xfrm>
            <a:off x="5257800" y="696913"/>
            <a:ext cx="0" cy="277495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4005" name="Line 41"/>
          <p:cNvSpPr>
            <a:spLocks noChangeShapeType="1"/>
          </p:cNvSpPr>
          <p:nvPr/>
        </p:nvSpPr>
        <p:spPr bwMode="auto">
          <a:xfrm flipH="1">
            <a:off x="5486400" y="925513"/>
            <a:ext cx="6096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4006" name="Line 42"/>
          <p:cNvSpPr>
            <a:spLocks noChangeShapeType="1"/>
          </p:cNvSpPr>
          <p:nvPr/>
        </p:nvSpPr>
        <p:spPr bwMode="auto">
          <a:xfrm>
            <a:off x="5486400" y="925513"/>
            <a:ext cx="0" cy="2849562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4007" name="Line 43"/>
          <p:cNvSpPr>
            <a:spLocks noChangeShapeType="1"/>
          </p:cNvSpPr>
          <p:nvPr/>
        </p:nvSpPr>
        <p:spPr bwMode="auto">
          <a:xfrm>
            <a:off x="6705600" y="620713"/>
            <a:ext cx="9906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4008" name="Line 44"/>
          <p:cNvSpPr>
            <a:spLocks noChangeShapeType="1"/>
          </p:cNvSpPr>
          <p:nvPr/>
        </p:nvSpPr>
        <p:spPr bwMode="auto">
          <a:xfrm>
            <a:off x="7696200" y="620713"/>
            <a:ext cx="0" cy="2490787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4009" name="Rectangle 45"/>
          <p:cNvSpPr>
            <a:spLocks noChangeArrowheads="1"/>
          </p:cNvSpPr>
          <p:nvPr/>
        </p:nvSpPr>
        <p:spPr bwMode="auto">
          <a:xfrm>
            <a:off x="7908925" y="2359025"/>
            <a:ext cx="701675" cy="395288"/>
          </a:xfrm>
          <a:prstGeom prst="rect">
            <a:avLst/>
          </a:prstGeom>
          <a:noFill/>
          <a:ln w="381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84010" name="Group 46"/>
          <p:cNvGrpSpPr>
            <a:grpSpLocks/>
          </p:cNvGrpSpPr>
          <p:nvPr/>
        </p:nvGrpSpPr>
        <p:grpSpPr bwMode="auto">
          <a:xfrm>
            <a:off x="228600" y="4964113"/>
            <a:ext cx="838200" cy="457200"/>
            <a:chOff x="144" y="3504"/>
            <a:chExt cx="528" cy="288"/>
          </a:xfrm>
        </p:grpSpPr>
        <p:sp>
          <p:nvSpPr>
            <p:cNvPr id="311343" name="Text Box 47"/>
            <p:cNvSpPr txBox="1">
              <a:spLocks noChangeArrowheads="1"/>
            </p:cNvSpPr>
            <p:nvPr/>
          </p:nvSpPr>
          <p:spPr bwMode="auto">
            <a:xfrm>
              <a:off x="144" y="3504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</a:p>
          </p:txBody>
        </p:sp>
        <p:sp>
          <p:nvSpPr>
            <p:cNvPr id="84078" name="Line 48"/>
            <p:cNvSpPr>
              <a:spLocks noChangeShapeType="1"/>
            </p:cNvSpPr>
            <p:nvPr/>
          </p:nvSpPr>
          <p:spPr bwMode="auto">
            <a:xfrm>
              <a:off x="192" y="3552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11345" name="Text Box 49"/>
          <p:cNvSpPr txBox="1">
            <a:spLocks noChangeArrowheads="1"/>
          </p:cNvSpPr>
          <p:nvPr/>
        </p:nvSpPr>
        <p:spPr bwMode="auto">
          <a:xfrm>
            <a:off x="228600" y="443071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</a:t>
            </a:r>
          </a:p>
        </p:txBody>
      </p:sp>
      <p:grpSp>
        <p:nvGrpSpPr>
          <p:cNvPr id="84012" name="Group 50"/>
          <p:cNvGrpSpPr>
            <a:grpSpLocks/>
          </p:cNvGrpSpPr>
          <p:nvPr/>
        </p:nvGrpSpPr>
        <p:grpSpPr bwMode="auto">
          <a:xfrm>
            <a:off x="228600" y="4125913"/>
            <a:ext cx="838200" cy="457200"/>
            <a:chOff x="144" y="3504"/>
            <a:chExt cx="528" cy="288"/>
          </a:xfrm>
        </p:grpSpPr>
        <p:sp>
          <p:nvSpPr>
            <p:cNvPr id="311347" name="Text Box 51"/>
            <p:cNvSpPr txBox="1">
              <a:spLocks noChangeArrowheads="1"/>
            </p:cNvSpPr>
            <p:nvPr/>
          </p:nvSpPr>
          <p:spPr bwMode="auto">
            <a:xfrm>
              <a:off x="144" y="3504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84076" name="Line 52"/>
            <p:cNvSpPr>
              <a:spLocks noChangeShapeType="1"/>
            </p:cNvSpPr>
            <p:nvPr/>
          </p:nvSpPr>
          <p:spPr bwMode="auto">
            <a:xfrm>
              <a:off x="192" y="3552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11349" name="Text Box 53"/>
          <p:cNvSpPr txBox="1">
            <a:spLocks noChangeArrowheads="1"/>
          </p:cNvSpPr>
          <p:nvPr/>
        </p:nvSpPr>
        <p:spPr bwMode="auto">
          <a:xfrm>
            <a:off x="228600" y="283051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</a:t>
            </a:r>
          </a:p>
        </p:txBody>
      </p:sp>
      <p:grpSp>
        <p:nvGrpSpPr>
          <p:cNvPr id="84014" name="Group 54"/>
          <p:cNvGrpSpPr>
            <a:grpSpLocks/>
          </p:cNvGrpSpPr>
          <p:nvPr/>
        </p:nvGrpSpPr>
        <p:grpSpPr bwMode="auto">
          <a:xfrm>
            <a:off x="304800" y="3668713"/>
            <a:ext cx="838200" cy="457200"/>
            <a:chOff x="144" y="3504"/>
            <a:chExt cx="528" cy="288"/>
          </a:xfrm>
        </p:grpSpPr>
        <p:sp>
          <p:nvSpPr>
            <p:cNvPr id="311351" name="Text Box 55"/>
            <p:cNvSpPr txBox="1">
              <a:spLocks noChangeArrowheads="1"/>
            </p:cNvSpPr>
            <p:nvPr/>
          </p:nvSpPr>
          <p:spPr bwMode="auto">
            <a:xfrm>
              <a:off x="144" y="3504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84074" name="Line 56"/>
            <p:cNvSpPr>
              <a:spLocks noChangeShapeType="1"/>
            </p:cNvSpPr>
            <p:nvPr/>
          </p:nvSpPr>
          <p:spPr bwMode="auto">
            <a:xfrm>
              <a:off x="192" y="3552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11353" name="Text Box 57"/>
          <p:cNvSpPr txBox="1">
            <a:spLocks noChangeArrowheads="1"/>
          </p:cNvSpPr>
          <p:nvPr/>
        </p:nvSpPr>
        <p:spPr bwMode="auto">
          <a:xfrm>
            <a:off x="228600" y="321151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</a:t>
            </a:r>
          </a:p>
        </p:txBody>
      </p:sp>
      <p:sp>
        <p:nvSpPr>
          <p:cNvPr id="84016" name="Oval 58"/>
          <p:cNvSpPr>
            <a:spLocks noChangeArrowheads="1"/>
          </p:cNvSpPr>
          <p:nvPr/>
        </p:nvSpPr>
        <p:spPr bwMode="auto">
          <a:xfrm>
            <a:off x="5219700" y="3459163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17" name="Oval 59"/>
          <p:cNvSpPr>
            <a:spLocks noChangeArrowheads="1"/>
          </p:cNvSpPr>
          <p:nvPr/>
        </p:nvSpPr>
        <p:spPr bwMode="auto">
          <a:xfrm>
            <a:off x="5448300" y="3763963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18" name="Oval 60"/>
          <p:cNvSpPr>
            <a:spLocks noChangeArrowheads="1"/>
          </p:cNvSpPr>
          <p:nvPr/>
        </p:nvSpPr>
        <p:spPr bwMode="auto">
          <a:xfrm>
            <a:off x="7658100" y="30988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84019" name="Group 61"/>
          <p:cNvGrpSpPr>
            <a:grpSpLocks/>
          </p:cNvGrpSpPr>
          <p:nvPr/>
        </p:nvGrpSpPr>
        <p:grpSpPr bwMode="auto">
          <a:xfrm>
            <a:off x="2343150" y="4354513"/>
            <a:ext cx="762000" cy="304800"/>
            <a:chOff x="1008" y="3744"/>
            <a:chExt cx="960" cy="336"/>
          </a:xfrm>
        </p:grpSpPr>
        <p:sp>
          <p:nvSpPr>
            <p:cNvPr id="311358" name="Rectangle 62"/>
            <p:cNvSpPr>
              <a:spLocks noChangeArrowheads="1"/>
            </p:cNvSpPr>
            <p:nvPr/>
          </p:nvSpPr>
          <p:spPr bwMode="auto">
            <a:xfrm>
              <a:off x="1296" y="3744"/>
              <a:ext cx="288" cy="336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84070" name="Line 63"/>
            <p:cNvSpPr>
              <a:spLocks noChangeShapeType="1"/>
            </p:cNvSpPr>
            <p:nvPr/>
          </p:nvSpPr>
          <p:spPr bwMode="auto">
            <a:xfrm>
              <a:off x="1680" y="3912"/>
              <a:ext cx="2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071" name="Line 64"/>
            <p:cNvSpPr>
              <a:spLocks noChangeShapeType="1"/>
            </p:cNvSpPr>
            <p:nvPr/>
          </p:nvSpPr>
          <p:spPr bwMode="auto">
            <a:xfrm>
              <a:off x="1008" y="3912"/>
              <a:ext cx="2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072" name="Oval 65"/>
            <p:cNvSpPr>
              <a:spLocks noChangeArrowheads="1"/>
            </p:cNvSpPr>
            <p:nvPr/>
          </p:nvSpPr>
          <p:spPr bwMode="auto">
            <a:xfrm>
              <a:off x="1588" y="3868"/>
              <a:ext cx="96" cy="96"/>
            </a:xfrm>
            <a:prstGeom prst="ellips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84020" name="Line 66"/>
          <p:cNvSpPr>
            <a:spLocks noChangeShapeType="1"/>
          </p:cNvSpPr>
          <p:nvPr/>
        </p:nvSpPr>
        <p:spPr bwMode="auto">
          <a:xfrm>
            <a:off x="2343150" y="4506913"/>
            <a:ext cx="0" cy="228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4021" name="Line 67"/>
          <p:cNvSpPr>
            <a:spLocks noChangeShapeType="1"/>
          </p:cNvSpPr>
          <p:nvPr/>
        </p:nvSpPr>
        <p:spPr bwMode="auto">
          <a:xfrm flipV="1">
            <a:off x="3105150" y="4278313"/>
            <a:ext cx="0" cy="228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4022" name="Group 68"/>
          <p:cNvGrpSpPr>
            <a:grpSpLocks/>
          </p:cNvGrpSpPr>
          <p:nvPr/>
        </p:nvGrpSpPr>
        <p:grpSpPr bwMode="auto">
          <a:xfrm>
            <a:off x="2343150" y="5192713"/>
            <a:ext cx="762000" cy="304800"/>
            <a:chOff x="1008" y="3744"/>
            <a:chExt cx="960" cy="336"/>
          </a:xfrm>
        </p:grpSpPr>
        <p:sp>
          <p:nvSpPr>
            <p:cNvPr id="311365" name="Rectangle 69"/>
            <p:cNvSpPr>
              <a:spLocks noChangeArrowheads="1"/>
            </p:cNvSpPr>
            <p:nvPr/>
          </p:nvSpPr>
          <p:spPr bwMode="auto">
            <a:xfrm>
              <a:off x="1296" y="3744"/>
              <a:ext cx="288" cy="336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84066" name="Line 70"/>
            <p:cNvSpPr>
              <a:spLocks noChangeShapeType="1"/>
            </p:cNvSpPr>
            <p:nvPr/>
          </p:nvSpPr>
          <p:spPr bwMode="auto">
            <a:xfrm>
              <a:off x="1680" y="3912"/>
              <a:ext cx="2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067" name="Line 71"/>
            <p:cNvSpPr>
              <a:spLocks noChangeShapeType="1"/>
            </p:cNvSpPr>
            <p:nvPr/>
          </p:nvSpPr>
          <p:spPr bwMode="auto">
            <a:xfrm>
              <a:off x="1008" y="3912"/>
              <a:ext cx="2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068" name="Oval 72"/>
            <p:cNvSpPr>
              <a:spLocks noChangeArrowheads="1"/>
            </p:cNvSpPr>
            <p:nvPr/>
          </p:nvSpPr>
          <p:spPr bwMode="auto">
            <a:xfrm>
              <a:off x="1588" y="3868"/>
              <a:ext cx="96" cy="96"/>
            </a:xfrm>
            <a:prstGeom prst="ellips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84023" name="Line 73"/>
          <p:cNvSpPr>
            <a:spLocks noChangeShapeType="1"/>
          </p:cNvSpPr>
          <p:nvPr/>
        </p:nvSpPr>
        <p:spPr bwMode="auto">
          <a:xfrm>
            <a:off x="2343150" y="5345113"/>
            <a:ext cx="0" cy="2667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4024" name="Line 74"/>
          <p:cNvSpPr>
            <a:spLocks noChangeShapeType="1"/>
          </p:cNvSpPr>
          <p:nvPr/>
        </p:nvSpPr>
        <p:spPr bwMode="auto">
          <a:xfrm flipV="1">
            <a:off x="3105150" y="5116513"/>
            <a:ext cx="0" cy="228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4025" name="Oval 75"/>
          <p:cNvSpPr>
            <a:spLocks noChangeArrowheads="1"/>
          </p:cNvSpPr>
          <p:nvPr/>
        </p:nvSpPr>
        <p:spPr bwMode="auto">
          <a:xfrm>
            <a:off x="3067050" y="4240213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26" name="Oval 76"/>
          <p:cNvSpPr>
            <a:spLocks noChangeArrowheads="1"/>
          </p:cNvSpPr>
          <p:nvPr/>
        </p:nvSpPr>
        <p:spPr bwMode="auto">
          <a:xfrm>
            <a:off x="2286000" y="4697413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27" name="Oval 77"/>
          <p:cNvSpPr>
            <a:spLocks noChangeArrowheads="1"/>
          </p:cNvSpPr>
          <p:nvPr/>
        </p:nvSpPr>
        <p:spPr bwMode="auto">
          <a:xfrm>
            <a:off x="3067050" y="5078413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28" name="Oval 78"/>
          <p:cNvSpPr>
            <a:spLocks noChangeArrowheads="1"/>
          </p:cNvSpPr>
          <p:nvPr/>
        </p:nvSpPr>
        <p:spPr bwMode="auto">
          <a:xfrm>
            <a:off x="2286000" y="5592763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29" name="Line 79"/>
          <p:cNvSpPr>
            <a:spLocks noChangeShapeType="1"/>
          </p:cNvSpPr>
          <p:nvPr/>
        </p:nvSpPr>
        <p:spPr bwMode="auto">
          <a:xfrm>
            <a:off x="8077200" y="2754313"/>
            <a:ext cx="0" cy="381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4030" name="Oval 80"/>
          <p:cNvSpPr>
            <a:spLocks noChangeArrowheads="1"/>
          </p:cNvSpPr>
          <p:nvPr/>
        </p:nvSpPr>
        <p:spPr bwMode="auto">
          <a:xfrm>
            <a:off x="8039100" y="3078163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31" name="Line 81"/>
          <p:cNvSpPr>
            <a:spLocks noChangeShapeType="1"/>
          </p:cNvSpPr>
          <p:nvPr/>
        </p:nvSpPr>
        <p:spPr bwMode="auto">
          <a:xfrm>
            <a:off x="8458200" y="2754313"/>
            <a:ext cx="0" cy="762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4032" name="Oval 82"/>
          <p:cNvSpPr>
            <a:spLocks noChangeArrowheads="1"/>
          </p:cNvSpPr>
          <p:nvPr/>
        </p:nvSpPr>
        <p:spPr bwMode="auto">
          <a:xfrm>
            <a:off x="8420100" y="3459163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33" name="Line 83"/>
          <p:cNvSpPr>
            <a:spLocks noChangeShapeType="1"/>
          </p:cNvSpPr>
          <p:nvPr/>
        </p:nvSpPr>
        <p:spPr bwMode="auto">
          <a:xfrm flipV="1">
            <a:off x="8305800" y="1458913"/>
            <a:ext cx="0" cy="9144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1380" name="Text Box 84"/>
          <p:cNvSpPr txBox="1">
            <a:spLocks noChangeArrowheads="1"/>
          </p:cNvSpPr>
          <p:nvPr/>
        </p:nvSpPr>
        <p:spPr bwMode="auto">
          <a:xfrm>
            <a:off x="8077200" y="92551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Z</a:t>
            </a:r>
          </a:p>
        </p:txBody>
      </p:sp>
      <p:sp>
        <p:nvSpPr>
          <p:cNvPr id="311381" name="Text Box 85"/>
          <p:cNvSpPr txBox="1">
            <a:spLocks noChangeArrowheads="1"/>
          </p:cNvSpPr>
          <p:nvPr/>
        </p:nvSpPr>
        <p:spPr bwMode="auto">
          <a:xfrm>
            <a:off x="3348038" y="1406525"/>
            <a:ext cx="487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</a:t>
            </a:r>
          </a:p>
        </p:txBody>
      </p:sp>
      <p:sp>
        <p:nvSpPr>
          <p:cNvPr id="311382" name="Text Box 86"/>
          <p:cNvSpPr txBox="1">
            <a:spLocks noChangeArrowheads="1"/>
          </p:cNvSpPr>
          <p:nvPr/>
        </p:nvSpPr>
        <p:spPr bwMode="auto">
          <a:xfrm>
            <a:off x="5943600" y="1382713"/>
            <a:ext cx="487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84037" name="Line 87"/>
          <p:cNvSpPr>
            <a:spLocks noChangeShapeType="1"/>
          </p:cNvSpPr>
          <p:nvPr/>
        </p:nvSpPr>
        <p:spPr bwMode="auto">
          <a:xfrm>
            <a:off x="4267200" y="1687513"/>
            <a:ext cx="0" cy="39624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4038" name="Oval 88"/>
          <p:cNvSpPr>
            <a:spLocks noChangeArrowheads="1"/>
          </p:cNvSpPr>
          <p:nvPr/>
        </p:nvSpPr>
        <p:spPr bwMode="auto">
          <a:xfrm>
            <a:off x="4229100" y="560705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39" name="Oval 89"/>
          <p:cNvSpPr>
            <a:spLocks noChangeArrowheads="1"/>
          </p:cNvSpPr>
          <p:nvPr/>
        </p:nvSpPr>
        <p:spPr bwMode="auto">
          <a:xfrm>
            <a:off x="4076700" y="4221163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40" name="Line 90"/>
          <p:cNvSpPr>
            <a:spLocks noChangeShapeType="1"/>
          </p:cNvSpPr>
          <p:nvPr/>
        </p:nvSpPr>
        <p:spPr bwMode="auto">
          <a:xfrm>
            <a:off x="3962400" y="1687513"/>
            <a:ext cx="0" cy="2133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4041" name="Oval 91"/>
          <p:cNvSpPr>
            <a:spLocks noChangeArrowheads="1"/>
          </p:cNvSpPr>
          <p:nvPr/>
        </p:nvSpPr>
        <p:spPr bwMode="auto">
          <a:xfrm>
            <a:off x="3905250" y="3763963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42" name="Line 92"/>
          <p:cNvSpPr>
            <a:spLocks noChangeShapeType="1"/>
          </p:cNvSpPr>
          <p:nvPr/>
        </p:nvSpPr>
        <p:spPr bwMode="auto">
          <a:xfrm>
            <a:off x="6019800" y="1687513"/>
            <a:ext cx="0" cy="25908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4043" name="Oval 93"/>
          <p:cNvSpPr>
            <a:spLocks noChangeArrowheads="1"/>
          </p:cNvSpPr>
          <p:nvPr/>
        </p:nvSpPr>
        <p:spPr bwMode="auto">
          <a:xfrm>
            <a:off x="5981700" y="4221163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44" name="Line 94"/>
          <p:cNvSpPr>
            <a:spLocks noChangeShapeType="1"/>
          </p:cNvSpPr>
          <p:nvPr/>
        </p:nvSpPr>
        <p:spPr bwMode="auto">
          <a:xfrm>
            <a:off x="6172200" y="1687513"/>
            <a:ext cx="0" cy="3429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4045" name="Oval 95"/>
          <p:cNvSpPr>
            <a:spLocks noChangeArrowheads="1"/>
          </p:cNvSpPr>
          <p:nvPr/>
        </p:nvSpPr>
        <p:spPr bwMode="auto">
          <a:xfrm>
            <a:off x="6134100" y="5059363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46" name="Oval 96"/>
          <p:cNvSpPr>
            <a:spLocks noChangeArrowheads="1"/>
          </p:cNvSpPr>
          <p:nvPr/>
        </p:nvSpPr>
        <p:spPr bwMode="auto">
          <a:xfrm>
            <a:off x="6832600" y="4697413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47" name="Rectangle 97"/>
          <p:cNvSpPr>
            <a:spLocks noChangeArrowheads="1"/>
          </p:cNvSpPr>
          <p:nvPr/>
        </p:nvSpPr>
        <p:spPr bwMode="auto">
          <a:xfrm>
            <a:off x="3276600" y="2068513"/>
            <a:ext cx="533400" cy="228600"/>
          </a:xfrm>
          <a:prstGeom prst="rect">
            <a:avLst/>
          </a:prstGeom>
          <a:noFill/>
          <a:ln w="381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</a:t>
            </a:r>
          </a:p>
        </p:txBody>
      </p:sp>
      <p:sp>
        <p:nvSpPr>
          <p:cNvPr id="84048" name="Line 99"/>
          <p:cNvSpPr>
            <a:spLocks noChangeShapeType="1"/>
          </p:cNvSpPr>
          <p:nvPr/>
        </p:nvSpPr>
        <p:spPr bwMode="auto">
          <a:xfrm>
            <a:off x="3276600" y="2774950"/>
            <a:ext cx="0" cy="381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4049" name="Oval 100"/>
          <p:cNvSpPr>
            <a:spLocks noChangeArrowheads="1"/>
          </p:cNvSpPr>
          <p:nvPr/>
        </p:nvSpPr>
        <p:spPr bwMode="auto">
          <a:xfrm>
            <a:off x="3238500" y="3078163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50" name="Line 101"/>
          <p:cNvSpPr>
            <a:spLocks noChangeShapeType="1"/>
          </p:cNvSpPr>
          <p:nvPr/>
        </p:nvSpPr>
        <p:spPr bwMode="auto">
          <a:xfrm>
            <a:off x="3429000" y="2754313"/>
            <a:ext cx="0" cy="1524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4051" name="Oval 102"/>
          <p:cNvSpPr>
            <a:spLocks noChangeArrowheads="1"/>
          </p:cNvSpPr>
          <p:nvPr/>
        </p:nvSpPr>
        <p:spPr bwMode="auto">
          <a:xfrm>
            <a:off x="3390900" y="4240213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52" name="Line 103"/>
          <p:cNvSpPr>
            <a:spLocks noChangeShapeType="1"/>
          </p:cNvSpPr>
          <p:nvPr/>
        </p:nvSpPr>
        <p:spPr bwMode="auto">
          <a:xfrm flipV="1">
            <a:off x="3429000" y="2297113"/>
            <a:ext cx="0" cy="228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4053" name="Line 104"/>
          <p:cNvSpPr>
            <a:spLocks noChangeShapeType="1"/>
          </p:cNvSpPr>
          <p:nvPr/>
        </p:nvSpPr>
        <p:spPr bwMode="auto">
          <a:xfrm>
            <a:off x="3714750" y="2297113"/>
            <a:ext cx="0" cy="28194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4054" name="Oval 105"/>
          <p:cNvSpPr>
            <a:spLocks noChangeArrowheads="1"/>
          </p:cNvSpPr>
          <p:nvPr/>
        </p:nvSpPr>
        <p:spPr bwMode="auto">
          <a:xfrm>
            <a:off x="3676650" y="5078413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55" name="Line 108"/>
          <p:cNvSpPr>
            <a:spLocks noChangeShapeType="1"/>
          </p:cNvSpPr>
          <p:nvPr/>
        </p:nvSpPr>
        <p:spPr bwMode="auto">
          <a:xfrm flipV="1">
            <a:off x="3505200" y="1687513"/>
            <a:ext cx="0" cy="381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4056" name="Rectangle 109"/>
          <p:cNvSpPr>
            <a:spLocks noChangeArrowheads="1"/>
          </p:cNvSpPr>
          <p:nvPr/>
        </p:nvSpPr>
        <p:spPr bwMode="auto">
          <a:xfrm>
            <a:off x="6443663" y="2198688"/>
            <a:ext cx="533400" cy="228600"/>
          </a:xfrm>
          <a:prstGeom prst="rect">
            <a:avLst/>
          </a:prstGeom>
          <a:solidFill>
            <a:schemeClr val="tx1"/>
          </a:solidFill>
          <a:ln w="381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</a:t>
            </a:r>
          </a:p>
        </p:txBody>
      </p:sp>
      <p:sp>
        <p:nvSpPr>
          <p:cNvPr id="84057" name="Rectangle 110"/>
          <p:cNvSpPr>
            <a:spLocks noChangeArrowheads="1"/>
          </p:cNvSpPr>
          <p:nvPr/>
        </p:nvSpPr>
        <p:spPr bwMode="auto">
          <a:xfrm>
            <a:off x="6372225" y="2641600"/>
            <a:ext cx="381000" cy="242888"/>
          </a:xfrm>
          <a:prstGeom prst="rect">
            <a:avLst/>
          </a:prstGeom>
          <a:noFill/>
          <a:ln w="381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58" name="Line 111"/>
          <p:cNvSpPr>
            <a:spLocks noChangeShapeType="1"/>
          </p:cNvSpPr>
          <p:nvPr/>
        </p:nvSpPr>
        <p:spPr bwMode="auto">
          <a:xfrm>
            <a:off x="6443663" y="2919413"/>
            <a:ext cx="0" cy="576262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4059" name="Oval 112"/>
          <p:cNvSpPr>
            <a:spLocks noChangeArrowheads="1"/>
          </p:cNvSpPr>
          <p:nvPr/>
        </p:nvSpPr>
        <p:spPr bwMode="auto">
          <a:xfrm>
            <a:off x="6419850" y="3457575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60" name="Line 113"/>
          <p:cNvSpPr>
            <a:spLocks noChangeShapeType="1"/>
          </p:cNvSpPr>
          <p:nvPr/>
        </p:nvSpPr>
        <p:spPr bwMode="auto">
          <a:xfrm flipV="1">
            <a:off x="6600825" y="2427288"/>
            <a:ext cx="0" cy="228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4061" name="Line 114"/>
          <p:cNvSpPr>
            <a:spLocks noChangeShapeType="1"/>
          </p:cNvSpPr>
          <p:nvPr/>
        </p:nvSpPr>
        <p:spPr bwMode="auto">
          <a:xfrm>
            <a:off x="6588125" y="2919413"/>
            <a:ext cx="0" cy="27368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4062" name="Oval 115"/>
          <p:cNvSpPr>
            <a:spLocks noChangeArrowheads="1"/>
          </p:cNvSpPr>
          <p:nvPr/>
        </p:nvSpPr>
        <p:spPr bwMode="auto">
          <a:xfrm>
            <a:off x="6550025" y="5599113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63" name="Rectangle 116"/>
          <p:cNvSpPr>
            <a:spLocks noChangeArrowheads="1"/>
          </p:cNvSpPr>
          <p:nvPr/>
        </p:nvSpPr>
        <p:spPr bwMode="auto">
          <a:xfrm>
            <a:off x="3132138" y="2559050"/>
            <a:ext cx="461962" cy="215900"/>
          </a:xfrm>
          <a:prstGeom prst="rect">
            <a:avLst/>
          </a:prstGeom>
          <a:noFill/>
          <a:ln w="381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</a:t>
            </a:r>
          </a:p>
        </p:txBody>
      </p:sp>
      <p:sp>
        <p:nvSpPr>
          <p:cNvPr id="84064" name="Line 117"/>
          <p:cNvSpPr>
            <a:spLocks noChangeShapeType="1"/>
          </p:cNvSpPr>
          <p:nvPr/>
        </p:nvSpPr>
        <p:spPr bwMode="auto">
          <a:xfrm flipV="1">
            <a:off x="6732588" y="1695450"/>
            <a:ext cx="0" cy="503238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86407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密码锁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827088" y="1268413"/>
            <a:ext cx="7416800" cy="4324350"/>
          </a:xfrm>
          <a:prstGeom prst="rect">
            <a:avLst/>
          </a:prstGeom>
          <a:solidFill>
            <a:srgbClr val="FFFFCC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zh-CN" altLang="en-US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一维模式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6600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2600">
                <a:solidFill>
                  <a:srgbClr val="006600"/>
                </a:solidFill>
                <a:latin typeface="Arial" panose="020B0604020202020204" pitchFamily="34" charset="0"/>
              </a:rPr>
              <a:t>unlock——</a:t>
            </a:r>
            <a:r>
              <a:rPr lang="zh-CN" altLang="en-US" sz="240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密码正确</a:t>
            </a:r>
            <a:endParaRPr lang="zh-CN" altLang="en-US" sz="2600" b="1">
              <a:solidFill>
                <a:srgbClr val="0066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2. 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二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维模式</a:t>
            </a:r>
            <a:endParaRPr lang="zh-CN" altLang="en-US" sz="2800" b="1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2600">
                <a:solidFill>
                  <a:srgbClr val="006600"/>
                </a:solidFill>
                <a:latin typeface="Arial" panose="020B0604020202020204" pitchFamily="34" charset="0"/>
              </a:rPr>
              <a:t>unlock——</a:t>
            </a:r>
            <a:r>
              <a:rPr lang="zh-CN" altLang="en-US" sz="2600" b="1">
                <a:solidFill>
                  <a:schemeClr val="bg2"/>
                </a:solidFill>
                <a:latin typeface="Arial" panose="020B0604020202020204" pitchFamily="34" charset="0"/>
              </a:rPr>
              <a:t>有限时间内，密码正确</a:t>
            </a:r>
            <a:endParaRPr lang="zh-CN" altLang="en-US" sz="26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3.  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三维模式</a:t>
            </a:r>
            <a:endParaRPr lang="zh-CN" altLang="en-US" sz="2800" b="1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 b="1">
                <a:solidFill>
                  <a:schemeClr val="bg2"/>
                </a:solidFill>
                <a:latin typeface="Arial" panose="020B0604020202020204" pitchFamily="34" charset="0"/>
              </a:rPr>
              <a:t>      </a:t>
            </a:r>
            <a:r>
              <a:rPr lang="en-US" altLang="zh-CN" sz="2600">
                <a:solidFill>
                  <a:srgbClr val="006600"/>
                </a:solidFill>
                <a:latin typeface="Arial" panose="020B0604020202020204" pitchFamily="34" charset="0"/>
              </a:rPr>
              <a:t>unlock——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>
                <a:solidFill>
                  <a:srgbClr val="006600"/>
                </a:solidFill>
                <a:latin typeface="Arial" panose="020B0604020202020204" pitchFamily="34" charset="0"/>
              </a:rPr>
              <a:t>               </a:t>
            </a:r>
            <a:r>
              <a:rPr lang="zh-CN" altLang="en-US" sz="2600" b="1">
                <a:solidFill>
                  <a:schemeClr val="bg2"/>
                </a:solidFill>
                <a:latin typeface="Arial" panose="020B0604020202020204" pitchFamily="34" charset="0"/>
              </a:rPr>
              <a:t>有限时间内，有限按键次数，密码正确</a:t>
            </a:r>
            <a:endParaRPr lang="zh-CN" altLang="en-US" sz="2600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5051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folHlink"/>
                </a:solidFill>
              </a:rPr>
              <a:t>2. </a:t>
            </a:r>
            <a:r>
              <a:rPr lang="zh-CN" altLang="en-US" sz="2800" b="1">
                <a:solidFill>
                  <a:schemeClr val="folHlink"/>
                </a:solidFill>
              </a:rPr>
              <a:t>状态化简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838200"/>
            <a:ext cx="2971800" cy="2881313"/>
            <a:chOff x="3360" y="1079"/>
            <a:chExt cx="1872" cy="1815"/>
          </a:xfrm>
        </p:grpSpPr>
        <p:sp>
          <p:nvSpPr>
            <p:cNvPr id="237572" name="Text Box 4"/>
            <p:cNvSpPr txBox="1">
              <a:spLocks noChangeArrowheads="1"/>
            </p:cNvSpPr>
            <p:nvPr/>
          </p:nvSpPr>
          <p:spPr bwMode="auto">
            <a:xfrm>
              <a:off x="3360" y="1374"/>
              <a:ext cx="1872" cy="150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kumimoji="0" lang="zh-CN" altLang="en-US" sz="2200" b="1">
                  <a:solidFill>
                    <a:srgbClr val="000099"/>
                  </a:solidFill>
                  <a:latin typeface="Times New Roman" pitchFamily="18" charset="0"/>
                </a:rPr>
                <a:t>              </a:t>
              </a:r>
              <a:r>
                <a:rPr kumimoji="0" lang="en-US" altLang="zh-CN" sz="2200" b="1">
                  <a:solidFill>
                    <a:srgbClr val="000099"/>
                  </a:solidFill>
                  <a:latin typeface="Times New Roman" pitchFamily="18" charset="0"/>
                </a:rPr>
                <a:t>0</a:t>
              </a:r>
              <a:r>
                <a:rPr lang="en-US" altLang="zh-CN" sz="2200" b="1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lang="en-US" altLang="zh-CN" sz="2200" b="1" baseline="-3000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baseline="30000">
                  <a:solidFill>
                    <a:srgbClr val="000099"/>
                  </a:solidFill>
                  <a:latin typeface="Times New Roman" pitchFamily="18" charset="0"/>
                </a:rPr>
                <a:t>                </a:t>
              </a:r>
              <a:r>
                <a:rPr kumimoji="0" lang="en-US" altLang="zh-CN" sz="2200" b="1">
                  <a:solidFill>
                    <a:srgbClr val="000099"/>
                  </a:solidFill>
                  <a:latin typeface="Times New Roman" pitchFamily="18" charset="0"/>
                </a:rPr>
                <a:t>1</a:t>
              </a:r>
              <a:r>
                <a:rPr lang="en-US" altLang="zh-CN" sz="2200" b="1">
                  <a:latin typeface="Times New Roman" pitchFamily="18" charset="0"/>
                </a:rPr>
                <a:t>      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latin typeface="Times New Roman" pitchFamily="18" charset="0"/>
                </a:rPr>
                <a:t>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b="1">
                  <a:latin typeface="Times New Roman" pitchFamily="18" charset="0"/>
                </a:rPr>
                <a:t>   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b="1">
                  <a:latin typeface="Times New Roman" pitchFamily="18" charset="0"/>
                </a:rPr>
                <a:t> / 0       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lang="en-US" altLang="zh-CN" b="1">
                  <a:latin typeface="Times New Roman" pitchFamily="18" charset="0"/>
                </a:rPr>
                <a:t> / 0                        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latin typeface="Times New Roman" pitchFamily="18" charset="0"/>
                </a:rPr>
                <a:t>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   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b="1">
                  <a:latin typeface="Times New Roman" pitchFamily="18" charset="0"/>
                </a:rPr>
                <a:t> / 0       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lang="en-US" altLang="zh-CN" b="1">
                  <a:latin typeface="Times New Roman" pitchFamily="18" charset="0"/>
                </a:rPr>
                <a:t> / 0                      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latin typeface="Times New Roman" pitchFamily="18" charset="0"/>
                </a:rPr>
                <a:t>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lang="en-US" altLang="zh-CN" b="1">
                  <a:latin typeface="Times New Roman" pitchFamily="18" charset="0"/>
                </a:rPr>
                <a:t>   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r>
                <a:rPr lang="en-US" altLang="zh-CN" b="1">
                  <a:latin typeface="Times New Roman" pitchFamily="18" charset="0"/>
                </a:rPr>
                <a:t> / 1       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lang="en-US" altLang="zh-CN" b="1">
                  <a:latin typeface="Times New Roman" pitchFamily="18" charset="0"/>
                </a:rPr>
                <a:t> / 0                      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latin typeface="Times New Roman" pitchFamily="18" charset="0"/>
                </a:rPr>
                <a:t>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     </a:t>
              </a:r>
              <a:r>
                <a:rPr lang="en-US" altLang="zh-CN" b="1">
                  <a:latin typeface="Times New Roman" pitchFamily="18" charset="0"/>
                </a:rPr>
                <a:t>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b="1">
                  <a:latin typeface="Times New Roman" pitchFamily="18" charset="0"/>
                </a:rPr>
                <a:t> / 0       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lang="en-US" altLang="zh-CN" b="1">
                  <a:latin typeface="Times New Roman" pitchFamily="18" charset="0"/>
                </a:rPr>
                <a:t> / 0                </a:t>
              </a:r>
            </a:p>
          </p:txBody>
        </p:sp>
        <p:sp>
          <p:nvSpPr>
            <p:cNvPr id="11299" name="Line 5"/>
            <p:cNvSpPr>
              <a:spLocks noChangeShapeType="1"/>
            </p:cNvSpPr>
            <p:nvPr/>
          </p:nvSpPr>
          <p:spPr bwMode="auto">
            <a:xfrm>
              <a:off x="4464" y="1344"/>
              <a:ext cx="0" cy="1519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00" name="Line 6"/>
            <p:cNvSpPr>
              <a:spLocks noChangeShapeType="1"/>
            </p:cNvSpPr>
            <p:nvPr/>
          </p:nvSpPr>
          <p:spPr bwMode="auto">
            <a:xfrm>
              <a:off x="3360" y="1392"/>
              <a:ext cx="336" cy="240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7575" name="Text Box 7"/>
            <p:cNvSpPr txBox="1">
              <a:spLocks noChangeArrowheads="1"/>
            </p:cNvSpPr>
            <p:nvPr/>
          </p:nvSpPr>
          <p:spPr bwMode="auto">
            <a:xfrm>
              <a:off x="3360" y="1440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dirty="0" err="1">
                  <a:latin typeface="Times New Roman" pitchFamily="18" charset="0"/>
                </a:rPr>
                <a:t>Y</a:t>
              </a:r>
              <a:r>
                <a:rPr kumimoji="0" lang="en-US" altLang="zh-CN" sz="2000" b="1" baseline="-25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</a:t>
              </a:r>
              <a:endParaRPr kumimoji="0" lang="en-US" altLang="zh-CN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1302" name="Text Box 8"/>
            <p:cNvSpPr txBox="1">
              <a:spLocks noChangeArrowheads="1"/>
            </p:cNvSpPr>
            <p:nvPr/>
          </p:nvSpPr>
          <p:spPr bwMode="auto">
            <a:xfrm>
              <a:off x="3552" y="12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x</a:t>
              </a:r>
            </a:p>
          </p:txBody>
        </p:sp>
        <p:sp>
          <p:nvSpPr>
            <p:cNvPr id="11303" name="Line 9"/>
            <p:cNvSpPr>
              <a:spLocks noChangeShapeType="1"/>
            </p:cNvSpPr>
            <p:nvPr/>
          </p:nvSpPr>
          <p:spPr bwMode="auto">
            <a:xfrm>
              <a:off x="3360" y="1680"/>
              <a:ext cx="1872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7578" name="Text Box 10"/>
            <p:cNvSpPr txBox="1">
              <a:spLocks noChangeArrowheads="1"/>
            </p:cNvSpPr>
            <p:nvPr/>
          </p:nvSpPr>
          <p:spPr bwMode="auto">
            <a:xfrm>
              <a:off x="3360" y="1079"/>
              <a:ext cx="1872" cy="31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>
                  <a:latin typeface="Times New Roman" pitchFamily="18" charset="0"/>
                </a:rPr>
                <a:t>               </a:t>
              </a:r>
              <a:r>
                <a:rPr lang="en-US" altLang="zh-CN" b="1">
                  <a:latin typeface="Times New Roman" pitchFamily="18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</a:t>
              </a:r>
              <a:r>
                <a:rPr lang="en-US" altLang="zh-CN" b="1">
                  <a:latin typeface="Times New Roman" pitchFamily="18" charset="0"/>
                </a:rPr>
                <a:t> / Z</a:t>
              </a:r>
            </a:p>
          </p:txBody>
        </p:sp>
        <p:sp>
          <p:nvSpPr>
            <p:cNvPr id="11305" name="Line 11"/>
            <p:cNvSpPr>
              <a:spLocks noChangeShapeType="1"/>
            </p:cNvSpPr>
            <p:nvPr/>
          </p:nvSpPr>
          <p:spPr bwMode="auto">
            <a:xfrm>
              <a:off x="3744" y="1080"/>
              <a:ext cx="0" cy="1814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7580" name="Text Box 12"/>
          <p:cNvSpPr txBox="1">
            <a:spLocks noChangeArrowheads="1"/>
          </p:cNvSpPr>
          <p:nvPr/>
        </p:nvSpPr>
        <p:spPr bwMode="auto">
          <a:xfrm>
            <a:off x="3429000" y="1524000"/>
            <a:ext cx="10668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800" b="1">
                <a:solidFill>
                  <a:srgbClr val="FFFFFF"/>
                </a:solidFill>
                <a:latin typeface="宋体" panose="02010600030101010101" pitchFamily="2" charset="-122"/>
              </a:rPr>
              <a:t>√</a:t>
            </a:r>
            <a:r>
              <a:rPr lang="zh-CN" altLang="en-US" sz="4800" b="1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37581" name="Text Box 13"/>
          <p:cNvSpPr txBox="1">
            <a:spLocks noChangeArrowheads="1"/>
          </p:cNvSpPr>
          <p:nvPr/>
        </p:nvSpPr>
        <p:spPr bwMode="auto">
          <a:xfrm>
            <a:off x="3429000" y="2971800"/>
            <a:ext cx="10668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800" b="1">
                <a:solidFill>
                  <a:srgbClr val="FFFFFF"/>
                </a:solidFill>
                <a:latin typeface="宋体" panose="02010600030101010101" pitchFamily="2" charset="-122"/>
              </a:rPr>
              <a:t>√</a:t>
            </a:r>
            <a:r>
              <a:rPr lang="zh-CN" altLang="en-US" sz="4800" b="1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37582" name="AutoShape 14"/>
          <p:cNvSpPr>
            <a:spLocks noChangeArrowheads="1"/>
          </p:cNvSpPr>
          <p:nvPr/>
        </p:nvSpPr>
        <p:spPr bwMode="auto">
          <a:xfrm>
            <a:off x="4267200" y="2057400"/>
            <a:ext cx="1066800" cy="3810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943600" y="838200"/>
            <a:ext cx="2971800" cy="2881313"/>
            <a:chOff x="3360" y="1079"/>
            <a:chExt cx="1872" cy="1815"/>
          </a:xfrm>
        </p:grpSpPr>
        <p:sp>
          <p:nvSpPr>
            <p:cNvPr id="237584" name="Text Box 16"/>
            <p:cNvSpPr txBox="1">
              <a:spLocks noChangeArrowheads="1"/>
            </p:cNvSpPr>
            <p:nvPr/>
          </p:nvSpPr>
          <p:spPr bwMode="auto">
            <a:xfrm>
              <a:off x="3360" y="1374"/>
              <a:ext cx="1872" cy="150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kumimoji="0" lang="zh-CN" altLang="en-US" sz="2200" b="1" dirty="0">
                  <a:solidFill>
                    <a:srgbClr val="000099"/>
                  </a:solidFill>
                  <a:latin typeface="Times New Roman" pitchFamily="18" charset="0"/>
                </a:rPr>
                <a:t>             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0</a:t>
              </a:r>
              <a:r>
                <a:rPr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lang="en-US" altLang="zh-CN" sz="2200" b="1" baseline="-30000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  <a:latin typeface="Times New Roman" pitchFamily="18" charset="0"/>
                </a:rPr>
                <a:t>               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1</a:t>
              </a:r>
              <a:r>
                <a:rPr lang="en-US" altLang="zh-CN" sz="2200" b="1" dirty="0">
                  <a:latin typeface="Times New Roman" pitchFamily="18" charset="0"/>
                </a:rPr>
                <a:t>      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b="1" dirty="0">
                  <a:latin typeface="Times New Roman" pitchFamily="18" charset="0"/>
                </a:rPr>
                <a:t>    </a:t>
              </a:r>
              <a:r>
                <a:rPr lang="en-US" altLang="zh-CN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b="1" dirty="0">
                  <a:latin typeface="Times New Roman" pitchFamily="18" charset="0"/>
                </a:rPr>
                <a:t> / 0      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lang="en-US" altLang="zh-CN" b="1" dirty="0">
                  <a:latin typeface="Times New Roman" pitchFamily="18" charset="0"/>
                </a:rPr>
                <a:t> / 0                        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latin typeface="Times New Roman" pitchFamily="18" charset="0"/>
                </a:rPr>
                <a:t>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  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b="1" dirty="0">
                  <a:latin typeface="Times New Roman" pitchFamily="18" charset="0"/>
                </a:rPr>
                <a:t> / 0      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lang="en-US" altLang="zh-CN" b="1" dirty="0">
                  <a:latin typeface="Times New Roman" pitchFamily="18" charset="0"/>
                </a:rPr>
                <a:t> / 0                      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latin typeface="Times New Roman" pitchFamily="18" charset="0"/>
                </a:rPr>
                <a:t>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lang="en-US" altLang="zh-CN" b="1" dirty="0">
                  <a:latin typeface="Times New Roman" pitchFamily="18" charset="0"/>
                </a:rPr>
                <a:t>  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b="1" dirty="0">
                  <a:latin typeface="Times New Roman" pitchFamily="18" charset="0"/>
                </a:rPr>
                <a:t> / 1      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lang="en-US" altLang="zh-CN" b="1" dirty="0">
                  <a:latin typeface="Times New Roman" pitchFamily="18" charset="0"/>
                </a:rPr>
                <a:t> / 0                      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latin typeface="Times New Roman" pitchFamily="18" charset="0"/>
                </a:rPr>
                <a:t>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b="1" dirty="0">
                  <a:latin typeface="Times New Roman" pitchFamily="18" charset="0"/>
                </a:rPr>
                <a:t>                </a:t>
              </a:r>
            </a:p>
          </p:txBody>
        </p:sp>
        <p:sp>
          <p:nvSpPr>
            <p:cNvPr id="11291" name="Line 17"/>
            <p:cNvSpPr>
              <a:spLocks noChangeShapeType="1"/>
            </p:cNvSpPr>
            <p:nvPr/>
          </p:nvSpPr>
          <p:spPr bwMode="auto">
            <a:xfrm>
              <a:off x="4464" y="1344"/>
              <a:ext cx="0" cy="1519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2" name="Line 18"/>
            <p:cNvSpPr>
              <a:spLocks noChangeShapeType="1"/>
            </p:cNvSpPr>
            <p:nvPr/>
          </p:nvSpPr>
          <p:spPr bwMode="auto">
            <a:xfrm>
              <a:off x="3360" y="1392"/>
              <a:ext cx="336" cy="240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7587" name="Text Box 19"/>
            <p:cNvSpPr txBox="1">
              <a:spLocks noChangeArrowheads="1"/>
            </p:cNvSpPr>
            <p:nvPr/>
          </p:nvSpPr>
          <p:spPr bwMode="auto">
            <a:xfrm>
              <a:off x="3360" y="1440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dirty="0" err="1">
                  <a:latin typeface="Times New Roman" pitchFamily="18" charset="0"/>
                </a:rPr>
                <a:t>Y</a:t>
              </a:r>
              <a:r>
                <a:rPr kumimoji="0" lang="en-US" altLang="zh-CN" sz="2000" b="1" baseline="-25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</a:t>
              </a:r>
              <a:endParaRPr kumimoji="0" lang="en-US" altLang="zh-CN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1294" name="Text Box 20"/>
            <p:cNvSpPr txBox="1">
              <a:spLocks noChangeArrowheads="1"/>
            </p:cNvSpPr>
            <p:nvPr/>
          </p:nvSpPr>
          <p:spPr bwMode="auto">
            <a:xfrm>
              <a:off x="3552" y="12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x</a:t>
              </a:r>
            </a:p>
          </p:txBody>
        </p:sp>
        <p:sp>
          <p:nvSpPr>
            <p:cNvPr id="11295" name="Line 21"/>
            <p:cNvSpPr>
              <a:spLocks noChangeShapeType="1"/>
            </p:cNvSpPr>
            <p:nvPr/>
          </p:nvSpPr>
          <p:spPr bwMode="auto">
            <a:xfrm>
              <a:off x="3360" y="1680"/>
              <a:ext cx="1872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7590" name="Text Box 22"/>
            <p:cNvSpPr txBox="1">
              <a:spLocks noChangeArrowheads="1"/>
            </p:cNvSpPr>
            <p:nvPr/>
          </p:nvSpPr>
          <p:spPr bwMode="auto">
            <a:xfrm>
              <a:off x="3360" y="1079"/>
              <a:ext cx="1872" cy="31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>
                  <a:latin typeface="Times New Roman" pitchFamily="18" charset="0"/>
                </a:rPr>
                <a:t>               </a:t>
              </a:r>
              <a:r>
                <a:rPr lang="en-US" altLang="zh-CN" b="1">
                  <a:latin typeface="Times New Roman" pitchFamily="18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</a:t>
              </a:r>
              <a:r>
                <a:rPr lang="en-US" altLang="zh-CN" b="1">
                  <a:latin typeface="Times New Roman" pitchFamily="18" charset="0"/>
                </a:rPr>
                <a:t> / Z</a:t>
              </a:r>
            </a:p>
          </p:txBody>
        </p:sp>
        <p:sp>
          <p:nvSpPr>
            <p:cNvPr id="11297" name="Line 23"/>
            <p:cNvSpPr>
              <a:spLocks noChangeShapeType="1"/>
            </p:cNvSpPr>
            <p:nvPr/>
          </p:nvSpPr>
          <p:spPr bwMode="auto">
            <a:xfrm>
              <a:off x="3744" y="1080"/>
              <a:ext cx="0" cy="1814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57200" y="3860800"/>
            <a:ext cx="3657600" cy="2800350"/>
            <a:chOff x="1584" y="2496"/>
            <a:chExt cx="2304" cy="1764"/>
          </a:xfrm>
        </p:grpSpPr>
        <p:sp>
          <p:nvSpPr>
            <p:cNvPr id="237593" name="Oval 25"/>
            <p:cNvSpPr>
              <a:spLocks noChangeArrowheads="1"/>
            </p:cNvSpPr>
            <p:nvPr/>
          </p:nvSpPr>
          <p:spPr bwMode="auto">
            <a:xfrm>
              <a:off x="2181" y="2698"/>
              <a:ext cx="415" cy="400"/>
            </a:xfrm>
            <a:prstGeom prst="ellipse">
              <a:avLst/>
            </a:prstGeom>
            <a:noFill/>
            <a:ln w="254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594" name="Oval 26"/>
            <p:cNvSpPr>
              <a:spLocks noChangeArrowheads="1"/>
            </p:cNvSpPr>
            <p:nvPr/>
          </p:nvSpPr>
          <p:spPr bwMode="auto">
            <a:xfrm>
              <a:off x="3399" y="2698"/>
              <a:ext cx="417" cy="400"/>
            </a:xfrm>
            <a:prstGeom prst="ellipse">
              <a:avLst/>
            </a:prstGeom>
            <a:noFill/>
            <a:ln w="254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595" name="Oval 27"/>
            <p:cNvSpPr>
              <a:spLocks noChangeArrowheads="1"/>
            </p:cNvSpPr>
            <p:nvPr/>
          </p:nvSpPr>
          <p:spPr bwMode="auto">
            <a:xfrm>
              <a:off x="2832" y="3552"/>
              <a:ext cx="415" cy="401"/>
            </a:xfrm>
            <a:prstGeom prst="ellipse">
              <a:avLst/>
            </a:prstGeom>
            <a:noFill/>
            <a:ln w="254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1278" name="Freeform 28"/>
            <p:cNvSpPr>
              <a:spLocks/>
            </p:cNvSpPr>
            <p:nvPr/>
          </p:nvSpPr>
          <p:spPr bwMode="auto">
            <a:xfrm>
              <a:off x="2558" y="2727"/>
              <a:ext cx="883" cy="78"/>
            </a:xfrm>
            <a:custGeom>
              <a:avLst/>
              <a:gdLst>
                <a:gd name="T0" fmla="*/ 0 w 953"/>
                <a:gd name="T1" fmla="*/ 0 h 181"/>
                <a:gd name="T2" fmla="*/ 182 w 953"/>
                <a:gd name="T3" fmla="*/ 0 h 181"/>
                <a:gd name="T4" fmla="*/ 381 w 953"/>
                <a:gd name="T5" fmla="*/ 0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25400">
              <a:solidFill>
                <a:srgbClr val="FFFF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7597" name="Text Box 29"/>
            <p:cNvSpPr txBox="1">
              <a:spLocks noChangeArrowheads="1"/>
            </p:cNvSpPr>
            <p:nvPr/>
          </p:nvSpPr>
          <p:spPr bwMode="auto">
            <a:xfrm>
              <a:off x="1584" y="2534"/>
              <a:ext cx="426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0/0</a:t>
              </a:r>
            </a:p>
          </p:txBody>
        </p:sp>
        <p:sp>
          <p:nvSpPr>
            <p:cNvPr id="11280" name="Freeform 30"/>
            <p:cNvSpPr>
              <a:spLocks/>
            </p:cNvSpPr>
            <p:nvPr/>
          </p:nvSpPr>
          <p:spPr bwMode="auto">
            <a:xfrm>
              <a:off x="1941" y="2521"/>
              <a:ext cx="406" cy="355"/>
            </a:xfrm>
            <a:custGeom>
              <a:avLst/>
              <a:gdLst>
                <a:gd name="T0" fmla="*/ 177 w 438"/>
                <a:gd name="T1" fmla="*/ 36 h 416"/>
                <a:gd name="T2" fmla="*/ 104 w 438"/>
                <a:gd name="T3" fmla="*/ 3 h 416"/>
                <a:gd name="T4" fmla="*/ 30 w 438"/>
                <a:gd name="T5" fmla="*/ 22 h 416"/>
                <a:gd name="T6" fmla="*/ 13 w 438"/>
                <a:gd name="T7" fmla="*/ 57 h 416"/>
                <a:gd name="T8" fmla="*/ 104 w 438"/>
                <a:gd name="T9" fmla="*/ 57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8"/>
                <a:gd name="T16" fmla="*/ 0 h 416"/>
                <a:gd name="T17" fmla="*/ 438 w 438"/>
                <a:gd name="T18" fmla="*/ 416 h 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8" h="416">
                  <a:moveTo>
                    <a:pt x="438" y="242"/>
                  </a:moveTo>
                  <a:cubicBezTo>
                    <a:pt x="377" y="136"/>
                    <a:pt x="317" y="30"/>
                    <a:pt x="257" y="15"/>
                  </a:cubicBezTo>
                  <a:cubicBezTo>
                    <a:pt x="197" y="0"/>
                    <a:pt x="114" y="91"/>
                    <a:pt x="76" y="151"/>
                  </a:cubicBezTo>
                  <a:cubicBezTo>
                    <a:pt x="38" y="211"/>
                    <a:pt x="0" y="340"/>
                    <a:pt x="30" y="378"/>
                  </a:cubicBezTo>
                  <a:cubicBezTo>
                    <a:pt x="60" y="416"/>
                    <a:pt x="219" y="378"/>
                    <a:pt x="257" y="37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7599" name="Text Box 31"/>
            <p:cNvSpPr txBox="1">
              <a:spLocks noChangeArrowheads="1"/>
            </p:cNvSpPr>
            <p:nvPr/>
          </p:nvSpPr>
          <p:spPr bwMode="auto">
            <a:xfrm>
              <a:off x="2726" y="2496"/>
              <a:ext cx="538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1/0</a:t>
              </a:r>
            </a:p>
          </p:txBody>
        </p:sp>
        <p:sp>
          <p:nvSpPr>
            <p:cNvPr id="237600" name="Text Box 32"/>
            <p:cNvSpPr txBox="1">
              <a:spLocks noChangeArrowheads="1"/>
            </p:cNvSpPr>
            <p:nvPr/>
          </p:nvSpPr>
          <p:spPr bwMode="auto">
            <a:xfrm>
              <a:off x="3360" y="3312"/>
              <a:ext cx="528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1/0</a:t>
              </a:r>
            </a:p>
          </p:txBody>
        </p:sp>
        <p:sp>
          <p:nvSpPr>
            <p:cNvPr id="11283" name="Freeform 33"/>
            <p:cNvSpPr>
              <a:spLocks/>
            </p:cNvSpPr>
            <p:nvPr/>
          </p:nvSpPr>
          <p:spPr bwMode="auto">
            <a:xfrm rot="19985425">
              <a:off x="2591" y="2816"/>
              <a:ext cx="789" cy="336"/>
            </a:xfrm>
            <a:custGeom>
              <a:avLst/>
              <a:gdLst>
                <a:gd name="T0" fmla="*/ 130 w 1088"/>
                <a:gd name="T1" fmla="*/ 0 h 998"/>
                <a:gd name="T2" fmla="*/ 54 w 1088"/>
                <a:gd name="T3" fmla="*/ 0 h 998"/>
                <a:gd name="T4" fmla="*/ 0 w 1088"/>
                <a:gd name="T5" fmla="*/ 0 h 998"/>
                <a:gd name="T6" fmla="*/ 0 60000 65536"/>
                <a:gd name="T7" fmla="*/ 0 60000 65536"/>
                <a:gd name="T8" fmla="*/ 0 60000 65536"/>
                <a:gd name="T9" fmla="*/ 0 w 1088"/>
                <a:gd name="T10" fmla="*/ 0 h 998"/>
                <a:gd name="T11" fmla="*/ 1088 w 1088"/>
                <a:gd name="T12" fmla="*/ 998 h 9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8" h="998">
                  <a:moveTo>
                    <a:pt x="1088" y="998"/>
                  </a:moveTo>
                  <a:cubicBezTo>
                    <a:pt x="861" y="967"/>
                    <a:pt x="634" y="937"/>
                    <a:pt x="453" y="771"/>
                  </a:cubicBezTo>
                  <a:cubicBezTo>
                    <a:pt x="272" y="605"/>
                    <a:pt x="75" y="128"/>
                    <a:pt x="0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7602" name="Text Box 34"/>
            <p:cNvSpPr txBox="1">
              <a:spLocks noChangeArrowheads="1"/>
            </p:cNvSpPr>
            <p:nvPr/>
          </p:nvSpPr>
          <p:spPr bwMode="auto">
            <a:xfrm>
              <a:off x="2152" y="3307"/>
              <a:ext cx="440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0/1</a:t>
              </a:r>
            </a:p>
          </p:txBody>
        </p:sp>
        <p:sp>
          <p:nvSpPr>
            <p:cNvPr id="237603" name="Text Box 35"/>
            <p:cNvSpPr txBox="1">
              <a:spLocks noChangeArrowheads="1"/>
            </p:cNvSpPr>
            <p:nvPr/>
          </p:nvSpPr>
          <p:spPr bwMode="auto">
            <a:xfrm>
              <a:off x="2736" y="2844"/>
              <a:ext cx="449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0/0</a:t>
              </a:r>
            </a:p>
          </p:txBody>
        </p:sp>
        <p:sp>
          <p:nvSpPr>
            <p:cNvPr id="11286" name="Freeform 36"/>
            <p:cNvSpPr>
              <a:spLocks/>
            </p:cNvSpPr>
            <p:nvPr/>
          </p:nvSpPr>
          <p:spPr bwMode="auto">
            <a:xfrm>
              <a:off x="3043" y="3780"/>
              <a:ext cx="344" cy="336"/>
            </a:xfrm>
            <a:custGeom>
              <a:avLst/>
              <a:gdLst>
                <a:gd name="T0" fmla="*/ 192 w 344"/>
                <a:gd name="T1" fmla="*/ 0 h 336"/>
                <a:gd name="T2" fmla="*/ 336 w 344"/>
                <a:gd name="T3" fmla="*/ 144 h 336"/>
                <a:gd name="T4" fmla="*/ 144 w 344"/>
                <a:gd name="T5" fmla="*/ 336 h 336"/>
                <a:gd name="T6" fmla="*/ 0 w 344"/>
                <a:gd name="T7" fmla="*/ 144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4"/>
                <a:gd name="T13" fmla="*/ 0 h 336"/>
                <a:gd name="T14" fmla="*/ 344 w 344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4" h="336">
                  <a:moveTo>
                    <a:pt x="192" y="0"/>
                  </a:moveTo>
                  <a:cubicBezTo>
                    <a:pt x="268" y="44"/>
                    <a:pt x="344" y="88"/>
                    <a:pt x="336" y="144"/>
                  </a:cubicBezTo>
                  <a:cubicBezTo>
                    <a:pt x="328" y="200"/>
                    <a:pt x="200" y="336"/>
                    <a:pt x="144" y="336"/>
                  </a:cubicBezTo>
                  <a:cubicBezTo>
                    <a:pt x="88" y="336"/>
                    <a:pt x="44" y="240"/>
                    <a:pt x="0" y="144"/>
                  </a:cubicBezTo>
                </a:path>
              </a:pathLst>
            </a:custGeom>
            <a:noFill/>
            <a:ln w="2857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7605" name="Text Box 37"/>
            <p:cNvSpPr txBox="1">
              <a:spLocks noChangeArrowheads="1"/>
            </p:cNvSpPr>
            <p:nvPr/>
          </p:nvSpPr>
          <p:spPr bwMode="auto">
            <a:xfrm>
              <a:off x="3235" y="3972"/>
              <a:ext cx="528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1/0</a:t>
              </a:r>
            </a:p>
          </p:txBody>
        </p:sp>
        <p:sp>
          <p:nvSpPr>
            <p:cNvPr id="11288" name="Freeform 38"/>
            <p:cNvSpPr>
              <a:spLocks/>
            </p:cNvSpPr>
            <p:nvPr/>
          </p:nvSpPr>
          <p:spPr bwMode="auto">
            <a:xfrm>
              <a:off x="3168" y="3072"/>
              <a:ext cx="384" cy="528"/>
            </a:xfrm>
            <a:custGeom>
              <a:avLst/>
              <a:gdLst>
                <a:gd name="T0" fmla="*/ 384 w 384"/>
                <a:gd name="T1" fmla="*/ 0 h 528"/>
                <a:gd name="T2" fmla="*/ 288 w 384"/>
                <a:gd name="T3" fmla="*/ 288 h 528"/>
                <a:gd name="T4" fmla="*/ 0 w 384"/>
                <a:gd name="T5" fmla="*/ 528 h 528"/>
                <a:gd name="T6" fmla="*/ 0 60000 65536"/>
                <a:gd name="T7" fmla="*/ 0 60000 65536"/>
                <a:gd name="T8" fmla="*/ 0 60000 65536"/>
                <a:gd name="T9" fmla="*/ 0 w 384"/>
                <a:gd name="T10" fmla="*/ 0 h 528"/>
                <a:gd name="T11" fmla="*/ 384 w 384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528">
                  <a:moveTo>
                    <a:pt x="384" y="0"/>
                  </a:moveTo>
                  <a:cubicBezTo>
                    <a:pt x="368" y="100"/>
                    <a:pt x="352" y="200"/>
                    <a:pt x="288" y="288"/>
                  </a:cubicBezTo>
                  <a:cubicBezTo>
                    <a:pt x="224" y="376"/>
                    <a:pt x="112" y="452"/>
                    <a:pt x="0" y="528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9" name="Freeform 39"/>
            <p:cNvSpPr>
              <a:spLocks/>
            </p:cNvSpPr>
            <p:nvPr/>
          </p:nvSpPr>
          <p:spPr bwMode="auto">
            <a:xfrm>
              <a:off x="2400" y="3120"/>
              <a:ext cx="480" cy="528"/>
            </a:xfrm>
            <a:custGeom>
              <a:avLst/>
              <a:gdLst>
                <a:gd name="T0" fmla="*/ 480 w 480"/>
                <a:gd name="T1" fmla="*/ 528 h 528"/>
                <a:gd name="T2" fmla="*/ 144 w 480"/>
                <a:gd name="T3" fmla="*/ 384 h 528"/>
                <a:gd name="T4" fmla="*/ 0 w 480"/>
                <a:gd name="T5" fmla="*/ 0 h 528"/>
                <a:gd name="T6" fmla="*/ 0 60000 65536"/>
                <a:gd name="T7" fmla="*/ 0 60000 65536"/>
                <a:gd name="T8" fmla="*/ 0 60000 65536"/>
                <a:gd name="T9" fmla="*/ 0 w 480"/>
                <a:gd name="T10" fmla="*/ 0 h 528"/>
                <a:gd name="T11" fmla="*/ 480 w 480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528">
                  <a:moveTo>
                    <a:pt x="480" y="528"/>
                  </a:moveTo>
                  <a:cubicBezTo>
                    <a:pt x="352" y="500"/>
                    <a:pt x="224" y="472"/>
                    <a:pt x="144" y="384"/>
                  </a:cubicBezTo>
                  <a:cubicBezTo>
                    <a:pt x="64" y="296"/>
                    <a:pt x="32" y="148"/>
                    <a:pt x="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7608" name="Text Box 40"/>
          <p:cNvSpPr txBox="1">
            <a:spLocks noChangeArrowheads="1"/>
          </p:cNvSpPr>
          <p:nvPr/>
        </p:nvSpPr>
        <p:spPr bwMode="auto">
          <a:xfrm>
            <a:off x="4140200" y="3716338"/>
            <a:ext cx="5003800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 </a:t>
            </a:r>
            <a:r>
              <a:rPr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状态分配：</a:t>
            </a:r>
            <a:endParaRPr lang="en-US" altLang="zh-CN" sz="2800" b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使用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2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个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flip-flops</a:t>
            </a:r>
          </a:p>
        </p:txBody>
      </p:sp>
      <p:sp>
        <p:nvSpPr>
          <p:cNvPr id="237609" name="Text Box 41"/>
          <p:cNvSpPr txBox="1">
            <a:spLocks noChangeArrowheads="1"/>
          </p:cNvSpPr>
          <p:nvPr/>
        </p:nvSpPr>
        <p:spPr bwMode="auto">
          <a:xfrm>
            <a:off x="6444208" y="4611688"/>
            <a:ext cx="2514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     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y</a:t>
            </a:r>
            <a:r>
              <a:rPr lang="en-US" altLang="zh-CN" sz="1800" b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  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y</a:t>
            </a:r>
            <a:r>
              <a:rPr lang="en-US" altLang="zh-CN" sz="1800" b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endParaRPr lang="en-US" altLang="zh-CN" sz="1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</a:t>
            </a:r>
            <a:r>
              <a:rPr kumimoji="0" lang="en-US" altLang="zh-CN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 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—— 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0 0</a:t>
            </a:r>
            <a:endParaRPr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</a:t>
            </a:r>
            <a:r>
              <a:rPr kumimoji="0" lang="en-US" altLang="zh-CN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 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—— 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1 0</a:t>
            </a:r>
            <a:endParaRPr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</a:t>
            </a:r>
            <a:r>
              <a:rPr kumimoji="0" lang="en-US" altLang="zh-CN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 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—— 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1 1</a:t>
            </a:r>
            <a:endParaRPr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7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23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80" grpId="0" autoUpdateAnimBg="0"/>
      <p:bldP spid="237581" grpId="0" autoUpdateAnimBg="0"/>
      <p:bldP spid="237582" grpId="0" animBg="1"/>
      <p:bldP spid="237608" grpId="0" autoUpdateAnimBg="0"/>
      <p:bldP spid="237609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3"/>
          <p:cNvSpPr txBox="1">
            <a:spLocks noChangeArrowheads="1"/>
          </p:cNvSpPr>
          <p:nvPr/>
        </p:nvSpPr>
        <p:spPr bwMode="auto">
          <a:xfrm>
            <a:off x="755650" y="1076325"/>
            <a:ext cx="7920038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</a:t>
            </a:r>
            <a:r>
              <a:rPr lang="en-US" altLang="zh-CN" sz="30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30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可逆计数器</a:t>
            </a:r>
            <a:endParaRPr lang="en-US" altLang="zh-CN" sz="30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自动售卖机</a:t>
            </a:r>
            <a:endParaRPr lang="en-US" altLang="zh-CN" sz="30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时序锁</a:t>
            </a:r>
            <a:r>
              <a:rPr lang="zh-CN" altLang="en-US" sz="3000" b="1">
                <a:solidFill>
                  <a:schemeClr val="bg2"/>
                </a:solidFill>
              </a:rPr>
              <a:t>（</a:t>
            </a:r>
            <a:r>
              <a:rPr lang="en-US" altLang="zh-CN" sz="3000">
                <a:solidFill>
                  <a:schemeClr val="bg2"/>
                </a:solidFill>
                <a:latin typeface="Arial" panose="020B0604020202020204" pitchFamily="34" charset="0"/>
              </a:rPr>
              <a:t>Sequential Lock</a:t>
            </a:r>
            <a:r>
              <a:rPr lang="zh-CN" altLang="en-US" sz="300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  <a:endParaRPr lang="en-US" altLang="zh-CN" sz="30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二进制串行加法器</a:t>
            </a:r>
            <a:r>
              <a:rPr lang="zh-CN" altLang="en-US" sz="3000" b="1">
                <a:solidFill>
                  <a:schemeClr val="bg1"/>
                </a:solidFill>
              </a:rPr>
              <a:t>（</a:t>
            </a:r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</a:rPr>
              <a:t>Binary Serial Adder</a:t>
            </a:r>
            <a:r>
              <a:rPr lang="zh-CN" altLang="en-US" sz="3000">
                <a:solidFill>
                  <a:schemeClr val="bg1"/>
                </a:solidFill>
                <a:latin typeface="Arial" panose="020B0604020202020204" pitchFamily="34" charset="0"/>
              </a:rPr>
              <a:t>）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串行输入的</a:t>
            </a:r>
            <a:r>
              <a:rPr lang="en-US" altLang="zh-CN" sz="3000" b="1">
                <a:solidFill>
                  <a:schemeClr val="bg2"/>
                </a:solidFill>
                <a:latin typeface="Arial" panose="020B0604020202020204" pitchFamily="34" charset="0"/>
              </a:rPr>
              <a:t>8421BCD</a:t>
            </a:r>
            <a:r>
              <a:rPr lang="zh-CN" altLang="en-US" sz="30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码检测器</a:t>
            </a:r>
            <a:endParaRPr lang="en-US" altLang="zh-CN" sz="30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奇偶校验器</a:t>
            </a:r>
            <a:r>
              <a:rPr lang="zh-CN" altLang="en-US" sz="3000">
                <a:solidFill>
                  <a:schemeClr val="bg2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3000">
                <a:solidFill>
                  <a:schemeClr val="bg2"/>
                </a:solidFill>
                <a:latin typeface="Arial" panose="020B0604020202020204" pitchFamily="34" charset="0"/>
              </a:rPr>
              <a:t>A Sequential Parity Checker</a:t>
            </a:r>
            <a:r>
              <a:rPr lang="zh-CN" altLang="en-US" sz="300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  <a:endParaRPr lang="en-US" altLang="zh-CN" sz="30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码制转换器</a:t>
            </a:r>
            <a:r>
              <a:rPr lang="zh-CN" altLang="en-US" sz="3000">
                <a:solidFill>
                  <a:schemeClr val="bg2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3000" b="1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3000">
                <a:solidFill>
                  <a:schemeClr val="bg2"/>
                </a:solidFill>
                <a:latin typeface="Arial" panose="020B0604020202020204" pitchFamily="34" charset="0"/>
              </a:rPr>
              <a:t>Code Converter </a:t>
            </a:r>
            <a:r>
              <a:rPr lang="zh-CN" altLang="en-US" sz="300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pic>
        <p:nvPicPr>
          <p:cNvPr id="86019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91122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827088" y="406400"/>
            <a:ext cx="7416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例子</a:t>
            </a:r>
            <a:endParaRPr lang="en-US" altLang="zh-CN" sz="28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1116013" y="260350"/>
            <a:ext cx="6911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</a:rPr>
              <a:t>4. </a:t>
            </a:r>
            <a:r>
              <a:rPr lang="zh-CN" altLang="en-US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en-US" altLang="zh-CN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1-bit </a:t>
            </a:r>
            <a:r>
              <a:rPr lang="zh-CN" altLang="en-US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同步二进制串行加法器</a:t>
            </a:r>
            <a:endParaRPr lang="zh-CN" altLang="en-US" sz="24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276600" y="1268413"/>
            <a:ext cx="2362200" cy="1219200"/>
          </a:xfrm>
          <a:prstGeom prst="rect">
            <a:avLst/>
          </a:prstGeom>
          <a:solidFill>
            <a:srgbClr val="FFFFCC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lIns="18000" rIns="18000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二进制串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行加法器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87044" name="Line 4"/>
          <p:cNvSpPr>
            <a:spLocks noChangeShapeType="1"/>
          </p:cNvSpPr>
          <p:nvPr/>
        </p:nvSpPr>
        <p:spPr bwMode="auto">
          <a:xfrm>
            <a:off x="2765425" y="1644650"/>
            <a:ext cx="5334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8277" name="Text Box 5"/>
          <p:cNvSpPr txBox="1">
            <a:spLocks noChangeArrowheads="1"/>
          </p:cNvSpPr>
          <p:nvPr/>
        </p:nvSpPr>
        <p:spPr bwMode="auto">
          <a:xfrm>
            <a:off x="2159000" y="143192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87046" name="Line 6"/>
          <p:cNvSpPr>
            <a:spLocks noChangeShapeType="1"/>
          </p:cNvSpPr>
          <p:nvPr/>
        </p:nvSpPr>
        <p:spPr bwMode="auto">
          <a:xfrm>
            <a:off x="2841625" y="3092450"/>
            <a:ext cx="15240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7047" name="Line 7"/>
          <p:cNvSpPr>
            <a:spLocks noChangeShapeType="1"/>
          </p:cNvSpPr>
          <p:nvPr/>
        </p:nvSpPr>
        <p:spPr bwMode="auto">
          <a:xfrm flipV="1">
            <a:off x="4365625" y="2559050"/>
            <a:ext cx="0" cy="5334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8280" name="Text Box 8"/>
          <p:cNvSpPr txBox="1">
            <a:spLocks noChangeArrowheads="1"/>
          </p:cNvSpPr>
          <p:nvPr/>
        </p:nvSpPr>
        <p:spPr bwMode="auto">
          <a:xfrm>
            <a:off x="2079625" y="278765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</a:t>
            </a:r>
          </a:p>
        </p:txBody>
      </p:sp>
      <p:sp>
        <p:nvSpPr>
          <p:cNvPr id="87049" name="Line 9"/>
          <p:cNvSpPr>
            <a:spLocks noChangeShapeType="1"/>
          </p:cNvSpPr>
          <p:nvPr/>
        </p:nvSpPr>
        <p:spPr bwMode="auto">
          <a:xfrm>
            <a:off x="5661025" y="1949450"/>
            <a:ext cx="7620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7050" name="Line 10"/>
          <p:cNvSpPr>
            <a:spLocks noChangeShapeType="1"/>
          </p:cNvSpPr>
          <p:nvPr/>
        </p:nvSpPr>
        <p:spPr bwMode="auto">
          <a:xfrm>
            <a:off x="2765425" y="2178050"/>
            <a:ext cx="5334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8283" name="Text Box 11"/>
          <p:cNvSpPr txBox="1">
            <a:spLocks noChangeArrowheads="1"/>
          </p:cNvSpPr>
          <p:nvPr/>
        </p:nvSpPr>
        <p:spPr bwMode="auto">
          <a:xfrm>
            <a:off x="2155825" y="194945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438284" name="Text Box 12"/>
          <p:cNvSpPr txBox="1">
            <a:spLocks noChangeArrowheads="1"/>
          </p:cNvSpPr>
          <p:nvPr/>
        </p:nvSpPr>
        <p:spPr bwMode="auto">
          <a:xfrm>
            <a:off x="2556942" y="3860800"/>
            <a:ext cx="2951162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状态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b——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进位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a——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无进位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38285" name="Text Box 13"/>
          <p:cNvSpPr txBox="1">
            <a:spLocks noChangeArrowheads="1"/>
          </p:cNvSpPr>
          <p:nvPr/>
        </p:nvSpPr>
        <p:spPr bwMode="auto">
          <a:xfrm>
            <a:off x="6623050" y="1700213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Z</a:t>
            </a:r>
          </a:p>
        </p:txBody>
      </p:sp>
      <p:pic>
        <p:nvPicPr>
          <p:cNvPr id="87056" name="Picture 1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12"/>
          <p:cNvSpPr txBox="1">
            <a:spLocks noChangeArrowheads="1"/>
          </p:cNvSpPr>
          <p:nvPr/>
        </p:nvSpPr>
        <p:spPr bwMode="auto">
          <a:xfrm>
            <a:off x="335757" y="1682750"/>
            <a:ext cx="255111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①</a:t>
            </a: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状态</a:t>
            </a:r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: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   b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进位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   a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无进位</a:t>
            </a:r>
          </a:p>
        </p:txBody>
      </p:sp>
      <p:grpSp>
        <p:nvGrpSpPr>
          <p:cNvPr id="88067" name="Group 13"/>
          <p:cNvGrpSpPr>
            <a:grpSpLocks/>
          </p:cNvGrpSpPr>
          <p:nvPr/>
        </p:nvGrpSpPr>
        <p:grpSpPr bwMode="auto">
          <a:xfrm>
            <a:off x="2843213" y="2492375"/>
            <a:ext cx="5943600" cy="1905000"/>
            <a:chOff x="1104" y="1584"/>
            <a:chExt cx="3744" cy="1200"/>
          </a:xfrm>
        </p:grpSpPr>
        <p:grpSp>
          <p:nvGrpSpPr>
            <p:cNvPr id="88095" name="Group 14"/>
            <p:cNvGrpSpPr>
              <a:grpSpLocks/>
            </p:cNvGrpSpPr>
            <p:nvPr/>
          </p:nvGrpSpPr>
          <p:grpSpPr bwMode="auto">
            <a:xfrm>
              <a:off x="1583" y="1920"/>
              <a:ext cx="758" cy="432"/>
              <a:chOff x="1488" y="2976"/>
              <a:chExt cx="912" cy="432"/>
            </a:xfrm>
          </p:grpSpPr>
          <p:sp>
            <p:nvSpPr>
              <p:cNvPr id="88106" name="Oval 15"/>
              <p:cNvSpPr>
                <a:spLocks noChangeArrowheads="1"/>
              </p:cNvSpPr>
              <p:nvPr/>
            </p:nvSpPr>
            <p:spPr bwMode="auto">
              <a:xfrm>
                <a:off x="1872" y="3024"/>
                <a:ext cx="528" cy="384"/>
              </a:xfrm>
              <a:prstGeom prst="ellips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9312" name="Text Box 16"/>
              <p:cNvSpPr txBox="1">
                <a:spLocks noChangeArrowheads="1"/>
              </p:cNvSpPr>
              <p:nvPr/>
            </p:nvSpPr>
            <p:spPr bwMode="auto">
              <a:xfrm>
                <a:off x="2016" y="3024"/>
                <a:ext cx="336" cy="3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88108" name="Freeform 17"/>
              <p:cNvSpPr>
                <a:spLocks/>
              </p:cNvSpPr>
              <p:nvPr/>
            </p:nvSpPr>
            <p:spPr bwMode="auto">
              <a:xfrm>
                <a:off x="1488" y="2976"/>
                <a:ext cx="432" cy="424"/>
              </a:xfrm>
              <a:custGeom>
                <a:avLst/>
                <a:gdLst>
                  <a:gd name="T0" fmla="*/ 290 w 448"/>
                  <a:gd name="T1" fmla="*/ 34 h 480"/>
                  <a:gd name="T2" fmla="*/ 104 w 448"/>
                  <a:gd name="T3" fmla="*/ 4 h 480"/>
                  <a:gd name="T4" fmla="*/ 14 w 448"/>
                  <a:gd name="T5" fmla="*/ 44 h 480"/>
                  <a:gd name="T6" fmla="*/ 41 w 448"/>
                  <a:gd name="T7" fmla="*/ 100 h 480"/>
                  <a:gd name="T8" fmla="*/ 259 w 448"/>
                  <a:gd name="T9" fmla="*/ 10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8"/>
                  <a:gd name="T16" fmla="*/ 0 h 480"/>
                  <a:gd name="T17" fmla="*/ 448 w 448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8" h="480">
                    <a:moveTo>
                      <a:pt x="448" y="152"/>
                    </a:moveTo>
                    <a:cubicBezTo>
                      <a:pt x="340" y="76"/>
                      <a:pt x="232" y="0"/>
                      <a:pt x="160" y="8"/>
                    </a:cubicBezTo>
                    <a:cubicBezTo>
                      <a:pt x="88" y="16"/>
                      <a:pt x="32" y="128"/>
                      <a:pt x="16" y="200"/>
                    </a:cubicBezTo>
                    <a:cubicBezTo>
                      <a:pt x="0" y="272"/>
                      <a:pt x="0" y="400"/>
                      <a:pt x="64" y="440"/>
                    </a:cubicBezTo>
                    <a:cubicBezTo>
                      <a:pt x="128" y="480"/>
                      <a:pt x="344" y="440"/>
                      <a:pt x="400" y="440"/>
                    </a:cubicBezTo>
                  </a:path>
                </a:pathLst>
              </a:custGeom>
              <a:noFill/>
              <a:ln w="25400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096" name="Oval 18"/>
            <p:cNvSpPr>
              <a:spLocks noChangeArrowheads="1"/>
            </p:cNvSpPr>
            <p:nvPr/>
          </p:nvSpPr>
          <p:spPr bwMode="auto">
            <a:xfrm flipH="1">
              <a:off x="3379" y="1968"/>
              <a:ext cx="439" cy="384"/>
            </a:xfrm>
            <a:prstGeom prst="ellipse">
              <a:avLst/>
            </a:prstGeom>
            <a:noFill/>
            <a:ln w="317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9315" name="Text Box 19"/>
            <p:cNvSpPr txBox="1">
              <a:spLocks noChangeArrowheads="1"/>
            </p:cNvSpPr>
            <p:nvPr/>
          </p:nvSpPr>
          <p:spPr bwMode="auto">
            <a:xfrm flipH="1">
              <a:off x="3421" y="1968"/>
              <a:ext cx="279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88098" name="Freeform 20"/>
            <p:cNvSpPr>
              <a:spLocks/>
            </p:cNvSpPr>
            <p:nvPr/>
          </p:nvSpPr>
          <p:spPr bwMode="auto">
            <a:xfrm flipH="1">
              <a:off x="3778" y="1920"/>
              <a:ext cx="359" cy="424"/>
            </a:xfrm>
            <a:custGeom>
              <a:avLst/>
              <a:gdLst>
                <a:gd name="T0" fmla="*/ 31 w 448"/>
                <a:gd name="T1" fmla="*/ 34 h 480"/>
                <a:gd name="T2" fmla="*/ 11 w 448"/>
                <a:gd name="T3" fmla="*/ 4 h 480"/>
                <a:gd name="T4" fmla="*/ 2 w 448"/>
                <a:gd name="T5" fmla="*/ 44 h 480"/>
                <a:gd name="T6" fmla="*/ 5 w 448"/>
                <a:gd name="T7" fmla="*/ 100 h 480"/>
                <a:gd name="T8" fmla="*/ 27 w 448"/>
                <a:gd name="T9" fmla="*/ 10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8"/>
                <a:gd name="T16" fmla="*/ 0 h 480"/>
                <a:gd name="T17" fmla="*/ 448 w 448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8" h="480">
                  <a:moveTo>
                    <a:pt x="448" y="152"/>
                  </a:moveTo>
                  <a:cubicBezTo>
                    <a:pt x="340" y="76"/>
                    <a:pt x="232" y="0"/>
                    <a:pt x="160" y="8"/>
                  </a:cubicBezTo>
                  <a:cubicBezTo>
                    <a:pt x="88" y="16"/>
                    <a:pt x="32" y="128"/>
                    <a:pt x="16" y="200"/>
                  </a:cubicBezTo>
                  <a:cubicBezTo>
                    <a:pt x="0" y="272"/>
                    <a:pt x="0" y="400"/>
                    <a:pt x="64" y="440"/>
                  </a:cubicBezTo>
                  <a:cubicBezTo>
                    <a:pt x="128" y="480"/>
                    <a:pt x="344" y="440"/>
                    <a:pt x="400" y="440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8099" name="Freeform 21"/>
            <p:cNvSpPr>
              <a:spLocks/>
            </p:cNvSpPr>
            <p:nvPr/>
          </p:nvSpPr>
          <p:spPr bwMode="auto">
            <a:xfrm>
              <a:off x="2261" y="1872"/>
              <a:ext cx="1158" cy="144"/>
            </a:xfrm>
            <a:custGeom>
              <a:avLst/>
              <a:gdLst>
                <a:gd name="T0" fmla="*/ 0 w 1392"/>
                <a:gd name="T1" fmla="*/ 144 h 144"/>
                <a:gd name="T2" fmla="*/ 84 w 1392"/>
                <a:gd name="T3" fmla="*/ 0 h 144"/>
                <a:gd name="T4" fmla="*/ 152 w 1392"/>
                <a:gd name="T5" fmla="*/ 144 h 144"/>
                <a:gd name="T6" fmla="*/ 0 60000 65536"/>
                <a:gd name="T7" fmla="*/ 0 60000 65536"/>
                <a:gd name="T8" fmla="*/ 0 60000 65536"/>
                <a:gd name="T9" fmla="*/ 0 w 1392"/>
                <a:gd name="T10" fmla="*/ 0 h 144"/>
                <a:gd name="T11" fmla="*/ 1392 w 139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92" h="144">
                  <a:moveTo>
                    <a:pt x="0" y="144"/>
                  </a:moveTo>
                  <a:cubicBezTo>
                    <a:pt x="268" y="72"/>
                    <a:pt x="536" y="0"/>
                    <a:pt x="768" y="0"/>
                  </a:cubicBezTo>
                  <a:cubicBezTo>
                    <a:pt x="1000" y="0"/>
                    <a:pt x="1288" y="120"/>
                    <a:pt x="1392" y="144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8100" name="Freeform 22"/>
            <p:cNvSpPr>
              <a:spLocks/>
            </p:cNvSpPr>
            <p:nvPr/>
          </p:nvSpPr>
          <p:spPr bwMode="auto">
            <a:xfrm flipH="1" flipV="1">
              <a:off x="2301" y="2304"/>
              <a:ext cx="1158" cy="144"/>
            </a:xfrm>
            <a:custGeom>
              <a:avLst/>
              <a:gdLst>
                <a:gd name="T0" fmla="*/ 0 w 1392"/>
                <a:gd name="T1" fmla="*/ 144 h 144"/>
                <a:gd name="T2" fmla="*/ 84 w 1392"/>
                <a:gd name="T3" fmla="*/ 0 h 144"/>
                <a:gd name="T4" fmla="*/ 152 w 1392"/>
                <a:gd name="T5" fmla="*/ 144 h 144"/>
                <a:gd name="T6" fmla="*/ 0 60000 65536"/>
                <a:gd name="T7" fmla="*/ 0 60000 65536"/>
                <a:gd name="T8" fmla="*/ 0 60000 65536"/>
                <a:gd name="T9" fmla="*/ 0 w 1392"/>
                <a:gd name="T10" fmla="*/ 0 h 144"/>
                <a:gd name="T11" fmla="*/ 1392 w 139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92" h="144">
                  <a:moveTo>
                    <a:pt x="0" y="144"/>
                  </a:moveTo>
                  <a:cubicBezTo>
                    <a:pt x="268" y="72"/>
                    <a:pt x="536" y="0"/>
                    <a:pt x="768" y="0"/>
                  </a:cubicBezTo>
                  <a:cubicBezTo>
                    <a:pt x="1000" y="0"/>
                    <a:pt x="1288" y="120"/>
                    <a:pt x="1392" y="144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9319" name="Text Box 23"/>
            <p:cNvSpPr txBox="1">
              <a:spLocks noChangeArrowheads="1"/>
            </p:cNvSpPr>
            <p:nvPr/>
          </p:nvSpPr>
          <p:spPr bwMode="auto">
            <a:xfrm>
              <a:off x="2581" y="1584"/>
              <a:ext cx="635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1/ 0</a:t>
              </a:r>
            </a:p>
          </p:txBody>
        </p:sp>
        <p:sp>
          <p:nvSpPr>
            <p:cNvPr id="439320" name="Text Box 24"/>
            <p:cNvSpPr txBox="1">
              <a:spLocks noChangeArrowheads="1"/>
            </p:cNvSpPr>
            <p:nvPr/>
          </p:nvSpPr>
          <p:spPr bwMode="auto">
            <a:xfrm>
              <a:off x="1104" y="1872"/>
              <a:ext cx="639" cy="73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00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/ 0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01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/ 1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10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/ 1</a:t>
              </a:r>
            </a:p>
          </p:txBody>
        </p:sp>
        <p:sp>
          <p:nvSpPr>
            <p:cNvPr id="439321" name="Text Box 25"/>
            <p:cNvSpPr txBox="1">
              <a:spLocks noChangeArrowheads="1"/>
            </p:cNvSpPr>
            <p:nvPr/>
          </p:nvSpPr>
          <p:spPr bwMode="auto">
            <a:xfrm>
              <a:off x="2640" y="2160"/>
              <a:ext cx="635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00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/ 1</a:t>
              </a:r>
            </a:p>
          </p:txBody>
        </p:sp>
        <p:sp>
          <p:nvSpPr>
            <p:cNvPr id="439322" name="Text Box 26"/>
            <p:cNvSpPr txBox="1">
              <a:spLocks noChangeArrowheads="1"/>
            </p:cNvSpPr>
            <p:nvPr/>
          </p:nvSpPr>
          <p:spPr bwMode="auto">
            <a:xfrm>
              <a:off x="4209" y="1824"/>
              <a:ext cx="639" cy="73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01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/ 0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10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/ 0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11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/ 1</a:t>
              </a:r>
            </a:p>
          </p:txBody>
        </p:sp>
        <p:sp>
          <p:nvSpPr>
            <p:cNvPr id="439323" name="Text Box 27"/>
            <p:cNvSpPr txBox="1">
              <a:spLocks noChangeArrowheads="1"/>
            </p:cNvSpPr>
            <p:nvPr/>
          </p:nvSpPr>
          <p:spPr bwMode="auto">
            <a:xfrm>
              <a:off x="2496" y="2496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X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X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/ Z</a:t>
              </a:r>
              <a:endParaRPr lang="en-US" altLang="zh-CN">
                <a:latin typeface="Arial" charset="0"/>
              </a:endParaRPr>
            </a:p>
          </p:txBody>
        </p:sp>
      </p:grpSp>
      <p:grpSp>
        <p:nvGrpSpPr>
          <p:cNvPr id="88068" name="Group 28"/>
          <p:cNvGrpSpPr>
            <a:grpSpLocks/>
          </p:cNvGrpSpPr>
          <p:nvPr/>
        </p:nvGrpSpPr>
        <p:grpSpPr bwMode="auto">
          <a:xfrm>
            <a:off x="2247900" y="4508500"/>
            <a:ext cx="4772025" cy="1860550"/>
            <a:chOff x="1267" y="2688"/>
            <a:chExt cx="3006" cy="1172"/>
          </a:xfrm>
        </p:grpSpPr>
        <p:sp>
          <p:nvSpPr>
            <p:cNvPr id="88085" name="Text Box 29"/>
            <p:cNvSpPr txBox="1">
              <a:spLocks noChangeArrowheads="1"/>
            </p:cNvSpPr>
            <p:nvPr/>
          </p:nvSpPr>
          <p:spPr bwMode="auto">
            <a:xfrm>
              <a:off x="1267" y="2974"/>
              <a:ext cx="3005" cy="8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2200" b="1">
                  <a:solidFill>
                    <a:srgbClr val="000099"/>
                  </a:solidFill>
                </a:rPr>
                <a:t>             </a:t>
              </a:r>
              <a:r>
                <a:rPr kumimoji="0" lang="en-US" altLang="zh-CN" sz="2200" b="1">
                  <a:solidFill>
                    <a:schemeClr val="bg2"/>
                  </a:solidFill>
                </a:rPr>
                <a:t>00</a:t>
              </a:r>
              <a:r>
                <a:rPr lang="en-US" altLang="zh-CN" sz="2200" b="1">
                  <a:solidFill>
                    <a:schemeClr val="bg2"/>
                  </a:solidFill>
                </a:rPr>
                <a:t> </a:t>
              </a:r>
              <a:r>
                <a:rPr kumimoji="0" lang="en-US" altLang="zh-CN" sz="2200" b="1">
                  <a:solidFill>
                    <a:schemeClr val="bg2"/>
                  </a:solidFill>
                </a:rPr>
                <a:t> </a:t>
              </a:r>
              <a:r>
                <a:rPr lang="en-US" altLang="zh-CN" sz="2200" b="1" baseline="-30000">
                  <a:solidFill>
                    <a:schemeClr val="bg2"/>
                  </a:solidFill>
                </a:rPr>
                <a:t> </a:t>
              </a:r>
              <a:r>
                <a:rPr kumimoji="0" lang="en-US" altLang="zh-CN" sz="2200" b="1">
                  <a:solidFill>
                    <a:schemeClr val="bg2"/>
                  </a:solidFill>
                </a:rPr>
                <a:t> </a:t>
              </a:r>
              <a:r>
                <a:rPr kumimoji="0" lang="en-US" altLang="zh-CN" sz="2200" b="1" baseline="30000">
                  <a:solidFill>
                    <a:schemeClr val="bg2"/>
                  </a:solidFill>
                </a:rPr>
                <a:t>           </a:t>
              </a:r>
              <a:r>
                <a:rPr kumimoji="0" lang="en-US" altLang="zh-CN" sz="2200" b="1">
                  <a:solidFill>
                    <a:schemeClr val="bg2"/>
                  </a:solidFill>
                </a:rPr>
                <a:t>01</a:t>
              </a:r>
              <a:r>
                <a:rPr lang="en-US" altLang="zh-CN" sz="2200" b="1">
                  <a:solidFill>
                    <a:schemeClr val="bg2"/>
                  </a:solidFill>
                </a:rPr>
                <a:t>          10           11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chemeClr val="bg2"/>
                  </a:solidFill>
                </a:rPr>
                <a:t>  </a:t>
              </a:r>
              <a:r>
                <a:rPr lang="en-US" altLang="zh-CN" sz="2400" b="1">
                  <a:solidFill>
                    <a:schemeClr val="bg2"/>
                  </a:solidFill>
                </a:rPr>
                <a:t>a      a / 0       a / 1       a / 1      b / 0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  b      a / 1       b / 0       b / 0     b / 1 </a:t>
              </a:r>
            </a:p>
          </p:txBody>
        </p:sp>
        <p:sp>
          <p:nvSpPr>
            <p:cNvPr id="88086" name="Line 30"/>
            <p:cNvSpPr>
              <a:spLocks noChangeShapeType="1"/>
            </p:cNvSpPr>
            <p:nvPr/>
          </p:nvSpPr>
          <p:spPr bwMode="auto">
            <a:xfrm>
              <a:off x="2275" y="2974"/>
              <a:ext cx="0" cy="884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87" name="Line 31"/>
            <p:cNvSpPr>
              <a:spLocks noChangeShapeType="1"/>
            </p:cNvSpPr>
            <p:nvPr/>
          </p:nvSpPr>
          <p:spPr bwMode="auto">
            <a:xfrm>
              <a:off x="1651" y="2974"/>
              <a:ext cx="0" cy="884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88" name="Line 32"/>
            <p:cNvSpPr>
              <a:spLocks noChangeShapeType="1"/>
            </p:cNvSpPr>
            <p:nvPr/>
          </p:nvSpPr>
          <p:spPr bwMode="auto">
            <a:xfrm>
              <a:off x="1267" y="2992"/>
              <a:ext cx="336" cy="240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89" name="Text Box 33"/>
            <p:cNvSpPr txBox="1">
              <a:spLocks noChangeArrowheads="1"/>
            </p:cNvSpPr>
            <p:nvPr/>
          </p:nvSpPr>
          <p:spPr bwMode="auto">
            <a:xfrm>
              <a:off x="1267" y="3040"/>
              <a:ext cx="3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2"/>
                  </a:solidFill>
                </a:rPr>
                <a:t>Y</a:t>
              </a:r>
              <a:r>
                <a:rPr kumimoji="0" lang="en-US" altLang="zh-CN" sz="2000" b="1" baseline="-25000">
                  <a:solidFill>
                    <a:schemeClr val="bg2"/>
                  </a:solidFill>
                </a:rPr>
                <a:t>n</a:t>
              </a:r>
            </a:p>
          </p:txBody>
        </p:sp>
        <p:sp>
          <p:nvSpPr>
            <p:cNvPr id="88090" name="Text Box 34"/>
            <p:cNvSpPr txBox="1">
              <a:spLocks noChangeArrowheads="1"/>
            </p:cNvSpPr>
            <p:nvPr/>
          </p:nvSpPr>
          <p:spPr bwMode="auto">
            <a:xfrm>
              <a:off x="1459" y="28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x</a:t>
              </a:r>
            </a:p>
          </p:txBody>
        </p:sp>
        <p:sp>
          <p:nvSpPr>
            <p:cNvPr id="88091" name="Line 35"/>
            <p:cNvSpPr>
              <a:spLocks noChangeShapeType="1"/>
            </p:cNvSpPr>
            <p:nvPr/>
          </p:nvSpPr>
          <p:spPr bwMode="auto">
            <a:xfrm>
              <a:off x="1267" y="3280"/>
              <a:ext cx="3006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92" name="Line 36"/>
            <p:cNvSpPr>
              <a:spLocks noChangeShapeType="1"/>
            </p:cNvSpPr>
            <p:nvPr/>
          </p:nvSpPr>
          <p:spPr bwMode="auto">
            <a:xfrm>
              <a:off x="2976" y="2976"/>
              <a:ext cx="0" cy="884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93" name="Line 37"/>
            <p:cNvSpPr>
              <a:spLocks noChangeShapeType="1"/>
            </p:cNvSpPr>
            <p:nvPr/>
          </p:nvSpPr>
          <p:spPr bwMode="auto">
            <a:xfrm>
              <a:off x="3600" y="2976"/>
              <a:ext cx="0" cy="884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94" name="Rectangle 38"/>
            <p:cNvSpPr>
              <a:spLocks noChangeArrowheads="1"/>
            </p:cNvSpPr>
            <p:nvPr/>
          </p:nvSpPr>
          <p:spPr bwMode="auto">
            <a:xfrm>
              <a:off x="1632" y="2688"/>
              <a:ext cx="2640" cy="28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D6009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0" lang="en-US" altLang="zh-CN" b="1" baseline="30000">
                  <a:solidFill>
                    <a:srgbClr val="0000CC"/>
                  </a:solidFill>
                  <a:latin typeface="Times New Roman" panose="02020603050405020304" pitchFamily="18" charset="0"/>
                </a:rPr>
                <a:t>n+1</a:t>
              </a:r>
              <a:r>
                <a:rPr lang="en-US" altLang="zh-CN" b="1" baseline="-30000">
                  <a:solidFill>
                    <a:srgbClr val="0000C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/Z</a:t>
              </a:r>
            </a:p>
          </p:txBody>
        </p:sp>
      </p:grpSp>
      <p:grpSp>
        <p:nvGrpSpPr>
          <p:cNvPr id="88069" name="组合 1"/>
          <p:cNvGrpSpPr>
            <a:grpSpLocks/>
          </p:cNvGrpSpPr>
          <p:nvPr/>
        </p:nvGrpSpPr>
        <p:grpSpPr bwMode="auto">
          <a:xfrm>
            <a:off x="4493420" y="830188"/>
            <a:ext cx="4941887" cy="1673225"/>
            <a:chOff x="468313" y="980728"/>
            <a:chExt cx="4941887" cy="1673225"/>
          </a:xfrm>
        </p:grpSpPr>
        <p:grpSp>
          <p:nvGrpSpPr>
            <p:cNvPr id="88074" name="Group 2"/>
            <p:cNvGrpSpPr>
              <a:grpSpLocks/>
            </p:cNvGrpSpPr>
            <p:nvPr/>
          </p:nvGrpSpPr>
          <p:grpSpPr bwMode="auto">
            <a:xfrm>
              <a:off x="468313" y="980728"/>
              <a:ext cx="4343400" cy="1673225"/>
              <a:chOff x="288" y="576"/>
              <a:chExt cx="2736" cy="1255"/>
            </a:xfrm>
          </p:grpSpPr>
          <p:sp>
            <p:nvSpPr>
              <p:cNvPr id="88076" name="Rectangle 3"/>
              <p:cNvSpPr>
                <a:spLocks noChangeArrowheads="1"/>
              </p:cNvSpPr>
              <p:nvPr/>
            </p:nvSpPr>
            <p:spPr bwMode="auto">
              <a:xfrm>
                <a:off x="1056" y="576"/>
                <a:ext cx="1488" cy="768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0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二进制串</a:t>
                </a:r>
                <a:endPara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0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行加法器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8077" name="Line 4"/>
              <p:cNvSpPr>
                <a:spLocks noChangeShapeType="1"/>
              </p:cNvSpPr>
              <p:nvPr/>
            </p:nvSpPr>
            <p:spPr bwMode="auto">
              <a:xfrm>
                <a:off x="720" y="768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9301" name="Text Box 5"/>
              <p:cNvSpPr txBox="1">
                <a:spLocks noChangeArrowheads="1"/>
              </p:cNvSpPr>
              <p:nvPr/>
            </p:nvSpPr>
            <p:spPr bwMode="auto">
              <a:xfrm>
                <a:off x="336" y="624"/>
                <a:ext cx="336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X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88079" name="Line 6"/>
              <p:cNvSpPr>
                <a:spLocks noChangeShapeType="1"/>
              </p:cNvSpPr>
              <p:nvPr/>
            </p:nvSpPr>
            <p:spPr bwMode="auto">
              <a:xfrm>
                <a:off x="768" y="1680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8080" name="Line 7"/>
              <p:cNvSpPr>
                <a:spLocks noChangeShapeType="1"/>
              </p:cNvSpPr>
              <p:nvPr/>
            </p:nvSpPr>
            <p:spPr bwMode="auto">
              <a:xfrm flipV="1">
                <a:off x="1728" y="1344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9304" name="Text Box 8"/>
              <p:cNvSpPr txBox="1">
                <a:spLocks noChangeArrowheads="1"/>
              </p:cNvSpPr>
              <p:nvPr/>
            </p:nvSpPr>
            <p:spPr bwMode="auto">
              <a:xfrm>
                <a:off x="288" y="1488"/>
                <a:ext cx="432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CP</a:t>
                </a:r>
              </a:p>
            </p:txBody>
          </p:sp>
          <p:sp>
            <p:nvSpPr>
              <p:cNvPr id="88082" name="Line 9"/>
              <p:cNvSpPr>
                <a:spLocks noChangeShapeType="1"/>
              </p:cNvSpPr>
              <p:nvPr/>
            </p:nvSpPr>
            <p:spPr bwMode="auto">
              <a:xfrm>
                <a:off x="2544" y="960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8083" name="Line 10"/>
              <p:cNvSpPr>
                <a:spLocks noChangeShapeType="1"/>
              </p:cNvSpPr>
              <p:nvPr/>
            </p:nvSpPr>
            <p:spPr bwMode="auto">
              <a:xfrm>
                <a:off x="720" y="1104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9307" name="Text Box 11"/>
              <p:cNvSpPr txBox="1">
                <a:spLocks noChangeArrowheads="1"/>
              </p:cNvSpPr>
              <p:nvPr/>
            </p:nvSpPr>
            <p:spPr bwMode="auto">
              <a:xfrm>
                <a:off x="336" y="961"/>
                <a:ext cx="336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X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439335" name="Text Box 39"/>
            <p:cNvSpPr txBox="1">
              <a:spLocks noChangeArrowheads="1"/>
            </p:cNvSpPr>
            <p:nvPr/>
          </p:nvSpPr>
          <p:spPr bwMode="auto">
            <a:xfrm>
              <a:off x="4724400" y="1218853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Z</a:t>
              </a:r>
            </a:p>
          </p:txBody>
        </p:sp>
      </p:grpSp>
      <p:sp>
        <p:nvSpPr>
          <p:cNvPr id="88070" name="Text Box 44"/>
          <p:cNvSpPr txBox="1">
            <a:spLocks noChangeArrowheads="1"/>
          </p:cNvSpPr>
          <p:nvPr/>
        </p:nvSpPr>
        <p:spPr bwMode="auto">
          <a:xfrm>
            <a:off x="321511" y="3152775"/>
            <a:ext cx="2627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② 状态图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8071" name="Text Box 45"/>
          <p:cNvSpPr txBox="1">
            <a:spLocks noChangeArrowheads="1"/>
          </p:cNvSpPr>
          <p:nvPr/>
        </p:nvSpPr>
        <p:spPr bwMode="auto">
          <a:xfrm>
            <a:off x="360363" y="4149725"/>
            <a:ext cx="2484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③ 状态表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8072" name="Text Box 2"/>
          <p:cNvSpPr txBox="1">
            <a:spLocks noChangeArrowheads="1"/>
          </p:cNvSpPr>
          <p:nvPr/>
        </p:nvSpPr>
        <p:spPr bwMode="auto">
          <a:xfrm>
            <a:off x="1116013" y="260350"/>
            <a:ext cx="6911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</a:rPr>
              <a:t>4. </a:t>
            </a:r>
            <a:r>
              <a:rPr lang="zh-CN" altLang="en-US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en-US" altLang="zh-CN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1-bit </a:t>
            </a:r>
            <a:r>
              <a:rPr lang="zh-CN" altLang="en-US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同步二进制串行加法器</a:t>
            </a:r>
            <a:endParaRPr lang="zh-CN" altLang="en-US" sz="24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88073" name="Picture 1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374001" y="860065"/>
            <a:ext cx="4546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bg1"/>
                </a:solidFill>
              </a:rPr>
              <a:t>1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．原始状态图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/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状态表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/>
      <p:bldP spid="88070" grpId="0"/>
      <p:bldP spid="8807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539750" y="620713"/>
            <a:ext cx="4546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bg1"/>
                </a:solidFill>
              </a:rPr>
              <a:t>2.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状态表化简：</a:t>
            </a:r>
          </a:p>
        </p:txBody>
      </p:sp>
      <p:sp>
        <p:nvSpPr>
          <p:cNvPr id="315395" name="Text Box 3"/>
          <p:cNvSpPr txBox="1">
            <a:spLocks noChangeArrowheads="1"/>
          </p:cNvSpPr>
          <p:nvPr/>
        </p:nvSpPr>
        <p:spPr bwMode="auto">
          <a:xfrm>
            <a:off x="539750" y="1412875"/>
            <a:ext cx="33845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bg1"/>
                </a:solidFill>
              </a:rPr>
              <a:t>3. 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状态分配 </a:t>
            </a:r>
            <a:r>
              <a:rPr lang="en-US" altLang="zh-CN" sz="2800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3275856" y="1408113"/>
            <a:ext cx="2016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a=0, b=1</a:t>
            </a: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530097" y="2182674"/>
            <a:ext cx="3390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4.</a:t>
            </a: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激励表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：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74988" y="2349500"/>
            <a:ext cx="3657600" cy="3505200"/>
            <a:chOff x="2160" y="1824"/>
            <a:chExt cx="2304" cy="2208"/>
          </a:xfrm>
        </p:grpSpPr>
        <p:sp>
          <p:nvSpPr>
            <p:cNvPr id="315399" name="Text Box 7"/>
            <p:cNvSpPr txBox="1">
              <a:spLocks noChangeArrowheads="1"/>
            </p:cNvSpPr>
            <p:nvPr/>
          </p:nvSpPr>
          <p:spPr bwMode="auto">
            <a:xfrm>
              <a:off x="2160" y="1824"/>
              <a:ext cx="2304" cy="220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X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1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X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2 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y  </a:t>
              </a:r>
              <a:r>
                <a:rPr lang="en-US" altLang="zh-CN" sz="2200" b="1" baseline="-30000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  <a:latin typeface="Times New Roman" pitchFamily="18" charset="0"/>
                </a:rPr>
                <a:t>n+1</a:t>
              </a:r>
              <a:r>
                <a:rPr lang="en-US" altLang="zh-CN" sz="2200" b="1" baseline="-30000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lang="en-US" altLang="zh-CN" sz="2200" b="1" dirty="0">
                  <a:latin typeface="Times New Roman" pitchFamily="18" charset="0"/>
                </a:rPr>
                <a:t>  </a:t>
              </a:r>
              <a:r>
                <a:rPr kumimoji="0" lang="en-US" altLang="zh-CN" sz="2200" b="1" dirty="0">
                  <a:solidFill>
                    <a:srgbClr val="0000CC"/>
                  </a:solidFill>
                  <a:latin typeface="Times New Roman" pitchFamily="18" charset="0"/>
                </a:rPr>
                <a:t>J</a:t>
              </a:r>
              <a:r>
                <a:rPr kumimoji="0" lang="en-US" altLang="zh-CN" sz="2200" b="1" baseline="-25000" dirty="0">
                  <a:solidFill>
                    <a:srgbClr val="0000CC"/>
                  </a:solidFill>
                  <a:latin typeface="Times New Roman" pitchFamily="18" charset="0"/>
                </a:rPr>
                <a:t>        </a:t>
              </a:r>
              <a:r>
                <a:rPr lang="en-US" altLang="zh-CN" sz="2200" b="1" dirty="0">
                  <a:solidFill>
                    <a:srgbClr val="0000CC"/>
                  </a:solidFill>
                  <a:latin typeface="Times New Roman" pitchFamily="18" charset="0"/>
                </a:rPr>
                <a:t>K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          </a:t>
              </a:r>
              <a:r>
                <a:rPr kumimoji="0" lang="en-US" altLang="zh-CN" sz="2200" b="1" dirty="0" smtClean="0">
                  <a:solidFill>
                    <a:srgbClr val="000099"/>
                  </a:solidFill>
                  <a:latin typeface="Times New Roman" pitchFamily="18" charset="0"/>
                </a:rPr>
                <a:t>Z</a:t>
              </a:r>
              <a:endParaRPr lang="en-US" altLang="zh-CN" sz="2200" b="1" dirty="0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0   0   0     0      0     ×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0       </a:t>
              </a:r>
              <a:endParaRPr lang="en-US" altLang="zh-CN" sz="2200" b="1" dirty="0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0   1   0     0      0     ×       1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</a:t>
              </a:r>
              <a:endParaRPr lang="en-US" altLang="zh-CN" sz="2200" b="1" dirty="0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1   0   0     0      0     ×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 </a:t>
              </a:r>
              <a:r>
                <a:rPr lang="en-US" altLang="zh-CN" sz="2200" b="1" dirty="0">
                  <a:latin typeface="Times New Roman" pitchFamily="18" charset="0"/>
                </a:rPr>
                <a:t>1   </a:t>
              </a: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1   1   0     1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lang="en-US" altLang="zh-CN" sz="2200" b="1" dirty="0">
                  <a:latin typeface="Times New Roman" pitchFamily="18" charset="0"/>
                </a:rPr>
                <a:t>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×</a:t>
              </a:r>
              <a:r>
                <a:rPr lang="en-US" altLang="zh-CN" sz="2200" b="1" dirty="0">
                  <a:latin typeface="Times New Roman" pitchFamily="18" charset="0"/>
                </a:rPr>
                <a:t> 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 </a:t>
              </a:r>
              <a:endParaRPr lang="en-US" altLang="zh-CN" sz="2200" b="1" dirty="0">
                <a:latin typeface="Times New Roman" pitchFamily="18" charset="0"/>
              </a:endParaRPr>
            </a:p>
            <a:p>
              <a:pPr marL="457200" indent="-457200" algn="just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0   0   1     0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×</a:t>
              </a:r>
              <a:r>
                <a:rPr lang="en-US" altLang="zh-CN" sz="2200" b="1" dirty="0">
                  <a:latin typeface="Times New Roman" pitchFamily="18" charset="0"/>
                </a:rPr>
                <a:t>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    </a:t>
              </a:r>
              <a:r>
                <a:rPr lang="en-US" altLang="zh-CN" sz="2200" b="1" dirty="0">
                  <a:latin typeface="Times New Roman" pitchFamily="18" charset="0"/>
                </a:rPr>
                <a:t>  1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   </a:t>
              </a:r>
              <a:endParaRPr lang="en-US" altLang="zh-CN" sz="2200" b="1" dirty="0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0   1   1     1     ×     0  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</a:t>
              </a:r>
              <a:r>
                <a:rPr lang="en-US" altLang="zh-CN" sz="2200" b="1" dirty="0">
                  <a:latin typeface="Times New Roman" pitchFamily="18" charset="0"/>
                </a:rPr>
                <a:t>       </a:t>
              </a: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1   0   1     1     ×     0        0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200" b="1" dirty="0">
                  <a:latin typeface="Times New Roman" pitchFamily="18" charset="0"/>
                </a:rPr>
                <a:t>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endParaRPr lang="en-US" altLang="zh-CN" sz="2200" b="1" dirty="0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1   1   1     1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×</a:t>
              </a:r>
              <a:r>
                <a:rPr lang="en-US" altLang="zh-CN" sz="2200" b="1" dirty="0">
                  <a:latin typeface="Times New Roman" pitchFamily="18" charset="0"/>
                </a:rPr>
                <a:t>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sz="2200" b="1" dirty="0">
                  <a:latin typeface="Times New Roman" pitchFamily="18" charset="0"/>
                </a:rPr>
                <a:t>  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89096" name="Line 8"/>
            <p:cNvSpPr>
              <a:spLocks noChangeShapeType="1"/>
            </p:cNvSpPr>
            <p:nvPr/>
          </p:nvSpPr>
          <p:spPr bwMode="auto">
            <a:xfrm>
              <a:off x="2832" y="1824"/>
              <a:ext cx="0" cy="2208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097" name="Line 9"/>
            <p:cNvSpPr>
              <a:spLocks noChangeShapeType="1"/>
            </p:cNvSpPr>
            <p:nvPr/>
          </p:nvSpPr>
          <p:spPr bwMode="auto">
            <a:xfrm>
              <a:off x="3888" y="1824"/>
              <a:ext cx="0" cy="2160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098" name="Line 10"/>
            <p:cNvSpPr>
              <a:spLocks noChangeShapeType="1"/>
            </p:cNvSpPr>
            <p:nvPr/>
          </p:nvSpPr>
          <p:spPr bwMode="auto">
            <a:xfrm>
              <a:off x="3216" y="1824"/>
              <a:ext cx="0" cy="2160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099" name="Line 11"/>
            <p:cNvSpPr>
              <a:spLocks noChangeShapeType="1"/>
            </p:cNvSpPr>
            <p:nvPr/>
          </p:nvSpPr>
          <p:spPr bwMode="auto">
            <a:xfrm>
              <a:off x="2160" y="2112"/>
              <a:ext cx="2256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00" name="Line 12"/>
            <p:cNvSpPr>
              <a:spLocks noChangeShapeType="1"/>
            </p:cNvSpPr>
            <p:nvPr/>
          </p:nvSpPr>
          <p:spPr bwMode="auto">
            <a:xfrm>
              <a:off x="2172" y="3048"/>
              <a:ext cx="2256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autoUpdateAnimBg="0"/>
      <p:bldP spid="315396" grpId="0" autoUpdateAnimBg="0"/>
      <p:bldP spid="315397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14" name="组合 2"/>
          <p:cNvGrpSpPr>
            <a:grpSpLocks/>
          </p:cNvGrpSpPr>
          <p:nvPr/>
        </p:nvGrpSpPr>
        <p:grpSpPr bwMode="auto">
          <a:xfrm>
            <a:off x="1295400" y="1138015"/>
            <a:ext cx="2743200" cy="2293143"/>
            <a:chOff x="1295400" y="754857"/>
            <a:chExt cx="2743200" cy="2293143"/>
          </a:xfrm>
        </p:grpSpPr>
        <p:sp>
          <p:nvSpPr>
            <p:cNvPr id="90171" name="Rectangle 2"/>
            <p:cNvSpPr>
              <a:spLocks noChangeArrowheads="1"/>
            </p:cNvSpPr>
            <p:nvPr/>
          </p:nvSpPr>
          <p:spPr bwMode="auto">
            <a:xfrm>
              <a:off x="3521075" y="2076450"/>
              <a:ext cx="517525" cy="374650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200" b="1">
                  <a:latin typeface="宋体" panose="02010600030101010101" pitchFamily="2" charset="-122"/>
                </a:rPr>
                <a:t>×</a:t>
              </a:r>
            </a:p>
          </p:txBody>
        </p:sp>
        <p:sp>
          <p:nvSpPr>
            <p:cNvPr id="90172" name="Rectangle 3"/>
            <p:cNvSpPr>
              <a:spLocks noChangeArrowheads="1"/>
            </p:cNvSpPr>
            <p:nvPr/>
          </p:nvSpPr>
          <p:spPr bwMode="auto">
            <a:xfrm>
              <a:off x="3001963" y="2076450"/>
              <a:ext cx="519112" cy="374650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200" b="1">
                  <a:latin typeface="宋体" panose="02010600030101010101" pitchFamily="2" charset="-122"/>
                </a:rPr>
                <a:t>×</a:t>
              </a:r>
            </a:p>
          </p:txBody>
        </p:sp>
        <p:sp>
          <p:nvSpPr>
            <p:cNvPr id="90173" name="Rectangle 4"/>
            <p:cNvSpPr>
              <a:spLocks noChangeArrowheads="1"/>
            </p:cNvSpPr>
            <p:nvPr/>
          </p:nvSpPr>
          <p:spPr bwMode="auto">
            <a:xfrm>
              <a:off x="2484438" y="2076450"/>
              <a:ext cx="517525" cy="374650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200" b="1">
                  <a:latin typeface="宋体" panose="02010600030101010101" pitchFamily="2" charset="-122"/>
                </a:rPr>
                <a:t>×</a:t>
              </a:r>
            </a:p>
          </p:txBody>
        </p:sp>
        <p:sp>
          <p:nvSpPr>
            <p:cNvPr id="90174" name="Rectangle 5"/>
            <p:cNvSpPr>
              <a:spLocks noChangeArrowheads="1"/>
            </p:cNvSpPr>
            <p:nvPr/>
          </p:nvSpPr>
          <p:spPr bwMode="auto">
            <a:xfrm>
              <a:off x="1965325" y="2076450"/>
              <a:ext cx="519113" cy="374650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200" b="1">
                  <a:latin typeface="宋体" panose="02010600030101010101" pitchFamily="2" charset="-122"/>
                </a:rPr>
                <a:t>×</a:t>
              </a:r>
            </a:p>
          </p:txBody>
        </p:sp>
        <p:sp>
          <p:nvSpPr>
            <p:cNvPr id="90175" name="Rectangle 6"/>
            <p:cNvSpPr>
              <a:spLocks noChangeArrowheads="1"/>
            </p:cNvSpPr>
            <p:nvPr/>
          </p:nvSpPr>
          <p:spPr bwMode="auto">
            <a:xfrm>
              <a:off x="3521075" y="1701800"/>
              <a:ext cx="517525" cy="374650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200" b="1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90176" name="Rectangle 7"/>
            <p:cNvSpPr>
              <a:spLocks noChangeArrowheads="1"/>
            </p:cNvSpPr>
            <p:nvPr/>
          </p:nvSpPr>
          <p:spPr bwMode="auto">
            <a:xfrm>
              <a:off x="3001963" y="1701800"/>
              <a:ext cx="519112" cy="374650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200" b="1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90177" name="Rectangle 8"/>
            <p:cNvSpPr>
              <a:spLocks noChangeArrowheads="1"/>
            </p:cNvSpPr>
            <p:nvPr/>
          </p:nvSpPr>
          <p:spPr bwMode="auto">
            <a:xfrm>
              <a:off x="2484438" y="1701800"/>
              <a:ext cx="517525" cy="374650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200" b="1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90178" name="Rectangle 9"/>
            <p:cNvSpPr>
              <a:spLocks noChangeArrowheads="1"/>
            </p:cNvSpPr>
            <p:nvPr/>
          </p:nvSpPr>
          <p:spPr bwMode="auto">
            <a:xfrm>
              <a:off x="1981200" y="1676400"/>
              <a:ext cx="519113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200" b="1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90179" name="Line 10"/>
            <p:cNvSpPr>
              <a:spLocks noChangeShapeType="1"/>
            </p:cNvSpPr>
            <p:nvPr/>
          </p:nvSpPr>
          <p:spPr bwMode="auto">
            <a:xfrm>
              <a:off x="1965325" y="1701800"/>
              <a:ext cx="207327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80" name="Line 11"/>
            <p:cNvSpPr>
              <a:spLocks noChangeShapeType="1"/>
            </p:cNvSpPr>
            <p:nvPr/>
          </p:nvSpPr>
          <p:spPr bwMode="auto">
            <a:xfrm>
              <a:off x="1965325" y="2076450"/>
              <a:ext cx="207327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81" name="Line 12"/>
            <p:cNvSpPr>
              <a:spLocks noChangeShapeType="1"/>
            </p:cNvSpPr>
            <p:nvPr/>
          </p:nvSpPr>
          <p:spPr bwMode="auto">
            <a:xfrm>
              <a:off x="1965325" y="2451100"/>
              <a:ext cx="207327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82" name="Line 13"/>
            <p:cNvSpPr>
              <a:spLocks noChangeShapeType="1"/>
            </p:cNvSpPr>
            <p:nvPr/>
          </p:nvSpPr>
          <p:spPr bwMode="auto">
            <a:xfrm>
              <a:off x="1965325" y="1701800"/>
              <a:ext cx="0" cy="74930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83" name="Line 14"/>
            <p:cNvSpPr>
              <a:spLocks noChangeShapeType="1"/>
            </p:cNvSpPr>
            <p:nvPr/>
          </p:nvSpPr>
          <p:spPr bwMode="auto">
            <a:xfrm>
              <a:off x="2484438" y="1701800"/>
              <a:ext cx="0" cy="7493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84" name="Line 15"/>
            <p:cNvSpPr>
              <a:spLocks noChangeShapeType="1"/>
            </p:cNvSpPr>
            <p:nvPr/>
          </p:nvSpPr>
          <p:spPr bwMode="auto">
            <a:xfrm>
              <a:off x="3001963" y="1701800"/>
              <a:ext cx="0" cy="7493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85" name="Line 16"/>
            <p:cNvSpPr>
              <a:spLocks noChangeShapeType="1"/>
            </p:cNvSpPr>
            <p:nvPr/>
          </p:nvSpPr>
          <p:spPr bwMode="auto">
            <a:xfrm>
              <a:off x="3521075" y="1701800"/>
              <a:ext cx="0" cy="7493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86" name="Line 17"/>
            <p:cNvSpPr>
              <a:spLocks noChangeShapeType="1"/>
            </p:cNvSpPr>
            <p:nvPr/>
          </p:nvSpPr>
          <p:spPr bwMode="auto">
            <a:xfrm>
              <a:off x="4038600" y="2076450"/>
              <a:ext cx="0" cy="37465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87" name="Line 18"/>
            <p:cNvSpPr>
              <a:spLocks noChangeShapeType="1"/>
            </p:cNvSpPr>
            <p:nvPr/>
          </p:nvSpPr>
          <p:spPr bwMode="auto">
            <a:xfrm>
              <a:off x="4038600" y="1701800"/>
              <a:ext cx="0" cy="37465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88" name="Line 19"/>
            <p:cNvSpPr>
              <a:spLocks noChangeShapeType="1"/>
            </p:cNvSpPr>
            <p:nvPr/>
          </p:nvSpPr>
          <p:spPr bwMode="auto">
            <a:xfrm>
              <a:off x="1692275" y="1412875"/>
              <a:ext cx="274638" cy="277813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89" name="Text Box 20"/>
            <p:cNvSpPr txBox="1">
              <a:spLocks noChangeArrowheads="1"/>
            </p:cNvSpPr>
            <p:nvPr/>
          </p:nvSpPr>
          <p:spPr bwMode="auto">
            <a:xfrm>
              <a:off x="2105025" y="1281113"/>
              <a:ext cx="19335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2"/>
                  </a:solidFill>
                </a:rPr>
                <a:t>00   01  11    10</a:t>
              </a:r>
            </a:p>
          </p:txBody>
        </p:sp>
        <p:sp>
          <p:nvSpPr>
            <p:cNvPr id="90190" name="Text Box 21"/>
            <p:cNvSpPr txBox="1">
              <a:spLocks noChangeArrowheads="1"/>
            </p:cNvSpPr>
            <p:nvPr/>
          </p:nvSpPr>
          <p:spPr bwMode="auto">
            <a:xfrm>
              <a:off x="1692275" y="1844675"/>
              <a:ext cx="3111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2"/>
                  </a:solidFill>
                </a:rPr>
                <a:t>0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90191" name="Text Box 22"/>
            <p:cNvSpPr txBox="1">
              <a:spLocks noChangeArrowheads="1"/>
            </p:cNvSpPr>
            <p:nvPr/>
          </p:nvSpPr>
          <p:spPr bwMode="auto">
            <a:xfrm>
              <a:off x="1371600" y="914400"/>
              <a:ext cx="989013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200" b="1">
                  <a:solidFill>
                    <a:schemeClr val="bg2"/>
                  </a:solidFill>
                </a:rPr>
                <a:t>X</a:t>
              </a:r>
              <a:r>
                <a:rPr kumimoji="0" lang="en-US" altLang="zh-CN" sz="2200" b="1" baseline="-25000">
                  <a:solidFill>
                    <a:schemeClr val="bg2"/>
                  </a:solidFill>
                </a:rPr>
                <a:t>2</a:t>
              </a:r>
              <a:r>
                <a:rPr kumimoji="0" lang="en-US" altLang="zh-CN" sz="2200" b="1">
                  <a:solidFill>
                    <a:schemeClr val="bg2"/>
                  </a:solidFill>
                </a:rPr>
                <a:t>X</a:t>
              </a:r>
              <a:r>
                <a:rPr kumimoji="0" lang="en-US" altLang="zh-CN" sz="2200" b="1" baseline="-250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90192" name="Text Box 23"/>
            <p:cNvSpPr txBox="1">
              <a:spLocks noChangeArrowheads="1"/>
            </p:cNvSpPr>
            <p:nvPr/>
          </p:nvSpPr>
          <p:spPr bwMode="auto">
            <a:xfrm>
              <a:off x="2818981" y="754857"/>
              <a:ext cx="5334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chemeClr val="bg1"/>
                  </a:solidFill>
                </a:rPr>
                <a:t>J</a:t>
              </a:r>
              <a:endParaRPr kumimoji="0" lang="en-US" altLang="zh-CN" sz="2800" b="1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90193" name="Text Box 24"/>
            <p:cNvSpPr txBox="1">
              <a:spLocks noChangeArrowheads="1"/>
            </p:cNvSpPr>
            <p:nvPr/>
          </p:nvSpPr>
          <p:spPr bwMode="auto">
            <a:xfrm>
              <a:off x="2267744" y="2528888"/>
              <a:ext cx="17526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chemeClr val="bg2"/>
                  </a:solidFill>
                </a:rPr>
                <a:t>J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</a:rPr>
                <a:t> </a:t>
              </a:r>
              <a:r>
                <a:rPr lang="en-US" altLang="zh-CN" sz="2800" b="1" dirty="0">
                  <a:solidFill>
                    <a:schemeClr val="bg2"/>
                  </a:solidFill>
                </a:rPr>
                <a:t>= 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X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</a:rPr>
                <a:t>1 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X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90194" name="Text Box 27"/>
            <p:cNvSpPr txBox="1">
              <a:spLocks noChangeArrowheads="1"/>
            </p:cNvSpPr>
            <p:nvPr/>
          </p:nvSpPr>
          <p:spPr bwMode="auto">
            <a:xfrm>
              <a:off x="1295400" y="1295400"/>
              <a:ext cx="5334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200" b="1">
                  <a:solidFill>
                    <a:schemeClr val="bg2"/>
                  </a:solidFill>
                </a:rPr>
                <a:t>y</a:t>
              </a:r>
              <a:endParaRPr kumimoji="0" lang="en-US" altLang="zh-CN" sz="2200" b="1" baseline="-25000">
                <a:solidFill>
                  <a:schemeClr val="bg2"/>
                </a:solidFill>
              </a:endParaRPr>
            </a:p>
          </p:txBody>
        </p:sp>
      </p:grpSp>
      <p:grpSp>
        <p:nvGrpSpPr>
          <p:cNvPr id="90115" name="组合 4"/>
          <p:cNvGrpSpPr>
            <a:grpSpLocks/>
          </p:cNvGrpSpPr>
          <p:nvPr/>
        </p:nvGrpSpPr>
        <p:grpSpPr bwMode="auto">
          <a:xfrm>
            <a:off x="3131884" y="3836473"/>
            <a:ext cx="3816380" cy="2328831"/>
            <a:chOff x="1403350" y="3275014"/>
            <a:chExt cx="3816722" cy="2329283"/>
          </a:xfrm>
        </p:grpSpPr>
        <p:sp>
          <p:nvSpPr>
            <p:cNvPr id="90147" name="Rectangle 50"/>
            <p:cNvSpPr>
              <a:spLocks noChangeArrowheads="1"/>
            </p:cNvSpPr>
            <p:nvPr/>
          </p:nvSpPr>
          <p:spPr bwMode="auto">
            <a:xfrm>
              <a:off x="3597275" y="4591050"/>
              <a:ext cx="517525" cy="374650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200" b="1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90148" name="Rectangle 51"/>
            <p:cNvSpPr>
              <a:spLocks noChangeArrowheads="1"/>
            </p:cNvSpPr>
            <p:nvPr/>
          </p:nvSpPr>
          <p:spPr bwMode="auto">
            <a:xfrm>
              <a:off x="3078163" y="4591050"/>
              <a:ext cx="519112" cy="374650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200" b="1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90149" name="Rectangle 52"/>
            <p:cNvSpPr>
              <a:spLocks noChangeArrowheads="1"/>
            </p:cNvSpPr>
            <p:nvPr/>
          </p:nvSpPr>
          <p:spPr bwMode="auto">
            <a:xfrm>
              <a:off x="2560638" y="4591050"/>
              <a:ext cx="517525" cy="374650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200" b="1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90150" name="Rectangle 53"/>
            <p:cNvSpPr>
              <a:spLocks noChangeArrowheads="1"/>
            </p:cNvSpPr>
            <p:nvPr/>
          </p:nvSpPr>
          <p:spPr bwMode="auto">
            <a:xfrm>
              <a:off x="2041525" y="4591050"/>
              <a:ext cx="519113" cy="374650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200" b="1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90151" name="Rectangle 54"/>
            <p:cNvSpPr>
              <a:spLocks noChangeArrowheads="1"/>
            </p:cNvSpPr>
            <p:nvPr/>
          </p:nvSpPr>
          <p:spPr bwMode="auto">
            <a:xfrm>
              <a:off x="3597275" y="4216400"/>
              <a:ext cx="517525" cy="374650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200" b="1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90152" name="Rectangle 55"/>
            <p:cNvSpPr>
              <a:spLocks noChangeArrowheads="1"/>
            </p:cNvSpPr>
            <p:nvPr/>
          </p:nvSpPr>
          <p:spPr bwMode="auto">
            <a:xfrm>
              <a:off x="3078163" y="4216400"/>
              <a:ext cx="519112" cy="374650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200" b="1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90153" name="Rectangle 56"/>
            <p:cNvSpPr>
              <a:spLocks noChangeArrowheads="1"/>
            </p:cNvSpPr>
            <p:nvPr/>
          </p:nvSpPr>
          <p:spPr bwMode="auto">
            <a:xfrm>
              <a:off x="2560638" y="4216400"/>
              <a:ext cx="517525" cy="374650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200" b="1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90154" name="Rectangle 57"/>
            <p:cNvSpPr>
              <a:spLocks noChangeArrowheads="1"/>
            </p:cNvSpPr>
            <p:nvPr/>
          </p:nvSpPr>
          <p:spPr bwMode="auto">
            <a:xfrm>
              <a:off x="2057400" y="4191000"/>
              <a:ext cx="519113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200" b="1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90155" name="Line 58"/>
            <p:cNvSpPr>
              <a:spLocks noChangeShapeType="1"/>
            </p:cNvSpPr>
            <p:nvPr/>
          </p:nvSpPr>
          <p:spPr bwMode="auto">
            <a:xfrm>
              <a:off x="2051050" y="4213225"/>
              <a:ext cx="207327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56" name="Line 59"/>
            <p:cNvSpPr>
              <a:spLocks noChangeShapeType="1"/>
            </p:cNvSpPr>
            <p:nvPr/>
          </p:nvSpPr>
          <p:spPr bwMode="auto">
            <a:xfrm>
              <a:off x="2041525" y="4591050"/>
              <a:ext cx="207327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57" name="Line 60"/>
            <p:cNvSpPr>
              <a:spLocks noChangeShapeType="1"/>
            </p:cNvSpPr>
            <p:nvPr/>
          </p:nvSpPr>
          <p:spPr bwMode="auto">
            <a:xfrm>
              <a:off x="2041525" y="4965700"/>
              <a:ext cx="207327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58" name="Line 61"/>
            <p:cNvSpPr>
              <a:spLocks noChangeShapeType="1"/>
            </p:cNvSpPr>
            <p:nvPr/>
          </p:nvSpPr>
          <p:spPr bwMode="auto">
            <a:xfrm>
              <a:off x="2041525" y="4216400"/>
              <a:ext cx="0" cy="74930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59" name="Line 62"/>
            <p:cNvSpPr>
              <a:spLocks noChangeShapeType="1"/>
            </p:cNvSpPr>
            <p:nvPr/>
          </p:nvSpPr>
          <p:spPr bwMode="auto">
            <a:xfrm>
              <a:off x="2560638" y="4216400"/>
              <a:ext cx="0" cy="7493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60" name="Line 63"/>
            <p:cNvSpPr>
              <a:spLocks noChangeShapeType="1"/>
            </p:cNvSpPr>
            <p:nvPr/>
          </p:nvSpPr>
          <p:spPr bwMode="auto">
            <a:xfrm>
              <a:off x="3078163" y="4216400"/>
              <a:ext cx="0" cy="7493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61" name="Line 64"/>
            <p:cNvSpPr>
              <a:spLocks noChangeShapeType="1"/>
            </p:cNvSpPr>
            <p:nvPr/>
          </p:nvSpPr>
          <p:spPr bwMode="auto">
            <a:xfrm>
              <a:off x="3597275" y="4216400"/>
              <a:ext cx="0" cy="7493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62" name="Line 65"/>
            <p:cNvSpPr>
              <a:spLocks noChangeShapeType="1"/>
            </p:cNvSpPr>
            <p:nvPr/>
          </p:nvSpPr>
          <p:spPr bwMode="auto">
            <a:xfrm>
              <a:off x="4114800" y="4591050"/>
              <a:ext cx="0" cy="37465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63" name="Line 66"/>
            <p:cNvSpPr>
              <a:spLocks noChangeShapeType="1"/>
            </p:cNvSpPr>
            <p:nvPr/>
          </p:nvSpPr>
          <p:spPr bwMode="auto">
            <a:xfrm>
              <a:off x="4114800" y="4216400"/>
              <a:ext cx="0" cy="37465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64" name="Line 67"/>
            <p:cNvSpPr>
              <a:spLocks noChangeShapeType="1"/>
            </p:cNvSpPr>
            <p:nvPr/>
          </p:nvSpPr>
          <p:spPr bwMode="auto">
            <a:xfrm>
              <a:off x="1763713" y="3924300"/>
              <a:ext cx="274637" cy="277813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65" name="Text Box 68"/>
            <p:cNvSpPr txBox="1">
              <a:spLocks noChangeArrowheads="1"/>
            </p:cNvSpPr>
            <p:nvPr/>
          </p:nvSpPr>
          <p:spPr bwMode="auto">
            <a:xfrm>
              <a:off x="2181225" y="3795713"/>
              <a:ext cx="19335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2"/>
                  </a:solidFill>
                </a:rPr>
                <a:t>00   01  11    10</a:t>
              </a:r>
            </a:p>
          </p:txBody>
        </p:sp>
        <p:sp>
          <p:nvSpPr>
            <p:cNvPr id="90166" name="Text Box 69"/>
            <p:cNvSpPr txBox="1">
              <a:spLocks noChangeArrowheads="1"/>
            </p:cNvSpPr>
            <p:nvPr/>
          </p:nvSpPr>
          <p:spPr bwMode="auto">
            <a:xfrm>
              <a:off x="1766888" y="4325938"/>
              <a:ext cx="3111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2"/>
                  </a:solidFill>
                </a:rPr>
                <a:t>0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90167" name="Text Box 70"/>
            <p:cNvSpPr txBox="1">
              <a:spLocks noChangeArrowheads="1"/>
            </p:cNvSpPr>
            <p:nvPr/>
          </p:nvSpPr>
          <p:spPr bwMode="auto">
            <a:xfrm>
              <a:off x="1447800" y="3429000"/>
              <a:ext cx="989013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200" b="1">
                  <a:solidFill>
                    <a:schemeClr val="bg2"/>
                  </a:solidFill>
                </a:rPr>
                <a:t>X</a:t>
              </a:r>
              <a:r>
                <a:rPr kumimoji="0" lang="en-US" altLang="zh-CN" sz="2200" b="1" baseline="-25000">
                  <a:solidFill>
                    <a:schemeClr val="bg2"/>
                  </a:solidFill>
                </a:rPr>
                <a:t>2</a:t>
              </a:r>
              <a:r>
                <a:rPr kumimoji="0" lang="en-US" altLang="zh-CN" sz="2200" b="1">
                  <a:solidFill>
                    <a:schemeClr val="bg2"/>
                  </a:solidFill>
                </a:rPr>
                <a:t>X</a:t>
              </a:r>
              <a:r>
                <a:rPr kumimoji="0" lang="en-US" altLang="zh-CN" sz="2200" b="1" baseline="-250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90168" name="Text Box 71"/>
            <p:cNvSpPr txBox="1">
              <a:spLocks noChangeArrowheads="1"/>
            </p:cNvSpPr>
            <p:nvPr/>
          </p:nvSpPr>
          <p:spPr bwMode="auto">
            <a:xfrm>
              <a:off x="2811462" y="3275014"/>
              <a:ext cx="5334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chemeClr val="bg1"/>
                  </a:solidFill>
                </a:rPr>
                <a:t>Z</a:t>
              </a:r>
              <a:endParaRPr kumimoji="0" lang="en-US" altLang="zh-CN" sz="2800" b="1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90169" name="Text Box 72"/>
            <p:cNvSpPr txBox="1">
              <a:spLocks noChangeArrowheads="1"/>
            </p:cNvSpPr>
            <p:nvPr/>
          </p:nvSpPr>
          <p:spPr bwMode="auto">
            <a:xfrm>
              <a:off x="1943472" y="5085184"/>
              <a:ext cx="32766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bg2"/>
                  </a:solidFill>
                </a:rPr>
                <a:t>Z= </a:t>
              </a:r>
              <a:r>
                <a:rPr lang="en-US" altLang="zh-CN" sz="2400" b="1">
                  <a:solidFill>
                    <a:schemeClr val="bg2"/>
                  </a:solidFill>
                </a:rPr>
                <a:t>X</a:t>
              </a:r>
              <a:r>
                <a:rPr kumimoji="0" lang="en-US" altLang="zh-CN" sz="2400" b="1" baseline="-25000">
                  <a:solidFill>
                    <a:schemeClr val="bg2"/>
                  </a:solidFill>
                </a:rPr>
                <a:t>1 </a:t>
              </a:r>
              <a:r>
                <a:rPr lang="en-US" altLang="zh-CN" sz="2800" b="1">
                  <a:solidFill>
                    <a:schemeClr val="bg2"/>
                  </a:solidFill>
                </a:rPr>
                <a:t>⊕</a:t>
              </a:r>
              <a:r>
                <a:rPr kumimoji="0" lang="en-US" altLang="zh-CN" sz="2400" b="1" baseline="-25000">
                  <a:solidFill>
                    <a:schemeClr val="bg2"/>
                  </a:solidFill>
                </a:rPr>
                <a:t> </a:t>
              </a:r>
              <a:r>
                <a:rPr lang="en-US" altLang="zh-CN" sz="2400" b="1">
                  <a:solidFill>
                    <a:schemeClr val="bg2"/>
                  </a:solidFill>
                </a:rPr>
                <a:t>X</a:t>
              </a:r>
              <a:r>
                <a:rPr kumimoji="0" lang="en-US" altLang="zh-CN" sz="2400" b="1" baseline="-25000">
                  <a:solidFill>
                    <a:schemeClr val="bg2"/>
                  </a:solidFill>
                </a:rPr>
                <a:t>2 </a:t>
              </a:r>
              <a:r>
                <a:rPr lang="en-US" altLang="zh-CN" sz="2800" b="1">
                  <a:solidFill>
                    <a:schemeClr val="bg2"/>
                  </a:solidFill>
                </a:rPr>
                <a:t>⊕y</a:t>
              </a:r>
            </a:p>
          </p:txBody>
        </p:sp>
        <p:sp>
          <p:nvSpPr>
            <p:cNvPr id="90170" name="Text Box 73"/>
            <p:cNvSpPr txBox="1">
              <a:spLocks noChangeArrowheads="1"/>
            </p:cNvSpPr>
            <p:nvPr/>
          </p:nvSpPr>
          <p:spPr bwMode="auto">
            <a:xfrm>
              <a:off x="1403350" y="3781425"/>
              <a:ext cx="5334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200" b="1">
                  <a:solidFill>
                    <a:schemeClr val="bg2"/>
                  </a:solidFill>
                </a:rPr>
                <a:t>y</a:t>
              </a:r>
              <a:endParaRPr kumimoji="0" lang="en-US" altLang="zh-CN" sz="2200" b="1" baseline="-25000">
                <a:solidFill>
                  <a:schemeClr val="bg2"/>
                </a:solidFill>
              </a:endParaRPr>
            </a:p>
          </p:txBody>
        </p:sp>
      </p:grpSp>
      <p:grpSp>
        <p:nvGrpSpPr>
          <p:cNvPr id="90116" name="组合 3"/>
          <p:cNvGrpSpPr>
            <a:grpSpLocks/>
          </p:cNvGrpSpPr>
          <p:nvPr/>
        </p:nvGrpSpPr>
        <p:grpSpPr bwMode="auto">
          <a:xfrm>
            <a:off x="5410200" y="1127136"/>
            <a:ext cx="2819400" cy="2373872"/>
            <a:chOff x="5410200" y="744648"/>
            <a:chExt cx="2819400" cy="2373872"/>
          </a:xfrm>
        </p:grpSpPr>
        <p:sp>
          <p:nvSpPr>
            <p:cNvPr id="90121" name="Text Box 25"/>
            <p:cNvSpPr txBox="1">
              <a:spLocks noChangeArrowheads="1"/>
            </p:cNvSpPr>
            <p:nvPr/>
          </p:nvSpPr>
          <p:spPr bwMode="auto">
            <a:xfrm>
              <a:off x="6827043" y="744648"/>
              <a:ext cx="6096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chemeClr val="bg1"/>
                  </a:solidFill>
                </a:rPr>
                <a:t>K</a:t>
              </a:r>
              <a:endParaRPr kumimoji="0" lang="en-US" altLang="zh-CN" sz="2800" b="1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90122" name="Text Box 26"/>
            <p:cNvSpPr txBox="1">
              <a:spLocks noChangeArrowheads="1"/>
            </p:cNvSpPr>
            <p:nvPr/>
          </p:nvSpPr>
          <p:spPr bwMode="auto">
            <a:xfrm>
              <a:off x="6172200" y="2599408"/>
              <a:ext cx="20574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bg2"/>
                  </a:solidFill>
                </a:rPr>
                <a:t>K</a:t>
              </a:r>
              <a:r>
                <a:rPr kumimoji="0" lang="en-US" altLang="zh-CN" sz="2800" b="1" baseline="-25000">
                  <a:solidFill>
                    <a:schemeClr val="bg2"/>
                  </a:solidFill>
                </a:rPr>
                <a:t>  </a:t>
              </a:r>
              <a:r>
                <a:rPr lang="en-US" altLang="zh-CN" sz="2800" b="1">
                  <a:solidFill>
                    <a:schemeClr val="bg2"/>
                  </a:solidFill>
                </a:rPr>
                <a:t>= </a:t>
              </a:r>
              <a:r>
                <a:rPr lang="en-US" altLang="zh-CN" sz="2400" b="1">
                  <a:solidFill>
                    <a:schemeClr val="bg2"/>
                  </a:solidFill>
                </a:rPr>
                <a:t>X</a:t>
              </a:r>
              <a:r>
                <a:rPr kumimoji="0" lang="en-US" altLang="zh-CN" sz="2400" b="1" baseline="-25000">
                  <a:solidFill>
                    <a:schemeClr val="bg2"/>
                  </a:solidFill>
                </a:rPr>
                <a:t>1 </a:t>
              </a:r>
              <a:r>
                <a:rPr lang="en-US" altLang="zh-CN" sz="2400" b="1">
                  <a:solidFill>
                    <a:schemeClr val="bg2"/>
                  </a:solidFill>
                </a:rPr>
                <a:t>X</a:t>
              </a:r>
              <a:r>
                <a:rPr kumimoji="0" lang="en-US" altLang="zh-CN" sz="2400" b="1" baseline="-250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90123" name="Rectangle 28"/>
            <p:cNvSpPr>
              <a:spLocks noChangeArrowheads="1"/>
            </p:cNvSpPr>
            <p:nvPr/>
          </p:nvSpPr>
          <p:spPr bwMode="auto">
            <a:xfrm>
              <a:off x="7635875" y="2070770"/>
              <a:ext cx="517525" cy="374650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200" b="1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90124" name="Rectangle 29"/>
            <p:cNvSpPr>
              <a:spLocks noChangeArrowheads="1"/>
            </p:cNvSpPr>
            <p:nvPr/>
          </p:nvSpPr>
          <p:spPr bwMode="auto">
            <a:xfrm>
              <a:off x="7116763" y="2070770"/>
              <a:ext cx="519112" cy="374650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200" b="1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90125" name="Rectangle 30"/>
            <p:cNvSpPr>
              <a:spLocks noChangeArrowheads="1"/>
            </p:cNvSpPr>
            <p:nvPr/>
          </p:nvSpPr>
          <p:spPr bwMode="auto">
            <a:xfrm>
              <a:off x="6599238" y="2070770"/>
              <a:ext cx="517525" cy="374650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200" b="1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90126" name="Rectangle 31"/>
            <p:cNvSpPr>
              <a:spLocks noChangeArrowheads="1"/>
            </p:cNvSpPr>
            <p:nvPr/>
          </p:nvSpPr>
          <p:spPr bwMode="auto">
            <a:xfrm>
              <a:off x="6080125" y="2070770"/>
              <a:ext cx="519113" cy="374650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200" b="1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90127" name="Rectangle 32"/>
            <p:cNvSpPr>
              <a:spLocks noChangeArrowheads="1"/>
            </p:cNvSpPr>
            <p:nvPr/>
          </p:nvSpPr>
          <p:spPr bwMode="auto">
            <a:xfrm>
              <a:off x="7635875" y="1696120"/>
              <a:ext cx="517525" cy="374650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200" b="1">
                  <a:latin typeface="宋体" panose="02010600030101010101" pitchFamily="2" charset="-122"/>
                </a:rPr>
                <a:t>×</a:t>
              </a:r>
            </a:p>
          </p:txBody>
        </p:sp>
        <p:sp>
          <p:nvSpPr>
            <p:cNvPr id="90128" name="Rectangle 33"/>
            <p:cNvSpPr>
              <a:spLocks noChangeArrowheads="1"/>
            </p:cNvSpPr>
            <p:nvPr/>
          </p:nvSpPr>
          <p:spPr bwMode="auto">
            <a:xfrm>
              <a:off x="7116763" y="1696120"/>
              <a:ext cx="519112" cy="374650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200" b="1">
                  <a:latin typeface="宋体" panose="02010600030101010101" pitchFamily="2" charset="-122"/>
                </a:rPr>
                <a:t>×</a:t>
              </a:r>
            </a:p>
          </p:txBody>
        </p:sp>
        <p:sp>
          <p:nvSpPr>
            <p:cNvPr id="90129" name="Rectangle 34"/>
            <p:cNvSpPr>
              <a:spLocks noChangeArrowheads="1"/>
            </p:cNvSpPr>
            <p:nvPr/>
          </p:nvSpPr>
          <p:spPr bwMode="auto">
            <a:xfrm>
              <a:off x="6599238" y="1696120"/>
              <a:ext cx="517525" cy="374650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200" b="1">
                  <a:latin typeface="宋体" panose="02010600030101010101" pitchFamily="2" charset="-122"/>
                </a:rPr>
                <a:t>×</a:t>
              </a:r>
            </a:p>
          </p:txBody>
        </p:sp>
        <p:sp>
          <p:nvSpPr>
            <p:cNvPr id="90130" name="Rectangle 35"/>
            <p:cNvSpPr>
              <a:spLocks noChangeArrowheads="1"/>
            </p:cNvSpPr>
            <p:nvPr/>
          </p:nvSpPr>
          <p:spPr bwMode="auto">
            <a:xfrm>
              <a:off x="6096000" y="1670720"/>
              <a:ext cx="519113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200" b="1">
                  <a:latin typeface="宋体" panose="02010600030101010101" pitchFamily="2" charset="-122"/>
                </a:rPr>
                <a:t>×</a:t>
              </a:r>
            </a:p>
          </p:txBody>
        </p:sp>
        <p:sp>
          <p:nvSpPr>
            <p:cNvPr id="90131" name="Line 36"/>
            <p:cNvSpPr>
              <a:spLocks noChangeShapeType="1"/>
            </p:cNvSpPr>
            <p:nvPr/>
          </p:nvSpPr>
          <p:spPr bwMode="auto">
            <a:xfrm>
              <a:off x="6080125" y="1696120"/>
              <a:ext cx="207327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32" name="Line 37"/>
            <p:cNvSpPr>
              <a:spLocks noChangeShapeType="1"/>
            </p:cNvSpPr>
            <p:nvPr/>
          </p:nvSpPr>
          <p:spPr bwMode="auto">
            <a:xfrm>
              <a:off x="6080125" y="2070770"/>
              <a:ext cx="207327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33" name="Line 38"/>
            <p:cNvSpPr>
              <a:spLocks noChangeShapeType="1"/>
            </p:cNvSpPr>
            <p:nvPr/>
          </p:nvSpPr>
          <p:spPr bwMode="auto">
            <a:xfrm>
              <a:off x="6080125" y="2445420"/>
              <a:ext cx="207327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34" name="Line 39"/>
            <p:cNvSpPr>
              <a:spLocks noChangeShapeType="1"/>
            </p:cNvSpPr>
            <p:nvPr/>
          </p:nvSpPr>
          <p:spPr bwMode="auto">
            <a:xfrm>
              <a:off x="6080125" y="1696120"/>
              <a:ext cx="0" cy="74930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35" name="Line 40"/>
            <p:cNvSpPr>
              <a:spLocks noChangeShapeType="1"/>
            </p:cNvSpPr>
            <p:nvPr/>
          </p:nvSpPr>
          <p:spPr bwMode="auto">
            <a:xfrm>
              <a:off x="6599238" y="1696120"/>
              <a:ext cx="0" cy="7493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36" name="Line 41"/>
            <p:cNvSpPr>
              <a:spLocks noChangeShapeType="1"/>
            </p:cNvSpPr>
            <p:nvPr/>
          </p:nvSpPr>
          <p:spPr bwMode="auto">
            <a:xfrm>
              <a:off x="7116763" y="1696120"/>
              <a:ext cx="0" cy="7493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37" name="Line 42"/>
            <p:cNvSpPr>
              <a:spLocks noChangeShapeType="1"/>
            </p:cNvSpPr>
            <p:nvPr/>
          </p:nvSpPr>
          <p:spPr bwMode="auto">
            <a:xfrm>
              <a:off x="7635875" y="1696120"/>
              <a:ext cx="0" cy="7493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38" name="Line 43"/>
            <p:cNvSpPr>
              <a:spLocks noChangeShapeType="1"/>
            </p:cNvSpPr>
            <p:nvPr/>
          </p:nvSpPr>
          <p:spPr bwMode="auto">
            <a:xfrm>
              <a:off x="8153400" y="2070770"/>
              <a:ext cx="0" cy="37465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39" name="Line 44"/>
            <p:cNvSpPr>
              <a:spLocks noChangeShapeType="1"/>
            </p:cNvSpPr>
            <p:nvPr/>
          </p:nvSpPr>
          <p:spPr bwMode="auto">
            <a:xfrm>
              <a:off x="8153400" y="1696120"/>
              <a:ext cx="0" cy="37465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40" name="Line 45"/>
            <p:cNvSpPr>
              <a:spLocks noChangeShapeType="1"/>
            </p:cNvSpPr>
            <p:nvPr/>
          </p:nvSpPr>
          <p:spPr bwMode="auto">
            <a:xfrm>
              <a:off x="5795963" y="1411958"/>
              <a:ext cx="274637" cy="27781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41" name="Text Box 46"/>
            <p:cNvSpPr txBox="1">
              <a:spLocks noChangeArrowheads="1"/>
            </p:cNvSpPr>
            <p:nvPr/>
          </p:nvSpPr>
          <p:spPr bwMode="auto">
            <a:xfrm>
              <a:off x="6227763" y="1267495"/>
              <a:ext cx="19335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2"/>
                  </a:solidFill>
                </a:rPr>
                <a:t>00   01  11    10</a:t>
              </a:r>
            </a:p>
          </p:txBody>
        </p:sp>
        <p:sp>
          <p:nvSpPr>
            <p:cNvPr id="90142" name="Text Box 47"/>
            <p:cNvSpPr txBox="1">
              <a:spLocks noChangeArrowheads="1"/>
            </p:cNvSpPr>
            <p:nvPr/>
          </p:nvSpPr>
          <p:spPr bwMode="auto">
            <a:xfrm>
              <a:off x="5805488" y="1805658"/>
              <a:ext cx="3111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2"/>
                  </a:solidFill>
                </a:rPr>
                <a:t>0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90143" name="Text Box 48"/>
            <p:cNvSpPr txBox="1">
              <a:spLocks noChangeArrowheads="1"/>
            </p:cNvSpPr>
            <p:nvPr/>
          </p:nvSpPr>
          <p:spPr bwMode="auto">
            <a:xfrm>
              <a:off x="5486400" y="908720"/>
              <a:ext cx="989013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200" b="1">
                  <a:solidFill>
                    <a:schemeClr val="bg2"/>
                  </a:solidFill>
                </a:rPr>
                <a:t>X</a:t>
              </a:r>
              <a:r>
                <a:rPr kumimoji="0" lang="en-US" altLang="zh-CN" sz="2200" b="1" baseline="-25000">
                  <a:solidFill>
                    <a:schemeClr val="bg2"/>
                  </a:solidFill>
                </a:rPr>
                <a:t>2</a:t>
              </a:r>
              <a:r>
                <a:rPr kumimoji="0" lang="en-US" altLang="zh-CN" sz="2200" b="1">
                  <a:solidFill>
                    <a:schemeClr val="bg2"/>
                  </a:solidFill>
                </a:rPr>
                <a:t>X</a:t>
              </a:r>
              <a:r>
                <a:rPr kumimoji="0" lang="en-US" altLang="zh-CN" sz="2200" b="1" baseline="-250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90144" name="Text Box 49"/>
            <p:cNvSpPr txBox="1">
              <a:spLocks noChangeArrowheads="1"/>
            </p:cNvSpPr>
            <p:nvPr/>
          </p:nvSpPr>
          <p:spPr bwMode="auto">
            <a:xfrm>
              <a:off x="5410200" y="1289720"/>
              <a:ext cx="5334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200" b="1">
                  <a:solidFill>
                    <a:schemeClr val="bg2"/>
                  </a:solidFill>
                </a:rPr>
                <a:t>y</a:t>
              </a:r>
              <a:endParaRPr kumimoji="0" lang="en-US" altLang="zh-CN" sz="2200" b="1" baseline="-25000">
                <a:solidFill>
                  <a:schemeClr val="bg2"/>
                </a:solidFill>
              </a:endParaRPr>
            </a:p>
          </p:txBody>
        </p:sp>
        <p:sp>
          <p:nvSpPr>
            <p:cNvPr id="90145" name="Line 77"/>
            <p:cNvSpPr>
              <a:spLocks noChangeShapeType="1"/>
            </p:cNvSpPr>
            <p:nvPr/>
          </p:nvSpPr>
          <p:spPr bwMode="auto">
            <a:xfrm>
              <a:off x="6934200" y="2718470"/>
              <a:ext cx="2286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46" name="Line 78"/>
            <p:cNvSpPr>
              <a:spLocks noChangeShapeType="1"/>
            </p:cNvSpPr>
            <p:nvPr/>
          </p:nvSpPr>
          <p:spPr bwMode="auto">
            <a:xfrm>
              <a:off x="7315200" y="2718470"/>
              <a:ext cx="2286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0119" name="Text Box 2"/>
          <p:cNvSpPr txBox="1">
            <a:spLocks noChangeArrowheads="1"/>
          </p:cNvSpPr>
          <p:nvPr/>
        </p:nvSpPr>
        <p:spPr bwMode="auto">
          <a:xfrm>
            <a:off x="1116013" y="260350"/>
            <a:ext cx="6911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</a:rPr>
              <a:t>4. </a:t>
            </a:r>
            <a:r>
              <a:rPr lang="zh-CN" altLang="en-US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en-US" altLang="zh-CN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1-bit </a:t>
            </a:r>
            <a:r>
              <a:rPr lang="zh-CN" altLang="en-US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同步二进制串行加法器</a:t>
            </a:r>
            <a:endParaRPr lang="zh-CN" altLang="en-US" sz="24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90120" name="Picture 1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3721380" y="827617"/>
            <a:ext cx="3390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5.</a:t>
            </a: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卡诺图：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0" y="3702397"/>
            <a:ext cx="9144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接连接符 84"/>
          <p:cNvCxnSpPr/>
          <p:nvPr/>
        </p:nvCxnSpPr>
        <p:spPr bwMode="auto">
          <a:xfrm flipH="1" flipV="1">
            <a:off x="4716016" y="1646249"/>
            <a:ext cx="42739" cy="203075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6"/>
          <p:cNvSpPr txBox="1">
            <a:spLocks noChangeArrowheads="1"/>
          </p:cNvSpPr>
          <p:nvPr/>
        </p:nvSpPr>
        <p:spPr bwMode="auto">
          <a:xfrm>
            <a:off x="838200" y="9144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</a:rPr>
              <a:t>J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 </a:t>
            </a:r>
            <a:r>
              <a:rPr lang="en-US" altLang="zh-CN" sz="2800" b="1">
                <a:solidFill>
                  <a:schemeClr val="bg2"/>
                </a:solidFill>
              </a:rPr>
              <a:t>= </a:t>
            </a:r>
            <a:r>
              <a:rPr lang="en-US" altLang="zh-CN" sz="2400" b="1">
                <a:solidFill>
                  <a:schemeClr val="bg2"/>
                </a:solidFill>
              </a:rPr>
              <a:t>X</a:t>
            </a:r>
            <a:r>
              <a:rPr kumimoji="0" lang="en-US" altLang="zh-CN" sz="2400" b="1" baseline="-25000">
                <a:solidFill>
                  <a:schemeClr val="bg2"/>
                </a:solidFill>
              </a:rPr>
              <a:t>1 </a:t>
            </a:r>
            <a:r>
              <a:rPr lang="en-US" altLang="zh-CN" sz="2400" b="1">
                <a:solidFill>
                  <a:schemeClr val="bg2"/>
                </a:solidFill>
              </a:rPr>
              <a:t>X</a:t>
            </a:r>
            <a:r>
              <a:rPr kumimoji="0" lang="en-US" altLang="zh-CN" sz="2400" b="1" baseline="-25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91139" name="Text Box 7"/>
          <p:cNvSpPr txBox="1">
            <a:spLocks noChangeArrowheads="1"/>
          </p:cNvSpPr>
          <p:nvPr/>
        </p:nvSpPr>
        <p:spPr bwMode="auto">
          <a:xfrm>
            <a:off x="838200" y="14478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</a:rPr>
              <a:t>K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  </a:t>
            </a:r>
            <a:r>
              <a:rPr lang="en-US" altLang="zh-CN" sz="2800" b="1">
                <a:solidFill>
                  <a:schemeClr val="bg2"/>
                </a:solidFill>
              </a:rPr>
              <a:t>= </a:t>
            </a:r>
            <a:r>
              <a:rPr lang="en-US" altLang="zh-CN" sz="2400" b="1">
                <a:solidFill>
                  <a:schemeClr val="bg2"/>
                </a:solidFill>
              </a:rPr>
              <a:t>X</a:t>
            </a:r>
            <a:r>
              <a:rPr kumimoji="0" lang="en-US" altLang="zh-CN" sz="2400" b="1" baseline="-25000">
                <a:solidFill>
                  <a:schemeClr val="bg2"/>
                </a:solidFill>
              </a:rPr>
              <a:t>1 </a:t>
            </a:r>
            <a:r>
              <a:rPr lang="en-US" altLang="zh-CN" sz="2400" b="1">
                <a:solidFill>
                  <a:schemeClr val="bg2"/>
                </a:solidFill>
              </a:rPr>
              <a:t>X</a:t>
            </a:r>
            <a:r>
              <a:rPr kumimoji="0" lang="en-US" altLang="zh-CN" sz="2400" b="1" baseline="-25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91140" name="Line 8"/>
          <p:cNvSpPr>
            <a:spLocks noChangeShapeType="1"/>
          </p:cNvSpPr>
          <p:nvPr/>
        </p:nvSpPr>
        <p:spPr bwMode="auto">
          <a:xfrm>
            <a:off x="1600200" y="1566863"/>
            <a:ext cx="2286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1141" name="Line 9"/>
          <p:cNvSpPr>
            <a:spLocks noChangeShapeType="1"/>
          </p:cNvSpPr>
          <p:nvPr/>
        </p:nvSpPr>
        <p:spPr bwMode="auto">
          <a:xfrm>
            <a:off x="1979613" y="1557338"/>
            <a:ext cx="2286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1142" name="Text Box 10"/>
          <p:cNvSpPr txBox="1">
            <a:spLocks noChangeArrowheads="1"/>
          </p:cNvSpPr>
          <p:nvPr/>
        </p:nvSpPr>
        <p:spPr bwMode="auto">
          <a:xfrm>
            <a:off x="838200" y="19812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</a:rPr>
              <a:t>Z= </a:t>
            </a:r>
            <a:r>
              <a:rPr lang="en-US" altLang="zh-CN" sz="2400" b="1">
                <a:solidFill>
                  <a:schemeClr val="bg2"/>
                </a:solidFill>
              </a:rPr>
              <a:t>X</a:t>
            </a:r>
            <a:r>
              <a:rPr kumimoji="0" lang="en-US" altLang="zh-CN" sz="2400" b="1" baseline="-25000">
                <a:solidFill>
                  <a:schemeClr val="bg2"/>
                </a:solidFill>
              </a:rPr>
              <a:t>1 </a:t>
            </a:r>
            <a:r>
              <a:rPr lang="en-US" altLang="zh-CN" sz="2800" b="1">
                <a:solidFill>
                  <a:schemeClr val="bg2"/>
                </a:solidFill>
              </a:rPr>
              <a:t>⊕</a:t>
            </a:r>
            <a:r>
              <a:rPr kumimoji="0" lang="en-US" altLang="zh-CN" sz="2400" b="1" baseline="-25000">
                <a:solidFill>
                  <a:schemeClr val="bg2"/>
                </a:solidFill>
              </a:rPr>
              <a:t> </a:t>
            </a:r>
            <a:r>
              <a:rPr lang="en-US" altLang="zh-CN" sz="2400" b="1">
                <a:solidFill>
                  <a:schemeClr val="bg2"/>
                </a:solidFill>
              </a:rPr>
              <a:t>X</a:t>
            </a:r>
            <a:r>
              <a:rPr kumimoji="0" lang="en-US" altLang="zh-CN" sz="2400" b="1" baseline="-25000">
                <a:solidFill>
                  <a:schemeClr val="bg2"/>
                </a:solidFill>
              </a:rPr>
              <a:t>2 </a:t>
            </a:r>
            <a:r>
              <a:rPr lang="en-US" altLang="zh-CN" sz="2800" b="1">
                <a:solidFill>
                  <a:schemeClr val="bg2"/>
                </a:solidFill>
              </a:rPr>
              <a:t>⊕y</a:t>
            </a:r>
          </a:p>
        </p:txBody>
      </p:sp>
      <p:sp>
        <p:nvSpPr>
          <p:cNvPr id="91143" name="AutoShape 11"/>
          <p:cNvSpPr>
            <a:spLocks/>
          </p:cNvSpPr>
          <p:nvPr/>
        </p:nvSpPr>
        <p:spPr bwMode="auto">
          <a:xfrm>
            <a:off x="457200" y="1143000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1145" name="Group 82"/>
          <p:cNvGrpSpPr>
            <a:grpSpLocks/>
          </p:cNvGrpSpPr>
          <p:nvPr/>
        </p:nvGrpSpPr>
        <p:grpSpPr bwMode="auto">
          <a:xfrm>
            <a:off x="2669640" y="980728"/>
            <a:ext cx="5943600" cy="4343400"/>
            <a:chOff x="1584" y="1392"/>
            <a:chExt cx="3744" cy="2736"/>
          </a:xfrm>
        </p:grpSpPr>
        <p:sp>
          <p:nvSpPr>
            <p:cNvPr id="91149" name="Line 2"/>
            <p:cNvSpPr>
              <a:spLocks noChangeShapeType="1"/>
            </p:cNvSpPr>
            <p:nvPr/>
          </p:nvSpPr>
          <p:spPr bwMode="auto">
            <a:xfrm>
              <a:off x="2544" y="2880"/>
              <a:ext cx="0" cy="115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50" name="Line 3"/>
            <p:cNvSpPr>
              <a:spLocks noChangeShapeType="1"/>
            </p:cNvSpPr>
            <p:nvPr/>
          </p:nvSpPr>
          <p:spPr bwMode="auto">
            <a:xfrm flipV="1">
              <a:off x="2400" y="2880"/>
              <a:ext cx="0" cy="57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51" name="Line 12"/>
            <p:cNvSpPr>
              <a:spLocks noChangeShapeType="1"/>
            </p:cNvSpPr>
            <p:nvPr/>
          </p:nvSpPr>
          <p:spPr bwMode="auto">
            <a:xfrm>
              <a:off x="1968" y="3168"/>
              <a:ext cx="302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52" name="Text Box 13"/>
            <p:cNvSpPr txBox="1">
              <a:spLocks noChangeArrowheads="1"/>
            </p:cNvSpPr>
            <p:nvPr/>
          </p:nvSpPr>
          <p:spPr bwMode="auto">
            <a:xfrm>
              <a:off x="1584" y="384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X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91153" name="Line 14"/>
            <p:cNvSpPr>
              <a:spLocks noChangeShapeType="1"/>
            </p:cNvSpPr>
            <p:nvPr/>
          </p:nvSpPr>
          <p:spPr bwMode="auto">
            <a:xfrm>
              <a:off x="1968" y="4032"/>
              <a:ext cx="307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54" name="Line 15"/>
            <p:cNvSpPr>
              <a:spLocks noChangeShapeType="1"/>
            </p:cNvSpPr>
            <p:nvPr/>
          </p:nvSpPr>
          <p:spPr bwMode="auto">
            <a:xfrm>
              <a:off x="1968" y="3456"/>
              <a:ext cx="297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55" name="Line 16"/>
            <p:cNvSpPr>
              <a:spLocks noChangeShapeType="1"/>
            </p:cNvSpPr>
            <p:nvPr/>
          </p:nvSpPr>
          <p:spPr bwMode="auto">
            <a:xfrm>
              <a:off x="1968" y="3696"/>
              <a:ext cx="302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56" name="Rectangle 17"/>
            <p:cNvSpPr>
              <a:spLocks noChangeArrowheads="1"/>
            </p:cNvSpPr>
            <p:nvPr/>
          </p:nvSpPr>
          <p:spPr bwMode="auto">
            <a:xfrm>
              <a:off x="2294" y="2631"/>
              <a:ext cx="394" cy="249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latin typeface="Times New Roman" panose="02020603050405020304" pitchFamily="18" charset="0"/>
                </a:rPr>
                <a:t>⊕</a:t>
              </a:r>
            </a:p>
          </p:txBody>
        </p:sp>
        <p:grpSp>
          <p:nvGrpSpPr>
            <p:cNvPr id="91157" name="Group 18"/>
            <p:cNvGrpSpPr>
              <a:grpSpLocks/>
            </p:cNvGrpSpPr>
            <p:nvPr/>
          </p:nvGrpSpPr>
          <p:grpSpPr bwMode="auto">
            <a:xfrm>
              <a:off x="1584" y="3600"/>
              <a:ext cx="528" cy="288"/>
              <a:chOff x="144" y="3504"/>
              <a:chExt cx="528" cy="288"/>
            </a:xfrm>
          </p:grpSpPr>
          <p:sp>
            <p:nvSpPr>
              <p:cNvPr id="91213" name="Text Box 19"/>
              <p:cNvSpPr txBox="1">
                <a:spLocks noChangeArrowheads="1"/>
              </p:cNvSpPr>
              <p:nvPr/>
            </p:nvSpPr>
            <p:spPr bwMode="auto">
              <a:xfrm>
                <a:off x="144" y="3504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X</a:t>
                </a:r>
                <a:r>
                  <a:rPr kumimoji="0" lang="en-US" altLang="zh-CN" sz="2400" b="1" baseline="-25000">
                    <a:solidFill>
                      <a:schemeClr val="bg2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91214" name="Line 20"/>
              <p:cNvSpPr>
                <a:spLocks noChangeShapeType="1"/>
              </p:cNvSpPr>
              <p:nvPr/>
            </p:nvSpPr>
            <p:spPr bwMode="auto">
              <a:xfrm>
                <a:off x="192" y="355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91158" name="Text Box 21"/>
            <p:cNvSpPr txBox="1">
              <a:spLocks noChangeArrowheads="1"/>
            </p:cNvSpPr>
            <p:nvPr/>
          </p:nvSpPr>
          <p:spPr bwMode="auto">
            <a:xfrm>
              <a:off x="1584" y="326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X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grpSp>
          <p:nvGrpSpPr>
            <p:cNvPr id="91159" name="Group 22"/>
            <p:cNvGrpSpPr>
              <a:grpSpLocks/>
            </p:cNvGrpSpPr>
            <p:nvPr/>
          </p:nvGrpSpPr>
          <p:grpSpPr bwMode="auto">
            <a:xfrm>
              <a:off x="1584" y="3072"/>
              <a:ext cx="528" cy="288"/>
              <a:chOff x="144" y="3504"/>
              <a:chExt cx="528" cy="288"/>
            </a:xfrm>
          </p:grpSpPr>
          <p:sp>
            <p:nvSpPr>
              <p:cNvPr id="91211" name="Text Box 23"/>
              <p:cNvSpPr txBox="1">
                <a:spLocks noChangeArrowheads="1"/>
              </p:cNvSpPr>
              <p:nvPr/>
            </p:nvSpPr>
            <p:spPr bwMode="auto">
              <a:xfrm>
                <a:off x="144" y="3504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X</a:t>
                </a:r>
                <a:r>
                  <a:rPr kumimoji="0" lang="en-US" altLang="zh-CN" sz="2400" b="1" baseline="-25000">
                    <a:solidFill>
                      <a:schemeClr val="bg2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91212" name="Line 24"/>
              <p:cNvSpPr>
                <a:spLocks noChangeShapeType="1"/>
              </p:cNvSpPr>
              <p:nvPr/>
            </p:nvSpPr>
            <p:spPr bwMode="auto">
              <a:xfrm>
                <a:off x="192" y="355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91160" name="Group 25"/>
            <p:cNvGrpSpPr>
              <a:grpSpLocks/>
            </p:cNvGrpSpPr>
            <p:nvPr/>
          </p:nvGrpSpPr>
          <p:grpSpPr bwMode="auto">
            <a:xfrm>
              <a:off x="2916" y="3216"/>
              <a:ext cx="480" cy="192"/>
              <a:chOff x="1008" y="3744"/>
              <a:chExt cx="960" cy="336"/>
            </a:xfrm>
          </p:grpSpPr>
          <p:sp>
            <p:nvSpPr>
              <p:cNvPr id="91207" name="Rectangle 26"/>
              <p:cNvSpPr>
                <a:spLocks noChangeArrowheads="1"/>
              </p:cNvSpPr>
              <p:nvPr/>
            </p:nvSpPr>
            <p:spPr bwMode="auto">
              <a:xfrm>
                <a:off x="1296" y="3744"/>
                <a:ext cx="288" cy="336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3200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1208" name="Line 27"/>
              <p:cNvSpPr>
                <a:spLocks noChangeShapeType="1"/>
              </p:cNvSpPr>
              <p:nvPr/>
            </p:nvSpPr>
            <p:spPr bwMode="auto">
              <a:xfrm>
                <a:off x="1680" y="3912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09" name="Line 28"/>
              <p:cNvSpPr>
                <a:spLocks noChangeShapeType="1"/>
              </p:cNvSpPr>
              <p:nvPr/>
            </p:nvSpPr>
            <p:spPr bwMode="auto">
              <a:xfrm>
                <a:off x="1008" y="3912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10" name="Oval 29"/>
              <p:cNvSpPr>
                <a:spLocks noChangeArrowheads="1"/>
              </p:cNvSpPr>
              <p:nvPr/>
            </p:nvSpPr>
            <p:spPr bwMode="auto">
              <a:xfrm>
                <a:off x="1588" y="3868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91161" name="Line 30"/>
            <p:cNvSpPr>
              <a:spLocks noChangeShapeType="1"/>
            </p:cNvSpPr>
            <p:nvPr/>
          </p:nvSpPr>
          <p:spPr bwMode="auto">
            <a:xfrm>
              <a:off x="2916" y="3312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62" name="Line 31"/>
            <p:cNvSpPr>
              <a:spLocks noChangeShapeType="1"/>
            </p:cNvSpPr>
            <p:nvPr/>
          </p:nvSpPr>
          <p:spPr bwMode="auto">
            <a:xfrm flipV="1">
              <a:off x="3396" y="3168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91163" name="Group 32"/>
            <p:cNvGrpSpPr>
              <a:grpSpLocks/>
            </p:cNvGrpSpPr>
            <p:nvPr/>
          </p:nvGrpSpPr>
          <p:grpSpPr bwMode="auto">
            <a:xfrm>
              <a:off x="2916" y="3744"/>
              <a:ext cx="480" cy="192"/>
              <a:chOff x="1008" y="3744"/>
              <a:chExt cx="960" cy="336"/>
            </a:xfrm>
          </p:grpSpPr>
          <p:sp>
            <p:nvSpPr>
              <p:cNvPr id="91203" name="Rectangle 33"/>
              <p:cNvSpPr>
                <a:spLocks noChangeArrowheads="1"/>
              </p:cNvSpPr>
              <p:nvPr/>
            </p:nvSpPr>
            <p:spPr bwMode="auto">
              <a:xfrm>
                <a:off x="1296" y="3744"/>
                <a:ext cx="288" cy="336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3200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1204" name="Line 34"/>
              <p:cNvSpPr>
                <a:spLocks noChangeShapeType="1"/>
              </p:cNvSpPr>
              <p:nvPr/>
            </p:nvSpPr>
            <p:spPr bwMode="auto">
              <a:xfrm>
                <a:off x="1680" y="3912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05" name="Line 35"/>
              <p:cNvSpPr>
                <a:spLocks noChangeShapeType="1"/>
              </p:cNvSpPr>
              <p:nvPr/>
            </p:nvSpPr>
            <p:spPr bwMode="auto">
              <a:xfrm>
                <a:off x="1008" y="3912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06" name="Oval 36"/>
              <p:cNvSpPr>
                <a:spLocks noChangeArrowheads="1"/>
              </p:cNvSpPr>
              <p:nvPr/>
            </p:nvSpPr>
            <p:spPr bwMode="auto">
              <a:xfrm>
                <a:off x="1588" y="3868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91164" name="Line 37"/>
            <p:cNvSpPr>
              <a:spLocks noChangeShapeType="1"/>
            </p:cNvSpPr>
            <p:nvPr/>
          </p:nvSpPr>
          <p:spPr bwMode="auto">
            <a:xfrm>
              <a:off x="2916" y="3840"/>
              <a:ext cx="0" cy="16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65" name="Line 38"/>
            <p:cNvSpPr>
              <a:spLocks noChangeShapeType="1"/>
            </p:cNvSpPr>
            <p:nvPr/>
          </p:nvSpPr>
          <p:spPr bwMode="auto">
            <a:xfrm flipV="1">
              <a:off x="3396" y="3696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66" name="Oval 39"/>
            <p:cNvSpPr>
              <a:spLocks noChangeArrowheads="1"/>
            </p:cNvSpPr>
            <p:nvPr/>
          </p:nvSpPr>
          <p:spPr bwMode="auto">
            <a:xfrm>
              <a:off x="3372" y="3144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167" name="Oval 40"/>
            <p:cNvSpPr>
              <a:spLocks noChangeArrowheads="1"/>
            </p:cNvSpPr>
            <p:nvPr/>
          </p:nvSpPr>
          <p:spPr bwMode="auto">
            <a:xfrm>
              <a:off x="2880" y="3432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168" name="Oval 41"/>
            <p:cNvSpPr>
              <a:spLocks noChangeArrowheads="1"/>
            </p:cNvSpPr>
            <p:nvPr/>
          </p:nvSpPr>
          <p:spPr bwMode="auto">
            <a:xfrm>
              <a:off x="3372" y="3672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169" name="Oval 42"/>
            <p:cNvSpPr>
              <a:spLocks noChangeArrowheads="1"/>
            </p:cNvSpPr>
            <p:nvPr/>
          </p:nvSpPr>
          <p:spPr bwMode="auto">
            <a:xfrm>
              <a:off x="2880" y="3996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170" name="Line 43"/>
            <p:cNvSpPr>
              <a:spLocks noChangeShapeType="1"/>
            </p:cNvSpPr>
            <p:nvPr/>
          </p:nvSpPr>
          <p:spPr bwMode="auto">
            <a:xfrm>
              <a:off x="4224" y="1644"/>
              <a:ext cx="0" cy="1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71" name="Text Box 44"/>
            <p:cNvSpPr txBox="1">
              <a:spLocks noChangeArrowheads="1"/>
            </p:cNvSpPr>
            <p:nvPr/>
          </p:nvSpPr>
          <p:spPr bwMode="auto">
            <a:xfrm>
              <a:off x="2448" y="139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Z</a:t>
              </a:r>
            </a:p>
          </p:txBody>
        </p:sp>
        <p:sp>
          <p:nvSpPr>
            <p:cNvPr id="91172" name="Rectangle 45"/>
            <p:cNvSpPr>
              <a:spLocks noChangeArrowheads="1"/>
            </p:cNvSpPr>
            <p:nvPr/>
          </p:nvSpPr>
          <p:spPr bwMode="auto">
            <a:xfrm>
              <a:off x="3606" y="1818"/>
              <a:ext cx="850" cy="542"/>
            </a:xfrm>
            <a:prstGeom prst="rect">
              <a:avLst/>
            </a:prstGeom>
            <a:solidFill>
              <a:srgbClr val="FFFFCC"/>
            </a:solidFill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173" name="Text Box 46"/>
            <p:cNvSpPr txBox="1">
              <a:spLocks noChangeArrowheads="1"/>
            </p:cNvSpPr>
            <p:nvPr/>
          </p:nvSpPr>
          <p:spPr bwMode="auto">
            <a:xfrm>
              <a:off x="3669" y="1826"/>
              <a:ext cx="5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2"/>
                  </a:solidFill>
                </a:rPr>
                <a:t>0</a:t>
              </a:r>
              <a:endParaRPr kumimoji="0" lang="en-US" altLang="zh-CN" sz="2000" b="1" baseline="-250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1174" name="Text Box 47"/>
            <p:cNvSpPr txBox="1">
              <a:spLocks noChangeArrowheads="1"/>
            </p:cNvSpPr>
            <p:nvPr/>
          </p:nvSpPr>
          <p:spPr bwMode="auto">
            <a:xfrm>
              <a:off x="4111" y="1826"/>
              <a:ext cx="3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bg2"/>
                  </a:solidFill>
                </a:rPr>
                <a:t> </a:t>
              </a:r>
              <a:r>
                <a:rPr lang="en-US" altLang="zh-CN" sz="2000" b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91175" name="Text Box 48"/>
            <p:cNvSpPr txBox="1">
              <a:spLocks noChangeArrowheads="1"/>
            </p:cNvSpPr>
            <p:nvPr/>
          </p:nvSpPr>
          <p:spPr bwMode="auto">
            <a:xfrm>
              <a:off x="4119" y="2052"/>
              <a:ext cx="4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J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  <a:endParaRPr lang="en-US" altLang="zh-CN" sz="2400" b="1">
                <a:solidFill>
                  <a:schemeClr val="bg2"/>
                </a:solidFill>
              </a:endParaRPr>
            </a:p>
          </p:txBody>
        </p:sp>
        <p:grpSp>
          <p:nvGrpSpPr>
            <p:cNvPr id="91176" name="Group 49"/>
            <p:cNvGrpSpPr>
              <a:grpSpLocks/>
            </p:cNvGrpSpPr>
            <p:nvPr/>
          </p:nvGrpSpPr>
          <p:grpSpPr bwMode="auto">
            <a:xfrm>
              <a:off x="3979" y="2266"/>
              <a:ext cx="107" cy="109"/>
              <a:chOff x="3120" y="3744"/>
              <a:chExt cx="96" cy="96"/>
            </a:xfrm>
          </p:grpSpPr>
          <p:sp>
            <p:nvSpPr>
              <p:cNvPr id="91201" name="Line 50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02" name="Line 51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91177" name="Oval 52"/>
            <p:cNvSpPr>
              <a:spLocks noChangeArrowheads="1"/>
            </p:cNvSpPr>
            <p:nvPr/>
          </p:nvSpPr>
          <p:spPr bwMode="auto">
            <a:xfrm>
              <a:off x="3552" y="2039"/>
              <a:ext cx="62" cy="62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178" name="Oval 53"/>
            <p:cNvSpPr>
              <a:spLocks noChangeArrowheads="1"/>
            </p:cNvSpPr>
            <p:nvPr/>
          </p:nvSpPr>
          <p:spPr bwMode="auto">
            <a:xfrm>
              <a:off x="4455" y="2083"/>
              <a:ext cx="63" cy="62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179" name="Text Box 54"/>
            <p:cNvSpPr txBox="1">
              <a:spLocks noChangeArrowheads="1"/>
            </p:cNvSpPr>
            <p:nvPr/>
          </p:nvSpPr>
          <p:spPr bwMode="auto">
            <a:xfrm>
              <a:off x="3651" y="2069"/>
              <a:ext cx="3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K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91180" name="Oval 55"/>
            <p:cNvSpPr>
              <a:spLocks noChangeArrowheads="1"/>
            </p:cNvSpPr>
            <p:nvPr/>
          </p:nvSpPr>
          <p:spPr bwMode="auto">
            <a:xfrm>
              <a:off x="2364" y="3420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181" name="Oval 56"/>
            <p:cNvSpPr>
              <a:spLocks noChangeArrowheads="1"/>
            </p:cNvSpPr>
            <p:nvPr/>
          </p:nvSpPr>
          <p:spPr bwMode="auto">
            <a:xfrm>
              <a:off x="2520" y="3996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182" name="Rectangle 57"/>
            <p:cNvSpPr>
              <a:spLocks noChangeArrowheads="1"/>
            </p:cNvSpPr>
            <p:nvPr/>
          </p:nvSpPr>
          <p:spPr bwMode="auto">
            <a:xfrm>
              <a:off x="2304" y="2016"/>
              <a:ext cx="394" cy="249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latin typeface="Times New Roman" panose="02020603050405020304" pitchFamily="18" charset="0"/>
                </a:rPr>
                <a:t>⊕</a:t>
              </a:r>
            </a:p>
          </p:txBody>
        </p:sp>
        <p:sp>
          <p:nvSpPr>
            <p:cNvPr id="91183" name="Line 58"/>
            <p:cNvSpPr>
              <a:spLocks noChangeShapeType="1"/>
            </p:cNvSpPr>
            <p:nvPr/>
          </p:nvSpPr>
          <p:spPr bwMode="auto">
            <a:xfrm>
              <a:off x="2400" y="2256"/>
              <a:ext cx="0" cy="38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84" name="Line 59"/>
            <p:cNvSpPr>
              <a:spLocks noChangeShapeType="1"/>
            </p:cNvSpPr>
            <p:nvPr/>
          </p:nvSpPr>
          <p:spPr bwMode="auto">
            <a:xfrm>
              <a:off x="2544" y="2256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85" name="Line 60"/>
            <p:cNvSpPr>
              <a:spLocks noChangeShapeType="1"/>
            </p:cNvSpPr>
            <p:nvPr/>
          </p:nvSpPr>
          <p:spPr bwMode="auto">
            <a:xfrm>
              <a:off x="2544" y="2496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86" name="Line 61"/>
            <p:cNvSpPr>
              <a:spLocks noChangeShapeType="1"/>
            </p:cNvSpPr>
            <p:nvPr/>
          </p:nvSpPr>
          <p:spPr bwMode="auto">
            <a:xfrm flipV="1">
              <a:off x="3024" y="1632"/>
              <a:ext cx="0" cy="86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87" name="Line 62"/>
            <p:cNvSpPr>
              <a:spLocks noChangeShapeType="1"/>
            </p:cNvSpPr>
            <p:nvPr/>
          </p:nvSpPr>
          <p:spPr bwMode="auto">
            <a:xfrm>
              <a:off x="3024" y="1632"/>
              <a:ext cx="12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88" name="Line 63"/>
            <p:cNvSpPr>
              <a:spLocks noChangeShapeType="1"/>
            </p:cNvSpPr>
            <p:nvPr/>
          </p:nvSpPr>
          <p:spPr bwMode="auto">
            <a:xfrm>
              <a:off x="4032" y="2352"/>
              <a:ext cx="0" cy="3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89" name="Line 64"/>
            <p:cNvSpPr>
              <a:spLocks noChangeShapeType="1"/>
            </p:cNvSpPr>
            <p:nvPr/>
          </p:nvSpPr>
          <p:spPr bwMode="auto">
            <a:xfrm>
              <a:off x="4032" y="2688"/>
              <a:ext cx="62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90" name="Line 65"/>
            <p:cNvSpPr>
              <a:spLocks noChangeShapeType="1"/>
            </p:cNvSpPr>
            <p:nvPr/>
          </p:nvSpPr>
          <p:spPr bwMode="auto">
            <a:xfrm flipV="1">
              <a:off x="2496" y="1632"/>
              <a:ext cx="0" cy="38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91" name="Text Box 66"/>
            <p:cNvSpPr txBox="1">
              <a:spLocks noChangeArrowheads="1"/>
            </p:cNvSpPr>
            <p:nvPr/>
          </p:nvSpPr>
          <p:spPr bwMode="auto">
            <a:xfrm>
              <a:off x="4752" y="2544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CP</a:t>
              </a:r>
            </a:p>
          </p:txBody>
        </p:sp>
        <p:sp>
          <p:nvSpPr>
            <p:cNvPr id="91192" name="Line 71"/>
            <p:cNvSpPr>
              <a:spLocks noChangeShapeType="1"/>
            </p:cNvSpPr>
            <p:nvPr/>
          </p:nvSpPr>
          <p:spPr bwMode="auto">
            <a:xfrm flipV="1">
              <a:off x="4224" y="2352"/>
              <a:ext cx="0" cy="110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93" name="Line 72"/>
            <p:cNvSpPr>
              <a:spLocks noChangeShapeType="1"/>
            </p:cNvSpPr>
            <p:nvPr/>
          </p:nvSpPr>
          <p:spPr bwMode="auto">
            <a:xfrm flipV="1">
              <a:off x="4368" y="2352"/>
              <a:ext cx="0" cy="168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94" name="Line 73"/>
            <p:cNvSpPr>
              <a:spLocks noChangeShapeType="1"/>
            </p:cNvSpPr>
            <p:nvPr/>
          </p:nvSpPr>
          <p:spPr bwMode="auto">
            <a:xfrm flipV="1">
              <a:off x="3696" y="2352"/>
              <a:ext cx="0" cy="81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95" name="Line 74"/>
            <p:cNvSpPr>
              <a:spLocks noChangeShapeType="1"/>
            </p:cNvSpPr>
            <p:nvPr/>
          </p:nvSpPr>
          <p:spPr bwMode="auto">
            <a:xfrm flipV="1">
              <a:off x="3840" y="2352"/>
              <a:ext cx="0" cy="13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96" name="Oval 75"/>
            <p:cNvSpPr>
              <a:spLocks noChangeArrowheads="1"/>
            </p:cNvSpPr>
            <p:nvPr/>
          </p:nvSpPr>
          <p:spPr bwMode="auto">
            <a:xfrm>
              <a:off x="3816" y="3660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197" name="Oval 76"/>
            <p:cNvSpPr>
              <a:spLocks noChangeArrowheads="1"/>
            </p:cNvSpPr>
            <p:nvPr/>
          </p:nvSpPr>
          <p:spPr bwMode="auto">
            <a:xfrm>
              <a:off x="3672" y="3144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198" name="Oval 77"/>
            <p:cNvSpPr>
              <a:spLocks noChangeArrowheads="1"/>
            </p:cNvSpPr>
            <p:nvPr/>
          </p:nvSpPr>
          <p:spPr bwMode="auto">
            <a:xfrm>
              <a:off x="4344" y="4008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199" name="Oval 78"/>
            <p:cNvSpPr>
              <a:spLocks noChangeArrowheads="1"/>
            </p:cNvSpPr>
            <p:nvPr/>
          </p:nvSpPr>
          <p:spPr bwMode="auto">
            <a:xfrm>
              <a:off x="4200" y="3432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200" name="Text Box 79"/>
            <p:cNvSpPr txBox="1">
              <a:spLocks noChangeArrowheads="1"/>
            </p:cNvSpPr>
            <p:nvPr/>
          </p:nvSpPr>
          <p:spPr bwMode="auto">
            <a:xfrm>
              <a:off x="4224" y="153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y</a:t>
              </a:r>
            </a:p>
          </p:txBody>
        </p:sp>
      </p:grpSp>
      <p:sp>
        <p:nvSpPr>
          <p:cNvPr id="91146" name="Text Box 83"/>
          <p:cNvSpPr txBox="1">
            <a:spLocks noChangeArrowheads="1"/>
          </p:cNvSpPr>
          <p:nvPr/>
        </p:nvSpPr>
        <p:spPr bwMode="auto">
          <a:xfrm>
            <a:off x="4650840" y="5344735"/>
            <a:ext cx="304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u="sng" dirty="0">
                <a:solidFill>
                  <a:schemeClr val="bg1"/>
                </a:solidFill>
                <a:latin typeface="Arial" panose="020B0604020202020204" pitchFamily="34" charset="0"/>
              </a:rPr>
              <a:t>方案 </a:t>
            </a:r>
            <a:r>
              <a:rPr lang="en-US" altLang="zh-CN" b="1" u="sng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zh-CN" altLang="en-US" b="1" u="sng" dirty="0">
                <a:solidFill>
                  <a:schemeClr val="bg1"/>
                </a:solidFill>
                <a:latin typeface="Arial" panose="020B0604020202020204" pitchFamily="34" charset="0"/>
              </a:rPr>
              <a:t>：</a:t>
            </a:r>
            <a:endParaRPr lang="en-US" altLang="zh-CN" b="1" u="sng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1147" name="Text Box 2"/>
          <p:cNvSpPr txBox="1">
            <a:spLocks noChangeArrowheads="1"/>
          </p:cNvSpPr>
          <p:nvPr/>
        </p:nvSpPr>
        <p:spPr bwMode="auto">
          <a:xfrm>
            <a:off x="1116013" y="260350"/>
            <a:ext cx="6911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</a:rPr>
              <a:t>4. </a:t>
            </a:r>
            <a:r>
              <a:rPr lang="zh-CN" altLang="en-US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en-US" altLang="zh-CN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1-bit </a:t>
            </a:r>
            <a:r>
              <a:rPr lang="zh-CN" altLang="en-US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同步二进制串行加法器</a:t>
            </a:r>
            <a:endParaRPr lang="zh-CN" altLang="en-US" sz="24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91148" name="Picture 1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 Box 5"/>
          <p:cNvSpPr txBox="1">
            <a:spLocks noChangeArrowheads="1"/>
          </p:cNvSpPr>
          <p:nvPr/>
        </p:nvSpPr>
        <p:spPr bwMode="auto">
          <a:xfrm>
            <a:off x="419100" y="2710346"/>
            <a:ext cx="3390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6.</a:t>
            </a: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电路图：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8" name="Text Box 4"/>
          <p:cNvSpPr txBox="1">
            <a:spLocks noChangeArrowheads="1"/>
          </p:cNvSpPr>
          <p:nvPr/>
        </p:nvSpPr>
        <p:spPr bwMode="auto">
          <a:xfrm>
            <a:off x="395288" y="3789363"/>
            <a:ext cx="2888932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zh-CN" altLang="en-US" sz="2800" b="1" dirty="0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仅使用</a:t>
            </a:r>
            <a:r>
              <a:rPr lang="en-US" altLang="zh-CN" sz="2800" b="1" dirty="0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1-bit FA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如何设计</a:t>
            </a:r>
            <a:r>
              <a:rPr lang="en-US" altLang="zh-CN" sz="2800" b="1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?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16463" y="3141663"/>
            <a:ext cx="3883025" cy="3033712"/>
            <a:chOff x="2832" y="2025"/>
            <a:chExt cx="2446" cy="1911"/>
          </a:xfrm>
        </p:grpSpPr>
        <p:sp>
          <p:nvSpPr>
            <p:cNvPr id="92219" name="Text Box 6"/>
            <p:cNvSpPr txBox="1">
              <a:spLocks noChangeArrowheads="1"/>
            </p:cNvSpPr>
            <p:nvPr/>
          </p:nvSpPr>
          <p:spPr bwMode="auto">
            <a:xfrm>
              <a:off x="4915" y="2697"/>
              <a:ext cx="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accent1"/>
                  </a:solidFill>
                  <a:latin typeface="Tahoma" panose="020B0604030504040204" pitchFamily="34" charset="0"/>
                </a:rPr>
                <a:t>C</a:t>
              </a:r>
              <a:r>
                <a:rPr lang="en-US" altLang="zh-CN" sz="2800" b="1" baseline="-25000">
                  <a:solidFill>
                    <a:schemeClr val="accent1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92220" name="Text Box 7"/>
            <p:cNvSpPr txBox="1">
              <a:spLocks noChangeArrowheads="1"/>
            </p:cNvSpPr>
            <p:nvPr/>
          </p:nvSpPr>
          <p:spPr bwMode="auto">
            <a:xfrm>
              <a:off x="3952" y="3609"/>
              <a:ext cx="35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accent1"/>
                  </a:solidFill>
                  <a:latin typeface="Tahoma" panose="020B0604030504040204" pitchFamily="34" charset="0"/>
                </a:rPr>
                <a:t>S</a:t>
              </a:r>
              <a:r>
                <a:rPr lang="en-US" altLang="zh-CN" sz="2800" b="1" baseline="-25000">
                  <a:solidFill>
                    <a:schemeClr val="accent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92221" name="Text Box 8"/>
            <p:cNvSpPr txBox="1">
              <a:spLocks noChangeArrowheads="1"/>
            </p:cNvSpPr>
            <p:nvPr/>
          </p:nvSpPr>
          <p:spPr bwMode="auto">
            <a:xfrm>
              <a:off x="3696" y="2025"/>
              <a:ext cx="81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accent1"/>
                  </a:solidFill>
                  <a:latin typeface="Tahoma" panose="020B0604030504040204" pitchFamily="34" charset="0"/>
                </a:rPr>
                <a:t>X</a:t>
              </a:r>
              <a:r>
                <a:rPr lang="en-US" altLang="zh-CN" sz="2800" b="1" baseline="-25000">
                  <a:solidFill>
                    <a:schemeClr val="accent1"/>
                  </a:solidFill>
                  <a:latin typeface="Tahoma" panose="020B0604030504040204" pitchFamily="34" charset="0"/>
                </a:rPr>
                <a:t>0</a:t>
              </a:r>
              <a:r>
                <a:rPr lang="en-US" altLang="zh-CN" sz="2800" b="1">
                  <a:solidFill>
                    <a:schemeClr val="accent1"/>
                  </a:solidFill>
                  <a:latin typeface="Tahoma" panose="020B0604030504040204" pitchFamily="34" charset="0"/>
                </a:rPr>
                <a:t>   Y</a:t>
              </a:r>
              <a:r>
                <a:rPr lang="en-US" altLang="zh-CN" sz="2800" b="1" baseline="-25000">
                  <a:solidFill>
                    <a:schemeClr val="accent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92222" name="Text Box 9"/>
            <p:cNvSpPr txBox="1">
              <a:spLocks noChangeArrowheads="1"/>
            </p:cNvSpPr>
            <p:nvPr/>
          </p:nvSpPr>
          <p:spPr bwMode="auto">
            <a:xfrm>
              <a:off x="2832" y="2697"/>
              <a:ext cx="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accent1"/>
                  </a:solidFill>
                  <a:latin typeface="Tahoma" panose="020B0604030504040204" pitchFamily="34" charset="0"/>
                </a:rPr>
                <a:t>C</a:t>
              </a:r>
              <a:r>
                <a:rPr lang="en-US" altLang="zh-CN" sz="2800" b="1" baseline="-25000">
                  <a:solidFill>
                    <a:schemeClr val="accent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</p:grpSp>
      <p:grpSp>
        <p:nvGrpSpPr>
          <p:cNvPr id="92164" name="Group 10"/>
          <p:cNvGrpSpPr>
            <a:grpSpLocks/>
          </p:cNvGrpSpPr>
          <p:nvPr/>
        </p:nvGrpSpPr>
        <p:grpSpPr bwMode="auto">
          <a:xfrm>
            <a:off x="323850" y="404664"/>
            <a:ext cx="8534400" cy="2590800"/>
            <a:chOff x="192" y="288"/>
            <a:chExt cx="5376" cy="1632"/>
          </a:xfrm>
        </p:grpSpPr>
        <p:grpSp>
          <p:nvGrpSpPr>
            <p:cNvPr id="92187" name="Group 11"/>
            <p:cNvGrpSpPr>
              <a:grpSpLocks/>
            </p:cNvGrpSpPr>
            <p:nvPr/>
          </p:nvGrpSpPr>
          <p:grpSpPr bwMode="auto">
            <a:xfrm>
              <a:off x="192" y="288"/>
              <a:ext cx="5376" cy="1632"/>
              <a:chOff x="192" y="720"/>
              <a:chExt cx="5376" cy="1632"/>
            </a:xfrm>
          </p:grpSpPr>
          <p:sp>
            <p:nvSpPr>
              <p:cNvPr id="92190" name="AutoShape 12"/>
              <p:cNvSpPr>
                <a:spLocks noChangeArrowheads="1"/>
              </p:cNvSpPr>
              <p:nvPr/>
            </p:nvSpPr>
            <p:spPr bwMode="auto">
              <a:xfrm>
                <a:off x="192" y="720"/>
                <a:ext cx="5376" cy="1632"/>
              </a:xfrm>
              <a:prstGeom prst="roundRect">
                <a:avLst>
                  <a:gd name="adj" fmla="val 11153"/>
                </a:avLst>
              </a:prstGeom>
              <a:solidFill>
                <a:srgbClr val="00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92191" name="Group 13"/>
              <p:cNvGrpSpPr>
                <a:grpSpLocks/>
              </p:cNvGrpSpPr>
              <p:nvPr/>
            </p:nvGrpSpPr>
            <p:grpSpPr bwMode="auto">
              <a:xfrm>
                <a:off x="776" y="764"/>
                <a:ext cx="4696" cy="1492"/>
                <a:chOff x="288" y="764"/>
                <a:chExt cx="4696" cy="1492"/>
              </a:xfrm>
            </p:grpSpPr>
            <p:sp>
              <p:nvSpPr>
                <p:cNvPr id="92193" name="Rectangle 14"/>
                <p:cNvSpPr>
                  <a:spLocks noChangeArrowheads="1"/>
                </p:cNvSpPr>
                <p:nvPr/>
              </p:nvSpPr>
              <p:spPr bwMode="auto">
                <a:xfrm>
                  <a:off x="750" y="1200"/>
                  <a:ext cx="768" cy="6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54000" tIns="10800" rIns="54000" bIns="10800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X      Y</a:t>
                  </a:r>
                </a:p>
                <a:p>
                  <a:pPr algn="ctr" eaLnBrk="1" hangingPunct="1"/>
                  <a:r>
                    <a:rPr lang="en-US" altLang="zh-CN" sz="2000" b="1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CI      CO</a:t>
                  </a:r>
                </a:p>
                <a:p>
                  <a:pPr algn="ctr" eaLnBrk="1" hangingPunct="1"/>
                  <a:r>
                    <a:rPr lang="en-US" altLang="zh-CN" sz="2000" b="1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S</a:t>
                  </a:r>
                </a:p>
              </p:txBody>
            </p:sp>
            <p:sp>
              <p:nvSpPr>
                <p:cNvPr id="92194" name="Line 15"/>
                <p:cNvSpPr>
                  <a:spLocks noChangeShapeType="1"/>
                </p:cNvSpPr>
                <p:nvPr/>
              </p:nvSpPr>
              <p:spPr bwMode="auto">
                <a:xfrm>
                  <a:off x="1134" y="1824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2195" name="Line 16"/>
                <p:cNvSpPr>
                  <a:spLocks noChangeShapeType="1"/>
                </p:cNvSpPr>
                <p:nvPr/>
              </p:nvSpPr>
              <p:spPr bwMode="auto">
                <a:xfrm>
                  <a:off x="510" y="1536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2196" name="Line 17"/>
                <p:cNvSpPr>
                  <a:spLocks noChangeShapeType="1"/>
                </p:cNvSpPr>
                <p:nvPr/>
              </p:nvSpPr>
              <p:spPr bwMode="auto">
                <a:xfrm>
                  <a:off x="1518" y="1536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2197" name="Rectangle 18"/>
                <p:cNvSpPr>
                  <a:spLocks noChangeArrowheads="1"/>
                </p:cNvSpPr>
                <p:nvPr/>
              </p:nvSpPr>
              <p:spPr bwMode="auto">
                <a:xfrm>
                  <a:off x="1902" y="1200"/>
                  <a:ext cx="768" cy="6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54000" tIns="10800" rIns="54000" bIns="10800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X      Y</a:t>
                  </a:r>
                </a:p>
                <a:p>
                  <a:pPr algn="ctr" eaLnBrk="1" hangingPunct="1"/>
                  <a:r>
                    <a:rPr lang="en-US" altLang="zh-CN" sz="2000" b="1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CI      CO</a:t>
                  </a:r>
                </a:p>
                <a:p>
                  <a:pPr algn="ctr" eaLnBrk="1" hangingPunct="1"/>
                  <a:r>
                    <a:rPr lang="en-US" altLang="zh-CN" sz="2000" b="1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S</a:t>
                  </a:r>
                </a:p>
              </p:txBody>
            </p:sp>
            <p:sp>
              <p:nvSpPr>
                <p:cNvPr id="92198" name="Line 19"/>
                <p:cNvSpPr>
                  <a:spLocks noChangeShapeType="1"/>
                </p:cNvSpPr>
                <p:nvPr/>
              </p:nvSpPr>
              <p:spPr bwMode="auto">
                <a:xfrm>
                  <a:off x="2286" y="1824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2199" name="Line 20"/>
                <p:cNvSpPr>
                  <a:spLocks noChangeShapeType="1"/>
                </p:cNvSpPr>
                <p:nvPr/>
              </p:nvSpPr>
              <p:spPr bwMode="auto">
                <a:xfrm>
                  <a:off x="2670" y="1536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2200" name="Line 21"/>
                <p:cNvSpPr>
                  <a:spLocks noChangeShapeType="1"/>
                </p:cNvSpPr>
                <p:nvPr/>
              </p:nvSpPr>
              <p:spPr bwMode="auto">
                <a:xfrm>
                  <a:off x="3456" y="153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2201" name="Rectangle 22"/>
                <p:cNvSpPr>
                  <a:spLocks noChangeArrowheads="1"/>
                </p:cNvSpPr>
                <p:nvPr/>
              </p:nvSpPr>
              <p:spPr bwMode="auto">
                <a:xfrm>
                  <a:off x="3744" y="1200"/>
                  <a:ext cx="768" cy="6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54000" tIns="10800" rIns="54000" bIns="10800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X      Y</a:t>
                  </a:r>
                </a:p>
                <a:p>
                  <a:pPr algn="ctr" eaLnBrk="1" hangingPunct="1"/>
                  <a:r>
                    <a:rPr lang="en-US" altLang="zh-CN" sz="2000" b="1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CI      CO</a:t>
                  </a:r>
                </a:p>
                <a:p>
                  <a:pPr algn="ctr" eaLnBrk="1" hangingPunct="1"/>
                  <a:r>
                    <a:rPr lang="en-US" altLang="zh-CN" sz="2000" b="1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S</a:t>
                  </a:r>
                </a:p>
              </p:txBody>
            </p:sp>
            <p:sp>
              <p:nvSpPr>
                <p:cNvPr id="92202" name="Line 23"/>
                <p:cNvSpPr>
                  <a:spLocks noChangeShapeType="1"/>
                </p:cNvSpPr>
                <p:nvPr/>
              </p:nvSpPr>
              <p:spPr bwMode="auto">
                <a:xfrm>
                  <a:off x="942" y="1008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2203" name="Line 24"/>
                <p:cNvSpPr>
                  <a:spLocks noChangeShapeType="1"/>
                </p:cNvSpPr>
                <p:nvPr/>
              </p:nvSpPr>
              <p:spPr bwMode="auto">
                <a:xfrm>
                  <a:off x="1326" y="1008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2204" name="Line 25"/>
                <p:cNvSpPr>
                  <a:spLocks noChangeShapeType="1"/>
                </p:cNvSpPr>
                <p:nvPr/>
              </p:nvSpPr>
              <p:spPr bwMode="auto">
                <a:xfrm>
                  <a:off x="2094" y="1008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2205" name="Line 26"/>
                <p:cNvSpPr>
                  <a:spLocks noChangeShapeType="1"/>
                </p:cNvSpPr>
                <p:nvPr/>
              </p:nvSpPr>
              <p:spPr bwMode="auto">
                <a:xfrm>
                  <a:off x="2478" y="1008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2206" name="Line 27"/>
                <p:cNvSpPr>
                  <a:spLocks noChangeShapeType="1"/>
                </p:cNvSpPr>
                <p:nvPr/>
              </p:nvSpPr>
              <p:spPr bwMode="auto">
                <a:xfrm>
                  <a:off x="3936" y="1008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2207" name="Line 28"/>
                <p:cNvSpPr>
                  <a:spLocks noChangeShapeType="1"/>
                </p:cNvSpPr>
                <p:nvPr/>
              </p:nvSpPr>
              <p:spPr bwMode="auto">
                <a:xfrm>
                  <a:off x="4320" y="1008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2208" name="Line 29"/>
                <p:cNvSpPr>
                  <a:spLocks noChangeShapeType="1"/>
                </p:cNvSpPr>
                <p:nvPr/>
              </p:nvSpPr>
              <p:spPr bwMode="auto">
                <a:xfrm>
                  <a:off x="4128" y="1824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2209" name="Line 30"/>
                <p:cNvSpPr>
                  <a:spLocks noChangeShapeType="1"/>
                </p:cNvSpPr>
                <p:nvPr/>
              </p:nvSpPr>
              <p:spPr bwMode="auto">
                <a:xfrm>
                  <a:off x="4512" y="1536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2210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740" y="1392"/>
                  <a:ext cx="24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>
                      <a:solidFill>
                        <a:srgbClr val="FFFF00"/>
                      </a:solidFill>
                      <a:latin typeface="Tahoma" panose="020B0604030504040204" pitchFamily="34" charset="0"/>
                    </a:rPr>
                    <a:t>C</a:t>
                  </a:r>
                </a:p>
              </p:txBody>
            </p:sp>
            <p:sp>
              <p:nvSpPr>
                <p:cNvPr id="9221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88" y="1392"/>
                  <a:ext cx="23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>
                      <a:solidFill>
                        <a:srgbClr val="FFFF00"/>
                      </a:solidFill>
                      <a:latin typeface="Tahoma" panose="020B0604030504040204" pitchFamily="34" charset="0"/>
                    </a:rPr>
                    <a:t>0</a:t>
                  </a:r>
                </a:p>
              </p:txBody>
            </p:sp>
            <p:sp>
              <p:nvSpPr>
                <p:cNvPr id="9221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942" y="1968"/>
                  <a:ext cx="36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>
                      <a:solidFill>
                        <a:schemeClr val="folHlink"/>
                      </a:solidFill>
                      <a:latin typeface="Tahoma" panose="020B0604030504040204" pitchFamily="34" charset="0"/>
                    </a:rPr>
                    <a:t>S0</a:t>
                  </a:r>
                </a:p>
              </p:txBody>
            </p:sp>
            <p:sp>
              <p:nvSpPr>
                <p:cNvPr id="9221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094" y="1968"/>
                  <a:ext cx="36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>
                      <a:solidFill>
                        <a:schemeClr val="folHlink"/>
                      </a:solidFill>
                      <a:latin typeface="Tahoma" panose="020B0604030504040204" pitchFamily="34" charset="0"/>
                    </a:rPr>
                    <a:t>S1</a:t>
                  </a:r>
                </a:p>
              </p:txBody>
            </p:sp>
            <p:sp>
              <p:nvSpPr>
                <p:cNvPr id="9221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936" y="1968"/>
                  <a:ext cx="36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>
                      <a:solidFill>
                        <a:schemeClr val="folHlink"/>
                      </a:solidFill>
                      <a:latin typeface="Tahoma" panose="020B0604030504040204" pitchFamily="34" charset="0"/>
                    </a:rPr>
                    <a:t>Sn</a:t>
                  </a:r>
                </a:p>
              </p:txBody>
            </p:sp>
            <p:sp>
              <p:nvSpPr>
                <p:cNvPr id="92215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730" y="764"/>
                  <a:ext cx="7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>
                      <a:solidFill>
                        <a:schemeClr val="folHlink"/>
                      </a:solidFill>
                      <a:latin typeface="Tahoma" panose="020B0604030504040204" pitchFamily="34" charset="0"/>
                    </a:rPr>
                    <a:t>X0   Y0</a:t>
                  </a:r>
                </a:p>
              </p:txBody>
            </p:sp>
            <p:sp>
              <p:nvSpPr>
                <p:cNvPr id="92216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882" y="766"/>
                  <a:ext cx="7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>
                      <a:solidFill>
                        <a:schemeClr val="folHlink"/>
                      </a:solidFill>
                      <a:latin typeface="Tahoma" panose="020B0604030504040204" pitchFamily="34" charset="0"/>
                    </a:rPr>
                    <a:t>X1   Y1</a:t>
                  </a:r>
                </a:p>
              </p:txBody>
            </p:sp>
            <p:sp>
              <p:nvSpPr>
                <p:cNvPr id="92217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724" y="768"/>
                  <a:ext cx="79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>
                      <a:solidFill>
                        <a:schemeClr val="folHlink"/>
                      </a:solidFill>
                      <a:latin typeface="Tahoma" panose="020B0604030504040204" pitchFamily="34" charset="0"/>
                    </a:rPr>
                    <a:t>Xn   Yn</a:t>
                  </a:r>
                </a:p>
              </p:txBody>
            </p:sp>
            <p:sp>
              <p:nvSpPr>
                <p:cNvPr id="92218" name="Line 39"/>
                <p:cNvSpPr>
                  <a:spLocks noChangeShapeType="1"/>
                </p:cNvSpPr>
                <p:nvPr/>
              </p:nvSpPr>
              <p:spPr bwMode="auto">
                <a:xfrm>
                  <a:off x="3168" y="1536"/>
                  <a:ext cx="240" cy="0"/>
                </a:xfrm>
                <a:prstGeom prst="line">
                  <a:avLst/>
                </a:prstGeom>
                <a:noFill/>
                <a:ln w="76200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92192" name="Text Box 40"/>
              <p:cNvSpPr txBox="1">
                <a:spLocks noChangeArrowheads="1"/>
              </p:cNvSpPr>
              <p:nvPr/>
            </p:nvSpPr>
            <p:spPr bwMode="auto">
              <a:xfrm>
                <a:off x="336" y="864"/>
                <a:ext cx="116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 b="1">
                  <a:solidFill>
                    <a:schemeClr val="accent1"/>
                  </a:solidFill>
                  <a:latin typeface="Arial Narrow" panose="020B0606020202030204" pitchFamily="34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92188" name="Text Box 41"/>
            <p:cNvSpPr txBox="1">
              <a:spLocks noChangeArrowheads="1"/>
            </p:cNvSpPr>
            <p:nvPr/>
          </p:nvSpPr>
          <p:spPr bwMode="auto">
            <a:xfrm>
              <a:off x="2016" y="816"/>
              <a:ext cx="3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folHlink"/>
                  </a:solidFill>
                  <a:latin typeface="Tahoma" panose="020B0604030504040204" pitchFamily="34" charset="0"/>
                </a:rPr>
                <a:t>C1</a:t>
              </a:r>
            </a:p>
          </p:txBody>
        </p:sp>
        <p:sp>
          <p:nvSpPr>
            <p:cNvPr id="92189" name="Text Box 42"/>
            <p:cNvSpPr txBox="1">
              <a:spLocks noChangeArrowheads="1"/>
            </p:cNvSpPr>
            <p:nvPr/>
          </p:nvSpPr>
          <p:spPr bwMode="auto">
            <a:xfrm>
              <a:off x="3168" y="816"/>
              <a:ext cx="3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folHlink"/>
                  </a:solidFill>
                  <a:latin typeface="Tahoma" panose="020B0604030504040204" pitchFamily="34" charset="0"/>
                </a:rPr>
                <a:t>C2</a:t>
              </a:r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5148263" y="3716338"/>
            <a:ext cx="2819400" cy="1981200"/>
            <a:chOff x="3120" y="2400"/>
            <a:chExt cx="1776" cy="1248"/>
          </a:xfrm>
        </p:grpSpPr>
        <p:sp>
          <p:nvSpPr>
            <p:cNvPr id="92181" name="Line 44"/>
            <p:cNvSpPr>
              <a:spLocks noChangeShapeType="1"/>
            </p:cNvSpPr>
            <p:nvPr/>
          </p:nvSpPr>
          <p:spPr bwMode="auto">
            <a:xfrm>
              <a:off x="3120" y="2880"/>
              <a:ext cx="58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182" name="Rectangle 45"/>
            <p:cNvSpPr>
              <a:spLocks noChangeArrowheads="1"/>
            </p:cNvSpPr>
            <p:nvPr/>
          </p:nvSpPr>
          <p:spPr bwMode="auto">
            <a:xfrm>
              <a:off x="3704" y="2592"/>
              <a:ext cx="768" cy="624"/>
            </a:xfrm>
            <a:prstGeom prst="rect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10800" rIns="54000" bIns="10800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zh-CN" sz="2000" b="1">
                  <a:latin typeface="Tahoma" panose="020B0604030504040204" pitchFamily="34" charset="0"/>
                </a:rPr>
                <a:t>X      Y</a:t>
              </a:r>
            </a:p>
            <a:p>
              <a:pPr algn="ctr" eaLnBrk="1" hangingPunct="1"/>
              <a:r>
                <a:rPr lang="en-US" altLang="zh-CN" sz="2000" b="1">
                  <a:latin typeface="Tahoma" panose="020B0604030504040204" pitchFamily="34" charset="0"/>
                </a:rPr>
                <a:t>CI      CO</a:t>
              </a:r>
            </a:p>
            <a:p>
              <a:pPr algn="ctr" eaLnBrk="1" hangingPunct="1"/>
              <a:r>
                <a:rPr lang="en-US" altLang="zh-CN" sz="2000" b="1">
                  <a:latin typeface="Tahoma" panose="020B0604030504040204" pitchFamily="34" charset="0"/>
                </a:rPr>
                <a:t>S</a:t>
              </a:r>
            </a:p>
          </p:txBody>
        </p:sp>
        <p:sp>
          <p:nvSpPr>
            <p:cNvPr id="92183" name="Line 46"/>
            <p:cNvSpPr>
              <a:spLocks noChangeShapeType="1"/>
            </p:cNvSpPr>
            <p:nvPr/>
          </p:nvSpPr>
          <p:spPr bwMode="auto">
            <a:xfrm>
              <a:off x="3896" y="240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184" name="Line 47"/>
            <p:cNvSpPr>
              <a:spLocks noChangeShapeType="1"/>
            </p:cNvSpPr>
            <p:nvPr/>
          </p:nvSpPr>
          <p:spPr bwMode="auto">
            <a:xfrm>
              <a:off x="4280" y="240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185" name="Line 48"/>
            <p:cNvSpPr>
              <a:spLocks noChangeShapeType="1"/>
            </p:cNvSpPr>
            <p:nvPr/>
          </p:nvSpPr>
          <p:spPr bwMode="auto">
            <a:xfrm>
              <a:off x="4080" y="3216"/>
              <a:ext cx="0" cy="43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186" name="Line 49"/>
            <p:cNvSpPr>
              <a:spLocks noChangeShapeType="1"/>
            </p:cNvSpPr>
            <p:nvPr/>
          </p:nvSpPr>
          <p:spPr bwMode="auto">
            <a:xfrm>
              <a:off x="4472" y="2880"/>
              <a:ext cx="42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4724400" y="3200400"/>
            <a:ext cx="3886200" cy="2957513"/>
            <a:chOff x="3072" y="2025"/>
            <a:chExt cx="2448" cy="1863"/>
          </a:xfrm>
        </p:grpSpPr>
        <p:sp>
          <p:nvSpPr>
            <p:cNvPr id="92177" name="Text Box 51"/>
            <p:cNvSpPr txBox="1">
              <a:spLocks noChangeArrowheads="1"/>
            </p:cNvSpPr>
            <p:nvPr/>
          </p:nvSpPr>
          <p:spPr bwMode="auto">
            <a:xfrm>
              <a:off x="5204" y="2657"/>
              <a:ext cx="316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accent1"/>
                  </a:solidFill>
                  <a:latin typeface="Tahoma" panose="020B0604030504040204" pitchFamily="34" charset="0"/>
                </a:rPr>
                <a:t>C</a:t>
              </a:r>
              <a:r>
                <a:rPr lang="en-US" altLang="zh-CN" sz="2800" b="1" baseline="-25000">
                  <a:solidFill>
                    <a:schemeClr val="accent1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92178" name="Text Box 52"/>
            <p:cNvSpPr txBox="1">
              <a:spLocks noChangeArrowheads="1"/>
            </p:cNvSpPr>
            <p:nvPr/>
          </p:nvSpPr>
          <p:spPr bwMode="auto">
            <a:xfrm>
              <a:off x="4176" y="3617"/>
              <a:ext cx="355" cy="271"/>
            </a:xfrm>
            <a:prstGeom prst="rect">
              <a:avLst/>
            </a:prstGeom>
            <a:gradFill rotWithShape="0">
              <a:gsLst>
                <a:gs pos="0">
                  <a:srgbClr val="000068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accent1"/>
                  </a:solidFill>
                  <a:latin typeface="Tahoma" panose="020B0604030504040204" pitchFamily="34" charset="0"/>
                </a:rPr>
                <a:t>S</a:t>
              </a:r>
              <a:r>
                <a:rPr lang="en-US" altLang="zh-CN" sz="2800" b="1" baseline="-25000">
                  <a:solidFill>
                    <a:schemeClr val="accent1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92179" name="Text Box 53"/>
            <p:cNvSpPr txBox="1">
              <a:spLocks noChangeArrowheads="1"/>
            </p:cNvSpPr>
            <p:nvPr/>
          </p:nvSpPr>
          <p:spPr bwMode="auto">
            <a:xfrm>
              <a:off x="3936" y="2025"/>
              <a:ext cx="811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accent1"/>
                  </a:solidFill>
                  <a:latin typeface="Tahoma" panose="020B0604030504040204" pitchFamily="34" charset="0"/>
                </a:rPr>
                <a:t>X</a:t>
              </a:r>
              <a:r>
                <a:rPr lang="en-US" altLang="zh-CN" sz="2800" b="1" baseline="-25000">
                  <a:solidFill>
                    <a:schemeClr val="accent1"/>
                  </a:solidFill>
                  <a:latin typeface="Tahoma" panose="020B0604030504040204" pitchFamily="34" charset="0"/>
                </a:rPr>
                <a:t>1</a:t>
              </a:r>
              <a:r>
                <a:rPr lang="en-US" altLang="zh-CN" sz="2800" b="1">
                  <a:solidFill>
                    <a:schemeClr val="accent1"/>
                  </a:solidFill>
                  <a:latin typeface="Tahoma" panose="020B0604030504040204" pitchFamily="34" charset="0"/>
                </a:rPr>
                <a:t>   Y</a:t>
              </a:r>
              <a:r>
                <a:rPr lang="en-US" altLang="zh-CN" sz="2800" b="1" baseline="-25000">
                  <a:solidFill>
                    <a:schemeClr val="accent1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92180" name="Text Box 54"/>
            <p:cNvSpPr txBox="1">
              <a:spLocks noChangeArrowheads="1"/>
            </p:cNvSpPr>
            <p:nvPr/>
          </p:nvSpPr>
          <p:spPr bwMode="auto">
            <a:xfrm>
              <a:off x="3072" y="2657"/>
              <a:ext cx="363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accent1"/>
                  </a:solidFill>
                  <a:latin typeface="Tahoma" panose="020B0604030504040204" pitchFamily="34" charset="0"/>
                </a:rPr>
                <a:t>C</a:t>
              </a:r>
              <a:r>
                <a:rPr lang="en-US" altLang="zh-CN" sz="2800" b="1" baseline="-25000">
                  <a:solidFill>
                    <a:schemeClr val="accent1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5003800" y="4724400"/>
            <a:ext cx="3306763" cy="949325"/>
            <a:chOff x="3014" y="3015"/>
            <a:chExt cx="2083" cy="598"/>
          </a:xfrm>
        </p:grpSpPr>
        <p:cxnSp>
          <p:nvCxnSpPr>
            <p:cNvPr id="92175" name="AutoShape 56"/>
            <p:cNvCxnSpPr>
              <a:cxnSpLocks noChangeShapeType="1"/>
              <a:stCxn id="92177" idx="2"/>
              <a:endCxn id="92180" idx="2"/>
            </p:cNvCxnSpPr>
            <p:nvPr/>
          </p:nvCxnSpPr>
          <p:spPr bwMode="auto">
            <a:xfrm rot="5400000">
              <a:off x="4055" y="1974"/>
              <a:ext cx="1" cy="2083"/>
            </a:xfrm>
            <a:prstGeom prst="curvedConnector3">
              <a:avLst>
                <a:gd name="adj1" fmla="val 38299986"/>
              </a:avLst>
            </a:prstGeom>
            <a:noFill/>
            <a:ln w="38100">
              <a:solidFill>
                <a:schemeClr val="bg2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176" name="Text Box 57"/>
            <p:cNvSpPr txBox="1">
              <a:spLocks noChangeArrowheads="1"/>
            </p:cNvSpPr>
            <p:nvPr/>
          </p:nvSpPr>
          <p:spPr bwMode="auto">
            <a:xfrm>
              <a:off x="3098" y="3322"/>
              <a:ext cx="50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反馈</a:t>
              </a:r>
              <a:endParaRPr lang="en-US" altLang="zh-CN" sz="2400" b="1">
                <a:solidFill>
                  <a:schemeClr val="bg2"/>
                </a:solidFill>
                <a:latin typeface="Arial Narrow" panose="020B060602020203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456762" name="Text Box 58"/>
          <p:cNvSpPr txBox="1">
            <a:spLocks noChangeArrowheads="1"/>
          </p:cNvSpPr>
          <p:nvPr/>
        </p:nvSpPr>
        <p:spPr bwMode="auto">
          <a:xfrm>
            <a:off x="468313" y="5300663"/>
            <a:ext cx="2757486" cy="580159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反馈 </a:t>
            </a:r>
            <a:r>
              <a:rPr lang="en-US" altLang="zh-CN" sz="2800" b="1" dirty="0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 </a:t>
            </a:r>
            <a:r>
              <a:rPr lang="zh-CN" altLang="en-US" sz="2800" b="1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时钟控制</a:t>
            </a:r>
            <a:endParaRPr lang="en-US" altLang="zh-CN" sz="2800" b="1" dirty="0">
              <a:solidFill>
                <a:schemeClr val="bg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4716463" y="3213100"/>
            <a:ext cx="3895725" cy="2967038"/>
            <a:chOff x="3072" y="2025"/>
            <a:chExt cx="2454" cy="1869"/>
          </a:xfrm>
        </p:grpSpPr>
        <p:sp>
          <p:nvSpPr>
            <p:cNvPr id="92171" name="Text Box 60"/>
            <p:cNvSpPr txBox="1">
              <a:spLocks noChangeArrowheads="1"/>
            </p:cNvSpPr>
            <p:nvPr/>
          </p:nvSpPr>
          <p:spPr bwMode="auto">
            <a:xfrm>
              <a:off x="5204" y="2657"/>
              <a:ext cx="322" cy="333"/>
            </a:xfrm>
            <a:prstGeom prst="rect">
              <a:avLst/>
            </a:prstGeom>
            <a:solidFill>
              <a:srgbClr val="000066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180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accent1"/>
                  </a:solidFill>
                  <a:latin typeface="Tahoma" panose="020B0604030504040204" pitchFamily="34" charset="0"/>
                </a:rPr>
                <a:t>C</a:t>
              </a:r>
              <a:r>
                <a:rPr lang="en-US" altLang="zh-CN" sz="2800" b="1" baseline="-25000">
                  <a:solidFill>
                    <a:schemeClr val="accent1"/>
                  </a:solidFill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92172" name="Text Box 61"/>
            <p:cNvSpPr txBox="1">
              <a:spLocks noChangeArrowheads="1"/>
            </p:cNvSpPr>
            <p:nvPr/>
          </p:nvSpPr>
          <p:spPr bwMode="auto">
            <a:xfrm>
              <a:off x="4176" y="3617"/>
              <a:ext cx="361" cy="277"/>
            </a:xfrm>
            <a:prstGeom prst="rect">
              <a:avLst/>
            </a:prstGeom>
            <a:gradFill rotWithShape="0">
              <a:gsLst>
                <a:gs pos="0">
                  <a:srgbClr val="000068"/>
                </a:gs>
                <a:gs pos="100000">
                  <a:schemeClr val="bg2"/>
                </a:gs>
              </a:gsLst>
              <a:lin ang="5400000" scaled="1"/>
            </a:gra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t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accent1"/>
                  </a:solidFill>
                  <a:latin typeface="Tahoma" panose="020B0604030504040204" pitchFamily="34" charset="0"/>
                </a:rPr>
                <a:t>S</a:t>
              </a:r>
              <a:r>
                <a:rPr lang="en-US" altLang="zh-CN" sz="2800" b="1" baseline="-25000">
                  <a:solidFill>
                    <a:schemeClr val="accent1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92173" name="Text Box 62"/>
            <p:cNvSpPr txBox="1">
              <a:spLocks noChangeArrowheads="1"/>
            </p:cNvSpPr>
            <p:nvPr/>
          </p:nvSpPr>
          <p:spPr bwMode="auto">
            <a:xfrm>
              <a:off x="3936" y="2025"/>
              <a:ext cx="817" cy="333"/>
            </a:xfrm>
            <a:prstGeom prst="rect">
              <a:avLst/>
            </a:prstGeom>
            <a:solidFill>
              <a:srgbClr val="000066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accent1"/>
                  </a:solidFill>
                  <a:latin typeface="Tahoma" panose="020B0604030504040204" pitchFamily="34" charset="0"/>
                </a:rPr>
                <a:t>X</a:t>
              </a:r>
              <a:r>
                <a:rPr lang="en-US" altLang="zh-CN" sz="2800" b="1" baseline="-25000">
                  <a:solidFill>
                    <a:schemeClr val="accent1"/>
                  </a:solidFill>
                  <a:latin typeface="Tahoma" panose="020B0604030504040204" pitchFamily="34" charset="0"/>
                </a:rPr>
                <a:t>2</a:t>
              </a:r>
              <a:r>
                <a:rPr lang="en-US" altLang="zh-CN" sz="2800" b="1">
                  <a:solidFill>
                    <a:schemeClr val="accent1"/>
                  </a:solidFill>
                  <a:latin typeface="Tahoma" panose="020B0604030504040204" pitchFamily="34" charset="0"/>
                </a:rPr>
                <a:t>   Y</a:t>
              </a:r>
              <a:r>
                <a:rPr lang="en-US" altLang="zh-CN" sz="2800" b="1" baseline="-25000">
                  <a:solidFill>
                    <a:schemeClr val="accent1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92174" name="Text Box 63"/>
            <p:cNvSpPr txBox="1">
              <a:spLocks noChangeArrowheads="1"/>
            </p:cNvSpPr>
            <p:nvPr/>
          </p:nvSpPr>
          <p:spPr bwMode="auto">
            <a:xfrm>
              <a:off x="3072" y="2657"/>
              <a:ext cx="369" cy="333"/>
            </a:xfrm>
            <a:prstGeom prst="rect">
              <a:avLst/>
            </a:prstGeom>
            <a:solidFill>
              <a:srgbClr val="000066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accent1"/>
                  </a:solidFill>
                  <a:latin typeface="Tahoma" panose="020B0604030504040204" pitchFamily="34" charset="0"/>
                </a:rPr>
                <a:t>C</a:t>
              </a:r>
              <a:r>
                <a:rPr lang="en-US" altLang="zh-CN" sz="2800" b="1" baseline="-25000">
                  <a:solidFill>
                    <a:schemeClr val="accent1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</p:grpSp>
      <p:sp>
        <p:nvSpPr>
          <p:cNvPr id="92170" name="AutoShape 64"/>
          <p:cNvSpPr>
            <a:spLocks noChangeArrowheads="1"/>
          </p:cNvSpPr>
          <p:nvPr/>
        </p:nvSpPr>
        <p:spPr bwMode="auto">
          <a:xfrm>
            <a:off x="1619250" y="4868863"/>
            <a:ext cx="215900" cy="431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19050" algn="ctr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5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8" grpId="0" autoUpdateAnimBg="0"/>
      <p:bldP spid="456762" grpId="0" animBg="1" autoUpdateAnimBg="0"/>
      <p:bldP spid="92170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5057775" y="4724400"/>
            <a:ext cx="2895600" cy="990600"/>
            <a:chOff x="2832" y="2928"/>
            <a:chExt cx="1824" cy="624"/>
          </a:xfrm>
        </p:grpSpPr>
        <p:sp>
          <p:nvSpPr>
            <p:cNvPr id="93236" name="Rectangle 65"/>
            <p:cNvSpPr>
              <a:spLocks noChangeArrowheads="1"/>
            </p:cNvSpPr>
            <p:nvPr/>
          </p:nvSpPr>
          <p:spPr bwMode="auto">
            <a:xfrm>
              <a:off x="2832" y="3168"/>
              <a:ext cx="576" cy="384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300" b="1">
                  <a:latin typeface="Arial Narrow" panose="020B0606020202030204" pitchFamily="34" charset="0"/>
                  <a:ea typeface="黑体" panose="02010609060101010101" pitchFamily="49" charset="-122"/>
                </a:rPr>
                <a:t>寄存器</a:t>
              </a:r>
              <a:endParaRPr lang="en-US" altLang="zh-CN" sz="2300" b="1">
                <a:latin typeface="Arial Narrow" panose="020B0606020202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3237" name="Line 66"/>
            <p:cNvSpPr>
              <a:spLocks noChangeShapeType="1"/>
            </p:cNvSpPr>
            <p:nvPr/>
          </p:nvSpPr>
          <p:spPr bwMode="auto">
            <a:xfrm>
              <a:off x="4656" y="2928"/>
              <a:ext cx="0" cy="48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38" name="Line 67"/>
            <p:cNvSpPr>
              <a:spLocks noChangeShapeType="1"/>
            </p:cNvSpPr>
            <p:nvPr/>
          </p:nvSpPr>
          <p:spPr bwMode="auto">
            <a:xfrm flipH="1">
              <a:off x="3408" y="3408"/>
              <a:ext cx="1248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39" name="Line 68"/>
            <p:cNvSpPr>
              <a:spLocks noChangeShapeType="1"/>
            </p:cNvSpPr>
            <p:nvPr/>
          </p:nvSpPr>
          <p:spPr bwMode="auto">
            <a:xfrm flipV="1">
              <a:off x="3120" y="2928"/>
              <a:ext cx="0" cy="24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3187" name="Group 69"/>
          <p:cNvGrpSpPr>
            <a:grpSpLocks/>
          </p:cNvGrpSpPr>
          <p:nvPr/>
        </p:nvGrpSpPr>
        <p:grpSpPr bwMode="auto">
          <a:xfrm>
            <a:off x="4991100" y="3357563"/>
            <a:ext cx="4152900" cy="2947987"/>
            <a:chOff x="264" y="2175"/>
            <a:chExt cx="2616" cy="1857"/>
          </a:xfrm>
        </p:grpSpPr>
        <p:sp>
          <p:nvSpPr>
            <p:cNvPr id="93226" name="Line 70"/>
            <p:cNvSpPr>
              <a:spLocks noChangeShapeType="1"/>
            </p:cNvSpPr>
            <p:nvPr/>
          </p:nvSpPr>
          <p:spPr bwMode="auto">
            <a:xfrm>
              <a:off x="576" y="3024"/>
              <a:ext cx="58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27" name="Rectangle 71"/>
            <p:cNvSpPr>
              <a:spLocks noChangeArrowheads="1"/>
            </p:cNvSpPr>
            <p:nvPr/>
          </p:nvSpPr>
          <p:spPr bwMode="auto">
            <a:xfrm>
              <a:off x="1160" y="2688"/>
              <a:ext cx="768" cy="624"/>
            </a:xfrm>
            <a:prstGeom prst="rect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10800" rIns="54000" bIns="10800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zh-CN" sz="2000" b="1">
                  <a:latin typeface="Tahoma" panose="020B0604030504040204" pitchFamily="34" charset="0"/>
                </a:rPr>
                <a:t>X      Y</a:t>
              </a:r>
            </a:p>
            <a:p>
              <a:pPr algn="ctr" eaLnBrk="1" hangingPunct="1"/>
              <a:r>
                <a:rPr lang="en-US" altLang="zh-CN" sz="2000" b="1">
                  <a:latin typeface="Tahoma" panose="020B0604030504040204" pitchFamily="34" charset="0"/>
                </a:rPr>
                <a:t>CI      CO</a:t>
              </a:r>
            </a:p>
            <a:p>
              <a:pPr algn="ctr" eaLnBrk="1" hangingPunct="1"/>
              <a:r>
                <a:rPr lang="en-US" altLang="zh-CN" sz="2000" b="1">
                  <a:latin typeface="Tahoma" panose="020B0604030504040204" pitchFamily="34" charset="0"/>
                </a:rPr>
                <a:t>S</a:t>
              </a:r>
            </a:p>
          </p:txBody>
        </p:sp>
        <p:sp>
          <p:nvSpPr>
            <p:cNvPr id="93228" name="Line 72"/>
            <p:cNvSpPr>
              <a:spLocks noChangeShapeType="1"/>
            </p:cNvSpPr>
            <p:nvPr/>
          </p:nvSpPr>
          <p:spPr bwMode="auto">
            <a:xfrm>
              <a:off x="1352" y="2496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29" name="Line 73"/>
            <p:cNvSpPr>
              <a:spLocks noChangeShapeType="1"/>
            </p:cNvSpPr>
            <p:nvPr/>
          </p:nvSpPr>
          <p:spPr bwMode="auto">
            <a:xfrm>
              <a:off x="1736" y="2496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30" name="Line 74"/>
            <p:cNvSpPr>
              <a:spLocks noChangeShapeType="1"/>
            </p:cNvSpPr>
            <p:nvPr/>
          </p:nvSpPr>
          <p:spPr bwMode="auto">
            <a:xfrm>
              <a:off x="1536" y="3312"/>
              <a:ext cx="0" cy="43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31" name="Line 75"/>
            <p:cNvSpPr>
              <a:spLocks noChangeShapeType="1"/>
            </p:cNvSpPr>
            <p:nvPr/>
          </p:nvSpPr>
          <p:spPr bwMode="auto">
            <a:xfrm>
              <a:off x="1928" y="3024"/>
              <a:ext cx="42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32" name="Text Box 76"/>
            <p:cNvSpPr txBox="1">
              <a:spLocks noChangeArrowheads="1"/>
            </p:cNvSpPr>
            <p:nvPr/>
          </p:nvSpPr>
          <p:spPr bwMode="auto">
            <a:xfrm>
              <a:off x="2347" y="2847"/>
              <a:ext cx="53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bg2"/>
                  </a:solidFill>
                  <a:latin typeface="Tahoma" panose="020B0604030504040204" pitchFamily="34" charset="0"/>
                </a:rPr>
                <a:t>C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ahoma" panose="020B0604030504040204" pitchFamily="34" charset="0"/>
                </a:rPr>
                <a:t>i+1</a:t>
              </a:r>
            </a:p>
          </p:txBody>
        </p:sp>
        <p:sp>
          <p:nvSpPr>
            <p:cNvPr id="93233" name="Text Box 77"/>
            <p:cNvSpPr txBox="1">
              <a:spLocks noChangeArrowheads="1"/>
            </p:cNvSpPr>
            <p:nvPr/>
          </p:nvSpPr>
          <p:spPr bwMode="auto">
            <a:xfrm>
              <a:off x="1376" y="3705"/>
              <a:ext cx="3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bg2"/>
                  </a:solidFill>
                  <a:latin typeface="Tahoma" panose="020B0604030504040204" pitchFamily="34" charset="0"/>
                </a:rPr>
                <a:t>S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93234" name="Text Box 78"/>
            <p:cNvSpPr txBox="1">
              <a:spLocks noChangeArrowheads="1"/>
            </p:cNvSpPr>
            <p:nvPr/>
          </p:nvSpPr>
          <p:spPr bwMode="auto">
            <a:xfrm>
              <a:off x="1200" y="2175"/>
              <a:ext cx="7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bg2"/>
                  </a:solidFill>
                  <a:latin typeface="Tahoma" panose="020B0604030504040204" pitchFamily="34" charset="0"/>
                </a:rPr>
                <a:t>X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ahoma" panose="020B0604030504040204" pitchFamily="34" charset="0"/>
                </a:rPr>
                <a:t>i</a:t>
              </a:r>
              <a:r>
                <a:rPr lang="en-US" altLang="zh-CN" sz="2800" b="1">
                  <a:solidFill>
                    <a:schemeClr val="bg2"/>
                  </a:solidFill>
                  <a:latin typeface="Tahoma" panose="020B0604030504040204" pitchFamily="34" charset="0"/>
                </a:rPr>
                <a:t>   Y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93235" name="Text Box 79"/>
            <p:cNvSpPr txBox="1">
              <a:spLocks noChangeArrowheads="1"/>
            </p:cNvSpPr>
            <p:nvPr/>
          </p:nvSpPr>
          <p:spPr bwMode="auto">
            <a:xfrm>
              <a:off x="264" y="2847"/>
              <a:ext cx="3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bg2"/>
                  </a:solidFill>
                  <a:latin typeface="Tahoma" panose="020B0604030504040204" pitchFamily="34" charset="0"/>
                </a:rPr>
                <a:t>C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</p:grpSp>
      <p:grpSp>
        <p:nvGrpSpPr>
          <p:cNvPr id="4" name="Group 113"/>
          <p:cNvGrpSpPr>
            <a:grpSpLocks/>
          </p:cNvGrpSpPr>
          <p:nvPr/>
        </p:nvGrpSpPr>
        <p:grpSpPr bwMode="auto">
          <a:xfrm>
            <a:off x="2916238" y="3616325"/>
            <a:ext cx="3560762" cy="1793875"/>
            <a:chOff x="1680" y="2132"/>
            <a:chExt cx="2243" cy="1130"/>
          </a:xfrm>
        </p:grpSpPr>
        <p:sp>
          <p:nvSpPr>
            <p:cNvPr id="93223" name="Text Box 114"/>
            <p:cNvSpPr txBox="1">
              <a:spLocks noChangeArrowheads="1"/>
            </p:cNvSpPr>
            <p:nvPr/>
          </p:nvSpPr>
          <p:spPr bwMode="auto">
            <a:xfrm>
              <a:off x="1680" y="2529"/>
              <a:ext cx="68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100" b="1">
                  <a:solidFill>
                    <a:schemeClr val="bg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时钟控制</a:t>
              </a:r>
              <a:endParaRPr lang="en-US" altLang="zh-CN" sz="2100" b="1">
                <a:solidFill>
                  <a:schemeClr val="bg2"/>
                </a:solidFill>
                <a:latin typeface="Arial Narrow" panose="020B060602020203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93224" name="AutoShape 115"/>
            <p:cNvCxnSpPr>
              <a:cxnSpLocks noChangeShapeType="1"/>
              <a:stCxn id="93223" idx="3"/>
              <a:endCxn id="93234" idx="1"/>
            </p:cNvCxnSpPr>
            <p:nvPr/>
          </p:nvCxnSpPr>
          <p:spPr bwMode="auto">
            <a:xfrm flipV="1">
              <a:off x="2363" y="2132"/>
              <a:ext cx="1560" cy="528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25" name="AutoShape 116"/>
            <p:cNvCxnSpPr>
              <a:cxnSpLocks noChangeShapeType="1"/>
              <a:stCxn id="93223" idx="3"/>
              <a:endCxn id="93236" idx="1"/>
            </p:cNvCxnSpPr>
            <p:nvPr/>
          </p:nvCxnSpPr>
          <p:spPr bwMode="auto">
            <a:xfrm>
              <a:off x="2363" y="2660"/>
              <a:ext cx="666" cy="602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3189" name="Group 119"/>
          <p:cNvGrpSpPr>
            <a:grpSpLocks/>
          </p:cNvGrpSpPr>
          <p:nvPr/>
        </p:nvGrpSpPr>
        <p:grpSpPr bwMode="auto">
          <a:xfrm>
            <a:off x="323850" y="549275"/>
            <a:ext cx="8534400" cy="2590800"/>
            <a:chOff x="192" y="288"/>
            <a:chExt cx="5376" cy="1632"/>
          </a:xfrm>
        </p:grpSpPr>
        <p:grpSp>
          <p:nvGrpSpPr>
            <p:cNvPr id="93191" name="Group 120"/>
            <p:cNvGrpSpPr>
              <a:grpSpLocks/>
            </p:cNvGrpSpPr>
            <p:nvPr/>
          </p:nvGrpSpPr>
          <p:grpSpPr bwMode="auto">
            <a:xfrm>
              <a:off x="192" y="288"/>
              <a:ext cx="5376" cy="1632"/>
              <a:chOff x="192" y="720"/>
              <a:chExt cx="5376" cy="1632"/>
            </a:xfrm>
          </p:grpSpPr>
          <p:sp>
            <p:nvSpPr>
              <p:cNvPr id="93194" name="AutoShape 121"/>
              <p:cNvSpPr>
                <a:spLocks noChangeArrowheads="1"/>
              </p:cNvSpPr>
              <p:nvPr/>
            </p:nvSpPr>
            <p:spPr bwMode="auto">
              <a:xfrm>
                <a:off x="192" y="720"/>
                <a:ext cx="5376" cy="1632"/>
              </a:xfrm>
              <a:prstGeom prst="roundRect">
                <a:avLst>
                  <a:gd name="adj" fmla="val 11153"/>
                </a:avLst>
              </a:prstGeom>
              <a:solidFill>
                <a:srgbClr val="00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93195" name="Group 122"/>
              <p:cNvGrpSpPr>
                <a:grpSpLocks/>
              </p:cNvGrpSpPr>
              <p:nvPr/>
            </p:nvGrpSpPr>
            <p:grpSpPr bwMode="auto">
              <a:xfrm>
                <a:off x="776" y="764"/>
                <a:ext cx="4696" cy="1492"/>
                <a:chOff x="288" y="764"/>
                <a:chExt cx="4696" cy="1492"/>
              </a:xfrm>
            </p:grpSpPr>
            <p:sp>
              <p:nvSpPr>
                <p:cNvPr id="93197" name="Rectangle 123"/>
                <p:cNvSpPr>
                  <a:spLocks noChangeArrowheads="1"/>
                </p:cNvSpPr>
                <p:nvPr/>
              </p:nvSpPr>
              <p:spPr bwMode="auto">
                <a:xfrm>
                  <a:off x="750" y="1200"/>
                  <a:ext cx="768" cy="6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54000" tIns="10800" rIns="54000" bIns="10800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X      Y</a:t>
                  </a:r>
                </a:p>
                <a:p>
                  <a:pPr algn="ctr" eaLnBrk="1" hangingPunct="1"/>
                  <a:r>
                    <a:rPr lang="en-US" altLang="zh-CN" sz="2000" b="1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CI      CO</a:t>
                  </a:r>
                </a:p>
                <a:p>
                  <a:pPr algn="ctr" eaLnBrk="1" hangingPunct="1"/>
                  <a:r>
                    <a:rPr lang="en-US" altLang="zh-CN" sz="2000" b="1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S</a:t>
                  </a:r>
                </a:p>
              </p:txBody>
            </p:sp>
            <p:sp>
              <p:nvSpPr>
                <p:cNvPr id="93198" name="Line 124"/>
                <p:cNvSpPr>
                  <a:spLocks noChangeShapeType="1"/>
                </p:cNvSpPr>
                <p:nvPr/>
              </p:nvSpPr>
              <p:spPr bwMode="auto">
                <a:xfrm>
                  <a:off x="1134" y="1824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3199" name="Line 125"/>
                <p:cNvSpPr>
                  <a:spLocks noChangeShapeType="1"/>
                </p:cNvSpPr>
                <p:nvPr/>
              </p:nvSpPr>
              <p:spPr bwMode="auto">
                <a:xfrm>
                  <a:off x="510" y="1536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3200" name="Line 126"/>
                <p:cNvSpPr>
                  <a:spLocks noChangeShapeType="1"/>
                </p:cNvSpPr>
                <p:nvPr/>
              </p:nvSpPr>
              <p:spPr bwMode="auto">
                <a:xfrm>
                  <a:off x="1518" y="1536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3201" name="Rectangle 127"/>
                <p:cNvSpPr>
                  <a:spLocks noChangeArrowheads="1"/>
                </p:cNvSpPr>
                <p:nvPr/>
              </p:nvSpPr>
              <p:spPr bwMode="auto">
                <a:xfrm>
                  <a:off x="1902" y="1200"/>
                  <a:ext cx="768" cy="6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54000" tIns="10800" rIns="54000" bIns="10800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X      Y</a:t>
                  </a:r>
                </a:p>
                <a:p>
                  <a:pPr algn="ctr" eaLnBrk="1" hangingPunct="1"/>
                  <a:r>
                    <a:rPr lang="en-US" altLang="zh-CN" sz="2000" b="1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CI      CO</a:t>
                  </a:r>
                </a:p>
                <a:p>
                  <a:pPr algn="ctr" eaLnBrk="1" hangingPunct="1"/>
                  <a:r>
                    <a:rPr lang="en-US" altLang="zh-CN" sz="2000" b="1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S</a:t>
                  </a:r>
                </a:p>
              </p:txBody>
            </p:sp>
            <p:sp>
              <p:nvSpPr>
                <p:cNvPr id="93202" name="Line 128"/>
                <p:cNvSpPr>
                  <a:spLocks noChangeShapeType="1"/>
                </p:cNvSpPr>
                <p:nvPr/>
              </p:nvSpPr>
              <p:spPr bwMode="auto">
                <a:xfrm>
                  <a:off x="2286" y="1824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3203" name="Line 129"/>
                <p:cNvSpPr>
                  <a:spLocks noChangeShapeType="1"/>
                </p:cNvSpPr>
                <p:nvPr/>
              </p:nvSpPr>
              <p:spPr bwMode="auto">
                <a:xfrm>
                  <a:off x="2670" y="1536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3204" name="Line 130"/>
                <p:cNvSpPr>
                  <a:spLocks noChangeShapeType="1"/>
                </p:cNvSpPr>
                <p:nvPr/>
              </p:nvSpPr>
              <p:spPr bwMode="auto">
                <a:xfrm>
                  <a:off x="3456" y="153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3205" name="Rectangle 131"/>
                <p:cNvSpPr>
                  <a:spLocks noChangeArrowheads="1"/>
                </p:cNvSpPr>
                <p:nvPr/>
              </p:nvSpPr>
              <p:spPr bwMode="auto">
                <a:xfrm>
                  <a:off x="3744" y="1200"/>
                  <a:ext cx="768" cy="6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54000" tIns="10800" rIns="54000" bIns="10800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X      Y</a:t>
                  </a:r>
                </a:p>
                <a:p>
                  <a:pPr algn="ctr" eaLnBrk="1" hangingPunct="1"/>
                  <a:r>
                    <a:rPr lang="en-US" altLang="zh-CN" sz="2000" b="1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CI      CO</a:t>
                  </a:r>
                </a:p>
                <a:p>
                  <a:pPr algn="ctr" eaLnBrk="1" hangingPunct="1"/>
                  <a:r>
                    <a:rPr lang="en-US" altLang="zh-CN" sz="2000" b="1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S</a:t>
                  </a:r>
                </a:p>
              </p:txBody>
            </p:sp>
            <p:sp>
              <p:nvSpPr>
                <p:cNvPr id="93206" name="Line 132"/>
                <p:cNvSpPr>
                  <a:spLocks noChangeShapeType="1"/>
                </p:cNvSpPr>
                <p:nvPr/>
              </p:nvSpPr>
              <p:spPr bwMode="auto">
                <a:xfrm>
                  <a:off x="942" y="1008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3207" name="Line 133"/>
                <p:cNvSpPr>
                  <a:spLocks noChangeShapeType="1"/>
                </p:cNvSpPr>
                <p:nvPr/>
              </p:nvSpPr>
              <p:spPr bwMode="auto">
                <a:xfrm>
                  <a:off x="1326" y="1008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3208" name="Line 134"/>
                <p:cNvSpPr>
                  <a:spLocks noChangeShapeType="1"/>
                </p:cNvSpPr>
                <p:nvPr/>
              </p:nvSpPr>
              <p:spPr bwMode="auto">
                <a:xfrm>
                  <a:off x="2094" y="1008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3209" name="Line 135"/>
                <p:cNvSpPr>
                  <a:spLocks noChangeShapeType="1"/>
                </p:cNvSpPr>
                <p:nvPr/>
              </p:nvSpPr>
              <p:spPr bwMode="auto">
                <a:xfrm>
                  <a:off x="2478" y="1008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3210" name="Line 136"/>
                <p:cNvSpPr>
                  <a:spLocks noChangeShapeType="1"/>
                </p:cNvSpPr>
                <p:nvPr/>
              </p:nvSpPr>
              <p:spPr bwMode="auto">
                <a:xfrm>
                  <a:off x="3936" y="1008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3211" name="Line 137"/>
                <p:cNvSpPr>
                  <a:spLocks noChangeShapeType="1"/>
                </p:cNvSpPr>
                <p:nvPr/>
              </p:nvSpPr>
              <p:spPr bwMode="auto">
                <a:xfrm>
                  <a:off x="4320" y="1008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3212" name="Line 138"/>
                <p:cNvSpPr>
                  <a:spLocks noChangeShapeType="1"/>
                </p:cNvSpPr>
                <p:nvPr/>
              </p:nvSpPr>
              <p:spPr bwMode="auto">
                <a:xfrm>
                  <a:off x="4128" y="1824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3213" name="Line 139"/>
                <p:cNvSpPr>
                  <a:spLocks noChangeShapeType="1"/>
                </p:cNvSpPr>
                <p:nvPr/>
              </p:nvSpPr>
              <p:spPr bwMode="auto">
                <a:xfrm>
                  <a:off x="4512" y="1536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3214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4740" y="1392"/>
                  <a:ext cx="24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>
                      <a:solidFill>
                        <a:srgbClr val="FFFF00"/>
                      </a:solidFill>
                      <a:latin typeface="Tahoma" panose="020B0604030504040204" pitchFamily="34" charset="0"/>
                    </a:rPr>
                    <a:t>C</a:t>
                  </a:r>
                </a:p>
              </p:txBody>
            </p:sp>
            <p:sp>
              <p:nvSpPr>
                <p:cNvPr id="93215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288" y="1392"/>
                  <a:ext cx="23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>
                      <a:solidFill>
                        <a:srgbClr val="FFFF00"/>
                      </a:solidFill>
                      <a:latin typeface="Tahoma" panose="020B0604030504040204" pitchFamily="34" charset="0"/>
                    </a:rPr>
                    <a:t>0</a:t>
                  </a:r>
                </a:p>
              </p:txBody>
            </p:sp>
            <p:sp>
              <p:nvSpPr>
                <p:cNvPr id="93216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942" y="1968"/>
                  <a:ext cx="36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>
                      <a:solidFill>
                        <a:schemeClr val="folHlink"/>
                      </a:solidFill>
                      <a:latin typeface="Tahoma" panose="020B0604030504040204" pitchFamily="34" charset="0"/>
                    </a:rPr>
                    <a:t>S0</a:t>
                  </a:r>
                </a:p>
              </p:txBody>
            </p:sp>
            <p:sp>
              <p:nvSpPr>
                <p:cNvPr id="93217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2094" y="1968"/>
                  <a:ext cx="36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>
                      <a:solidFill>
                        <a:schemeClr val="folHlink"/>
                      </a:solidFill>
                      <a:latin typeface="Tahoma" panose="020B0604030504040204" pitchFamily="34" charset="0"/>
                    </a:rPr>
                    <a:t>S1</a:t>
                  </a:r>
                </a:p>
              </p:txBody>
            </p:sp>
            <p:sp>
              <p:nvSpPr>
                <p:cNvPr id="93218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3936" y="1968"/>
                  <a:ext cx="36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>
                      <a:solidFill>
                        <a:schemeClr val="folHlink"/>
                      </a:solidFill>
                      <a:latin typeface="Tahoma" panose="020B0604030504040204" pitchFamily="34" charset="0"/>
                    </a:rPr>
                    <a:t>Sn</a:t>
                  </a:r>
                </a:p>
              </p:txBody>
            </p:sp>
            <p:sp>
              <p:nvSpPr>
                <p:cNvPr id="93219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730" y="764"/>
                  <a:ext cx="7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>
                      <a:solidFill>
                        <a:schemeClr val="folHlink"/>
                      </a:solidFill>
                      <a:latin typeface="Tahoma" panose="020B0604030504040204" pitchFamily="34" charset="0"/>
                    </a:rPr>
                    <a:t>X0   Y0</a:t>
                  </a:r>
                </a:p>
              </p:txBody>
            </p:sp>
            <p:sp>
              <p:nvSpPr>
                <p:cNvPr id="93220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1882" y="766"/>
                  <a:ext cx="7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>
                      <a:solidFill>
                        <a:schemeClr val="folHlink"/>
                      </a:solidFill>
                      <a:latin typeface="Tahoma" panose="020B0604030504040204" pitchFamily="34" charset="0"/>
                    </a:rPr>
                    <a:t>X1   Y1</a:t>
                  </a:r>
                </a:p>
              </p:txBody>
            </p:sp>
            <p:sp>
              <p:nvSpPr>
                <p:cNvPr id="93221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3724" y="768"/>
                  <a:ext cx="79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>
                      <a:solidFill>
                        <a:schemeClr val="folHlink"/>
                      </a:solidFill>
                      <a:latin typeface="Tahoma" panose="020B0604030504040204" pitchFamily="34" charset="0"/>
                    </a:rPr>
                    <a:t>Xn   Yn</a:t>
                  </a:r>
                </a:p>
              </p:txBody>
            </p:sp>
            <p:sp>
              <p:nvSpPr>
                <p:cNvPr id="93222" name="Line 148"/>
                <p:cNvSpPr>
                  <a:spLocks noChangeShapeType="1"/>
                </p:cNvSpPr>
                <p:nvPr/>
              </p:nvSpPr>
              <p:spPr bwMode="auto">
                <a:xfrm>
                  <a:off x="3168" y="1536"/>
                  <a:ext cx="240" cy="0"/>
                </a:xfrm>
                <a:prstGeom prst="line">
                  <a:avLst/>
                </a:prstGeom>
                <a:noFill/>
                <a:ln w="76200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93196" name="Text Box 149"/>
              <p:cNvSpPr txBox="1">
                <a:spLocks noChangeArrowheads="1"/>
              </p:cNvSpPr>
              <p:nvPr/>
            </p:nvSpPr>
            <p:spPr bwMode="auto">
              <a:xfrm>
                <a:off x="336" y="864"/>
                <a:ext cx="116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 b="1">
                  <a:solidFill>
                    <a:schemeClr val="accent1"/>
                  </a:solidFill>
                  <a:latin typeface="Arial Narrow" panose="020B0606020202030204" pitchFamily="34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93192" name="Text Box 150"/>
            <p:cNvSpPr txBox="1">
              <a:spLocks noChangeArrowheads="1"/>
            </p:cNvSpPr>
            <p:nvPr/>
          </p:nvSpPr>
          <p:spPr bwMode="auto">
            <a:xfrm>
              <a:off x="2016" y="816"/>
              <a:ext cx="3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folHlink"/>
                  </a:solidFill>
                  <a:latin typeface="Tahoma" panose="020B0604030504040204" pitchFamily="34" charset="0"/>
                </a:rPr>
                <a:t>C1</a:t>
              </a:r>
            </a:p>
          </p:txBody>
        </p:sp>
        <p:sp>
          <p:nvSpPr>
            <p:cNvPr id="93193" name="Text Box 151"/>
            <p:cNvSpPr txBox="1">
              <a:spLocks noChangeArrowheads="1"/>
            </p:cNvSpPr>
            <p:nvPr/>
          </p:nvSpPr>
          <p:spPr bwMode="auto">
            <a:xfrm>
              <a:off x="3168" y="816"/>
              <a:ext cx="3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folHlink"/>
                  </a:solidFill>
                  <a:latin typeface="Tahoma" panose="020B0604030504040204" pitchFamily="34" charset="0"/>
                </a:rPr>
                <a:t>C2</a:t>
              </a:r>
            </a:p>
          </p:txBody>
        </p:sp>
      </p:grpSp>
      <p:sp>
        <p:nvSpPr>
          <p:cNvPr id="58" name="Text Box 58"/>
          <p:cNvSpPr txBox="1">
            <a:spLocks noChangeArrowheads="1"/>
          </p:cNvSpPr>
          <p:nvPr/>
        </p:nvSpPr>
        <p:spPr bwMode="auto">
          <a:xfrm>
            <a:off x="468313" y="3429000"/>
            <a:ext cx="2668587" cy="6096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反馈</a:t>
            </a:r>
            <a:r>
              <a:rPr lang="en-US" altLang="zh-CN" sz="2800" b="1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 </a:t>
            </a:r>
            <a:r>
              <a:rPr lang="zh-CN" altLang="en-US" sz="2800" b="1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时钟控制</a:t>
            </a:r>
            <a:endParaRPr lang="en-US" altLang="zh-CN" sz="2800" b="1">
              <a:solidFill>
                <a:schemeClr val="bg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10" name="Group 2"/>
          <p:cNvGrpSpPr>
            <a:grpSpLocks/>
          </p:cNvGrpSpPr>
          <p:nvPr/>
        </p:nvGrpSpPr>
        <p:grpSpPr bwMode="auto">
          <a:xfrm>
            <a:off x="4427538" y="620713"/>
            <a:ext cx="3733800" cy="2514600"/>
            <a:chOff x="2784" y="384"/>
            <a:chExt cx="2352" cy="1584"/>
          </a:xfrm>
        </p:grpSpPr>
        <p:sp>
          <p:nvSpPr>
            <p:cNvPr id="94224" name="Rectangle 3"/>
            <p:cNvSpPr>
              <a:spLocks noChangeArrowheads="1"/>
            </p:cNvSpPr>
            <p:nvPr/>
          </p:nvSpPr>
          <p:spPr bwMode="auto">
            <a:xfrm>
              <a:off x="3504" y="432"/>
              <a:ext cx="816" cy="64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FA</a:t>
              </a:r>
            </a:p>
          </p:txBody>
        </p:sp>
        <p:sp>
          <p:nvSpPr>
            <p:cNvPr id="94225" name="Line 4"/>
            <p:cNvSpPr>
              <a:spLocks noChangeShapeType="1"/>
            </p:cNvSpPr>
            <p:nvPr/>
          </p:nvSpPr>
          <p:spPr bwMode="auto">
            <a:xfrm>
              <a:off x="3168" y="593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469" name="Text Box 5"/>
            <p:cNvSpPr txBox="1">
              <a:spLocks noChangeArrowheads="1"/>
            </p:cNvSpPr>
            <p:nvPr/>
          </p:nvSpPr>
          <p:spPr bwMode="auto">
            <a:xfrm>
              <a:off x="2784" y="384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4227" name="Line 6"/>
            <p:cNvSpPr>
              <a:spLocks noChangeShapeType="1"/>
            </p:cNvSpPr>
            <p:nvPr/>
          </p:nvSpPr>
          <p:spPr bwMode="auto">
            <a:xfrm>
              <a:off x="4368" y="1809"/>
              <a:ext cx="288" cy="1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471" name="Text Box 7"/>
            <p:cNvSpPr txBox="1">
              <a:spLocks noChangeArrowheads="1"/>
            </p:cNvSpPr>
            <p:nvPr/>
          </p:nvSpPr>
          <p:spPr bwMode="auto">
            <a:xfrm>
              <a:off x="4704" y="1680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CP</a:t>
              </a:r>
            </a:p>
          </p:txBody>
        </p:sp>
        <p:sp>
          <p:nvSpPr>
            <p:cNvPr id="94229" name="Line 8"/>
            <p:cNvSpPr>
              <a:spLocks noChangeShapeType="1"/>
            </p:cNvSpPr>
            <p:nvPr/>
          </p:nvSpPr>
          <p:spPr bwMode="auto">
            <a:xfrm>
              <a:off x="4320" y="576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230" name="Line 9"/>
            <p:cNvSpPr>
              <a:spLocks noChangeShapeType="1"/>
            </p:cNvSpPr>
            <p:nvPr/>
          </p:nvSpPr>
          <p:spPr bwMode="auto">
            <a:xfrm>
              <a:off x="3168" y="816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474" name="Text Box 10"/>
            <p:cNvSpPr txBox="1">
              <a:spLocks noChangeArrowheads="1"/>
            </p:cNvSpPr>
            <p:nvPr/>
          </p:nvSpPr>
          <p:spPr bwMode="auto">
            <a:xfrm>
              <a:off x="2784" y="667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4232" name="Line 11"/>
            <p:cNvSpPr>
              <a:spLocks noChangeShapeType="1"/>
            </p:cNvSpPr>
            <p:nvPr/>
          </p:nvSpPr>
          <p:spPr bwMode="auto">
            <a:xfrm>
              <a:off x="4320" y="912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476" name="Rectangle 12"/>
            <p:cNvSpPr>
              <a:spLocks noChangeArrowheads="1"/>
            </p:cNvSpPr>
            <p:nvPr/>
          </p:nvSpPr>
          <p:spPr bwMode="auto">
            <a:xfrm>
              <a:off x="3523" y="1392"/>
              <a:ext cx="850" cy="542"/>
            </a:xfrm>
            <a:prstGeom prst="rect">
              <a:avLst/>
            </a:prstGeom>
            <a:solidFill>
              <a:srgbClr val="FFFF99"/>
            </a:solidFill>
            <a:ln w="38100" cap="sq">
              <a:solidFill>
                <a:srgbClr val="00CC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18477" name="Text Box 13"/>
            <p:cNvSpPr txBox="1">
              <a:spLocks noChangeArrowheads="1"/>
            </p:cNvSpPr>
            <p:nvPr/>
          </p:nvSpPr>
          <p:spPr bwMode="auto">
            <a:xfrm>
              <a:off x="3578" y="1392"/>
              <a:ext cx="51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18478" name="Text Box 14"/>
            <p:cNvSpPr txBox="1">
              <a:spLocks noChangeArrowheads="1"/>
            </p:cNvSpPr>
            <p:nvPr/>
          </p:nvSpPr>
          <p:spPr bwMode="auto">
            <a:xfrm>
              <a:off x="4020" y="1392"/>
              <a:ext cx="319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18479" name="Text Box 15"/>
            <p:cNvSpPr txBox="1">
              <a:spLocks noChangeArrowheads="1"/>
            </p:cNvSpPr>
            <p:nvPr/>
          </p:nvSpPr>
          <p:spPr bwMode="auto">
            <a:xfrm>
              <a:off x="3588" y="1641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94237" name="Line 16"/>
            <p:cNvSpPr>
              <a:spLocks noChangeShapeType="1"/>
            </p:cNvSpPr>
            <p:nvPr/>
          </p:nvSpPr>
          <p:spPr bwMode="auto">
            <a:xfrm>
              <a:off x="4704" y="912"/>
              <a:ext cx="0" cy="6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238" name="Line 17"/>
            <p:cNvSpPr>
              <a:spLocks noChangeShapeType="1"/>
            </p:cNvSpPr>
            <p:nvPr/>
          </p:nvSpPr>
          <p:spPr bwMode="auto">
            <a:xfrm flipH="1">
              <a:off x="4368" y="1536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482" name="Text Box 18"/>
            <p:cNvSpPr txBox="1">
              <a:spLocks noChangeArrowheads="1"/>
            </p:cNvSpPr>
            <p:nvPr/>
          </p:nvSpPr>
          <p:spPr bwMode="auto">
            <a:xfrm>
              <a:off x="4800" y="43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18483" name="Text Box 19"/>
            <p:cNvSpPr txBox="1">
              <a:spLocks noChangeArrowheads="1"/>
            </p:cNvSpPr>
            <p:nvPr/>
          </p:nvSpPr>
          <p:spPr bwMode="auto">
            <a:xfrm>
              <a:off x="4416" y="624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94241" name="Line 20"/>
            <p:cNvSpPr>
              <a:spLocks noChangeShapeType="1"/>
            </p:cNvSpPr>
            <p:nvPr/>
          </p:nvSpPr>
          <p:spPr bwMode="auto">
            <a:xfrm flipH="1">
              <a:off x="3312" y="1536"/>
              <a:ext cx="19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242" name="Line 21"/>
            <p:cNvSpPr>
              <a:spLocks noChangeShapeType="1"/>
            </p:cNvSpPr>
            <p:nvPr/>
          </p:nvSpPr>
          <p:spPr bwMode="auto">
            <a:xfrm flipV="1">
              <a:off x="3312" y="960"/>
              <a:ext cx="0" cy="57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243" name="Line 22"/>
            <p:cNvSpPr>
              <a:spLocks noChangeShapeType="1"/>
            </p:cNvSpPr>
            <p:nvPr/>
          </p:nvSpPr>
          <p:spPr bwMode="auto">
            <a:xfrm>
              <a:off x="3312" y="960"/>
              <a:ext cx="19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487" name="Text Box 23"/>
            <p:cNvSpPr txBox="1">
              <a:spLocks noChangeArrowheads="1"/>
            </p:cNvSpPr>
            <p:nvPr/>
          </p:nvSpPr>
          <p:spPr bwMode="auto">
            <a:xfrm>
              <a:off x="3264" y="1488"/>
              <a:ext cx="1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318488" name="Text Box 24"/>
            <p:cNvSpPr txBox="1">
              <a:spLocks noChangeArrowheads="1"/>
            </p:cNvSpPr>
            <p:nvPr/>
          </p:nvSpPr>
          <p:spPr bwMode="auto">
            <a:xfrm>
              <a:off x="2928" y="105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i-1</a:t>
              </a:r>
            </a:p>
          </p:txBody>
        </p:sp>
        <p:sp>
          <p:nvSpPr>
            <p:cNvPr id="94246" name="Line 25"/>
            <p:cNvSpPr>
              <a:spLocks noChangeShapeType="1"/>
            </p:cNvSpPr>
            <p:nvPr/>
          </p:nvSpPr>
          <p:spPr bwMode="auto">
            <a:xfrm flipH="1">
              <a:off x="4272" y="1728"/>
              <a:ext cx="96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247" name="Line 26"/>
            <p:cNvSpPr>
              <a:spLocks noChangeShapeType="1"/>
            </p:cNvSpPr>
            <p:nvPr/>
          </p:nvSpPr>
          <p:spPr bwMode="auto">
            <a:xfrm>
              <a:off x="4272" y="1824"/>
              <a:ext cx="96" cy="4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4211" name="Group 27"/>
          <p:cNvGrpSpPr>
            <a:grpSpLocks/>
          </p:cNvGrpSpPr>
          <p:nvPr/>
        </p:nvGrpSpPr>
        <p:grpSpPr bwMode="auto">
          <a:xfrm>
            <a:off x="609600" y="2286000"/>
            <a:ext cx="2438400" cy="3505200"/>
            <a:chOff x="4128" y="1968"/>
            <a:chExt cx="1536" cy="2208"/>
          </a:xfrm>
        </p:grpSpPr>
        <p:sp>
          <p:nvSpPr>
            <p:cNvPr id="318492" name="Text Box 28"/>
            <p:cNvSpPr txBox="1">
              <a:spLocks noChangeArrowheads="1"/>
            </p:cNvSpPr>
            <p:nvPr/>
          </p:nvSpPr>
          <p:spPr bwMode="auto">
            <a:xfrm>
              <a:off x="4128" y="1968"/>
              <a:ext cx="1536" cy="220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X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1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X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2  </a:t>
              </a:r>
              <a:r>
                <a:rPr kumimoji="0" lang="en-US" altLang="zh-CN" sz="2200" b="1" dirty="0" smtClean="0">
                  <a:solidFill>
                    <a:srgbClr val="000099"/>
                  </a:solidFill>
                  <a:latin typeface="Times New Roman" pitchFamily="18" charset="0"/>
                </a:rPr>
                <a:t>y   </a:t>
              </a:r>
              <a:r>
                <a:rPr lang="en-US" altLang="zh-CN" sz="2200" b="1" baseline="-30000" dirty="0" smtClean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  <a:latin typeface="Times New Roman" pitchFamily="18" charset="0"/>
                </a:rPr>
                <a:t>n+1</a:t>
              </a:r>
              <a:r>
                <a:rPr lang="en-US" altLang="zh-CN" sz="2200" b="1" baseline="-30000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lang="en-US" altLang="zh-CN" sz="2200" b="1" dirty="0">
                  <a:latin typeface="Times New Roman" pitchFamily="18" charset="0"/>
                </a:rPr>
                <a:t>  </a:t>
              </a:r>
              <a:r>
                <a:rPr lang="en-US" altLang="zh-CN" sz="2200" b="1" dirty="0" smtClean="0">
                  <a:latin typeface="Times New Roman" pitchFamily="18" charset="0"/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S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i</a:t>
              </a:r>
              <a:endParaRPr lang="en-US" altLang="zh-CN" sz="2200" b="1" dirty="0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0   0   0     0      </a:t>
              </a:r>
              <a:r>
                <a:rPr lang="en-US" altLang="zh-CN" sz="2200" b="1" dirty="0" smtClean="0">
                  <a:latin typeface="Times New Roman" pitchFamily="18" charset="0"/>
                </a:rPr>
                <a:t>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    </a:t>
              </a:r>
              <a:endParaRPr lang="en-US" altLang="zh-CN" sz="2200" b="1" dirty="0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0   1   0     0      </a:t>
              </a:r>
              <a:r>
                <a:rPr lang="en-US" altLang="zh-CN" sz="2200" b="1" dirty="0" smtClean="0">
                  <a:latin typeface="Times New Roman" pitchFamily="18" charset="0"/>
                </a:rPr>
                <a:t> 1 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</a:t>
              </a:r>
              <a:endParaRPr lang="en-US" altLang="zh-CN" sz="2200" b="1" dirty="0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1   0   0     0      </a:t>
              </a:r>
              <a:r>
                <a:rPr lang="en-US" altLang="zh-CN" sz="2200" b="1" dirty="0" smtClean="0">
                  <a:latin typeface="Times New Roman" pitchFamily="18" charset="0"/>
                </a:rPr>
                <a:t> 1   </a:t>
              </a:r>
              <a:endParaRPr lang="en-US" altLang="zh-CN" sz="2200" b="1" dirty="0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1   1   0     1      </a:t>
              </a:r>
              <a:r>
                <a:rPr lang="en-US" altLang="zh-CN" sz="2200" b="1" dirty="0" smtClean="0">
                  <a:latin typeface="Times New Roman" pitchFamily="18" charset="0"/>
                </a:rPr>
                <a:t>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 </a:t>
              </a:r>
              <a:endParaRPr lang="en-US" altLang="zh-CN" sz="2200" b="1" dirty="0">
                <a:latin typeface="Times New Roman" pitchFamily="18" charset="0"/>
              </a:endParaRPr>
            </a:p>
            <a:p>
              <a:pPr marL="457200" indent="-457200" algn="just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0   0   1     0      </a:t>
              </a:r>
              <a:r>
                <a:rPr lang="en-US" altLang="zh-CN" sz="2200" b="1" dirty="0" smtClean="0">
                  <a:latin typeface="Times New Roman" pitchFamily="18" charset="0"/>
                </a:rPr>
                <a:t> 1 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   </a:t>
              </a:r>
              <a:endParaRPr lang="en-US" altLang="zh-CN" sz="2200" b="1" dirty="0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0   1   1     1      </a:t>
              </a:r>
              <a:r>
                <a:rPr lang="en-US" altLang="zh-CN" sz="2200" b="1" dirty="0" smtClean="0">
                  <a:latin typeface="Times New Roman" pitchFamily="18" charset="0"/>
                </a:rPr>
                <a:t>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</a:t>
              </a:r>
              <a:r>
                <a:rPr lang="en-US" altLang="zh-CN" sz="2200" b="1" dirty="0" smtClean="0">
                  <a:latin typeface="Times New Roman" pitchFamily="18" charset="0"/>
                </a:rPr>
                <a:t>       </a:t>
              </a:r>
              <a:endParaRPr lang="en-US" altLang="zh-CN" sz="2200" b="1" dirty="0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1   0   1     1      </a:t>
              </a:r>
              <a:r>
                <a:rPr lang="en-US" altLang="zh-CN" sz="2200" b="1" dirty="0" smtClean="0">
                  <a:latin typeface="Times New Roman" pitchFamily="18" charset="0"/>
                </a:rPr>
                <a:t> 0  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200" b="1" dirty="0" smtClean="0">
                  <a:latin typeface="Times New Roman" pitchFamily="18" charset="0"/>
                </a:rPr>
                <a:t>     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endParaRPr lang="en-US" altLang="zh-CN" sz="2200" b="1" dirty="0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1   1   1     1      </a:t>
              </a:r>
              <a:r>
                <a:rPr lang="en-US" altLang="zh-CN" sz="2200" b="1" dirty="0" smtClean="0">
                  <a:latin typeface="Times New Roman" pitchFamily="18" charset="0"/>
                </a:rPr>
                <a:t>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94220" name="Line 29"/>
            <p:cNvSpPr>
              <a:spLocks noChangeShapeType="1"/>
            </p:cNvSpPr>
            <p:nvPr/>
          </p:nvSpPr>
          <p:spPr bwMode="auto">
            <a:xfrm>
              <a:off x="4800" y="1968"/>
              <a:ext cx="0" cy="2208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221" name="Line 30"/>
            <p:cNvSpPr>
              <a:spLocks noChangeShapeType="1"/>
            </p:cNvSpPr>
            <p:nvPr/>
          </p:nvSpPr>
          <p:spPr bwMode="auto">
            <a:xfrm>
              <a:off x="5184" y="1968"/>
              <a:ext cx="0" cy="2160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222" name="Line 31"/>
            <p:cNvSpPr>
              <a:spLocks noChangeShapeType="1"/>
            </p:cNvSpPr>
            <p:nvPr/>
          </p:nvSpPr>
          <p:spPr bwMode="auto">
            <a:xfrm>
              <a:off x="4128" y="2256"/>
              <a:ext cx="1536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223" name="Line 32"/>
            <p:cNvSpPr>
              <a:spLocks noChangeShapeType="1"/>
            </p:cNvSpPr>
            <p:nvPr/>
          </p:nvSpPr>
          <p:spPr bwMode="auto">
            <a:xfrm flipV="1">
              <a:off x="4140" y="3168"/>
              <a:ext cx="1524" cy="24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18497" name="Text Box 33"/>
          <p:cNvSpPr txBox="1">
            <a:spLocks noChangeArrowheads="1"/>
          </p:cNvSpPr>
          <p:nvPr/>
        </p:nvSpPr>
        <p:spPr bwMode="auto">
          <a:xfrm>
            <a:off x="3733800" y="3595688"/>
            <a:ext cx="487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D= C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(X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⊕X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 X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X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</a:p>
        </p:txBody>
      </p:sp>
      <p:sp>
        <p:nvSpPr>
          <p:cNvPr id="94213" name="AutoShape 34"/>
          <p:cNvSpPr>
            <a:spLocks/>
          </p:cNvSpPr>
          <p:nvPr/>
        </p:nvSpPr>
        <p:spPr bwMode="auto">
          <a:xfrm>
            <a:off x="3352800" y="3581400"/>
            <a:ext cx="457200" cy="2057400"/>
          </a:xfrm>
          <a:prstGeom prst="leftBrace">
            <a:avLst>
              <a:gd name="adj1" fmla="val 37500"/>
              <a:gd name="adj2" fmla="val 50000"/>
            </a:avLst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8499" name="Text Box 35"/>
          <p:cNvSpPr txBox="1">
            <a:spLocks noChangeArrowheads="1"/>
          </p:cNvSpPr>
          <p:nvPr/>
        </p:nvSpPr>
        <p:spPr bwMode="auto">
          <a:xfrm>
            <a:off x="3733800" y="42672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= X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⊕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⊕y</a:t>
            </a:r>
          </a:p>
        </p:txBody>
      </p:sp>
      <p:sp>
        <p:nvSpPr>
          <p:cNvPr id="318500" name="Text Box 36"/>
          <p:cNvSpPr txBox="1">
            <a:spLocks noChangeArrowheads="1"/>
          </p:cNvSpPr>
          <p:nvPr/>
        </p:nvSpPr>
        <p:spPr bwMode="auto">
          <a:xfrm>
            <a:off x="3733800" y="5105400"/>
            <a:ext cx="502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sz="2800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n+1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=D=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(X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⊕X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 X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X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</a:p>
        </p:txBody>
      </p:sp>
      <p:sp>
        <p:nvSpPr>
          <p:cNvPr id="94216" name="Text Box 37"/>
          <p:cNvSpPr txBox="1">
            <a:spLocks noChangeArrowheads="1"/>
          </p:cNvSpPr>
          <p:nvPr/>
        </p:nvSpPr>
        <p:spPr bwMode="auto">
          <a:xfrm>
            <a:off x="468313" y="692150"/>
            <a:ext cx="304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u="sng">
                <a:solidFill>
                  <a:srgbClr val="0000CC"/>
                </a:solidFill>
                <a:latin typeface="Arial" panose="020B0604020202020204" pitchFamily="34" charset="0"/>
              </a:rPr>
              <a:t>方案 </a:t>
            </a:r>
            <a:r>
              <a:rPr lang="en-US" altLang="zh-CN" b="1" u="sng">
                <a:solidFill>
                  <a:srgbClr val="0000CC"/>
                </a:solidFill>
                <a:latin typeface="Arial" panose="020B0604020202020204" pitchFamily="34" charset="0"/>
              </a:rPr>
              <a:t>2</a:t>
            </a:r>
            <a:r>
              <a:rPr lang="zh-CN" altLang="en-US" b="1" u="sng">
                <a:solidFill>
                  <a:srgbClr val="0000CC"/>
                </a:solidFill>
                <a:latin typeface="Arial" panose="020B0604020202020204" pitchFamily="34" charset="0"/>
              </a:rPr>
              <a:t>：</a:t>
            </a:r>
            <a:endParaRPr lang="en-US" altLang="zh-CN" b="1" u="sng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97" grpId="0"/>
      <p:bldP spid="94213" grpId="0" animBg="1"/>
      <p:bldP spid="318499" grpId="0"/>
      <p:bldP spid="318500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288925" y="342762"/>
            <a:ext cx="903605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chemeClr val="bg2"/>
                </a:solidFill>
                <a:latin typeface="宋体" panose="02010600030101010101" pitchFamily="2" charset="-122"/>
              </a:rPr>
              <a:t>用</a:t>
            </a:r>
            <a:r>
              <a:rPr lang="en-US" altLang="zh-CN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74LS194(</a:t>
            </a:r>
            <a:r>
              <a:rPr lang="en-US" altLang="zh-CN" sz="2800" dirty="0">
                <a:solidFill>
                  <a:schemeClr val="bg2"/>
                </a:solidFill>
              </a:rPr>
              <a:t>4</a:t>
            </a:r>
            <a:r>
              <a:rPr lang="zh-CN" altLang="en-US" sz="2800" dirty="0">
                <a:solidFill>
                  <a:schemeClr val="bg2"/>
                </a:solidFill>
                <a:latin typeface="宋体" panose="02010600030101010101" pitchFamily="2" charset="-122"/>
              </a:rPr>
              <a:t>位双向移位寄存器</a:t>
            </a:r>
            <a:r>
              <a:rPr lang="en-US" altLang="zh-CN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)</a:t>
            </a:r>
            <a:r>
              <a:rPr lang="zh-CN" altLang="en-US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设计</a:t>
            </a:r>
            <a:endParaRPr lang="en-US" altLang="zh-CN" sz="2800" dirty="0" smtClean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           n-bit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</a:rPr>
              <a:t>串行加法器</a:t>
            </a:r>
            <a:endParaRPr lang="zh-CN" altLang="en-US" sz="2800" dirty="0">
              <a:solidFill>
                <a:schemeClr val="bg2"/>
              </a:solidFill>
            </a:endParaRP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288925" y="1770875"/>
            <a:ext cx="6697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组件： 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FA, D-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触发器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,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移位寄存器</a:t>
            </a:r>
          </a:p>
        </p:txBody>
      </p:sp>
      <p:grpSp>
        <p:nvGrpSpPr>
          <p:cNvPr id="95236" name="组合 1"/>
          <p:cNvGrpSpPr>
            <a:grpSpLocks/>
          </p:cNvGrpSpPr>
          <p:nvPr/>
        </p:nvGrpSpPr>
        <p:grpSpPr bwMode="auto">
          <a:xfrm>
            <a:off x="611188" y="2780928"/>
            <a:ext cx="7488237" cy="2968997"/>
            <a:chOff x="611560" y="2780928"/>
            <a:chExt cx="7487865" cy="2968997"/>
          </a:xfrm>
        </p:grpSpPr>
        <p:grpSp>
          <p:nvGrpSpPr>
            <p:cNvPr id="95237" name="Group 5"/>
            <p:cNvGrpSpPr>
              <a:grpSpLocks/>
            </p:cNvGrpSpPr>
            <p:nvPr/>
          </p:nvGrpSpPr>
          <p:grpSpPr bwMode="auto">
            <a:xfrm>
              <a:off x="6804025" y="3087689"/>
              <a:ext cx="1084263" cy="1262063"/>
              <a:chOff x="4011" y="1390"/>
              <a:chExt cx="683" cy="795"/>
            </a:xfrm>
          </p:grpSpPr>
          <p:sp>
            <p:nvSpPr>
              <p:cNvPr id="411654" name="Rectangle 6"/>
              <p:cNvSpPr>
                <a:spLocks noChangeArrowheads="1"/>
              </p:cNvSpPr>
              <p:nvPr/>
            </p:nvSpPr>
            <p:spPr bwMode="auto">
              <a:xfrm>
                <a:off x="4059" y="1390"/>
                <a:ext cx="499" cy="795"/>
              </a:xfrm>
              <a:prstGeom prst="rect">
                <a:avLst/>
              </a:prstGeom>
              <a:solidFill>
                <a:srgbClr val="CCFFCC"/>
              </a:solidFill>
              <a:ln w="28575">
                <a:solidFill>
                  <a:srgbClr val="FF505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 sz="280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95284" name="Text Box 7"/>
              <p:cNvSpPr txBox="1">
                <a:spLocks noChangeArrowheads="1"/>
              </p:cNvSpPr>
              <p:nvPr/>
            </p:nvSpPr>
            <p:spPr bwMode="auto">
              <a:xfrm>
                <a:off x="4014" y="1424"/>
                <a:ext cx="363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solidFill>
                      <a:srgbClr val="000066"/>
                    </a:solidFill>
                  </a:rPr>
                  <a:t>a</a:t>
                </a:r>
                <a:r>
                  <a:rPr lang="en-US" altLang="zh-CN" sz="2800" b="1" baseline="-25000">
                    <a:solidFill>
                      <a:srgbClr val="000066"/>
                    </a:solidFill>
                  </a:rPr>
                  <a:t>i</a:t>
                </a:r>
              </a:p>
            </p:txBody>
          </p:sp>
          <p:sp>
            <p:nvSpPr>
              <p:cNvPr id="95285" name="Text Box 8"/>
              <p:cNvSpPr txBox="1">
                <a:spLocks noChangeArrowheads="1"/>
              </p:cNvSpPr>
              <p:nvPr/>
            </p:nvSpPr>
            <p:spPr bwMode="auto">
              <a:xfrm>
                <a:off x="4011" y="1600"/>
                <a:ext cx="363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solidFill>
                      <a:srgbClr val="000066"/>
                    </a:solidFill>
                  </a:rPr>
                  <a:t>b</a:t>
                </a:r>
                <a:r>
                  <a:rPr lang="en-US" altLang="zh-CN" sz="2800" b="1" baseline="-25000">
                    <a:solidFill>
                      <a:srgbClr val="000066"/>
                    </a:solidFill>
                  </a:rPr>
                  <a:t>i</a:t>
                </a:r>
              </a:p>
            </p:txBody>
          </p:sp>
          <p:sp>
            <p:nvSpPr>
              <p:cNvPr id="95286" name="Text Box 9"/>
              <p:cNvSpPr txBox="1">
                <a:spLocks noChangeArrowheads="1"/>
              </p:cNvSpPr>
              <p:nvPr/>
            </p:nvSpPr>
            <p:spPr bwMode="auto">
              <a:xfrm>
                <a:off x="4022" y="1848"/>
                <a:ext cx="485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 dirty="0">
                    <a:solidFill>
                      <a:srgbClr val="000066"/>
                    </a:solidFill>
                  </a:rPr>
                  <a:t>c</a:t>
                </a:r>
                <a:r>
                  <a:rPr lang="en-US" altLang="zh-CN" sz="2800" b="1" baseline="-25000" dirty="0">
                    <a:solidFill>
                      <a:srgbClr val="000066"/>
                    </a:solidFill>
                  </a:rPr>
                  <a:t>i-1</a:t>
                </a:r>
              </a:p>
            </p:txBody>
          </p:sp>
          <p:sp>
            <p:nvSpPr>
              <p:cNvPr id="95287" name="Text Box 10"/>
              <p:cNvSpPr txBox="1">
                <a:spLocks noChangeArrowheads="1"/>
              </p:cNvSpPr>
              <p:nvPr/>
            </p:nvSpPr>
            <p:spPr bwMode="auto">
              <a:xfrm>
                <a:off x="4331" y="1691"/>
                <a:ext cx="363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solidFill>
                      <a:srgbClr val="0000FF"/>
                    </a:solidFill>
                  </a:rPr>
                  <a:t>c</a:t>
                </a:r>
                <a:r>
                  <a:rPr lang="en-US" altLang="zh-CN" sz="2800" b="1" baseline="-25000">
                    <a:solidFill>
                      <a:srgbClr val="0000FF"/>
                    </a:solidFill>
                  </a:rPr>
                  <a:t>i</a:t>
                </a:r>
              </a:p>
            </p:txBody>
          </p:sp>
          <p:sp>
            <p:nvSpPr>
              <p:cNvPr id="95288" name="Text Box 11"/>
              <p:cNvSpPr txBox="1">
                <a:spLocks noChangeArrowheads="1"/>
              </p:cNvSpPr>
              <p:nvPr/>
            </p:nvSpPr>
            <p:spPr bwMode="auto">
              <a:xfrm>
                <a:off x="4331" y="1480"/>
                <a:ext cx="363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solidFill>
                      <a:srgbClr val="0000FF"/>
                    </a:solidFill>
                  </a:rPr>
                  <a:t>s</a:t>
                </a:r>
                <a:r>
                  <a:rPr lang="en-US" altLang="zh-CN" sz="2800" b="1" baseline="-25000">
                    <a:solidFill>
                      <a:srgbClr val="0000FF"/>
                    </a:solidFill>
                  </a:rPr>
                  <a:t>i</a:t>
                </a:r>
              </a:p>
            </p:txBody>
          </p:sp>
        </p:grpSp>
        <p:sp>
          <p:nvSpPr>
            <p:cNvPr id="95238" name="Rectangle 12"/>
            <p:cNvSpPr>
              <a:spLocks noChangeArrowheads="1"/>
            </p:cNvSpPr>
            <p:nvPr/>
          </p:nvSpPr>
          <p:spPr bwMode="auto">
            <a:xfrm>
              <a:off x="6877050" y="4581525"/>
              <a:ext cx="792163" cy="1008063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sp>
          <p:nvSpPr>
            <p:cNvPr id="95239" name="Text Box 13"/>
            <p:cNvSpPr txBox="1">
              <a:spLocks noChangeArrowheads="1"/>
            </p:cNvSpPr>
            <p:nvPr/>
          </p:nvSpPr>
          <p:spPr bwMode="auto">
            <a:xfrm>
              <a:off x="7307263" y="4733925"/>
              <a:ext cx="5762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rgbClr val="000066"/>
                  </a:solidFill>
                </a:rPr>
                <a:t>D</a:t>
              </a:r>
              <a:endParaRPr lang="en-US" altLang="zh-CN" sz="2400" b="1" baseline="-25000">
                <a:solidFill>
                  <a:srgbClr val="000066"/>
                </a:solidFill>
              </a:endParaRPr>
            </a:p>
          </p:txBody>
        </p:sp>
        <p:sp>
          <p:nvSpPr>
            <p:cNvPr id="95240" name="Text Box 14"/>
            <p:cNvSpPr txBox="1">
              <a:spLocks noChangeArrowheads="1"/>
            </p:cNvSpPr>
            <p:nvPr/>
          </p:nvSpPr>
          <p:spPr bwMode="auto">
            <a:xfrm>
              <a:off x="7104063" y="5056188"/>
              <a:ext cx="57626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solidFill>
                    <a:srgbClr val="000066"/>
                  </a:solidFill>
                </a:rPr>
                <a:t>cp</a:t>
              </a:r>
              <a:endParaRPr lang="en-US" altLang="zh-CN" sz="2800" b="1" baseline="-25000">
                <a:solidFill>
                  <a:srgbClr val="000066"/>
                </a:solidFill>
              </a:endParaRPr>
            </a:p>
          </p:txBody>
        </p:sp>
        <p:sp>
          <p:nvSpPr>
            <p:cNvPr id="95241" name="Text Box 15"/>
            <p:cNvSpPr txBox="1">
              <a:spLocks noChangeArrowheads="1"/>
            </p:cNvSpPr>
            <p:nvPr/>
          </p:nvSpPr>
          <p:spPr bwMode="auto">
            <a:xfrm>
              <a:off x="6850063" y="4657725"/>
              <a:ext cx="5762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rgbClr val="0000FF"/>
                  </a:solidFill>
                </a:rPr>
                <a:t>Q</a:t>
              </a:r>
              <a:endParaRPr lang="en-US" altLang="zh-CN" sz="2400" b="1" baseline="-25000">
                <a:solidFill>
                  <a:srgbClr val="0000FF"/>
                </a:solidFill>
              </a:endParaRPr>
            </a:p>
          </p:txBody>
        </p:sp>
        <p:sp>
          <p:nvSpPr>
            <p:cNvPr id="95242" name="Rectangle 16"/>
            <p:cNvSpPr>
              <a:spLocks noChangeArrowheads="1"/>
            </p:cNvSpPr>
            <p:nvPr/>
          </p:nvSpPr>
          <p:spPr bwMode="auto">
            <a:xfrm>
              <a:off x="3059112" y="3314840"/>
              <a:ext cx="2665411" cy="33006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sp>
          <p:nvSpPr>
            <p:cNvPr id="411665" name="Text Box 17"/>
            <p:cNvSpPr txBox="1">
              <a:spLocks noChangeArrowheads="1"/>
            </p:cNvSpPr>
            <p:nvPr/>
          </p:nvSpPr>
          <p:spPr bwMode="auto">
            <a:xfrm>
              <a:off x="3132087" y="2780928"/>
              <a:ext cx="295886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i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n-1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b="1" i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n-2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….</a:t>
              </a:r>
              <a:r>
                <a:rPr lang="en-US" altLang="zh-CN" b="1" i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lang="en-US" altLang="zh-CN" b="1" i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pic>
          <p:nvPicPr>
            <p:cNvPr id="95244" name="Picture 1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7125" y="5229225"/>
              <a:ext cx="171450" cy="1857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245" name="AutoShape 19"/>
            <p:cNvSpPr>
              <a:spLocks noChangeArrowheads="1"/>
            </p:cNvSpPr>
            <p:nvPr/>
          </p:nvSpPr>
          <p:spPr bwMode="auto">
            <a:xfrm>
              <a:off x="3203575" y="3502025"/>
              <a:ext cx="144463" cy="142875"/>
            </a:xfrm>
            <a:prstGeom prst="triangle">
              <a:avLst>
                <a:gd name="adj" fmla="val 50000"/>
              </a:avLst>
            </a:prstGeom>
            <a:solidFill>
              <a:srgbClr val="FFCCFF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sp>
          <p:nvSpPr>
            <p:cNvPr id="95246" name="Rectangle 20"/>
            <p:cNvSpPr>
              <a:spLocks noChangeArrowheads="1"/>
            </p:cNvSpPr>
            <p:nvPr/>
          </p:nvSpPr>
          <p:spPr bwMode="auto">
            <a:xfrm>
              <a:off x="3348038" y="4941888"/>
              <a:ext cx="2303462" cy="36036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sp>
          <p:nvSpPr>
            <p:cNvPr id="411669" name="Text Box 21"/>
            <p:cNvSpPr txBox="1">
              <a:spLocks noChangeArrowheads="1"/>
            </p:cNvSpPr>
            <p:nvPr/>
          </p:nvSpPr>
          <p:spPr bwMode="auto">
            <a:xfrm>
              <a:off x="3491142" y="4492625"/>
              <a:ext cx="237636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i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n-1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b="1" i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n-2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….</a:t>
              </a:r>
              <a:r>
                <a:rPr lang="en-US" altLang="zh-CN" b="1" i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lang="en-US" altLang="zh-CN" b="1" i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95248" name="AutoShape 22"/>
            <p:cNvSpPr>
              <a:spLocks noChangeArrowheads="1"/>
            </p:cNvSpPr>
            <p:nvPr/>
          </p:nvSpPr>
          <p:spPr bwMode="auto">
            <a:xfrm>
              <a:off x="3492500" y="5157788"/>
              <a:ext cx="144463" cy="142875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sp>
          <p:nvSpPr>
            <p:cNvPr id="95249" name="Rectangle 23"/>
            <p:cNvSpPr>
              <a:spLocks noChangeArrowheads="1"/>
            </p:cNvSpPr>
            <p:nvPr/>
          </p:nvSpPr>
          <p:spPr bwMode="auto">
            <a:xfrm>
              <a:off x="1835150" y="4078288"/>
              <a:ext cx="288925" cy="431800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sp>
          <p:nvSpPr>
            <p:cNvPr id="95250" name="Line 24"/>
            <p:cNvSpPr>
              <a:spLocks noChangeShapeType="1"/>
            </p:cNvSpPr>
            <p:nvPr/>
          </p:nvSpPr>
          <p:spPr bwMode="auto">
            <a:xfrm>
              <a:off x="1547813" y="4221163"/>
              <a:ext cx="28733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95251" name="Line 25"/>
            <p:cNvSpPr>
              <a:spLocks noChangeShapeType="1"/>
            </p:cNvSpPr>
            <p:nvPr/>
          </p:nvSpPr>
          <p:spPr bwMode="auto">
            <a:xfrm>
              <a:off x="1547813" y="4424363"/>
              <a:ext cx="28733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95252" name="Text Box 26"/>
            <p:cNvSpPr txBox="1">
              <a:spLocks noChangeArrowheads="1"/>
            </p:cNvSpPr>
            <p:nvPr/>
          </p:nvSpPr>
          <p:spPr bwMode="auto">
            <a:xfrm>
              <a:off x="971550" y="3862388"/>
              <a:ext cx="57467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solidFill>
                    <a:schemeClr val="bg2"/>
                  </a:solidFill>
                </a:rPr>
                <a:t>cp</a:t>
              </a:r>
              <a:endParaRPr lang="en-US" altLang="zh-CN" sz="2800" b="1" baseline="-25000">
                <a:solidFill>
                  <a:schemeClr val="bg2"/>
                </a:solidFill>
              </a:endParaRPr>
            </a:p>
          </p:txBody>
        </p:sp>
        <p:sp>
          <p:nvSpPr>
            <p:cNvPr id="95253" name="Text Box 27"/>
            <p:cNvSpPr txBox="1">
              <a:spLocks noChangeArrowheads="1"/>
            </p:cNvSpPr>
            <p:nvPr/>
          </p:nvSpPr>
          <p:spPr bwMode="auto">
            <a:xfrm>
              <a:off x="1030288" y="4197350"/>
              <a:ext cx="57467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solidFill>
                    <a:schemeClr val="bg2"/>
                  </a:solidFill>
                </a:rPr>
                <a:t>x</a:t>
              </a:r>
              <a:endParaRPr lang="en-US" altLang="zh-CN" sz="2800" b="1" baseline="-25000">
                <a:solidFill>
                  <a:schemeClr val="bg2"/>
                </a:solidFill>
              </a:endParaRPr>
            </a:p>
          </p:txBody>
        </p:sp>
        <p:sp>
          <p:nvSpPr>
            <p:cNvPr id="95254" name="Text Box 28"/>
            <p:cNvSpPr txBox="1">
              <a:spLocks noChangeArrowheads="1"/>
            </p:cNvSpPr>
            <p:nvPr/>
          </p:nvSpPr>
          <p:spPr bwMode="auto">
            <a:xfrm>
              <a:off x="611560" y="4725988"/>
              <a:ext cx="2103065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solidFill>
                    <a:schemeClr val="bg2"/>
                  </a:solidFill>
                </a:rPr>
                <a:t>x</a:t>
              </a:r>
              <a:r>
                <a:rPr lang="en-US" altLang="zh-CN" sz="2800" b="1">
                  <a:solidFill>
                    <a:schemeClr val="bg2"/>
                  </a:solidFill>
                </a:rPr>
                <a:t>=1: </a:t>
              </a:r>
              <a:r>
                <a:rPr lang="zh-CN" altLang="en-US" sz="2800" b="1">
                  <a:solidFill>
                    <a:schemeClr val="bg2"/>
                  </a:solidFill>
                </a:rPr>
                <a:t>加操作</a:t>
              </a:r>
              <a:endParaRPr lang="zh-CN" altLang="en-US" sz="280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solidFill>
                    <a:schemeClr val="bg2"/>
                  </a:solidFill>
                </a:rPr>
                <a:t>x</a:t>
              </a:r>
              <a:r>
                <a:rPr lang="en-US" altLang="zh-CN" sz="2800" b="1">
                  <a:solidFill>
                    <a:schemeClr val="bg2"/>
                  </a:solidFill>
                </a:rPr>
                <a:t>=0: </a:t>
              </a:r>
              <a:r>
                <a:rPr lang="zh-CN" altLang="en-US" sz="2800" b="1">
                  <a:solidFill>
                    <a:schemeClr val="bg2"/>
                  </a:solidFill>
                </a:rPr>
                <a:t>停</a:t>
              </a:r>
              <a:endParaRPr lang="zh-CN" altLang="en-US" sz="280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95255" name="Line 29"/>
            <p:cNvSpPr>
              <a:spLocks noChangeShapeType="1"/>
            </p:cNvSpPr>
            <p:nvPr/>
          </p:nvSpPr>
          <p:spPr bwMode="auto">
            <a:xfrm>
              <a:off x="2124075" y="4294188"/>
              <a:ext cx="115093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95256" name="Line 30"/>
            <p:cNvSpPr>
              <a:spLocks noChangeShapeType="1"/>
            </p:cNvSpPr>
            <p:nvPr/>
          </p:nvSpPr>
          <p:spPr bwMode="auto">
            <a:xfrm flipV="1">
              <a:off x="3275013" y="3644900"/>
              <a:ext cx="0" cy="64928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95257" name="Line 31"/>
            <p:cNvSpPr>
              <a:spLocks noChangeShapeType="1"/>
            </p:cNvSpPr>
            <p:nvPr/>
          </p:nvSpPr>
          <p:spPr bwMode="auto">
            <a:xfrm>
              <a:off x="2700338" y="4294188"/>
              <a:ext cx="0" cy="143986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95258" name="Line 32"/>
            <p:cNvSpPr>
              <a:spLocks noChangeShapeType="1"/>
            </p:cNvSpPr>
            <p:nvPr/>
          </p:nvSpPr>
          <p:spPr bwMode="auto">
            <a:xfrm>
              <a:off x="2700338" y="5734050"/>
              <a:ext cx="525621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95259" name="Line 33"/>
            <p:cNvSpPr>
              <a:spLocks noChangeShapeType="1"/>
            </p:cNvSpPr>
            <p:nvPr/>
          </p:nvSpPr>
          <p:spPr bwMode="auto">
            <a:xfrm flipV="1">
              <a:off x="3563938" y="5302250"/>
              <a:ext cx="0" cy="4318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95260" name="Text Box 34"/>
            <p:cNvSpPr txBox="1">
              <a:spLocks noChangeArrowheads="1"/>
            </p:cNvSpPr>
            <p:nvPr/>
          </p:nvSpPr>
          <p:spPr bwMode="auto">
            <a:xfrm>
              <a:off x="3635375" y="4868863"/>
              <a:ext cx="2590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1"/>
                  </a:solidFill>
                  <a:latin typeface="Arial" panose="020B0604020202020204" pitchFamily="34" charset="0"/>
                  <a:ea typeface="楷体_GB2312"/>
                  <a:cs typeface="楷体_GB2312"/>
                </a:rPr>
                <a:t>移位寄存器</a:t>
              </a:r>
            </a:p>
          </p:txBody>
        </p:sp>
        <p:sp>
          <p:nvSpPr>
            <p:cNvPr id="95261" name="Text Box 35"/>
            <p:cNvSpPr txBox="1">
              <a:spLocks noChangeArrowheads="1"/>
            </p:cNvSpPr>
            <p:nvPr/>
          </p:nvSpPr>
          <p:spPr bwMode="auto">
            <a:xfrm>
              <a:off x="3563937" y="3251200"/>
              <a:ext cx="18732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solidFill>
                    <a:schemeClr val="bg1"/>
                  </a:solidFill>
                  <a:latin typeface="Arial" panose="020B0604020202020204" pitchFamily="34" charset="0"/>
                </a:rPr>
                <a:t>累加器</a:t>
              </a:r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zh-CN" sz="2000" dirty="0">
                  <a:solidFill>
                    <a:schemeClr val="bg2"/>
                  </a:solidFill>
                  <a:latin typeface="Arial" panose="020B0604020202020204" pitchFamily="34" charset="0"/>
                </a:rPr>
                <a:t>(</a:t>
              </a:r>
              <a:r>
                <a:rPr lang="zh-CN" altLang="en-US" sz="2000" dirty="0">
                  <a:solidFill>
                    <a:schemeClr val="bg2"/>
                  </a:solidFill>
                  <a:latin typeface="Arial" panose="020B0604020202020204" pitchFamily="34" charset="0"/>
                </a:rPr>
                <a:t>寄存器</a:t>
              </a:r>
              <a:r>
                <a:rPr lang="en-US" altLang="zh-CN" sz="2000" dirty="0">
                  <a:solidFill>
                    <a:schemeClr val="bg2"/>
                  </a:solidFill>
                  <a:latin typeface="Arial" panose="020B0604020202020204" pitchFamily="34" charset="0"/>
                </a:rPr>
                <a:t>)</a:t>
              </a:r>
              <a:endParaRPr lang="zh-CN" altLang="en-US" sz="2000" dirty="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95262" name="Line 36"/>
            <p:cNvSpPr>
              <a:spLocks noChangeShapeType="1"/>
            </p:cNvSpPr>
            <p:nvPr/>
          </p:nvSpPr>
          <p:spPr bwMode="auto">
            <a:xfrm>
              <a:off x="5760372" y="3429000"/>
              <a:ext cx="1115945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95263" name="Line 37"/>
            <p:cNvSpPr>
              <a:spLocks noChangeShapeType="1"/>
            </p:cNvSpPr>
            <p:nvPr/>
          </p:nvSpPr>
          <p:spPr bwMode="auto">
            <a:xfrm>
              <a:off x="5651500" y="5157788"/>
              <a:ext cx="288925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95264" name="Line 38"/>
            <p:cNvSpPr>
              <a:spLocks noChangeShapeType="1"/>
            </p:cNvSpPr>
            <p:nvPr/>
          </p:nvSpPr>
          <p:spPr bwMode="auto">
            <a:xfrm flipV="1">
              <a:off x="5940425" y="3644900"/>
              <a:ext cx="0" cy="151288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95265" name="Line 39"/>
            <p:cNvSpPr>
              <a:spLocks noChangeShapeType="1"/>
            </p:cNvSpPr>
            <p:nvPr/>
          </p:nvSpPr>
          <p:spPr bwMode="auto">
            <a:xfrm>
              <a:off x="5940425" y="3644900"/>
              <a:ext cx="93503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95266" name="Line 40"/>
            <p:cNvSpPr>
              <a:spLocks noChangeShapeType="1"/>
            </p:cNvSpPr>
            <p:nvPr/>
          </p:nvSpPr>
          <p:spPr bwMode="auto">
            <a:xfrm flipH="1">
              <a:off x="6443663" y="4870450"/>
              <a:ext cx="431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95267" name="Line 41"/>
            <p:cNvSpPr>
              <a:spLocks noChangeShapeType="1"/>
            </p:cNvSpPr>
            <p:nvPr/>
          </p:nvSpPr>
          <p:spPr bwMode="auto">
            <a:xfrm flipV="1">
              <a:off x="6443663" y="4078288"/>
              <a:ext cx="0" cy="79216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95268" name="Line 42"/>
            <p:cNvSpPr>
              <a:spLocks noChangeShapeType="1"/>
            </p:cNvSpPr>
            <p:nvPr/>
          </p:nvSpPr>
          <p:spPr bwMode="auto">
            <a:xfrm>
              <a:off x="6443663" y="4078288"/>
              <a:ext cx="431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95269" name="Line 43"/>
            <p:cNvSpPr>
              <a:spLocks noChangeShapeType="1"/>
            </p:cNvSpPr>
            <p:nvPr/>
          </p:nvSpPr>
          <p:spPr bwMode="auto">
            <a:xfrm>
              <a:off x="7667625" y="3502025"/>
              <a:ext cx="36036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95270" name="Line 44"/>
            <p:cNvSpPr>
              <a:spLocks noChangeShapeType="1"/>
            </p:cNvSpPr>
            <p:nvPr/>
          </p:nvSpPr>
          <p:spPr bwMode="auto">
            <a:xfrm flipV="1">
              <a:off x="8027988" y="2781300"/>
              <a:ext cx="0" cy="7207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95271" name="Line 45"/>
            <p:cNvSpPr>
              <a:spLocks noChangeShapeType="1"/>
            </p:cNvSpPr>
            <p:nvPr/>
          </p:nvSpPr>
          <p:spPr bwMode="auto">
            <a:xfrm flipH="1">
              <a:off x="2627313" y="2781300"/>
              <a:ext cx="540067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95272" name="Line 46"/>
            <p:cNvSpPr>
              <a:spLocks noChangeShapeType="1"/>
            </p:cNvSpPr>
            <p:nvPr/>
          </p:nvSpPr>
          <p:spPr bwMode="auto">
            <a:xfrm>
              <a:off x="2627313" y="2781300"/>
              <a:ext cx="0" cy="57626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95273" name="Line 47"/>
            <p:cNvSpPr>
              <a:spLocks noChangeShapeType="1"/>
            </p:cNvSpPr>
            <p:nvPr/>
          </p:nvSpPr>
          <p:spPr bwMode="auto">
            <a:xfrm>
              <a:off x="2627313" y="3357563"/>
              <a:ext cx="43180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95274" name="AutoShape 48"/>
            <p:cNvSpPr>
              <a:spLocks noChangeArrowheads="1"/>
            </p:cNvSpPr>
            <p:nvPr/>
          </p:nvSpPr>
          <p:spPr bwMode="auto">
            <a:xfrm>
              <a:off x="4498975" y="4005263"/>
              <a:ext cx="720725" cy="215900"/>
            </a:xfrm>
            <a:custGeom>
              <a:avLst/>
              <a:gdLst>
                <a:gd name="T0" fmla="*/ 2147483646 w 21600"/>
                <a:gd name="T1" fmla="*/ 0 h 21600"/>
                <a:gd name="T2" fmla="*/ 0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95275" name="Line 49"/>
            <p:cNvSpPr>
              <a:spLocks noChangeShapeType="1"/>
            </p:cNvSpPr>
            <p:nvPr/>
          </p:nvSpPr>
          <p:spPr bwMode="auto">
            <a:xfrm>
              <a:off x="7667625" y="3862388"/>
              <a:ext cx="431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95276" name="Line 50"/>
            <p:cNvSpPr>
              <a:spLocks noChangeShapeType="1"/>
            </p:cNvSpPr>
            <p:nvPr/>
          </p:nvSpPr>
          <p:spPr bwMode="auto">
            <a:xfrm>
              <a:off x="8099425" y="3862388"/>
              <a:ext cx="0" cy="10795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95277" name="Line 51"/>
            <p:cNvSpPr>
              <a:spLocks noChangeShapeType="1"/>
            </p:cNvSpPr>
            <p:nvPr/>
          </p:nvSpPr>
          <p:spPr bwMode="auto">
            <a:xfrm flipH="1">
              <a:off x="7667625" y="4941888"/>
              <a:ext cx="431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95278" name="Line 52"/>
            <p:cNvSpPr>
              <a:spLocks noChangeShapeType="1"/>
            </p:cNvSpPr>
            <p:nvPr/>
          </p:nvSpPr>
          <p:spPr bwMode="auto">
            <a:xfrm flipV="1">
              <a:off x="7956550" y="5302250"/>
              <a:ext cx="0" cy="4318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95279" name="Line 53"/>
            <p:cNvSpPr>
              <a:spLocks noChangeShapeType="1"/>
            </p:cNvSpPr>
            <p:nvPr/>
          </p:nvSpPr>
          <p:spPr bwMode="auto">
            <a:xfrm flipH="1">
              <a:off x="7667625" y="5302250"/>
              <a:ext cx="288925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95280" name="Oval 54"/>
            <p:cNvSpPr>
              <a:spLocks noChangeArrowheads="1"/>
            </p:cNvSpPr>
            <p:nvPr/>
          </p:nvSpPr>
          <p:spPr bwMode="auto">
            <a:xfrm>
              <a:off x="3543300" y="5713413"/>
              <a:ext cx="36513" cy="3651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sp>
          <p:nvSpPr>
            <p:cNvPr id="95281" name="Oval 55"/>
            <p:cNvSpPr>
              <a:spLocks noChangeArrowheads="1"/>
            </p:cNvSpPr>
            <p:nvPr/>
          </p:nvSpPr>
          <p:spPr bwMode="auto">
            <a:xfrm>
              <a:off x="2678113" y="4281488"/>
              <a:ext cx="36512" cy="3651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sp>
          <p:nvSpPr>
            <p:cNvPr id="95282" name="Text Box 61"/>
            <p:cNvSpPr txBox="1">
              <a:spLocks noChangeArrowheads="1"/>
            </p:cNvSpPr>
            <p:nvPr/>
          </p:nvSpPr>
          <p:spPr bwMode="auto">
            <a:xfrm>
              <a:off x="2997200" y="3214688"/>
              <a:ext cx="79216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chemeClr val="bg2"/>
                  </a:solidFill>
                  <a:latin typeface="Arial" panose="020B0604020202020204" pitchFamily="34" charset="0"/>
                </a:rPr>
                <a:t>D</a:t>
              </a:r>
              <a:r>
                <a:rPr lang="en-US" altLang="zh-CN" sz="16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1" name="Group 18"/>
          <p:cNvGrpSpPr>
            <a:grpSpLocks/>
          </p:cNvGrpSpPr>
          <p:nvPr/>
        </p:nvGrpSpPr>
        <p:grpSpPr bwMode="auto">
          <a:xfrm>
            <a:off x="3779912" y="1268760"/>
            <a:ext cx="5257800" cy="4067175"/>
            <a:chOff x="192" y="1344"/>
            <a:chExt cx="3312" cy="2562"/>
          </a:xfrm>
        </p:grpSpPr>
        <p:sp>
          <p:nvSpPr>
            <p:cNvPr id="238611" name="Text Box 19"/>
            <p:cNvSpPr txBox="1">
              <a:spLocks noChangeArrowheads="1"/>
            </p:cNvSpPr>
            <p:nvPr/>
          </p:nvSpPr>
          <p:spPr bwMode="auto">
            <a:xfrm>
              <a:off x="192" y="1344"/>
              <a:ext cx="3312" cy="254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X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 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2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1</a:t>
              </a:r>
              <a:r>
                <a:rPr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lang="en-US" altLang="zh-CN" sz="2200" b="1" baseline="-30000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2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  <a:latin typeface="Times New Roman" pitchFamily="18" charset="0"/>
                </a:rPr>
                <a:t>n+1</a:t>
              </a:r>
              <a:r>
                <a:rPr lang="en-US" altLang="zh-CN" sz="2200" b="1" baseline="-30000" dirty="0">
                  <a:solidFill>
                    <a:srgbClr val="000099"/>
                  </a:solidFill>
                  <a:latin typeface="Times New Roman" pitchFamily="18" charset="0"/>
                </a:rPr>
                <a:t> 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1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  <a:latin typeface="Times New Roman" pitchFamily="18" charset="0"/>
                </a:rPr>
                <a:t>n+1</a:t>
              </a:r>
              <a:r>
                <a:rPr lang="en-US" altLang="zh-CN" sz="2200" b="1" dirty="0">
                  <a:latin typeface="Times New Roman" pitchFamily="18" charset="0"/>
                </a:rPr>
                <a:t>   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J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2  </a:t>
              </a:r>
              <a:r>
                <a:rPr kumimoji="0" lang="en-US" altLang="zh-CN" sz="2200" b="1" baseline="-25000" dirty="0" smtClean="0">
                  <a:solidFill>
                    <a:srgbClr val="000099"/>
                  </a:solidFill>
                  <a:latin typeface="Times New Roman" pitchFamily="18" charset="0"/>
                </a:rPr>
                <a:t> 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K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2    </a:t>
              </a:r>
              <a:r>
                <a:rPr kumimoji="0" lang="en-US" altLang="zh-CN" sz="2200" b="1" baseline="-25000" dirty="0" smtClean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dirty="0" smtClean="0">
                  <a:solidFill>
                    <a:srgbClr val="000099"/>
                  </a:solidFill>
                  <a:latin typeface="Times New Roman" pitchFamily="18" charset="0"/>
                </a:rPr>
                <a:t>J</a:t>
              </a:r>
              <a:r>
                <a:rPr kumimoji="0" lang="en-US" altLang="zh-CN" sz="2200" b="1" baseline="-25000" dirty="0" smtClean="0">
                  <a:solidFill>
                    <a:srgbClr val="000099"/>
                  </a:solidFill>
                  <a:latin typeface="Times New Roman" pitchFamily="18" charset="0"/>
                </a:rPr>
                <a:t>1</a:t>
              </a:r>
              <a:r>
                <a:rPr lang="en-US" altLang="zh-CN" sz="2200" b="1" dirty="0" smtClean="0">
                  <a:latin typeface="Times New Roman" pitchFamily="18" charset="0"/>
                </a:rPr>
                <a:t>   </a:t>
              </a:r>
              <a:r>
                <a:rPr kumimoji="0" lang="en-US" altLang="zh-CN" sz="2200" b="1" dirty="0">
                  <a:solidFill>
                    <a:srgbClr val="000099"/>
                  </a:solidFill>
                  <a:latin typeface="Times New Roman" pitchFamily="18" charset="0"/>
                </a:rPr>
                <a:t>K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  <a:latin typeface="Times New Roman" pitchFamily="18" charset="0"/>
                </a:rPr>
                <a:t>1       </a:t>
              </a:r>
              <a:r>
                <a:rPr lang="en-US" altLang="zh-CN" sz="2200" b="1" dirty="0">
                  <a:latin typeface="Times New Roman" pitchFamily="18" charset="0"/>
                </a:rPr>
                <a:t> </a:t>
              </a:r>
              <a:r>
                <a:rPr lang="en-US" altLang="zh-CN" sz="2200" b="1" dirty="0" smtClean="0">
                  <a:latin typeface="Times New Roman" pitchFamily="18" charset="0"/>
                </a:rPr>
                <a:t>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Z</a:t>
              </a:r>
              <a:endParaRPr lang="en-US" altLang="zh-CN" sz="2200" b="1" dirty="0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0   0   0      0        0         0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0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×</a:t>
              </a:r>
              <a:r>
                <a:rPr lang="en-US" altLang="zh-CN" sz="2200" b="1" dirty="0" smtClean="0">
                  <a:latin typeface="Times New Roman" pitchFamily="18" charset="0"/>
                </a:rPr>
                <a:t>       </a:t>
              </a:r>
              <a:r>
                <a:rPr lang="en-US" altLang="zh-CN" sz="2200" b="1" dirty="0">
                  <a:latin typeface="Times New Roman" pitchFamily="18" charset="0"/>
                </a:rPr>
                <a:t>0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0   1   1      0        0  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sz="2200" b="1" dirty="0">
                  <a:latin typeface="Times New Roman" pitchFamily="18" charset="0"/>
                </a:rPr>
                <a:t>   1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1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sz="2200" b="1" dirty="0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0   1   0      0        0  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</a:t>
              </a:r>
              <a:r>
                <a:rPr lang="en-US" altLang="zh-CN" sz="2200" b="1" dirty="0">
                  <a:latin typeface="Times New Roman" pitchFamily="18" charset="0"/>
                </a:rPr>
                <a:t> 1     0  </a:t>
              </a:r>
              <a:r>
                <a:rPr lang="en-US" altLang="zh-CN" sz="2200" b="1" dirty="0" smtClean="0">
                  <a:latin typeface="Times New Roman" pitchFamily="18" charset="0"/>
                </a:rPr>
                <a:t> 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</a:t>
              </a:r>
              <a:r>
                <a:rPr lang="en-US" altLang="zh-CN" sz="11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200" b="1" dirty="0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1   0   0      1        0         1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</a:t>
              </a:r>
              <a:r>
                <a:rPr lang="en-US" altLang="zh-CN" sz="1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200" b="1" dirty="0">
                  <a:latin typeface="Times New Roman" pitchFamily="18" charset="0"/>
                </a:rPr>
                <a:t> 0  </a:t>
              </a:r>
              <a:r>
                <a:rPr lang="en-US" altLang="zh-CN" sz="2200" b="1" dirty="0" smtClean="0">
                  <a:latin typeface="Times New Roman" pitchFamily="18" charset="0"/>
                </a:rPr>
                <a:t> 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</a:t>
              </a:r>
              <a:r>
                <a:rPr lang="en-US" altLang="zh-CN" sz="16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200" b="1" dirty="0">
                <a:latin typeface="Times New Roman" pitchFamily="18" charset="0"/>
              </a:endParaRPr>
            </a:p>
            <a:p>
              <a:pPr marL="457200" indent="-457200" algn="just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1   1   1      1        1  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</a:t>
              </a:r>
              <a:r>
                <a:rPr lang="en-US" altLang="zh-CN" sz="2200" b="1" dirty="0">
                  <a:latin typeface="Times New Roman" pitchFamily="18" charset="0"/>
                </a:rPr>
                <a:t> 0  </a:t>
              </a:r>
              <a:r>
                <a:rPr lang="en-US" altLang="zh-CN" sz="1100" b="1" dirty="0">
                  <a:latin typeface="Times New Roman" pitchFamily="18" charset="0"/>
                </a:rPr>
                <a:t>  </a:t>
              </a:r>
              <a:r>
                <a:rPr lang="en-US" altLang="zh-CN" sz="2200" b="1" dirty="0">
                  <a:latin typeface="Times New Roman" pitchFamily="18" charset="0"/>
                </a:rPr>
                <a:t>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sz="2200" b="1" dirty="0">
                  <a:latin typeface="Times New Roman" pitchFamily="18" charset="0"/>
                </a:rPr>
                <a:t> </a:t>
              </a:r>
              <a:r>
                <a:rPr lang="en-US" altLang="zh-CN" sz="2200" b="1" dirty="0" smtClean="0">
                  <a:latin typeface="Times New Roman" pitchFamily="18" charset="0"/>
                </a:rPr>
                <a:t>  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200" b="1" dirty="0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1   1   0      1        1       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sz="1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200" b="1" dirty="0">
                  <a:latin typeface="Times New Roman" pitchFamily="18" charset="0"/>
                </a:rPr>
                <a:t>0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1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1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×</a:t>
              </a:r>
              <a:r>
                <a:rPr lang="en-US" altLang="zh-CN" sz="2200" b="1" dirty="0" smtClean="0">
                  <a:latin typeface="Times New Roman" pitchFamily="18" charset="0"/>
                </a:rPr>
                <a:t>       </a:t>
              </a:r>
              <a:r>
                <a:rPr lang="en-US" altLang="zh-CN" sz="2200" b="1" dirty="0">
                  <a:latin typeface="Times New Roman" pitchFamily="18" charset="0"/>
                </a:rPr>
                <a:t>0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0   0   1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 ×</a:t>
              </a:r>
              <a:r>
                <a:rPr lang="en-US" altLang="zh-CN" sz="2200" b="1" dirty="0">
                  <a:latin typeface="Times New Roman" pitchFamily="18" charset="0"/>
                </a:rPr>
                <a:t> 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× </a:t>
              </a:r>
              <a:r>
                <a:rPr lang="en-US" altLang="zh-CN" sz="11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sz="11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sz="2200" b="1" dirty="0">
                  <a:latin typeface="Times New Roman" pitchFamily="18" charset="0"/>
                </a:rPr>
                <a:t>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endParaRPr lang="en-US" altLang="zh-CN" sz="2200" b="1" dirty="0"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1   0   1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sz="2200" b="1" dirty="0">
                  <a:latin typeface="Times New Roman" pitchFamily="18" charset="0"/>
                </a:rPr>
                <a:t>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sz="2200" b="1" dirty="0">
                  <a:latin typeface="Times New Roman" pitchFamily="18" charset="0"/>
                </a:rPr>
                <a:t> 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sz="16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sz="16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sz="2200" b="1" dirty="0" smtClean="0">
                  <a:latin typeface="Times New Roman" pitchFamily="18" charset="0"/>
                </a:rPr>
                <a:t>   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12296" name="Line 20"/>
            <p:cNvSpPr>
              <a:spLocks noChangeShapeType="1"/>
            </p:cNvSpPr>
            <p:nvPr/>
          </p:nvSpPr>
          <p:spPr bwMode="auto">
            <a:xfrm>
              <a:off x="912" y="1344"/>
              <a:ext cx="0" cy="256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7" name="Line 21"/>
            <p:cNvSpPr>
              <a:spLocks noChangeShapeType="1"/>
            </p:cNvSpPr>
            <p:nvPr/>
          </p:nvSpPr>
          <p:spPr bwMode="auto">
            <a:xfrm>
              <a:off x="3072" y="1344"/>
              <a:ext cx="0" cy="256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8" name="Line 22"/>
            <p:cNvSpPr>
              <a:spLocks noChangeShapeType="1"/>
            </p:cNvSpPr>
            <p:nvPr/>
          </p:nvSpPr>
          <p:spPr bwMode="auto">
            <a:xfrm>
              <a:off x="1872" y="1344"/>
              <a:ext cx="0" cy="256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9" name="Line 23"/>
            <p:cNvSpPr>
              <a:spLocks noChangeShapeType="1"/>
            </p:cNvSpPr>
            <p:nvPr/>
          </p:nvSpPr>
          <p:spPr bwMode="auto">
            <a:xfrm>
              <a:off x="192" y="1632"/>
              <a:ext cx="3312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0" name="Line 24"/>
            <p:cNvSpPr>
              <a:spLocks noChangeShapeType="1"/>
            </p:cNvSpPr>
            <p:nvPr/>
          </p:nvSpPr>
          <p:spPr bwMode="auto">
            <a:xfrm>
              <a:off x="192" y="3312"/>
              <a:ext cx="3312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8617" name="Text Box 25"/>
          <p:cNvSpPr txBox="1">
            <a:spLocks noChangeArrowheads="1"/>
          </p:cNvSpPr>
          <p:nvPr/>
        </p:nvSpPr>
        <p:spPr bwMode="auto">
          <a:xfrm>
            <a:off x="611188" y="836712"/>
            <a:ext cx="5472112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 </a:t>
            </a:r>
            <a:r>
              <a:rPr lang="zh-CN" altLang="en-US" sz="28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激励表</a:t>
            </a:r>
            <a:endParaRPr lang="zh-CN" altLang="en-US" sz="2800" b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12293" name="Picture 26" descr="ELEGLINE"/>
          <p:cNvPicPr>
            <a:picLocks noChangeAspect="1" noChangeArrowheads="1"/>
          </p:cNvPicPr>
          <p:nvPr/>
        </p:nvPicPr>
        <p:blipFill>
          <a:blip r:embed="rId3">
            <a:lum bright="46000" contras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</a:rPr>
              <a:t>时序电路设计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grpSp>
        <p:nvGrpSpPr>
          <p:cNvPr id="28" name="Group 8"/>
          <p:cNvGrpSpPr>
            <a:grpSpLocks/>
          </p:cNvGrpSpPr>
          <p:nvPr/>
        </p:nvGrpSpPr>
        <p:grpSpPr bwMode="auto">
          <a:xfrm>
            <a:off x="367680" y="4221088"/>
            <a:ext cx="3124200" cy="2416175"/>
            <a:chOff x="3264" y="1872"/>
            <a:chExt cx="1968" cy="1522"/>
          </a:xfrm>
        </p:grpSpPr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3264" y="1872"/>
              <a:ext cx="1968" cy="152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</a:t>
              </a:r>
              <a:r>
                <a:rPr lang="en-US" altLang="zh-CN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CN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</a:t>
              </a:r>
              <a:r>
                <a:rPr lang="en-US" altLang="zh-CN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     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CN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J</a:t>
              </a:r>
              <a:r>
                <a:rPr lang="en-US" altLang="zh-CN" b="1" baseline="-30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K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0          0         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0  ×</a:t>
              </a:r>
              <a:endParaRPr lang="en-US" altLang="zh-CN" b="1" baseline="-30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0          1          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×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1          0         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×  1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1          1         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×  0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 flipH="1">
              <a:off x="4453" y="1885"/>
              <a:ext cx="11" cy="1475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1"/>
            <p:cNvSpPr>
              <a:spLocks noChangeShapeType="1"/>
            </p:cNvSpPr>
            <p:nvPr/>
          </p:nvSpPr>
          <p:spPr bwMode="auto">
            <a:xfrm>
              <a:off x="3264" y="2160"/>
              <a:ext cx="1968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3744" y="2016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3744" y="2352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14"/>
            <p:cNvSpPr>
              <a:spLocks noChangeShapeType="1"/>
            </p:cNvSpPr>
            <p:nvPr/>
          </p:nvSpPr>
          <p:spPr bwMode="auto">
            <a:xfrm>
              <a:off x="3744" y="2640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15"/>
            <p:cNvSpPr>
              <a:spLocks noChangeShapeType="1"/>
            </p:cNvSpPr>
            <p:nvPr/>
          </p:nvSpPr>
          <p:spPr bwMode="auto">
            <a:xfrm>
              <a:off x="3744" y="2928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16"/>
            <p:cNvSpPr>
              <a:spLocks noChangeShapeType="1"/>
            </p:cNvSpPr>
            <p:nvPr/>
          </p:nvSpPr>
          <p:spPr bwMode="auto">
            <a:xfrm>
              <a:off x="3744" y="3264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7308304" y="1801247"/>
            <a:ext cx="1008000" cy="342795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6480303" y="1773480"/>
            <a:ext cx="856167" cy="342795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9" name="Group 24"/>
          <p:cNvGrpSpPr>
            <a:grpSpLocks/>
          </p:cNvGrpSpPr>
          <p:nvPr/>
        </p:nvGrpSpPr>
        <p:grpSpPr bwMode="auto">
          <a:xfrm>
            <a:off x="50304" y="1268760"/>
            <a:ext cx="3657600" cy="2800350"/>
            <a:chOff x="1584" y="2496"/>
            <a:chExt cx="2304" cy="1764"/>
          </a:xfrm>
        </p:grpSpPr>
        <p:sp>
          <p:nvSpPr>
            <p:cNvPr id="40" name="Oval 25"/>
            <p:cNvSpPr>
              <a:spLocks noChangeArrowheads="1"/>
            </p:cNvSpPr>
            <p:nvPr/>
          </p:nvSpPr>
          <p:spPr bwMode="auto">
            <a:xfrm>
              <a:off x="2181" y="2698"/>
              <a:ext cx="415" cy="400"/>
            </a:xfrm>
            <a:prstGeom prst="ellipse">
              <a:avLst/>
            </a:prstGeom>
            <a:noFill/>
            <a:ln w="254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" name="Oval 26"/>
            <p:cNvSpPr>
              <a:spLocks noChangeArrowheads="1"/>
            </p:cNvSpPr>
            <p:nvPr/>
          </p:nvSpPr>
          <p:spPr bwMode="auto">
            <a:xfrm>
              <a:off x="3399" y="2698"/>
              <a:ext cx="417" cy="400"/>
            </a:xfrm>
            <a:prstGeom prst="ellipse">
              <a:avLst/>
            </a:prstGeom>
            <a:noFill/>
            <a:ln w="254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" name="Oval 27"/>
            <p:cNvSpPr>
              <a:spLocks noChangeArrowheads="1"/>
            </p:cNvSpPr>
            <p:nvPr/>
          </p:nvSpPr>
          <p:spPr bwMode="auto">
            <a:xfrm>
              <a:off x="2832" y="3552"/>
              <a:ext cx="415" cy="401"/>
            </a:xfrm>
            <a:prstGeom prst="ellipse">
              <a:avLst/>
            </a:prstGeom>
            <a:noFill/>
            <a:ln w="254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b="1" baseline="-250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3" name="Freeform 28"/>
            <p:cNvSpPr>
              <a:spLocks/>
            </p:cNvSpPr>
            <p:nvPr/>
          </p:nvSpPr>
          <p:spPr bwMode="auto">
            <a:xfrm>
              <a:off x="2558" y="2727"/>
              <a:ext cx="883" cy="78"/>
            </a:xfrm>
            <a:custGeom>
              <a:avLst/>
              <a:gdLst>
                <a:gd name="T0" fmla="*/ 0 w 953"/>
                <a:gd name="T1" fmla="*/ 0 h 181"/>
                <a:gd name="T2" fmla="*/ 182 w 953"/>
                <a:gd name="T3" fmla="*/ 0 h 181"/>
                <a:gd name="T4" fmla="*/ 381 w 953"/>
                <a:gd name="T5" fmla="*/ 0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25400">
              <a:solidFill>
                <a:srgbClr val="FFFF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1584" y="2534"/>
              <a:ext cx="426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0/0</a:t>
              </a:r>
            </a:p>
          </p:txBody>
        </p:sp>
        <p:sp>
          <p:nvSpPr>
            <p:cNvPr id="45" name="Freeform 30"/>
            <p:cNvSpPr>
              <a:spLocks/>
            </p:cNvSpPr>
            <p:nvPr/>
          </p:nvSpPr>
          <p:spPr bwMode="auto">
            <a:xfrm>
              <a:off x="1941" y="2521"/>
              <a:ext cx="406" cy="355"/>
            </a:xfrm>
            <a:custGeom>
              <a:avLst/>
              <a:gdLst>
                <a:gd name="T0" fmla="*/ 177 w 438"/>
                <a:gd name="T1" fmla="*/ 36 h 416"/>
                <a:gd name="T2" fmla="*/ 104 w 438"/>
                <a:gd name="T3" fmla="*/ 3 h 416"/>
                <a:gd name="T4" fmla="*/ 30 w 438"/>
                <a:gd name="T5" fmla="*/ 22 h 416"/>
                <a:gd name="T6" fmla="*/ 13 w 438"/>
                <a:gd name="T7" fmla="*/ 57 h 416"/>
                <a:gd name="T8" fmla="*/ 104 w 438"/>
                <a:gd name="T9" fmla="*/ 57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8"/>
                <a:gd name="T16" fmla="*/ 0 h 416"/>
                <a:gd name="T17" fmla="*/ 438 w 438"/>
                <a:gd name="T18" fmla="*/ 416 h 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8" h="416">
                  <a:moveTo>
                    <a:pt x="438" y="242"/>
                  </a:moveTo>
                  <a:cubicBezTo>
                    <a:pt x="377" y="136"/>
                    <a:pt x="317" y="30"/>
                    <a:pt x="257" y="15"/>
                  </a:cubicBezTo>
                  <a:cubicBezTo>
                    <a:pt x="197" y="0"/>
                    <a:pt x="114" y="91"/>
                    <a:pt x="76" y="151"/>
                  </a:cubicBezTo>
                  <a:cubicBezTo>
                    <a:pt x="38" y="211"/>
                    <a:pt x="0" y="340"/>
                    <a:pt x="30" y="378"/>
                  </a:cubicBezTo>
                  <a:cubicBezTo>
                    <a:pt x="60" y="416"/>
                    <a:pt x="219" y="378"/>
                    <a:pt x="257" y="37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Text Box 31"/>
            <p:cNvSpPr txBox="1">
              <a:spLocks noChangeArrowheads="1"/>
            </p:cNvSpPr>
            <p:nvPr/>
          </p:nvSpPr>
          <p:spPr bwMode="auto">
            <a:xfrm>
              <a:off x="2726" y="2496"/>
              <a:ext cx="538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1/0</a:t>
              </a:r>
            </a:p>
          </p:txBody>
        </p:sp>
        <p:sp>
          <p:nvSpPr>
            <p:cNvPr id="47" name="Text Box 32"/>
            <p:cNvSpPr txBox="1">
              <a:spLocks noChangeArrowheads="1"/>
            </p:cNvSpPr>
            <p:nvPr/>
          </p:nvSpPr>
          <p:spPr bwMode="auto">
            <a:xfrm>
              <a:off x="3360" y="3312"/>
              <a:ext cx="528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1/0</a:t>
              </a:r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 rot="19985425">
              <a:off x="2591" y="2816"/>
              <a:ext cx="789" cy="336"/>
            </a:xfrm>
            <a:custGeom>
              <a:avLst/>
              <a:gdLst>
                <a:gd name="T0" fmla="*/ 130 w 1088"/>
                <a:gd name="T1" fmla="*/ 0 h 998"/>
                <a:gd name="T2" fmla="*/ 54 w 1088"/>
                <a:gd name="T3" fmla="*/ 0 h 998"/>
                <a:gd name="T4" fmla="*/ 0 w 1088"/>
                <a:gd name="T5" fmla="*/ 0 h 998"/>
                <a:gd name="T6" fmla="*/ 0 60000 65536"/>
                <a:gd name="T7" fmla="*/ 0 60000 65536"/>
                <a:gd name="T8" fmla="*/ 0 60000 65536"/>
                <a:gd name="T9" fmla="*/ 0 w 1088"/>
                <a:gd name="T10" fmla="*/ 0 h 998"/>
                <a:gd name="T11" fmla="*/ 1088 w 1088"/>
                <a:gd name="T12" fmla="*/ 998 h 9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8" h="998">
                  <a:moveTo>
                    <a:pt x="1088" y="998"/>
                  </a:moveTo>
                  <a:cubicBezTo>
                    <a:pt x="861" y="967"/>
                    <a:pt x="634" y="937"/>
                    <a:pt x="453" y="771"/>
                  </a:cubicBezTo>
                  <a:cubicBezTo>
                    <a:pt x="272" y="605"/>
                    <a:pt x="75" y="128"/>
                    <a:pt x="0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Text Box 34"/>
            <p:cNvSpPr txBox="1">
              <a:spLocks noChangeArrowheads="1"/>
            </p:cNvSpPr>
            <p:nvPr/>
          </p:nvSpPr>
          <p:spPr bwMode="auto">
            <a:xfrm>
              <a:off x="2152" y="3307"/>
              <a:ext cx="440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0/1</a:t>
              </a:r>
            </a:p>
          </p:txBody>
        </p:sp>
        <p:sp>
          <p:nvSpPr>
            <p:cNvPr id="50" name="Text Box 35"/>
            <p:cNvSpPr txBox="1">
              <a:spLocks noChangeArrowheads="1"/>
            </p:cNvSpPr>
            <p:nvPr/>
          </p:nvSpPr>
          <p:spPr bwMode="auto">
            <a:xfrm>
              <a:off x="2736" y="2844"/>
              <a:ext cx="449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0/0</a:t>
              </a:r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3043" y="3780"/>
              <a:ext cx="344" cy="336"/>
            </a:xfrm>
            <a:custGeom>
              <a:avLst/>
              <a:gdLst>
                <a:gd name="T0" fmla="*/ 192 w 344"/>
                <a:gd name="T1" fmla="*/ 0 h 336"/>
                <a:gd name="T2" fmla="*/ 336 w 344"/>
                <a:gd name="T3" fmla="*/ 144 h 336"/>
                <a:gd name="T4" fmla="*/ 144 w 344"/>
                <a:gd name="T5" fmla="*/ 336 h 336"/>
                <a:gd name="T6" fmla="*/ 0 w 344"/>
                <a:gd name="T7" fmla="*/ 144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4"/>
                <a:gd name="T13" fmla="*/ 0 h 336"/>
                <a:gd name="T14" fmla="*/ 344 w 344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4" h="336">
                  <a:moveTo>
                    <a:pt x="192" y="0"/>
                  </a:moveTo>
                  <a:cubicBezTo>
                    <a:pt x="268" y="44"/>
                    <a:pt x="344" y="88"/>
                    <a:pt x="336" y="144"/>
                  </a:cubicBezTo>
                  <a:cubicBezTo>
                    <a:pt x="328" y="200"/>
                    <a:pt x="200" y="336"/>
                    <a:pt x="144" y="336"/>
                  </a:cubicBezTo>
                  <a:cubicBezTo>
                    <a:pt x="88" y="336"/>
                    <a:pt x="44" y="240"/>
                    <a:pt x="0" y="144"/>
                  </a:cubicBezTo>
                </a:path>
              </a:pathLst>
            </a:custGeom>
            <a:noFill/>
            <a:ln w="2857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Text Box 37"/>
            <p:cNvSpPr txBox="1">
              <a:spLocks noChangeArrowheads="1"/>
            </p:cNvSpPr>
            <p:nvPr/>
          </p:nvSpPr>
          <p:spPr bwMode="auto">
            <a:xfrm>
              <a:off x="3235" y="3972"/>
              <a:ext cx="528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1/0</a:t>
              </a:r>
            </a:p>
          </p:txBody>
        </p:sp>
        <p:sp>
          <p:nvSpPr>
            <p:cNvPr id="53" name="Freeform 38"/>
            <p:cNvSpPr>
              <a:spLocks/>
            </p:cNvSpPr>
            <p:nvPr/>
          </p:nvSpPr>
          <p:spPr bwMode="auto">
            <a:xfrm>
              <a:off x="3168" y="3072"/>
              <a:ext cx="384" cy="528"/>
            </a:xfrm>
            <a:custGeom>
              <a:avLst/>
              <a:gdLst>
                <a:gd name="T0" fmla="*/ 384 w 384"/>
                <a:gd name="T1" fmla="*/ 0 h 528"/>
                <a:gd name="T2" fmla="*/ 288 w 384"/>
                <a:gd name="T3" fmla="*/ 288 h 528"/>
                <a:gd name="T4" fmla="*/ 0 w 384"/>
                <a:gd name="T5" fmla="*/ 528 h 528"/>
                <a:gd name="T6" fmla="*/ 0 60000 65536"/>
                <a:gd name="T7" fmla="*/ 0 60000 65536"/>
                <a:gd name="T8" fmla="*/ 0 60000 65536"/>
                <a:gd name="T9" fmla="*/ 0 w 384"/>
                <a:gd name="T10" fmla="*/ 0 h 528"/>
                <a:gd name="T11" fmla="*/ 384 w 384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528">
                  <a:moveTo>
                    <a:pt x="384" y="0"/>
                  </a:moveTo>
                  <a:cubicBezTo>
                    <a:pt x="368" y="100"/>
                    <a:pt x="352" y="200"/>
                    <a:pt x="288" y="288"/>
                  </a:cubicBezTo>
                  <a:cubicBezTo>
                    <a:pt x="224" y="376"/>
                    <a:pt x="112" y="452"/>
                    <a:pt x="0" y="528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Freeform 39"/>
            <p:cNvSpPr>
              <a:spLocks/>
            </p:cNvSpPr>
            <p:nvPr/>
          </p:nvSpPr>
          <p:spPr bwMode="auto">
            <a:xfrm>
              <a:off x="2400" y="3120"/>
              <a:ext cx="480" cy="528"/>
            </a:xfrm>
            <a:custGeom>
              <a:avLst/>
              <a:gdLst>
                <a:gd name="T0" fmla="*/ 480 w 480"/>
                <a:gd name="T1" fmla="*/ 528 h 528"/>
                <a:gd name="T2" fmla="*/ 144 w 480"/>
                <a:gd name="T3" fmla="*/ 384 h 528"/>
                <a:gd name="T4" fmla="*/ 0 w 480"/>
                <a:gd name="T5" fmla="*/ 0 h 528"/>
                <a:gd name="T6" fmla="*/ 0 60000 65536"/>
                <a:gd name="T7" fmla="*/ 0 60000 65536"/>
                <a:gd name="T8" fmla="*/ 0 60000 65536"/>
                <a:gd name="T9" fmla="*/ 0 w 480"/>
                <a:gd name="T10" fmla="*/ 0 h 528"/>
                <a:gd name="T11" fmla="*/ 480 w 480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528">
                  <a:moveTo>
                    <a:pt x="480" y="528"/>
                  </a:moveTo>
                  <a:cubicBezTo>
                    <a:pt x="352" y="500"/>
                    <a:pt x="224" y="472"/>
                    <a:pt x="144" y="384"/>
                  </a:cubicBezTo>
                  <a:cubicBezTo>
                    <a:pt x="64" y="296"/>
                    <a:pt x="32" y="148"/>
                    <a:pt x="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5" name="矩形 54"/>
          <p:cNvSpPr/>
          <p:nvPr/>
        </p:nvSpPr>
        <p:spPr bwMode="auto">
          <a:xfrm>
            <a:off x="8387522" y="1773479"/>
            <a:ext cx="602840" cy="342795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6" name="Text Box 41"/>
          <p:cNvSpPr txBox="1">
            <a:spLocks noChangeArrowheads="1"/>
          </p:cNvSpPr>
          <p:nvPr/>
        </p:nvSpPr>
        <p:spPr bwMode="auto">
          <a:xfrm>
            <a:off x="3779912" y="5460525"/>
            <a:ext cx="2175647" cy="113261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80000"/>
              </a:lnSpc>
              <a:spcBef>
                <a:spcPts val="600"/>
              </a:spcBef>
              <a:defRPr/>
            </a:pPr>
            <a:r>
              <a:rPr lang="en-US" altLang="zh-CN" b="1" dirty="0" smtClean="0">
                <a:latin typeface="Times New Roman" pitchFamily="18" charset="0"/>
              </a:rPr>
              <a:t>S</a:t>
            </a:r>
            <a:r>
              <a:rPr kumimoji="0" lang="en-US" altLang="zh-CN" b="1" baseline="-25000" dirty="0" smtClean="0">
                <a:latin typeface="Times New Roman" pitchFamily="18" charset="0"/>
              </a:rPr>
              <a:t>0 </a:t>
            </a:r>
            <a:r>
              <a:rPr lang="en-US" altLang="zh-CN" b="1" dirty="0">
                <a:latin typeface="Times New Roman" pitchFamily="18" charset="0"/>
              </a:rPr>
              <a:t>—— </a:t>
            </a:r>
            <a:r>
              <a:rPr lang="en-US" altLang="zh-CN" b="1" dirty="0" smtClean="0">
                <a:latin typeface="Times New Roman" pitchFamily="18" charset="0"/>
              </a:rPr>
              <a:t>0 0</a:t>
            </a:r>
            <a:endParaRPr lang="en-US" altLang="zh-CN" b="1" dirty="0">
              <a:latin typeface="Times New Roman" pitchFamily="18" charset="0"/>
            </a:endParaRPr>
          </a:p>
          <a:p>
            <a:pPr algn="ctr" eaLnBrk="1" hangingPunct="1">
              <a:lnSpc>
                <a:spcPct val="80000"/>
              </a:lnSpc>
              <a:spcBef>
                <a:spcPts val="600"/>
              </a:spcBef>
              <a:defRPr/>
            </a:pPr>
            <a:r>
              <a:rPr lang="en-US" altLang="zh-CN" b="1" dirty="0">
                <a:latin typeface="Times New Roman" pitchFamily="18" charset="0"/>
              </a:rPr>
              <a:t>S</a:t>
            </a:r>
            <a:r>
              <a:rPr kumimoji="0" lang="en-US" altLang="zh-CN" b="1" baseline="-25000" dirty="0">
                <a:latin typeface="Times New Roman" pitchFamily="18" charset="0"/>
              </a:rPr>
              <a:t>1 </a:t>
            </a:r>
            <a:r>
              <a:rPr lang="en-US" altLang="zh-CN" b="1" dirty="0">
                <a:latin typeface="Times New Roman" pitchFamily="18" charset="0"/>
              </a:rPr>
              <a:t>—— </a:t>
            </a:r>
            <a:r>
              <a:rPr lang="en-US" altLang="zh-CN" b="1" dirty="0" smtClean="0">
                <a:latin typeface="Times New Roman" pitchFamily="18" charset="0"/>
              </a:rPr>
              <a:t>1 0</a:t>
            </a:r>
            <a:endParaRPr lang="en-US" altLang="zh-CN" b="1" dirty="0">
              <a:latin typeface="Times New Roman" pitchFamily="18" charset="0"/>
            </a:endParaRPr>
          </a:p>
          <a:p>
            <a:pPr algn="ctr" eaLnBrk="1" hangingPunct="1">
              <a:lnSpc>
                <a:spcPct val="80000"/>
              </a:lnSpc>
              <a:spcBef>
                <a:spcPts val="600"/>
              </a:spcBef>
              <a:defRPr/>
            </a:pPr>
            <a:r>
              <a:rPr lang="en-US" altLang="zh-CN" b="1" dirty="0">
                <a:latin typeface="Times New Roman" pitchFamily="18" charset="0"/>
              </a:rPr>
              <a:t>S</a:t>
            </a:r>
            <a:r>
              <a:rPr kumimoji="0" lang="en-US" altLang="zh-CN" b="1" baseline="-25000" dirty="0">
                <a:latin typeface="Times New Roman" pitchFamily="18" charset="0"/>
              </a:rPr>
              <a:t>2 </a:t>
            </a:r>
            <a:r>
              <a:rPr lang="en-US" altLang="zh-CN" b="1" dirty="0">
                <a:latin typeface="Times New Roman" pitchFamily="18" charset="0"/>
              </a:rPr>
              <a:t>—— </a:t>
            </a:r>
            <a:r>
              <a:rPr lang="en-US" altLang="zh-CN" b="1" dirty="0" smtClean="0">
                <a:latin typeface="Times New Roman" pitchFamily="18" charset="0"/>
              </a:rPr>
              <a:t>1 1</a:t>
            </a:r>
            <a:endParaRPr lang="en-US" altLang="zh-CN" b="1" dirty="0">
              <a:latin typeface="Times New Roman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69953" y="2083023"/>
            <a:ext cx="602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99FF66"/>
                </a:solidFill>
              </a:rPr>
              <a:t>00</a:t>
            </a:r>
            <a:endParaRPr lang="zh-CN" altLang="en-US" sz="2000" b="1" dirty="0">
              <a:solidFill>
                <a:srgbClr val="99FF66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641945" y="1969064"/>
            <a:ext cx="602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99FF66"/>
                </a:solidFill>
              </a:rPr>
              <a:t>10</a:t>
            </a:r>
            <a:endParaRPr lang="zh-CN" altLang="en-US" sz="2000" b="1" dirty="0">
              <a:solidFill>
                <a:srgbClr val="99FF66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097083" y="2636912"/>
            <a:ext cx="602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99FF66"/>
                </a:solidFill>
              </a:rPr>
              <a:t>11</a:t>
            </a:r>
            <a:endParaRPr lang="zh-CN" altLang="en-US" sz="2000" b="1" dirty="0">
              <a:solidFill>
                <a:srgbClr val="99FF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8" grpId="0" animBg="1"/>
      <p:bldP spid="38" grpId="1" animBg="1"/>
      <p:bldP spid="55" grpId="0" animBg="1"/>
      <p:bldP spid="55" grpId="1" animBg="1"/>
      <p:bldP spid="56" grpId="0" animBg="1"/>
      <p:bldP spid="3" grpId="0"/>
      <p:bldP spid="58" grpId="0"/>
      <p:bldP spid="59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54"/>
          <p:cNvSpPr txBox="1">
            <a:spLocks noChangeArrowheads="1"/>
          </p:cNvSpPr>
          <p:nvPr/>
        </p:nvSpPr>
        <p:spPr bwMode="auto">
          <a:xfrm>
            <a:off x="305979" y="3030982"/>
            <a:ext cx="4194013" cy="37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ea typeface="楷体_GB2312"/>
                <a:cs typeface="楷体_GB2312"/>
              </a:rPr>
              <a:t>初始</a:t>
            </a:r>
            <a:r>
              <a:rPr lang="zh-CN" altLang="en-US" sz="2400" b="1" dirty="0" smtClean="0">
                <a:solidFill>
                  <a:schemeClr val="bg1"/>
                </a:solidFill>
                <a:ea typeface="楷体_GB2312"/>
                <a:cs typeface="楷体_GB2312"/>
              </a:rPr>
              <a:t>：</a:t>
            </a:r>
            <a:r>
              <a:rPr lang="zh-CN" altLang="en-US" sz="2400" b="1" dirty="0" smtClean="0">
                <a:solidFill>
                  <a:schemeClr val="bg2"/>
                </a:solidFill>
                <a:ea typeface="楷体_GB2312"/>
                <a:cs typeface="楷体_GB2312"/>
              </a:rPr>
              <a:t>    </a:t>
            </a:r>
            <a:endParaRPr lang="en-US" altLang="zh-CN" sz="2400" b="1" dirty="0" smtClean="0">
              <a:solidFill>
                <a:schemeClr val="bg2"/>
              </a:solidFill>
              <a:ea typeface="楷体_GB2312"/>
              <a:cs typeface="楷体_GB2312"/>
            </a:endParaRP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chemeClr val="bg2"/>
                </a:solidFill>
              </a:rPr>
              <a:t> </a:t>
            </a:r>
            <a:r>
              <a:rPr lang="en-US" altLang="zh-CN" sz="2400" b="1" i="1" dirty="0" smtClean="0">
                <a:solidFill>
                  <a:schemeClr val="bg2"/>
                </a:solidFill>
              </a:rPr>
              <a:t>   </a:t>
            </a:r>
            <a:r>
              <a:rPr lang="en-US" altLang="zh-CN" sz="2400" b="1" i="1" dirty="0" err="1" smtClean="0">
                <a:solidFill>
                  <a:schemeClr val="bg2"/>
                </a:solidFill>
              </a:rPr>
              <a:t>a</a:t>
            </a:r>
            <a:r>
              <a:rPr lang="en-US" altLang="zh-CN" sz="2400" b="1" baseline="-250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=</a:t>
            </a:r>
            <a:r>
              <a:rPr lang="en-US" altLang="zh-CN" sz="2400" b="1" i="1" dirty="0" smtClean="0">
                <a:solidFill>
                  <a:schemeClr val="bg2"/>
                </a:solidFill>
              </a:rPr>
              <a:t>A</a:t>
            </a:r>
            <a:r>
              <a:rPr lang="en-US" altLang="zh-CN" sz="2400" b="1" baseline="-25000" dirty="0" smtClean="0">
                <a:solidFill>
                  <a:schemeClr val="bg2"/>
                </a:solidFill>
              </a:rPr>
              <a:t>0</a:t>
            </a:r>
            <a:r>
              <a:rPr lang="en-US" altLang="zh-CN" sz="2400" b="1" dirty="0">
                <a:solidFill>
                  <a:schemeClr val="bg2"/>
                </a:solidFill>
              </a:rPr>
              <a:t>, </a:t>
            </a:r>
            <a:r>
              <a:rPr lang="en-US" altLang="zh-CN" sz="2400" b="1" i="1" dirty="0" smtClean="0">
                <a:solidFill>
                  <a:schemeClr val="bg2"/>
                </a:solidFill>
              </a:rPr>
              <a:t>b</a:t>
            </a:r>
            <a:r>
              <a:rPr lang="en-US" altLang="zh-CN" sz="2400" b="1" baseline="-25000" dirty="0" smtClean="0">
                <a:solidFill>
                  <a:schemeClr val="bg2"/>
                </a:solidFill>
              </a:rPr>
              <a:t>i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=</a:t>
            </a:r>
            <a:r>
              <a:rPr lang="en-US" altLang="zh-CN" sz="2400" b="1" i="1" dirty="0" smtClean="0">
                <a:solidFill>
                  <a:schemeClr val="bg2"/>
                </a:solidFill>
              </a:rPr>
              <a:t>B</a:t>
            </a:r>
            <a:r>
              <a:rPr lang="en-US" altLang="zh-CN" sz="2400" b="1" baseline="-25000" dirty="0" smtClean="0">
                <a:solidFill>
                  <a:schemeClr val="bg2"/>
                </a:solidFill>
              </a:rPr>
              <a:t>0</a:t>
            </a:r>
            <a:r>
              <a:rPr lang="en-US" altLang="zh-CN" sz="2400" b="1" dirty="0">
                <a:solidFill>
                  <a:schemeClr val="bg2"/>
                </a:solidFill>
              </a:rPr>
              <a:t>, </a:t>
            </a:r>
            <a:r>
              <a:rPr lang="en-US" altLang="zh-CN" sz="2400" b="1" i="1" dirty="0">
                <a:solidFill>
                  <a:schemeClr val="bg2"/>
                </a:solidFill>
              </a:rPr>
              <a:t>c</a:t>
            </a:r>
            <a:r>
              <a:rPr lang="en-US" altLang="zh-CN" sz="2400" b="1" baseline="-25000" dirty="0">
                <a:solidFill>
                  <a:schemeClr val="bg2"/>
                </a:solidFill>
              </a:rPr>
              <a:t>i-1</a:t>
            </a:r>
            <a:r>
              <a:rPr lang="en-US" altLang="zh-CN" sz="2400" b="1" dirty="0">
                <a:solidFill>
                  <a:schemeClr val="bg2"/>
                </a:solidFill>
              </a:rPr>
              <a:t>=0; </a:t>
            </a: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</a:t>
            </a:r>
            <a:r>
              <a:rPr lang="en-US" altLang="zh-CN" sz="2400" b="1" i="1" dirty="0" smtClean="0">
                <a:solidFill>
                  <a:schemeClr val="hlink"/>
                </a:solidFill>
              </a:rPr>
              <a:t>s</a:t>
            </a:r>
            <a:r>
              <a:rPr lang="en-US" altLang="zh-CN" sz="2400" b="1" baseline="-25000" dirty="0" smtClean="0">
                <a:solidFill>
                  <a:schemeClr val="hlink"/>
                </a:solidFill>
              </a:rPr>
              <a:t>0</a:t>
            </a:r>
            <a:r>
              <a:rPr lang="en-US" altLang="zh-CN" sz="2400" b="1" dirty="0" smtClean="0">
                <a:solidFill>
                  <a:schemeClr val="hlink"/>
                </a:solidFill>
              </a:rPr>
              <a:t>=</a:t>
            </a:r>
            <a:r>
              <a:rPr lang="en-US" altLang="zh-CN" sz="2400" b="1" i="1" dirty="0" smtClean="0">
                <a:solidFill>
                  <a:schemeClr val="hlink"/>
                </a:solidFill>
              </a:rPr>
              <a:t>A</a:t>
            </a:r>
            <a:r>
              <a:rPr lang="en-US" altLang="zh-CN" sz="2400" b="1" baseline="-25000" dirty="0" smtClean="0">
                <a:solidFill>
                  <a:schemeClr val="hlink"/>
                </a:solidFill>
              </a:rPr>
              <a:t>0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⊕</a:t>
            </a:r>
            <a:r>
              <a:rPr lang="en-US" altLang="zh-CN" sz="2400" b="1" i="1" dirty="0">
                <a:solidFill>
                  <a:schemeClr val="hlink"/>
                </a:solidFill>
              </a:rPr>
              <a:t>B</a:t>
            </a:r>
            <a:r>
              <a:rPr lang="en-US" altLang="zh-CN" sz="2400" b="1" baseline="-25000" dirty="0">
                <a:solidFill>
                  <a:schemeClr val="hlink"/>
                </a:solidFill>
              </a:rPr>
              <a:t>0</a:t>
            </a:r>
            <a:r>
              <a:rPr lang="en-US" altLang="zh-CN" sz="2400" b="1" dirty="0">
                <a:solidFill>
                  <a:schemeClr val="hlink"/>
                </a:solidFill>
              </a:rPr>
              <a:t>⊕0 = </a:t>
            </a:r>
            <a:r>
              <a:rPr lang="en-US" altLang="zh-CN" sz="2400" b="1" i="1" dirty="0">
                <a:solidFill>
                  <a:schemeClr val="hlink"/>
                </a:solidFill>
              </a:rPr>
              <a:t>A</a:t>
            </a:r>
            <a:r>
              <a:rPr lang="en-US" altLang="zh-CN" sz="2400" b="1" baseline="-25000" dirty="0">
                <a:solidFill>
                  <a:schemeClr val="hlink"/>
                </a:solidFill>
              </a:rPr>
              <a:t>0</a:t>
            </a:r>
            <a:r>
              <a:rPr lang="en-US" altLang="zh-CN" sz="2400" b="1" dirty="0">
                <a:solidFill>
                  <a:schemeClr val="hlink"/>
                </a:solidFill>
              </a:rPr>
              <a:t>⊕</a:t>
            </a:r>
            <a:r>
              <a:rPr lang="en-US" altLang="zh-CN" sz="2400" b="1" i="1" dirty="0">
                <a:solidFill>
                  <a:schemeClr val="hlink"/>
                </a:solidFill>
              </a:rPr>
              <a:t>B</a:t>
            </a:r>
            <a:r>
              <a:rPr lang="en-US" altLang="zh-CN" sz="2400" b="1" baseline="-25000" dirty="0">
                <a:solidFill>
                  <a:schemeClr val="hlink"/>
                </a:solidFill>
              </a:rPr>
              <a:t>0</a:t>
            </a:r>
            <a:r>
              <a:rPr lang="en-US" altLang="zh-CN" sz="2400" b="1" dirty="0" smtClean="0">
                <a:solidFill>
                  <a:schemeClr val="hlink"/>
                </a:solidFill>
              </a:rPr>
              <a:t>;</a:t>
            </a: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zh-CN" sz="2400" b="1" i="1" dirty="0" smtClean="0">
                <a:solidFill>
                  <a:schemeClr val="hlink"/>
                </a:solidFill>
              </a:rPr>
              <a:t>    c</a:t>
            </a:r>
            <a:r>
              <a:rPr lang="en-US" altLang="zh-CN" sz="2400" b="1" baseline="-25000" dirty="0" smtClean="0">
                <a:solidFill>
                  <a:schemeClr val="hlink"/>
                </a:solidFill>
              </a:rPr>
              <a:t>0</a:t>
            </a:r>
            <a:r>
              <a:rPr lang="en-US" altLang="zh-CN" sz="2400" b="1" dirty="0" smtClean="0">
                <a:solidFill>
                  <a:schemeClr val="hlink"/>
                </a:solidFill>
              </a:rPr>
              <a:t>=</a:t>
            </a:r>
            <a:r>
              <a:rPr lang="en-US" altLang="zh-CN" sz="2400" b="1" i="1" dirty="0" smtClean="0">
                <a:solidFill>
                  <a:schemeClr val="hlink"/>
                </a:solidFill>
              </a:rPr>
              <a:t>A</a:t>
            </a:r>
            <a:r>
              <a:rPr lang="en-US" altLang="zh-CN" sz="2400" b="1" baseline="-25000" dirty="0" smtClean="0">
                <a:solidFill>
                  <a:schemeClr val="hlink"/>
                </a:solidFill>
              </a:rPr>
              <a:t>0</a:t>
            </a:r>
            <a:r>
              <a:rPr lang="en-US" altLang="zh-CN" sz="2400" b="1" i="1" dirty="0" smtClean="0">
                <a:solidFill>
                  <a:schemeClr val="hlink"/>
                </a:solidFill>
              </a:rPr>
              <a:t>B</a:t>
            </a:r>
            <a:r>
              <a:rPr lang="en-US" altLang="zh-CN" sz="2400" b="1" baseline="-25000" dirty="0" smtClean="0">
                <a:solidFill>
                  <a:schemeClr val="hlink"/>
                </a:solidFill>
              </a:rPr>
              <a:t>0</a:t>
            </a:r>
            <a:endParaRPr lang="en-US" altLang="zh-CN" sz="2400" b="1" baseline="-25000" dirty="0">
              <a:solidFill>
                <a:schemeClr val="hlink"/>
              </a:solidFill>
            </a:endParaRP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楷体_GB2312"/>
                <a:cs typeface="楷体_GB2312"/>
              </a:rPr>
              <a:t>第一个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Arial" panose="020B0604020202020204" pitchFamily="34" charset="0"/>
                <a:ea typeface="楷体_GB2312"/>
                <a:cs typeface="楷体_GB2312"/>
              </a:rPr>
              <a:t>cp</a:t>
            </a:r>
            <a:r>
              <a:rPr lang="zh-CN" altLang="en-US" sz="2400" b="1" dirty="0" smtClean="0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：</a:t>
            </a:r>
            <a:endParaRPr lang="en-US" altLang="zh-CN" sz="2400" b="1" dirty="0" smtClean="0">
              <a:solidFill>
                <a:schemeClr val="bg1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 </a:t>
            </a:r>
            <a:r>
              <a:rPr lang="en-US" altLang="zh-CN" sz="2400" b="1" i="1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A</a:t>
            </a:r>
            <a:r>
              <a:rPr lang="en-US" altLang="zh-CN" sz="2400" b="1" baseline="-25000" dirty="0" smtClean="0">
                <a:solidFill>
                  <a:schemeClr val="bg2"/>
                </a:solidFill>
                <a:ea typeface="楷体_GB2312"/>
                <a:cs typeface="楷体_GB2312"/>
              </a:rPr>
              <a:t>n-1</a:t>
            </a:r>
            <a:r>
              <a:rPr lang="en-US" altLang="zh-CN" sz="2400" b="1" dirty="0" smtClean="0">
                <a:solidFill>
                  <a:schemeClr val="bg2"/>
                </a:solidFill>
                <a:ea typeface="楷体_GB2312"/>
                <a:cs typeface="楷体_GB2312"/>
              </a:rPr>
              <a:t>=D</a:t>
            </a:r>
            <a:r>
              <a:rPr lang="en-US" altLang="zh-CN" sz="2400" b="1" baseline="-25000" dirty="0" smtClean="0">
                <a:solidFill>
                  <a:schemeClr val="bg2"/>
                </a:solidFill>
                <a:ea typeface="楷体_GB2312"/>
                <a:cs typeface="楷体_GB2312"/>
              </a:rPr>
              <a:t>R</a:t>
            </a:r>
            <a:r>
              <a:rPr lang="en-US" altLang="zh-CN" sz="2400" b="1" dirty="0" smtClean="0">
                <a:solidFill>
                  <a:schemeClr val="bg2"/>
                </a:solidFill>
                <a:ea typeface="楷体_GB2312"/>
                <a:cs typeface="楷体_GB2312"/>
              </a:rPr>
              <a:t>=</a:t>
            </a:r>
            <a:r>
              <a:rPr lang="en-US" altLang="zh-CN" sz="2400" b="1" i="1" dirty="0" smtClean="0">
                <a:solidFill>
                  <a:schemeClr val="bg2"/>
                </a:solidFill>
              </a:rPr>
              <a:t>s</a:t>
            </a:r>
            <a:r>
              <a:rPr lang="en-US" altLang="zh-CN" sz="2400" b="1" baseline="-25000" dirty="0" smtClean="0">
                <a:solidFill>
                  <a:schemeClr val="bg2"/>
                </a:solidFill>
              </a:rPr>
              <a:t>0 </a:t>
            </a:r>
            <a:endParaRPr lang="en-US" altLang="zh-CN" sz="2400" b="1" baseline="-25000" dirty="0">
              <a:solidFill>
                <a:schemeClr val="bg2"/>
              </a:solidFill>
            </a:endParaRP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zh-CN" altLang="en-US" sz="2400" b="1" baseline="-25000" dirty="0">
                <a:solidFill>
                  <a:schemeClr val="bg2"/>
                </a:solidFill>
              </a:rPr>
              <a:t>      </a:t>
            </a:r>
            <a:r>
              <a:rPr lang="zh-CN" altLang="en-US" sz="2400" b="1" baseline="-25000" dirty="0" smtClean="0">
                <a:solidFill>
                  <a:schemeClr val="bg2"/>
                </a:solidFill>
              </a:rPr>
              <a:t> </a:t>
            </a:r>
            <a:r>
              <a:rPr lang="en-US" altLang="zh-CN" sz="2400" b="1" i="1" dirty="0" smtClean="0">
                <a:solidFill>
                  <a:schemeClr val="bg2"/>
                </a:solidFill>
              </a:rPr>
              <a:t>Q=c</a:t>
            </a:r>
            <a:r>
              <a:rPr lang="en-US" altLang="zh-CN" sz="2400" b="1" baseline="-25000" dirty="0" smtClean="0">
                <a:solidFill>
                  <a:schemeClr val="bg2"/>
                </a:solidFill>
              </a:rPr>
              <a:t>0 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 </a:t>
            </a:r>
            <a:endParaRPr lang="zh-CN" altLang="en-US" sz="2400" b="1" dirty="0">
              <a:solidFill>
                <a:schemeClr val="bg2"/>
              </a:solidFill>
              <a:ea typeface="楷体_GB2312"/>
              <a:cs typeface="楷体_GB2312"/>
            </a:endParaRP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zh-CN" altLang="en-US" sz="2800" b="1" i="1" dirty="0">
                <a:solidFill>
                  <a:schemeClr val="bg2"/>
                </a:solidFill>
              </a:rPr>
              <a:t>   </a:t>
            </a:r>
            <a:r>
              <a:rPr lang="zh-CN" altLang="en-US" sz="2800" b="1" i="1" dirty="0" smtClean="0">
                <a:solidFill>
                  <a:schemeClr val="bg2"/>
                </a:solidFill>
              </a:rPr>
              <a:t> </a:t>
            </a:r>
            <a:r>
              <a:rPr lang="en-US" altLang="zh-CN" sz="2400" b="1" i="1" dirty="0" err="1" smtClean="0">
                <a:solidFill>
                  <a:schemeClr val="bg2"/>
                </a:solidFill>
              </a:rPr>
              <a:t>a</a:t>
            </a:r>
            <a:r>
              <a:rPr lang="en-US" altLang="zh-CN" sz="2400" b="1" baseline="-250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=</a:t>
            </a:r>
            <a:r>
              <a:rPr lang="en-US" altLang="zh-CN" sz="2400" b="1" i="1" dirty="0" smtClean="0">
                <a:solidFill>
                  <a:schemeClr val="bg2"/>
                </a:solidFill>
              </a:rPr>
              <a:t>A</a:t>
            </a:r>
            <a:r>
              <a:rPr lang="en-US" altLang="zh-CN" sz="2400" b="1" baseline="-25000" dirty="0" smtClean="0">
                <a:solidFill>
                  <a:schemeClr val="bg2"/>
                </a:solidFill>
              </a:rPr>
              <a:t>1</a:t>
            </a:r>
            <a:r>
              <a:rPr lang="en-US" altLang="zh-CN" sz="2400" b="1" dirty="0">
                <a:solidFill>
                  <a:schemeClr val="bg2"/>
                </a:solidFill>
              </a:rPr>
              <a:t>, </a:t>
            </a:r>
            <a:r>
              <a:rPr lang="en-US" altLang="zh-CN" sz="2400" b="1" i="1" dirty="0" smtClean="0">
                <a:solidFill>
                  <a:schemeClr val="bg2"/>
                </a:solidFill>
              </a:rPr>
              <a:t>b</a:t>
            </a:r>
            <a:r>
              <a:rPr lang="en-US" altLang="zh-CN" sz="2400" b="1" baseline="-25000" dirty="0" smtClean="0">
                <a:solidFill>
                  <a:schemeClr val="bg2"/>
                </a:solidFill>
              </a:rPr>
              <a:t>i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=</a:t>
            </a:r>
            <a:r>
              <a:rPr lang="en-US" altLang="zh-CN" sz="2400" b="1" i="1" dirty="0" smtClean="0">
                <a:solidFill>
                  <a:schemeClr val="bg2"/>
                </a:solidFill>
              </a:rPr>
              <a:t>B</a:t>
            </a:r>
            <a:r>
              <a:rPr lang="en-US" altLang="zh-CN" sz="2400" b="1" baseline="-25000" dirty="0" smtClean="0">
                <a:solidFill>
                  <a:schemeClr val="bg2"/>
                </a:solidFill>
              </a:rPr>
              <a:t>1</a:t>
            </a:r>
            <a:r>
              <a:rPr lang="en-US" altLang="zh-CN" sz="2400" b="1" dirty="0">
                <a:solidFill>
                  <a:schemeClr val="bg2"/>
                </a:solidFill>
              </a:rPr>
              <a:t>, </a:t>
            </a:r>
            <a:r>
              <a:rPr lang="en-US" altLang="zh-CN" sz="2400" b="1" i="1" dirty="0" smtClean="0">
                <a:solidFill>
                  <a:schemeClr val="bg2"/>
                </a:solidFill>
              </a:rPr>
              <a:t>c</a:t>
            </a:r>
            <a:r>
              <a:rPr lang="en-US" altLang="zh-CN" sz="2400" b="1" baseline="-25000" dirty="0" smtClean="0">
                <a:solidFill>
                  <a:schemeClr val="bg2"/>
                </a:solidFill>
              </a:rPr>
              <a:t>i-1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=</a:t>
            </a:r>
            <a:r>
              <a:rPr lang="en-US" altLang="zh-CN" sz="2400" b="1" i="1" dirty="0" smtClean="0">
                <a:solidFill>
                  <a:schemeClr val="bg2"/>
                </a:solidFill>
              </a:rPr>
              <a:t>c</a:t>
            </a:r>
            <a:r>
              <a:rPr lang="en-US" altLang="zh-CN" sz="2400" b="1" baseline="-25000" dirty="0" smtClean="0">
                <a:solidFill>
                  <a:schemeClr val="bg2"/>
                </a:solidFill>
              </a:rPr>
              <a:t>0</a:t>
            </a:r>
            <a:r>
              <a:rPr lang="en-US" altLang="zh-CN" sz="2800" b="1" dirty="0" smtClean="0">
                <a:solidFill>
                  <a:schemeClr val="bg2"/>
                </a:solidFill>
              </a:rPr>
              <a:t>;</a:t>
            </a:r>
            <a:endParaRPr lang="zh-CN" altLang="en-US" sz="2800" b="1" dirty="0" smtClean="0">
              <a:solidFill>
                <a:schemeClr val="bg2"/>
              </a:solidFill>
            </a:endParaRPr>
          </a:p>
        </p:txBody>
      </p:sp>
      <p:grpSp>
        <p:nvGrpSpPr>
          <p:cNvPr id="96259" name="组合 56"/>
          <p:cNvGrpSpPr>
            <a:grpSpLocks/>
          </p:cNvGrpSpPr>
          <p:nvPr/>
        </p:nvGrpSpPr>
        <p:grpSpPr bwMode="auto">
          <a:xfrm>
            <a:off x="1476251" y="28327"/>
            <a:ext cx="7488237" cy="2968625"/>
            <a:chOff x="611560" y="2781300"/>
            <a:chExt cx="7487865" cy="2968625"/>
          </a:xfrm>
        </p:grpSpPr>
        <p:grpSp>
          <p:nvGrpSpPr>
            <p:cNvPr id="96260" name="Group 5"/>
            <p:cNvGrpSpPr>
              <a:grpSpLocks/>
            </p:cNvGrpSpPr>
            <p:nvPr/>
          </p:nvGrpSpPr>
          <p:grpSpPr bwMode="auto">
            <a:xfrm>
              <a:off x="6804025" y="3141663"/>
              <a:ext cx="1084263" cy="1130300"/>
              <a:chOff x="4011" y="1424"/>
              <a:chExt cx="683" cy="712"/>
            </a:xfrm>
          </p:grpSpPr>
          <p:sp>
            <p:nvSpPr>
              <p:cNvPr id="104" name="Rectangle 6"/>
              <p:cNvSpPr>
                <a:spLocks noChangeArrowheads="1"/>
              </p:cNvSpPr>
              <p:nvPr/>
            </p:nvSpPr>
            <p:spPr bwMode="auto">
              <a:xfrm>
                <a:off x="4059" y="1480"/>
                <a:ext cx="499" cy="635"/>
              </a:xfrm>
              <a:prstGeom prst="rect">
                <a:avLst/>
              </a:prstGeom>
              <a:solidFill>
                <a:srgbClr val="CCFFCC"/>
              </a:solidFill>
              <a:ln w="28575">
                <a:solidFill>
                  <a:srgbClr val="FF505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96307" name="Text Box 7"/>
              <p:cNvSpPr txBox="1">
                <a:spLocks noChangeArrowheads="1"/>
              </p:cNvSpPr>
              <p:nvPr/>
            </p:nvSpPr>
            <p:spPr bwMode="auto">
              <a:xfrm>
                <a:off x="4014" y="142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i="1">
                    <a:solidFill>
                      <a:srgbClr val="000066"/>
                    </a:solidFill>
                  </a:rPr>
                  <a:t>a</a:t>
                </a:r>
                <a:r>
                  <a:rPr lang="en-US" altLang="zh-CN" sz="2400" b="1" baseline="-25000">
                    <a:solidFill>
                      <a:srgbClr val="000066"/>
                    </a:solidFill>
                  </a:rPr>
                  <a:t>i</a:t>
                </a:r>
              </a:p>
            </p:txBody>
          </p:sp>
          <p:sp>
            <p:nvSpPr>
              <p:cNvPr id="96308" name="Text Box 8"/>
              <p:cNvSpPr txBox="1">
                <a:spLocks noChangeArrowheads="1"/>
              </p:cNvSpPr>
              <p:nvPr/>
            </p:nvSpPr>
            <p:spPr bwMode="auto">
              <a:xfrm>
                <a:off x="4011" y="1600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i="1">
                    <a:solidFill>
                      <a:srgbClr val="000066"/>
                    </a:solidFill>
                  </a:rPr>
                  <a:t>b</a:t>
                </a:r>
                <a:r>
                  <a:rPr lang="en-US" altLang="zh-CN" sz="2400" b="1" baseline="-25000">
                    <a:solidFill>
                      <a:srgbClr val="000066"/>
                    </a:solidFill>
                  </a:rPr>
                  <a:t>i</a:t>
                </a:r>
              </a:p>
            </p:txBody>
          </p:sp>
          <p:sp>
            <p:nvSpPr>
              <p:cNvPr id="96309" name="Text Box 9"/>
              <p:cNvSpPr txBox="1">
                <a:spLocks noChangeArrowheads="1"/>
              </p:cNvSpPr>
              <p:nvPr/>
            </p:nvSpPr>
            <p:spPr bwMode="auto">
              <a:xfrm>
                <a:off x="4022" y="184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i="1">
                    <a:solidFill>
                      <a:srgbClr val="000066"/>
                    </a:solidFill>
                  </a:rPr>
                  <a:t>c</a:t>
                </a:r>
                <a:r>
                  <a:rPr lang="en-US" altLang="zh-CN" sz="2400" b="1" baseline="-25000">
                    <a:solidFill>
                      <a:srgbClr val="000066"/>
                    </a:solidFill>
                  </a:rPr>
                  <a:t>i-1</a:t>
                </a:r>
              </a:p>
            </p:txBody>
          </p:sp>
          <p:sp>
            <p:nvSpPr>
              <p:cNvPr id="96310" name="Text Box 10"/>
              <p:cNvSpPr txBox="1">
                <a:spLocks noChangeArrowheads="1"/>
              </p:cNvSpPr>
              <p:nvPr/>
            </p:nvSpPr>
            <p:spPr bwMode="auto">
              <a:xfrm>
                <a:off x="4331" y="1691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i="1">
                    <a:solidFill>
                      <a:srgbClr val="0000FF"/>
                    </a:solidFill>
                  </a:rPr>
                  <a:t>c</a:t>
                </a:r>
                <a:r>
                  <a:rPr lang="en-US" altLang="zh-CN" sz="2400" b="1" baseline="-25000">
                    <a:solidFill>
                      <a:srgbClr val="0000FF"/>
                    </a:solidFill>
                  </a:rPr>
                  <a:t>i</a:t>
                </a:r>
              </a:p>
            </p:txBody>
          </p:sp>
          <p:sp>
            <p:nvSpPr>
              <p:cNvPr id="96311" name="Text Box 11"/>
              <p:cNvSpPr txBox="1">
                <a:spLocks noChangeArrowheads="1"/>
              </p:cNvSpPr>
              <p:nvPr/>
            </p:nvSpPr>
            <p:spPr bwMode="auto">
              <a:xfrm>
                <a:off x="4331" y="1480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i="1">
                    <a:solidFill>
                      <a:srgbClr val="0000FF"/>
                    </a:solidFill>
                  </a:rPr>
                  <a:t>s</a:t>
                </a:r>
                <a:r>
                  <a:rPr lang="en-US" altLang="zh-CN" sz="2400" b="1" baseline="-25000">
                    <a:solidFill>
                      <a:srgbClr val="0000FF"/>
                    </a:solidFill>
                  </a:rPr>
                  <a:t>i</a:t>
                </a:r>
              </a:p>
            </p:txBody>
          </p:sp>
        </p:grpSp>
        <p:sp>
          <p:nvSpPr>
            <p:cNvPr id="96261" name="Rectangle 12"/>
            <p:cNvSpPr>
              <a:spLocks noChangeArrowheads="1"/>
            </p:cNvSpPr>
            <p:nvPr/>
          </p:nvSpPr>
          <p:spPr bwMode="auto">
            <a:xfrm>
              <a:off x="6877050" y="4581525"/>
              <a:ext cx="792163" cy="1008063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262" name="Text Box 13"/>
            <p:cNvSpPr txBox="1">
              <a:spLocks noChangeArrowheads="1"/>
            </p:cNvSpPr>
            <p:nvPr/>
          </p:nvSpPr>
          <p:spPr bwMode="auto">
            <a:xfrm>
              <a:off x="7307263" y="4733925"/>
              <a:ext cx="576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66"/>
                  </a:solidFill>
                </a:rPr>
                <a:t>D</a:t>
              </a:r>
              <a:endParaRPr lang="en-US" altLang="zh-CN" sz="2000" b="1" baseline="-25000">
                <a:solidFill>
                  <a:srgbClr val="000066"/>
                </a:solidFill>
              </a:endParaRPr>
            </a:p>
          </p:txBody>
        </p:sp>
        <p:sp>
          <p:nvSpPr>
            <p:cNvPr id="96263" name="Text Box 14"/>
            <p:cNvSpPr txBox="1">
              <a:spLocks noChangeArrowheads="1"/>
            </p:cNvSpPr>
            <p:nvPr/>
          </p:nvSpPr>
          <p:spPr bwMode="auto">
            <a:xfrm>
              <a:off x="7104063" y="5056188"/>
              <a:ext cx="5762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rgbClr val="000066"/>
                  </a:solidFill>
                </a:rPr>
                <a:t>cp</a:t>
              </a:r>
              <a:endParaRPr lang="en-US" altLang="zh-CN" sz="2400" b="1" baseline="-25000">
                <a:solidFill>
                  <a:srgbClr val="000066"/>
                </a:solidFill>
              </a:endParaRPr>
            </a:p>
          </p:txBody>
        </p:sp>
        <p:sp>
          <p:nvSpPr>
            <p:cNvPr id="96264" name="Text Box 15"/>
            <p:cNvSpPr txBox="1">
              <a:spLocks noChangeArrowheads="1"/>
            </p:cNvSpPr>
            <p:nvPr/>
          </p:nvSpPr>
          <p:spPr bwMode="auto">
            <a:xfrm>
              <a:off x="6850063" y="4657725"/>
              <a:ext cx="576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</a:rPr>
                <a:t>Q</a:t>
              </a:r>
              <a:endParaRPr lang="en-US" altLang="zh-CN" sz="2000" b="1" baseline="-25000">
                <a:solidFill>
                  <a:srgbClr val="0000FF"/>
                </a:solidFill>
              </a:endParaRPr>
            </a:p>
          </p:txBody>
        </p:sp>
        <p:sp>
          <p:nvSpPr>
            <p:cNvPr id="96265" name="Rectangle 16"/>
            <p:cNvSpPr>
              <a:spLocks noChangeArrowheads="1"/>
            </p:cNvSpPr>
            <p:nvPr/>
          </p:nvSpPr>
          <p:spPr bwMode="auto">
            <a:xfrm>
              <a:off x="3059113" y="3284538"/>
              <a:ext cx="2303462" cy="36036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" name="Text Box 17"/>
            <p:cNvSpPr txBox="1">
              <a:spLocks noChangeArrowheads="1"/>
            </p:cNvSpPr>
            <p:nvPr/>
          </p:nvSpPr>
          <p:spPr bwMode="auto">
            <a:xfrm>
              <a:off x="3472468" y="4526757"/>
              <a:ext cx="1944591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0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n-1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0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0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n-2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….</a:t>
              </a:r>
              <a:r>
                <a:rPr lang="en-US" altLang="zh-CN" sz="20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0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lang="en-US" altLang="zh-CN" sz="20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0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pic>
          <p:nvPicPr>
            <p:cNvPr id="96267" name="Picture 1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7125" y="5229225"/>
              <a:ext cx="171450" cy="1857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268" name="AutoShape 19"/>
            <p:cNvSpPr>
              <a:spLocks noChangeArrowheads="1"/>
            </p:cNvSpPr>
            <p:nvPr/>
          </p:nvSpPr>
          <p:spPr bwMode="auto">
            <a:xfrm>
              <a:off x="3203575" y="3502025"/>
              <a:ext cx="144463" cy="142875"/>
            </a:xfrm>
            <a:prstGeom prst="triangle">
              <a:avLst>
                <a:gd name="adj" fmla="val 50000"/>
              </a:avLst>
            </a:prstGeom>
            <a:solidFill>
              <a:srgbClr val="FFCCFF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269" name="Rectangle 20"/>
            <p:cNvSpPr>
              <a:spLocks noChangeArrowheads="1"/>
            </p:cNvSpPr>
            <p:nvPr/>
          </p:nvSpPr>
          <p:spPr bwMode="auto">
            <a:xfrm>
              <a:off x="3348038" y="4941888"/>
              <a:ext cx="2303462" cy="36036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" name="Text Box 21"/>
            <p:cNvSpPr txBox="1">
              <a:spLocks noChangeArrowheads="1"/>
            </p:cNvSpPr>
            <p:nvPr/>
          </p:nvSpPr>
          <p:spPr bwMode="auto">
            <a:xfrm>
              <a:off x="3341805" y="2883694"/>
              <a:ext cx="2376369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0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n-1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0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0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n-2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….</a:t>
              </a:r>
              <a:r>
                <a:rPr lang="en-US" altLang="zh-CN" sz="20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0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lang="en-US" altLang="zh-CN" sz="20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0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96271" name="AutoShape 22"/>
            <p:cNvSpPr>
              <a:spLocks noChangeArrowheads="1"/>
            </p:cNvSpPr>
            <p:nvPr/>
          </p:nvSpPr>
          <p:spPr bwMode="auto">
            <a:xfrm>
              <a:off x="3492500" y="5157788"/>
              <a:ext cx="144463" cy="142875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272" name="Rectangle 23"/>
            <p:cNvSpPr>
              <a:spLocks noChangeArrowheads="1"/>
            </p:cNvSpPr>
            <p:nvPr/>
          </p:nvSpPr>
          <p:spPr bwMode="auto">
            <a:xfrm>
              <a:off x="1835150" y="4078288"/>
              <a:ext cx="288925" cy="431800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273" name="Line 24"/>
            <p:cNvSpPr>
              <a:spLocks noChangeShapeType="1"/>
            </p:cNvSpPr>
            <p:nvPr/>
          </p:nvSpPr>
          <p:spPr bwMode="auto">
            <a:xfrm>
              <a:off x="1547813" y="4221163"/>
              <a:ext cx="28733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74" name="Line 25"/>
            <p:cNvSpPr>
              <a:spLocks noChangeShapeType="1"/>
            </p:cNvSpPr>
            <p:nvPr/>
          </p:nvSpPr>
          <p:spPr bwMode="auto">
            <a:xfrm>
              <a:off x="1547813" y="4424363"/>
              <a:ext cx="28733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75" name="Text Box 26"/>
            <p:cNvSpPr txBox="1">
              <a:spLocks noChangeArrowheads="1"/>
            </p:cNvSpPr>
            <p:nvPr/>
          </p:nvSpPr>
          <p:spPr bwMode="auto">
            <a:xfrm>
              <a:off x="971550" y="3862388"/>
              <a:ext cx="5746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chemeClr val="bg2"/>
                  </a:solidFill>
                </a:rPr>
                <a:t>cp</a:t>
              </a:r>
              <a:endParaRPr lang="en-US" altLang="zh-CN" sz="2400" b="1" baseline="-25000">
                <a:solidFill>
                  <a:schemeClr val="bg2"/>
                </a:solidFill>
              </a:endParaRPr>
            </a:p>
          </p:txBody>
        </p:sp>
        <p:sp>
          <p:nvSpPr>
            <p:cNvPr id="96276" name="Text Box 27"/>
            <p:cNvSpPr txBox="1">
              <a:spLocks noChangeArrowheads="1"/>
            </p:cNvSpPr>
            <p:nvPr/>
          </p:nvSpPr>
          <p:spPr bwMode="auto">
            <a:xfrm>
              <a:off x="1030288" y="4197350"/>
              <a:ext cx="5746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chemeClr val="bg2"/>
                  </a:solidFill>
                </a:rPr>
                <a:t>x</a:t>
              </a:r>
              <a:endParaRPr lang="en-US" altLang="zh-CN" sz="2400" b="1" baseline="-25000">
                <a:solidFill>
                  <a:schemeClr val="bg2"/>
                </a:solidFill>
              </a:endParaRPr>
            </a:p>
          </p:txBody>
        </p:sp>
        <p:sp>
          <p:nvSpPr>
            <p:cNvPr id="96277" name="Text Box 28"/>
            <p:cNvSpPr txBox="1">
              <a:spLocks noChangeArrowheads="1"/>
            </p:cNvSpPr>
            <p:nvPr/>
          </p:nvSpPr>
          <p:spPr bwMode="auto">
            <a:xfrm>
              <a:off x="611560" y="4725988"/>
              <a:ext cx="210306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chemeClr val="bg2"/>
                  </a:solidFill>
                </a:rPr>
                <a:t>x</a:t>
              </a:r>
              <a:r>
                <a:rPr lang="en-US" altLang="zh-CN" sz="2400" b="1">
                  <a:solidFill>
                    <a:schemeClr val="bg2"/>
                  </a:solidFill>
                </a:rPr>
                <a:t>=1: </a:t>
              </a:r>
              <a:r>
                <a:rPr lang="zh-CN" altLang="en-US" sz="2400" b="1">
                  <a:solidFill>
                    <a:schemeClr val="bg2"/>
                  </a:solidFill>
                </a:rPr>
                <a:t>加操作</a:t>
              </a: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chemeClr val="bg2"/>
                  </a:solidFill>
                </a:rPr>
                <a:t>x</a:t>
              </a:r>
              <a:r>
                <a:rPr lang="en-US" altLang="zh-CN" sz="2400" b="1">
                  <a:solidFill>
                    <a:schemeClr val="bg2"/>
                  </a:solidFill>
                </a:rPr>
                <a:t>=0: </a:t>
              </a:r>
              <a:r>
                <a:rPr lang="zh-CN" altLang="en-US" sz="2400" b="1">
                  <a:solidFill>
                    <a:schemeClr val="bg2"/>
                  </a:solidFill>
                </a:rPr>
                <a:t>停</a:t>
              </a: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96278" name="Line 29"/>
            <p:cNvSpPr>
              <a:spLocks noChangeShapeType="1"/>
            </p:cNvSpPr>
            <p:nvPr/>
          </p:nvSpPr>
          <p:spPr bwMode="auto">
            <a:xfrm>
              <a:off x="2124075" y="4294188"/>
              <a:ext cx="115093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79" name="Line 30"/>
            <p:cNvSpPr>
              <a:spLocks noChangeShapeType="1"/>
            </p:cNvSpPr>
            <p:nvPr/>
          </p:nvSpPr>
          <p:spPr bwMode="auto">
            <a:xfrm flipV="1">
              <a:off x="3275013" y="3644900"/>
              <a:ext cx="0" cy="64928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80" name="Line 31"/>
            <p:cNvSpPr>
              <a:spLocks noChangeShapeType="1"/>
            </p:cNvSpPr>
            <p:nvPr/>
          </p:nvSpPr>
          <p:spPr bwMode="auto">
            <a:xfrm>
              <a:off x="2700338" y="4294188"/>
              <a:ext cx="0" cy="143986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81" name="Line 32"/>
            <p:cNvSpPr>
              <a:spLocks noChangeShapeType="1"/>
            </p:cNvSpPr>
            <p:nvPr/>
          </p:nvSpPr>
          <p:spPr bwMode="auto">
            <a:xfrm>
              <a:off x="2700338" y="5734050"/>
              <a:ext cx="525621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82" name="Line 33"/>
            <p:cNvSpPr>
              <a:spLocks noChangeShapeType="1"/>
            </p:cNvSpPr>
            <p:nvPr/>
          </p:nvSpPr>
          <p:spPr bwMode="auto">
            <a:xfrm flipV="1">
              <a:off x="3563938" y="5302250"/>
              <a:ext cx="0" cy="4318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83" name="Text Box 34"/>
            <p:cNvSpPr txBox="1">
              <a:spLocks noChangeArrowheads="1"/>
            </p:cNvSpPr>
            <p:nvPr/>
          </p:nvSpPr>
          <p:spPr bwMode="auto">
            <a:xfrm>
              <a:off x="3635375" y="4868863"/>
              <a:ext cx="2590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 pitchFamily="34" charset="0"/>
                  <a:ea typeface="楷体_GB2312"/>
                  <a:cs typeface="楷体_GB2312"/>
                </a:rPr>
                <a:t>移位寄存器</a:t>
              </a:r>
            </a:p>
          </p:txBody>
        </p:sp>
        <p:sp>
          <p:nvSpPr>
            <p:cNvPr id="96284" name="Text Box 35"/>
            <p:cNvSpPr txBox="1">
              <a:spLocks noChangeArrowheads="1"/>
            </p:cNvSpPr>
            <p:nvPr/>
          </p:nvSpPr>
          <p:spPr bwMode="auto">
            <a:xfrm>
              <a:off x="3563938" y="3251200"/>
              <a:ext cx="15843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累加器</a:t>
              </a:r>
              <a:r>
                <a:rPr lang="en-US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zh-CN" sz="1800" b="1">
                  <a:solidFill>
                    <a:schemeClr val="bg2"/>
                  </a:solidFill>
                  <a:latin typeface="Arial" panose="020B0604020202020204" pitchFamily="34" charset="0"/>
                </a:rPr>
                <a:t>(</a:t>
              </a:r>
              <a:r>
                <a:rPr lang="zh-CN" altLang="en-US" sz="1800" b="1">
                  <a:solidFill>
                    <a:schemeClr val="bg2"/>
                  </a:solidFill>
                  <a:latin typeface="Arial" panose="020B0604020202020204" pitchFamily="34" charset="0"/>
                </a:rPr>
                <a:t>寄存器</a:t>
              </a:r>
              <a:r>
                <a:rPr lang="en-US" altLang="zh-CN" sz="1800" b="1">
                  <a:solidFill>
                    <a:schemeClr val="bg2"/>
                  </a:solidFill>
                  <a:latin typeface="Arial" panose="020B0604020202020204" pitchFamily="34" charset="0"/>
                </a:rPr>
                <a:t>)</a:t>
              </a:r>
              <a:endParaRPr lang="zh-CN" altLang="en-US" sz="1800" b="1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96285" name="Line 36"/>
            <p:cNvSpPr>
              <a:spLocks noChangeShapeType="1"/>
            </p:cNvSpPr>
            <p:nvPr/>
          </p:nvSpPr>
          <p:spPr bwMode="auto">
            <a:xfrm>
              <a:off x="5364163" y="3429000"/>
              <a:ext cx="15113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86" name="Line 37"/>
            <p:cNvSpPr>
              <a:spLocks noChangeShapeType="1"/>
            </p:cNvSpPr>
            <p:nvPr/>
          </p:nvSpPr>
          <p:spPr bwMode="auto">
            <a:xfrm>
              <a:off x="5651500" y="5157788"/>
              <a:ext cx="288925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87" name="Line 38"/>
            <p:cNvSpPr>
              <a:spLocks noChangeShapeType="1"/>
            </p:cNvSpPr>
            <p:nvPr/>
          </p:nvSpPr>
          <p:spPr bwMode="auto">
            <a:xfrm flipV="1">
              <a:off x="5940425" y="3644900"/>
              <a:ext cx="0" cy="151288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88" name="Line 39"/>
            <p:cNvSpPr>
              <a:spLocks noChangeShapeType="1"/>
            </p:cNvSpPr>
            <p:nvPr/>
          </p:nvSpPr>
          <p:spPr bwMode="auto">
            <a:xfrm>
              <a:off x="5940425" y="3644900"/>
              <a:ext cx="93503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89" name="Line 40"/>
            <p:cNvSpPr>
              <a:spLocks noChangeShapeType="1"/>
            </p:cNvSpPr>
            <p:nvPr/>
          </p:nvSpPr>
          <p:spPr bwMode="auto">
            <a:xfrm flipH="1">
              <a:off x="6443663" y="4870450"/>
              <a:ext cx="431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90" name="Line 41"/>
            <p:cNvSpPr>
              <a:spLocks noChangeShapeType="1"/>
            </p:cNvSpPr>
            <p:nvPr/>
          </p:nvSpPr>
          <p:spPr bwMode="auto">
            <a:xfrm flipV="1">
              <a:off x="6443663" y="4078288"/>
              <a:ext cx="0" cy="79216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91" name="Line 42"/>
            <p:cNvSpPr>
              <a:spLocks noChangeShapeType="1"/>
            </p:cNvSpPr>
            <p:nvPr/>
          </p:nvSpPr>
          <p:spPr bwMode="auto">
            <a:xfrm>
              <a:off x="6443663" y="4078288"/>
              <a:ext cx="431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92" name="Line 43"/>
            <p:cNvSpPr>
              <a:spLocks noChangeShapeType="1"/>
            </p:cNvSpPr>
            <p:nvPr/>
          </p:nvSpPr>
          <p:spPr bwMode="auto">
            <a:xfrm>
              <a:off x="7667625" y="3502025"/>
              <a:ext cx="36036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93" name="Line 44"/>
            <p:cNvSpPr>
              <a:spLocks noChangeShapeType="1"/>
            </p:cNvSpPr>
            <p:nvPr/>
          </p:nvSpPr>
          <p:spPr bwMode="auto">
            <a:xfrm flipV="1">
              <a:off x="8027988" y="2781300"/>
              <a:ext cx="0" cy="7207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94" name="Line 45"/>
            <p:cNvSpPr>
              <a:spLocks noChangeShapeType="1"/>
            </p:cNvSpPr>
            <p:nvPr/>
          </p:nvSpPr>
          <p:spPr bwMode="auto">
            <a:xfrm flipH="1">
              <a:off x="2627313" y="2781300"/>
              <a:ext cx="540067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95" name="Line 46"/>
            <p:cNvSpPr>
              <a:spLocks noChangeShapeType="1"/>
            </p:cNvSpPr>
            <p:nvPr/>
          </p:nvSpPr>
          <p:spPr bwMode="auto">
            <a:xfrm>
              <a:off x="2627313" y="2781300"/>
              <a:ext cx="0" cy="57626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96" name="Line 47"/>
            <p:cNvSpPr>
              <a:spLocks noChangeShapeType="1"/>
            </p:cNvSpPr>
            <p:nvPr/>
          </p:nvSpPr>
          <p:spPr bwMode="auto">
            <a:xfrm>
              <a:off x="2627313" y="3357563"/>
              <a:ext cx="43180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97" name="AutoShape 48"/>
            <p:cNvSpPr>
              <a:spLocks noChangeArrowheads="1"/>
            </p:cNvSpPr>
            <p:nvPr/>
          </p:nvSpPr>
          <p:spPr bwMode="auto">
            <a:xfrm>
              <a:off x="4498975" y="4005263"/>
              <a:ext cx="720725" cy="215900"/>
            </a:xfrm>
            <a:custGeom>
              <a:avLst/>
              <a:gdLst>
                <a:gd name="T0" fmla="*/ 2147483646 w 21600"/>
                <a:gd name="T1" fmla="*/ 0 h 21600"/>
                <a:gd name="T2" fmla="*/ 0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98" name="Line 49"/>
            <p:cNvSpPr>
              <a:spLocks noChangeShapeType="1"/>
            </p:cNvSpPr>
            <p:nvPr/>
          </p:nvSpPr>
          <p:spPr bwMode="auto">
            <a:xfrm>
              <a:off x="7667625" y="3862388"/>
              <a:ext cx="431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99" name="Line 50"/>
            <p:cNvSpPr>
              <a:spLocks noChangeShapeType="1"/>
            </p:cNvSpPr>
            <p:nvPr/>
          </p:nvSpPr>
          <p:spPr bwMode="auto">
            <a:xfrm>
              <a:off x="8099425" y="3862388"/>
              <a:ext cx="0" cy="10795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00" name="Line 51"/>
            <p:cNvSpPr>
              <a:spLocks noChangeShapeType="1"/>
            </p:cNvSpPr>
            <p:nvPr/>
          </p:nvSpPr>
          <p:spPr bwMode="auto">
            <a:xfrm flipH="1">
              <a:off x="7667625" y="4941888"/>
              <a:ext cx="431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01" name="Line 52"/>
            <p:cNvSpPr>
              <a:spLocks noChangeShapeType="1"/>
            </p:cNvSpPr>
            <p:nvPr/>
          </p:nvSpPr>
          <p:spPr bwMode="auto">
            <a:xfrm flipV="1">
              <a:off x="7956550" y="5302250"/>
              <a:ext cx="0" cy="4318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02" name="Line 53"/>
            <p:cNvSpPr>
              <a:spLocks noChangeShapeType="1"/>
            </p:cNvSpPr>
            <p:nvPr/>
          </p:nvSpPr>
          <p:spPr bwMode="auto">
            <a:xfrm flipH="1">
              <a:off x="7667625" y="5302250"/>
              <a:ext cx="288925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03" name="Oval 54"/>
            <p:cNvSpPr>
              <a:spLocks noChangeArrowheads="1"/>
            </p:cNvSpPr>
            <p:nvPr/>
          </p:nvSpPr>
          <p:spPr bwMode="auto">
            <a:xfrm>
              <a:off x="3543300" y="5713413"/>
              <a:ext cx="36513" cy="3651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304" name="Oval 55"/>
            <p:cNvSpPr>
              <a:spLocks noChangeArrowheads="1"/>
            </p:cNvSpPr>
            <p:nvPr/>
          </p:nvSpPr>
          <p:spPr bwMode="auto">
            <a:xfrm>
              <a:off x="2678113" y="4281488"/>
              <a:ext cx="36512" cy="3651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305" name="Text Box 61"/>
            <p:cNvSpPr txBox="1">
              <a:spLocks noChangeArrowheads="1"/>
            </p:cNvSpPr>
            <p:nvPr/>
          </p:nvSpPr>
          <p:spPr bwMode="auto">
            <a:xfrm>
              <a:off x="2997200" y="3214688"/>
              <a:ext cx="7921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b="1">
                  <a:solidFill>
                    <a:schemeClr val="bg2"/>
                  </a:solidFill>
                  <a:latin typeface="Arial" panose="020B0604020202020204" pitchFamily="34" charset="0"/>
                </a:rPr>
                <a:t>D</a:t>
              </a:r>
              <a:r>
                <a:rPr lang="en-US" altLang="zh-CN" sz="1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</p:grpSp>
      <p:sp>
        <p:nvSpPr>
          <p:cNvPr id="56" name="Text Box 54"/>
          <p:cNvSpPr txBox="1">
            <a:spLocks noChangeArrowheads="1"/>
          </p:cNvSpPr>
          <p:nvPr/>
        </p:nvSpPr>
        <p:spPr bwMode="auto">
          <a:xfrm>
            <a:off x="4554516" y="3030982"/>
            <a:ext cx="4356000" cy="37856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CN" sz="2400" b="1" i="1" dirty="0" smtClean="0">
                <a:solidFill>
                  <a:schemeClr val="hlink"/>
                </a:solidFill>
              </a:rPr>
              <a:t>    s</a:t>
            </a:r>
            <a:r>
              <a:rPr lang="en-US" altLang="zh-CN" sz="2400" b="1" baseline="-25000" dirty="0" smtClean="0">
                <a:solidFill>
                  <a:schemeClr val="hlink"/>
                </a:solidFill>
              </a:rPr>
              <a:t>1</a:t>
            </a:r>
            <a:r>
              <a:rPr lang="en-US" altLang="zh-CN" sz="2400" b="1" dirty="0" smtClean="0">
                <a:solidFill>
                  <a:schemeClr val="hlink"/>
                </a:solidFill>
              </a:rPr>
              <a:t>=</a:t>
            </a:r>
            <a:r>
              <a:rPr lang="en-US" altLang="zh-CN" sz="2400" b="1" i="1" dirty="0" smtClean="0">
                <a:solidFill>
                  <a:schemeClr val="hlink"/>
                </a:solidFill>
              </a:rPr>
              <a:t>A</a:t>
            </a:r>
            <a:r>
              <a:rPr lang="en-US" altLang="zh-CN" sz="2400" b="1" baseline="-25000" dirty="0" smtClean="0">
                <a:solidFill>
                  <a:schemeClr val="hlink"/>
                </a:solidFill>
              </a:rPr>
              <a:t>1</a:t>
            </a:r>
            <a:r>
              <a:rPr lang="en-US" altLang="zh-CN" sz="2400" b="1" dirty="0">
                <a:solidFill>
                  <a:schemeClr val="hlink"/>
                </a:solidFill>
              </a:rPr>
              <a:t>⊕</a:t>
            </a:r>
            <a:r>
              <a:rPr lang="en-US" altLang="zh-CN" sz="2400" b="1" i="1" dirty="0">
                <a:solidFill>
                  <a:schemeClr val="hlink"/>
                </a:solidFill>
              </a:rPr>
              <a:t>B</a:t>
            </a:r>
            <a:r>
              <a:rPr lang="en-US" altLang="zh-CN" sz="2400" b="1" baseline="-25000" dirty="0">
                <a:solidFill>
                  <a:schemeClr val="hlink"/>
                </a:solidFill>
              </a:rPr>
              <a:t>1 </a:t>
            </a:r>
            <a:r>
              <a:rPr lang="en-US" altLang="zh-CN" sz="2400" b="1" dirty="0">
                <a:solidFill>
                  <a:schemeClr val="hlink"/>
                </a:solidFill>
              </a:rPr>
              <a:t>⊕</a:t>
            </a:r>
            <a:r>
              <a:rPr lang="en-US" altLang="zh-CN" sz="2400" b="1" i="1" dirty="0">
                <a:solidFill>
                  <a:schemeClr val="hlink"/>
                </a:solidFill>
              </a:rPr>
              <a:t>c</a:t>
            </a:r>
            <a:r>
              <a:rPr lang="en-US" altLang="zh-CN" sz="2400" b="1" baseline="-25000" dirty="0">
                <a:solidFill>
                  <a:schemeClr val="hlink"/>
                </a:solidFill>
              </a:rPr>
              <a:t>0</a:t>
            </a:r>
            <a:r>
              <a:rPr lang="en-US" altLang="zh-CN" sz="2400" b="1" dirty="0">
                <a:solidFill>
                  <a:schemeClr val="hlink"/>
                </a:solidFill>
              </a:rPr>
              <a:t>;</a:t>
            </a:r>
            <a:r>
              <a:rPr lang="en-US" altLang="zh-CN" sz="2400" dirty="0">
                <a:solidFill>
                  <a:schemeClr val="hlink"/>
                </a:solidFill>
              </a:rPr>
              <a:t>   </a:t>
            </a:r>
            <a:endParaRPr lang="en-US" altLang="zh-CN" sz="2400" dirty="0" smtClean="0">
              <a:solidFill>
                <a:schemeClr val="hlink"/>
              </a:solidFill>
            </a:endParaRPr>
          </a:p>
          <a:p>
            <a:pPr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CN" sz="2400" b="1" i="1" dirty="0">
                <a:solidFill>
                  <a:schemeClr val="hlink"/>
                </a:solidFill>
              </a:rPr>
              <a:t> </a:t>
            </a:r>
            <a:r>
              <a:rPr lang="en-US" altLang="zh-CN" sz="2400" b="1" i="1" dirty="0" smtClean="0">
                <a:solidFill>
                  <a:schemeClr val="hlink"/>
                </a:solidFill>
              </a:rPr>
              <a:t>   c</a:t>
            </a:r>
            <a:r>
              <a:rPr lang="en-US" altLang="zh-CN" sz="2400" b="1" baseline="-25000" dirty="0" smtClean="0">
                <a:solidFill>
                  <a:schemeClr val="hlink"/>
                </a:solidFill>
              </a:rPr>
              <a:t>1</a:t>
            </a:r>
            <a:r>
              <a:rPr lang="en-US" altLang="zh-CN" sz="2400" b="1" dirty="0" smtClean="0">
                <a:solidFill>
                  <a:schemeClr val="hlink"/>
                </a:solidFill>
              </a:rPr>
              <a:t>=(</a:t>
            </a:r>
            <a:r>
              <a:rPr lang="en-US" altLang="zh-CN" sz="2400" b="1" i="1" dirty="0" smtClean="0">
                <a:solidFill>
                  <a:schemeClr val="hlink"/>
                </a:solidFill>
              </a:rPr>
              <a:t>A</a:t>
            </a:r>
            <a:r>
              <a:rPr lang="en-US" altLang="zh-CN" sz="2400" b="1" baseline="-25000" dirty="0" smtClean="0">
                <a:solidFill>
                  <a:schemeClr val="hlink"/>
                </a:solidFill>
              </a:rPr>
              <a:t>1</a:t>
            </a:r>
            <a:r>
              <a:rPr lang="en-US" altLang="zh-CN" sz="2400" b="1" dirty="0">
                <a:solidFill>
                  <a:schemeClr val="hlink"/>
                </a:solidFill>
              </a:rPr>
              <a:t>⊕</a:t>
            </a:r>
            <a:r>
              <a:rPr lang="en-US" altLang="zh-CN" sz="2400" b="1" i="1" dirty="0" smtClean="0">
                <a:solidFill>
                  <a:schemeClr val="hlink"/>
                </a:solidFill>
              </a:rPr>
              <a:t>B</a:t>
            </a:r>
            <a:r>
              <a:rPr lang="en-US" altLang="zh-CN" sz="2400" b="1" baseline="-25000" dirty="0" smtClean="0">
                <a:solidFill>
                  <a:schemeClr val="hlink"/>
                </a:solidFill>
              </a:rPr>
              <a:t>1</a:t>
            </a:r>
            <a:r>
              <a:rPr lang="en-US" altLang="zh-CN" sz="2400" b="1" dirty="0" smtClean="0">
                <a:solidFill>
                  <a:schemeClr val="hlink"/>
                </a:solidFill>
              </a:rPr>
              <a:t>)</a:t>
            </a:r>
            <a:r>
              <a:rPr lang="en-US" altLang="zh-CN" sz="2400" b="1" i="1" dirty="0" smtClean="0">
                <a:solidFill>
                  <a:schemeClr val="hlink"/>
                </a:solidFill>
              </a:rPr>
              <a:t>c</a:t>
            </a:r>
            <a:r>
              <a:rPr lang="en-US" altLang="zh-CN" sz="2400" b="1" baseline="-25000" dirty="0" smtClean="0">
                <a:solidFill>
                  <a:schemeClr val="hlink"/>
                </a:solidFill>
              </a:rPr>
              <a:t>0</a:t>
            </a:r>
            <a:r>
              <a:rPr lang="en-US" altLang="zh-CN" sz="2400" dirty="0" smtClean="0">
                <a:solidFill>
                  <a:schemeClr val="hlink"/>
                </a:solidFill>
              </a:rPr>
              <a:t>  </a:t>
            </a:r>
            <a:r>
              <a:rPr lang="en-US" altLang="zh-CN" sz="2400" dirty="0">
                <a:solidFill>
                  <a:schemeClr val="hlink"/>
                </a:solidFill>
              </a:rPr>
              <a:t>+</a:t>
            </a:r>
            <a:r>
              <a:rPr lang="en-US" altLang="zh-CN" sz="2400" b="1" i="1" dirty="0">
                <a:solidFill>
                  <a:schemeClr val="hlink"/>
                </a:solidFill>
              </a:rPr>
              <a:t>A</a:t>
            </a:r>
            <a:r>
              <a:rPr lang="en-US" altLang="zh-CN" sz="2400" b="1" baseline="-25000" dirty="0">
                <a:solidFill>
                  <a:schemeClr val="hlink"/>
                </a:solidFill>
              </a:rPr>
              <a:t>1</a:t>
            </a:r>
            <a:r>
              <a:rPr lang="en-US" altLang="zh-CN" sz="2400" b="1" i="1" dirty="0">
                <a:solidFill>
                  <a:schemeClr val="hlink"/>
                </a:solidFill>
              </a:rPr>
              <a:t>B</a:t>
            </a:r>
            <a:r>
              <a:rPr lang="en-US" altLang="zh-CN" sz="2400" b="1" baseline="-25000" dirty="0">
                <a:solidFill>
                  <a:schemeClr val="hlink"/>
                </a:solidFill>
              </a:rPr>
              <a:t>1</a:t>
            </a: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楷体_GB2312"/>
                <a:cs typeface="楷体_GB2312"/>
              </a:rPr>
              <a:t>第二个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楷体_GB2312"/>
                <a:cs typeface="楷体_GB2312"/>
              </a:rPr>
              <a:t>cp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楷体_GB2312"/>
                <a:cs typeface="楷体_GB2312"/>
              </a:rPr>
              <a:t>：</a:t>
            </a:r>
            <a:endParaRPr lang="en-US" altLang="zh-CN" sz="2400" b="1" dirty="0" smtClean="0">
              <a:solidFill>
                <a:schemeClr val="bg1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zh-CN" sz="2400" b="1" i="1" dirty="0" smtClean="0">
                <a:solidFill>
                  <a:schemeClr val="bg2"/>
                </a:solidFill>
                <a:ea typeface="楷体_GB2312"/>
                <a:cs typeface="楷体_GB2312"/>
              </a:rPr>
              <a:t>    A</a:t>
            </a:r>
            <a:r>
              <a:rPr lang="en-US" altLang="zh-CN" sz="2400" b="1" baseline="-25000" dirty="0" smtClean="0">
                <a:solidFill>
                  <a:schemeClr val="bg2"/>
                </a:solidFill>
                <a:ea typeface="楷体_GB2312"/>
                <a:cs typeface="楷体_GB2312"/>
              </a:rPr>
              <a:t>n-1</a:t>
            </a:r>
            <a:r>
              <a:rPr lang="en-US" altLang="zh-CN" sz="2400" b="1" dirty="0" smtClean="0">
                <a:solidFill>
                  <a:schemeClr val="bg2"/>
                </a:solidFill>
                <a:ea typeface="楷体_GB2312"/>
                <a:cs typeface="楷体_GB2312"/>
              </a:rPr>
              <a:t>=D</a:t>
            </a:r>
            <a:r>
              <a:rPr lang="en-US" altLang="zh-CN" sz="2400" b="1" baseline="-25000" dirty="0" smtClean="0">
                <a:solidFill>
                  <a:schemeClr val="bg2"/>
                </a:solidFill>
                <a:ea typeface="楷体_GB2312"/>
                <a:cs typeface="楷体_GB2312"/>
              </a:rPr>
              <a:t>R</a:t>
            </a:r>
            <a:r>
              <a:rPr lang="en-US" altLang="zh-CN" sz="2400" b="1" dirty="0" smtClean="0">
                <a:solidFill>
                  <a:schemeClr val="bg2"/>
                </a:solidFill>
                <a:ea typeface="楷体_GB2312"/>
                <a:cs typeface="楷体_GB2312"/>
              </a:rPr>
              <a:t>=</a:t>
            </a:r>
            <a:r>
              <a:rPr lang="en-US" altLang="zh-CN" sz="2400" b="1" i="1" dirty="0" smtClean="0">
                <a:solidFill>
                  <a:schemeClr val="bg2"/>
                </a:solidFill>
              </a:rPr>
              <a:t>s</a:t>
            </a:r>
            <a:r>
              <a:rPr lang="en-US" altLang="zh-CN" sz="2400" b="1" baseline="-25000" dirty="0" smtClean="0">
                <a:solidFill>
                  <a:schemeClr val="bg2"/>
                </a:solidFill>
              </a:rPr>
              <a:t>1 </a:t>
            </a:r>
            <a:endParaRPr lang="en-US" altLang="zh-CN" sz="2400" b="1" baseline="-25000" dirty="0">
              <a:solidFill>
                <a:schemeClr val="bg2"/>
              </a:solidFill>
            </a:endParaRP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zh-CN" altLang="en-US" sz="2400" b="1" baseline="-25000" dirty="0">
                <a:solidFill>
                  <a:schemeClr val="bg2"/>
                </a:solidFill>
              </a:rPr>
              <a:t>       </a:t>
            </a:r>
            <a:r>
              <a:rPr lang="en-US" altLang="zh-CN" sz="2400" b="1" i="1" dirty="0" smtClean="0">
                <a:solidFill>
                  <a:schemeClr val="bg2"/>
                </a:solidFill>
              </a:rPr>
              <a:t>Q=c</a:t>
            </a:r>
            <a:r>
              <a:rPr lang="en-US" altLang="zh-CN" sz="2400" b="1" baseline="-25000" dirty="0" smtClean="0">
                <a:solidFill>
                  <a:schemeClr val="bg2"/>
                </a:solidFill>
              </a:rPr>
              <a:t>1 </a:t>
            </a: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zh-CN" sz="2400" b="1" i="1" baseline="-25000" dirty="0">
                <a:solidFill>
                  <a:schemeClr val="bg2"/>
                </a:solidFill>
              </a:rPr>
              <a:t> </a:t>
            </a:r>
            <a:r>
              <a:rPr lang="en-US" altLang="zh-CN" sz="2400" b="1" i="1" baseline="-25000" dirty="0" smtClean="0">
                <a:solidFill>
                  <a:schemeClr val="bg2"/>
                </a:solidFill>
              </a:rPr>
              <a:t>       </a:t>
            </a:r>
            <a:r>
              <a:rPr lang="en-US" altLang="zh-CN" sz="2400" b="1" i="1" dirty="0" err="1" smtClean="0">
                <a:solidFill>
                  <a:schemeClr val="bg2"/>
                </a:solidFill>
              </a:rPr>
              <a:t>a</a:t>
            </a:r>
            <a:r>
              <a:rPr lang="en-US" altLang="zh-CN" sz="2400" b="1" baseline="-250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=</a:t>
            </a:r>
            <a:r>
              <a:rPr lang="en-US" altLang="zh-CN" sz="2400" b="1" i="1" dirty="0" smtClean="0">
                <a:solidFill>
                  <a:schemeClr val="bg2"/>
                </a:solidFill>
              </a:rPr>
              <a:t>A</a:t>
            </a:r>
            <a:r>
              <a:rPr lang="en-US" altLang="zh-CN" sz="2400" b="1" baseline="-25000" dirty="0" smtClean="0">
                <a:solidFill>
                  <a:schemeClr val="bg2"/>
                </a:solidFill>
              </a:rPr>
              <a:t>2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, </a:t>
            </a:r>
            <a:r>
              <a:rPr lang="en-US" altLang="zh-CN" sz="2400" b="1" i="1" dirty="0" smtClean="0">
                <a:solidFill>
                  <a:schemeClr val="bg2"/>
                </a:solidFill>
              </a:rPr>
              <a:t>b</a:t>
            </a:r>
            <a:r>
              <a:rPr lang="en-US" altLang="zh-CN" sz="2400" b="1" baseline="-25000" dirty="0" smtClean="0">
                <a:solidFill>
                  <a:schemeClr val="bg2"/>
                </a:solidFill>
              </a:rPr>
              <a:t>i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=</a:t>
            </a:r>
            <a:r>
              <a:rPr lang="en-US" altLang="zh-CN" sz="2400" b="1" i="1" dirty="0" smtClean="0">
                <a:solidFill>
                  <a:schemeClr val="bg2"/>
                </a:solidFill>
              </a:rPr>
              <a:t>B</a:t>
            </a:r>
            <a:r>
              <a:rPr lang="en-US" altLang="zh-CN" sz="2400" b="1" baseline="-25000" dirty="0" smtClean="0">
                <a:solidFill>
                  <a:schemeClr val="bg2"/>
                </a:solidFill>
              </a:rPr>
              <a:t>2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, </a:t>
            </a:r>
            <a:r>
              <a:rPr lang="en-US" altLang="zh-CN" sz="2400" b="1" i="1" dirty="0" smtClean="0">
                <a:solidFill>
                  <a:schemeClr val="bg2"/>
                </a:solidFill>
              </a:rPr>
              <a:t>c</a:t>
            </a:r>
            <a:r>
              <a:rPr lang="en-US" altLang="zh-CN" sz="2400" b="1" baseline="-25000" dirty="0" smtClean="0">
                <a:solidFill>
                  <a:schemeClr val="bg2"/>
                </a:solidFill>
              </a:rPr>
              <a:t>i-1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=</a:t>
            </a:r>
            <a:r>
              <a:rPr lang="en-US" altLang="zh-CN" sz="2400" b="1" i="1" dirty="0" smtClean="0">
                <a:solidFill>
                  <a:schemeClr val="bg2"/>
                </a:solidFill>
              </a:rPr>
              <a:t>c</a:t>
            </a:r>
            <a:r>
              <a:rPr lang="en-US" altLang="zh-CN" sz="2400" b="1" baseline="-25000" dirty="0" smtClean="0">
                <a:solidFill>
                  <a:schemeClr val="bg2"/>
                </a:solidFill>
              </a:rPr>
              <a:t>1</a:t>
            </a:r>
            <a:r>
              <a:rPr lang="en-US" altLang="zh-CN" sz="2800" b="1" dirty="0" smtClean="0">
                <a:solidFill>
                  <a:schemeClr val="bg2"/>
                </a:solidFill>
              </a:rPr>
              <a:t>;</a:t>
            </a:r>
            <a:endParaRPr lang="zh-CN" altLang="en-US" sz="2800" b="1" dirty="0">
              <a:solidFill>
                <a:schemeClr val="bg2"/>
              </a:solidFill>
            </a:endParaRPr>
          </a:p>
          <a:p>
            <a:pPr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400" b="1" i="1" dirty="0">
                <a:solidFill>
                  <a:schemeClr val="hlink"/>
                </a:solidFill>
              </a:rPr>
              <a:t>s</a:t>
            </a:r>
            <a:r>
              <a:rPr lang="en-US" altLang="zh-CN" sz="2400" b="1" baseline="-25000" dirty="0">
                <a:solidFill>
                  <a:schemeClr val="hlink"/>
                </a:solidFill>
              </a:rPr>
              <a:t>1</a:t>
            </a:r>
            <a:r>
              <a:rPr lang="en-US" altLang="zh-CN" sz="2400" b="1" dirty="0">
                <a:solidFill>
                  <a:schemeClr val="hlink"/>
                </a:solidFill>
              </a:rPr>
              <a:t>=</a:t>
            </a:r>
            <a:r>
              <a:rPr lang="en-US" altLang="zh-CN" sz="2400" b="1" i="1" dirty="0">
                <a:solidFill>
                  <a:schemeClr val="hlink"/>
                </a:solidFill>
              </a:rPr>
              <a:t>A</a:t>
            </a:r>
            <a:r>
              <a:rPr lang="en-US" altLang="zh-CN" sz="2400" b="1" baseline="-25000" dirty="0">
                <a:solidFill>
                  <a:schemeClr val="hlink"/>
                </a:solidFill>
              </a:rPr>
              <a:t>1</a:t>
            </a:r>
            <a:r>
              <a:rPr lang="en-US" altLang="zh-CN" sz="2400" b="1" dirty="0">
                <a:solidFill>
                  <a:schemeClr val="hlink"/>
                </a:solidFill>
              </a:rPr>
              <a:t>⊕</a:t>
            </a:r>
            <a:r>
              <a:rPr lang="en-US" altLang="zh-CN" sz="2400" b="1" i="1" dirty="0">
                <a:solidFill>
                  <a:schemeClr val="hlink"/>
                </a:solidFill>
              </a:rPr>
              <a:t>B</a:t>
            </a:r>
            <a:r>
              <a:rPr lang="en-US" altLang="zh-CN" sz="2400" b="1" baseline="-25000" dirty="0">
                <a:solidFill>
                  <a:schemeClr val="hlink"/>
                </a:solidFill>
              </a:rPr>
              <a:t>1 </a:t>
            </a:r>
            <a:r>
              <a:rPr lang="en-US" altLang="zh-CN" sz="2400" b="1" dirty="0">
                <a:solidFill>
                  <a:schemeClr val="hlink"/>
                </a:solidFill>
              </a:rPr>
              <a:t>⊕</a:t>
            </a:r>
            <a:r>
              <a:rPr lang="en-US" altLang="zh-CN" sz="2400" b="1" i="1" dirty="0">
                <a:solidFill>
                  <a:schemeClr val="hlink"/>
                </a:solidFill>
              </a:rPr>
              <a:t>c</a:t>
            </a:r>
            <a:r>
              <a:rPr lang="en-US" altLang="zh-CN" sz="2400" b="1" baseline="-25000" dirty="0">
                <a:solidFill>
                  <a:schemeClr val="hlink"/>
                </a:solidFill>
              </a:rPr>
              <a:t>0</a:t>
            </a:r>
            <a:r>
              <a:rPr lang="en-US" altLang="zh-CN" sz="2400" b="1" dirty="0">
                <a:solidFill>
                  <a:schemeClr val="hlink"/>
                </a:solidFill>
              </a:rPr>
              <a:t>;</a:t>
            </a:r>
            <a:r>
              <a:rPr lang="en-US" altLang="zh-CN" sz="2400" dirty="0">
                <a:solidFill>
                  <a:schemeClr val="hlink"/>
                </a:solidFill>
              </a:rPr>
              <a:t>   </a:t>
            </a:r>
          </a:p>
          <a:p>
            <a:pPr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CN" sz="2400" b="1" i="1" dirty="0">
                <a:solidFill>
                  <a:schemeClr val="hlink"/>
                </a:solidFill>
              </a:rPr>
              <a:t>    </a:t>
            </a:r>
            <a:r>
              <a:rPr lang="en-US" altLang="zh-CN" sz="2400" b="1" i="1" dirty="0" smtClean="0">
                <a:solidFill>
                  <a:schemeClr val="hlink"/>
                </a:solidFill>
              </a:rPr>
              <a:t> c</a:t>
            </a:r>
            <a:r>
              <a:rPr lang="en-US" altLang="zh-CN" sz="2400" b="1" baseline="-25000" dirty="0" smtClean="0">
                <a:solidFill>
                  <a:schemeClr val="hlink"/>
                </a:solidFill>
              </a:rPr>
              <a:t>1</a:t>
            </a:r>
            <a:r>
              <a:rPr lang="en-US" altLang="zh-CN" sz="2400" b="1" dirty="0" smtClean="0">
                <a:solidFill>
                  <a:schemeClr val="hlink"/>
                </a:solidFill>
              </a:rPr>
              <a:t>=(</a:t>
            </a:r>
            <a:r>
              <a:rPr lang="en-US" altLang="zh-CN" sz="2400" b="1" i="1" dirty="0" smtClean="0">
                <a:solidFill>
                  <a:schemeClr val="hlink"/>
                </a:solidFill>
              </a:rPr>
              <a:t>A</a:t>
            </a:r>
            <a:r>
              <a:rPr lang="en-US" altLang="zh-CN" sz="2400" b="1" baseline="-25000" dirty="0" smtClean="0">
                <a:solidFill>
                  <a:schemeClr val="hlink"/>
                </a:solidFill>
              </a:rPr>
              <a:t>1</a:t>
            </a:r>
            <a:r>
              <a:rPr lang="en-US" altLang="zh-CN" sz="2400" b="1" dirty="0">
                <a:solidFill>
                  <a:schemeClr val="hlink"/>
                </a:solidFill>
              </a:rPr>
              <a:t>⊕</a:t>
            </a:r>
            <a:r>
              <a:rPr lang="en-US" altLang="zh-CN" sz="2400" b="1" i="1" dirty="0" smtClean="0">
                <a:solidFill>
                  <a:schemeClr val="hlink"/>
                </a:solidFill>
              </a:rPr>
              <a:t>B</a:t>
            </a:r>
            <a:r>
              <a:rPr lang="en-US" altLang="zh-CN" sz="2400" b="1" baseline="-25000" dirty="0" smtClean="0">
                <a:solidFill>
                  <a:schemeClr val="hlink"/>
                </a:solidFill>
              </a:rPr>
              <a:t>1</a:t>
            </a:r>
            <a:r>
              <a:rPr lang="en-US" altLang="zh-CN" sz="2400" b="1" dirty="0" smtClean="0">
                <a:solidFill>
                  <a:schemeClr val="hlink"/>
                </a:solidFill>
              </a:rPr>
              <a:t>)</a:t>
            </a:r>
            <a:r>
              <a:rPr lang="en-US" altLang="zh-CN" sz="2400" b="1" i="1" dirty="0" smtClean="0">
                <a:solidFill>
                  <a:schemeClr val="hlink"/>
                </a:solidFill>
              </a:rPr>
              <a:t>c</a:t>
            </a:r>
            <a:r>
              <a:rPr lang="en-US" altLang="zh-CN" sz="2400" b="1" baseline="-25000" dirty="0" smtClean="0">
                <a:solidFill>
                  <a:schemeClr val="hlink"/>
                </a:solidFill>
              </a:rPr>
              <a:t>0</a:t>
            </a:r>
            <a:r>
              <a:rPr lang="en-US" altLang="zh-CN" sz="2400" dirty="0" smtClean="0">
                <a:solidFill>
                  <a:schemeClr val="hlink"/>
                </a:solidFill>
              </a:rPr>
              <a:t>  </a:t>
            </a:r>
            <a:r>
              <a:rPr lang="en-US" altLang="zh-CN" sz="2400" dirty="0">
                <a:solidFill>
                  <a:schemeClr val="hlink"/>
                </a:solidFill>
              </a:rPr>
              <a:t>+</a:t>
            </a:r>
            <a:r>
              <a:rPr lang="en-US" altLang="zh-CN" sz="2400" b="1" i="1" dirty="0">
                <a:solidFill>
                  <a:schemeClr val="hlink"/>
                </a:solidFill>
              </a:rPr>
              <a:t>A</a:t>
            </a:r>
            <a:r>
              <a:rPr lang="en-US" altLang="zh-CN" sz="2400" b="1" baseline="-25000" dirty="0">
                <a:solidFill>
                  <a:schemeClr val="hlink"/>
                </a:solidFill>
              </a:rPr>
              <a:t>1</a:t>
            </a:r>
            <a:r>
              <a:rPr lang="en-US" altLang="zh-CN" sz="2400" b="1" i="1" dirty="0">
                <a:solidFill>
                  <a:schemeClr val="hlink"/>
                </a:solidFill>
              </a:rPr>
              <a:t>B</a:t>
            </a:r>
            <a:r>
              <a:rPr lang="en-US" altLang="zh-CN" sz="2400" b="1" baseline="-25000" dirty="0">
                <a:solidFill>
                  <a:schemeClr val="hlink"/>
                </a:solidFill>
              </a:rPr>
              <a:t>1</a:t>
            </a: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</a:rPr>
              <a:t>…….</a:t>
            </a:r>
            <a:endParaRPr lang="en-US" altLang="zh-CN" sz="2400" b="1" dirty="0">
              <a:solidFill>
                <a:schemeClr val="bg2"/>
              </a:solidFill>
            </a:endParaRPr>
          </a:p>
        </p:txBody>
      </p:sp>
      <p:sp>
        <p:nvSpPr>
          <p:cNvPr id="57" name="Text Box 33"/>
          <p:cNvSpPr txBox="1">
            <a:spLocks noChangeArrowheads="1"/>
          </p:cNvSpPr>
          <p:nvPr/>
        </p:nvSpPr>
        <p:spPr bwMode="auto">
          <a:xfrm>
            <a:off x="37081" y="607025"/>
            <a:ext cx="487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kumimoji="0" lang="en-US" altLang="zh-CN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 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(</a:t>
            </a:r>
            <a:r>
              <a:rPr lang="en-US" altLang="zh-CN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0" lang="en-US" altLang="zh-CN" b="1" baseline="-25000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0" lang="en-US" altLang="zh-CN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⊕b</a:t>
            </a:r>
            <a:r>
              <a:rPr kumimoji="0" lang="en-US" altLang="zh-CN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 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kumimoji="0" lang="en-US" altLang="zh-CN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i-1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 </a:t>
            </a:r>
            <a:r>
              <a:rPr lang="en-US" altLang="zh-CN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0" lang="en-US" altLang="zh-CN" b="1" baseline="-25000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0" lang="en-US" altLang="zh-CN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0" lang="en-US" altLang="zh-CN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</a:p>
        </p:txBody>
      </p:sp>
      <p:sp>
        <p:nvSpPr>
          <p:cNvPr id="58" name="Text Box 35"/>
          <p:cNvSpPr txBox="1">
            <a:spLocks noChangeArrowheads="1"/>
          </p:cNvSpPr>
          <p:nvPr/>
        </p:nvSpPr>
        <p:spPr bwMode="auto">
          <a:xfrm>
            <a:off x="37081" y="161490"/>
            <a:ext cx="3276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kumimoji="0" lang="en-US" altLang="zh-CN" b="1" baseline="-25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0" lang="en-US" altLang="zh-CN" b="1" baseline="-25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0" lang="en-US" altLang="zh-CN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⊕b</a:t>
            </a:r>
            <a:r>
              <a:rPr kumimoji="0" lang="en-US" altLang="zh-CN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 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⊕c</a:t>
            </a:r>
            <a:r>
              <a:rPr lang="en-US" altLang="zh-CN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i-1</a:t>
            </a:r>
            <a:endParaRPr lang="en-US" altLang="zh-CN" b="1" baseline="-250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6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6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6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6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6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3"/>
          <p:cNvSpPr txBox="1">
            <a:spLocks noChangeArrowheads="1"/>
          </p:cNvSpPr>
          <p:nvPr/>
        </p:nvSpPr>
        <p:spPr bwMode="auto">
          <a:xfrm>
            <a:off x="755650" y="1076325"/>
            <a:ext cx="7920038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</a:t>
            </a:r>
            <a:r>
              <a:rPr lang="en-US" altLang="zh-CN" sz="30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30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可逆计数器</a:t>
            </a:r>
            <a:endParaRPr lang="en-US" altLang="zh-CN" sz="30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自动售卖机</a:t>
            </a:r>
            <a:endParaRPr lang="en-US" altLang="zh-CN" sz="30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时序锁</a:t>
            </a:r>
            <a:r>
              <a:rPr lang="zh-CN" altLang="en-US" sz="3000" b="1">
                <a:solidFill>
                  <a:schemeClr val="bg2"/>
                </a:solidFill>
              </a:rPr>
              <a:t>（</a:t>
            </a:r>
            <a:r>
              <a:rPr lang="en-US" altLang="zh-CN" sz="3000">
                <a:solidFill>
                  <a:schemeClr val="bg2"/>
                </a:solidFill>
                <a:latin typeface="Arial" panose="020B0604020202020204" pitchFamily="34" charset="0"/>
              </a:rPr>
              <a:t>Sequential Lock</a:t>
            </a:r>
            <a:r>
              <a:rPr lang="zh-CN" altLang="en-US" sz="300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  <a:endParaRPr lang="en-US" altLang="zh-CN" sz="30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二进制串行加法器</a:t>
            </a:r>
            <a:r>
              <a:rPr lang="zh-CN" altLang="en-US" sz="3000" b="1">
                <a:solidFill>
                  <a:schemeClr val="bg2"/>
                </a:solidFill>
              </a:rPr>
              <a:t>（</a:t>
            </a:r>
            <a:r>
              <a:rPr lang="en-US" altLang="zh-CN" sz="3000">
                <a:solidFill>
                  <a:schemeClr val="bg2"/>
                </a:solidFill>
                <a:latin typeface="Arial" panose="020B0604020202020204" pitchFamily="34" charset="0"/>
              </a:rPr>
              <a:t>Binary Serial Adder</a:t>
            </a:r>
            <a:r>
              <a:rPr lang="zh-CN" altLang="en-US" sz="300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  <a:endParaRPr lang="en-US" altLang="zh-CN" sz="30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串行输入的</a:t>
            </a:r>
            <a:r>
              <a:rPr lang="en-US" altLang="zh-CN" sz="3000" b="1">
                <a:solidFill>
                  <a:schemeClr val="bg1"/>
                </a:solidFill>
                <a:latin typeface="Arial" panose="020B0604020202020204" pitchFamily="34" charset="0"/>
              </a:rPr>
              <a:t>8421BCD</a:t>
            </a:r>
            <a:r>
              <a:rPr lang="zh-CN" altLang="en-US" sz="3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码检测器</a:t>
            </a:r>
            <a:endParaRPr lang="en-US" altLang="zh-CN" sz="3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奇偶校验器</a:t>
            </a:r>
            <a:r>
              <a:rPr lang="zh-CN" altLang="en-US" sz="3000">
                <a:solidFill>
                  <a:schemeClr val="bg2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3000">
                <a:solidFill>
                  <a:schemeClr val="bg2"/>
                </a:solidFill>
                <a:latin typeface="Arial" panose="020B0604020202020204" pitchFamily="34" charset="0"/>
              </a:rPr>
              <a:t>A Sequential Parity Checker</a:t>
            </a:r>
            <a:r>
              <a:rPr lang="zh-CN" altLang="en-US" sz="300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  <a:endParaRPr lang="en-US" altLang="zh-CN" sz="30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30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码制转换器</a:t>
            </a:r>
            <a:r>
              <a:rPr lang="zh-CN" altLang="en-US" sz="3000">
                <a:solidFill>
                  <a:schemeClr val="bg2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3000" b="1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3000">
                <a:solidFill>
                  <a:schemeClr val="bg2"/>
                </a:solidFill>
                <a:latin typeface="Arial" panose="020B0604020202020204" pitchFamily="34" charset="0"/>
              </a:rPr>
              <a:t>Code Converter </a:t>
            </a:r>
            <a:r>
              <a:rPr lang="zh-CN" altLang="en-US" sz="300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pic>
        <p:nvPicPr>
          <p:cNvPr id="97283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91122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827088" y="406400"/>
            <a:ext cx="7416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例子</a:t>
            </a:r>
            <a:endParaRPr lang="en-US" altLang="zh-CN" sz="28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5"/>
          <p:cNvSpPr txBox="1">
            <a:spLocks noChangeArrowheads="1"/>
          </p:cNvSpPr>
          <p:nvPr/>
        </p:nvSpPr>
        <p:spPr bwMode="auto">
          <a:xfrm>
            <a:off x="900113" y="1557338"/>
            <a:ext cx="7200900" cy="29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7675" indent="-447675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50000"/>
              </a:spcBef>
              <a:buClr>
                <a:srgbClr val="FF6600"/>
              </a:buClr>
              <a:buSzPct val="70000"/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条件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：</a:t>
            </a:r>
            <a:endParaRPr lang="en-US" altLang="zh-CN" sz="3200" b="1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FF6600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3200" b="1" dirty="0" smtClean="0">
                <a:latin typeface="+mn-ea"/>
                <a:ea typeface="+mn-ea"/>
              </a:rPr>
              <a:t>8421</a:t>
            </a:r>
            <a:r>
              <a:rPr lang="zh-CN" altLang="en-US" sz="3200" b="1" dirty="0">
                <a:latin typeface="+mn-ea"/>
                <a:ea typeface="+mn-ea"/>
              </a:rPr>
              <a:t>码低位在</a:t>
            </a:r>
            <a:r>
              <a:rPr lang="zh-CN" altLang="en-US" sz="3200" b="1" dirty="0" smtClean="0">
                <a:latin typeface="+mn-ea"/>
                <a:ea typeface="+mn-ea"/>
              </a:rPr>
              <a:t>前，串行</a:t>
            </a:r>
            <a:r>
              <a:rPr lang="zh-CN" altLang="en-US" sz="3200" b="1" dirty="0">
                <a:latin typeface="+mn-ea"/>
                <a:ea typeface="+mn-ea"/>
              </a:rPr>
              <a:t>送入</a:t>
            </a:r>
            <a:r>
              <a:rPr lang="en-US" altLang="zh-CN" sz="3200" b="1" dirty="0">
                <a:latin typeface="+mn-ea"/>
                <a:ea typeface="+mn-ea"/>
              </a:rPr>
              <a:t>. 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FF66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3200" b="1" dirty="0">
                <a:latin typeface="+mn-ea"/>
                <a:ea typeface="+mn-ea"/>
              </a:rPr>
              <a:t>输入满</a:t>
            </a:r>
            <a:r>
              <a:rPr lang="en-US" altLang="zh-CN" sz="3200" b="1" dirty="0">
                <a:latin typeface="+mn-ea"/>
                <a:ea typeface="+mn-ea"/>
              </a:rPr>
              <a:t>4</a:t>
            </a:r>
            <a:r>
              <a:rPr lang="zh-CN" altLang="en-US" sz="3200" b="1" dirty="0">
                <a:latin typeface="+mn-ea"/>
                <a:ea typeface="+mn-ea"/>
              </a:rPr>
              <a:t>位，电路给出判断，并返回初态准备接受下一组编码</a:t>
            </a:r>
          </a:p>
        </p:txBody>
      </p:sp>
      <p:pic>
        <p:nvPicPr>
          <p:cNvPr id="98307" name="Picture 6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0" y="40640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 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串行输入的 </a:t>
            </a:r>
            <a:r>
              <a:rPr lang="en-US" altLang="zh-CN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8421BCD 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误码检测器</a:t>
            </a:r>
            <a:r>
              <a:rPr lang="en-US" altLang="zh-CN" sz="28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Oval 2"/>
          <p:cNvSpPr>
            <a:spLocks noChangeArrowheads="1"/>
          </p:cNvSpPr>
          <p:nvPr/>
        </p:nvSpPr>
        <p:spPr bwMode="auto">
          <a:xfrm>
            <a:off x="4140200" y="475977"/>
            <a:ext cx="503238" cy="504825"/>
          </a:xfrm>
          <a:prstGeom prst="ellipse">
            <a:avLst/>
          </a:prstGeom>
          <a:solidFill>
            <a:srgbClr val="FFFF99"/>
          </a:solidFill>
          <a:ln w="381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9331" name="Oval 3"/>
          <p:cNvSpPr>
            <a:spLocks noChangeArrowheads="1"/>
          </p:cNvSpPr>
          <p:nvPr/>
        </p:nvSpPr>
        <p:spPr bwMode="auto">
          <a:xfrm>
            <a:off x="2627313" y="1699940"/>
            <a:ext cx="503237" cy="504825"/>
          </a:xfrm>
          <a:prstGeom prst="ellipse">
            <a:avLst/>
          </a:prstGeom>
          <a:solidFill>
            <a:srgbClr val="FFFF99"/>
          </a:solidFill>
          <a:ln w="381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2" name="Oval 4"/>
          <p:cNvSpPr>
            <a:spLocks noChangeArrowheads="1"/>
          </p:cNvSpPr>
          <p:nvPr/>
        </p:nvSpPr>
        <p:spPr bwMode="auto">
          <a:xfrm>
            <a:off x="6084888" y="1772965"/>
            <a:ext cx="503237" cy="504825"/>
          </a:xfrm>
          <a:prstGeom prst="ellipse">
            <a:avLst/>
          </a:prstGeom>
          <a:solidFill>
            <a:srgbClr val="FFFF99"/>
          </a:solidFill>
          <a:ln w="381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3" name="Oval 5"/>
          <p:cNvSpPr>
            <a:spLocks noChangeArrowheads="1"/>
          </p:cNvSpPr>
          <p:nvPr/>
        </p:nvSpPr>
        <p:spPr bwMode="auto">
          <a:xfrm>
            <a:off x="1692275" y="2996927"/>
            <a:ext cx="503238" cy="504825"/>
          </a:xfrm>
          <a:prstGeom prst="ellipse">
            <a:avLst/>
          </a:prstGeom>
          <a:solidFill>
            <a:srgbClr val="FFFF99"/>
          </a:solidFill>
          <a:ln w="381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4" name="Oval 6"/>
          <p:cNvSpPr>
            <a:spLocks noChangeArrowheads="1"/>
          </p:cNvSpPr>
          <p:nvPr/>
        </p:nvSpPr>
        <p:spPr bwMode="auto">
          <a:xfrm>
            <a:off x="3492500" y="2996927"/>
            <a:ext cx="503238" cy="504825"/>
          </a:xfrm>
          <a:prstGeom prst="ellipse">
            <a:avLst/>
          </a:prstGeom>
          <a:solidFill>
            <a:srgbClr val="FFFF99"/>
          </a:solidFill>
          <a:ln w="381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5" name="Oval 7"/>
          <p:cNvSpPr>
            <a:spLocks noChangeArrowheads="1"/>
          </p:cNvSpPr>
          <p:nvPr/>
        </p:nvSpPr>
        <p:spPr bwMode="auto">
          <a:xfrm>
            <a:off x="5219700" y="3068365"/>
            <a:ext cx="503238" cy="504825"/>
          </a:xfrm>
          <a:prstGeom prst="ellipse">
            <a:avLst/>
          </a:prstGeom>
          <a:solidFill>
            <a:srgbClr val="FFFF99"/>
          </a:solidFill>
          <a:ln w="381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6" name="Oval 8"/>
          <p:cNvSpPr>
            <a:spLocks noChangeArrowheads="1"/>
          </p:cNvSpPr>
          <p:nvPr/>
        </p:nvSpPr>
        <p:spPr bwMode="auto">
          <a:xfrm>
            <a:off x="7019925" y="3068365"/>
            <a:ext cx="503238" cy="504825"/>
          </a:xfrm>
          <a:prstGeom prst="ellipse">
            <a:avLst/>
          </a:prstGeom>
          <a:solidFill>
            <a:srgbClr val="FFFF99"/>
          </a:solidFill>
          <a:ln w="381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7" name="Oval 9"/>
          <p:cNvSpPr>
            <a:spLocks noChangeArrowheads="1"/>
          </p:cNvSpPr>
          <p:nvPr/>
        </p:nvSpPr>
        <p:spPr bwMode="auto">
          <a:xfrm>
            <a:off x="755650" y="4436790"/>
            <a:ext cx="503238" cy="504825"/>
          </a:xfrm>
          <a:prstGeom prst="ellipse">
            <a:avLst/>
          </a:prstGeom>
          <a:solidFill>
            <a:srgbClr val="FFFF99"/>
          </a:solidFill>
          <a:ln w="381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8" name="Oval 10"/>
          <p:cNvSpPr>
            <a:spLocks noChangeArrowheads="1"/>
          </p:cNvSpPr>
          <p:nvPr/>
        </p:nvSpPr>
        <p:spPr bwMode="auto">
          <a:xfrm>
            <a:off x="1979613" y="4436790"/>
            <a:ext cx="503237" cy="503237"/>
          </a:xfrm>
          <a:prstGeom prst="ellipse">
            <a:avLst/>
          </a:prstGeom>
          <a:solidFill>
            <a:srgbClr val="FFFF99"/>
          </a:solidFill>
          <a:ln w="381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9" name="Oval 11"/>
          <p:cNvSpPr>
            <a:spLocks noChangeArrowheads="1"/>
          </p:cNvSpPr>
          <p:nvPr/>
        </p:nvSpPr>
        <p:spPr bwMode="auto">
          <a:xfrm>
            <a:off x="3059113" y="4436790"/>
            <a:ext cx="503237" cy="503237"/>
          </a:xfrm>
          <a:prstGeom prst="ellipse">
            <a:avLst/>
          </a:prstGeom>
          <a:solidFill>
            <a:srgbClr val="FFFF99"/>
          </a:solidFill>
          <a:ln w="381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40" name="Oval 12"/>
          <p:cNvSpPr>
            <a:spLocks noChangeArrowheads="1"/>
          </p:cNvSpPr>
          <p:nvPr/>
        </p:nvSpPr>
        <p:spPr bwMode="auto">
          <a:xfrm>
            <a:off x="3995738" y="4436790"/>
            <a:ext cx="503237" cy="503237"/>
          </a:xfrm>
          <a:prstGeom prst="ellipse">
            <a:avLst/>
          </a:prstGeom>
          <a:solidFill>
            <a:srgbClr val="FFFF99"/>
          </a:solidFill>
          <a:ln w="381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41" name="Oval 13"/>
          <p:cNvSpPr>
            <a:spLocks noChangeArrowheads="1"/>
          </p:cNvSpPr>
          <p:nvPr/>
        </p:nvSpPr>
        <p:spPr bwMode="auto">
          <a:xfrm>
            <a:off x="4787900" y="4436790"/>
            <a:ext cx="503238" cy="503237"/>
          </a:xfrm>
          <a:prstGeom prst="ellipse">
            <a:avLst/>
          </a:prstGeom>
          <a:solidFill>
            <a:srgbClr val="FFFF99"/>
          </a:solidFill>
          <a:ln w="381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42" name="Oval 14"/>
          <p:cNvSpPr>
            <a:spLocks noChangeArrowheads="1"/>
          </p:cNvSpPr>
          <p:nvPr/>
        </p:nvSpPr>
        <p:spPr bwMode="auto">
          <a:xfrm>
            <a:off x="5724525" y="4436790"/>
            <a:ext cx="503238" cy="503237"/>
          </a:xfrm>
          <a:prstGeom prst="ellipse">
            <a:avLst/>
          </a:prstGeom>
          <a:solidFill>
            <a:srgbClr val="FFFF99"/>
          </a:solidFill>
          <a:ln w="381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43" name="Oval 15"/>
          <p:cNvSpPr>
            <a:spLocks noChangeArrowheads="1"/>
          </p:cNvSpPr>
          <p:nvPr/>
        </p:nvSpPr>
        <p:spPr bwMode="auto">
          <a:xfrm>
            <a:off x="6659563" y="4436790"/>
            <a:ext cx="503237" cy="503237"/>
          </a:xfrm>
          <a:prstGeom prst="ellipse">
            <a:avLst/>
          </a:prstGeom>
          <a:solidFill>
            <a:srgbClr val="FFFF99"/>
          </a:solidFill>
          <a:ln w="381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44" name="Oval 16"/>
          <p:cNvSpPr>
            <a:spLocks noChangeArrowheads="1"/>
          </p:cNvSpPr>
          <p:nvPr/>
        </p:nvSpPr>
        <p:spPr bwMode="auto">
          <a:xfrm>
            <a:off x="7740650" y="4436790"/>
            <a:ext cx="503238" cy="503237"/>
          </a:xfrm>
          <a:prstGeom prst="ellipse">
            <a:avLst/>
          </a:prstGeom>
          <a:solidFill>
            <a:srgbClr val="FFFF99"/>
          </a:solidFill>
          <a:ln w="381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45" name="Line 17"/>
          <p:cNvSpPr>
            <a:spLocks noChangeShapeType="1"/>
          </p:cNvSpPr>
          <p:nvPr/>
        </p:nvSpPr>
        <p:spPr bwMode="auto">
          <a:xfrm>
            <a:off x="971550" y="4941615"/>
            <a:ext cx="0" cy="1008062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46" name="Line 18"/>
          <p:cNvSpPr>
            <a:spLocks noChangeShapeType="1"/>
          </p:cNvSpPr>
          <p:nvPr/>
        </p:nvSpPr>
        <p:spPr bwMode="auto">
          <a:xfrm>
            <a:off x="2195513" y="4941615"/>
            <a:ext cx="0" cy="1008062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47" name="Line 19"/>
          <p:cNvSpPr>
            <a:spLocks noChangeShapeType="1"/>
          </p:cNvSpPr>
          <p:nvPr/>
        </p:nvSpPr>
        <p:spPr bwMode="auto">
          <a:xfrm>
            <a:off x="3276600" y="4941615"/>
            <a:ext cx="0" cy="1008062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48" name="Line 20"/>
          <p:cNvSpPr>
            <a:spLocks noChangeShapeType="1"/>
          </p:cNvSpPr>
          <p:nvPr/>
        </p:nvSpPr>
        <p:spPr bwMode="auto">
          <a:xfrm>
            <a:off x="4211638" y="4941615"/>
            <a:ext cx="0" cy="1008062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49" name="Line 21"/>
          <p:cNvSpPr>
            <a:spLocks noChangeShapeType="1"/>
          </p:cNvSpPr>
          <p:nvPr/>
        </p:nvSpPr>
        <p:spPr bwMode="auto">
          <a:xfrm>
            <a:off x="5003800" y="4941615"/>
            <a:ext cx="0" cy="1008062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50" name="Line 22"/>
          <p:cNvSpPr>
            <a:spLocks noChangeShapeType="1"/>
          </p:cNvSpPr>
          <p:nvPr/>
        </p:nvSpPr>
        <p:spPr bwMode="auto">
          <a:xfrm>
            <a:off x="6011863" y="4941615"/>
            <a:ext cx="0" cy="1008062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51" name="Line 23"/>
          <p:cNvSpPr>
            <a:spLocks noChangeShapeType="1"/>
          </p:cNvSpPr>
          <p:nvPr/>
        </p:nvSpPr>
        <p:spPr bwMode="auto">
          <a:xfrm>
            <a:off x="6877050" y="4941615"/>
            <a:ext cx="0" cy="1008062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52" name="Line 24"/>
          <p:cNvSpPr>
            <a:spLocks noChangeShapeType="1"/>
          </p:cNvSpPr>
          <p:nvPr/>
        </p:nvSpPr>
        <p:spPr bwMode="auto">
          <a:xfrm>
            <a:off x="7956550" y="4941615"/>
            <a:ext cx="0" cy="1008062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53" name="Line 25"/>
          <p:cNvSpPr>
            <a:spLocks noChangeShapeType="1"/>
          </p:cNvSpPr>
          <p:nvPr/>
        </p:nvSpPr>
        <p:spPr bwMode="auto">
          <a:xfrm>
            <a:off x="971550" y="5949677"/>
            <a:ext cx="76327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54" name="Line 26"/>
          <p:cNvSpPr>
            <a:spLocks noChangeShapeType="1"/>
          </p:cNvSpPr>
          <p:nvPr/>
        </p:nvSpPr>
        <p:spPr bwMode="auto">
          <a:xfrm flipV="1">
            <a:off x="4427538" y="188640"/>
            <a:ext cx="0" cy="287337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55" name="Line 27"/>
          <p:cNvSpPr>
            <a:spLocks noChangeShapeType="1"/>
          </p:cNvSpPr>
          <p:nvPr/>
        </p:nvSpPr>
        <p:spPr bwMode="auto">
          <a:xfrm>
            <a:off x="4427538" y="188640"/>
            <a:ext cx="4105275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56" name="Line 28"/>
          <p:cNvSpPr>
            <a:spLocks noChangeShapeType="1"/>
          </p:cNvSpPr>
          <p:nvPr/>
        </p:nvSpPr>
        <p:spPr bwMode="auto">
          <a:xfrm>
            <a:off x="8532813" y="188640"/>
            <a:ext cx="0" cy="5761037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57" name="Line 29"/>
          <p:cNvSpPr>
            <a:spLocks noChangeShapeType="1"/>
          </p:cNvSpPr>
          <p:nvPr/>
        </p:nvSpPr>
        <p:spPr bwMode="auto">
          <a:xfrm flipH="1">
            <a:off x="3059113" y="909365"/>
            <a:ext cx="1152525" cy="863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58" name="Line 30"/>
          <p:cNvSpPr>
            <a:spLocks noChangeShapeType="1"/>
          </p:cNvSpPr>
          <p:nvPr/>
        </p:nvSpPr>
        <p:spPr bwMode="auto">
          <a:xfrm>
            <a:off x="4643438" y="836340"/>
            <a:ext cx="1512887" cy="1008062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59" name="Line 31"/>
          <p:cNvSpPr>
            <a:spLocks noChangeShapeType="1"/>
          </p:cNvSpPr>
          <p:nvPr/>
        </p:nvSpPr>
        <p:spPr bwMode="auto">
          <a:xfrm flipH="1">
            <a:off x="2051050" y="2133327"/>
            <a:ext cx="649288" cy="935038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60" name="Line 32"/>
          <p:cNvSpPr>
            <a:spLocks noChangeShapeType="1"/>
          </p:cNvSpPr>
          <p:nvPr/>
        </p:nvSpPr>
        <p:spPr bwMode="auto">
          <a:xfrm>
            <a:off x="3059113" y="2133327"/>
            <a:ext cx="576262" cy="935038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61" name="Line 33"/>
          <p:cNvSpPr>
            <a:spLocks noChangeShapeType="1"/>
          </p:cNvSpPr>
          <p:nvPr/>
        </p:nvSpPr>
        <p:spPr bwMode="auto">
          <a:xfrm flipH="1">
            <a:off x="5580063" y="2204765"/>
            <a:ext cx="576262" cy="863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62" name="Line 34"/>
          <p:cNvSpPr>
            <a:spLocks noChangeShapeType="1"/>
          </p:cNvSpPr>
          <p:nvPr/>
        </p:nvSpPr>
        <p:spPr bwMode="auto">
          <a:xfrm>
            <a:off x="6516688" y="2204765"/>
            <a:ext cx="647700" cy="863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63" name="Line 35"/>
          <p:cNvSpPr>
            <a:spLocks noChangeShapeType="1"/>
          </p:cNvSpPr>
          <p:nvPr/>
        </p:nvSpPr>
        <p:spPr bwMode="auto">
          <a:xfrm flipH="1">
            <a:off x="1042988" y="3500165"/>
            <a:ext cx="720725" cy="9366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64" name="Line 36"/>
          <p:cNvSpPr>
            <a:spLocks noChangeShapeType="1"/>
          </p:cNvSpPr>
          <p:nvPr/>
        </p:nvSpPr>
        <p:spPr bwMode="auto">
          <a:xfrm>
            <a:off x="1979613" y="3500165"/>
            <a:ext cx="288925" cy="9366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65" name="Line 37"/>
          <p:cNvSpPr>
            <a:spLocks noChangeShapeType="1"/>
          </p:cNvSpPr>
          <p:nvPr/>
        </p:nvSpPr>
        <p:spPr bwMode="auto">
          <a:xfrm flipH="1">
            <a:off x="3203575" y="3500165"/>
            <a:ext cx="431800" cy="9366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66" name="Line 38"/>
          <p:cNvSpPr>
            <a:spLocks noChangeShapeType="1"/>
          </p:cNvSpPr>
          <p:nvPr/>
        </p:nvSpPr>
        <p:spPr bwMode="auto">
          <a:xfrm>
            <a:off x="3924300" y="3500165"/>
            <a:ext cx="360363" cy="1008062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67" name="Line 39"/>
          <p:cNvSpPr>
            <a:spLocks noChangeShapeType="1"/>
          </p:cNvSpPr>
          <p:nvPr/>
        </p:nvSpPr>
        <p:spPr bwMode="auto">
          <a:xfrm flipH="1">
            <a:off x="4932363" y="3573190"/>
            <a:ext cx="360362" cy="935037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68" name="Line 40"/>
          <p:cNvSpPr>
            <a:spLocks noChangeShapeType="1"/>
          </p:cNvSpPr>
          <p:nvPr/>
        </p:nvSpPr>
        <p:spPr bwMode="auto">
          <a:xfrm>
            <a:off x="5508625" y="3573190"/>
            <a:ext cx="431800" cy="863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69" name="Line 41"/>
          <p:cNvSpPr>
            <a:spLocks noChangeShapeType="1"/>
          </p:cNvSpPr>
          <p:nvPr/>
        </p:nvSpPr>
        <p:spPr bwMode="auto">
          <a:xfrm flipH="1">
            <a:off x="6948488" y="3573190"/>
            <a:ext cx="215900" cy="863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70" name="Line 42"/>
          <p:cNvSpPr>
            <a:spLocks noChangeShapeType="1"/>
          </p:cNvSpPr>
          <p:nvPr/>
        </p:nvSpPr>
        <p:spPr bwMode="auto">
          <a:xfrm>
            <a:off x="7451725" y="3573190"/>
            <a:ext cx="504825" cy="863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99371" name="Group 51"/>
          <p:cNvGrpSpPr>
            <a:grpSpLocks/>
          </p:cNvGrpSpPr>
          <p:nvPr/>
        </p:nvGrpSpPr>
        <p:grpSpPr bwMode="auto">
          <a:xfrm>
            <a:off x="900113" y="3500165"/>
            <a:ext cx="587375" cy="511175"/>
            <a:chOff x="1882" y="572"/>
            <a:chExt cx="370" cy="322"/>
          </a:xfrm>
        </p:grpSpPr>
        <p:sp>
          <p:nvSpPr>
            <p:cNvPr id="99518" name="Line 52"/>
            <p:cNvSpPr>
              <a:spLocks noChangeShapeType="1"/>
            </p:cNvSpPr>
            <p:nvPr/>
          </p:nvSpPr>
          <p:spPr bwMode="auto">
            <a:xfrm flipH="1">
              <a:off x="1973" y="663"/>
              <a:ext cx="181" cy="18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1589" name="Rectangle 53"/>
            <p:cNvSpPr>
              <a:spLocks noChangeArrowheads="1"/>
            </p:cNvSpPr>
            <p:nvPr/>
          </p:nvSpPr>
          <p:spPr bwMode="auto">
            <a:xfrm>
              <a:off x="1882" y="57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21590" name="Rectangle 54"/>
            <p:cNvSpPr>
              <a:spLocks noChangeArrowheads="1"/>
            </p:cNvSpPr>
            <p:nvPr/>
          </p:nvSpPr>
          <p:spPr bwMode="auto">
            <a:xfrm>
              <a:off x="2064" y="66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99372" name="Group 71"/>
          <p:cNvGrpSpPr>
            <a:grpSpLocks/>
          </p:cNvGrpSpPr>
          <p:nvPr/>
        </p:nvGrpSpPr>
        <p:grpSpPr bwMode="auto">
          <a:xfrm>
            <a:off x="5219700" y="764902"/>
            <a:ext cx="587375" cy="511175"/>
            <a:chOff x="1882" y="572"/>
            <a:chExt cx="370" cy="322"/>
          </a:xfrm>
        </p:grpSpPr>
        <p:sp>
          <p:nvSpPr>
            <p:cNvPr id="99515" name="Line 72"/>
            <p:cNvSpPr>
              <a:spLocks noChangeShapeType="1"/>
            </p:cNvSpPr>
            <p:nvPr/>
          </p:nvSpPr>
          <p:spPr bwMode="auto">
            <a:xfrm flipH="1">
              <a:off x="1973" y="663"/>
              <a:ext cx="181" cy="18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1609" name="Rectangle 73"/>
            <p:cNvSpPr>
              <a:spLocks noChangeArrowheads="1"/>
            </p:cNvSpPr>
            <p:nvPr/>
          </p:nvSpPr>
          <p:spPr bwMode="auto">
            <a:xfrm>
              <a:off x="1882" y="57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21610" name="Rectangle 74"/>
            <p:cNvSpPr>
              <a:spLocks noChangeArrowheads="1"/>
            </p:cNvSpPr>
            <p:nvPr/>
          </p:nvSpPr>
          <p:spPr bwMode="auto">
            <a:xfrm>
              <a:off x="2064" y="66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99373" name="Group 83"/>
          <p:cNvGrpSpPr>
            <a:grpSpLocks/>
          </p:cNvGrpSpPr>
          <p:nvPr/>
        </p:nvGrpSpPr>
        <p:grpSpPr bwMode="auto">
          <a:xfrm>
            <a:off x="6804025" y="2276202"/>
            <a:ext cx="576263" cy="509588"/>
            <a:chOff x="1882" y="572"/>
            <a:chExt cx="370" cy="325"/>
          </a:xfrm>
        </p:grpSpPr>
        <p:sp>
          <p:nvSpPr>
            <p:cNvPr id="99512" name="Line 84"/>
            <p:cNvSpPr>
              <a:spLocks noChangeShapeType="1"/>
            </p:cNvSpPr>
            <p:nvPr/>
          </p:nvSpPr>
          <p:spPr bwMode="auto">
            <a:xfrm flipH="1">
              <a:off x="1973" y="663"/>
              <a:ext cx="181" cy="18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1621" name="Rectangle 85"/>
            <p:cNvSpPr>
              <a:spLocks noChangeArrowheads="1"/>
            </p:cNvSpPr>
            <p:nvPr/>
          </p:nvSpPr>
          <p:spPr bwMode="auto">
            <a:xfrm>
              <a:off x="1882" y="572"/>
              <a:ext cx="192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21622" name="Rectangle 86"/>
            <p:cNvSpPr>
              <a:spLocks noChangeArrowheads="1"/>
            </p:cNvSpPr>
            <p:nvPr/>
          </p:nvSpPr>
          <p:spPr bwMode="auto">
            <a:xfrm>
              <a:off x="2064" y="663"/>
              <a:ext cx="188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99374" name="Group 123"/>
          <p:cNvGrpSpPr>
            <a:grpSpLocks/>
          </p:cNvGrpSpPr>
          <p:nvPr/>
        </p:nvGrpSpPr>
        <p:grpSpPr bwMode="auto">
          <a:xfrm>
            <a:off x="3276600" y="5228952"/>
            <a:ext cx="587375" cy="511175"/>
            <a:chOff x="1882" y="572"/>
            <a:chExt cx="370" cy="322"/>
          </a:xfrm>
        </p:grpSpPr>
        <p:sp>
          <p:nvSpPr>
            <p:cNvPr id="99509" name="Line 124"/>
            <p:cNvSpPr>
              <a:spLocks noChangeShapeType="1"/>
            </p:cNvSpPr>
            <p:nvPr/>
          </p:nvSpPr>
          <p:spPr bwMode="auto">
            <a:xfrm flipH="1">
              <a:off x="1973" y="663"/>
              <a:ext cx="181" cy="18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1661" name="Rectangle 125"/>
            <p:cNvSpPr>
              <a:spLocks noChangeArrowheads="1"/>
            </p:cNvSpPr>
            <p:nvPr/>
          </p:nvSpPr>
          <p:spPr bwMode="auto">
            <a:xfrm>
              <a:off x="1882" y="57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21662" name="Rectangle 126"/>
            <p:cNvSpPr>
              <a:spLocks noChangeArrowheads="1"/>
            </p:cNvSpPr>
            <p:nvPr/>
          </p:nvSpPr>
          <p:spPr bwMode="auto">
            <a:xfrm>
              <a:off x="2064" y="66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99506" name="Line 128"/>
          <p:cNvSpPr>
            <a:spLocks noChangeShapeType="1"/>
          </p:cNvSpPr>
          <p:nvPr/>
        </p:nvSpPr>
        <p:spPr bwMode="auto">
          <a:xfrm flipH="1">
            <a:off x="2844801" y="5352079"/>
            <a:ext cx="287338" cy="2889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1665" name="Rectangle 129"/>
          <p:cNvSpPr>
            <a:spLocks noChangeArrowheads="1"/>
          </p:cNvSpPr>
          <p:nvPr/>
        </p:nvSpPr>
        <p:spPr bwMode="auto">
          <a:xfrm>
            <a:off x="2700338" y="5207616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21666" name="Rectangle 130"/>
          <p:cNvSpPr>
            <a:spLocks noChangeArrowheads="1"/>
          </p:cNvSpPr>
          <p:nvPr/>
        </p:nvSpPr>
        <p:spPr bwMode="auto">
          <a:xfrm>
            <a:off x="2989263" y="5352079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grpSp>
        <p:nvGrpSpPr>
          <p:cNvPr id="99376" name="Group 143"/>
          <p:cNvGrpSpPr>
            <a:grpSpLocks/>
          </p:cNvGrpSpPr>
          <p:nvPr/>
        </p:nvGrpSpPr>
        <p:grpSpPr bwMode="auto">
          <a:xfrm>
            <a:off x="2195513" y="5300390"/>
            <a:ext cx="587375" cy="511175"/>
            <a:chOff x="1882" y="572"/>
            <a:chExt cx="370" cy="322"/>
          </a:xfrm>
        </p:grpSpPr>
        <p:sp>
          <p:nvSpPr>
            <p:cNvPr id="99503" name="Line 144"/>
            <p:cNvSpPr>
              <a:spLocks noChangeShapeType="1"/>
            </p:cNvSpPr>
            <p:nvPr/>
          </p:nvSpPr>
          <p:spPr bwMode="auto">
            <a:xfrm flipH="1">
              <a:off x="1973" y="663"/>
              <a:ext cx="181" cy="18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1681" name="Rectangle 145"/>
            <p:cNvSpPr>
              <a:spLocks noChangeArrowheads="1"/>
            </p:cNvSpPr>
            <p:nvPr/>
          </p:nvSpPr>
          <p:spPr bwMode="auto">
            <a:xfrm>
              <a:off x="1882" y="57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21682" name="Rectangle 146"/>
            <p:cNvSpPr>
              <a:spLocks noChangeArrowheads="1"/>
            </p:cNvSpPr>
            <p:nvPr/>
          </p:nvSpPr>
          <p:spPr bwMode="auto">
            <a:xfrm>
              <a:off x="2064" y="66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99377" name="Group 147"/>
          <p:cNvGrpSpPr>
            <a:grpSpLocks/>
          </p:cNvGrpSpPr>
          <p:nvPr/>
        </p:nvGrpSpPr>
        <p:grpSpPr bwMode="auto">
          <a:xfrm>
            <a:off x="4284663" y="4868590"/>
            <a:ext cx="587375" cy="511175"/>
            <a:chOff x="1882" y="572"/>
            <a:chExt cx="370" cy="322"/>
          </a:xfrm>
        </p:grpSpPr>
        <p:sp>
          <p:nvSpPr>
            <p:cNvPr id="99500" name="Line 148"/>
            <p:cNvSpPr>
              <a:spLocks noChangeShapeType="1"/>
            </p:cNvSpPr>
            <p:nvPr/>
          </p:nvSpPr>
          <p:spPr bwMode="auto">
            <a:xfrm flipH="1">
              <a:off x="1973" y="663"/>
              <a:ext cx="181" cy="18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1685" name="Rectangle 149"/>
            <p:cNvSpPr>
              <a:spLocks noChangeArrowheads="1"/>
            </p:cNvSpPr>
            <p:nvPr/>
          </p:nvSpPr>
          <p:spPr bwMode="auto">
            <a:xfrm>
              <a:off x="1882" y="57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21686" name="Rectangle 150"/>
            <p:cNvSpPr>
              <a:spLocks noChangeArrowheads="1"/>
            </p:cNvSpPr>
            <p:nvPr/>
          </p:nvSpPr>
          <p:spPr bwMode="auto">
            <a:xfrm>
              <a:off x="2064" y="66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99378" name="Group 151"/>
          <p:cNvGrpSpPr>
            <a:grpSpLocks/>
          </p:cNvGrpSpPr>
          <p:nvPr/>
        </p:nvGrpSpPr>
        <p:grpSpPr bwMode="auto">
          <a:xfrm>
            <a:off x="6084888" y="5444852"/>
            <a:ext cx="587375" cy="511175"/>
            <a:chOff x="1882" y="572"/>
            <a:chExt cx="370" cy="322"/>
          </a:xfrm>
        </p:grpSpPr>
        <p:sp>
          <p:nvSpPr>
            <p:cNvPr id="99497" name="Line 152"/>
            <p:cNvSpPr>
              <a:spLocks noChangeShapeType="1"/>
            </p:cNvSpPr>
            <p:nvPr/>
          </p:nvSpPr>
          <p:spPr bwMode="auto">
            <a:xfrm flipH="1">
              <a:off x="1973" y="663"/>
              <a:ext cx="181" cy="18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1689" name="Rectangle 153"/>
            <p:cNvSpPr>
              <a:spLocks noChangeArrowheads="1"/>
            </p:cNvSpPr>
            <p:nvPr/>
          </p:nvSpPr>
          <p:spPr bwMode="auto">
            <a:xfrm>
              <a:off x="1882" y="57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21690" name="Rectangle 154"/>
            <p:cNvSpPr>
              <a:spLocks noChangeArrowheads="1"/>
            </p:cNvSpPr>
            <p:nvPr/>
          </p:nvSpPr>
          <p:spPr bwMode="auto">
            <a:xfrm>
              <a:off x="2064" y="66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99379" name="Group 155"/>
          <p:cNvGrpSpPr>
            <a:grpSpLocks/>
          </p:cNvGrpSpPr>
          <p:nvPr/>
        </p:nvGrpSpPr>
        <p:grpSpPr bwMode="auto">
          <a:xfrm>
            <a:off x="6877050" y="4941615"/>
            <a:ext cx="587375" cy="511175"/>
            <a:chOff x="1882" y="572"/>
            <a:chExt cx="370" cy="322"/>
          </a:xfrm>
        </p:grpSpPr>
        <p:sp>
          <p:nvSpPr>
            <p:cNvPr id="99494" name="Line 156"/>
            <p:cNvSpPr>
              <a:spLocks noChangeShapeType="1"/>
            </p:cNvSpPr>
            <p:nvPr/>
          </p:nvSpPr>
          <p:spPr bwMode="auto">
            <a:xfrm flipH="1">
              <a:off x="1973" y="663"/>
              <a:ext cx="181" cy="18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1693" name="Rectangle 157"/>
            <p:cNvSpPr>
              <a:spLocks noChangeArrowheads="1"/>
            </p:cNvSpPr>
            <p:nvPr/>
          </p:nvSpPr>
          <p:spPr bwMode="auto">
            <a:xfrm>
              <a:off x="1882" y="57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21694" name="Rectangle 158"/>
            <p:cNvSpPr>
              <a:spLocks noChangeArrowheads="1"/>
            </p:cNvSpPr>
            <p:nvPr/>
          </p:nvSpPr>
          <p:spPr bwMode="auto">
            <a:xfrm>
              <a:off x="2064" y="66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99380" name="Group 159"/>
          <p:cNvGrpSpPr>
            <a:grpSpLocks/>
          </p:cNvGrpSpPr>
          <p:nvPr/>
        </p:nvGrpSpPr>
        <p:grpSpPr bwMode="auto">
          <a:xfrm>
            <a:off x="7956550" y="5373415"/>
            <a:ext cx="587375" cy="511175"/>
            <a:chOff x="1882" y="572"/>
            <a:chExt cx="370" cy="322"/>
          </a:xfrm>
        </p:grpSpPr>
        <p:sp>
          <p:nvSpPr>
            <p:cNvPr id="99491" name="Line 160"/>
            <p:cNvSpPr>
              <a:spLocks noChangeShapeType="1"/>
            </p:cNvSpPr>
            <p:nvPr/>
          </p:nvSpPr>
          <p:spPr bwMode="auto">
            <a:xfrm flipH="1">
              <a:off x="1973" y="663"/>
              <a:ext cx="181" cy="18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1697" name="Rectangle 161"/>
            <p:cNvSpPr>
              <a:spLocks noChangeArrowheads="1"/>
            </p:cNvSpPr>
            <p:nvPr/>
          </p:nvSpPr>
          <p:spPr bwMode="auto">
            <a:xfrm>
              <a:off x="1882" y="57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21698" name="Rectangle 162"/>
            <p:cNvSpPr>
              <a:spLocks noChangeArrowheads="1"/>
            </p:cNvSpPr>
            <p:nvPr/>
          </p:nvSpPr>
          <p:spPr bwMode="auto">
            <a:xfrm>
              <a:off x="2064" y="66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321699" name="Rectangle 163"/>
          <p:cNvSpPr>
            <a:spLocks noChangeArrowheads="1"/>
          </p:cNvSpPr>
          <p:nvPr/>
        </p:nvSpPr>
        <p:spPr bwMode="auto">
          <a:xfrm>
            <a:off x="4211638" y="475977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</a:p>
        </p:txBody>
      </p:sp>
      <p:sp>
        <p:nvSpPr>
          <p:cNvPr id="321700" name="Rectangle 164"/>
          <p:cNvSpPr>
            <a:spLocks noChangeArrowheads="1"/>
          </p:cNvSpPr>
          <p:nvPr/>
        </p:nvSpPr>
        <p:spPr bwMode="auto">
          <a:xfrm>
            <a:off x="2700338" y="169994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</a:p>
        </p:txBody>
      </p:sp>
      <p:sp>
        <p:nvSpPr>
          <p:cNvPr id="321701" name="Rectangle 165"/>
          <p:cNvSpPr>
            <a:spLocks noChangeArrowheads="1"/>
          </p:cNvSpPr>
          <p:nvPr/>
        </p:nvSpPr>
        <p:spPr bwMode="auto">
          <a:xfrm>
            <a:off x="6156325" y="1772965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</a:p>
        </p:txBody>
      </p:sp>
      <p:sp>
        <p:nvSpPr>
          <p:cNvPr id="321702" name="Rectangle 166"/>
          <p:cNvSpPr>
            <a:spLocks noChangeArrowheads="1"/>
          </p:cNvSpPr>
          <p:nvPr/>
        </p:nvSpPr>
        <p:spPr bwMode="auto">
          <a:xfrm>
            <a:off x="5292725" y="3068365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</a:p>
        </p:txBody>
      </p:sp>
      <p:sp>
        <p:nvSpPr>
          <p:cNvPr id="321703" name="Rectangle 167"/>
          <p:cNvSpPr>
            <a:spLocks noChangeArrowheads="1"/>
          </p:cNvSpPr>
          <p:nvPr/>
        </p:nvSpPr>
        <p:spPr bwMode="auto">
          <a:xfrm>
            <a:off x="7092950" y="306836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</a:p>
        </p:txBody>
      </p:sp>
      <p:sp>
        <p:nvSpPr>
          <p:cNvPr id="321704" name="Rectangle 168"/>
          <p:cNvSpPr>
            <a:spLocks noChangeArrowheads="1"/>
          </p:cNvSpPr>
          <p:nvPr/>
        </p:nvSpPr>
        <p:spPr bwMode="auto">
          <a:xfrm>
            <a:off x="6732588" y="443679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</a:p>
        </p:txBody>
      </p:sp>
      <p:sp>
        <p:nvSpPr>
          <p:cNvPr id="321705" name="Rectangle 169"/>
          <p:cNvSpPr>
            <a:spLocks noChangeArrowheads="1"/>
          </p:cNvSpPr>
          <p:nvPr/>
        </p:nvSpPr>
        <p:spPr bwMode="auto">
          <a:xfrm>
            <a:off x="7812088" y="443679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</a:p>
        </p:txBody>
      </p:sp>
      <p:sp>
        <p:nvSpPr>
          <p:cNvPr id="321706" name="Rectangle 170"/>
          <p:cNvSpPr>
            <a:spLocks noChangeArrowheads="1"/>
          </p:cNvSpPr>
          <p:nvPr/>
        </p:nvSpPr>
        <p:spPr bwMode="auto">
          <a:xfrm>
            <a:off x="4859338" y="4436790"/>
            <a:ext cx="268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</a:t>
            </a:r>
          </a:p>
        </p:txBody>
      </p:sp>
      <p:sp>
        <p:nvSpPr>
          <p:cNvPr id="321707" name="Rectangle 171"/>
          <p:cNvSpPr>
            <a:spLocks noChangeArrowheads="1"/>
          </p:cNvSpPr>
          <p:nvPr/>
        </p:nvSpPr>
        <p:spPr bwMode="auto">
          <a:xfrm>
            <a:off x="5795963" y="443679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</a:p>
        </p:txBody>
      </p:sp>
      <p:sp>
        <p:nvSpPr>
          <p:cNvPr id="321708" name="Rectangle 172"/>
          <p:cNvSpPr>
            <a:spLocks noChangeArrowheads="1"/>
          </p:cNvSpPr>
          <p:nvPr/>
        </p:nvSpPr>
        <p:spPr bwMode="auto">
          <a:xfrm>
            <a:off x="4067175" y="443679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</a:p>
        </p:txBody>
      </p:sp>
      <p:sp>
        <p:nvSpPr>
          <p:cNvPr id="321709" name="Rectangle 173"/>
          <p:cNvSpPr>
            <a:spLocks noChangeArrowheads="1"/>
          </p:cNvSpPr>
          <p:nvPr/>
        </p:nvSpPr>
        <p:spPr bwMode="auto">
          <a:xfrm>
            <a:off x="3563938" y="2996927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</a:p>
        </p:txBody>
      </p:sp>
      <p:sp>
        <p:nvSpPr>
          <p:cNvPr id="321710" name="Rectangle 174"/>
          <p:cNvSpPr>
            <a:spLocks noChangeArrowheads="1"/>
          </p:cNvSpPr>
          <p:nvPr/>
        </p:nvSpPr>
        <p:spPr bwMode="auto">
          <a:xfrm>
            <a:off x="1763713" y="2996927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</a:p>
        </p:txBody>
      </p:sp>
      <p:sp>
        <p:nvSpPr>
          <p:cNvPr id="321711" name="Rectangle 175"/>
          <p:cNvSpPr>
            <a:spLocks noChangeArrowheads="1"/>
          </p:cNvSpPr>
          <p:nvPr/>
        </p:nvSpPr>
        <p:spPr bwMode="auto">
          <a:xfrm>
            <a:off x="827088" y="443679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</a:t>
            </a:r>
          </a:p>
        </p:txBody>
      </p:sp>
      <p:sp>
        <p:nvSpPr>
          <p:cNvPr id="321712" name="Rectangle 176"/>
          <p:cNvSpPr>
            <a:spLocks noChangeArrowheads="1"/>
          </p:cNvSpPr>
          <p:nvPr/>
        </p:nvSpPr>
        <p:spPr bwMode="auto">
          <a:xfrm>
            <a:off x="2051050" y="443679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</a:p>
        </p:txBody>
      </p:sp>
      <p:sp>
        <p:nvSpPr>
          <p:cNvPr id="321713" name="Rectangle 177"/>
          <p:cNvSpPr>
            <a:spLocks noChangeArrowheads="1"/>
          </p:cNvSpPr>
          <p:nvPr/>
        </p:nvSpPr>
        <p:spPr bwMode="auto">
          <a:xfrm>
            <a:off x="3132138" y="443679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</a:p>
        </p:txBody>
      </p:sp>
      <p:sp>
        <p:nvSpPr>
          <p:cNvPr id="321714" name="Rectangle 178"/>
          <p:cNvSpPr>
            <a:spLocks noChangeArrowheads="1"/>
          </p:cNvSpPr>
          <p:nvPr/>
        </p:nvSpPr>
        <p:spPr bwMode="auto">
          <a:xfrm>
            <a:off x="-1188640" y="5971109"/>
            <a:ext cx="103931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4" eaLnBrk="1" hangingPunct="1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 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4,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12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2,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6,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14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1,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 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5,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13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3,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7,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15</a:t>
            </a:r>
          </a:p>
        </p:txBody>
      </p:sp>
      <p:sp>
        <p:nvSpPr>
          <p:cNvPr id="321715" name="Rectangle 179"/>
          <p:cNvSpPr>
            <a:spLocks noChangeArrowheads="1"/>
          </p:cNvSpPr>
          <p:nvPr/>
        </p:nvSpPr>
        <p:spPr bwMode="auto">
          <a:xfrm>
            <a:off x="3203575" y="1845990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21716" name="Rectangle 180"/>
          <p:cNvSpPr>
            <a:spLocks noChangeArrowheads="1"/>
          </p:cNvSpPr>
          <p:nvPr/>
        </p:nvSpPr>
        <p:spPr bwMode="auto">
          <a:xfrm>
            <a:off x="6659563" y="1844402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321717" name="Rectangle 181"/>
          <p:cNvSpPr>
            <a:spLocks noChangeArrowheads="1"/>
          </p:cNvSpPr>
          <p:nvPr/>
        </p:nvSpPr>
        <p:spPr bwMode="auto">
          <a:xfrm>
            <a:off x="2268538" y="3068365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00</a:t>
            </a:r>
          </a:p>
        </p:txBody>
      </p:sp>
      <p:sp>
        <p:nvSpPr>
          <p:cNvPr id="321718" name="Rectangle 182"/>
          <p:cNvSpPr>
            <a:spLocks noChangeArrowheads="1"/>
          </p:cNvSpPr>
          <p:nvPr/>
        </p:nvSpPr>
        <p:spPr bwMode="auto">
          <a:xfrm>
            <a:off x="4067175" y="3068365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01</a:t>
            </a:r>
          </a:p>
        </p:txBody>
      </p:sp>
      <p:sp>
        <p:nvSpPr>
          <p:cNvPr id="321719" name="Rectangle 183"/>
          <p:cNvSpPr>
            <a:spLocks noChangeArrowheads="1"/>
          </p:cNvSpPr>
          <p:nvPr/>
        </p:nvSpPr>
        <p:spPr bwMode="auto">
          <a:xfrm>
            <a:off x="5724525" y="3212827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</a:t>
            </a:r>
          </a:p>
        </p:txBody>
      </p:sp>
      <p:sp>
        <p:nvSpPr>
          <p:cNvPr id="321720" name="Rectangle 184"/>
          <p:cNvSpPr>
            <a:spLocks noChangeArrowheads="1"/>
          </p:cNvSpPr>
          <p:nvPr/>
        </p:nvSpPr>
        <p:spPr bwMode="auto">
          <a:xfrm>
            <a:off x="7524750" y="3141390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</a:t>
            </a:r>
          </a:p>
        </p:txBody>
      </p:sp>
      <p:sp>
        <p:nvSpPr>
          <p:cNvPr id="321721" name="Rectangle 185"/>
          <p:cNvSpPr>
            <a:spLocks noChangeArrowheads="1"/>
          </p:cNvSpPr>
          <p:nvPr/>
        </p:nvSpPr>
        <p:spPr bwMode="auto">
          <a:xfrm>
            <a:off x="1258888" y="4292327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000</a:t>
            </a:r>
          </a:p>
        </p:txBody>
      </p:sp>
      <p:sp>
        <p:nvSpPr>
          <p:cNvPr id="321722" name="Rectangle 186"/>
          <p:cNvSpPr>
            <a:spLocks noChangeArrowheads="1"/>
          </p:cNvSpPr>
          <p:nvPr/>
        </p:nvSpPr>
        <p:spPr bwMode="auto">
          <a:xfrm>
            <a:off x="2339975" y="4220890"/>
            <a:ext cx="527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001</a:t>
            </a:r>
          </a:p>
        </p:txBody>
      </p:sp>
      <p:sp>
        <p:nvSpPr>
          <p:cNvPr id="321723" name="Rectangle 187"/>
          <p:cNvSpPr>
            <a:spLocks noChangeArrowheads="1"/>
          </p:cNvSpPr>
          <p:nvPr/>
        </p:nvSpPr>
        <p:spPr bwMode="auto">
          <a:xfrm>
            <a:off x="3348038" y="4149452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010</a:t>
            </a:r>
          </a:p>
        </p:txBody>
      </p:sp>
      <p:sp>
        <p:nvSpPr>
          <p:cNvPr id="321724" name="Rectangle 188"/>
          <p:cNvSpPr>
            <a:spLocks noChangeArrowheads="1"/>
          </p:cNvSpPr>
          <p:nvPr/>
        </p:nvSpPr>
        <p:spPr bwMode="auto">
          <a:xfrm>
            <a:off x="4284663" y="4076427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011</a:t>
            </a:r>
          </a:p>
        </p:txBody>
      </p:sp>
      <p:sp>
        <p:nvSpPr>
          <p:cNvPr id="321725" name="Rectangle 189"/>
          <p:cNvSpPr>
            <a:spLocks noChangeArrowheads="1"/>
          </p:cNvSpPr>
          <p:nvPr/>
        </p:nvSpPr>
        <p:spPr bwMode="auto">
          <a:xfrm>
            <a:off x="5148263" y="4149452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100</a:t>
            </a:r>
          </a:p>
        </p:txBody>
      </p:sp>
      <p:sp>
        <p:nvSpPr>
          <p:cNvPr id="321726" name="Rectangle 190"/>
          <p:cNvSpPr>
            <a:spLocks noChangeArrowheads="1"/>
          </p:cNvSpPr>
          <p:nvPr/>
        </p:nvSpPr>
        <p:spPr bwMode="auto">
          <a:xfrm>
            <a:off x="6011863" y="4149452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101</a:t>
            </a:r>
          </a:p>
        </p:txBody>
      </p:sp>
      <p:sp>
        <p:nvSpPr>
          <p:cNvPr id="321727" name="Rectangle 191"/>
          <p:cNvSpPr>
            <a:spLocks noChangeArrowheads="1"/>
          </p:cNvSpPr>
          <p:nvPr/>
        </p:nvSpPr>
        <p:spPr bwMode="auto">
          <a:xfrm>
            <a:off x="7019925" y="4076427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110</a:t>
            </a:r>
          </a:p>
        </p:txBody>
      </p:sp>
      <p:sp>
        <p:nvSpPr>
          <p:cNvPr id="321728" name="Rectangle 192"/>
          <p:cNvSpPr>
            <a:spLocks noChangeArrowheads="1"/>
          </p:cNvSpPr>
          <p:nvPr/>
        </p:nvSpPr>
        <p:spPr bwMode="auto">
          <a:xfrm>
            <a:off x="8027988" y="4076427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111</a:t>
            </a:r>
          </a:p>
        </p:txBody>
      </p:sp>
      <p:grpSp>
        <p:nvGrpSpPr>
          <p:cNvPr id="99411" name="Group 193"/>
          <p:cNvGrpSpPr>
            <a:grpSpLocks/>
          </p:cNvGrpSpPr>
          <p:nvPr/>
        </p:nvGrpSpPr>
        <p:grpSpPr bwMode="auto">
          <a:xfrm>
            <a:off x="3348038" y="2204765"/>
            <a:ext cx="576262" cy="508000"/>
            <a:chOff x="1882" y="572"/>
            <a:chExt cx="370" cy="328"/>
          </a:xfrm>
        </p:grpSpPr>
        <p:sp>
          <p:nvSpPr>
            <p:cNvPr id="99488" name="Line 194"/>
            <p:cNvSpPr>
              <a:spLocks noChangeShapeType="1"/>
            </p:cNvSpPr>
            <p:nvPr/>
          </p:nvSpPr>
          <p:spPr bwMode="auto">
            <a:xfrm flipH="1">
              <a:off x="1973" y="663"/>
              <a:ext cx="181" cy="18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1731" name="Rectangle 195"/>
            <p:cNvSpPr>
              <a:spLocks noChangeArrowheads="1"/>
            </p:cNvSpPr>
            <p:nvPr/>
          </p:nvSpPr>
          <p:spPr bwMode="auto">
            <a:xfrm>
              <a:off x="1882" y="572"/>
              <a:ext cx="192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21732" name="Rectangle 196"/>
            <p:cNvSpPr>
              <a:spLocks noChangeArrowheads="1"/>
            </p:cNvSpPr>
            <p:nvPr/>
          </p:nvSpPr>
          <p:spPr bwMode="auto">
            <a:xfrm>
              <a:off x="2064" y="663"/>
              <a:ext cx="188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99412" name="Group 201"/>
          <p:cNvGrpSpPr>
            <a:grpSpLocks/>
          </p:cNvGrpSpPr>
          <p:nvPr/>
        </p:nvGrpSpPr>
        <p:grpSpPr bwMode="auto">
          <a:xfrm>
            <a:off x="3059113" y="909365"/>
            <a:ext cx="587375" cy="511175"/>
            <a:chOff x="1882" y="572"/>
            <a:chExt cx="370" cy="322"/>
          </a:xfrm>
        </p:grpSpPr>
        <p:sp>
          <p:nvSpPr>
            <p:cNvPr id="99485" name="Line 202"/>
            <p:cNvSpPr>
              <a:spLocks noChangeShapeType="1"/>
            </p:cNvSpPr>
            <p:nvPr/>
          </p:nvSpPr>
          <p:spPr bwMode="auto">
            <a:xfrm flipH="1">
              <a:off x="1973" y="663"/>
              <a:ext cx="181" cy="18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1739" name="Rectangle 203"/>
            <p:cNvSpPr>
              <a:spLocks noChangeArrowheads="1"/>
            </p:cNvSpPr>
            <p:nvPr/>
          </p:nvSpPr>
          <p:spPr bwMode="auto">
            <a:xfrm>
              <a:off x="1882" y="57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21740" name="Rectangle 204"/>
            <p:cNvSpPr>
              <a:spLocks noChangeArrowheads="1"/>
            </p:cNvSpPr>
            <p:nvPr/>
          </p:nvSpPr>
          <p:spPr bwMode="auto">
            <a:xfrm>
              <a:off x="2064" y="66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99413" name="Group 205"/>
          <p:cNvGrpSpPr>
            <a:grpSpLocks/>
          </p:cNvGrpSpPr>
          <p:nvPr/>
        </p:nvGrpSpPr>
        <p:grpSpPr bwMode="auto">
          <a:xfrm>
            <a:off x="1908175" y="2133327"/>
            <a:ext cx="587375" cy="511175"/>
            <a:chOff x="1882" y="572"/>
            <a:chExt cx="370" cy="322"/>
          </a:xfrm>
        </p:grpSpPr>
        <p:sp>
          <p:nvSpPr>
            <p:cNvPr id="99482" name="Line 206"/>
            <p:cNvSpPr>
              <a:spLocks noChangeShapeType="1"/>
            </p:cNvSpPr>
            <p:nvPr/>
          </p:nvSpPr>
          <p:spPr bwMode="auto">
            <a:xfrm flipH="1">
              <a:off x="1973" y="663"/>
              <a:ext cx="181" cy="18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1743" name="Rectangle 207"/>
            <p:cNvSpPr>
              <a:spLocks noChangeArrowheads="1"/>
            </p:cNvSpPr>
            <p:nvPr/>
          </p:nvSpPr>
          <p:spPr bwMode="auto">
            <a:xfrm>
              <a:off x="1882" y="57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21744" name="Rectangle 208"/>
            <p:cNvSpPr>
              <a:spLocks noChangeArrowheads="1"/>
            </p:cNvSpPr>
            <p:nvPr/>
          </p:nvSpPr>
          <p:spPr bwMode="auto">
            <a:xfrm>
              <a:off x="2064" y="66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99414" name="Group 209"/>
          <p:cNvGrpSpPr>
            <a:grpSpLocks/>
          </p:cNvGrpSpPr>
          <p:nvPr/>
        </p:nvGrpSpPr>
        <p:grpSpPr bwMode="auto">
          <a:xfrm>
            <a:off x="2124075" y="3717652"/>
            <a:ext cx="576263" cy="508000"/>
            <a:chOff x="1882" y="572"/>
            <a:chExt cx="370" cy="328"/>
          </a:xfrm>
        </p:grpSpPr>
        <p:sp>
          <p:nvSpPr>
            <p:cNvPr id="99479" name="Line 210"/>
            <p:cNvSpPr>
              <a:spLocks noChangeShapeType="1"/>
            </p:cNvSpPr>
            <p:nvPr/>
          </p:nvSpPr>
          <p:spPr bwMode="auto">
            <a:xfrm flipH="1">
              <a:off x="1973" y="663"/>
              <a:ext cx="181" cy="18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1747" name="Rectangle 211"/>
            <p:cNvSpPr>
              <a:spLocks noChangeArrowheads="1"/>
            </p:cNvSpPr>
            <p:nvPr/>
          </p:nvSpPr>
          <p:spPr bwMode="auto">
            <a:xfrm>
              <a:off x="1882" y="572"/>
              <a:ext cx="192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21748" name="Rectangle 212"/>
            <p:cNvSpPr>
              <a:spLocks noChangeArrowheads="1"/>
            </p:cNvSpPr>
            <p:nvPr/>
          </p:nvSpPr>
          <p:spPr bwMode="auto">
            <a:xfrm>
              <a:off x="2064" y="663"/>
              <a:ext cx="188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99415" name="Group 213"/>
          <p:cNvGrpSpPr>
            <a:grpSpLocks/>
          </p:cNvGrpSpPr>
          <p:nvPr/>
        </p:nvGrpSpPr>
        <p:grpSpPr bwMode="auto">
          <a:xfrm>
            <a:off x="3995738" y="3500165"/>
            <a:ext cx="576262" cy="508000"/>
            <a:chOff x="1882" y="572"/>
            <a:chExt cx="370" cy="328"/>
          </a:xfrm>
        </p:grpSpPr>
        <p:sp>
          <p:nvSpPr>
            <p:cNvPr id="99476" name="Line 214"/>
            <p:cNvSpPr>
              <a:spLocks noChangeShapeType="1"/>
            </p:cNvSpPr>
            <p:nvPr/>
          </p:nvSpPr>
          <p:spPr bwMode="auto">
            <a:xfrm flipH="1">
              <a:off x="1973" y="663"/>
              <a:ext cx="181" cy="18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1751" name="Rectangle 215"/>
            <p:cNvSpPr>
              <a:spLocks noChangeArrowheads="1"/>
            </p:cNvSpPr>
            <p:nvPr/>
          </p:nvSpPr>
          <p:spPr bwMode="auto">
            <a:xfrm>
              <a:off x="1882" y="572"/>
              <a:ext cx="192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21752" name="Rectangle 216"/>
            <p:cNvSpPr>
              <a:spLocks noChangeArrowheads="1"/>
            </p:cNvSpPr>
            <p:nvPr/>
          </p:nvSpPr>
          <p:spPr bwMode="auto">
            <a:xfrm>
              <a:off x="2064" y="663"/>
              <a:ext cx="188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99416" name="Group 217"/>
          <p:cNvGrpSpPr>
            <a:grpSpLocks/>
          </p:cNvGrpSpPr>
          <p:nvPr/>
        </p:nvGrpSpPr>
        <p:grpSpPr bwMode="auto">
          <a:xfrm>
            <a:off x="5651500" y="3644627"/>
            <a:ext cx="576263" cy="508000"/>
            <a:chOff x="1882" y="572"/>
            <a:chExt cx="370" cy="328"/>
          </a:xfrm>
        </p:grpSpPr>
        <p:sp>
          <p:nvSpPr>
            <p:cNvPr id="99473" name="Line 218"/>
            <p:cNvSpPr>
              <a:spLocks noChangeShapeType="1"/>
            </p:cNvSpPr>
            <p:nvPr/>
          </p:nvSpPr>
          <p:spPr bwMode="auto">
            <a:xfrm flipH="1">
              <a:off x="1973" y="663"/>
              <a:ext cx="181" cy="18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1755" name="Rectangle 219"/>
            <p:cNvSpPr>
              <a:spLocks noChangeArrowheads="1"/>
            </p:cNvSpPr>
            <p:nvPr/>
          </p:nvSpPr>
          <p:spPr bwMode="auto">
            <a:xfrm>
              <a:off x="1882" y="572"/>
              <a:ext cx="192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21756" name="Rectangle 220"/>
            <p:cNvSpPr>
              <a:spLocks noChangeArrowheads="1"/>
            </p:cNvSpPr>
            <p:nvPr/>
          </p:nvSpPr>
          <p:spPr bwMode="auto">
            <a:xfrm>
              <a:off x="2064" y="663"/>
              <a:ext cx="188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99417" name="Group 221"/>
          <p:cNvGrpSpPr>
            <a:grpSpLocks/>
          </p:cNvGrpSpPr>
          <p:nvPr/>
        </p:nvGrpSpPr>
        <p:grpSpPr bwMode="auto">
          <a:xfrm>
            <a:off x="7667625" y="3717652"/>
            <a:ext cx="576263" cy="508000"/>
            <a:chOff x="1882" y="572"/>
            <a:chExt cx="370" cy="328"/>
          </a:xfrm>
        </p:grpSpPr>
        <p:sp>
          <p:nvSpPr>
            <p:cNvPr id="99470" name="Line 222"/>
            <p:cNvSpPr>
              <a:spLocks noChangeShapeType="1"/>
            </p:cNvSpPr>
            <p:nvPr/>
          </p:nvSpPr>
          <p:spPr bwMode="auto">
            <a:xfrm flipH="1">
              <a:off x="1973" y="663"/>
              <a:ext cx="181" cy="18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1759" name="Rectangle 223"/>
            <p:cNvSpPr>
              <a:spLocks noChangeArrowheads="1"/>
            </p:cNvSpPr>
            <p:nvPr/>
          </p:nvSpPr>
          <p:spPr bwMode="auto">
            <a:xfrm>
              <a:off x="1882" y="572"/>
              <a:ext cx="192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21760" name="Rectangle 224"/>
            <p:cNvSpPr>
              <a:spLocks noChangeArrowheads="1"/>
            </p:cNvSpPr>
            <p:nvPr/>
          </p:nvSpPr>
          <p:spPr bwMode="auto">
            <a:xfrm>
              <a:off x="2064" y="663"/>
              <a:ext cx="188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99418" name="Group 225"/>
          <p:cNvGrpSpPr>
            <a:grpSpLocks/>
          </p:cNvGrpSpPr>
          <p:nvPr/>
        </p:nvGrpSpPr>
        <p:grpSpPr bwMode="auto">
          <a:xfrm>
            <a:off x="5003800" y="5300390"/>
            <a:ext cx="576263" cy="508000"/>
            <a:chOff x="1882" y="572"/>
            <a:chExt cx="370" cy="328"/>
          </a:xfrm>
        </p:grpSpPr>
        <p:sp>
          <p:nvSpPr>
            <p:cNvPr id="99467" name="Line 226"/>
            <p:cNvSpPr>
              <a:spLocks noChangeShapeType="1"/>
            </p:cNvSpPr>
            <p:nvPr/>
          </p:nvSpPr>
          <p:spPr bwMode="auto">
            <a:xfrm flipH="1">
              <a:off x="1973" y="663"/>
              <a:ext cx="181" cy="18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1763" name="Rectangle 227"/>
            <p:cNvSpPr>
              <a:spLocks noChangeArrowheads="1"/>
            </p:cNvSpPr>
            <p:nvPr/>
          </p:nvSpPr>
          <p:spPr bwMode="auto">
            <a:xfrm>
              <a:off x="1882" y="572"/>
              <a:ext cx="192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21764" name="Rectangle 228"/>
            <p:cNvSpPr>
              <a:spLocks noChangeArrowheads="1"/>
            </p:cNvSpPr>
            <p:nvPr/>
          </p:nvSpPr>
          <p:spPr bwMode="auto">
            <a:xfrm>
              <a:off x="2064" y="663"/>
              <a:ext cx="188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99419" name="Group 229"/>
          <p:cNvGrpSpPr>
            <a:grpSpLocks/>
          </p:cNvGrpSpPr>
          <p:nvPr/>
        </p:nvGrpSpPr>
        <p:grpSpPr bwMode="auto">
          <a:xfrm>
            <a:off x="971550" y="5228952"/>
            <a:ext cx="576263" cy="508000"/>
            <a:chOff x="1882" y="572"/>
            <a:chExt cx="370" cy="328"/>
          </a:xfrm>
        </p:grpSpPr>
        <p:sp>
          <p:nvSpPr>
            <p:cNvPr id="99464" name="Line 230"/>
            <p:cNvSpPr>
              <a:spLocks noChangeShapeType="1"/>
            </p:cNvSpPr>
            <p:nvPr/>
          </p:nvSpPr>
          <p:spPr bwMode="auto">
            <a:xfrm flipH="1">
              <a:off x="1973" y="663"/>
              <a:ext cx="181" cy="18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1767" name="Rectangle 231"/>
            <p:cNvSpPr>
              <a:spLocks noChangeArrowheads="1"/>
            </p:cNvSpPr>
            <p:nvPr/>
          </p:nvSpPr>
          <p:spPr bwMode="auto">
            <a:xfrm>
              <a:off x="1882" y="572"/>
              <a:ext cx="192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21768" name="Rectangle 232"/>
            <p:cNvSpPr>
              <a:spLocks noChangeArrowheads="1"/>
            </p:cNvSpPr>
            <p:nvPr/>
          </p:nvSpPr>
          <p:spPr bwMode="auto">
            <a:xfrm>
              <a:off x="2064" y="663"/>
              <a:ext cx="188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99420" name="Group 233"/>
          <p:cNvGrpSpPr>
            <a:grpSpLocks/>
          </p:cNvGrpSpPr>
          <p:nvPr/>
        </p:nvGrpSpPr>
        <p:grpSpPr bwMode="auto">
          <a:xfrm>
            <a:off x="395288" y="5222602"/>
            <a:ext cx="587375" cy="511175"/>
            <a:chOff x="1882" y="572"/>
            <a:chExt cx="370" cy="322"/>
          </a:xfrm>
        </p:grpSpPr>
        <p:sp>
          <p:nvSpPr>
            <p:cNvPr id="99461" name="Line 234"/>
            <p:cNvSpPr>
              <a:spLocks noChangeShapeType="1"/>
            </p:cNvSpPr>
            <p:nvPr/>
          </p:nvSpPr>
          <p:spPr bwMode="auto">
            <a:xfrm flipH="1">
              <a:off x="1973" y="663"/>
              <a:ext cx="181" cy="18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1771" name="Rectangle 235"/>
            <p:cNvSpPr>
              <a:spLocks noChangeArrowheads="1"/>
            </p:cNvSpPr>
            <p:nvPr/>
          </p:nvSpPr>
          <p:spPr bwMode="auto">
            <a:xfrm>
              <a:off x="1882" y="57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21772" name="Rectangle 236"/>
            <p:cNvSpPr>
              <a:spLocks noChangeArrowheads="1"/>
            </p:cNvSpPr>
            <p:nvPr/>
          </p:nvSpPr>
          <p:spPr bwMode="auto">
            <a:xfrm>
              <a:off x="2064" y="66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99421" name="Group 237"/>
          <p:cNvGrpSpPr>
            <a:grpSpLocks/>
          </p:cNvGrpSpPr>
          <p:nvPr/>
        </p:nvGrpSpPr>
        <p:grpSpPr bwMode="auto">
          <a:xfrm>
            <a:off x="1619250" y="5222602"/>
            <a:ext cx="587375" cy="511175"/>
            <a:chOff x="1882" y="572"/>
            <a:chExt cx="370" cy="322"/>
          </a:xfrm>
        </p:grpSpPr>
        <p:sp>
          <p:nvSpPr>
            <p:cNvPr id="99458" name="Line 238"/>
            <p:cNvSpPr>
              <a:spLocks noChangeShapeType="1"/>
            </p:cNvSpPr>
            <p:nvPr/>
          </p:nvSpPr>
          <p:spPr bwMode="auto">
            <a:xfrm flipH="1">
              <a:off x="1973" y="663"/>
              <a:ext cx="181" cy="18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1775" name="Rectangle 239"/>
            <p:cNvSpPr>
              <a:spLocks noChangeArrowheads="1"/>
            </p:cNvSpPr>
            <p:nvPr/>
          </p:nvSpPr>
          <p:spPr bwMode="auto">
            <a:xfrm>
              <a:off x="1882" y="57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21776" name="Rectangle 240"/>
            <p:cNvSpPr>
              <a:spLocks noChangeArrowheads="1"/>
            </p:cNvSpPr>
            <p:nvPr/>
          </p:nvSpPr>
          <p:spPr bwMode="auto">
            <a:xfrm>
              <a:off x="2064" y="66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99422" name="Group 241"/>
          <p:cNvGrpSpPr>
            <a:grpSpLocks/>
          </p:cNvGrpSpPr>
          <p:nvPr/>
        </p:nvGrpSpPr>
        <p:grpSpPr bwMode="auto">
          <a:xfrm>
            <a:off x="4427538" y="5300390"/>
            <a:ext cx="587375" cy="511175"/>
            <a:chOff x="1882" y="572"/>
            <a:chExt cx="370" cy="322"/>
          </a:xfrm>
        </p:grpSpPr>
        <p:sp>
          <p:nvSpPr>
            <p:cNvPr id="99455" name="Line 242"/>
            <p:cNvSpPr>
              <a:spLocks noChangeShapeType="1"/>
            </p:cNvSpPr>
            <p:nvPr/>
          </p:nvSpPr>
          <p:spPr bwMode="auto">
            <a:xfrm flipH="1">
              <a:off x="1973" y="663"/>
              <a:ext cx="181" cy="18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1779" name="Rectangle 243"/>
            <p:cNvSpPr>
              <a:spLocks noChangeArrowheads="1"/>
            </p:cNvSpPr>
            <p:nvPr/>
          </p:nvSpPr>
          <p:spPr bwMode="auto">
            <a:xfrm>
              <a:off x="1882" y="57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21780" name="Rectangle 244"/>
            <p:cNvSpPr>
              <a:spLocks noChangeArrowheads="1"/>
            </p:cNvSpPr>
            <p:nvPr/>
          </p:nvSpPr>
          <p:spPr bwMode="auto">
            <a:xfrm>
              <a:off x="2064" y="66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99423" name="Group 245"/>
          <p:cNvGrpSpPr>
            <a:grpSpLocks/>
          </p:cNvGrpSpPr>
          <p:nvPr/>
        </p:nvGrpSpPr>
        <p:grpSpPr bwMode="auto">
          <a:xfrm>
            <a:off x="5497513" y="5294040"/>
            <a:ext cx="587375" cy="511175"/>
            <a:chOff x="1882" y="572"/>
            <a:chExt cx="370" cy="322"/>
          </a:xfrm>
        </p:grpSpPr>
        <p:sp>
          <p:nvSpPr>
            <p:cNvPr id="99452" name="Line 246"/>
            <p:cNvSpPr>
              <a:spLocks noChangeShapeType="1"/>
            </p:cNvSpPr>
            <p:nvPr/>
          </p:nvSpPr>
          <p:spPr bwMode="auto">
            <a:xfrm flipH="1">
              <a:off x="1973" y="663"/>
              <a:ext cx="181" cy="18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1783" name="Rectangle 247"/>
            <p:cNvSpPr>
              <a:spLocks noChangeArrowheads="1"/>
            </p:cNvSpPr>
            <p:nvPr/>
          </p:nvSpPr>
          <p:spPr bwMode="auto">
            <a:xfrm>
              <a:off x="1882" y="57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21784" name="Rectangle 248"/>
            <p:cNvSpPr>
              <a:spLocks noChangeArrowheads="1"/>
            </p:cNvSpPr>
            <p:nvPr/>
          </p:nvSpPr>
          <p:spPr bwMode="auto">
            <a:xfrm>
              <a:off x="2064" y="66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99424" name="Group 253"/>
          <p:cNvGrpSpPr>
            <a:grpSpLocks/>
          </p:cNvGrpSpPr>
          <p:nvPr/>
        </p:nvGrpSpPr>
        <p:grpSpPr bwMode="auto">
          <a:xfrm>
            <a:off x="6372225" y="4941615"/>
            <a:ext cx="587375" cy="511175"/>
            <a:chOff x="1882" y="572"/>
            <a:chExt cx="370" cy="322"/>
          </a:xfrm>
        </p:grpSpPr>
        <p:sp>
          <p:nvSpPr>
            <p:cNvPr id="99449" name="Line 254"/>
            <p:cNvSpPr>
              <a:spLocks noChangeShapeType="1"/>
            </p:cNvSpPr>
            <p:nvPr/>
          </p:nvSpPr>
          <p:spPr bwMode="auto">
            <a:xfrm flipH="1">
              <a:off x="1973" y="663"/>
              <a:ext cx="181" cy="18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1791" name="Rectangle 255"/>
            <p:cNvSpPr>
              <a:spLocks noChangeArrowheads="1"/>
            </p:cNvSpPr>
            <p:nvPr/>
          </p:nvSpPr>
          <p:spPr bwMode="auto">
            <a:xfrm>
              <a:off x="1882" y="57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21792" name="Rectangle 256"/>
            <p:cNvSpPr>
              <a:spLocks noChangeArrowheads="1"/>
            </p:cNvSpPr>
            <p:nvPr/>
          </p:nvSpPr>
          <p:spPr bwMode="auto">
            <a:xfrm>
              <a:off x="2064" y="66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99425" name="Group 257"/>
          <p:cNvGrpSpPr>
            <a:grpSpLocks/>
          </p:cNvGrpSpPr>
          <p:nvPr/>
        </p:nvGrpSpPr>
        <p:grpSpPr bwMode="auto">
          <a:xfrm>
            <a:off x="7369175" y="5365477"/>
            <a:ext cx="587375" cy="511175"/>
            <a:chOff x="1882" y="572"/>
            <a:chExt cx="370" cy="322"/>
          </a:xfrm>
        </p:grpSpPr>
        <p:sp>
          <p:nvSpPr>
            <p:cNvPr id="99446" name="Line 258"/>
            <p:cNvSpPr>
              <a:spLocks noChangeShapeType="1"/>
            </p:cNvSpPr>
            <p:nvPr/>
          </p:nvSpPr>
          <p:spPr bwMode="auto">
            <a:xfrm flipH="1">
              <a:off x="1973" y="663"/>
              <a:ext cx="181" cy="18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1795" name="Rectangle 259"/>
            <p:cNvSpPr>
              <a:spLocks noChangeArrowheads="1"/>
            </p:cNvSpPr>
            <p:nvPr/>
          </p:nvSpPr>
          <p:spPr bwMode="auto">
            <a:xfrm>
              <a:off x="1882" y="57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21796" name="Rectangle 260"/>
            <p:cNvSpPr>
              <a:spLocks noChangeArrowheads="1"/>
            </p:cNvSpPr>
            <p:nvPr/>
          </p:nvSpPr>
          <p:spPr bwMode="auto">
            <a:xfrm>
              <a:off x="2064" y="66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99426" name="Group 261"/>
          <p:cNvGrpSpPr>
            <a:grpSpLocks/>
          </p:cNvGrpSpPr>
          <p:nvPr/>
        </p:nvGrpSpPr>
        <p:grpSpPr bwMode="auto">
          <a:xfrm>
            <a:off x="3708400" y="4868590"/>
            <a:ext cx="587375" cy="511175"/>
            <a:chOff x="1882" y="572"/>
            <a:chExt cx="370" cy="322"/>
          </a:xfrm>
        </p:grpSpPr>
        <p:sp>
          <p:nvSpPr>
            <p:cNvPr id="99443" name="Line 262"/>
            <p:cNvSpPr>
              <a:spLocks noChangeShapeType="1"/>
            </p:cNvSpPr>
            <p:nvPr/>
          </p:nvSpPr>
          <p:spPr bwMode="auto">
            <a:xfrm flipH="1">
              <a:off x="1973" y="663"/>
              <a:ext cx="181" cy="18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1799" name="Rectangle 263"/>
            <p:cNvSpPr>
              <a:spLocks noChangeArrowheads="1"/>
            </p:cNvSpPr>
            <p:nvPr/>
          </p:nvSpPr>
          <p:spPr bwMode="auto">
            <a:xfrm>
              <a:off x="1882" y="57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21800" name="Rectangle 264"/>
            <p:cNvSpPr>
              <a:spLocks noChangeArrowheads="1"/>
            </p:cNvSpPr>
            <p:nvPr/>
          </p:nvSpPr>
          <p:spPr bwMode="auto">
            <a:xfrm>
              <a:off x="2064" y="66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99427" name="Group 265"/>
          <p:cNvGrpSpPr>
            <a:grpSpLocks/>
          </p:cNvGrpSpPr>
          <p:nvPr/>
        </p:nvGrpSpPr>
        <p:grpSpPr bwMode="auto">
          <a:xfrm>
            <a:off x="2905125" y="3573190"/>
            <a:ext cx="587375" cy="511175"/>
            <a:chOff x="1882" y="572"/>
            <a:chExt cx="370" cy="322"/>
          </a:xfrm>
        </p:grpSpPr>
        <p:sp>
          <p:nvSpPr>
            <p:cNvPr id="99440" name="Line 266"/>
            <p:cNvSpPr>
              <a:spLocks noChangeShapeType="1"/>
            </p:cNvSpPr>
            <p:nvPr/>
          </p:nvSpPr>
          <p:spPr bwMode="auto">
            <a:xfrm flipH="1">
              <a:off x="1973" y="663"/>
              <a:ext cx="181" cy="18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1803" name="Rectangle 267"/>
            <p:cNvSpPr>
              <a:spLocks noChangeArrowheads="1"/>
            </p:cNvSpPr>
            <p:nvPr/>
          </p:nvSpPr>
          <p:spPr bwMode="auto">
            <a:xfrm>
              <a:off x="1882" y="57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21804" name="Rectangle 268"/>
            <p:cNvSpPr>
              <a:spLocks noChangeArrowheads="1"/>
            </p:cNvSpPr>
            <p:nvPr/>
          </p:nvSpPr>
          <p:spPr bwMode="auto">
            <a:xfrm>
              <a:off x="2064" y="66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99428" name="Group 269"/>
          <p:cNvGrpSpPr>
            <a:grpSpLocks/>
          </p:cNvGrpSpPr>
          <p:nvPr/>
        </p:nvGrpSpPr>
        <p:grpSpPr bwMode="auto">
          <a:xfrm>
            <a:off x="4716463" y="3573190"/>
            <a:ext cx="587375" cy="511175"/>
            <a:chOff x="1882" y="572"/>
            <a:chExt cx="370" cy="322"/>
          </a:xfrm>
        </p:grpSpPr>
        <p:sp>
          <p:nvSpPr>
            <p:cNvPr id="99437" name="Line 270"/>
            <p:cNvSpPr>
              <a:spLocks noChangeShapeType="1"/>
            </p:cNvSpPr>
            <p:nvPr/>
          </p:nvSpPr>
          <p:spPr bwMode="auto">
            <a:xfrm flipH="1">
              <a:off x="1973" y="663"/>
              <a:ext cx="181" cy="18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1807" name="Rectangle 271"/>
            <p:cNvSpPr>
              <a:spLocks noChangeArrowheads="1"/>
            </p:cNvSpPr>
            <p:nvPr/>
          </p:nvSpPr>
          <p:spPr bwMode="auto">
            <a:xfrm>
              <a:off x="1882" y="57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21808" name="Rectangle 272"/>
            <p:cNvSpPr>
              <a:spLocks noChangeArrowheads="1"/>
            </p:cNvSpPr>
            <p:nvPr/>
          </p:nvSpPr>
          <p:spPr bwMode="auto">
            <a:xfrm>
              <a:off x="2064" y="66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99429" name="Group 273"/>
          <p:cNvGrpSpPr>
            <a:grpSpLocks/>
          </p:cNvGrpSpPr>
          <p:nvPr/>
        </p:nvGrpSpPr>
        <p:grpSpPr bwMode="auto">
          <a:xfrm>
            <a:off x="6577013" y="3644627"/>
            <a:ext cx="587375" cy="511175"/>
            <a:chOff x="1882" y="572"/>
            <a:chExt cx="370" cy="322"/>
          </a:xfrm>
        </p:grpSpPr>
        <p:sp>
          <p:nvSpPr>
            <p:cNvPr id="99434" name="Line 274"/>
            <p:cNvSpPr>
              <a:spLocks noChangeShapeType="1"/>
            </p:cNvSpPr>
            <p:nvPr/>
          </p:nvSpPr>
          <p:spPr bwMode="auto">
            <a:xfrm flipH="1">
              <a:off x="1973" y="663"/>
              <a:ext cx="181" cy="18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1811" name="Rectangle 275"/>
            <p:cNvSpPr>
              <a:spLocks noChangeArrowheads="1"/>
            </p:cNvSpPr>
            <p:nvPr/>
          </p:nvSpPr>
          <p:spPr bwMode="auto">
            <a:xfrm>
              <a:off x="1882" y="57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21812" name="Rectangle 276"/>
            <p:cNvSpPr>
              <a:spLocks noChangeArrowheads="1"/>
            </p:cNvSpPr>
            <p:nvPr/>
          </p:nvSpPr>
          <p:spPr bwMode="auto">
            <a:xfrm>
              <a:off x="2064" y="66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99430" name="Group 277"/>
          <p:cNvGrpSpPr>
            <a:grpSpLocks/>
          </p:cNvGrpSpPr>
          <p:nvPr/>
        </p:nvGrpSpPr>
        <p:grpSpPr bwMode="auto">
          <a:xfrm>
            <a:off x="5208588" y="2276202"/>
            <a:ext cx="587375" cy="511175"/>
            <a:chOff x="1882" y="572"/>
            <a:chExt cx="370" cy="322"/>
          </a:xfrm>
        </p:grpSpPr>
        <p:sp>
          <p:nvSpPr>
            <p:cNvPr id="99431" name="Line 278"/>
            <p:cNvSpPr>
              <a:spLocks noChangeShapeType="1"/>
            </p:cNvSpPr>
            <p:nvPr/>
          </p:nvSpPr>
          <p:spPr bwMode="auto">
            <a:xfrm flipH="1">
              <a:off x="1973" y="663"/>
              <a:ext cx="181" cy="18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1815" name="Rectangle 279"/>
            <p:cNvSpPr>
              <a:spLocks noChangeArrowheads="1"/>
            </p:cNvSpPr>
            <p:nvPr/>
          </p:nvSpPr>
          <p:spPr bwMode="auto">
            <a:xfrm>
              <a:off x="1882" y="57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21816" name="Rectangle 280"/>
            <p:cNvSpPr>
              <a:spLocks noChangeArrowheads="1"/>
            </p:cNvSpPr>
            <p:nvPr/>
          </p:nvSpPr>
          <p:spPr bwMode="auto">
            <a:xfrm>
              <a:off x="2064" y="66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Line 2"/>
          <p:cNvSpPr>
            <a:spLocks noChangeShapeType="1"/>
          </p:cNvSpPr>
          <p:nvPr/>
        </p:nvSpPr>
        <p:spPr bwMode="auto">
          <a:xfrm>
            <a:off x="755650" y="1384723"/>
            <a:ext cx="7704138" cy="0"/>
          </a:xfrm>
          <a:prstGeom prst="line">
            <a:avLst/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356" name="Line 4"/>
          <p:cNvSpPr>
            <a:spLocks noChangeShapeType="1"/>
          </p:cNvSpPr>
          <p:nvPr/>
        </p:nvSpPr>
        <p:spPr bwMode="auto">
          <a:xfrm>
            <a:off x="755650" y="2565673"/>
            <a:ext cx="7704138" cy="0"/>
          </a:xfrm>
          <a:prstGeom prst="line">
            <a:avLst/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364" name="Line 12"/>
          <p:cNvSpPr>
            <a:spLocks noChangeShapeType="1"/>
          </p:cNvSpPr>
          <p:nvPr/>
        </p:nvSpPr>
        <p:spPr bwMode="auto">
          <a:xfrm flipH="1">
            <a:off x="4424956" y="476672"/>
            <a:ext cx="2580" cy="5556148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357" name="Line 5"/>
          <p:cNvSpPr>
            <a:spLocks noChangeShapeType="1"/>
          </p:cNvSpPr>
          <p:nvPr/>
        </p:nvSpPr>
        <p:spPr bwMode="auto">
          <a:xfrm>
            <a:off x="755650" y="3068960"/>
            <a:ext cx="7704138" cy="0"/>
          </a:xfrm>
          <a:prstGeom prst="line">
            <a:avLst/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360" name="Line 8"/>
          <p:cNvSpPr>
            <a:spLocks noChangeShapeType="1"/>
          </p:cNvSpPr>
          <p:nvPr/>
        </p:nvSpPr>
        <p:spPr bwMode="auto">
          <a:xfrm>
            <a:off x="827088" y="4797152"/>
            <a:ext cx="7704137" cy="0"/>
          </a:xfrm>
          <a:prstGeom prst="line">
            <a:avLst/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361" name="Line 9"/>
          <p:cNvSpPr>
            <a:spLocks noChangeShapeType="1"/>
          </p:cNvSpPr>
          <p:nvPr/>
        </p:nvSpPr>
        <p:spPr bwMode="auto">
          <a:xfrm>
            <a:off x="827088" y="5386336"/>
            <a:ext cx="7704137" cy="0"/>
          </a:xfrm>
          <a:prstGeom prst="line">
            <a:avLst/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362" name="Line 10"/>
          <p:cNvSpPr>
            <a:spLocks noChangeShapeType="1"/>
          </p:cNvSpPr>
          <p:nvPr/>
        </p:nvSpPr>
        <p:spPr bwMode="auto">
          <a:xfrm>
            <a:off x="827088" y="6032820"/>
            <a:ext cx="7704137" cy="0"/>
          </a:xfrm>
          <a:prstGeom prst="line">
            <a:avLst/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363" name="Line 11"/>
          <p:cNvSpPr>
            <a:spLocks noChangeShapeType="1"/>
          </p:cNvSpPr>
          <p:nvPr/>
        </p:nvSpPr>
        <p:spPr bwMode="auto">
          <a:xfrm>
            <a:off x="1644649" y="476672"/>
            <a:ext cx="9253" cy="5556148"/>
          </a:xfrm>
          <a:prstGeom prst="line">
            <a:avLst/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365" name="Line 13"/>
          <p:cNvSpPr>
            <a:spLocks noChangeShapeType="1"/>
          </p:cNvSpPr>
          <p:nvPr/>
        </p:nvSpPr>
        <p:spPr bwMode="auto">
          <a:xfrm>
            <a:off x="5564188" y="476673"/>
            <a:ext cx="28575" cy="5556148"/>
          </a:xfrm>
          <a:prstGeom prst="line">
            <a:avLst/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366" name="Line 14"/>
          <p:cNvSpPr>
            <a:spLocks noChangeShapeType="1"/>
          </p:cNvSpPr>
          <p:nvPr/>
        </p:nvSpPr>
        <p:spPr bwMode="auto">
          <a:xfrm>
            <a:off x="1619250" y="952923"/>
            <a:ext cx="2808288" cy="0"/>
          </a:xfrm>
          <a:prstGeom prst="line">
            <a:avLst/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367" name="Line 15"/>
          <p:cNvSpPr>
            <a:spLocks noChangeShapeType="1"/>
          </p:cNvSpPr>
          <p:nvPr/>
        </p:nvSpPr>
        <p:spPr bwMode="auto">
          <a:xfrm>
            <a:off x="684213" y="665586"/>
            <a:ext cx="935037" cy="71913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368" name="Line 16"/>
          <p:cNvSpPr>
            <a:spLocks noChangeShapeType="1"/>
          </p:cNvSpPr>
          <p:nvPr/>
        </p:nvSpPr>
        <p:spPr bwMode="auto">
          <a:xfrm>
            <a:off x="684213" y="665586"/>
            <a:ext cx="968441" cy="714763"/>
          </a:xfrm>
          <a:prstGeom prst="line">
            <a:avLst/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369" name="Line 17"/>
          <p:cNvSpPr>
            <a:spLocks noChangeShapeType="1"/>
          </p:cNvSpPr>
          <p:nvPr/>
        </p:nvSpPr>
        <p:spPr bwMode="auto">
          <a:xfrm>
            <a:off x="5580063" y="952923"/>
            <a:ext cx="2808287" cy="0"/>
          </a:xfrm>
          <a:prstGeom prst="line">
            <a:avLst/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370" name="Line 18"/>
          <p:cNvSpPr>
            <a:spLocks noChangeShapeType="1"/>
          </p:cNvSpPr>
          <p:nvPr/>
        </p:nvSpPr>
        <p:spPr bwMode="auto">
          <a:xfrm>
            <a:off x="4427538" y="476673"/>
            <a:ext cx="1152525" cy="908050"/>
          </a:xfrm>
          <a:prstGeom prst="line">
            <a:avLst/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371" name="Line 19"/>
          <p:cNvSpPr>
            <a:spLocks noChangeShapeType="1"/>
          </p:cNvSpPr>
          <p:nvPr/>
        </p:nvSpPr>
        <p:spPr bwMode="auto">
          <a:xfrm flipH="1" flipV="1">
            <a:off x="4427538" y="476673"/>
            <a:ext cx="1152525" cy="4762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372" name="Line 20"/>
          <p:cNvSpPr>
            <a:spLocks noChangeShapeType="1"/>
          </p:cNvSpPr>
          <p:nvPr/>
        </p:nvSpPr>
        <p:spPr bwMode="auto">
          <a:xfrm>
            <a:off x="2916238" y="952922"/>
            <a:ext cx="12700" cy="5079898"/>
          </a:xfrm>
          <a:prstGeom prst="line">
            <a:avLst/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373" name="Line 21"/>
          <p:cNvSpPr>
            <a:spLocks noChangeShapeType="1"/>
          </p:cNvSpPr>
          <p:nvPr/>
        </p:nvSpPr>
        <p:spPr bwMode="auto">
          <a:xfrm>
            <a:off x="6948488" y="836712"/>
            <a:ext cx="36438" cy="5183559"/>
          </a:xfrm>
          <a:prstGeom prst="line">
            <a:avLst/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374" name="Rectangle 22"/>
          <p:cNvSpPr>
            <a:spLocks noChangeArrowheads="1"/>
          </p:cNvSpPr>
          <p:nvPr/>
        </p:nvSpPr>
        <p:spPr bwMode="auto">
          <a:xfrm>
            <a:off x="1908175" y="1457748"/>
            <a:ext cx="696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B/0</a:t>
            </a:r>
          </a:p>
        </p:txBody>
      </p:sp>
      <p:sp>
        <p:nvSpPr>
          <p:cNvPr id="100375" name="Rectangle 23"/>
          <p:cNvSpPr>
            <a:spLocks noChangeArrowheads="1"/>
          </p:cNvSpPr>
          <p:nvPr/>
        </p:nvSpPr>
        <p:spPr bwMode="auto">
          <a:xfrm>
            <a:off x="3203575" y="1457748"/>
            <a:ext cx="71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C/0</a:t>
            </a:r>
          </a:p>
        </p:txBody>
      </p:sp>
      <p:sp>
        <p:nvSpPr>
          <p:cNvPr id="100377" name="Rectangle 25"/>
          <p:cNvSpPr>
            <a:spLocks noChangeArrowheads="1"/>
          </p:cNvSpPr>
          <p:nvPr/>
        </p:nvSpPr>
        <p:spPr bwMode="auto">
          <a:xfrm>
            <a:off x="3203575" y="1988269"/>
            <a:ext cx="696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E/0</a:t>
            </a:r>
          </a:p>
        </p:txBody>
      </p:sp>
      <p:sp>
        <p:nvSpPr>
          <p:cNvPr id="100378" name="Rectangle 26"/>
          <p:cNvSpPr>
            <a:spLocks noChangeArrowheads="1"/>
          </p:cNvSpPr>
          <p:nvPr/>
        </p:nvSpPr>
        <p:spPr bwMode="auto">
          <a:xfrm>
            <a:off x="3203575" y="2564938"/>
            <a:ext cx="73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G/0</a:t>
            </a:r>
          </a:p>
        </p:txBody>
      </p:sp>
      <p:sp>
        <p:nvSpPr>
          <p:cNvPr id="100379" name="Rectangle 27"/>
          <p:cNvSpPr>
            <a:spLocks noChangeArrowheads="1"/>
          </p:cNvSpPr>
          <p:nvPr/>
        </p:nvSpPr>
        <p:spPr bwMode="auto">
          <a:xfrm>
            <a:off x="3203575" y="3141985"/>
            <a:ext cx="933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I/0</a:t>
            </a:r>
          </a:p>
        </p:txBody>
      </p:sp>
      <p:sp>
        <p:nvSpPr>
          <p:cNvPr id="100380" name="Line 28"/>
          <p:cNvSpPr>
            <a:spLocks noChangeShapeType="1"/>
          </p:cNvSpPr>
          <p:nvPr/>
        </p:nvSpPr>
        <p:spPr bwMode="auto">
          <a:xfrm>
            <a:off x="755650" y="3645024"/>
            <a:ext cx="7704138" cy="0"/>
          </a:xfrm>
          <a:prstGeom prst="line">
            <a:avLst/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381" name="Rectangle 29"/>
          <p:cNvSpPr>
            <a:spLocks noChangeArrowheads="1"/>
          </p:cNvSpPr>
          <p:nvPr/>
        </p:nvSpPr>
        <p:spPr bwMode="auto">
          <a:xfrm>
            <a:off x="3203575" y="3141985"/>
            <a:ext cx="598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I/0</a:t>
            </a:r>
          </a:p>
        </p:txBody>
      </p:sp>
      <p:sp>
        <p:nvSpPr>
          <p:cNvPr id="100382" name="Rectangle 30"/>
          <p:cNvSpPr>
            <a:spLocks noChangeArrowheads="1"/>
          </p:cNvSpPr>
          <p:nvPr/>
        </p:nvSpPr>
        <p:spPr bwMode="auto">
          <a:xfrm>
            <a:off x="3203575" y="3717032"/>
            <a:ext cx="73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K/0</a:t>
            </a:r>
          </a:p>
        </p:txBody>
      </p:sp>
      <p:sp>
        <p:nvSpPr>
          <p:cNvPr id="100383" name="Rectangle 31"/>
          <p:cNvSpPr>
            <a:spLocks noChangeArrowheads="1"/>
          </p:cNvSpPr>
          <p:nvPr/>
        </p:nvSpPr>
        <p:spPr bwMode="auto">
          <a:xfrm>
            <a:off x="3203575" y="4292526"/>
            <a:ext cx="795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M/0</a:t>
            </a:r>
          </a:p>
        </p:txBody>
      </p:sp>
      <p:sp>
        <p:nvSpPr>
          <p:cNvPr id="100384" name="Rectangle 32"/>
          <p:cNvSpPr>
            <a:spLocks noChangeArrowheads="1"/>
          </p:cNvSpPr>
          <p:nvPr/>
        </p:nvSpPr>
        <p:spPr bwMode="auto">
          <a:xfrm>
            <a:off x="3203575" y="4926112"/>
            <a:ext cx="6778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P/0</a:t>
            </a:r>
          </a:p>
        </p:txBody>
      </p:sp>
      <p:sp>
        <p:nvSpPr>
          <p:cNvPr id="100385" name="Rectangle 33"/>
          <p:cNvSpPr>
            <a:spLocks noChangeArrowheads="1"/>
          </p:cNvSpPr>
          <p:nvPr/>
        </p:nvSpPr>
        <p:spPr bwMode="auto">
          <a:xfrm>
            <a:off x="3203575" y="5574183"/>
            <a:ext cx="71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A/0</a:t>
            </a:r>
          </a:p>
        </p:txBody>
      </p:sp>
      <p:sp>
        <p:nvSpPr>
          <p:cNvPr id="100387" name="Rectangle 35"/>
          <p:cNvSpPr>
            <a:spLocks noChangeArrowheads="1"/>
          </p:cNvSpPr>
          <p:nvPr/>
        </p:nvSpPr>
        <p:spPr bwMode="auto">
          <a:xfrm>
            <a:off x="1908175" y="1988269"/>
            <a:ext cx="71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D/0</a:t>
            </a:r>
          </a:p>
        </p:txBody>
      </p:sp>
      <p:sp>
        <p:nvSpPr>
          <p:cNvPr id="100388" name="Rectangle 36"/>
          <p:cNvSpPr>
            <a:spLocks noChangeArrowheads="1"/>
          </p:cNvSpPr>
          <p:nvPr/>
        </p:nvSpPr>
        <p:spPr bwMode="auto">
          <a:xfrm>
            <a:off x="1908175" y="2564938"/>
            <a:ext cx="677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F/0</a:t>
            </a:r>
          </a:p>
        </p:txBody>
      </p:sp>
      <p:sp>
        <p:nvSpPr>
          <p:cNvPr id="100389" name="Rectangle 37"/>
          <p:cNvSpPr>
            <a:spLocks noChangeArrowheads="1"/>
          </p:cNvSpPr>
          <p:nvPr/>
        </p:nvSpPr>
        <p:spPr bwMode="auto">
          <a:xfrm>
            <a:off x="1908175" y="3141985"/>
            <a:ext cx="73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H/0</a:t>
            </a:r>
          </a:p>
        </p:txBody>
      </p:sp>
      <p:sp>
        <p:nvSpPr>
          <p:cNvPr id="100390" name="Rectangle 38"/>
          <p:cNvSpPr>
            <a:spLocks noChangeArrowheads="1"/>
          </p:cNvSpPr>
          <p:nvPr/>
        </p:nvSpPr>
        <p:spPr bwMode="auto">
          <a:xfrm>
            <a:off x="1908175" y="3717032"/>
            <a:ext cx="638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J/0</a:t>
            </a:r>
          </a:p>
        </p:txBody>
      </p:sp>
      <p:sp>
        <p:nvSpPr>
          <p:cNvPr id="100391" name="Rectangle 39"/>
          <p:cNvSpPr>
            <a:spLocks noChangeArrowheads="1"/>
          </p:cNvSpPr>
          <p:nvPr/>
        </p:nvSpPr>
        <p:spPr bwMode="auto">
          <a:xfrm>
            <a:off x="1835150" y="4292526"/>
            <a:ext cx="696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L/0</a:t>
            </a:r>
          </a:p>
        </p:txBody>
      </p:sp>
      <p:sp>
        <p:nvSpPr>
          <p:cNvPr id="100392" name="Rectangle 40"/>
          <p:cNvSpPr>
            <a:spLocks noChangeArrowheads="1"/>
          </p:cNvSpPr>
          <p:nvPr/>
        </p:nvSpPr>
        <p:spPr bwMode="auto">
          <a:xfrm>
            <a:off x="1835150" y="4926112"/>
            <a:ext cx="717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N/0</a:t>
            </a:r>
          </a:p>
        </p:txBody>
      </p:sp>
      <p:sp>
        <p:nvSpPr>
          <p:cNvPr id="100393" name="Rectangle 41"/>
          <p:cNvSpPr>
            <a:spLocks noChangeArrowheads="1"/>
          </p:cNvSpPr>
          <p:nvPr/>
        </p:nvSpPr>
        <p:spPr bwMode="auto">
          <a:xfrm>
            <a:off x="1835150" y="5574183"/>
            <a:ext cx="71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A/0</a:t>
            </a:r>
          </a:p>
        </p:txBody>
      </p:sp>
      <p:sp>
        <p:nvSpPr>
          <p:cNvPr id="100398" name="Line 46"/>
          <p:cNvSpPr>
            <a:spLocks noChangeShapeType="1"/>
          </p:cNvSpPr>
          <p:nvPr/>
        </p:nvSpPr>
        <p:spPr bwMode="auto">
          <a:xfrm>
            <a:off x="6948488" y="6209334"/>
            <a:ext cx="0" cy="5492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399" name="Rectangle 47"/>
          <p:cNvSpPr>
            <a:spLocks noChangeArrowheads="1"/>
          </p:cNvSpPr>
          <p:nvPr/>
        </p:nvSpPr>
        <p:spPr bwMode="auto">
          <a:xfrm>
            <a:off x="5870674" y="1340768"/>
            <a:ext cx="717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</a:rPr>
              <a:t>A/0</a:t>
            </a:r>
          </a:p>
        </p:txBody>
      </p:sp>
      <p:sp>
        <p:nvSpPr>
          <p:cNvPr id="100400" name="Rectangle 48"/>
          <p:cNvSpPr>
            <a:spLocks noChangeArrowheads="1"/>
          </p:cNvSpPr>
          <p:nvPr/>
        </p:nvSpPr>
        <p:spPr bwMode="auto">
          <a:xfrm>
            <a:off x="7246967" y="1357692"/>
            <a:ext cx="9254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</a:rPr>
              <a:t>A/1</a:t>
            </a:r>
          </a:p>
        </p:txBody>
      </p:sp>
      <p:sp>
        <p:nvSpPr>
          <p:cNvPr id="100401" name="Rectangle 49"/>
          <p:cNvSpPr>
            <a:spLocks noChangeArrowheads="1"/>
          </p:cNvSpPr>
          <p:nvPr/>
        </p:nvSpPr>
        <p:spPr bwMode="auto">
          <a:xfrm>
            <a:off x="5867400" y="2019326"/>
            <a:ext cx="71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A/0</a:t>
            </a:r>
          </a:p>
        </p:txBody>
      </p:sp>
      <p:sp>
        <p:nvSpPr>
          <p:cNvPr id="100402" name="Rectangle 50"/>
          <p:cNvSpPr>
            <a:spLocks noChangeArrowheads="1"/>
          </p:cNvSpPr>
          <p:nvPr/>
        </p:nvSpPr>
        <p:spPr bwMode="auto">
          <a:xfrm>
            <a:off x="5940425" y="2667026"/>
            <a:ext cx="71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A/0</a:t>
            </a:r>
          </a:p>
        </p:txBody>
      </p:sp>
      <p:sp>
        <p:nvSpPr>
          <p:cNvPr id="100403" name="Rectangle 51"/>
          <p:cNvSpPr>
            <a:spLocks noChangeArrowheads="1"/>
          </p:cNvSpPr>
          <p:nvPr/>
        </p:nvSpPr>
        <p:spPr bwMode="auto">
          <a:xfrm>
            <a:off x="5923554" y="3126517"/>
            <a:ext cx="7344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</a:rPr>
              <a:t>A/0</a:t>
            </a:r>
          </a:p>
        </p:txBody>
      </p:sp>
      <p:sp>
        <p:nvSpPr>
          <p:cNvPr id="100404" name="Rectangle 52"/>
          <p:cNvSpPr>
            <a:spLocks noChangeArrowheads="1"/>
          </p:cNvSpPr>
          <p:nvPr/>
        </p:nvSpPr>
        <p:spPr bwMode="auto">
          <a:xfrm>
            <a:off x="5867400" y="3702546"/>
            <a:ext cx="71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A/0</a:t>
            </a:r>
          </a:p>
        </p:txBody>
      </p:sp>
      <p:sp>
        <p:nvSpPr>
          <p:cNvPr id="100405" name="Rectangle 53"/>
          <p:cNvSpPr>
            <a:spLocks noChangeArrowheads="1"/>
          </p:cNvSpPr>
          <p:nvPr/>
        </p:nvSpPr>
        <p:spPr bwMode="auto">
          <a:xfrm>
            <a:off x="5867400" y="4278610"/>
            <a:ext cx="717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A/0</a:t>
            </a:r>
          </a:p>
        </p:txBody>
      </p:sp>
      <p:sp>
        <p:nvSpPr>
          <p:cNvPr id="100406" name="Rectangle 54"/>
          <p:cNvSpPr>
            <a:spLocks noChangeArrowheads="1"/>
          </p:cNvSpPr>
          <p:nvPr/>
        </p:nvSpPr>
        <p:spPr bwMode="auto">
          <a:xfrm>
            <a:off x="5940425" y="4854104"/>
            <a:ext cx="717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A/0</a:t>
            </a:r>
          </a:p>
        </p:txBody>
      </p:sp>
      <p:sp>
        <p:nvSpPr>
          <p:cNvPr id="100407" name="Rectangle 55"/>
          <p:cNvSpPr>
            <a:spLocks noChangeArrowheads="1"/>
          </p:cNvSpPr>
          <p:nvPr/>
        </p:nvSpPr>
        <p:spPr bwMode="auto">
          <a:xfrm>
            <a:off x="7308850" y="2019326"/>
            <a:ext cx="71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A/1</a:t>
            </a:r>
          </a:p>
        </p:txBody>
      </p:sp>
      <p:sp>
        <p:nvSpPr>
          <p:cNvPr id="100408" name="Rectangle 56"/>
          <p:cNvSpPr>
            <a:spLocks noChangeArrowheads="1"/>
          </p:cNvSpPr>
          <p:nvPr/>
        </p:nvSpPr>
        <p:spPr bwMode="auto">
          <a:xfrm>
            <a:off x="7308850" y="2667026"/>
            <a:ext cx="71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A/1</a:t>
            </a:r>
          </a:p>
        </p:txBody>
      </p:sp>
      <p:sp>
        <p:nvSpPr>
          <p:cNvPr id="100409" name="Rectangle 57"/>
          <p:cNvSpPr>
            <a:spLocks noChangeArrowheads="1"/>
          </p:cNvSpPr>
          <p:nvPr/>
        </p:nvSpPr>
        <p:spPr bwMode="auto">
          <a:xfrm>
            <a:off x="7308850" y="3126516"/>
            <a:ext cx="71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A/0</a:t>
            </a:r>
          </a:p>
        </p:txBody>
      </p:sp>
      <p:sp>
        <p:nvSpPr>
          <p:cNvPr id="100410" name="Rectangle 58"/>
          <p:cNvSpPr>
            <a:spLocks noChangeArrowheads="1"/>
          </p:cNvSpPr>
          <p:nvPr/>
        </p:nvSpPr>
        <p:spPr bwMode="auto">
          <a:xfrm>
            <a:off x="7308850" y="3702546"/>
            <a:ext cx="71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A/1</a:t>
            </a:r>
          </a:p>
        </p:txBody>
      </p:sp>
      <p:sp>
        <p:nvSpPr>
          <p:cNvPr id="100411" name="Rectangle 59"/>
          <p:cNvSpPr>
            <a:spLocks noChangeArrowheads="1"/>
          </p:cNvSpPr>
          <p:nvPr/>
        </p:nvSpPr>
        <p:spPr bwMode="auto">
          <a:xfrm>
            <a:off x="7308850" y="4291310"/>
            <a:ext cx="717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A/1</a:t>
            </a:r>
          </a:p>
        </p:txBody>
      </p:sp>
      <p:sp>
        <p:nvSpPr>
          <p:cNvPr id="100412" name="Rectangle 60"/>
          <p:cNvSpPr>
            <a:spLocks noChangeArrowheads="1"/>
          </p:cNvSpPr>
          <p:nvPr/>
        </p:nvSpPr>
        <p:spPr bwMode="auto">
          <a:xfrm>
            <a:off x="7308850" y="4854104"/>
            <a:ext cx="717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A/1</a:t>
            </a:r>
          </a:p>
        </p:txBody>
      </p:sp>
      <p:sp>
        <p:nvSpPr>
          <p:cNvPr id="100413" name="Rectangle 61"/>
          <p:cNvSpPr>
            <a:spLocks noChangeArrowheads="1"/>
          </p:cNvSpPr>
          <p:nvPr/>
        </p:nvSpPr>
        <p:spPr bwMode="auto">
          <a:xfrm>
            <a:off x="828402" y="1457748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00414" name="Line 62"/>
          <p:cNvSpPr>
            <a:spLocks noChangeShapeType="1"/>
          </p:cNvSpPr>
          <p:nvPr/>
        </p:nvSpPr>
        <p:spPr bwMode="auto">
          <a:xfrm>
            <a:off x="684213" y="1917973"/>
            <a:ext cx="7704137" cy="0"/>
          </a:xfrm>
          <a:prstGeom prst="line">
            <a:avLst/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415" name="Rectangle 63"/>
          <p:cNvSpPr>
            <a:spLocks noChangeArrowheads="1"/>
          </p:cNvSpPr>
          <p:nvPr/>
        </p:nvSpPr>
        <p:spPr bwMode="auto">
          <a:xfrm>
            <a:off x="828402" y="1975124"/>
            <a:ext cx="503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00416" name="Rectangle 64"/>
          <p:cNvSpPr>
            <a:spLocks noChangeArrowheads="1"/>
          </p:cNvSpPr>
          <p:nvPr/>
        </p:nvSpPr>
        <p:spPr bwMode="auto">
          <a:xfrm>
            <a:off x="828402" y="2492896"/>
            <a:ext cx="503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00417" name="Rectangle 65"/>
          <p:cNvSpPr>
            <a:spLocks noChangeArrowheads="1"/>
          </p:cNvSpPr>
          <p:nvPr/>
        </p:nvSpPr>
        <p:spPr bwMode="auto">
          <a:xfrm>
            <a:off x="828402" y="3068960"/>
            <a:ext cx="503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00418" name="Rectangle 66"/>
          <p:cNvSpPr>
            <a:spLocks noChangeArrowheads="1"/>
          </p:cNvSpPr>
          <p:nvPr/>
        </p:nvSpPr>
        <p:spPr bwMode="auto">
          <a:xfrm>
            <a:off x="828402" y="3717032"/>
            <a:ext cx="503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00419" name="Rectangle 67"/>
          <p:cNvSpPr>
            <a:spLocks noChangeArrowheads="1"/>
          </p:cNvSpPr>
          <p:nvPr/>
        </p:nvSpPr>
        <p:spPr bwMode="auto">
          <a:xfrm>
            <a:off x="828402" y="4221088"/>
            <a:ext cx="503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00420" name="Rectangle 68"/>
          <p:cNvSpPr>
            <a:spLocks noChangeArrowheads="1"/>
          </p:cNvSpPr>
          <p:nvPr/>
        </p:nvSpPr>
        <p:spPr bwMode="auto">
          <a:xfrm>
            <a:off x="828402" y="4926112"/>
            <a:ext cx="503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00421" name="Rectangle 69"/>
          <p:cNvSpPr>
            <a:spLocks noChangeArrowheads="1"/>
          </p:cNvSpPr>
          <p:nvPr/>
        </p:nvSpPr>
        <p:spPr bwMode="auto">
          <a:xfrm>
            <a:off x="828402" y="5501158"/>
            <a:ext cx="503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00422" name="Rectangle 70"/>
          <p:cNvSpPr>
            <a:spLocks noChangeArrowheads="1"/>
          </p:cNvSpPr>
          <p:nvPr/>
        </p:nvSpPr>
        <p:spPr bwMode="auto">
          <a:xfrm>
            <a:off x="4644504" y="1340768"/>
            <a:ext cx="503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00423" name="Rectangle 71"/>
          <p:cNvSpPr>
            <a:spLocks noChangeArrowheads="1"/>
          </p:cNvSpPr>
          <p:nvPr/>
        </p:nvSpPr>
        <p:spPr bwMode="auto">
          <a:xfrm>
            <a:off x="4643438" y="2019326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100424" name="Rectangle 72"/>
          <p:cNvSpPr>
            <a:spLocks noChangeArrowheads="1"/>
          </p:cNvSpPr>
          <p:nvPr/>
        </p:nvSpPr>
        <p:spPr bwMode="auto">
          <a:xfrm>
            <a:off x="4643438" y="2595589"/>
            <a:ext cx="460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100425" name="Rectangle 73"/>
          <p:cNvSpPr>
            <a:spLocks noChangeArrowheads="1"/>
          </p:cNvSpPr>
          <p:nvPr/>
        </p:nvSpPr>
        <p:spPr bwMode="auto">
          <a:xfrm>
            <a:off x="4643438" y="3126516"/>
            <a:ext cx="420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00426" name="Rectangle 74"/>
          <p:cNvSpPr>
            <a:spLocks noChangeArrowheads="1"/>
          </p:cNvSpPr>
          <p:nvPr/>
        </p:nvSpPr>
        <p:spPr bwMode="auto">
          <a:xfrm>
            <a:off x="4643438" y="3702546"/>
            <a:ext cx="519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00427" name="Rectangle 75"/>
          <p:cNvSpPr>
            <a:spLocks noChangeArrowheads="1"/>
          </p:cNvSpPr>
          <p:nvPr/>
        </p:nvSpPr>
        <p:spPr bwMode="auto">
          <a:xfrm>
            <a:off x="4643438" y="4278610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00428" name="Rectangle 76"/>
          <p:cNvSpPr>
            <a:spLocks noChangeArrowheads="1"/>
          </p:cNvSpPr>
          <p:nvPr/>
        </p:nvSpPr>
        <p:spPr bwMode="auto">
          <a:xfrm>
            <a:off x="4643438" y="4854104"/>
            <a:ext cx="401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100429" name="Rectangle 77"/>
          <p:cNvSpPr>
            <a:spLocks noChangeArrowheads="1"/>
          </p:cNvSpPr>
          <p:nvPr/>
        </p:nvSpPr>
        <p:spPr bwMode="auto">
          <a:xfrm>
            <a:off x="611188" y="881486"/>
            <a:ext cx="5699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Y</a:t>
            </a:r>
            <a:r>
              <a:rPr lang="en-US" altLang="zh-CN" sz="1400" b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322638" name="Rectangle 78"/>
          <p:cNvSpPr>
            <a:spLocks noChangeArrowheads="1"/>
          </p:cNvSpPr>
          <p:nvPr/>
        </p:nvSpPr>
        <p:spPr bwMode="auto">
          <a:xfrm>
            <a:off x="2484438" y="476673"/>
            <a:ext cx="12239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lang="en-US" altLang="zh-CN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N+1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/Z</a:t>
            </a:r>
          </a:p>
        </p:txBody>
      </p:sp>
      <p:sp>
        <p:nvSpPr>
          <p:cNvPr id="100431" name="Rectangle 79"/>
          <p:cNvSpPr>
            <a:spLocks noChangeArrowheads="1"/>
          </p:cNvSpPr>
          <p:nvPr/>
        </p:nvSpPr>
        <p:spPr bwMode="auto">
          <a:xfrm>
            <a:off x="1979613" y="881486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0432" name="Rectangle 80"/>
          <p:cNvSpPr>
            <a:spLocks noChangeArrowheads="1"/>
          </p:cNvSpPr>
          <p:nvPr/>
        </p:nvSpPr>
        <p:spPr bwMode="auto">
          <a:xfrm>
            <a:off x="3348038" y="881486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0433" name="Rectangle 81"/>
          <p:cNvSpPr>
            <a:spLocks noChangeArrowheads="1"/>
          </p:cNvSpPr>
          <p:nvPr/>
        </p:nvSpPr>
        <p:spPr bwMode="auto">
          <a:xfrm>
            <a:off x="5940425" y="952923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0434" name="Rectangle 82"/>
          <p:cNvSpPr>
            <a:spLocks noChangeArrowheads="1"/>
          </p:cNvSpPr>
          <p:nvPr/>
        </p:nvSpPr>
        <p:spPr bwMode="auto">
          <a:xfrm>
            <a:off x="7308850" y="881486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0435" name="Rectangle 83"/>
          <p:cNvSpPr>
            <a:spLocks noChangeArrowheads="1"/>
          </p:cNvSpPr>
          <p:nvPr/>
        </p:nvSpPr>
        <p:spPr bwMode="auto">
          <a:xfrm>
            <a:off x="1187450" y="81004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00436" name="Rectangle 84"/>
          <p:cNvSpPr>
            <a:spLocks noChangeArrowheads="1"/>
          </p:cNvSpPr>
          <p:nvPr/>
        </p:nvSpPr>
        <p:spPr bwMode="auto">
          <a:xfrm>
            <a:off x="4427538" y="881486"/>
            <a:ext cx="5699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Y</a:t>
            </a:r>
            <a:r>
              <a:rPr lang="en-US" altLang="zh-CN" sz="1400" b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00437" name="Rectangle 85"/>
          <p:cNvSpPr>
            <a:spLocks noChangeArrowheads="1"/>
          </p:cNvSpPr>
          <p:nvPr/>
        </p:nvSpPr>
        <p:spPr bwMode="auto">
          <a:xfrm>
            <a:off x="5148263" y="81004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22646" name="Rectangle 86"/>
          <p:cNvSpPr>
            <a:spLocks noChangeArrowheads="1"/>
          </p:cNvSpPr>
          <p:nvPr/>
        </p:nvSpPr>
        <p:spPr bwMode="auto">
          <a:xfrm>
            <a:off x="6372225" y="476673"/>
            <a:ext cx="1223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lang="en-US" altLang="zh-CN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N+1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/Z</a:t>
            </a:r>
          </a:p>
        </p:txBody>
      </p:sp>
      <p:sp>
        <p:nvSpPr>
          <p:cNvPr id="322647" name="Freeform 87"/>
          <p:cNvSpPr>
            <a:spLocks/>
          </p:cNvSpPr>
          <p:nvPr/>
        </p:nvSpPr>
        <p:spPr bwMode="auto">
          <a:xfrm>
            <a:off x="4483100" y="4651672"/>
            <a:ext cx="4178300" cy="217488"/>
          </a:xfrm>
          <a:custGeom>
            <a:avLst/>
            <a:gdLst>
              <a:gd name="T0" fmla="*/ 0 w 2632"/>
              <a:gd name="T1" fmla="*/ 2147483646 h 137"/>
              <a:gd name="T2" fmla="*/ 2147483646 w 2632"/>
              <a:gd name="T3" fmla="*/ 2147483646 h 137"/>
              <a:gd name="T4" fmla="*/ 2147483646 w 2632"/>
              <a:gd name="T5" fmla="*/ 2147483646 h 137"/>
              <a:gd name="T6" fmla="*/ 2147483646 w 2632"/>
              <a:gd name="T7" fmla="*/ 2147483646 h 137"/>
              <a:gd name="T8" fmla="*/ 2147483646 w 2632"/>
              <a:gd name="T9" fmla="*/ 2147483646 h 137"/>
              <a:gd name="T10" fmla="*/ 2147483646 w 2632"/>
              <a:gd name="T11" fmla="*/ 2147483646 h 137"/>
              <a:gd name="T12" fmla="*/ 2147483646 w 2632"/>
              <a:gd name="T13" fmla="*/ 2147483646 h 137"/>
              <a:gd name="T14" fmla="*/ 2147483646 w 2632"/>
              <a:gd name="T15" fmla="*/ 2147483646 h 137"/>
              <a:gd name="T16" fmla="*/ 2147483646 w 2632"/>
              <a:gd name="T17" fmla="*/ 2147483646 h 137"/>
              <a:gd name="T18" fmla="*/ 2147483646 w 2632"/>
              <a:gd name="T19" fmla="*/ 2147483646 h 137"/>
              <a:gd name="T20" fmla="*/ 2147483646 w 2632"/>
              <a:gd name="T21" fmla="*/ 2147483646 h 137"/>
              <a:gd name="T22" fmla="*/ 2147483646 w 2632"/>
              <a:gd name="T23" fmla="*/ 2147483646 h 137"/>
              <a:gd name="T24" fmla="*/ 2147483646 w 2632"/>
              <a:gd name="T25" fmla="*/ 2147483646 h 137"/>
              <a:gd name="T26" fmla="*/ 2147483646 w 2632"/>
              <a:gd name="T27" fmla="*/ 2147483646 h 137"/>
              <a:gd name="T28" fmla="*/ 2147483646 w 2632"/>
              <a:gd name="T29" fmla="*/ 2147483646 h 137"/>
              <a:gd name="T30" fmla="*/ 2147483646 w 2632"/>
              <a:gd name="T31" fmla="*/ 2147483646 h 137"/>
              <a:gd name="T32" fmla="*/ 2147483646 w 2632"/>
              <a:gd name="T33" fmla="*/ 2147483646 h 137"/>
              <a:gd name="T34" fmla="*/ 2147483646 w 2632"/>
              <a:gd name="T35" fmla="*/ 2147483646 h 137"/>
              <a:gd name="T36" fmla="*/ 2147483646 w 2632"/>
              <a:gd name="T37" fmla="*/ 2147483646 h 137"/>
              <a:gd name="T38" fmla="*/ 2147483646 w 2632"/>
              <a:gd name="T39" fmla="*/ 2147483646 h 137"/>
              <a:gd name="T40" fmla="*/ 2147483646 w 2632"/>
              <a:gd name="T41" fmla="*/ 2147483646 h 137"/>
              <a:gd name="T42" fmla="*/ 2147483646 w 2632"/>
              <a:gd name="T43" fmla="*/ 2147483646 h 137"/>
              <a:gd name="T44" fmla="*/ 2147483646 w 2632"/>
              <a:gd name="T45" fmla="*/ 2147483646 h 137"/>
              <a:gd name="T46" fmla="*/ 2147483646 w 2632"/>
              <a:gd name="T47" fmla="*/ 2147483646 h 137"/>
              <a:gd name="T48" fmla="*/ 2147483646 w 2632"/>
              <a:gd name="T49" fmla="*/ 2147483646 h 137"/>
              <a:gd name="T50" fmla="*/ 2147483646 w 2632"/>
              <a:gd name="T51" fmla="*/ 2147483646 h 137"/>
              <a:gd name="T52" fmla="*/ 2147483646 w 2632"/>
              <a:gd name="T53" fmla="*/ 2147483646 h 137"/>
              <a:gd name="T54" fmla="*/ 2147483646 w 2632"/>
              <a:gd name="T55" fmla="*/ 2147483646 h 137"/>
              <a:gd name="T56" fmla="*/ 2147483646 w 2632"/>
              <a:gd name="T57" fmla="*/ 2147483646 h 137"/>
              <a:gd name="T58" fmla="*/ 2147483646 w 2632"/>
              <a:gd name="T59" fmla="*/ 2147483646 h 137"/>
              <a:gd name="T60" fmla="*/ 2147483646 w 2632"/>
              <a:gd name="T61" fmla="*/ 0 h 13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632"/>
              <a:gd name="T94" fmla="*/ 0 h 137"/>
              <a:gd name="T95" fmla="*/ 2632 w 2632"/>
              <a:gd name="T96" fmla="*/ 137 h 137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632" h="137">
                <a:moveTo>
                  <a:pt x="0" y="96"/>
                </a:moveTo>
                <a:cubicBezTo>
                  <a:pt x="8" y="88"/>
                  <a:pt x="18" y="81"/>
                  <a:pt x="24" y="72"/>
                </a:cubicBezTo>
                <a:cubicBezTo>
                  <a:pt x="29" y="65"/>
                  <a:pt x="26" y="54"/>
                  <a:pt x="32" y="48"/>
                </a:cubicBezTo>
                <a:cubicBezTo>
                  <a:pt x="46" y="34"/>
                  <a:pt x="80" y="16"/>
                  <a:pt x="80" y="16"/>
                </a:cubicBezTo>
                <a:cubicBezTo>
                  <a:pt x="133" y="19"/>
                  <a:pt x="187" y="18"/>
                  <a:pt x="240" y="24"/>
                </a:cubicBezTo>
                <a:cubicBezTo>
                  <a:pt x="308" y="32"/>
                  <a:pt x="268" y="37"/>
                  <a:pt x="312" y="56"/>
                </a:cubicBezTo>
                <a:cubicBezTo>
                  <a:pt x="330" y="64"/>
                  <a:pt x="350" y="66"/>
                  <a:pt x="368" y="72"/>
                </a:cubicBezTo>
                <a:cubicBezTo>
                  <a:pt x="421" y="69"/>
                  <a:pt x="475" y="73"/>
                  <a:pt x="528" y="64"/>
                </a:cubicBezTo>
                <a:cubicBezTo>
                  <a:pt x="539" y="62"/>
                  <a:pt x="542" y="45"/>
                  <a:pt x="552" y="40"/>
                </a:cubicBezTo>
                <a:cubicBezTo>
                  <a:pt x="567" y="32"/>
                  <a:pt x="600" y="24"/>
                  <a:pt x="600" y="24"/>
                </a:cubicBezTo>
                <a:cubicBezTo>
                  <a:pt x="629" y="26"/>
                  <a:pt x="727" y="14"/>
                  <a:pt x="768" y="48"/>
                </a:cubicBezTo>
                <a:cubicBezTo>
                  <a:pt x="775" y="54"/>
                  <a:pt x="777" y="66"/>
                  <a:pt x="784" y="72"/>
                </a:cubicBezTo>
                <a:cubicBezTo>
                  <a:pt x="806" y="91"/>
                  <a:pt x="832" y="104"/>
                  <a:pt x="856" y="120"/>
                </a:cubicBezTo>
                <a:cubicBezTo>
                  <a:pt x="864" y="125"/>
                  <a:pt x="880" y="136"/>
                  <a:pt x="880" y="136"/>
                </a:cubicBezTo>
                <a:cubicBezTo>
                  <a:pt x="912" y="133"/>
                  <a:pt x="945" y="137"/>
                  <a:pt x="976" y="128"/>
                </a:cubicBezTo>
                <a:cubicBezTo>
                  <a:pt x="984" y="126"/>
                  <a:pt x="978" y="110"/>
                  <a:pt x="984" y="104"/>
                </a:cubicBezTo>
                <a:cubicBezTo>
                  <a:pt x="990" y="98"/>
                  <a:pt x="1001" y="100"/>
                  <a:pt x="1008" y="96"/>
                </a:cubicBezTo>
                <a:cubicBezTo>
                  <a:pt x="1036" y="80"/>
                  <a:pt x="1068" y="45"/>
                  <a:pt x="1104" y="40"/>
                </a:cubicBezTo>
                <a:cubicBezTo>
                  <a:pt x="1136" y="36"/>
                  <a:pt x="1168" y="35"/>
                  <a:pt x="1200" y="32"/>
                </a:cubicBezTo>
                <a:cubicBezTo>
                  <a:pt x="1267" y="35"/>
                  <a:pt x="1334" y="34"/>
                  <a:pt x="1400" y="40"/>
                </a:cubicBezTo>
                <a:cubicBezTo>
                  <a:pt x="1451" y="45"/>
                  <a:pt x="1437" y="55"/>
                  <a:pt x="1472" y="72"/>
                </a:cubicBezTo>
                <a:cubicBezTo>
                  <a:pt x="1501" y="86"/>
                  <a:pt x="1553" y="86"/>
                  <a:pt x="1576" y="88"/>
                </a:cubicBezTo>
                <a:cubicBezTo>
                  <a:pt x="1606" y="96"/>
                  <a:pt x="1627" y="110"/>
                  <a:pt x="1656" y="120"/>
                </a:cubicBezTo>
                <a:cubicBezTo>
                  <a:pt x="1731" y="109"/>
                  <a:pt x="1702" y="128"/>
                  <a:pt x="1744" y="64"/>
                </a:cubicBezTo>
                <a:cubicBezTo>
                  <a:pt x="1755" y="48"/>
                  <a:pt x="1792" y="32"/>
                  <a:pt x="1792" y="32"/>
                </a:cubicBezTo>
                <a:cubicBezTo>
                  <a:pt x="1910" y="37"/>
                  <a:pt x="2011" y="49"/>
                  <a:pt x="2128" y="56"/>
                </a:cubicBezTo>
                <a:cubicBezTo>
                  <a:pt x="2181" y="82"/>
                  <a:pt x="2230" y="94"/>
                  <a:pt x="2288" y="104"/>
                </a:cubicBezTo>
                <a:cubicBezTo>
                  <a:pt x="2315" y="101"/>
                  <a:pt x="2342" y="102"/>
                  <a:pt x="2368" y="96"/>
                </a:cubicBezTo>
                <a:cubicBezTo>
                  <a:pt x="2398" y="89"/>
                  <a:pt x="2462" y="39"/>
                  <a:pt x="2496" y="24"/>
                </a:cubicBezTo>
                <a:cubicBezTo>
                  <a:pt x="2511" y="17"/>
                  <a:pt x="2527" y="10"/>
                  <a:pt x="2544" y="8"/>
                </a:cubicBezTo>
                <a:cubicBezTo>
                  <a:pt x="2573" y="5"/>
                  <a:pt x="2632" y="0"/>
                  <a:pt x="2632" y="0"/>
                </a:cubicBezTo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22648" name="Freeform 88"/>
          <p:cNvSpPr>
            <a:spLocks/>
          </p:cNvSpPr>
          <p:nvPr/>
        </p:nvSpPr>
        <p:spPr bwMode="auto">
          <a:xfrm>
            <a:off x="4500563" y="4075608"/>
            <a:ext cx="4178300" cy="217488"/>
          </a:xfrm>
          <a:custGeom>
            <a:avLst/>
            <a:gdLst>
              <a:gd name="T0" fmla="*/ 0 w 2632"/>
              <a:gd name="T1" fmla="*/ 2147483646 h 137"/>
              <a:gd name="T2" fmla="*/ 2147483646 w 2632"/>
              <a:gd name="T3" fmla="*/ 2147483646 h 137"/>
              <a:gd name="T4" fmla="*/ 2147483646 w 2632"/>
              <a:gd name="T5" fmla="*/ 2147483646 h 137"/>
              <a:gd name="T6" fmla="*/ 2147483646 w 2632"/>
              <a:gd name="T7" fmla="*/ 2147483646 h 137"/>
              <a:gd name="T8" fmla="*/ 2147483646 w 2632"/>
              <a:gd name="T9" fmla="*/ 2147483646 h 137"/>
              <a:gd name="T10" fmla="*/ 2147483646 w 2632"/>
              <a:gd name="T11" fmla="*/ 2147483646 h 137"/>
              <a:gd name="T12" fmla="*/ 2147483646 w 2632"/>
              <a:gd name="T13" fmla="*/ 2147483646 h 137"/>
              <a:gd name="T14" fmla="*/ 2147483646 w 2632"/>
              <a:gd name="T15" fmla="*/ 2147483646 h 137"/>
              <a:gd name="T16" fmla="*/ 2147483646 w 2632"/>
              <a:gd name="T17" fmla="*/ 2147483646 h 137"/>
              <a:gd name="T18" fmla="*/ 2147483646 w 2632"/>
              <a:gd name="T19" fmla="*/ 2147483646 h 137"/>
              <a:gd name="T20" fmla="*/ 2147483646 w 2632"/>
              <a:gd name="T21" fmla="*/ 2147483646 h 137"/>
              <a:gd name="T22" fmla="*/ 2147483646 w 2632"/>
              <a:gd name="T23" fmla="*/ 2147483646 h 137"/>
              <a:gd name="T24" fmla="*/ 2147483646 w 2632"/>
              <a:gd name="T25" fmla="*/ 2147483646 h 137"/>
              <a:gd name="T26" fmla="*/ 2147483646 w 2632"/>
              <a:gd name="T27" fmla="*/ 2147483646 h 137"/>
              <a:gd name="T28" fmla="*/ 2147483646 w 2632"/>
              <a:gd name="T29" fmla="*/ 2147483646 h 137"/>
              <a:gd name="T30" fmla="*/ 2147483646 w 2632"/>
              <a:gd name="T31" fmla="*/ 2147483646 h 137"/>
              <a:gd name="T32" fmla="*/ 2147483646 w 2632"/>
              <a:gd name="T33" fmla="*/ 2147483646 h 137"/>
              <a:gd name="T34" fmla="*/ 2147483646 w 2632"/>
              <a:gd name="T35" fmla="*/ 2147483646 h 137"/>
              <a:gd name="T36" fmla="*/ 2147483646 w 2632"/>
              <a:gd name="T37" fmla="*/ 2147483646 h 137"/>
              <a:gd name="T38" fmla="*/ 2147483646 w 2632"/>
              <a:gd name="T39" fmla="*/ 2147483646 h 137"/>
              <a:gd name="T40" fmla="*/ 2147483646 w 2632"/>
              <a:gd name="T41" fmla="*/ 2147483646 h 137"/>
              <a:gd name="T42" fmla="*/ 2147483646 w 2632"/>
              <a:gd name="T43" fmla="*/ 2147483646 h 137"/>
              <a:gd name="T44" fmla="*/ 2147483646 w 2632"/>
              <a:gd name="T45" fmla="*/ 2147483646 h 137"/>
              <a:gd name="T46" fmla="*/ 2147483646 w 2632"/>
              <a:gd name="T47" fmla="*/ 2147483646 h 137"/>
              <a:gd name="T48" fmla="*/ 2147483646 w 2632"/>
              <a:gd name="T49" fmla="*/ 2147483646 h 137"/>
              <a:gd name="T50" fmla="*/ 2147483646 w 2632"/>
              <a:gd name="T51" fmla="*/ 2147483646 h 137"/>
              <a:gd name="T52" fmla="*/ 2147483646 w 2632"/>
              <a:gd name="T53" fmla="*/ 2147483646 h 137"/>
              <a:gd name="T54" fmla="*/ 2147483646 w 2632"/>
              <a:gd name="T55" fmla="*/ 2147483646 h 137"/>
              <a:gd name="T56" fmla="*/ 2147483646 w 2632"/>
              <a:gd name="T57" fmla="*/ 2147483646 h 137"/>
              <a:gd name="T58" fmla="*/ 2147483646 w 2632"/>
              <a:gd name="T59" fmla="*/ 2147483646 h 137"/>
              <a:gd name="T60" fmla="*/ 2147483646 w 2632"/>
              <a:gd name="T61" fmla="*/ 0 h 13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632"/>
              <a:gd name="T94" fmla="*/ 0 h 137"/>
              <a:gd name="T95" fmla="*/ 2632 w 2632"/>
              <a:gd name="T96" fmla="*/ 137 h 137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632" h="137">
                <a:moveTo>
                  <a:pt x="0" y="96"/>
                </a:moveTo>
                <a:cubicBezTo>
                  <a:pt x="8" y="88"/>
                  <a:pt x="18" y="81"/>
                  <a:pt x="24" y="72"/>
                </a:cubicBezTo>
                <a:cubicBezTo>
                  <a:pt x="29" y="65"/>
                  <a:pt x="26" y="54"/>
                  <a:pt x="32" y="48"/>
                </a:cubicBezTo>
                <a:cubicBezTo>
                  <a:pt x="46" y="34"/>
                  <a:pt x="80" y="16"/>
                  <a:pt x="80" y="16"/>
                </a:cubicBezTo>
                <a:cubicBezTo>
                  <a:pt x="133" y="19"/>
                  <a:pt x="187" y="18"/>
                  <a:pt x="240" y="24"/>
                </a:cubicBezTo>
                <a:cubicBezTo>
                  <a:pt x="308" y="32"/>
                  <a:pt x="268" y="37"/>
                  <a:pt x="312" y="56"/>
                </a:cubicBezTo>
                <a:cubicBezTo>
                  <a:pt x="330" y="64"/>
                  <a:pt x="350" y="66"/>
                  <a:pt x="368" y="72"/>
                </a:cubicBezTo>
                <a:cubicBezTo>
                  <a:pt x="421" y="69"/>
                  <a:pt x="475" y="73"/>
                  <a:pt x="528" y="64"/>
                </a:cubicBezTo>
                <a:cubicBezTo>
                  <a:pt x="539" y="62"/>
                  <a:pt x="542" y="45"/>
                  <a:pt x="552" y="40"/>
                </a:cubicBezTo>
                <a:cubicBezTo>
                  <a:pt x="567" y="32"/>
                  <a:pt x="600" y="24"/>
                  <a:pt x="600" y="24"/>
                </a:cubicBezTo>
                <a:cubicBezTo>
                  <a:pt x="629" y="26"/>
                  <a:pt x="727" y="14"/>
                  <a:pt x="768" y="48"/>
                </a:cubicBezTo>
                <a:cubicBezTo>
                  <a:pt x="775" y="54"/>
                  <a:pt x="777" y="66"/>
                  <a:pt x="784" y="72"/>
                </a:cubicBezTo>
                <a:cubicBezTo>
                  <a:pt x="806" y="91"/>
                  <a:pt x="832" y="104"/>
                  <a:pt x="856" y="120"/>
                </a:cubicBezTo>
                <a:cubicBezTo>
                  <a:pt x="864" y="125"/>
                  <a:pt x="880" y="136"/>
                  <a:pt x="880" y="136"/>
                </a:cubicBezTo>
                <a:cubicBezTo>
                  <a:pt x="912" y="133"/>
                  <a:pt x="945" y="137"/>
                  <a:pt x="976" y="128"/>
                </a:cubicBezTo>
                <a:cubicBezTo>
                  <a:pt x="984" y="126"/>
                  <a:pt x="978" y="110"/>
                  <a:pt x="984" y="104"/>
                </a:cubicBezTo>
                <a:cubicBezTo>
                  <a:pt x="990" y="98"/>
                  <a:pt x="1001" y="100"/>
                  <a:pt x="1008" y="96"/>
                </a:cubicBezTo>
                <a:cubicBezTo>
                  <a:pt x="1036" y="80"/>
                  <a:pt x="1068" y="45"/>
                  <a:pt x="1104" y="40"/>
                </a:cubicBezTo>
                <a:cubicBezTo>
                  <a:pt x="1136" y="36"/>
                  <a:pt x="1168" y="35"/>
                  <a:pt x="1200" y="32"/>
                </a:cubicBezTo>
                <a:cubicBezTo>
                  <a:pt x="1267" y="35"/>
                  <a:pt x="1334" y="34"/>
                  <a:pt x="1400" y="40"/>
                </a:cubicBezTo>
                <a:cubicBezTo>
                  <a:pt x="1451" y="45"/>
                  <a:pt x="1437" y="55"/>
                  <a:pt x="1472" y="72"/>
                </a:cubicBezTo>
                <a:cubicBezTo>
                  <a:pt x="1501" y="86"/>
                  <a:pt x="1553" y="86"/>
                  <a:pt x="1576" y="88"/>
                </a:cubicBezTo>
                <a:cubicBezTo>
                  <a:pt x="1606" y="96"/>
                  <a:pt x="1627" y="110"/>
                  <a:pt x="1656" y="120"/>
                </a:cubicBezTo>
                <a:cubicBezTo>
                  <a:pt x="1731" y="109"/>
                  <a:pt x="1702" y="128"/>
                  <a:pt x="1744" y="64"/>
                </a:cubicBezTo>
                <a:cubicBezTo>
                  <a:pt x="1755" y="48"/>
                  <a:pt x="1792" y="32"/>
                  <a:pt x="1792" y="32"/>
                </a:cubicBezTo>
                <a:cubicBezTo>
                  <a:pt x="1910" y="37"/>
                  <a:pt x="2011" y="49"/>
                  <a:pt x="2128" y="56"/>
                </a:cubicBezTo>
                <a:cubicBezTo>
                  <a:pt x="2181" y="82"/>
                  <a:pt x="2230" y="94"/>
                  <a:pt x="2288" y="104"/>
                </a:cubicBezTo>
                <a:cubicBezTo>
                  <a:pt x="2315" y="101"/>
                  <a:pt x="2342" y="102"/>
                  <a:pt x="2368" y="96"/>
                </a:cubicBezTo>
                <a:cubicBezTo>
                  <a:pt x="2398" y="89"/>
                  <a:pt x="2462" y="39"/>
                  <a:pt x="2496" y="24"/>
                </a:cubicBezTo>
                <a:cubicBezTo>
                  <a:pt x="2511" y="17"/>
                  <a:pt x="2527" y="10"/>
                  <a:pt x="2544" y="8"/>
                </a:cubicBezTo>
                <a:cubicBezTo>
                  <a:pt x="2573" y="5"/>
                  <a:pt x="2632" y="0"/>
                  <a:pt x="2632" y="0"/>
                </a:cubicBezTo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22649" name="Freeform 89"/>
          <p:cNvSpPr>
            <a:spLocks/>
          </p:cNvSpPr>
          <p:nvPr/>
        </p:nvSpPr>
        <p:spPr bwMode="auto">
          <a:xfrm>
            <a:off x="4518318" y="2924944"/>
            <a:ext cx="4178300" cy="217488"/>
          </a:xfrm>
          <a:custGeom>
            <a:avLst/>
            <a:gdLst>
              <a:gd name="T0" fmla="*/ 0 w 2632"/>
              <a:gd name="T1" fmla="*/ 2147483646 h 137"/>
              <a:gd name="T2" fmla="*/ 2147483646 w 2632"/>
              <a:gd name="T3" fmla="*/ 2147483646 h 137"/>
              <a:gd name="T4" fmla="*/ 2147483646 w 2632"/>
              <a:gd name="T5" fmla="*/ 2147483646 h 137"/>
              <a:gd name="T6" fmla="*/ 2147483646 w 2632"/>
              <a:gd name="T7" fmla="*/ 2147483646 h 137"/>
              <a:gd name="T8" fmla="*/ 2147483646 w 2632"/>
              <a:gd name="T9" fmla="*/ 2147483646 h 137"/>
              <a:gd name="T10" fmla="*/ 2147483646 w 2632"/>
              <a:gd name="T11" fmla="*/ 2147483646 h 137"/>
              <a:gd name="T12" fmla="*/ 2147483646 w 2632"/>
              <a:gd name="T13" fmla="*/ 2147483646 h 137"/>
              <a:gd name="T14" fmla="*/ 2147483646 w 2632"/>
              <a:gd name="T15" fmla="*/ 2147483646 h 137"/>
              <a:gd name="T16" fmla="*/ 2147483646 w 2632"/>
              <a:gd name="T17" fmla="*/ 2147483646 h 137"/>
              <a:gd name="T18" fmla="*/ 2147483646 w 2632"/>
              <a:gd name="T19" fmla="*/ 2147483646 h 137"/>
              <a:gd name="T20" fmla="*/ 2147483646 w 2632"/>
              <a:gd name="T21" fmla="*/ 2147483646 h 137"/>
              <a:gd name="T22" fmla="*/ 2147483646 w 2632"/>
              <a:gd name="T23" fmla="*/ 2147483646 h 137"/>
              <a:gd name="T24" fmla="*/ 2147483646 w 2632"/>
              <a:gd name="T25" fmla="*/ 2147483646 h 137"/>
              <a:gd name="T26" fmla="*/ 2147483646 w 2632"/>
              <a:gd name="T27" fmla="*/ 2147483646 h 137"/>
              <a:gd name="T28" fmla="*/ 2147483646 w 2632"/>
              <a:gd name="T29" fmla="*/ 2147483646 h 137"/>
              <a:gd name="T30" fmla="*/ 2147483646 w 2632"/>
              <a:gd name="T31" fmla="*/ 2147483646 h 137"/>
              <a:gd name="T32" fmla="*/ 2147483646 w 2632"/>
              <a:gd name="T33" fmla="*/ 2147483646 h 137"/>
              <a:gd name="T34" fmla="*/ 2147483646 w 2632"/>
              <a:gd name="T35" fmla="*/ 2147483646 h 137"/>
              <a:gd name="T36" fmla="*/ 2147483646 w 2632"/>
              <a:gd name="T37" fmla="*/ 2147483646 h 137"/>
              <a:gd name="T38" fmla="*/ 2147483646 w 2632"/>
              <a:gd name="T39" fmla="*/ 2147483646 h 137"/>
              <a:gd name="T40" fmla="*/ 2147483646 w 2632"/>
              <a:gd name="T41" fmla="*/ 2147483646 h 137"/>
              <a:gd name="T42" fmla="*/ 2147483646 w 2632"/>
              <a:gd name="T43" fmla="*/ 2147483646 h 137"/>
              <a:gd name="T44" fmla="*/ 2147483646 w 2632"/>
              <a:gd name="T45" fmla="*/ 2147483646 h 137"/>
              <a:gd name="T46" fmla="*/ 2147483646 w 2632"/>
              <a:gd name="T47" fmla="*/ 2147483646 h 137"/>
              <a:gd name="T48" fmla="*/ 2147483646 w 2632"/>
              <a:gd name="T49" fmla="*/ 2147483646 h 137"/>
              <a:gd name="T50" fmla="*/ 2147483646 w 2632"/>
              <a:gd name="T51" fmla="*/ 2147483646 h 137"/>
              <a:gd name="T52" fmla="*/ 2147483646 w 2632"/>
              <a:gd name="T53" fmla="*/ 2147483646 h 137"/>
              <a:gd name="T54" fmla="*/ 2147483646 w 2632"/>
              <a:gd name="T55" fmla="*/ 2147483646 h 137"/>
              <a:gd name="T56" fmla="*/ 2147483646 w 2632"/>
              <a:gd name="T57" fmla="*/ 2147483646 h 137"/>
              <a:gd name="T58" fmla="*/ 2147483646 w 2632"/>
              <a:gd name="T59" fmla="*/ 2147483646 h 137"/>
              <a:gd name="T60" fmla="*/ 2147483646 w 2632"/>
              <a:gd name="T61" fmla="*/ 0 h 13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632"/>
              <a:gd name="T94" fmla="*/ 0 h 137"/>
              <a:gd name="T95" fmla="*/ 2632 w 2632"/>
              <a:gd name="T96" fmla="*/ 137 h 137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632" h="137">
                <a:moveTo>
                  <a:pt x="0" y="96"/>
                </a:moveTo>
                <a:cubicBezTo>
                  <a:pt x="8" y="88"/>
                  <a:pt x="18" y="81"/>
                  <a:pt x="24" y="72"/>
                </a:cubicBezTo>
                <a:cubicBezTo>
                  <a:pt x="29" y="65"/>
                  <a:pt x="26" y="54"/>
                  <a:pt x="32" y="48"/>
                </a:cubicBezTo>
                <a:cubicBezTo>
                  <a:pt x="46" y="34"/>
                  <a:pt x="80" y="16"/>
                  <a:pt x="80" y="16"/>
                </a:cubicBezTo>
                <a:cubicBezTo>
                  <a:pt x="133" y="19"/>
                  <a:pt x="187" y="18"/>
                  <a:pt x="240" y="24"/>
                </a:cubicBezTo>
                <a:cubicBezTo>
                  <a:pt x="308" y="32"/>
                  <a:pt x="268" y="37"/>
                  <a:pt x="312" y="56"/>
                </a:cubicBezTo>
                <a:cubicBezTo>
                  <a:pt x="330" y="64"/>
                  <a:pt x="350" y="66"/>
                  <a:pt x="368" y="72"/>
                </a:cubicBezTo>
                <a:cubicBezTo>
                  <a:pt x="421" y="69"/>
                  <a:pt x="475" y="73"/>
                  <a:pt x="528" y="64"/>
                </a:cubicBezTo>
                <a:cubicBezTo>
                  <a:pt x="539" y="62"/>
                  <a:pt x="542" y="45"/>
                  <a:pt x="552" y="40"/>
                </a:cubicBezTo>
                <a:cubicBezTo>
                  <a:pt x="567" y="32"/>
                  <a:pt x="600" y="24"/>
                  <a:pt x="600" y="24"/>
                </a:cubicBezTo>
                <a:cubicBezTo>
                  <a:pt x="629" y="26"/>
                  <a:pt x="727" y="14"/>
                  <a:pt x="768" y="48"/>
                </a:cubicBezTo>
                <a:cubicBezTo>
                  <a:pt x="775" y="54"/>
                  <a:pt x="777" y="66"/>
                  <a:pt x="784" y="72"/>
                </a:cubicBezTo>
                <a:cubicBezTo>
                  <a:pt x="806" y="91"/>
                  <a:pt x="832" y="104"/>
                  <a:pt x="856" y="120"/>
                </a:cubicBezTo>
                <a:cubicBezTo>
                  <a:pt x="864" y="125"/>
                  <a:pt x="880" y="136"/>
                  <a:pt x="880" y="136"/>
                </a:cubicBezTo>
                <a:cubicBezTo>
                  <a:pt x="912" y="133"/>
                  <a:pt x="945" y="137"/>
                  <a:pt x="976" y="128"/>
                </a:cubicBezTo>
                <a:cubicBezTo>
                  <a:pt x="984" y="126"/>
                  <a:pt x="978" y="110"/>
                  <a:pt x="984" y="104"/>
                </a:cubicBezTo>
                <a:cubicBezTo>
                  <a:pt x="990" y="98"/>
                  <a:pt x="1001" y="100"/>
                  <a:pt x="1008" y="96"/>
                </a:cubicBezTo>
                <a:cubicBezTo>
                  <a:pt x="1036" y="80"/>
                  <a:pt x="1068" y="45"/>
                  <a:pt x="1104" y="40"/>
                </a:cubicBezTo>
                <a:cubicBezTo>
                  <a:pt x="1136" y="36"/>
                  <a:pt x="1168" y="35"/>
                  <a:pt x="1200" y="32"/>
                </a:cubicBezTo>
                <a:cubicBezTo>
                  <a:pt x="1267" y="35"/>
                  <a:pt x="1334" y="34"/>
                  <a:pt x="1400" y="40"/>
                </a:cubicBezTo>
                <a:cubicBezTo>
                  <a:pt x="1451" y="45"/>
                  <a:pt x="1437" y="55"/>
                  <a:pt x="1472" y="72"/>
                </a:cubicBezTo>
                <a:cubicBezTo>
                  <a:pt x="1501" y="86"/>
                  <a:pt x="1553" y="86"/>
                  <a:pt x="1576" y="88"/>
                </a:cubicBezTo>
                <a:cubicBezTo>
                  <a:pt x="1606" y="96"/>
                  <a:pt x="1627" y="110"/>
                  <a:pt x="1656" y="120"/>
                </a:cubicBezTo>
                <a:cubicBezTo>
                  <a:pt x="1731" y="109"/>
                  <a:pt x="1702" y="128"/>
                  <a:pt x="1744" y="64"/>
                </a:cubicBezTo>
                <a:cubicBezTo>
                  <a:pt x="1755" y="48"/>
                  <a:pt x="1792" y="32"/>
                  <a:pt x="1792" y="32"/>
                </a:cubicBezTo>
                <a:cubicBezTo>
                  <a:pt x="1910" y="37"/>
                  <a:pt x="2011" y="49"/>
                  <a:pt x="2128" y="56"/>
                </a:cubicBezTo>
                <a:cubicBezTo>
                  <a:pt x="2181" y="82"/>
                  <a:pt x="2230" y="94"/>
                  <a:pt x="2288" y="104"/>
                </a:cubicBezTo>
                <a:cubicBezTo>
                  <a:pt x="2315" y="101"/>
                  <a:pt x="2342" y="102"/>
                  <a:pt x="2368" y="96"/>
                </a:cubicBezTo>
                <a:cubicBezTo>
                  <a:pt x="2398" y="89"/>
                  <a:pt x="2462" y="39"/>
                  <a:pt x="2496" y="24"/>
                </a:cubicBezTo>
                <a:cubicBezTo>
                  <a:pt x="2511" y="17"/>
                  <a:pt x="2527" y="10"/>
                  <a:pt x="2544" y="8"/>
                </a:cubicBezTo>
                <a:cubicBezTo>
                  <a:pt x="2573" y="5"/>
                  <a:pt x="2632" y="0"/>
                  <a:pt x="2632" y="0"/>
                </a:cubicBezTo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22650" name="Freeform 90"/>
          <p:cNvSpPr>
            <a:spLocks/>
          </p:cNvSpPr>
          <p:nvPr/>
        </p:nvSpPr>
        <p:spPr bwMode="auto">
          <a:xfrm>
            <a:off x="4498156" y="2419424"/>
            <a:ext cx="4178300" cy="217488"/>
          </a:xfrm>
          <a:custGeom>
            <a:avLst/>
            <a:gdLst>
              <a:gd name="T0" fmla="*/ 0 w 2632"/>
              <a:gd name="T1" fmla="*/ 2147483646 h 137"/>
              <a:gd name="T2" fmla="*/ 2147483646 w 2632"/>
              <a:gd name="T3" fmla="*/ 2147483646 h 137"/>
              <a:gd name="T4" fmla="*/ 2147483646 w 2632"/>
              <a:gd name="T5" fmla="*/ 2147483646 h 137"/>
              <a:gd name="T6" fmla="*/ 2147483646 w 2632"/>
              <a:gd name="T7" fmla="*/ 2147483646 h 137"/>
              <a:gd name="T8" fmla="*/ 2147483646 w 2632"/>
              <a:gd name="T9" fmla="*/ 2147483646 h 137"/>
              <a:gd name="T10" fmla="*/ 2147483646 w 2632"/>
              <a:gd name="T11" fmla="*/ 2147483646 h 137"/>
              <a:gd name="T12" fmla="*/ 2147483646 w 2632"/>
              <a:gd name="T13" fmla="*/ 2147483646 h 137"/>
              <a:gd name="T14" fmla="*/ 2147483646 w 2632"/>
              <a:gd name="T15" fmla="*/ 2147483646 h 137"/>
              <a:gd name="T16" fmla="*/ 2147483646 w 2632"/>
              <a:gd name="T17" fmla="*/ 2147483646 h 137"/>
              <a:gd name="T18" fmla="*/ 2147483646 w 2632"/>
              <a:gd name="T19" fmla="*/ 2147483646 h 137"/>
              <a:gd name="T20" fmla="*/ 2147483646 w 2632"/>
              <a:gd name="T21" fmla="*/ 2147483646 h 137"/>
              <a:gd name="T22" fmla="*/ 2147483646 w 2632"/>
              <a:gd name="T23" fmla="*/ 2147483646 h 137"/>
              <a:gd name="T24" fmla="*/ 2147483646 w 2632"/>
              <a:gd name="T25" fmla="*/ 2147483646 h 137"/>
              <a:gd name="T26" fmla="*/ 2147483646 w 2632"/>
              <a:gd name="T27" fmla="*/ 2147483646 h 137"/>
              <a:gd name="T28" fmla="*/ 2147483646 w 2632"/>
              <a:gd name="T29" fmla="*/ 2147483646 h 137"/>
              <a:gd name="T30" fmla="*/ 2147483646 w 2632"/>
              <a:gd name="T31" fmla="*/ 2147483646 h 137"/>
              <a:gd name="T32" fmla="*/ 2147483646 w 2632"/>
              <a:gd name="T33" fmla="*/ 2147483646 h 137"/>
              <a:gd name="T34" fmla="*/ 2147483646 w 2632"/>
              <a:gd name="T35" fmla="*/ 2147483646 h 137"/>
              <a:gd name="T36" fmla="*/ 2147483646 w 2632"/>
              <a:gd name="T37" fmla="*/ 2147483646 h 137"/>
              <a:gd name="T38" fmla="*/ 2147483646 w 2632"/>
              <a:gd name="T39" fmla="*/ 2147483646 h 137"/>
              <a:gd name="T40" fmla="*/ 2147483646 w 2632"/>
              <a:gd name="T41" fmla="*/ 2147483646 h 137"/>
              <a:gd name="T42" fmla="*/ 2147483646 w 2632"/>
              <a:gd name="T43" fmla="*/ 2147483646 h 137"/>
              <a:gd name="T44" fmla="*/ 2147483646 w 2632"/>
              <a:gd name="T45" fmla="*/ 2147483646 h 137"/>
              <a:gd name="T46" fmla="*/ 2147483646 w 2632"/>
              <a:gd name="T47" fmla="*/ 2147483646 h 137"/>
              <a:gd name="T48" fmla="*/ 2147483646 w 2632"/>
              <a:gd name="T49" fmla="*/ 2147483646 h 137"/>
              <a:gd name="T50" fmla="*/ 2147483646 w 2632"/>
              <a:gd name="T51" fmla="*/ 2147483646 h 137"/>
              <a:gd name="T52" fmla="*/ 2147483646 w 2632"/>
              <a:gd name="T53" fmla="*/ 2147483646 h 137"/>
              <a:gd name="T54" fmla="*/ 2147483646 w 2632"/>
              <a:gd name="T55" fmla="*/ 2147483646 h 137"/>
              <a:gd name="T56" fmla="*/ 2147483646 w 2632"/>
              <a:gd name="T57" fmla="*/ 2147483646 h 137"/>
              <a:gd name="T58" fmla="*/ 2147483646 w 2632"/>
              <a:gd name="T59" fmla="*/ 2147483646 h 137"/>
              <a:gd name="T60" fmla="*/ 2147483646 w 2632"/>
              <a:gd name="T61" fmla="*/ 0 h 13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632"/>
              <a:gd name="T94" fmla="*/ 0 h 137"/>
              <a:gd name="T95" fmla="*/ 2632 w 2632"/>
              <a:gd name="T96" fmla="*/ 137 h 137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632" h="137">
                <a:moveTo>
                  <a:pt x="0" y="96"/>
                </a:moveTo>
                <a:cubicBezTo>
                  <a:pt x="8" y="88"/>
                  <a:pt x="18" y="81"/>
                  <a:pt x="24" y="72"/>
                </a:cubicBezTo>
                <a:cubicBezTo>
                  <a:pt x="29" y="65"/>
                  <a:pt x="26" y="54"/>
                  <a:pt x="32" y="48"/>
                </a:cubicBezTo>
                <a:cubicBezTo>
                  <a:pt x="46" y="34"/>
                  <a:pt x="80" y="16"/>
                  <a:pt x="80" y="16"/>
                </a:cubicBezTo>
                <a:cubicBezTo>
                  <a:pt x="133" y="19"/>
                  <a:pt x="187" y="18"/>
                  <a:pt x="240" y="24"/>
                </a:cubicBezTo>
                <a:cubicBezTo>
                  <a:pt x="308" y="32"/>
                  <a:pt x="268" y="37"/>
                  <a:pt x="312" y="56"/>
                </a:cubicBezTo>
                <a:cubicBezTo>
                  <a:pt x="330" y="64"/>
                  <a:pt x="350" y="66"/>
                  <a:pt x="368" y="72"/>
                </a:cubicBezTo>
                <a:cubicBezTo>
                  <a:pt x="421" y="69"/>
                  <a:pt x="475" y="73"/>
                  <a:pt x="528" y="64"/>
                </a:cubicBezTo>
                <a:cubicBezTo>
                  <a:pt x="539" y="62"/>
                  <a:pt x="542" y="45"/>
                  <a:pt x="552" y="40"/>
                </a:cubicBezTo>
                <a:cubicBezTo>
                  <a:pt x="567" y="32"/>
                  <a:pt x="600" y="24"/>
                  <a:pt x="600" y="24"/>
                </a:cubicBezTo>
                <a:cubicBezTo>
                  <a:pt x="629" y="26"/>
                  <a:pt x="727" y="14"/>
                  <a:pt x="768" y="48"/>
                </a:cubicBezTo>
                <a:cubicBezTo>
                  <a:pt x="775" y="54"/>
                  <a:pt x="777" y="66"/>
                  <a:pt x="784" y="72"/>
                </a:cubicBezTo>
                <a:cubicBezTo>
                  <a:pt x="806" y="91"/>
                  <a:pt x="832" y="104"/>
                  <a:pt x="856" y="120"/>
                </a:cubicBezTo>
                <a:cubicBezTo>
                  <a:pt x="864" y="125"/>
                  <a:pt x="880" y="136"/>
                  <a:pt x="880" y="136"/>
                </a:cubicBezTo>
                <a:cubicBezTo>
                  <a:pt x="912" y="133"/>
                  <a:pt x="945" y="137"/>
                  <a:pt x="976" y="128"/>
                </a:cubicBezTo>
                <a:cubicBezTo>
                  <a:pt x="984" y="126"/>
                  <a:pt x="978" y="110"/>
                  <a:pt x="984" y="104"/>
                </a:cubicBezTo>
                <a:cubicBezTo>
                  <a:pt x="990" y="98"/>
                  <a:pt x="1001" y="100"/>
                  <a:pt x="1008" y="96"/>
                </a:cubicBezTo>
                <a:cubicBezTo>
                  <a:pt x="1036" y="80"/>
                  <a:pt x="1068" y="45"/>
                  <a:pt x="1104" y="40"/>
                </a:cubicBezTo>
                <a:cubicBezTo>
                  <a:pt x="1136" y="36"/>
                  <a:pt x="1168" y="35"/>
                  <a:pt x="1200" y="32"/>
                </a:cubicBezTo>
                <a:cubicBezTo>
                  <a:pt x="1267" y="35"/>
                  <a:pt x="1334" y="34"/>
                  <a:pt x="1400" y="40"/>
                </a:cubicBezTo>
                <a:cubicBezTo>
                  <a:pt x="1451" y="45"/>
                  <a:pt x="1437" y="55"/>
                  <a:pt x="1472" y="72"/>
                </a:cubicBezTo>
                <a:cubicBezTo>
                  <a:pt x="1501" y="86"/>
                  <a:pt x="1553" y="86"/>
                  <a:pt x="1576" y="88"/>
                </a:cubicBezTo>
                <a:cubicBezTo>
                  <a:pt x="1606" y="96"/>
                  <a:pt x="1627" y="110"/>
                  <a:pt x="1656" y="120"/>
                </a:cubicBezTo>
                <a:cubicBezTo>
                  <a:pt x="1731" y="109"/>
                  <a:pt x="1702" y="128"/>
                  <a:pt x="1744" y="64"/>
                </a:cubicBezTo>
                <a:cubicBezTo>
                  <a:pt x="1755" y="48"/>
                  <a:pt x="1792" y="32"/>
                  <a:pt x="1792" y="32"/>
                </a:cubicBezTo>
                <a:cubicBezTo>
                  <a:pt x="1910" y="37"/>
                  <a:pt x="2011" y="49"/>
                  <a:pt x="2128" y="56"/>
                </a:cubicBezTo>
                <a:cubicBezTo>
                  <a:pt x="2181" y="82"/>
                  <a:pt x="2230" y="94"/>
                  <a:pt x="2288" y="104"/>
                </a:cubicBezTo>
                <a:cubicBezTo>
                  <a:pt x="2315" y="101"/>
                  <a:pt x="2342" y="102"/>
                  <a:pt x="2368" y="96"/>
                </a:cubicBezTo>
                <a:cubicBezTo>
                  <a:pt x="2398" y="89"/>
                  <a:pt x="2462" y="39"/>
                  <a:pt x="2496" y="24"/>
                </a:cubicBezTo>
                <a:cubicBezTo>
                  <a:pt x="2511" y="17"/>
                  <a:pt x="2527" y="10"/>
                  <a:pt x="2544" y="8"/>
                </a:cubicBezTo>
                <a:cubicBezTo>
                  <a:pt x="2573" y="5"/>
                  <a:pt x="2632" y="0"/>
                  <a:pt x="2632" y="0"/>
                </a:cubicBezTo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22651" name="Freeform 91"/>
          <p:cNvSpPr>
            <a:spLocks/>
          </p:cNvSpPr>
          <p:nvPr/>
        </p:nvSpPr>
        <p:spPr bwMode="auto">
          <a:xfrm>
            <a:off x="4426148" y="5227736"/>
            <a:ext cx="4178300" cy="217488"/>
          </a:xfrm>
          <a:custGeom>
            <a:avLst/>
            <a:gdLst>
              <a:gd name="T0" fmla="*/ 0 w 2632"/>
              <a:gd name="T1" fmla="*/ 2147483646 h 137"/>
              <a:gd name="T2" fmla="*/ 2147483646 w 2632"/>
              <a:gd name="T3" fmla="*/ 2147483646 h 137"/>
              <a:gd name="T4" fmla="*/ 2147483646 w 2632"/>
              <a:gd name="T5" fmla="*/ 2147483646 h 137"/>
              <a:gd name="T6" fmla="*/ 2147483646 w 2632"/>
              <a:gd name="T7" fmla="*/ 2147483646 h 137"/>
              <a:gd name="T8" fmla="*/ 2147483646 w 2632"/>
              <a:gd name="T9" fmla="*/ 2147483646 h 137"/>
              <a:gd name="T10" fmla="*/ 2147483646 w 2632"/>
              <a:gd name="T11" fmla="*/ 2147483646 h 137"/>
              <a:gd name="T12" fmla="*/ 2147483646 w 2632"/>
              <a:gd name="T13" fmla="*/ 2147483646 h 137"/>
              <a:gd name="T14" fmla="*/ 2147483646 w 2632"/>
              <a:gd name="T15" fmla="*/ 2147483646 h 137"/>
              <a:gd name="T16" fmla="*/ 2147483646 w 2632"/>
              <a:gd name="T17" fmla="*/ 2147483646 h 137"/>
              <a:gd name="T18" fmla="*/ 2147483646 w 2632"/>
              <a:gd name="T19" fmla="*/ 2147483646 h 137"/>
              <a:gd name="T20" fmla="*/ 2147483646 w 2632"/>
              <a:gd name="T21" fmla="*/ 2147483646 h 137"/>
              <a:gd name="T22" fmla="*/ 2147483646 w 2632"/>
              <a:gd name="T23" fmla="*/ 2147483646 h 137"/>
              <a:gd name="T24" fmla="*/ 2147483646 w 2632"/>
              <a:gd name="T25" fmla="*/ 2147483646 h 137"/>
              <a:gd name="T26" fmla="*/ 2147483646 w 2632"/>
              <a:gd name="T27" fmla="*/ 2147483646 h 137"/>
              <a:gd name="T28" fmla="*/ 2147483646 w 2632"/>
              <a:gd name="T29" fmla="*/ 2147483646 h 137"/>
              <a:gd name="T30" fmla="*/ 2147483646 w 2632"/>
              <a:gd name="T31" fmla="*/ 2147483646 h 137"/>
              <a:gd name="T32" fmla="*/ 2147483646 w 2632"/>
              <a:gd name="T33" fmla="*/ 2147483646 h 137"/>
              <a:gd name="T34" fmla="*/ 2147483646 w 2632"/>
              <a:gd name="T35" fmla="*/ 2147483646 h 137"/>
              <a:gd name="T36" fmla="*/ 2147483646 w 2632"/>
              <a:gd name="T37" fmla="*/ 2147483646 h 137"/>
              <a:gd name="T38" fmla="*/ 2147483646 w 2632"/>
              <a:gd name="T39" fmla="*/ 2147483646 h 137"/>
              <a:gd name="T40" fmla="*/ 2147483646 w 2632"/>
              <a:gd name="T41" fmla="*/ 2147483646 h 137"/>
              <a:gd name="T42" fmla="*/ 2147483646 w 2632"/>
              <a:gd name="T43" fmla="*/ 2147483646 h 137"/>
              <a:gd name="T44" fmla="*/ 2147483646 w 2632"/>
              <a:gd name="T45" fmla="*/ 2147483646 h 137"/>
              <a:gd name="T46" fmla="*/ 2147483646 w 2632"/>
              <a:gd name="T47" fmla="*/ 2147483646 h 137"/>
              <a:gd name="T48" fmla="*/ 2147483646 w 2632"/>
              <a:gd name="T49" fmla="*/ 2147483646 h 137"/>
              <a:gd name="T50" fmla="*/ 2147483646 w 2632"/>
              <a:gd name="T51" fmla="*/ 2147483646 h 137"/>
              <a:gd name="T52" fmla="*/ 2147483646 w 2632"/>
              <a:gd name="T53" fmla="*/ 2147483646 h 137"/>
              <a:gd name="T54" fmla="*/ 2147483646 w 2632"/>
              <a:gd name="T55" fmla="*/ 2147483646 h 137"/>
              <a:gd name="T56" fmla="*/ 2147483646 w 2632"/>
              <a:gd name="T57" fmla="*/ 2147483646 h 137"/>
              <a:gd name="T58" fmla="*/ 2147483646 w 2632"/>
              <a:gd name="T59" fmla="*/ 2147483646 h 137"/>
              <a:gd name="T60" fmla="*/ 2147483646 w 2632"/>
              <a:gd name="T61" fmla="*/ 0 h 13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632"/>
              <a:gd name="T94" fmla="*/ 0 h 137"/>
              <a:gd name="T95" fmla="*/ 2632 w 2632"/>
              <a:gd name="T96" fmla="*/ 137 h 137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632" h="137">
                <a:moveTo>
                  <a:pt x="0" y="96"/>
                </a:moveTo>
                <a:cubicBezTo>
                  <a:pt x="8" y="88"/>
                  <a:pt x="18" y="81"/>
                  <a:pt x="24" y="72"/>
                </a:cubicBezTo>
                <a:cubicBezTo>
                  <a:pt x="29" y="65"/>
                  <a:pt x="26" y="54"/>
                  <a:pt x="32" y="48"/>
                </a:cubicBezTo>
                <a:cubicBezTo>
                  <a:pt x="46" y="34"/>
                  <a:pt x="80" y="16"/>
                  <a:pt x="80" y="16"/>
                </a:cubicBezTo>
                <a:cubicBezTo>
                  <a:pt x="133" y="19"/>
                  <a:pt x="187" y="18"/>
                  <a:pt x="240" y="24"/>
                </a:cubicBezTo>
                <a:cubicBezTo>
                  <a:pt x="308" y="32"/>
                  <a:pt x="268" y="37"/>
                  <a:pt x="312" y="56"/>
                </a:cubicBezTo>
                <a:cubicBezTo>
                  <a:pt x="330" y="64"/>
                  <a:pt x="350" y="66"/>
                  <a:pt x="368" y="72"/>
                </a:cubicBezTo>
                <a:cubicBezTo>
                  <a:pt x="421" y="69"/>
                  <a:pt x="475" y="73"/>
                  <a:pt x="528" y="64"/>
                </a:cubicBezTo>
                <a:cubicBezTo>
                  <a:pt x="539" y="62"/>
                  <a:pt x="542" y="45"/>
                  <a:pt x="552" y="40"/>
                </a:cubicBezTo>
                <a:cubicBezTo>
                  <a:pt x="567" y="32"/>
                  <a:pt x="600" y="24"/>
                  <a:pt x="600" y="24"/>
                </a:cubicBezTo>
                <a:cubicBezTo>
                  <a:pt x="629" y="26"/>
                  <a:pt x="727" y="14"/>
                  <a:pt x="768" y="48"/>
                </a:cubicBezTo>
                <a:cubicBezTo>
                  <a:pt x="775" y="54"/>
                  <a:pt x="777" y="66"/>
                  <a:pt x="784" y="72"/>
                </a:cubicBezTo>
                <a:cubicBezTo>
                  <a:pt x="806" y="91"/>
                  <a:pt x="832" y="104"/>
                  <a:pt x="856" y="120"/>
                </a:cubicBezTo>
                <a:cubicBezTo>
                  <a:pt x="864" y="125"/>
                  <a:pt x="880" y="136"/>
                  <a:pt x="880" y="136"/>
                </a:cubicBezTo>
                <a:cubicBezTo>
                  <a:pt x="912" y="133"/>
                  <a:pt x="945" y="137"/>
                  <a:pt x="976" y="128"/>
                </a:cubicBezTo>
                <a:cubicBezTo>
                  <a:pt x="984" y="126"/>
                  <a:pt x="978" y="110"/>
                  <a:pt x="984" y="104"/>
                </a:cubicBezTo>
                <a:cubicBezTo>
                  <a:pt x="990" y="98"/>
                  <a:pt x="1001" y="100"/>
                  <a:pt x="1008" y="96"/>
                </a:cubicBezTo>
                <a:cubicBezTo>
                  <a:pt x="1036" y="80"/>
                  <a:pt x="1068" y="45"/>
                  <a:pt x="1104" y="40"/>
                </a:cubicBezTo>
                <a:cubicBezTo>
                  <a:pt x="1136" y="36"/>
                  <a:pt x="1168" y="35"/>
                  <a:pt x="1200" y="32"/>
                </a:cubicBezTo>
                <a:cubicBezTo>
                  <a:pt x="1267" y="35"/>
                  <a:pt x="1334" y="34"/>
                  <a:pt x="1400" y="40"/>
                </a:cubicBezTo>
                <a:cubicBezTo>
                  <a:pt x="1451" y="45"/>
                  <a:pt x="1437" y="55"/>
                  <a:pt x="1472" y="72"/>
                </a:cubicBezTo>
                <a:cubicBezTo>
                  <a:pt x="1501" y="86"/>
                  <a:pt x="1553" y="86"/>
                  <a:pt x="1576" y="88"/>
                </a:cubicBezTo>
                <a:cubicBezTo>
                  <a:pt x="1606" y="96"/>
                  <a:pt x="1627" y="110"/>
                  <a:pt x="1656" y="120"/>
                </a:cubicBezTo>
                <a:cubicBezTo>
                  <a:pt x="1731" y="109"/>
                  <a:pt x="1702" y="128"/>
                  <a:pt x="1744" y="64"/>
                </a:cubicBezTo>
                <a:cubicBezTo>
                  <a:pt x="1755" y="48"/>
                  <a:pt x="1792" y="32"/>
                  <a:pt x="1792" y="32"/>
                </a:cubicBezTo>
                <a:cubicBezTo>
                  <a:pt x="1910" y="37"/>
                  <a:pt x="2011" y="49"/>
                  <a:pt x="2128" y="56"/>
                </a:cubicBezTo>
                <a:cubicBezTo>
                  <a:pt x="2181" y="82"/>
                  <a:pt x="2230" y="94"/>
                  <a:pt x="2288" y="104"/>
                </a:cubicBezTo>
                <a:cubicBezTo>
                  <a:pt x="2315" y="101"/>
                  <a:pt x="2342" y="102"/>
                  <a:pt x="2368" y="96"/>
                </a:cubicBezTo>
                <a:cubicBezTo>
                  <a:pt x="2398" y="89"/>
                  <a:pt x="2462" y="39"/>
                  <a:pt x="2496" y="24"/>
                </a:cubicBezTo>
                <a:cubicBezTo>
                  <a:pt x="2511" y="17"/>
                  <a:pt x="2527" y="10"/>
                  <a:pt x="2544" y="8"/>
                </a:cubicBezTo>
                <a:cubicBezTo>
                  <a:pt x="2573" y="5"/>
                  <a:pt x="2632" y="0"/>
                  <a:pt x="2632" y="0"/>
                </a:cubicBezTo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22652" name="Freeform 92"/>
          <p:cNvSpPr>
            <a:spLocks/>
          </p:cNvSpPr>
          <p:nvPr/>
        </p:nvSpPr>
        <p:spPr bwMode="auto">
          <a:xfrm>
            <a:off x="4426148" y="1771352"/>
            <a:ext cx="4178300" cy="217488"/>
          </a:xfrm>
          <a:custGeom>
            <a:avLst/>
            <a:gdLst>
              <a:gd name="T0" fmla="*/ 0 w 2632"/>
              <a:gd name="T1" fmla="*/ 2147483646 h 137"/>
              <a:gd name="T2" fmla="*/ 2147483646 w 2632"/>
              <a:gd name="T3" fmla="*/ 2147483646 h 137"/>
              <a:gd name="T4" fmla="*/ 2147483646 w 2632"/>
              <a:gd name="T5" fmla="*/ 2147483646 h 137"/>
              <a:gd name="T6" fmla="*/ 2147483646 w 2632"/>
              <a:gd name="T7" fmla="*/ 2147483646 h 137"/>
              <a:gd name="T8" fmla="*/ 2147483646 w 2632"/>
              <a:gd name="T9" fmla="*/ 2147483646 h 137"/>
              <a:gd name="T10" fmla="*/ 2147483646 w 2632"/>
              <a:gd name="T11" fmla="*/ 2147483646 h 137"/>
              <a:gd name="T12" fmla="*/ 2147483646 w 2632"/>
              <a:gd name="T13" fmla="*/ 2147483646 h 137"/>
              <a:gd name="T14" fmla="*/ 2147483646 w 2632"/>
              <a:gd name="T15" fmla="*/ 2147483646 h 137"/>
              <a:gd name="T16" fmla="*/ 2147483646 w 2632"/>
              <a:gd name="T17" fmla="*/ 2147483646 h 137"/>
              <a:gd name="T18" fmla="*/ 2147483646 w 2632"/>
              <a:gd name="T19" fmla="*/ 2147483646 h 137"/>
              <a:gd name="T20" fmla="*/ 2147483646 w 2632"/>
              <a:gd name="T21" fmla="*/ 2147483646 h 137"/>
              <a:gd name="T22" fmla="*/ 2147483646 w 2632"/>
              <a:gd name="T23" fmla="*/ 2147483646 h 137"/>
              <a:gd name="T24" fmla="*/ 2147483646 w 2632"/>
              <a:gd name="T25" fmla="*/ 2147483646 h 137"/>
              <a:gd name="T26" fmla="*/ 2147483646 w 2632"/>
              <a:gd name="T27" fmla="*/ 2147483646 h 137"/>
              <a:gd name="T28" fmla="*/ 2147483646 w 2632"/>
              <a:gd name="T29" fmla="*/ 2147483646 h 137"/>
              <a:gd name="T30" fmla="*/ 2147483646 w 2632"/>
              <a:gd name="T31" fmla="*/ 2147483646 h 137"/>
              <a:gd name="T32" fmla="*/ 2147483646 w 2632"/>
              <a:gd name="T33" fmla="*/ 2147483646 h 137"/>
              <a:gd name="T34" fmla="*/ 2147483646 w 2632"/>
              <a:gd name="T35" fmla="*/ 2147483646 h 137"/>
              <a:gd name="T36" fmla="*/ 2147483646 w 2632"/>
              <a:gd name="T37" fmla="*/ 2147483646 h 137"/>
              <a:gd name="T38" fmla="*/ 2147483646 w 2632"/>
              <a:gd name="T39" fmla="*/ 2147483646 h 137"/>
              <a:gd name="T40" fmla="*/ 2147483646 w 2632"/>
              <a:gd name="T41" fmla="*/ 2147483646 h 137"/>
              <a:gd name="T42" fmla="*/ 2147483646 w 2632"/>
              <a:gd name="T43" fmla="*/ 2147483646 h 137"/>
              <a:gd name="T44" fmla="*/ 2147483646 w 2632"/>
              <a:gd name="T45" fmla="*/ 2147483646 h 137"/>
              <a:gd name="T46" fmla="*/ 2147483646 w 2632"/>
              <a:gd name="T47" fmla="*/ 2147483646 h 137"/>
              <a:gd name="T48" fmla="*/ 2147483646 w 2632"/>
              <a:gd name="T49" fmla="*/ 2147483646 h 137"/>
              <a:gd name="T50" fmla="*/ 2147483646 w 2632"/>
              <a:gd name="T51" fmla="*/ 2147483646 h 137"/>
              <a:gd name="T52" fmla="*/ 2147483646 w 2632"/>
              <a:gd name="T53" fmla="*/ 2147483646 h 137"/>
              <a:gd name="T54" fmla="*/ 2147483646 w 2632"/>
              <a:gd name="T55" fmla="*/ 2147483646 h 137"/>
              <a:gd name="T56" fmla="*/ 2147483646 w 2632"/>
              <a:gd name="T57" fmla="*/ 2147483646 h 137"/>
              <a:gd name="T58" fmla="*/ 2147483646 w 2632"/>
              <a:gd name="T59" fmla="*/ 2147483646 h 137"/>
              <a:gd name="T60" fmla="*/ 2147483646 w 2632"/>
              <a:gd name="T61" fmla="*/ 0 h 13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632"/>
              <a:gd name="T94" fmla="*/ 0 h 137"/>
              <a:gd name="T95" fmla="*/ 2632 w 2632"/>
              <a:gd name="T96" fmla="*/ 137 h 137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632" h="137">
                <a:moveTo>
                  <a:pt x="0" y="96"/>
                </a:moveTo>
                <a:cubicBezTo>
                  <a:pt x="8" y="88"/>
                  <a:pt x="18" y="81"/>
                  <a:pt x="24" y="72"/>
                </a:cubicBezTo>
                <a:cubicBezTo>
                  <a:pt x="29" y="65"/>
                  <a:pt x="26" y="54"/>
                  <a:pt x="32" y="48"/>
                </a:cubicBezTo>
                <a:cubicBezTo>
                  <a:pt x="46" y="34"/>
                  <a:pt x="80" y="16"/>
                  <a:pt x="80" y="16"/>
                </a:cubicBezTo>
                <a:cubicBezTo>
                  <a:pt x="133" y="19"/>
                  <a:pt x="187" y="18"/>
                  <a:pt x="240" y="24"/>
                </a:cubicBezTo>
                <a:cubicBezTo>
                  <a:pt x="308" y="32"/>
                  <a:pt x="268" y="37"/>
                  <a:pt x="312" y="56"/>
                </a:cubicBezTo>
                <a:cubicBezTo>
                  <a:pt x="330" y="64"/>
                  <a:pt x="350" y="66"/>
                  <a:pt x="368" y="72"/>
                </a:cubicBezTo>
                <a:cubicBezTo>
                  <a:pt x="421" y="69"/>
                  <a:pt x="475" y="73"/>
                  <a:pt x="528" y="64"/>
                </a:cubicBezTo>
                <a:cubicBezTo>
                  <a:pt x="539" y="62"/>
                  <a:pt x="542" y="45"/>
                  <a:pt x="552" y="40"/>
                </a:cubicBezTo>
                <a:cubicBezTo>
                  <a:pt x="567" y="32"/>
                  <a:pt x="600" y="24"/>
                  <a:pt x="600" y="24"/>
                </a:cubicBezTo>
                <a:cubicBezTo>
                  <a:pt x="629" y="26"/>
                  <a:pt x="727" y="14"/>
                  <a:pt x="768" y="48"/>
                </a:cubicBezTo>
                <a:cubicBezTo>
                  <a:pt x="775" y="54"/>
                  <a:pt x="777" y="66"/>
                  <a:pt x="784" y="72"/>
                </a:cubicBezTo>
                <a:cubicBezTo>
                  <a:pt x="806" y="91"/>
                  <a:pt x="832" y="104"/>
                  <a:pt x="856" y="120"/>
                </a:cubicBezTo>
                <a:cubicBezTo>
                  <a:pt x="864" y="125"/>
                  <a:pt x="880" y="136"/>
                  <a:pt x="880" y="136"/>
                </a:cubicBezTo>
                <a:cubicBezTo>
                  <a:pt x="912" y="133"/>
                  <a:pt x="945" y="137"/>
                  <a:pt x="976" y="128"/>
                </a:cubicBezTo>
                <a:cubicBezTo>
                  <a:pt x="984" y="126"/>
                  <a:pt x="978" y="110"/>
                  <a:pt x="984" y="104"/>
                </a:cubicBezTo>
                <a:cubicBezTo>
                  <a:pt x="990" y="98"/>
                  <a:pt x="1001" y="100"/>
                  <a:pt x="1008" y="96"/>
                </a:cubicBezTo>
                <a:cubicBezTo>
                  <a:pt x="1036" y="80"/>
                  <a:pt x="1068" y="45"/>
                  <a:pt x="1104" y="40"/>
                </a:cubicBezTo>
                <a:cubicBezTo>
                  <a:pt x="1136" y="36"/>
                  <a:pt x="1168" y="35"/>
                  <a:pt x="1200" y="32"/>
                </a:cubicBezTo>
                <a:cubicBezTo>
                  <a:pt x="1267" y="35"/>
                  <a:pt x="1334" y="34"/>
                  <a:pt x="1400" y="40"/>
                </a:cubicBezTo>
                <a:cubicBezTo>
                  <a:pt x="1451" y="45"/>
                  <a:pt x="1437" y="55"/>
                  <a:pt x="1472" y="72"/>
                </a:cubicBezTo>
                <a:cubicBezTo>
                  <a:pt x="1501" y="86"/>
                  <a:pt x="1553" y="86"/>
                  <a:pt x="1576" y="88"/>
                </a:cubicBezTo>
                <a:cubicBezTo>
                  <a:pt x="1606" y="96"/>
                  <a:pt x="1627" y="110"/>
                  <a:pt x="1656" y="120"/>
                </a:cubicBezTo>
                <a:cubicBezTo>
                  <a:pt x="1731" y="109"/>
                  <a:pt x="1702" y="128"/>
                  <a:pt x="1744" y="64"/>
                </a:cubicBezTo>
                <a:cubicBezTo>
                  <a:pt x="1755" y="48"/>
                  <a:pt x="1792" y="32"/>
                  <a:pt x="1792" y="32"/>
                </a:cubicBezTo>
                <a:cubicBezTo>
                  <a:pt x="1910" y="37"/>
                  <a:pt x="2011" y="49"/>
                  <a:pt x="2128" y="56"/>
                </a:cubicBezTo>
                <a:cubicBezTo>
                  <a:pt x="2181" y="82"/>
                  <a:pt x="2230" y="94"/>
                  <a:pt x="2288" y="104"/>
                </a:cubicBezTo>
                <a:cubicBezTo>
                  <a:pt x="2315" y="101"/>
                  <a:pt x="2342" y="102"/>
                  <a:pt x="2368" y="96"/>
                </a:cubicBezTo>
                <a:cubicBezTo>
                  <a:pt x="2398" y="89"/>
                  <a:pt x="2462" y="39"/>
                  <a:pt x="2496" y="24"/>
                </a:cubicBezTo>
                <a:cubicBezTo>
                  <a:pt x="2511" y="17"/>
                  <a:pt x="2527" y="10"/>
                  <a:pt x="2544" y="8"/>
                </a:cubicBezTo>
                <a:cubicBezTo>
                  <a:pt x="2573" y="5"/>
                  <a:pt x="2632" y="0"/>
                  <a:pt x="2632" y="0"/>
                </a:cubicBezTo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5" name="Line 28"/>
          <p:cNvSpPr>
            <a:spLocks noChangeShapeType="1"/>
          </p:cNvSpPr>
          <p:nvPr/>
        </p:nvSpPr>
        <p:spPr bwMode="auto">
          <a:xfrm>
            <a:off x="755576" y="4221088"/>
            <a:ext cx="7704138" cy="0"/>
          </a:xfrm>
          <a:prstGeom prst="line">
            <a:avLst/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7" name="Freeform 89"/>
          <p:cNvSpPr>
            <a:spLocks/>
          </p:cNvSpPr>
          <p:nvPr/>
        </p:nvSpPr>
        <p:spPr bwMode="auto">
          <a:xfrm>
            <a:off x="4498156" y="3519452"/>
            <a:ext cx="4178300" cy="217488"/>
          </a:xfrm>
          <a:custGeom>
            <a:avLst/>
            <a:gdLst>
              <a:gd name="T0" fmla="*/ 0 w 2632"/>
              <a:gd name="T1" fmla="*/ 2147483646 h 137"/>
              <a:gd name="T2" fmla="*/ 2147483646 w 2632"/>
              <a:gd name="T3" fmla="*/ 2147483646 h 137"/>
              <a:gd name="T4" fmla="*/ 2147483646 w 2632"/>
              <a:gd name="T5" fmla="*/ 2147483646 h 137"/>
              <a:gd name="T6" fmla="*/ 2147483646 w 2632"/>
              <a:gd name="T7" fmla="*/ 2147483646 h 137"/>
              <a:gd name="T8" fmla="*/ 2147483646 w 2632"/>
              <a:gd name="T9" fmla="*/ 2147483646 h 137"/>
              <a:gd name="T10" fmla="*/ 2147483646 w 2632"/>
              <a:gd name="T11" fmla="*/ 2147483646 h 137"/>
              <a:gd name="T12" fmla="*/ 2147483646 w 2632"/>
              <a:gd name="T13" fmla="*/ 2147483646 h 137"/>
              <a:gd name="T14" fmla="*/ 2147483646 w 2632"/>
              <a:gd name="T15" fmla="*/ 2147483646 h 137"/>
              <a:gd name="T16" fmla="*/ 2147483646 w 2632"/>
              <a:gd name="T17" fmla="*/ 2147483646 h 137"/>
              <a:gd name="T18" fmla="*/ 2147483646 w 2632"/>
              <a:gd name="T19" fmla="*/ 2147483646 h 137"/>
              <a:gd name="T20" fmla="*/ 2147483646 w 2632"/>
              <a:gd name="T21" fmla="*/ 2147483646 h 137"/>
              <a:gd name="T22" fmla="*/ 2147483646 w 2632"/>
              <a:gd name="T23" fmla="*/ 2147483646 h 137"/>
              <a:gd name="T24" fmla="*/ 2147483646 w 2632"/>
              <a:gd name="T25" fmla="*/ 2147483646 h 137"/>
              <a:gd name="T26" fmla="*/ 2147483646 w 2632"/>
              <a:gd name="T27" fmla="*/ 2147483646 h 137"/>
              <a:gd name="T28" fmla="*/ 2147483646 w 2632"/>
              <a:gd name="T29" fmla="*/ 2147483646 h 137"/>
              <a:gd name="T30" fmla="*/ 2147483646 w 2632"/>
              <a:gd name="T31" fmla="*/ 2147483646 h 137"/>
              <a:gd name="T32" fmla="*/ 2147483646 w 2632"/>
              <a:gd name="T33" fmla="*/ 2147483646 h 137"/>
              <a:gd name="T34" fmla="*/ 2147483646 w 2632"/>
              <a:gd name="T35" fmla="*/ 2147483646 h 137"/>
              <a:gd name="T36" fmla="*/ 2147483646 w 2632"/>
              <a:gd name="T37" fmla="*/ 2147483646 h 137"/>
              <a:gd name="T38" fmla="*/ 2147483646 w 2632"/>
              <a:gd name="T39" fmla="*/ 2147483646 h 137"/>
              <a:gd name="T40" fmla="*/ 2147483646 w 2632"/>
              <a:gd name="T41" fmla="*/ 2147483646 h 137"/>
              <a:gd name="T42" fmla="*/ 2147483646 w 2632"/>
              <a:gd name="T43" fmla="*/ 2147483646 h 137"/>
              <a:gd name="T44" fmla="*/ 2147483646 w 2632"/>
              <a:gd name="T45" fmla="*/ 2147483646 h 137"/>
              <a:gd name="T46" fmla="*/ 2147483646 w 2632"/>
              <a:gd name="T47" fmla="*/ 2147483646 h 137"/>
              <a:gd name="T48" fmla="*/ 2147483646 w 2632"/>
              <a:gd name="T49" fmla="*/ 2147483646 h 137"/>
              <a:gd name="T50" fmla="*/ 2147483646 w 2632"/>
              <a:gd name="T51" fmla="*/ 2147483646 h 137"/>
              <a:gd name="T52" fmla="*/ 2147483646 w 2632"/>
              <a:gd name="T53" fmla="*/ 2147483646 h 137"/>
              <a:gd name="T54" fmla="*/ 2147483646 w 2632"/>
              <a:gd name="T55" fmla="*/ 2147483646 h 137"/>
              <a:gd name="T56" fmla="*/ 2147483646 w 2632"/>
              <a:gd name="T57" fmla="*/ 2147483646 h 137"/>
              <a:gd name="T58" fmla="*/ 2147483646 w 2632"/>
              <a:gd name="T59" fmla="*/ 2147483646 h 137"/>
              <a:gd name="T60" fmla="*/ 2147483646 w 2632"/>
              <a:gd name="T61" fmla="*/ 0 h 13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632"/>
              <a:gd name="T94" fmla="*/ 0 h 137"/>
              <a:gd name="T95" fmla="*/ 2632 w 2632"/>
              <a:gd name="T96" fmla="*/ 137 h 137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632" h="137">
                <a:moveTo>
                  <a:pt x="0" y="96"/>
                </a:moveTo>
                <a:cubicBezTo>
                  <a:pt x="8" y="88"/>
                  <a:pt x="18" y="81"/>
                  <a:pt x="24" y="72"/>
                </a:cubicBezTo>
                <a:cubicBezTo>
                  <a:pt x="29" y="65"/>
                  <a:pt x="26" y="54"/>
                  <a:pt x="32" y="48"/>
                </a:cubicBezTo>
                <a:cubicBezTo>
                  <a:pt x="46" y="34"/>
                  <a:pt x="80" y="16"/>
                  <a:pt x="80" y="16"/>
                </a:cubicBezTo>
                <a:cubicBezTo>
                  <a:pt x="133" y="19"/>
                  <a:pt x="187" y="18"/>
                  <a:pt x="240" y="24"/>
                </a:cubicBezTo>
                <a:cubicBezTo>
                  <a:pt x="308" y="32"/>
                  <a:pt x="268" y="37"/>
                  <a:pt x="312" y="56"/>
                </a:cubicBezTo>
                <a:cubicBezTo>
                  <a:pt x="330" y="64"/>
                  <a:pt x="350" y="66"/>
                  <a:pt x="368" y="72"/>
                </a:cubicBezTo>
                <a:cubicBezTo>
                  <a:pt x="421" y="69"/>
                  <a:pt x="475" y="73"/>
                  <a:pt x="528" y="64"/>
                </a:cubicBezTo>
                <a:cubicBezTo>
                  <a:pt x="539" y="62"/>
                  <a:pt x="542" y="45"/>
                  <a:pt x="552" y="40"/>
                </a:cubicBezTo>
                <a:cubicBezTo>
                  <a:pt x="567" y="32"/>
                  <a:pt x="600" y="24"/>
                  <a:pt x="600" y="24"/>
                </a:cubicBezTo>
                <a:cubicBezTo>
                  <a:pt x="629" y="26"/>
                  <a:pt x="727" y="14"/>
                  <a:pt x="768" y="48"/>
                </a:cubicBezTo>
                <a:cubicBezTo>
                  <a:pt x="775" y="54"/>
                  <a:pt x="777" y="66"/>
                  <a:pt x="784" y="72"/>
                </a:cubicBezTo>
                <a:cubicBezTo>
                  <a:pt x="806" y="91"/>
                  <a:pt x="832" y="104"/>
                  <a:pt x="856" y="120"/>
                </a:cubicBezTo>
                <a:cubicBezTo>
                  <a:pt x="864" y="125"/>
                  <a:pt x="880" y="136"/>
                  <a:pt x="880" y="136"/>
                </a:cubicBezTo>
                <a:cubicBezTo>
                  <a:pt x="912" y="133"/>
                  <a:pt x="945" y="137"/>
                  <a:pt x="976" y="128"/>
                </a:cubicBezTo>
                <a:cubicBezTo>
                  <a:pt x="984" y="126"/>
                  <a:pt x="978" y="110"/>
                  <a:pt x="984" y="104"/>
                </a:cubicBezTo>
                <a:cubicBezTo>
                  <a:pt x="990" y="98"/>
                  <a:pt x="1001" y="100"/>
                  <a:pt x="1008" y="96"/>
                </a:cubicBezTo>
                <a:cubicBezTo>
                  <a:pt x="1036" y="80"/>
                  <a:pt x="1068" y="45"/>
                  <a:pt x="1104" y="40"/>
                </a:cubicBezTo>
                <a:cubicBezTo>
                  <a:pt x="1136" y="36"/>
                  <a:pt x="1168" y="35"/>
                  <a:pt x="1200" y="32"/>
                </a:cubicBezTo>
                <a:cubicBezTo>
                  <a:pt x="1267" y="35"/>
                  <a:pt x="1334" y="34"/>
                  <a:pt x="1400" y="40"/>
                </a:cubicBezTo>
                <a:cubicBezTo>
                  <a:pt x="1451" y="45"/>
                  <a:pt x="1437" y="55"/>
                  <a:pt x="1472" y="72"/>
                </a:cubicBezTo>
                <a:cubicBezTo>
                  <a:pt x="1501" y="86"/>
                  <a:pt x="1553" y="86"/>
                  <a:pt x="1576" y="88"/>
                </a:cubicBezTo>
                <a:cubicBezTo>
                  <a:pt x="1606" y="96"/>
                  <a:pt x="1627" y="110"/>
                  <a:pt x="1656" y="120"/>
                </a:cubicBezTo>
                <a:cubicBezTo>
                  <a:pt x="1731" y="109"/>
                  <a:pt x="1702" y="128"/>
                  <a:pt x="1744" y="64"/>
                </a:cubicBezTo>
                <a:cubicBezTo>
                  <a:pt x="1755" y="48"/>
                  <a:pt x="1792" y="32"/>
                  <a:pt x="1792" y="32"/>
                </a:cubicBezTo>
                <a:cubicBezTo>
                  <a:pt x="1910" y="37"/>
                  <a:pt x="2011" y="49"/>
                  <a:pt x="2128" y="56"/>
                </a:cubicBezTo>
                <a:cubicBezTo>
                  <a:pt x="2181" y="82"/>
                  <a:pt x="2230" y="94"/>
                  <a:pt x="2288" y="104"/>
                </a:cubicBezTo>
                <a:cubicBezTo>
                  <a:pt x="2315" y="101"/>
                  <a:pt x="2342" y="102"/>
                  <a:pt x="2368" y="96"/>
                </a:cubicBezTo>
                <a:cubicBezTo>
                  <a:pt x="2398" y="89"/>
                  <a:pt x="2462" y="39"/>
                  <a:pt x="2496" y="24"/>
                </a:cubicBezTo>
                <a:cubicBezTo>
                  <a:pt x="2511" y="17"/>
                  <a:pt x="2527" y="10"/>
                  <a:pt x="2544" y="8"/>
                </a:cubicBezTo>
                <a:cubicBezTo>
                  <a:pt x="2573" y="5"/>
                  <a:pt x="2632" y="0"/>
                  <a:pt x="2632" y="0"/>
                </a:cubicBezTo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8" name="Freeform 89"/>
          <p:cNvSpPr>
            <a:spLocks/>
          </p:cNvSpPr>
          <p:nvPr/>
        </p:nvSpPr>
        <p:spPr bwMode="auto">
          <a:xfrm>
            <a:off x="827584" y="5947816"/>
            <a:ext cx="4178300" cy="217488"/>
          </a:xfrm>
          <a:custGeom>
            <a:avLst/>
            <a:gdLst>
              <a:gd name="T0" fmla="*/ 0 w 2632"/>
              <a:gd name="T1" fmla="*/ 2147483646 h 137"/>
              <a:gd name="T2" fmla="*/ 2147483646 w 2632"/>
              <a:gd name="T3" fmla="*/ 2147483646 h 137"/>
              <a:gd name="T4" fmla="*/ 2147483646 w 2632"/>
              <a:gd name="T5" fmla="*/ 2147483646 h 137"/>
              <a:gd name="T6" fmla="*/ 2147483646 w 2632"/>
              <a:gd name="T7" fmla="*/ 2147483646 h 137"/>
              <a:gd name="T8" fmla="*/ 2147483646 w 2632"/>
              <a:gd name="T9" fmla="*/ 2147483646 h 137"/>
              <a:gd name="T10" fmla="*/ 2147483646 w 2632"/>
              <a:gd name="T11" fmla="*/ 2147483646 h 137"/>
              <a:gd name="T12" fmla="*/ 2147483646 w 2632"/>
              <a:gd name="T13" fmla="*/ 2147483646 h 137"/>
              <a:gd name="T14" fmla="*/ 2147483646 w 2632"/>
              <a:gd name="T15" fmla="*/ 2147483646 h 137"/>
              <a:gd name="T16" fmla="*/ 2147483646 w 2632"/>
              <a:gd name="T17" fmla="*/ 2147483646 h 137"/>
              <a:gd name="T18" fmla="*/ 2147483646 w 2632"/>
              <a:gd name="T19" fmla="*/ 2147483646 h 137"/>
              <a:gd name="T20" fmla="*/ 2147483646 w 2632"/>
              <a:gd name="T21" fmla="*/ 2147483646 h 137"/>
              <a:gd name="T22" fmla="*/ 2147483646 w 2632"/>
              <a:gd name="T23" fmla="*/ 2147483646 h 137"/>
              <a:gd name="T24" fmla="*/ 2147483646 w 2632"/>
              <a:gd name="T25" fmla="*/ 2147483646 h 137"/>
              <a:gd name="T26" fmla="*/ 2147483646 w 2632"/>
              <a:gd name="T27" fmla="*/ 2147483646 h 137"/>
              <a:gd name="T28" fmla="*/ 2147483646 w 2632"/>
              <a:gd name="T29" fmla="*/ 2147483646 h 137"/>
              <a:gd name="T30" fmla="*/ 2147483646 w 2632"/>
              <a:gd name="T31" fmla="*/ 2147483646 h 137"/>
              <a:gd name="T32" fmla="*/ 2147483646 w 2632"/>
              <a:gd name="T33" fmla="*/ 2147483646 h 137"/>
              <a:gd name="T34" fmla="*/ 2147483646 w 2632"/>
              <a:gd name="T35" fmla="*/ 2147483646 h 137"/>
              <a:gd name="T36" fmla="*/ 2147483646 w 2632"/>
              <a:gd name="T37" fmla="*/ 2147483646 h 137"/>
              <a:gd name="T38" fmla="*/ 2147483646 w 2632"/>
              <a:gd name="T39" fmla="*/ 2147483646 h 137"/>
              <a:gd name="T40" fmla="*/ 2147483646 w 2632"/>
              <a:gd name="T41" fmla="*/ 2147483646 h 137"/>
              <a:gd name="T42" fmla="*/ 2147483646 w 2632"/>
              <a:gd name="T43" fmla="*/ 2147483646 h 137"/>
              <a:gd name="T44" fmla="*/ 2147483646 w 2632"/>
              <a:gd name="T45" fmla="*/ 2147483646 h 137"/>
              <a:gd name="T46" fmla="*/ 2147483646 w 2632"/>
              <a:gd name="T47" fmla="*/ 2147483646 h 137"/>
              <a:gd name="T48" fmla="*/ 2147483646 w 2632"/>
              <a:gd name="T49" fmla="*/ 2147483646 h 137"/>
              <a:gd name="T50" fmla="*/ 2147483646 w 2632"/>
              <a:gd name="T51" fmla="*/ 2147483646 h 137"/>
              <a:gd name="T52" fmla="*/ 2147483646 w 2632"/>
              <a:gd name="T53" fmla="*/ 2147483646 h 137"/>
              <a:gd name="T54" fmla="*/ 2147483646 w 2632"/>
              <a:gd name="T55" fmla="*/ 2147483646 h 137"/>
              <a:gd name="T56" fmla="*/ 2147483646 w 2632"/>
              <a:gd name="T57" fmla="*/ 2147483646 h 137"/>
              <a:gd name="T58" fmla="*/ 2147483646 w 2632"/>
              <a:gd name="T59" fmla="*/ 2147483646 h 137"/>
              <a:gd name="T60" fmla="*/ 2147483646 w 2632"/>
              <a:gd name="T61" fmla="*/ 0 h 13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632"/>
              <a:gd name="T94" fmla="*/ 0 h 137"/>
              <a:gd name="T95" fmla="*/ 2632 w 2632"/>
              <a:gd name="T96" fmla="*/ 137 h 137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632" h="137">
                <a:moveTo>
                  <a:pt x="0" y="96"/>
                </a:moveTo>
                <a:cubicBezTo>
                  <a:pt x="8" y="88"/>
                  <a:pt x="18" y="81"/>
                  <a:pt x="24" y="72"/>
                </a:cubicBezTo>
                <a:cubicBezTo>
                  <a:pt x="29" y="65"/>
                  <a:pt x="26" y="54"/>
                  <a:pt x="32" y="48"/>
                </a:cubicBezTo>
                <a:cubicBezTo>
                  <a:pt x="46" y="34"/>
                  <a:pt x="80" y="16"/>
                  <a:pt x="80" y="16"/>
                </a:cubicBezTo>
                <a:cubicBezTo>
                  <a:pt x="133" y="19"/>
                  <a:pt x="187" y="18"/>
                  <a:pt x="240" y="24"/>
                </a:cubicBezTo>
                <a:cubicBezTo>
                  <a:pt x="308" y="32"/>
                  <a:pt x="268" y="37"/>
                  <a:pt x="312" y="56"/>
                </a:cubicBezTo>
                <a:cubicBezTo>
                  <a:pt x="330" y="64"/>
                  <a:pt x="350" y="66"/>
                  <a:pt x="368" y="72"/>
                </a:cubicBezTo>
                <a:cubicBezTo>
                  <a:pt x="421" y="69"/>
                  <a:pt x="475" y="73"/>
                  <a:pt x="528" y="64"/>
                </a:cubicBezTo>
                <a:cubicBezTo>
                  <a:pt x="539" y="62"/>
                  <a:pt x="542" y="45"/>
                  <a:pt x="552" y="40"/>
                </a:cubicBezTo>
                <a:cubicBezTo>
                  <a:pt x="567" y="32"/>
                  <a:pt x="600" y="24"/>
                  <a:pt x="600" y="24"/>
                </a:cubicBezTo>
                <a:cubicBezTo>
                  <a:pt x="629" y="26"/>
                  <a:pt x="727" y="14"/>
                  <a:pt x="768" y="48"/>
                </a:cubicBezTo>
                <a:cubicBezTo>
                  <a:pt x="775" y="54"/>
                  <a:pt x="777" y="66"/>
                  <a:pt x="784" y="72"/>
                </a:cubicBezTo>
                <a:cubicBezTo>
                  <a:pt x="806" y="91"/>
                  <a:pt x="832" y="104"/>
                  <a:pt x="856" y="120"/>
                </a:cubicBezTo>
                <a:cubicBezTo>
                  <a:pt x="864" y="125"/>
                  <a:pt x="880" y="136"/>
                  <a:pt x="880" y="136"/>
                </a:cubicBezTo>
                <a:cubicBezTo>
                  <a:pt x="912" y="133"/>
                  <a:pt x="945" y="137"/>
                  <a:pt x="976" y="128"/>
                </a:cubicBezTo>
                <a:cubicBezTo>
                  <a:pt x="984" y="126"/>
                  <a:pt x="978" y="110"/>
                  <a:pt x="984" y="104"/>
                </a:cubicBezTo>
                <a:cubicBezTo>
                  <a:pt x="990" y="98"/>
                  <a:pt x="1001" y="100"/>
                  <a:pt x="1008" y="96"/>
                </a:cubicBezTo>
                <a:cubicBezTo>
                  <a:pt x="1036" y="80"/>
                  <a:pt x="1068" y="45"/>
                  <a:pt x="1104" y="40"/>
                </a:cubicBezTo>
                <a:cubicBezTo>
                  <a:pt x="1136" y="36"/>
                  <a:pt x="1168" y="35"/>
                  <a:pt x="1200" y="32"/>
                </a:cubicBezTo>
                <a:cubicBezTo>
                  <a:pt x="1267" y="35"/>
                  <a:pt x="1334" y="34"/>
                  <a:pt x="1400" y="40"/>
                </a:cubicBezTo>
                <a:cubicBezTo>
                  <a:pt x="1451" y="45"/>
                  <a:pt x="1437" y="55"/>
                  <a:pt x="1472" y="72"/>
                </a:cubicBezTo>
                <a:cubicBezTo>
                  <a:pt x="1501" y="86"/>
                  <a:pt x="1553" y="86"/>
                  <a:pt x="1576" y="88"/>
                </a:cubicBezTo>
                <a:cubicBezTo>
                  <a:pt x="1606" y="96"/>
                  <a:pt x="1627" y="110"/>
                  <a:pt x="1656" y="120"/>
                </a:cubicBezTo>
                <a:cubicBezTo>
                  <a:pt x="1731" y="109"/>
                  <a:pt x="1702" y="128"/>
                  <a:pt x="1744" y="64"/>
                </a:cubicBezTo>
                <a:cubicBezTo>
                  <a:pt x="1755" y="48"/>
                  <a:pt x="1792" y="32"/>
                  <a:pt x="1792" y="32"/>
                </a:cubicBezTo>
                <a:cubicBezTo>
                  <a:pt x="1910" y="37"/>
                  <a:pt x="2011" y="49"/>
                  <a:pt x="2128" y="56"/>
                </a:cubicBezTo>
                <a:cubicBezTo>
                  <a:pt x="2181" y="82"/>
                  <a:pt x="2230" y="94"/>
                  <a:pt x="2288" y="104"/>
                </a:cubicBezTo>
                <a:cubicBezTo>
                  <a:pt x="2315" y="101"/>
                  <a:pt x="2342" y="102"/>
                  <a:pt x="2368" y="96"/>
                </a:cubicBezTo>
                <a:cubicBezTo>
                  <a:pt x="2398" y="89"/>
                  <a:pt x="2462" y="39"/>
                  <a:pt x="2496" y="24"/>
                </a:cubicBezTo>
                <a:cubicBezTo>
                  <a:pt x="2511" y="17"/>
                  <a:pt x="2527" y="10"/>
                  <a:pt x="2544" y="8"/>
                </a:cubicBezTo>
                <a:cubicBezTo>
                  <a:pt x="2573" y="5"/>
                  <a:pt x="2632" y="0"/>
                  <a:pt x="2632" y="0"/>
                </a:cubicBezTo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647" grpId="0" animBg="1"/>
      <p:bldP spid="322648" grpId="0" animBg="1"/>
      <p:bldP spid="322649" grpId="0" animBg="1"/>
      <p:bldP spid="322650" grpId="0" animBg="1"/>
      <p:bldP spid="322651" grpId="0" animBg="1"/>
      <p:bldP spid="322652" grpId="0" animBg="1"/>
      <p:bldP spid="97" grpId="0" animBg="1"/>
      <p:bldP spid="98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79" name="Group 3"/>
          <p:cNvGrpSpPr>
            <a:grpSpLocks/>
          </p:cNvGrpSpPr>
          <p:nvPr/>
        </p:nvGrpSpPr>
        <p:grpSpPr bwMode="auto">
          <a:xfrm>
            <a:off x="2339752" y="89521"/>
            <a:ext cx="3816350" cy="6669088"/>
            <a:chOff x="385" y="119"/>
            <a:chExt cx="2404" cy="4201"/>
          </a:xfrm>
        </p:grpSpPr>
        <p:sp>
          <p:nvSpPr>
            <p:cNvPr id="101381" name="Line 4"/>
            <p:cNvSpPr>
              <a:spLocks noChangeShapeType="1"/>
            </p:cNvSpPr>
            <p:nvPr/>
          </p:nvSpPr>
          <p:spPr bwMode="auto">
            <a:xfrm>
              <a:off x="1020" y="300"/>
              <a:ext cx="176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382" name="Line 5"/>
            <p:cNvSpPr>
              <a:spLocks noChangeShapeType="1"/>
            </p:cNvSpPr>
            <p:nvPr/>
          </p:nvSpPr>
          <p:spPr bwMode="auto">
            <a:xfrm>
              <a:off x="431" y="119"/>
              <a:ext cx="589" cy="45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383" name="Line 6"/>
            <p:cNvSpPr>
              <a:spLocks noChangeShapeType="1"/>
            </p:cNvSpPr>
            <p:nvPr/>
          </p:nvSpPr>
          <p:spPr bwMode="auto">
            <a:xfrm>
              <a:off x="431" y="119"/>
              <a:ext cx="589" cy="18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384" name="Line 7"/>
            <p:cNvSpPr>
              <a:spLocks noChangeShapeType="1"/>
            </p:cNvSpPr>
            <p:nvPr/>
          </p:nvSpPr>
          <p:spPr bwMode="auto">
            <a:xfrm>
              <a:off x="1837" y="300"/>
              <a:ext cx="0" cy="367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3592" name="Rectangle 8"/>
            <p:cNvSpPr>
              <a:spLocks noChangeArrowheads="1"/>
            </p:cNvSpPr>
            <p:nvPr/>
          </p:nvSpPr>
          <p:spPr bwMode="auto">
            <a:xfrm>
              <a:off x="1156" y="618"/>
              <a:ext cx="4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B/0</a:t>
              </a:r>
            </a:p>
          </p:txBody>
        </p:sp>
        <p:sp>
          <p:nvSpPr>
            <p:cNvPr id="323593" name="Rectangle 9"/>
            <p:cNvSpPr>
              <a:spLocks noChangeArrowheads="1"/>
            </p:cNvSpPr>
            <p:nvPr/>
          </p:nvSpPr>
          <p:spPr bwMode="auto">
            <a:xfrm>
              <a:off x="2018" y="618"/>
              <a:ext cx="4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C/0</a:t>
              </a:r>
            </a:p>
          </p:txBody>
        </p:sp>
        <p:sp>
          <p:nvSpPr>
            <p:cNvPr id="323594" name="Rectangle 10"/>
            <p:cNvSpPr>
              <a:spLocks noChangeArrowheads="1"/>
            </p:cNvSpPr>
            <p:nvPr/>
          </p:nvSpPr>
          <p:spPr bwMode="auto">
            <a:xfrm>
              <a:off x="2018" y="1026"/>
              <a:ext cx="4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E/0</a:t>
              </a:r>
            </a:p>
          </p:txBody>
        </p:sp>
        <p:sp>
          <p:nvSpPr>
            <p:cNvPr id="323595" name="Rectangle 11"/>
            <p:cNvSpPr>
              <a:spLocks noChangeArrowheads="1"/>
            </p:cNvSpPr>
            <p:nvPr/>
          </p:nvSpPr>
          <p:spPr bwMode="auto">
            <a:xfrm>
              <a:off x="2018" y="1434"/>
              <a:ext cx="4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G/0</a:t>
              </a:r>
            </a:p>
          </p:txBody>
        </p:sp>
        <p:sp>
          <p:nvSpPr>
            <p:cNvPr id="323596" name="Rectangle 12"/>
            <p:cNvSpPr>
              <a:spLocks noChangeArrowheads="1"/>
            </p:cNvSpPr>
            <p:nvPr/>
          </p:nvSpPr>
          <p:spPr bwMode="auto">
            <a:xfrm>
              <a:off x="2018" y="1888"/>
              <a:ext cx="5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I/0</a:t>
              </a:r>
            </a:p>
          </p:txBody>
        </p:sp>
        <p:sp>
          <p:nvSpPr>
            <p:cNvPr id="323597" name="Rectangle 13"/>
            <p:cNvSpPr>
              <a:spLocks noChangeArrowheads="1"/>
            </p:cNvSpPr>
            <p:nvPr/>
          </p:nvSpPr>
          <p:spPr bwMode="auto">
            <a:xfrm>
              <a:off x="2018" y="1888"/>
              <a:ext cx="37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I/0</a:t>
              </a:r>
            </a:p>
          </p:txBody>
        </p:sp>
        <p:sp>
          <p:nvSpPr>
            <p:cNvPr id="323598" name="Rectangle 14"/>
            <p:cNvSpPr>
              <a:spLocks noChangeArrowheads="1"/>
            </p:cNvSpPr>
            <p:nvPr/>
          </p:nvSpPr>
          <p:spPr bwMode="auto">
            <a:xfrm>
              <a:off x="2018" y="2341"/>
              <a:ext cx="37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I/0</a:t>
              </a:r>
            </a:p>
          </p:txBody>
        </p:sp>
        <p:sp>
          <p:nvSpPr>
            <p:cNvPr id="323599" name="Rectangle 15"/>
            <p:cNvSpPr>
              <a:spLocks noChangeArrowheads="1"/>
            </p:cNvSpPr>
            <p:nvPr/>
          </p:nvSpPr>
          <p:spPr bwMode="auto">
            <a:xfrm>
              <a:off x="2018" y="2722"/>
              <a:ext cx="37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I/0</a:t>
              </a:r>
            </a:p>
          </p:txBody>
        </p:sp>
        <p:sp>
          <p:nvSpPr>
            <p:cNvPr id="323600" name="Rectangle 16"/>
            <p:cNvSpPr>
              <a:spLocks noChangeArrowheads="1"/>
            </p:cNvSpPr>
            <p:nvPr/>
          </p:nvSpPr>
          <p:spPr bwMode="auto">
            <a:xfrm>
              <a:off x="2018" y="3130"/>
              <a:ext cx="37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I/0</a:t>
              </a:r>
            </a:p>
          </p:txBody>
        </p:sp>
        <p:sp>
          <p:nvSpPr>
            <p:cNvPr id="323601" name="Rectangle 17"/>
            <p:cNvSpPr>
              <a:spLocks noChangeArrowheads="1"/>
            </p:cNvSpPr>
            <p:nvPr/>
          </p:nvSpPr>
          <p:spPr bwMode="auto">
            <a:xfrm>
              <a:off x="2018" y="3489"/>
              <a:ext cx="4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A/0</a:t>
              </a:r>
            </a:p>
          </p:txBody>
        </p:sp>
        <p:sp>
          <p:nvSpPr>
            <p:cNvPr id="323602" name="Rectangle 18"/>
            <p:cNvSpPr>
              <a:spLocks noChangeArrowheads="1"/>
            </p:cNvSpPr>
            <p:nvPr/>
          </p:nvSpPr>
          <p:spPr bwMode="auto">
            <a:xfrm>
              <a:off x="1156" y="1026"/>
              <a:ext cx="4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D/0</a:t>
              </a:r>
            </a:p>
          </p:txBody>
        </p:sp>
        <p:sp>
          <p:nvSpPr>
            <p:cNvPr id="323603" name="Rectangle 19"/>
            <p:cNvSpPr>
              <a:spLocks noChangeArrowheads="1"/>
            </p:cNvSpPr>
            <p:nvPr/>
          </p:nvSpPr>
          <p:spPr bwMode="auto">
            <a:xfrm>
              <a:off x="1156" y="1434"/>
              <a:ext cx="42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F/0</a:t>
              </a:r>
            </a:p>
          </p:txBody>
        </p:sp>
        <p:sp>
          <p:nvSpPr>
            <p:cNvPr id="323604" name="Rectangle 20"/>
            <p:cNvSpPr>
              <a:spLocks noChangeArrowheads="1"/>
            </p:cNvSpPr>
            <p:nvPr/>
          </p:nvSpPr>
          <p:spPr bwMode="auto">
            <a:xfrm>
              <a:off x="1156" y="1888"/>
              <a:ext cx="4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H/0</a:t>
              </a:r>
            </a:p>
          </p:txBody>
        </p:sp>
        <p:sp>
          <p:nvSpPr>
            <p:cNvPr id="323605" name="Rectangle 21"/>
            <p:cNvSpPr>
              <a:spLocks noChangeArrowheads="1"/>
            </p:cNvSpPr>
            <p:nvPr/>
          </p:nvSpPr>
          <p:spPr bwMode="auto">
            <a:xfrm>
              <a:off x="1156" y="2341"/>
              <a:ext cx="37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I/0</a:t>
              </a:r>
            </a:p>
          </p:txBody>
        </p:sp>
        <p:sp>
          <p:nvSpPr>
            <p:cNvPr id="323606" name="Rectangle 22"/>
            <p:cNvSpPr>
              <a:spLocks noChangeArrowheads="1"/>
            </p:cNvSpPr>
            <p:nvPr/>
          </p:nvSpPr>
          <p:spPr bwMode="auto">
            <a:xfrm>
              <a:off x="1156" y="2757"/>
              <a:ext cx="4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H/0</a:t>
              </a:r>
            </a:p>
          </p:txBody>
        </p:sp>
        <p:sp>
          <p:nvSpPr>
            <p:cNvPr id="323607" name="Rectangle 23"/>
            <p:cNvSpPr>
              <a:spLocks noChangeArrowheads="1"/>
            </p:cNvSpPr>
            <p:nvPr/>
          </p:nvSpPr>
          <p:spPr bwMode="auto">
            <a:xfrm>
              <a:off x="1156" y="3130"/>
              <a:ext cx="37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I/0</a:t>
              </a:r>
            </a:p>
          </p:txBody>
        </p:sp>
        <p:sp>
          <p:nvSpPr>
            <p:cNvPr id="323608" name="Rectangle 24"/>
            <p:cNvSpPr>
              <a:spLocks noChangeArrowheads="1"/>
            </p:cNvSpPr>
            <p:nvPr/>
          </p:nvSpPr>
          <p:spPr bwMode="auto">
            <a:xfrm>
              <a:off x="1156" y="3489"/>
              <a:ext cx="4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A/0</a:t>
              </a:r>
            </a:p>
          </p:txBody>
        </p:sp>
        <p:sp>
          <p:nvSpPr>
            <p:cNvPr id="101402" name="Line 25"/>
            <p:cNvSpPr>
              <a:spLocks noChangeShapeType="1"/>
            </p:cNvSpPr>
            <p:nvPr/>
          </p:nvSpPr>
          <p:spPr bwMode="auto">
            <a:xfrm>
              <a:off x="1020" y="3974"/>
              <a:ext cx="0" cy="34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03" name="Line 26"/>
            <p:cNvSpPr>
              <a:spLocks noChangeShapeType="1"/>
            </p:cNvSpPr>
            <p:nvPr/>
          </p:nvSpPr>
          <p:spPr bwMode="auto">
            <a:xfrm>
              <a:off x="1837" y="3974"/>
              <a:ext cx="0" cy="34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04" name="Line 27"/>
            <p:cNvSpPr>
              <a:spLocks noChangeShapeType="1"/>
            </p:cNvSpPr>
            <p:nvPr/>
          </p:nvSpPr>
          <p:spPr bwMode="auto">
            <a:xfrm>
              <a:off x="2789" y="3974"/>
              <a:ext cx="0" cy="34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3612" name="Rectangle 28"/>
            <p:cNvSpPr>
              <a:spLocks noChangeArrowheads="1"/>
            </p:cNvSpPr>
            <p:nvPr/>
          </p:nvSpPr>
          <p:spPr bwMode="auto">
            <a:xfrm>
              <a:off x="1156" y="3838"/>
              <a:ext cx="4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A/0</a:t>
              </a:r>
            </a:p>
          </p:txBody>
        </p:sp>
        <p:sp>
          <p:nvSpPr>
            <p:cNvPr id="323613" name="Rectangle 29"/>
            <p:cNvSpPr>
              <a:spLocks noChangeArrowheads="1"/>
            </p:cNvSpPr>
            <p:nvPr/>
          </p:nvSpPr>
          <p:spPr bwMode="auto">
            <a:xfrm>
              <a:off x="2018" y="3838"/>
              <a:ext cx="4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A/1</a:t>
              </a:r>
            </a:p>
          </p:txBody>
        </p:sp>
        <p:sp>
          <p:nvSpPr>
            <p:cNvPr id="323614" name="Rectangle 30"/>
            <p:cNvSpPr>
              <a:spLocks noChangeArrowheads="1"/>
            </p:cNvSpPr>
            <p:nvPr/>
          </p:nvSpPr>
          <p:spPr bwMode="auto">
            <a:xfrm>
              <a:off x="476" y="618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23615" name="Rectangle 31"/>
            <p:cNvSpPr>
              <a:spLocks noChangeArrowheads="1"/>
            </p:cNvSpPr>
            <p:nvPr/>
          </p:nvSpPr>
          <p:spPr bwMode="auto">
            <a:xfrm>
              <a:off x="476" y="981"/>
              <a:ext cx="3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23616" name="Rectangle 32"/>
            <p:cNvSpPr>
              <a:spLocks noChangeArrowheads="1"/>
            </p:cNvSpPr>
            <p:nvPr/>
          </p:nvSpPr>
          <p:spPr bwMode="auto">
            <a:xfrm>
              <a:off x="476" y="1389"/>
              <a:ext cx="3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23617" name="Rectangle 33"/>
            <p:cNvSpPr>
              <a:spLocks noChangeArrowheads="1"/>
            </p:cNvSpPr>
            <p:nvPr/>
          </p:nvSpPr>
          <p:spPr bwMode="auto">
            <a:xfrm>
              <a:off x="476" y="1842"/>
              <a:ext cx="3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23618" name="Rectangle 34"/>
            <p:cNvSpPr>
              <a:spLocks noChangeArrowheads="1"/>
            </p:cNvSpPr>
            <p:nvPr/>
          </p:nvSpPr>
          <p:spPr bwMode="auto">
            <a:xfrm>
              <a:off x="476" y="2341"/>
              <a:ext cx="3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23619" name="Rectangle 35"/>
            <p:cNvSpPr>
              <a:spLocks noChangeArrowheads="1"/>
            </p:cNvSpPr>
            <p:nvPr/>
          </p:nvSpPr>
          <p:spPr bwMode="auto">
            <a:xfrm>
              <a:off x="476" y="2750"/>
              <a:ext cx="3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23620" name="Rectangle 36"/>
            <p:cNvSpPr>
              <a:spLocks noChangeArrowheads="1"/>
            </p:cNvSpPr>
            <p:nvPr/>
          </p:nvSpPr>
          <p:spPr bwMode="auto">
            <a:xfrm>
              <a:off x="476" y="3130"/>
              <a:ext cx="3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23621" name="Rectangle 37"/>
            <p:cNvSpPr>
              <a:spLocks noChangeArrowheads="1"/>
            </p:cNvSpPr>
            <p:nvPr/>
          </p:nvSpPr>
          <p:spPr bwMode="auto">
            <a:xfrm>
              <a:off x="476" y="3475"/>
              <a:ext cx="3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323622" name="Rectangle 38"/>
            <p:cNvSpPr>
              <a:spLocks noChangeArrowheads="1"/>
            </p:cNvSpPr>
            <p:nvPr/>
          </p:nvSpPr>
          <p:spPr bwMode="auto">
            <a:xfrm>
              <a:off x="476" y="3838"/>
              <a:ext cx="3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23623" name="Rectangle 39"/>
            <p:cNvSpPr>
              <a:spLocks noChangeArrowheads="1"/>
            </p:cNvSpPr>
            <p:nvPr/>
          </p:nvSpPr>
          <p:spPr bwMode="auto">
            <a:xfrm>
              <a:off x="385" y="255"/>
              <a:ext cx="35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lang="en-US" altLang="zh-CN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323624" name="Rectangle 40"/>
            <p:cNvSpPr>
              <a:spLocks noChangeArrowheads="1"/>
            </p:cNvSpPr>
            <p:nvPr/>
          </p:nvSpPr>
          <p:spPr bwMode="auto">
            <a:xfrm>
              <a:off x="1247" y="255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23625" name="Rectangle 41"/>
            <p:cNvSpPr>
              <a:spLocks noChangeArrowheads="1"/>
            </p:cNvSpPr>
            <p:nvPr/>
          </p:nvSpPr>
          <p:spPr bwMode="auto">
            <a:xfrm>
              <a:off x="2109" y="255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23626" name="Rectangle 42"/>
            <p:cNvSpPr>
              <a:spLocks noChangeArrowheads="1"/>
            </p:cNvSpPr>
            <p:nvPr/>
          </p:nvSpPr>
          <p:spPr bwMode="auto">
            <a:xfrm>
              <a:off x="748" y="210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01420" name="Line 43"/>
            <p:cNvSpPr>
              <a:spLocks noChangeShapeType="1"/>
            </p:cNvSpPr>
            <p:nvPr/>
          </p:nvSpPr>
          <p:spPr bwMode="auto">
            <a:xfrm>
              <a:off x="1020" y="300"/>
              <a:ext cx="0" cy="376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21" name="Line 44"/>
            <p:cNvSpPr>
              <a:spLocks noChangeShapeType="1"/>
            </p:cNvSpPr>
            <p:nvPr/>
          </p:nvSpPr>
          <p:spPr bwMode="auto">
            <a:xfrm>
              <a:off x="2789" y="346"/>
              <a:ext cx="0" cy="376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22" name="Line 45"/>
            <p:cNvSpPr>
              <a:spLocks noChangeShapeType="1"/>
            </p:cNvSpPr>
            <p:nvPr/>
          </p:nvSpPr>
          <p:spPr bwMode="auto">
            <a:xfrm>
              <a:off x="385" y="572"/>
              <a:ext cx="240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23630" name="Rectangle 46"/>
          <p:cNvSpPr>
            <a:spLocks noChangeArrowheads="1"/>
          </p:cNvSpPr>
          <p:nvPr/>
        </p:nvSpPr>
        <p:spPr bwMode="auto">
          <a:xfrm>
            <a:off x="3851052" y="-99392"/>
            <a:ext cx="1223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N+1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Line 2"/>
          <p:cNvSpPr>
            <a:spLocks noChangeShapeType="1"/>
          </p:cNvSpPr>
          <p:nvPr/>
        </p:nvSpPr>
        <p:spPr bwMode="auto">
          <a:xfrm>
            <a:off x="73025" y="89521"/>
            <a:ext cx="935038" cy="719137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03" name="Line 3"/>
          <p:cNvSpPr>
            <a:spLocks noChangeShapeType="1"/>
          </p:cNvSpPr>
          <p:nvPr/>
        </p:nvSpPr>
        <p:spPr bwMode="auto">
          <a:xfrm>
            <a:off x="73025" y="89521"/>
            <a:ext cx="935038" cy="287337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04" name="Line 4"/>
          <p:cNvSpPr>
            <a:spLocks noChangeShapeType="1"/>
          </p:cNvSpPr>
          <p:nvPr/>
        </p:nvSpPr>
        <p:spPr bwMode="auto">
          <a:xfrm flipH="1">
            <a:off x="2298699" y="376858"/>
            <a:ext cx="6351" cy="6148486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4613" name="Rectangle 5"/>
          <p:cNvSpPr>
            <a:spLocks noChangeArrowheads="1"/>
          </p:cNvSpPr>
          <p:nvPr/>
        </p:nvSpPr>
        <p:spPr bwMode="auto">
          <a:xfrm>
            <a:off x="1296988" y="734144"/>
            <a:ext cx="6969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B/0</a:t>
            </a:r>
          </a:p>
        </p:txBody>
      </p:sp>
      <p:sp>
        <p:nvSpPr>
          <p:cNvPr id="324614" name="Rectangle 6"/>
          <p:cNvSpPr>
            <a:spLocks noChangeArrowheads="1"/>
          </p:cNvSpPr>
          <p:nvPr/>
        </p:nvSpPr>
        <p:spPr bwMode="auto">
          <a:xfrm>
            <a:off x="2592388" y="734144"/>
            <a:ext cx="717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C/0</a:t>
            </a:r>
          </a:p>
        </p:txBody>
      </p:sp>
      <p:sp>
        <p:nvSpPr>
          <p:cNvPr id="324615" name="Rectangle 7"/>
          <p:cNvSpPr>
            <a:spLocks noChangeArrowheads="1"/>
          </p:cNvSpPr>
          <p:nvPr/>
        </p:nvSpPr>
        <p:spPr bwMode="auto">
          <a:xfrm>
            <a:off x="2592388" y="1381844"/>
            <a:ext cx="6969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E/0</a:t>
            </a:r>
          </a:p>
        </p:txBody>
      </p:sp>
      <p:sp>
        <p:nvSpPr>
          <p:cNvPr id="324616" name="Rectangle 8"/>
          <p:cNvSpPr>
            <a:spLocks noChangeArrowheads="1"/>
          </p:cNvSpPr>
          <p:nvPr/>
        </p:nvSpPr>
        <p:spPr bwMode="auto">
          <a:xfrm>
            <a:off x="2592388" y="2029544"/>
            <a:ext cx="73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G/0</a:t>
            </a:r>
          </a:p>
        </p:txBody>
      </p:sp>
      <p:sp>
        <p:nvSpPr>
          <p:cNvPr id="324618" name="Rectangle 10"/>
          <p:cNvSpPr>
            <a:spLocks noChangeArrowheads="1"/>
          </p:cNvSpPr>
          <p:nvPr/>
        </p:nvSpPr>
        <p:spPr bwMode="auto">
          <a:xfrm>
            <a:off x="2592388" y="2750269"/>
            <a:ext cx="5984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I/0</a:t>
            </a:r>
          </a:p>
        </p:txBody>
      </p:sp>
      <p:sp>
        <p:nvSpPr>
          <p:cNvPr id="324619" name="Rectangle 11"/>
          <p:cNvSpPr>
            <a:spLocks noChangeArrowheads="1"/>
          </p:cNvSpPr>
          <p:nvPr/>
        </p:nvSpPr>
        <p:spPr bwMode="auto">
          <a:xfrm>
            <a:off x="2592388" y="3469407"/>
            <a:ext cx="5984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I/0</a:t>
            </a:r>
          </a:p>
        </p:txBody>
      </p:sp>
      <p:sp>
        <p:nvSpPr>
          <p:cNvPr id="324620" name="Rectangle 12"/>
          <p:cNvSpPr>
            <a:spLocks noChangeArrowheads="1"/>
          </p:cNvSpPr>
          <p:nvPr/>
        </p:nvSpPr>
        <p:spPr bwMode="auto">
          <a:xfrm>
            <a:off x="2592388" y="4190132"/>
            <a:ext cx="5984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I/0</a:t>
            </a:r>
          </a:p>
        </p:txBody>
      </p:sp>
      <p:sp>
        <p:nvSpPr>
          <p:cNvPr id="324621" name="Rectangle 13"/>
          <p:cNvSpPr>
            <a:spLocks noChangeArrowheads="1"/>
          </p:cNvSpPr>
          <p:nvPr/>
        </p:nvSpPr>
        <p:spPr bwMode="auto">
          <a:xfrm>
            <a:off x="2627313" y="4837832"/>
            <a:ext cx="5984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I/0</a:t>
            </a:r>
          </a:p>
        </p:txBody>
      </p:sp>
      <p:sp>
        <p:nvSpPr>
          <p:cNvPr id="324622" name="Rectangle 14"/>
          <p:cNvSpPr>
            <a:spLocks noChangeArrowheads="1"/>
          </p:cNvSpPr>
          <p:nvPr/>
        </p:nvSpPr>
        <p:spPr bwMode="auto">
          <a:xfrm>
            <a:off x="2592388" y="5487119"/>
            <a:ext cx="717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A/0</a:t>
            </a:r>
          </a:p>
        </p:txBody>
      </p:sp>
      <p:sp>
        <p:nvSpPr>
          <p:cNvPr id="324623" name="Rectangle 15"/>
          <p:cNvSpPr>
            <a:spLocks noChangeArrowheads="1"/>
          </p:cNvSpPr>
          <p:nvPr/>
        </p:nvSpPr>
        <p:spPr bwMode="auto">
          <a:xfrm>
            <a:off x="1296988" y="1381844"/>
            <a:ext cx="717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D/0</a:t>
            </a:r>
          </a:p>
        </p:txBody>
      </p:sp>
      <p:sp>
        <p:nvSpPr>
          <p:cNvPr id="324624" name="Rectangle 16"/>
          <p:cNvSpPr>
            <a:spLocks noChangeArrowheads="1"/>
          </p:cNvSpPr>
          <p:nvPr/>
        </p:nvSpPr>
        <p:spPr bwMode="auto">
          <a:xfrm>
            <a:off x="1296988" y="2029544"/>
            <a:ext cx="6778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F/0</a:t>
            </a:r>
          </a:p>
        </p:txBody>
      </p:sp>
      <p:sp>
        <p:nvSpPr>
          <p:cNvPr id="324625" name="Rectangle 17"/>
          <p:cNvSpPr>
            <a:spLocks noChangeArrowheads="1"/>
          </p:cNvSpPr>
          <p:nvPr/>
        </p:nvSpPr>
        <p:spPr bwMode="auto">
          <a:xfrm>
            <a:off x="1331913" y="2750269"/>
            <a:ext cx="73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H/0</a:t>
            </a:r>
          </a:p>
        </p:txBody>
      </p:sp>
      <p:sp>
        <p:nvSpPr>
          <p:cNvPr id="324626" name="Rectangle 18"/>
          <p:cNvSpPr>
            <a:spLocks noChangeArrowheads="1"/>
          </p:cNvSpPr>
          <p:nvPr/>
        </p:nvSpPr>
        <p:spPr bwMode="auto">
          <a:xfrm>
            <a:off x="1296988" y="3469407"/>
            <a:ext cx="5984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I/0</a:t>
            </a:r>
          </a:p>
        </p:txBody>
      </p:sp>
      <p:sp>
        <p:nvSpPr>
          <p:cNvPr id="324627" name="Rectangle 19"/>
          <p:cNvSpPr>
            <a:spLocks noChangeArrowheads="1"/>
          </p:cNvSpPr>
          <p:nvPr/>
        </p:nvSpPr>
        <p:spPr bwMode="auto">
          <a:xfrm>
            <a:off x="1223963" y="4190132"/>
            <a:ext cx="736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H/0</a:t>
            </a:r>
          </a:p>
        </p:txBody>
      </p:sp>
      <p:sp>
        <p:nvSpPr>
          <p:cNvPr id="324628" name="Rectangle 20"/>
          <p:cNvSpPr>
            <a:spLocks noChangeArrowheads="1"/>
          </p:cNvSpPr>
          <p:nvPr/>
        </p:nvSpPr>
        <p:spPr bwMode="auto">
          <a:xfrm>
            <a:off x="1258888" y="4837832"/>
            <a:ext cx="5984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I/0</a:t>
            </a:r>
          </a:p>
        </p:txBody>
      </p:sp>
      <p:sp>
        <p:nvSpPr>
          <p:cNvPr id="324629" name="Rectangle 21"/>
          <p:cNvSpPr>
            <a:spLocks noChangeArrowheads="1"/>
          </p:cNvSpPr>
          <p:nvPr/>
        </p:nvSpPr>
        <p:spPr bwMode="auto">
          <a:xfrm>
            <a:off x="1223963" y="5487119"/>
            <a:ext cx="717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A/0</a:t>
            </a:r>
          </a:p>
        </p:txBody>
      </p:sp>
      <p:sp>
        <p:nvSpPr>
          <p:cNvPr id="324632" name="Rectangle 24"/>
          <p:cNvSpPr>
            <a:spLocks noChangeArrowheads="1"/>
          </p:cNvSpPr>
          <p:nvPr/>
        </p:nvSpPr>
        <p:spPr bwMode="auto">
          <a:xfrm>
            <a:off x="1233488" y="6006232"/>
            <a:ext cx="717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A/0</a:t>
            </a:r>
          </a:p>
        </p:txBody>
      </p:sp>
      <p:sp>
        <p:nvSpPr>
          <p:cNvPr id="324633" name="Rectangle 25"/>
          <p:cNvSpPr>
            <a:spLocks noChangeArrowheads="1"/>
          </p:cNvSpPr>
          <p:nvPr/>
        </p:nvSpPr>
        <p:spPr bwMode="auto">
          <a:xfrm>
            <a:off x="2565769" y="6006232"/>
            <a:ext cx="717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A/1</a:t>
            </a:r>
          </a:p>
        </p:txBody>
      </p:sp>
      <p:sp>
        <p:nvSpPr>
          <p:cNvPr id="324634" name="Rectangle 26"/>
          <p:cNvSpPr>
            <a:spLocks noChangeArrowheads="1"/>
          </p:cNvSpPr>
          <p:nvPr/>
        </p:nvSpPr>
        <p:spPr bwMode="auto">
          <a:xfrm>
            <a:off x="252339" y="764704"/>
            <a:ext cx="441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</a:p>
        </p:txBody>
      </p:sp>
      <p:sp>
        <p:nvSpPr>
          <p:cNvPr id="324635" name="Rectangle 27"/>
          <p:cNvSpPr>
            <a:spLocks noChangeArrowheads="1"/>
          </p:cNvSpPr>
          <p:nvPr/>
        </p:nvSpPr>
        <p:spPr bwMode="auto">
          <a:xfrm>
            <a:off x="252339" y="1340967"/>
            <a:ext cx="503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</a:p>
        </p:txBody>
      </p:sp>
      <p:sp>
        <p:nvSpPr>
          <p:cNvPr id="324636" name="Rectangle 28"/>
          <p:cNvSpPr>
            <a:spLocks noChangeArrowheads="1"/>
          </p:cNvSpPr>
          <p:nvPr/>
        </p:nvSpPr>
        <p:spPr bwMode="auto">
          <a:xfrm>
            <a:off x="252339" y="1988667"/>
            <a:ext cx="503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</a:p>
        </p:txBody>
      </p:sp>
      <p:sp>
        <p:nvSpPr>
          <p:cNvPr id="324637" name="Rectangle 29"/>
          <p:cNvSpPr>
            <a:spLocks noChangeArrowheads="1"/>
          </p:cNvSpPr>
          <p:nvPr/>
        </p:nvSpPr>
        <p:spPr bwMode="auto">
          <a:xfrm>
            <a:off x="252339" y="2707804"/>
            <a:ext cx="323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</a:p>
        </p:txBody>
      </p:sp>
      <p:sp>
        <p:nvSpPr>
          <p:cNvPr id="324638" name="Rectangle 30"/>
          <p:cNvSpPr>
            <a:spLocks noChangeArrowheads="1"/>
          </p:cNvSpPr>
          <p:nvPr/>
        </p:nvSpPr>
        <p:spPr bwMode="auto">
          <a:xfrm>
            <a:off x="252339" y="3499967"/>
            <a:ext cx="503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</a:p>
        </p:txBody>
      </p:sp>
      <p:sp>
        <p:nvSpPr>
          <p:cNvPr id="324639" name="Rectangle 31"/>
          <p:cNvSpPr>
            <a:spLocks noChangeArrowheads="1"/>
          </p:cNvSpPr>
          <p:nvPr/>
        </p:nvSpPr>
        <p:spPr bwMode="auto">
          <a:xfrm>
            <a:off x="252339" y="4149254"/>
            <a:ext cx="5032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</a:p>
        </p:txBody>
      </p:sp>
      <p:sp>
        <p:nvSpPr>
          <p:cNvPr id="324640" name="Rectangle 32"/>
          <p:cNvSpPr>
            <a:spLocks noChangeArrowheads="1"/>
          </p:cNvSpPr>
          <p:nvPr/>
        </p:nvSpPr>
        <p:spPr bwMode="auto">
          <a:xfrm>
            <a:off x="252339" y="4868392"/>
            <a:ext cx="503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</a:p>
        </p:txBody>
      </p:sp>
      <p:sp>
        <p:nvSpPr>
          <p:cNvPr id="324641" name="Rectangle 33"/>
          <p:cNvSpPr>
            <a:spLocks noChangeArrowheads="1"/>
          </p:cNvSpPr>
          <p:nvPr/>
        </p:nvSpPr>
        <p:spPr bwMode="auto">
          <a:xfrm>
            <a:off x="252339" y="5444654"/>
            <a:ext cx="5032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</a:t>
            </a:r>
          </a:p>
        </p:txBody>
      </p:sp>
      <p:sp>
        <p:nvSpPr>
          <p:cNvPr id="324642" name="Rectangle 34"/>
          <p:cNvSpPr>
            <a:spLocks noChangeArrowheads="1"/>
          </p:cNvSpPr>
          <p:nvPr/>
        </p:nvSpPr>
        <p:spPr bwMode="auto">
          <a:xfrm>
            <a:off x="252339" y="6036792"/>
            <a:ext cx="503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</a:p>
        </p:txBody>
      </p:sp>
      <p:sp>
        <p:nvSpPr>
          <p:cNvPr id="324643" name="Rectangle 35"/>
          <p:cNvSpPr>
            <a:spLocks noChangeArrowheads="1"/>
          </p:cNvSpPr>
          <p:nvPr/>
        </p:nvSpPr>
        <p:spPr bwMode="auto">
          <a:xfrm>
            <a:off x="0" y="305421"/>
            <a:ext cx="5699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</a:p>
        </p:txBody>
      </p:sp>
      <p:sp>
        <p:nvSpPr>
          <p:cNvPr id="324644" name="Rectangle 36"/>
          <p:cNvSpPr>
            <a:spLocks noChangeArrowheads="1"/>
          </p:cNvSpPr>
          <p:nvPr/>
        </p:nvSpPr>
        <p:spPr bwMode="auto">
          <a:xfrm>
            <a:off x="1368425" y="305421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24645" name="Rectangle 37"/>
          <p:cNvSpPr>
            <a:spLocks noChangeArrowheads="1"/>
          </p:cNvSpPr>
          <p:nvPr/>
        </p:nvSpPr>
        <p:spPr bwMode="auto">
          <a:xfrm>
            <a:off x="2736850" y="305421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324646" name="Rectangle 38"/>
          <p:cNvSpPr>
            <a:spLocks noChangeArrowheads="1"/>
          </p:cNvSpPr>
          <p:nvPr/>
        </p:nvSpPr>
        <p:spPr bwMode="auto">
          <a:xfrm>
            <a:off x="576263" y="23398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</a:p>
        </p:txBody>
      </p:sp>
      <p:sp>
        <p:nvSpPr>
          <p:cNvPr id="102438" name="Line 39"/>
          <p:cNvSpPr>
            <a:spLocks noChangeShapeType="1"/>
          </p:cNvSpPr>
          <p:nvPr/>
        </p:nvSpPr>
        <p:spPr bwMode="auto">
          <a:xfrm>
            <a:off x="1008062" y="376858"/>
            <a:ext cx="20639" cy="6179046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4648" name="Rectangle 40"/>
          <p:cNvSpPr>
            <a:spLocks noChangeArrowheads="1"/>
          </p:cNvSpPr>
          <p:nvPr/>
        </p:nvSpPr>
        <p:spPr bwMode="auto">
          <a:xfrm>
            <a:off x="1476375" y="-99392"/>
            <a:ext cx="1223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N+1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/Z</a:t>
            </a:r>
          </a:p>
        </p:txBody>
      </p:sp>
      <p:sp>
        <p:nvSpPr>
          <p:cNvPr id="102440" name="Line 41"/>
          <p:cNvSpPr>
            <a:spLocks noChangeShapeType="1"/>
          </p:cNvSpPr>
          <p:nvPr/>
        </p:nvSpPr>
        <p:spPr bwMode="auto">
          <a:xfrm>
            <a:off x="4032696" y="6165850"/>
            <a:ext cx="50038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41" name="Line 42"/>
          <p:cNvSpPr>
            <a:spLocks noChangeShapeType="1"/>
          </p:cNvSpPr>
          <p:nvPr/>
        </p:nvSpPr>
        <p:spPr bwMode="auto">
          <a:xfrm flipV="1">
            <a:off x="6625084" y="3429000"/>
            <a:ext cx="0" cy="273685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42" name="Line 43"/>
          <p:cNvSpPr>
            <a:spLocks noChangeShapeType="1"/>
          </p:cNvSpPr>
          <p:nvPr/>
        </p:nvSpPr>
        <p:spPr bwMode="auto">
          <a:xfrm flipV="1">
            <a:off x="5328096" y="2349500"/>
            <a:ext cx="0" cy="381635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43" name="Line 44"/>
          <p:cNvSpPr>
            <a:spLocks noChangeShapeType="1"/>
          </p:cNvSpPr>
          <p:nvPr/>
        </p:nvSpPr>
        <p:spPr bwMode="auto">
          <a:xfrm flipV="1">
            <a:off x="7920484" y="4581525"/>
            <a:ext cx="0" cy="15843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44" name="Line 45"/>
          <p:cNvSpPr>
            <a:spLocks noChangeShapeType="1"/>
          </p:cNvSpPr>
          <p:nvPr/>
        </p:nvSpPr>
        <p:spPr bwMode="auto">
          <a:xfrm flipV="1">
            <a:off x="5977384" y="2997200"/>
            <a:ext cx="0" cy="316865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45" name="Line 46"/>
          <p:cNvSpPr>
            <a:spLocks noChangeShapeType="1"/>
          </p:cNvSpPr>
          <p:nvPr/>
        </p:nvSpPr>
        <p:spPr bwMode="auto">
          <a:xfrm flipV="1">
            <a:off x="4680396" y="1268413"/>
            <a:ext cx="0" cy="4897437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46" name="Line 47"/>
          <p:cNvSpPr>
            <a:spLocks noChangeShapeType="1"/>
          </p:cNvSpPr>
          <p:nvPr/>
        </p:nvSpPr>
        <p:spPr bwMode="auto">
          <a:xfrm flipV="1">
            <a:off x="7272784" y="4221163"/>
            <a:ext cx="0" cy="1944687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47" name="Line 48"/>
          <p:cNvSpPr>
            <a:spLocks noChangeShapeType="1"/>
          </p:cNvSpPr>
          <p:nvPr/>
        </p:nvSpPr>
        <p:spPr bwMode="auto">
          <a:xfrm flipV="1">
            <a:off x="8496746" y="5229225"/>
            <a:ext cx="0" cy="9366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48" name="Line 50"/>
          <p:cNvSpPr>
            <a:spLocks noChangeShapeType="1"/>
          </p:cNvSpPr>
          <p:nvPr/>
        </p:nvSpPr>
        <p:spPr bwMode="auto">
          <a:xfrm>
            <a:off x="4032696" y="3141663"/>
            <a:ext cx="144463" cy="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49" name="Line 51"/>
          <p:cNvSpPr>
            <a:spLocks noChangeShapeType="1"/>
          </p:cNvSpPr>
          <p:nvPr/>
        </p:nvSpPr>
        <p:spPr bwMode="auto">
          <a:xfrm>
            <a:off x="4032696" y="5373688"/>
            <a:ext cx="144463" cy="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50" name="Line 52"/>
          <p:cNvSpPr>
            <a:spLocks noChangeShapeType="1"/>
          </p:cNvSpPr>
          <p:nvPr/>
        </p:nvSpPr>
        <p:spPr bwMode="auto">
          <a:xfrm>
            <a:off x="4032696" y="1773238"/>
            <a:ext cx="144463" cy="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51" name="Line 53"/>
          <p:cNvSpPr>
            <a:spLocks noChangeShapeType="1"/>
          </p:cNvSpPr>
          <p:nvPr/>
        </p:nvSpPr>
        <p:spPr bwMode="auto">
          <a:xfrm>
            <a:off x="4032696" y="908050"/>
            <a:ext cx="144463" cy="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52" name="Line 54"/>
          <p:cNvSpPr>
            <a:spLocks noChangeShapeType="1"/>
          </p:cNvSpPr>
          <p:nvPr/>
        </p:nvSpPr>
        <p:spPr bwMode="auto">
          <a:xfrm>
            <a:off x="4032696" y="2492375"/>
            <a:ext cx="144463" cy="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53" name="Line 55"/>
          <p:cNvSpPr>
            <a:spLocks noChangeShapeType="1"/>
          </p:cNvSpPr>
          <p:nvPr/>
        </p:nvSpPr>
        <p:spPr bwMode="auto">
          <a:xfrm flipV="1">
            <a:off x="4680396" y="0"/>
            <a:ext cx="0" cy="1268413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54" name="Line 56"/>
          <p:cNvSpPr>
            <a:spLocks noChangeShapeType="1"/>
          </p:cNvSpPr>
          <p:nvPr/>
        </p:nvSpPr>
        <p:spPr bwMode="auto">
          <a:xfrm>
            <a:off x="4032696" y="0"/>
            <a:ext cx="6477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55" name="Line 57"/>
          <p:cNvSpPr>
            <a:spLocks noChangeShapeType="1"/>
          </p:cNvSpPr>
          <p:nvPr/>
        </p:nvSpPr>
        <p:spPr bwMode="auto">
          <a:xfrm>
            <a:off x="4032696" y="908050"/>
            <a:ext cx="1223963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56" name="Line 58"/>
          <p:cNvSpPr>
            <a:spLocks noChangeShapeType="1"/>
          </p:cNvSpPr>
          <p:nvPr/>
        </p:nvSpPr>
        <p:spPr bwMode="auto">
          <a:xfrm flipV="1">
            <a:off x="5328096" y="908050"/>
            <a:ext cx="0" cy="1512888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57" name="Line 59"/>
          <p:cNvSpPr>
            <a:spLocks noChangeShapeType="1"/>
          </p:cNvSpPr>
          <p:nvPr/>
        </p:nvSpPr>
        <p:spPr bwMode="auto">
          <a:xfrm>
            <a:off x="4032696" y="1773238"/>
            <a:ext cx="1944688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58" name="Line 60"/>
          <p:cNvSpPr>
            <a:spLocks noChangeShapeType="1"/>
          </p:cNvSpPr>
          <p:nvPr/>
        </p:nvSpPr>
        <p:spPr bwMode="auto">
          <a:xfrm flipV="1">
            <a:off x="5977384" y="1773238"/>
            <a:ext cx="0" cy="1223962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59" name="Line 61"/>
          <p:cNvSpPr>
            <a:spLocks noChangeShapeType="1"/>
          </p:cNvSpPr>
          <p:nvPr/>
        </p:nvSpPr>
        <p:spPr bwMode="auto">
          <a:xfrm>
            <a:off x="4032696" y="2492375"/>
            <a:ext cx="2592388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60" name="Line 62"/>
          <p:cNvSpPr>
            <a:spLocks noChangeShapeType="1"/>
          </p:cNvSpPr>
          <p:nvPr/>
        </p:nvSpPr>
        <p:spPr bwMode="auto">
          <a:xfrm flipV="1">
            <a:off x="6625084" y="2492375"/>
            <a:ext cx="0" cy="1008063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61" name="Line 63"/>
          <p:cNvSpPr>
            <a:spLocks noChangeShapeType="1"/>
          </p:cNvSpPr>
          <p:nvPr/>
        </p:nvSpPr>
        <p:spPr bwMode="auto">
          <a:xfrm>
            <a:off x="4032696" y="3141663"/>
            <a:ext cx="3240088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62" name="Line 64"/>
          <p:cNvSpPr>
            <a:spLocks noChangeShapeType="1"/>
          </p:cNvSpPr>
          <p:nvPr/>
        </p:nvSpPr>
        <p:spPr bwMode="auto">
          <a:xfrm>
            <a:off x="7272784" y="3141663"/>
            <a:ext cx="0" cy="10795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63" name="Line 65"/>
          <p:cNvSpPr>
            <a:spLocks noChangeShapeType="1"/>
          </p:cNvSpPr>
          <p:nvPr/>
        </p:nvSpPr>
        <p:spPr bwMode="auto">
          <a:xfrm>
            <a:off x="4032696" y="4005263"/>
            <a:ext cx="3887788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64" name="Line 66"/>
          <p:cNvSpPr>
            <a:spLocks noChangeShapeType="1"/>
          </p:cNvSpPr>
          <p:nvPr/>
        </p:nvSpPr>
        <p:spPr bwMode="auto">
          <a:xfrm>
            <a:off x="7920484" y="4005263"/>
            <a:ext cx="0" cy="719137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65" name="Line 67"/>
          <p:cNvSpPr>
            <a:spLocks noChangeShapeType="1"/>
          </p:cNvSpPr>
          <p:nvPr/>
        </p:nvSpPr>
        <p:spPr bwMode="auto">
          <a:xfrm>
            <a:off x="4032696" y="4724400"/>
            <a:ext cx="446405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66" name="Line 68"/>
          <p:cNvSpPr>
            <a:spLocks noChangeShapeType="1"/>
          </p:cNvSpPr>
          <p:nvPr/>
        </p:nvSpPr>
        <p:spPr bwMode="auto">
          <a:xfrm>
            <a:off x="8496746" y="4724400"/>
            <a:ext cx="0" cy="5048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67" name="Line 69"/>
          <p:cNvSpPr>
            <a:spLocks noChangeShapeType="1"/>
          </p:cNvSpPr>
          <p:nvPr/>
        </p:nvSpPr>
        <p:spPr bwMode="auto">
          <a:xfrm>
            <a:off x="4032696" y="5373688"/>
            <a:ext cx="50038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68" name="Line 70"/>
          <p:cNvSpPr>
            <a:spLocks noChangeShapeType="1"/>
          </p:cNvSpPr>
          <p:nvPr/>
        </p:nvSpPr>
        <p:spPr bwMode="auto">
          <a:xfrm>
            <a:off x="9036496" y="5373688"/>
            <a:ext cx="0" cy="790576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69" name="Line 71"/>
          <p:cNvSpPr>
            <a:spLocks noChangeShapeType="1"/>
          </p:cNvSpPr>
          <p:nvPr/>
        </p:nvSpPr>
        <p:spPr bwMode="auto">
          <a:xfrm flipV="1">
            <a:off x="4032696" y="0"/>
            <a:ext cx="0" cy="616585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70" name="Line 72"/>
          <p:cNvSpPr>
            <a:spLocks noChangeShapeType="1"/>
          </p:cNvSpPr>
          <p:nvPr/>
        </p:nvSpPr>
        <p:spPr bwMode="auto">
          <a:xfrm>
            <a:off x="0" y="808658"/>
            <a:ext cx="3348038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71" name="Line 73"/>
          <p:cNvSpPr>
            <a:spLocks noChangeShapeType="1"/>
          </p:cNvSpPr>
          <p:nvPr/>
        </p:nvSpPr>
        <p:spPr bwMode="auto">
          <a:xfrm>
            <a:off x="971550" y="376858"/>
            <a:ext cx="2376488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72" name="Line 74"/>
          <p:cNvSpPr>
            <a:spLocks noChangeShapeType="1"/>
          </p:cNvSpPr>
          <p:nvPr/>
        </p:nvSpPr>
        <p:spPr bwMode="auto">
          <a:xfrm>
            <a:off x="3347864" y="376858"/>
            <a:ext cx="23813" cy="6148486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2473" name="Line 75"/>
          <p:cNvSpPr>
            <a:spLocks noChangeShapeType="1"/>
          </p:cNvSpPr>
          <p:nvPr/>
        </p:nvSpPr>
        <p:spPr bwMode="auto">
          <a:xfrm flipV="1">
            <a:off x="3348038" y="-99392"/>
            <a:ext cx="0" cy="47625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4684" name="Rectangle 76"/>
          <p:cNvSpPr>
            <a:spLocks noChangeArrowheads="1"/>
          </p:cNvSpPr>
          <p:nvPr/>
        </p:nvSpPr>
        <p:spPr bwMode="auto">
          <a:xfrm>
            <a:off x="4104134" y="6165850"/>
            <a:ext cx="441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</a:p>
        </p:txBody>
      </p:sp>
      <p:sp>
        <p:nvSpPr>
          <p:cNvPr id="324685" name="Rectangle 77"/>
          <p:cNvSpPr>
            <a:spLocks noChangeArrowheads="1"/>
          </p:cNvSpPr>
          <p:nvPr/>
        </p:nvSpPr>
        <p:spPr bwMode="auto">
          <a:xfrm>
            <a:off x="4751834" y="6165850"/>
            <a:ext cx="5032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</a:p>
        </p:txBody>
      </p:sp>
      <p:sp>
        <p:nvSpPr>
          <p:cNvPr id="324686" name="Rectangle 78"/>
          <p:cNvSpPr>
            <a:spLocks noChangeArrowheads="1"/>
          </p:cNvSpPr>
          <p:nvPr/>
        </p:nvSpPr>
        <p:spPr bwMode="auto">
          <a:xfrm>
            <a:off x="5401121" y="6165850"/>
            <a:ext cx="503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</a:p>
        </p:txBody>
      </p:sp>
      <p:sp>
        <p:nvSpPr>
          <p:cNvPr id="324687" name="Rectangle 79"/>
          <p:cNvSpPr>
            <a:spLocks noChangeArrowheads="1"/>
          </p:cNvSpPr>
          <p:nvPr/>
        </p:nvSpPr>
        <p:spPr bwMode="auto">
          <a:xfrm>
            <a:off x="6048821" y="6165850"/>
            <a:ext cx="323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</a:p>
        </p:txBody>
      </p:sp>
      <p:sp>
        <p:nvSpPr>
          <p:cNvPr id="324688" name="Rectangle 80"/>
          <p:cNvSpPr>
            <a:spLocks noChangeArrowheads="1"/>
          </p:cNvSpPr>
          <p:nvPr/>
        </p:nvSpPr>
        <p:spPr bwMode="auto">
          <a:xfrm>
            <a:off x="6696521" y="6165850"/>
            <a:ext cx="503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</a:p>
        </p:txBody>
      </p:sp>
      <p:sp>
        <p:nvSpPr>
          <p:cNvPr id="324689" name="Rectangle 81"/>
          <p:cNvSpPr>
            <a:spLocks noChangeArrowheads="1"/>
          </p:cNvSpPr>
          <p:nvPr/>
        </p:nvSpPr>
        <p:spPr bwMode="auto">
          <a:xfrm>
            <a:off x="7272784" y="6165850"/>
            <a:ext cx="5032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</a:p>
        </p:txBody>
      </p:sp>
      <p:sp>
        <p:nvSpPr>
          <p:cNvPr id="324690" name="Rectangle 82"/>
          <p:cNvSpPr>
            <a:spLocks noChangeArrowheads="1"/>
          </p:cNvSpPr>
          <p:nvPr/>
        </p:nvSpPr>
        <p:spPr bwMode="auto">
          <a:xfrm>
            <a:off x="7920484" y="6165850"/>
            <a:ext cx="5032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</a:p>
        </p:txBody>
      </p:sp>
      <p:sp>
        <p:nvSpPr>
          <p:cNvPr id="324691" name="Rectangle 83"/>
          <p:cNvSpPr>
            <a:spLocks noChangeArrowheads="1"/>
          </p:cNvSpPr>
          <p:nvPr/>
        </p:nvSpPr>
        <p:spPr bwMode="auto">
          <a:xfrm>
            <a:off x="8533259" y="6165850"/>
            <a:ext cx="5032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</a:t>
            </a:r>
          </a:p>
        </p:txBody>
      </p:sp>
      <p:sp>
        <p:nvSpPr>
          <p:cNvPr id="324692" name="Rectangle 84"/>
          <p:cNvSpPr>
            <a:spLocks noChangeArrowheads="1"/>
          </p:cNvSpPr>
          <p:nvPr/>
        </p:nvSpPr>
        <p:spPr bwMode="auto">
          <a:xfrm>
            <a:off x="3564707" y="188913"/>
            <a:ext cx="503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</a:p>
        </p:txBody>
      </p:sp>
      <p:sp>
        <p:nvSpPr>
          <p:cNvPr id="324693" name="Rectangle 85"/>
          <p:cNvSpPr>
            <a:spLocks noChangeArrowheads="1"/>
          </p:cNvSpPr>
          <p:nvPr/>
        </p:nvSpPr>
        <p:spPr bwMode="auto">
          <a:xfrm>
            <a:off x="3564707" y="1125538"/>
            <a:ext cx="43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</a:p>
        </p:txBody>
      </p:sp>
      <p:sp>
        <p:nvSpPr>
          <p:cNvPr id="324694" name="Rectangle 86"/>
          <p:cNvSpPr>
            <a:spLocks noChangeArrowheads="1"/>
          </p:cNvSpPr>
          <p:nvPr/>
        </p:nvSpPr>
        <p:spPr bwMode="auto">
          <a:xfrm>
            <a:off x="3564707" y="1844675"/>
            <a:ext cx="3952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</a:p>
        </p:txBody>
      </p:sp>
      <p:sp>
        <p:nvSpPr>
          <p:cNvPr id="324695" name="Rectangle 87"/>
          <p:cNvSpPr>
            <a:spLocks noChangeArrowheads="1"/>
          </p:cNvSpPr>
          <p:nvPr/>
        </p:nvSpPr>
        <p:spPr bwMode="auto">
          <a:xfrm>
            <a:off x="3564707" y="2565400"/>
            <a:ext cx="43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</a:p>
        </p:txBody>
      </p:sp>
      <p:sp>
        <p:nvSpPr>
          <p:cNvPr id="324696" name="Rectangle 88"/>
          <p:cNvSpPr>
            <a:spLocks noChangeArrowheads="1"/>
          </p:cNvSpPr>
          <p:nvPr/>
        </p:nvSpPr>
        <p:spPr bwMode="auto">
          <a:xfrm>
            <a:off x="3564707" y="3357563"/>
            <a:ext cx="43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</a:p>
        </p:txBody>
      </p:sp>
      <p:sp>
        <p:nvSpPr>
          <p:cNvPr id="324697" name="Rectangle 89"/>
          <p:cNvSpPr>
            <a:spLocks noChangeArrowheads="1"/>
          </p:cNvSpPr>
          <p:nvPr/>
        </p:nvSpPr>
        <p:spPr bwMode="auto">
          <a:xfrm>
            <a:off x="3564707" y="4149725"/>
            <a:ext cx="5032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</a:p>
        </p:txBody>
      </p:sp>
      <p:sp>
        <p:nvSpPr>
          <p:cNvPr id="324699" name="Rectangle 91"/>
          <p:cNvSpPr>
            <a:spLocks noChangeArrowheads="1"/>
          </p:cNvSpPr>
          <p:nvPr/>
        </p:nvSpPr>
        <p:spPr bwMode="auto">
          <a:xfrm>
            <a:off x="3564136" y="4797425"/>
            <a:ext cx="43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</a:t>
            </a:r>
          </a:p>
        </p:txBody>
      </p:sp>
      <p:sp>
        <p:nvSpPr>
          <p:cNvPr id="324700" name="Rectangle 92"/>
          <p:cNvSpPr>
            <a:spLocks noChangeArrowheads="1"/>
          </p:cNvSpPr>
          <p:nvPr/>
        </p:nvSpPr>
        <p:spPr bwMode="auto">
          <a:xfrm>
            <a:off x="3636591" y="5516563"/>
            <a:ext cx="2873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</a:p>
        </p:txBody>
      </p:sp>
      <p:sp>
        <p:nvSpPr>
          <p:cNvPr id="324701" name="Rectangle 93"/>
          <p:cNvSpPr>
            <a:spLocks noChangeArrowheads="1"/>
          </p:cNvSpPr>
          <p:nvPr/>
        </p:nvSpPr>
        <p:spPr bwMode="auto">
          <a:xfrm>
            <a:off x="4104134" y="188913"/>
            <a:ext cx="5032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BD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CE</a:t>
            </a:r>
          </a:p>
        </p:txBody>
      </p:sp>
      <p:sp>
        <p:nvSpPr>
          <p:cNvPr id="102491" name="Line 94"/>
          <p:cNvSpPr>
            <a:spLocks noChangeShapeType="1"/>
          </p:cNvSpPr>
          <p:nvPr/>
        </p:nvSpPr>
        <p:spPr bwMode="auto">
          <a:xfrm>
            <a:off x="4032696" y="908050"/>
            <a:ext cx="1223963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4703" name="Rectangle 95"/>
          <p:cNvSpPr>
            <a:spLocks noChangeArrowheads="1"/>
          </p:cNvSpPr>
          <p:nvPr/>
        </p:nvSpPr>
        <p:spPr bwMode="auto">
          <a:xfrm>
            <a:off x="4104134" y="188913"/>
            <a:ext cx="5032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BD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CE</a:t>
            </a:r>
          </a:p>
        </p:txBody>
      </p:sp>
      <p:sp>
        <p:nvSpPr>
          <p:cNvPr id="324704" name="Rectangle 96"/>
          <p:cNvSpPr>
            <a:spLocks noChangeArrowheads="1"/>
          </p:cNvSpPr>
          <p:nvPr/>
        </p:nvSpPr>
        <p:spPr bwMode="auto">
          <a:xfrm>
            <a:off x="4104134" y="981075"/>
            <a:ext cx="5762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BF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CG</a:t>
            </a:r>
          </a:p>
        </p:txBody>
      </p:sp>
      <p:sp>
        <p:nvSpPr>
          <p:cNvPr id="102494" name="Line 97"/>
          <p:cNvSpPr>
            <a:spLocks noChangeShapeType="1"/>
          </p:cNvSpPr>
          <p:nvPr/>
        </p:nvSpPr>
        <p:spPr bwMode="auto">
          <a:xfrm>
            <a:off x="4032696" y="1773238"/>
            <a:ext cx="1944688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95" name="Line 99"/>
          <p:cNvSpPr>
            <a:spLocks noChangeShapeType="1"/>
          </p:cNvSpPr>
          <p:nvPr/>
        </p:nvSpPr>
        <p:spPr bwMode="auto">
          <a:xfrm>
            <a:off x="4032696" y="1773238"/>
            <a:ext cx="1944688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4709" name="Rectangle 101"/>
          <p:cNvSpPr>
            <a:spLocks noChangeArrowheads="1"/>
          </p:cNvSpPr>
          <p:nvPr/>
        </p:nvSpPr>
        <p:spPr bwMode="auto">
          <a:xfrm>
            <a:off x="4032696" y="1773238"/>
            <a:ext cx="5762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BH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CI</a:t>
            </a:r>
          </a:p>
        </p:txBody>
      </p:sp>
      <p:sp>
        <p:nvSpPr>
          <p:cNvPr id="324710" name="Rectangle 102"/>
          <p:cNvSpPr>
            <a:spLocks noChangeArrowheads="1"/>
          </p:cNvSpPr>
          <p:nvPr/>
        </p:nvSpPr>
        <p:spPr bwMode="auto">
          <a:xfrm>
            <a:off x="4032696" y="2492375"/>
            <a:ext cx="5762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BI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CI</a:t>
            </a:r>
          </a:p>
        </p:txBody>
      </p:sp>
      <p:sp>
        <p:nvSpPr>
          <p:cNvPr id="324711" name="Rectangle 103"/>
          <p:cNvSpPr>
            <a:spLocks noChangeArrowheads="1"/>
          </p:cNvSpPr>
          <p:nvPr/>
        </p:nvSpPr>
        <p:spPr bwMode="auto">
          <a:xfrm>
            <a:off x="4032696" y="3213100"/>
            <a:ext cx="5762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BH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CI</a:t>
            </a:r>
          </a:p>
        </p:txBody>
      </p:sp>
      <p:sp>
        <p:nvSpPr>
          <p:cNvPr id="324712" name="Rectangle 104"/>
          <p:cNvSpPr>
            <a:spLocks noChangeArrowheads="1"/>
          </p:cNvSpPr>
          <p:nvPr/>
        </p:nvSpPr>
        <p:spPr bwMode="auto">
          <a:xfrm>
            <a:off x="4032696" y="4005263"/>
            <a:ext cx="5762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BI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CI</a:t>
            </a:r>
          </a:p>
        </p:txBody>
      </p:sp>
      <p:sp>
        <p:nvSpPr>
          <p:cNvPr id="324713" name="Rectangle 105"/>
          <p:cNvSpPr>
            <a:spLocks noChangeArrowheads="1"/>
          </p:cNvSpPr>
          <p:nvPr/>
        </p:nvSpPr>
        <p:spPr bwMode="auto">
          <a:xfrm>
            <a:off x="4032696" y="4724400"/>
            <a:ext cx="5762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AB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AC</a:t>
            </a:r>
          </a:p>
        </p:txBody>
      </p:sp>
      <p:sp>
        <p:nvSpPr>
          <p:cNvPr id="102501" name="Line 106"/>
          <p:cNvSpPr>
            <a:spLocks noChangeShapeType="1"/>
          </p:cNvSpPr>
          <p:nvPr/>
        </p:nvSpPr>
        <p:spPr bwMode="auto">
          <a:xfrm>
            <a:off x="4104134" y="5589588"/>
            <a:ext cx="504825" cy="503237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02" name="Line 107"/>
          <p:cNvSpPr>
            <a:spLocks noChangeShapeType="1"/>
          </p:cNvSpPr>
          <p:nvPr/>
        </p:nvSpPr>
        <p:spPr bwMode="auto">
          <a:xfrm flipH="1">
            <a:off x="4177159" y="5589588"/>
            <a:ext cx="358775" cy="360362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03" name="Line 108"/>
          <p:cNvSpPr>
            <a:spLocks noChangeShapeType="1"/>
          </p:cNvSpPr>
          <p:nvPr/>
        </p:nvSpPr>
        <p:spPr bwMode="auto">
          <a:xfrm flipH="1">
            <a:off x="4751834" y="5589588"/>
            <a:ext cx="358775" cy="360362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04" name="Line 109"/>
          <p:cNvSpPr>
            <a:spLocks noChangeShapeType="1"/>
          </p:cNvSpPr>
          <p:nvPr/>
        </p:nvSpPr>
        <p:spPr bwMode="auto">
          <a:xfrm flipH="1">
            <a:off x="5401121" y="5589588"/>
            <a:ext cx="358775" cy="360362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05" name="Line 110"/>
          <p:cNvSpPr>
            <a:spLocks noChangeShapeType="1"/>
          </p:cNvSpPr>
          <p:nvPr/>
        </p:nvSpPr>
        <p:spPr bwMode="auto">
          <a:xfrm flipH="1">
            <a:off x="6120259" y="5589588"/>
            <a:ext cx="358775" cy="360362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06" name="Line 111"/>
          <p:cNvSpPr>
            <a:spLocks noChangeShapeType="1"/>
          </p:cNvSpPr>
          <p:nvPr/>
        </p:nvSpPr>
        <p:spPr bwMode="auto">
          <a:xfrm flipH="1">
            <a:off x="6769546" y="5661025"/>
            <a:ext cx="358775" cy="360363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07" name="Line 112"/>
          <p:cNvSpPr>
            <a:spLocks noChangeShapeType="1"/>
          </p:cNvSpPr>
          <p:nvPr/>
        </p:nvSpPr>
        <p:spPr bwMode="auto">
          <a:xfrm flipH="1">
            <a:off x="7344221" y="5661025"/>
            <a:ext cx="358775" cy="360363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08" name="Line 113"/>
          <p:cNvSpPr>
            <a:spLocks noChangeShapeType="1"/>
          </p:cNvSpPr>
          <p:nvPr/>
        </p:nvSpPr>
        <p:spPr bwMode="auto">
          <a:xfrm flipH="1">
            <a:off x="7993509" y="5661025"/>
            <a:ext cx="358775" cy="360363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09" name="Line 114"/>
          <p:cNvSpPr>
            <a:spLocks noChangeShapeType="1"/>
          </p:cNvSpPr>
          <p:nvPr/>
        </p:nvSpPr>
        <p:spPr bwMode="auto">
          <a:xfrm flipH="1">
            <a:off x="8496746" y="5589588"/>
            <a:ext cx="358775" cy="360362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10" name="Line 115"/>
          <p:cNvSpPr>
            <a:spLocks noChangeShapeType="1"/>
          </p:cNvSpPr>
          <p:nvPr/>
        </p:nvSpPr>
        <p:spPr bwMode="auto">
          <a:xfrm>
            <a:off x="4751834" y="5589588"/>
            <a:ext cx="504825" cy="503237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11" name="Line 116"/>
          <p:cNvSpPr>
            <a:spLocks noChangeShapeType="1"/>
          </p:cNvSpPr>
          <p:nvPr/>
        </p:nvSpPr>
        <p:spPr bwMode="auto">
          <a:xfrm>
            <a:off x="5401121" y="5589588"/>
            <a:ext cx="504825" cy="503237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12" name="Line 117"/>
          <p:cNvSpPr>
            <a:spLocks noChangeShapeType="1"/>
          </p:cNvSpPr>
          <p:nvPr/>
        </p:nvSpPr>
        <p:spPr bwMode="auto">
          <a:xfrm>
            <a:off x="6048821" y="5589588"/>
            <a:ext cx="504825" cy="503237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13" name="Line 118"/>
          <p:cNvSpPr>
            <a:spLocks noChangeShapeType="1"/>
          </p:cNvSpPr>
          <p:nvPr/>
        </p:nvSpPr>
        <p:spPr bwMode="auto">
          <a:xfrm>
            <a:off x="6696521" y="5589588"/>
            <a:ext cx="504825" cy="503237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14" name="Line 119"/>
          <p:cNvSpPr>
            <a:spLocks noChangeShapeType="1"/>
          </p:cNvSpPr>
          <p:nvPr/>
        </p:nvSpPr>
        <p:spPr bwMode="auto">
          <a:xfrm>
            <a:off x="7272784" y="5589588"/>
            <a:ext cx="504825" cy="503237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15" name="Line 120"/>
          <p:cNvSpPr>
            <a:spLocks noChangeShapeType="1"/>
          </p:cNvSpPr>
          <p:nvPr/>
        </p:nvSpPr>
        <p:spPr bwMode="auto">
          <a:xfrm>
            <a:off x="7920484" y="5589588"/>
            <a:ext cx="504825" cy="503237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16" name="Line 121"/>
          <p:cNvSpPr>
            <a:spLocks noChangeShapeType="1"/>
          </p:cNvSpPr>
          <p:nvPr/>
        </p:nvSpPr>
        <p:spPr bwMode="auto">
          <a:xfrm>
            <a:off x="8531671" y="5589588"/>
            <a:ext cx="504825" cy="503237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17" name="Line 122"/>
          <p:cNvSpPr>
            <a:spLocks noChangeShapeType="1"/>
          </p:cNvSpPr>
          <p:nvPr/>
        </p:nvSpPr>
        <p:spPr bwMode="auto">
          <a:xfrm>
            <a:off x="6048821" y="3357563"/>
            <a:ext cx="215900" cy="4318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18" name="Line 123"/>
          <p:cNvSpPr>
            <a:spLocks noChangeShapeType="1"/>
          </p:cNvSpPr>
          <p:nvPr/>
        </p:nvSpPr>
        <p:spPr bwMode="auto">
          <a:xfrm flipV="1">
            <a:off x="6264721" y="3213100"/>
            <a:ext cx="287338" cy="576263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19" name="Line 124"/>
          <p:cNvSpPr>
            <a:spLocks noChangeShapeType="1"/>
          </p:cNvSpPr>
          <p:nvPr/>
        </p:nvSpPr>
        <p:spPr bwMode="auto">
          <a:xfrm>
            <a:off x="6696521" y="4221163"/>
            <a:ext cx="215900" cy="4318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20" name="Line 125"/>
          <p:cNvSpPr>
            <a:spLocks noChangeShapeType="1"/>
          </p:cNvSpPr>
          <p:nvPr/>
        </p:nvSpPr>
        <p:spPr bwMode="auto">
          <a:xfrm flipV="1">
            <a:off x="6912421" y="4005263"/>
            <a:ext cx="287338" cy="576262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4734" name="Rectangle 126"/>
          <p:cNvSpPr>
            <a:spLocks noChangeArrowheads="1"/>
          </p:cNvSpPr>
          <p:nvPr/>
        </p:nvSpPr>
        <p:spPr bwMode="auto">
          <a:xfrm>
            <a:off x="4680396" y="981075"/>
            <a:ext cx="5762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DF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EG</a:t>
            </a:r>
          </a:p>
        </p:txBody>
      </p:sp>
      <p:sp>
        <p:nvSpPr>
          <p:cNvPr id="324737" name="Rectangle 129"/>
          <p:cNvSpPr>
            <a:spLocks noChangeArrowheads="1"/>
          </p:cNvSpPr>
          <p:nvPr/>
        </p:nvSpPr>
        <p:spPr bwMode="auto">
          <a:xfrm>
            <a:off x="4680396" y="3141663"/>
            <a:ext cx="5762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DH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EI</a:t>
            </a:r>
          </a:p>
        </p:txBody>
      </p:sp>
      <p:sp>
        <p:nvSpPr>
          <p:cNvPr id="324738" name="Rectangle 130"/>
          <p:cNvSpPr>
            <a:spLocks noChangeArrowheads="1"/>
          </p:cNvSpPr>
          <p:nvPr/>
        </p:nvSpPr>
        <p:spPr bwMode="auto">
          <a:xfrm>
            <a:off x="4680396" y="4076700"/>
            <a:ext cx="5762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DI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EI</a:t>
            </a:r>
          </a:p>
        </p:txBody>
      </p:sp>
      <p:sp>
        <p:nvSpPr>
          <p:cNvPr id="324739" name="Rectangle 131"/>
          <p:cNvSpPr>
            <a:spLocks noChangeArrowheads="1"/>
          </p:cNvSpPr>
          <p:nvPr/>
        </p:nvSpPr>
        <p:spPr bwMode="auto">
          <a:xfrm>
            <a:off x="4680396" y="4724400"/>
            <a:ext cx="5762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AD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AE</a:t>
            </a:r>
          </a:p>
        </p:txBody>
      </p:sp>
      <p:sp>
        <p:nvSpPr>
          <p:cNvPr id="324740" name="Rectangle 132"/>
          <p:cNvSpPr>
            <a:spLocks noChangeArrowheads="1"/>
          </p:cNvSpPr>
          <p:nvPr/>
        </p:nvSpPr>
        <p:spPr bwMode="auto">
          <a:xfrm>
            <a:off x="4751834" y="1773238"/>
            <a:ext cx="5762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DH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EI</a:t>
            </a:r>
          </a:p>
        </p:txBody>
      </p:sp>
      <p:sp>
        <p:nvSpPr>
          <p:cNvPr id="324741" name="Rectangle 133"/>
          <p:cNvSpPr>
            <a:spLocks noChangeArrowheads="1"/>
          </p:cNvSpPr>
          <p:nvPr/>
        </p:nvSpPr>
        <p:spPr bwMode="auto">
          <a:xfrm>
            <a:off x="4751834" y="2427288"/>
            <a:ext cx="5762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DI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EI</a:t>
            </a:r>
          </a:p>
        </p:txBody>
      </p:sp>
      <p:sp>
        <p:nvSpPr>
          <p:cNvPr id="324742" name="Rectangle 134"/>
          <p:cNvSpPr>
            <a:spLocks noChangeArrowheads="1"/>
          </p:cNvSpPr>
          <p:nvPr/>
        </p:nvSpPr>
        <p:spPr bwMode="auto">
          <a:xfrm>
            <a:off x="5328096" y="1773238"/>
            <a:ext cx="5762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FH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GI</a:t>
            </a:r>
          </a:p>
        </p:txBody>
      </p:sp>
      <p:sp>
        <p:nvSpPr>
          <p:cNvPr id="324743" name="Rectangle 135"/>
          <p:cNvSpPr>
            <a:spLocks noChangeArrowheads="1"/>
          </p:cNvSpPr>
          <p:nvPr/>
        </p:nvSpPr>
        <p:spPr bwMode="auto">
          <a:xfrm>
            <a:off x="5328096" y="2420938"/>
            <a:ext cx="5762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FI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GI</a:t>
            </a:r>
          </a:p>
        </p:txBody>
      </p:sp>
      <p:sp>
        <p:nvSpPr>
          <p:cNvPr id="324744" name="Rectangle 136"/>
          <p:cNvSpPr>
            <a:spLocks noChangeArrowheads="1"/>
          </p:cNvSpPr>
          <p:nvPr/>
        </p:nvSpPr>
        <p:spPr bwMode="auto">
          <a:xfrm>
            <a:off x="5328096" y="3213100"/>
            <a:ext cx="5762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FH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GI</a:t>
            </a:r>
          </a:p>
        </p:txBody>
      </p:sp>
      <p:sp>
        <p:nvSpPr>
          <p:cNvPr id="324745" name="Rectangle 137"/>
          <p:cNvSpPr>
            <a:spLocks noChangeArrowheads="1"/>
          </p:cNvSpPr>
          <p:nvPr/>
        </p:nvSpPr>
        <p:spPr bwMode="auto">
          <a:xfrm>
            <a:off x="5328096" y="3933825"/>
            <a:ext cx="5762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FI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GI</a:t>
            </a:r>
          </a:p>
        </p:txBody>
      </p:sp>
      <p:sp>
        <p:nvSpPr>
          <p:cNvPr id="324746" name="Rectangle 138"/>
          <p:cNvSpPr>
            <a:spLocks noChangeArrowheads="1"/>
          </p:cNvSpPr>
          <p:nvPr/>
        </p:nvSpPr>
        <p:spPr bwMode="auto">
          <a:xfrm>
            <a:off x="5328096" y="4724400"/>
            <a:ext cx="5762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AF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AG</a:t>
            </a:r>
          </a:p>
        </p:txBody>
      </p:sp>
      <p:sp>
        <p:nvSpPr>
          <p:cNvPr id="324747" name="Rectangle 139"/>
          <p:cNvSpPr>
            <a:spLocks noChangeArrowheads="1"/>
          </p:cNvSpPr>
          <p:nvPr/>
        </p:nvSpPr>
        <p:spPr bwMode="auto">
          <a:xfrm>
            <a:off x="6048821" y="4724400"/>
            <a:ext cx="5762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AH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AI</a:t>
            </a:r>
          </a:p>
        </p:txBody>
      </p:sp>
      <p:sp>
        <p:nvSpPr>
          <p:cNvPr id="324748" name="Rectangle 140"/>
          <p:cNvSpPr>
            <a:spLocks noChangeArrowheads="1"/>
          </p:cNvSpPr>
          <p:nvPr/>
        </p:nvSpPr>
        <p:spPr bwMode="auto">
          <a:xfrm>
            <a:off x="6769546" y="4724400"/>
            <a:ext cx="5762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AI</a:t>
            </a:r>
          </a:p>
          <a:p>
            <a:pPr eaLnBrk="1" hangingPunct="1">
              <a:defRPr/>
            </a:pP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24749" name="Rectangle 141"/>
          <p:cNvSpPr>
            <a:spLocks noChangeArrowheads="1"/>
          </p:cNvSpPr>
          <p:nvPr/>
        </p:nvSpPr>
        <p:spPr bwMode="auto">
          <a:xfrm>
            <a:off x="7272784" y="4724400"/>
            <a:ext cx="5762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AH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AI</a:t>
            </a:r>
          </a:p>
        </p:txBody>
      </p:sp>
      <p:sp>
        <p:nvSpPr>
          <p:cNvPr id="324750" name="Rectangle 142"/>
          <p:cNvSpPr>
            <a:spLocks noChangeArrowheads="1"/>
          </p:cNvSpPr>
          <p:nvPr/>
        </p:nvSpPr>
        <p:spPr bwMode="auto">
          <a:xfrm>
            <a:off x="7920484" y="4724400"/>
            <a:ext cx="576262" cy="6508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AI</a:t>
            </a:r>
          </a:p>
          <a:p>
            <a:pPr eaLnBrk="1" hangingPunct="1">
              <a:defRPr/>
            </a:pP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24751" name="Rectangle 143"/>
          <p:cNvSpPr>
            <a:spLocks noChangeArrowheads="1"/>
          </p:cNvSpPr>
          <p:nvPr/>
        </p:nvSpPr>
        <p:spPr bwMode="auto">
          <a:xfrm>
            <a:off x="5977384" y="4076700"/>
            <a:ext cx="5762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HI</a:t>
            </a:r>
          </a:p>
          <a:p>
            <a:pPr eaLnBrk="1" hangingPunct="1">
              <a:defRPr/>
            </a:pP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24752" name="Rectangle 144"/>
          <p:cNvSpPr>
            <a:spLocks noChangeArrowheads="1"/>
          </p:cNvSpPr>
          <p:nvPr/>
        </p:nvSpPr>
        <p:spPr bwMode="auto">
          <a:xfrm>
            <a:off x="7201346" y="4076700"/>
            <a:ext cx="5762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HI</a:t>
            </a:r>
          </a:p>
          <a:p>
            <a:pPr eaLnBrk="1" hangingPunct="1">
              <a:defRPr/>
            </a:pP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24753" name="Rectangle 145"/>
          <p:cNvSpPr>
            <a:spLocks noChangeArrowheads="1"/>
          </p:cNvSpPr>
          <p:nvPr/>
        </p:nvSpPr>
        <p:spPr bwMode="auto">
          <a:xfrm>
            <a:off x="6625084" y="3357563"/>
            <a:ext cx="5762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HI</a:t>
            </a:r>
          </a:p>
          <a:p>
            <a:pPr eaLnBrk="1" hangingPunct="1">
              <a:defRPr/>
            </a:pP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24754" name="Rectangle 146"/>
          <p:cNvSpPr>
            <a:spLocks noChangeArrowheads="1"/>
          </p:cNvSpPr>
          <p:nvPr/>
        </p:nvSpPr>
        <p:spPr bwMode="auto">
          <a:xfrm>
            <a:off x="5977384" y="2492375"/>
            <a:ext cx="5762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HI</a:t>
            </a:r>
          </a:p>
          <a:p>
            <a:pPr eaLnBrk="1" hangingPunct="1">
              <a:defRPr/>
            </a:pP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44" name="Line 72"/>
          <p:cNvSpPr>
            <a:spLocks noChangeShapeType="1"/>
          </p:cNvSpPr>
          <p:nvPr/>
        </p:nvSpPr>
        <p:spPr bwMode="auto">
          <a:xfrm>
            <a:off x="73025" y="6555904"/>
            <a:ext cx="3348038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4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4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4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4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4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24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4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24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2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2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24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2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2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24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24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2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2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24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2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2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24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2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2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24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2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2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024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2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2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024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2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2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02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2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2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024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2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2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024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2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02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02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02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02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02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02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02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02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02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2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024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02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02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024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02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02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024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024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0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0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024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02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02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02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0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0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024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02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02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3246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24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24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3246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24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24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246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24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24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3246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24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24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3246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24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24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3246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24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24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324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24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24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3246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324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24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246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32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32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3246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324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32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3246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24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324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3246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24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24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3246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24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24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3246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324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324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3246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324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324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3247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324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324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3247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324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324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024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02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02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3247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324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324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3247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324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324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1024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02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02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1024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02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02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3247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324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324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3247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324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324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3247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324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324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3247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324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324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3247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324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324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1025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02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102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1025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02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02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1025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02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02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1025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02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02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1025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02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02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1025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02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02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102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02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02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0"/>
                                        <p:tgtEl>
                                          <p:spTgt spid="1025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02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02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1025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02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02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1025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102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02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1025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102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02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102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102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02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1025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102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102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1000"/>
                                        <p:tgtEl>
                                          <p:spTgt spid="1025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02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02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1025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0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0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000"/>
                                        <p:tgtEl>
                                          <p:spTgt spid="1025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102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02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1000"/>
                                        <p:tgtEl>
                                          <p:spTgt spid="1025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102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102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1025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02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102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1000"/>
                                        <p:tgtEl>
                                          <p:spTgt spid="102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102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102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000"/>
                                        <p:tgtEl>
                                          <p:spTgt spid="1025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102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102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1000"/>
                                        <p:tgtEl>
                                          <p:spTgt spid="3247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324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324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1000"/>
                                        <p:tgtEl>
                                          <p:spTgt spid="3247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324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324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1000"/>
                                        <p:tgtEl>
                                          <p:spTgt spid="3247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324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324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3247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324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1000" fill="hold"/>
                                        <p:tgtEl>
                                          <p:spTgt spid="324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1000"/>
                                        <p:tgtEl>
                                          <p:spTgt spid="324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8" dur="1000" fill="hold"/>
                                        <p:tgtEl>
                                          <p:spTgt spid="324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9" dur="1000" fill="hold"/>
                                        <p:tgtEl>
                                          <p:spTgt spid="324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1000"/>
                                        <p:tgtEl>
                                          <p:spTgt spid="3247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324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1000" fill="hold"/>
                                        <p:tgtEl>
                                          <p:spTgt spid="324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1000"/>
                                        <p:tgtEl>
                                          <p:spTgt spid="3247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324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324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000"/>
                                        <p:tgtEl>
                                          <p:spTgt spid="3247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324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324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1000"/>
                                        <p:tgtEl>
                                          <p:spTgt spid="3247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324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324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3247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3" dur="1000" fill="hold"/>
                                        <p:tgtEl>
                                          <p:spTgt spid="324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324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1000"/>
                                        <p:tgtEl>
                                          <p:spTgt spid="3247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324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1000" fill="hold"/>
                                        <p:tgtEl>
                                          <p:spTgt spid="324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000"/>
                                        <p:tgtEl>
                                          <p:spTgt spid="3247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324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1000" fill="hold"/>
                                        <p:tgtEl>
                                          <p:spTgt spid="324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1000"/>
                                        <p:tgtEl>
                                          <p:spTgt spid="3247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324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324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1000"/>
                                        <p:tgtEl>
                                          <p:spTgt spid="3247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324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324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1000"/>
                                        <p:tgtEl>
                                          <p:spTgt spid="3247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324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324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3247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3" dur="1000" fill="hold"/>
                                        <p:tgtEl>
                                          <p:spTgt spid="324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324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1000"/>
                                        <p:tgtEl>
                                          <p:spTgt spid="3247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8" dur="1000" fill="hold"/>
                                        <p:tgtEl>
                                          <p:spTgt spid="324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1000" fill="hold"/>
                                        <p:tgtEl>
                                          <p:spTgt spid="324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1000"/>
                                        <p:tgtEl>
                                          <p:spTgt spid="3247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324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1000" fill="hold"/>
                                        <p:tgtEl>
                                          <p:spTgt spid="324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1000"/>
                                        <p:tgtEl>
                                          <p:spTgt spid="3247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32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32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0" grpId="0" animBg="1"/>
      <p:bldP spid="102441" grpId="0" animBg="1"/>
      <p:bldP spid="102442" grpId="0" animBg="1"/>
      <p:bldP spid="102443" grpId="0" animBg="1"/>
      <p:bldP spid="102444" grpId="0" animBg="1"/>
      <p:bldP spid="102445" grpId="0" animBg="1"/>
      <p:bldP spid="102446" grpId="0" animBg="1"/>
      <p:bldP spid="102447" grpId="0" animBg="1"/>
      <p:bldP spid="102448" grpId="0" animBg="1"/>
      <p:bldP spid="102449" grpId="0" animBg="1"/>
      <p:bldP spid="102450" grpId="0" animBg="1"/>
      <p:bldP spid="102451" grpId="0" animBg="1"/>
      <p:bldP spid="102452" grpId="0" animBg="1"/>
      <p:bldP spid="102453" grpId="0" animBg="1"/>
      <p:bldP spid="102454" grpId="0"/>
      <p:bldP spid="102455" grpId="0" animBg="1"/>
      <p:bldP spid="102456" grpId="0" animBg="1"/>
      <p:bldP spid="102457" grpId="0" animBg="1"/>
      <p:bldP spid="102458" grpId="0" animBg="1"/>
      <p:bldP spid="102459" grpId="0" animBg="1"/>
      <p:bldP spid="102460" grpId="0" animBg="1"/>
      <p:bldP spid="102461" grpId="0" animBg="1"/>
      <p:bldP spid="102462" grpId="0" animBg="1"/>
      <p:bldP spid="102463" grpId="0" animBg="1"/>
      <p:bldP spid="102464" grpId="0" animBg="1"/>
      <p:bldP spid="102465" grpId="0" animBg="1"/>
      <p:bldP spid="102466" grpId="0" animBg="1"/>
      <p:bldP spid="102467" grpId="0" animBg="1"/>
      <p:bldP spid="102468" grpId="0" animBg="1"/>
      <p:bldP spid="102469" grpId="0" animBg="1"/>
      <p:bldP spid="102473" grpId="0" animBg="1"/>
      <p:bldP spid="324684" grpId="0"/>
      <p:bldP spid="324685" grpId="0"/>
      <p:bldP spid="324686" grpId="0"/>
      <p:bldP spid="324687" grpId="0"/>
      <p:bldP spid="324688" grpId="0"/>
      <p:bldP spid="324689" grpId="0"/>
      <p:bldP spid="324690" grpId="0"/>
      <p:bldP spid="324691" grpId="0"/>
      <p:bldP spid="324692" grpId="0"/>
      <p:bldP spid="324693" grpId="0"/>
      <p:bldP spid="324694" grpId="0"/>
      <p:bldP spid="324695" grpId="0"/>
      <p:bldP spid="324696" grpId="0"/>
      <p:bldP spid="324697" grpId="0"/>
      <p:bldP spid="324699" grpId="0"/>
      <p:bldP spid="324700" grpId="0"/>
      <p:bldP spid="324701" grpId="0"/>
      <p:bldP spid="102491" grpId="0" animBg="1"/>
      <p:bldP spid="324703" grpId="0"/>
      <p:bldP spid="324704" grpId="0"/>
      <p:bldP spid="102494" grpId="0" animBg="1"/>
      <p:bldP spid="102495" grpId="0" animBg="1"/>
      <p:bldP spid="324709" grpId="0"/>
      <p:bldP spid="324710" grpId="0"/>
      <p:bldP spid="324711" grpId="0"/>
      <p:bldP spid="324712" grpId="0"/>
      <p:bldP spid="324713" grpId="0"/>
      <p:bldP spid="102501" grpId="0" animBg="1"/>
      <p:bldP spid="102502" grpId="0" animBg="1"/>
      <p:bldP spid="102503" grpId="0" animBg="1"/>
      <p:bldP spid="102504" grpId="0" animBg="1"/>
      <p:bldP spid="102505" grpId="0" animBg="1"/>
      <p:bldP spid="102506" grpId="0" animBg="1"/>
      <p:bldP spid="102507" grpId="0" animBg="1"/>
      <p:bldP spid="102508" grpId="0" animBg="1"/>
      <p:bldP spid="102509" grpId="0" animBg="1"/>
      <p:bldP spid="102510" grpId="0" animBg="1"/>
      <p:bldP spid="102511" grpId="0" animBg="1"/>
      <p:bldP spid="102512" grpId="0" animBg="1"/>
      <p:bldP spid="102513" grpId="0" animBg="1"/>
      <p:bldP spid="102514" grpId="0" animBg="1"/>
      <p:bldP spid="102515" grpId="0" animBg="1"/>
      <p:bldP spid="102516" grpId="0" animBg="1"/>
      <p:bldP spid="102517" grpId="0" animBg="1"/>
      <p:bldP spid="102518" grpId="0" animBg="1"/>
      <p:bldP spid="102519" grpId="0" animBg="1"/>
      <p:bldP spid="102520" grpId="0" animBg="1"/>
      <p:bldP spid="324734" grpId="0"/>
      <p:bldP spid="324737" grpId="0"/>
      <p:bldP spid="324738" grpId="0"/>
      <p:bldP spid="324739" grpId="0"/>
      <p:bldP spid="324740" grpId="0"/>
      <p:bldP spid="324741" grpId="0"/>
      <p:bldP spid="324742" grpId="0"/>
      <p:bldP spid="324743" grpId="0"/>
      <p:bldP spid="324744" grpId="0"/>
      <p:bldP spid="324745" grpId="0"/>
      <p:bldP spid="324746" grpId="0"/>
      <p:bldP spid="324747" grpId="0"/>
      <p:bldP spid="324748" grpId="0"/>
      <p:bldP spid="324749" grpId="0"/>
      <p:bldP spid="324750" grpId="0" animBg="1"/>
      <p:bldP spid="324751" grpId="0"/>
      <p:bldP spid="324752" grpId="0"/>
      <p:bldP spid="324753" grpId="0"/>
      <p:bldP spid="324754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Line 2"/>
          <p:cNvSpPr>
            <a:spLocks noChangeShapeType="1"/>
          </p:cNvSpPr>
          <p:nvPr/>
        </p:nvSpPr>
        <p:spPr bwMode="auto">
          <a:xfrm>
            <a:off x="827088" y="6338888"/>
            <a:ext cx="50038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3427" name="Line 3"/>
          <p:cNvSpPr>
            <a:spLocks noChangeShapeType="1"/>
          </p:cNvSpPr>
          <p:nvPr/>
        </p:nvSpPr>
        <p:spPr bwMode="auto">
          <a:xfrm flipV="1">
            <a:off x="3419475" y="3602038"/>
            <a:ext cx="0" cy="273685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28" name="Line 4"/>
          <p:cNvSpPr>
            <a:spLocks noChangeShapeType="1"/>
          </p:cNvSpPr>
          <p:nvPr/>
        </p:nvSpPr>
        <p:spPr bwMode="auto">
          <a:xfrm flipV="1">
            <a:off x="2122488" y="2522538"/>
            <a:ext cx="0" cy="381635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29" name="Line 5"/>
          <p:cNvSpPr>
            <a:spLocks noChangeShapeType="1"/>
          </p:cNvSpPr>
          <p:nvPr/>
        </p:nvSpPr>
        <p:spPr bwMode="auto">
          <a:xfrm flipV="1">
            <a:off x="4714875" y="4754563"/>
            <a:ext cx="0" cy="15843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30" name="Line 6"/>
          <p:cNvSpPr>
            <a:spLocks noChangeShapeType="1"/>
          </p:cNvSpPr>
          <p:nvPr/>
        </p:nvSpPr>
        <p:spPr bwMode="auto">
          <a:xfrm flipV="1">
            <a:off x="2771775" y="3170238"/>
            <a:ext cx="0" cy="316865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31" name="Line 7"/>
          <p:cNvSpPr>
            <a:spLocks noChangeShapeType="1"/>
          </p:cNvSpPr>
          <p:nvPr/>
        </p:nvSpPr>
        <p:spPr bwMode="auto">
          <a:xfrm flipV="1">
            <a:off x="1474788" y="1441450"/>
            <a:ext cx="0" cy="4897438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 flipV="1">
            <a:off x="4067175" y="4394200"/>
            <a:ext cx="0" cy="1944688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 flipV="1">
            <a:off x="5291138" y="5402263"/>
            <a:ext cx="0" cy="9366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5830888" y="5762625"/>
            <a:ext cx="0" cy="576263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35" name="Line 16"/>
          <p:cNvSpPr>
            <a:spLocks noChangeShapeType="1"/>
          </p:cNvSpPr>
          <p:nvPr/>
        </p:nvSpPr>
        <p:spPr bwMode="auto">
          <a:xfrm flipV="1">
            <a:off x="1476375" y="119063"/>
            <a:ext cx="0" cy="1268412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36" name="Line 17"/>
          <p:cNvSpPr>
            <a:spLocks noChangeShapeType="1"/>
          </p:cNvSpPr>
          <p:nvPr/>
        </p:nvSpPr>
        <p:spPr bwMode="auto">
          <a:xfrm>
            <a:off x="827088" y="115888"/>
            <a:ext cx="6477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37" name="Line 18"/>
          <p:cNvSpPr>
            <a:spLocks noChangeShapeType="1"/>
          </p:cNvSpPr>
          <p:nvPr/>
        </p:nvSpPr>
        <p:spPr bwMode="auto">
          <a:xfrm>
            <a:off x="827088" y="1081088"/>
            <a:ext cx="1223962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38" name="Line 19"/>
          <p:cNvSpPr>
            <a:spLocks noChangeShapeType="1"/>
          </p:cNvSpPr>
          <p:nvPr/>
        </p:nvSpPr>
        <p:spPr bwMode="auto">
          <a:xfrm flipV="1">
            <a:off x="2122488" y="1081088"/>
            <a:ext cx="0" cy="1512887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39" name="Line 20"/>
          <p:cNvSpPr>
            <a:spLocks noChangeShapeType="1"/>
          </p:cNvSpPr>
          <p:nvPr/>
        </p:nvSpPr>
        <p:spPr bwMode="auto">
          <a:xfrm>
            <a:off x="827088" y="1946275"/>
            <a:ext cx="1944687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40" name="Line 21"/>
          <p:cNvSpPr>
            <a:spLocks noChangeShapeType="1"/>
          </p:cNvSpPr>
          <p:nvPr/>
        </p:nvSpPr>
        <p:spPr bwMode="auto">
          <a:xfrm flipV="1">
            <a:off x="2771775" y="1946275"/>
            <a:ext cx="0" cy="1223963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41" name="Line 22"/>
          <p:cNvSpPr>
            <a:spLocks noChangeShapeType="1"/>
          </p:cNvSpPr>
          <p:nvPr/>
        </p:nvSpPr>
        <p:spPr bwMode="auto">
          <a:xfrm>
            <a:off x="827088" y="2665413"/>
            <a:ext cx="2592387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42" name="Line 23"/>
          <p:cNvSpPr>
            <a:spLocks noChangeShapeType="1"/>
          </p:cNvSpPr>
          <p:nvPr/>
        </p:nvSpPr>
        <p:spPr bwMode="auto">
          <a:xfrm flipV="1">
            <a:off x="3419475" y="2665413"/>
            <a:ext cx="0" cy="1008062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43" name="Line 24"/>
          <p:cNvSpPr>
            <a:spLocks noChangeShapeType="1"/>
          </p:cNvSpPr>
          <p:nvPr/>
        </p:nvSpPr>
        <p:spPr bwMode="auto">
          <a:xfrm>
            <a:off x="827088" y="3314700"/>
            <a:ext cx="3240087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44" name="Line 25"/>
          <p:cNvSpPr>
            <a:spLocks noChangeShapeType="1"/>
          </p:cNvSpPr>
          <p:nvPr/>
        </p:nvSpPr>
        <p:spPr bwMode="auto">
          <a:xfrm>
            <a:off x="4067175" y="3314700"/>
            <a:ext cx="0" cy="10795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45" name="Line 26"/>
          <p:cNvSpPr>
            <a:spLocks noChangeShapeType="1"/>
          </p:cNvSpPr>
          <p:nvPr/>
        </p:nvSpPr>
        <p:spPr bwMode="auto">
          <a:xfrm>
            <a:off x="827088" y="4178300"/>
            <a:ext cx="3887787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46" name="Line 27"/>
          <p:cNvSpPr>
            <a:spLocks noChangeShapeType="1"/>
          </p:cNvSpPr>
          <p:nvPr/>
        </p:nvSpPr>
        <p:spPr bwMode="auto">
          <a:xfrm>
            <a:off x="4714875" y="4178300"/>
            <a:ext cx="0" cy="719138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47" name="Line 28"/>
          <p:cNvSpPr>
            <a:spLocks noChangeShapeType="1"/>
          </p:cNvSpPr>
          <p:nvPr/>
        </p:nvSpPr>
        <p:spPr bwMode="auto">
          <a:xfrm>
            <a:off x="827088" y="4897438"/>
            <a:ext cx="446405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48" name="Line 29"/>
          <p:cNvSpPr>
            <a:spLocks noChangeShapeType="1"/>
          </p:cNvSpPr>
          <p:nvPr/>
        </p:nvSpPr>
        <p:spPr bwMode="auto">
          <a:xfrm>
            <a:off x="5291138" y="4897438"/>
            <a:ext cx="0" cy="5048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49" name="Line 30"/>
          <p:cNvSpPr>
            <a:spLocks noChangeShapeType="1"/>
          </p:cNvSpPr>
          <p:nvPr/>
        </p:nvSpPr>
        <p:spPr bwMode="auto">
          <a:xfrm>
            <a:off x="827088" y="5546725"/>
            <a:ext cx="50038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50" name="Line 31"/>
          <p:cNvSpPr>
            <a:spLocks noChangeShapeType="1"/>
          </p:cNvSpPr>
          <p:nvPr/>
        </p:nvSpPr>
        <p:spPr bwMode="auto">
          <a:xfrm>
            <a:off x="5830888" y="5546725"/>
            <a:ext cx="0" cy="2159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51" name="Line 32"/>
          <p:cNvSpPr>
            <a:spLocks noChangeShapeType="1"/>
          </p:cNvSpPr>
          <p:nvPr/>
        </p:nvSpPr>
        <p:spPr bwMode="auto">
          <a:xfrm flipV="1">
            <a:off x="827088" y="115888"/>
            <a:ext cx="0" cy="616585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5665" name="Rectangle 33"/>
          <p:cNvSpPr>
            <a:spLocks noChangeArrowheads="1"/>
          </p:cNvSpPr>
          <p:nvPr/>
        </p:nvSpPr>
        <p:spPr bwMode="auto">
          <a:xfrm>
            <a:off x="900113" y="6338888"/>
            <a:ext cx="441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</a:p>
        </p:txBody>
      </p:sp>
      <p:sp>
        <p:nvSpPr>
          <p:cNvPr id="325666" name="Rectangle 34"/>
          <p:cNvSpPr>
            <a:spLocks noChangeArrowheads="1"/>
          </p:cNvSpPr>
          <p:nvPr/>
        </p:nvSpPr>
        <p:spPr bwMode="auto">
          <a:xfrm>
            <a:off x="1546225" y="6338888"/>
            <a:ext cx="503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</a:p>
        </p:txBody>
      </p:sp>
      <p:sp>
        <p:nvSpPr>
          <p:cNvPr id="325667" name="Rectangle 35"/>
          <p:cNvSpPr>
            <a:spLocks noChangeArrowheads="1"/>
          </p:cNvSpPr>
          <p:nvPr/>
        </p:nvSpPr>
        <p:spPr bwMode="auto">
          <a:xfrm>
            <a:off x="2195513" y="6338888"/>
            <a:ext cx="503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</a:p>
        </p:txBody>
      </p:sp>
      <p:sp>
        <p:nvSpPr>
          <p:cNvPr id="325668" name="Rectangle 36"/>
          <p:cNvSpPr>
            <a:spLocks noChangeArrowheads="1"/>
          </p:cNvSpPr>
          <p:nvPr/>
        </p:nvSpPr>
        <p:spPr bwMode="auto">
          <a:xfrm>
            <a:off x="2843213" y="6338888"/>
            <a:ext cx="323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</a:p>
        </p:txBody>
      </p:sp>
      <p:sp>
        <p:nvSpPr>
          <p:cNvPr id="325669" name="Rectangle 37"/>
          <p:cNvSpPr>
            <a:spLocks noChangeArrowheads="1"/>
          </p:cNvSpPr>
          <p:nvPr/>
        </p:nvSpPr>
        <p:spPr bwMode="auto">
          <a:xfrm>
            <a:off x="3490913" y="6338888"/>
            <a:ext cx="503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</a:p>
        </p:txBody>
      </p:sp>
      <p:sp>
        <p:nvSpPr>
          <p:cNvPr id="325670" name="Rectangle 38"/>
          <p:cNvSpPr>
            <a:spLocks noChangeArrowheads="1"/>
          </p:cNvSpPr>
          <p:nvPr/>
        </p:nvSpPr>
        <p:spPr bwMode="auto">
          <a:xfrm>
            <a:off x="4067175" y="6338888"/>
            <a:ext cx="503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</a:p>
        </p:txBody>
      </p:sp>
      <p:sp>
        <p:nvSpPr>
          <p:cNvPr id="325671" name="Rectangle 39"/>
          <p:cNvSpPr>
            <a:spLocks noChangeArrowheads="1"/>
          </p:cNvSpPr>
          <p:nvPr/>
        </p:nvSpPr>
        <p:spPr bwMode="auto">
          <a:xfrm>
            <a:off x="4716463" y="6338888"/>
            <a:ext cx="503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</a:p>
        </p:txBody>
      </p:sp>
      <p:sp>
        <p:nvSpPr>
          <p:cNvPr id="325672" name="Rectangle 40"/>
          <p:cNvSpPr>
            <a:spLocks noChangeArrowheads="1"/>
          </p:cNvSpPr>
          <p:nvPr/>
        </p:nvSpPr>
        <p:spPr bwMode="auto">
          <a:xfrm>
            <a:off x="5292725" y="6338888"/>
            <a:ext cx="503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</a:t>
            </a:r>
          </a:p>
        </p:txBody>
      </p:sp>
      <p:sp>
        <p:nvSpPr>
          <p:cNvPr id="325673" name="Rectangle 41"/>
          <p:cNvSpPr>
            <a:spLocks noChangeArrowheads="1"/>
          </p:cNvSpPr>
          <p:nvPr/>
        </p:nvSpPr>
        <p:spPr bwMode="auto">
          <a:xfrm>
            <a:off x="179388" y="476250"/>
            <a:ext cx="5032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</a:p>
        </p:txBody>
      </p:sp>
      <p:sp>
        <p:nvSpPr>
          <p:cNvPr id="325674" name="Rectangle 42"/>
          <p:cNvSpPr>
            <a:spLocks noChangeArrowheads="1"/>
          </p:cNvSpPr>
          <p:nvPr/>
        </p:nvSpPr>
        <p:spPr bwMode="auto">
          <a:xfrm>
            <a:off x="250825" y="1323975"/>
            <a:ext cx="43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</a:p>
        </p:txBody>
      </p:sp>
      <p:sp>
        <p:nvSpPr>
          <p:cNvPr id="325675" name="Rectangle 43"/>
          <p:cNvSpPr>
            <a:spLocks noChangeArrowheads="1"/>
          </p:cNvSpPr>
          <p:nvPr/>
        </p:nvSpPr>
        <p:spPr bwMode="auto">
          <a:xfrm>
            <a:off x="250825" y="2043113"/>
            <a:ext cx="3952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</a:p>
        </p:txBody>
      </p:sp>
      <p:sp>
        <p:nvSpPr>
          <p:cNvPr id="325676" name="Rectangle 44"/>
          <p:cNvSpPr>
            <a:spLocks noChangeArrowheads="1"/>
          </p:cNvSpPr>
          <p:nvPr/>
        </p:nvSpPr>
        <p:spPr bwMode="auto">
          <a:xfrm>
            <a:off x="250825" y="2763838"/>
            <a:ext cx="43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</a:p>
        </p:txBody>
      </p:sp>
      <p:sp>
        <p:nvSpPr>
          <p:cNvPr id="325677" name="Rectangle 45"/>
          <p:cNvSpPr>
            <a:spLocks noChangeArrowheads="1"/>
          </p:cNvSpPr>
          <p:nvPr/>
        </p:nvSpPr>
        <p:spPr bwMode="auto">
          <a:xfrm>
            <a:off x="250825" y="3556000"/>
            <a:ext cx="43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</a:p>
        </p:txBody>
      </p:sp>
      <p:sp>
        <p:nvSpPr>
          <p:cNvPr id="325678" name="Rectangle 46"/>
          <p:cNvSpPr>
            <a:spLocks noChangeArrowheads="1"/>
          </p:cNvSpPr>
          <p:nvPr/>
        </p:nvSpPr>
        <p:spPr bwMode="auto">
          <a:xfrm>
            <a:off x="250825" y="4348163"/>
            <a:ext cx="503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</a:p>
        </p:txBody>
      </p:sp>
      <p:sp>
        <p:nvSpPr>
          <p:cNvPr id="325679" name="Rectangle 47"/>
          <p:cNvSpPr>
            <a:spLocks noChangeArrowheads="1"/>
          </p:cNvSpPr>
          <p:nvPr/>
        </p:nvSpPr>
        <p:spPr bwMode="auto">
          <a:xfrm>
            <a:off x="179388" y="4995863"/>
            <a:ext cx="43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</a:t>
            </a:r>
          </a:p>
        </p:txBody>
      </p:sp>
      <p:sp>
        <p:nvSpPr>
          <p:cNvPr id="325680" name="Rectangle 48"/>
          <p:cNvSpPr>
            <a:spLocks noChangeArrowheads="1"/>
          </p:cNvSpPr>
          <p:nvPr/>
        </p:nvSpPr>
        <p:spPr bwMode="auto">
          <a:xfrm>
            <a:off x="250825" y="5715000"/>
            <a:ext cx="287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</a:p>
        </p:txBody>
      </p:sp>
      <p:sp>
        <p:nvSpPr>
          <p:cNvPr id="325681" name="Rectangle 49"/>
          <p:cNvSpPr>
            <a:spLocks noChangeArrowheads="1"/>
          </p:cNvSpPr>
          <p:nvPr/>
        </p:nvSpPr>
        <p:spPr bwMode="auto">
          <a:xfrm>
            <a:off x="900113" y="333375"/>
            <a:ext cx="5032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BD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CE</a:t>
            </a:r>
          </a:p>
        </p:txBody>
      </p:sp>
      <p:sp>
        <p:nvSpPr>
          <p:cNvPr id="103469" name="Line 50"/>
          <p:cNvSpPr>
            <a:spLocks noChangeShapeType="1"/>
          </p:cNvSpPr>
          <p:nvPr/>
        </p:nvSpPr>
        <p:spPr bwMode="auto">
          <a:xfrm>
            <a:off x="827088" y="1081088"/>
            <a:ext cx="1223962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5684" name="Rectangle 52"/>
          <p:cNvSpPr>
            <a:spLocks noChangeArrowheads="1"/>
          </p:cNvSpPr>
          <p:nvPr/>
        </p:nvSpPr>
        <p:spPr bwMode="auto">
          <a:xfrm>
            <a:off x="900113" y="1125538"/>
            <a:ext cx="5762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BF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CG</a:t>
            </a:r>
          </a:p>
        </p:txBody>
      </p:sp>
      <p:sp>
        <p:nvSpPr>
          <p:cNvPr id="103471" name="Line 53"/>
          <p:cNvSpPr>
            <a:spLocks noChangeShapeType="1"/>
          </p:cNvSpPr>
          <p:nvPr/>
        </p:nvSpPr>
        <p:spPr bwMode="auto">
          <a:xfrm>
            <a:off x="827088" y="1946275"/>
            <a:ext cx="1944687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72" name="Line 55"/>
          <p:cNvSpPr>
            <a:spLocks noChangeShapeType="1"/>
          </p:cNvSpPr>
          <p:nvPr/>
        </p:nvSpPr>
        <p:spPr bwMode="auto">
          <a:xfrm>
            <a:off x="827088" y="1946275"/>
            <a:ext cx="1944687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5689" name="Rectangle 57"/>
          <p:cNvSpPr>
            <a:spLocks noChangeArrowheads="1"/>
          </p:cNvSpPr>
          <p:nvPr/>
        </p:nvSpPr>
        <p:spPr bwMode="auto">
          <a:xfrm>
            <a:off x="827088" y="1916113"/>
            <a:ext cx="5762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BH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CI</a:t>
            </a:r>
          </a:p>
        </p:txBody>
      </p:sp>
      <p:sp>
        <p:nvSpPr>
          <p:cNvPr id="325690" name="Rectangle 58"/>
          <p:cNvSpPr>
            <a:spLocks noChangeArrowheads="1"/>
          </p:cNvSpPr>
          <p:nvPr/>
        </p:nvSpPr>
        <p:spPr bwMode="auto">
          <a:xfrm>
            <a:off x="900113" y="2643188"/>
            <a:ext cx="5762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BI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CI</a:t>
            </a:r>
          </a:p>
        </p:txBody>
      </p:sp>
      <p:sp>
        <p:nvSpPr>
          <p:cNvPr id="325691" name="Rectangle 59"/>
          <p:cNvSpPr>
            <a:spLocks noChangeArrowheads="1"/>
          </p:cNvSpPr>
          <p:nvPr/>
        </p:nvSpPr>
        <p:spPr bwMode="auto">
          <a:xfrm>
            <a:off x="827088" y="3386138"/>
            <a:ext cx="5762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BH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CI</a:t>
            </a:r>
          </a:p>
        </p:txBody>
      </p:sp>
      <p:sp>
        <p:nvSpPr>
          <p:cNvPr id="325692" name="Rectangle 60"/>
          <p:cNvSpPr>
            <a:spLocks noChangeArrowheads="1"/>
          </p:cNvSpPr>
          <p:nvPr/>
        </p:nvSpPr>
        <p:spPr bwMode="auto">
          <a:xfrm>
            <a:off x="827088" y="4178300"/>
            <a:ext cx="5762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BI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CI</a:t>
            </a:r>
          </a:p>
        </p:txBody>
      </p:sp>
      <p:sp>
        <p:nvSpPr>
          <p:cNvPr id="325693" name="Rectangle 61"/>
          <p:cNvSpPr>
            <a:spLocks noChangeArrowheads="1"/>
          </p:cNvSpPr>
          <p:nvPr/>
        </p:nvSpPr>
        <p:spPr bwMode="auto">
          <a:xfrm>
            <a:off x="827088" y="4897438"/>
            <a:ext cx="5762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AB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AC</a:t>
            </a:r>
          </a:p>
        </p:txBody>
      </p:sp>
      <p:sp>
        <p:nvSpPr>
          <p:cNvPr id="103478" name="Line 62"/>
          <p:cNvSpPr>
            <a:spLocks noChangeShapeType="1"/>
          </p:cNvSpPr>
          <p:nvPr/>
        </p:nvSpPr>
        <p:spPr bwMode="auto">
          <a:xfrm>
            <a:off x="898525" y="5762625"/>
            <a:ext cx="504825" cy="503238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79" name="Line 63"/>
          <p:cNvSpPr>
            <a:spLocks noChangeShapeType="1"/>
          </p:cNvSpPr>
          <p:nvPr/>
        </p:nvSpPr>
        <p:spPr bwMode="auto">
          <a:xfrm flipH="1">
            <a:off x="971550" y="5762625"/>
            <a:ext cx="358775" cy="360363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80" name="Line 64"/>
          <p:cNvSpPr>
            <a:spLocks noChangeShapeType="1"/>
          </p:cNvSpPr>
          <p:nvPr/>
        </p:nvSpPr>
        <p:spPr bwMode="auto">
          <a:xfrm flipH="1">
            <a:off x="1546225" y="5762625"/>
            <a:ext cx="358775" cy="360363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81" name="Line 65"/>
          <p:cNvSpPr>
            <a:spLocks noChangeShapeType="1"/>
          </p:cNvSpPr>
          <p:nvPr/>
        </p:nvSpPr>
        <p:spPr bwMode="auto">
          <a:xfrm flipH="1">
            <a:off x="2195513" y="5762625"/>
            <a:ext cx="358775" cy="360363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82" name="Line 66"/>
          <p:cNvSpPr>
            <a:spLocks noChangeShapeType="1"/>
          </p:cNvSpPr>
          <p:nvPr/>
        </p:nvSpPr>
        <p:spPr bwMode="auto">
          <a:xfrm flipH="1">
            <a:off x="2914650" y="5762625"/>
            <a:ext cx="358775" cy="360363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83" name="Line 67"/>
          <p:cNvSpPr>
            <a:spLocks noChangeShapeType="1"/>
          </p:cNvSpPr>
          <p:nvPr/>
        </p:nvSpPr>
        <p:spPr bwMode="auto">
          <a:xfrm flipH="1">
            <a:off x="3563938" y="5834063"/>
            <a:ext cx="358775" cy="360362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84" name="Line 68"/>
          <p:cNvSpPr>
            <a:spLocks noChangeShapeType="1"/>
          </p:cNvSpPr>
          <p:nvPr/>
        </p:nvSpPr>
        <p:spPr bwMode="auto">
          <a:xfrm flipH="1">
            <a:off x="4138613" y="5834063"/>
            <a:ext cx="358775" cy="360362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85" name="Line 69"/>
          <p:cNvSpPr>
            <a:spLocks noChangeShapeType="1"/>
          </p:cNvSpPr>
          <p:nvPr/>
        </p:nvSpPr>
        <p:spPr bwMode="auto">
          <a:xfrm flipH="1">
            <a:off x="4787900" y="5834063"/>
            <a:ext cx="358775" cy="360362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86" name="Line 70"/>
          <p:cNvSpPr>
            <a:spLocks noChangeShapeType="1"/>
          </p:cNvSpPr>
          <p:nvPr/>
        </p:nvSpPr>
        <p:spPr bwMode="auto">
          <a:xfrm flipH="1">
            <a:off x="5291138" y="5762625"/>
            <a:ext cx="358775" cy="360363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87" name="Line 71"/>
          <p:cNvSpPr>
            <a:spLocks noChangeShapeType="1"/>
          </p:cNvSpPr>
          <p:nvPr/>
        </p:nvSpPr>
        <p:spPr bwMode="auto">
          <a:xfrm>
            <a:off x="1546225" y="5762625"/>
            <a:ext cx="504825" cy="503238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88" name="Line 72"/>
          <p:cNvSpPr>
            <a:spLocks noChangeShapeType="1"/>
          </p:cNvSpPr>
          <p:nvPr/>
        </p:nvSpPr>
        <p:spPr bwMode="auto">
          <a:xfrm>
            <a:off x="2195513" y="5762625"/>
            <a:ext cx="504825" cy="503238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89" name="Line 73"/>
          <p:cNvSpPr>
            <a:spLocks noChangeShapeType="1"/>
          </p:cNvSpPr>
          <p:nvPr/>
        </p:nvSpPr>
        <p:spPr bwMode="auto">
          <a:xfrm>
            <a:off x="2843213" y="5762625"/>
            <a:ext cx="504825" cy="503238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90" name="Line 74"/>
          <p:cNvSpPr>
            <a:spLocks noChangeShapeType="1"/>
          </p:cNvSpPr>
          <p:nvPr/>
        </p:nvSpPr>
        <p:spPr bwMode="auto">
          <a:xfrm>
            <a:off x="3490913" y="5762625"/>
            <a:ext cx="504825" cy="503238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91" name="Line 75"/>
          <p:cNvSpPr>
            <a:spLocks noChangeShapeType="1"/>
          </p:cNvSpPr>
          <p:nvPr/>
        </p:nvSpPr>
        <p:spPr bwMode="auto">
          <a:xfrm>
            <a:off x="4067175" y="5762625"/>
            <a:ext cx="504825" cy="503238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92" name="Line 76"/>
          <p:cNvSpPr>
            <a:spLocks noChangeShapeType="1"/>
          </p:cNvSpPr>
          <p:nvPr/>
        </p:nvSpPr>
        <p:spPr bwMode="auto">
          <a:xfrm>
            <a:off x="4714875" y="5762625"/>
            <a:ext cx="504825" cy="503238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93" name="Line 77"/>
          <p:cNvSpPr>
            <a:spLocks noChangeShapeType="1"/>
          </p:cNvSpPr>
          <p:nvPr/>
        </p:nvSpPr>
        <p:spPr bwMode="auto">
          <a:xfrm>
            <a:off x="5292725" y="5734050"/>
            <a:ext cx="504825" cy="503238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94" name="Line 78"/>
          <p:cNvSpPr>
            <a:spLocks noChangeShapeType="1"/>
          </p:cNvSpPr>
          <p:nvPr/>
        </p:nvSpPr>
        <p:spPr bwMode="auto">
          <a:xfrm>
            <a:off x="2843213" y="3500438"/>
            <a:ext cx="215900" cy="4318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95" name="Line 79"/>
          <p:cNvSpPr>
            <a:spLocks noChangeShapeType="1"/>
          </p:cNvSpPr>
          <p:nvPr/>
        </p:nvSpPr>
        <p:spPr bwMode="auto">
          <a:xfrm flipV="1">
            <a:off x="3059113" y="3386138"/>
            <a:ext cx="287337" cy="576262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96" name="Line 80"/>
          <p:cNvSpPr>
            <a:spLocks noChangeShapeType="1"/>
          </p:cNvSpPr>
          <p:nvPr/>
        </p:nvSpPr>
        <p:spPr bwMode="auto">
          <a:xfrm>
            <a:off x="3492500" y="4365625"/>
            <a:ext cx="215900" cy="4318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97" name="Line 81"/>
          <p:cNvSpPr>
            <a:spLocks noChangeShapeType="1"/>
          </p:cNvSpPr>
          <p:nvPr/>
        </p:nvSpPr>
        <p:spPr bwMode="auto">
          <a:xfrm flipV="1">
            <a:off x="3706813" y="4178300"/>
            <a:ext cx="287337" cy="576263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5714" name="Rectangle 82"/>
          <p:cNvSpPr>
            <a:spLocks noChangeArrowheads="1"/>
          </p:cNvSpPr>
          <p:nvPr/>
        </p:nvSpPr>
        <p:spPr bwMode="auto">
          <a:xfrm>
            <a:off x="1474788" y="1154113"/>
            <a:ext cx="5762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DF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EG</a:t>
            </a:r>
          </a:p>
        </p:txBody>
      </p:sp>
      <p:sp>
        <p:nvSpPr>
          <p:cNvPr id="325717" name="Rectangle 85"/>
          <p:cNvSpPr>
            <a:spLocks noChangeArrowheads="1"/>
          </p:cNvSpPr>
          <p:nvPr/>
        </p:nvSpPr>
        <p:spPr bwMode="auto">
          <a:xfrm>
            <a:off x="1474788" y="3314700"/>
            <a:ext cx="5762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DH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EI</a:t>
            </a:r>
          </a:p>
        </p:txBody>
      </p:sp>
      <p:sp>
        <p:nvSpPr>
          <p:cNvPr id="325718" name="Rectangle 86"/>
          <p:cNvSpPr>
            <a:spLocks noChangeArrowheads="1"/>
          </p:cNvSpPr>
          <p:nvPr/>
        </p:nvSpPr>
        <p:spPr bwMode="auto">
          <a:xfrm>
            <a:off x="1474788" y="4249738"/>
            <a:ext cx="5762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DI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EI</a:t>
            </a:r>
          </a:p>
        </p:txBody>
      </p:sp>
      <p:sp>
        <p:nvSpPr>
          <p:cNvPr id="325719" name="Rectangle 87"/>
          <p:cNvSpPr>
            <a:spLocks noChangeArrowheads="1"/>
          </p:cNvSpPr>
          <p:nvPr/>
        </p:nvSpPr>
        <p:spPr bwMode="auto">
          <a:xfrm>
            <a:off x="1474788" y="4897438"/>
            <a:ext cx="5762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AD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AE</a:t>
            </a:r>
          </a:p>
        </p:txBody>
      </p:sp>
      <p:sp>
        <p:nvSpPr>
          <p:cNvPr id="325720" name="Rectangle 88"/>
          <p:cNvSpPr>
            <a:spLocks noChangeArrowheads="1"/>
          </p:cNvSpPr>
          <p:nvPr/>
        </p:nvSpPr>
        <p:spPr bwMode="auto">
          <a:xfrm>
            <a:off x="1476375" y="1916113"/>
            <a:ext cx="5762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DH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EI</a:t>
            </a:r>
          </a:p>
        </p:txBody>
      </p:sp>
      <p:sp>
        <p:nvSpPr>
          <p:cNvPr id="325721" name="Rectangle 89"/>
          <p:cNvSpPr>
            <a:spLocks noChangeArrowheads="1"/>
          </p:cNvSpPr>
          <p:nvPr/>
        </p:nvSpPr>
        <p:spPr bwMode="auto">
          <a:xfrm>
            <a:off x="1547813" y="2708275"/>
            <a:ext cx="5762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DI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EI</a:t>
            </a:r>
          </a:p>
        </p:txBody>
      </p:sp>
      <p:sp>
        <p:nvSpPr>
          <p:cNvPr id="325722" name="Rectangle 90"/>
          <p:cNvSpPr>
            <a:spLocks noChangeArrowheads="1"/>
          </p:cNvSpPr>
          <p:nvPr/>
        </p:nvSpPr>
        <p:spPr bwMode="auto">
          <a:xfrm>
            <a:off x="2122488" y="1946275"/>
            <a:ext cx="5762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FH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GI</a:t>
            </a:r>
          </a:p>
        </p:txBody>
      </p:sp>
      <p:sp>
        <p:nvSpPr>
          <p:cNvPr id="325723" name="Rectangle 91"/>
          <p:cNvSpPr>
            <a:spLocks noChangeArrowheads="1"/>
          </p:cNvSpPr>
          <p:nvPr/>
        </p:nvSpPr>
        <p:spPr bwMode="auto">
          <a:xfrm>
            <a:off x="2122488" y="2593975"/>
            <a:ext cx="5762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FI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GI</a:t>
            </a:r>
          </a:p>
        </p:txBody>
      </p:sp>
      <p:sp>
        <p:nvSpPr>
          <p:cNvPr id="325724" name="Rectangle 92"/>
          <p:cNvSpPr>
            <a:spLocks noChangeArrowheads="1"/>
          </p:cNvSpPr>
          <p:nvPr/>
        </p:nvSpPr>
        <p:spPr bwMode="auto">
          <a:xfrm>
            <a:off x="2122488" y="3386138"/>
            <a:ext cx="5762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FH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GI</a:t>
            </a:r>
          </a:p>
        </p:txBody>
      </p:sp>
      <p:sp>
        <p:nvSpPr>
          <p:cNvPr id="325725" name="Rectangle 93"/>
          <p:cNvSpPr>
            <a:spLocks noChangeArrowheads="1"/>
          </p:cNvSpPr>
          <p:nvPr/>
        </p:nvSpPr>
        <p:spPr bwMode="auto">
          <a:xfrm>
            <a:off x="2122488" y="4106863"/>
            <a:ext cx="5762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FI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GI</a:t>
            </a:r>
          </a:p>
        </p:txBody>
      </p:sp>
      <p:sp>
        <p:nvSpPr>
          <p:cNvPr id="325726" name="Rectangle 94"/>
          <p:cNvSpPr>
            <a:spLocks noChangeArrowheads="1"/>
          </p:cNvSpPr>
          <p:nvPr/>
        </p:nvSpPr>
        <p:spPr bwMode="auto">
          <a:xfrm>
            <a:off x="2122488" y="4897438"/>
            <a:ext cx="5762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AF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AG</a:t>
            </a:r>
          </a:p>
        </p:txBody>
      </p:sp>
      <p:sp>
        <p:nvSpPr>
          <p:cNvPr id="325727" name="Rectangle 95"/>
          <p:cNvSpPr>
            <a:spLocks noChangeArrowheads="1"/>
          </p:cNvSpPr>
          <p:nvPr/>
        </p:nvSpPr>
        <p:spPr bwMode="auto">
          <a:xfrm>
            <a:off x="2843213" y="4897438"/>
            <a:ext cx="5762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AH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AI</a:t>
            </a:r>
          </a:p>
        </p:txBody>
      </p:sp>
      <p:sp>
        <p:nvSpPr>
          <p:cNvPr id="325728" name="Rectangle 96"/>
          <p:cNvSpPr>
            <a:spLocks noChangeArrowheads="1"/>
          </p:cNvSpPr>
          <p:nvPr/>
        </p:nvSpPr>
        <p:spPr bwMode="auto">
          <a:xfrm>
            <a:off x="3563938" y="4897438"/>
            <a:ext cx="5762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AI</a:t>
            </a:r>
          </a:p>
          <a:p>
            <a:pPr eaLnBrk="1" hangingPunct="1">
              <a:defRPr/>
            </a:pP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25729" name="Rectangle 97"/>
          <p:cNvSpPr>
            <a:spLocks noChangeArrowheads="1"/>
          </p:cNvSpPr>
          <p:nvPr/>
        </p:nvSpPr>
        <p:spPr bwMode="auto">
          <a:xfrm>
            <a:off x="4067175" y="4897438"/>
            <a:ext cx="5762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AH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AI</a:t>
            </a:r>
          </a:p>
        </p:txBody>
      </p:sp>
      <p:sp>
        <p:nvSpPr>
          <p:cNvPr id="325730" name="Rectangle 98"/>
          <p:cNvSpPr>
            <a:spLocks noChangeArrowheads="1"/>
          </p:cNvSpPr>
          <p:nvPr/>
        </p:nvSpPr>
        <p:spPr bwMode="auto">
          <a:xfrm>
            <a:off x="4714875" y="4897438"/>
            <a:ext cx="576263" cy="6508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AI</a:t>
            </a:r>
          </a:p>
          <a:p>
            <a:pPr eaLnBrk="1" hangingPunct="1">
              <a:defRPr/>
            </a:pP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25731" name="Rectangle 99"/>
          <p:cNvSpPr>
            <a:spLocks noChangeArrowheads="1"/>
          </p:cNvSpPr>
          <p:nvPr/>
        </p:nvSpPr>
        <p:spPr bwMode="auto">
          <a:xfrm>
            <a:off x="2771775" y="4249738"/>
            <a:ext cx="5762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HI</a:t>
            </a:r>
          </a:p>
          <a:p>
            <a:pPr eaLnBrk="1" hangingPunct="1">
              <a:defRPr/>
            </a:pP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25732" name="Rectangle 100"/>
          <p:cNvSpPr>
            <a:spLocks noChangeArrowheads="1"/>
          </p:cNvSpPr>
          <p:nvPr/>
        </p:nvSpPr>
        <p:spPr bwMode="auto">
          <a:xfrm>
            <a:off x="3995738" y="4249738"/>
            <a:ext cx="5762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HI</a:t>
            </a:r>
          </a:p>
          <a:p>
            <a:pPr eaLnBrk="1" hangingPunct="1">
              <a:defRPr/>
            </a:pP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25733" name="Rectangle 101"/>
          <p:cNvSpPr>
            <a:spLocks noChangeArrowheads="1"/>
          </p:cNvSpPr>
          <p:nvPr/>
        </p:nvSpPr>
        <p:spPr bwMode="auto">
          <a:xfrm>
            <a:off x="3419475" y="3530600"/>
            <a:ext cx="5762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HI</a:t>
            </a:r>
          </a:p>
          <a:p>
            <a:pPr eaLnBrk="1" hangingPunct="1">
              <a:defRPr/>
            </a:pP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25734" name="Rectangle 102"/>
          <p:cNvSpPr>
            <a:spLocks noChangeArrowheads="1"/>
          </p:cNvSpPr>
          <p:nvPr/>
        </p:nvSpPr>
        <p:spPr bwMode="auto">
          <a:xfrm>
            <a:off x="2771775" y="2665413"/>
            <a:ext cx="5762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HI</a:t>
            </a:r>
          </a:p>
          <a:p>
            <a:pPr eaLnBrk="1" hangingPunct="1">
              <a:defRPr/>
            </a:pP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3517" name="Line 103"/>
          <p:cNvSpPr>
            <a:spLocks noChangeShapeType="1"/>
          </p:cNvSpPr>
          <p:nvPr/>
        </p:nvSpPr>
        <p:spPr bwMode="auto">
          <a:xfrm flipH="1">
            <a:off x="900113" y="260350"/>
            <a:ext cx="503237" cy="7207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518" name="Line 104"/>
          <p:cNvSpPr>
            <a:spLocks noChangeShapeType="1"/>
          </p:cNvSpPr>
          <p:nvPr/>
        </p:nvSpPr>
        <p:spPr bwMode="auto">
          <a:xfrm flipH="1">
            <a:off x="971550" y="1052513"/>
            <a:ext cx="503238" cy="7207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519" name="Line 105"/>
          <p:cNvSpPr>
            <a:spLocks noChangeShapeType="1"/>
          </p:cNvSpPr>
          <p:nvPr/>
        </p:nvSpPr>
        <p:spPr bwMode="auto">
          <a:xfrm flipH="1">
            <a:off x="900113" y="1916113"/>
            <a:ext cx="503237" cy="7207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520" name="Line 106"/>
          <p:cNvSpPr>
            <a:spLocks noChangeShapeType="1"/>
          </p:cNvSpPr>
          <p:nvPr/>
        </p:nvSpPr>
        <p:spPr bwMode="auto">
          <a:xfrm flipH="1">
            <a:off x="900113" y="2636838"/>
            <a:ext cx="503237" cy="7207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521" name="Line 107"/>
          <p:cNvSpPr>
            <a:spLocks noChangeShapeType="1"/>
          </p:cNvSpPr>
          <p:nvPr/>
        </p:nvSpPr>
        <p:spPr bwMode="auto">
          <a:xfrm flipH="1">
            <a:off x="900113" y="3357563"/>
            <a:ext cx="503237" cy="7207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522" name="Line 108"/>
          <p:cNvSpPr>
            <a:spLocks noChangeShapeType="1"/>
          </p:cNvSpPr>
          <p:nvPr/>
        </p:nvSpPr>
        <p:spPr bwMode="auto">
          <a:xfrm flipH="1">
            <a:off x="971550" y="4149725"/>
            <a:ext cx="503238" cy="7207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523" name="Line 109"/>
          <p:cNvSpPr>
            <a:spLocks noChangeShapeType="1"/>
          </p:cNvSpPr>
          <p:nvPr/>
        </p:nvSpPr>
        <p:spPr bwMode="auto">
          <a:xfrm flipH="1">
            <a:off x="900113" y="4868863"/>
            <a:ext cx="503237" cy="7207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524" name="Line 110"/>
          <p:cNvSpPr>
            <a:spLocks noChangeShapeType="1"/>
          </p:cNvSpPr>
          <p:nvPr/>
        </p:nvSpPr>
        <p:spPr bwMode="auto">
          <a:xfrm flipH="1">
            <a:off x="1476375" y="4941888"/>
            <a:ext cx="503238" cy="7207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525" name="Line 111"/>
          <p:cNvSpPr>
            <a:spLocks noChangeShapeType="1"/>
          </p:cNvSpPr>
          <p:nvPr/>
        </p:nvSpPr>
        <p:spPr bwMode="auto">
          <a:xfrm flipH="1">
            <a:off x="1547813" y="4149725"/>
            <a:ext cx="503237" cy="7207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526" name="Line 112"/>
          <p:cNvSpPr>
            <a:spLocks noChangeShapeType="1"/>
          </p:cNvSpPr>
          <p:nvPr/>
        </p:nvSpPr>
        <p:spPr bwMode="auto">
          <a:xfrm flipH="1">
            <a:off x="1547813" y="3429000"/>
            <a:ext cx="503237" cy="7207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527" name="Line 113"/>
          <p:cNvSpPr>
            <a:spLocks noChangeShapeType="1"/>
          </p:cNvSpPr>
          <p:nvPr/>
        </p:nvSpPr>
        <p:spPr bwMode="auto">
          <a:xfrm flipH="1">
            <a:off x="1476375" y="2636838"/>
            <a:ext cx="503238" cy="7207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528" name="Line 114"/>
          <p:cNvSpPr>
            <a:spLocks noChangeShapeType="1"/>
          </p:cNvSpPr>
          <p:nvPr/>
        </p:nvSpPr>
        <p:spPr bwMode="auto">
          <a:xfrm flipH="1">
            <a:off x="1547813" y="1916113"/>
            <a:ext cx="503237" cy="7207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529" name="Line 115"/>
          <p:cNvSpPr>
            <a:spLocks noChangeShapeType="1"/>
          </p:cNvSpPr>
          <p:nvPr/>
        </p:nvSpPr>
        <p:spPr bwMode="auto">
          <a:xfrm flipH="1">
            <a:off x="2124075" y="2060575"/>
            <a:ext cx="503238" cy="7207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530" name="Line 116"/>
          <p:cNvSpPr>
            <a:spLocks noChangeShapeType="1"/>
          </p:cNvSpPr>
          <p:nvPr/>
        </p:nvSpPr>
        <p:spPr bwMode="auto">
          <a:xfrm flipH="1">
            <a:off x="2195513" y="2636838"/>
            <a:ext cx="503237" cy="7207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531" name="Line 117"/>
          <p:cNvSpPr>
            <a:spLocks noChangeShapeType="1"/>
          </p:cNvSpPr>
          <p:nvPr/>
        </p:nvSpPr>
        <p:spPr bwMode="auto">
          <a:xfrm flipH="1">
            <a:off x="2195513" y="3357563"/>
            <a:ext cx="503237" cy="7207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532" name="Line 118"/>
          <p:cNvSpPr>
            <a:spLocks noChangeShapeType="1"/>
          </p:cNvSpPr>
          <p:nvPr/>
        </p:nvSpPr>
        <p:spPr bwMode="auto">
          <a:xfrm flipH="1">
            <a:off x="2268538" y="4076700"/>
            <a:ext cx="503237" cy="7207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533" name="Line 119"/>
          <p:cNvSpPr>
            <a:spLocks noChangeShapeType="1"/>
          </p:cNvSpPr>
          <p:nvPr/>
        </p:nvSpPr>
        <p:spPr bwMode="auto">
          <a:xfrm flipH="1">
            <a:off x="2195513" y="4868863"/>
            <a:ext cx="503237" cy="7207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534" name="Line 120"/>
          <p:cNvSpPr>
            <a:spLocks noChangeShapeType="1"/>
          </p:cNvSpPr>
          <p:nvPr/>
        </p:nvSpPr>
        <p:spPr bwMode="auto">
          <a:xfrm flipH="1">
            <a:off x="2771775" y="4941888"/>
            <a:ext cx="503238" cy="7207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535" name="Line 121"/>
          <p:cNvSpPr>
            <a:spLocks noChangeShapeType="1"/>
          </p:cNvSpPr>
          <p:nvPr/>
        </p:nvSpPr>
        <p:spPr bwMode="auto">
          <a:xfrm flipH="1">
            <a:off x="3419475" y="4941888"/>
            <a:ext cx="503238" cy="7207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536" name="Line 122"/>
          <p:cNvSpPr>
            <a:spLocks noChangeShapeType="1"/>
          </p:cNvSpPr>
          <p:nvPr/>
        </p:nvSpPr>
        <p:spPr bwMode="auto">
          <a:xfrm flipH="1">
            <a:off x="4067175" y="4941888"/>
            <a:ext cx="503238" cy="7207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537" name="Line 123"/>
          <p:cNvSpPr>
            <a:spLocks noChangeShapeType="1"/>
          </p:cNvSpPr>
          <p:nvPr/>
        </p:nvSpPr>
        <p:spPr bwMode="auto">
          <a:xfrm flipH="1">
            <a:off x="4643438" y="4941888"/>
            <a:ext cx="503237" cy="7207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538" name="Line 124"/>
          <p:cNvSpPr>
            <a:spLocks noChangeShapeType="1"/>
          </p:cNvSpPr>
          <p:nvPr/>
        </p:nvSpPr>
        <p:spPr bwMode="auto">
          <a:xfrm flipH="1">
            <a:off x="4067175" y="4941888"/>
            <a:ext cx="503238" cy="7207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539" name="Line 125"/>
          <p:cNvSpPr>
            <a:spLocks noChangeShapeType="1"/>
          </p:cNvSpPr>
          <p:nvPr/>
        </p:nvSpPr>
        <p:spPr bwMode="auto">
          <a:xfrm flipH="1">
            <a:off x="4643438" y="4941888"/>
            <a:ext cx="503237" cy="7207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540" name="Line 126"/>
          <p:cNvSpPr>
            <a:spLocks noChangeShapeType="1"/>
          </p:cNvSpPr>
          <p:nvPr/>
        </p:nvSpPr>
        <p:spPr bwMode="auto">
          <a:xfrm flipH="1">
            <a:off x="4140200" y="4221163"/>
            <a:ext cx="503238" cy="7207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541" name="Line 127"/>
          <p:cNvSpPr>
            <a:spLocks noChangeShapeType="1"/>
          </p:cNvSpPr>
          <p:nvPr/>
        </p:nvSpPr>
        <p:spPr bwMode="auto">
          <a:xfrm flipH="1">
            <a:off x="3419475" y="3284538"/>
            <a:ext cx="503238" cy="7207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542" name="Line 128"/>
          <p:cNvSpPr>
            <a:spLocks noChangeShapeType="1"/>
          </p:cNvSpPr>
          <p:nvPr/>
        </p:nvSpPr>
        <p:spPr bwMode="auto">
          <a:xfrm flipH="1">
            <a:off x="2843213" y="2565400"/>
            <a:ext cx="503237" cy="7207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543" name="Line 129"/>
          <p:cNvSpPr>
            <a:spLocks noChangeShapeType="1"/>
          </p:cNvSpPr>
          <p:nvPr/>
        </p:nvSpPr>
        <p:spPr bwMode="auto">
          <a:xfrm flipH="1">
            <a:off x="2843213" y="4221163"/>
            <a:ext cx="503237" cy="7207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544" name="Line 130"/>
          <p:cNvSpPr>
            <a:spLocks noChangeShapeType="1"/>
          </p:cNvSpPr>
          <p:nvPr/>
        </p:nvSpPr>
        <p:spPr bwMode="auto">
          <a:xfrm>
            <a:off x="1547813" y="1341438"/>
            <a:ext cx="71437" cy="358775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545" name="Line 131"/>
          <p:cNvSpPr>
            <a:spLocks noChangeShapeType="1"/>
          </p:cNvSpPr>
          <p:nvPr/>
        </p:nvSpPr>
        <p:spPr bwMode="auto">
          <a:xfrm flipV="1">
            <a:off x="1619250" y="1196975"/>
            <a:ext cx="504825" cy="503238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546" name="Rectangle 132"/>
          <p:cNvSpPr>
            <a:spLocks noChangeArrowheads="1"/>
          </p:cNvSpPr>
          <p:nvPr/>
        </p:nvSpPr>
        <p:spPr bwMode="auto">
          <a:xfrm>
            <a:off x="4140200" y="1844675"/>
            <a:ext cx="3455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{BC}, {DF},{EG}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Line 4"/>
          <p:cNvSpPr>
            <a:spLocks noChangeShapeType="1"/>
          </p:cNvSpPr>
          <p:nvPr/>
        </p:nvSpPr>
        <p:spPr bwMode="auto">
          <a:xfrm>
            <a:off x="1187450" y="466725"/>
            <a:ext cx="2808288" cy="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51" name="Line 5"/>
          <p:cNvSpPr>
            <a:spLocks noChangeShapeType="1"/>
          </p:cNvSpPr>
          <p:nvPr/>
        </p:nvSpPr>
        <p:spPr bwMode="auto">
          <a:xfrm>
            <a:off x="252413" y="179388"/>
            <a:ext cx="935037" cy="719137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52" name="Line 6"/>
          <p:cNvSpPr>
            <a:spLocks noChangeShapeType="1"/>
          </p:cNvSpPr>
          <p:nvPr/>
        </p:nvSpPr>
        <p:spPr bwMode="auto">
          <a:xfrm>
            <a:off x="252413" y="179388"/>
            <a:ext cx="935037" cy="287337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53" name="Line 7"/>
          <p:cNvSpPr>
            <a:spLocks noChangeShapeType="1"/>
          </p:cNvSpPr>
          <p:nvPr/>
        </p:nvSpPr>
        <p:spPr bwMode="auto">
          <a:xfrm>
            <a:off x="2484438" y="466725"/>
            <a:ext cx="0" cy="5832475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6664" name="Rectangle 8"/>
          <p:cNvSpPr>
            <a:spLocks noChangeArrowheads="1"/>
          </p:cNvSpPr>
          <p:nvPr/>
        </p:nvSpPr>
        <p:spPr bwMode="auto">
          <a:xfrm>
            <a:off x="1476375" y="971550"/>
            <a:ext cx="696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B/0</a:t>
            </a:r>
          </a:p>
        </p:txBody>
      </p:sp>
      <p:sp>
        <p:nvSpPr>
          <p:cNvPr id="326665" name="Rectangle 9"/>
          <p:cNvSpPr>
            <a:spLocks noChangeArrowheads="1"/>
          </p:cNvSpPr>
          <p:nvPr/>
        </p:nvSpPr>
        <p:spPr bwMode="auto">
          <a:xfrm>
            <a:off x="2771775" y="971550"/>
            <a:ext cx="717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C/0</a:t>
            </a:r>
          </a:p>
        </p:txBody>
      </p:sp>
      <p:sp>
        <p:nvSpPr>
          <p:cNvPr id="326666" name="Rectangle 10"/>
          <p:cNvSpPr>
            <a:spLocks noChangeArrowheads="1"/>
          </p:cNvSpPr>
          <p:nvPr/>
        </p:nvSpPr>
        <p:spPr bwMode="auto">
          <a:xfrm>
            <a:off x="2771775" y="1619250"/>
            <a:ext cx="696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E/0</a:t>
            </a:r>
          </a:p>
        </p:txBody>
      </p:sp>
      <p:sp>
        <p:nvSpPr>
          <p:cNvPr id="326667" name="Rectangle 11"/>
          <p:cNvSpPr>
            <a:spLocks noChangeArrowheads="1"/>
          </p:cNvSpPr>
          <p:nvPr/>
        </p:nvSpPr>
        <p:spPr bwMode="auto">
          <a:xfrm>
            <a:off x="2771775" y="2266950"/>
            <a:ext cx="73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G/0</a:t>
            </a:r>
          </a:p>
        </p:txBody>
      </p:sp>
      <p:sp>
        <p:nvSpPr>
          <p:cNvPr id="326668" name="Rectangle 12"/>
          <p:cNvSpPr>
            <a:spLocks noChangeArrowheads="1"/>
          </p:cNvSpPr>
          <p:nvPr/>
        </p:nvSpPr>
        <p:spPr bwMode="auto">
          <a:xfrm>
            <a:off x="2771775" y="2997200"/>
            <a:ext cx="933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I/0</a:t>
            </a:r>
          </a:p>
        </p:txBody>
      </p:sp>
      <p:sp>
        <p:nvSpPr>
          <p:cNvPr id="326669" name="Rectangle 13"/>
          <p:cNvSpPr>
            <a:spLocks noChangeArrowheads="1"/>
          </p:cNvSpPr>
          <p:nvPr/>
        </p:nvSpPr>
        <p:spPr bwMode="auto">
          <a:xfrm>
            <a:off x="2771775" y="2997200"/>
            <a:ext cx="598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I/0</a:t>
            </a:r>
          </a:p>
        </p:txBody>
      </p:sp>
      <p:sp>
        <p:nvSpPr>
          <p:cNvPr id="326670" name="Rectangle 14"/>
          <p:cNvSpPr>
            <a:spLocks noChangeArrowheads="1"/>
          </p:cNvSpPr>
          <p:nvPr/>
        </p:nvSpPr>
        <p:spPr bwMode="auto">
          <a:xfrm>
            <a:off x="2771775" y="3706813"/>
            <a:ext cx="598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I/0</a:t>
            </a:r>
          </a:p>
        </p:txBody>
      </p:sp>
      <p:sp>
        <p:nvSpPr>
          <p:cNvPr id="326671" name="Rectangle 15"/>
          <p:cNvSpPr>
            <a:spLocks noChangeArrowheads="1"/>
          </p:cNvSpPr>
          <p:nvPr/>
        </p:nvSpPr>
        <p:spPr bwMode="auto">
          <a:xfrm>
            <a:off x="2771775" y="4427538"/>
            <a:ext cx="598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I/0</a:t>
            </a:r>
          </a:p>
        </p:txBody>
      </p:sp>
      <p:sp>
        <p:nvSpPr>
          <p:cNvPr id="326672" name="Rectangle 16"/>
          <p:cNvSpPr>
            <a:spLocks noChangeArrowheads="1"/>
          </p:cNvSpPr>
          <p:nvPr/>
        </p:nvSpPr>
        <p:spPr bwMode="auto">
          <a:xfrm>
            <a:off x="2771775" y="5075238"/>
            <a:ext cx="598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I/0</a:t>
            </a:r>
          </a:p>
        </p:txBody>
      </p:sp>
      <p:sp>
        <p:nvSpPr>
          <p:cNvPr id="326673" name="Rectangle 17"/>
          <p:cNvSpPr>
            <a:spLocks noChangeArrowheads="1"/>
          </p:cNvSpPr>
          <p:nvPr/>
        </p:nvSpPr>
        <p:spPr bwMode="auto">
          <a:xfrm>
            <a:off x="2771775" y="5724525"/>
            <a:ext cx="717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A/0</a:t>
            </a:r>
          </a:p>
        </p:txBody>
      </p:sp>
      <p:sp>
        <p:nvSpPr>
          <p:cNvPr id="326674" name="Rectangle 18"/>
          <p:cNvSpPr>
            <a:spLocks noChangeArrowheads="1"/>
          </p:cNvSpPr>
          <p:nvPr/>
        </p:nvSpPr>
        <p:spPr bwMode="auto">
          <a:xfrm>
            <a:off x="1476375" y="1619250"/>
            <a:ext cx="717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D/0</a:t>
            </a:r>
          </a:p>
        </p:txBody>
      </p:sp>
      <p:sp>
        <p:nvSpPr>
          <p:cNvPr id="326675" name="Rectangle 19"/>
          <p:cNvSpPr>
            <a:spLocks noChangeArrowheads="1"/>
          </p:cNvSpPr>
          <p:nvPr/>
        </p:nvSpPr>
        <p:spPr bwMode="auto">
          <a:xfrm>
            <a:off x="1476375" y="2266950"/>
            <a:ext cx="6778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F/0</a:t>
            </a:r>
          </a:p>
        </p:txBody>
      </p:sp>
      <p:sp>
        <p:nvSpPr>
          <p:cNvPr id="326676" name="Rectangle 20"/>
          <p:cNvSpPr>
            <a:spLocks noChangeArrowheads="1"/>
          </p:cNvSpPr>
          <p:nvPr/>
        </p:nvSpPr>
        <p:spPr bwMode="auto">
          <a:xfrm>
            <a:off x="1476375" y="2987675"/>
            <a:ext cx="73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H/0</a:t>
            </a:r>
          </a:p>
        </p:txBody>
      </p:sp>
      <p:sp>
        <p:nvSpPr>
          <p:cNvPr id="326677" name="Rectangle 21"/>
          <p:cNvSpPr>
            <a:spLocks noChangeArrowheads="1"/>
          </p:cNvSpPr>
          <p:nvPr/>
        </p:nvSpPr>
        <p:spPr bwMode="auto">
          <a:xfrm>
            <a:off x="1476375" y="3706813"/>
            <a:ext cx="598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I/0</a:t>
            </a:r>
          </a:p>
        </p:txBody>
      </p:sp>
      <p:sp>
        <p:nvSpPr>
          <p:cNvPr id="326678" name="Rectangle 22"/>
          <p:cNvSpPr>
            <a:spLocks noChangeArrowheads="1"/>
          </p:cNvSpPr>
          <p:nvPr/>
        </p:nvSpPr>
        <p:spPr bwMode="auto">
          <a:xfrm>
            <a:off x="1403350" y="4427538"/>
            <a:ext cx="736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H/0</a:t>
            </a:r>
          </a:p>
        </p:txBody>
      </p:sp>
      <p:sp>
        <p:nvSpPr>
          <p:cNvPr id="326679" name="Rectangle 23"/>
          <p:cNvSpPr>
            <a:spLocks noChangeArrowheads="1"/>
          </p:cNvSpPr>
          <p:nvPr/>
        </p:nvSpPr>
        <p:spPr bwMode="auto">
          <a:xfrm>
            <a:off x="1403350" y="5075238"/>
            <a:ext cx="598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I/0</a:t>
            </a:r>
          </a:p>
        </p:txBody>
      </p:sp>
      <p:sp>
        <p:nvSpPr>
          <p:cNvPr id="326680" name="Rectangle 24"/>
          <p:cNvSpPr>
            <a:spLocks noChangeArrowheads="1"/>
          </p:cNvSpPr>
          <p:nvPr/>
        </p:nvSpPr>
        <p:spPr bwMode="auto">
          <a:xfrm>
            <a:off x="1403350" y="5724525"/>
            <a:ext cx="717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A/0</a:t>
            </a:r>
          </a:p>
        </p:txBody>
      </p:sp>
      <p:sp>
        <p:nvSpPr>
          <p:cNvPr id="104471" name="Line 25"/>
          <p:cNvSpPr>
            <a:spLocks noChangeShapeType="1"/>
          </p:cNvSpPr>
          <p:nvPr/>
        </p:nvSpPr>
        <p:spPr bwMode="auto">
          <a:xfrm>
            <a:off x="1187450" y="6299200"/>
            <a:ext cx="0" cy="54927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72" name="Line 26"/>
          <p:cNvSpPr>
            <a:spLocks noChangeShapeType="1"/>
          </p:cNvSpPr>
          <p:nvPr/>
        </p:nvSpPr>
        <p:spPr bwMode="auto">
          <a:xfrm>
            <a:off x="2484438" y="6299200"/>
            <a:ext cx="0" cy="54927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73" name="Line 27"/>
          <p:cNvSpPr>
            <a:spLocks noChangeShapeType="1"/>
          </p:cNvSpPr>
          <p:nvPr/>
        </p:nvSpPr>
        <p:spPr bwMode="auto">
          <a:xfrm>
            <a:off x="3995738" y="6299200"/>
            <a:ext cx="0" cy="549275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6684" name="Rectangle 28"/>
          <p:cNvSpPr>
            <a:spLocks noChangeArrowheads="1"/>
          </p:cNvSpPr>
          <p:nvPr/>
        </p:nvSpPr>
        <p:spPr bwMode="auto">
          <a:xfrm>
            <a:off x="1403350" y="6329363"/>
            <a:ext cx="717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A/0</a:t>
            </a:r>
          </a:p>
        </p:txBody>
      </p:sp>
      <p:sp>
        <p:nvSpPr>
          <p:cNvPr id="326685" name="Rectangle 29"/>
          <p:cNvSpPr>
            <a:spLocks noChangeArrowheads="1"/>
          </p:cNvSpPr>
          <p:nvPr/>
        </p:nvSpPr>
        <p:spPr bwMode="auto">
          <a:xfrm>
            <a:off x="2771775" y="6329363"/>
            <a:ext cx="717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A/1</a:t>
            </a:r>
          </a:p>
        </p:txBody>
      </p:sp>
      <p:sp>
        <p:nvSpPr>
          <p:cNvPr id="326686" name="Rectangle 30"/>
          <p:cNvSpPr>
            <a:spLocks noChangeArrowheads="1"/>
          </p:cNvSpPr>
          <p:nvPr/>
        </p:nvSpPr>
        <p:spPr bwMode="auto">
          <a:xfrm>
            <a:off x="396354" y="971550"/>
            <a:ext cx="441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</a:p>
        </p:txBody>
      </p:sp>
      <p:sp>
        <p:nvSpPr>
          <p:cNvPr id="326687" name="Rectangle 31"/>
          <p:cNvSpPr>
            <a:spLocks noChangeArrowheads="1"/>
          </p:cNvSpPr>
          <p:nvPr/>
        </p:nvSpPr>
        <p:spPr bwMode="auto">
          <a:xfrm>
            <a:off x="396354" y="1547813"/>
            <a:ext cx="503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</a:p>
        </p:txBody>
      </p:sp>
      <p:sp>
        <p:nvSpPr>
          <p:cNvPr id="326688" name="Rectangle 32"/>
          <p:cNvSpPr>
            <a:spLocks noChangeArrowheads="1"/>
          </p:cNvSpPr>
          <p:nvPr/>
        </p:nvSpPr>
        <p:spPr bwMode="auto">
          <a:xfrm>
            <a:off x="396354" y="2195513"/>
            <a:ext cx="503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</a:p>
        </p:txBody>
      </p:sp>
      <p:sp>
        <p:nvSpPr>
          <p:cNvPr id="326689" name="Rectangle 33"/>
          <p:cNvSpPr>
            <a:spLocks noChangeArrowheads="1"/>
          </p:cNvSpPr>
          <p:nvPr/>
        </p:nvSpPr>
        <p:spPr bwMode="auto">
          <a:xfrm>
            <a:off x="396354" y="2914650"/>
            <a:ext cx="503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</a:p>
        </p:txBody>
      </p:sp>
      <p:sp>
        <p:nvSpPr>
          <p:cNvPr id="326690" name="Rectangle 34"/>
          <p:cNvSpPr>
            <a:spLocks noChangeArrowheads="1"/>
          </p:cNvSpPr>
          <p:nvPr/>
        </p:nvSpPr>
        <p:spPr bwMode="auto">
          <a:xfrm>
            <a:off x="396354" y="3706813"/>
            <a:ext cx="503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</a:p>
        </p:txBody>
      </p:sp>
      <p:sp>
        <p:nvSpPr>
          <p:cNvPr id="326691" name="Rectangle 35"/>
          <p:cNvSpPr>
            <a:spLocks noChangeArrowheads="1"/>
          </p:cNvSpPr>
          <p:nvPr/>
        </p:nvSpPr>
        <p:spPr bwMode="auto">
          <a:xfrm>
            <a:off x="396354" y="4356100"/>
            <a:ext cx="503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</a:p>
        </p:txBody>
      </p:sp>
      <p:sp>
        <p:nvSpPr>
          <p:cNvPr id="326692" name="Rectangle 36"/>
          <p:cNvSpPr>
            <a:spLocks noChangeArrowheads="1"/>
          </p:cNvSpPr>
          <p:nvPr/>
        </p:nvSpPr>
        <p:spPr bwMode="auto">
          <a:xfrm>
            <a:off x="396354" y="5075238"/>
            <a:ext cx="503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</a:p>
        </p:txBody>
      </p:sp>
      <p:sp>
        <p:nvSpPr>
          <p:cNvPr id="326693" name="Rectangle 37"/>
          <p:cNvSpPr>
            <a:spLocks noChangeArrowheads="1"/>
          </p:cNvSpPr>
          <p:nvPr/>
        </p:nvSpPr>
        <p:spPr bwMode="auto">
          <a:xfrm>
            <a:off x="396354" y="5651500"/>
            <a:ext cx="503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</a:t>
            </a:r>
          </a:p>
        </p:txBody>
      </p:sp>
      <p:sp>
        <p:nvSpPr>
          <p:cNvPr id="326694" name="Rectangle 38"/>
          <p:cNvSpPr>
            <a:spLocks noChangeArrowheads="1"/>
          </p:cNvSpPr>
          <p:nvPr/>
        </p:nvSpPr>
        <p:spPr bwMode="auto">
          <a:xfrm>
            <a:off x="396354" y="6329363"/>
            <a:ext cx="503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</a:p>
        </p:txBody>
      </p:sp>
      <p:sp>
        <p:nvSpPr>
          <p:cNvPr id="326695" name="Rectangle 39"/>
          <p:cNvSpPr>
            <a:spLocks noChangeArrowheads="1"/>
          </p:cNvSpPr>
          <p:nvPr/>
        </p:nvSpPr>
        <p:spPr bwMode="auto">
          <a:xfrm>
            <a:off x="179388" y="395288"/>
            <a:ext cx="5699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</a:p>
        </p:txBody>
      </p:sp>
      <p:sp>
        <p:nvSpPr>
          <p:cNvPr id="326696" name="Rectangle 40"/>
          <p:cNvSpPr>
            <a:spLocks noChangeArrowheads="1"/>
          </p:cNvSpPr>
          <p:nvPr/>
        </p:nvSpPr>
        <p:spPr bwMode="auto">
          <a:xfrm>
            <a:off x="1547813" y="3952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26697" name="Rectangle 41"/>
          <p:cNvSpPr>
            <a:spLocks noChangeArrowheads="1"/>
          </p:cNvSpPr>
          <p:nvPr/>
        </p:nvSpPr>
        <p:spPr bwMode="auto">
          <a:xfrm>
            <a:off x="2916238" y="3952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326698" name="Rectangle 42"/>
          <p:cNvSpPr>
            <a:spLocks noChangeArrowheads="1"/>
          </p:cNvSpPr>
          <p:nvPr/>
        </p:nvSpPr>
        <p:spPr bwMode="auto">
          <a:xfrm>
            <a:off x="755650" y="32385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</a:p>
        </p:txBody>
      </p:sp>
      <p:sp>
        <p:nvSpPr>
          <p:cNvPr id="104489" name="Line 43"/>
          <p:cNvSpPr>
            <a:spLocks noChangeShapeType="1"/>
          </p:cNvSpPr>
          <p:nvPr/>
        </p:nvSpPr>
        <p:spPr bwMode="auto">
          <a:xfrm>
            <a:off x="1187450" y="466725"/>
            <a:ext cx="0" cy="5976938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90" name="Line 44"/>
          <p:cNvSpPr>
            <a:spLocks noChangeShapeType="1"/>
          </p:cNvSpPr>
          <p:nvPr/>
        </p:nvSpPr>
        <p:spPr bwMode="auto">
          <a:xfrm>
            <a:off x="3995738" y="539750"/>
            <a:ext cx="0" cy="5976938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91" name="Line 45"/>
          <p:cNvSpPr>
            <a:spLocks noChangeShapeType="1"/>
          </p:cNvSpPr>
          <p:nvPr/>
        </p:nvSpPr>
        <p:spPr bwMode="auto">
          <a:xfrm>
            <a:off x="179388" y="898525"/>
            <a:ext cx="381635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6702" name="Rectangle 46"/>
          <p:cNvSpPr>
            <a:spLocks noChangeArrowheads="1"/>
          </p:cNvSpPr>
          <p:nvPr/>
        </p:nvSpPr>
        <p:spPr bwMode="auto">
          <a:xfrm>
            <a:off x="1690688" y="0"/>
            <a:ext cx="12239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N+1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/Z</a:t>
            </a:r>
          </a:p>
        </p:txBody>
      </p:sp>
      <p:sp>
        <p:nvSpPr>
          <p:cNvPr id="104493" name="Freeform 48"/>
          <p:cNvSpPr>
            <a:spLocks/>
          </p:cNvSpPr>
          <p:nvPr/>
        </p:nvSpPr>
        <p:spPr bwMode="auto">
          <a:xfrm>
            <a:off x="323850" y="2349500"/>
            <a:ext cx="3594100" cy="241300"/>
          </a:xfrm>
          <a:custGeom>
            <a:avLst/>
            <a:gdLst>
              <a:gd name="T0" fmla="*/ 0 w 2264"/>
              <a:gd name="T1" fmla="*/ 2147483646 h 152"/>
              <a:gd name="T2" fmla="*/ 2147483646 w 2264"/>
              <a:gd name="T3" fmla="*/ 2147483646 h 152"/>
              <a:gd name="T4" fmla="*/ 2147483646 w 2264"/>
              <a:gd name="T5" fmla="*/ 2147483646 h 152"/>
              <a:gd name="T6" fmla="*/ 2147483646 w 2264"/>
              <a:gd name="T7" fmla="*/ 0 h 152"/>
              <a:gd name="T8" fmla="*/ 2147483646 w 2264"/>
              <a:gd name="T9" fmla="*/ 2147483646 h 152"/>
              <a:gd name="T10" fmla="*/ 2147483646 w 2264"/>
              <a:gd name="T11" fmla="*/ 2147483646 h 152"/>
              <a:gd name="T12" fmla="*/ 2147483646 w 2264"/>
              <a:gd name="T13" fmla="*/ 2147483646 h 152"/>
              <a:gd name="T14" fmla="*/ 2147483646 w 2264"/>
              <a:gd name="T15" fmla="*/ 2147483646 h 152"/>
              <a:gd name="T16" fmla="*/ 2147483646 w 2264"/>
              <a:gd name="T17" fmla="*/ 2147483646 h 152"/>
              <a:gd name="T18" fmla="*/ 2147483646 w 2264"/>
              <a:gd name="T19" fmla="*/ 2147483646 h 152"/>
              <a:gd name="T20" fmla="*/ 2147483646 w 2264"/>
              <a:gd name="T21" fmla="*/ 2147483646 h 152"/>
              <a:gd name="T22" fmla="*/ 2147483646 w 2264"/>
              <a:gd name="T23" fmla="*/ 2147483646 h 152"/>
              <a:gd name="T24" fmla="*/ 2147483646 w 2264"/>
              <a:gd name="T25" fmla="*/ 2147483646 h 152"/>
              <a:gd name="T26" fmla="*/ 2147483646 w 2264"/>
              <a:gd name="T27" fmla="*/ 2147483646 h 152"/>
              <a:gd name="T28" fmla="*/ 2147483646 w 2264"/>
              <a:gd name="T29" fmla="*/ 2147483646 h 152"/>
              <a:gd name="T30" fmla="*/ 2147483646 w 2264"/>
              <a:gd name="T31" fmla="*/ 2147483646 h 152"/>
              <a:gd name="T32" fmla="*/ 2147483646 w 2264"/>
              <a:gd name="T33" fmla="*/ 2147483646 h 152"/>
              <a:gd name="T34" fmla="*/ 2147483646 w 2264"/>
              <a:gd name="T35" fmla="*/ 2147483646 h 152"/>
              <a:gd name="T36" fmla="*/ 2147483646 w 2264"/>
              <a:gd name="T37" fmla="*/ 2147483646 h 152"/>
              <a:gd name="T38" fmla="*/ 2147483646 w 2264"/>
              <a:gd name="T39" fmla="*/ 2147483646 h 152"/>
              <a:gd name="T40" fmla="*/ 2147483646 w 2264"/>
              <a:gd name="T41" fmla="*/ 2147483646 h 152"/>
              <a:gd name="T42" fmla="*/ 2147483646 w 2264"/>
              <a:gd name="T43" fmla="*/ 2147483646 h 15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264"/>
              <a:gd name="T67" fmla="*/ 0 h 152"/>
              <a:gd name="T68" fmla="*/ 2264 w 2264"/>
              <a:gd name="T69" fmla="*/ 152 h 152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264" h="152">
                <a:moveTo>
                  <a:pt x="0" y="80"/>
                </a:moveTo>
                <a:cubicBezTo>
                  <a:pt x="11" y="47"/>
                  <a:pt x="8" y="40"/>
                  <a:pt x="56" y="24"/>
                </a:cubicBezTo>
                <a:cubicBezTo>
                  <a:pt x="72" y="19"/>
                  <a:pt x="88" y="13"/>
                  <a:pt x="104" y="8"/>
                </a:cubicBezTo>
                <a:cubicBezTo>
                  <a:pt x="112" y="5"/>
                  <a:pt x="128" y="0"/>
                  <a:pt x="128" y="0"/>
                </a:cubicBezTo>
                <a:cubicBezTo>
                  <a:pt x="195" y="3"/>
                  <a:pt x="262" y="2"/>
                  <a:pt x="328" y="8"/>
                </a:cubicBezTo>
                <a:cubicBezTo>
                  <a:pt x="377" y="13"/>
                  <a:pt x="423" y="53"/>
                  <a:pt x="472" y="56"/>
                </a:cubicBezTo>
                <a:cubicBezTo>
                  <a:pt x="509" y="59"/>
                  <a:pt x="547" y="61"/>
                  <a:pt x="584" y="64"/>
                </a:cubicBezTo>
                <a:cubicBezTo>
                  <a:pt x="671" y="86"/>
                  <a:pt x="714" y="67"/>
                  <a:pt x="784" y="32"/>
                </a:cubicBezTo>
                <a:cubicBezTo>
                  <a:pt x="819" y="35"/>
                  <a:pt x="854" y="34"/>
                  <a:pt x="888" y="40"/>
                </a:cubicBezTo>
                <a:cubicBezTo>
                  <a:pt x="914" y="45"/>
                  <a:pt x="921" y="62"/>
                  <a:pt x="944" y="72"/>
                </a:cubicBezTo>
                <a:cubicBezTo>
                  <a:pt x="969" y="83"/>
                  <a:pt x="997" y="89"/>
                  <a:pt x="1024" y="96"/>
                </a:cubicBezTo>
                <a:cubicBezTo>
                  <a:pt x="1059" y="120"/>
                  <a:pt x="1100" y="128"/>
                  <a:pt x="1136" y="152"/>
                </a:cubicBezTo>
                <a:cubicBezTo>
                  <a:pt x="1243" y="141"/>
                  <a:pt x="1196" y="149"/>
                  <a:pt x="1264" y="104"/>
                </a:cubicBezTo>
                <a:cubicBezTo>
                  <a:pt x="1269" y="96"/>
                  <a:pt x="1272" y="85"/>
                  <a:pt x="1280" y="80"/>
                </a:cubicBezTo>
                <a:cubicBezTo>
                  <a:pt x="1294" y="71"/>
                  <a:pt x="1328" y="64"/>
                  <a:pt x="1328" y="64"/>
                </a:cubicBezTo>
                <a:cubicBezTo>
                  <a:pt x="1363" y="67"/>
                  <a:pt x="1398" y="67"/>
                  <a:pt x="1432" y="72"/>
                </a:cubicBezTo>
                <a:cubicBezTo>
                  <a:pt x="1465" y="77"/>
                  <a:pt x="1503" y="96"/>
                  <a:pt x="1536" y="104"/>
                </a:cubicBezTo>
                <a:cubicBezTo>
                  <a:pt x="1563" y="101"/>
                  <a:pt x="1590" y="101"/>
                  <a:pt x="1616" y="96"/>
                </a:cubicBezTo>
                <a:cubicBezTo>
                  <a:pt x="1633" y="93"/>
                  <a:pt x="1664" y="80"/>
                  <a:pt x="1664" y="80"/>
                </a:cubicBezTo>
                <a:cubicBezTo>
                  <a:pt x="1900" y="86"/>
                  <a:pt x="1915" y="62"/>
                  <a:pt x="2064" y="136"/>
                </a:cubicBezTo>
                <a:cubicBezTo>
                  <a:pt x="2100" y="124"/>
                  <a:pt x="2119" y="86"/>
                  <a:pt x="2152" y="64"/>
                </a:cubicBezTo>
                <a:cubicBezTo>
                  <a:pt x="2185" y="14"/>
                  <a:pt x="2210" y="8"/>
                  <a:pt x="2264" y="8"/>
                </a:cubicBezTo>
              </a:path>
            </a:pathLst>
          </a:cu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94" name="Freeform 49"/>
          <p:cNvSpPr>
            <a:spLocks/>
          </p:cNvSpPr>
          <p:nvPr/>
        </p:nvSpPr>
        <p:spPr bwMode="auto">
          <a:xfrm>
            <a:off x="395288" y="4581525"/>
            <a:ext cx="3594100" cy="241300"/>
          </a:xfrm>
          <a:custGeom>
            <a:avLst/>
            <a:gdLst>
              <a:gd name="T0" fmla="*/ 0 w 2264"/>
              <a:gd name="T1" fmla="*/ 2147483646 h 152"/>
              <a:gd name="T2" fmla="*/ 2147483646 w 2264"/>
              <a:gd name="T3" fmla="*/ 2147483646 h 152"/>
              <a:gd name="T4" fmla="*/ 2147483646 w 2264"/>
              <a:gd name="T5" fmla="*/ 2147483646 h 152"/>
              <a:gd name="T6" fmla="*/ 2147483646 w 2264"/>
              <a:gd name="T7" fmla="*/ 0 h 152"/>
              <a:gd name="T8" fmla="*/ 2147483646 w 2264"/>
              <a:gd name="T9" fmla="*/ 2147483646 h 152"/>
              <a:gd name="T10" fmla="*/ 2147483646 w 2264"/>
              <a:gd name="T11" fmla="*/ 2147483646 h 152"/>
              <a:gd name="T12" fmla="*/ 2147483646 w 2264"/>
              <a:gd name="T13" fmla="*/ 2147483646 h 152"/>
              <a:gd name="T14" fmla="*/ 2147483646 w 2264"/>
              <a:gd name="T15" fmla="*/ 2147483646 h 152"/>
              <a:gd name="T16" fmla="*/ 2147483646 w 2264"/>
              <a:gd name="T17" fmla="*/ 2147483646 h 152"/>
              <a:gd name="T18" fmla="*/ 2147483646 w 2264"/>
              <a:gd name="T19" fmla="*/ 2147483646 h 152"/>
              <a:gd name="T20" fmla="*/ 2147483646 w 2264"/>
              <a:gd name="T21" fmla="*/ 2147483646 h 152"/>
              <a:gd name="T22" fmla="*/ 2147483646 w 2264"/>
              <a:gd name="T23" fmla="*/ 2147483646 h 152"/>
              <a:gd name="T24" fmla="*/ 2147483646 w 2264"/>
              <a:gd name="T25" fmla="*/ 2147483646 h 152"/>
              <a:gd name="T26" fmla="*/ 2147483646 w 2264"/>
              <a:gd name="T27" fmla="*/ 2147483646 h 152"/>
              <a:gd name="T28" fmla="*/ 2147483646 w 2264"/>
              <a:gd name="T29" fmla="*/ 2147483646 h 152"/>
              <a:gd name="T30" fmla="*/ 2147483646 w 2264"/>
              <a:gd name="T31" fmla="*/ 2147483646 h 152"/>
              <a:gd name="T32" fmla="*/ 2147483646 w 2264"/>
              <a:gd name="T33" fmla="*/ 2147483646 h 152"/>
              <a:gd name="T34" fmla="*/ 2147483646 w 2264"/>
              <a:gd name="T35" fmla="*/ 2147483646 h 152"/>
              <a:gd name="T36" fmla="*/ 2147483646 w 2264"/>
              <a:gd name="T37" fmla="*/ 2147483646 h 152"/>
              <a:gd name="T38" fmla="*/ 2147483646 w 2264"/>
              <a:gd name="T39" fmla="*/ 2147483646 h 152"/>
              <a:gd name="T40" fmla="*/ 2147483646 w 2264"/>
              <a:gd name="T41" fmla="*/ 2147483646 h 152"/>
              <a:gd name="T42" fmla="*/ 2147483646 w 2264"/>
              <a:gd name="T43" fmla="*/ 2147483646 h 15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264"/>
              <a:gd name="T67" fmla="*/ 0 h 152"/>
              <a:gd name="T68" fmla="*/ 2264 w 2264"/>
              <a:gd name="T69" fmla="*/ 152 h 152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264" h="152">
                <a:moveTo>
                  <a:pt x="0" y="80"/>
                </a:moveTo>
                <a:cubicBezTo>
                  <a:pt x="11" y="47"/>
                  <a:pt x="8" y="40"/>
                  <a:pt x="56" y="24"/>
                </a:cubicBezTo>
                <a:cubicBezTo>
                  <a:pt x="72" y="19"/>
                  <a:pt x="88" y="13"/>
                  <a:pt x="104" y="8"/>
                </a:cubicBezTo>
                <a:cubicBezTo>
                  <a:pt x="112" y="5"/>
                  <a:pt x="128" y="0"/>
                  <a:pt x="128" y="0"/>
                </a:cubicBezTo>
                <a:cubicBezTo>
                  <a:pt x="195" y="3"/>
                  <a:pt x="262" y="2"/>
                  <a:pt x="328" y="8"/>
                </a:cubicBezTo>
                <a:cubicBezTo>
                  <a:pt x="377" y="13"/>
                  <a:pt x="423" y="53"/>
                  <a:pt x="472" y="56"/>
                </a:cubicBezTo>
                <a:cubicBezTo>
                  <a:pt x="509" y="59"/>
                  <a:pt x="547" y="61"/>
                  <a:pt x="584" y="64"/>
                </a:cubicBezTo>
                <a:cubicBezTo>
                  <a:pt x="671" y="86"/>
                  <a:pt x="714" y="67"/>
                  <a:pt x="784" y="32"/>
                </a:cubicBezTo>
                <a:cubicBezTo>
                  <a:pt x="819" y="35"/>
                  <a:pt x="854" y="34"/>
                  <a:pt x="888" y="40"/>
                </a:cubicBezTo>
                <a:cubicBezTo>
                  <a:pt x="914" y="45"/>
                  <a:pt x="921" y="62"/>
                  <a:pt x="944" y="72"/>
                </a:cubicBezTo>
                <a:cubicBezTo>
                  <a:pt x="969" y="83"/>
                  <a:pt x="997" y="89"/>
                  <a:pt x="1024" y="96"/>
                </a:cubicBezTo>
                <a:cubicBezTo>
                  <a:pt x="1059" y="120"/>
                  <a:pt x="1100" y="128"/>
                  <a:pt x="1136" y="152"/>
                </a:cubicBezTo>
                <a:cubicBezTo>
                  <a:pt x="1243" y="141"/>
                  <a:pt x="1196" y="149"/>
                  <a:pt x="1264" y="104"/>
                </a:cubicBezTo>
                <a:cubicBezTo>
                  <a:pt x="1269" y="96"/>
                  <a:pt x="1272" y="85"/>
                  <a:pt x="1280" y="80"/>
                </a:cubicBezTo>
                <a:cubicBezTo>
                  <a:pt x="1294" y="71"/>
                  <a:pt x="1328" y="64"/>
                  <a:pt x="1328" y="64"/>
                </a:cubicBezTo>
                <a:cubicBezTo>
                  <a:pt x="1363" y="67"/>
                  <a:pt x="1398" y="67"/>
                  <a:pt x="1432" y="72"/>
                </a:cubicBezTo>
                <a:cubicBezTo>
                  <a:pt x="1465" y="77"/>
                  <a:pt x="1503" y="96"/>
                  <a:pt x="1536" y="104"/>
                </a:cubicBezTo>
                <a:cubicBezTo>
                  <a:pt x="1563" y="101"/>
                  <a:pt x="1590" y="101"/>
                  <a:pt x="1616" y="96"/>
                </a:cubicBezTo>
                <a:cubicBezTo>
                  <a:pt x="1633" y="93"/>
                  <a:pt x="1664" y="80"/>
                  <a:pt x="1664" y="80"/>
                </a:cubicBezTo>
                <a:cubicBezTo>
                  <a:pt x="1900" y="86"/>
                  <a:pt x="1915" y="62"/>
                  <a:pt x="2064" y="136"/>
                </a:cubicBezTo>
                <a:cubicBezTo>
                  <a:pt x="2100" y="124"/>
                  <a:pt x="2119" y="86"/>
                  <a:pt x="2152" y="64"/>
                </a:cubicBezTo>
                <a:cubicBezTo>
                  <a:pt x="2185" y="14"/>
                  <a:pt x="2210" y="8"/>
                  <a:pt x="2264" y="8"/>
                </a:cubicBezTo>
              </a:path>
            </a:pathLst>
          </a:cu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95" name="Freeform 50"/>
          <p:cNvSpPr>
            <a:spLocks/>
          </p:cNvSpPr>
          <p:nvPr/>
        </p:nvSpPr>
        <p:spPr bwMode="auto">
          <a:xfrm>
            <a:off x="395288" y="5300663"/>
            <a:ext cx="3594100" cy="241300"/>
          </a:xfrm>
          <a:custGeom>
            <a:avLst/>
            <a:gdLst>
              <a:gd name="T0" fmla="*/ 0 w 2264"/>
              <a:gd name="T1" fmla="*/ 2147483646 h 152"/>
              <a:gd name="T2" fmla="*/ 2147483646 w 2264"/>
              <a:gd name="T3" fmla="*/ 2147483646 h 152"/>
              <a:gd name="T4" fmla="*/ 2147483646 w 2264"/>
              <a:gd name="T5" fmla="*/ 2147483646 h 152"/>
              <a:gd name="T6" fmla="*/ 2147483646 w 2264"/>
              <a:gd name="T7" fmla="*/ 0 h 152"/>
              <a:gd name="T8" fmla="*/ 2147483646 w 2264"/>
              <a:gd name="T9" fmla="*/ 2147483646 h 152"/>
              <a:gd name="T10" fmla="*/ 2147483646 w 2264"/>
              <a:gd name="T11" fmla="*/ 2147483646 h 152"/>
              <a:gd name="T12" fmla="*/ 2147483646 w 2264"/>
              <a:gd name="T13" fmla="*/ 2147483646 h 152"/>
              <a:gd name="T14" fmla="*/ 2147483646 w 2264"/>
              <a:gd name="T15" fmla="*/ 2147483646 h 152"/>
              <a:gd name="T16" fmla="*/ 2147483646 w 2264"/>
              <a:gd name="T17" fmla="*/ 2147483646 h 152"/>
              <a:gd name="T18" fmla="*/ 2147483646 w 2264"/>
              <a:gd name="T19" fmla="*/ 2147483646 h 152"/>
              <a:gd name="T20" fmla="*/ 2147483646 w 2264"/>
              <a:gd name="T21" fmla="*/ 2147483646 h 152"/>
              <a:gd name="T22" fmla="*/ 2147483646 w 2264"/>
              <a:gd name="T23" fmla="*/ 2147483646 h 152"/>
              <a:gd name="T24" fmla="*/ 2147483646 w 2264"/>
              <a:gd name="T25" fmla="*/ 2147483646 h 152"/>
              <a:gd name="T26" fmla="*/ 2147483646 w 2264"/>
              <a:gd name="T27" fmla="*/ 2147483646 h 152"/>
              <a:gd name="T28" fmla="*/ 2147483646 w 2264"/>
              <a:gd name="T29" fmla="*/ 2147483646 h 152"/>
              <a:gd name="T30" fmla="*/ 2147483646 w 2264"/>
              <a:gd name="T31" fmla="*/ 2147483646 h 152"/>
              <a:gd name="T32" fmla="*/ 2147483646 w 2264"/>
              <a:gd name="T33" fmla="*/ 2147483646 h 152"/>
              <a:gd name="T34" fmla="*/ 2147483646 w 2264"/>
              <a:gd name="T35" fmla="*/ 2147483646 h 152"/>
              <a:gd name="T36" fmla="*/ 2147483646 w 2264"/>
              <a:gd name="T37" fmla="*/ 2147483646 h 152"/>
              <a:gd name="T38" fmla="*/ 2147483646 w 2264"/>
              <a:gd name="T39" fmla="*/ 2147483646 h 152"/>
              <a:gd name="T40" fmla="*/ 2147483646 w 2264"/>
              <a:gd name="T41" fmla="*/ 2147483646 h 152"/>
              <a:gd name="T42" fmla="*/ 2147483646 w 2264"/>
              <a:gd name="T43" fmla="*/ 2147483646 h 15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264"/>
              <a:gd name="T67" fmla="*/ 0 h 152"/>
              <a:gd name="T68" fmla="*/ 2264 w 2264"/>
              <a:gd name="T69" fmla="*/ 152 h 152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264" h="152">
                <a:moveTo>
                  <a:pt x="0" y="80"/>
                </a:moveTo>
                <a:cubicBezTo>
                  <a:pt x="11" y="47"/>
                  <a:pt x="8" y="40"/>
                  <a:pt x="56" y="24"/>
                </a:cubicBezTo>
                <a:cubicBezTo>
                  <a:pt x="72" y="19"/>
                  <a:pt x="88" y="13"/>
                  <a:pt x="104" y="8"/>
                </a:cubicBezTo>
                <a:cubicBezTo>
                  <a:pt x="112" y="5"/>
                  <a:pt x="128" y="0"/>
                  <a:pt x="128" y="0"/>
                </a:cubicBezTo>
                <a:cubicBezTo>
                  <a:pt x="195" y="3"/>
                  <a:pt x="262" y="2"/>
                  <a:pt x="328" y="8"/>
                </a:cubicBezTo>
                <a:cubicBezTo>
                  <a:pt x="377" y="13"/>
                  <a:pt x="423" y="53"/>
                  <a:pt x="472" y="56"/>
                </a:cubicBezTo>
                <a:cubicBezTo>
                  <a:pt x="509" y="59"/>
                  <a:pt x="547" y="61"/>
                  <a:pt x="584" y="64"/>
                </a:cubicBezTo>
                <a:cubicBezTo>
                  <a:pt x="671" y="86"/>
                  <a:pt x="714" y="67"/>
                  <a:pt x="784" y="32"/>
                </a:cubicBezTo>
                <a:cubicBezTo>
                  <a:pt x="819" y="35"/>
                  <a:pt x="854" y="34"/>
                  <a:pt x="888" y="40"/>
                </a:cubicBezTo>
                <a:cubicBezTo>
                  <a:pt x="914" y="45"/>
                  <a:pt x="921" y="62"/>
                  <a:pt x="944" y="72"/>
                </a:cubicBezTo>
                <a:cubicBezTo>
                  <a:pt x="969" y="83"/>
                  <a:pt x="997" y="89"/>
                  <a:pt x="1024" y="96"/>
                </a:cubicBezTo>
                <a:cubicBezTo>
                  <a:pt x="1059" y="120"/>
                  <a:pt x="1100" y="128"/>
                  <a:pt x="1136" y="152"/>
                </a:cubicBezTo>
                <a:cubicBezTo>
                  <a:pt x="1243" y="141"/>
                  <a:pt x="1196" y="149"/>
                  <a:pt x="1264" y="104"/>
                </a:cubicBezTo>
                <a:cubicBezTo>
                  <a:pt x="1269" y="96"/>
                  <a:pt x="1272" y="85"/>
                  <a:pt x="1280" y="80"/>
                </a:cubicBezTo>
                <a:cubicBezTo>
                  <a:pt x="1294" y="71"/>
                  <a:pt x="1328" y="64"/>
                  <a:pt x="1328" y="64"/>
                </a:cubicBezTo>
                <a:cubicBezTo>
                  <a:pt x="1363" y="67"/>
                  <a:pt x="1398" y="67"/>
                  <a:pt x="1432" y="72"/>
                </a:cubicBezTo>
                <a:cubicBezTo>
                  <a:pt x="1465" y="77"/>
                  <a:pt x="1503" y="96"/>
                  <a:pt x="1536" y="104"/>
                </a:cubicBezTo>
                <a:cubicBezTo>
                  <a:pt x="1563" y="101"/>
                  <a:pt x="1590" y="101"/>
                  <a:pt x="1616" y="96"/>
                </a:cubicBezTo>
                <a:cubicBezTo>
                  <a:pt x="1633" y="93"/>
                  <a:pt x="1664" y="80"/>
                  <a:pt x="1664" y="80"/>
                </a:cubicBezTo>
                <a:cubicBezTo>
                  <a:pt x="1900" y="86"/>
                  <a:pt x="1915" y="62"/>
                  <a:pt x="2064" y="136"/>
                </a:cubicBezTo>
                <a:cubicBezTo>
                  <a:pt x="2100" y="124"/>
                  <a:pt x="2119" y="86"/>
                  <a:pt x="2152" y="64"/>
                </a:cubicBezTo>
                <a:cubicBezTo>
                  <a:pt x="2185" y="14"/>
                  <a:pt x="2210" y="8"/>
                  <a:pt x="2264" y="8"/>
                </a:cubicBezTo>
              </a:path>
            </a:pathLst>
          </a:cu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96" name="Rectangle 51"/>
          <p:cNvSpPr>
            <a:spLocks noChangeArrowheads="1"/>
          </p:cNvSpPr>
          <p:nvPr/>
        </p:nvSpPr>
        <p:spPr bwMode="auto">
          <a:xfrm>
            <a:off x="6084888" y="1700213"/>
            <a:ext cx="2735262" cy="4392612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97" name="Line 52"/>
          <p:cNvSpPr>
            <a:spLocks noChangeShapeType="1"/>
          </p:cNvSpPr>
          <p:nvPr/>
        </p:nvSpPr>
        <p:spPr bwMode="auto">
          <a:xfrm>
            <a:off x="6084888" y="3933825"/>
            <a:ext cx="2735262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98" name="Line 53"/>
          <p:cNvSpPr>
            <a:spLocks noChangeShapeType="1"/>
          </p:cNvSpPr>
          <p:nvPr/>
        </p:nvSpPr>
        <p:spPr bwMode="auto">
          <a:xfrm>
            <a:off x="6084888" y="5373688"/>
            <a:ext cx="2735262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99" name="Line 54"/>
          <p:cNvSpPr>
            <a:spLocks noChangeShapeType="1"/>
          </p:cNvSpPr>
          <p:nvPr/>
        </p:nvSpPr>
        <p:spPr bwMode="auto">
          <a:xfrm>
            <a:off x="6084888" y="2420938"/>
            <a:ext cx="2735262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500" name="Line 55"/>
          <p:cNvSpPr>
            <a:spLocks noChangeShapeType="1"/>
          </p:cNvSpPr>
          <p:nvPr/>
        </p:nvSpPr>
        <p:spPr bwMode="auto">
          <a:xfrm>
            <a:off x="6084888" y="3141663"/>
            <a:ext cx="2735262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501" name="Line 56"/>
          <p:cNvSpPr>
            <a:spLocks noChangeShapeType="1"/>
          </p:cNvSpPr>
          <p:nvPr/>
        </p:nvSpPr>
        <p:spPr bwMode="auto">
          <a:xfrm>
            <a:off x="6084888" y="4652963"/>
            <a:ext cx="2735262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502" name="Rectangle 57"/>
          <p:cNvSpPr>
            <a:spLocks noChangeArrowheads="1"/>
          </p:cNvSpPr>
          <p:nvPr/>
        </p:nvSpPr>
        <p:spPr bwMode="auto">
          <a:xfrm>
            <a:off x="6084888" y="1700213"/>
            <a:ext cx="2735262" cy="4392612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503" name="Line 58"/>
          <p:cNvSpPr>
            <a:spLocks noChangeShapeType="1"/>
          </p:cNvSpPr>
          <p:nvPr/>
        </p:nvSpPr>
        <p:spPr bwMode="auto">
          <a:xfrm>
            <a:off x="7451725" y="1700213"/>
            <a:ext cx="0" cy="4465637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504" name="Line 59"/>
          <p:cNvSpPr>
            <a:spLocks noChangeShapeType="1"/>
          </p:cNvSpPr>
          <p:nvPr/>
        </p:nvSpPr>
        <p:spPr bwMode="auto">
          <a:xfrm flipH="1" flipV="1">
            <a:off x="5795963" y="1052513"/>
            <a:ext cx="288925" cy="6477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6716" name="Rectangle 60"/>
          <p:cNvSpPr>
            <a:spLocks noChangeArrowheads="1"/>
          </p:cNvSpPr>
          <p:nvPr/>
        </p:nvSpPr>
        <p:spPr bwMode="auto">
          <a:xfrm>
            <a:off x="5400972" y="3170238"/>
            <a:ext cx="5603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C’</a:t>
            </a:r>
          </a:p>
        </p:txBody>
      </p:sp>
      <p:sp>
        <p:nvSpPr>
          <p:cNvPr id="326717" name="Rectangle 61"/>
          <p:cNvSpPr>
            <a:spLocks noChangeArrowheads="1"/>
          </p:cNvSpPr>
          <p:nvPr/>
        </p:nvSpPr>
        <p:spPr bwMode="auto">
          <a:xfrm>
            <a:off x="6443663" y="1844675"/>
            <a:ext cx="815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B’/0</a:t>
            </a:r>
          </a:p>
        </p:txBody>
      </p:sp>
      <p:sp>
        <p:nvSpPr>
          <p:cNvPr id="326718" name="Rectangle 62"/>
          <p:cNvSpPr>
            <a:spLocks noChangeArrowheads="1"/>
          </p:cNvSpPr>
          <p:nvPr/>
        </p:nvSpPr>
        <p:spPr bwMode="auto">
          <a:xfrm>
            <a:off x="6443663" y="2492375"/>
            <a:ext cx="8366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C’/0</a:t>
            </a:r>
          </a:p>
        </p:txBody>
      </p:sp>
      <p:sp>
        <p:nvSpPr>
          <p:cNvPr id="326719" name="Rectangle 63"/>
          <p:cNvSpPr>
            <a:spLocks noChangeArrowheads="1"/>
          </p:cNvSpPr>
          <p:nvPr/>
        </p:nvSpPr>
        <p:spPr bwMode="auto">
          <a:xfrm>
            <a:off x="6443663" y="3284538"/>
            <a:ext cx="815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E’/0</a:t>
            </a:r>
          </a:p>
        </p:txBody>
      </p:sp>
      <p:sp>
        <p:nvSpPr>
          <p:cNvPr id="326720" name="Rectangle 64"/>
          <p:cNvSpPr>
            <a:spLocks noChangeArrowheads="1"/>
          </p:cNvSpPr>
          <p:nvPr/>
        </p:nvSpPr>
        <p:spPr bwMode="auto">
          <a:xfrm>
            <a:off x="6443663" y="4005263"/>
            <a:ext cx="796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F’/0</a:t>
            </a:r>
          </a:p>
        </p:txBody>
      </p:sp>
      <p:sp>
        <p:nvSpPr>
          <p:cNvPr id="326721" name="Rectangle 65"/>
          <p:cNvSpPr>
            <a:spLocks noChangeArrowheads="1"/>
          </p:cNvSpPr>
          <p:nvPr/>
        </p:nvSpPr>
        <p:spPr bwMode="auto">
          <a:xfrm>
            <a:off x="6372225" y="4724400"/>
            <a:ext cx="836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A’/0</a:t>
            </a:r>
          </a:p>
        </p:txBody>
      </p:sp>
      <p:sp>
        <p:nvSpPr>
          <p:cNvPr id="326722" name="Rectangle 66"/>
          <p:cNvSpPr>
            <a:spLocks noChangeArrowheads="1"/>
          </p:cNvSpPr>
          <p:nvPr/>
        </p:nvSpPr>
        <p:spPr bwMode="auto">
          <a:xfrm>
            <a:off x="6372225" y="5445125"/>
            <a:ext cx="836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A’/0</a:t>
            </a:r>
          </a:p>
        </p:txBody>
      </p:sp>
      <p:sp>
        <p:nvSpPr>
          <p:cNvPr id="326723" name="Rectangle 67"/>
          <p:cNvSpPr>
            <a:spLocks noChangeArrowheads="1"/>
          </p:cNvSpPr>
          <p:nvPr/>
        </p:nvSpPr>
        <p:spPr bwMode="auto">
          <a:xfrm>
            <a:off x="7740650" y="1857375"/>
            <a:ext cx="86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B’/0</a:t>
            </a:r>
          </a:p>
        </p:txBody>
      </p:sp>
      <p:sp>
        <p:nvSpPr>
          <p:cNvPr id="326724" name="Rectangle 68"/>
          <p:cNvSpPr>
            <a:spLocks noChangeArrowheads="1"/>
          </p:cNvSpPr>
          <p:nvPr/>
        </p:nvSpPr>
        <p:spPr bwMode="auto">
          <a:xfrm>
            <a:off x="7740650" y="2565400"/>
            <a:ext cx="1008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D’/0</a:t>
            </a:r>
          </a:p>
        </p:txBody>
      </p:sp>
      <p:sp>
        <p:nvSpPr>
          <p:cNvPr id="326725" name="Rectangle 69"/>
          <p:cNvSpPr>
            <a:spLocks noChangeArrowheads="1"/>
          </p:cNvSpPr>
          <p:nvPr/>
        </p:nvSpPr>
        <p:spPr bwMode="auto">
          <a:xfrm>
            <a:off x="7740650" y="3213100"/>
            <a:ext cx="1079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F’/0</a:t>
            </a:r>
          </a:p>
        </p:txBody>
      </p:sp>
      <p:sp>
        <p:nvSpPr>
          <p:cNvPr id="326726" name="Rectangle 70"/>
          <p:cNvSpPr>
            <a:spLocks noChangeArrowheads="1"/>
          </p:cNvSpPr>
          <p:nvPr/>
        </p:nvSpPr>
        <p:spPr bwMode="auto">
          <a:xfrm>
            <a:off x="7740650" y="4005263"/>
            <a:ext cx="1152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F’/0</a:t>
            </a:r>
          </a:p>
        </p:txBody>
      </p:sp>
      <p:sp>
        <p:nvSpPr>
          <p:cNvPr id="326727" name="Rectangle 71"/>
          <p:cNvSpPr>
            <a:spLocks noChangeArrowheads="1"/>
          </p:cNvSpPr>
          <p:nvPr/>
        </p:nvSpPr>
        <p:spPr bwMode="auto">
          <a:xfrm>
            <a:off x="7740650" y="4724400"/>
            <a:ext cx="1079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A’/0</a:t>
            </a:r>
          </a:p>
        </p:txBody>
      </p:sp>
      <p:sp>
        <p:nvSpPr>
          <p:cNvPr id="326728" name="Rectangle 72"/>
          <p:cNvSpPr>
            <a:spLocks noChangeArrowheads="1"/>
          </p:cNvSpPr>
          <p:nvPr/>
        </p:nvSpPr>
        <p:spPr bwMode="auto">
          <a:xfrm>
            <a:off x="7740650" y="5445125"/>
            <a:ext cx="1008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A’/1</a:t>
            </a:r>
          </a:p>
        </p:txBody>
      </p:sp>
      <p:sp>
        <p:nvSpPr>
          <p:cNvPr id="326729" name="Rectangle 73"/>
          <p:cNvSpPr>
            <a:spLocks noChangeArrowheads="1"/>
          </p:cNvSpPr>
          <p:nvPr/>
        </p:nvSpPr>
        <p:spPr bwMode="auto">
          <a:xfrm>
            <a:off x="5451772" y="1773238"/>
            <a:ext cx="537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A’</a:t>
            </a:r>
          </a:p>
        </p:txBody>
      </p:sp>
      <p:sp>
        <p:nvSpPr>
          <p:cNvPr id="326730" name="Rectangle 74"/>
          <p:cNvSpPr>
            <a:spLocks noChangeArrowheads="1"/>
          </p:cNvSpPr>
          <p:nvPr/>
        </p:nvSpPr>
        <p:spPr bwMode="auto">
          <a:xfrm>
            <a:off x="5451772" y="2492375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B’</a:t>
            </a:r>
          </a:p>
        </p:txBody>
      </p:sp>
      <p:sp>
        <p:nvSpPr>
          <p:cNvPr id="326731" name="Rectangle 75"/>
          <p:cNvSpPr>
            <a:spLocks noChangeArrowheads="1"/>
          </p:cNvSpPr>
          <p:nvPr/>
        </p:nvSpPr>
        <p:spPr bwMode="auto">
          <a:xfrm>
            <a:off x="5451772" y="4005263"/>
            <a:ext cx="5603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D’</a:t>
            </a:r>
          </a:p>
        </p:txBody>
      </p:sp>
      <p:sp>
        <p:nvSpPr>
          <p:cNvPr id="326732" name="Rectangle 76"/>
          <p:cNvSpPr>
            <a:spLocks noChangeArrowheads="1"/>
          </p:cNvSpPr>
          <p:nvPr/>
        </p:nvSpPr>
        <p:spPr bwMode="auto">
          <a:xfrm>
            <a:off x="5451772" y="472440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E’</a:t>
            </a:r>
          </a:p>
        </p:txBody>
      </p:sp>
      <p:sp>
        <p:nvSpPr>
          <p:cNvPr id="326733" name="Rectangle 77"/>
          <p:cNvSpPr>
            <a:spLocks noChangeArrowheads="1"/>
          </p:cNvSpPr>
          <p:nvPr/>
        </p:nvSpPr>
        <p:spPr bwMode="auto">
          <a:xfrm>
            <a:off x="5451772" y="5516563"/>
            <a:ext cx="520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F’</a:t>
            </a:r>
          </a:p>
        </p:txBody>
      </p:sp>
      <p:sp>
        <p:nvSpPr>
          <p:cNvPr id="326734" name="Rectangle 78"/>
          <p:cNvSpPr>
            <a:spLocks noChangeArrowheads="1"/>
          </p:cNvSpPr>
          <p:nvPr/>
        </p:nvSpPr>
        <p:spPr bwMode="auto">
          <a:xfrm>
            <a:off x="5795963" y="1052513"/>
            <a:ext cx="3097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     0           1</a:t>
            </a:r>
          </a:p>
        </p:txBody>
      </p:sp>
      <p:sp>
        <p:nvSpPr>
          <p:cNvPr id="326735" name="Rectangle 79"/>
          <p:cNvSpPr>
            <a:spLocks noChangeArrowheads="1"/>
          </p:cNvSpPr>
          <p:nvPr/>
        </p:nvSpPr>
        <p:spPr bwMode="auto">
          <a:xfrm>
            <a:off x="4162684" y="981075"/>
            <a:ext cx="537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A’</a:t>
            </a:r>
          </a:p>
        </p:txBody>
      </p:sp>
      <p:sp>
        <p:nvSpPr>
          <p:cNvPr id="326736" name="Rectangle 80"/>
          <p:cNvSpPr>
            <a:spLocks noChangeArrowheads="1"/>
          </p:cNvSpPr>
          <p:nvPr/>
        </p:nvSpPr>
        <p:spPr bwMode="auto">
          <a:xfrm>
            <a:off x="4160838" y="1700213"/>
            <a:ext cx="539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B’</a:t>
            </a:r>
          </a:p>
        </p:txBody>
      </p:sp>
      <p:sp>
        <p:nvSpPr>
          <p:cNvPr id="326737" name="Rectangle 81"/>
          <p:cNvSpPr>
            <a:spLocks noChangeArrowheads="1"/>
          </p:cNvSpPr>
          <p:nvPr/>
        </p:nvSpPr>
        <p:spPr bwMode="auto">
          <a:xfrm>
            <a:off x="4140200" y="2997200"/>
            <a:ext cx="560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C’</a:t>
            </a:r>
          </a:p>
        </p:txBody>
      </p:sp>
      <p:sp>
        <p:nvSpPr>
          <p:cNvPr id="326738" name="Rectangle 82"/>
          <p:cNvSpPr>
            <a:spLocks noChangeArrowheads="1"/>
          </p:cNvSpPr>
          <p:nvPr/>
        </p:nvSpPr>
        <p:spPr bwMode="auto">
          <a:xfrm>
            <a:off x="4140200" y="3716338"/>
            <a:ext cx="5603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D’</a:t>
            </a:r>
          </a:p>
        </p:txBody>
      </p:sp>
      <p:sp>
        <p:nvSpPr>
          <p:cNvPr id="326739" name="Rectangle 83"/>
          <p:cNvSpPr>
            <a:spLocks noChangeArrowheads="1"/>
          </p:cNvSpPr>
          <p:nvPr/>
        </p:nvSpPr>
        <p:spPr bwMode="auto">
          <a:xfrm>
            <a:off x="4160838" y="573405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E’</a:t>
            </a:r>
          </a:p>
        </p:txBody>
      </p:sp>
      <p:sp>
        <p:nvSpPr>
          <p:cNvPr id="326740" name="Rectangle 84"/>
          <p:cNvSpPr>
            <a:spLocks noChangeArrowheads="1"/>
          </p:cNvSpPr>
          <p:nvPr/>
        </p:nvSpPr>
        <p:spPr bwMode="auto">
          <a:xfrm>
            <a:off x="4179888" y="6338888"/>
            <a:ext cx="520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F’</a:t>
            </a:r>
          </a:p>
        </p:txBody>
      </p:sp>
      <p:sp>
        <p:nvSpPr>
          <p:cNvPr id="104530" name="Line 85"/>
          <p:cNvSpPr>
            <a:spLocks noChangeShapeType="1"/>
          </p:cNvSpPr>
          <p:nvPr/>
        </p:nvSpPr>
        <p:spPr bwMode="auto">
          <a:xfrm>
            <a:off x="3635375" y="1268413"/>
            <a:ext cx="576263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531" name="Line 86"/>
          <p:cNvSpPr>
            <a:spLocks noChangeShapeType="1"/>
          </p:cNvSpPr>
          <p:nvPr/>
        </p:nvSpPr>
        <p:spPr bwMode="auto">
          <a:xfrm>
            <a:off x="3563938" y="1916113"/>
            <a:ext cx="576262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532" name="Line 87"/>
          <p:cNvSpPr>
            <a:spLocks noChangeShapeType="1"/>
          </p:cNvSpPr>
          <p:nvPr/>
        </p:nvSpPr>
        <p:spPr bwMode="auto">
          <a:xfrm>
            <a:off x="3563938" y="3284538"/>
            <a:ext cx="576262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533" name="Line 88"/>
          <p:cNvSpPr>
            <a:spLocks noChangeShapeType="1"/>
          </p:cNvSpPr>
          <p:nvPr/>
        </p:nvSpPr>
        <p:spPr bwMode="auto">
          <a:xfrm>
            <a:off x="3492500" y="3933825"/>
            <a:ext cx="576263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534" name="Line 89"/>
          <p:cNvSpPr>
            <a:spLocks noChangeShapeType="1"/>
          </p:cNvSpPr>
          <p:nvPr/>
        </p:nvSpPr>
        <p:spPr bwMode="auto">
          <a:xfrm>
            <a:off x="3492500" y="5949950"/>
            <a:ext cx="576263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535" name="Line 90"/>
          <p:cNvSpPr>
            <a:spLocks noChangeShapeType="1"/>
          </p:cNvSpPr>
          <p:nvPr/>
        </p:nvSpPr>
        <p:spPr bwMode="auto">
          <a:xfrm>
            <a:off x="3492500" y="6597650"/>
            <a:ext cx="576263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6747" name="Rectangle 91"/>
          <p:cNvSpPr>
            <a:spLocks noChangeArrowheads="1"/>
          </p:cNvSpPr>
          <p:nvPr/>
        </p:nvSpPr>
        <p:spPr bwMode="auto">
          <a:xfrm>
            <a:off x="4643438" y="404813"/>
            <a:ext cx="34559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{BC}, {DF},{EG}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842963" y="1125538"/>
            <a:ext cx="2735262" cy="4392612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475" name="Line 3"/>
          <p:cNvSpPr>
            <a:spLocks noChangeShapeType="1"/>
          </p:cNvSpPr>
          <p:nvPr/>
        </p:nvSpPr>
        <p:spPr bwMode="auto">
          <a:xfrm>
            <a:off x="842963" y="3359150"/>
            <a:ext cx="2735262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76" name="Line 4"/>
          <p:cNvSpPr>
            <a:spLocks noChangeShapeType="1"/>
          </p:cNvSpPr>
          <p:nvPr/>
        </p:nvSpPr>
        <p:spPr bwMode="auto">
          <a:xfrm>
            <a:off x="842963" y="4799013"/>
            <a:ext cx="2735262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77" name="Line 5"/>
          <p:cNvSpPr>
            <a:spLocks noChangeShapeType="1"/>
          </p:cNvSpPr>
          <p:nvPr/>
        </p:nvSpPr>
        <p:spPr bwMode="auto">
          <a:xfrm>
            <a:off x="842963" y="1846263"/>
            <a:ext cx="2735262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>
            <a:off x="842963" y="2566988"/>
            <a:ext cx="2735262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>
            <a:off x="842963" y="4078288"/>
            <a:ext cx="2735262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842963" y="1125538"/>
            <a:ext cx="2735262" cy="4392612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481" name="Line 9"/>
          <p:cNvSpPr>
            <a:spLocks noChangeShapeType="1"/>
          </p:cNvSpPr>
          <p:nvPr/>
        </p:nvSpPr>
        <p:spPr bwMode="auto">
          <a:xfrm>
            <a:off x="2209800" y="1125538"/>
            <a:ext cx="0" cy="4465637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82" name="Line 10"/>
          <p:cNvSpPr>
            <a:spLocks noChangeShapeType="1"/>
          </p:cNvSpPr>
          <p:nvPr/>
        </p:nvSpPr>
        <p:spPr bwMode="auto">
          <a:xfrm flipH="1" flipV="1">
            <a:off x="554038" y="477838"/>
            <a:ext cx="288925" cy="6477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691" name="Rectangle 11"/>
          <p:cNvSpPr>
            <a:spLocks noChangeArrowheads="1"/>
          </p:cNvSpPr>
          <p:nvPr/>
        </p:nvSpPr>
        <p:spPr bwMode="auto">
          <a:xfrm>
            <a:off x="236538" y="2593975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C’</a:t>
            </a:r>
          </a:p>
        </p:txBody>
      </p:sp>
      <p:sp>
        <p:nvSpPr>
          <p:cNvPr id="327692" name="Rectangle 12"/>
          <p:cNvSpPr>
            <a:spLocks noChangeArrowheads="1"/>
          </p:cNvSpPr>
          <p:nvPr/>
        </p:nvSpPr>
        <p:spPr bwMode="auto">
          <a:xfrm>
            <a:off x="1201738" y="1270000"/>
            <a:ext cx="815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B’/0</a:t>
            </a:r>
          </a:p>
        </p:txBody>
      </p:sp>
      <p:sp>
        <p:nvSpPr>
          <p:cNvPr id="327693" name="Rectangle 13"/>
          <p:cNvSpPr>
            <a:spLocks noChangeArrowheads="1"/>
          </p:cNvSpPr>
          <p:nvPr/>
        </p:nvSpPr>
        <p:spPr bwMode="auto">
          <a:xfrm>
            <a:off x="1201738" y="1917700"/>
            <a:ext cx="8366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C’/0</a:t>
            </a:r>
          </a:p>
        </p:txBody>
      </p:sp>
      <p:sp>
        <p:nvSpPr>
          <p:cNvPr id="327694" name="Rectangle 14"/>
          <p:cNvSpPr>
            <a:spLocks noChangeArrowheads="1"/>
          </p:cNvSpPr>
          <p:nvPr/>
        </p:nvSpPr>
        <p:spPr bwMode="auto">
          <a:xfrm>
            <a:off x="1201738" y="2709863"/>
            <a:ext cx="815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E’/0</a:t>
            </a:r>
          </a:p>
        </p:txBody>
      </p:sp>
      <p:sp>
        <p:nvSpPr>
          <p:cNvPr id="327695" name="Rectangle 15"/>
          <p:cNvSpPr>
            <a:spLocks noChangeArrowheads="1"/>
          </p:cNvSpPr>
          <p:nvPr/>
        </p:nvSpPr>
        <p:spPr bwMode="auto">
          <a:xfrm>
            <a:off x="1201738" y="3430588"/>
            <a:ext cx="796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F’/0</a:t>
            </a:r>
          </a:p>
        </p:txBody>
      </p:sp>
      <p:sp>
        <p:nvSpPr>
          <p:cNvPr id="327696" name="Rectangle 16"/>
          <p:cNvSpPr>
            <a:spLocks noChangeArrowheads="1"/>
          </p:cNvSpPr>
          <p:nvPr/>
        </p:nvSpPr>
        <p:spPr bwMode="auto">
          <a:xfrm>
            <a:off x="1130300" y="4149725"/>
            <a:ext cx="836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A’/0</a:t>
            </a:r>
          </a:p>
        </p:txBody>
      </p:sp>
      <p:sp>
        <p:nvSpPr>
          <p:cNvPr id="327697" name="Rectangle 17"/>
          <p:cNvSpPr>
            <a:spLocks noChangeArrowheads="1"/>
          </p:cNvSpPr>
          <p:nvPr/>
        </p:nvSpPr>
        <p:spPr bwMode="auto">
          <a:xfrm>
            <a:off x="1130300" y="4870450"/>
            <a:ext cx="836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A’/0</a:t>
            </a:r>
          </a:p>
        </p:txBody>
      </p:sp>
      <p:sp>
        <p:nvSpPr>
          <p:cNvPr id="327698" name="Rectangle 18"/>
          <p:cNvSpPr>
            <a:spLocks noChangeArrowheads="1"/>
          </p:cNvSpPr>
          <p:nvPr/>
        </p:nvSpPr>
        <p:spPr bwMode="auto">
          <a:xfrm>
            <a:off x="2498725" y="1282700"/>
            <a:ext cx="86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B’/0</a:t>
            </a:r>
          </a:p>
        </p:txBody>
      </p:sp>
      <p:sp>
        <p:nvSpPr>
          <p:cNvPr id="327699" name="Rectangle 19"/>
          <p:cNvSpPr>
            <a:spLocks noChangeArrowheads="1"/>
          </p:cNvSpPr>
          <p:nvPr/>
        </p:nvSpPr>
        <p:spPr bwMode="auto">
          <a:xfrm>
            <a:off x="2498725" y="1990725"/>
            <a:ext cx="1008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D’/0</a:t>
            </a:r>
          </a:p>
        </p:txBody>
      </p:sp>
      <p:sp>
        <p:nvSpPr>
          <p:cNvPr id="327700" name="Rectangle 20"/>
          <p:cNvSpPr>
            <a:spLocks noChangeArrowheads="1"/>
          </p:cNvSpPr>
          <p:nvPr/>
        </p:nvSpPr>
        <p:spPr bwMode="auto">
          <a:xfrm>
            <a:off x="2498725" y="2638425"/>
            <a:ext cx="1079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F’/0</a:t>
            </a:r>
          </a:p>
        </p:txBody>
      </p:sp>
      <p:sp>
        <p:nvSpPr>
          <p:cNvPr id="327701" name="Rectangle 21"/>
          <p:cNvSpPr>
            <a:spLocks noChangeArrowheads="1"/>
          </p:cNvSpPr>
          <p:nvPr/>
        </p:nvSpPr>
        <p:spPr bwMode="auto">
          <a:xfrm>
            <a:off x="2498725" y="3430588"/>
            <a:ext cx="1152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F’/0</a:t>
            </a:r>
          </a:p>
        </p:txBody>
      </p:sp>
      <p:sp>
        <p:nvSpPr>
          <p:cNvPr id="327702" name="Rectangle 22"/>
          <p:cNvSpPr>
            <a:spLocks noChangeArrowheads="1"/>
          </p:cNvSpPr>
          <p:nvPr/>
        </p:nvSpPr>
        <p:spPr bwMode="auto">
          <a:xfrm>
            <a:off x="2498725" y="4149725"/>
            <a:ext cx="1079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A’/0</a:t>
            </a:r>
          </a:p>
        </p:txBody>
      </p:sp>
      <p:sp>
        <p:nvSpPr>
          <p:cNvPr id="327703" name="Rectangle 23"/>
          <p:cNvSpPr>
            <a:spLocks noChangeArrowheads="1"/>
          </p:cNvSpPr>
          <p:nvPr/>
        </p:nvSpPr>
        <p:spPr bwMode="auto">
          <a:xfrm>
            <a:off x="2498725" y="4870450"/>
            <a:ext cx="1008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A’/1</a:t>
            </a:r>
          </a:p>
        </p:txBody>
      </p:sp>
      <p:sp>
        <p:nvSpPr>
          <p:cNvPr id="327704" name="Rectangle 24"/>
          <p:cNvSpPr>
            <a:spLocks noChangeArrowheads="1"/>
          </p:cNvSpPr>
          <p:nvPr/>
        </p:nvSpPr>
        <p:spPr bwMode="auto">
          <a:xfrm>
            <a:off x="287338" y="1196975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A’</a:t>
            </a:r>
          </a:p>
        </p:txBody>
      </p:sp>
      <p:sp>
        <p:nvSpPr>
          <p:cNvPr id="327705" name="Rectangle 25"/>
          <p:cNvSpPr>
            <a:spLocks noChangeArrowheads="1"/>
          </p:cNvSpPr>
          <p:nvPr/>
        </p:nvSpPr>
        <p:spPr bwMode="auto">
          <a:xfrm>
            <a:off x="236538" y="1916113"/>
            <a:ext cx="539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B’</a:t>
            </a:r>
          </a:p>
        </p:txBody>
      </p:sp>
      <p:sp>
        <p:nvSpPr>
          <p:cNvPr id="327706" name="Rectangle 26"/>
          <p:cNvSpPr>
            <a:spLocks noChangeArrowheads="1"/>
          </p:cNvSpPr>
          <p:nvPr/>
        </p:nvSpPr>
        <p:spPr bwMode="auto">
          <a:xfrm>
            <a:off x="287338" y="342900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D’</a:t>
            </a:r>
          </a:p>
        </p:txBody>
      </p:sp>
      <p:sp>
        <p:nvSpPr>
          <p:cNvPr id="327707" name="Rectangle 27"/>
          <p:cNvSpPr>
            <a:spLocks noChangeArrowheads="1"/>
          </p:cNvSpPr>
          <p:nvPr/>
        </p:nvSpPr>
        <p:spPr bwMode="auto">
          <a:xfrm>
            <a:off x="287338" y="4148138"/>
            <a:ext cx="5191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E’</a:t>
            </a:r>
          </a:p>
        </p:txBody>
      </p:sp>
      <p:sp>
        <p:nvSpPr>
          <p:cNvPr id="327708" name="Rectangle 28"/>
          <p:cNvSpPr>
            <a:spLocks noChangeArrowheads="1"/>
          </p:cNvSpPr>
          <p:nvPr/>
        </p:nvSpPr>
        <p:spPr bwMode="auto">
          <a:xfrm>
            <a:off x="287338" y="4940300"/>
            <a:ext cx="5000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F’</a:t>
            </a:r>
          </a:p>
        </p:txBody>
      </p:sp>
      <p:sp>
        <p:nvSpPr>
          <p:cNvPr id="327709" name="Rectangle 29"/>
          <p:cNvSpPr>
            <a:spLocks noChangeArrowheads="1"/>
          </p:cNvSpPr>
          <p:nvPr/>
        </p:nvSpPr>
        <p:spPr bwMode="auto">
          <a:xfrm>
            <a:off x="554038" y="477838"/>
            <a:ext cx="3097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     0           1</a:t>
            </a:r>
          </a:p>
        </p:txBody>
      </p:sp>
      <p:sp>
        <p:nvSpPr>
          <p:cNvPr id="327710" name="Rectangle 30"/>
          <p:cNvSpPr>
            <a:spLocks noChangeArrowheads="1"/>
          </p:cNvSpPr>
          <p:nvPr/>
        </p:nvSpPr>
        <p:spPr bwMode="auto">
          <a:xfrm>
            <a:off x="5126038" y="404813"/>
            <a:ext cx="20383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状态分配</a:t>
            </a:r>
          </a:p>
        </p:txBody>
      </p:sp>
      <p:sp>
        <p:nvSpPr>
          <p:cNvPr id="327711" name="Rectangle 31"/>
          <p:cNvSpPr>
            <a:spLocks noChangeArrowheads="1"/>
          </p:cNvSpPr>
          <p:nvPr/>
        </p:nvSpPr>
        <p:spPr bwMode="auto">
          <a:xfrm>
            <a:off x="3779838" y="1196975"/>
            <a:ext cx="5184775" cy="441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规则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1:</a:t>
            </a:r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对于给定输入，如次态相同，则现态代码应该是相邻的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         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(C’ D’)    (E’F’)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规则 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</a:t>
            </a:r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对于给定现态，次态代码应该是相邻的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         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(C’D’)    (E’F’)  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规则 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</a:t>
            </a:r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相同的输出，现态代码应该是相邻的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         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(A’B’C’D’E’)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aring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30814</TotalTime>
  <Words>9194</Words>
  <Application>Microsoft Office PowerPoint</Application>
  <PresentationFormat>全屏显示(4:3)</PresentationFormat>
  <Paragraphs>3139</Paragraphs>
  <Slides>117</Slides>
  <Notes>5</Notes>
  <HiddenSlides>1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117</vt:i4>
      </vt:variant>
    </vt:vector>
  </HeadingPairs>
  <TitlesOfParts>
    <vt:vector size="140" baseType="lpstr">
      <vt:lpstr>Yu Gothic UI Semilight</vt:lpstr>
      <vt:lpstr>仿宋_GB2312</vt:lpstr>
      <vt:lpstr>黑体</vt:lpstr>
      <vt:lpstr>华文行楷</vt:lpstr>
      <vt:lpstr>华文新魏</vt:lpstr>
      <vt:lpstr>楷体</vt:lpstr>
      <vt:lpstr>楷体_GB2312</vt:lpstr>
      <vt:lpstr>隶书</vt:lpstr>
      <vt:lpstr>宋体</vt:lpstr>
      <vt:lpstr>微软雅黑</vt:lpstr>
      <vt:lpstr>Arial</vt:lpstr>
      <vt:lpstr>Arial Narrow</vt:lpstr>
      <vt:lpstr>Calibri</vt:lpstr>
      <vt:lpstr>Cambria Math</vt:lpstr>
      <vt:lpstr>Tahoma</vt:lpstr>
      <vt:lpstr>Times New Roman</vt:lpstr>
      <vt:lpstr>Verdana</vt:lpstr>
      <vt:lpstr>Wingdings</vt:lpstr>
      <vt:lpstr>Soaring</vt:lpstr>
      <vt:lpstr>Clip</vt:lpstr>
      <vt:lpstr>Equation</vt:lpstr>
      <vt:lpstr>公式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niuyv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</dc:creator>
  <cp:lastModifiedBy>Jessica</cp:lastModifiedBy>
  <cp:revision>2866</cp:revision>
  <dcterms:created xsi:type="dcterms:W3CDTF">2002-03-18T12:39:57Z</dcterms:created>
  <dcterms:modified xsi:type="dcterms:W3CDTF">2016-11-14T07:33:28Z</dcterms:modified>
</cp:coreProperties>
</file>