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944" r:id="rId2"/>
    <p:sldId id="940" r:id="rId3"/>
    <p:sldId id="642" r:id="rId4"/>
    <p:sldId id="778" r:id="rId5"/>
    <p:sldId id="779" r:id="rId6"/>
    <p:sldId id="782" r:id="rId7"/>
    <p:sldId id="783" r:id="rId8"/>
    <p:sldId id="901" r:id="rId9"/>
    <p:sldId id="784" r:id="rId10"/>
    <p:sldId id="777" r:id="rId11"/>
    <p:sldId id="775" r:id="rId12"/>
    <p:sldId id="640" r:id="rId13"/>
    <p:sldId id="786" r:id="rId14"/>
    <p:sldId id="774" r:id="rId15"/>
    <p:sldId id="776" r:id="rId16"/>
    <p:sldId id="780" r:id="rId17"/>
    <p:sldId id="781" r:id="rId18"/>
    <p:sldId id="860" r:id="rId19"/>
    <p:sldId id="861" r:id="rId20"/>
    <p:sldId id="787" r:id="rId21"/>
    <p:sldId id="867" r:id="rId22"/>
    <p:sldId id="788" r:id="rId23"/>
    <p:sldId id="789" r:id="rId24"/>
    <p:sldId id="801" r:id="rId25"/>
    <p:sldId id="790" r:id="rId26"/>
    <p:sldId id="791" r:id="rId27"/>
    <p:sldId id="792" r:id="rId28"/>
    <p:sldId id="879" r:id="rId29"/>
    <p:sldId id="880" r:id="rId30"/>
    <p:sldId id="945" r:id="rId31"/>
    <p:sldId id="800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FF99"/>
    <a:srgbClr val="00FFCC"/>
    <a:srgbClr val="003300"/>
    <a:srgbClr val="00CC00"/>
    <a:srgbClr val="FFFFFF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1" autoAdjust="0"/>
  </p:normalViewPr>
  <p:slideViewPr>
    <p:cSldViewPr>
      <p:cViewPr varScale="1">
        <p:scale>
          <a:sx n="71" d="100"/>
          <a:sy n="71" d="100"/>
        </p:scale>
        <p:origin x="1068" y="48"/>
      </p:cViewPr>
      <p:guideLst>
        <p:guide orient="horz" pos="1632"/>
        <p:guide pos="2928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</a:defRPr>
            </a:lvl1pPr>
          </a:lstStyle>
          <a:p>
            <a:pPr>
              <a:defRPr/>
            </a:pPr>
            <a:fld id="{76D98479-CD0B-4D60-B849-F557A067C8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551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46710071-651F-4F78-909A-C2257B6D4B09}" type="datetimeFigureOut">
              <a:rPr lang="zh-CN" altLang="en-US"/>
              <a:pPr>
                <a:defRPr/>
              </a:pPr>
              <a:t>2016/11/13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92B32CEF-347E-4B4C-B9E6-13325F92D0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90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6F482-A5B0-49D7-B259-5B20A559BDB3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C2088-94E7-4EC8-98F9-753DBD66AA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32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0592C-D518-4166-9D20-3FDA5F156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4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AB056-0FCC-4C45-A547-1B62EAE6F6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723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CBEF6-830C-4BC6-ABE3-9E508FB3DD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94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DBE2F-AC95-4AD2-BAE6-B1E058B1AD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03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7DA5D-CC8B-482B-8B30-31C457192B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05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54E03-25D5-4047-8080-ABB2939CA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66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16903-20C0-439D-BE8A-F3D313691D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52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4D6F4-C611-4925-9715-36CC537964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87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6DB3B-5692-4127-A0D8-40CB3AC57B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4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510B2-DDF5-4B4B-9C89-79CCF20C89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18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01AF8-8469-4817-95CF-027BF5B6AC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2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2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ffectLst/>
              </a:defRPr>
            </a:lvl1pPr>
          </a:lstStyle>
          <a:p>
            <a:pPr>
              <a:defRPr/>
            </a:pPr>
            <a:fld id="{A5FD5063-0061-4D74-88C5-62626C8097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6"/>
          <p:cNvSpPr>
            <a:spLocks noChangeArrowheads="1" noChangeShapeType="1" noTextEdit="1"/>
          </p:cNvSpPr>
          <p:nvPr/>
        </p:nvSpPr>
        <p:spPr bwMode="auto">
          <a:xfrm>
            <a:off x="1115616" y="2320748"/>
            <a:ext cx="1872208" cy="4825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cs typeface="Times New Roman" panose="02020603050405020304" pitchFamily="18" charset="0"/>
              </a:rPr>
              <a:t>Unit </a:t>
            </a:r>
            <a:r>
              <a:rPr lang="en-US" altLang="zh-CN" sz="3600" kern="10" dirty="0" smtClean="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cs typeface="Times New Roman" panose="02020603050405020304" pitchFamily="18" charset="0"/>
              </a:rPr>
              <a:t>12-2</a:t>
            </a:r>
            <a:endParaRPr lang="zh-CN" altLang="en-US" sz="3600" kern="10" dirty="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627784" y="2208098"/>
            <a:ext cx="60486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异步</a:t>
            </a:r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时序电路设计</a:t>
            </a:r>
            <a:endParaRPr lang="en-US" altLang="zh-CN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8675" y="3919538"/>
            <a:ext cx="76311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</a:rPr>
              <a:t>李琼</a:t>
            </a:r>
          </a:p>
          <a:p>
            <a:pPr algn="ctr" eaLnBrk="1" hangingPunct="1"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计算机科学与技术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学院         信息对抗技术研究所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ctr" eaLnBrk="1" hangingPunct="1"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algn="ctr" eaLnBrk="1" hangingPunct="1"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哈尔滨工业大学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6172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结论：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应取相邻编码</a:t>
            </a:r>
            <a:endParaRPr lang="zh-CN" altLang="en-US" sz="2800" dirty="0"/>
          </a:p>
        </p:txBody>
      </p:sp>
      <p:sp>
        <p:nvSpPr>
          <p:cNvPr id="553987" name="Text Box 3"/>
          <p:cNvSpPr txBox="1">
            <a:spLocks noChangeArrowheads="1"/>
          </p:cNvSpPr>
          <p:nvPr/>
        </p:nvSpPr>
        <p:spPr bwMode="auto">
          <a:xfrm>
            <a:off x="1905000" y="1143000"/>
            <a:ext cx="2514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—— 00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—— 01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—— 10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5724525" y="404813"/>
            <a:ext cx="2971800" cy="2881312"/>
            <a:chOff x="3360" y="1079"/>
            <a:chExt cx="1872" cy="1815"/>
          </a:xfrm>
        </p:grpSpPr>
        <p:sp>
          <p:nvSpPr>
            <p:cNvPr id="553989" name="Text Box 5"/>
            <p:cNvSpPr txBox="1">
              <a:spLocks noChangeArrowheads="1"/>
            </p:cNvSpPr>
            <p:nvPr/>
          </p:nvSpPr>
          <p:spPr bwMode="auto">
            <a:xfrm>
              <a:off x="3360" y="1374"/>
              <a:ext cx="1872" cy="150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rgbClr val="000099"/>
                  </a:solidFill>
                </a:rPr>
                <a:t>             1 0</a:t>
              </a:r>
              <a:r>
                <a:rPr lang="en-US" altLang="zh-CN" sz="2200" b="1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      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 0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1</a:t>
              </a:r>
              <a:r>
                <a:rPr lang="en-US" altLang="zh-CN" sz="2200" b="1">
                  <a:solidFill>
                    <a:schemeClr val="bg2"/>
                  </a:solidFill>
                </a:rPr>
                <a:t>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00</a:t>
              </a:r>
              <a:r>
                <a:rPr lang="en-US" altLang="zh-CN" b="1">
                  <a:solidFill>
                    <a:schemeClr val="bg2"/>
                  </a:solidFill>
                </a:rPr>
                <a:t>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00</a:t>
              </a:r>
              <a:r>
                <a:rPr lang="en-US" altLang="zh-CN" b="1">
                  <a:solidFill>
                    <a:schemeClr val="bg2"/>
                  </a:solidFill>
                </a:rPr>
                <a:t> / 0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01</a:t>
              </a:r>
              <a:r>
                <a:rPr lang="en-US" altLang="zh-CN" b="1">
                  <a:solidFill>
                    <a:schemeClr val="bg2"/>
                  </a:solidFill>
                </a:rPr>
                <a:t> / 0  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01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00</a:t>
              </a:r>
              <a:r>
                <a:rPr lang="en-US" altLang="zh-CN" b="1">
                  <a:solidFill>
                    <a:schemeClr val="bg2"/>
                  </a:solidFill>
                </a:rPr>
                <a:t> / 0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10</a:t>
              </a:r>
              <a:r>
                <a:rPr lang="en-US" altLang="zh-CN" b="1">
                  <a:solidFill>
                    <a:schemeClr val="bg2"/>
                  </a:solidFill>
                </a:rPr>
                <a:t> / 1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10</a:t>
              </a:r>
              <a:r>
                <a:rPr lang="en-US" altLang="zh-CN" b="1">
                  <a:solidFill>
                    <a:schemeClr val="bg2"/>
                  </a:solidFill>
                </a:rPr>
                <a:t>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00</a:t>
              </a:r>
              <a:r>
                <a:rPr lang="en-US" altLang="zh-CN" b="1">
                  <a:solidFill>
                    <a:schemeClr val="bg2"/>
                  </a:solidFill>
                </a:rPr>
                <a:t> / 0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10</a:t>
              </a:r>
              <a:r>
                <a:rPr lang="en-US" altLang="zh-CN" b="1">
                  <a:solidFill>
                    <a:schemeClr val="bg2"/>
                  </a:solidFill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</a:rPr>
                <a:t>                </a:t>
              </a:r>
            </a:p>
          </p:txBody>
        </p:sp>
        <p:sp>
          <p:nvSpPr>
            <p:cNvPr id="553990" name="Line 6"/>
            <p:cNvSpPr>
              <a:spLocks noChangeShapeType="1"/>
            </p:cNvSpPr>
            <p:nvPr/>
          </p:nvSpPr>
          <p:spPr bwMode="auto">
            <a:xfrm>
              <a:off x="4464" y="1344"/>
              <a:ext cx="0" cy="151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991" name="Line 7"/>
            <p:cNvSpPr>
              <a:spLocks noChangeShapeType="1"/>
            </p:cNvSpPr>
            <p:nvPr/>
          </p:nvSpPr>
          <p:spPr bwMode="auto">
            <a:xfrm>
              <a:off x="3360" y="1392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992" name="Text Box 8"/>
            <p:cNvSpPr txBox="1">
              <a:spLocks noChangeArrowheads="1"/>
            </p:cNvSpPr>
            <p:nvPr/>
          </p:nvSpPr>
          <p:spPr bwMode="auto">
            <a:xfrm>
              <a:off x="3360" y="1440"/>
              <a:ext cx="432" cy="25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/>
                  </a:solidFill>
                </a:rPr>
                <a:t>Y</a:t>
              </a:r>
              <a:r>
                <a:rPr kumimoji="0" lang="en-US" altLang="zh-CN" sz="20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</a:t>
              </a:r>
            </a:p>
          </p:txBody>
        </p:sp>
        <p:sp>
          <p:nvSpPr>
            <p:cNvPr id="23576" name="Text Box 9"/>
            <p:cNvSpPr txBox="1">
              <a:spLocks noChangeArrowheads="1"/>
            </p:cNvSpPr>
            <p:nvPr/>
          </p:nvSpPr>
          <p:spPr bwMode="auto">
            <a:xfrm>
              <a:off x="3552" y="1296"/>
              <a:ext cx="28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553994" name="Line 10"/>
            <p:cNvSpPr>
              <a:spLocks noChangeShapeType="1"/>
            </p:cNvSpPr>
            <p:nvPr/>
          </p:nvSpPr>
          <p:spPr bwMode="auto">
            <a:xfrm>
              <a:off x="3360" y="1680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995" name="Text Box 11"/>
            <p:cNvSpPr txBox="1">
              <a:spLocks noChangeArrowheads="1"/>
            </p:cNvSpPr>
            <p:nvPr/>
          </p:nvSpPr>
          <p:spPr bwMode="auto">
            <a:xfrm>
              <a:off x="3360" y="1079"/>
              <a:ext cx="1872" cy="312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              Y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n+1</a:t>
              </a:r>
              <a:r>
                <a:rPr lang="en-US" altLang="zh-CN" b="1">
                  <a:solidFill>
                    <a:schemeClr val="bg2"/>
                  </a:solidFill>
                </a:rPr>
                <a:t> / Z</a:t>
              </a:r>
            </a:p>
          </p:txBody>
        </p:sp>
        <p:sp>
          <p:nvSpPr>
            <p:cNvPr id="553996" name="Line 12"/>
            <p:cNvSpPr>
              <a:spLocks noChangeShapeType="1"/>
            </p:cNvSpPr>
            <p:nvPr/>
          </p:nvSpPr>
          <p:spPr bwMode="auto">
            <a:xfrm>
              <a:off x="3744" y="1080"/>
              <a:ext cx="0" cy="181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54007" name="Text Box 23"/>
          <p:cNvSpPr txBox="1">
            <a:spLocks noChangeArrowheads="1"/>
          </p:cNvSpPr>
          <p:nvPr/>
        </p:nvSpPr>
        <p:spPr bwMode="auto">
          <a:xfrm>
            <a:off x="228600" y="3078163"/>
            <a:ext cx="365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四、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触发器的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激励表</a:t>
            </a:r>
            <a:endParaRPr lang="zh-CN" altLang="en-US" sz="32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2000" y="3962400"/>
            <a:ext cx="3124200" cy="2416175"/>
            <a:chOff x="3264" y="1872"/>
            <a:chExt cx="1968" cy="1522"/>
          </a:xfrm>
        </p:grpSpPr>
        <p:sp>
          <p:nvSpPr>
            <p:cNvPr id="553998" name="Text Box 14"/>
            <p:cNvSpPr txBox="1">
              <a:spLocks noChangeArrowheads="1"/>
            </p:cNvSpPr>
            <p:nvPr/>
          </p:nvSpPr>
          <p:spPr bwMode="auto">
            <a:xfrm>
              <a:off x="3264" y="1872"/>
              <a:ext cx="1968" cy="152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Q</a:t>
              </a:r>
              <a:r>
                <a:rPr lang="en-US" altLang="zh-CN" b="1" baseline="-30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    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altLang="zh-CN" b="1" baseline="-30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n+1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CP   D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0          0           0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endParaRPr lang="en-US" altLang="zh-CN" b="1" baseline="-30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0          1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1     1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1          0          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1     0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1          1           0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553999" name="Line 15"/>
            <p:cNvSpPr>
              <a:spLocks noChangeShapeType="1"/>
            </p:cNvSpPr>
            <p:nvPr/>
          </p:nvSpPr>
          <p:spPr bwMode="auto">
            <a:xfrm flipH="1">
              <a:off x="4453" y="1885"/>
              <a:ext cx="11" cy="1475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4000" name="Line 16"/>
            <p:cNvSpPr>
              <a:spLocks noChangeShapeType="1"/>
            </p:cNvSpPr>
            <p:nvPr/>
          </p:nvSpPr>
          <p:spPr bwMode="auto">
            <a:xfrm>
              <a:off x="3264" y="2160"/>
              <a:ext cx="196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4001" name="Line 17"/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4002" name="Line 18"/>
            <p:cNvSpPr>
              <a:spLocks noChangeShapeType="1"/>
            </p:cNvSpPr>
            <p:nvPr/>
          </p:nvSpPr>
          <p:spPr bwMode="auto">
            <a:xfrm>
              <a:off x="3744" y="2352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4003" name="Line 19"/>
            <p:cNvSpPr>
              <a:spLocks noChangeShapeType="1"/>
            </p:cNvSpPr>
            <p:nvPr/>
          </p:nvSpPr>
          <p:spPr bwMode="auto">
            <a:xfrm>
              <a:off x="3744" y="2640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4004" name="Line 20"/>
            <p:cNvSpPr>
              <a:spLocks noChangeShapeType="1"/>
            </p:cNvSpPr>
            <p:nvPr/>
          </p:nvSpPr>
          <p:spPr bwMode="auto">
            <a:xfrm>
              <a:off x="3744" y="2928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4005" name="Line 21"/>
            <p:cNvSpPr>
              <a:spLocks noChangeShapeType="1"/>
            </p:cNvSpPr>
            <p:nvPr/>
          </p:nvSpPr>
          <p:spPr bwMode="auto">
            <a:xfrm>
              <a:off x="3744" y="3264"/>
              <a:ext cx="240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54016" name="Text Box 32"/>
          <p:cNvSpPr txBox="1">
            <a:spLocks noChangeArrowheads="1"/>
          </p:cNvSpPr>
          <p:nvPr/>
        </p:nvSpPr>
        <p:spPr bwMode="auto">
          <a:xfrm>
            <a:off x="5486400" y="5119688"/>
            <a:ext cx="3048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CP=1, Q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n+1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D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CP=0, Q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n+1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Q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105400" y="4479925"/>
            <a:ext cx="3810000" cy="588963"/>
            <a:chOff x="3216" y="2688"/>
            <a:chExt cx="2400" cy="371"/>
          </a:xfrm>
        </p:grpSpPr>
        <p:sp>
          <p:nvSpPr>
            <p:cNvPr id="23562" name="Text Box 36"/>
            <p:cNvSpPr txBox="1">
              <a:spLocks noChangeArrowheads="1"/>
            </p:cNvSpPr>
            <p:nvPr/>
          </p:nvSpPr>
          <p:spPr bwMode="auto">
            <a:xfrm>
              <a:off x="3216" y="2688"/>
              <a:ext cx="2400" cy="37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folHlink"/>
                  </a:solidFill>
                </a:rPr>
                <a:t>Q</a:t>
              </a:r>
              <a:r>
                <a:rPr lang="en-US" altLang="zh-CN" b="1" baseline="-30000">
                  <a:solidFill>
                    <a:schemeClr val="folHlink"/>
                  </a:solidFill>
                </a:rPr>
                <a:t>n+1 </a:t>
              </a:r>
              <a:r>
                <a:rPr lang="en-US" altLang="zh-CN" b="1">
                  <a:solidFill>
                    <a:schemeClr val="folHlink"/>
                  </a:solidFill>
                </a:rPr>
                <a:t>= D.CP+Q.CP</a:t>
              </a:r>
            </a:p>
          </p:txBody>
        </p:sp>
        <p:sp>
          <p:nvSpPr>
            <p:cNvPr id="554021" name="Line 37"/>
            <p:cNvSpPr>
              <a:spLocks noChangeShapeType="1"/>
            </p:cNvSpPr>
            <p:nvPr/>
          </p:nvSpPr>
          <p:spPr bwMode="auto">
            <a:xfrm>
              <a:off x="5040" y="2736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54023" name="Text Box 39"/>
          <p:cNvSpPr txBox="1">
            <a:spLocks noChangeArrowheads="1"/>
          </p:cNvSpPr>
          <p:nvPr/>
        </p:nvSpPr>
        <p:spPr bwMode="auto">
          <a:xfrm>
            <a:off x="4267200" y="3429000"/>
            <a:ext cx="4876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将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看作控制函数后，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触发器的特征表达式为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07" grpId="0" autoUpdateAnimBg="0"/>
      <p:bldP spid="554016" grpId="0" autoUpdateAnimBg="0"/>
      <p:bldP spid="55402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12"/>
          <p:cNvGrpSpPr>
            <a:grpSpLocks/>
          </p:cNvGrpSpPr>
          <p:nvPr/>
        </p:nvGrpSpPr>
        <p:grpSpPr bwMode="auto">
          <a:xfrm>
            <a:off x="609600" y="228600"/>
            <a:ext cx="6172200" cy="6586538"/>
            <a:chOff x="384" y="144"/>
            <a:chExt cx="3888" cy="4149"/>
          </a:xfrm>
        </p:grpSpPr>
        <p:sp>
          <p:nvSpPr>
            <p:cNvPr id="551939" name="Text Box 3"/>
            <p:cNvSpPr txBox="1">
              <a:spLocks noChangeArrowheads="1"/>
            </p:cNvSpPr>
            <p:nvPr/>
          </p:nvSpPr>
          <p:spPr bwMode="auto">
            <a:xfrm>
              <a:off x="384" y="144"/>
              <a:ext cx="3888" cy="414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rgbClr val="000099"/>
                  </a:solidFill>
                </a:rPr>
                <a:t>X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X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</a:t>
              </a:r>
              <a:r>
                <a:rPr lang="en-US" altLang="zh-CN" sz="2200" b="1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baseline="-30000">
                  <a:solidFill>
                    <a:srgbClr val="000099"/>
                  </a:solidFill>
                </a:rPr>
                <a:t>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Y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n+1</a:t>
              </a:r>
              <a:r>
                <a:rPr lang="en-US" altLang="zh-CN" sz="2200" b="1">
                  <a:solidFill>
                    <a:schemeClr val="bg2"/>
                  </a:solidFill>
                </a:rPr>
                <a:t>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D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</a:t>
              </a:r>
              <a:r>
                <a:rPr lang="en-US" altLang="zh-CN" sz="2200" b="1">
                  <a:solidFill>
                    <a:schemeClr val="bg2"/>
                  </a:solidFill>
                </a:rPr>
                <a:t>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D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       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Z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1   0      0   0      0       0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×</a:t>
              </a:r>
              <a:r>
                <a:rPr lang="en-US" altLang="zh-CN" sz="2200" b="1">
                  <a:solidFill>
                    <a:schemeClr val="bg2"/>
                  </a:solidFill>
                </a:rPr>
                <a:t>       0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1   0      0   1      0       0           0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      1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1   0      1   0      0       0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  </a:t>
              </a:r>
              <a:r>
                <a:rPr lang="en-US" altLang="zh-CN" sz="2200" b="1">
                  <a:solidFill>
                    <a:schemeClr val="bg2"/>
                  </a:solidFill>
                </a:rPr>
                <a:t>1     0         0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0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1   0      1   1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   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×</a:t>
              </a:r>
              <a:r>
                <a:rPr lang="en-US" altLang="zh-CN" sz="2200" b="1">
                  <a:solidFill>
                    <a:schemeClr val="bg2"/>
                  </a:solidFill>
                </a:rPr>
                <a:t>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×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marL="457200" indent="-457200" algn="just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0   1      0   0 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0</a:t>
              </a:r>
              <a:r>
                <a:rPr lang="en-US" altLang="zh-CN" sz="2200" b="1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     </a:t>
              </a:r>
              <a:r>
                <a:rPr lang="en-US" altLang="zh-CN" sz="2200" b="1">
                  <a:solidFill>
                    <a:schemeClr val="bg2"/>
                  </a:solidFill>
                </a:rPr>
                <a:t> 0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 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1      0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0   1      0   1      1       0     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1   1    1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200" b="1">
                  <a:solidFill>
                    <a:schemeClr val="bg2"/>
                  </a:solidFill>
                </a:rPr>
                <a:t>      1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0   1      1   0      1       0     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 ×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</a:t>
              </a:r>
              <a:r>
                <a:rPr lang="en-US" altLang="zh-CN" sz="2200" b="1">
                  <a:solidFill>
                    <a:schemeClr val="bg2"/>
                  </a:solidFill>
                </a:rPr>
                <a:t> 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0   1      1   1 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   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×   × ×</a:t>
              </a:r>
              <a:r>
                <a:rPr lang="en-US" altLang="zh-CN" sz="2200" b="1">
                  <a:solidFill>
                    <a:schemeClr val="bg2"/>
                  </a:solidFill>
                </a:rPr>
                <a:t>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0   0      0   0 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0    0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×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0   0      0   1      0       1           0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0   0      1   0      1       0           0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×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0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0      1   1      ×    ×    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×   × ×  ×</a:t>
              </a:r>
              <a:endParaRPr lang="en-US" altLang="zh-CN" sz="2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1   1      0   0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×     ×  ×   × ×  ×</a:t>
              </a:r>
              <a:endParaRPr lang="en-US" altLang="zh-CN" sz="2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1   1      0   1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×     ×  ×   × ×  ×</a:t>
              </a:r>
              <a:endParaRPr lang="en-US" altLang="zh-CN" sz="2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1   1      1   0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×     ×  ×   × ×  ×</a:t>
              </a:r>
              <a:endParaRPr lang="en-US" altLang="zh-CN" sz="2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1   1      1   1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×     ×  ×   × ×  ×</a:t>
              </a:r>
            </a:p>
          </p:txBody>
        </p:sp>
        <p:sp>
          <p:nvSpPr>
            <p:cNvPr id="551940" name="Line 4"/>
            <p:cNvSpPr>
              <a:spLocks noChangeShapeType="1"/>
            </p:cNvSpPr>
            <p:nvPr/>
          </p:nvSpPr>
          <p:spPr bwMode="auto">
            <a:xfrm>
              <a:off x="912" y="144"/>
              <a:ext cx="0" cy="414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1941" name="Line 5"/>
            <p:cNvSpPr>
              <a:spLocks noChangeShapeType="1"/>
            </p:cNvSpPr>
            <p:nvPr/>
          </p:nvSpPr>
          <p:spPr bwMode="auto">
            <a:xfrm>
              <a:off x="2400" y="144"/>
              <a:ext cx="0" cy="414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1942" name="Line 6"/>
            <p:cNvSpPr>
              <a:spLocks noChangeShapeType="1"/>
            </p:cNvSpPr>
            <p:nvPr/>
          </p:nvSpPr>
          <p:spPr bwMode="auto">
            <a:xfrm>
              <a:off x="1440" y="144"/>
              <a:ext cx="0" cy="414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1943" name="Line 7"/>
            <p:cNvSpPr>
              <a:spLocks noChangeShapeType="1"/>
            </p:cNvSpPr>
            <p:nvPr/>
          </p:nvSpPr>
          <p:spPr bwMode="auto">
            <a:xfrm>
              <a:off x="384" y="432"/>
              <a:ext cx="3879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1944" name="Line 8"/>
            <p:cNvSpPr>
              <a:spLocks noChangeShapeType="1"/>
            </p:cNvSpPr>
            <p:nvPr/>
          </p:nvSpPr>
          <p:spPr bwMode="auto">
            <a:xfrm>
              <a:off x="384" y="2352"/>
              <a:ext cx="3879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1945" name="Line 9"/>
            <p:cNvSpPr>
              <a:spLocks noChangeShapeType="1"/>
            </p:cNvSpPr>
            <p:nvPr/>
          </p:nvSpPr>
          <p:spPr bwMode="auto">
            <a:xfrm>
              <a:off x="3120" y="144"/>
              <a:ext cx="0" cy="414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1946" name="Line 10"/>
            <p:cNvSpPr>
              <a:spLocks noChangeShapeType="1"/>
            </p:cNvSpPr>
            <p:nvPr/>
          </p:nvSpPr>
          <p:spPr bwMode="auto">
            <a:xfrm>
              <a:off x="3792" y="144"/>
              <a:ext cx="0" cy="414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4579" name="Picture 14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62484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15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488" y="62484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7"/>
          <p:cNvGrpSpPr>
            <a:grpSpLocks/>
          </p:cNvGrpSpPr>
          <p:nvPr/>
        </p:nvGrpSpPr>
        <p:grpSpPr bwMode="auto">
          <a:xfrm>
            <a:off x="381000" y="288925"/>
            <a:ext cx="3200400" cy="2112963"/>
            <a:chOff x="240" y="182"/>
            <a:chExt cx="2016" cy="1331"/>
          </a:xfrm>
        </p:grpSpPr>
        <p:sp>
          <p:nvSpPr>
            <p:cNvPr id="413699" name="Rectangle 3"/>
            <p:cNvSpPr>
              <a:spLocks noChangeArrowheads="1"/>
            </p:cNvSpPr>
            <p:nvPr/>
          </p:nvSpPr>
          <p:spPr bwMode="auto">
            <a:xfrm>
              <a:off x="1849" y="128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413700" name="Rectangle 4"/>
            <p:cNvSpPr>
              <a:spLocks noChangeArrowheads="1"/>
            </p:cNvSpPr>
            <p:nvPr/>
          </p:nvSpPr>
          <p:spPr bwMode="auto">
            <a:xfrm>
              <a:off x="1490" y="128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01" name="Rectangle 5"/>
            <p:cNvSpPr>
              <a:spLocks noChangeArrowheads="1"/>
            </p:cNvSpPr>
            <p:nvPr/>
          </p:nvSpPr>
          <p:spPr bwMode="auto">
            <a:xfrm>
              <a:off x="1132" y="1288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13702" name="Rectangle 6"/>
            <p:cNvSpPr>
              <a:spLocks noChangeArrowheads="1"/>
            </p:cNvSpPr>
            <p:nvPr/>
          </p:nvSpPr>
          <p:spPr bwMode="auto">
            <a:xfrm>
              <a:off x="773" y="128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13703" name="Rectangle 7"/>
            <p:cNvSpPr>
              <a:spLocks noChangeArrowheads="1"/>
            </p:cNvSpPr>
            <p:nvPr/>
          </p:nvSpPr>
          <p:spPr bwMode="auto">
            <a:xfrm>
              <a:off x="1849" y="106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04" name="Rectangle 8"/>
            <p:cNvSpPr>
              <a:spLocks noChangeArrowheads="1"/>
            </p:cNvSpPr>
            <p:nvPr/>
          </p:nvSpPr>
          <p:spPr bwMode="auto">
            <a:xfrm>
              <a:off x="1490" y="106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05" name="Rectangle 9"/>
            <p:cNvSpPr>
              <a:spLocks noChangeArrowheads="1"/>
            </p:cNvSpPr>
            <p:nvPr/>
          </p:nvSpPr>
          <p:spPr bwMode="auto">
            <a:xfrm>
              <a:off x="1132" y="1063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06" name="Rectangle 10"/>
            <p:cNvSpPr>
              <a:spLocks noChangeArrowheads="1"/>
            </p:cNvSpPr>
            <p:nvPr/>
          </p:nvSpPr>
          <p:spPr bwMode="auto">
            <a:xfrm>
              <a:off x="773" y="106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07" name="Rectangle 11"/>
            <p:cNvSpPr>
              <a:spLocks noChangeArrowheads="1"/>
            </p:cNvSpPr>
            <p:nvPr/>
          </p:nvSpPr>
          <p:spPr bwMode="auto">
            <a:xfrm>
              <a:off x="1849" y="83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13708" name="Rectangle 12"/>
            <p:cNvSpPr>
              <a:spLocks noChangeArrowheads="1"/>
            </p:cNvSpPr>
            <p:nvPr/>
          </p:nvSpPr>
          <p:spPr bwMode="auto">
            <a:xfrm>
              <a:off x="1490" y="83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09" name="Rectangle 13"/>
            <p:cNvSpPr>
              <a:spLocks noChangeArrowheads="1"/>
            </p:cNvSpPr>
            <p:nvPr/>
          </p:nvSpPr>
          <p:spPr bwMode="auto">
            <a:xfrm>
              <a:off x="1132" y="838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413710" name="Rectangle 14"/>
            <p:cNvSpPr>
              <a:spLocks noChangeArrowheads="1"/>
            </p:cNvSpPr>
            <p:nvPr/>
          </p:nvSpPr>
          <p:spPr bwMode="auto">
            <a:xfrm>
              <a:off x="768" y="816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13711" name="Rectangle 15"/>
            <p:cNvSpPr>
              <a:spLocks noChangeArrowheads="1"/>
            </p:cNvSpPr>
            <p:nvPr/>
          </p:nvSpPr>
          <p:spPr bwMode="auto">
            <a:xfrm>
              <a:off x="1849" y="61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13712" name="Rectangle 16"/>
            <p:cNvSpPr>
              <a:spLocks noChangeArrowheads="1"/>
            </p:cNvSpPr>
            <p:nvPr/>
          </p:nvSpPr>
          <p:spPr bwMode="auto">
            <a:xfrm>
              <a:off x="1490" y="61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13" name="Rectangle 17"/>
            <p:cNvSpPr>
              <a:spLocks noChangeArrowheads="1"/>
            </p:cNvSpPr>
            <p:nvPr/>
          </p:nvSpPr>
          <p:spPr bwMode="auto">
            <a:xfrm>
              <a:off x="1132" y="613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13714" name="Rectangle 18"/>
            <p:cNvSpPr>
              <a:spLocks noChangeArrowheads="1"/>
            </p:cNvSpPr>
            <p:nvPr/>
          </p:nvSpPr>
          <p:spPr bwMode="auto">
            <a:xfrm>
              <a:off x="773" y="61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</a:p>
          </p:txBody>
        </p:sp>
        <p:sp>
          <p:nvSpPr>
            <p:cNvPr id="413715" name="Line 19"/>
            <p:cNvSpPr>
              <a:spLocks noChangeShapeType="1"/>
            </p:cNvSpPr>
            <p:nvPr/>
          </p:nvSpPr>
          <p:spPr bwMode="auto">
            <a:xfrm>
              <a:off x="773" y="613"/>
              <a:ext cx="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16" name="Line 20"/>
            <p:cNvSpPr>
              <a:spLocks noChangeShapeType="1"/>
            </p:cNvSpPr>
            <p:nvPr/>
          </p:nvSpPr>
          <p:spPr bwMode="auto">
            <a:xfrm>
              <a:off x="773" y="838"/>
              <a:ext cx="1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17" name="Line 21"/>
            <p:cNvSpPr>
              <a:spLocks noChangeShapeType="1"/>
            </p:cNvSpPr>
            <p:nvPr/>
          </p:nvSpPr>
          <p:spPr bwMode="auto">
            <a:xfrm>
              <a:off x="773" y="1063"/>
              <a:ext cx="1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18" name="Line 22"/>
            <p:cNvSpPr>
              <a:spLocks noChangeShapeType="1"/>
            </p:cNvSpPr>
            <p:nvPr/>
          </p:nvSpPr>
          <p:spPr bwMode="auto">
            <a:xfrm>
              <a:off x="773" y="1288"/>
              <a:ext cx="1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19" name="Line 23"/>
            <p:cNvSpPr>
              <a:spLocks noChangeShapeType="1"/>
            </p:cNvSpPr>
            <p:nvPr/>
          </p:nvSpPr>
          <p:spPr bwMode="auto">
            <a:xfrm>
              <a:off x="773" y="1513"/>
              <a:ext cx="14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20" name="Line 24"/>
            <p:cNvSpPr>
              <a:spLocks noChangeShapeType="1"/>
            </p:cNvSpPr>
            <p:nvPr/>
          </p:nvSpPr>
          <p:spPr bwMode="auto">
            <a:xfrm>
              <a:off x="773" y="613"/>
              <a:ext cx="0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21" name="Line 25"/>
            <p:cNvSpPr>
              <a:spLocks noChangeShapeType="1"/>
            </p:cNvSpPr>
            <p:nvPr/>
          </p:nvSpPr>
          <p:spPr bwMode="auto">
            <a:xfrm>
              <a:off x="1132" y="613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22" name="Line 26"/>
            <p:cNvSpPr>
              <a:spLocks noChangeShapeType="1"/>
            </p:cNvSpPr>
            <p:nvPr/>
          </p:nvSpPr>
          <p:spPr bwMode="auto">
            <a:xfrm>
              <a:off x="1490" y="613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23" name="Line 27"/>
            <p:cNvSpPr>
              <a:spLocks noChangeShapeType="1"/>
            </p:cNvSpPr>
            <p:nvPr/>
          </p:nvSpPr>
          <p:spPr bwMode="auto">
            <a:xfrm>
              <a:off x="1849" y="613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24" name="Line 28"/>
            <p:cNvSpPr>
              <a:spLocks noChangeShapeType="1"/>
            </p:cNvSpPr>
            <p:nvPr/>
          </p:nvSpPr>
          <p:spPr bwMode="auto">
            <a:xfrm>
              <a:off x="2208" y="1288"/>
              <a:ext cx="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25" name="Line 29"/>
            <p:cNvSpPr>
              <a:spLocks noChangeShapeType="1"/>
            </p:cNvSpPr>
            <p:nvPr/>
          </p:nvSpPr>
          <p:spPr bwMode="auto">
            <a:xfrm>
              <a:off x="2208" y="613"/>
              <a:ext cx="0" cy="6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26" name="Line 30"/>
            <p:cNvSpPr>
              <a:spLocks noChangeShapeType="1"/>
            </p:cNvSpPr>
            <p:nvPr/>
          </p:nvSpPr>
          <p:spPr bwMode="auto">
            <a:xfrm>
              <a:off x="773" y="838"/>
              <a:ext cx="0" cy="6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27" name="Line 31"/>
            <p:cNvSpPr>
              <a:spLocks noChangeShapeType="1"/>
            </p:cNvSpPr>
            <p:nvPr/>
          </p:nvSpPr>
          <p:spPr bwMode="auto">
            <a:xfrm>
              <a:off x="1132" y="613"/>
              <a:ext cx="10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28" name="Line 32"/>
            <p:cNvSpPr>
              <a:spLocks noChangeShapeType="1"/>
            </p:cNvSpPr>
            <p:nvPr/>
          </p:nvSpPr>
          <p:spPr bwMode="auto">
            <a:xfrm flipH="1" flipV="1">
              <a:off x="534" y="362"/>
              <a:ext cx="239" cy="2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29" name="Text Box 33"/>
            <p:cNvSpPr txBox="1">
              <a:spLocks noChangeArrowheads="1"/>
            </p:cNvSpPr>
            <p:nvPr/>
          </p:nvSpPr>
          <p:spPr bwMode="auto">
            <a:xfrm>
              <a:off x="720" y="384"/>
              <a:ext cx="153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413730" name="Text Box 34"/>
            <p:cNvSpPr txBox="1">
              <a:spLocks noChangeArrowheads="1"/>
            </p:cNvSpPr>
            <p:nvPr/>
          </p:nvSpPr>
          <p:spPr bwMode="auto">
            <a:xfrm>
              <a:off x="504" y="677"/>
              <a:ext cx="299" cy="8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</p:txBody>
        </p:sp>
        <p:sp>
          <p:nvSpPr>
            <p:cNvPr id="413731" name="Text Box 35"/>
            <p:cNvSpPr txBox="1">
              <a:spLocks noChangeArrowheads="1"/>
            </p:cNvSpPr>
            <p:nvPr/>
          </p:nvSpPr>
          <p:spPr bwMode="auto">
            <a:xfrm>
              <a:off x="240" y="384"/>
              <a:ext cx="52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413732" name="Text Box 36"/>
            <p:cNvSpPr txBox="1">
              <a:spLocks noChangeArrowheads="1"/>
            </p:cNvSpPr>
            <p:nvPr/>
          </p:nvSpPr>
          <p:spPr bwMode="auto">
            <a:xfrm>
              <a:off x="480" y="182"/>
              <a:ext cx="57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</p:grpSp>
      <p:sp>
        <p:nvSpPr>
          <p:cNvPr id="413734" name="AutoShape 38"/>
          <p:cNvSpPr>
            <a:spLocks noChangeArrowheads="1"/>
          </p:cNvSpPr>
          <p:nvPr/>
        </p:nvSpPr>
        <p:spPr bwMode="auto">
          <a:xfrm>
            <a:off x="1905000" y="1371600"/>
            <a:ext cx="990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735" name="AutoShape 39"/>
          <p:cNvSpPr>
            <a:spLocks noChangeArrowheads="1"/>
          </p:cNvSpPr>
          <p:nvPr/>
        </p:nvSpPr>
        <p:spPr bwMode="auto">
          <a:xfrm>
            <a:off x="2438400" y="1752600"/>
            <a:ext cx="990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605" name="Group 40"/>
          <p:cNvGrpSpPr>
            <a:grpSpLocks/>
          </p:cNvGrpSpPr>
          <p:nvPr/>
        </p:nvGrpSpPr>
        <p:grpSpPr bwMode="auto">
          <a:xfrm>
            <a:off x="4895850" y="325438"/>
            <a:ext cx="3200400" cy="2112962"/>
            <a:chOff x="240" y="182"/>
            <a:chExt cx="2016" cy="1331"/>
          </a:xfrm>
        </p:grpSpPr>
        <p:sp>
          <p:nvSpPr>
            <p:cNvPr id="413737" name="Rectangle 41"/>
            <p:cNvSpPr>
              <a:spLocks noChangeArrowheads="1"/>
            </p:cNvSpPr>
            <p:nvPr/>
          </p:nvSpPr>
          <p:spPr bwMode="auto">
            <a:xfrm>
              <a:off x="1849" y="128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413738" name="Rectangle 42"/>
            <p:cNvSpPr>
              <a:spLocks noChangeArrowheads="1"/>
            </p:cNvSpPr>
            <p:nvPr/>
          </p:nvSpPr>
          <p:spPr bwMode="auto">
            <a:xfrm>
              <a:off x="1490" y="128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39" name="Rectangle 43"/>
            <p:cNvSpPr>
              <a:spLocks noChangeArrowheads="1"/>
            </p:cNvSpPr>
            <p:nvPr/>
          </p:nvSpPr>
          <p:spPr bwMode="auto">
            <a:xfrm>
              <a:off x="1132" y="1288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40" name="Rectangle 44"/>
            <p:cNvSpPr>
              <a:spLocks noChangeArrowheads="1"/>
            </p:cNvSpPr>
            <p:nvPr/>
          </p:nvSpPr>
          <p:spPr bwMode="auto">
            <a:xfrm>
              <a:off x="773" y="128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41" name="Rectangle 45"/>
            <p:cNvSpPr>
              <a:spLocks noChangeArrowheads="1"/>
            </p:cNvSpPr>
            <p:nvPr/>
          </p:nvSpPr>
          <p:spPr bwMode="auto">
            <a:xfrm>
              <a:off x="1849" y="106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42" name="Rectangle 46"/>
            <p:cNvSpPr>
              <a:spLocks noChangeArrowheads="1"/>
            </p:cNvSpPr>
            <p:nvPr/>
          </p:nvSpPr>
          <p:spPr bwMode="auto">
            <a:xfrm>
              <a:off x="1490" y="106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43" name="Rectangle 47"/>
            <p:cNvSpPr>
              <a:spLocks noChangeArrowheads="1"/>
            </p:cNvSpPr>
            <p:nvPr/>
          </p:nvSpPr>
          <p:spPr bwMode="auto">
            <a:xfrm>
              <a:off x="1132" y="1063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44" name="Rectangle 48"/>
            <p:cNvSpPr>
              <a:spLocks noChangeArrowheads="1"/>
            </p:cNvSpPr>
            <p:nvPr/>
          </p:nvSpPr>
          <p:spPr bwMode="auto">
            <a:xfrm>
              <a:off x="773" y="106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45" name="Rectangle 49"/>
            <p:cNvSpPr>
              <a:spLocks noChangeArrowheads="1"/>
            </p:cNvSpPr>
            <p:nvPr/>
          </p:nvSpPr>
          <p:spPr bwMode="auto">
            <a:xfrm>
              <a:off x="1849" y="83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46" name="Rectangle 50"/>
            <p:cNvSpPr>
              <a:spLocks noChangeArrowheads="1"/>
            </p:cNvSpPr>
            <p:nvPr/>
          </p:nvSpPr>
          <p:spPr bwMode="auto">
            <a:xfrm>
              <a:off x="1490" y="83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47" name="Rectangle 51"/>
            <p:cNvSpPr>
              <a:spLocks noChangeArrowheads="1"/>
            </p:cNvSpPr>
            <p:nvPr/>
          </p:nvSpPr>
          <p:spPr bwMode="auto">
            <a:xfrm>
              <a:off x="1132" y="838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413748" name="Rectangle 52"/>
            <p:cNvSpPr>
              <a:spLocks noChangeArrowheads="1"/>
            </p:cNvSpPr>
            <p:nvPr/>
          </p:nvSpPr>
          <p:spPr bwMode="auto">
            <a:xfrm>
              <a:off x="768" y="816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49" name="Rectangle 53"/>
            <p:cNvSpPr>
              <a:spLocks noChangeArrowheads="1"/>
            </p:cNvSpPr>
            <p:nvPr/>
          </p:nvSpPr>
          <p:spPr bwMode="auto">
            <a:xfrm>
              <a:off x="1849" y="61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50" name="Rectangle 54"/>
            <p:cNvSpPr>
              <a:spLocks noChangeArrowheads="1"/>
            </p:cNvSpPr>
            <p:nvPr/>
          </p:nvSpPr>
          <p:spPr bwMode="auto">
            <a:xfrm>
              <a:off x="1490" y="61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51" name="Rectangle 55"/>
            <p:cNvSpPr>
              <a:spLocks noChangeArrowheads="1"/>
            </p:cNvSpPr>
            <p:nvPr/>
          </p:nvSpPr>
          <p:spPr bwMode="auto">
            <a:xfrm>
              <a:off x="1132" y="613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52" name="Rectangle 56"/>
            <p:cNvSpPr>
              <a:spLocks noChangeArrowheads="1"/>
            </p:cNvSpPr>
            <p:nvPr/>
          </p:nvSpPr>
          <p:spPr bwMode="auto">
            <a:xfrm>
              <a:off x="773" y="61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413753" name="Line 57"/>
            <p:cNvSpPr>
              <a:spLocks noChangeShapeType="1"/>
            </p:cNvSpPr>
            <p:nvPr/>
          </p:nvSpPr>
          <p:spPr bwMode="auto">
            <a:xfrm>
              <a:off x="773" y="613"/>
              <a:ext cx="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54" name="Line 58"/>
            <p:cNvSpPr>
              <a:spLocks noChangeShapeType="1"/>
            </p:cNvSpPr>
            <p:nvPr/>
          </p:nvSpPr>
          <p:spPr bwMode="auto">
            <a:xfrm>
              <a:off x="773" y="838"/>
              <a:ext cx="1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55" name="Line 59"/>
            <p:cNvSpPr>
              <a:spLocks noChangeShapeType="1"/>
            </p:cNvSpPr>
            <p:nvPr/>
          </p:nvSpPr>
          <p:spPr bwMode="auto">
            <a:xfrm>
              <a:off x="773" y="1063"/>
              <a:ext cx="1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56" name="Line 60"/>
            <p:cNvSpPr>
              <a:spLocks noChangeShapeType="1"/>
            </p:cNvSpPr>
            <p:nvPr/>
          </p:nvSpPr>
          <p:spPr bwMode="auto">
            <a:xfrm>
              <a:off x="773" y="1288"/>
              <a:ext cx="1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57" name="Line 61"/>
            <p:cNvSpPr>
              <a:spLocks noChangeShapeType="1"/>
            </p:cNvSpPr>
            <p:nvPr/>
          </p:nvSpPr>
          <p:spPr bwMode="auto">
            <a:xfrm>
              <a:off x="773" y="1513"/>
              <a:ext cx="14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58" name="Line 62"/>
            <p:cNvSpPr>
              <a:spLocks noChangeShapeType="1"/>
            </p:cNvSpPr>
            <p:nvPr/>
          </p:nvSpPr>
          <p:spPr bwMode="auto">
            <a:xfrm>
              <a:off x="773" y="613"/>
              <a:ext cx="0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59" name="Line 63"/>
            <p:cNvSpPr>
              <a:spLocks noChangeShapeType="1"/>
            </p:cNvSpPr>
            <p:nvPr/>
          </p:nvSpPr>
          <p:spPr bwMode="auto">
            <a:xfrm>
              <a:off x="1132" y="613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60" name="Line 64"/>
            <p:cNvSpPr>
              <a:spLocks noChangeShapeType="1"/>
            </p:cNvSpPr>
            <p:nvPr/>
          </p:nvSpPr>
          <p:spPr bwMode="auto">
            <a:xfrm>
              <a:off x="1490" y="613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61" name="Line 65"/>
            <p:cNvSpPr>
              <a:spLocks noChangeShapeType="1"/>
            </p:cNvSpPr>
            <p:nvPr/>
          </p:nvSpPr>
          <p:spPr bwMode="auto">
            <a:xfrm>
              <a:off x="1849" y="613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62" name="Line 66"/>
            <p:cNvSpPr>
              <a:spLocks noChangeShapeType="1"/>
            </p:cNvSpPr>
            <p:nvPr/>
          </p:nvSpPr>
          <p:spPr bwMode="auto">
            <a:xfrm>
              <a:off x="2208" y="1288"/>
              <a:ext cx="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63" name="Line 67"/>
            <p:cNvSpPr>
              <a:spLocks noChangeShapeType="1"/>
            </p:cNvSpPr>
            <p:nvPr/>
          </p:nvSpPr>
          <p:spPr bwMode="auto">
            <a:xfrm>
              <a:off x="2208" y="613"/>
              <a:ext cx="0" cy="6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64" name="Line 68"/>
            <p:cNvSpPr>
              <a:spLocks noChangeShapeType="1"/>
            </p:cNvSpPr>
            <p:nvPr/>
          </p:nvSpPr>
          <p:spPr bwMode="auto">
            <a:xfrm>
              <a:off x="773" y="838"/>
              <a:ext cx="0" cy="6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65" name="Line 69"/>
            <p:cNvSpPr>
              <a:spLocks noChangeShapeType="1"/>
            </p:cNvSpPr>
            <p:nvPr/>
          </p:nvSpPr>
          <p:spPr bwMode="auto">
            <a:xfrm>
              <a:off x="1132" y="613"/>
              <a:ext cx="10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66" name="Line 70"/>
            <p:cNvSpPr>
              <a:spLocks noChangeShapeType="1"/>
            </p:cNvSpPr>
            <p:nvPr/>
          </p:nvSpPr>
          <p:spPr bwMode="auto">
            <a:xfrm flipH="1" flipV="1">
              <a:off x="534" y="362"/>
              <a:ext cx="239" cy="2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67" name="Text Box 71"/>
            <p:cNvSpPr txBox="1">
              <a:spLocks noChangeArrowheads="1"/>
            </p:cNvSpPr>
            <p:nvPr/>
          </p:nvSpPr>
          <p:spPr bwMode="auto">
            <a:xfrm>
              <a:off x="720" y="384"/>
              <a:ext cx="153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413768" name="Text Box 72"/>
            <p:cNvSpPr txBox="1">
              <a:spLocks noChangeArrowheads="1"/>
            </p:cNvSpPr>
            <p:nvPr/>
          </p:nvSpPr>
          <p:spPr bwMode="auto">
            <a:xfrm>
              <a:off x="504" y="677"/>
              <a:ext cx="299" cy="8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</p:txBody>
        </p:sp>
        <p:sp>
          <p:nvSpPr>
            <p:cNvPr id="413769" name="Text Box 73"/>
            <p:cNvSpPr txBox="1">
              <a:spLocks noChangeArrowheads="1"/>
            </p:cNvSpPr>
            <p:nvPr/>
          </p:nvSpPr>
          <p:spPr bwMode="auto">
            <a:xfrm>
              <a:off x="240" y="384"/>
              <a:ext cx="52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413770" name="Text Box 74"/>
            <p:cNvSpPr txBox="1">
              <a:spLocks noChangeArrowheads="1"/>
            </p:cNvSpPr>
            <p:nvPr/>
          </p:nvSpPr>
          <p:spPr bwMode="auto">
            <a:xfrm>
              <a:off x="480" y="182"/>
              <a:ext cx="57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</p:grpSp>
      <p:sp>
        <p:nvSpPr>
          <p:cNvPr id="413771" name="Text Box 75"/>
          <p:cNvSpPr txBox="1">
            <a:spLocks noChangeArrowheads="1"/>
          </p:cNvSpPr>
          <p:nvPr/>
        </p:nvSpPr>
        <p:spPr bwMode="auto">
          <a:xfrm>
            <a:off x="1752600" y="152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13772" name="Text Box 76"/>
          <p:cNvSpPr txBox="1">
            <a:spLocks noChangeArrowheads="1"/>
          </p:cNvSpPr>
          <p:nvPr/>
        </p:nvSpPr>
        <p:spPr bwMode="auto">
          <a:xfrm>
            <a:off x="6419850" y="152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13773" name="AutoShape 77"/>
          <p:cNvSpPr>
            <a:spLocks noChangeArrowheads="1"/>
          </p:cNvSpPr>
          <p:nvPr/>
        </p:nvSpPr>
        <p:spPr bwMode="auto">
          <a:xfrm>
            <a:off x="5810250" y="1066800"/>
            <a:ext cx="9906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609" name="Group 78"/>
          <p:cNvGrpSpPr>
            <a:grpSpLocks/>
          </p:cNvGrpSpPr>
          <p:nvPr/>
        </p:nvGrpSpPr>
        <p:grpSpPr bwMode="auto">
          <a:xfrm>
            <a:off x="381000" y="3565525"/>
            <a:ext cx="3200400" cy="2112963"/>
            <a:chOff x="240" y="182"/>
            <a:chExt cx="2016" cy="1331"/>
          </a:xfrm>
        </p:grpSpPr>
        <p:sp>
          <p:nvSpPr>
            <p:cNvPr id="413775" name="Rectangle 79"/>
            <p:cNvSpPr>
              <a:spLocks noChangeArrowheads="1"/>
            </p:cNvSpPr>
            <p:nvPr/>
          </p:nvSpPr>
          <p:spPr bwMode="auto">
            <a:xfrm>
              <a:off x="1849" y="128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13776" name="Rectangle 80"/>
            <p:cNvSpPr>
              <a:spLocks noChangeArrowheads="1"/>
            </p:cNvSpPr>
            <p:nvPr/>
          </p:nvSpPr>
          <p:spPr bwMode="auto">
            <a:xfrm>
              <a:off x="1490" y="128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77" name="Rectangle 81"/>
            <p:cNvSpPr>
              <a:spLocks noChangeArrowheads="1"/>
            </p:cNvSpPr>
            <p:nvPr/>
          </p:nvSpPr>
          <p:spPr bwMode="auto">
            <a:xfrm>
              <a:off x="1132" y="1288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413778" name="Rectangle 82"/>
            <p:cNvSpPr>
              <a:spLocks noChangeArrowheads="1"/>
            </p:cNvSpPr>
            <p:nvPr/>
          </p:nvSpPr>
          <p:spPr bwMode="auto">
            <a:xfrm>
              <a:off x="773" y="128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13779" name="Rectangle 83"/>
            <p:cNvSpPr>
              <a:spLocks noChangeArrowheads="1"/>
            </p:cNvSpPr>
            <p:nvPr/>
          </p:nvSpPr>
          <p:spPr bwMode="auto">
            <a:xfrm>
              <a:off x="1849" y="106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80" name="Rectangle 84"/>
            <p:cNvSpPr>
              <a:spLocks noChangeArrowheads="1"/>
            </p:cNvSpPr>
            <p:nvPr/>
          </p:nvSpPr>
          <p:spPr bwMode="auto">
            <a:xfrm>
              <a:off x="1490" y="106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81" name="Rectangle 85"/>
            <p:cNvSpPr>
              <a:spLocks noChangeArrowheads="1"/>
            </p:cNvSpPr>
            <p:nvPr/>
          </p:nvSpPr>
          <p:spPr bwMode="auto">
            <a:xfrm>
              <a:off x="1132" y="1063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82" name="Rectangle 86"/>
            <p:cNvSpPr>
              <a:spLocks noChangeArrowheads="1"/>
            </p:cNvSpPr>
            <p:nvPr/>
          </p:nvSpPr>
          <p:spPr bwMode="auto">
            <a:xfrm>
              <a:off x="773" y="106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83" name="Rectangle 87"/>
            <p:cNvSpPr>
              <a:spLocks noChangeArrowheads="1"/>
            </p:cNvSpPr>
            <p:nvPr/>
          </p:nvSpPr>
          <p:spPr bwMode="auto">
            <a:xfrm>
              <a:off x="1849" y="83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13784" name="Rectangle 88"/>
            <p:cNvSpPr>
              <a:spLocks noChangeArrowheads="1"/>
            </p:cNvSpPr>
            <p:nvPr/>
          </p:nvSpPr>
          <p:spPr bwMode="auto">
            <a:xfrm>
              <a:off x="1490" y="83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85" name="Rectangle 89"/>
            <p:cNvSpPr>
              <a:spLocks noChangeArrowheads="1"/>
            </p:cNvSpPr>
            <p:nvPr/>
          </p:nvSpPr>
          <p:spPr bwMode="auto">
            <a:xfrm>
              <a:off x="1132" y="838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413786" name="Rectangle 90"/>
            <p:cNvSpPr>
              <a:spLocks noChangeArrowheads="1"/>
            </p:cNvSpPr>
            <p:nvPr/>
          </p:nvSpPr>
          <p:spPr bwMode="auto">
            <a:xfrm>
              <a:off x="768" y="816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413787" name="Rectangle 91"/>
            <p:cNvSpPr>
              <a:spLocks noChangeArrowheads="1"/>
            </p:cNvSpPr>
            <p:nvPr/>
          </p:nvSpPr>
          <p:spPr bwMode="auto">
            <a:xfrm>
              <a:off x="1849" y="61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13788" name="Rectangle 92"/>
            <p:cNvSpPr>
              <a:spLocks noChangeArrowheads="1"/>
            </p:cNvSpPr>
            <p:nvPr/>
          </p:nvSpPr>
          <p:spPr bwMode="auto">
            <a:xfrm>
              <a:off x="1490" y="61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789" name="Rectangle 93"/>
            <p:cNvSpPr>
              <a:spLocks noChangeArrowheads="1"/>
            </p:cNvSpPr>
            <p:nvPr/>
          </p:nvSpPr>
          <p:spPr bwMode="auto">
            <a:xfrm>
              <a:off x="1132" y="613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13790" name="Rectangle 94"/>
            <p:cNvSpPr>
              <a:spLocks noChangeArrowheads="1"/>
            </p:cNvSpPr>
            <p:nvPr/>
          </p:nvSpPr>
          <p:spPr bwMode="auto">
            <a:xfrm>
              <a:off x="773" y="61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</a:p>
          </p:txBody>
        </p:sp>
        <p:sp>
          <p:nvSpPr>
            <p:cNvPr id="413791" name="Line 95"/>
            <p:cNvSpPr>
              <a:spLocks noChangeShapeType="1"/>
            </p:cNvSpPr>
            <p:nvPr/>
          </p:nvSpPr>
          <p:spPr bwMode="auto">
            <a:xfrm>
              <a:off x="773" y="613"/>
              <a:ext cx="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92" name="Line 96"/>
            <p:cNvSpPr>
              <a:spLocks noChangeShapeType="1"/>
            </p:cNvSpPr>
            <p:nvPr/>
          </p:nvSpPr>
          <p:spPr bwMode="auto">
            <a:xfrm>
              <a:off x="773" y="838"/>
              <a:ext cx="1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93" name="Line 97"/>
            <p:cNvSpPr>
              <a:spLocks noChangeShapeType="1"/>
            </p:cNvSpPr>
            <p:nvPr/>
          </p:nvSpPr>
          <p:spPr bwMode="auto">
            <a:xfrm>
              <a:off x="773" y="1063"/>
              <a:ext cx="1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94" name="Line 98"/>
            <p:cNvSpPr>
              <a:spLocks noChangeShapeType="1"/>
            </p:cNvSpPr>
            <p:nvPr/>
          </p:nvSpPr>
          <p:spPr bwMode="auto">
            <a:xfrm>
              <a:off x="773" y="1288"/>
              <a:ext cx="1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95" name="Line 99"/>
            <p:cNvSpPr>
              <a:spLocks noChangeShapeType="1"/>
            </p:cNvSpPr>
            <p:nvPr/>
          </p:nvSpPr>
          <p:spPr bwMode="auto">
            <a:xfrm>
              <a:off x="773" y="1513"/>
              <a:ext cx="14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96" name="Line 100"/>
            <p:cNvSpPr>
              <a:spLocks noChangeShapeType="1"/>
            </p:cNvSpPr>
            <p:nvPr/>
          </p:nvSpPr>
          <p:spPr bwMode="auto">
            <a:xfrm>
              <a:off x="773" y="613"/>
              <a:ext cx="0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97" name="Line 101"/>
            <p:cNvSpPr>
              <a:spLocks noChangeShapeType="1"/>
            </p:cNvSpPr>
            <p:nvPr/>
          </p:nvSpPr>
          <p:spPr bwMode="auto">
            <a:xfrm>
              <a:off x="1132" y="613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98" name="Line 102"/>
            <p:cNvSpPr>
              <a:spLocks noChangeShapeType="1"/>
            </p:cNvSpPr>
            <p:nvPr/>
          </p:nvSpPr>
          <p:spPr bwMode="auto">
            <a:xfrm>
              <a:off x="1490" y="613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99" name="Line 103"/>
            <p:cNvSpPr>
              <a:spLocks noChangeShapeType="1"/>
            </p:cNvSpPr>
            <p:nvPr/>
          </p:nvSpPr>
          <p:spPr bwMode="auto">
            <a:xfrm>
              <a:off x="1849" y="613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00" name="Line 104"/>
            <p:cNvSpPr>
              <a:spLocks noChangeShapeType="1"/>
            </p:cNvSpPr>
            <p:nvPr/>
          </p:nvSpPr>
          <p:spPr bwMode="auto">
            <a:xfrm>
              <a:off x="2208" y="1288"/>
              <a:ext cx="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01" name="Line 105"/>
            <p:cNvSpPr>
              <a:spLocks noChangeShapeType="1"/>
            </p:cNvSpPr>
            <p:nvPr/>
          </p:nvSpPr>
          <p:spPr bwMode="auto">
            <a:xfrm>
              <a:off x="2208" y="613"/>
              <a:ext cx="0" cy="6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02" name="Line 106"/>
            <p:cNvSpPr>
              <a:spLocks noChangeShapeType="1"/>
            </p:cNvSpPr>
            <p:nvPr/>
          </p:nvSpPr>
          <p:spPr bwMode="auto">
            <a:xfrm>
              <a:off x="773" y="838"/>
              <a:ext cx="0" cy="6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03" name="Line 107"/>
            <p:cNvSpPr>
              <a:spLocks noChangeShapeType="1"/>
            </p:cNvSpPr>
            <p:nvPr/>
          </p:nvSpPr>
          <p:spPr bwMode="auto">
            <a:xfrm>
              <a:off x="1132" y="613"/>
              <a:ext cx="10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04" name="Line 108"/>
            <p:cNvSpPr>
              <a:spLocks noChangeShapeType="1"/>
            </p:cNvSpPr>
            <p:nvPr/>
          </p:nvSpPr>
          <p:spPr bwMode="auto">
            <a:xfrm flipH="1" flipV="1">
              <a:off x="534" y="362"/>
              <a:ext cx="239" cy="2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05" name="Text Box 109"/>
            <p:cNvSpPr txBox="1">
              <a:spLocks noChangeArrowheads="1"/>
            </p:cNvSpPr>
            <p:nvPr/>
          </p:nvSpPr>
          <p:spPr bwMode="auto">
            <a:xfrm>
              <a:off x="720" y="384"/>
              <a:ext cx="153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413806" name="Text Box 110"/>
            <p:cNvSpPr txBox="1">
              <a:spLocks noChangeArrowheads="1"/>
            </p:cNvSpPr>
            <p:nvPr/>
          </p:nvSpPr>
          <p:spPr bwMode="auto">
            <a:xfrm>
              <a:off x="504" y="677"/>
              <a:ext cx="299" cy="8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</p:txBody>
        </p:sp>
        <p:sp>
          <p:nvSpPr>
            <p:cNvPr id="413807" name="Text Box 111"/>
            <p:cNvSpPr txBox="1">
              <a:spLocks noChangeArrowheads="1"/>
            </p:cNvSpPr>
            <p:nvPr/>
          </p:nvSpPr>
          <p:spPr bwMode="auto">
            <a:xfrm>
              <a:off x="240" y="384"/>
              <a:ext cx="52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413808" name="Text Box 112"/>
            <p:cNvSpPr txBox="1">
              <a:spLocks noChangeArrowheads="1"/>
            </p:cNvSpPr>
            <p:nvPr/>
          </p:nvSpPr>
          <p:spPr bwMode="auto">
            <a:xfrm>
              <a:off x="480" y="182"/>
              <a:ext cx="57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</p:grpSp>
      <p:sp>
        <p:nvSpPr>
          <p:cNvPr id="413809" name="AutoShape 113"/>
          <p:cNvSpPr>
            <a:spLocks noChangeArrowheads="1"/>
          </p:cNvSpPr>
          <p:nvPr/>
        </p:nvSpPr>
        <p:spPr bwMode="auto">
          <a:xfrm>
            <a:off x="1295400" y="4648200"/>
            <a:ext cx="990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810" name="AutoShape 114"/>
          <p:cNvSpPr>
            <a:spLocks noChangeArrowheads="1"/>
          </p:cNvSpPr>
          <p:nvPr/>
        </p:nvSpPr>
        <p:spPr bwMode="auto">
          <a:xfrm>
            <a:off x="1905000" y="5029200"/>
            <a:ext cx="990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811" name="Text Box 115"/>
          <p:cNvSpPr txBox="1">
            <a:spLocks noChangeArrowheads="1"/>
          </p:cNvSpPr>
          <p:nvPr/>
        </p:nvSpPr>
        <p:spPr bwMode="auto">
          <a:xfrm>
            <a:off x="1752600" y="3429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grpSp>
        <p:nvGrpSpPr>
          <p:cNvPr id="25613" name="Group 116"/>
          <p:cNvGrpSpPr>
            <a:grpSpLocks/>
          </p:cNvGrpSpPr>
          <p:nvPr/>
        </p:nvGrpSpPr>
        <p:grpSpPr bwMode="auto">
          <a:xfrm>
            <a:off x="4972050" y="3525838"/>
            <a:ext cx="3200400" cy="2112962"/>
            <a:chOff x="240" y="182"/>
            <a:chExt cx="2016" cy="1331"/>
          </a:xfrm>
        </p:grpSpPr>
        <p:sp>
          <p:nvSpPr>
            <p:cNvPr id="413813" name="Rectangle 117"/>
            <p:cNvSpPr>
              <a:spLocks noChangeArrowheads="1"/>
            </p:cNvSpPr>
            <p:nvPr/>
          </p:nvSpPr>
          <p:spPr bwMode="auto">
            <a:xfrm>
              <a:off x="1849" y="128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814" name="Rectangle 118"/>
            <p:cNvSpPr>
              <a:spLocks noChangeArrowheads="1"/>
            </p:cNvSpPr>
            <p:nvPr/>
          </p:nvSpPr>
          <p:spPr bwMode="auto">
            <a:xfrm>
              <a:off x="1490" y="128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815" name="Rectangle 119"/>
            <p:cNvSpPr>
              <a:spLocks noChangeArrowheads="1"/>
            </p:cNvSpPr>
            <p:nvPr/>
          </p:nvSpPr>
          <p:spPr bwMode="auto">
            <a:xfrm>
              <a:off x="1132" y="1288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413816" name="Rectangle 120"/>
            <p:cNvSpPr>
              <a:spLocks noChangeArrowheads="1"/>
            </p:cNvSpPr>
            <p:nvPr/>
          </p:nvSpPr>
          <p:spPr bwMode="auto">
            <a:xfrm>
              <a:off x="773" y="128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817" name="Rectangle 121"/>
            <p:cNvSpPr>
              <a:spLocks noChangeArrowheads="1"/>
            </p:cNvSpPr>
            <p:nvPr/>
          </p:nvSpPr>
          <p:spPr bwMode="auto">
            <a:xfrm>
              <a:off x="1849" y="106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818" name="Rectangle 122"/>
            <p:cNvSpPr>
              <a:spLocks noChangeArrowheads="1"/>
            </p:cNvSpPr>
            <p:nvPr/>
          </p:nvSpPr>
          <p:spPr bwMode="auto">
            <a:xfrm>
              <a:off x="1490" y="106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819" name="Rectangle 123"/>
            <p:cNvSpPr>
              <a:spLocks noChangeArrowheads="1"/>
            </p:cNvSpPr>
            <p:nvPr/>
          </p:nvSpPr>
          <p:spPr bwMode="auto">
            <a:xfrm>
              <a:off x="1132" y="1063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820" name="Rectangle 124"/>
            <p:cNvSpPr>
              <a:spLocks noChangeArrowheads="1"/>
            </p:cNvSpPr>
            <p:nvPr/>
          </p:nvSpPr>
          <p:spPr bwMode="auto">
            <a:xfrm>
              <a:off x="773" y="106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821" name="Rectangle 125"/>
            <p:cNvSpPr>
              <a:spLocks noChangeArrowheads="1"/>
            </p:cNvSpPr>
            <p:nvPr/>
          </p:nvSpPr>
          <p:spPr bwMode="auto">
            <a:xfrm>
              <a:off x="1849" y="83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822" name="Rectangle 126"/>
            <p:cNvSpPr>
              <a:spLocks noChangeArrowheads="1"/>
            </p:cNvSpPr>
            <p:nvPr/>
          </p:nvSpPr>
          <p:spPr bwMode="auto">
            <a:xfrm>
              <a:off x="1490" y="83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823" name="Rectangle 127"/>
            <p:cNvSpPr>
              <a:spLocks noChangeArrowheads="1"/>
            </p:cNvSpPr>
            <p:nvPr/>
          </p:nvSpPr>
          <p:spPr bwMode="auto">
            <a:xfrm>
              <a:off x="1132" y="838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13824" name="Rectangle 128"/>
            <p:cNvSpPr>
              <a:spLocks noChangeArrowheads="1"/>
            </p:cNvSpPr>
            <p:nvPr/>
          </p:nvSpPr>
          <p:spPr bwMode="auto">
            <a:xfrm>
              <a:off x="768" y="816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1</a:t>
              </a:r>
            </a:p>
          </p:txBody>
        </p:sp>
        <p:sp>
          <p:nvSpPr>
            <p:cNvPr id="413825" name="Rectangle 129"/>
            <p:cNvSpPr>
              <a:spLocks noChangeArrowheads="1"/>
            </p:cNvSpPr>
            <p:nvPr/>
          </p:nvSpPr>
          <p:spPr bwMode="auto">
            <a:xfrm>
              <a:off x="1849" y="61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826" name="Rectangle 130"/>
            <p:cNvSpPr>
              <a:spLocks noChangeArrowheads="1"/>
            </p:cNvSpPr>
            <p:nvPr/>
          </p:nvSpPr>
          <p:spPr bwMode="auto">
            <a:xfrm>
              <a:off x="1490" y="61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827" name="Rectangle 131"/>
            <p:cNvSpPr>
              <a:spLocks noChangeArrowheads="1"/>
            </p:cNvSpPr>
            <p:nvPr/>
          </p:nvSpPr>
          <p:spPr bwMode="auto">
            <a:xfrm>
              <a:off x="1132" y="613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3828" name="Rectangle 132"/>
            <p:cNvSpPr>
              <a:spLocks noChangeArrowheads="1"/>
            </p:cNvSpPr>
            <p:nvPr/>
          </p:nvSpPr>
          <p:spPr bwMode="auto">
            <a:xfrm>
              <a:off x="773" y="61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413829" name="Line 133"/>
            <p:cNvSpPr>
              <a:spLocks noChangeShapeType="1"/>
            </p:cNvSpPr>
            <p:nvPr/>
          </p:nvSpPr>
          <p:spPr bwMode="auto">
            <a:xfrm>
              <a:off x="773" y="613"/>
              <a:ext cx="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30" name="Line 134"/>
            <p:cNvSpPr>
              <a:spLocks noChangeShapeType="1"/>
            </p:cNvSpPr>
            <p:nvPr/>
          </p:nvSpPr>
          <p:spPr bwMode="auto">
            <a:xfrm>
              <a:off x="773" y="838"/>
              <a:ext cx="1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31" name="Line 135"/>
            <p:cNvSpPr>
              <a:spLocks noChangeShapeType="1"/>
            </p:cNvSpPr>
            <p:nvPr/>
          </p:nvSpPr>
          <p:spPr bwMode="auto">
            <a:xfrm>
              <a:off x="773" y="1063"/>
              <a:ext cx="1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32" name="Line 136"/>
            <p:cNvSpPr>
              <a:spLocks noChangeShapeType="1"/>
            </p:cNvSpPr>
            <p:nvPr/>
          </p:nvSpPr>
          <p:spPr bwMode="auto">
            <a:xfrm>
              <a:off x="773" y="1288"/>
              <a:ext cx="1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33" name="Line 137"/>
            <p:cNvSpPr>
              <a:spLocks noChangeShapeType="1"/>
            </p:cNvSpPr>
            <p:nvPr/>
          </p:nvSpPr>
          <p:spPr bwMode="auto">
            <a:xfrm>
              <a:off x="773" y="1513"/>
              <a:ext cx="14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34" name="Line 138"/>
            <p:cNvSpPr>
              <a:spLocks noChangeShapeType="1"/>
            </p:cNvSpPr>
            <p:nvPr/>
          </p:nvSpPr>
          <p:spPr bwMode="auto">
            <a:xfrm>
              <a:off x="773" y="613"/>
              <a:ext cx="0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35" name="Line 139"/>
            <p:cNvSpPr>
              <a:spLocks noChangeShapeType="1"/>
            </p:cNvSpPr>
            <p:nvPr/>
          </p:nvSpPr>
          <p:spPr bwMode="auto">
            <a:xfrm>
              <a:off x="1132" y="613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36" name="Line 140"/>
            <p:cNvSpPr>
              <a:spLocks noChangeShapeType="1"/>
            </p:cNvSpPr>
            <p:nvPr/>
          </p:nvSpPr>
          <p:spPr bwMode="auto">
            <a:xfrm>
              <a:off x="1490" y="613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37" name="Line 141"/>
            <p:cNvSpPr>
              <a:spLocks noChangeShapeType="1"/>
            </p:cNvSpPr>
            <p:nvPr/>
          </p:nvSpPr>
          <p:spPr bwMode="auto">
            <a:xfrm>
              <a:off x="1849" y="613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38" name="Line 142"/>
            <p:cNvSpPr>
              <a:spLocks noChangeShapeType="1"/>
            </p:cNvSpPr>
            <p:nvPr/>
          </p:nvSpPr>
          <p:spPr bwMode="auto">
            <a:xfrm>
              <a:off x="2208" y="1288"/>
              <a:ext cx="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39" name="Line 143"/>
            <p:cNvSpPr>
              <a:spLocks noChangeShapeType="1"/>
            </p:cNvSpPr>
            <p:nvPr/>
          </p:nvSpPr>
          <p:spPr bwMode="auto">
            <a:xfrm>
              <a:off x="2208" y="613"/>
              <a:ext cx="0" cy="6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40" name="Line 144"/>
            <p:cNvSpPr>
              <a:spLocks noChangeShapeType="1"/>
            </p:cNvSpPr>
            <p:nvPr/>
          </p:nvSpPr>
          <p:spPr bwMode="auto">
            <a:xfrm>
              <a:off x="773" y="838"/>
              <a:ext cx="0" cy="6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41" name="Line 145"/>
            <p:cNvSpPr>
              <a:spLocks noChangeShapeType="1"/>
            </p:cNvSpPr>
            <p:nvPr/>
          </p:nvSpPr>
          <p:spPr bwMode="auto">
            <a:xfrm>
              <a:off x="1132" y="613"/>
              <a:ext cx="10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42" name="Line 146"/>
            <p:cNvSpPr>
              <a:spLocks noChangeShapeType="1"/>
            </p:cNvSpPr>
            <p:nvPr/>
          </p:nvSpPr>
          <p:spPr bwMode="auto">
            <a:xfrm flipH="1" flipV="1">
              <a:off x="534" y="362"/>
              <a:ext cx="239" cy="2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43" name="Text Box 147"/>
            <p:cNvSpPr txBox="1">
              <a:spLocks noChangeArrowheads="1"/>
            </p:cNvSpPr>
            <p:nvPr/>
          </p:nvSpPr>
          <p:spPr bwMode="auto">
            <a:xfrm>
              <a:off x="720" y="384"/>
              <a:ext cx="153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413844" name="Text Box 148"/>
            <p:cNvSpPr txBox="1">
              <a:spLocks noChangeArrowheads="1"/>
            </p:cNvSpPr>
            <p:nvPr/>
          </p:nvSpPr>
          <p:spPr bwMode="auto">
            <a:xfrm>
              <a:off x="504" y="677"/>
              <a:ext cx="299" cy="8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</p:txBody>
        </p:sp>
        <p:sp>
          <p:nvSpPr>
            <p:cNvPr id="413845" name="Text Box 149"/>
            <p:cNvSpPr txBox="1">
              <a:spLocks noChangeArrowheads="1"/>
            </p:cNvSpPr>
            <p:nvPr/>
          </p:nvSpPr>
          <p:spPr bwMode="auto">
            <a:xfrm>
              <a:off x="240" y="384"/>
              <a:ext cx="52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413846" name="Text Box 150"/>
            <p:cNvSpPr txBox="1">
              <a:spLocks noChangeArrowheads="1"/>
            </p:cNvSpPr>
            <p:nvPr/>
          </p:nvSpPr>
          <p:spPr bwMode="auto">
            <a:xfrm>
              <a:off x="480" y="182"/>
              <a:ext cx="57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</p:grpSp>
      <p:sp>
        <p:nvSpPr>
          <p:cNvPr id="413847" name="Text Box 151"/>
          <p:cNvSpPr txBox="1">
            <a:spLocks noChangeArrowheads="1"/>
          </p:cNvSpPr>
          <p:nvPr/>
        </p:nvSpPr>
        <p:spPr bwMode="auto">
          <a:xfrm>
            <a:off x="6496050" y="3352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13849" name="AutoShape 153"/>
          <p:cNvSpPr>
            <a:spLocks/>
          </p:cNvSpPr>
          <p:nvPr/>
        </p:nvSpPr>
        <p:spPr bwMode="auto">
          <a:xfrm>
            <a:off x="6115050" y="4114800"/>
            <a:ext cx="152400" cy="1600200"/>
          </a:xfrm>
          <a:prstGeom prst="rightBracket">
            <a:avLst>
              <a:gd name="adj" fmla="val 87500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850" name="AutoShape 154"/>
          <p:cNvSpPr>
            <a:spLocks/>
          </p:cNvSpPr>
          <p:nvPr/>
        </p:nvSpPr>
        <p:spPr bwMode="auto">
          <a:xfrm>
            <a:off x="7639050" y="4038600"/>
            <a:ext cx="152400" cy="1752600"/>
          </a:xfrm>
          <a:prstGeom prst="leftBracket">
            <a:avLst>
              <a:gd name="adj" fmla="val 95833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617" name="直接连接符 2"/>
          <p:cNvCxnSpPr>
            <a:cxnSpLocks noChangeShapeType="1"/>
          </p:cNvCxnSpPr>
          <p:nvPr/>
        </p:nvCxnSpPr>
        <p:spPr bwMode="auto">
          <a:xfrm>
            <a:off x="0" y="3284538"/>
            <a:ext cx="914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618" name="直接连接符 158"/>
          <p:cNvCxnSpPr>
            <a:cxnSpLocks noChangeShapeType="1"/>
          </p:cNvCxnSpPr>
          <p:nvPr/>
        </p:nvCxnSpPr>
        <p:spPr bwMode="auto">
          <a:xfrm>
            <a:off x="4500563" y="0"/>
            <a:ext cx="71437" cy="6858000"/>
          </a:xfrm>
          <a:prstGeom prst="line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381000" y="288925"/>
            <a:ext cx="3200400" cy="2112963"/>
            <a:chOff x="240" y="182"/>
            <a:chExt cx="2016" cy="1331"/>
          </a:xfrm>
        </p:grpSpPr>
        <p:sp>
          <p:nvSpPr>
            <p:cNvPr id="563203" name="Rectangle 3"/>
            <p:cNvSpPr>
              <a:spLocks noChangeArrowheads="1"/>
            </p:cNvSpPr>
            <p:nvPr/>
          </p:nvSpPr>
          <p:spPr bwMode="auto">
            <a:xfrm>
              <a:off x="1849" y="128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563204" name="Rectangle 4"/>
            <p:cNvSpPr>
              <a:spLocks noChangeArrowheads="1"/>
            </p:cNvSpPr>
            <p:nvPr/>
          </p:nvSpPr>
          <p:spPr bwMode="auto">
            <a:xfrm>
              <a:off x="1490" y="128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563205" name="Rectangle 5"/>
            <p:cNvSpPr>
              <a:spLocks noChangeArrowheads="1"/>
            </p:cNvSpPr>
            <p:nvPr/>
          </p:nvSpPr>
          <p:spPr bwMode="auto">
            <a:xfrm>
              <a:off x="1132" y="1288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563206" name="Rectangle 6"/>
            <p:cNvSpPr>
              <a:spLocks noChangeArrowheads="1"/>
            </p:cNvSpPr>
            <p:nvPr/>
          </p:nvSpPr>
          <p:spPr bwMode="auto">
            <a:xfrm>
              <a:off x="773" y="128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563207" name="Rectangle 7"/>
            <p:cNvSpPr>
              <a:spLocks noChangeArrowheads="1"/>
            </p:cNvSpPr>
            <p:nvPr/>
          </p:nvSpPr>
          <p:spPr bwMode="auto">
            <a:xfrm>
              <a:off x="1849" y="106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563208" name="Rectangle 8"/>
            <p:cNvSpPr>
              <a:spLocks noChangeArrowheads="1"/>
            </p:cNvSpPr>
            <p:nvPr/>
          </p:nvSpPr>
          <p:spPr bwMode="auto">
            <a:xfrm>
              <a:off x="1490" y="106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563209" name="Rectangle 9"/>
            <p:cNvSpPr>
              <a:spLocks noChangeArrowheads="1"/>
            </p:cNvSpPr>
            <p:nvPr/>
          </p:nvSpPr>
          <p:spPr bwMode="auto">
            <a:xfrm>
              <a:off x="1132" y="1063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563210" name="Rectangle 10"/>
            <p:cNvSpPr>
              <a:spLocks noChangeArrowheads="1"/>
            </p:cNvSpPr>
            <p:nvPr/>
          </p:nvSpPr>
          <p:spPr bwMode="auto">
            <a:xfrm>
              <a:off x="773" y="106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563211" name="Rectangle 11"/>
            <p:cNvSpPr>
              <a:spLocks noChangeArrowheads="1"/>
            </p:cNvSpPr>
            <p:nvPr/>
          </p:nvSpPr>
          <p:spPr bwMode="auto">
            <a:xfrm>
              <a:off x="1849" y="83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563212" name="Rectangle 12"/>
            <p:cNvSpPr>
              <a:spLocks noChangeArrowheads="1"/>
            </p:cNvSpPr>
            <p:nvPr/>
          </p:nvSpPr>
          <p:spPr bwMode="auto">
            <a:xfrm>
              <a:off x="1490" y="838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563213" name="Rectangle 13"/>
            <p:cNvSpPr>
              <a:spLocks noChangeArrowheads="1"/>
            </p:cNvSpPr>
            <p:nvPr/>
          </p:nvSpPr>
          <p:spPr bwMode="auto">
            <a:xfrm>
              <a:off x="1132" y="838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563214" name="Rectangle 14"/>
            <p:cNvSpPr>
              <a:spLocks noChangeArrowheads="1"/>
            </p:cNvSpPr>
            <p:nvPr/>
          </p:nvSpPr>
          <p:spPr bwMode="auto">
            <a:xfrm>
              <a:off x="768" y="816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563215" name="Rectangle 15"/>
            <p:cNvSpPr>
              <a:spLocks noChangeArrowheads="1"/>
            </p:cNvSpPr>
            <p:nvPr/>
          </p:nvSpPr>
          <p:spPr bwMode="auto">
            <a:xfrm>
              <a:off x="1849" y="61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563216" name="Rectangle 16"/>
            <p:cNvSpPr>
              <a:spLocks noChangeArrowheads="1"/>
            </p:cNvSpPr>
            <p:nvPr/>
          </p:nvSpPr>
          <p:spPr bwMode="auto">
            <a:xfrm>
              <a:off x="1490" y="61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563217" name="Rectangle 17"/>
            <p:cNvSpPr>
              <a:spLocks noChangeArrowheads="1"/>
            </p:cNvSpPr>
            <p:nvPr/>
          </p:nvSpPr>
          <p:spPr bwMode="auto">
            <a:xfrm>
              <a:off x="1132" y="613"/>
              <a:ext cx="358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563218" name="Rectangle 18"/>
            <p:cNvSpPr>
              <a:spLocks noChangeArrowheads="1"/>
            </p:cNvSpPr>
            <p:nvPr/>
          </p:nvSpPr>
          <p:spPr bwMode="auto">
            <a:xfrm>
              <a:off x="773" y="613"/>
              <a:ext cx="359" cy="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</a:p>
          </p:txBody>
        </p:sp>
        <p:sp>
          <p:nvSpPr>
            <p:cNvPr id="563219" name="Line 19"/>
            <p:cNvSpPr>
              <a:spLocks noChangeShapeType="1"/>
            </p:cNvSpPr>
            <p:nvPr/>
          </p:nvSpPr>
          <p:spPr bwMode="auto">
            <a:xfrm>
              <a:off x="773" y="613"/>
              <a:ext cx="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20" name="Line 20"/>
            <p:cNvSpPr>
              <a:spLocks noChangeShapeType="1"/>
            </p:cNvSpPr>
            <p:nvPr/>
          </p:nvSpPr>
          <p:spPr bwMode="auto">
            <a:xfrm>
              <a:off x="773" y="838"/>
              <a:ext cx="1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21" name="Line 21"/>
            <p:cNvSpPr>
              <a:spLocks noChangeShapeType="1"/>
            </p:cNvSpPr>
            <p:nvPr/>
          </p:nvSpPr>
          <p:spPr bwMode="auto">
            <a:xfrm>
              <a:off x="773" y="1063"/>
              <a:ext cx="1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22" name="Line 22"/>
            <p:cNvSpPr>
              <a:spLocks noChangeShapeType="1"/>
            </p:cNvSpPr>
            <p:nvPr/>
          </p:nvSpPr>
          <p:spPr bwMode="auto">
            <a:xfrm>
              <a:off x="773" y="1288"/>
              <a:ext cx="1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23" name="Line 23"/>
            <p:cNvSpPr>
              <a:spLocks noChangeShapeType="1"/>
            </p:cNvSpPr>
            <p:nvPr/>
          </p:nvSpPr>
          <p:spPr bwMode="auto">
            <a:xfrm>
              <a:off x="773" y="1513"/>
              <a:ext cx="14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24" name="Line 24"/>
            <p:cNvSpPr>
              <a:spLocks noChangeShapeType="1"/>
            </p:cNvSpPr>
            <p:nvPr/>
          </p:nvSpPr>
          <p:spPr bwMode="auto">
            <a:xfrm>
              <a:off x="773" y="613"/>
              <a:ext cx="0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25" name="Line 25"/>
            <p:cNvSpPr>
              <a:spLocks noChangeShapeType="1"/>
            </p:cNvSpPr>
            <p:nvPr/>
          </p:nvSpPr>
          <p:spPr bwMode="auto">
            <a:xfrm>
              <a:off x="1132" y="613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26" name="Line 26"/>
            <p:cNvSpPr>
              <a:spLocks noChangeShapeType="1"/>
            </p:cNvSpPr>
            <p:nvPr/>
          </p:nvSpPr>
          <p:spPr bwMode="auto">
            <a:xfrm>
              <a:off x="1490" y="613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27" name="Line 27"/>
            <p:cNvSpPr>
              <a:spLocks noChangeShapeType="1"/>
            </p:cNvSpPr>
            <p:nvPr/>
          </p:nvSpPr>
          <p:spPr bwMode="auto">
            <a:xfrm>
              <a:off x="1849" y="613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28" name="Line 28"/>
            <p:cNvSpPr>
              <a:spLocks noChangeShapeType="1"/>
            </p:cNvSpPr>
            <p:nvPr/>
          </p:nvSpPr>
          <p:spPr bwMode="auto">
            <a:xfrm>
              <a:off x="2208" y="1288"/>
              <a:ext cx="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29" name="Line 29"/>
            <p:cNvSpPr>
              <a:spLocks noChangeShapeType="1"/>
            </p:cNvSpPr>
            <p:nvPr/>
          </p:nvSpPr>
          <p:spPr bwMode="auto">
            <a:xfrm>
              <a:off x="2208" y="613"/>
              <a:ext cx="0" cy="6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30" name="Line 30"/>
            <p:cNvSpPr>
              <a:spLocks noChangeShapeType="1"/>
            </p:cNvSpPr>
            <p:nvPr/>
          </p:nvSpPr>
          <p:spPr bwMode="auto">
            <a:xfrm>
              <a:off x="773" y="838"/>
              <a:ext cx="0" cy="6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31" name="Line 31"/>
            <p:cNvSpPr>
              <a:spLocks noChangeShapeType="1"/>
            </p:cNvSpPr>
            <p:nvPr/>
          </p:nvSpPr>
          <p:spPr bwMode="auto">
            <a:xfrm>
              <a:off x="1132" y="613"/>
              <a:ext cx="10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32" name="Line 32"/>
            <p:cNvSpPr>
              <a:spLocks noChangeShapeType="1"/>
            </p:cNvSpPr>
            <p:nvPr/>
          </p:nvSpPr>
          <p:spPr bwMode="auto">
            <a:xfrm flipH="1" flipV="1">
              <a:off x="534" y="362"/>
              <a:ext cx="239" cy="2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33" name="Text Box 33"/>
            <p:cNvSpPr txBox="1">
              <a:spLocks noChangeArrowheads="1"/>
            </p:cNvSpPr>
            <p:nvPr/>
          </p:nvSpPr>
          <p:spPr bwMode="auto">
            <a:xfrm>
              <a:off x="720" y="384"/>
              <a:ext cx="153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563234" name="Text Box 34"/>
            <p:cNvSpPr txBox="1">
              <a:spLocks noChangeArrowheads="1"/>
            </p:cNvSpPr>
            <p:nvPr/>
          </p:nvSpPr>
          <p:spPr bwMode="auto">
            <a:xfrm>
              <a:off x="504" y="677"/>
              <a:ext cx="299" cy="8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</p:txBody>
        </p:sp>
        <p:sp>
          <p:nvSpPr>
            <p:cNvPr id="563235" name="Text Box 35"/>
            <p:cNvSpPr txBox="1">
              <a:spLocks noChangeArrowheads="1"/>
            </p:cNvSpPr>
            <p:nvPr/>
          </p:nvSpPr>
          <p:spPr bwMode="auto">
            <a:xfrm>
              <a:off x="240" y="384"/>
              <a:ext cx="52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563236" name="Text Box 36"/>
            <p:cNvSpPr txBox="1">
              <a:spLocks noChangeArrowheads="1"/>
            </p:cNvSpPr>
            <p:nvPr/>
          </p:nvSpPr>
          <p:spPr bwMode="auto">
            <a:xfrm>
              <a:off x="480" y="182"/>
              <a:ext cx="57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</p:grpSp>
      <p:sp>
        <p:nvSpPr>
          <p:cNvPr id="563237" name="AutoShape 37"/>
          <p:cNvSpPr>
            <a:spLocks noChangeArrowheads="1"/>
          </p:cNvSpPr>
          <p:nvPr/>
        </p:nvSpPr>
        <p:spPr bwMode="auto">
          <a:xfrm>
            <a:off x="1905000" y="1371600"/>
            <a:ext cx="990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239" name="Text Box 39"/>
          <p:cNvSpPr txBox="1">
            <a:spLocks noChangeArrowheads="1"/>
          </p:cNvSpPr>
          <p:nvPr/>
        </p:nvSpPr>
        <p:spPr bwMode="auto">
          <a:xfrm>
            <a:off x="1752600" y="152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  <a:endParaRPr kumimoji="0" lang="en-US" altLang="zh-CN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6629" name="Group 44"/>
          <p:cNvGrpSpPr>
            <a:grpSpLocks/>
          </p:cNvGrpSpPr>
          <p:nvPr/>
        </p:nvGrpSpPr>
        <p:grpSpPr bwMode="auto">
          <a:xfrm>
            <a:off x="4953000" y="381000"/>
            <a:ext cx="3276600" cy="2124075"/>
            <a:chOff x="3120" y="240"/>
            <a:chExt cx="2064" cy="1338"/>
          </a:xfrm>
        </p:grpSpPr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120" y="240"/>
              <a:ext cx="2064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＋</a:t>
              </a:r>
              <a:r>
                <a:rPr kumimoji="0" lang="zh-CN" altLang="en-US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＋</a:t>
              </a:r>
              <a:r>
                <a:rPr kumimoji="0" lang="zh-CN" altLang="en-US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563241" name="Line 41"/>
            <p:cNvSpPr>
              <a:spLocks noChangeShapeType="1"/>
            </p:cNvSpPr>
            <p:nvPr/>
          </p:nvSpPr>
          <p:spPr bwMode="auto">
            <a:xfrm>
              <a:off x="4704" y="62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42" name="Line 42"/>
            <p:cNvSpPr>
              <a:spLocks noChangeShapeType="1"/>
            </p:cNvSpPr>
            <p:nvPr/>
          </p:nvSpPr>
          <p:spPr bwMode="auto">
            <a:xfrm>
              <a:off x="3648" y="96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43" name="Line 43"/>
            <p:cNvSpPr>
              <a:spLocks noChangeShapeType="1"/>
            </p:cNvSpPr>
            <p:nvPr/>
          </p:nvSpPr>
          <p:spPr bwMode="auto">
            <a:xfrm>
              <a:off x="4468" y="935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63245" name="Text Box 45"/>
          <p:cNvSpPr txBox="1">
            <a:spLocks noChangeArrowheads="1"/>
          </p:cNvSpPr>
          <p:nvPr/>
        </p:nvSpPr>
        <p:spPr bwMode="auto">
          <a:xfrm>
            <a:off x="395288" y="2781300"/>
            <a:ext cx="312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五、逻辑图</a:t>
            </a:r>
          </a:p>
        </p:txBody>
      </p:sp>
      <p:grpSp>
        <p:nvGrpSpPr>
          <p:cNvPr id="26631" name="组合 1"/>
          <p:cNvGrpSpPr>
            <a:grpSpLocks/>
          </p:cNvGrpSpPr>
          <p:nvPr/>
        </p:nvGrpSpPr>
        <p:grpSpPr bwMode="auto">
          <a:xfrm>
            <a:off x="1143000" y="3240088"/>
            <a:ext cx="5867400" cy="3429000"/>
            <a:chOff x="1143000" y="3240360"/>
            <a:chExt cx="5867400" cy="3429000"/>
          </a:xfrm>
        </p:grpSpPr>
        <p:sp>
          <p:nvSpPr>
            <p:cNvPr id="26632" name="Rectangle 114"/>
            <p:cNvSpPr>
              <a:spLocks noChangeArrowheads="1"/>
            </p:cNvSpPr>
            <p:nvPr/>
          </p:nvSpPr>
          <p:spPr bwMode="auto">
            <a:xfrm>
              <a:off x="5334000" y="4992960"/>
              <a:ext cx="1620838" cy="339725"/>
            </a:xfrm>
            <a:prstGeom prst="rect">
              <a:avLst/>
            </a:prstGeom>
            <a:noFill/>
            <a:ln w="381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folHlink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563251" name="Oval 51"/>
            <p:cNvSpPr>
              <a:spLocks noChangeArrowheads="1"/>
            </p:cNvSpPr>
            <p:nvPr/>
          </p:nvSpPr>
          <p:spPr bwMode="auto">
            <a:xfrm>
              <a:off x="2935288" y="4191272"/>
              <a:ext cx="77787" cy="68263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63" name="Rectangle 63"/>
            <p:cNvSpPr>
              <a:spLocks noChangeArrowheads="1"/>
            </p:cNvSpPr>
            <p:nvPr/>
          </p:nvSpPr>
          <p:spPr bwMode="auto">
            <a:xfrm>
              <a:off x="3032125" y="3969022"/>
              <a:ext cx="1035050" cy="593725"/>
            </a:xfrm>
            <a:prstGeom prst="rect">
              <a:avLst/>
            </a:prstGeom>
            <a:solidFill>
              <a:schemeClr val="bg2"/>
            </a:solidFill>
            <a:ln w="381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64" name="Text Box 64"/>
            <p:cNvSpPr txBox="1">
              <a:spLocks noChangeArrowheads="1"/>
            </p:cNvSpPr>
            <p:nvPr/>
          </p:nvSpPr>
          <p:spPr bwMode="auto">
            <a:xfrm>
              <a:off x="3097213" y="3969022"/>
              <a:ext cx="531812" cy="3968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63265" name="Text Box 65"/>
            <p:cNvSpPr txBox="1">
              <a:spLocks noChangeArrowheads="1"/>
            </p:cNvSpPr>
            <p:nvPr/>
          </p:nvSpPr>
          <p:spPr bwMode="auto">
            <a:xfrm>
              <a:off x="3638550" y="3969022"/>
              <a:ext cx="387350" cy="3968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</a:t>
              </a:r>
            </a:p>
          </p:txBody>
        </p:sp>
        <p:sp>
          <p:nvSpPr>
            <p:cNvPr id="563266" name="Text Box 66"/>
            <p:cNvSpPr txBox="1">
              <a:spLocks noChangeArrowheads="1"/>
            </p:cNvSpPr>
            <p:nvPr/>
          </p:nvSpPr>
          <p:spPr bwMode="auto">
            <a:xfrm>
              <a:off x="3648075" y="4207147"/>
              <a:ext cx="4873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563267" name="Line 67"/>
            <p:cNvSpPr>
              <a:spLocks noChangeShapeType="1"/>
            </p:cNvSpPr>
            <p:nvPr/>
          </p:nvSpPr>
          <p:spPr bwMode="auto">
            <a:xfrm flipV="1">
              <a:off x="3549650" y="4562747"/>
              <a:ext cx="0" cy="4286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639" name="Group 68"/>
            <p:cNvGrpSpPr>
              <a:grpSpLocks/>
            </p:cNvGrpSpPr>
            <p:nvPr/>
          </p:nvGrpSpPr>
          <p:grpSpPr bwMode="auto">
            <a:xfrm>
              <a:off x="3486150" y="4443685"/>
              <a:ext cx="130175" cy="119063"/>
              <a:chOff x="3120" y="3744"/>
              <a:chExt cx="96" cy="96"/>
            </a:xfrm>
          </p:grpSpPr>
          <p:sp>
            <p:nvSpPr>
              <p:cNvPr id="563269" name="Line 69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63270" name="Line 70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3271" name="Rectangle 71"/>
            <p:cNvSpPr>
              <a:spLocks noChangeArrowheads="1"/>
            </p:cNvSpPr>
            <p:nvPr/>
          </p:nvSpPr>
          <p:spPr bwMode="auto">
            <a:xfrm>
              <a:off x="5603875" y="3957910"/>
              <a:ext cx="1036638" cy="593725"/>
            </a:xfrm>
            <a:prstGeom prst="rect">
              <a:avLst/>
            </a:prstGeom>
            <a:solidFill>
              <a:schemeClr val="bg2"/>
            </a:solidFill>
            <a:ln w="381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272" name="Text Box 72"/>
            <p:cNvSpPr txBox="1">
              <a:spLocks noChangeArrowheads="1"/>
            </p:cNvSpPr>
            <p:nvPr/>
          </p:nvSpPr>
          <p:spPr bwMode="auto">
            <a:xfrm>
              <a:off x="5670550" y="3957910"/>
              <a:ext cx="627063" cy="3968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63273" name="Text Box 73"/>
            <p:cNvSpPr txBox="1">
              <a:spLocks noChangeArrowheads="1"/>
            </p:cNvSpPr>
            <p:nvPr/>
          </p:nvSpPr>
          <p:spPr bwMode="auto">
            <a:xfrm>
              <a:off x="6210300" y="3957910"/>
              <a:ext cx="388938" cy="3968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</a:t>
              </a:r>
            </a:p>
          </p:txBody>
        </p:sp>
        <p:sp>
          <p:nvSpPr>
            <p:cNvPr id="563274" name="Text Box 74"/>
            <p:cNvSpPr txBox="1">
              <a:spLocks noChangeArrowheads="1"/>
            </p:cNvSpPr>
            <p:nvPr/>
          </p:nvSpPr>
          <p:spPr bwMode="auto">
            <a:xfrm>
              <a:off x="6219825" y="4205560"/>
              <a:ext cx="5064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  <a:endPara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63275" name="Line 75"/>
            <p:cNvSpPr>
              <a:spLocks noChangeShapeType="1"/>
            </p:cNvSpPr>
            <p:nvPr/>
          </p:nvSpPr>
          <p:spPr bwMode="auto">
            <a:xfrm flipV="1">
              <a:off x="6122988" y="4551635"/>
              <a:ext cx="0" cy="4286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645" name="Group 76"/>
            <p:cNvGrpSpPr>
              <a:grpSpLocks/>
            </p:cNvGrpSpPr>
            <p:nvPr/>
          </p:nvGrpSpPr>
          <p:grpSpPr bwMode="auto">
            <a:xfrm>
              <a:off x="6057900" y="4432573"/>
              <a:ext cx="130175" cy="119062"/>
              <a:chOff x="3120" y="3744"/>
              <a:chExt cx="96" cy="96"/>
            </a:xfrm>
          </p:grpSpPr>
          <p:sp>
            <p:nvSpPr>
              <p:cNvPr id="563277" name="Line 77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63278" name="Line 78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3284" name="Oval 84"/>
            <p:cNvSpPr>
              <a:spLocks noChangeArrowheads="1"/>
            </p:cNvSpPr>
            <p:nvPr/>
          </p:nvSpPr>
          <p:spPr bwMode="auto">
            <a:xfrm>
              <a:off x="5527675" y="4191272"/>
              <a:ext cx="76200" cy="68263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02" name="Line 102"/>
            <p:cNvSpPr>
              <a:spLocks noChangeShapeType="1"/>
            </p:cNvSpPr>
            <p:nvPr/>
          </p:nvSpPr>
          <p:spPr bwMode="auto">
            <a:xfrm flipV="1">
              <a:off x="3783013" y="3514997"/>
              <a:ext cx="0" cy="411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03" name="Line 103"/>
            <p:cNvSpPr>
              <a:spLocks noChangeShapeType="1"/>
            </p:cNvSpPr>
            <p:nvPr/>
          </p:nvSpPr>
          <p:spPr bwMode="auto">
            <a:xfrm flipV="1">
              <a:off x="6373813" y="3503885"/>
              <a:ext cx="0" cy="411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04" name="Text Box 104"/>
            <p:cNvSpPr txBox="1">
              <a:spLocks noChangeArrowheads="1"/>
            </p:cNvSpPr>
            <p:nvPr/>
          </p:nvSpPr>
          <p:spPr bwMode="auto">
            <a:xfrm>
              <a:off x="6369050" y="3240360"/>
              <a:ext cx="641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563305" name="Text Box 105"/>
            <p:cNvSpPr txBox="1">
              <a:spLocks noChangeArrowheads="1"/>
            </p:cNvSpPr>
            <p:nvPr/>
          </p:nvSpPr>
          <p:spPr bwMode="auto">
            <a:xfrm>
              <a:off x="3775075" y="3468960"/>
              <a:ext cx="5683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563308" name="Line 108"/>
            <p:cNvSpPr>
              <a:spLocks noChangeShapeType="1"/>
            </p:cNvSpPr>
            <p:nvPr/>
          </p:nvSpPr>
          <p:spPr bwMode="auto">
            <a:xfrm>
              <a:off x="3859213" y="4534172"/>
              <a:ext cx="0" cy="252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09" name="Line 109"/>
            <p:cNvSpPr>
              <a:spLocks noChangeShapeType="1"/>
            </p:cNvSpPr>
            <p:nvPr/>
          </p:nvSpPr>
          <p:spPr bwMode="auto">
            <a:xfrm>
              <a:off x="6373813" y="4534172"/>
              <a:ext cx="0" cy="392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10" name="Text Box 110"/>
            <p:cNvSpPr txBox="1">
              <a:spLocks noChangeArrowheads="1"/>
            </p:cNvSpPr>
            <p:nvPr/>
          </p:nvSpPr>
          <p:spPr bwMode="auto">
            <a:xfrm>
              <a:off x="3321050" y="3984897"/>
              <a:ext cx="5381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r>
                <a:rPr kumimoji="0" lang="en-US" altLang="zh-CN" sz="20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563311" name="Text Box 111"/>
            <p:cNvSpPr txBox="1">
              <a:spLocks noChangeArrowheads="1"/>
            </p:cNvSpPr>
            <p:nvPr/>
          </p:nvSpPr>
          <p:spPr bwMode="auto">
            <a:xfrm>
              <a:off x="5911850" y="3984897"/>
              <a:ext cx="539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r>
                <a:rPr kumimoji="0" lang="en-US" altLang="zh-CN" sz="20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563315" name="Rectangle 115"/>
            <p:cNvSpPr>
              <a:spLocks noChangeArrowheads="1"/>
            </p:cNvSpPr>
            <p:nvPr/>
          </p:nvSpPr>
          <p:spPr bwMode="auto">
            <a:xfrm>
              <a:off x="5334000" y="5345385"/>
              <a:ext cx="768350" cy="304800"/>
            </a:xfrm>
            <a:prstGeom prst="rect">
              <a:avLst/>
            </a:prstGeom>
            <a:noFill/>
            <a:ln w="381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16" name="Rectangle 116"/>
            <p:cNvSpPr>
              <a:spLocks noChangeArrowheads="1"/>
            </p:cNvSpPr>
            <p:nvPr/>
          </p:nvSpPr>
          <p:spPr bwMode="auto">
            <a:xfrm>
              <a:off x="6102350" y="5345385"/>
              <a:ext cx="852488" cy="304800"/>
            </a:xfrm>
            <a:prstGeom prst="rect">
              <a:avLst/>
            </a:prstGeom>
            <a:noFill/>
            <a:ln w="381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657" name="Group 122"/>
            <p:cNvGrpSpPr>
              <a:grpSpLocks/>
            </p:cNvGrpSpPr>
            <p:nvPr/>
          </p:nvGrpSpPr>
          <p:grpSpPr bwMode="auto">
            <a:xfrm>
              <a:off x="2667000" y="6212160"/>
              <a:ext cx="577850" cy="457200"/>
              <a:chOff x="2496" y="3888"/>
              <a:chExt cx="384" cy="319"/>
            </a:xfrm>
          </p:grpSpPr>
          <p:sp>
            <p:nvSpPr>
              <p:cNvPr id="563323" name="Text Box 123"/>
              <p:cNvSpPr txBox="1">
                <a:spLocks noChangeArrowheads="1"/>
              </p:cNvSpPr>
              <p:nvPr/>
            </p:nvSpPr>
            <p:spPr bwMode="auto">
              <a:xfrm>
                <a:off x="2496" y="3888"/>
                <a:ext cx="384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563324" name="Line 124"/>
              <p:cNvSpPr>
                <a:spLocks noChangeShapeType="1"/>
              </p:cNvSpPr>
              <p:nvPr/>
            </p:nvSpPr>
            <p:spPr bwMode="auto">
              <a:xfrm>
                <a:off x="2568" y="3936"/>
                <a:ext cx="1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3331" name="Line 131"/>
            <p:cNvSpPr>
              <a:spLocks noChangeShapeType="1"/>
            </p:cNvSpPr>
            <p:nvPr/>
          </p:nvSpPr>
          <p:spPr bwMode="auto">
            <a:xfrm flipV="1">
              <a:off x="5789613" y="3745185"/>
              <a:ext cx="0" cy="2238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32" name="Line 132"/>
            <p:cNvSpPr>
              <a:spLocks noChangeShapeType="1"/>
            </p:cNvSpPr>
            <p:nvPr/>
          </p:nvSpPr>
          <p:spPr bwMode="auto">
            <a:xfrm>
              <a:off x="5789613" y="3745185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33" name="Line 133"/>
            <p:cNvSpPr>
              <a:spLocks noChangeShapeType="1"/>
            </p:cNvSpPr>
            <p:nvPr/>
          </p:nvSpPr>
          <p:spPr bwMode="auto">
            <a:xfrm>
              <a:off x="6856413" y="3745185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34" name="Line 134"/>
            <p:cNvSpPr>
              <a:spLocks noChangeShapeType="1"/>
            </p:cNvSpPr>
            <p:nvPr/>
          </p:nvSpPr>
          <p:spPr bwMode="auto">
            <a:xfrm flipH="1">
              <a:off x="6399213" y="4888185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35" name="Line 135"/>
            <p:cNvSpPr>
              <a:spLocks noChangeShapeType="1"/>
            </p:cNvSpPr>
            <p:nvPr/>
          </p:nvSpPr>
          <p:spPr bwMode="auto">
            <a:xfrm>
              <a:off x="5492750" y="5635897"/>
              <a:ext cx="0" cy="5540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36" name="Line 136"/>
            <p:cNvSpPr>
              <a:spLocks noChangeShapeType="1"/>
            </p:cNvSpPr>
            <p:nvPr/>
          </p:nvSpPr>
          <p:spPr bwMode="auto">
            <a:xfrm>
              <a:off x="5873750" y="5635897"/>
              <a:ext cx="0" cy="5540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38" name="Line 138"/>
            <p:cNvSpPr>
              <a:spLocks noChangeShapeType="1"/>
            </p:cNvSpPr>
            <p:nvPr/>
          </p:nvSpPr>
          <p:spPr bwMode="auto">
            <a:xfrm>
              <a:off x="6858000" y="5635897"/>
              <a:ext cx="0" cy="5540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41" name="Text Box 141"/>
            <p:cNvSpPr txBox="1">
              <a:spLocks noChangeArrowheads="1"/>
            </p:cNvSpPr>
            <p:nvPr/>
          </p:nvSpPr>
          <p:spPr bwMode="auto">
            <a:xfrm>
              <a:off x="6248400" y="613596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563342" name="Text Box 142"/>
            <p:cNvSpPr txBox="1">
              <a:spLocks noChangeArrowheads="1"/>
            </p:cNvSpPr>
            <p:nvPr/>
          </p:nvSpPr>
          <p:spPr bwMode="auto">
            <a:xfrm>
              <a:off x="5257800" y="613596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563343" name="Text Box 143"/>
            <p:cNvSpPr txBox="1">
              <a:spLocks noChangeArrowheads="1"/>
            </p:cNvSpPr>
            <p:nvPr/>
          </p:nvSpPr>
          <p:spPr bwMode="auto">
            <a:xfrm>
              <a:off x="1143000" y="537396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563344" name="Text Box 144"/>
            <p:cNvSpPr txBox="1">
              <a:spLocks noChangeArrowheads="1"/>
            </p:cNvSpPr>
            <p:nvPr/>
          </p:nvSpPr>
          <p:spPr bwMode="auto">
            <a:xfrm>
              <a:off x="1143000" y="583116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563345" name="Text Box 145"/>
            <p:cNvSpPr txBox="1">
              <a:spLocks noChangeArrowheads="1"/>
            </p:cNvSpPr>
            <p:nvPr/>
          </p:nvSpPr>
          <p:spPr bwMode="auto">
            <a:xfrm>
              <a:off x="3505200" y="613596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26670" name="Rectangle 147"/>
            <p:cNvSpPr>
              <a:spLocks noChangeArrowheads="1"/>
            </p:cNvSpPr>
            <p:nvPr/>
          </p:nvSpPr>
          <p:spPr bwMode="auto">
            <a:xfrm>
              <a:off x="2722563" y="4992960"/>
              <a:ext cx="1620837" cy="339725"/>
            </a:xfrm>
            <a:prstGeom prst="rect">
              <a:avLst/>
            </a:prstGeom>
            <a:noFill/>
            <a:ln w="381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folHlink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563348" name="Rectangle 148"/>
            <p:cNvSpPr>
              <a:spLocks noChangeArrowheads="1"/>
            </p:cNvSpPr>
            <p:nvPr/>
          </p:nvSpPr>
          <p:spPr bwMode="auto">
            <a:xfrm>
              <a:off x="2722563" y="5345385"/>
              <a:ext cx="768350" cy="304800"/>
            </a:xfrm>
            <a:prstGeom prst="rect">
              <a:avLst/>
            </a:prstGeom>
            <a:noFill/>
            <a:ln w="381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49" name="Rectangle 149"/>
            <p:cNvSpPr>
              <a:spLocks noChangeArrowheads="1"/>
            </p:cNvSpPr>
            <p:nvPr/>
          </p:nvSpPr>
          <p:spPr bwMode="auto">
            <a:xfrm>
              <a:off x="3490913" y="5345385"/>
              <a:ext cx="852487" cy="304800"/>
            </a:xfrm>
            <a:prstGeom prst="rect">
              <a:avLst/>
            </a:prstGeom>
            <a:noFill/>
            <a:ln w="381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51" name="Line 151"/>
            <p:cNvSpPr>
              <a:spLocks noChangeShapeType="1"/>
            </p:cNvSpPr>
            <p:nvPr/>
          </p:nvSpPr>
          <p:spPr bwMode="auto">
            <a:xfrm>
              <a:off x="2881313" y="5635897"/>
              <a:ext cx="0" cy="5540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52" name="Line 152"/>
            <p:cNvSpPr>
              <a:spLocks noChangeShapeType="1"/>
            </p:cNvSpPr>
            <p:nvPr/>
          </p:nvSpPr>
          <p:spPr bwMode="auto">
            <a:xfrm>
              <a:off x="3262313" y="5635897"/>
              <a:ext cx="0" cy="5540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53" name="Line 153"/>
            <p:cNvSpPr>
              <a:spLocks noChangeShapeType="1"/>
            </p:cNvSpPr>
            <p:nvPr/>
          </p:nvSpPr>
          <p:spPr bwMode="auto">
            <a:xfrm>
              <a:off x="3643313" y="5635897"/>
              <a:ext cx="0" cy="5540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54" name="Line 154"/>
            <p:cNvSpPr>
              <a:spLocks noChangeShapeType="1"/>
            </p:cNvSpPr>
            <p:nvPr/>
          </p:nvSpPr>
          <p:spPr bwMode="auto">
            <a:xfrm>
              <a:off x="4176713" y="5635897"/>
              <a:ext cx="0" cy="5540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55" name="Line 155"/>
            <p:cNvSpPr>
              <a:spLocks noChangeShapeType="1"/>
            </p:cNvSpPr>
            <p:nvPr/>
          </p:nvSpPr>
          <p:spPr bwMode="auto">
            <a:xfrm>
              <a:off x="6477000" y="5650185"/>
              <a:ext cx="0" cy="5540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78" name="Oval 156"/>
            <p:cNvSpPr>
              <a:spLocks noChangeArrowheads="1"/>
            </p:cNvSpPr>
            <p:nvPr/>
          </p:nvSpPr>
          <p:spPr bwMode="auto">
            <a:xfrm>
              <a:off x="4076700" y="4230960"/>
              <a:ext cx="77788" cy="68263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563357" name="Oval 157"/>
            <p:cNvSpPr>
              <a:spLocks noChangeArrowheads="1"/>
            </p:cNvSpPr>
            <p:nvPr/>
          </p:nvSpPr>
          <p:spPr bwMode="auto">
            <a:xfrm>
              <a:off x="6629400" y="4238897"/>
              <a:ext cx="77788" cy="68263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58" name="Line 158"/>
            <p:cNvSpPr>
              <a:spLocks noChangeShapeType="1"/>
            </p:cNvSpPr>
            <p:nvPr/>
          </p:nvSpPr>
          <p:spPr bwMode="auto">
            <a:xfrm flipH="1">
              <a:off x="2590800" y="4764360"/>
              <a:ext cx="1295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59" name="Line 159"/>
            <p:cNvSpPr>
              <a:spLocks noChangeShapeType="1"/>
            </p:cNvSpPr>
            <p:nvPr/>
          </p:nvSpPr>
          <p:spPr bwMode="auto">
            <a:xfrm flipV="1">
              <a:off x="2590800" y="3697560"/>
              <a:ext cx="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60" name="Line 160"/>
            <p:cNvSpPr>
              <a:spLocks noChangeShapeType="1"/>
            </p:cNvSpPr>
            <p:nvPr/>
          </p:nvSpPr>
          <p:spPr bwMode="auto">
            <a:xfrm>
              <a:off x="2590800" y="369756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61" name="Line 161"/>
            <p:cNvSpPr>
              <a:spLocks noChangeShapeType="1"/>
            </p:cNvSpPr>
            <p:nvPr/>
          </p:nvSpPr>
          <p:spPr bwMode="auto">
            <a:xfrm>
              <a:off x="3200400" y="369756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64" name="Line 164"/>
            <p:cNvSpPr>
              <a:spLocks noChangeShapeType="1"/>
            </p:cNvSpPr>
            <p:nvPr/>
          </p:nvSpPr>
          <p:spPr bwMode="auto">
            <a:xfrm>
              <a:off x="1828800" y="5831160"/>
              <a:ext cx="403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65" name="Line 165"/>
            <p:cNvSpPr>
              <a:spLocks noChangeShapeType="1"/>
            </p:cNvSpPr>
            <p:nvPr/>
          </p:nvSpPr>
          <p:spPr bwMode="auto">
            <a:xfrm>
              <a:off x="1828800" y="5983560"/>
              <a:ext cx="5010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66" name="Oval 166"/>
            <p:cNvSpPr>
              <a:spLocks noChangeArrowheads="1"/>
            </p:cNvSpPr>
            <p:nvPr/>
          </p:nvSpPr>
          <p:spPr bwMode="auto">
            <a:xfrm>
              <a:off x="6800850" y="5947047"/>
              <a:ext cx="76200" cy="7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67" name="Oval 167"/>
            <p:cNvSpPr>
              <a:spLocks noChangeArrowheads="1"/>
            </p:cNvSpPr>
            <p:nvPr/>
          </p:nvSpPr>
          <p:spPr bwMode="auto">
            <a:xfrm>
              <a:off x="5810250" y="5788297"/>
              <a:ext cx="76200" cy="7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88" name="Oval 168"/>
            <p:cNvSpPr>
              <a:spLocks noChangeArrowheads="1"/>
            </p:cNvSpPr>
            <p:nvPr/>
          </p:nvSpPr>
          <p:spPr bwMode="auto">
            <a:xfrm>
              <a:off x="4114800" y="5983560"/>
              <a:ext cx="76200" cy="762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563369" name="Oval 169"/>
            <p:cNvSpPr>
              <a:spLocks noChangeArrowheads="1"/>
            </p:cNvSpPr>
            <p:nvPr/>
          </p:nvSpPr>
          <p:spPr bwMode="auto">
            <a:xfrm>
              <a:off x="3200400" y="5788297"/>
              <a:ext cx="76200" cy="762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71" name="Line 171"/>
            <p:cNvSpPr>
              <a:spLocks noChangeShapeType="1"/>
            </p:cNvSpPr>
            <p:nvPr/>
          </p:nvSpPr>
          <p:spPr bwMode="auto">
            <a:xfrm flipV="1">
              <a:off x="4495800" y="392616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72" name="Line 172"/>
            <p:cNvSpPr>
              <a:spLocks noChangeShapeType="1"/>
            </p:cNvSpPr>
            <p:nvPr/>
          </p:nvSpPr>
          <p:spPr bwMode="auto">
            <a:xfrm>
              <a:off x="4495800" y="392616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73" name="Line 173"/>
            <p:cNvSpPr>
              <a:spLocks noChangeShapeType="1"/>
            </p:cNvSpPr>
            <p:nvPr/>
          </p:nvSpPr>
          <p:spPr bwMode="auto">
            <a:xfrm>
              <a:off x="3810000" y="352611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74" name="Rectangle 174"/>
            <p:cNvSpPr>
              <a:spLocks noChangeArrowheads="1"/>
            </p:cNvSpPr>
            <p:nvPr/>
          </p:nvSpPr>
          <p:spPr bwMode="auto">
            <a:xfrm>
              <a:off x="4724400" y="3316560"/>
              <a:ext cx="304800" cy="7620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94" name="Oval 175"/>
            <p:cNvSpPr>
              <a:spLocks noChangeArrowheads="1"/>
            </p:cNvSpPr>
            <p:nvPr/>
          </p:nvSpPr>
          <p:spPr bwMode="auto">
            <a:xfrm>
              <a:off x="4457700" y="5793060"/>
              <a:ext cx="76200" cy="76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563376" name="Line 176"/>
            <p:cNvSpPr>
              <a:spLocks noChangeShapeType="1"/>
            </p:cNvSpPr>
            <p:nvPr/>
          </p:nvSpPr>
          <p:spPr bwMode="auto">
            <a:xfrm>
              <a:off x="5029200" y="3697560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3377" name="Text Box 177"/>
            <p:cNvSpPr txBox="1">
              <a:spLocks noChangeArrowheads="1"/>
            </p:cNvSpPr>
            <p:nvPr/>
          </p:nvSpPr>
          <p:spPr bwMode="auto">
            <a:xfrm>
              <a:off x="5029200" y="324036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Text Box 2"/>
          <p:cNvSpPr txBox="1">
            <a:spLocks noChangeArrowheads="1"/>
          </p:cNvSpPr>
          <p:nvPr/>
        </p:nvSpPr>
        <p:spPr bwMode="auto">
          <a:xfrm>
            <a:off x="838200" y="152400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例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：设计一个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zh-CN" altLang="en-US" sz="32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zh-CN" altLang="en-US" sz="32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检测器</a:t>
            </a:r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3352800" y="1301750"/>
            <a:ext cx="2209800" cy="860425"/>
          </a:xfrm>
          <a:prstGeom prst="rect">
            <a:avLst/>
          </a:prstGeom>
          <a:solidFill>
            <a:schemeClr val="tx1"/>
          </a:solidFill>
          <a:ln w="38100">
            <a:solidFill>
              <a:srgbClr val="66FF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-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zh-CN" altLang="en-US" b="1" baseline="-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-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zh-CN" altLang="en-US" b="1" baseline="-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-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检测器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0916" name="Line 4"/>
          <p:cNvSpPr>
            <a:spLocks noChangeShapeType="1"/>
          </p:cNvSpPr>
          <p:nvPr/>
        </p:nvSpPr>
        <p:spPr bwMode="auto">
          <a:xfrm>
            <a:off x="2514600" y="13716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17" name="Line 5"/>
          <p:cNvSpPr>
            <a:spLocks noChangeShapeType="1"/>
          </p:cNvSpPr>
          <p:nvPr/>
        </p:nvSpPr>
        <p:spPr bwMode="auto">
          <a:xfrm>
            <a:off x="2514600" y="1676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18" name="Line 6"/>
          <p:cNvSpPr>
            <a:spLocks noChangeShapeType="1"/>
          </p:cNvSpPr>
          <p:nvPr/>
        </p:nvSpPr>
        <p:spPr bwMode="auto">
          <a:xfrm>
            <a:off x="25146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19" name="Line 7"/>
          <p:cNvSpPr>
            <a:spLocks noChangeShapeType="1"/>
          </p:cNvSpPr>
          <p:nvPr/>
        </p:nvSpPr>
        <p:spPr bwMode="auto">
          <a:xfrm>
            <a:off x="5562600" y="1752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20" name="Text Box 8"/>
          <p:cNvSpPr txBox="1">
            <a:spLocks noChangeArrowheads="1"/>
          </p:cNvSpPr>
          <p:nvPr/>
        </p:nvSpPr>
        <p:spPr bwMode="auto">
          <a:xfrm>
            <a:off x="1905000" y="9906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50921" name="Text Box 9"/>
          <p:cNvSpPr txBox="1">
            <a:spLocks noChangeArrowheads="1"/>
          </p:cNvSpPr>
          <p:nvPr/>
        </p:nvSpPr>
        <p:spPr bwMode="auto">
          <a:xfrm>
            <a:off x="1905000" y="13858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550922" name="Text Box 10"/>
          <p:cNvSpPr txBox="1">
            <a:spLocks noChangeArrowheads="1"/>
          </p:cNvSpPr>
          <p:nvPr/>
        </p:nvSpPr>
        <p:spPr bwMode="auto">
          <a:xfrm>
            <a:off x="1905000" y="17668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550923" name="Text Box 11"/>
          <p:cNvSpPr txBox="1">
            <a:spLocks noChangeArrowheads="1"/>
          </p:cNvSpPr>
          <p:nvPr/>
        </p:nvSpPr>
        <p:spPr bwMode="auto">
          <a:xfrm>
            <a:off x="6248400" y="14620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</a:p>
        </p:txBody>
      </p:sp>
      <p:sp>
        <p:nvSpPr>
          <p:cNvPr id="550924" name="Line 12"/>
          <p:cNvSpPr>
            <a:spLocks noChangeShapeType="1"/>
          </p:cNvSpPr>
          <p:nvPr/>
        </p:nvSpPr>
        <p:spPr bwMode="auto">
          <a:xfrm>
            <a:off x="3048000" y="329088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25" name="Line 13"/>
          <p:cNvSpPr>
            <a:spLocks noChangeShapeType="1"/>
          </p:cNvSpPr>
          <p:nvPr/>
        </p:nvSpPr>
        <p:spPr bwMode="auto">
          <a:xfrm flipV="1">
            <a:off x="3429000" y="29098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26" name="Line 14"/>
          <p:cNvSpPr>
            <a:spLocks noChangeShapeType="1"/>
          </p:cNvSpPr>
          <p:nvPr/>
        </p:nvSpPr>
        <p:spPr bwMode="auto">
          <a:xfrm>
            <a:off x="3429000" y="290988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27" name="Line 15"/>
          <p:cNvSpPr>
            <a:spLocks noChangeShapeType="1"/>
          </p:cNvSpPr>
          <p:nvPr/>
        </p:nvSpPr>
        <p:spPr bwMode="auto">
          <a:xfrm>
            <a:off x="3657600" y="29098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28" name="Line 16"/>
          <p:cNvSpPr>
            <a:spLocks noChangeShapeType="1"/>
          </p:cNvSpPr>
          <p:nvPr/>
        </p:nvSpPr>
        <p:spPr bwMode="auto">
          <a:xfrm>
            <a:off x="3657600" y="329088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29" name="Line 17"/>
          <p:cNvSpPr>
            <a:spLocks noChangeShapeType="1"/>
          </p:cNvSpPr>
          <p:nvPr/>
        </p:nvSpPr>
        <p:spPr bwMode="auto">
          <a:xfrm>
            <a:off x="3124200" y="4052888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30" name="Line 18"/>
          <p:cNvSpPr>
            <a:spLocks noChangeShapeType="1"/>
          </p:cNvSpPr>
          <p:nvPr/>
        </p:nvSpPr>
        <p:spPr bwMode="auto">
          <a:xfrm flipV="1">
            <a:off x="3962400" y="36718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31" name="Line 19"/>
          <p:cNvSpPr>
            <a:spLocks noChangeShapeType="1"/>
          </p:cNvSpPr>
          <p:nvPr/>
        </p:nvSpPr>
        <p:spPr bwMode="auto">
          <a:xfrm>
            <a:off x="3962400" y="367188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32" name="Line 20"/>
          <p:cNvSpPr>
            <a:spLocks noChangeShapeType="1"/>
          </p:cNvSpPr>
          <p:nvPr/>
        </p:nvSpPr>
        <p:spPr bwMode="auto">
          <a:xfrm>
            <a:off x="4191000" y="36718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33" name="Line 21"/>
          <p:cNvSpPr>
            <a:spLocks noChangeShapeType="1"/>
          </p:cNvSpPr>
          <p:nvPr/>
        </p:nvSpPr>
        <p:spPr bwMode="auto">
          <a:xfrm>
            <a:off x="4191000" y="4052888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34" name="Line 22"/>
          <p:cNvSpPr>
            <a:spLocks noChangeShapeType="1"/>
          </p:cNvSpPr>
          <p:nvPr/>
        </p:nvSpPr>
        <p:spPr bwMode="auto">
          <a:xfrm>
            <a:off x="3200400" y="4814888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35" name="Line 23"/>
          <p:cNvSpPr>
            <a:spLocks noChangeShapeType="1"/>
          </p:cNvSpPr>
          <p:nvPr/>
        </p:nvSpPr>
        <p:spPr bwMode="auto">
          <a:xfrm flipV="1">
            <a:off x="4648200" y="44338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36" name="Line 24"/>
          <p:cNvSpPr>
            <a:spLocks noChangeShapeType="1"/>
          </p:cNvSpPr>
          <p:nvPr/>
        </p:nvSpPr>
        <p:spPr bwMode="auto">
          <a:xfrm>
            <a:off x="4648200" y="443388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37" name="Line 25"/>
          <p:cNvSpPr>
            <a:spLocks noChangeShapeType="1"/>
          </p:cNvSpPr>
          <p:nvPr/>
        </p:nvSpPr>
        <p:spPr bwMode="auto">
          <a:xfrm>
            <a:off x="4876800" y="44338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38" name="Line 26"/>
          <p:cNvSpPr>
            <a:spLocks noChangeShapeType="1"/>
          </p:cNvSpPr>
          <p:nvPr/>
        </p:nvSpPr>
        <p:spPr bwMode="auto">
          <a:xfrm>
            <a:off x="4876800" y="481488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40" name="Line 28"/>
          <p:cNvSpPr>
            <a:spLocks noChangeShapeType="1"/>
          </p:cNvSpPr>
          <p:nvPr/>
        </p:nvSpPr>
        <p:spPr bwMode="auto">
          <a:xfrm>
            <a:off x="3200400" y="5576888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41" name="Line 29"/>
          <p:cNvSpPr>
            <a:spLocks noChangeShapeType="1"/>
          </p:cNvSpPr>
          <p:nvPr/>
        </p:nvSpPr>
        <p:spPr bwMode="auto">
          <a:xfrm flipV="1">
            <a:off x="4648200" y="51958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42" name="Line 30"/>
          <p:cNvSpPr>
            <a:spLocks noChangeShapeType="1"/>
          </p:cNvSpPr>
          <p:nvPr/>
        </p:nvSpPr>
        <p:spPr bwMode="auto">
          <a:xfrm>
            <a:off x="4648200" y="519588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43" name="Line 31"/>
          <p:cNvSpPr>
            <a:spLocks noChangeShapeType="1"/>
          </p:cNvSpPr>
          <p:nvPr/>
        </p:nvSpPr>
        <p:spPr bwMode="auto">
          <a:xfrm>
            <a:off x="4876800" y="51958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44" name="Line 32"/>
          <p:cNvSpPr>
            <a:spLocks noChangeShapeType="1"/>
          </p:cNvSpPr>
          <p:nvPr/>
        </p:nvSpPr>
        <p:spPr bwMode="auto">
          <a:xfrm>
            <a:off x="4876800" y="557688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45" name="Text Box 33"/>
          <p:cNvSpPr txBox="1">
            <a:spLocks noChangeArrowheads="1"/>
          </p:cNvSpPr>
          <p:nvPr/>
        </p:nvSpPr>
        <p:spPr bwMode="auto">
          <a:xfrm>
            <a:off x="2438400" y="29241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50946" name="Text Box 34"/>
          <p:cNvSpPr txBox="1">
            <a:spLocks noChangeArrowheads="1"/>
          </p:cNvSpPr>
          <p:nvPr/>
        </p:nvSpPr>
        <p:spPr bwMode="auto">
          <a:xfrm>
            <a:off x="2438400" y="36861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550947" name="Text Box 35"/>
          <p:cNvSpPr txBox="1">
            <a:spLocks noChangeArrowheads="1"/>
          </p:cNvSpPr>
          <p:nvPr/>
        </p:nvSpPr>
        <p:spPr bwMode="auto">
          <a:xfrm>
            <a:off x="2438400" y="45100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550948" name="Text Box 36"/>
          <p:cNvSpPr txBox="1">
            <a:spLocks noChangeArrowheads="1"/>
          </p:cNvSpPr>
          <p:nvPr/>
        </p:nvSpPr>
        <p:spPr bwMode="auto">
          <a:xfrm>
            <a:off x="2514600" y="52720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Text Box 2"/>
          <p:cNvSpPr txBox="1">
            <a:spLocks noChangeArrowheads="1"/>
          </p:cNvSpPr>
          <p:nvPr/>
        </p:nvSpPr>
        <p:spPr bwMode="auto">
          <a:xfrm>
            <a:off x="609600" y="477838"/>
            <a:ext cx="426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一、建立原始状态表</a:t>
            </a:r>
          </a:p>
        </p:txBody>
      </p:sp>
      <p:grpSp>
        <p:nvGrpSpPr>
          <p:cNvPr id="28675" name="Group 10"/>
          <p:cNvGrpSpPr>
            <a:grpSpLocks/>
          </p:cNvGrpSpPr>
          <p:nvPr/>
        </p:nvGrpSpPr>
        <p:grpSpPr bwMode="auto">
          <a:xfrm>
            <a:off x="381000" y="1697038"/>
            <a:ext cx="8534400" cy="5008562"/>
            <a:chOff x="384" y="829"/>
            <a:chExt cx="5376" cy="3155"/>
          </a:xfrm>
        </p:grpSpPr>
        <p:sp>
          <p:nvSpPr>
            <p:cNvPr id="552963" name="Text Box 3"/>
            <p:cNvSpPr txBox="1">
              <a:spLocks noChangeArrowheads="1"/>
            </p:cNvSpPr>
            <p:nvPr/>
          </p:nvSpPr>
          <p:spPr bwMode="auto">
            <a:xfrm>
              <a:off x="384" y="829"/>
              <a:ext cx="5376" cy="3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①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设状态</a:t>
              </a:r>
            </a:p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——X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000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时</a:t>
              </a:r>
            </a:p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——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收到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时，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</a:t>
              </a:r>
            </a:p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——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收到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时，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</a:t>
              </a:r>
              <a:endPara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                           100               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010 </a:t>
              </a:r>
            </a:p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——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收到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时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 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且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1                     100             010             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001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endPara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52964" name="Line 4"/>
            <p:cNvSpPr>
              <a:spLocks noChangeShapeType="1"/>
            </p:cNvSpPr>
            <p:nvPr/>
          </p:nvSpPr>
          <p:spPr bwMode="auto">
            <a:xfrm>
              <a:off x="3456" y="220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65" name="Line 5"/>
            <p:cNvSpPr>
              <a:spLocks noChangeShapeType="1"/>
            </p:cNvSpPr>
            <p:nvPr/>
          </p:nvSpPr>
          <p:spPr bwMode="auto">
            <a:xfrm>
              <a:off x="3312" y="26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66" name="Line 6"/>
            <p:cNvSpPr>
              <a:spLocks noChangeShapeType="1"/>
            </p:cNvSpPr>
            <p:nvPr/>
          </p:nvSpPr>
          <p:spPr bwMode="auto">
            <a:xfrm>
              <a:off x="4608" y="302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67" name="Line 7"/>
            <p:cNvSpPr>
              <a:spLocks noChangeShapeType="1"/>
            </p:cNvSpPr>
            <p:nvPr/>
          </p:nvSpPr>
          <p:spPr bwMode="auto">
            <a:xfrm>
              <a:off x="3552" y="302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68" name="Line 8"/>
            <p:cNvSpPr>
              <a:spLocks noChangeShapeType="1"/>
            </p:cNvSpPr>
            <p:nvPr/>
          </p:nvSpPr>
          <p:spPr bwMode="auto">
            <a:xfrm>
              <a:off x="4608" y="340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69" name="Line 9"/>
            <p:cNvSpPr>
              <a:spLocks noChangeShapeType="1"/>
            </p:cNvSpPr>
            <p:nvPr/>
          </p:nvSpPr>
          <p:spPr bwMode="auto">
            <a:xfrm>
              <a:off x="3504" y="340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676" name="Group 11"/>
          <p:cNvGrpSpPr>
            <a:grpSpLocks/>
          </p:cNvGrpSpPr>
          <p:nvPr/>
        </p:nvGrpSpPr>
        <p:grpSpPr bwMode="auto">
          <a:xfrm>
            <a:off x="5562600" y="425450"/>
            <a:ext cx="3352800" cy="2546350"/>
            <a:chOff x="240" y="1824"/>
            <a:chExt cx="2160" cy="1869"/>
          </a:xfrm>
        </p:grpSpPr>
        <p:sp>
          <p:nvSpPr>
            <p:cNvPr id="552972" name="Line 12"/>
            <p:cNvSpPr>
              <a:spLocks noChangeShapeType="1"/>
            </p:cNvSpPr>
            <p:nvPr/>
          </p:nvSpPr>
          <p:spPr bwMode="auto">
            <a:xfrm>
              <a:off x="624" y="20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73" name="Line 13"/>
            <p:cNvSpPr>
              <a:spLocks noChangeShapeType="1"/>
            </p:cNvSpPr>
            <p:nvPr/>
          </p:nvSpPr>
          <p:spPr bwMode="auto">
            <a:xfrm flipV="1">
              <a:off x="864" y="182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74" name="Line 14"/>
            <p:cNvSpPr>
              <a:spLocks noChangeShapeType="1"/>
            </p:cNvSpPr>
            <p:nvPr/>
          </p:nvSpPr>
          <p:spPr bwMode="auto">
            <a:xfrm>
              <a:off x="864" y="182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75" name="Line 15"/>
            <p:cNvSpPr>
              <a:spLocks noChangeShapeType="1"/>
            </p:cNvSpPr>
            <p:nvPr/>
          </p:nvSpPr>
          <p:spPr bwMode="auto">
            <a:xfrm>
              <a:off x="1008" y="182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76" name="Line 16"/>
            <p:cNvSpPr>
              <a:spLocks noChangeShapeType="1"/>
            </p:cNvSpPr>
            <p:nvPr/>
          </p:nvSpPr>
          <p:spPr bwMode="auto">
            <a:xfrm>
              <a:off x="1008" y="206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77" name="Line 17"/>
            <p:cNvSpPr>
              <a:spLocks noChangeShapeType="1"/>
            </p:cNvSpPr>
            <p:nvPr/>
          </p:nvSpPr>
          <p:spPr bwMode="auto">
            <a:xfrm>
              <a:off x="672" y="25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78" name="Line 18"/>
            <p:cNvSpPr>
              <a:spLocks noChangeShapeType="1"/>
            </p:cNvSpPr>
            <p:nvPr/>
          </p:nvSpPr>
          <p:spPr bwMode="auto">
            <a:xfrm flipV="1">
              <a:off x="1200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79" name="Line 19"/>
            <p:cNvSpPr>
              <a:spLocks noChangeShapeType="1"/>
            </p:cNvSpPr>
            <p:nvPr/>
          </p:nvSpPr>
          <p:spPr bwMode="auto">
            <a:xfrm>
              <a:off x="1200" y="2304"/>
              <a:ext cx="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80" name="Line 20"/>
            <p:cNvSpPr>
              <a:spLocks noChangeShapeType="1"/>
            </p:cNvSpPr>
            <p:nvPr/>
          </p:nvSpPr>
          <p:spPr bwMode="auto">
            <a:xfrm>
              <a:off x="1344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81" name="Line 21"/>
            <p:cNvSpPr>
              <a:spLocks noChangeShapeType="1"/>
            </p:cNvSpPr>
            <p:nvPr/>
          </p:nvSpPr>
          <p:spPr bwMode="auto">
            <a:xfrm>
              <a:off x="1344" y="2544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82" name="Line 22"/>
            <p:cNvSpPr>
              <a:spLocks noChangeShapeType="1"/>
            </p:cNvSpPr>
            <p:nvPr/>
          </p:nvSpPr>
          <p:spPr bwMode="auto">
            <a:xfrm>
              <a:off x="720" y="302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83" name="Line 23"/>
            <p:cNvSpPr>
              <a:spLocks noChangeShapeType="1"/>
            </p:cNvSpPr>
            <p:nvPr/>
          </p:nvSpPr>
          <p:spPr bwMode="auto">
            <a:xfrm flipV="1">
              <a:off x="1632" y="27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84" name="Line 24"/>
            <p:cNvSpPr>
              <a:spLocks noChangeShapeType="1"/>
            </p:cNvSpPr>
            <p:nvPr/>
          </p:nvSpPr>
          <p:spPr bwMode="auto">
            <a:xfrm>
              <a:off x="1632" y="278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85" name="Line 25"/>
            <p:cNvSpPr>
              <a:spLocks noChangeShapeType="1"/>
            </p:cNvSpPr>
            <p:nvPr/>
          </p:nvSpPr>
          <p:spPr bwMode="auto">
            <a:xfrm>
              <a:off x="1776" y="27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86" name="Line 26"/>
            <p:cNvSpPr>
              <a:spLocks noChangeShapeType="1"/>
            </p:cNvSpPr>
            <p:nvPr/>
          </p:nvSpPr>
          <p:spPr bwMode="auto">
            <a:xfrm>
              <a:off x="1776" y="302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87" name="Line 27"/>
            <p:cNvSpPr>
              <a:spLocks noChangeShapeType="1"/>
            </p:cNvSpPr>
            <p:nvPr/>
          </p:nvSpPr>
          <p:spPr bwMode="auto">
            <a:xfrm>
              <a:off x="720" y="350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88" name="Line 28"/>
            <p:cNvSpPr>
              <a:spLocks noChangeShapeType="1"/>
            </p:cNvSpPr>
            <p:nvPr/>
          </p:nvSpPr>
          <p:spPr bwMode="auto">
            <a:xfrm flipV="1">
              <a:off x="1632" y="326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89" name="Line 29"/>
            <p:cNvSpPr>
              <a:spLocks noChangeShapeType="1"/>
            </p:cNvSpPr>
            <p:nvPr/>
          </p:nvSpPr>
          <p:spPr bwMode="auto">
            <a:xfrm>
              <a:off x="1632" y="326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90" name="Line 30"/>
            <p:cNvSpPr>
              <a:spLocks noChangeShapeType="1"/>
            </p:cNvSpPr>
            <p:nvPr/>
          </p:nvSpPr>
          <p:spPr bwMode="auto">
            <a:xfrm>
              <a:off x="1776" y="326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91" name="Line 31"/>
            <p:cNvSpPr>
              <a:spLocks noChangeShapeType="1"/>
            </p:cNvSpPr>
            <p:nvPr/>
          </p:nvSpPr>
          <p:spPr bwMode="auto">
            <a:xfrm>
              <a:off x="1776" y="350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2992" name="Text Box 32"/>
            <p:cNvSpPr txBox="1">
              <a:spLocks noChangeArrowheads="1"/>
            </p:cNvSpPr>
            <p:nvPr/>
          </p:nvSpPr>
          <p:spPr bwMode="auto">
            <a:xfrm>
              <a:off x="240" y="1833"/>
              <a:ext cx="384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552993" name="Text Box 33"/>
            <p:cNvSpPr txBox="1">
              <a:spLocks noChangeArrowheads="1"/>
            </p:cNvSpPr>
            <p:nvPr/>
          </p:nvSpPr>
          <p:spPr bwMode="auto">
            <a:xfrm>
              <a:off x="240" y="2313"/>
              <a:ext cx="384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552994" name="Text Box 34"/>
            <p:cNvSpPr txBox="1">
              <a:spLocks noChangeArrowheads="1"/>
            </p:cNvSpPr>
            <p:nvPr/>
          </p:nvSpPr>
          <p:spPr bwMode="auto">
            <a:xfrm>
              <a:off x="240" y="2832"/>
              <a:ext cx="384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552995" name="Text Box 35"/>
            <p:cNvSpPr txBox="1">
              <a:spLocks noChangeArrowheads="1"/>
            </p:cNvSpPr>
            <p:nvPr/>
          </p:nvSpPr>
          <p:spPr bwMode="auto">
            <a:xfrm>
              <a:off x="288" y="3312"/>
              <a:ext cx="432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79" name="Text Box 23"/>
          <p:cNvSpPr txBox="1">
            <a:spLocks noChangeArrowheads="1"/>
          </p:cNvSpPr>
          <p:nvPr/>
        </p:nvSpPr>
        <p:spPr bwMode="auto">
          <a:xfrm>
            <a:off x="457200" y="381000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②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状态转换情况</a:t>
            </a:r>
          </a:p>
        </p:txBody>
      </p:sp>
      <p:sp>
        <p:nvSpPr>
          <p:cNvPr id="557080" name="Text Box 24"/>
          <p:cNvSpPr txBox="1">
            <a:spLocks noChangeArrowheads="1"/>
          </p:cNvSpPr>
          <p:nvPr/>
        </p:nvSpPr>
        <p:spPr bwMode="auto">
          <a:xfrm>
            <a:off x="228600" y="5181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57081" name="Text Box 25"/>
          <p:cNvSpPr txBox="1">
            <a:spLocks noChangeArrowheads="1"/>
          </p:cNvSpPr>
          <p:nvPr/>
        </p:nvSpPr>
        <p:spPr bwMode="auto">
          <a:xfrm>
            <a:off x="152400" y="5638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</a:p>
        </p:txBody>
      </p:sp>
      <p:sp>
        <p:nvSpPr>
          <p:cNvPr id="557082" name="AutoShape 26"/>
          <p:cNvSpPr>
            <a:spLocks/>
          </p:cNvSpPr>
          <p:nvPr/>
        </p:nvSpPr>
        <p:spPr bwMode="auto">
          <a:xfrm>
            <a:off x="609600" y="4724400"/>
            <a:ext cx="457200" cy="1295400"/>
          </a:xfrm>
          <a:prstGeom prst="leftBrace">
            <a:avLst>
              <a:gd name="adj1" fmla="val 23611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083" name="Text Box 27"/>
          <p:cNvSpPr txBox="1">
            <a:spLocks noChangeArrowheads="1"/>
          </p:cNvSpPr>
          <p:nvPr/>
        </p:nvSpPr>
        <p:spPr bwMode="auto">
          <a:xfrm>
            <a:off x="1066800" y="4648200"/>
            <a:ext cx="2286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010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001</a:t>
            </a:r>
          </a:p>
        </p:txBody>
      </p:sp>
      <p:sp>
        <p:nvSpPr>
          <p:cNvPr id="557084" name="Line 28"/>
          <p:cNvSpPr>
            <a:spLocks noChangeShapeType="1"/>
          </p:cNvSpPr>
          <p:nvPr/>
        </p:nvSpPr>
        <p:spPr bwMode="auto">
          <a:xfrm>
            <a:off x="29718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085" name="Line 29"/>
          <p:cNvSpPr>
            <a:spLocks noChangeShapeType="1"/>
          </p:cNvSpPr>
          <p:nvPr/>
        </p:nvSpPr>
        <p:spPr bwMode="auto">
          <a:xfrm>
            <a:off x="2971800" y="594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086" name="Text Box 30"/>
          <p:cNvSpPr txBox="1">
            <a:spLocks noChangeArrowheads="1"/>
          </p:cNvSpPr>
          <p:nvPr/>
        </p:nvSpPr>
        <p:spPr bwMode="auto">
          <a:xfrm>
            <a:off x="3276600" y="5715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57087" name="Text Box 31"/>
          <p:cNvSpPr txBox="1">
            <a:spLocks noChangeArrowheads="1"/>
          </p:cNvSpPr>
          <p:nvPr/>
        </p:nvSpPr>
        <p:spPr bwMode="auto">
          <a:xfrm>
            <a:off x="3276600" y="5181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57088" name="Text Box 32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57089" name="Line 33"/>
          <p:cNvSpPr>
            <a:spLocks noChangeShapeType="1"/>
          </p:cNvSpPr>
          <p:nvPr/>
        </p:nvSpPr>
        <p:spPr bwMode="auto">
          <a:xfrm>
            <a:off x="29718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091" name="Text Box 35"/>
          <p:cNvSpPr txBox="1">
            <a:spLocks noChangeArrowheads="1"/>
          </p:cNvSpPr>
          <p:nvPr/>
        </p:nvSpPr>
        <p:spPr bwMode="auto">
          <a:xfrm>
            <a:off x="3124200" y="4267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557092" name="AutoShape 36"/>
          <p:cNvSpPr>
            <a:spLocks/>
          </p:cNvSpPr>
          <p:nvPr/>
        </p:nvSpPr>
        <p:spPr bwMode="auto">
          <a:xfrm>
            <a:off x="3733800" y="4114800"/>
            <a:ext cx="457200" cy="1447800"/>
          </a:xfrm>
          <a:prstGeom prst="leftBrace">
            <a:avLst>
              <a:gd name="adj1" fmla="val 26389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093" name="Text Box 37"/>
          <p:cNvSpPr txBox="1">
            <a:spLocks noChangeArrowheads="1"/>
          </p:cNvSpPr>
          <p:nvPr/>
        </p:nvSpPr>
        <p:spPr bwMode="auto">
          <a:xfrm>
            <a:off x="4114800" y="4038600"/>
            <a:ext cx="2286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010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001</a:t>
            </a:r>
          </a:p>
        </p:txBody>
      </p:sp>
      <p:sp>
        <p:nvSpPr>
          <p:cNvPr id="557094" name="Line 38"/>
          <p:cNvSpPr>
            <a:spLocks noChangeShapeType="1"/>
          </p:cNvSpPr>
          <p:nvPr/>
        </p:nvSpPr>
        <p:spPr bwMode="auto">
          <a:xfrm>
            <a:off x="60198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095" name="Line 39"/>
          <p:cNvSpPr>
            <a:spLocks noChangeShapeType="1"/>
          </p:cNvSpPr>
          <p:nvPr/>
        </p:nvSpPr>
        <p:spPr bwMode="auto">
          <a:xfrm>
            <a:off x="60198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096" name="Text Box 40"/>
          <p:cNvSpPr txBox="1">
            <a:spLocks noChangeArrowheads="1"/>
          </p:cNvSpPr>
          <p:nvPr/>
        </p:nvSpPr>
        <p:spPr bwMode="auto">
          <a:xfrm>
            <a:off x="6324600" y="5105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57097" name="Text Box 41"/>
          <p:cNvSpPr txBox="1">
            <a:spLocks noChangeArrowheads="1"/>
          </p:cNvSpPr>
          <p:nvPr/>
        </p:nvSpPr>
        <p:spPr bwMode="auto">
          <a:xfrm>
            <a:off x="6324600" y="4572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557098" name="Text Box 42"/>
          <p:cNvSpPr txBox="1">
            <a:spLocks noChangeArrowheads="1"/>
          </p:cNvSpPr>
          <p:nvPr/>
        </p:nvSpPr>
        <p:spPr bwMode="auto">
          <a:xfrm>
            <a:off x="6324600" y="4038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57099" name="Line 43"/>
          <p:cNvSpPr>
            <a:spLocks noChangeShapeType="1"/>
          </p:cNvSpPr>
          <p:nvPr/>
        </p:nvSpPr>
        <p:spPr bwMode="auto">
          <a:xfrm>
            <a:off x="60198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102" name="Text Box 46"/>
          <p:cNvSpPr txBox="1">
            <a:spLocks noChangeArrowheads="1"/>
          </p:cNvSpPr>
          <p:nvPr/>
        </p:nvSpPr>
        <p:spPr bwMode="auto">
          <a:xfrm>
            <a:off x="3962400" y="1295400"/>
            <a:ext cx="9144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  <a:r>
              <a:rPr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57104" name="Text Box 48"/>
          <p:cNvSpPr txBox="1">
            <a:spLocks noChangeArrowheads="1"/>
          </p:cNvSpPr>
          <p:nvPr/>
        </p:nvSpPr>
        <p:spPr bwMode="auto">
          <a:xfrm>
            <a:off x="1981200" y="1981200"/>
            <a:ext cx="2286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001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010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557105" name="Line 49"/>
          <p:cNvSpPr>
            <a:spLocks noChangeShapeType="1"/>
          </p:cNvSpPr>
          <p:nvPr/>
        </p:nvSpPr>
        <p:spPr bwMode="auto">
          <a:xfrm>
            <a:off x="38862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106" name="Line 50"/>
          <p:cNvSpPr>
            <a:spLocks noChangeShapeType="1"/>
          </p:cNvSpPr>
          <p:nvPr/>
        </p:nvSpPr>
        <p:spPr bwMode="auto">
          <a:xfrm>
            <a:off x="38862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107" name="Text Box 51"/>
          <p:cNvSpPr txBox="1">
            <a:spLocks noChangeArrowheads="1"/>
          </p:cNvSpPr>
          <p:nvPr/>
        </p:nvSpPr>
        <p:spPr bwMode="auto">
          <a:xfrm>
            <a:off x="4191000" y="3048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57108" name="Text Box 52"/>
          <p:cNvSpPr txBox="1">
            <a:spLocks noChangeArrowheads="1"/>
          </p:cNvSpPr>
          <p:nvPr/>
        </p:nvSpPr>
        <p:spPr bwMode="auto">
          <a:xfrm>
            <a:off x="4191000" y="2514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57109" name="Text Box 53"/>
          <p:cNvSpPr txBox="1">
            <a:spLocks noChangeArrowheads="1"/>
          </p:cNvSpPr>
          <p:nvPr/>
        </p:nvSpPr>
        <p:spPr bwMode="auto">
          <a:xfrm>
            <a:off x="4191000" y="1981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557110" name="Line 54"/>
          <p:cNvSpPr>
            <a:spLocks noChangeShapeType="1"/>
          </p:cNvSpPr>
          <p:nvPr/>
        </p:nvSpPr>
        <p:spPr bwMode="auto">
          <a:xfrm>
            <a:off x="3886200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115" name="Line 59"/>
          <p:cNvSpPr>
            <a:spLocks noChangeShapeType="1"/>
          </p:cNvSpPr>
          <p:nvPr/>
        </p:nvSpPr>
        <p:spPr bwMode="auto">
          <a:xfrm>
            <a:off x="6781800" y="4876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116" name="Line 60"/>
          <p:cNvSpPr>
            <a:spLocks noChangeShapeType="1"/>
          </p:cNvSpPr>
          <p:nvPr/>
        </p:nvSpPr>
        <p:spPr bwMode="auto">
          <a:xfrm flipV="1">
            <a:off x="7620000" y="3886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117" name="Line 61"/>
          <p:cNvSpPr>
            <a:spLocks noChangeShapeType="1"/>
          </p:cNvSpPr>
          <p:nvPr/>
        </p:nvSpPr>
        <p:spPr bwMode="auto">
          <a:xfrm flipH="1">
            <a:off x="685800" y="3886200"/>
            <a:ext cx="6934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118" name="Line 62"/>
          <p:cNvSpPr>
            <a:spLocks noChangeShapeType="1"/>
          </p:cNvSpPr>
          <p:nvPr/>
        </p:nvSpPr>
        <p:spPr bwMode="auto">
          <a:xfrm flipV="1">
            <a:off x="685800" y="2743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119" name="Line 63"/>
          <p:cNvSpPr>
            <a:spLocks noChangeShapeType="1"/>
          </p:cNvSpPr>
          <p:nvPr/>
        </p:nvSpPr>
        <p:spPr bwMode="auto">
          <a:xfrm>
            <a:off x="685800" y="2743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120" name="AutoShape 64"/>
          <p:cNvSpPr>
            <a:spLocks/>
          </p:cNvSpPr>
          <p:nvPr/>
        </p:nvSpPr>
        <p:spPr bwMode="auto">
          <a:xfrm>
            <a:off x="1447800" y="2057400"/>
            <a:ext cx="457200" cy="1447800"/>
          </a:xfrm>
          <a:prstGeom prst="leftBrace">
            <a:avLst>
              <a:gd name="adj1" fmla="val 26389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121" name="Text Box 65"/>
          <p:cNvSpPr txBox="1">
            <a:spLocks noChangeArrowheads="1"/>
          </p:cNvSpPr>
          <p:nvPr/>
        </p:nvSpPr>
        <p:spPr bwMode="auto">
          <a:xfrm>
            <a:off x="6629400" y="4495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010 </a:t>
            </a:r>
          </a:p>
        </p:txBody>
      </p:sp>
      <p:sp>
        <p:nvSpPr>
          <p:cNvPr id="557122" name="Text Box 66"/>
          <p:cNvSpPr txBox="1">
            <a:spLocks noChangeArrowheads="1"/>
          </p:cNvSpPr>
          <p:nvPr/>
        </p:nvSpPr>
        <p:spPr bwMode="auto">
          <a:xfrm>
            <a:off x="5105400" y="1419225"/>
            <a:ext cx="2286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001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010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557123" name="Line 67"/>
          <p:cNvSpPr>
            <a:spLocks noChangeShapeType="1"/>
          </p:cNvSpPr>
          <p:nvPr/>
        </p:nvSpPr>
        <p:spPr bwMode="auto">
          <a:xfrm>
            <a:off x="7010400" y="21812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124" name="Line 68"/>
          <p:cNvSpPr>
            <a:spLocks noChangeShapeType="1"/>
          </p:cNvSpPr>
          <p:nvPr/>
        </p:nvSpPr>
        <p:spPr bwMode="auto">
          <a:xfrm>
            <a:off x="7010400" y="27146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125" name="Text Box 69"/>
          <p:cNvSpPr txBox="1">
            <a:spLocks noChangeArrowheads="1"/>
          </p:cNvSpPr>
          <p:nvPr/>
        </p:nvSpPr>
        <p:spPr bwMode="auto">
          <a:xfrm>
            <a:off x="7315200" y="24860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57126" name="Text Box 70"/>
          <p:cNvSpPr txBox="1">
            <a:spLocks noChangeArrowheads="1"/>
          </p:cNvSpPr>
          <p:nvPr/>
        </p:nvSpPr>
        <p:spPr bwMode="auto">
          <a:xfrm>
            <a:off x="7315200" y="19526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57127" name="Text Box 71"/>
          <p:cNvSpPr txBox="1">
            <a:spLocks noChangeArrowheads="1"/>
          </p:cNvSpPr>
          <p:nvPr/>
        </p:nvSpPr>
        <p:spPr bwMode="auto">
          <a:xfrm>
            <a:off x="7315200" y="14192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57128" name="Line 72"/>
          <p:cNvSpPr>
            <a:spLocks noChangeShapeType="1"/>
          </p:cNvSpPr>
          <p:nvPr/>
        </p:nvSpPr>
        <p:spPr bwMode="auto">
          <a:xfrm>
            <a:off x="7010400" y="16478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129" name="AutoShape 73"/>
          <p:cNvSpPr>
            <a:spLocks/>
          </p:cNvSpPr>
          <p:nvPr/>
        </p:nvSpPr>
        <p:spPr bwMode="auto">
          <a:xfrm>
            <a:off x="4572000" y="1495425"/>
            <a:ext cx="457200" cy="1447800"/>
          </a:xfrm>
          <a:prstGeom prst="leftBrace">
            <a:avLst>
              <a:gd name="adj1" fmla="val 26389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37" name="Oval 29"/>
          <p:cNvSpPr>
            <a:spLocks noChangeArrowheads="1"/>
          </p:cNvSpPr>
          <p:nvPr/>
        </p:nvSpPr>
        <p:spPr bwMode="auto">
          <a:xfrm>
            <a:off x="3025775" y="1976438"/>
            <a:ext cx="849313" cy="633412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708638" name="Oval 30"/>
          <p:cNvSpPr>
            <a:spLocks noChangeArrowheads="1"/>
          </p:cNvSpPr>
          <p:nvPr/>
        </p:nvSpPr>
        <p:spPr bwMode="auto">
          <a:xfrm>
            <a:off x="5518150" y="1976438"/>
            <a:ext cx="850900" cy="633412"/>
          </a:xfrm>
          <a:prstGeom prst="ellipse">
            <a:avLst/>
          </a:prstGeom>
          <a:solidFill>
            <a:schemeClr val="tx1"/>
          </a:solidFill>
          <a:ln w="25400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708639" name="Oval 31"/>
          <p:cNvSpPr>
            <a:spLocks noChangeArrowheads="1"/>
          </p:cNvSpPr>
          <p:nvPr/>
        </p:nvSpPr>
        <p:spPr bwMode="auto">
          <a:xfrm>
            <a:off x="5692775" y="4176713"/>
            <a:ext cx="847725" cy="635000"/>
          </a:xfrm>
          <a:prstGeom prst="ellipse">
            <a:avLst/>
          </a:prstGeom>
          <a:solidFill>
            <a:schemeClr val="tx1"/>
          </a:solidFill>
          <a:ln w="25400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708640" name="Oval 32"/>
          <p:cNvSpPr>
            <a:spLocks noChangeArrowheads="1"/>
          </p:cNvSpPr>
          <p:nvPr/>
        </p:nvSpPr>
        <p:spPr bwMode="auto">
          <a:xfrm>
            <a:off x="3108325" y="4271963"/>
            <a:ext cx="854075" cy="635000"/>
          </a:xfrm>
          <a:prstGeom prst="ellipse">
            <a:avLst/>
          </a:prstGeom>
          <a:solidFill>
            <a:schemeClr val="tx1"/>
          </a:solidFill>
          <a:ln w="25400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708641" name="Freeform 33"/>
          <p:cNvSpPr>
            <a:spLocks/>
          </p:cNvSpPr>
          <p:nvPr/>
        </p:nvSpPr>
        <p:spPr bwMode="auto">
          <a:xfrm>
            <a:off x="3797300" y="1890713"/>
            <a:ext cx="1804988" cy="184150"/>
          </a:xfrm>
          <a:custGeom>
            <a:avLst/>
            <a:gdLst/>
            <a:ahLst/>
            <a:cxnLst>
              <a:cxn ang="0">
                <a:pos x="0" y="181"/>
              </a:cxn>
              <a:cxn ang="0">
                <a:pos x="454" y="0"/>
              </a:cxn>
              <a:cxn ang="0">
                <a:pos x="953" y="181"/>
              </a:cxn>
            </a:cxnLst>
            <a:rect l="0" t="0" r="r" b="b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254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8642" name="Freeform 34"/>
          <p:cNvSpPr>
            <a:spLocks/>
          </p:cNvSpPr>
          <p:nvPr/>
        </p:nvSpPr>
        <p:spPr bwMode="auto">
          <a:xfrm rot="5400000">
            <a:off x="5636419" y="3272632"/>
            <a:ext cx="1652587" cy="171450"/>
          </a:xfrm>
          <a:custGeom>
            <a:avLst/>
            <a:gdLst/>
            <a:ahLst/>
            <a:cxnLst>
              <a:cxn ang="0">
                <a:pos x="0" y="181"/>
              </a:cxn>
              <a:cxn ang="0">
                <a:pos x="454" y="0"/>
              </a:cxn>
              <a:cxn ang="0">
                <a:pos x="953" y="181"/>
              </a:cxn>
            </a:cxnLst>
            <a:rect l="0" t="0" r="r" b="b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254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8643" name="Freeform 35"/>
          <p:cNvSpPr>
            <a:spLocks/>
          </p:cNvSpPr>
          <p:nvPr/>
        </p:nvSpPr>
        <p:spPr bwMode="auto">
          <a:xfrm rot="-75468" flipH="1" flipV="1">
            <a:off x="3862388" y="4902200"/>
            <a:ext cx="1862137" cy="327025"/>
          </a:xfrm>
          <a:custGeom>
            <a:avLst/>
            <a:gdLst/>
            <a:ahLst/>
            <a:cxnLst>
              <a:cxn ang="0">
                <a:pos x="0" y="181"/>
              </a:cxn>
              <a:cxn ang="0">
                <a:pos x="454" y="0"/>
              </a:cxn>
              <a:cxn ang="0">
                <a:pos x="953" y="181"/>
              </a:cxn>
            </a:cxnLst>
            <a:rect l="0" t="0" r="r" b="b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254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8644" name="Freeform 36"/>
          <p:cNvSpPr>
            <a:spLocks/>
          </p:cNvSpPr>
          <p:nvPr/>
        </p:nvSpPr>
        <p:spPr bwMode="auto">
          <a:xfrm rot="5400000" flipH="1" flipV="1">
            <a:off x="2369343" y="3364707"/>
            <a:ext cx="1649413" cy="171450"/>
          </a:xfrm>
          <a:custGeom>
            <a:avLst/>
            <a:gdLst/>
            <a:ahLst/>
            <a:cxnLst>
              <a:cxn ang="0">
                <a:pos x="0" y="181"/>
              </a:cxn>
              <a:cxn ang="0">
                <a:pos x="454" y="0"/>
              </a:cxn>
              <a:cxn ang="0">
                <a:pos x="953" y="181"/>
              </a:cxn>
            </a:cxnLst>
            <a:rect l="0" t="0" r="r" b="b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254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8645" name="Text Box 37"/>
          <p:cNvSpPr txBox="1">
            <a:spLocks noChangeArrowheads="1"/>
          </p:cNvSpPr>
          <p:nvPr/>
        </p:nvSpPr>
        <p:spPr bwMode="auto">
          <a:xfrm>
            <a:off x="1619250" y="1431925"/>
            <a:ext cx="1057275" cy="4587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010/0</a:t>
            </a:r>
          </a:p>
        </p:txBody>
      </p:sp>
      <p:sp>
        <p:nvSpPr>
          <p:cNvPr id="708646" name="Freeform 38"/>
          <p:cNvSpPr>
            <a:spLocks/>
          </p:cNvSpPr>
          <p:nvPr/>
        </p:nvSpPr>
        <p:spPr bwMode="auto">
          <a:xfrm>
            <a:off x="2535238" y="1401763"/>
            <a:ext cx="830262" cy="842962"/>
          </a:xfrm>
          <a:custGeom>
            <a:avLst/>
            <a:gdLst/>
            <a:ahLst/>
            <a:cxnLst>
              <a:cxn ang="0">
                <a:pos x="438" y="242"/>
              </a:cxn>
              <a:cxn ang="0">
                <a:pos x="257" y="15"/>
              </a:cxn>
              <a:cxn ang="0">
                <a:pos x="76" y="151"/>
              </a:cxn>
              <a:cxn ang="0">
                <a:pos x="30" y="378"/>
              </a:cxn>
              <a:cxn ang="0">
                <a:pos x="257" y="378"/>
              </a:cxn>
            </a:cxnLst>
            <a:rect l="0" t="0" r="r" b="b"/>
            <a:pathLst>
              <a:path w="438" h="416">
                <a:moveTo>
                  <a:pt x="438" y="242"/>
                </a:moveTo>
                <a:cubicBezTo>
                  <a:pt x="377" y="136"/>
                  <a:pt x="317" y="30"/>
                  <a:pt x="257" y="15"/>
                </a:cubicBezTo>
                <a:cubicBezTo>
                  <a:pt x="197" y="0"/>
                  <a:pt x="114" y="91"/>
                  <a:pt x="76" y="151"/>
                </a:cubicBezTo>
                <a:cubicBezTo>
                  <a:pt x="38" y="211"/>
                  <a:pt x="0" y="340"/>
                  <a:pt x="30" y="378"/>
                </a:cubicBezTo>
                <a:cubicBezTo>
                  <a:pt x="60" y="416"/>
                  <a:pt x="219" y="378"/>
                  <a:pt x="257" y="378"/>
                </a:cubicBezTo>
              </a:path>
            </a:pathLst>
          </a:custGeom>
          <a:noFill/>
          <a:ln w="254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8647" name="Text Box 39"/>
          <p:cNvSpPr txBox="1">
            <a:spLocks noChangeArrowheads="1"/>
          </p:cNvSpPr>
          <p:nvPr/>
        </p:nvSpPr>
        <p:spPr bwMode="auto">
          <a:xfrm>
            <a:off x="4140200" y="1341438"/>
            <a:ext cx="1100138" cy="4556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100/0</a:t>
            </a:r>
          </a:p>
        </p:txBody>
      </p:sp>
      <p:sp>
        <p:nvSpPr>
          <p:cNvPr id="708648" name="Text Box 40"/>
          <p:cNvSpPr txBox="1">
            <a:spLocks noChangeArrowheads="1"/>
          </p:cNvSpPr>
          <p:nvPr/>
        </p:nvSpPr>
        <p:spPr bwMode="auto">
          <a:xfrm>
            <a:off x="6661150" y="3079750"/>
            <a:ext cx="1079500" cy="4556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010/0</a:t>
            </a:r>
          </a:p>
        </p:txBody>
      </p:sp>
      <p:sp>
        <p:nvSpPr>
          <p:cNvPr id="708649" name="Text Box 41"/>
          <p:cNvSpPr txBox="1">
            <a:spLocks noChangeArrowheads="1"/>
          </p:cNvSpPr>
          <p:nvPr/>
        </p:nvSpPr>
        <p:spPr bwMode="auto">
          <a:xfrm>
            <a:off x="4311650" y="2133600"/>
            <a:ext cx="1123950" cy="4587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001/0</a:t>
            </a:r>
          </a:p>
        </p:txBody>
      </p:sp>
      <p:sp>
        <p:nvSpPr>
          <p:cNvPr id="708650" name="Freeform 42"/>
          <p:cNvSpPr>
            <a:spLocks/>
          </p:cNvSpPr>
          <p:nvPr/>
        </p:nvSpPr>
        <p:spPr bwMode="auto">
          <a:xfrm rot="4807058">
            <a:off x="5290344" y="3299619"/>
            <a:ext cx="1292225" cy="315913"/>
          </a:xfrm>
          <a:custGeom>
            <a:avLst/>
            <a:gdLst/>
            <a:ahLst/>
            <a:cxnLst>
              <a:cxn ang="0">
                <a:pos x="1088" y="998"/>
              </a:cxn>
              <a:cxn ang="0">
                <a:pos x="453" y="771"/>
              </a:cxn>
              <a:cxn ang="0">
                <a:pos x="0" y="0"/>
              </a:cxn>
            </a:cxnLst>
            <a:rect l="0" t="0" r="r" b="b"/>
            <a:pathLst>
              <a:path w="1088" h="998">
                <a:moveTo>
                  <a:pt x="1088" y="998"/>
                </a:moveTo>
                <a:cubicBezTo>
                  <a:pt x="861" y="967"/>
                  <a:pt x="634" y="937"/>
                  <a:pt x="453" y="771"/>
                </a:cubicBezTo>
                <a:cubicBezTo>
                  <a:pt x="272" y="605"/>
                  <a:pt x="75" y="128"/>
                  <a:pt x="0" y="0"/>
                </a:cubicBezTo>
              </a:path>
            </a:pathLst>
          </a:custGeom>
          <a:noFill/>
          <a:ln w="254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8651" name="Text Box 43"/>
          <p:cNvSpPr txBox="1">
            <a:spLocks noChangeArrowheads="1"/>
          </p:cNvSpPr>
          <p:nvPr/>
        </p:nvSpPr>
        <p:spPr bwMode="auto">
          <a:xfrm>
            <a:off x="4357688" y="4699000"/>
            <a:ext cx="1079500" cy="4587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001/1</a:t>
            </a:r>
          </a:p>
        </p:txBody>
      </p:sp>
      <p:sp>
        <p:nvSpPr>
          <p:cNvPr id="708652" name="Text Box 44"/>
          <p:cNvSpPr txBox="1">
            <a:spLocks noChangeArrowheads="1"/>
          </p:cNvSpPr>
          <p:nvPr/>
        </p:nvSpPr>
        <p:spPr bwMode="auto">
          <a:xfrm>
            <a:off x="2174875" y="3267075"/>
            <a:ext cx="10207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001/0</a:t>
            </a:r>
          </a:p>
        </p:txBody>
      </p:sp>
      <p:sp>
        <p:nvSpPr>
          <p:cNvPr id="708653" name="Freeform 45"/>
          <p:cNvSpPr>
            <a:spLocks/>
          </p:cNvSpPr>
          <p:nvPr/>
        </p:nvSpPr>
        <p:spPr bwMode="auto">
          <a:xfrm>
            <a:off x="4024313" y="2705100"/>
            <a:ext cx="1804987" cy="1743075"/>
          </a:xfrm>
          <a:custGeom>
            <a:avLst/>
            <a:gdLst/>
            <a:ahLst/>
            <a:cxnLst>
              <a:cxn ang="0">
                <a:pos x="0" y="862"/>
              </a:cxn>
              <a:cxn ang="0">
                <a:pos x="363" y="227"/>
              </a:cxn>
              <a:cxn ang="0">
                <a:pos x="998" y="0"/>
              </a:cxn>
            </a:cxnLst>
            <a:rect l="0" t="0" r="r" b="b"/>
            <a:pathLst>
              <a:path w="998" h="862">
                <a:moveTo>
                  <a:pt x="0" y="862"/>
                </a:moveTo>
                <a:cubicBezTo>
                  <a:pt x="98" y="616"/>
                  <a:pt x="197" y="371"/>
                  <a:pt x="363" y="227"/>
                </a:cubicBezTo>
                <a:cubicBezTo>
                  <a:pt x="529" y="83"/>
                  <a:pt x="892" y="38"/>
                  <a:pt x="998" y="0"/>
                </a:cubicBezTo>
              </a:path>
            </a:pathLst>
          </a:custGeom>
          <a:noFill/>
          <a:ln w="254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8654" name="Text Box 46"/>
          <p:cNvSpPr txBox="1">
            <a:spLocks noChangeArrowheads="1"/>
          </p:cNvSpPr>
          <p:nvPr/>
        </p:nvSpPr>
        <p:spPr bwMode="auto">
          <a:xfrm>
            <a:off x="4957763" y="3173413"/>
            <a:ext cx="12985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100/0</a:t>
            </a:r>
          </a:p>
        </p:txBody>
      </p:sp>
      <p:sp>
        <p:nvSpPr>
          <p:cNvPr id="708655" name="Freeform 47"/>
          <p:cNvSpPr>
            <a:spLocks/>
          </p:cNvSpPr>
          <p:nvPr/>
        </p:nvSpPr>
        <p:spPr bwMode="auto">
          <a:xfrm rot="37129702">
            <a:off x="5945982" y="1550194"/>
            <a:ext cx="817562" cy="6858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144"/>
              </a:cxn>
              <a:cxn ang="0">
                <a:pos x="144" y="336"/>
              </a:cxn>
              <a:cxn ang="0">
                <a:pos x="0" y="144"/>
              </a:cxn>
            </a:cxnLst>
            <a:rect l="0" t="0" r="r" b="b"/>
            <a:pathLst>
              <a:path w="344" h="336">
                <a:moveTo>
                  <a:pt x="192" y="0"/>
                </a:moveTo>
                <a:cubicBezTo>
                  <a:pt x="268" y="44"/>
                  <a:pt x="344" y="88"/>
                  <a:pt x="336" y="144"/>
                </a:cubicBezTo>
                <a:cubicBezTo>
                  <a:pt x="328" y="200"/>
                  <a:pt x="200" y="336"/>
                  <a:pt x="144" y="336"/>
                </a:cubicBezTo>
                <a:cubicBezTo>
                  <a:pt x="88" y="336"/>
                  <a:pt x="44" y="240"/>
                  <a:pt x="0" y="144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8656" name="Text Box 48"/>
          <p:cNvSpPr txBox="1">
            <a:spLocks noChangeArrowheads="1"/>
          </p:cNvSpPr>
          <p:nvPr/>
        </p:nvSpPr>
        <p:spPr bwMode="auto">
          <a:xfrm>
            <a:off x="6227763" y="1196975"/>
            <a:ext cx="1079500" cy="4587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100/0</a:t>
            </a:r>
          </a:p>
        </p:txBody>
      </p:sp>
      <p:sp>
        <p:nvSpPr>
          <p:cNvPr id="708657" name="Text Box 49"/>
          <p:cNvSpPr txBox="1">
            <a:spLocks noChangeArrowheads="1"/>
          </p:cNvSpPr>
          <p:nvPr/>
        </p:nvSpPr>
        <p:spPr bwMode="auto">
          <a:xfrm>
            <a:off x="1619250" y="4448175"/>
            <a:ext cx="17557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/Z</a:t>
            </a:r>
          </a:p>
        </p:txBody>
      </p:sp>
      <p:sp>
        <p:nvSpPr>
          <p:cNvPr id="708658" name="Freeform 50"/>
          <p:cNvSpPr>
            <a:spLocks/>
          </p:cNvSpPr>
          <p:nvPr/>
        </p:nvSpPr>
        <p:spPr bwMode="auto">
          <a:xfrm rot="-75468" flipH="1" flipV="1">
            <a:off x="3851275" y="2276475"/>
            <a:ext cx="1862138" cy="327025"/>
          </a:xfrm>
          <a:custGeom>
            <a:avLst/>
            <a:gdLst/>
            <a:ahLst/>
            <a:cxnLst>
              <a:cxn ang="0">
                <a:pos x="0" y="181"/>
              </a:cxn>
              <a:cxn ang="0">
                <a:pos x="454" y="0"/>
              </a:cxn>
              <a:cxn ang="0">
                <a:pos x="953" y="181"/>
              </a:cxn>
            </a:cxnLst>
            <a:rect l="0" t="0" r="r" b="b"/>
            <a:pathLst>
              <a:path w="953" h="181">
                <a:moveTo>
                  <a:pt x="0" y="181"/>
                </a:moveTo>
                <a:cubicBezTo>
                  <a:pt x="147" y="90"/>
                  <a:pt x="295" y="0"/>
                  <a:pt x="454" y="0"/>
                </a:cubicBezTo>
                <a:cubicBezTo>
                  <a:pt x="613" y="0"/>
                  <a:pt x="870" y="151"/>
                  <a:pt x="953" y="181"/>
                </a:cubicBezTo>
              </a:path>
            </a:pathLst>
          </a:custGeom>
          <a:noFill/>
          <a:ln w="254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8659" name="Line 51"/>
          <p:cNvSpPr>
            <a:spLocks noChangeShapeType="1"/>
          </p:cNvSpPr>
          <p:nvPr/>
        </p:nvSpPr>
        <p:spPr bwMode="auto">
          <a:xfrm flipH="1" flipV="1">
            <a:off x="3779838" y="2565400"/>
            <a:ext cx="2016125" cy="17272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8660" name="Text Box 52"/>
          <p:cNvSpPr txBox="1">
            <a:spLocks noChangeArrowheads="1"/>
          </p:cNvSpPr>
          <p:nvPr/>
        </p:nvSpPr>
        <p:spPr bwMode="auto">
          <a:xfrm>
            <a:off x="3400425" y="3500438"/>
            <a:ext cx="1100138" cy="4556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100/0</a:t>
            </a:r>
          </a:p>
        </p:txBody>
      </p:sp>
      <p:sp>
        <p:nvSpPr>
          <p:cNvPr id="708661" name="Text Box 53"/>
          <p:cNvSpPr txBox="1">
            <a:spLocks noChangeArrowheads="1"/>
          </p:cNvSpPr>
          <p:nvPr/>
        </p:nvSpPr>
        <p:spPr bwMode="auto">
          <a:xfrm>
            <a:off x="4572000" y="3836988"/>
            <a:ext cx="1079500" cy="4556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010/0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④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状态表</a:t>
            </a:r>
          </a:p>
        </p:txBody>
      </p:sp>
      <p:sp>
        <p:nvSpPr>
          <p:cNvPr id="659468" name="Text Box 12"/>
          <p:cNvSpPr txBox="1">
            <a:spLocks noChangeArrowheads="1"/>
          </p:cNvSpPr>
          <p:nvPr/>
        </p:nvSpPr>
        <p:spPr bwMode="auto">
          <a:xfrm>
            <a:off x="304800" y="43434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二、状态表化简</a:t>
            </a:r>
          </a:p>
        </p:txBody>
      </p:sp>
      <p:sp>
        <p:nvSpPr>
          <p:cNvPr id="659469" name="Text Box 13"/>
          <p:cNvSpPr txBox="1">
            <a:spLocks noChangeArrowheads="1"/>
          </p:cNvSpPr>
          <p:nvPr/>
        </p:nvSpPr>
        <p:spPr bwMode="auto">
          <a:xfrm>
            <a:off x="4648200" y="1752600"/>
            <a:ext cx="1066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800" b="1">
                <a:solidFill>
                  <a:srgbClr val="FFFFFF"/>
                </a:solidFill>
                <a:latin typeface="宋体" panose="02010600030101010101" pitchFamily="2" charset="-122"/>
              </a:rPr>
              <a:t>√</a:t>
            </a:r>
            <a:r>
              <a:rPr lang="en-US" altLang="zh-CN" sz="4800" b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59470" name="Text Box 14"/>
          <p:cNvSpPr txBox="1">
            <a:spLocks noChangeArrowheads="1"/>
          </p:cNvSpPr>
          <p:nvPr/>
        </p:nvSpPr>
        <p:spPr bwMode="auto">
          <a:xfrm>
            <a:off x="4648200" y="3214688"/>
            <a:ext cx="10668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800" b="1">
                <a:solidFill>
                  <a:srgbClr val="FFFFFF"/>
                </a:solidFill>
                <a:latin typeface="宋体" panose="02010600030101010101" pitchFamily="2" charset="-122"/>
              </a:rPr>
              <a:t>√</a:t>
            </a:r>
            <a:r>
              <a:rPr lang="en-US" altLang="zh-CN" sz="4800" b="1">
                <a:solidFill>
                  <a:srgbClr val="FFFFFF"/>
                </a:solidFill>
              </a:rPr>
              <a:t> </a:t>
            </a:r>
          </a:p>
        </p:txBody>
      </p:sp>
      <p:grpSp>
        <p:nvGrpSpPr>
          <p:cNvPr id="31750" name="Group 48"/>
          <p:cNvGrpSpPr>
            <a:grpSpLocks/>
          </p:cNvGrpSpPr>
          <p:nvPr/>
        </p:nvGrpSpPr>
        <p:grpSpPr bwMode="auto">
          <a:xfrm>
            <a:off x="76200" y="1066800"/>
            <a:ext cx="4800600" cy="2895600"/>
            <a:chOff x="48" y="672"/>
            <a:chExt cx="3024" cy="1824"/>
          </a:xfrm>
        </p:grpSpPr>
        <p:sp>
          <p:nvSpPr>
            <p:cNvPr id="659460" name="Text Box 4"/>
            <p:cNvSpPr txBox="1">
              <a:spLocks noChangeArrowheads="1"/>
            </p:cNvSpPr>
            <p:nvPr/>
          </p:nvSpPr>
          <p:spPr bwMode="auto">
            <a:xfrm>
              <a:off x="96" y="967"/>
              <a:ext cx="2976" cy="15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rgbClr val="000099"/>
                  </a:solidFill>
                </a:rPr>
                <a:t>               </a:t>
              </a:r>
              <a:r>
                <a:rPr kumimoji="0" lang="en-US" altLang="zh-CN" sz="2200" b="1">
                  <a:solidFill>
                    <a:schemeClr val="bg1"/>
                  </a:solidFill>
                </a:rPr>
                <a:t>000</a:t>
              </a:r>
              <a:r>
                <a:rPr lang="en-US" altLang="zh-CN" sz="2200" b="1">
                  <a:solidFill>
                    <a:schemeClr val="bg1"/>
                  </a:solidFill>
                </a:rPr>
                <a:t>        </a:t>
              </a:r>
              <a:r>
                <a:rPr kumimoji="0" lang="en-US" altLang="zh-CN" sz="2200" b="1">
                  <a:solidFill>
                    <a:schemeClr val="bg1"/>
                  </a:solidFill>
                </a:rPr>
                <a:t>100</a:t>
              </a:r>
              <a:r>
                <a:rPr lang="en-US" altLang="zh-CN" sz="2200" b="1">
                  <a:solidFill>
                    <a:schemeClr val="bg1"/>
                  </a:solidFill>
                </a:rPr>
                <a:t>      010      001</a:t>
              </a:r>
              <a:r>
                <a:rPr lang="en-US" altLang="zh-CN" sz="2200" b="1">
                  <a:solidFill>
                    <a:schemeClr val="bg2"/>
                  </a:solidFill>
                </a:rPr>
                <a:t>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 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b="1">
                  <a:solidFill>
                    <a:schemeClr val="bg2"/>
                  </a:solidFill>
                </a:rPr>
                <a:t> / 0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b="1">
                  <a:solidFill>
                    <a:schemeClr val="bg2"/>
                  </a:solidFill>
                </a:rPr>
                <a:t>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b="1">
                  <a:solidFill>
                    <a:schemeClr val="bg2"/>
                  </a:solidFill>
                </a:rPr>
                <a:t> / 0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en-US" altLang="zh-CN" b="1">
                  <a:solidFill>
                    <a:schemeClr val="bg2"/>
                  </a:solidFill>
                </a:rPr>
                <a:t> / 1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          </a:t>
              </a:r>
              <a:r>
                <a:rPr lang="en-US" altLang="zh-CN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en-US" altLang="zh-CN" b="1">
                  <a:solidFill>
                    <a:schemeClr val="bg2"/>
                  </a:solidFill>
                </a:rPr>
                <a:t> / 0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</a:t>
              </a:r>
            </a:p>
          </p:txBody>
        </p:sp>
        <p:sp>
          <p:nvSpPr>
            <p:cNvPr id="659461" name="Line 5"/>
            <p:cNvSpPr>
              <a:spLocks noChangeShapeType="1"/>
            </p:cNvSpPr>
            <p:nvPr/>
          </p:nvSpPr>
          <p:spPr bwMode="auto">
            <a:xfrm>
              <a:off x="1248" y="937"/>
              <a:ext cx="0" cy="151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9462" name="Line 6"/>
            <p:cNvSpPr>
              <a:spLocks noChangeShapeType="1"/>
            </p:cNvSpPr>
            <p:nvPr/>
          </p:nvSpPr>
          <p:spPr bwMode="auto">
            <a:xfrm>
              <a:off x="96" y="985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9463" name="Text Box 7"/>
            <p:cNvSpPr txBox="1">
              <a:spLocks noChangeArrowheads="1"/>
            </p:cNvSpPr>
            <p:nvPr/>
          </p:nvSpPr>
          <p:spPr bwMode="auto">
            <a:xfrm>
              <a:off x="48" y="1033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/>
                  </a:solidFill>
                </a:rPr>
                <a:t>Y</a:t>
              </a:r>
              <a:r>
                <a:rPr kumimoji="0" lang="en-US" altLang="zh-CN" sz="20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</a:t>
              </a:r>
            </a:p>
          </p:txBody>
        </p:sp>
        <p:sp>
          <p:nvSpPr>
            <p:cNvPr id="659464" name="Line 8"/>
            <p:cNvSpPr>
              <a:spLocks noChangeShapeType="1"/>
            </p:cNvSpPr>
            <p:nvPr/>
          </p:nvSpPr>
          <p:spPr bwMode="auto">
            <a:xfrm>
              <a:off x="96" y="1273"/>
              <a:ext cx="287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9465" name="Text Box 9"/>
            <p:cNvSpPr txBox="1">
              <a:spLocks noChangeArrowheads="1"/>
            </p:cNvSpPr>
            <p:nvPr/>
          </p:nvSpPr>
          <p:spPr bwMode="auto">
            <a:xfrm>
              <a:off x="96" y="672"/>
              <a:ext cx="2976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              Y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n+1</a:t>
              </a:r>
              <a:r>
                <a:rPr lang="en-US" altLang="zh-CN" b="1">
                  <a:solidFill>
                    <a:schemeClr val="bg2"/>
                  </a:solidFill>
                </a:rPr>
                <a:t> / Z</a:t>
              </a:r>
            </a:p>
          </p:txBody>
        </p:sp>
        <p:sp>
          <p:nvSpPr>
            <p:cNvPr id="659466" name="Line 10"/>
            <p:cNvSpPr>
              <a:spLocks noChangeShapeType="1"/>
            </p:cNvSpPr>
            <p:nvPr/>
          </p:nvSpPr>
          <p:spPr bwMode="auto">
            <a:xfrm>
              <a:off x="672" y="673"/>
              <a:ext cx="0" cy="181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9467" name="Text Box 11"/>
            <p:cNvSpPr txBox="1">
              <a:spLocks noChangeArrowheads="1"/>
            </p:cNvSpPr>
            <p:nvPr/>
          </p:nvSpPr>
          <p:spPr bwMode="auto">
            <a:xfrm>
              <a:off x="144" y="93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r>
                <a:rPr lang="en-US" altLang="zh-CN" sz="1800" b="1" baseline="-30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r>
                <a:rPr lang="en-US" altLang="zh-CN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r>
                <a:rPr lang="en-US" altLang="zh-CN" sz="1800" b="1" baseline="-30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r>
                <a:rPr lang="en-US" altLang="zh-CN" sz="1800" b="1" baseline="-30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</a:t>
              </a:r>
            </a:p>
          </p:txBody>
        </p:sp>
        <p:sp>
          <p:nvSpPr>
            <p:cNvPr id="659491" name="Line 35"/>
            <p:cNvSpPr>
              <a:spLocks noChangeShapeType="1"/>
            </p:cNvSpPr>
            <p:nvPr/>
          </p:nvSpPr>
          <p:spPr bwMode="auto">
            <a:xfrm>
              <a:off x="1920" y="960"/>
              <a:ext cx="0" cy="151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9492" name="Line 36"/>
            <p:cNvSpPr>
              <a:spLocks noChangeShapeType="1"/>
            </p:cNvSpPr>
            <p:nvPr/>
          </p:nvSpPr>
          <p:spPr bwMode="auto">
            <a:xfrm>
              <a:off x="2472" y="977"/>
              <a:ext cx="0" cy="151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3962400" y="4267200"/>
            <a:ext cx="4800600" cy="2392363"/>
            <a:chOff x="2256" y="2544"/>
            <a:chExt cx="3024" cy="1507"/>
          </a:xfrm>
        </p:grpSpPr>
        <p:sp>
          <p:nvSpPr>
            <p:cNvPr id="659493" name="Text Box 37"/>
            <p:cNvSpPr txBox="1">
              <a:spLocks noChangeArrowheads="1"/>
            </p:cNvSpPr>
            <p:nvPr/>
          </p:nvSpPr>
          <p:spPr bwMode="auto">
            <a:xfrm>
              <a:off x="2304" y="2839"/>
              <a:ext cx="2976" cy="119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rgbClr val="000099"/>
                  </a:solidFill>
                </a:rPr>
                <a:t>               </a:t>
              </a:r>
              <a:r>
                <a:rPr kumimoji="0" lang="en-US" altLang="zh-CN" sz="2200" b="1">
                  <a:solidFill>
                    <a:schemeClr val="bg1"/>
                  </a:solidFill>
                </a:rPr>
                <a:t>000</a:t>
              </a:r>
              <a:r>
                <a:rPr lang="en-US" altLang="zh-CN" sz="2200" b="1">
                  <a:solidFill>
                    <a:schemeClr val="bg1"/>
                  </a:solidFill>
                </a:rPr>
                <a:t>        </a:t>
              </a:r>
              <a:r>
                <a:rPr kumimoji="0" lang="en-US" altLang="zh-CN" sz="2200" b="1">
                  <a:solidFill>
                    <a:schemeClr val="bg1"/>
                  </a:solidFill>
                </a:rPr>
                <a:t>100</a:t>
              </a:r>
              <a:r>
                <a:rPr lang="en-US" altLang="zh-CN" sz="2200" b="1">
                  <a:solidFill>
                    <a:schemeClr val="bg1"/>
                  </a:solidFill>
                </a:rPr>
                <a:t>      010      001</a:t>
              </a:r>
              <a:r>
                <a:rPr lang="en-US" altLang="zh-CN" sz="2200" b="1">
                  <a:solidFill>
                    <a:schemeClr val="bg2"/>
                  </a:solidFill>
                </a:rPr>
                <a:t>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 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b="1">
                  <a:solidFill>
                    <a:schemeClr val="bg2"/>
                  </a:solidFill>
                </a:rPr>
                <a:t> / 0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b="1">
                  <a:solidFill>
                    <a:schemeClr val="bg2"/>
                  </a:solidFill>
                </a:rPr>
                <a:t>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b="1">
                  <a:solidFill>
                    <a:schemeClr val="bg2"/>
                  </a:solidFill>
                </a:rPr>
                <a:t> / 0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1 </a:t>
              </a:r>
            </a:p>
          </p:txBody>
        </p:sp>
        <p:sp>
          <p:nvSpPr>
            <p:cNvPr id="659494" name="Line 38"/>
            <p:cNvSpPr>
              <a:spLocks noChangeShapeType="1"/>
            </p:cNvSpPr>
            <p:nvPr/>
          </p:nvSpPr>
          <p:spPr bwMode="auto">
            <a:xfrm>
              <a:off x="3456" y="2809"/>
              <a:ext cx="0" cy="122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9495" name="Line 39"/>
            <p:cNvSpPr>
              <a:spLocks noChangeShapeType="1"/>
            </p:cNvSpPr>
            <p:nvPr/>
          </p:nvSpPr>
          <p:spPr bwMode="auto">
            <a:xfrm>
              <a:off x="2304" y="2857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9496" name="Text Box 40"/>
            <p:cNvSpPr txBox="1">
              <a:spLocks noChangeArrowheads="1"/>
            </p:cNvSpPr>
            <p:nvPr/>
          </p:nvSpPr>
          <p:spPr bwMode="auto">
            <a:xfrm>
              <a:off x="2256" y="2905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/>
                  </a:solidFill>
                </a:rPr>
                <a:t>Y</a:t>
              </a:r>
              <a:r>
                <a:rPr kumimoji="0" lang="en-US" altLang="zh-CN" sz="20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</a:t>
              </a:r>
            </a:p>
          </p:txBody>
        </p:sp>
        <p:sp>
          <p:nvSpPr>
            <p:cNvPr id="659497" name="Line 41"/>
            <p:cNvSpPr>
              <a:spLocks noChangeShapeType="1"/>
            </p:cNvSpPr>
            <p:nvPr/>
          </p:nvSpPr>
          <p:spPr bwMode="auto">
            <a:xfrm>
              <a:off x="2304" y="3145"/>
              <a:ext cx="287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9498" name="Text Box 42"/>
            <p:cNvSpPr txBox="1">
              <a:spLocks noChangeArrowheads="1"/>
            </p:cNvSpPr>
            <p:nvPr/>
          </p:nvSpPr>
          <p:spPr bwMode="auto">
            <a:xfrm>
              <a:off x="2304" y="2544"/>
              <a:ext cx="2976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              Y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n+1</a:t>
              </a:r>
              <a:r>
                <a:rPr lang="en-US" altLang="zh-CN" b="1">
                  <a:solidFill>
                    <a:schemeClr val="bg2"/>
                  </a:solidFill>
                </a:rPr>
                <a:t> / Z</a:t>
              </a:r>
            </a:p>
          </p:txBody>
        </p:sp>
        <p:sp>
          <p:nvSpPr>
            <p:cNvPr id="659499" name="Line 43"/>
            <p:cNvSpPr>
              <a:spLocks noChangeShapeType="1"/>
            </p:cNvSpPr>
            <p:nvPr/>
          </p:nvSpPr>
          <p:spPr bwMode="auto">
            <a:xfrm>
              <a:off x="2880" y="2545"/>
              <a:ext cx="0" cy="149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9500" name="Text Box 44"/>
            <p:cNvSpPr txBox="1">
              <a:spLocks noChangeArrowheads="1"/>
            </p:cNvSpPr>
            <p:nvPr/>
          </p:nvSpPr>
          <p:spPr bwMode="auto">
            <a:xfrm>
              <a:off x="2352" y="2809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r>
                <a:rPr lang="en-US" altLang="zh-CN" sz="1800" b="1" baseline="-30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r>
                <a:rPr lang="en-US" altLang="zh-CN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r>
                <a:rPr lang="en-US" altLang="zh-CN" sz="1800" b="1" baseline="-30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r>
                <a:rPr lang="en-US" altLang="zh-CN" sz="1800" b="1" baseline="-30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</a:t>
              </a:r>
            </a:p>
          </p:txBody>
        </p:sp>
        <p:sp>
          <p:nvSpPr>
            <p:cNvPr id="659501" name="Line 45"/>
            <p:cNvSpPr>
              <a:spLocks noChangeShapeType="1"/>
            </p:cNvSpPr>
            <p:nvPr/>
          </p:nvSpPr>
          <p:spPr bwMode="auto">
            <a:xfrm>
              <a:off x="4128" y="2832"/>
              <a:ext cx="0" cy="120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9502" name="Line 46"/>
            <p:cNvSpPr>
              <a:spLocks noChangeShapeType="1"/>
            </p:cNvSpPr>
            <p:nvPr/>
          </p:nvSpPr>
          <p:spPr bwMode="auto">
            <a:xfrm>
              <a:off x="4680" y="2849"/>
              <a:ext cx="0" cy="120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9505" name="AutoShape 49"/>
          <p:cNvSpPr>
            <a:spLocks noChangeArrowheads="1"/>
          </p:cNvSpPr>
          <p:nvPr/>
        </p:nvSpPr>
        <p:spPr bwMode="auto">
          <a:xfrm>
            <a:off x="6324600" y="2286000"/>
            <a:ext cx="914400" cy="1524000"/>
          </a:xfrm>
          <a:prstGeom prst="curvedLeftArrow">
            <a:avLst>
              <a:gd name="adj1" fmla="val 20833"/>
              <a:gd name="adj2" fmla="val 66667"/>
              <a:gd name="adj3" fmla="val 33333"/>
            </a:avLst>
          </a:prstGeom>
          <a:solidFill>
            <a:schemeClr val="fol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5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65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8" grpId="0" autoUpdateAnimBg="0"/>
      <p:bldP spid="659469" grpId="0" autoUpdateAnimBg="0"/>
      <p:bldP spid="659470" grpId="0" autoUpdateAnimBg="0"/>
      <p:bldP spid="6595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228600" y="5334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三、状态编码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根据次佳编码：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62400" y="3810000"/>
            <a:ext cx="4800600" cy="2392363"/>
            <a:chOff x="2256" y="2544"/>
            <a:chExt cx="3024" cy="1507"/>
          </a:xfrm>
        </p:grpSpPr>
        <p:sp>
          <p:nvSpPr>
            <p:cNvPr id="660492" name="Text Box 12"/>
            <p:cNvSpPr txBox="1">
              <a:spLocks noChangeArrowheads="1"/>
            </p:cNvSpPr>
            <p:nvPr/>
          </p:nvSpPr>
          <p:spPr bwMode="auto">
            <a:xfrm>
              <a:off x="2304" y="2839"/>
              <a:ext cx="2976" cy="119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rgbClr val="000099"/>
                  </a:solidFill>
                </a:rPr>
                <a:t>               </a:t>
              </a:r>
              <a:r>
                <a:rPr kumimoji="0" lang="en-US" altLang="zh-CN" sz="2200" b="1">
                  <a:solidFill>
                    <a:schemeClr val="bg1"/>
                  </a:solidFill>
                </a:rPr>
                <a:t>000</a:t>
              </a:r>
              <a:r>
                <a:rPr lang="en-US" altLang="zh-CN" sz="2200" b="1">
                  <a:solidFill>
                    <a:schemeClr val="bg1"/>
                  </a:solidFill>
                </a:rPr>
                <a:t>        </a:t>
              </a:r>
              <a:r>
                <a:rPr kumimoji="0" lang="en-US" altLang="zh-CN" sz="2200" b="1">
                  <a:solidFill>
                    <a:schemeClr val="bg1"/>
                  </a:solidFill>
                </a:rPr>
                <a:t>100</a:t>
              </a:r>
              <a:r>
                <a:rPr lang="en-US" altLang="zh-CN" sz="2200" b="1">
                  <a:solidFill>
                    <a:schemeClr val="bg1"/>
                  </a:solidFill>
                </a:rPr>
                <a:t>      010      001</a:t>
              </a:r>
              <a:r>
                <a:rPr lang="en-US" altLang="zh-CN" sz="2200" b="1">
                  <a:solidFill>
                    <a:schemeClr val="bg2"/>
                  </a:solidFill>
                </a:rPr>
                <a:t>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 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b="1">
                  <a:solidFill>
                    <a:schemeClr val="bg2"/>
                  </a:solidFill>
                </a:rPr>
                <a:t> / 0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b="1">
                  <a:solidFill>
                    <a:schemeClr val="bg2"/>
                  </a:solidFill>
                </a:rPr>
                <a:t>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b="1">
                  <a:solidFill>
                    <a:schemeClr val="bg2"/>
                  </a:solidFill>
                </a:rPr>
                <a:t> / 0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1 </a:t>
              </a:r>
            </a:p>
          </p:txBody>
        </p:sp>
        <p:sp>
          <p:nvSpPr>
            <p:cNvPr id="660493" name="Line 13"/>
            <p:cNvSpPr>
              <a:spLocks noChangeShapeType="1"/>
            </p:cNvSpPr>
            <p:nvPr/>
          </p:nvSpPr>
          <p:spPr bwMode="auto">
            <a:xfrm>
              <a:off x="3456" y="2809"/>
              <a:ext cx="0" cy="122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4" name="Line 14"/>
            <p:cNvSpPr>
              <a:spLocks noChangeShapeType="1"/>
            </p:cNvSpPr>
            <p:nvPr/>
          </p:nvSpPr>
          <p:spPr bwMode="auto">
            <a:xfrm>
              <a:off x="2304" y="2857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5" name="Text Box 15"/>
            <p:cNvSpPr txBox="1">
              <a:spLocks noChangeArrowheads="1"/>
            </p:cNvSpPr>
            <p:nvPr/>
          </p:nvSpPr>
          <p:spPr bwMode="auto">
            <a:xfrm>
              <a:off x="2256" y="2905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/>
                  </a:solidFill>
                </a:rPr>
                <a:t>Y</a:t>
              </a:r>
              <a:r>
                <a:rPr kumimoji="0" lang="en-US" altLang="zh-CN" sz="20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</a:t>
              </a:r>
            </a:p>
          </p:txBody>
        </p:sp>
        <p:sp>
          <p:nvSpPr>
            <p:cNvPr id="660496" name="Line 16"/>
            <p:cNvSpPr>
              <a:spLocks noChangeShapeType="1"/>
            </p:cNvSpPr>
            <p:nvPr/>
          </p:nvSpPr>
          <p:spPr bwMode="auto">
            <a:xfrm>
              <a:off x="2304" y="3145"/>
              <a:ext cx="287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7" name="Text Box 17"/>
            <p:cNvSpPr txBox="1">
              <a:spLocks noChangeArrowheads="1"/>
            </p:cNvSpPr>
            <p:nvPr/>
          </p:nvSpPr>
          <p:spPr bwMode="auto">
            <a:xfrm>
              <a:off x="2304" y="2544"/>
              <a:ext cx="2976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              Y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n+1</a:t>
              </a:r>
              <a:r>
                <a:rPr lang="en-US" altLang="zh-CN" b="1">
                  <a:solidFill>
                    <a:schemeClr val="bg2"/>
                  </a:solidFill>
                </a:rPr>
                <a:t> / Z</a:t>
              </a:r>
            </a:p>
          </p:txBody>
        </p:sp>
        <p:sp>
          <p:nvSpPr>
            <p:cNvPr id="660498" name="Line 18"/>
            <p:cNvSpPr>
              <a:spLocks noChangeShapeType="1"/>
            </p:cNvSpPr>
            <p:nvPr/>
          </p:nvSpPr>
          <p:spPr bwMode="auto">
            <a:xfrm>
              <a:off x="2880" y="2545"/>
              <a:ext cx="0" cy="149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9" name="Text Box 19"/>
            <p:cNvSpPr txBox="1">
              <a:spLocks noChangeArrowheads="1"/>
            </p:cNvSpPr>
            <p:nvPr/>
          </p:nvSpPr>
          <p:spPr bwMode="auto">
            <a:xfrm>
              <a:off x="2352" y="2809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r>
                <a:rPr lang="en-US" altLang="zh-CN" sz="1800" b="1" baseline="-30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r>
                <a:rPr lang="en-US" altLang="zh-CN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r>
                <a:rPr lang="en-US" altLang="zh-CN" sz="1800" b="1" baseline="-30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r>
                <a:rPr lang="en-US" altLang="zh-CN" sz="1800" b="1" baseline="-30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</a:t>
              </a:r>
            </a:p>
          </p:txBody>
        </p:sp>
        <p:sp>
          <p:nvSpPr>
            <p:cNvPr id="660500" name="Line 20"/>
            <p:cNvSpPr>
              <a:spLocks noChangeShapeType="1"/>
            </p:cNvSpPr>
            <p:nvPr/>
          </p:nvSpPr>
          <p:spPr bwMode="auto">
            <a:xfrm>
              <a:off x="4128" y="2832"/>
              <a:ext cx="0" cy="120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01" name="Line 21"/>
            <p:cNvSpPr>
              <a:spLocks noChangeShapeType="1"/>
            </p:cNvSpPr>
            <p:nvPr/>
          </p:nvSpPr>
          <p:spPr bwMode="auto">
            <a:xfrm>
              <a:off x="4680" y="2849"/>
              <a:ext cx="0" cy="120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60502" name="Text Box 22"/>
          <p:cNvSpPr txBox="1">
            <a:spLocks noChangeArrowheads="1"/>
          </p:cNvSpPr>
          <p:nvPr/>
        </p:nvSpPr>
        <p:spPr bwMode="auto">
          <a:xfrm>
            <a:off x="1066800" y="3810000"/>
            <a:ext cx="2514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—— 00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—— 01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—— 10</a:t>
            </a:r>
          </a:p>
        </p:txBody>
      </p:sp>
      <p:sp>
        <p:nvSpPr>
          <p:cNvPr id="660504" name="Text Box 24"/>
          <p:cNvSpPr txBox="1">
            <a:spLocks noChangeArrowheads="1"/>
          </p:cNvSpPr>
          <p:nvPr/>
        </p:nvSpPr>
        <p:spPr bwMode="auto">
          <a:xfrm>
            <a:off x="685800" y="1524000"/>
            <a:ext cx="7772400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原则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应取相邻编码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原则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应取相邻编码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原则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应取相邻编码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2" grpId="0" autoUpdateAnimBg="0"/>
      <p:bldP spid="660502" grpId="0"/>
      <p:bldP spid="66050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Text Box 2"/>
          <p:cNvSpPr txBox="1">
            <a:spLocks noChangeArrowheads="1"/>
          </p:cNvSpPr>
          <p:nvPr/>
        </p:nvSpPr>
        <p:spPr bwMode="auto">
          <a:xfrm>
            <a:off x="2268538" y="333375"/>
            <a:ext cx="548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异步时序逻辑设计</a:t>
            </a:r>
          </a:p>
        </p:txBody>
      </p:sp>
      <p:sp>
        <p:nvSpPr>
          <p:cNvPr id="770051" name="Text Box 3"/>
          <p:cNvSpPr txBox="1">
            <a:spLocks noChangeArrowheads="1"/>
          </p:cNvSpPr>
          <p:nvPr/>
        </p:nvSpPr>
        <p:spPr bwMode="auto">
          <a:xfrm>
            <a:off x="1187450" y="2276475"/>
            <a:ext cx="6913563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250" indent="-476250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异步时序电路中，没有统一的时钟脉冲</a:t>
            </a:r>
          </a:p>
          <a:p>
            <a:pPr marL="476250" indent="-476250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输入信号的变化将直接引起电路状态的改变</a:t>
            </a:r>
          </a:p>
          <a:p>
            <a:pPr marL="476250" indent="-476250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时钟脉冲作为一个输入变量考虑</a:t>
            </a:r>
          </a:p>
        </p:txBody>
      </p:sp>
      <p:sp>
        <p:nvSpPr>
          <p:cNvPr id="770052" name="Text Box 4"/>
          <p:cNvSpPr txBox="1">
            <a:spLocks noChangeArrowheads="1"/>
          </p:cNvSpPr>
          <p:nvPr/>
        </p:nvSpPr>
        <p:spPr bwMode="auto">
          <a:xfrm>
            <a:off x="1258888" y="1341438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特点：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build="p" autoUpdateAnimBg="0"/>
      <p:bldP spid="77005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2133600" y="228600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异步计数器设计</a:t>
            </a:r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611188" y="1268413"/>
            <a:ext cx="762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例：试用</a:t>
            </a:r>
            <a:r>
              <a:rPr lang="en-US" altLang="zh-CN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JKFF</a:t>
            </a:r>
            <a:r>
              <a:rPr lang="zh-CN" alt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设计异步模</a:t>
            </a:r>
            <a:r>
              <a:rPr lang="en-US" altLang="zh-CN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加法计数器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533400" y="2133600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① 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确定触发器个数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1371600" y="2895600"/>
            <a:ext cx="3733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∵  2</a:t>
            </a:r>
            <a:r>
              <a:rPr lang="en-US" altLang="zh-CN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3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&gt; 5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∴  n = 3</a:t>
            </a:r>
            <a:endParaRPr lang="en-US" altLang="zh-CN" sz="3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533400" y="43434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②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画状态转换图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716463" y="3933825"/>
            <a:ext cx="3886200" cy="2057400"/>
            <a:chOff x="2976" y="2496"/>
            <a:chExt cx="2448" cy="1296"/>
          </a:xfrm>
        </p:grpSpPr>
        <p:sp>
          <p:nvSpPr>
            <p:cNvPr id="33800" name="Oval 7"/>
            <p:cNvSpPr>
              <a:spLocks noChangeArrowheads="1"/>
            </p:cNvSpPr>
            <p:nvPr/>
          </p:nvSpPr>
          <p:spPr bwMode="auto">
            <a:xfrm>
              <a:off x="2976" y="2688"/>
              <a:ext cx="576" cy="28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folHlink"/>
                  </a:solidFill>
                </a:rPr>
                <a:t>000</a:t>
              </a:r>
            </a:p>
          </p:txBody>
        </p:sp>
        <p:sp>
          <p:nvSpPr>
            <p:cNvPr id="33801" name="Oval 8"/>
            <p:cNvSpPr>
              <a:spLocks noChangeArrowheads="1"/>
            </p:cNvSpPr>
            <p:nvPr/>
          </p:nvSpPr>
          <p:spPr bwMode="auto">
            <a:xfrm>
              <a:off x="3888" y="2688"/>
              <a:ext cx="576" cy="28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folHlink"/>
                  </a:solidFill>
                </a:rPr>
                <a:t>001</a:t>
              </a:r>
            </a:p>
          </p:txBody>
        </p:sp>
        <p:sp>
          <p:nvSpPr>
            <p:cNvPr id="33802" name="Oval 9"/>
            <p:cNvSpPr>
              <a:spLocks noChangeArrowheads="1"/>
            </p:cNvSpPr>
            <p:nvPr/>
          </p:nvSpPr>
          <p:spPr bwMode="auto">
            <a:xfrm>
              <a:off x="4848" y="2688"/>
              <a:ext cx="576" cy="28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folHlink"/>
                  </a:solidFill>
                </a:rPr>
                <a:t>010</a:t>
              </a:r>
            </a:p>
          </p:txBody>
        </p:sp>
        <p:sp>
          <p:nvSpPr>
            <p:cNvPr id="33803" name="Oval 10"/>
            <p:cNvSpPr>
              <a:spLocks noChangeArrowheads="1"/>
            </p:cNvSpPr>
            <p:nvPr/>
          </p:nvSpPr>
          <p:spPr bwMode="auto">
            <a:xfrm>
              <a:off x="4368" y="3504"/>
              <a:ext cx="576" cy="28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folHlink"/>
                  </a:solidFill>
                </a:rPr>
                <a:t>011</a:t>
              </a:r>
            </a:p>
          </p:txBody>
        </p:sp>
        <p:sp>
          <p:nvSpPr>
            <p:cNvPr id="33804" name="Oval 11"/>
            <p:cNvSpPr>
              <a:spLocks noChangeArrowheads="1"/>
            </p:cNvSpPr>
            <p:nvPr/>
          </p:nvSpPr>
          <p:spPr bwMode="auto">
            <a:xfrm>
              <a:off x="3360" y="3504"/>
              <a:ext cx="576" cy="28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folHlink"/>
                  </a:solidFill>
                </a:rPr>
                <a:t>100</a:t>
              </a:r>
            </a:p>
          </p:txBody>
        </p:sp>
        <p:sp>
          <p:nvSpPr>
            <p:cNvPr id="564236" name="Line 12"/>
            <p:cNvSpPr>
              <a:spLocks noChangeShapeType="1"/>
            </p:cNvSpPr>
            <p:nvPr/>
          </p:nvSpPr>
          <p:spPr bwMode="auto">
            <a:xfrm>
              <a:off x="3552" y="283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4237" name="Line 13"/>
            <p:cNvSpPr>
              <a:spLocks noChangeShapeType="1"/>
            </p:cNvSpPr>
            <p:nvPr/>
          </p:nvSpPr>
          <p:spPr bwMode="auto">
            <a:xfrm>
              <a:off x="4512" y="283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4238" name="Line 14"/>
            <p:cNvSpPr>
              <a:spLocks noChangeShapeType="1"/>
            </p:cNvSpPr>
            <p:nvPr/>
          </p:nvSpPr>
          <p:spPr bwMode="auto">
            <a:xfrm flipH="1">
              <a:off x="4800" y="3024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4239" name="Line 15"/>
            <p:cNvSpPr>
              <a:spLocks noChangeShapeType="1"/>
            </p:cNvSpPr>
            <p:nvPr/>
          </p:nvSpPr>
          <p:spPr bwMode="auto">
            <a:xfrm flipH="1">
              <a:off x="3984" y="36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4240" name="Line 16"/>
            <p:cNvSpPr>
              <a:spLocks noChangeShapeType="1"/>
            </p:cNvSpPr>
            <p:nvPr/>
          </p:nvSpPr>
          <p:spPr bwMode="auto">
            <a:xfrm flipH="1" flipV="1">
              <a:off x="3216" y="3024"/>
              <a:ext cx="24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4242" name="Text Box 18"/>
            <p:cNvSpPr txBox="1">
              <a:spLocks noChangeArrowheads="1"/>
            </p:cNvSpPr>
            <p:nvPr/>
          </p:nvSpPr>
          <p:spPr bwMode="auto">
            <a:xfrm>
              <a:off x="3552" y="249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/ 0</a:t>
              </a:r>
            </a:p>
          </p:txBody>
        </p:sp>
        <p:sp>
          <p:nvSpPr>
            <p:cNvPr id="564243" name="Text Box 19"/>
            <p:cNvSpPr txBox="1">
              <a:spLocks noChangeArrowheads="1"/>
            </p:cNvSpPr>
            <p:nvPr/>
          </p:nvSpPr>
          <p:spPr bwMode="auto">
            <a:xfrm>
              <a:off x="4464" y="254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/ 0</a:t>
              </a:r>
            </a:p>
          </p:txBody>
        </p:sp>
        <p:sp>
          <p:nvSpPr>
            <p:cNvPr id="564244" name="Text Box 20"/>
            <p:cNvSpPr txBox="1">
              <a:spLocks noChangeArrowheads="1"/>
            </p:cNvSpPr>
            <p:nvPr/>
          </p:nvSpPr>
          <p:spPr bwMode="auto">
            <a:xfrm>
              <a:off x="4656" y="302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/ 0</a:t>
              </a:r>
            </a:p>
          </p:txBody>
        </p:sp>
        <p:sp>
          <p:nvSpPr>
            <p:cNvPr id="564245" name="Text Box 21"/>
            <p:cNvSpPr txBox="1">
              <a:spLocks noChangeArrowheads="1"/>
            </p:cNvSpPr>
            <p:nvPr/>
          </p:nvSpPr>
          <p:spPr bwMode="auto">
            <a:xfrm>
              <a:off x="4032" y="331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/ 0</a:t>
              </a:r>
            </a:p>
          </p:txBody>
        </p:sp>
        <p:sp>
          <p:nvSpPr>
            <p:cNvPr id="564246" name="Text Box 22"/>
            <p:cNvSpPr txBox="1">
              <a:spLocks noChangeArrowheads="1"/>
            </p:cNvSpPr>
            <p:nvPr/>
          </p:nvSpPr>
          <p:spPr bwMode="auto">
            <a:xfrm>
              <a:off x="3360" y="312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/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8" grpId="0" autoUpdateAnimBg="0"/>
      <p:bldP spid="564229" grpId="0" autoUpdateAnimBg="0"/>
      <p:bldP spid="5642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Text Box 2"/>
          <p:cNvSpPr txBox="1">
            <a:spLocks noChangeArrowheads="1"/>
          </p:cNvSpPr>
          <p:nvPr/>
        </p:nvSpPr>
        <p:spPr bwMode="auto">
          <a:xfrm>
            <a:off x="914400" y="1981200"/>
            <a:ext cx="74676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eaLnBrk="1" hangingPunct="1">
              <a:spcBef>
                <a:spcPct val="50000"/>
              </a:spcBef>
              <a:buClr>
                <a:schemeClr val="folHlink"/>
              </a:buClr>
              <a:buSzPct val="110000"/>
              <a:buFont typeface="Wingdings" pitchFamily="2" charset="2"/>
              <a:buChar char="§"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时序图中，凡是触发器要求翻转的地方，都必须为其提供时钟脉冲。</a:t>
            </a:r>
          </a:p>
          <a:p>
            <a:pPr marL="285750" indent="-285750" eaLnBrk="1" hangingPunct="1">
              <a:spcBef>
                <a:spcPct val="50000"/>
              </a:spcBef>
              <a:buClr>
                <a:schemeClr val="folHlink"/>
              </a:buClr>
              <a:buSzPct val="110000"/>
              <a:buFont typeface="Wingdings" pitchFamily="2" charset="2"/>
              <a:buChar char="§"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在满足翻转的前提下，时钟脉冲越少越好</a:t>
            </a:r>
          </a:p>
        </p:txBody>
      </p:sp>
      <p:graphicFrame>
        <p:nvGraphicFramePr>
          <p:cNvPr id="667653" name="Object 5"/>
          <p:cNvGraphicFramePr>
            <a:graphicFrameLocks noChangeAspect="1"/>
          </p:cNvGraphicFramePr>
          <p:nvPr/>
        </p:nvGraphicFramePr>
        <p:xfrm>
          <a:off x="685800" y="76200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200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4" name="Text Box 6"/>
          <p:cNvSpPr txBox="1">
            <a:spLocks noChangeArrowheads="1"/>
          </p:cNvSpPr>
          <p:nvPr/>
        </p:nvSpPr>
        <p:spPr bwMode="auto">
          <a:xfrm>
            <a:off x="1763713" y="620713"/>
            <a:ext cx="2447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原则</a:t>
            </a:r>
            <a:r>
              <a:rPr lang="en-US" altLang="zh-CN" sz="4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0" grpId="0" build="p" autoUpdateAnimBg="0"/>
      <p:bldP spid="6676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③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确定触发器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的接法</a:t>
            </a:r>
          </a:p>
        </p:txBody>
      </p:sp>
      <p:grpSp>
        <p:nvGrpSpPr>
          <p:cNvPr id="35843" name="Group 14"/>
          <p:cNvGrpSpPr>
            <a:grpSpLocks/>
          </p:cNvGrpSpPr>
          <p:nvPr/>
        </p:nvGrpSpPr>
        <p:grpSpPr bwMode="auto">
          <a:xfrm>
            <a:off x="5835650" y="376238"/>
            <a:ext cx="2774950" cy="3433762"/>
            <a:chOff x="1152" y="894"/>
            <a:chExt cx="1748" cy="2163"/>
          </a:xfrm>
        </p:grpSpPr>
        <p:sp>
          <p:nvSpPr>
            <p:cNvPr id="565252" name="Text Box 4"/>
            <p:cNvSpPr txBox="1">
              <a:spLocks noChangeArrowheads="1"/>
            </p:cNvSpPr>
            <p:nvPr/>
          </p:nvSpPr>
          <p:spPr bwMode="auto">
            <a:xfrm>
              <a:off x="1152" y="894"/>
              <a:ext cx="1728" cy="216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rgbClr val="000099"/>
                  </a:solidFill>
                </a:rPr>
                <a:t> CP</a:t>
              </a:r>
              <a:r>
                <a:rPr lang="en-US" altLang="zh-CN" sz="2200" b="1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 </a:t>
              </a:r>
              <a:r>
                <a:rPr lang="en-US" altLang="zh-CN" sz="2200" b="1">
                  <a:solidFill>
                    <a:schemeClr val="bg2"/>
                  </a:solidFill>
                </a:rPr>
                <a:t>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3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   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       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marL="457200" indent="-457200" eaLnBrk="1" hangingPunct="1"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  0         0      0     0                  </a:t>
              </a:r>
            </a:p>
            <a:p>
              <a:pPr marL="457200" indent="-457200" eaLnBrk="1" hangingPunct="1"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  1         0      </a:t>
              </a:r>
              <a:r>
                <a:rPr lang="en-US" altLang="zh-CN" sz="2200" b="1">
                  <a:solidFill>
                    <a:schemeClr val="hlink"/>
                  </a:solidFill>
                </a:rPr>
                <a:t>0</a:t>
              </a:r>
              <a:r>
                <a:rPr lang="en-US" altLang="zh-CN" sz="2200" b="1">
                  <a:solidFill>
                    <a:schemeClr val="bg2"/>
                  </a:solidFill>
                </a:rPr>
                <a:t>     1   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marL="457200" indent="-457200" eaLnBrk="1" hangingPunct="1"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  2         0      </a:t>
              </a:r>
              <a:r>
                <a:rPr lang="en-US" altLang="zh-CN" sz="2200" b="1">
                  <a:solidFill>
                    <a:schemeClr val="hlink"/>
                  </a:solidFill>
                </a:rPr>
                <a:t>1</a:t>
              </a:r>
              <a:r>
                <a:rPr lang="en-US" altLang="zh-CN" sz="2200" b="1">
                  <a:solidFill>
                    <a:schemeClr val="bg2"/>
                  </a:solidFill>
                </a:rPr>
                <a:t>     0   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marL="457200" indent="-457200" eaLnBrk="1" hangingPunct="1"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  3         </a:t>
              </a:r>
              <a:r>
                <a:rPr lang="en-US" altLang="zh-CN" sz="2200" b="1">
                  <a:solidFill>
                    <a:schemeClr val="hlink"/>
                  </a:solidFill>
                </a:rPr>
                <a:t>0</a:t>
              </a:r>
              <a:r>
                <a:rPr lang="en-US" altLang="zh-CN" sz="2200" b="1">
                  <a:solidFill>
                    <a:schemeClr val="bg2"/>
                  </a:solidFill>
                </a:rPr>
                <a:t>      </a:t>
              </a:r>
              <a:r>
                <a:rPr lang="en-US" altLang="zh-CN" sz="2200" b="1">
                  <a:solidFill>
                    <a:srgbClr val="0000CC"/>
                  </a:solidFill>
                </a:rPr>
                <a:t>1</a:t>
              </a:r>
              <a:r>
                <a:rPr lang="en-US" altLang="zh-CN" sz="2200" b="1">
                  <a:solidFill>
                    <a:schemeClr val="bg2"/>
                  </a:solidFill>
                </a:rPr>
                <a:t>     1          </a:t>
              </a:r>
            </a:p>
            <a:p>
              <a:pPr marL="457200" indent="-457200" algn="just" eaLnBrk="1" hangingPunct="1"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  4         </a:t>
              </a:r>
              <a:r>
                <a:rPr lang="en-US" altLang="zh-CN" sz="2200" b="1">
                  <a:solidFill>
                    <a:schemeClr val="hlink"/>
                  </a:solidFill>
                </a:rPr>
                <a:t>1</a:t>
              </a:r>
              <a:r>
                <a:rPr lang="en-US" altLang="zh-CN" sz="2200" b="1">
                  <a:solidFill>
                    <a:schemeClr val="bg2"/>
                  </a:solidFill>
                </a:rPr>
                <a:t>      </a:t>
              </a:r>
              <a:r>
                <a:rPr lang="en-US" altLang="zh-CN" sz="2200" b="1">
                  <a:solidFill>
                    <a:srgbClr val="0000CC"/>
                  </a:solidFill>
                </a:rPr>
                <a:t>0</a:t>
              </a:r>
              <a:r>
                <a:rPr lang="en-US" altLang="zh-CN" sz="2200" b="1">
                  <a:solidFill>
                    <a:schemeClr val="bg2"/>
                  </a:solidFill>
                </a:rPr>
                <a:t>     0   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marL="457200" indent="-457200" eaLnBrk="1" hangingPunct="1"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  5         </a:t>
              </a:r>
              <a:r>
                <a:rPr lang="en-US" altLang="zh-CN" sz="2200" b="1">
                  <a:solidFill>
                    <a:schemeClr val="hlink"/>
                  </a:solidFill>
                </a:rPr>
                <a:t>0 </a:t>
              </a:r>
              <a:r>
                <a:rPr lang="en-US" altLang="zh-CN" sz="2200" b="1">
                  <a:solidFill>
                    <a:schemeClr val="bg2"/>
                  </a:solidFill>
                </a:rPr>
                <a:t>     0     0     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</a:p>
          </p:txBody>
        </p:sp>
        <p:sp>
          <p:nvSpPr>
            <p:cNvPr id="565253" name="Line 5"/>
            <p:cNvSpPr>
              <a:spLocks noChangeShapeType="1"/>
            </p:cNvSpPr>
            <p:nvPr/>
          </p:nvSpPr>
          <p:spPr bwMode="auto">
            <a:xfrm>
              <a:off x="1632" y="894"/>
              <a:ext cx="0" cy="215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5256" name="Line 8"/>
            <p:cNvSpPr>
              <a:spLocks noChangeShapeType="1"/>
            </p:cNvSpPr>
            <p:nvPr/>
          </p:nvSpPr>
          <p:spPr bwMode="auto">
            <a:xfrm>
              <a:off x="1152" y="1182"/>
              <a:ext cx="1748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5258" name="Freeform 10"/>
            <p:cNvSpPr>
              <a:spLocks/>
            </p:cNvSpPr>
            <p:nvPr/>
          </p:nvSpPr>
          <p:spPr bwMode="auto">
            <a:xfrm>
              <a:off x="2592" y="1296"/>
              <a:ext cx="96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44"/>
                </a:cxn>
                <a:cxn ang="0">
                  <a:pos x="0" y="336"/>
                </a:cxn>
              </a:cxnLst>
              <a:rect l="0" t="0" r="r" b="b"/>
              <a:pathLst>
                <a:path w="96" h="336">
                  <a:moveTo>
                    <a:pt x="0" y="0"/>
                  </a:moveTo>
                  <a:cubicBezTo>
                    <a:pt x="48" y="44"/>
                    <a:pt x="96" y="88"/>
                    <a:pt x="96" y="144"/>
                  </a:cubicBezTo>
                  <a:cubicBezTo>
                    <a:pt x="96" y="200"/>
                    <a:pt x="48" y="268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5259" name="Freeform 11"/>
            <p:cNvSpPr>
              <a:spLocks/>
            </p:cNvSpPr>
            <p:nvPr/>
          </p:nvSpPr>
          <p:spPr bwMode="auto">
            <a:xfrm>
              <a:off x="2592" y="1632"/>
              <a:ext cx="96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44"/>
                </a:cxn>
                <a:cxn ang="0">
                  <a:pos x="0" y="336"/>
                </a:cxn>
              </a:cxnLst>
              <a:rect l="0" t="0" r="r" b="b"/>
              <a:pathLst>
                <a:path w="96" h="336">
                  <a:moveTo>
                    <a:pt x="0" y="0"/>
                  </a:moveTo>
                  <a:cubicBezTo>
                    <a:pt x="48" y="44"/>
                    <a:pt x="96" y="88"/>
                    <a:pt x="96" y="144"/>
                  </a:cubicBezTo>
                  <a:cubicBezTo>
                    <a:pt x="96" y="200"/>
                    <a:pt x="48" y="268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5260" name="Freeform 12"/>
            <p:cNvSpPr>
              <a:spLocks/>
            </p:cNvSpPr>
            <p:nvPr/>
          </p:nvSpPr>
          <p:spPr bwMode="auto">
            <a:xfrm>
              <a:off x="2592" y="1968"/>
              <a:ext cx="96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44"/>
                </a:cxn>
                <a:cxn ang="0">
                  <a:pos x="0" y="336"/>
                </a:cxn>
              </a:cxnLst>
              <a:rect l="0" t="0" r="r" b="b"/>
              <a:pathLst>
                <a:path w="96" h="336">
                  <a:moveTo>
                    <a:pt x="0" y="0"/>
                  </a:moveTo>
                  <a:cubicBezTo>
                    <a:pt x="48" y="44"/>
                    <a:pt x="96" y="88"/>
                    <a:pt x="96" y="144"/>
                  </a:cubicBezTo>
                  <a:cubicBezTo>
                    <a:pt x="96" y="200"/>
                    <a:pt x="48" y="268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5261" name="Freeform 13"/>
            <p:cNvSpPr>
              <a:spLocks/>
            </p:cNvSpPr>
            <p:nvPr/>
          </p:nvSpPr>
          <p:spPr bwMode="auto">
            <a:xfrm>
              <a:off x="2592" y="2256"/>
              <a:ext cx="96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44"/>
                </a:cxn>
                <a:cxn ang="0">
                  <a:pos x="0" y="336"/>
                </a:cxn>
              </a:cxnLst>
              <a:rect l="0" t="0" r="r" b="b"/>
              <a:pathLst>
                <a:path w="96" h="336">
                  <a:moveTo>
                    <a:pt x="0" y="0"/>
                  </a:moveTo>
                  <a:cubicBezTo>
                    <a:pt x="48" y="44"/>
                    <a:pt x="96" y="88"/>
                    <a:pt x="96" y="144"/>
                  </a:cubicBezTo>
                  <a:cubicBezTo>
                    <a:pt x="96" y="200"/>
                    <a:pt x="48" y="268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65264" name="Text Box 16"/>
          <p:cNvSpPr txBox="1">
            <a:spLocks noChangeArrowheads="1"/>
          </p:cNvSpPr>
          <p:nvPr/>
        </p:nvSpPr>
        <p:spPr bwMode="auto">
          <a:xfrm>
            <a:off x="381000" y="990600"/>
            <a:ext cx="5029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3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0"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kumimoji="0"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由</a:t>
            </a:r>
            <a:r>
              <a:rPr kumimoji="0"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提供下降沿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   ∴ </a:t>
            </a:r>
            <a:r>
              <a:rPr kumimoji="0"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3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＝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CP</a:t>
            </a:r>
          </a:p>
        </p:txBody>
      </p:sp>
      <p:sp>
        <p:nvSpPr>
          <p:cNvPr id="565265" name="Text Box 17"/>
          <p:cNvSpPr txBox="1">
            <a:spLocks noChangeArrowheads="1"/>
          </p:cNvSpPr>
          <p:nvPr/>
        </p:nvSpPr>
        <p:spPr bwMode="auto">
          <a:xfrm>
            <a:off x="381000" y="2528888"/>
            <a:ext cx="502920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38250" indent="-1238250" eaLnBrk="1" hangingPunct="1">
              <a:spcBef>
                <a:spcPct val="50000"/>
              </a:spcBef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3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0"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kumimoji="0"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翻转两次，需两个下降沿，恰好此时</a:t>
            </a:r>
            <a:r>
              <a:rPr kumimoji="0"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3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0"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有两个下降沿</a:t>
            </a:r>
          </a:p>
          <a:p>
            <a:pPr marL="1238250" indent="-1238250" eaLnBrk="1" hangingPunct="1">
              <a:spcBef>
                <a:spcPct val="50000"/>
              </a:spcBef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   ∴ </a:t>
            </a:r>
            <a:r>
              <a:rPr kumimoji="0"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3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＝ </a:t>
            </a:r>
            <a:r>
              <a:rPr kumimoji="0"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3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sz="3000" b="1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565266" name="Text Box 18"/>
          <p:cNvSpPr txBox="1">
            <a:spLocks noChangeArrowheads="1"/>
          </p:cNvSpPr>
          <p:nvPr/>
        </p:nvSpPr>
        <p:spPr bwMode="auto">
          <a:xfrm>
            <a:off x="381000" y="4784725"/>
            <a:ext cx="61722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38250" indent="-1238250" eaLnBrk="1" hangingPunct="1">
              <a:spcBef>
                <a:spcPct val="50000"/>
              </a:spcBef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3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kumimoji="0"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kumimoji="0"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翻转两次，需两个下降沿，此时</a:t>
            </a:r>
            <a:r>
              <a:rPr kumimoji="0"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3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kumimoji="0" lang="zh-CN" altLang="en-US" sz="3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、 </a:t>
            </a:r>
            <a:r>
              <a:rPr kumimoji="0"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3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0"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都不能提供</a:t>
            </a:r>
          </a:p>
          <a:p>
            <a:pPr marL="1238250" indent="-1238250" eaLnBrk="1" hangingPunct="1">
              <a:spcBef>
                <a:spcPct val="50000"/>
              </a:spcBef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   ∴ </a:t>
            </a:r>
            <a:r>
              <a:rPr kumimoji="0"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3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kumimoji="0"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只能接</a:t>
            </a:r>
            <a:r>
              <a:rPr kumimoji="0"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CP</a:t>
            </a:r>
            <a:endParaRPr kumimoji="0" lang="en-US" altLang="zh-CN" sz="30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6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64" grpId="0" autoUpdateAnimBg="0"/>
      <p:bldP spid="565265" grpId="0" autoUpdateAnimBg="0"/>
      <p:bldP spid="56526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320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④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转换真值表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228600" y="0"/>
            <a:ext cx="33543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异步计数器设计</a:t>
            </a:r>
          </a:p>
        </p:txBody>
      </p:sp>
      <p:sp>
        <p:nvSpPr>
          <p:cNvPr id="566276" name="Line 4"/>
          <p:cNvSpPr>
            <a:spLocks noChangeShapeType="1"/>
          </p:cNvSpPr>
          <p:nvPr/>
        </p:nvSpPr>
        <p:spPr bwMode="auto">
          <a:xfrm>
            <a:off x="611188" y="533400"/>
            <a:ext cx="7993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869" name="Group 15"/>
          <p:cNvGrpSpPr>
            <a:grpSpLocks/>
          </p:cNvGrpSpPr>
          <p:nvPr/>
        </p:nvGrpSpPr>
        <p:grpSpPr bwMode="auto">
          <a:xfrm>
            <a:off x="838200" y="1962150"/>
            <a:ext cx="7010400" cy="2343150"/>
            <a:chOff x="288" y="1086"/>
            <a:chExt cx="4416" cy="1476"/>
          </a:xfrm>
        </p:grpSpPr>
        <p:sp>
          <p:nvSpPr>
            <p:cNvPr id="566278" name="Text Box 6"/>
            <p:cNvSpPr txBox="1">
              <a:spLocks noChangeArrowheads="1"/>
            </p:cNvSpPr>
            <p:nvPr/>
          </p:nvSpPr>
          <p:spPr bwMode="auto">
            <a:xfrm>
              <a:off x="288" y="1086"/>
              <a:ext cx="4416" cy="147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3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3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baseline="-3000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baseline="-3000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n+1  </a:t>
              </a:r>
              <a:r>
                <a:rPr lang="en-US" altLang="zh-CN" sz="2200" b="1">
                  <a:solidFill>
                    <a:schemeClr val="bg2"/>
                  </a:solidFill>
                </a:rPr>
                <a:t>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J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3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K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3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J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K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J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K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   CP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 </a:t>
              </a:r>
              <a:r>
                <a:rPr lang="en-US" altLang="zh-CN" sz="2200" b="1">
                  <a:solidFill>
                    <a:schemeClr val="bg2"/>
                  </a:solidFill>
                </a:rPr>
                <a:t>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Z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0   0    0       0      0       1 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    </a:t>
              </a:r>
              <a:r>
                <a:rPr lang="en-US" altLang="zh-CN" sz="2200" b="1">
                  <a:solidFill>
                    <a:schemeClr val="bg2"/>
                  </a:solidFill>
                </a:rPr>
                <a:t>0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 ×</a:t>
              </a:r>
              <a:r>
                <a:rPr lang="en-US" altLang="zh-CN" sz="2200" b="1">
                  <a:solidFill>
                    <a:schemeClr val="bg2"/>
                  </a:solidFill>
                </a:rPr>
                <a:t>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  </a:t>
              </a:r>
              <a:r>
                <a:rPr lang="en-US" altLang="zh-CN" sz="2200" b="1">
                  <a:solidFill>
                    <a:schemeClr val="bg2"/>
                  </a:solidFill>
                </a:rPr>
                <a:t>1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  </a:t>
              </a:r>
              <a:r>
                <a:rPr lang="en-US" altLang="zh-CN" sz="2200" b="1">
                  <a:solidFill>
                    <a:schemeClr val="bg2"/>
                  </a:solidFill>
                </a:rPr>
                <a:t>1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   </a:t>
              </a:r>
              <a:r>
                <a:rPr lang="en-US" altLang="zh-CN" sz="2200" b="1">
                  <a:solidFill>
                    <a:schemeClr val="bg2"/>
                  </a:solidFill>
                </a:rPr>
                <a:t>0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0   0    1       0      1       0            0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   1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1     2      0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0   1    0       0      1       1            0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  </a:t>
              </a:r>
              <a:r>
                <a:rPr lang="en-US" altLang="zh-CN" sz="2200" b="1">
                  <a:solidFill>
                    <a:schemeClr val="bg2"/>
                  </a:solidFill>
                </a:rPr>
                <a:t>1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</a:t>
              </a:r>
              <a:r>
                <a:rPr lang="en-US" altLang="zh-CN" sz="2200" b="1">
                  <a:solidFill>
                    <a:schemeClr val="bg2"/>
                  </a:solidFill>
                </a:rPr>
                <a:t>3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sz="2200" b="1">
                  <a:solidFill>
                    <a:schemeClr val="bg2"/>
                  </a:solidFill>
                </a:rPr>
                <a:t>0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0   1    1       1      0       0          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1</a:t>
              </a:r>
              <a:r>
                <a:rPr lang="en-US" altLang="zh-CN" sz="2200" b="1">
                  <a:solidFill>
                    <a:schemeClr val="bg2"/>
                  </a:solidFill>
                </a:rPr>
                <a:t>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 ×</a:t>
              </a:r>
              <a:r>
                <a:rPr lang="en-US" altLang="zh-CN" sz="2200" b="1">
                  <a:solidFill>
                    <a:schemeClr val="bg2"/>
                  </a:solidFill>
                </a:rPr>
                <a:t>  1  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 1  </a:t>
              </a:r>
              <a:r>
                <a:rPr lang="en-US" altLang="zh-CN" sz="2200" b="1">
                  <a:solidFill>
                    <a:schemeClr val="bg2"/>
                  </a:solidFill>
                </a:rPr>
                <a:t>4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   </a:t>
              </a:r>
              <a:r>
                <a:rPr lang="en-US" altLang="zh-CN" sz="2200" b="1">
                  <a:solidFill>
                    <a:schemeClr val="bg2"/>
                  </a:solidFill>
                </a:rPr>
                <a:t>0</a:t>
              </a:r>
            </a:p>
            <a:p>
              <a:pPr marL="457200" indent="-457200" algn="just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1   0    0       0      0       0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     ×</a:t>
              </a:r>
              <a:r>
                <a:rPr lang="en-US" altLang="zh-CN" sz="2200" b="1">
                  <a:solidFill>
                    <a:schemeClr val="bg2"/>
                  </a:solidFill>
                </a:rPr>
                <a:t>   1 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   0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</a:t>
              </a:r>
              <a:r>
                <a:rPr lang="en-US" altLang="zh-CN" sz="2200" b="1">
                  <a:solidFill>
                    <a:schemeClr val="bg2"/>
                  </a:solidFill>
                </a:rPr>
                <a:t>5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</a:t>
              </a:r>
              <a:r>
                <a:rPr lang="en-US" altLang="zh-CN" sz="22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566279" name="Line 7"/>
            <p:cNvSpPr>
              <a:spLocks noChangeShapeType="1"/>
            </p:cNvSpPr>
            <p:nvPr/>
          </p:nvSpPr>
          <p:spPr bwMode="auto">
            <a:xfrm>
              <a:off x="1056" y="1104"/>
              <a:ext cx="0" cy="1451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6280" name="Line 8"/>
            <p:cNvSpPr>
              <a:spLocks noChangeShapeType="1"/>
            </p:cNvSpPr>
            <p:nvPr/>
          </p:nvSpPr>
          <p:spPr bwMode="auto">
            <a:xfrm>
              <a:off x="3984" y="1098"/>
              <a:ext cx="0" cy="1451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6281" name="Line 9"/>
            <p:cNvSpPr>
              <a:spLocks noChangeShapeType="1"/>
            </p:cNvSpPr>
            <p:nvPr/>
          </p:nvSpPr>
          <p:spPr bwMode="auto">
            <a:xfrm>
              <a:off x="2448" y="1104"/>
              <a:ext cx="0" cy="1451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6282" name="Line 10"/>
            <p:cNvSpPr>
              <a:spLocks noChangeShapeType="1"/>
            </p:cNvSpPr>
            <p:nvPr/>
          </p:nvSpPr>
          <p:spPr bwMode="auto">
            <a:xfrm>
              <a:off x="288" y="1344"/>
              <a:ext cx="4378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6284" name="Line 12"/>
            <p:cNvSpPr>
              <a:spLocks noChangeShapeType="1"/>
            </p:cNvSpPr>
            <p:nvPr/>
          </p:nvSpPr>
          <p:spPr bwMode="auto">
            <a:xfrm>
              <a:off x="2976" y="1104"/>
              <a:ext cx="0" cy="1451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6285" name="Line 13"/>
            <p:cNvSpPr>
              <a:spLocks noChangeShapeType="1"/>
            </p:cNvSpPr>
            <p:nvPr/>
          </p:nvSpPr>
          <p:spPr bwMode="auto">
            <a:xfrm>
              <a:off x="3504" y="1104"/>
              <a:ext cx="0" cy="1451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6286" name="Line 14"/>
            <p:cNvSpPr>
              <a:spLocks noChangeShapeType="1"/>
            </p:cNvSpPr>
            <p:nvPr/>
          </p:nvSpPr>
          <p:spPr bwMode="auto">
            <a:xfrm>
              <a:off x="4368" y="1104"/>
              <a:ext cx="0" cy="1451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870" name="Oval 16"/>
          <p:cNvSpPr>
            <a:spLocks noChangeArrowheads="1"/>
          </p:cNvSpPr>
          <p:nvPr/>
        </p:nvSpPr>
        <p:spPr bwMode="auto">
          <a:xfrm>
            <a:off x="5181600" y="2419350"/>
            <a:ext cx="609600" cy="304800"/>
          </a:xfrm>
          <a:prstGeom prst="ellipse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6871" name="Oval 17"/>
          <p:cNvSpPr>
            <a:spLocks noChangeArrowheads="1"/>
          </p:cNvSpPr>
          <p:nvPr/>
        </p:nvSpPr>
        <p:spPr bwMode="auto">
          <a:xfrm>
            <a:off x="5257800" y="3181350"/>
            <a:ext cx="609600" cy="304800"/>
          </a:xfrm>
          <a:prstGeom prst="ellipse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6872" name="Oval 18"/>
          <p:cNvSpPr>
            <a:spLocks noChangeArrowheads="1"/>
          </p:cNvSpPr>
          <p:nvPr/>
        </p:nvSpPr>
        <p:spPr bwMode="auto">
          <a:xfrm>
            <a:off x="5257800" y="3943350"/>
            <a:ext cx="609600" cy="304800"/>
          </a:xfrm>
          <a:prstGeom prst="ellipse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566292" name="Freeform 20"/>
          <p:cNvSpPr>
            <a:spLocks/>
          </p:cNvSpPr>
          <p:nvPr/>
        </p:nvSpPr>
        <p:spPr bwMode="auto">
          <a:xfrm>
            <a:off x="4876800" y="2724150"/>
            <a:ext cx="457200" cy="19050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192" y="192"/>
              </a:cxn>
              <a:cxn ang="0">
                <a:pos x="240" y="384"/>
              </a:cxn>
              <a:cxn ang="0">
                <a:pos x="192" y="624"/>
              </a:cxn>
              <a:cxn ang="0">
                <a:pos x="240" y="864"/>
              </a:cxn>
              <a:cxn ang="0">
                <a:pos x="0" y="1200"/>
              </a:cxn>
            </a:cxnLst>
            <a:rect l="0" t="0" r="r" b="b"/>
            <a:pathLst>
              <a:path w="288" h="1200">
                <a:moveTo>
                  <a:pt x="288" y="0"/>
                </a:moveTo>
                <a:cubicBezTo>
                  <a:pt x="244" y="64"/>
                  <a:pt x="200" y="128"/>
                  <a:pt x="192" y="192"/>
                </a:cubicBezTo>
                <a:cubicBezTo>
                  <a:pt x="184" y="256"/>
                  <a:pt x="240" y="312"/>
                  <a:pt x="240" y="384"/>
                </a:cubicBezTo>
                <a:cubicBezTo>
                  <a:pt x="240" y="456"/>
                  <a:pt x="192" y="544"/>
                  <a:pt x="192" y="624"/>
                </a:cubicBezTo>
                <a:cubicBezTo>
                  <a:pt x="192" y="704"/>
                  <a:pt x="272" y="768"/>
                  <a:pt x="240" y="864"/>
                </a:cubicBezTo>
                <a:cubicBezTo>
                  <a:pt x="208" y="960"/>
                  <a:pt x="104" y="1080"/>
                  <a:pt x="0" y="1200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6293" name="Text Box 21"/>
          <p:cNvSpPr txBox="1">
            <a:spLocks noChangeArrowheads="1"/>
          </p:cNvSpPr>
          <p:nvPr/>
        </p:nvSpPr>
        <p:spPr bwMode="auto">
          <a:xfrm>
            <a:off x="2209800" y="4781550"/>
            <a:ext cx="5029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因为此时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无下降沿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∴对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kumimoji="0" lang="zh-CN" altLang="en-US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２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kumimoji="0" lang="zh-CN" altLang="en-US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２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无要求，为任意</a:t>
            </a:r>
          </a:p>
        </p:txBody>
      </p:sp>
      <p:sp>
        <p:nvSpPr>
          <p:cNvPr id="566296" name="Text Box 24"/>
          <p:cNvSpPr txBox="1">
            <a:spLocks noChangeArrowheads="1"/>
          </p:cNvSpPr>
          <p:nvPr/>
        </p:nvSpPr>
        <p:spPr bwMode="auto">
          <a:xfrm>
            <a:off x="4356100" y="692150"/>
            <a:ext cx="345757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CP1</a:t>
            </a:r>
            <a:r>
              <a:rPr kumimoji="0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CP3</a:t>
            </a: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CP2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 </a:t>
            </a: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71" name="Rectangle 11"/>
          <p:cNvSpPr>
            <a:spLocks noChangeArrowheads="1"/>
          </p:cNvSpPr>
          <p:nvPr/>
        </p:nvSpPr>
        <p:spPr bwMode="auto">
          <a:xfrm>
            <a:off x="3140075" y="4957763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78572" name="Rectangle 12"/>
          <p:cNvSpPr>
            <a:spLocks noChangeArrowheads="1"/>
          </p:cNvSpPr>
          <p:nvPr/>
        </p:nvSpPr>
        <p:spPr bwMode="auto">
          <a:xfrm>
            <a:off x="2620963" y="4957763"/>
            <a:ext cx="519112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78573" name="Rectangle 13"/>
          <p:cNvSpPr>
            <a:spLocks noChangeArrowheads="1"/>
          </p:cNvSpPr>
          <p:nvPr/>
        </p:nvSpPr>
        <p:spPr bwMode="auto">
          <a:xfrm>
            <a:off x="2103438" y="4957763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78574" name="Rectangle 14"/>
          <p:cNvSpPr>
            <a:spLocks noChangeArrowheads="1"/>
          </p:cNvSpPr>
          <p:nvPr/>
        </p:nvSpPr>
        <p:spPr bwMode="auto">
          <a:xfrm>
            <a:off x="1584325" y="4957763"/>
            <a:ext cx="519113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78575" name="Rectangle 15"/>
          <p:cNvSpPr>
            <a:spLocks noChangeArrowheads="1"/>
          </p:cNvSpPr>
          <p:nvPr/>
        </p:nvSpPr>
        <p:spPr bwMode="auto">
          <a:xfrm>
            <a:off x="3140075" y="4583113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578576" name="Rectangle 16"/>
          <p:cNvSpPr>
            <a:spLocks noChangeArrowheads="1"/>
          </p:cNvSpPr>
          <p:nvPr/>
        </p:nvSpPr>
        <p:spPr bwMode="auto">
          <a:xfrm>
            <a:off x="2620963" y="4583113"/>
            <a:ext cx="519112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578577" name="Rectangle 17"/>
          <p:cNvSpPr>
            <a:spLocks noChangeArrowheads="1"/>
          </p:cNvSpPr>
          <p:nvPr/>
        </p:nvSpPr>
        <p:spPr bwMode="auto">
          <a:xfrm>
            <a:off x="2103438" y="4583113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578578" name="Rectangle 18"/>
          <p:cNvSpPr>
            <a:spLocks noChangeArrowheads="1"/>
          </p:cNvSpPr>
          <p:nvPr/>
        </p:nvSpPr>
        <p:spPr bwMode="auto">
          <a:xfrm>
            <a:off x="1584325" y="4583113"/>
            <a:ext cx="519113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78579" name="Line 19"/>
          <p:cNvSpPr>
            <a:spLocks noChangeShapeType="1"/>
          </p:cNvSpPr>
          <p:nvPr/>
        </p:nvSpPr>
        <p:spPr bwMode="auto">
          <a:xfrm>
            <a:off x="1584325" y="4583113"/>
            <a:ext cx="2073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80" name="Line 20"/>
          <p:cNvSpPr>
            <a:spLocks noChangeShapeType="1"/>
          </p:cNvSpPr>
          <p:nvPr/>
        </p:nvSpPr>
        <p:spPr bwMode="auto">
          <a:xfrm>
            <a:off x="1584325" y="4957763"/>
            <a:ext cx="2073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81" name="Line 21"/>
          <p:cNvSpPr>
            <a:spLocks noChangeShapeType="1"/>
          </p:cNvSpPr>
          <p:nvPr/>
        </p:nvSpPr>
        <p:spPr bwMode="auto">
          <a:xfrm>
            <a:off x="1584325" y="5332413"/>
            <a:ext cx="2073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82" name="Line 22"/>
          <p:cNvSpPr>
            <a:spLocks noChangeShapeType="1"/>
          </p:cNvSpPr>
          <p:nvPr/>
        </p:nvSpPr>
        <p:spPr bwMode="auto">
          <a:xfrm>
            <a:off x="1584325" y="4583113"/>
            <a:ext cx="0" cy="7493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83" name="Line 23"/>
          <p:cNvSpPr>
            <a:spLocks noChangeShapeType="1"/>
          </p:cNvSpPr>
          <p:nvPr/>
        </p:nvSpPr>
        <p:spPr bwMode="auto">
          <a:xfrm>
            <a:off x="2103438" y="4583113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84" name="Line 24"/>
          <p:cNvSpPr>
            <a:spLocks noChangeShapeType="1"/>
          </p:cNvSpPr>
          <p:nvPr/>
        </p:nvSpPr>
        <p:spPr bwMode="auto">
          <a:xfrm>
            <a:off x="2620963" y="4583113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85" name="Line 25"/>
          <p:cNvSpPr>
            <a:spLocks noChangeShapeType="1"/>
          </p:cNvSpPr>
          <p:nvPr/>
        </p:nvSpPr>
        <p:spPr bwMode="auto">
          <a:xfrm>
            <a:off x="3140075" y="4583113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86" name="Line 26"/>
          <p:cNvSpPr>
            <a:spLocks noChangeShapeType="1"/>
          </p:cNvSpPr>
          <p:nvPr/>
        </p:nvSpPr>
        <p:spPr bwMode="auto">
          <a:xfrm>
            <a:off x="3657600" y="4957763"/>
            <a:ext cx="0" cy="374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87" name="Line 27"/>
          <p:cNvSpPr>
            <a:spLocks noChangeShapeType="1"/>
          </p:cNvSpPr>
          <p:nvPr/>
        </p:nvSpPr>
        <p:spPr bwMode="auto">
          <a:xfrm>
            <a:off x="3657600" y="4583113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88" name="Line 28"/>
          <p:cNvSpPr>
            <a:spLocks noChangeShapeType="1"/>
          </p:cNvSpPr>
          <p:nvPr/>
        </p:nvSpPr>
        <p:spPr bwMode="auto">
          <a:xfrm>
            <a:off x="1309688" y="4305300"/>
            <a:ext cx="274637" cy="2778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89" name="Text Box 29"/>
          <p:cNvSpPr txBox="1">
            <a:spLocks noChangeArrowheads="1"/>
          </p:cNvSpPr>
          <p:nvPr/>
        </p:nvSpPr>
        <p:spPr bwMode="auto">
          <a:xfrm>
            <a:off x="1724025" y="4162425"/>
            <a:ext cx="1933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00   01  11    10</a:t>
            </a:r>
          </a:p>
        </p:txBody>
      </p:sp>
      <p:sp>
        <p:nvSpPr>
          <p:cNvPr id="578590" name="Text Box 30"/>
          <p:cNvSpPr txBox="1">
            <a:spLocks noChangeArrowheads="1"/>
          </p:cNvSpPr>
          <p:nvPr/>
        </p:nvSpPr>
        <p:spPr bwMode="auto">
          <a:xfrm>
            <a:off x="1309688" y="4692650"/>
            <a:ext cx="311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78591" name="Text Box 31"/>
          <p:cNvSpPr txBox="1">
            <a:spLocks noChangeArrowheads="1"/>
          </p:cNvSpPr>
          <p:nvPr/>
        </p:nvSpPr>
        <p:spPr bwMode="auto">
          <a:xfrm>
            <a:off x="914400" y="4267200"/>
            <a:ext cx="533400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578592" name="Text Box 32"/>
          <p:cNvSpPr txBox="1">
            <a:spLocks noChangeArrowheads="1"/>
          </p:cNvSpPr>
          <p:nvPr/>
        </p:nvSpPr>
        <p:spPr bwMode="auto">
          <a:xfrm>
            <a:off x="1066800" y="3810000"/>
            <a:ext cx="914400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78594" name="Text Box 34"/>
          <p:cNvSpPr txBox="1">
            <a:spLocks noChangeArrowheads="1"/>
          </p:cNvSpPr>
          <p:nvPr/>
        </p:nvSpPr>
        <p:spPr bwMode="auto">
          <a:xfrm>
            <a:off x="609600" y="44958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578595" name="Text Box 35"/>
          <p:cNvSpPr txBox="1">
            <a:spLocks noChangeArrowheads="1"/>
          </p:cNvSpPr>
          <p:nvPr/>
        </p:nvSpPr>
        <p:spPr bwMode="auto">
          <a:xfrm>
            <a:off x="1828800" y="550068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kumimoji="0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0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</p:txBody>
      </p:sp>
      <p:sp>
        <p:nvSpPr>
          <p:cNvPr id="578597" name="Rectangle 37"/>
          <p:cNvSpPr>
            <a:spLocks noChangeArrowheads="1"/>
          </p:cNvSpPr>
          <p:nvPr/>
        </p:nvSpPr>
        <p:spPr bwMode="auto">
          <a:xfrm>
            <a:off x="7559675" y="5033963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78598" name="Rectangle 38"/>
          <p:cNvSpPr>
            <a:spLocks noChangeArrowheads="1"/>
          </p:cNvSpPr>
          <p:nvPr/>
        </p:nvSpPr>
        <p:spPr bwMode="auto">
          <a:xfrm>
            <a:off x="7040563" y="5033963"/>
            <a:ext cx="519112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78599" name="Rectangle 39"/>
          <p:cNvSpPr>
            <a:spLocks noChangeArrowheads="1"/>
          </p:cNvSpPr>
          <p:nvPr/>
        </p:nvSpPr>
        <p:spPr bwMode="auto">
          <a:xfrm>
            <a:off x="6523038" y="5033963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78600" name="Rectangle 40"/>
          <p:cNvSpPr>
            <a:spLocks noChangeArrowheads="1"/>
          </p:cNvSpPr>
          <p:nvPr/>
        </p:nvSpPr>
        <p:spPr bwMode="auto">
          <a:xfrm>
            <a:off x="6003925" y="5033963"/>
            <a:ext cx="519113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578601" name="Rectangle 41"/>
          <p:cNvSpPr>
            <a:spLocks noChangeArrowheads="1"/>
          </p:cNvSpPr>
          <p:nvPr/>
        </p:nvSpPr>
        <p:spPr bwMode="auto">
          <a:xfrm>
            <a:off x="7559675" y="4659313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78602" name="Rectangle 42"/>
          <p:cNvSpPr>
            <a:spLocks noChangeArrowheads="1"/>
          </p:cNvSpPr>
          <p:nvPr/>
        </p:nvSpPr>
        <p:spPr bwMode="auto">
          <a:xfrm>
            <a:off x="7040563" y="4659313"/>
            <a:ext cx="519112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78603" name="Rectangle 43"/>
          <p:cNvSpPr>
            <a:spLocks noChangeArrowheads="1"/>
          </p:cNvSpPr>
          <p:nvPr/>
        </p:nvSpPr>
        <p:spPr bwMode="auto">
          <a:xfrm>
            <a:off x="6523038" y="4659313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78604" name="Rectangle 44"/>
          <p:cNvSpPr>
            <a:spLocks noChangeArrowheads="1"/>
          </p:cNvSpPr>
          <p:nvPr/>
        </p:nvSpPr>
        <p:spPr bwMode="auto">
          <a:xfrm>
            <a:off x="6003925" y="4659313"/>
            <a:ext cx="519113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78605" name="Line 45"/>
          <p:cNvSpPr>
            <a:spLocks noChangeShapeType="1"/>
          </p:cNvSpPr>
          <p:nvPr/>
        </p:nvSpPr>
        <p:spPr bwMode="auto">
          <a:xfrm>
            <a:off x="6003925" y="4659313"/>
            <a:ext cx="2073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06" name="Line 46"/>
          <p:cNvSpPr>
            <a:spLocks noChangeShapeType="1"/>
          </p:cNvSpPr>
          <p:nvPr/>
        </p:nvSpPr>
        <p:spPr bwMode="auto">
          <a:xfrm>
            <a:off x="6003925" y="5033963"/>
            <a:ext cx="2073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07" name="Line 47"/>
          <p:cNvSpPr>
            <a:spLocks noChangeShapeType="1"/>
          </p:cNvSpPr>
          <p:nvPr/>
        </p:nvSpPr>
        <p:spPr bwMode="auto">
          <a:xfrm>
            <a:off x="6003925" y="5408613"/>
            <a:ext cx="2073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08" name="Line 48"/>
          <p:cNvSpPr>
            <a:spLocks noChangeShapeType="1"/>
          </p:cNvSpPr>
          <p:nvPr/>
        </p:nvSpPr>
        <p:spPr bwMode="auto">
          <a:xfrm>
            <a:off x="6003925" y="4659313"/>
            <a:ext cx="0" cy="7493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09" name="Line 49"/>
          <p:cNvSpPr>
            <a:spLocks noChangeShapeType="1"/>
          </p:cNvSpPr>
          <p:nvPr/>
        </p:nvSpPr>
        <p:spPr bwMode="auto">
          <a:xfrm>
            <a:off x="6523038" y="4659313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0" name="Line 50"/>
          <p:cNvSpPr>
            <a:spLocks noChangeShapeType="1"/>
          </p:cNvSpPr>
          <p:nvPr/>
        </p:nvSpPr>
        <p:spPr bwMode="auto">
          <a:xfrm>
            <a:off x="7040563" y="4659313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1" name="Line 51"/>
          <p:cNvSpPr>
            <a:spLocks noChangeShapeType="1"/>
          </p:cNvSpPr>
          <p:nvPr/>
        </p:nvSpPr>
        <p:spPr bwMode="auto">
          <a:xfrm>
            <a:off x="7559675" y="4659313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2" name="Line 52"/>
          <p:cNvSpPr>
            <a:spLocks noChangeShapeType="1"/>
          </p:cNvSpPr>
          <p:nvPr/>
        </p:nvSpPr>
        <p:spPr bwMode="auto">
          <a:xfrm>
            <a:off x="8077200" y="5033963"/>
            <a:ext cx="0" cy="374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3" name="Line 53"/>
          <p:cNvSpPr>
            <a:spLocks noChangeShapeType="1"/>
          </p:cNvSpPr>
          <p:nvPr/>
        </p:nvSpPr>
        <p:spPr bwMode="auto">
          <a:xfrm>
            <a:off x="8077200" y="4659313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4" name="Line 54"/>
          <p:cNvSpPr>
            <a:spLocks noChangeShapeType="1"/>
          </p:cNvSpPr>
          <p:nvPr/>
        </p:nvSpPr>
        <p:spPr bwMode="auto">
          <a:xfrm>
            <a:off x="5729288" y="4381500"/>
            <a:ext cx="274637" cy="2778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5" name="Text Box 55"/>
          <p:cNvSpPr txBox="1">
            <a:spLocks noChangeArrowheads="1"/>
          </p:cNvSpPr>
          <p:nvPr/>
        </p:nvSpPr>
        <p:spPr bwMode="auto">
          <a:xfrm>
            <a:off x="6143625" y="4238625"/>
            <a:ext cx="1933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00   01  11    10</a:t>
            </a:r>
          </a:p>
        </p:txBody>
      </p:sp>
      <p:sp>
        <p:nvSpPr>
          <p:cNvPr id="578616" name="Text Box 56"/>
          <p:cNvSpPr txBox="1">
            <a:spLocks noChangeArrowheads="1"/>
          </p:cNvSpPr>
          <p:nvPr/>
        </p:nvSpPr>
        <p:spPr bwMode="auto">
          <a:xfrm>
            <a:off x="5729288" y="4768850"/>
            <a:ext cx="311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78617" name="Text Box 57"/>
          <p:cNvSpPr txBox="1">
            <a:spLocks noChangeArrowheads="1"/>
          </p:cNvSpPr>
          <p:nvPr/>
        </p:nvSpPr>
        <p:spPr bwMode="auto">
          <a:xfrm>
            <a:off x="5287963" y="4191000"/>
            <a:ext cx="579437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578618" name="Text Box 58"/>
          <p:cNvSpPr txBox="1">
            <a:spLocks noChangeArrowheads="1"/>
          </p:cNvSpPr>
          <p:nvPr/>
        </p:nvSpPr>
        <p:spPr bwMode="auto">
          <a:xfrm>
            <a:off x="5486400" y="3810000"/>
            <a:ext cx="989013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78619" name="Text Box 59"/>
          <p:cNvSpPr txBox="1">
            <a:spLocks noChangeArrowheads="1"/>
          </p:cNvSpPr>
          <p:nvPr/>
        </p:nvSpPr>
        <p:spPr bwMode="auto">
          <a:xfrm>
            <a:off x="4953000" y="45862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578622" name="Text Box 62"/>
          <p:cNvSpPr txBox="1">
            <a:spLocks noChangeArrowheads="1"/>
          </p:cNvSpPr>
          <p:nvPr/>
        </p:nvSpPr>
        <p:spPr bwMode="auto">
          <a:xfrm>
            <a:off x="6172200" y="5472113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1</a:t>
            </a:r>
          </a:p>
        </p:txBody>
      </p:sp>
      <p:grpSp>
        <p:nvGrpSpPr>
          <p:cNvPr id="37938" name="Group 118"/>
          <p:cNvGrpSpPr>
            <a:grpSpLocks/>
          </p:cNvGrpSpPr>
          <p:nvPr/>
        </p:nvGrpSpPr>
        <p:grpSpPr bwMode="auto">
          <a:xfrm>
            <a:off x="838200" y="914400"/>
            <a:ext cx="7010400" cy="2343150"/>
            <a:chOff x="288" y="1086"/>
            <a:chExt cx="4416" cy="1476"/>
          </a:xfrm>
        </p:grpSpPr>
        <p:sp>
          <p:nvSpPr>
            <p:cNvPr id="578679" name="Text Box 119"/>
            <p:cNvSpPr txBox="1">
              <a:spLocks noChangeArrowheads="1"/>
            </p:cNvSpPr>
            <p:nvPr/>
          </p:nvSpPr>
          <p:spPr bwMode="auto">
            <a:xfrm>
              <a:off x="288" y="1086"/>
              <a:ext cx="4416" cy="147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3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3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baseline="-3000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baseline="-3000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n+1  </a:t>
              </a:r>
              <a:r>
                <a:rPr lang="en-US" altLang="zh-CN" sz="2200" b="1">
                  <a:solidFill>
                    <a:schemeClr val="bg2"/>
                  </a:solidFill>
                </a:rPr>
                <a:t>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J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3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K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3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J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K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J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K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   CP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 </a:t>
              </a:r>
              <a:r>
                <a:rPr lang="en-US" altLang="zh-CN" sz="2200" b="1">
                  <a:solidFill>
                    <a:schemeClr val="bg2"/>
                  </a:solidFill>
                </a:rPr>
                <a:t>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Z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0   0    0       0      0       1 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    </a:t>
              </a:r>
              <a:r>
                <a:rPr lang="en-US" altLang="zh-CN" sz="2200" b="1">
                  <a:solidFill>
                    <a:schemeClr val="bg2"/>
                  </a:solidFill>
                </a:rPr>
                <a:t>0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 ×</a:t>
              </a:r>
              <a:r>
                <a:rPr lang="en-US" altLang="zh-CN" sz="2200" b="1">
                  <a:solidFill>
                    <a:schemeClr val="bg2"/>
                  </a:solidFill>
                </a:rPr>
                <a:t>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  </a:t>
              </a:r>
              <a:r>
                <a:rPr lang="en-US" altLang="zh-CN" sz="2200" b="1">
                  <a:solidFill>
                    <a:schemeClr val="bg2"/>
                  </a:solidFill>
                </a:rPr>
                <a:t>1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  1   </a:t>
              </a:r>
              <a:r>
                <a:rPr lang="en-US" altLang="zh-CN" sz="2200" b="1">
                  <a:solidFill>
                    <a:schemeClr val="bg2"/>
                  </a:solidFill>
                </a:rPr>
                <a:t>0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0   0    1       0      1       0            0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   1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1     2      0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0   1    0       0      1       1            0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  </a:t>
              </a:r>
              <a:r>
                <a:rPr lang="en-US" altLang="zh-CN" sz="2200" b="1">
                  <a:solidFill>
                    <a:schemeClr val="bg2"/>
                  </a:solidFill>
                </a:rPr>
                <a:t>1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3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0   1    1       1      0       0          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1</a:t>
              </a:r>
              <a:r>
                <a:rPr lang="en-US" altLang="zh-CN" sz="2200" b="1">
                  <a:solidFill>
                    <a:schemeClr val="bg2"/>
                  </a:solidFill>
                </a:rPr>
                <a:t>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 ×</a:t>
              </a:r>
              <a:r>
                <a:rPr lang="en-US" altLang="zh-CN" sz="2200" b="1">
                  <a:solidFill>
                    <a:schemeClr val="bg2"/>
                  </a:solidFill>
                </a:rPr>
                <a:t>  1  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 1  4   </a:t>
              </a:r>
              <a:r>
                <a:rPr lang="en-US" altLang="zh-CN" sz="2200" b="1">
                  <a:solidFill>
                    <a:schemeClr val="bg2"/>
                  </a:solidFill>
                </a:rPr>
                <a:t>0</a:t>
              </a:r>
            </a:p>
            <a:p>
              <a:pPr marL="457200" indent="-457200" algn="just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1   0    0       0      0       0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     ×</a:t>
              </a:r>
              <a:r>
                <a:rPr lang="en-US" altLang="zh-CN" sz="2200" b="1">
                  <a:solidFill>
                    <a:schemeClr val="bg2"/>
                  </a:solidFill>
                </a:rPr>
                <a:t>   1 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×</a:t>
              </a:r>
              <a:r>
                <a:rPr lang="en-US" altLang="zh-CN" sz="2200" b="1">
                  <a:solidFill>
                    <a:schemeClr val="bg2"/>
                  </a:solidFill>
                </a:rPr>
                <a:t>    0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  5   1</a:t>
              </a:r>
            </a:p>
          </p:txBody>
        </p:sp>
        <p:sp>
          <p:nvSpPr>
            <p:cNvPr id="578680" name="Line 120"/>
            <p:cNvSpPr>
              <a:spLocks noChangeShapeType="1"/>
            </p:cNvSpPr>
            <p:nvPr/>
          </p:nvSpPr>
          <p:spPr bwMode="auto">
            <a:xfrm>
              <a:off x="1056" y="1104"/>
              <a:ext cx="0" cy="1451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681" name="Line 121"/>
            <p:cNvSpPr>
              <a:spLocks noChangeShapeType="1"/>
            </p:cNvSpPr>
            <p:nvPr/>
          </p:nvSpPr>
          <p:spPr bwMode="auto">
            <a:xfrm>
              <a:off x="3984" y="1098"/>
              <a:ext cx="0" cy="1451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682" name="Line 122"/>
            <p:cNvSpPr>
              <a:spLocks noChangeShapeType="1"/>
            </p:cNvSpPr>
            <p:nvPr/>
          </p:nvSpPr>
          <p:spPr bwMode="auto">
            <a:xfrm>
              <a:off x="2448" y="1104"/>
              <a:ext cx="0" cy="1451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683" name="Line 123"/>
            <p:cNvSpPr>
              <a:spLocks noChangeShapeType="1"/>
            </p:cNvSpPr>
            <p:nvPr/>
          </p:nvSpPr>
          <p:spPr bwMode="auto">
            <a:xfrm>
              <a:off x="288" y="1344"/>
              <a:ext cx="4378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684" name="Line 124"/>
            <p:cNvSpPr>
              <a:spLocks noChangeShapeType="1"/>
            </p:cNvSpPr>
            <p:nvPr/>
          </p:nvSpPr>
          <p:spPr bwMode="auto">
            <a:xfrm>
              <a:off x="2976" y="1104"/>
              <a:ext cx="0" cy="1451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685" name="Line 125"/>
            <p:cNvSpPr>
              <a:spLocks noChangeShapeType="1"/>
            </p:cNvSpPr>
            <p:nvPr/>
          </p:nvSpPr>
          <p:spPr bwMode="auto">
            <a:xfrm>
              <a:off x="3504" y="1104"/>
              <a:ext cx="0" cy="1451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686" name="Line 126"/>
            <p:cNvSpPr>
              <a:spLocks noChangeShapeType="1"/>
            </p:cNvSpPr>
            <p:nvPr/>
          </p:nvSpPr>
          <p:spPr bwMode="auto">
            <a:xfrm>
              <a:off x="4368" y="1104"/>
              <a:ext cx="0" cy="1451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8687" name="Rectangle 127"/>
          <p:cNvSpPr>
            <a:spLocks noChangeArrowheads="1"/>
          </p:cNvSpPr>
          <p:nvPr/>
        </p:nvSpPr>
        <p:spPr bwMode="auto">
          <a:xfrm>
            <a:off x="228600" y="0"/>
            <a:ext cx="33543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异步计数器设计</a:t>
            </a:r>
          </a:p>
        </p:txBody>
      </p:sp>
      <p:sp>
        <p:nvSpPr>
          <p:cNvPr id="578688" name="Line 128"/>
          <p:cNvSpPr>
            <a:spLocks noChangeShapeType="1"/>
          </p:cNvSpPr>
          <p:nvPr/>
        </p:nvSpPr>
        <p:spPr bwMode="auto">
          <a:xfrm>
            <a:off x="611188" y="533400"/>
            <a:ext cx="7993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89" name="AutoShape 129"/>
          <p:cNvSpPr>
            <a:spLocks noChangeArrowheads="1"/>
          </p:cNvSpPr>
          <p:nvPr/>
        </p:nvSpPr>
        <p:spPr bwMode="auto">
          <a:xfrm>
            <a:off x="2743200" y="4648200"/>
            <a:ext cx="304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ChangeArrowheads="1"/>
          </p:cNvSpPr>
          <p:nvPr/>
        </p:nvSpPr>
        <p:spPr bwMode="auto">
          <a:xfrm>
            <a:off x="3521075" y="207645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3001963" y="2076450"/>
            <a:ext cx="519112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01" name="Rectangle 5"/>
          <p:cNvSpPr>
            <a:spLocks noChangeArrowheads="1"/>
          </p:cNvSpPr>
          <p:nvPr/>
        </p:nvSpPr>
        <p:spPr bwMode="auto">
          <a:xfrm>
            <a:off x="2484438" y="207645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02" name="Rectangle 6"/>
          <p:cNvSpPr>
            <a:spLocks noChangeArrowheads="1"/>
          </p:cNvSpPr>
          <p:nvPr/>
        </p:nvSpPr>
        <p:spPr bwMode="auto">
          <a:xfrm>
            <a:off x="1965325" y="2076450"/>
            <a:ext cx="519113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03" name="Rectangle 7"/>
          <p:cNvSpPr>
            <a:spLocks noChangeArrowheads="1"/>
          </p:cNvSpPr>
          <p:nvPr/>
        </p:nvSpPr>
        <p:spPr bwMode="auto">
          <a:xfrm>
            <a:off x="3521075" y="170180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04" name="Rectangle 8"/>
          <p:cNvSpPr>
            <a:spLocks noChangeArrowheads="1"/>
          </p:cNvSpPr>
          <p:nvPr/>
        </p:nvSpPr>
        <p:spPr bwMode="auto">
          <a:xfrm>
            <a:off x="3001963" y="1701800"/>
            <a:ext cx="519112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05" name="Rectangle 9"/>
          <p:cNvSpPr>
            <a:spLocks noChangeArrowheads="1"/>
          </p:cNvSpPr>
          <p:nvPr/>
        </p:nvSpPr>
        <p:spPr bwMode="auto">
          <a:xfrm>
            <a:off x="2484438" y="170180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567306" name="Rectangle 10"/>
          <p:cNvSpPr>
            <a:spLocks noChangeArrowheads="1"/>
          </p:cNvSpPr>
          <p:nvPr/>
        </p:nvSpPr>
        <p:spPr bwMode="auto">
          <a:xfrm>
            <a:off x="1981200" y="1676400"/>
            <a:ext cx="519113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07" name="Line 11"/>
          <p:cNvSpPr>
            <a:spLocks noChangeShapeType="1"/>
          </p:cNvSpPr>
          <p:nvPr/>
        </p:nvSpPr>
        <p:spPr bwMode="auto">
          <a:xfrm>
            <a:off x="1965325" y="1701800"/>
            <a:ext cx="2073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08" name="Line 12"/>
          <p:cNvSpPr>
            <a:spLocks noChangeShapeType="1"/>
          </p:cNvSpPr>
          <p:nvPr/>
        </p:nvSpPr>
        <p:spPr bwMode="auto">
          <a:xfrm>
            <a:off x="1965325" y="2076450"/>
            <a:ext cx="2073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09" name="Line 13"/>
          <p:cNvSpPr>
            <a:spLocks noChangeShapeType="1"/>
          </p:cNvSpPr>
          <p:nvPr/>
        </p:nvSpPr>
        <p:spPr bwMode="auto">
          <a:xfrm>
            <a:off x="1965325" y="2451100"/>
            <a:ext cx="2073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10" name="Line 14"/>
          <p:cNvSpPr>
            <a:spLocks noChangeShapeType="1"/>
          </p:cNvSpPr>
          <p:nvPr/>
        </p:nvSpPr>
        <p:spPr bwMode="auto">
          <a:xfrm>
            <a:off x="1965325" y="1701800"/>
            <a:ext cx="0" cy="7493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11" name="Line 15"/>
          <p:cNvSpPr>
            <a:spLocks noChangeShapeType="1"/>
          </p:cNvSpPr>
          <p:nvPr/>
        </p:nvSpPr>
        <p:spPr bwMode="auto">
          <a:xfrm>
            <a:off x="2484438" y="1701800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12" name="Line 16"/>
          <p:cNvSpPr>
            <a:spLocks noChangeShapeType="1"/>
          </p:cNvSpPr>
          <p:nvPr/>
        </p:nvSpPr>
        <p:spPr bwMode="auto">
          <a:xfrm>
            <a:off x="3001963" y="1701800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13" name="Line 17"/>
          <p:cNvSpPr>
            <a:spLocks noChangeShapeType="1"/>
          </p:cNvSpPr>
          <p:nvPr/>
        </p:nvSpPr>
        <p:spPr bwMode="auto">
          <a:xfrm>
            <a:off x="3521075" y="1701800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14" name="Line 18"/>
          <p:cNvSpPr>
            <a:spLocks noChangeShapeType="1"/>
          </p:cNvSpPr>
          <p:nvPr/>
        </p:nvSpPr>
        <p:spPr bwMode="auto">
          <a:xfrm>
            <a:off x="4038600" y="2076450"/>
            <a:ext cx="0" cy="374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15" name="Line 19"/>
          <p:cNvSpPr>
            <a:spLocks noChangeShapeType="1"/>
          </p:cNvSpPr>
          <p:nvPr/>
        </p:nvSpPr>
        <p:spPr bwMode="auto">
          <a:xfrm>
            <a:off x="4038600" y="1701800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16" name="Line 20"/>
          <p:cNvSpPr>
            <a:spLocks noChangeShapeType="1"/>
          </p:cNvSpPr>
          <p:nvPr/>
        </p:nvSpPr>
        <p:spPr bwMode="auto">
          <a:xfrm>
            <a:off x="1690688" y="1423988"/>
            <a:ext cx="274637" cy="2778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17" name="Text Box 21"/>
          <p:cNvSpPr txBox="1">
            <a:spLocks noChangeArrowheads="1"/>
          </p:cNvSpPr>
          <p:nvPr/>
        </p:nvSpPr>
        <p:spPr bwMode="auto">
          <a:xfrm>
            <a:off x="2105025" y="1281113"/>
            <a:ext cx="1933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00   01  11    10</a:t>
            </a:r>
          </a:p>
        </p:txBody>
      </p:sp>
      <p:sp>
        <p:nvSpPr>
          <p:cNvPr id="567318" name="Text Box 22"/>
          <p:cNvSpPr txBox="1">
            <a:spLocks noChangeArrowheads="1"/>
          </p:cNvSpPr>
          <p:nvPr/>
        </p:nvSpPr>
        <p:spPr bwMode="auto">
          <a:xfrm>
            <a:off x="1690688" y="1811338"/>
            <a:ext cx="311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67320" name="Text Box 24"/>
          <p:cNvSpPr txBox="1">
            <a:spLocks noChangeArrowheads="1"/>
          </p:cNvSpPr>
          <p:nvPr/>
        </p:nvSpPr>
        <p:spPr bwMode="auto">
          <a:xfrm>
            <a:off x="1371600" y="914400"/>
            <a:ext cx="989013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67322" name="Text Box 26"/>
          <p:cNvSpPr txBox="1">
            <a:spLocks noChangeArrowheads="1"/>
          </p:cNvSpPr>
          <p:nvPr/>
        </p:nvSpPr>
        <p:spPr bwMode="auto">
          <a:xfrm>
            <a:off x="990600" y="1614488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567323" name="Text Box 27"/>
          <p:cNvSpPr txBox="1">
            <a:spLocks noChangeArrowheads="1"/>
          </p:cNvSpPr>
          <p:nvPr/>
        </p:nvSpPr>
        <p:spPr bwMode="auto">
          <a:xfrm>
            <a:off x="1371600" y="25288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1</a:t>
            </a:r>
            <a:endParaRPr kumimoji="0" lang="en-US" altLang="zh-CN" sz="2800" b="1" baseline="-250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47" name="Text Box 51"/>
          <p:cNvSpPr txBox="1">
            <a:spLocks noChangeArrowheads="1"/>
          </p:cNvSpPr>
          <p:nvPr/>
        </p:nvSpPr>
        <p:spPr bwMode="auto">
          <a:xfrm>
            <a:off x="4953000" y="15525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567350" name="Text Box 54"/>
          <p:cNvSpPr txBox="1">
            <a:spLocks noChangeArrowheads="1"/>
          </p:cNvSpPr>
          <p:nvPr/>
        </p:nvSpPr>
        <p:spPr bwMode="auto">
          <a:xfrm>
            <a:off x="6172200" y="25288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1</a:t>
            </a:r>
          </a:p>
        </p:txBody>
      </p:sp>
      <p:sp>
        <p:nvSpPr>
          <p:cNvPr id="567352" name="Rectangle 56"/>
          <p:cNvSpPr>
            <a:spLocks noChangeArrowheads="1"/>
          </p:cNvSpPr>
          <p:nvPr/>
        </p:nvSpPr>
        <p:spPr bwMode="auto">
          <a:xfrm>
            <a:off x="228600" y="0"/>
            <a:ext cx="33543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异步计数器设计</a:t>
            </a:r>
          </a:p>
        </p:txBody>
      </p:sp>
      <p:sp>
        <p:nvSpPr>
          <p:cNvPr id="567353" name="Line 57"/>
          <p:cNvSpPr>
            <a:spLocks noChangeShapeType="1"/>
          </p:cNvSpPr>
          <p:nvPr/>
        </p:nvSpPr>
        <p:spPr bwMode="auto">
          <a:xfrm>
            <a:off x="611188" y="533400"/>
            <a:ext cx="7993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54" name="Text Box 58"/>
          <p:cNvSpPr txBox="1">
            <a:spLocks noChangeArrowheads="1"/>
          </p:cNvSpPr>
          <p:nvPr/>
        </p:nvSpPr>
        <p:spPr bwMode="auto">
          <a:xfrm>
            <a:off x="1295400" y="1295400"/>
            <a:ext cx="533400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567355" name="Rectangle 59"/>
          <p:cNvSpPr>
            <a:spLocks noChangeArrowheads="1"/>
          </p:cNvSpPr>
          <p:nvPr/>
        </p:nvSpPr>
        <p:spPr bwMode="auto">
          <a:xfrm>
            <a:off x="7635875" y="200025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56" name="Rectangle 60"/>
          <p:cNvSpPr>
            <a:spLocks noChangeArrowheads="1"/>
          </p:cNvSpPr>
          <p:nvPr/>
        </p:nvSpPr>
        <p:spPr bwMode="auto">
          <a:xfrm>
            <a:off x="7116763" y="2000250"/>
            <a:ext cx="519112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57" name="Rectangle 61"/>
          <p:cNvSpPr>
            <a:spLocks noChangeArrowheads="1"/>
          </p:cNvSpPr>
          <p:nvPr/>
        </p:nvSpPr>
        <p:spPr bwMode="auto">
          <a:xfrm>
            <a:off x="6599238" y="200025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58" name="Rectangle 62"/>
          <p:cNvSpPr>
            <a:spLocks noChangeArrowheads="1"/>
          </p:cNvSpPr>
          <p:nvPr/>
        </p:nvSpPr>
        <p:spPr bwMode="auto">
          <a:xfrm>
            <a:off x="6080125" y="2000250"/>
            <a:ext cx="519113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59" name="Rectangle 63"/>
          <p:cNvSpPr>
            <a:spLocks noChangeArrowheads="1"/>
          </p:cNvSpPr>
          <p:nvPr/>
        </p:nvSpPr>
        <p:spPr bwMode="auto">
          <a:xfrm>
            <a:off x="7635875" y="162560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60" name="Rectangle 64"/>
          <p:cNvSpPr>
            <a:spLocks noChangeArrowheads="1"/>
          </p:cNvSpPr>
          <p:nvPr/>
        </p:nvSpPr>
        <p:spPr bwMode="auto">
          <a:xfrm>
            <a:off x="7116763" y="1625600"/>
            <a:ext cx="519112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567361" name="Rectangle 65"/>
          <p:cNvSpPr>
            <a:spLocks noChangeArrowheads="1"/>
          </p:cNvSpPr>
          <p:nvPr/>
        </p:nvSpPr>
        <p:spPr bwMode="auto">
          <a:xfrm>
            <a:off x="6599238" y="162560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62" name="Rectangle 66"/>
          <p:cNvSpPr>
            <a:spLocks noChangeArrowheads="1"/>
          </p:cNvSpPr>
          <p:nvPr/>
        </p:nvSpPr>
        <p:spPr bwMode="auto">
          <a:xfrm>
            <a:off x="6096000" y="1600200"/>
            <a:ext cx="519113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63" name="Line 67"/>
          <p:cNvSpPr>
            <a:spLocks noChangeShapeType="1"/>
          </p:cNvSpPr>
          <p:nvPr/>
        </p:nvSpPr>
        <p:spPr bwMode="auto">
          <a:xfrm>
            <a:off x="6080125" y="1625600"/>
            <a:ext cx="2073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64" name="Line 68"/>
          <p:cNvSpPr>
            <a:spLocks noChangeShapeType="1"/>
          </p:cNvSpPr>
          <p:nvPr/>
        </p:nvSpPr>
        <p:spPr bwMode="auto">
          <a:xfrm>
            <a:off x="6080125" y="2000250"/>
            <a:ext cx="2073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65" name="Line 69"/>
          <p:cNvSpPr>
            <a:spLocks noChangeShapeType="1"/>
          </p:cNvSpPr>
          <p:nvPr/>
        </p:nvSpPr>
        <p:spPr bwMode="auto">
          <a:xfrm>
            <a:off x="6080125" y="2374900"/>
            <a:ext cx="2073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66" name="Line 70"/>
          <p:cNvSpPr>
            <a:spLocks noChangeShapeType="1"/>
          </p:cNvSpPr>
          <p:nvPr/>
        </p:nvSpPr>
        <p:spPr bwMode="auto">
          <a:xfrm>
            <a:off x="6080125" y="1625600"/>
            <a:ext cx="0" cy="7493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67" name="Line 71"/>
          <p:cNvSpPr>
            <a:spLocks noChangeShapeType="1"/>
          </p:cNvSpPr>
          <p:nvPr/>
        </p:nvSpPr>
        <p:spPr bwMode="auto">
          <a:xfrm>
            <a:off x="6599238" y="1625600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68" name="Line 72"/>
          <p:cNvSpPr>
            <a:spLocks noChangeShapeType="1"/>
          </p:cNvSpPr>
          <p:nvPr/>
        </p:nvSpPr>
        <p:spPr bwMode="auto">
          <a:xfrm>
            <a:off x="7116763" y="1625600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69" name="Line 73"/>
          <p:cNvSpPr>
            <a:spLocks noChangeShapeType="1"/>
          </p:cNvSpPr>
          <p:nvPr/>
        </p:nvSpPr>
        <p:spPr bwMode="auto">
          <a:xfrm>
            <a:off x="7635875" y="1625600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70" name="Line 74"/>
          <p:cNvSpPr>
            <a:spLocks noChangeShapeType="1"/>
          </p:cNvSpPr>
          <p:nvPr/>
        </p:nvSpPr>
        <p:spPr bwMode="auto">
          <a:xfrm>
            <a:off x="8153400" y="2000250"/>
            <a:ext cx="0" cy="374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71" name="Line 75"/>
          <p:cNvSpPr>
            <a:spLocks noChangeShapeType="1"/>
          </p:cNvSpPr>
          <p:nvPr/>
        </p:nvSpPr>
        <p:spPr bwMode="auto">
          <a:xfrm>
            <a:off x="8153400" y="1625600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72" name="Line 76"/>
          <p:cNvSpPr>
            <a:spLocks noChangeShapeType="1"/>
          </p:cNvSpPr>
          <p:nvPr/>
        </p:nvSpPr>
        <p:spPr bwMode="auto">
          <a:xfrm>
            <a:off x="5805488" y="1347788"/>
            <a:ext cx="274637" cy="2778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73" name="Text Box 77"/>
          <p:cNvSpPr txBox="1">
            <a:spLocks noChangeArrowheads="1"/>
          </p:cNvSpPr>
          <p:nvPr/>
        </p:nvSpPr>
        <p:spPr bwMode="auto">
          <a:xfrm>
            <a:off x="6219825" y="1204913"/>
            <a:ext cx="1933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00   01  11    10</a:t>
            </a:r>
          </a:p>
        </p:txBody>
      </p:sp>
      <p:sp>
        <p:nvSpPr>
          <p:cNvPr id="567374" name="Text Box 78"/>
          <p:cNvSpPr txBox="1">
            <a:spLocks noChangeArrowheads="1"/>
          </p:cNvSpPr>
          <p:nvPr/>
        </p:nvSpPr>
        <p:spPr bwMode="auto">
          <a:xfrm>
            <a:off x="5805488" y="1735138"/>
            <a:ext cx="311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67375" name="Text Box 79"/>
          <p:cNvSpPr txBox="1">
            <a:spLocks noChangeArrowheads="1"/>
          </p:cNvSpPr>
          <p:nvPr/>
        </p:nvSpPr>
        <p:spPr bwMode="auto">
          <a:xfrm>
            <a:off x="5486400" y="838200"/>
            <a:ext cx="989013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67376" name="Text Box 80"/>
          <p:cNvSpPr txBox="1">
            <a:spLocks noChangeArrowheads="1"/>
          </p:cNvSpPr>
          <p:nvPr/>
        </p:nvSpPr>
        <p:spPr bwMode="auto">
          <a:xfrm>
            <a:off x="5410200" y="1219200"/>
            <a:ext cx="533400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567377" name="Rectangle 81"/>
          <p:cNvSpPr>
            <a:spLocks noChangeArrowheads="1"/>
          </p:cNvSpPr>
          <p:nvPr/>
        </p:nvSpPr>
        <p:spPr bwMode="auto">
          <a:xfrm>
            <a:off x="3597275" y="474345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78" name="Rectangle 82"/>
          <p:cNvSpPr>
            <a:spLocks noChangeArrowheads="1"/>
          </p:cNvSpPr>
          <p:nvPr/>
        </p:nvSpPr>
        <p:spPr bwMode="auto">
          <a:xfrm>
            <a:off x="3078163" y="4743450"/>
            <a:ext cx="519112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79" name="Rectangle 83"/>
          <p:cNvSpPr>
            <a:spLocks noChangeArrowheads="1"/>
          </p:cNvSpPr>
          <p:nvPr/>
        </p:nvSpPr>
        <p:spPr bwMode="auto">
          <a:xfrm>
            <a:off x="2560638" y="474345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80" name="Rectangle 84"/>
          <p:cNvSpPr>
            <a:spLocks noChangeArrowheads="1"/>
          </p:cNvSpPr>
          <p:nvPr/>
        </p:nvSpPr>
        <p:spPr bwMode="auto">
          <a:xfrm>
            <a:off x="2041525" y="4743450"/>
            <a:ext cx="519113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567381" name="Rectangle 85"/>
          <p:cNvSpPr>
            <a:spLocks noChangeArrowheads="1"/>
          </p:cNvSpPr>
          <p:nvPr/>
        </p:nvSpPr>
        <p:spPr bwMode="auto">
          <a:xfrm>
            <a:off x="3597275" y="436880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567382" name="Rectangle 86"/>
          <p:cNvSpPr>
            <a:spLocks noChangeArrowheads="1"/>
          </p:cNvSpPr>
          <p:nvPr/>
        </p:nvSpPr>
        <p:spPr bwMode="auto">
          <a:xfrm>
            <a:off x="3078163" y="4368800"/>
            <a:ext cx="519112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83" name="Rectangle 87"/>
          <p:cNvSpPr>
            <a:spLocks noChangeArrowheads="1"/>
          </p:cNvSpPr>
          <p:nvPr/>
        </p:nvSpPr>
        <p:spPr bwMode="auto">
          <a:xfrm>
            <a:off x="2560638" y="436880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384" name="Rectangle 88"/>
          <p:cNvSpPr>
            <a:spLocks noChangeArrowheads="1"/>
          </p:cNvSpPr>
          <p:nvPr/>
        </p:nvSpPr>
        <p:spPr bwMode="auto">
          <a:xfrm>
            <a:off x="2057400" y="4343400"/>
            <a:ext cx="519113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567385" name="Line 89"/>
          <p:cNvSpPr>
            <a:spLocks noChangeShapeType="1"/>
          </p:cNvSpPr>
          <p:nvPr/>
        </p:nvSpPr>
        <p:spPr bwMode="auto">
          <a:xfrm>
            <a:off x="2041525" y="4368800"/>
            <a:ext cx="2073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86" name="Line 90"/>
          <p:cNvSpPr>
            <a:spLocks noChangeShapeType="1"/>
          </p:cNvSpPr>
          <p:nvPr/>
        </p:nvSpPr>
        <p:spPr bwMode="auto">
          <a:xfrm>
            <a:off x="2041525" y="4743450"/>
            <a:ext cx="2073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87" name="Line 91"/>
          <p:cNvSpPr>
            <a:spLocks noChangeShapeType="1"/>
          </p:cNvSpPr>
          <p:nvPr/>
        </p:nvSpPr>
        <p:spPr bwMode="auto">
          <a:xfrm>
            <a:off x="2041525" y="5118100"/>
            <a:ext cx="2073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88" name="Line 92"/>
          <p:cNvSpPr>
            <a:spLocks noChangeShapeType="1"/>
          </p:cNvSpPr>
          <p:nvPr/>
        </p:nvSpPr>
        <p:spPr bwMode="auto">
          <a:xfrm>
            <a:off x="2041525" y="4368800"/>
            <a:ext cx="0" cy="7493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89" name="Line 93"/>
          <p:cNvSpPr>
            <a:spLocks noChangeShapeType="1"/>
          </p:cNvSpPr>
          <p:nvPr/>
        </p:nvSpPr>
        <p:spPr bwMode="auto">
          <a:xfrm>
            <a:off x="2560638" y="4368800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90" name="Line 94"/>
          <p:cNvSpPr>
            <a:spLocks noChangeShapeType="1"/>
          </p:cNvSpPr>
          <p:nvPr/>
        </p:nvSpPr>
        <p:spPr bwMode="auto">
          <a:xfrm>
            <a:off x="3078163" y="4368800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91" name="Line 95"/>
          <p:cNvSpPr>
            <a:spLocks noChangeShapeType="1"/>
          </p:cNvSpPr>
          <p:nvPr/>
        </p:nvSpPr>
        <p:spPr bwMode="auto">
          <a:xfrm>
            <a:off x="3597275" y="4368800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92" name="Line 96"/>
          <p:cNvSpPr>
            <a:spLocks noChangeShapeType="1"/>
          </p:cNvSpPr>
          <p:nvPr/>
        </p:nvSpPr>
        <p:spPr bwMode="auto">
          <a:xfrm>
            <a:off x="4114800" y="4743450"/>
            <a:ext cx="0" cy="374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93" name="Line 97"/>
          <p:cNvSpPr>
            <a:spLocks noChangeShapeType="1"/>
          </p:cNvSpPr>
          <p:nvPr/>
        </p:nvSpPr>
        <p:spPr bwMode="auto">
          <a:xfrm>
            <a:off x="4114800" y="4368800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94" name="Line 98"/>
          <p:cNvSpPr>
            <a:spLocks noChangeShapeType="1"/>
          </p:cNvSpPr>
          <p:nvPr/>
        </p:nvSpPr>
        <p:spPr bwMode="auto">
          <a:xfrm>
            <a:off x="1766888" y="4090988"/>
            <a:ext cx="274637" cy="2778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95" name="Text Box 99"/>
          <p:cNvSpPr txBox="1">
            <a:spLocks noChangeArrowheads="1"/>
          </p:cNvSpPr>
          <p:nvPr/>
        </p:nvSpPr>
        <p:spPr bwMode="auto">
          <a:xfrm>
            <a:off x="2181225" y="3948113"/>
            <a:ext cx="1933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00   01  11    10</a:t>
            </a:r>
          </a:p>
        </p:txBody>
      </p:sp>
      <p:sp>
        <p:nvSpPr>
          <p:cNvPr id="567396" name="Text Box 100"/>
          <p:cNvSpPr txBox="1">
            <a:spLocks noChangeArrowheads="1"/>
          </p:cNvSpPr>
          <p:nvPr/>
        </p:nvSpPr>
        <p:spPr bwMode="auto">
          <a:xfrm>
            <a:off x="1766888" y="4478338"/>
            <a:ext cx="311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67397" name="Text Box 101"/>
          <p:cNvSpPr txBox="1">
            <a:spLocks noChangeArrowheads="1"/>
          </p:cNvSpPr>
          <p:nvPr/>
        </p:nvSpPr>
        <p:spPr bwMode="auto">
          <a:xfrm>
            <a:off x="1447800" y="3581400"/>
            <a:ext cx="989013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67398" name="Text Box 102"/>
          <p:cNvSpPr txBox="1">
            <a:spLocks noChangeArrowheads="1"/>
          </p:cNvSpPr>
          <p:nvPr/>
        </p:nvSpPr>
        <p:spPr bwMode="auto">
          <a:xfrm>
            <a:off x="1066800" y="4281488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67400" name="Text Box 104"/>
          <p:cNvSpPr txBox="1">
            <a:spLocks noChangeArrowheads="1"/>
          </p:cNvSpPr>
          <p:nvPr/>
        </p:nvSpPr>
        <p:spPr bwMode="auto">
          <a:xfrm>
            <a:off x="5029200" y="42195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67401" name="Text Box 105"/>
          <p:cNvSpPr txBox="1">
            <a:spLocks noChangeArrowheads="1"/>
          </p:cNvSpPr>
          <p:nvPr/>
        </p:nvSpPr>
        <p:spPr bwMode="auto">
          <a:xfrm>
            <a:off x="6248400" y="51958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1</a:t>
            </a:r>
          </a:p>
        </p:txBody>
      </p:sp>
      <p:sp>
        <p:nvSpPr>
          <p:cNvPr id="567402" name="Text Box 106"/>
          <p:cNvSpPr txBox="1">
            <a:spLocks noChangeArrowheads="1"/>
          </p:cNvSpPr>
          <p:nvPr/>
        </p:nvSpPr>
        <p:spPr bwMode="auto">
          <a:xfrm>
            <a:off x="1371600" y="3962400"/>
            <a:ext cx="533400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567403" name="Rectangle 107"/>
          <p:cNvSpPr>
            <a:spLocks noChangeArrowheads="1"/>
          </p:cNvSpPr>
          <p:nvPr/>
        </p:nvSpPr>
        <p:spPr bwMode="auto">
          <a:xfrm>
            <a:off x="7712075" y="466725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404" name="Rectangle 108"/>
          <p:cNvSpPr>
            <a:spLocks noChangeArrowheads="1"/>
          </p:cNvSpPr>
          <p:nvPr/>
        </p:nvSpPr>
        <p:spPr bwMode="auto">
          <a:xfrm>
            <a:off x="7192963" y="4667250"/>
            <a:ext cx="519112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405" name="Rectangle 109"/>
          <p:cNvSpPr>
            <a:spLocks noChangeArrowheads="1"/>
          </p:cNvSpPr>
          <p:nvPr/>
        </p:nvSpPr>
        <p:spPr bwMode="auto">
          <a:xfrm>
            <a:off x="6675438" y="466725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406" name="Rectangle 110"/>
          <p:cNvSpPr>
            <a:spLocks noChangeArrowheads="1"/>
          </p:cNvSpPr>
          <p:nvPr/>
        </p:nvSpPr>
        <p:spPr bwMode="auto">
          <a:xfrm>
            <a:off x="6156325" y="4667250"/>
            <a:ext cx="519113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407" name="Rectangle 111"/>
          <p:cNvSpPr>
            <a:spLocks noChangeArrowheads="1"/>
          </p:cNvSpPr>
          <p:nvPr/>
        </p:nvSpPr>
        <p:spPr bwMode="auto">
          <a:xfrm>
            <a:off x="7712075" y="429260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408" name="Rectangle 112"/>
          <p:cNvSpPr>
            <a:spLocks noChangeArrowheads="1"/>
          </p:cNvSpPr>
          <p:nvPr/>
        </p:nvSpPr>
        <p:spPr bwMode="auto">
          <a:xfrm>
            <a:off x="7192963" y="4292600"/>
            <a:ext cx="519112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567409" name="Rectangle 113"/>
          <p:cNvSpPr>
            <a:spLocks noChangeArrowheads="1"/>
          </p:cNvSpPr>
          <p:nvPr/>
        </p:nvSpPr>
        <p:spPr bwMode="auto">
          <a:xfrm>
            <a:off x="6675438" y="429260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567410" name="Rectangle 114"/>
          <p:cNvSpPr>
            <a:spLocks noChangeArrowheads="1"/>
          </p:cNvSpPr>
          <p:nvPr/>
        </p:nvSpPr>
        <p:spPr bwMode="auto">
          <a:xfrm>
            <a:off x="6172200" y="4267200"/>
            <a:ext cx="519113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7411" name="Line 115"/>
          <p:cNvSpPr>
            <a:spLocks noChangeShapeType="1"/>
          </p:cNvSpPr>
          <p:nvPr/>
        </p:nvSpPr>
        <p:spPr bwMode="auto">
          <a:xfrm>
            <a:off x="6156325" y="4292600"/>
            <a:ext cx="2073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412" name="Line 116"/>
          <p:cNvSpPr>
            <a:spLocks noChangeShapeType="1"/>
          </p:cNvSpPr>
          <p:nvPr/>
        </p:nvSpPr>
        <p:spPr bwMode="auto">
          <a:xfrm>
            <a:off x="6156325" y="4667250"/>
            <a:ext cx="2073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413" name="Line 117"/>
          <p:cNvSpPr>
            <a:spLocks noChangeShapeType="1"/>
          </p:cNvSpPr>
          <p:nvPr/>
        </p:nvSpPr>
        <p:spPr bwMode="auto">
          <a:xfrm>
            <a:off x="6156325" y="5041900"/>
            <a:ext cx="2073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414" name="Line 118"/>
          <p:cNvSpPr>
            <a:spLocks noChangeShapeType="1"/>
          </p:cNvSpPr>
          <p:nvPr/>
        </p:nvSpPr>
        <p:spPr bwMode="auto">
          <a:xfrm>
            <a:off x="6156325" y="4292600"/>
            <a:ext cx="0" cy="7493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415" name="Line 119"/>
          <p:cNvSpPr>
            <a:spLocks noChangeShapeType="1"/>
          </p:cNvSpPr>
          <p:nvPr/>
        </p:nvSpPr>
        <p:spPr bwMode="auto">
          <a:xfrm>
            <a:off x="6675438" y="4292600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416" name="Line 120"/>
          <p:cNvSpPr>
            <a:spLocks noChangeShapeType="1"/>
          </p:cNvSpPr>
          <p:nvPr/>
        </p:nvSpPr>
        <p:spPr bwMode="auto">
          <a:xfrm>
            <a:off x="7192963" y="4292600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417" name="Line 121"/>
          <p:cNvSpPr>
            <a:spLocks noChangeShapeType="1"/>
          </p:cNvSpPr>
          <p:nvPr/>
        </p:nvSpPr>
        <p:spPr bwMode="auto">
          <a:xfrm>
            <a:off x="7712075" y="4292600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418" name="Line 122"/>
          <p:cNvSpPr>
            <a:spLocks noChangeShapeType="1"/>
          </p:cNvSpPr>
          <p:nvPr/>
        </p:nvSpPr>
        <p:spPr bwMode="auto">
          <a:xfrm>
            <a:off x="8229600" y="4667250"/>
            <a:ext cx="0" cy="374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419" name="Line 123"/>
          <p:cNvSpPr>
            <a:spLocks noChangeShapeType="1"/>
          </p:cNvSpPr>
          <p:nvPr/>
        </p:nvSpPr>
        <p:spPr bwMode="auto">
          <a:xfrm>
            <a:off x="8229600" y="4292600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420" name="Line 124"/>
          <p:cNvSpPr>
            <a:spLocks noChangeShapeType="1"/>
          </p:cNvSpPr>
          <p:nvPr/>
        </p:nvSpPr>
        <p:spPr bwMode="auto">
          <a:xfrm>
            <a:off x="5881688" y="4014788"/>
            <a:ext cx="274637" cy="2778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421" name="Text Box 125"/>
          <p:cNvSpPr txBox="1">
            <a:spLocks noChangeArrowheads="1"/>
          </p:cNvSpPr>
          <p:nvPr/>
        </p:nvSpPr>
        <p:spPr bwMode="auto">
          <a:xfrm>
            <a:off x="6296025" y="3871913"/>
            <a:ext cx="1933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00   01  11    10</a:t>
            </a:r>
          </a:p>
        </p:txBody>
      </p:sp>
      <p:sp>
        <p:nvSpPr>
          <p:cNvPr id="567422" name="Text Box 126"/>
          <p:cNvSpPr txBox="1">
            <a:spLocks noChangeArrowheads="1"/>
          </p:cNvSpPr>
          <p:nvPr/>
        </p:nvSpPr>
        <p:spPr bwMode="auto">
          <a:xfrm>
            <a:off x="5881688" y="4402138"/>
            <a:ext cx="311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67423" name="Text Box 127"/>
          <p:cNvSpPr txBox="1">
            <a:spLocks noChangeArrowheads="1"/>
          </p:cNvSpPr>
          <p:nvPr/>
        </p:nvSpPr>
        <p:spPr bwMode="auto">
          <a:xfrm>
            <a:off x="5562600" y="3505200"/>
            <a:ext cx="989013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67424" name="Text Box 128"/>
          <p:cNvSpPr txBox="1">
            <a:spLocks noChangeArrowheads="1"/>
          </p:cNvSpPr>
          <p:nvPr/>
        </p:nvSpPr>
        <p:spPr bwMode="auto">
          <a:xfrm>
            <a:off x="5486400" y="3886200"/>
            <a:ext cx="533400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grpSp>
        <p:nvGrpSpPr>
          <p:cNvPr id="40035" name="Group 130"/>
          <p:cNvGrpSpPr>
            <a:grpSpLocks/>
          </p:cNvGrpSpPr>
          <p:nvPr/>
        </p:nvGrpSpPr>
        <p:grpSpPr bwMode="auto">
          <a:xfrm>
            <a:off x="1447800" y="5272088"/>
            <a:ext cx="1752600" cy="519112"/>
            <a:chOff x="912" y="3321"/>
            <a:chExt cx="1104" cy="327"/>
          </a:xfrm>
        </p:grpSpPr>
        <p:sp>
          <p:nvSpPr>
            <p:cNvPr id="567399" name="Text Box 103"/>
            <p:cNvSpPr txBox="1">
              <a:spLocks noChangeArrowheads="1"/>
            </p:cNvSpPr>
            <p:nvPr/>
          </p:nvSpPr>
          <p:spPr bwMode="auto">
            <a:xfrm>
              <a:off x="912" y="3321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</a:t>
              </a:r>
              <a:r>
                <a:rPr kumimoji="0" lang="en-US" altLang="zh-CN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 </a:t>
              </a:r>
              <a:r>
                <a:rPr kumimoji="0"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567425" name="Line 129"/>
            <p:cNvSpPr>
              <a:spLocks noChangeShapeType="1"/>
            </p:cNvSpPr>
            <p:nvPr/>
          </p:nvSpPr>
          <p:spPr bwMode="auto">
            <a:xfrm>
              <a:off x="1428" y="3384"/>
              <a:ext cx="9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ChangeArrowheads="1"/>
          </p:cNvSpPr>
          <p:nvPr/>
        </p:nvSpPr>
        <p:spPr bwMode="auto">
          <a:xfrm>
            <a:off x="3597275" y="177165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8323" name="Rectangle 3"/>
          <p:cNvSpPr>
            <a:spLocks noChangeArrowheads="1"/>
          </p:cNvSpPr>
          <p:nvPr/>
        </p:nvSpPr>
        <p:spPr bwMode="auto">
          <a:xfrm>
            <a:off x="3078163" y="1771650"/>
            <a:ext cx="519112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2560638" y="177165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×</a:t>
            </a:r>
          </a:p>
        </p:txBody>
      </p:sp>
      <p:sp>
        <p:nvSpPr>
          <p:cNvPr id="568325" name="Rectangle 5"/>
          <p:cNvSpPr>
            <a:spLocks noChangeArrowheads="1"/>
          </p:cNvSpPr>
          <p:nvPr/>
        </p:nvSpPr>
        <p:spPr bwMode="auto">
          <a:xfrm>
            <a:off x="2041525" y="1771650"/>
            <a:ext cx="519113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</a:t>
            </a: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3597275" y="139700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568327" name="Rectangle 7"/>
          <p:cNvSpPr>
            <a:spLocks noChangeArrowheads="1"/>
          </p:cNvSpPr>
          <p:nvPr/>
        </p:nvSpPr>
        <p:spPr bwMode="auto">
          <a:xfrm>
            <a:off x="3078163" y="1397000"/>
            <a:ext cx="519112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>
            <a:off x="2560638" y="1397000"/>
            <a:ext cx="517525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>
            <a:off x="2057400" y="1371600"/>
            <a:ext cx="519113" cy="37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0</a:t>
            </a:r>
          </a:p>
        </p:txBody>
      </p:sp>
      <p:sp>
        <p:nvSpPr>
          <p:cNvPr id="568330" name="Line 10"/>
          <p:cNvSpPr>
            <a:spLocks noChangeShapeType="1"/>
          </p:cNvSpPr>
          <p:nvPr/>
        </p:nvSpPr>
        <p:spPr bwMode="auto">
          <a:xfrm>
            <a:off x="2041525" y="1397000"/>
            <a:ext cx="2073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8331" name="Line 11"/>
          <p:cNvSpPr>
            <a:spLocks noChangeShapeType="1"/>
          </p:cNvSpPr>
          <p:nvPr/>
        </p:nvSpPr>
        <p:spPr bwMode="auto">
          <a:xfrm>
            <a:off x="2041525" y="1771650"/>
            <a:ext cx="2073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8332" name="Line 12"/>
          <p:cNvSpPr>
            <a:spLocks noChangeShapeType="1"/>
          </p:cNvSpPr>
          <p:nvPr/>
        </p:nvSpPr>
        <p:spPr bwMode="auto">
          <a:xfrm>
            <a:off x="2041525" y="2146300"/>
            <a:ext cx="2073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8333" name="Line 13"/>
          <p:cNvSpPr>
            <a:spLocks noChangeShapeType="1"/>
          </p:cNvSpPr>
          <p:nvPr/>
        </p:nvSpPr>
        <p:spPr bwMode="auto">
          <a:xfrm>
            <a:off x="2041525" y="1397000"/>
            <a:ext cx="0" cy="7493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8334" name="Line 14"/>
          <p:cNvSpPr>
            <a:spLocks noChangeShapeType="1"/>
          </p:cNvSpPr>
          <p:nvPr/>
        </p:nvSpPr>
        <p:spPr bwMode="auto">
          <a:xfrm>
            <a:off x="2560638" y="1397000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8335" name="Line 15"/>
          <p:cNvSpPr>
            <a:spLocks noChangeShapeType="1"/>
          </p:cNvSpPr>
          <p:nvPr/>
        </p:nvSpPr>
        <p:spPr bwMode="auto">
          <a:xfrm>
            <a:off x="3078163" y="1397000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8336" name="Line 16"/>
          <p:cNvSpPr>
            <a:spLocks noChangeShapeType="1"/>
          </p:cNvSpPr>
          <p:nvPr/>
        </p:nvSpPr>
        <p:spPr bwMode="auto">
          <a:xfrm>
            <a:off x="3597275" y="1397000"/>
            <a:ext cx="0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8337" name="Line 17"/>
          <p:cNvSpPr>
            <a:spLocks noChangeShapeType="1"/>
          </p:cNvSpPr>
          <p:nvPr/>
        </p:nvSpPr>
        <p:spPr bwMode="auto">
          <a:xfrm>
            <a:off x="4114800" y="1771650"/>
            <a:ext cx="0" cy="374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8338" name="Line 18"/>
          <p:cNvSpPr>
            <a:spLocks noChangeShapeType="1"/>
          </p:cNvSpPr>
          <p:nvPr/>
        </p:nvSpPr>
        <p:spPr bwMode="auto">
          <a:xfrm>
            <a:off x="4114800" y="1397000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8339" name="Line 19"/>
          <p:cNvSpPr>
            <a:spLocks noChangeShapeType="1"/>
          </p:cNvSpPr>
          <p:nvPr/>
        </p:nvSpPr>
        <p:spPr bwMode="auto">
          <a:xfrm>
            <a:off x="1766888" y="1119188"/>
            <a:ext cx="274637" cy="2778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8340" name="Text Box 20"/>
          <p:cNvSpPr txBox="1">
            <a:spLocks noChangeArrowheads="1"/>
          </p:cNvSpPr>
          <p:nvPr/>
        </p:nvSpPr>
        <p:spPr bwMode="auto">
          <a:xfrm>
            <a:off x="2181225" y="976313"/>
            <a:ext cx="1933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00   01  11    10</a:t>
            </a:r>
          </a:p>
        </p:txBody>
      </p:sp>
      <p:sp>
        <p:nvSpPr>
          <p:cNvPr id="568341" name="Text Box 21"/>
          <p:cNvSpPr txBox="1">
            <a:spLocks noChangeArrowheads="1"/>
          </p:cNvSpPr>
          <p:nvPr/>
        </p:nvSpPr>
        <p:spPr bwMode="auto">
          <a:xfrm>
            <a:off x="1766888" y="1506538"/>
            <a:ext cx="311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68342" name="Text Box 22"/>
          <p:cNvSpPr txBox="1">
            <a:spLocks noChangeArrowheads="1"/>
          </p:cNvSpPr>
          <p:nvPr/>
        </p:nvSpPr>
        <p:spPr bwMode="auto">
          <a:xfrm>
            <a:off x="1447800" y="609600"/>
            <a:ext cx="989013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68343" name="Text Box 23"/>
          <p:cNvSpPr txBox="1">
            <a:spLocks noChangeArrowheads="1"/>
          </p:cNvSpPr>
          <p:nvPr/>
        </p:nvSpPr>
        <p:spPr bwMode="auto">
          <a:xfrm>
            <a:off x="990600" y="12954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  <a:endParaRPr kumimoji="0" lang="en-US" altLang="zh-CN" sz="2800" b="1" baseline="-250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8344" name="Text Box 24"/>
          <p:cNvSpPr txBox="1">
            <a:spLocks noChangeArrowheads="1"/>
          </p:cNvSpPr>
          <p:nvPr/>
        </p:nvSpPr>
        <p:spPr bwMode="auto">
          <a:xfrm>
            <a:off x="1371600" y="990600"/>
            <a:ext cx="533400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2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568346" name="Text Box 26"/>
          <p:cNvSpPr txBox="1">
            <a:spLocks noChangeArrowheads="1"/>
          </p:cNvSpPr>
          <p:nvPr/>
        </p:nvSpPr>
        <p:spPr bwMode="auto">
          <a:xfrm>
            <a:off x="1447800" y="2300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Z= </a:t>
            </a:r>
            <a:r>
              <a:rPr kumimoji="0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568348" name="Rectangle 28"/>
          <p:cNvSpPr>
            <a:spLocks noChangeArrowheads="1"/>
          </p:cNvSpPr>
          <p:nvPr/>
        </p:nvSpPr>
        <p:spPr bwMode="auto">
          <a:xfrm>
            <a:off x="228600" y="0"/>
            <a:ext cx="33543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异步计数器设计</a:t>
            </a:r>
          </a:p>
        </p:txBody>
      </p:sp>
      <p:sp>
        <p:nvSpPr>
          <p:cNvPr id="568349" name="Line 29"/>
          <p:cNvSpPr>
            <a:spLocks noChangeShapeType="1"/>
          </p:cNvSpPr>
          <p:nvPr/>
        </p:nvSpPr>
        <p:spPr bwMode="auto">
          <a:xfrm>
            <a:off x="611188" y="533400"/>
            <a:ext cx="7993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8400" name="Text Box 80"/>
          <p:cNvSpPr txBox="1">
            <a:spLocks noChangeArrowheads="1"/>
          </p:cNvSpPr>
          <p:nvPr/>
        </p:nvSpPr>
        <p:spPr bwMode="auto">
          <a:xfrm>
            <a:off x="762000" y="32004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⑤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逻辑图</a:t>
            </a:r>
          </a:p>
        </p:txBody>
      </p:sp>
      <p:sp>
        <p:nvSpPr>
          <p:cNvPr id="568401" name="Text Box 81"/>
          <p:cNvSpPr txBox="1">
            <a:spLocks noChangeArrowheads="1"/>
          </p:cNvSpPr>
          <p:nvPr/>
        </p:nvSpPr>
        <p:spPr bwMode="auto">
          <a:xfrm>
            <a:off x="5257800" y="685800"/>
            <a:ext cx="3505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kumimoji="0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0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 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 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1  ,  K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1</a:t>
            </a:r>
          </a:p>
        </p:txBody>
      </p:sp>
      <p:grpSp>
        <p:nvGrpSpPr>
          <p:cNvPr id="40990" name="Group 82"/>
          <p:cNvGrpSpPr>
            <a:grpSpLocks/>
          </p:cNvGrpSpPr>
          <p:nvPr/>
        </p:nvGrpSpPr>
        <p:grpSpPr bwMode="auto">
          <a:xfrm>
            <a:off x="5257800" y="1919288"/>
            <a:ext cx="1752600" cy="519112"/>
            <a:chOff x="912" y="3321"/>
            <a:chExt cx="1104" cy="327"/>
          </a:xfrm>
        </p:grpSpPr>
        <p:sp>
          <p:nvSpPr>
            <p:cNvPr id="568403" name="Text Box 83"/>
            <p:cNvSpPr txBox="1">
              <a:spLocks noChangeArrowheads="1"/>
            </p:cNvSpPr>
            <p:nvPr/>
          </p:nvSpPr>
          <p:spPr bwMode="auto">
            <a:xfrm>
              <a:off x="912" y="3321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</a:t>
              </a:r>
              <a:r>
                <a:rPr kumimoji="0" lang="en-US" altLang="zh-CN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 </a:t>
              </a:r>
              <a:r>
                <a:rPr kumimoji="0"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568404" name="Line 84"/>
            <p:cNvSpPr>
              <a:spLocks noChangeShapeType="1"/>
            </p:cNvSpPr>
            <p:nvPr/>
          </p:nvSpPr>
          <p:spPr bwMode="auto">
            <a:xfrm>
              <a:off x="1428" y="3384"/>
              <a:ext cx="9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68405" name="Text Box 85"/>
          <p:cNvSpPr txBox="1">
            <a:spLocks noChangeArrowheads="1"/>
          </p:cNvSpPr>
          <p:nvPr/>
        </p:nvSpPr>
        <p:spPr bwMode="auto">
          <a:xfrm>
            <a:off x="6629400" y="19812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 K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1</a:t>
            </a:r>
          </a:p>
        </p:txBody>
      </p:sp>
      <p:sp>
        <p:nvSpPr>
          <p:cNvPr id="568406" name="Text Box 86"/>
          <p:cNvSpPr txBox="1">
            <a:spLocks noChangeArrowheads="1"/>
          </p:cNvSpPr>
          <p:nvPr/>
        </p:nvSpPr>
        <p:spPr bwMode="auto">
          <a:xfrm>
            <a:off x="5334000" y="25908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Z= </a:t>
            </a:r>
            <a:r>
              <a:rPr kumimoji="0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8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568407" name="AutoShape 87"/>
          <p:cNvSpPr>
            <a:spLocks/>
          </p:cNvSpPr>
          <p:nvPr/>
        </p:nvSpPr>
        <p:spPr bwMode="auto">
          <a:xfrm>
            <a:off x="5029200" y="9144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994" name="Group 104"/>
          <p:cNvGrpSpPr>
            <a:grpSpLocks/>
          </p:cNvGrpSpPr>
          <p:nvPr/>
        </p:nvGrpSpPr>
        <p:grpSpPr bwMode="auto">
          <a:xfrm>
            <a:off x="1500188" y="3886200"/>
            <a:ext cx="6881812" cy="2438400"/>
            <a:chOff x="945" y="2448"/>
            <a:chExt cx="4335" cy="1536"/>
          </a:xfrm>
        </p:grpSpPr>
        <p:sp>
          <p:nvSpPr>
            <p:cNvPr id="568411" name="Line 91"/>
            <p:cNvSpPr>
              <a:spLocks noChangeShapeType="1"/>
            </p:cNvSpPr>
            <p:nvPr/>
          </p:nvSpPr>
          <p:spPr bwMode="auto">
            <a:xfrm flipV="1">
              <a:off x="2112" y="302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8352" name="Line 32"/>
            <p:cNvSpPr>
              <a:spLocks noChangeShapeType="1"/>
            </p:cNvSpPr>
            <p:nvPr/>
          </p:nvSpPr>
          <p:spPr bwMode="auto">
            <a:xfrm>
              <a:off x="2107" y="3638"/>
              <a:ext cx="5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8353" name="Line 33"/>
            <p:cNvSpPr>
              <a:spLocks noChangeShapeType="1"/>
            </p:cNvSpPr>
            <p:nvPr/>
          </p:nvSpPr>
          <p:spPr bwMode="auto">
            <a:xfrm>
              <a:off x="2647" y="3466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8354" name="Line 34"/>
            <p:cNvSpPr>
              <a:spLocks noChangeShapeType="1"/>
            </p:cNvSpPr>
            <p:nvPr/>
          </p:nvSpPr>
          <p:spPr bwMode="auto">
            <a:xfrm>
              <a:off x="3959" y="3466"/>
              <a:ext cx="0" cy="3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8355" name="Text Box 35"/>
            <p:cNvSpPr txBox="1">
              <a:spLocks noChangeArrowheads="1"/>
            </p:cNvSpPr>
            <p:nvPr/>
          </p:nvSpPr>
          <p:spPr bwMode="auto">
            <a:xfrm>
              <a:off x="4351" y="3695"/>
              <a:ext cx="545" cy="28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CP</a:t>
              </a:r>
              <a:endPara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grpSp>
          <p:nvGrpSpPr>
            <p:cNvPr id="41000" name="Group 37"/>
            <p:cNvGrpSpPr>
              <a:grpSpLocks/>
            </p:cNvGrpSpPr>
            <p:nvPr/>
          </p:nvGrpSpPr>
          <p:grpSpPr bwMode="auto">
            <a:xfrm>
              <a:off x="945" y="2911"/>
              <a:ext cx="781" cy="572"/>
              <a:chOff x="1519" y="1706"/>
              <a:chExt cx="907" cy="608"/>
            </a:xfrm>
          </p:grpSpPr>
          <p:sp>
            <p:nvSpPr>
              <p:cNvPr id="568358" name="Text Box 38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5"/>
              </a:xfrm>
              <a:prstGeom prst="rect">
                <a:avLst/>
              </a:prstGeom>
              <a:solidFill>
                <a:schemeClr val="bg2"/>
              </a:solidFill>
              <a:ln w="38100" algn="ctr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J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</a:t>
                </a:r>
                <a:r>
                  <a:rPr kumimoji="0"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K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             </a:t>
                </a:r>
                <a:r>
                  <a:rPr kumimoji="0"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</a:t>
                </a:r>
                <a:endPara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568359" name="Line 39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3" cy="91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68360" name="Line 40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4" cy="91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68361" name="Oval 41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01" name="Group 44"/>
            <p:cNvGrpSpPr>
              <a:grpSpLocks/>
            </p:cNvGrpSpPr>
            <p:nvPr/>
          </p:nvGrpSpPr>
          <p:grpSpPr bwMode="auto">
            <a:xfrm>
              <a:off x="2230" y="2895"/>
              <a:ext cx="781" cy="571"/>
              <a:chOff x="1519" y="1706"/>
              <a:chExt cx="907" cy="608"/>
            </a:xfrm>
          </p:grpSpPr>
          <p:sp>
            <p:nvSpPr>
              <p:cNvPr id="568365" name="Text Box 45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5"/>
              </a:xfrm>
              <a:prstGeom prst="rect">
                <a:avLst/>
              </a:prstGeom>
              <a:solidFill>
                <a:schemeClr val="bg2"/>
              </a:solidFill>
              <a:ln w="38100" algn="ctr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J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2</a:t>
                </a:r>
                <a:r>
                  <a:rPr kumimoji="0"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K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2             </a:t>
                </a:r>
                <a:r>
                  <a:rPr kumimoji="0"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</a:t>
                </a:r>
                <a:endPara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568366" name="Line 46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3" cy="95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68367" name="Line 47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4" cy="95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68368" name="Oval 48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02" name="Group 49"/>
            <p:cNvGrpSpPr>
              <a:grpSpLocks/>
            </p:cNvGrpSpPr>
            <p:nvPr/>
          </p:nvGrpSpPr>
          <p:grpSpPr bwMode="auto">
            <a:xfrm>
              <a:off x="3542" y="2882"/>
              <a:ext cx="781" cy="572"/>
              <a:chOff x="1519" y="1706"/>
              <a:chExt cx="907" cy="608"/>
            </a:xfrm>
          </p:grpSpPr>
          <p:sp>
            <p:nvSpPr>
              <p:cNvPr id="568370" name="Text Box 5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5"/>
              </a:xfrm>
              <a:prstGeom prst="rect">
                <a:avLst/>
              </a:prstGeom>
              <a:solidFill>
                <a:schemeClr val="bg2"/>
              </a:solidFill>
              <a:ln w="38100" algn="ctr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J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3</a:t>
                </a:r>
                <a:r>
                  <a:rPr kumimoji="0"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 K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3          </a:t>
                </a:r>
                <a:r>
                  <a:rPr kumimoji="0"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</a:t>
                </a:r>
                <a:endPara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568371" name="Line 51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3" cy="91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68372" name="Line 52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4" cy="91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68373" name="Oval 53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8383" name="Text Box 63"/>
            <p:cNvSpPr txBox="1">
              <a:spLocks noChangeArrowheads="1"/>
            </p:cNvSpPr>
            <p:nvPr/>
          </p:nvSpPr>
          <p:spPr bwMode="auto">
            <a:xfrm>
              <a:off x="2258" y="3413"/>
              <a:ext cx="545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CP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568384" name="Text Box 64"/>
            <p:cNvSpPr txBox="1">
              <a:spLocks noChangeArrowheads="1"/>
            </p:cNvSpPr>
            <p:nvPr/>
          </p:nvSpPr>
          <p:spPr bwMode="auto">
            <a:xfrm>
              <a:off x="945" y="3413"/>
              <a:ext cx="54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CP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568397" name="Line 77"/>
            <p:cNvSpPr>
              <a:spLocks noChangeShapeType="1"/>
            </p:cNvSpPr>
            <p:nvPr/>
          </p:nvSpPr>
          <p:spPr bwMode="auto">
            <a:xfrm flipH="1">
              <a:off x="1364" y="3837"/>
              <a:ext cx="29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06" name="Oval 78"/>
            <p:cNvSpPr>
              <a:spLocks noChangeArrowheads="1"/>
            </p:cNvSpPr>
            <p:nvPr/>
          </p:nvSpPr>
          <p:spPr bwMode="auto">
            <a:xfrm>
              <a:off x="2076" y="2995"/>
              <a:ext cx="52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41007" name="Oval 79"/>
            <p:cNvSpPr>
              <a:spLocks noChangeArrowheads="1"/>
            </p:cNvSpPr>
            <p:nvPr/>
          </p:nvSpPr>
          <p:spPr bwMode="auto">
            <a:xfrm>
              <a:off x="3932" y="3812"/>
              <a:ext cx="52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568408" name="Line 88"/>
            <p:cNvSpPr>
              <a:spLocks noChangeShapeType="1"/>
            </p:cNvSpPr>
            <p:nvPr/>
          </p:nvSpPr>
          <p:spPr bwMode="auto">
            <a:xfrm flipV="1">
              <a:off x="1368" y="345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8409" name="Text Box 89"/>
            <p:cNvSpPr txBox="1">
              <a:spLocks noChangeArrowheads="1"/>
            </p:cNvSpPr>
            <p:nvPr/>
          </p:nvSpPr>
          <p:spPr bwMode="auto">
            <a:xfrm>
              <a:off x="3583" y="3398"/>
              <a:ext cx="545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CP</a:t>
              </a:r>
              <a:r>
                <a:rPr kumimoji="0" lang="en-US" altLang="zh-CN" sz="20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568412" name="Line 92"/>
            <p:cNvSpPr>
              <a:spLocks noChangeShapeType="1"/>
            </p:cNvSpPr>
            <p:nvPr/>
          </p:nvSpPr>
          <p:spPr bwMode="auto">
            <a:xfrm flipH="1">
              <a:off x="1728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8413" name="Line 93"/>
            <p:cNvSpPr>
              <a:spLocks noChangeShapeType="1"/>
            </p:cNvSpPr>
            <p:nvPr/>
          </p:nvSpPr>
          <p:spPr bwMode="auto">
            <a:xfrm flipV="1">
              <a:off x="2112" y="259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8414" name="Line 94"/>
            <p:cNvSpPr>
              <a:spLocks noChangeShapeType="1"/>
            </p:cNvSpPr>
            <p:nvPr/>
          </p:nvSpPr>
          <p:spPr bwMode="auto">
            <a:xfrm>
              <a:off x="2976" y="30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8415" name="Line 95"/>
            <p:cNvSpPr>
              <a:spLocks noChangeShapeType="1"/>
            </p:cNvSpPr>
            <p:nvPr/>
          </p:nvSpPr>
          <p:spPr bwMode="auto">
            <a:xfrm>
              <a:off x="2112" y="259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8416" name="Line 96"/>
            <p:cNvSpPr>
              <a:spLocks noChangeShapeType="1"/>
            </p:cNvSpPr>
            <p:nvPr/>
          </p:nvSpPr>
          <p:spPr bwMode="auto">
            <a:xfrm>
              <a:off x="3168" y="259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8417" name="Line 97"/>
            <p:cNvSpPr>
              <a:spLocks noChangeShapeType="1"/>
            </p:cNvSpPr>
            <p:nvPr/>
          </p:nvSpPr>
          <p:spPr bwMode="auto">
            <a:xfrm>
              <a:off x="3168" y="292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8418" name="Line 98"/>
            <p:cNvSpPr>
              <a:spLocks noChangeShapeType="1"/>
            </p:cNvSpPr>
            <p:nvPr/>
          </p:nvSpPr>
          <p:spPr bwMode="auto">
            <a:xfrm>
              <a:off x="4320" y="32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8419" name="Line 99"/>
            <p:cNvSpPr>
              <a:spLocks noChangeShapeType="1"/>
            </p:cNvSpPr>
            <p:nvPr/>
          </p:nvSpPr>
          <p:spPr bwMode="auto">
            <a:xfrm flipV="1">
              <a:off x="4512" y="2448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8420" name="Line 100"/>
            <p:cNvSpPr>
              <a:spLocks noChangeShapeType="1"/>
            </p:cNvSpPr>
            <p:nvPr/>
          </p:nvSpPr>
          <p:spPr bwMode="auto">
            <a:xfrm flipH="1">
              <a:off x="1104" y="2448"/>
              <a:ext cx="3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8421" name="Line 101"/>
            <p:cNvSpPr>
              <a:spLocks noChangeShapeType="1"/>
            </p:cNvSpPr>
            <p:nvPr/>
          </p:nvSpPr>
          <p:spPr bwMode="auto">
            <a:xfrm>
              <a:off x="1104" y="244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8422" name="Line 102"/>
            <p:cNvSpPr>
              <a:spLocks noChangeShapeType="1"/>
            </p:cNvSpPr>
            <p:nvPr/>
          </p:nvSpPr>
          <p:spPr bwMode="auto">
            <a:xfrm>
              <a:off x="4320" y="297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8423" name="Text Box 103"/>
            <p:cNvSpPr txBox="1">
              <a:spLocks noChangeArrowheads="1"/>
            </p:cNvSpPr>
            <p:nvPr/>
          </p:nvSpPr>
          <p:spPr bwMode="auto">
            <a:xfrm>
              <a:off x="4992" y="283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34"/>
          <p:cNvGrpSpPr>
            <a:grpSpLocks/>
          </p:cNvGrpSpPr>
          <p:nvPr/>
        </p:nvGrpSpPr>
        <p:grpSpPr bwMode="auto">
          <a:xfrm>
            <a:off x="1219200" y="1905000"/>
            <a:ext cx="5638800" cy="1576388"/>
            <a:chOff x="528" y="576"/>
            <a:chExt cx="3552" cy="993"/>
          </a:xfrm>
        </p:grpSpPr>
        <p:sp>
          <p:nvSpPr>
            <p:cNvPr id="569347" name="Text Box 3"/>
            <p:cNvSpPr txBox="1">
              <a:spLocks noChangeArrowheads="1"/>
            </p:cNvSpPr>
            <p:nvPr/>
          </p:nvSpPr>
          <p:spPr bwMode="auto">
            <a:xfrm>
              <a:off x="528" y="576"/>
              <a:ext cx="3552" cy="99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3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3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baseline="-3000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n+1</a:t>
              </a:r>
              <a:r>
                <a:rPr lang="en-US" altLang="zh-CN" sz="2200" b="1" baseline="-3000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Q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n+1  </a:t>
              </a:r>
              <a:r>
                <a:rPr lang="en-US" altLang="zh-CN" sz="2200" b="1">
                  <a:solidFill>
                    <a:schemeClr val="bg2"/>
                  </a:solidFill>
                </a:rPr>
                <a:t>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3</a:t>
              </a:r>
              <a:r>
                <a:rPr lang="en-US" altLang="zh-CN" sz="2200" b="1">
                  <a:solidFill>
                    <a:schemeClr val="bg2"/>
                  </a:solidFill>
                </a:rPr>
                <a:t>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2 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CP</a:t>
              </a:r>
              <a:r>
                <a:rPr kumimoji="0" lang="en-US" altLang="zh-CN" sz="2200" b="1" baseline="-25000">
                  <a:solidFill>
                    <a:srgbClr val="000099"/>
                  </a:solidFill>
                </a:rPr>
                <a:t>1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1   0    1       0      1       0 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    </a:t>
              </a:r>
              <a:r>
                <a:rPr lang="en-US" altLang="zh-CN" sz="2200" b="1">
                  <a:solidFill>
                    <a:schemeClr val="bg2"/>
                  </a:solidFill>
                </a:rPr>
                <a:t>1        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1</a:t>
              </a:r>
              <a:r>
                <a:rPr lang="en-US" altLang="zh-CN" sz="2200" b="1">
                  <a:solidFill>
                    <a:schemeClr val="bg2"/>
                  </a:solidFill>
                </a:rPr>
                <a:t>      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1  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   </a:t>
              </a:r>
              <a:endParaRPr lang="en-US" altLang="zh-CN" sz="2200" b="1">
                <a:solidFill>
                  <a:schemeClr val="bg2"/>
                </a:solidFill>
              </a:endParaRP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1   1    0       0      1       0            1       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0  </a:t>
              </a:r>
              <a:r>
                <a:rPr lang="en-US" altLang="zh-CN" sz="2200" b="1">
                  <a:solidFill>
                    <a:schemeClr val="bg2"/>
                  </a:solidFill>
                </a:rPr>
                <a:t>    1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   </a:t>
              </a:r>
              <a:r>
                <a:rPr lang="en-US" altLang="zh-CN" sz="22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200" b="1">
                  <a:solidFill>
                    <a:schemeClr val="bg2"/>
                  </a:solidFill>
                </a:rPr>
                <a:t>      </a:t>
              </a:r>
            </a:p>
            <a:p>
              <a:pPr marL="457200" indent="-457200"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1   1    1       0      0       0            1         </a:t>
              </a:r>
              <a:r>
                <a:rPr lang="en-US" altLang="zh-CN" sz="2200" b="1">
                  <a:solidFill>
                    <a:schemeClr val="bg2"/>
                  </a:solidFill>
                  <a:latin typeface="宋体" pitchFamily="2" charset="-122"/>
                </a:rPr>
                <a:t>1    1  </a:t>
              </a: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endParaRPr lang="en-US" altLang="zh-CN" sz="2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69348" name="Line 4"/>
            <p:cNvSpPr>
              <a:spLocks noChangeShapeType="1"/>
            </p:cNvSpPr>
            <p:nvPr/>
          </p:nvSpPr>
          <p:spPr bwMode="auto">
            <a:xfrm>
              <a:off x="1296" y="594"/>
              <a:ext cx="0" cy="975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9350" name="Line 6"/>
            <p:cNvSpPr>
              <a:spLocks noChangeShapeType="1"/>
            </p:cNvSpPr>
            <p:nvPr/>
          </p:nvSpPr>
          <p:spPr bwMode="auto">
            <a:xfrm>
              <a:off x="2640" y="594"/>
              <a:ext cx="0" cy="975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9351" name="Line 7"/>
            <p:cNvSpPr>
              <a:spLocks noChangeShapeType="1"/>
            </p:cNvSpPr>
            <p:nvPr/>
          </p:nvSpPr>
          <p:spPr bwMode="auto">
            <a:xfrm>
              <a:off x="528" y="834"/>
              <a:ext cx="3539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9352" name="Line 8"/>
            <p:cNvSpPr>
              <a:spLocks noChangeShapeType="1"/>
            </p:cNvSpPr>
            <p:nvPr/>
          </p:nvSpPr>
          <p:spPr bwMode="auto">
            <a:xfrm>
              <a:off x="3120" y="594"/>
              <a:ext cx="0" cy="975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9353" name="Line 9"/>
            <p:cNvSpPr>
              <a:spLocks noChangeShapeType="1"/>
            </p:cNvSpPr>
            <p:nvPr/>
          </p:nvSpPr>
          <p:spPr bwMode="auto">
            <a:xfrm>
              <a:off x="3600" y="594"/>
              <a:ext cx="0" cy="975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69355" name="Rectangle 11"/>
          <p:cNvSpPr>
            <a:spLocks noChangeArrowheads="1"/>
          </p:cNvSpPr>
          <p:nvPr/>
        </p:nvSpPr>
        <p:spPr bwMode="auto">
          <a:xfrm>
            <a:off x="228600" y="0"/>
            <a:ext cx="33543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异步计数器设计</a:t>
            </a:r>
          </a:p>
        </p:txBody>
      </p:sp>
      <p:sp>
        <p:nvSpPr>
          <p:cNvPr id="569356" name="Line 12"/>
          <p:cNvSpPr>
            <a:spLocks noChangeShapeType="1"/>
          </p:cNvSpPr>
          <p:nvPr/>
        </p:nvSpPr>
        <p:spPr bwMode="auto">
          <a:xfrm>
            <a:off x="611188" y="533400"/>
            <a:ext cx="7993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9357" name="Text Box 13"/>
          <p:cNvSpPr txBox="1">
            <a:spLocks noChangeArrowheads="1"/>
          </p:cNvSpPr>
          <p:nvPr/>
        </p:nvSpPr>
        <p:spPr bwMode="auto">
          <a:xfrm>
            <a:off x="685800" y="914400"/>
            <a:ext cx="3124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⑥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检查自启动 </a:t>
            </a:r>
          </a:p>
        </p:txBody>
      </p:sp>
      <p:grpSp>
        <p:nvGrpSpPr>
          <p:cNvPr id="41990" name="Group 38"/>
          <p:cNvGrpSpPr>
            <a:grpSpLocks/>
          </p:cNvGrpSpPr>
          <p:nvPr/>
        </p:nvGrpSpPr>
        <p:grpSpPr bwMode="auto">
          <a:xfrm>
            <a:off x="838200" y="3886200"/>
            <a:ext cx="7467600" cy="2057400"/>
            <a:chOff x="528" y="2448"/>
            <a:chExt cx="4704" cy="1296"/>
          </a:xfrm>
        </p:grpSpPr>
        <p:sp>
          <p:nvSpPr>
            <p:cNvPr id="569359" name="Oval 15"/>
            <p:cNvSpPr>
              <a:spLocks noChangeArrowheads="1"/>
            </p:cNvSpPr>
            <p:nvPr/>
          </p:nvSpPr>
          <p:spPr bwMode="auto">
            <a:xfrm>
              <a:off x="1584" y="2640"/>
              <a:ext cx="576" cy="28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000</a:t>
              </a:r>
            </a:p>
          </p:txBody>
        </p:sp>
        <p:sp>
          <p:nvSpPr>
            <p:cNvPr id="569360" name="Oval 16"/>
            <p:cNvSpPr>
              <a:spLocks noChangeArrowheads="1"/>
            </p:cNvSpPr>
            <p:nvPr/>
          </p:nvSpPr>
          <p:spPr bwMode="auto">
            <a:xfrm>
              <a:off x="2496" y="2640"/>
              <a:ext cx="576" cy="28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001</a:t>
              </a:r>
            </a:p>
          </p:txBody>
        </p:sp>
        <p:sp>
          <p:nvSpPr>
            <p:cNvPr id="569361" name="Oval 17"/>
            <p:cNvSpPr>
              <a:spLocks noChangeArrowheads="1"/>
            </p:cNvSpPr>
            <p:nvPr/>
          </p:nvSpPr>
          <p:spPr bwMode="auto">
            <a:xfrm>
              <a:off x="3456" y="2640"/>
              <a:ext cx="576" cy="28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010</a:t>
              </a:r>
            </a:p>
          </p:txBody>
        </p:sp>
        <p:sp>
          <p:nvSpPr>
            <p:cNvPr id="569362" name="Oval 18"/>
            <p:cNvSpPr>
              <a:spLocks noChangeArrowheads="1"/>
            </p:cNvSpPr>
            <p:nvPr/>
          </p:nvSpPr>
          <p:spPr bwMode="auto">
            <a:xfrm>
              <a:off x="2976" y="3456"/>
              <a:ext cx="576" cy="28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011</a:t>
              </a:r>
            </a:p>
          </p:txBody>
        </p:sp>
        <p:sp>
          <p:nvSpPr>
            <p:cNvPr id="569363" name="Oval 19"/>
            <p:cNvSpPr>
              <a:spLocks noChangeArrowheads="1"/>
            </p:cNvSpPr>
            <p:nvPr/>
          </p:nvSpPr>
          <p:spPr bwMode="auto">
            <a:xfrm>
              <a:off x="1968" y="3456"/>
              <a:ext cx="576" cy="28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</a:t>
              </a:r>
            </a:p>
          </p:txBody>
        </p:sp>
        <p:sp>
          <p:nvSpPr>
            <p:cNvPr id="569364" name="Line 20"/>
            <p:cNvSpPr>
              <a:spLocks noChangeShapeType="1"/>
            </p:cNvSpPr>
            <p:nvPr/>
          </p:nvSpPr>
          <p:spPr bwMode="auto">
            <a:xfrm>
              <a:off x="2160" y="278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9365" name="Line 21"/>
            <p:cNvSpPr>
              <a:spLocks noChangeShapeType="1"/>
            </p:cNvSpPr>
            <p:nvPr/>
          </p:nvSpPr>
          <p:spPr bwMode="auto">
            <a:xfrm>
              <a:off x="3120" y="278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9366" name="Line 22"/>
            <p:cNvSpPr>
              <a:spLocks noChangeShapeType="1"/>
            </p:cNvSpPr>
            <p:nvPr/>
          </p:nvSpPr>
          <p:spPr bwMode="auto">
            <a:xfrm flipH="1">
              <a:off x="3408" y="2976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9367" name="Line 23"/>
            <p:cNvSpPr>
              <a:spLocks noChangeShapeType="1"/>
            </p:cNvSpPr>
            <p:nvPr/>
          </p:nvSpPr>
          <p:spPr bwMode="auto">
            <a:xfrm flipH="1">
              <a:off x="2592" y="360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9368" name="Line 24"/>
            <p:cNvSpPr>
              <a:spLocks noChangeShapeType="1"/>
            </p:cNvSpPr>
            <p:nvPr/>
          </p:nvSpPr>
          <p:spPr bwMode="auto">
            <a:xfrm flipH="1" flipV="1">
              <a:off x="1824" y="2976"/>
              <a:ext cx="24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9369" name="Text Box 25"/>
            <p:cNvSpPr txBox="1">
              <a:spLocks noChangeArrowheads="1"/>
            </p:cNvSpPr>
            <p:nvPr/>
          </p:nvSpPr>
          <p:spPr bwMode="auto">
            <a:xfrm>
              <a:off x="2160" y="244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/ 0</a:t>
              </a:r>
            </a:p>
          </p:txBody>
        </p:sp>
        <p:sp>
          <p:nvSpPr>
            <p:cNvPr id="569370" name="Text Box 26"/>
            <p:cNvSpPr txBox="1">
              <a:spLocks noChangeArrowheads="1"/>
            </p:cNvSpPr>
            <p:nvPr/>
          </p:nvSpPr>
          <p:spPr bwMode="auto">
            <a:xfrm>
              <a:off x="3072" y="249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/ 0</a:t>
              </a:r>
            </a:p>
          </p:txBody>
        </p:sp>
        <p:sp>
          <p:nvSpPr>
            <p:cNvPr id="569371" name="Text Box 27"/>
            <p:cNvSpPr txBox="1">
              <a:spLocks noChangeArrowheads="1"/>
            </p:cNvSpPr>
            <p:nvPr/>
          </p:nvSpPr>
          <p:spPr bwMode="auto">
            <a:xfrm>
              <a:off x="3264" y="297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/ 0</a:t>
              </a:r>
            </a:p>
          </p:txBody>
        </p:sp>
        <p:sp>
          <p:nvSpPr>
            <p:cNvPr id="569372" name="Text Box 28"/>
            <p:cNvSpPr txBox="1">
              <a:spLocks noChangeArrowheads="1"/>
            </p:cNvSpPr>
            <p:nvPr/>
          </p:nvSpPr>
          <p:spPr bwMode="auto">
            <a:xfrm>
              <a:off x="2640" y="326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/ 0</a:t>
              </a:r>
            </a:p>
          </p:txBody>
        </p:sp>
        <p:sp>
          <p:nvSpPr>
            <p:cNvPr id="569373" name="Text Box 29"/>
            <p:cNvSpPr txBox="1">
              <a:spLocks noChangeArrowheads="1"/>
            </p:cNvSpPr>
            <p:nvPr/>
          </p:nvSpPr>
          <p:spPr bwMode="auto">
            <a:xfrm>
              <a:off x="1968" y="307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/ 1</a:t>
              </a:r>
            </a:p>
          </p:txBody>
        </p:sp>
        <p:sp>
          <p:nvSpPr>
            <p:cNvPr id="569374" name="Oval 30"/>
            <p:cNvSpPr>
              <a:spLocks noChangeArrowheads="1"/>
            </p:cNvSpPr>
            <p:nvPr/>
          </p:nvSpPr>
          <p:spPr bwMode="auto">
            <a:xfrm>
              <a:off x="528" y="2640"/>
              <a:ext cx="576" cy="288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111</a:t>
              </a:r>
            </a:p>
          </p:txBody>
        </p:sp>
        <p:sp>
          <p:nvSpPr>
            <p:cNvPr id="569375" name="Line 31"/>
            <p:cNvSpPr>
              <a:spLocks noChangeShapeType="1"/>
            </p:cNvSpPr>
            <p:nvPr/>
          </p:nvSpPr>
          <p:spPr bwMode="auto">
            <a:xfrm>
              <a:off x="1152" y="2784"/>
              <a:ext cx="3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9376" name="Oval 32"/>
            <p:cNvSpPr>
              <a:spLocks noChangeArrowheads="1"/>
            </p:cNvSpPr>
            <p:nvPr/>
          </p:nvSpPr>
          <p:spPr bwMode="auto">
            <a:xfrm>
              <a:off x="4656" y="2640"/>
              <a:ext cx="576" cy="288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101</a:t>
              </a:r>
            </a:p>
          </p:txBody>
        </p:sp>
        <p:sp>
          <p:nvSpPr>
            <p:cNvPr id="569377" name="Line 33"/>
            <p:cNvSpPr>
              <a:spLocks noChangeShapeType="1"/>
            </p:cNvSpPr>
            <p:nvPr/>
          </p:nvSpPr>
          <p:spPr bwMode="auto">
            <a:xfrm flipH="1">
              <a:off x="4128" y="278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9380" name="Oval 36"/>
            <p:cNvSpPr>
              <a:spLocks noChangeArrowheads="1"/>
            </p:cNvSpPr>
            <p:nvPr/>
          </p:nvSpPr>
          <p:spPr bwMode="auto">
            <a:xfrm>
              <a:off x="4176" y="3168"/>
              <a:ext cx="576" cy="288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110</a:t>
              </a:r>
            </a:p>
          </p:txBody>
        </p:sp>
        <p:sp>
          <p:nvSpPr>
            <p:cNvPr id="569381" name="Line 37"/>
            <p:cNvSpPr>
              <a:spLocks noChangeShapeType="1"/>
            </p:cNvSpPr>
            <p:nvPr/>
          </p:nvSpPr>
          <p:spPr bwMode="auto">
            <a:xfrm flipH="1" flipV="1">
              <a:off x="3936" y="2928"/>
              <a:ext cx="288" cy="2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/>
          <p:cNvSpPr txBox="1">
            <a:spLocks noChangeArrowheads="1"/>
          </p:cNvSpPr>
          <p:nvPr/>
        </p:nvSpPr>
        <p:spPr bwMode="auto">
          <a:xfrm>
            <a:off x="533400" y="3657600"/>
            <a:ext cx="36782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选用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个</a:t>
            </a:r>
            <a:r>
              <a:rPr lang="en-US" altLang="zh-CN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上升沿触发的</a:t>
            </a:r>
            <a:r>
              <a:rPr lang="en-US" altLang="zh-CN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触发器：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FF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FF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FF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FF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79939" name="Object 3"/>
          <p:cNvGraphicFramePr>
            <a:graphicFrameLocks noChangeAspect="1"/>
          </p:cNvGraphicFramePr>
          <p:nvPr/>
        </p:nvGraphicFramePr>
        <p:xfrm>
          <a:off x="914400" y="1066800"/>
          <a:ext cx="80010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图片" r:id="rId3" imgW="3086100" imgH="904875" progId="Word.Picture.8">
                  <p:embed/>
                </p:oleObj>
              </mc:Choice>
              <mc:Fallback>
                <p:oleObj name="图片" r:id="rId3" imgW="3086100" imgH="904875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4833" r="8696"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8001000" cy="218757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28575">
                        <a:solidFill>
                          <a:srgbClr val="66FF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685800" y="152400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例：设计实现十进制异步加法计数器</a:t>
            </a:r>
          </a:p>
        </p:txBody>
      </p:sp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533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状态图</a:t>
            </a:r>
          </a:p>
        </p:txBody>
      </p:sp>
      <p:sp>
        <p:nvSpPr>
          <p:cNvPr id="679942" name="Text Box 6"/>
          <p:cNvSpPr txBox="1">
            <a:spLocks noChangeArrowheads="1"/>
          </p:cNvSpPr>
          <p:nvPr/>
        </p:nvSpPr>
        <p:spPr bwMode="auto">
          <a:xfrm>
            <a:off x="914400" y="5105400"/>
            <a:ext cx="250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输出方程：</a:t>
            </a:r>
          </a:p>
        </p:txBody>
      </p:sp>
      <p:graphicFrame>
        <p:nvGraphicFramePr>
          <p:cNvPr id="679943" name="Object 7"/>
          <p:cNvGraphicFramePr>
            <a:graphicFrameLocks noChangeAspect="1"/>
          </p:cNvGraphicFramePr>
          <p:nvPr/>
        </p:nvGraphicFramePr>
        <p:xfrm>
          <a:off x="1371600" y="5791200"/>
          <a:ext cx="176371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公式" r:id="rId5" imgW="634725" imgH="241195" progId="Equation.3">
                  <p:embed/>
                </p:oleObj>
              </mc:Choice>
              <mc:Fallback>
                <p:oleObj name="公式" r:id="rId5" imgW="634725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791200"/>
                        <a:ext cx="1763713" cy="6683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4" name="Object 8"/>
          <p:cNvGraphicFramePr>
            <a:graphicFrameLocks noChangeAspect="1"/>
          </p:cNvGraphicFramePr>
          <p:nvPr/>
        </p:nvGraphicFramePr>
        <p:xfrm>
          <a:off x="4724400" y="3654425"/>
          <a:ext cx="4114800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图片" r:id="rId7" imgW="1581150" imgH="1304925" progId="Word.Picture.8">
                  <p:embed/>
                </p:oleObj>
              </mc:Choice>
              <mc:Fallback>
                <p:oleObj name="图片" r:id="rId7" imgW="1581150" imgH="1304925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761" t="2972"/>
                      <a:stretch>
                        <a:fillRect/>
                      </a:stretch>
                    </p:blipFill>
                    <p:spPr bwMode="auto">
                      <a:xfrm>
                        <a:off x="4724400" y="3654425"/>
                        <a:ext cx="4114800" cy="312737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2133600" y="4083050"/>
            <a:ext cx="1447800" cy="15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7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" fill="hold"/>
                                        <p:tgtEl>
                                          <p:spTgt spid="6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" fill="hold"/>
                                        <p:tgtEl>
                                          <p:spTgt spid="6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8" grpId="0" build="p" autoUpdateAnimBg="0"/>
      <p:bldP spid="679940" grpId="0" autoUpdateAnimBg="0"/>
      <p:bldP spid="679941" grpId="0" autoUpdateAnimBg="0"/>
      <p:bldP spid="67994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43"/>
          <p:cNvGraphicFramePr>
            <a:graphicFrameLocks noChangeAspect="1"/>
          </p:cNvGraphicFramePr>
          <p:nvPr/>
        </p:nvGraphicFramePr>
        <p:xfrm>
          <a:off x="838200" y="76200"/>
          <a:ext cx="81534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4" name="图片" r:id="rId3" imgW="4057650" imgH="1685925" progId="Word.Picture.8">
                  <p:embed/>
                </p:oleObj>
              </mc:Choice>
              <mc:Fallback>
                <p:oleObj name="图片" r:id="rId3" imgW="4057650" imgH="1685925" progId="Word.Picture.8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498" b="3281"/>
                      <a:stretch>
                        <a:fillRect/>
                      </a:stretch>
                    </p:blipFill>
                    <p:spPr bwMode="auto">
                      <a:xfrm>
                        <a:off x="838200" y="76200"/>
                        <a:ext cx="8153400" cy="3124200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1004" name="Text Box 44"/>
          <p:cNvSpPr txBox="1">
            <a:spLocks noChangeArrowheads="1"/>
          </p:cNvSpPr>
          <p:nvPr/>
        </p:nvSpPr>
        <p:spPr bwMode="auto">
          <a:xfrm>
            <a:off x="152400" y="1250950"/>
            <a:ext cx="533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时序图</a:t>
            </a:r>
          </a:p>
        </p:txBody>
      </p:sp>
      <p:sp>
        <p:nvSpPr>
          <p:cNvPr id="681005" name="Text Box 45"/>
          <p:cNvSpPr txBox="1">
            <a:spLocks noChangeArrowheads="1"/>
          </p:cNvSpPr>
          <p:nvPr/>
        </p:nvSpPr>
        <p:spPr bwMode="auto">
          <a:xfrm>
            <a:off x="228600" y="4314825"/>
            <a:ext cx="609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时钟方程</a:t>
            </a:r>
          </a:p>
        </p:txBody>
      </p:sp>
      <p:graphicFrame>
        <p:nvGraphicFramePr>
          <p:cNvPr id="681006" name="Object 46"/>
          <p:cNvGraphicFramePr>
            <a:graphicFrameLocks noChangeAspect="1"/>
          </p:cNvGraphicFramePr>
          <p:nvPr/>
        </p:nvGraphicFramePr>
        <p:xfrm>
          <a:off x="6629400" y="4135438"/>
          <a:ext cx="16002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5" name="公式" r:id="rId5" imgW="622030" imgH="228501" progId="Equation.3">
                  <p:embed/>
                </p:oleObj>
              </mc:Choice>
              <mc:Fallback>
                <p:oleObj name="公式" r:id="rId5" imgW="622030" imgH="228501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135438"/>
                        <a:ext cx="1600200" cy="5889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007" name="Object 47"/>
          <p:cNvGraphicFramePr>
            <a:graphicFrameLocks noChangeAspect="1"/>
          </p:cNvGraphicFramePr>
          <p:nvPr/>
        </p:nvGraphicFramePr>
        <p:xfrm>
          <a:off x="6629400" y="4724400"/>
          <a:ext cx="1600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6" name="公式" r:id="rId7" imgW="558558" imgH="241195" progId="Equation.3">
                  <p:embed/>
                </p:oleObj>
              </mc:Choice>
              <mc:Fallback>
                <p:oleObj name="公式" r:id="rId7" imgW="558558" imgH="241195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724400"/>
                        <a:ext cx="1600200" cy="685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008" name="Object 48"/>
          <p:cNvGraphicFramePr>
            <a:graphicFrameLocks noChangeAspect="1"/>
          </p:cNvGraphicFramePr>
          <p:nvPr/>
        </p:nvGraphicFramePr>
        <p:xfrm>
          <a:off x="6629400" y="5410200"/>
          <a:ext cx="16002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7" name="公式" r:id="rId9" imgW="558800" imgH="228600" progId="Equation.3">
                  <p:embed/>
                </p:oleObj>
              </mc:Choice>
              <mc:Fallback>
                <p:oleObj name="公式" r:id="rId9" imgW="558800" imgH="228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410200"/>
                        <a:ext cx="1600200" cy="6397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1009" name="AutoShape 49"/>
          <p:cNvSpPr>
            <a:spLocks/>
          </p:cNvSpPr>
          <p:nvPr/>
        </p:nvSpPr>
        <p:spPr bwMode="auto">
          <a:xfrm>
            <a:off x="6324600" y="4114800"/>
            <a:ext cx="228600" cy="2590800"/>
          </a:xfrm>
          <a:prstGeom prst="leftBrace">
            <a:avLst>
              <a:gd name="adj1" fmla="val 94444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1010" name="Text Box 50"/>
          <p:cNvSpPr txBox="1">
            <a:spLocks noChangeArrowheads="1"/>
          </p:cNvSpPr>
          <p:nvPr/>
        </p:nvSpPr>
        <p:spPr bwMode="auto">
          <a:xfrm>
            <a:off x="914400" y="41910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FF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每输入一个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翻转一次，只能选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sp>
        <p:nvSpPr>
          <p:cNvPr id="681011" name="Text Box 51"/>
          <p:cNvSpPr txBox="1">
            <a:spLocks noChangeArrowheads="1"/>
          </p:cNvSpPr>
          <p:nvPr/>
        </p:nvSpPr>
        <p:spPr bwMode="auto">
          <a:xfrm>
            <a:off x="1752600" y="3206750"/>
            <a:ext cx="5486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选择时钟脉冲的一个基本原则：在满足翻转要求的条件下，触发沿越少越好。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681012" name="Text Box 52"/>
          <p:cNvSpPr txBox="1">
            <a:spLocks noChangeArrowheads="1"/>
          </p:cNvSpPr>
          <p:nvPr/>
        </p:nvSpPr>
        <p:spPr bwMode="auto">
          <a:xfrm>
            <a:off x="914400" y="5105400"/>
            <a:ext cx="459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FF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在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时刻翻转，可选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914400" y="4648200"/>
            <a:ext cx="5745163" cy="533400"/>
            <a:chOff x="576" y="2928"/>
            <a:chExt cx="3619" cy="336"/>
          </a:xfrm>
        </p:grpSpPr>
        <p:sp>
          <p:nvSpPr>
            <p:cNvPr id="681014" name="Text Box 54"/>
            <p:cNvSpPr txBox="1">
              <a:spLocks noChangeArrowheads="1"/>
            </p:cNvSpPr>
            <p:nvPr/>
          </p:nvSpPr>
          <p:spPr bwMode="auto">
            <a:xfrm>
              <a:off x="576" y="2928"/>
              <a:ext cx="36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FF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在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、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、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、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时刻翻转，可选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。</a:t>
              </a:r>
            </a:p>
          </p:txBody>
        </p:sp>
        <p:sp>
          <p:nvSpPr>
            <p:cNvPr id="681015" name="Line 55"/>
            <p:cNvSpPr>
              <a:spLocks noChangeShapeType="1"/>
            </p:cNvSpPr>
            <p:nvPr/>
          </p:nvSpPr>
          <p:spPr bwMode="auto">
            <a:xfrm>
              <a:off x="3583" y="2975"/>
              <a:ext cx="15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1016" name="Line 56"/>
            <p:cNvSpPr>
              <a:spLocks noChangeShapeType="1"/>
            </p:cNvSpPr>
            <p:nvPr/>
          </p:nvSpPr>
          <p:spPr bwMode="auto">
            <a:xfrm>
              <a:off x="2925" y="3263"/>
              <a:ext cx="18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914400" y="5638800"/>
            <a:ext cx="5097463" cy="457200"/>
            <a:chOff x="576" y="3552"/>
            <a:chExt cx="3211" cy="288"/>
          </a:xfrm>
        </p:grpSpPr>
        <p:sp>
          <p:nvSpPr>
            <p:cNvPr id="681018" name="Text Box 58"/>
            <p:cNvSpPr txBox="1">
              <a:spLocks noChangeArrowheads="1"/>
            </p:cNvSpPr>
            <p:nvPr/>
          </p:nvSpPr>
          <p:spPr bwMode="auto">
            <a:xfrm>
              <a:off x="576" y="3552"/>
              <a:ext cx="3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FF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在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、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时刻翻转，可选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。</a:t>
              </a:r>
            </a:p>
          </p:txBody>
        </p:sp>
        <p:sp>
          <p:nvSpPr>
            <p:cNvPr id="681019" name="Line 59"/>
            <p:cNvSpPr>
              <a:spLocks noChangeShapeType="1"/>
            </p:cNvSpPr>
            <p:nvPr/>
          </p:nvSpPr>
          <p:spPr bwMode="auto">
            <a:xfrm>
              <a:off x="2971" y="3599"/>
              <a:ext cx="16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681020" name="Object 60"/>
          <p:cNvGraphicFramePr>
            <a:graphicFrameLocks noChangeAspect="1"/>
          </p:cNvGraphicFramePr>
          <p:nvPr/>
        </p:nvGraphicFramePr>
        <p:xfrm>
          <a:off x="6629400" y="6003925"/>
          <a:ext cx="16002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name="公式" r:id="rId11" imgW="571252" imgH="241195" progId="Equation.3">
                  <p:embed/>
                </p:oleObj>
              </mc:Choice>
              <mc:Fallback>
                <p:oleObj name="公式" r:id="rId11" imgW="571252" imgH="241195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003925"/>
                        <a:ext cx="1600200" cy="6715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1600200" y="685800"/>
            <a:ext cx="6629400" cy="609600"/>
            <a:chOff x="1008" y="432"/>
            <a:chExt cx="4176" cy="384"/>
          </a:xfrm>
        </p:grpSpPr>
        <p:sp>
          <p:nvSpPr>
            <p:cNvPr id="681022" name="Line 62"/>
            <p:cNvSpPr>
              <a:spLocks noChangeShapeType="1"/>
            </p:cNvSpPr>
            <p:nvPr/>
          </p:nvSpPr>
          <p:spPr bwMode="auto">
            <a:xfrm>
              <a:off x="1008" y="432"/>
              <a:ext cx="1" cy="38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1023" name="Line 63"/>
            <p:cNvSpPr>
              <a:spLocks noChangeShapeType="1"/>
            </p:cNvSpPr>
            <p:nvPr/>
          </p:nvSpPr>
          <p:spPr bwMode="auto">
            <a:xfrm>
              <a:off x="1487" y="432"/>
              <a:ext cx="1" cy="38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1024" name="Line 64"/>
            <p:cNvSpPr>
              <a:spLocks noChangeShapeType="1"/>
            </p:cNvSpPr>
            <p:nvPr/>
          </p:nvSpPr>
          <p:spPr bwMode="auto">
            <a:xfrm>
              <a:off x="1919" y="432"/>
              <a:ext cx="1" cy="38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1025" name="Line 65"/>
            <p:cNvSpPr>
              <a:spLocks noChangeShapeType="1"/>
            </p:cNvSpPr>
            <p:nvPr/>
          </p:nvSpPr>
          <p:spPr bwMode="auto">
            <a:xfrm>
              <a:off x="2399" y="432"/>
              <a:ext cx="1" cy="38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1026" name="Line 66"/>
            <p:cNvSpPr>
              <a:spLocks noChangeShapeType="1"/>
            </p:cNvSpPr>
            <p:nvPr/>
          </p:nvSpPr>
          <p:spPr bwMode="auto">
            <a:xfrm>
              <a:off x="2857" y="432"/>
              <a:ext cx="1" cy="38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1027" name="Line 67"/>
            <p:cNvSpPr>
              <a:spLocks noChangeShapeType="1"/>
            </p:cNvSpPr>
            <p:nvPr/>
          </p:nvSpPr>
          <p:spPr bwMode="auto">
            <a:xfrm>
              <a:off x="3322" y="432"/>
              <a:ext cx="1" cy="38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1028" name="Line 68"/>
            <p:cNvSpPr>
              <a:spLocks noChangeShapeType="1"/>
            </p:cNvSpPr>
            <p:nvPr/>
          </p:nvSpPr>
          <p:spPr bwMode="auto">
            <a:xfrm>
              <a:off x="3791" y="432"/>
              <a:ext cx="1" cy="38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1029" name="Line 69"/>
            <p:cNvSpPr>
              <a:spLocks noChangeShapeType="1"/>
            </p:cNvSpPr>
            <p:nvPr/>
          </p:nvSpPr>
          <p:spPr bwMode="auto">
            <a:xfrm>
              <a:off x="4234" y="432"/>
              <a:ext cx="1" cy="38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1030" name="Line 70"/>
            <p:cNvSpPr>
              <a:spLocks noChangeShapeType="1"/>
            </p:cNvSpPr>
            <p:nvPr/>
          </p:nvSpPr>
          <p:spPr bwMode="auto">
            <a:xfrm>
              <a:off x="4703" y="432"/>
              <a:ext cx="1" cy="38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1031" name="Line 71"/>
            <p:cNvSpPr>
              <a:spLocks noChangeShapeType="1"/>
            </p:cNvSpPr>
            <p:nvPr/>
          </p:nvSpPr>
          <p:spPr bwMode="auto">
            <a:xfrm>
              <a:off x="5183" y="432"/>
              <a:ext cx="1" cy="38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2362200" y="1295400"/>
            <a:ext cx="4360863" cy="609600"/>
            <a:chOff x="1488" y="816"/>
            <a:chExt cx="2747" cy="384"/>
          </a:xfrm>
        </p:grpSpPr>
        <p:sp>
          <p:nvSpPr>
            <p:cNvPr id="681033" name="Line 73"/>
            <p:cNvSpPr>
              <a:spLocks noChangeShapeType="1"/>
            </p:cNvSpPr>
            <p:nvPr/>
          </p:nvSpPr>
          <p:spPr bwMode="auto">
            <a:xfrm>
              <a:off x="1488" y="816"/>
              <a:ext cx="1" cy="38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1034" name="Line 74"/>
            <p:cNvSpPr>
              <a:spLocks noChangeShapeType="1"/>
            </p:cNvSpPr>
            <p:nvPr/>
          </p:nvSpPr>
          <p:spPr bwMode="auto">
            <a:xfrm>
              <a:off x="2399" y="816"/>
              <a:ext cx="1" cy="38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1035" name="Line 75"/>
            <p:cNvSpPr>
              <a:spLocks noChangeShapeType="1"/>
            </p:cNvSpPr>
            <p:nvPr/>
          </p:nvSpPr>
          <p:spPr bwMode="auto">
            <a:xfrm>
              <a:off x="3322" y="816"/>
              <a:ext cx="1" cy="38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1036" name="Line 76"/>
            <p:cNvSpPr>
              <a:spLocks noChangeShapeType="1"/>
            </p:cNvSpPr>
            <p:nvPr/>
          </p:nvSpPr>
          <p:spPr bwMode="auto">
            <a:xfrm>
              <a:off x="4234" y="816"/>
              <a:ext cx="1" cy="38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3810000" y="1852613"/>
            <a:ext cx="2919413" cy="620712"/>
            <a:chOff x="2400" y="1167"/>
            <a:chExt cx="1839" cy="391"/>
          </a:xfrm>
        </p:grpSpPr>
        <p:sp>
          <p:nvSpPr>
            <p:cNvPr id="681038" name="Line 78"/>
            <p:cNvSpPr>
              <a:spLocks noChangeShapeType="1"/>
            </p:cNvSpPr>
            <p:nvPr/>
          </p:nvSpPr>
          <p:spPr bwMode="auto">
            <a:xfrm>
              <a:off x="2400" y="1174"/>
              <a:ext cx="1" cy="38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1039" name="Line 79"/>
            <p:cNvSpPr>
              <a:spLocks noChangeShapeType="1"/>
            </p:cNvSpPr>
            <p:nvPr/>
          </p:nvSpPr>
          <p:spPr bwMode="auto">
            <a:xfrm>
              <a:off x="4238" y="1167"/>
              <a:ext cx="1" cy="38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6723063" y="1295400"/>
            <a:ext cx="1506537" cy="1752600"/>
            <a:chOff x="4235" y="816"/>
            <a:chExt cx="949" cy="1104"/>
          </a:xfrm>
        </p:grpSpPr>
        <p:sp>
          <p:nvSpPr>
            <p:cNvPr id="681041" name="Line 81"/>
            <p:cNvSpPr>
              <a:spLocks noChangeShapeType="1"/>
            </p:cNvSpPr>
            <p:nvPr/>
          </p:nvSpPr>
          <p:spPr bwMode="auto">
            <a:xfrm>
              <a:off x="4235" y="816"/>
              <a:ext cx="1" cy="1104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1042" name="Line 82"/>
            <p:cNvSpPr>
              <a:spLocks noChangeShapeType="1"/>
            </p:cNvSpPr>
            <p:nvPr/>
          </p:nvSpPr>
          <p:spPr bwMode="auto">
            <a:xfrm>
              <a:off x="5183" y="816"/>
              <a:ext cx="1" cy="1104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68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8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8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8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8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05" grpId="0" autoUpdateAnimBg="0"/>
      <p:bldP spid="681009" grpId="0" animBg="1"/>
      <p:bldP spid="681010" grpId="0" build="p" autoUpdateAnimBg="0"/>
      <p:bldP spid="681011" grpId="0" autoUpdateAnimBg="0"/>
      <p:bldP spid="6810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685800" y="701675"/>
            <a:ext cx="79248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250" indent="-476250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异步时序电路中的状态分为稳定状态和不稳定状态两种</a:t>
            </a:r>
          </a:p>
          <a:p>
            <a:pPr marL="476250" indent="-476250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异步时序电路中要求只有在电路处于稳定状态时，输入信号才能发生改变，即每次输入信号发生变化后，必须等电路进入稳定状态，才允许输入信号再次发生改变</a:t>
            </a: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685800" y="4611688"/>
            <a:ext cx="7848600" cy="1568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为了避免电路中出现竞争冒险，异步时序电路中每一时刻仅允许一个输入信号发生变化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5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5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build="p" autoUpdateAnimBg="0"/>
      <p:bldP spid="415747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2"/>
          <p:cNvGraphicFramePr>
            <a:graphicFrameLocks noChangeAspect="1"/>
          </p:cNvGraphicFramePr>
          <p:nvPr/>
        </p:nvGraphicFramePr>
        <p:xfrm>
          <a:off x="5334000" y="260350"/>
          <a:ext cx="1865313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公式" r:id="rId3" imgW="812800" imgH="1016000" progId="Equation.3">
                  <p:embed/>
                </p:oleObj>
              </mc:Choice>
              <mc:Fallback>
                <p:oleObj name="公式" r:id="rId3" imgW="812800" imgH="1016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60350"/>
                        <a:ext cx="1865313" cy="2336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0" y="2568575"/>
          <a:ext cx="91440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图片" r:id="rId5" imgW="4162425" imgH="1114425" progId="Word.Picture.8">
                  <p:embed/>
                </p:oleObj>
              </mc:Choice>
              <mc:Fallback>
                <p:oleObj name="图片" r:id="rId5" imgW="4162425" imgH="1114425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68575"/>
                        <a:ext cx="9144000" cy="2743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304800" y="249237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电路图</a:t>
            </a: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304800" y="5327650"/>
            <a:ext cx="8458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将无效状态</a:t>
            </a:r>
            <a:r>
              <a:rPr lang="en-US" altLang="zh-CN" sz="2400" b="1"/>
              <a:t>1010</a:t>
            </a:r>
            <a:r>
              <a:rPr lang="zh-CN" altLang="en-US" sz="2400" b="1"/>
              <a:t>～</a:t>
            </a:r>
            <a:r>
              <a:rPr lang="en-US" altLang="zh-CN" sz="2400" b="1"/>
              <a:t>1111</a:t>
            </a:r>
            <a:r>
              <a:rPr lang="zh-CN" altLang="en-US" sz="2400" b="1"/>
              <a:t>分别代入状态方程进行计算，可以验证在</a:t>
            </a:r>
            <a:r>
              <a:rPr lang="en-US" altLang="zh-CN" sz="2400" b="1" i="1"/>
              <a:t>CP</a:t>
            </a:r>
            <a:r>
              <a:rPr lang="zh-CN" altLang="en-US" sz="2400" b="1"/>
              <a:t>脉冲作用下都能回到有效状态，电路能够自启动。</a:t>
            </a:r>
          </a:p>
        </p:txBody>
      </p:sp>
      <p:sp>
        <p:nvSpPr>
          <p:cNvPr id="45062" name="Text Box 13"/>
          <p:cNvSpPr txBox="1">
            <a:spLocks noChangeArrowheads="1"/>
          </p:cNvSpPr>
          <p:nvPr/>
        </p:nvSpPr>
        <p:spPr bwMode="auto">
          <a:xfrm>
            <a:off x="900113" y="908050"/>
            <a:ext cx="2879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/>
              <a:t>列状态转换真值表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/>
              <a:t>卡诺图化简</a:t>
            </a:r>
          </a:p>
        </p:txBody>
      </p:sp>
      <p:sp>
        <p:nvSpPr>
          <p:cNvPr id="49" name="AutoShape 14"/>
          <p:cNvSpPr>
            <a:spLocks noChangeArrowheads="1"/>
          </p:cNvSpPr>
          <p:nvPr/>
        </p:nvSpPr>
        <p:spPr bwMode="auto">
          <a:xfrm>
            <a:off x="3924300" y="1268413"/>
            <a:ext cx="1081088" cy="288925"/>
          </a:xfrm>
          <a:prstGeom prst="rightArrow">
            <a:avLst>
              <a:gd name="adj1" fmla="val 50000"/>
              <a:gd name="adj2" fmla="val 93544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 autoUpdateAnimBg="0"/>
      <p:bldP spid="4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6"/>
          <p:cNvGrpSpPr>
            <a:grpSpLocks/>
          </p:cNvGrpSpPr>
          <p:nvPr/>
        </p:nvGrpSpPr>
        <p:grpSpPr bwMode="auto">
          <a:xfrm>
            <a:off x="457200" y="609600"/>
            <a:ext cx="8686800" cy="5334000"/>
            <a:chOff x="288" y="384"/>
            <a:chExt cx="5472" cy="3360"/>
          </a:xfrm>
        </p:grpSpPr>
        <p:grpSp>
          <p:nvGrpSpPr>
            <p:cNvPr id="46083" name="Group 2"/>
            <p:cNvGrpSpPr>
              <a:grpSpLocks/>
            </p:cNvGrpSpPr>
            <p:nvPr/>
          </p:nvGrpSpPr>
          <p:grpSpPr bwMode="auto">
            <a:xfrm>
              <a:off x="864" y="384"/>
              <a:ext cx="3984" cy="3312"/>
              <a:chOff x="1277" y="3859"/>
              <a:chExt cx="7602" cy="5684"/>
            </a:xfrm>
          </p:grpSpPr>
          <p:sp>
            <p:nvSpPr>
              <p:cNvPr id="46085" name="Text Box 3"/>
              <p:cNvSpPr txBox="1">
                <a:spLocks noChangeArrowheads="1"/>
              </p:cNvSpPr>
              <p:nvPr/>
            </p:nvSpPr>
            <p:spPr bwMode="auto">
              <a:xfrm>
                <a:off x="3065" y="9120"/>
                <a:ext cx="4140" cy="423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FF00"/>
                </a:solidFill>
                <a:miter lim="800000"/>
                <a:headEnd/>
                <a:tailEnd/>
              </a:ln>
            </p:spPr>
            <p:txBody>
              <a:bodyPr tIns="1080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200" b="1"/>
                  <a:t>图</a:t>
                </a:r>
                <a:r>
                  <a:rPr kumimoji="0" lang="en-US" altLang="zh-CN" sz="1200" b="1"/>
                  <a:t>1-1-4  </a:t>
                </a:r>
                <a:r>
                  <a:rPr kumimoji="0" lang="zh-CN" altLang="en-US" sz="1200" b="1"/>
                  <a:t>数字电路基本逻辑关系</a:t>
                </a:r>
              </a:p>
            </p:txBody>
          </p:sp>
          <p:pic>
            <p:nvPicPr>
              <p:cNvPr id="46086" name="Picture 4" descr="绪论3-tu1-1-4-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7" y="3859"/>
                <a:ext cx="7602" cy="5129"/>
              </a:xfrm>
              <a:prstGeom prst="rect">
                <a:avLst/>
              </a:pr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7541" name="Text Box 5"/>
            <p:cNvSpPr txBox="1">
              <a:spLocks noChangeArrowheads="1"/>
            </p:cNvSpPr>
            <p:nvPr/>
          </p:nvSpPr>
          <p:spPr bwMode="auto">
            <a:xfrm>
              <a:off x="288" y="3417"/>
              <a:ext cx="5472" cy="327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数字系统（即数字逻辑电路系统）和</a:t>
              </a: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 </a:t>
              </a:r>
              <a:r>
                <a:rPr lang="zh-CN" altLang="en-US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计算机应用系统 </a:t>
              </a:r>
              <a:r>
                <a:rPr lang="zh-CN" altLang="en-US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762000" y="517525"/>
            <a:ext cx="7620000" cy="536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异步时序电路中：</a:t>
            </a:r>
          </a:p>
          <a:p>
            <a:pPr marL="571500" indent="-571500" eaLnBrk="1" hangingPunct="1">
              <a:lnSpc>
                <a:spcPct val="9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外部时钟脉冲并不一定都送到各触发器的时钟端</a:t>
            </a:r>
          </a:p>
          <a:p>
            <a:pPr marL="571500" indent="-571500" eaLnBrk="1" hangingPunct="1">
              <a:lnSpc>
                <a:spcPct val="9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输入信号都以脉冲形式出现</a:t>
            </a:r>
          </a:p>
          <a:p>
            <a:pPr marL="571500" indent="-571500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0——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表示没有输入脉冲</a:t>
            </a:r>
          </a:p>
          <a:p>
            <a:pPr marL="571500" indent="-571500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1——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表示有输入脉冲</a:t>
            </a:r>
          </a:p>
          <a:p>
            <a:pPr marL="571500" indent="-571500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3.  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在同一时间内，输入脉冲只在一个输入端上出现，不允许两个脉冲同时输入。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个输入端有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＋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个输入组合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5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5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55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55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555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772400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57250" indent="-857250" eaLnBrk="1" hangingPunct="1"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例：异步时序中，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是三个输入端，有四种输入组合：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001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010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  <a:p>
            <a:pPr marL="857250" indent="-857250" eaLnBrk="1" hangingPunct="1"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其中：</a:t>
            </a:r>
          </a:p>
          <a:p>
            <a:pPr marL="857250" indent="-857250"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000——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表示没有脉冲输入，不会使电路状态发生变化，为无效输入组合。</a:t>
            </a:r>
          </a:p>
          <a:p>
            <a:pPr marL="857250" indent="-857250"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011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101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110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111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是不允许出现的组合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228600" y="579438"/>
            <a:ext cx="8382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47750" indent="-1047750" eaLnBrk="1" hangingPunct="1">
              <a:spcBef>
                <a:spcPct val="50000"/>
              </a:spcBef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例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：试用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DFF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设计一个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30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zh-CN" altLang="en-US" sz="30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30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zh-CN" altLang="en-US" sz="30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30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脉冲序列检测器，其中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30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30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3000" b="1">
                <a:effectLst>
                  <a:outerShdw blurRad="38100" dist="38100" dir="2700000" algn="tl">
                    <a:srgbClr val="000000"/>
                  </a:outerShdw>
                </a:effectLst>
              </a:rPr>
              <a:t>为不同时出现的脉冲</a:t>
            </a:r>
          </a:p>
        </p:txBody>
      </p:sp>
      <p:sp>
        <p:nvSpPr>
          <p:cNvPr id="559107" name="Text Box 3"/>
          <p:cNvSpPr txBox="1">
            <a:spLocks noChangeArrowheads="1"/>
          </p:cNvSpPr>
          <p:nvPr/>
        </p:nvSpPr>
        <p:spPr bwMode="auto">
          <a:xfrm>
            <a:off x="3352800" y="2187575"/>
            <a:ext cx="2209800" cy="860425"/>
          </a:xfrm>
          <a:prstGeom prst="rect">
            <a:avLst/>
          </a:prstGeom>
          <a:solidFill>
            <a:schemeClr val="tx1"/>
          </a:solidFill>
          <a:ln w="38100">
            <a:solidFill>
              <a:srgbClr val="66FF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-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zh-CN" altLang="en-US" b="1" baseline="-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-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zh-CN" altLang="en-US" b="1" baseline="-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baseline="-30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检测器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9108" name="Line 4"/>
          <p:cNvSpPr>
            <a:spLocks noChangeShapeType="1"/>
          </p:cNvSpPr>
          <p:nvPr/>
        </p:nvSpPr>
        <p:spPr bwMode="auto">
          <a:xfrm>
            <a:off x="2514600" y="233362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9109" name="Line 5"/>
          <p:cNvSpPr>
            <a:spLocks noChangeShapeType="1"/>
          </p:cNvSpPr>
          <p:nvPr/>
        </p:nvSpPr>
        <p:spPr bwMode="auto">
          <a:xfrm>
            <a:off x="2514600" y="279082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9111" name="Line 7"/>
          <p:cNvSpPr>
            <a:spLocks noChangeShapeType="1"/>
          </p:cNvSpPr>
          <p:nvPr/>
        </p:nvSpPr>
        <p:spPr bwMode="auto">
          <a:xfrm>
            <a:off x="5562600" y="263842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9112" name="Text Box 8"/>
          <p:cNvSpPr txBox="1">
            <a:spLocks noChangeArrowheads="1"/>
          </p:cNvSpPr>
          <p:nvPr/>
        </p:nvSpPr>
        <p:spPr bwMode="auto">
          <a:xfrm>
            <a:off x="1905000" y="1966913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59113" name="Text Box 9"/>
          <p:cNvSpPr txBox="1">
            <a:spLocks noChangeArrowheads="1"/>
          </p:cNvSpPr>
          <p:nvPr/>
        </p:nvSpPr>
        <p:spPr bwMode="auto">
          <a:xfrm>
            <a:off x="1905000" y="2500313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6248400" y="2347913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</a:p>
        </p:txBody>
      </p:sp>
      <p:sp>
        <p:nvSpPr>
          <p:cNvPr id="559116" name="Text Box 12"/>
          <p:cNvSpPr txBox="1">
            <a:spLocks noChangeArrowheads="1"/>
          </p:cNvSpPr>
          <p:nvPr/>
        </p:nvSpPr>
        <p:spPr bwMode="auto">
          <a:xfrm>
            <a:off x="304800" y="3870325"/>
            <a:ext cx="830580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5250" indent="-95250" eaLnBrk="1" hangingPunct="1">
              <a:spcBef>
                <a:spcPct val="50000"/>
              </a:spcBef>
              <a:defRPr/>
            </a:pPr>
            <a:r>
              <a:rPr lang="zh-CN" altLang="en-US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分析：</a:t>
            </a:r>
          </a:p>
          <a:p>
            <a:pPr marL="95250" indent="-95250" eaLnBrk="1" hangingPunct="1">
              <a:spcBef>
                <a:spcPct val="50000"/>
              </a:spcBef>
              <a:defRPr/>
            </a:pPr>
            <a:r>
              <a:rPr lang="zh-CN" altLang="en-US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该检测器有两个脉冲序列输入端</a:t>
            </a:r>
            <a:r>
              <a:rPr lang="en-US" altLang="zh-CN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30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30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，当</a:t>
            </a:r>
            <a:r>
              <a:rPr lang="en-US" altLang="zh-CN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30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先输入一个脉冲，紧接着</a:t>
            </a:r>
            <a:r>
              <a:rPr lang="en-US" altLang="zh-CN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30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输入两个脉冲，输出</a:t>
            </a:r>
            <a:r>
              <a:rPr lang="en-US" altLang="zh-CN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  <a:r>
              <a:rPr lang="zh-CN" altLang="en-US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便在第二个</a:t>
            </a:r>
            <a:r>
              <a:rPr lang="en-US" altLang="zh-CN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30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脉冲出现时刻产生一个脉冲。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1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75"/>
          <p:cNvGrpSpPr>
            <a:grpSpLocks/>
          </p:cNvGrpSpPr>
          <p:nvPr/>
        </p:nvGrpSpPr>
        <p:grpSpPr bwMode="auto">
          <a:xfrm>
            <a:off x="304800" y="304800"/>
            <a:ext cx="8305800" cy="1779588"/>
            <a:chOff x="192" y="1776"/>
            <a:chExt cx="5232" cy="1423"/>
          </a:xfrm>
        </p:grpSpPr>
        <p:sp>
          <p:nvSpPr>
            <p:cNvPr id="560130" name="Line 2"/>
            <p:cNvSpPr>
              <a:spLocks noChangeShapeType="1"/>
            </p:cNvSpPr>
            <p:nvPr/>
          </p:nvSpPr>
          <p:spPr bwMode="auto">
            <a:xfrm>
              <a:off x="624" y="2073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31" name="Line 3"/>
            <p:cNvSpPr>
              <a:spLocks noChangeShapeType="1"/>
            </p:cNvSpPr>
            <p:nvPr/>
          </p:nvSpPr>
          <p:spPr bwMode="auto">
            <a:xfrm flipV="1">
              <a:off x="864" y="1833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32" name="Line 4"/>
            <p:cNvSpPr>
              <a:spLocks noChangeShapeType="1"/>
            </p:cNvSpPr>
            <p:nvPr/>
          </p:nvSpPr>
          <p:spPr bwMode="auto">
            <a:xfrm>
              <a:off x="864" y="1833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33" name="Line 5"/>
            <p:cNvSpPr>
              <a:spLocks noChangeShapeType="1"/>
            </p:cNvSpPr>
            <p:nvPr/>
          </p:nvSpPr>
          <p:spPr bwMode="auto">
            <a:xfrm>
              <a:off x="1008" y="1833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34" name="Line 6"/>
            <p:cNvSpPr>
              <a:spLocks noChangeShapeType="1"/>
            </p:cNvSpPr>
            <p:nvPr/>
          </p:nvSpPr>
          <p:spPr bwMode="auto">
            <a:xfrm>
              <a:off x="1008" y="2073"/>
              <a:ext cx="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35" name="Line 7"/>
            <p:cNvSpPr>
              <a:spLocks noChangeShapeType="1"/>
            </p:cNvSpPr>
            <p:nvPr/>
          </p:nvSpPr>
          <p:spPr bwMode="auto">
            <a:xfrm>
              <a:off x="1348" y="20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36" name="Line 8"/>
            <p:cNvSpPr>
              <a:spLocks noChangeShapeType="1"/>
            </p:cNvSpPr>
            <p:nvPr/>
          </p:nvSpPr>
          <p:spPr bwMode="auto">
            <a:xfrm flipV="1">
              <a:off x="1588" y="1836"/>
              <a:ext cx="0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37" name="Line 9"/>
            <p:cNvSpPr>
              <a:spLocks noChangeShapeType="1"/>
            </p:cNvSpPr>
            <p:nvPr/>
          </p:nvSpPr>
          <p:spPr bwMode="auto">
            <a:xfrm>
              <a:off x="1588" y="1836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38" name="Line 10"/>
            <p:cNvSpPr>
              <a:spLocks noChangeShapeType="1"/>
            </p:cNvSpPr>
            <p:nvPr/>
          </p:nvSpPr>
          <p:spPr bwMode="auto">
            <a:xfrm>
              <a:off x="1732" y="1836"/>
              <a:ext cx="0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39" name="Line 11"/>
            <p:cNvSpPr>
              <a:spLocks noChangeShapeType="1"/>
            </p:cNvSpPr>
            <p:nvPr/>
          </p:nvSpPr>
          <p:spPr bwMode="auto">
            <a:xfrm>
              <a:off x="1732" y="2076"/>
              <a:ext cx="6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40" name="Line 12"/>
            <p:cNvSpPr>
              <a:spLocks noChangeShapeType="1"/>
            </p:cNvSpPr>
            <p:nvPr/>
          </p:nvSpPr>
          <p:spPr bwMode="auto">
            <a:xfrm>
              <a:off x="628" y="2496"/>
              <a:ext cx="5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41" name="Line 13"/>
            <p:cNvSpPr>
              <a:spLocks noChangeShapeType="1"/>
            </p:cNvSpPr>
            <p:nvPr/>
          </p:nvSpPr>
          <p:spPr bwMode="auto">
            <a:xfrm flipV="1">
              <a:off x="1192" y="225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42" name="Line 14"/>
            <p:cNvSpPr>
              <a:spLocks noChangeShapeType="1"/>
            </p:cNvSpPr>
            <p:nvPr/>
          </p:nvSpPr>
          <p:spPr bwMode="auto">
            <a:xfrm>
              <a:off x="1192" y="225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43" name="Line 15"/>
            <p:cNvSpPr>
              <a:spLocks noChangeShapeType="1"/>
            </p:cNvSpPr>
            <p:nvPr/>
          </p:nvSpPr>
          <p:spPr bwMode="auto">
            <a:xfrm>
              <a:off x="1336" y="225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44" name="Line 16"/>
            <p:cNvSpPr>
              <a:spLocks noChangeShapeType="1"/>
            </p:cNvSpPr>
            <p:nvPr/>
          </p:nvSpPr>
          <p:spPr bwMode="auto">
            <a:xfrm>
              <a:off x="1336" y="2496"/>
              <a:ext cx="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45" name="Line 17"/>
            <p:cNvSpPr>
              <a:spLocks noChangeShapeType="1"/>
            </p:cNvSpPr>
            <p:nvPr/>
          </p:nvSpPr>
          <p:spPr bwMode="auto">
            <a:xfrm>
              <a:off x="1728" y="249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46" name="Line 18"/>
            <p:cNvSpPr>
              <a:spLocks noChangeShapeType="1"/>
            </p:cNvSpPr>
            <p:nvPr/>
          </p:nvSpPr>
          <p:spPr bwMode="auto">
            <a:xfrm flipV="1">
              <a:off x="1968" y="2256"/>
              <a:ext cx="0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47" name="Line 19"/>
            <p:cNvSpPr>
              <a:spLocks noChangeShapeType="1"/>
            </p:cNvSpPr>
            <p:nvPr/>
          </p:nvSpPr>
          <p:spPr bwMode="auto">
            <a:xfrm>
              <a:off x="1968" y="2256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48" name="Line 20"/>
            <p:cNvSpPr>
              <a:spLocks noChangeShapeType="1"/>
            </p:cNvSpPr>
            <p:nvPr/>
          </p:nvSpPr>
          <p:spPr bwMode="auto">
            <a:xfrm>
              <a:off x="2112" y="2256"/>
              <a:ext cx="0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49" name="Line 21"/>
            <p:cNvSpPr>
              <a:spLocks noChangeShapeType="1"/>
            </p:cNvSpPr>
            <p:nvPr/>
          </p:nvSpPr>
          <p:spPr bwMode="auto">
            <a:xfrm>
              <a:off x="2112" y="2496"/>
              <a:ext cx="1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51" name="Line 23"/>
            <p:cNvSpPr>
              <a:spLocks noChangeShapeType="1"/>
            </p:cNvSpPr>
            <p:nvPr/>
          </p:nvSpPr>
          <p:spPr bwMode="auto">
            <a:xfrm flipV="1">
              <a:off x="2304" y="2256"/>
              <a:ext cx="0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52" name="Line 24"/>
            <p:cNvSpPr>
              <a:spLocks noChangeShapeType="1"/>
            </p:cNvSpPr>
            <p:nvPr/>
          </p:nvSpPr>
          <p:spPr bwMode="auto">
            <a:xfrm>
              <a:off x="2304" y="2256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53" name="Line 25"/>
            <p:cNvSpPr>
              <a:spLocks noChangeShapeType="1"/>
            </p:cNvSpPr>
            <p:nvPr/>
          </p:nvSpPr>
          <p:spPr bwMode="auto">
            <a:xfrm>
              <a:off x="2448" y="2256"/>
              <a:ext cx="0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54" name="Line 26"/>
            <p:cNvSpPr>
              <a:spLocks noChangeShapeType="1"/>
            </p:cNvSpPr>
            <p:nvPr/>
          </p:nvSpPr>
          <p:spPr bwMode="auto">
            <a:xfrm>
              <a:off x="2448" y="2496"/>
              <a:ext cx="14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55" name="Line 27"/>
            <p:cNvSpPr>
              <a:spLocks noChangeShapeType="1"/>
            </p:cNvSpPr>
            <p:nvPr/>
          </p:nvSpPr>
          <p:spPr bwMode="auto">
            <a:xfrm>
              <a:off x="2376" y="20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56" name="Line 28"/>
            <p:cNvSpPr>
              <a:spLocks noChangeShapeType="1"/>
            </p:cNvSpPr>
            <p:nvPr/>
          </p:nvSpPr>
          <p:spPr bwMode="auto">
            <a:xfrm flipV="1">
              <a:off x="2616" y="18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57" name="Line 29"/>
            <p:cNvSpPr>
              <a:spLocks noChangeShapeType="1"/>
            </p:cNvSpPr>
            <p:nvPr/>
          </p:nvSpPr>
          <p:spPr bwMode="auto">
            <a:xfrm>
              <a:off x="2616" y="183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58" name="Line 30"/>
            <p:cNvSpPr>
              <a:spLocks noChangeShapeType="1"/>
            </p:cNvSpPr>
            <p:nvPr/>
          </p:nvSpPr>
          <p:spPr bwMode="auto">
            <a:xfrm>
              <a:off x="2760" y="18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59" name="Line 31"/>
            <p:cNvSpPr>
              <a:spLocks noChangeShapeType="1"/>
            </p:cNvSpPr>
            <p:nvPr/>
          </p:nvSpPr>
          <p:spPr bwMode="auto">
            <a:xfrm>
              <a:off x="2760" y="2076"/>
              <a:ext cx="3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67" name="Line 39"/>
            <p:cNvSpPr>
              <a:spLocks noChangeShapeType="1"/>
            </p:cNvSpPr>
            <p:nvPr/>
          </p:nvSpPr>
          <p:spPr bwMode="auto">
            <a:xfrm flipV="1">
              <a:off x="3132" y="18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68" name="Line 40"/>
            <p:cNvSpPr>
              <a:spLocks noChangeShapeType="1"/>
            </p:cNvSpPr>
            <p:nvPr/>
          </p:nvSpPr>
          <p:spPr bwMode="auto">
            <a:xfrm>
              <a:off x="3132" y="183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69" name="Line 41"/>
            <p:cNvSpPr>
              <a:spLocks noChangeShapeType="1"/>
            </p:cNvSpPr>
            <p:nvPr/>
          </p:nvSpPr>
          <p:spPr bwMode="auto">
            <a:xfrm>
              <a:off x="3276" y="18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70" name="Line 42"/>
            <p:cNvSpPr>
              <a:spLocks noChangeShapeType="1"/>
            </p:cNvSpPr>
            <p:nvPr/>
          </p:nvSpPr>
          <p:spPr bwMode="auto">
            <a:xfrm>
              <a:off x="3276" y="2076"/>
              <a:ext cx="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71" name="Text Box 43"/>
            <p:cNvSpPr txBox="1">
              <a:spLocks noChangeArrowheads="1"/>
            </p:cNvSpPr>
            <p:nvPr/>
          </p:nvSpPr>
          <p:spPr bwMode="auto">
            <a:xfrm>
              <a:off x="192" y="1776"/>
              <a:ext cx="384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560172" name="Text Box 44"/>
            <p:cNvSpPr txBox="1">
              <a:spLocks noChangeArrowheads="1"/>
            </p:cNvSpPr>
            <p:nvPr/>
          </p:nvSpPr>
          <p:spPr bwMode="auto">
            <a:xfrm>
              <a:off x="192" y="2313"/>
              <a:ext cx="384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560173" name="Line 45"/>
            <p:cNvSpPr>
              <a:spLocks noChangeShapeType="1"/>
            </p:cNvSpPr>
            <p:nvPr/>
          </p:nvSpPr>
          <p:spPr bwMode="auto">
            <a:xfrm>
              <a:off x="682" y="2976"/>
              <a:ext cx="16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74" name="Line 46"/>
            <p:cNvSpPr>
              <a:spLocks noChangeShapeType="1"/>
            </p:cNvSpPr>
            <p:nvPr/>
          </p:nvSpPr>
          <p:spPr bwMode="auto">
            <a:xfrm flipV="1">
              <a:off x="2320" y="27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75" name="Line 47"/>
            <p:cNvSpPr>
              <a:spLocks noChangeShapeType="1"/>
            </p:cNvSpPr>
            <p:nvPr/>
          </p:nvSpPr>
          <p:spPr bwMode="auto">
            <a:xfrm>
              <a:off x="2320" y="273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76" name="Line 48"/>
            <p:cNvSpPr>
              <a:spLocks noChangeShapeType="1"/>
            </p:cNvSpPr>
            <p:nvPr/>
          </p:nvSpPr>
          <p:spPr bwMode="auto">
            <a:xfrm>
              <a:off x="2464" y="27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77" name="Line 49"/>
            <p:cNvSpPr>
              <a:spLocks noChangeShapeType="1"/>
            </p:cNvSpPr>
            <p:nvPr/>
          </p:nvSpPr>
          <p:spPr bwMode="auto">
            <a:xfrm>
              <a:off x="2464" y="2976"/>
              <a:ext cx="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78" name="Line 50"/>
            <p:cNvSpPr>
              <a:spLocks noChangeShapeType="1"/>
            </p:cNvSpPr>
            <p:nvPr/>
          </p:nvSpPr>
          <p:spPr bwMode="auto">
            <a:xfrm>
              <a:off x="2856" y="29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80" name="Line 52"/>
            <p:cNvSpPr>
              <a:spLocks noChangeShapeType="1"/>
            </p:cNvSpPr>
            <p:nvPr/>
          </p:nvSpPr>
          <p:spPr bwMode="auto">
            <a:xfrm flipV="1">
              <a:off x="3700" y="1824"/>
              <a:ext cx="0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81" name="Line 53"/>
            <p:cNvSpPr>
              <a:spLocks noChangeShapeType="1"/>
            </p:cNvSpPr>
            <p:nvPr/>
          </p:nvSpPr>
          <p:spPr bwMode="auto">
            <a:xfrm>
              <a:off x="3700" y="1824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82" name="Line 54"/>
            <p:cNvSpPr>
              <a:spLocks noChangeShapeType="1"/>
            </p:cNvSpPr>
            <p:nvPr/>
          </p:nvSpPr>
          <p:spPr bwMode="auto">
            <a:xfrm>
              <a:off x="3844" y="1824"/>
              <a:ext cx="0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83" name="Line 55"/>
            <p:cNvSpPr>
              <a:spLocks noChangeShapeType="1"/>
            </p:cNvSpPr>
            <p:nvPr/>
          </p:nvSpPr>
          <p:spPr bwMode="auto">
            <a:xfrm>
              <a:off x="3844" y="2064"/>
              <a:ext cx="13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84" name="Line 56"/>
            <p:cNvSpPr>
              <a:spLocks noChangeShapeType="1"/>
            </p:cNvSpPr>
            <p:nvPr/>
          </p:nvSpPr>
          <p:spPr bwMode="auto">
            <a:xfrm flipV="1">
              <a:off x="3936" y="2256"/>
              <a:ext cx="0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85" name="Line 57"/>
            <p:cNvSpPr>
              <a:spLocks noChangeShapeType="1"/>
            </p:cNvSpPr>
            <p:nvPr/>
          </p:nvSpPr>
          <p:spPr bwMode="auto">
            <a:xfrm>
              <a:off x="3936" y="2256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86" name="Line 58"/>
            <p:cNvSpPr>
              <a:spLocks noChangeShapeType="1"/>
            </p:cNvSpPr>
            <p:nvPr/>
          </p:nvSpPr>
          <p:spPr bwMode="auto">
            <a:xfrm>
              <a:off x="4080" y="2256"/>
              <a:ext cx="0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87" name="Line 59"/>
            <p:cNvSpPr>
              <a:spLocks noChangeShapeType="1"/>
            </p:cNvSpPr>
            <p:nvPr/>
          </p:nvSpPr>
          <p:spPr bwMode="auto">
            <a:xfrm>
              <a:off x="4080" y="2496"/>
              <a:ext cx="1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88" name="Line 60"/>
            <p:cNvSpPr>
              <a:spLocks noChangeShapeType="1"/>
            </p:cNvSpPr>
            <p:nvPr/>
          </p:nvSpPr>
          <p:spPr bwMode="auto">
            <a:xfrm flipV="1">
              <a:off x="4272" y="2256"/>
              <a:ext cx="0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89" name="Line 61"/>
            <p:cNvSpPr>
              <a:spLocks noChangeShapeType="1"/>
            </p:cNvSpPr>
            <p:nvPr/>
          </p:nvSpPr>
          <p:spPr bwMode="auto">
            <a:xfrm>
              <a:off x="4272" y="2256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90" name="Line 62"/>
            <p:cNvSpPr>
              <a:spLocks noChangeShapeType="1"/>
            </p:cNvSpPr>
            <p:nvPr/>
          </p:nvSpPr>
          <p:spPr bwMode="auto">
            <a:xfrm>
              <a:off x="4416" y="2256"/>
              <a:ext cx="0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91" name="Line 63"/>
            <p:cNvSpPr>
              <a:spLocks noChangeShapeType="1"/>
            </p:cNvSpPr>
            <p:nvPr/>
          </p:nvSpPr>
          <p:spPr bwMode="auto">
            <a:xfrm>
              <a:off x="4416" y="2496"/>
              <a:ext cx="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92" name="Line 64"/>
            <p:cNvSpPr>
              <a:spLocks noChangeShapeType="1"/>
            </p:cNvSpPr>
            <p:nvPr/>
          </p:nvSpPr>
          <p:spPr bwMode="auto">
            <a:xfrm flipV="1">
              <a:off x="4840" y="225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93" name="Line 65"/>
            <p:cNvSpPr>
              <a:spLocks noChangeShapeType="1"/>
            </p:cNvSpPr>
            <p:nvPr/>
          </p:nvSpPr>
          <p:spPr bwMode="auto">
            <a:xfrm>
              <a:off x="4840" y="225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94" name="Line 66"/>
            <p:cNvSpPr>
              <a:spLocks noChangeShapeType="1"/>
            </p:cNvSpPr>
            <p:nvPr/>
          </p:nvSpPr>
          <p:spPr bwMode="auto">
            <a:xfrm>
              <a:off x="4984" y="225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95" name="Line 67"/>
            <p:cNvSpPr>
              <a:spLocks noChangeShapeType="1"/>
            </p:cNvSpPr>
            <p:nvPr/>
          </p:nvSpPr>
          <p:spPr bwMode="auto">
            <a:xfrm>
              <a:off x="4984" y="2496"/>
              <a:ext cx="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96" name="Line 68"/>
            <p:cNvSpPr>
              <a:spLocks noChangeShapeType="1"/>
            </p:cNvSpPr>
            <p:nvPr/>
          </p:nvSpPr>
          <p:spPr bwMode="auto">
            <a:xfrm>
              <a:off x="2640" y="2976"/>
              <a:ext cx="16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97" name="Line 69"/>
            <p:cNvSpPr>
              <a:spLocks noChangeShapeType="1"/>
            </p:cNvSpPr>
            <p:nvPr/>
          </p:nvSpPr>
          <p:spPr bwMode="auto">
            <a:xfrm flipV="1">
              <a:off x="4278" y="27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98" name="Line 70"/>
            <p:cNvSpPr>
              <a:spLocks noChangeShapeType="1"/>
            </p:cNvSpPr>
            <p:nvPr/>
          </p:nvSpPr>
          <p:spPr bwMode="auto">
            <a:xfrm>
              <a:off x="4278" y="273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199" name="Line 71"/>
            <p:cNvSpPr>
              <a:spLocks noChangeShapeType="1"/>
            </p:cNvSpPr>
            <p:nvPr/>
          </p:nvSpPr>
          <p:spPr bwMode="auto">
            <a:xfrm>
              <a:off x="4422" y="27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200" name="Line 72"/>
            <p:cNvSpPr>
              <a:spLocks noChangeShapeType="1"/>
            </p:cNvSpPr>
            <p:nvPr/>
          </p:nvSpPr>
          <p:spPr bwMode="auto">
            <a:xfrm>
              <a:off x="4422" y="2976"/>
              <a:ext cx="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201" name="Line 73"/>
            <p:cNvSpPr>
              <a:spLocks noChangeShapeType="1"/>
            </p:cNvSpPr>
            <p:nvPr/>
          </p:nvSpPr>
          <p:spPr bwMode="auto">
            <a:xfrm>
              <a:off x="4814" y="2976"/>
              <a:ext cx="5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202" name="Text Box 74"/>
            <p:cNvSpPr txBox="1">
              <a:spLocks noChangeArrowheads="1"/>
            </p:cNvSpPr>
            <p:nvPr/>
          </p:nvSpPr>
          <p:spPr bwMode="auto">
            <a:xfrm>
              <a:off x="240" y="2784"/>
              <a:ext cx="432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</a:p>
          </p:txBody>
        </p:sp>
      </p:grp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381000" y="2060575"/>
            <a:ext cx="8534400" cy="4427538"/>
            <a:chOff x="240" y="1392"/>
            <a:chExt cx="5376" cy="2789"/>
          </a:xfrm>
        </p:grpSpPr>
        <p:sp>
          <p:nvSpPr>
            <p:cNvPr id="560205" name="Text Box 77"/>
            <p:cNvSpPr txBox="1">
              <a:spLocks noChangeArrowheads="1"/>
            </p:cNvSpPr>
            <p:nvPr/>
          </p:nvSpPr>
          <p:spPr bwMode="auto">
            <a:xfrm>
              <a:off x="240" y="1392"/>
              <a:ext cx="5376" cy="2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一、建立原始状态表：      ① 设状态</a:t>
              </a: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——</a:t>
              </a:r>
            </a:p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——X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时</a:t>
              </a:r>
            </a:p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——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收到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时，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——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收到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时，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endPara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                          10               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 </a:t>
              </a:r>
            </a:p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——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收到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时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 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且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1                   10             01             </a:t>
              </a:r>
              <a:r>
                <a:rPr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01</a:t>
              </a:r>
            </a:p>
          </p:txBody>
        </p:sp>
        <p:sp>
          <p:nvSpPr>
            <p:cNvPr id="560206" name="Line 78"/>
            <p:cNvSpPr>
              <a:spLocks noChangeShapeType="1"/>
            </p:cNvSpPr>
            <p:nvPr/>
          </p:nvSpPr>
          <p:spPr bwMode="auto">
            <a:xfrm>
              <a:off x="3024" y="27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207" name="Line 79"/>
            <p:cNvSpPr>
              <a:spLocks noChangeShapeType="1"/>
            </p:cNvSpPr>
            <p:nvPr/>
          </p:nvSpPr>
          <p:spPr bwMode="auto">
            <a:xfrm>
              <a:off x="3024" y="320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208" name="Line 80"/>
            <p:cNvSpPr>
              <a:spLocks noChangeShapeType="1"/>
            </p:cNvSpPr>
            <p:nvPr/>
          </p:nvSpPr>
          <p:spPr bwMode="auto">
            <a:xfrm>
              <a:off x="4224" y="3587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209" name="Line 81"/>
            <p:cNvSpPr>
              <a:spLocks noChangeShapeType="1"/>
            </p:cNvSpPr>
            <p:nvPr/>
          </p:nvSpPr>
          <p:spPr bwMode="auto">
            <a:xfrm>
              <a:off x="3264" y="3587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210" name="Line 82"/>
            <p:cNvSpPr>
              <a:spLocks noChangeShapeType="1"/>
            </p:cNvSpPr>
            <p:nvPr/>
          </p:nvSpPr>
          <p:spPr bwMode="auto">
            <a:xfrm>
              <a:off x="4176" y="39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0211" name="Line 83"/>
            <p:cNvSpPr>
              <a:spLocks noChangeShapeType="1"/>
            </p:cNvSpPr>
            <p:nvPr/>
          </p:nvSpPr>
          <p:spPr bwMode="auto">
            <a:xfrm>
              <a:off x="3264" y="39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6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②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状态转换情况</a:t>
            </a:r>
          </a:p>
        </p:txBody>
      </p:sp>
      <p:sp>
        <p:nvSpPr>
          <p:cNvPr id="730117" name="Text Box 5"/>
          <p:cNvSpPr txBox="1">
            <a:spLocks noChangeArrowheads="1"/>
          </p:cNvSpPr>
          <p:nvPr/>
        </p:nvSpPr>
        <p:spPr bwMode="auto">
          <a:xfrm>
            <a:off x="700088" y="55403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730118" name="Text Box 6"/>
          <p:cNvSpPr txBox="1">
            <a:spLocks noChangeArrowheads="1"/>
          </p:cNvSpPr>
          <p:nvPr/>
        </p:nvSpPr>
        <p:spPr bwMode="auto">
          <a:xfrm>
            <a:off x="623888" y="599757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</a:p>
        </p:txBody>
      </p:sp>
      <p:sp>
        <p:nvSpPr>
          <p:cNvPr id="730119" name="AutoShape 7"/>
          <p:cNvSpPr>
            <a:spLocks/>
          </p:cNvSpPr>
          <p:nvPr/>
        </p:nvSpPr>
        <p:spPr bwMode="auto">
          <a:xfrm>
            <a:off x="1125538" y="5395913"/>
            <a:ext cx="506412" cy="865187"/>
          </a:xfrm>
          <a:prstGeom prst="leftBrace">
            <a:avLst>
              <a:gd name="adj1" fmla="val 14237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0120" name="Text Box 8"/>
          <p:cNvSpPr txBox="1">
            <a:spLocks noChangeArrowheads="1"/>
          </p:cNvSpPr>
          <p:nvPr/>
        </p:nvSpPr>
        <p:spPr bwMode="auto">
          <a:xfrm>
            <a:off x="1582738" y="5319713"/>
            <a:ext cx="22860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</p:txBody>
      </p:sp>
      <p:sp>
        <p:nvSpPr>
          <p:cNvPr id="730121" name="Line 9"/>
          <p:cNvSpPr>
            <a:spLocks noChangeShapeType="1"/>
          </p:cNvSpPr>
          <p:nvPr/>
        </p:nvSpPr>
        <p:spPr bwMode="auto">
          <a:xfrm>
            <a:off x="3000375" y="6081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0124" name="Text Box 12"/>
          <p:cNvSpPr txBox="1">
            <a:spLocks noChangeArrowheads="1"/>
          </p:cNvSpPr>
          <p:nvPr/>
        </p:nvSpPr>
        <p:spPr bwMode="auto">
          <a:xfrm>
            <a:off x="3305175" y="58531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730125" name="Text Box 13"/>
          <p:cNvSpPr txBox="1">
            <a:spLocks noChangeArrowheads="1"/>
          </p:cNvSpPr>
          <p:nvPr/>
        </p:nvSpPr>
        <p:spPr bwMode="auto">
          <a:xfrm>
            <a:off x="3305175" y="53197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730126" name="Line 14"/>
          <p:cNvSpPr>
            <a:spLocks noChangeShapeType="1"/>
          </p:cNvSpPr>
          <p:nvPr/>
        </p:nvSpPr>
        <p:spPr bwMode="auto">
          <a:xfrm>
            <a:off x="3000375" y="55483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0127" name="Text Box 15"/>
          <p:cNvSpPr txBox="1">
            <a:spLocks noChangeArrowheads="1"/>
          </p:cNvSpPr>
          <p:nvPr/>
        </p:nvSpPr>
        <p:spPr bwMode="auto">
          <a:xfrm>
            <a:off x="3389313" y="506095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730128" name="AutoShape 16"/>
          <p:cNvSpPr>
            <a:spLocks/>
          </p:cNvSpPr>
          <p:nvPr/>
        </p:nvSpPr>
        <p:spPr bwMode="auto">
          <a:xfrm>
            <a:off x="3794125" y="5259388"/>
            <a:ext cx="388938" cy="754062"/>
          </a:xfrm>
          <a:prstGeom prst="leftBrace">
            <a:avLst>
              <a:gd name="adj1" fmla="val 16156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0129" name="Text Box 17"/>
          <p:cNvSpPr txBox="1">
            <a:spLocks noChangeArrowheads="1"/>
          </p:cNvSpPr>
          <p:nvPr/>
        </p:nvSpPr>
        <p:spPr bwMode="auto">
          <a:xfrm>
            <a:off x="4175125" y="5183188"/>
            <a:ext cx="22860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</p:txBody>
      </p:sp>
      <p:sp>
        <p:nvSpPr>
          <p:cNvPr id="730130" name="Line 18"/>
          <p:cNvSpPr>
            <a:spLocks noChangeShapeType="1"/>
          </p:cNvSpPr>
          <p:nvPr/>
        </p:nvSpPr>
        <p:spPr bwMode="auto">
          <a:xfrm>
            <a:off x="6080125" y="59451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0133" name="Text Box 21"/>
          <p:cNvSpPr txBox="1">
            <a:spLocks noChangeArrowheads="1"/>
          </p:cNvSpPr>
          <p:nvPr/>
        </p:nvSpPr>
        <p:spPr bwMode="auto">
          <a:xfrm>
            <a:off x="6384925" y="57165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730134" name="Text Box 22"/>
          <p:cNvSpPr txBox="1">
            <a:spLocks noChangeArrowheads="1"/>
          </p:cNvSpPr>
          <p:nvPr/>
        </p:nvSpPr>
        <p:spPr bwMode="auto">
          <a:xfrm>
            <a:off x="6384925" y="51831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730135" name="Line 23"/>
          <p:cNvSpPr>
            <a:spLocks noChangeShapeType="1"/>
          </p:cNvSpPr>
          <p:nvPr/>
        </p:nvSpPr>
        <p:spPr bwMode="auto">
          <a:xfrm>
            <a:off x="6080125" y="5411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0136" name="Text Box 24"/>
          <p:cNvSpPr txBox="1">
            <a:spLocks noChangeArrowheads="1"/>
          </p:cNvSpPr>
          <p:nvPr/>
        </p:nvSpPr>
        <p:spPr bwMode="auto">
          <a:xfrm>
            <a:off x="3795713" y="2968625"/>
            <a:ext cx="9144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  <a:r>
              <a:rPr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730137" name="Text Box 25"/>
          <p:cNvSpPr txBox="1">
            <a:spLocks noChangeArrowheads="1"/>
          </p:cNvSpPr>
          <p:nvPr/>
        </p:nvSpPr>
        <p:spPr bwMode="auto">
          <a:xfrm>
            <a:off x="2208213" y="3654425"/>
            <a:ext cx="2286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730138" name="Line 26"/>
          <p:cNvSpPr>
            <a:spLocks noChangeShapeType="1"/>
          </p:cNvSpPr>
          <p:nvPr/>
        </p:nvSpPr>
        <p:spPr bwMode="auto">
          <a:xfrm>
            <a:off x="3719513" y="44164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0141" name="Text Box 29"/>
          <p:cNvSpPr txBox="1">
            <a:spLocks noChangeArrowheads="1"/>
          </p:cNvSpPr>
          <p:nvPr/>
        </p:nvSpPr>
        <p:spPr bwMode="auto">
          <a:xfrm>
            <a:off x="4024313" y="41878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730142" name="Text Box 30"/>
          <p:cNvSpPr txBox="1">
            <a:spLocks noChangeArrowheads="1"/>
          </p:cNvSpPr>
          <p:nvPr/>
        </p:nvSpPr>
        <p:spPr bwMode="auto">
          <a:xfrm>
            <a:off x="4024313" y="36544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730143" name="Line 31"/>
          <p:cNvSpPr>
            <a:spLocks noChangeShapeType="1"/>
          </p:cNvSpPr>
          <p:nvPr/>
        </p:nvSpPr>
        <p:spPr bwMode="auto">
          <a:xfrm>
            <a:off x="3719513" y="38830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0144" name="Line 32"/>
          <p:cNvSpPr>
            <a:spLocks noChangeShapeType="1"/>
          </p:cNvSpPr>
          <p:nvPr/>
        </p:nvSpPr>
        <p:spPr bwMode="auto">
          <a:xfrm>
            <a:off x="6842125" y="6021388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0145" name="Line 33"/>
          <p:cNvSpPr>
            <a:spLocks noChangeShapeType="1"/>
          </p:cNvSpPr>
          <p:nvPr/>
        </p:nvSpPr>
        <p:spPr bwMode="auto">
          <a:xfrm flipV="1">
            <a:off x="7680325" y="4897438"/>
            <a:ext cx="0" cy="11303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0146" name="Line 34"/>
          <p:cNvSpPr>
            <a:spLocks noChangeShapeType="1"/>
          </p:cNvSpPr>
          <p:nvPr/>
        </p:nvSpPr>
        <p:spPr bwMode="auto">
          <a:xfrm flipH="1">
            <a:off x="1201738" y="4905375"/>
            <a:ext cx="6478587" cy="25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0147" name="Line 35"/>
          <p:cNvSpPr>
            <a:spLocks noChangeShapeType="1"/>
          </p:cNvSpPr>
          <p:nvPr/>
        </p:nvSpPr>
        <p:spPr bwMode="auto">
          <a:xfrm flipV="1">
            <a:off x="1201738" y="4084638"/>
            <a:ext cx="0" cy="8572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0148" name="Line 36"/>
          <p:cNvSpPr>
            <a:spLocks noChangeShapeType="1"/>
          </p:cNvSpPr>
          <p:nvPr/>
        </p:nvSpPr>
        <p:spPr bwMode="auto">
          <a:xfrm>
            <a:off x="1201738" y="411321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0149" name="AutoShape 37"/>
          <p:cNvSpPr>
            <a:spLocks/>
          </p:cNvSpPr>
          <p:nvPr/>
        </p:nvSpPr>
        <p:spPr bwMode="auto">
          <a:xfrm>
            <a:off x="1919288" y="3730625"/>
            <a:ext cx="431800" cy="866775"/>
          </a:xfrm>
          <a:prstGeom prst="leftBrace">
            <a:avLst>
              <a:gd name="adj1" fmla="val 16728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0150" name="Text Box 38"/>
          <p:cNvSpPr txBox="1">
            <a:spLocks noChangeArrowheads="1"/>
          </p:cNvSpPr>
          <p:nvPr/>
        </p:nvSpPr>
        <p:spPr bwMode="auto">
          <a:xfrm>
            <a:off x="6689725" y="5640388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01 </a:t>
            </a:r>
          </a:p>
        </p:txBody>
      </p:sp>
      <p:sp>
        <p:nvSpPr>
          <p:cNvPr id="730151" name="Text Box 39"/>
          <p:cNvSpPr txBox="1">
            <a:spLocks noChangeArrowheads="1"/>
          </p:cNvSpPr>
          <p:nvPr/>
        </p:nvSpPr>
        <p:spPr bwMode="auto">
          <a:xfrm>
            <a:off x="4938713" y="3362325"/>
            <a:ext cx="2286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730152" name="Line 40"/>
          <p:cNvSpPr>
            <a:spLocks noChangeShapeType="1"/>
          </p:cNvSpPr>
          <p:nvPr/>
        </p:nvSpPr>
        <p:spPr bwMode="auto">
          <a:xfrm>
            <a:off x="6456363" y="4141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0155" name="Text Box 43"/>
          <p:cNvSpPr txBox="1">
            <a:spLocks noChangeArrowheads="1"/>
          </p:cNvSpPr>
          <p:nvPr/>
        </p:nvSpPr>
        <p:spPr bwMode="auto">
          <a:xfrm>
            <a:off x="6761163" y="39131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730156" name="Text Box 44"/>
          <p:cNvSpPr txBox="1">
            <a:spLocks noChangeArrowheads="1"/>
          </p:cNvSpPr>
          <p:nvPr/>
        </p:nvSpPr>
        <p:spPr bwMode="auto">
          <a:xfrm>
            <a:off x="6761163" y="33797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730157" name="Line 45"/>
          <p:cNvSpPr>
            <a:spLocks noChangeShapeType="1"/>
          </p:cNvSpPr>
          <p:nvPr/>
        </p:nvSpPr>
        <p:spPr bwMode="auto">
          <a:xfrm>
            <a:off x="6456363" y="36083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0158" name="AutoShape 46"/>
          <p:cNvSpPr>
            <a:spLocks/>
          </p:cNvSpPr>
          <p:nvPr/>
        </p:nvSpPr>
        <p:spPr bwMode="auto">
          <a:xfrm>
            <a:off x="4621213" y="3578225"/>
            <a:ext cx="322262" cy="698500"/>
          </a:xfrm>
          <a:prstGeom prst="leftBrace">
            <a:avLst>
              <a:gd name="adj1" fmla="val 18062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541" name="Group 49"/>
          <p:cNvGrpSpPr>
            <a:grpSpLocks/>
          </p:cNvGrpSpPr>
          <p:nvPr/>
        </p:nvGrpSpPr>
        <p:grpSpPr bwMode="auto">
          <a:xfrm>
            <a:off x="4140200" y="115888"/>
            <a:ext cx="4752975" cy="2743200"/>
            <a:chOff x="204" y="2069"/>
            <a:chExt cx="2994" cy="1728"/>
          </a:xfrm>
        </p:grpSpPr>
        <p:sp>
          <p:nvSpPr>
            <p:cNvPr id="730162" name="Oval 50"/>
            <p:cNvSpPr>
              <a:spLocks noChangeArrowheads="1"/>
            </p:cNvSpPr>
            <p:nvPr/>
          </p:nvSpPr>
          <p:spPr bwMode="auto">
            <a:xfrm>
              <a:off x="892" y="2362"/>
              <a:ext cx="415" cy="400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730163" name="Oval 51"/>
            <p:cNvSpPr>
              <a:spLocks noChangeArrowheads="1"/>
            </p:cNvSpPr>
            <p:nvPr/>
          </p:nvSpPr>
          <p:spPr bwMode="auto">
            <a:xfrm>
              <a:off x="2110" y="2362"/>
              <a:ext cx="417" cy="400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730164" name="Oval 52"/>
            <p:cNvSpPr>
              <a:spLocks noChangeArrowheads="1"/>
            </p:cNvSpPr>
            <p:nvPr/>
          </p:nvSpPr>
          <p:spPr bwMode="auto">
            <a:xfrm>
              <a:off x="2196" y="3288"/>
              <a:ext cx="415" cy="401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730165" name="Oval 53"/>
            <p:cNvSpPr>
              <a:spLocks noChangeArrowheads="1"/>
            </p:cNvSpPr>
            <p:nvPr/>
          </p:nvSpPr>
          <p:spPr bwMode="auto">
            <a:xfrm>
              <a:off x="932" y="3328"/>
              <a:ext cx="418" cy="400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730166" name="Freeform 54"/>
            <p:cNvSpPr>
              <a:spLocks/>
            </p:cNvSpPr>
            <p:nvPr/>
          </p:nvSpPr>
          <p:spPr bwMode="auto">
            <a:xfrm>
              <a:off x="1269" y="2391"/>
              <a:ext cx="883" cy="78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454" y="0"/>
                </a:cxn>
                <a:cxn ang="0">
                  <a:pos x="953" y="181"/>
                </a:cxn>
              </a:cxnLst>
              <a:rect l="0" t="0" r="r" b="b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0167" name="Freeform 55"/>
            <p:cNvSpPr>
              <a:spLocks/>
            </p:cNvSpPr>
            <p:nvPr/>
          </p:nvSpPr>
          <p:spPr bwMode="auto">
            <a:xfrm rot="5400000">
              <a:off x="2225" y="2967"/>
              <a:ext cx="696" cy="84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454" y="0"/>
                </a:cxn>
                <a:cxn ang="0">
                  <a:pos x="953" y="181"/>
                </a:cxn>
              </a:cxnLst>
              <a:rect l="0" t="0" r="r" b="b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0168" name="Freeform 56"/>
            <p:cNvSpPr>
              <a:spLocks/>
            </p:cNvSpPr>
            <p:nvPr/>
          </p:nvSpPr>
          <p:spPr bwMode="auto">
            <a:xfrm rot="-75468" flipH="1" flipV="1">
              <a:off x="1301" y="3659"/>
              <a:ext cx="911" cy="138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454" y="0"/>
                </a:cxn>
                <a:cxn ang="0">
                  <a:pos x="953" y="181"/>
                </a:cxn>
              </a:cxnLst>
              <a:rect l="0" t="0" r="r" b="b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0169" name="Freeform 57"/>
            <p:cNvSpPr>
              <a:spLocks/>
            </p:cNvSpPr>
            <p:nvPr/>
          </p:nvSpPr>
          <p:spPr bwMode="auto">
            <a:xfrm rot="5400000" flipH="1" flipV="1">
              <a:off x="627" y="3006"/>
              <a:ext cx="694" cy="84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454" y="0"/>
                </a:cxn>
                <a:cxn ang="0">
                  <a:pos x="953" y="181"/>
                </a:cxn>
              </a:cxnLst>
              <a:rect l="0" t="0" r="r" b="b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0170" name="Text Box 58"/>
            <p:cNvSpPr txBox="1">
              <a:spLocks noChangeArrowheads="1"/>
            </p:cNvSpPr>
            <p:nvPr/>
          </p:nvSpPr>
          <p:spPr bwMode="auto">
            <a:xfrm>
              <a:off x="204" y="2198"/>
              <a:ext cx="517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01/0</a:t>
              </a:r>
            </a:p>
          </p:txBody>
        </p:sp>
        <p:sp>
          <p:nvSpPr>
            <p:cNvPr id="730171" name="Freeform 59"/>
            <p:cNvSpPr>
              <a:spLocks/>
            </p:cNvSpPr>
            <p:nvPr/>
          </p:nvSpPr>
          <p:spPr bwMode="auto">
            <a:xfrm>
              <a:off x="652" y="2185"/>
              <a:ext cx="406" cy="355"/>
            </a:xfrm>
            <a:custGeom>
              <a:avLst/>
              <a:gdLst/>
              <a:ahLst/>
              <a:cxnLst>
                <a:cxn ang="0">
                  <a:pos x="438" y="242"/>
                </a:cxn>
                <a:cxn ang="0">
                  <a:pos x="257" y="15"/>
                </a:cxn>
                <a:cxn ang="0">
                  <a:pos x="76" y="151"/>
                </a:cxn>
                <a:cxn ang="0">
                  <a:pos x="30" y="378"/>
                </a:cxn>
                <a:cxn ang="0">
                  <a:pos x="257" y="378"/>
                </a:cxn>
              </a:cxnLst>
              <a:rect l="0" t="0" r="r" b="b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0172" name="Text Box 60"/>
            <p:cNvSpPr txBox="1">
              <a:spLocks noChangeArrowheads="1"/>
            </p:cNvSpPr>
            <p:nvPr/>
          </p:nvSpPr>
          <p:spPr bwMode="auto">
            <a:xfrm>
              <a:off x="1437" y="2160"/>
              <a:ext cx="538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10/0</a:t>
              </a:r>
            </a:p>
          </p:txBody>
        </p:sp>
        <p:sp>
          <p:nvSpPr>
            <p:cNvPr id="730173" name="Text Box 61"/>
            <p:cNvSpPr txBox="1">
              <a:spLocks noChangeArrowheads="1"/>
            </p:cNvSpPr>
            <p:nvPr/>
          </p:nvSpPr>
          <p:spPr bwMode="auto">
            <a:xfrm>
              <a:off x="2670" y="2892"/>
              <a:ext cx="528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01/0</a:t>
              </a:r>
            </a:p>
          </p:txBody>
        </p:sp>
        <p:sp>
          <p:nvSpPr>
            <p:cNvPr id="730174" name="Text Box 62"/>
            <p:cNvSpPr txBox="1">
              <a:spLocks noChangeArrowheads="1"/>
            </p:cNvSpPr>
            <p:nvPr/>
          </p:nvSpPr>
          <p:spPr bwMode="auto">
            <a:xfrm>
              <a:off x="1338" y="2704"/>
              <a:ext cx="549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10/0</a:t>
              </a:r>
            </a:p>
          </p:txBody>
        </p:sp>
        <p:sp>
          <p:nvSpPr>
            <p:cNvPr id="730175" name="Freeform 63"/>
            <p:cNvSpPr>
              <a:spLocks/>
            </p:cNvSpPr>
            <p:nvPr/>
          </p:nvSpPr>
          <p:spPr bwMode="auto">
            <a:xfrm rot="4807058">
              <a:off x="2044" y="2973"/>
              <a:ext cx="544" cy="155"/>
            </a:xfrm>
            <a:custGeom>
              <a:avLst/>
              <a:gdLst/>
              <a:ahLst/>
              <a:cxnLst>
                <a:cxn ang="0">
                  <a:pos x="1088" y="998"/>
                </a:cxn>
                <a:cxn ang="0">
                  <a:pos x="453" y="771"/>
                </a:cxn>
                <a:cxn ang="0">
                  <a:pos x="0" y="0"/>
                </a:cxn>
              </a:cxnLst>
              <a:rect l="0" t="0" r="r" b="b"/>
              <a:pathLst>
                <a:path w="1088" h="998">
                  <a:moveTo>
                    <a:pt x="1088" y="998"/>
                  </a:moveTo>
                  <a:cubicBezTo>
                    <a:pt x="861" y="967"/>
                    <a:pt x="634" y="937"/>
                    <a:pt x="453" y="771"/>
                  </a:cubicBezTo>
                  <a:cubicBezTo>
                    <a:pt x="272" y="605"/>
                    <a:pt x="75" y="128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0176" name="Text Box 64"/>
            <p:cNvSpPr txBox="1">
              <a:spLocks noChangeArrowheads="1"/>
            </p:cNvSpPr>
            <p:nvPr/>
          </p:nvSpPr>
          <p:spPr bwMode="auto">
            <a:xfrm>
              <a:off x="1543" y="3468"/>
              <a:ext cx="528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01/1</a:t>
              </a:r>
            </a:p>
          </p:txBody>
        </p:sp>
        <p:sp>
          <p:nvSpPr>
            <p:cNvPr id="730177" name="Text Box 65"/>
            <p:cNvSpPr txBox="1">
              <a:spLocks noChangeArrowheads="1"/>
            </p:cNvSpPr>
            <p:nvPr/>
          </p:nvSpPr>
          <p:spPr bwMode="auto">
            <a:xfrm>
              <a:off x="476" y="2971"/>
              <a:ext cx="499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01/0</a:t>
              </a:r>
            </a:p>
          </p:txBody>
        </p:sp>
        <p:sp>
          <p:nvSpPr>
            <p:cNvPr id="730178" name="Freeform 66"/>
            <p:cNvSpPr>
              <a:spLocks/>
            </p:cNvSpPr>
            <p:nvPr/>
          </p:nvSpPr>
          <p:spPr bwMode="auto">
            <a:xfrm>
              <a:off x="1380" y="2734"/>
              <a:ext cx="883" cy="734"/>
            </a:xfrm>
            <a:custGeom>
              <a:avLst/>
              <a:gdLst/>
              <a:ahLst/>
              <a:cxnLst>
                <a:cxn ang="0">
                  <a:pos x="0" y="862"/>
                </a:cxn>
                <a:cxn ang="0">
                  <a:pos x="363" y="227"/>
                </a:cxn>
                <a:cxn ang="0">
                  <a:pos x="998" y="0"/>
                </a:cxn>
              </a:cxnLst>
              <a:rect l="0" t="0" r="r" b="b"/>
              <a:pathLst>
                <a:path w="998" h="862">
                  <a:moveTo>
                    <a:pt x="0" y="862"/>
                  </a:moveTo>
                  <a:cubicBezTo>
                    <a:pt x="98" y="616"/>
                    <a:pt x="197" y="371"/>
                    <a:pt x="363" y="227"/>
                  </a:cubicBezTo>
                  <a:cubicBezTo>
                    <a:pt x="529" y="83"/>
                    <a:pt x="892" y="38"/>
                    <a:pt x="998" y="0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0179" name="Text Box 67"/>
            <p:cNvSpPr txBox="1">
              <a:spLocks noChangeArrowheads="1"/>
            </p:cNvSpPr>
            <p:nvPr/>
          </p:nvSpPr>
          <p:spPr bwMode="auto">
            <a:xfrm>
              <a:off x="1837" y="2931"/>
              <a:ext cx="635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10/0</a:t>
              </a:r>
            </a:p>
          </p:txBody>
        </p:sp>
        <p:sp>
          <p:nvSpPr>
            <p:cNvPr id="730180" name="Freeform 68"/>
            <p:cNvSpPr>
              <a:spLocks/>
            </p:cNvSpPr>
            <p:nvPr/>
          </p:nvSpPr>
          <p:spPr bwMode="auto">
            <a:xfrm rot="-4733547">
              <a:off x="2422" y="2209"/>
              <a:ext cx="344" cy="33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144"/>
                </a:cxn>
                <a:cxn ang="0">
                  <a:pos x="144" y="336"/>
                </a:cxn>
                <a:cxn ang="0">
                  <a:pos x="0" y="144"/>
                </a:cxn>
              </a:cxnLst>
              <a:rect l="0" t="0" r="r" b="b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0181" name="Text Box 69"/>
            <p:cNvSpPr txBox="1">
              <a:spLocks noChangeArrowheads="1"/>
            </p:cNvSpPr>
            <p:nvPr/>
          </p:nvSpPr>
          <p:spPr bwMode="auto">
            <a:xfrm>
              <a:off x="2653" y="2069"/>
              <a:ext cx="528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10/0</a:t>
              </a:r>
            </a:p>
          </p:txBody>
        </p:sp>
        <p:sp>
          <p:nvSpPr>
            <p:cNvPr id="730182" name="Text Box 70"/>
            <p:cNvSpPr txBox="1">
              <a:spLocks noChangeArrowheads="1"/>
            </p:cNvSpPr>
            <p:nvPr/>
          </p:nvSpPr>
          <p:spPr bwMode="auto">
            <a:xfrm>
              <a:off x="204" y="3468"/>
              <a:ext cx="8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/Z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④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状态表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33400" y="1103313"/>
            <a:ext cx="3048000" cy="2881312"/>
            <a:chOff x="3312" y="1079"/>
            <a:chExt cx="1920" cy="1815"/>
          </a:xfrm>
        </p:grpSpPr>
        <p:sp>
          <p:nvSpPr>
            <p:cNvPr id="561156" name="Text Box 4"/>
            <p:cNvSpPr txBox="1">
              <a:spLocks noChangeArrowheads="1"/>
            </p:cNvSpPr>
            <p:nvPr/>
          </p:nvSpPr>
          <p:spPr bwMode="auto">
            <a:xfrm>
              <a:off x="3360" y="1374"/>
              <a:ext cx="1872" cy="15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rgbClr val="000099"/>
                  </a:solidFill>
                </a:rPr>
                <a:t>            1 0</a:t>
              </a:r>
              <a:r>
                <a:rPr lang="en-US" altLang="zh-CN" sz="2200" b="1">
                  <a:solidFill>
                    <a:srgbClr val="000099"/>
                  </a:solidFill>
                </a:rPr>
                <a:t>        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0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1</a:t>
              </a:r>
              <a:r>
                <a:rPr lang="en-US" altLang="zh-CN" sz="2200" b="1">
                  <a:solidFill>
                    <a:schemeClr val="bg2"/>
                  </a:solidFill>
                </a:rPr>
                <a:t>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 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b="1">
                  <a:solidFill>
                    <a:schemeClr val="bg2"/>
                  </a:solidFill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b="1">
                  <a:solidFill>
                    <a:schemeClr val="bg2"/>
                  </a:solidFill>
                </a:rPr>
                <a:t>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en-US" altLang="zh-CN" b="1">
                  <a:solidFill>
                    <a:schemeClr val="bg2"/>
                  </a:solidFill>
                </a:rPr>
                <a:t> / 1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     </a:t>
              </a:r>
              <a:r>
                <a:rPr lang="en-US" altLang="zh-CN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bg2"/>
                  </a:solidFill>
                </a:rPr>
                <a:t> / 0                </a:t>
              </a:r>
            </a:p>
          </p:txBody>
        </p:sp>
        <p:sp>
          <p:nvSpPr>
            <p:cNvPr id="561157" name="Line 5"/>
            <p:cNvSpPr>
              <a:spLocks noChangeShapeType="1"/>
            </p:cNvSpPr>
            <p:nvPr/>
          </p:nvSpPr>
          <p:spPr bwMode="auto">
            <a:xfrm>
              <a:off x="4464" y="1344"/>
              <a:ext cx="0" cy="151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1158" name="Line 6"/>
            <p:cNvSpPr>
              <a:spLocks noChangeShapeType="1"/>
            </p:cNvSpPr>
            <p:nvPr/>
          </p:nvSpPr>
          <p:spPr bwMode="auto">
            <a:xfrm>
              <a:off x="3360" y="1392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1159" name="Text Box 7"/>
            <p:cNvSpPr txBox="1">
              <a:spLocks noChangeArrowheads="1"/>
            </p:cNvSpPr>
            <p:nvPr/>
          </p:nvSpPr>
          <p:spPr bwMode="auto">
            <a:xfrm>
              <a:off x="3312" y="144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/>
                  </a:solidFill>
                </a:rPr>
                <a:t>Y</a:t>
              </a:r>
              <a:r>
                <a:rPr kumimoji="0" lang="en-US" altLang="zh-CN" sz="20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</a:t>
              </a:r>
            </a:p>
          </p:txBody>
        </p:sp>
        <p:sp>
          <p:nvSpPr>
            <p:cNvPr id="561161" name="Line 9"/>
            <p:cNvSpPr>
              <a:spLocks noChangeShapeType="1"/>
            </p:cNvSpPr>
            <p:nvPr/>
          </p:nvSpPr>
          <p:spPr bwMode="auto">
            <a:xfrm>
              <a:off x="3360" y="1680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1162" name="Text Box 10"/>
            <p:cNvSpPr txBox="1">
              <a:spLocks noChangeArrowheads="1"/>
            </p:cNvSpPr>
            <p:nvPr/>
          </p:nvSpPr>
          <p:spPr bwMode="auto">
            <a:xfrm>
              <a:off x="3360" y="1079"/>
              <a:ext cx="1872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              Y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n+1</a:t>
              </a:r>
              <a:r>
                <a:rPr lang="en-US" altLang="zh-CN" b="1">
                  <a:solidFill>
                    <a:schemeClr val="bg2"/>
                  </a:solidFill>
                </a:rPr>
                <a:t> / Z</a:t>
              </a:r>
            </a:p>
          </p:txBody>
        </p:sp>
        <p:sp>
          <p:nvSpPr>
            <p:cNvPr id="561163" name="Line 11"/>
            <p:cNvSpPr>
              <a:spLocks noChangeShapeType="1"/>
            </p:cNvSpPr>
            <p:nvPr/>
          </p:nvSpPr>
          <p:spPr bwMode="auto">
            <a:xfrm>
              <a:off x="3744" y="1080"/>
              <a:ext cx="0" cy="181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1165" name="Text Box 13"/>
            <p:cNvSpPr txBox="1">
              <a:spLocks noChangeArrowheads="1"/>
            </p:cNvSpPr>
            <p:nvPr/>
          </p:nvSpPr>
          <p:spPr bwMode="auto">
            <a:xfrm>
              <a:off x="3408" y="134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r>
                <a:rPr lang="en-US" altLang="zh-CN" sz="1800" b="1" baseline="-30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r>
                <a:rPr lang="en-US" altLang="zh-CN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r>
                <a:rPr lang="en-US" altLang="zh-CN" sz="1800" b="1" baseline="-30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</a:p>
          </p:txBody>
        </p:sp>
      </p:grpSp>
      <p:sp>
        <p:nvSpPr>
          <p:cNvPr id="561167" name="Text Box 15"/>
          <p:cNvSpPr txBox="1">
            <a:spLocks noChangeArrowheads="1"/>
          </p:cNvSpPr>
          <p:nvPr/>
        </p:nvSpPr>
        <p:spPr bwMode="auto">
          <a:xfrm>
            <a:off x="5257800" y="258763"/>
            <a:ext cx="3505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二、状态表化简</a:t>
            </a:r>
          </a:p>
        </p:txBody>
      </p:sp>
      <p:sp>
        <p:nvSpPr>
          <p:cNvPr id="561178" name="Text Box 26"/>
          <p:cNvSpPr txBox="1">
            <a:spLocks noChangeArrowheads="1"/>
          </p:cNvSpPr>
          <p:nvPr/>
        </p:nvSpPr>
        <p:spPr bwMode="auto">
          <a:xfrm>
            <a:off x="3352800" y="1828800"/>
            <a:ext cx="1066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800" b="1">
                <a:solidFill>
                  <a:srgbClr val="FFFFFF"/>
                </a:solidFill>
                <a:latin typeface="宋体" panose="02010600030101010101" pitchFamily="2" charset="-122"/>
              </a:rPr>
              <a:t>√</a:t>
            </a:r>
            <a:r>
              <a:rPr lang="en-US" altLang="zh-CN" sz="4800" b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61179" name="Text Box 27"/>
          <p:cNvSpPr txBox="1">
            <a:spLocks noChangeArrowheads="1"/>
          </p:cNvSpPr>
          <p:nvPr/>
        </p:nvSpPr>
        <p:spPr bwMode="auto">
          <a:xfrm>
            <a:off x="3352800" y="3276600"/>
            <a:ext cx="1066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800" b="1">
                <a:solidFill>
                  <a:srgbClr val="FFFFFF"/>
                </a:solidFill>
                <a:latin typeface="宋体" panose="02010600030101010101" pitchFamily="2" charset="-122"/>
              </a:rPr>
              <a:t>√</a:t>
            </a:r>
            <a:r>
              <a:rPr lang="en-US" altLang="zh-CN" sz="4800" b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61180" name="AutoShape 28"/>
          <p:cNvSpPr>
            <a:spLocks noChangeArrowheads="1"/>
          </p:cNvSpPr>
          <p:nvPr/>
        </p:nvSpPr>
        <p:spPr bwMode="auto">
          <a:xfrm>
            <a:off x="4191000" y="2362200"/>
            <a:ext cx="10668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562600" y="1066800"/>
            <a:ext cx="2971800" cy="2881313"/>
            <a:chOff x="3360" y="1079"/>
            <a:chExt cx="1872" cy="1815"/>
          </a:xfrm>
        </p:grpSpPr>
        <p:sp>
          <p:nvSpPr>
            <p:cNvPr id="561182" name="Text Box 30"/>
            <p:cNvSpPr txBox="1">
              <a:spLocks noChangeArrowheads="1"/>
            </p:cNvSpPr>
            <p:nvPr/>
          </p:nvSpPr>
          <p:spPr bwMode="auto">
            <a:xfrm>
              <a:off x="3360" y="1374"/>
              <a:ext cx="1872" cy="150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>
                  <a:solidFill>
                    <a:srgbClr val="000099"/>
                  </a:solidFill>
                </a:rPr>
                <a:t>             1 0</a:t>
              </a:r>
              <a:r>
                <a:rPr lang="en-US" altLang="zh-CN" sz="2200" b="1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 </a:t>
              </a:r>
              <a:r>
                <a:rPr lang="en-US" altLang="zh-CN" sz="2200" b="1" baseline="-3000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        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 0</a:t>
              </a:r>
              <a:r>
                <a:rPr kumimoji="0" lang="en-US" altLang="zh-CN" sz="2200" b="1" baseline="30000">
                  <a:solidFill>
                    <a:srgbClr val="000099"/>
                  </a:solidFill>
                </a:rPr>
                <a:t>  </a:t>
              </a:r>
              <a:r>
                <a:rPr kumimoji="0" lang="en-US" altLang="zh-CN" sz="2200" b="1">
                  <a:solidFill>
                    <a:srgbClr val="000099"/>
                  </a:solidFill>
                </a:rPr>
                <a:t>1</a:t>
              </a:r>
              <a:r>
                <a:rPr lang="en-US" altLang="zh-CN" sz="2200" b="1">
                  <a:solidFill>
                    <a:schemeClr val="bg2"/>
                  </a:solidFill>
                </a:rPr>
                <a:t>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sz="2200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 b="1">
                  <a:solidFill>
                    <a:schemeClr val="bg2"/>
                  </a:solidFill>
                </a:rPr>
                <a:t> / 0  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</a:t>
              </a:r>
              <a:r>
                <a:rPr lang="en-US" altLang="zh-CN" b="1">
                  <a:solidFill>
                    <a:schemeClr val="bg2"/>
                  </a:solidFill>
                </a:rPr>
                <a:t> / 1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</a:t>
              </a:r>
              <a:r>
                <a:rPr lang="en-US" altLang="zh-CN" b="1">
                  <a:solidFill>
                    <a:schemeClr val="bg2"/>
                  </a:solidFill>
                </a:rPr>
                <a:t>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bg2"/>
                  </a:solidFill>
                </a:rPr>
                <a:t> / 0       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</a:t>
              </a:r>
              <a:r>
                <a:rPr lang="en-US" altLang="zh-CN" b="1">
                  <a:solidFill>
                    <a:schemeClr val="bg2"/>
                  </a:solidFill>
                </a:rPr>
                <a:t> / 0                       </a:t>
              </a:r>
            </a:p>
            <a:p>
              <a:pPr marL="457200" indent="-457200"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zh-CN" b="1">
                  <a:solidFill>
                    <a:schemeClr val="bg2"/>
                  </a:solidFill>
                </a:rPr>
                <a:t>                </a:t>
              </a:r>
            </a:p>
          </p:txBody>
        </p:sp>
        <p:sp>
          <p:nvSpPr>
            <p:cNvPr id="561183" name="Line 31"/>
            <p:cNvSpPr>
              <a:spLocks noChangeShapeType="1"/>
            </p:cNvSpPr>
            <p:nvPr/>
          </p:nvSpPr>
          <p:spPr bwMode="auto">
            <a:xfrm>
              <a:off x="4464" y="1344"/>
              <a:ext cx="0" cy="1519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1184" name="Line 32"/>
            <p:cNvSpPr>
              <a:spLocks noChangeShapeType="1"/>
            </p:cNvSpPr>
            <p:nvPr/>
          </p:nvSpPr>
          <p:spPr bwMode="auto">
            <a:xfrm>
              <a:off x="3360" y="1392"/>
              <a:ext cx="336" cy="24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1185" name="Text Box 33"/>
            <p:cNvSpPr txBox="1">
              <a:spLocks noChangeArrowheads="1"/>
            </p:cNvSpPr>
            <p:nvPr/>
          </p:nvSpPr>
          <p:spPr bwMode="auto">
            <a:xfrm>
              <a:off x="3360" y="1440"/>
              <a:ext cx="432" cy="25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2"/>
                  </a:solidFill>
                </a:rPr>
                <a:t>Y</a:t>
              </a:r>
              <a:r>
                <a:rPr kumimoji="0" lang="en-US" altLang="zh-CN" sz="20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</a:t>
              </a:r>
            </a:p>
          </p:txBody>
        </p:sp>
        <p:sp>
          <p:nvSpPr>
            <p:cNvPr id="22550" name="Text Box 34"/>
            <p:cNvSpPr txBox="1">
              <a:spLocks noChangeArrowheads="1"/>
            </p:cNvSpPr>
            <p:nvPr/>
          </p:nvSpPr>
          <p:spPr bwMode="auto">
            <a:xfrm>
              <a:off x="3552" y="1296"/>
              <a:ext cx="28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561187" name="Line 35"/>
            <p:cNvSpPr>
              <a:spLocks noChangeShapeType="1"/>
            </p:cNvSpPr>
            <p:nvPr/>
          </p:nvSpPr>
          <p:spPr bwMode="auto">
            <a:xfrm>
              <a:off x="3360" y="1680"/>
              <a:ext cx="187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1188" name="Text Box 36"/>
            <p:cNvSpPr txBox="1">
              <a:spLocks noChangeArrowheads="1"/>
            </p:cNvSpPr>
            <p:nvPr/>
          </p:nvSpPr>
          <p:spPr bwMode="auto">
            <a:xfrm>
              <a:off x="3360" y="1079"/>
              <a:ext cx="1872" cy="312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2"/>
                  </a:solidFill>
                </a:rPr>
                <a:t>               Y</a:t>
              </a:r>
              <a:r>
                <a:rPr kumimoji="0"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n+1</a:t>
              </a:r>
              <a:r>
                <a:rPr lang="en-US" altLang="zh-CN" b="1">
                  <a:solidFill>
                    <a:schemeClr val="bg2"/>
                  </a:solidFill>
                </a:rPr>
                <a:t> / Z</a:t>
              </a:r>
            </a:p>
          </p:txBody>
        </p:sp>
        <p:sp>
          <p:nvSpPr>
            <p:cNvPr id="561189" name="Line 37"/>
            <p:cNvSpPr>
              <a:spLocks noChangeShapeType="1"/>
            </p:cNvSpPr>
            <p:nvPr/>
          </p:nvSpPr>
          <p:spPr bwMode="auto">
            <a:xfrm>
              <a:off x="3744" y="1080"/>
              <a:ext cx="0" cy="181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61190" name="Text Box 38"/>
          <p:cNvSpPr txBox="1">
            <a:spLocks noChangeArrowheads="1"/>
          </p:cNvSpPr>
          <p:nvPr/>
        </p:nvSpPr>
        <p:spPr bwMode="auto">
          <a:xfrm>
            <a:off x="304800" y="41910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三、状态编码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根据次佳编码：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219200" y="4846638"/>
            <a:ext cx="7772400" cy="1706562"/>
            <a:chOff x="768" y="3053"/>
            <a:chExt cx="4896" cy="1075"/>
          </a:xfrm>
        </p:grpSpPr>
        <p:sp>
          <p:nvSpPr>
            <p:cNvPr id="561191" name="Text Box 39"/>
            <p:cNvSpPr txBox="1">
              <a:spLocks noChangeArrowheads="1"/>
            </p:cNvSpPr>
            <p:nvPr/>
          </p:nvSpPr>
          <p:spPr bwMode="auto">
            <a:xfrm>
              <a:off x="768" y="3053"/>
              <a:ext cx="4896" cy="1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原则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：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、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、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应取相邻编码 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原则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：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、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应取相邻编码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原则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：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、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、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应取相邻编码</a:t>
              </a:r>
            </a:p>
          </p:txBody>
        </p:sp>
        <p:sp>
          <p:nvSpPr>
            <p:cNvPr id="561192" name="Line 40"/>
            <p:cNvSpPr>
              <a:spLocks noChangeShapeType="1"/>
            </p:cNvSpPr>
            <p:nvPr/>
          </p:nvSpPr>
          <p:spPr bwMode="auto">
            <a:xfrm>
              <a:off x="1632" y="33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1193" name="Line 41"/>
            <p:cNvSpPr>
              <a:spLocks noChangeShapeType="1"/>
            </p:cNvSpPr>
            <p:nvPr/>
          </p:nvSpPr>
          <p:spPr bwMode="auto">
            <a:xfrm>
              <a:off x="2304" y="33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1194" name="Line 42"/>
            <p:cNvSpPr>
              <a:spLocks noChangeShapeType="1"/>
            </p:cNvSpPr>
            <p:nvPr/>
          </p:nvSpPr>
          <p:spPr bwMode="auto">
            <a:xfrm>
              <a:off x="1632" y="374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1195" name="Line 43"/>
            <p:cNvSpPr>
              <a:spLocks noChangeShapeType="1"/>
            </p:cNvSpPr>
            <p:nvPr/>
          </p:nvSpPr>
          <p:spPr bwMode="auto">
            <a:xfrm>
              <a:off x="2256" y="374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1196" name="Line 44"/>
            <p:cNvSpPr>
              <a:spLocks noChangeShapeType="1"/>
            </p:cNvSpPr>
            <p:nvPr/>
          </p:nvSpPr>
          <p:spPr bwMode="auto">
            <a:xfrm>
              <a:off x="1632" y="412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1197" name="Line 45"/>
            <p:cNvSpPr>
              <a:spLocks noChangeShapeType="1"/>
            </p:cNvSpPr>
            <p:nvPr/>
          </p:nvSpPr>
          <p:spPr bwMode="auto">
            <a:xfrm>
              <a:off x="2304" y="412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7" grpId="0" autoUpdateAnimBg="0"/>
      <p:bldP spid="561178" grpId="0" autoUpdateAnimBg="0"/>
      <p:bldP spid="561179" grpId="0" autoUpdateAnimBg="0"/>
      <p:bldP spid="561190" grpId="0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24958</TotalTime>
  <Words>2263</Words>
  <Application>Microsoft Office PowerPoint</Application>
  <PresentationFormat>全屏显示(4:3)</PresentationFormat>
  <Paragraphs>599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华文行楷</vt:lpstr>
      <vt:lpstr>楷体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Soaring</vt:lpstr>
      <vt:lpstr>Clip</vt:lpstr>
      <vt:lpstr>图片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Jessica</cp:lastModifiedBy>
  <cp:revision>2070</cp:revision>
  <dcterms:created xsi:type="dcterms:W3CDTF">2002-03-18T12:39:57Z</dcterms:created>
  <dcterms:modified xsi:type="dcterms:W3CDTF">2016-11-13T09:26:52Z</dcterms:modified>
</cp:coreProperties>
</file>