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0.bin" ContentType="image/unknown"/>
  <Override PartName="/ppt/media/image31.bin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2"/>
  </p:notesMasterIdLst>
  <p:handoutMasterIdLst>
    <p:handoutMasterId r:id="rId53"/>
  </p:handoutMasterIdLst>
  <p:sldIdLst>
    <p:sldId id="594" r:id="rId2"/>
    <p:sldId id="650" r:id="rId3"/>
    <p:sldId id="388" r:id="rId4"/>
    <p:sldId id="611" r:id="rId5"/>
    <p:sldId id="600" r:id="rId6"/>
    <p:sldId id="493" r:id="rId7"/>
    <p:sldId id="412" r:id="rId8"/>
    <p:sldId id="601" r:id="rId9"/>
    <p:sldId id="413" r:id="rId10"/>
    <p:sldId id="502" r:id="rId11"/>
    <p:sldId id="618" r:id="rId12"/>
    <p:sldId id="414" r:id="rId13"/>
    <p:sldId id="589" r:id="rId14"/>
    <p:sldId id="602" r:id="rId15"/>
    <p:sldId id="603" r:id="rId16"/>
    <p:sldId id="604" r:id="rId17"/>
    <p:sldId id="605" r:id="rId18"/>
    <p:sldId id="607" r:id="rId19"/>
    <p:sldId id="620" r:id="rId20"/>
    <p:sldId id="638" r:id="rId21"/>
    <p:sldId id="432" r:id="rId22"/>
    <p:sldId id="659" r:id="rId23"/>
    <p:sldId id="660" r:id="rId24"/>
    <p:sldId id="640" r:id="rId25"/>
    <p:sldId id="622" r:id="rId26"/>
    <p:sldId id="641" r:id="rId27"/>
    <p:sldId id="639" r:id="rId28"/>
    <p:sldId id="606" r:id="rId29"/>
    <p:sldId id="608" r:id="rId30"/>
    <p:sldId id="609" r:id="rId31"/>
    <p:sldId id="610" r:id="rId32"/>
    <p:sldId id="652" r:id="rId33"/>
    <p:sldId id="612" r:id="rId34"/>
    <p:sldId id="613" r:id="rId35"/>
    <p:sldId id="614" r:id="rId36"/>
    <p:sldId id="616" r:id="rId37"/>
    <p:sldId id="617" r:id="rId38"/>
    <p:sldId id="656" r:id="rId39"/>
    <p:sldId id="655" r:id="rId40"/>
    <p:sldId id="651" r:id="rId41"/>
    <p:sldId id="657" r:id="rId42"/>
    <p:sldId id="457" r:id="rId43"/>
    <p:sldId id="458" r:id="rId44"/>
    <p:sldId id="459" r:id="rId45"/>
    <p:sldId id="581" r:id="rId46"/>
    <p:sldId id="460" r:id="rId47"/>
    <p:sldId id="461" r:id="rId48"/>
    <p:sldId id="658" r:id="rId49"/>
    <p:sldId id="578" r:id="rId50"/>
    <p:sldId id="649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FF99"/>
    <a:srgbClr val="006600"/>
    <a:srgbClr val="0066FF"/>
    <a:srgbClr val="00CCFF"/>
    <a:srgbClr val="9900CC"/>
    <a:srgbClr val="D60093"/>
    <a:srgbClr val="FF5050"/>
    <a:srgbClr val="CC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8" autoAdjust="0"/>
    <p:restoredTop sz="94711" autoAdjust="0"/>
  </p:normalViewPr>
  <p:slideViewPr>
    <p:cSldViewPr>
      <p:cViewPr varScale="1">
        <p:scale>
          <a:sx n="44" d="100"/>
          <a:sy n="44" d="100"/>
        </p:scale>
        <p:origin x="357" y="42"/>
      </p:cViewPr>
      <p:guideLst>
        <p:guide orient="horz" pos="2256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2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44CC98-43CC-41B0-809C-9C3F76205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168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2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22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2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BEB2DC-C091-4D85-8F5E-AEEB63C16D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068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C47E2-A7C0-4102-834B-DDB3B79B51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7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C4AB-D856-40AF-B624-D231B7F456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80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CC181-CD9D-4C2C-8BB2-A7F7748B29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38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E0CC7-326C-4CFF-ACBF-86D6E73697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31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B350D-94BD-4F2C-9858-96EB2347C5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81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C9D9E-DC7D-470A-84CF-349EA1CC5A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69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5B87C-F1FD-4FC4-A57B-0B7DEDFC59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6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FE00A-1C62-4EF1-BEDF-B427AF8EF8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986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612A-3062-412A-8CBA-7502AFD0C5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03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F6528-792B-4D48-A667-AB4B291EB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35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>
                <a:spcBef>
                  <a:spcPct val="0"/>
                </a:spcBef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B115607-8B03-4403-9608-2303A7F95B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2.wmf"/><Relationship Id="rId3" Type="http://schemas.openxmlformats.org/officeDocument/2006/relationships/image" Target="../media/image4.pn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4.png"/><Relationship Id="rId7" Type="http://schemas.openxmlformats.org/officeDocument/2006/relationships/image" Target="http://col.njtu.edu.cn/zskj/5004/digitsim_web/beike/users/szljdl/html/Log_3132.jpg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bin"/><Relationship Id="rId11" Type="http://schemas.openxmlformats.org/officeDocument/2006/relationships/image" Target="../media/image29.wmf"/><Relationship Id="rId5" Type="http://schemas.openxmlformats.org/officeDocument/2006/relationships/image" Target="http://col.njtu.edu.cn/zskj/5004/digitsim_web/beike/users/szljdl/html/Log_3123.jpg" TargetMode="External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30.bin"/><Relationship Id="rId9" Type="http://schemas.openxmlformats.org/officeDocument/2006/relationships/image" Target="../media/image28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4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7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030550062"/>
          <p:cNvPicPr>
            <a:picLocks noChangeAspect="1" noChangeArrowheads="1"/>
          </p:cNvPicPr>
          <p:nvPr/>
        </p:nvPicPr>
        <p:blipFill>
          <a:blip r:embed="rId2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WordArt 3"/>
          <p:cNvSpPr>
            <a:spLocks noChangeArrowheads="1" noChangeShapeType="1" noTextEdit="1"/>
          </p:cNvSpPr>
          <p:nvPr/>
        </p:nvSpPr>
        <p:spPr bwMode="auto">
          <a:xfrm>
            <a:off x="1116013" y="1341438"/>
            <a:ext cx="7200900" cy="1839912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2884"/>
                <a:gd name="adj2" fmla="val -852"/>
              </a:avLst>
            </a:prstTxWarp>
          </a:bodyPr>
          <a:lstStyle/>
          <a:p>
            <a:pPr algn="ctr"/>
            <a:r>
              <a:rPr lang="zh-CN" altLang="en-US" sz="3600" kern="10"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隶书"/>
                <a:ea typeface="隶书"/>
              </a:rPr>
              <a:t>数字世界精彩无限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24525" y="3500438"/>
            <a:ext cx="2438400" cy="533400"/>
            <a:chOff x="816" y="3072"/>
            <a:chExt cx="1536" cy="336"/>
          </a:xfrm>
        </p:grpSpPr>
        <p:sp>
          <p:nvSpPr>
            <p:cNvPr id="267268" name="Text Box 4"/>
            <p:cNvSpPr txBox="1">
              <a:spLocks noChangeArrowheads="1"/>
            </p:cNvSpPr>
            <p:nvPr/>
          </p:nvSpPr>
          <p:spPr bwMode="auto">
            <a:xfrm>
              <a:off x="816" y="3072"/>
              <a:ext cx="4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  <p:sp>
          <p:nvSpPr>
            <p:cNvPr id="267269" name="Text Box 5"/>
            <p:cNvSpPr txBox="1">
              <a:spLocks noChangeArrowheads="1"/>
            </p:cNvSpPr>
            <p:nvPr/>
          </p:nvSpPr>
          <p:spPr bwMode="auto">
            <a:xfrm>
              <a:off x="2064" y="3072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</a:t>
              </a:r>
            </a:p>
          </p:txBody>
        </p:sp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1392" y="3072"/>
              <a:ext cx="288" cy="336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</a:p>
          </p:txBody>
        </p:sp>
        <p:sp>
          <p:nvSpPr>
            <p:cNvPr id="11316" name="Line 7"/>
            <p:cNvSpPr>
              <a:spLocks noChangeShapeType="1"/>
            </p:cNvSpPr>
            <p:nvPr/>
          </p:nvSpPr>
          <p:spPr bwMode="auto">
            <a:xfrm>
              <a:off x="1104" y="3239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7" name="Oval 8"/>
            <p:cNvSpPr>
              <a:spLocks noChangeArrowheads="1"/>
            </p:cNvSpPr>
            <p:nvPr/>
          </p:nvSpPr>
          <p:spPr bwMode="auto">
            <a:xfrm>
              <a:off x="1684" y="3196"/>
              <a:ext cx="96" cy="96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318" name="Line 9"/>
            <p:cNvSpPr>
              <a:spLocks noChangeShapeType="1"/>
            </p:cNvSpPr>
            <p:nvPr/>
          </p:nvSpPr>
          <p:spPr bwMode="auto">
            <a:xfrm>
              <a:off x="1784" y="3253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1279525" y="620713"/>
            <a:ext cx="7540625" cy="1722437"/>
            <a:chOff x="384" y="232"/>
            <a:chExt cx="4750" cy="1085"/>
          </a:xfrm>
        </p:grpSpPr>
        <p:sp>
          <p:nvSpPr>
            <p:cNvPr id="11299" name="Rectangle 23"/>
            <p:cNvSpPr>
              <a:spLocks noChangeArrowheads="1"/>
            </p:cNvSpPr>
            <p:nvPr/>
          </p:nvSpPr>
          <p:spPr bwMode="auto">
            <a:xfrm>
              <a:off x="2000" y="864"/>
              <a:ext cx="317" cy="453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1300" name="Line 24"/>
            <p:cNvSpPr>
              <a:spLocks noChangeShapeType="1"/>
            </p:cNvSpPr>
            <p:nvPr/>
          </p:nvSpPr>
          <p:spPr bwMode="auto">
            <a:xfrm>
              <a:off x="1728" y="1090"/>
              <a:ext cx="272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25"/>
            <p:cNvSpPr>
              <a:spLocks noChangeShapeType="1"/>
            </p:cNvSpPr>
            <p:nvPr/>
          </p:nvSpPr>
          <p:spPr bwMode="auto">
            <a:xfrm>
              <a:off x="2373" y="1090"/>
              <a:ext cx="317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Rectangle 26"/>
            <p:cNvSpPr>
              <a:spLocks noChangeArrowheads="1"/>
            </p:cNvSpPr>
            <p:nvPr/>
          </p:nvSpPr>
          <p:spPr bwMode="auto">
            <a:xfrm>
              <a:off x="3353" y="864"/>
              <a:ext cx="317" cy="453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1303" name="Line 27"/>
            <p:cNvSpPr>
              <a:spLocks noChangeShapeType="1"/>
            </p:cNvSpPr>
            <p:nvPr/>
          </p:nvSpPr>
          <p:spPr bwMode="auto">
            <a:xfrm>
              <a:off x="3035" y="1090"/>
              <a:ext cx="317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Line 28"/>
            <p:cNvSpPr>
              <a:spLocks noChangeShapeType="1"/>
            </p:cNvSpPr>
            <p:nvPr/>
          </p:nvSpPr>
          <p:spPr bwMode="auto">
            <a:xfrm>
              <a:off x="3718" y="1090"/>
              <a:ext cx="226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93" name="AutoShape 29"/>
            <p:cNvSpPr>
              <a:spLocks noChangeArrowheads="1"/>
            </p:cNvSpPr>
            <p:nvPr/>
          </p:nvSpPr>
          <p:spPr bwMode="auto">
            <a:xfrm>
              <a:off x="4272" y="232"/>
              <a:ext cx="862" cy="680"/>
            </a:xfrm>
            <a:prstGeom prst="wedgeEllipseCallout">
              <a:avLst>
                <a:gd name="adj1" fmla="val -92458"/>
                <a:gd name="adj2" fmla="val 58676"/>
              </a:avLst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  <a:defRPr/>
              </a:pPr>
              <a:endParaRPr kumimoji="0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1306" name="AutoShape 30"/>
            <p:cNvSpPr>
              <a:spLocks noChangeArrowheads="1"/>
            </p:cNvSpPr>
            <p:nvPr/>
          </p:nvSpPr>
          <p:spPr bwMode="auto">
            <a:xfrm rot="5400000">
              <a:off x="679" y="887"/>
              <a:ext cx="407" cy="362"/>
            </a:xfrm>
            <a:prstGeom prst="flowChartExtra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1307" name="Line 31"/>
            <p:cNvSpPr>
              <a:spLocks noChangeShapeType="1"/>
            </p:cNvSpPr>
            <p:nvPr/>
          </p:nvSpPr>
          <p:spPr bwMode="auto">
            <a:xfrm>
              <a:off x="384" y="1045"/>
              <a:ext cx="318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8" name="Line 32"/>
            <p:cNvSpPr>
              <a:spLocks noChangeShapeType="1"/>
            </p:cNvSpPr>
            <p:nvPr/>
          </p:nvSpPr>
          <p:spPr bwMode="auto">
            <a:xfrm>
              <a:off x="1155" y="1090"/>
              <a:ext cx="318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Oval 33"/>
            <p:cNvSpPr>
              <a:spLocks noChangeArrowheads="1"/>
            </p:cNvSpPr>
            <p:nvPr/>
          </p:nvSpPr>
          <p:spPr bwMode="auto">
            <a:xfrm>
              <a:off x="1065" y="1045"/>
              <a:ext cx="68" cy="6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1310" name="Oval 35"/>
            <p:cNvSpPr>
              <a:spLocks noChangeArrowheads="1"/>
            </p:cNvSpPr>
            <p:nvPr/>
          </p:nvSpPr>
          <p:spPr bwMode="auto">
            <a:xfrm>
              <a:off x="2327" y="1045"/>
              <a:ext cx="68" cy="6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267300" name="Text Box 36"/>
            <p:cNvSpPr txBox="1">
              <a:spLocks noChangeArrowheads="1"/>
            </p:cNvSpPr>
            <p:nvPr/>
          </p:nvSpPr>
          <p:spPr bwMode="auto">
            <a:xfrm>
              <a:off x="2046" y="1000"/>
              <a:ext cx="27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sz="18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1312" name="Oval 37"/>
            <p:cNvSpPr>
              <a:spLocks noChangeArrowheads="1"/>
            </p:cNvSpPr>
            <p:nvPr/>
          </p:nvSpPr>
          <p:spPr bwMode="auto">
            <a:xfrm>
              <a:off x="3673" y="1045"/>
              <a:ext cx="68" cy="6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932363" y="4581525"/>
            <a:ext cx="3600450" cy="457200"/>
            <a:chOff x="1565" y="2432"/>
            <a:chExt cx="2268" cy="288"/>
          </a:xfrm>
        </p:grpSpPr>
        <p:sp>
          <p:nvSpPr>
            <p:cNvPr id="267314" name="Text Box 50"/>
            <p:cNvSpPr txBox="1">
              <a:spLocks noChangeArrowheads="1"/>
            </p:cNvSpPr>
            <p:nvPr/>
          </p:nvSpPr>
          <p:spPr bwMode="auto">
            <a:xfrm>
              <a:off x="1565" y="243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  <p:sp>
          <p:nvSpPr>
            <p:cNvPr id="11290" name="Line 51"/>
            <p:cNvSpPr>
              <a:spLocks noChangeShapeType="1"/>
            </p:cNvSpPr>
            <p:nvPr/>
          </p:nvSpPr>
          <p:spPr bwMode="auto">
            <a:xfrm>
              <a:off x="1882" y="2659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52"/>
            <p:cNvSpPr>
              <a:spLocks noChangeShapeType="1"/>
            </p:cNvSpPr>
            <p:nvPr/>
          </p:nvSpPr>
          <p:spPr bwMode="auto">
            <a:xfrm flipV="1">
              <a:off x="2245" y="243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53"/>
            <p:cNvSpPr>
              <a:spLocks noChangeShapeType="1"/>
            </p:cNvSpPr>
            <p:nvPr/>
          </p:nvSpPr>
          <p:spPr bwMode="auto">
            <a:xfrm>
              <a:off x="2245" y="2432"/>
              <a:ext cx="45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54"/>
            <p:cNvSpPr>
              <a:spLocks noChangeShapeType="1"/>
            </p:cNvSpPr>
            <p:nvPr/>
          </p:nvSpPr>
          <p:spPr bwMode="auto">
            <a:xfrm flipH="1">
              <a:off x="2699" y="2432"/>
              <a:ext cx="0" cy="2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55"/>
            <p:cNvSpPr>
              <a:spLocks noChangeShapeType="1"/>
            </p:cNvSpPr>
            <p:nvPr/>
          </p:nvSpPr>
          <p:spPr bwMode="auto">
            <a:xfrm>
              <a:off x="2699" y="2704"/>
              <a:ext cx="36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56"/>
            <p:cNvSpPr>
              <a:spLocks noChangeShapeType="1"/>
            </p:cNvSpPr>
            <p:nvPr/>
          </p:nvSpPr>
          <p:spPr bwMode="auto">
            <a:xfrm flipH="1" flipV="1">
              <a:off x="3061" y="2432"/>
              <a:ext cx="0" cy="2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57"/>
            <p:cNvSpPr>
              <a:spLocks noChangeShapeType="1"/>
            </p:cNvSpPr>
            <p:nvPr/>
          </p:nvSpPr>
          <p:spPr bwMode="auto">
            <a:xfrm>
              <a:off x="3061" y="2432"/>
              <a:ext cx="40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58"/>
            <p:cNvSpPr>
              <a:spLocks noChangeShapeType="1"/>
            </p:cNvSpPr>
            <p:nvPr/>
          </p:nvSpPr>
          <p:spPr bwMode="auto">
            <a:xfrm>
              <a:off x="3470" y="2432"/>
              <a:ext cx="0" cy="2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59"/>
            <p:cNvSpPr>
              <a:spLocks noChangeShapeType="1"/>
            </p:cNvSpPr>
            <p:nvPr/>
          </p:nvSpPr>
          <p:spPr bwMode="auto">
            <a:xfrm>
              <a:off x="3470" y="2704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7324" name="Line 60"/>
          <p:cNvSpPr>
            <a:spLocks noChangeShapeType="1"/>
          </p:cNvSpPr>
          <p:nvPr/>
        </p:nvSpPr>
        <p:spPr bwMode="auto">
          <a:xfrm>
            <a:off x="6011863" y="4581525"/>
            <a:ext cx="0" cy="1296988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325" name="Line 61"/>
          <p:cNvSpPr>
            <a:spLocks noChangeShapeType="1"/>
          </p:cNvSpPr>
          <p:nvPr/>
        </p:nvSpPr>
        <p:spPr bwMode="auto">
          <a:xfrm>
            <a:off x="6732588" y="4724400"/>
            <a:ext cx="0" cy="107950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326" name="Line 62"/>
          <p:cNvSpPr>
            <a:spLocks noChangeShapeType="1"/>
          </p:cNvSpPr>
          <p:nvPr/>
        </p:nvSpPr>
        <p:spPr bwMode="auto">
          <a:xfrm>
            <a:off x="7308850" y="4729163"/>
            <a:ext cx="0" cy="1150937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327" name="Line 63"/>
          <p:cNvSpPr>
            <a:spLocks noChangeShapeType="1"/>
          </p:cNvSpPr>
          <p:nvPr/>
        </p:nvSpPr>
        <p:spPr bwMode="auto">
          <a:xfrm>
            <a:off x="7958138" y="4729163"/>
            <a:ext cx="0" cy="107950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4932363" y="5518150"/>
            <a:ext cx="3671887" cy="457200"/>
            <a:chOff x="1565" y="3022"/>
            <a:chExt cx="2313" cy="288"/>
          </a:xfrm>
        </p:grpSpPr>
        <p:sp>
          <p:nvSpPr>
            <p:cNvPr id="267329" name="Text Box 65"/>
            <p:cNvSpPr txBox="1">
              <a:spLocks noChangeArrowheads="1"/>
            </p:cNvSpPr>
            <p:nvPr/>
          </p:nvSpPr>
          <p:spPr bwMode="auto">
            <a:xfrm>
              <a:off x="1565" y="302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</a:t>
              </a:r>
            </a:p>
          </p:txBody>
        </p:sp>
        <p:sp>
          <p:nvSpPr>
            <p:cNvPr id="11280" name="Line 66"/>
            <p:cNvSpPr>
              <a:spLocks noChangeShapeType="1"/>
            </p:cNvSpPr>
            <p:nvPr/>
          </p:nvSpPr>
          <p:spPr bwMode="auto">
            <a:xfrm>
              <a:off x="1882" y="3022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67"/>
            <p:cNvSpPr>
              <a:spLocks noChangeShapeType="1"/>
            </p:cNvSpPr>
            <p:nvPr/>
          </p:nvSpPr>
          <p:spPr bwMode="auto">
            <a:xfrm>
              <a:off x="2245" y="302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68"/>
            <p:cNvSpPr>
              <a:spLocks noChangeShapeType="1"/>
            </p:cNvSpPr>
            <p:nvPr/>
          </p:nvSpPr>
          <p:spPr bwMode="auto">
            <a:xfrm>
              <a:off x="2245" y="3249"/>
              <a:ext cx="45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69"/>
            <p:cNvSpPr>
              <a:spLocks noChangeShapeType="1"/>
            </p:cNvSpPr>
            <p:nvPr/>
          </p:nvSpPr>
          <p:spPr bwMode="auto">
            <a:xfrm>
              <a:off x="2699" y="302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70"/>
            <p:cNvSpPr>
              <a:spLocks noChangeShapeType="1"/>
            </p:cNvSpPr>
            <p:nvPr/>
          </p:nvSpPr>
          <p:spPr bwMode="auto">
            <a:xfrm>
              <a:off x="2699" y="3022"/>
              <a:ext cx="36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71"/>
            <p:cNvSpPr>
              <a:spLocks noChangeShapeType="1"/>
            </p:cNvSpPr>
            <p:nvPr/>
          </p:nvSpPr>
          <p:spPr bwMode="auto">
            <a:xfrm>
              <a:off x="3061" y="302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72"/>
            <p:cNvSpPr>
              <a:spLocks noChangeShapeType="1"/>
            </p:cNvSpPr>
            <p:nvPr/>
          </p:nvSpPr>
          <p:spPr bwMode="auto">
            <a:xfrm>
              <a:off x="3061" y="3249"/>
              <a:ext cx="40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73"/>
            <p:cNvSpPr>
              <a:spLocks noChangeShapeType="1"/>
            </p:cNvSpPr>
            <p:nvPr/>
          </p:nvSpPr>
          <p:spPr bwMode="auto">
            <a:xfrm>
              <a:off x="3470" y="302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74"/>
            <p:cNvSpPr>
              <a:spLocks noChangeShapeType="1"/>
            </p:cNvSpPr>
            <p:nvPr/>
          </p:nvSpPr>
          <p:spPr bwMode="auto">
            <a:xfrm>
              <a:off x="3470" y="3022"/>
              <a:ext cx="40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67340" name="Picture 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149725"/>
            <a:ext cx="316865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Text Box 2"/>
          <p:cNvSpPr txBox="1">
            <a:spLocks noChangeArrowheads="1"/>
          </p:cNvSpPr>
          <p:nvPr/>
        </p:nvSpPr>
        <p:spPr bwMode="auto">
          <a:xfrm>
            <a:off x="539750" y="549275"/>
            <a:ext cx="4465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latin typeface="Arial" charset="0"/>
                <a:ea typeface="楷体_GB2312" pitchFamily="49" charset="-122"/>
              </a:rPr>
              <a:t>②</a:t>
            </a: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非门（</a:t>
            </a:r>
            <a:r>
              <a:rPr kumimoji="0" lang="en-US" altLang="zh-CN" sz="2800" b="1">
                <a:latin typeface="Arial" charset="0"/>
                <a:ea typeface="楷体_GB2312" pitchFamily="49" charset="-122"/>
              </a:rPr>
              <a:t> NOT gate</a:t>
            </a: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）</a:t>
            </a:r>
          </a:p>
        </p:txBody>
      </p:sp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539750" y="3141663"/>
            <a:ext cx="6338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/>
              <a:t>③</a:t>
            </a:r>
            <a:r>
              <a:rPr kumimoji="0" lang="en-US" altLang="zh-CN" sz="2800">
                <a:solidFill>
                  <a:schemeClr val="tx1"/>
                </a:solidFill>
              </a:rPr>
              <a:t> </a:t>
            </a: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典型芯片</a:t>
            </a:r>
            <a:r>
              <a:rPr kumimoji="0" lang="en-US" altLang="zh-CN" sz="2800" b="1">
                <a:latin typeface="Arial" charset="0"/>
                <a:ea typeface="楷体_GB2312" pitchFamily="49" charset="-122"/>
              </a:rPr>
              <a:t>:   74LS04</a:t>
            </a:r>
            <a:endParaRPr kumimoji="0" lang="zh-CN" altLang="en-US" sz="2800" b="1">
              <a:latin typeface="Arial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24" grpId="0" animBg="1"/>
      <p:bldP spid="267325" grpId="0" animBg="1"/>
      <p:bldP spid="267326" grpId="0" animBg="1"/>
      <p:bldP spid="267327" grpId="0" animBg="1"/>
      <p:bldP spid="26528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11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810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428750" y="404813"/>
            <a:ext cx="6715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Arial" charset="0"/>
              </a:rPr>
              <a:t>基本运算</a:t>
            </a:r>
            <a:endParaRPr lang="en-US" altLang="zh-CN" sz="3600" b="1">
              <a:latin typeface="Arial" charset="0"/>
            </a:endParaRPr>
          </a:p>
        </p:txBody>
      </p:sp>
      <p:graphicFrame>
        <p:nvGraphicFramePr>
          <p:cNvPr id="10" name="Object 21"/>
          <p:cNvGraphicFramePr>
            <a:graphicFrameLocks noChangeAspect="1"/>
          </p:cNvGraphicFramePr>
          <p:nvPr/>
        </p:nvGraphicFramePr>
        <p:xfrm>
          <a:off x="900113" y="339407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94075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124075" y="2395538"/>
            <a:ext cx="5400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AND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OR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NOT</a:t>
            </a:r>
            <a:endParaRPr lang="en-US" altLang="zh-CN" sz="2800">
              <a:latin typeface="Arial" charset="0"/>
            </a:endParaRPr>
          </a:p>
        </p:txBody>
      </p:sp>
      <p:sp>
        <p:nvSpPr>
          <p:cNvPr id="12296" name="Text Box 4"/>
          <p:cNvSpPr txBox="1">
            <a:spLocks noChangeArrowheads="1"/>
          </p:cNvSpPr>
          <p:nvPr/>
        </p:nvSpPr>
        <p:spPr bwMode="auto">
          <a:xfrm>
            <a:off x="1763713" y="1557338"/>
            <a:ext cx="5318125" cy="81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2800" b="1" dirty="0">
                <a:latin typeface="Arial" charset="0"/>
              </a:rPr>
              <a:t> </a:t>
            </a:r>
            <a:r>
              <a:rPr lang="zh-CN" altLang="en-US" sz="2800" b="1" dirty="0" smtClean="0">
                <a:latin typeface="Arial" charset="0"/>
              </a:rPr>
              <a:t>基本运算</a:t>
            </a:r>
            <a:endParaRPr lang="en-US" altLang="zh-CN" sz="2800" b="1" dirty="0">
              <a:latin typeface="Arial" charset="0"/>
            </a:endParaRPr>
          </a:p>
        </p:txBody>
      </p:sp>
      <p:sp>
        <p:nvSpPr>
          <p:cNvPr id="12297" name="Text Box 4"/>
          <p:cNvSpPr txBox="1">
            <a:spLocks noChangeArrowheads="1"/>
          </p:cNvSpPr>
          <p:nvPr/>
        </p:nvSpPr>
        <p:spPr bwMode="auto">
          <a:xfrm>
            <a:off x="1835150" y="2852738"/>
            <a:ext cx="6308725" cy="81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2800" b="1" dirty="0">
                <a:latin typeface="Arial" charset="0"/>
              </a:rPr>
              <a:t> </a:t>
            </a:r>
            <a:r>
              <a:rPr lang="zh-CN" altLang="en-US" sz="2800" b="1" dirty="0">
                <a:latin typeface="Arial" charset="0"/>
              </a:rPr>
              <a:t>复合</a:t>
            </a:r>
            <a:r>
              <a:rPr lang="zh-CN" altLang="en-US" sz="2800" b="1" dirty="0" smtClean="0">
                <a:latin typeface="Arial" charset="0"/>
              </a:rPr>
              <a:t>运算</a:t>
            </a:r>
            <a:endParaRPr lang="en-US" altLang="zh-CN" sz="2800" b="1" dirty="0">
              <a:latin typeface="Arial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2124075" y="3716338"/>
            <a:ext cx="54006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NAND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NOR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 AND-OR-NOT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⊕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 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770063" y="2878138"/>
            <a:ext cx="2514600" cy="838200"/>
            <a:chOff x="1776" y="1056"/>
            <a:chExt cx="1584" cy="528"/>
          </a:xfrm>
        </p:grpSpPr>
        <p:grpSp>
          <p:nvGrpSpPr>
            <p:cNvPr id="13333" name="Group 3"/>
            <p:cNvGrpSpPr>
              <a:grpSpLocks/>
            </p:cNvGrpSpPr>
            <p:nvPr/>
          </p:nvGrpSpPr>
          <p:grpSpPr bwMode="auto">
            <a:xfrm>
              <a:off x="2064" y="1152"/>
              <a:ext cx="676" cy="336"/>
              <a:chOff x="1200" y="1056"/>
              <a:chExt cx="676" cy="336"/>
            </a:xfrm>
          </p:grpSpPr>
          <p:sp>
            <p:nvSpPr>
              <p:cNvPr id="175108" name="Rectangle 4"/>
              <p:cNvSpPr>
                <a:spLocks noChangeArrowheads="1"/>
              </p:cNvSpPr>
              <p:nvPr/>
            </p:nvSpPr>
            <p:spPr bwMode="auto">
              <a:xfrm>
                <a:off x="1488" y="1056"/>
                <a:ext cx="288" cy="336"/>
              </a:xfrm>
              <a:prstGeom prst="rect">
                <a:avLst/>
              </a:prstGeom>
              <a:noFill/>
              <a:ln w="28575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3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3339" name="Line 5"/>
              <p:cNvSpPr>
                <a:spLocks noChangeShapeType="1"/>
              </p:cNvSpPr>
              <p:nvPr/>
            </p:nvSpPr>
            <p:spPr bwMode="auto">
              <a:xfrm>
                <a:off x="1200" y="1152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40" name="Line 6"/>
              <p:cNvSpPr>
                <a:spLocks noChangeShapeType="1"/>
              </p:cNvSpPr>
              <p:nvPr/>
            </p:nvSpPr>
            <p:spPr bwMode="auto">
              <a:xfrm>
                <a:off x="1200" y="1296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41" name="Oval 7"/>
              <p:cNvSpPr>
                <a:spLocks noChangeArrowheads="1"/>
              </p:cNvSpPr>
              <p:nvPr/>
            </p:nvSpPr>
            <p:spPr bwMode="auto">
              <a:xfrm>
                <a:off x="1780" y="1180"/>
                <a:ext cx="96" cy="96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175112" name="Text Box 8"/>
            <p:cNvSpPr txBox="1">
              <a:spLocks noChangeArrowheads="1"/>
            </p:cNvSpPr>
            <p:nvPr/>
          </p:nvSpPr>
          <p:spPr bwMode="auto">
            <a:xfrm>
              <a:off x="1776" y="1056"/>
              <a:ext cx="336" cy="288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  <p:sp>
          <p:nvSpPr>
            <p:cNvPr id="175113" name="Text Box 9"/>
            <p:cNvSpPr txBox="1">
              <a:spLocks noChangeArrowheads="1"/>
            </p:cNvSpPr>
            <p:nvPr/>
          </p:nvSpPr>
          <p:spPr bwMode="auto">
            <a:xfrm>
              <a:off x="1776" y="1296"/>
              <a:ext cx="336" cy="288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  <p:sp>
          <p:nvSpPr>
            <p:cNvPr id="13336" name="Line 10"/>
            <p:cNvSpPr>
              <a:spLocks noChangeShapeType="1"/>
            </p:cNvSpPr>
            <p:nvPr/>
          </p:nvSpPr>
          <p:spPr bwMode="auto">
            <a:xfrm>
              <a:off x="2736" y="1319"/>
              <a:ext cx="24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15" name="Text Box 11"/>
            <p:cNvSpPr txBox="1">
              <a:spLocks noChangeArrowheads="1"/>
            </p:cNvSpPr>
            <p:nvPr/>
          </p:nvSpPr>
          <p:spPr bwMode="auto">
            <a:xfrm>
              <a:off x="3024" y="1152"/>
              <a:ext cx="336" cy="288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132138" y="1916113"/>
            <a:ext cx="1584325" cy="579437"/>
            <a:chOff x="2160" y="1872"/>
            <a:chExt cx="960" cy="365"/>
          </a:xfrm>
        </p:grpSpPr>
        <p:sp>
          <p:nvSpPr>
            <p:cNvPr id="13329" name="Text Box 15"/>
            <p:cNvSpPr txBox="1">
              <a:spLocks noChangeArrowheads="1"/>
            </p:cNvSpPr>
            <p:nvPr/>
          </p:nvSpPr>
          <p:spPr bwMode="auto">
            <a:xfrm>
              <a:off x="2160" y="1872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F=</a:t>
              </a:r>
            </a:p>
          </p:txBody>
        </p:sp>
        <p:grpSp>
          <p:nvGrpSpPr>
            <p:cNvPr id="13330" name="Group 16"/>
            <p:cNvGrpSpPr>
              <a:grpSpLocks/>
            </p:cNvGrpSpPr>
            <p:nvPr/>
          </p:nvGrpSpPr>
          <p:grpSpPr bwMode="auto">
            <a:xfrm>
              <a:off x="2640" y="1872"/>
              <a:ext cx="480" cy="365"/>
              <a:chOff x="4608" y="528"/>
              <a:chExt cx="480" cy="365"/>
            </a:xfrm>
          </p:grpSpPr>
          <p:sp>
            <p:nvSpPr>
              <p:cNvPr id="13331" name="Text Box 17"/>
              <p:cNvSpPr txBox="1">
                <a:spLocks noChangeArrowheads="1"/>
              </p:cNvSpPr>
              <p:nvPr/>
            </p:nvSpPr>
            <p:spPr bwMode="auto">
              <a:xfrm>
                <a:off x="4608" y="528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latin typeface="Arial" charset="0"/>
                  </a:rPr>
                  <a:t>AB</a:t>
                </a:r>
              </a:p>
            </p:txBody>
          </p:sp>
          <p:sp>
            <p:nvSpPr>
              <p:cNvPr id="13332" name="Line 18"/>
              <p:cNvSpPr>
                <a:spLocks noChangeShapeType="1"/>
              </p:cNvSpPr>
              <p:nvPr/>
            </p:nvSpPr>
            <p:spPr bwMode="auto">
              <a:xfrm>
                <a:off x="4704" y="576"/>
                <a:ext cx="243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4865689" y="3021013"/>
            <a:ext cx="1614488" cy="576262"/>
            <a:chOff x="2896" y="1701"/>
            <a:chExt cx="1017" cy="363"/>
          </a:xfrm>
        </p:grpSpPr>
        <p:sp>
          <p:nvSpPr>
            <p:cNvPr id="13324" name="Line 59"/>
            <p:cNvSpPr>
              <a:spLocks noChangeShapeType="1"/>
            </p:cNvSpPr>
            <p:nvPr/>
          </p:nvSpPr>
          <p:spPr bwMode="auto">
            <a:xfrm>
              <a:off x="2896" y="1837"/>
              <a:ext cx="27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60"/>
            <p:cNvSpPr>
              <a:spLocks noChangeShapeType="1"/>
            </p:cNvSpPr>
            <p:nvPr/>
          </p:nvSpPr>
          <p:spPr bwMode="auto">
            <a:xfrm>
              <a:off x="3595" y="1862"/>
              <a:ext cx="31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Oval 61"/>
            <p:cNvSpPr>
              <a:spLocks noChangeArrowheads="1"/>
            </p:cNvSpPr>
            <p:nvPr/>
          </p:nvSpPr>
          <p:spPr bwMode="auto">
            <a:xfrm>
              <a:off x="3527" y="1837"/>
              <a:ext cx="68" cy="68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3327" name="Line 62"/>
            <p:cNvSpPr>
              <a:spLocks noChangeShapeType="1"/>
            </p:cNvSpPr>
            <p:nvPr/>
          </p:nvSpPr>
          <p:spPr bwMode="auto">
            <a:xfrm>
              <a:off x="2896" y="1973"/>
              <a:ext cx="27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AutoShape 63"/>
            <p:cNvSpPr>
              <a:spLocks noChangeArrowheads="1"/>
            </p:cNvSpPr>
            <p:nvPr/>
          </p:nvSpPr>
          <p:spPr bwMode="auto">
            <a:xfrm>
              <a:off x="3167" y="1701"/>
              <a:ext cx="363" cy="363"/>
            </a:xfrm>
            <a:prstGeom prst="flowChartDelay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</p:grpSp>
      <p:pic>
        <p:nvPicPr>
          <p:cNvPr id="23584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941888"/>
            <a:ext cx="2744787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337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0" indent="-19050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1.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与非门（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 NAND gate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）</a:t>
            </a:r>
          </a:p>
        </p:txBody>
      </p:sp>
      <p:sp>
        <p:nvSpPr>
          <p:cNvPr id="13321" name="Text Box 4"/>
          <p:cNvSpPr txBox="1">
            <a:spLocks noChangeArrowheads="1"/>
          </p:cNvSpPr>
          <p:nvPr/>
        </p:nvSpPr>
        <p:spPr bwMode="auto">
          <a:xfrm>
            <a:off x="1500188" y="260350"/>
            <a:ext cx="6500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Arial" charset="0"/>
              </a:rPr>
              <a:t>复合运算</a:t>
            </a:r>
            <a:endParaRPr lang="en-US" altLang="zh-CN" sz="3600" b="1">
              <a:latin typeface="Arial" charset="0"/>
            </a:endParaRPr>
          </a:p>
        </p:txBody>
      </p:sp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971550" y="4076700"/>
            <a:ext cx="5113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70000"/>
              <a:buFont typeface="Wingdings" pitchFamily="2" charset="2"/>
              <a:buChar char="n"/>
            </a:pP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 典型芯片</a:t>
            </a:r>
            <a:r>
              <a:rPr kumimoji="0" lang="en-US" altLang="zh-CN" sz="2800" b="1">
                <a:latin typeface="Arial" charset="0"/>
                <a:ea typeface="楷体_GB2312" pitchFamily="49" charset="-122"/>
              </a:rPr>
              <a:t>:   74LS00</a:t>
            </a:r>
            <a:endParaRPr kumimoji="0" lang="zh-CN" altLang="en-US" sz="2800" b="1">
              <a:latin typeface="Arial" charset="0"/>
              <a:ea typeface="楷体_GB2312" pitchFamily="49" charset="-122"/>
            </a:endParaRPr>
          </a:p>
        </p:txBody>
      </p:sp>
      <p:pic>
        <p:nvPicPr>
          <p:cNvPr id="13323" name="Picture 3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8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63713" y="2781300"/>
            <a:ext cx="2514600" cy="838200"/>
            <a:chOff x="1776" y="1056"/>
            <a:chExt cx="1584" cy="528"/>
          </a:xfrm>
        </p:grpSpPr>
        <p:grpSp>
          <p:nvGrpSpPr>
            <p:cNvPr id="14362" name="Group 4"/>
            <p:cNvGrpSpPr>
              <a:grpSpLocks/>
            </p:cNvGrpSpPr>
            <p:nvPr/>
          </p:nvGrpSpPr>
          <p:grpSpPr bwMode="auto">
            <a:xfrm>
              <a:off x="2064" y="1152"/>
              <a:ext cx="676" cy="336"/>
              <a:chOff x="1200" y="1056"/>
              <a:chExt cx="676" cy="336"/>
            </a:xfrm>
          </p:grpSpPr>
          <p:sp>
            <p:nvSpPr>
              <p:cNvPr id="624645" name="Rectangle 5"/>
              <p:cNvSpPr>
                <a:spLocks noChangeArrowheads="1"/>
              </p:cNvSpPr>
              <p:nvPr/>
            </p:nvSpPr>
            <p:spPr bwMode="auto">
              <a:xfrm>
                <a:off x="1488" y="1056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3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+</a:t>
                </a:r>
              </a:p>
            </p:txBody>
          </p:sp>
          <p:sp>
            <p:nvSpPr>
              <p:cNvPr id="14368" name="Line 6"/>
              <p:cNvSpPr>
                <a:spLocks noChangeShapeType="1"/>
              </p:cNvSpPr>
              <p:nvPr/>
            </p:nvSpPr>
            <p:spPr bwMode="auto">
              <a:xfrm>
                <a:off x="1200" y="115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9" name="Line 7"/>
              <p:cNvSpPr>
                <a:spLocks noChangeShapeType="1"/>
              </p:cNvSpPr>
              <p:nvPr/>
            </p:nvSpPr>
            <p:spPr bwMode="auto">
              <a:xfrm>
                <a:off x="1200" y="129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70" name="Oval 8"/>
              <p:cNvSpPr>
                <a:spLocks noChangeArrowheads="1"/>
              </p:cNvSpPr>
              <p:nvPr/>
            </p:nvSpPr>
            <p:spPr bwMode="auto">
              <a:xfrm>
                <a:off x="1780" y="1180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624649" name="Text Box 9"/>
            <p:cNvSpPr txBox="1">
              <a:spLocks noChangeArrowheads="1"/>
            </p:cNvSpPr>
            <p:nvPr/>
          </p:nvSpPr>
          <p:spPr bwMode="auto">
            <a:xfrm>
              <a:off x="1776" y="1056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  <p:sp>
          <p:nvSpPr>
            <p:cNvPr id="624650" name="Text Box 10"/>
            <p:cNvSpPr txBox="1">
              <a:spLocks noChangeArrowheads="1"/>
            </p:cNvSpPr>
            <p:nvPr/>
          </p:nvSpPr>
          <p:spPr bwMode="auto">
            <a:xfrm>
              <a:off x="1776" y="1296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  <p:sp>
          <p:nvSpPr>
            <p:cNvPr id="14365" name="Line 11"/>
            <p:cNvSpPr>
              <a:spLocks noChangeShapeType="1"/>
            </p:cNvSpPr>
            <p:nvPr/>
          </p:nvSpPr>
          <p:spPr bwMode="auto">
            <a:xfrm>
              <a:off x="2736" y="1319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652" name="Text Box 12"/>
            <p:cNvSpPr txBox="1">
              <a:spLocks noChangeArrowheads="1"/>
            </p:cNvSpPr>
            <p:nvPr/>
          </p:nvSpPr>
          <p:spPr bwMode="auto">
            <a:xfrm>
              <a:off x="3024" y="1152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132138" y="1844675"/>
            <a:ext cx="1866900" cy="579438"/>
            <a:chOff x="4368" y="1843"/>
            <a:chExt cx="1176" cy="365"/>
          </a:xfrm>
        </p:grpSpPr>
        <p:sp>
          <p:nvSpPr>
            <p:cNvPr id="14358" name="Text Box 14"/>
            <p:cNvSpPr txBox="1">
              <a:spLocks noChangeArrowheads="1"/>
            </p:cNvSpPr>
            <p:nvPr/>
          </p:nvSpPr>
          <p:spPr bwMode="auto">
            <a:xfrm>
              <a:off x="4368" y="1843"/>
              <a:ext cx="7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F=</a:t>
              </a:r>
            </a:p>
          </p:txBody>
        </p:sp>
        <p:grpSp>
          <p:nvGrpSpPr>
            <p:cNvPr id="14359" name="Group 15"/>
            <p:cNvGrpSpPr>
              <a:grpSpLocks/>
            </p:cNvGrpSpPr>
            <p:nvPr/>
          </p:nvGrpSpPr>
          <p:grpSpPr bwMode="auto">
            <a:xfrm>
              <a:off x="4848" y="1843"/>
              <a:ext cx="696" cy="365"/>
              <a:chOff x="4608" y="528"/>
              <a:chExt cx="480" cy="365"/>
            </a:xfrm>
          </p:grpSpPr>
          <p:sp>
            <p:nvSpPr>
              <p:cNvPr id="14360" name="Text Box 16"/>
              <p:cNvSpPr txBox="1">
                <a:spLocks noChangeArrowheads="1"/>
              </p:cNvSpPr>
              <p:nvPr/>
            </p:nvSpPr>
            <p:spPr bwMode="auto">
              <a:xfrm>
                <a:off x="4608" y="528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latin typeface="Arial" charset="0"/>
                  </a:rPr>
                  <a:t>A+B</a:t>
                </a:r>
              </a:p>
            </p:txBody>
          </p:sp>
          <p:sp>
            <p:nvSpPr>
              <p:cNvPr id="14361" name="Line 17"/>
              <p:cNvSpPr>
                <a:spLocks noChangeShapeType="1"/>
              </p:cNvSpPr>
              <p:nvPr/>
            </p:nvSpPr>
            <p:spPr bwMode="auto">
              <a:xfrm>
                <a:off x="4704" y="576"/>
                <a:ext cx="243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pic>
        <p:nvPicPr>
          <p:cNvPr id="14340" name="Picture 28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2484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29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2484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4824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0" indent="-19050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2.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或非门（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NOR gate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）</a:t>
            </a:r>
          </a:p>
        </p:txBody>
      </p:sp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724400"/>
            <a:ext cx="25908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1114425" y="3933825"/>
            <a:ext cx="5113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70000"/>
              <a:buFont typeface="Wingdings" pitchFamily="2" charset="2"/>
              <a:buChar char="n"/>
            </a:pP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典型芯片</a:t>
            </a:r>
            <a:r>
              <a:rPr kumimoji="0" lang="en-US" altLang="zh-CN" sz="2800" b="1">
                <a:latin typeface="Arial" charset="0"/>
                <a:ea typeface="楷体_GB2312" pitchFamily="49" charset="-122"/>
              </a:rPr>
              <a:t>: 74LS02</a:t>
            </a:r>
            <a:endParaRPr kumimoji="0" lang="zh-CN" altLang="en-US" sz="2800" b="1">
              <a:latin typeface="Arial" charset="0"/>
              <a:ea typeface="楷体_GB2312" pitchFamily="49" charset="-122"/>
            </a:endParaRPr>
          </a:p>
        </p:txBody>
      </p: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4954588" y="2852738"/>
            <a:ext cx="1395412" cy="814387"/>
            <a:chOff x="3121" y="1797"/>
            <a:chExt cx="879" cy="513"/>
          </a:xfrm>
        </p:grpSpPr>
        <p:grpSp>
          <p:nvGrpSpPr>
            <p:cNvPr id="14348" name="Group 35"/>
            <p:cNvGrpSpPr>
              <a:grpSpLocks noChangeAspect="1"/>
            </p:cNvGrpSpPr>
            <p:nvPr/>
          </p:nvGrpSpPr>
          <p:grpSpPr bwMode="auto">
            <a:xfrm>
              <a:off x="3198" y="1797"/>
              <a:ext cx="792" cy="513"/>
              <a:chOff x="3198" y="1797"/>
              <a:chExt cx="792" cy="513"/>
            </a:xfrm>
          </p:grpSpPr>
          <p:sp>
            <p:nvSpPr>
              <p:cNvPr id="14352" name="AutoShape 34"/>
              <p:cNvSpPr>
                <a:spLocks noChangeAspect="1" noChangeArrowheads="1" noTextEdit="1"/>
              </p:cNvSpPr>
              <p:nvPr/>
            </p:nvSpPr>
            <p:spPr bwMode="auto">
              <a:xfrm>
                <a:off x="3198" y="1797"/>
                <a:ext cx="792" cy="513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3" name="Rectangle 36"/>
              <p:cNvSpPr>
                <a:spLocks noChangeArrowheads="1"/>
              </p:cNvSpPr>
              <p:nvPr/>
            </p:nvSpPr>
            <p:spPr bwMode="auto">
              <a:xfrm>
                <a:off x="3198" y="1813"/>
                <a:ext cx="38" cy="11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000">
                    <a:solidFill>
                      <a:srgbClr val="000000"/>
                    </a:solidFill>
                  </a:rPr>
                  <a:t> 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54" name="Freeform 37"/>
              <p:cNvSpPr>
                <a:spLocks/>
              </p:cNvSpPr>
              <p:nvPr/>
            </p:nvSpPr>
            <p:spPr bwMode="auto">
              <a:xfrm>
                <a:off x="3339" y="1852"/>
                <a:ext cx="501" cy="208"/>
              </a:xfrm>
              <a:custGeom>
                <a:avLst/>
                <a:gdLst>
                  <a:gd name="T0" fmla="*/ 0 w 501"/>
                  <a:gd name="T1" fmla="*/ 29 h 208"/>
                  <a:gd name="T2" fmla="*/ 279 w 501"/>
                  <a:gd name="T3" fmla="*/ 29 h 208"/>
                  <a:gd name="T4" fmla="*/ 501 w 501"/>
                  <a:gd name="T5" fmla="*/ 208 h 208"/>
                  <a:gd name="T6" fmla="*/ 0 60000 65536"/>
                  <a:gd name="T7" fmla="*/ 0 60000 65536"/>
                  <a:gd name="T8" fmla="*/ 0 60000 65536"/>
                  <a:gd name="T9" fmla="*/ 0 w 501"/>
                  <a:gd name="T10" fmla="*/ 0 h 208"/>
                  <a:gd name="T11" fmla="*/ 501 w 501"/>
                  <a:gd name="T12" fmla="*/ 208 h 2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01" h="208">
                    <a:moveTo>
                      <a:pt x="0" y="29"/>
                    </a:moveTo>
                    <a:cubicBezTo>
                      <a:pt x="97" y="15"/>
                      <a:pt x="196" y="0"/>
                      <a:pt x="279" y="29"/>
                    </a:cubicBezTo>
                    <a:cubicBezTo>
                      <a:pt x="362" y="59"/>
                      <a:pt x="464" y="179"/>
                      <a:pt x="501" y="208"/>
                    </a:cubicBezTo>
                  </a:path>
                </a:pathLst>
              </a:cu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5" name="Freeform 38"/>
              <p:cNvSpPr>
                <a:spLocks/>
              </p:cNvSpPr>
              <p:nvPr/>
            </p:nvSpPr>
            <p:spPr bwMode="auto">
              <a:xfrm>
                <a:off x="3339" y="2060"/>
                <a:ext cx="501" cy="168"/>
              </a:xfrm>
              <a:custGeom>
                <a:avLst/>
                <a:gdLst>
                  <a:gd name="T0" fmla="*/ 0 w 501"/>
                  <a:gd name="T1" fmla="*/ 144 h 168"/>
                  <a:gd name="T2" fmla="*/ 279 w 501"/>
                  <a:gd name="T3" fmla="*/ 144 h 168"/>
                  <a:gd name="T4" fmla="*/ 501 w 501"/>
                  <a:gd name="T5" fmla="*/ 0 h 168"/>
                  <a:gd name="T6" fmla="*/ 0 60000 65536"/>
                  <a:gd name="T7" fmla="*/ 0 60000 65536"/>
                  <a:gd name="T8" fmla="*/ 0 60000 65536"/>
                  <a:gd name="T9" fmla="*/ 0 w 501"/>
                  <a:gd name="T10" fmla="*/ 0 h 168"/>
                  <a:gd name="T11" fmla="*/ 501 w 501"/>
                  <a:gd name="T12" fmla="*/ 168 h 1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01" h="168">
                    <a:moveTo>
                      <a:pt x="0" y="144"/>
                    </a:moveTo>
                    <a:cubicBezTo>
                      <a:pt x="97" y="156"/>
                      <a:pt x="196" y="168"/>
                      <a:pt x="279" y="144"/>
                    </a:cubicBezTo>
                    <a:cubicBezTo>
                      <a:pt x="362" y="120"/>
                      <a:pt x="464" y="24"/>
                      <a:pt x="501" y="0"/>
                    </a:cubicBezTo>
                  </a:path>
                </a:pathLst>
              </a:cu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6" name="Freeform 39"/>
              <p:cNvSpPr>
                <a:spLocks/>
              </p:cNvSpPr>
              <p:nvPr/>
            </p:nvSpPr>
            <p:spPr bwMode="auto">
              <a:xfrm>
                <a:off x="3339" y="1894"/>
                <a:ext cx="92" cy="334"/>
              </a:xfrm>
              <a:custGeom>
                <a:avLst/>
                <a:gdLst>
                  <a:gd name="T0" fmla="*/ 0 w 92"/>
                  <a:gd name="T1" fmla="*/ 0 h 334"/>
                  <a:gd name="T2" fmla="*/ 92 w 92"/>
                  <a:gd name="T3" fmla="*/ 166 h 334"/>
                  <a:gd name="T4" fmla="*/ 0 w 92"/>
                  <a:gd name="T5" fmla="*/ 334 h 334"/>
                  <a:gd name="T6" fmla="*/ 0 60000 65536"/>
                  <a:gd name="T7" fmla="*/ 0 60000 65536"/>
                  <a:gd name="T8" fmla="*/ 0 60000 65536"/>
                  <a:gd name="T9" fmla="*/ 0 w 92"/>
                  <a:gd name="T10" fmla="*/ 0 h 334"/>
                  <a:gd name="T11" fmla="*/ 92 w 92"/>
                  <a:gd name="T12" fmla="*/ 334 h 3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2" h="334">
                    <a:moveTo>
                      <a:pt x="0" y="0"/>
                    </a:moveTo>
                    <a:cubicBezTo>
                      <a:pt x="46" y="55"/>
                      <a:pt x="92" y="111"/>
                      <a:pt x="92" y="166"/>
                    </a:cubicBezTo>
                    <a:cubicBezTo>
                      <a:pt x="92" y="222"/>
                      <a:pt x="16" y="306"/>
                      <a:pt x="0" y="334"/>
                    </a:cubicBezTo>
                  </a:path>
                </a:pathLst>
              </a:cu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7" name="Oval 40"/>
              <p:cNvSpPr>
                <a:spLocks noChangeArrowheads="1"/>
              </p:cNvSpPr>
              <p:nvPr/>
            </p:nvSpPr>
            <p:spPr bwMode="auto">
              <a:xfrm>
                <a:off x="3840" y="2019"/>
                <a:ext cx="59" cy="54"/>
              </a:xfrm>
              <a:prstGeom prst="ellipse">
                <a:avLst/>
              </a:prstGeom>
              <a:noFill/>
              <a:ln w="28575" cap="rnd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49" name="Line 41"/>
            <p:cNvSpPr>
              <a:spLocks noChangeShapeType="1"/>
            </p:cNvSpPr>
            <p:nvPr/>
          </p:nvSpPr>
          <p:spPr bwMode="auto">
            <a:xfrm>
              <a:off x="3909" y="2045"/>
              <a:ext cx="9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0" name="Line 42"/>
            <p:cNvSpPr>
              <a:spLocks noChangeShapeType="1"/>
            </p:cNvSpPr>
            <p:nvPr/>
          </p:nvSpPr>
          <p:spPr bwMode="auto">
            <a:xfrm>
              <a:off x="3128" y="2115"/>
              <a:ext cx="27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1" name="Line 43"/>
            <p:cNvSpPr>
              <a:spLocks noChangeShapeType="1"/>
            </p:cNvSpPr>
            <p:nvPr/>
          </p:nvSpPr>
          <p:spPr bwMode="auto">
            <a:xfrm>
              <a:off x="3121" y="1979"/>
              <a:ext cx="27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14346" name="Picture 45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7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Arial" charset="0"/>
              </a:rPr>
              <a:t>复合</a:t>
            </a:r>
            <a:r>
              <a:rPr lang="zh-CN" altLang="en-US" sz="3600" b="1" dirty="0" smtClean="0">
                <a:latin typeface="Arial" charset="0"/>
              </a:rPr>
              <a:t>运算</a:t>
            </a:r>
            <a:endParaRPr lang="en-US" altLang="zh-CN" sz="36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8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1258888" y="5805488"/>
            <a:ext cx="597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70000"/>
              <a:buFont typeface="Wingdings" pitchFamily="2" charset="2"/>
              <a:buChar char="n"/>
            </a:pP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典型芯片</a:t>
            </a:r>
            <a:r>
              <a:rPr kumimoji="0" lang="en-US" altLang="zh-CN" sz="2800" b="1">
                <a:latin typeface="Arial" charset="0"/>
                <a:ea typeface="楷体_GB2312" pitchFamily="49" charset="-122"/>
              </a:rPr>
              <a:t>:   74LS51,74LS55</a:t>
            </a:r>
            <a:endParaRPr kumimoji="0" lang="zh-CN" altLang="en-US" sz="2800" b="1">
              <a:latin typeface="Arial" charset="0"/>
              <a:ea typeface="楷体_GB2312" pitchFamily="49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8137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0" indent="-19050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3.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与或非门（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AND-OR-NOT gate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）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498975" y="2997200"/>
            <a:ext cx="3744913" cy="1954213"/>
            <a:chOff x="3288" y="799"/>
            <a:chExt cx="2359" cy="1231"/>
          </a:xfrm>
        </p:grpSpPr>
        <p:sp>
          <p:nvSpPr>
            <p:cNvPr id="268310" name="Text Box 22"/>
            <p:cNvSpPr txBox="1">
              <a:spLocks noChangeArrowheads="1"/>
            </p:cNvSpPr>
            <p:nvPr/>
          </p:nvSpPr>
          <p:spPr bwMode="auto">
            <a:xfrm>
              <a:off x="3288" y="799"/>
              <a:ext cx="4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  <p:sp>
          <p:nvSpPr>
            <p:cNvPr id="15388" name="AutoShape 23"/>
            <p:cNvSpPr>
              <a:spLocks noChangeArrowheads="1"/>
            </p:cNvSpPr>
            <p:nvPr/>
          </p:nvSpPr>
          <p:spPr bwMode="auto">
            <a:xfrm>
              <a:off x="3840" y="965"/>
              <a:ext cx="301" cy="389"/>
            </a:xfrm>
            <a:prstGeom prst="flowChartDelay">
              <a:avLst/>
            </a:prstGeom>
            <a:noFill/>
            <a:ln w="222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5389" name="AutoShape 24"/>
            <p:cNvSpPr>
              <a:spLocks noChangeArrowheads="1"/>
            </p:cNvSpPr>
            <p:nvPr/>
          </p:nvSpPr>
          <p:spPr bwMode="auto">
            <a:xfrm>
              <a:off x="3840" y="1575"/>
              <a:ext cx="301" cy="389"/>
            </a:xfrm>
            <a:prstGeom prst="flowChartDelay">
              <a:avLst/>
            </a:prstGeom>
            <a:noFill/>
            <a:ln w="222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5390" name="Line 25"/>
            <p:cNvSpPr>
              <a:spLocks noChangeShapeType="1"/>
            </p:cNvSpPr>
            <p:nvPr/>
          </p:nvSpPr>
          <p:spPr bwMode="auto">
            <a:xfrm>
              <a:off x="4141" y="1132"/>
              <a:ext cx="20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26"/>
            <p:cNvSpPr>
              <a:spLocks noChangeShapeType="1"/>
            </p:cNvSpPr>
            <p:nvPr/>
          </p:nvSpPr>
          <p:spPr bwMode="auto">
            <a:xfrm>
              <a:off x="4141" y="1798"/>
              <a:ext cx="20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27"/>
            <p:cNvSpPr>
              <a:spLocks noChangeShapeType="1"/>
            </p:cNvSpPr>
            <p:nvPr/>
          </p:nvSpPr>
          <p:spPr bwMode="auto">
            <a:xfrm>
              <a:off x="4342" y="1132"/>
              <a:ext cx="0" cy="22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28"/>
            <p:cNvSpPr>
              <a:spLocks noChangeShapeType="1"/>
            </p:cNvSpPr>
            <p:nvPr/>
          </p:nvSpPr>
          <p:spPr bwMode="auto">
            <a:xfrm flipV="1">
              <a:off x="4342" y="1520"/>
              <a:ext cx="0" cy="27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29"/>
            <p:cNvSpPr>
              <a:spLocks noChangeShapeType="1"/>
            </p:cNvSpPr>
            <p:nvPr/>
          </p:nvSpPr>
          <p:spPr bwMode="auto">
            <a:xfrm>
              <a:off x="3589" y="1076"/>
              <a:ext cx="25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30"/>
            <p:cNvSpPr>
              <a:spLocks noChangeShapeType="1"/>
            </p:cNvSpPr>
            <p:nvPr/>
          </p:nvSpPr>
          <p:spPr bwMode="auto">
            <a:xfrm>
              <a:off x="3589" y="1243"/>
              <a:ext cx="25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31"/>
            <p:cNvSpPr>
              <a:spLocks noChangeShapeType="1"/>
            </p:cNvSpPr>
            <p:nvPr/>
          </p:nvSpPr>
          <p:spPr bwMode="auto">
            <a:xfrm>
              <a:off x="3589" y="1686"/>
              <a:ext cx="25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Line 32"/>
            <p:cNvSpPr>
              <a:spLocks noChangeShapeType="1"/>
            </p:cNvSpPr>
            <p:nvPr/>
          </p:nvSpPr>
          <p:spPr bwMode="auto">
            <a:xfrm>
              <a:off x="3589" y="1853"/>
              <a:ext cx="25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321" name="Text Box 33"/>
            <p:cNvSpPr txBox="1">
              <a:spLocks noChangeArrowheads="1"/>
            </p:cNvSpPr>
            <p:nvPr/>
          </p:nvSpPr>
          <p:spPr bwMode="auto">
            <a:xfrm>
              <a:off x="5245" y="1298"/>
              <a:ext cx="4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</a:t>
              </a:r>
            </a:p>
          </p:txBody>
        </p:sp>
        <p:sp>
          <p:nvSpPr>
            <p:cNvPr id="268322" name="Text Box 34"/>
            <p:cNvSpPr txBox="1">
              <a:spLocks noChangeArrowheads="1"/>
            </p:cNvSpPr>
            <p:nvPr/>
          </p:nvSpPr>
          <p:spPr bwMode="auto">
            <a:xfrm>
              <a:off x="3288" y="1132"/>
              <a:ext cx="4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  <p:sp>
          <p:nvSpPr>
            <p:cNvPr id="268323" name="Text Box 35"/>
            <p:cNvSpPr txBox="1">
              <a:spLocks noChangeArrowheads="1"/>
            </p:cNvSpPr>
            <p:nvPr/>
          </p:nvSpPr>
          <p:spPr bwMode="auto">
            <a:xfrm>
              <a:off x="3288" y="1464"/>
              <a:ext cx="402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</a:t>
              </a:r>
            </a:p>
          </p:txBody>
        </p:sp>
        <p:sp>
          <p:nvSpPr>
            <p:cNvPr id="268324" name="Text Box 36"/>
            <p:cNvSpPr txBox="1">
              <a:spLocks noChangeArrowheads="1"/>
            </p:cNvSpPr>
            <p:nvPr/>
          </p:nvSpPr>
          <p:spPr bwMode="auto">
            <a:xfrm>
              <a:off x="3288" y="1742"/>
              <a:ext cx="4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</a:p>
          </p:txBody>
        </p:sp>
        <p:sp>
          <p:nvSpPr>
            <p:cNvPr id="15402" name="Line 38"/>
            <p:cNvSpPr>
              <a:spLocks noChangeShapeType="1"/>
            </p:cNvSpPr>
            <p:nvPr/>
          </p:nvSpPr>
          <p:spPr bwMode="auto">
            <a:xfrm>
              <a:off x="4341" y="1354"/>
              <a:ext cx="25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Line 39"/>
            <p:cNvSpPr>
              <a:spLocks noChangeShapeType="1"/>
            </p:cNvSpPr>
            <p:nvPr/>
          </p:nvSpPr>
          <p:spPr bwMode="auto">
            <a:xfrm>
              <a:off x="4341" y="1520"/>
              <a:ext cx="25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4" name="Line 40"/>
            <p:cNvSpPr>
              <a:spLocks noChangeShapeType="1"/>
            </p:cNvSpPr>
            <p:nvPr/>
          </p:nvSpPr>
          <p:spPr bwMode="auto">
            <a:xfrm>
              <a:off x="5001" y="1452"/>
              <a:ext cx="15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AutoShape 29"/>
            <p:cNvSpPr>
              <a:spLocks noChangeAspect="1" noChangeArrowheads="1" noTextEdit="1"/>
            </p:cNvSpPr>
            <p:nvPr/>
          </p:nvSpPr>
          <p:spPr bwMode="auto">
            <a:xfrm>
              <a:off x="4422" y="1207"/>
              <a:ext cx="65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Freeform 32"/>
            <p:cNvSpPr>
              <a:spLocks/>
            </p:cNvSpPr>
            <p:nvPr/>
          </p:nvSpPr>
          <p:spPr bwMode="auto">
            <a:xfrm>
              <a:off x="4538" y="1260"/>
              <a:ext cx="412" cy="203"/>
            </a:xfrm>
            <a:custGeom>
              <a:avLst/>
              <a:gdLst>
                <a:gd name="T0" fmla="*/ 0 w 412"/>
                <a:gd name="T1" fmla="*/ 29 h 203"/>
                <a:gd name="T2" fmla="*/ 230 w 412"/>
                <a:gd name="T3" fmla="*/ 29 h 203"/>
                <a:gd name="T4" fmla="*/ 412 w 412"/>
                <a:gd name="T5" fmla="*/ 203 h 203"/>
                <a:gd name="T6" fmla="*/ 0 60000 65536"/>
                <a:gd name="T7" fmla="*/ 0 60000 65536"/>
                <a:gd name="T8" fmla="*/ 0 60000 65536"/>
                <a:gd name="T9" fmla="*/ 0 w 412"/>
                <a:gd name="T10" fmla="*/ 0 h 203"/>
                <a:gd name="T11" fmla="*/ 412 w 412"/>
                <a:gd name="T12" fmla="*/ 203 h 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2" h="203">
                  <a:moveTo>
                    <a:pt x="0" y="29"/>
                  </a:moveTo>
                  <a:cubicBezTo>
                    <a:pt x="80" y="15"/>
                    <a:pt x="161" y="0"/>
                    <a:pt x="230" y="29"/>
                  </a:cubicBezTo>
                  <a:cubicBezTo>
                    <a:pt x="298" y="58"/>
                    <a:pt x="382" y="174"/>
                    <a:pt x="412" y="203"/>
                  </a:cubicBezTo>
                </a:path>
              </a:pathLst>
            </a:custGeom>
            <a:noFill/>
            <a:ln w="23813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Freeform 33"/>
            <p:cNvSpPr>
              <a:spLocks/>
            </p:cNvSpPr>
            <p:nvPr/>
          </p:nvSpPr>
          <p:spPr bwMode="auto">
            <a:xfrm>
              <a:off x="4538" y="1463"/>
              <a:ext cx="412" cy="162"/>
            </a:xfrm>
            <a:custGeom>
              <a:avLst/>
              <a:gdLst>
                <a:gd name="T0" fmla="*/ 0 w 412"/>
                <a:gd name="T1" fmla="*/ 139 h 162"/>
                <a:gd name="T2" fmla="*/ 230 w 412"/>
                <a:gd name="T3" fmla="*/ 139 h 162"/>
                <a:gd name="T4" fmla="*/ 412 w 412"/>
                <a:gd name="T5" fmla="*/ 0 h 162"/>
                <a:gd name="T6" fmla="*/ 0 60000 65536"/>
                <a:gd name="T7" fmla="*/ 0 60000 65536"/>
                <a:gd name="T8" fmla="*/ 0 60000 65536"/>
                <a:gd name="T9" fmla="*/ 0 w 412"/>
                <a:gd name="T10" fmla="*/ 0 h 162"/>
                <a:gd name="T11" fmla="*/ 412 w 412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2" h="162">
                  <a:moveTo>
                    <a:pt x="0" y="139"/>
                  </a:moveTo>
                  <a:cubicBezTo>
                    <a:pt x="80" y="151"/>
                    <a:pt x="161" y="162"/>
                    <a:pt x="230" y="139"/>
                  </a:cubicBezTo>
                  <a:cubicBezTo>
                    <a:pt x="298" y="116"/>
                    <a:pt x="382" y="23"/>
                    <a:pt x="412" y="0"/>
                  </a:cubicBezTo>
                </a:path>
              </a:pathLst>
            </a:custGeom>
            <a:noFill/>
            <a:ln w="23813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Freeform 34"/>
            <p:cNvSpPr>
              <a:spLocks/>
            </p:cNvSpPr>
            <p:nvPr/>
          </p:nvSpPr>
          <p:spPr bwMode="auto">
            <a:xfrm>
              <a:off x="4538" y="1301"/>
              <a:ext cx="76" cy="324"/>
            </a:xfrm>
            <a:custGeom>
              <a:avLst/>
              <a:gdLst>
                <a:gd name="T0" fmla="*/ 0 w 76"/>
                <a:gd name="T1" fmla="*/ 0 h 324"/>
                <a:gd name="T2" fmla="*/ 76 w 76"/>
                <a:gd name="T3" fmla="*/ 161 h 324"/>
                <a:gd name="T4" fmla="*/ 0 w 76"/>
                <a:gd name="T5" fmla="*/ 324 h 324"/>
                <a:gd name="T6" fmla="*/ 0 60000 65536"/>
                <a:gd name="T7" fmla="*/ 0 60000 65536"/>
                <a:gd name="T8" fmla="*/ 0 60000 65536"/>
                <a:gd name="T9" fmla="*/ 0 w 76"/>
                <a:gd name="T10" fmla="*/ 0 h 324"/>
                <a:gd name="T11" fmla="*/ 76 w 76"/>
                <a:gd name="T12" fmla="*/ 324 h 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324">
                  <a:moveTo>
                    <a:pt x="0" y="0"/>
                  </a:moveTo>
                  <a:cubicBezTo>
                    <a:pt x="38" y="54"/>
                    <a:pt x="76" y="108"/>
                    <a:pt x="76" y="161"/>
                  </a:cubicBezTo>
                  <a:cubicBezTo>
                    <a:pt x="76" y="215"/>
                    <a:pt x="13" y="297"/>
                    <a:pt x="0" y="324"/>
                  </a:cubicBezTo>
                </a:path>
              </a:pathLst>
            </a:custGeom>
            <a:noFill/>
            <a:ln w="23813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9" name="Oval 35"/>
            <p:cNvSpPr>
              <a:spLocks noChangeArrowheads="1"/>
            </p:cNvSpPr>
            <p:nvPr/>
          </p:nvSpPr>
          <p:spPr bwMode="auto">
            <a:xfrm>
              <a:off x="4950" y="1422"/>
              <a:ext cx="49" cy="53"/>
            </a:xfrm>
            <a:prstGeom prst="ellipse">
              <a:avLst/>
            </a:prstGeom>
            <a:noFill/>
            <a:ln w="17463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474788" y="2997200"/>
            <a:ext cx="2133600" cy="2095500"/>
            <a:chOff x="2448" y="2760"/>
            <a:chExt cx="1344" cy="1320"/>
          </a:xfrm>
        </p:grpSpPr>
        <p:grpSp>
          <p:nvGrpSpPr>
            <p:cNvPr id="15375" name="Group 4"/>
            <p:cNvGrpSpPr>
              <a:grpSpLocks/>
            </p:cNvGrpSpPr>
            <p:nvPr/>
          </p:nvGrpSpPr>
          <p:grpSpPr bwMode="auto">
            <a:xfrm>
              <a:off x="2568" y="3038"/>
              <a:ext cx="1077" cy="521"/>
              <a:chOff x="1536" y="1200"/>
              <a:chExt cx="1056" cy="633"/>
            </a:xfrm>
          </p:grpSpPr>
          <p:sp>
            <p:nvSpPr>
              <p:cNvPr id="15383" name="Rectangle 5"/>
              <p:cNvSpPr>
                <a:spLocks noChangeArrowheads="1"/>
              </p:cNvSpPr>
              <p:nvPr/>
            </p:nvSpPr>
            <p:spPr bwMode="auto">
              <a:xfrm>
                <a:off x="1536" y="1296"/>
                <a:ext cx="105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5384" name="Rectangle 6"/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528" cy="240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5385" name="Rectangle 7"/>
              <p:cNvSpPr>
                <a:spLocks noChangeArrowheads="1"/>
              </p:cNvSpPr>
              <p:nvPr/>
            </p:nvSpPr>
            <p:spPr bwMode="auto">
              <a:xfrm>
                <a:off x="2064" y="1593"/>
                <a:ext cx="528" cy="240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5386" name="Oval 8"/>
              <p:cNvSpPr>
                <a:spLocks noChangeArrowheads="1"/>
              </p:cNvSpPr>
              <p:nvPr/>
            </p:nvSpPr>
            <p:spPr bwMode="auto">
              <a:xfrm>
                <a:off x="2016" y="1200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15376" name="Line 9"/>
            <p:cNvSpPr>
              <a:spLocks noChangeShapeType="1"/>
            </p:cNvSpPr>
            <p:nvPr/>
          </p:nvSpPr>
          <p:spPr bwMode="auto">
            <a:xfrm flipV="1">
              <a:off x="3107" y="2800"/>
              <a:ext cx="0" cy="23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8298" name="Text Box 10"/>
            <p:cNvSpPr txBox="1">
              <a:spLocks noChangeArrowheads="1"/>
            </p:cNvSpPr>
            <p:nvPr/>
          </p:nvSpPr>
          <p:spPr bwMode="auto">
            <a:xfrm>
              <a:off x="3205" y="2760"/>
              <a:ext cx="58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 </a:t>
              </a:r>
            </a:p>
          </p:txBody>
        </p:sp>
        <p:sp>
          <p:nvSpPr>
            <p:cNvPr id="15378" name="Line 11"/>
            <p:cNvSpPr>
              <a:spLocks noChangeShapeType="1"/>
            </p:cNvSpPr>
            <p:nvPr/>
          </p:nvSpPr>
          <p:spPr bwMode="auto">
            <a:xfrm>
              <a:off x="2688" y="3572"/>
              <a:ext cx="0" cy="24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9" name="Line 12"/>
            <p:cNvSpPr>
              <a:spLocks noChangeShapeType="1"/>
            </p:cNvSpPr>
            <p:nvPr/>
          </p:nvSpPr>
          <p:spPr bwMode="auto">
            <a:xfrm>
              <a:off x="2928" y="3572"/>
              <a:ext cx="0" cy="24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0" name="Line 13"/>
            <p:cNvSpPr>
              <a:spLocks noChangeShapeType="1"/>
            </p:cNvSpPr>
            <p:nvPr/>
          </p:nvSpPr>
          <p:spPr bwMode="auto">
            <a:xfrm>
              <a:off x="3216" y="3572"/>
              <a:ext cx="0" cy="24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1" name="Line 14"/>
            <p:cNvSpPr>
              <a:spLocks noChangeShapeType="1"/>
            </p:cNvSpPr>
            <p:nvPr/>
          </p:nvSpPr>
          <p:spPr bwMode="auto">
            <a:xfrm>
              <a:off x="3456" y="3572"/>
              <a:ext cx="0" cy="24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8303" name="Text Box 15"/>
            <p:cNvSpPr txBox="1">
              <a:spLocks noChangeArrowheads="1"/>
            </p:cNvSpPr>
            <p:nvPr/>
          </p:nvSpPr>
          <p:spPr bwMode="auto">
            <a:xfrm>
              <a:off x="2448" y="3792"/>
              <a:ext cx="129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A   B  C  D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916238" y="2133600"/>
            <a:ext cx="2303462" cy="579438"/>
            <a:chOff x="4128" y="3072"/>
            <a:chExt cx="1440" cy="368"/>
          </a:xfrm>
        </p:grpSpPr>
        <p:grpSp>
          <p:nvGrpSpPr>
            <p:cNvPr id="15371" name="Group 17"/>
            <p:cNvGrpSpPr>
              <a:grpSpLocks/>
            </p:cNvGrpSpPr>
            <p:nvPr/>
          </p:nvGrpSpPr>
          <p:grpSpPr bwMode="auto">
            <a:xfrm>
              <a:off x="4560" y="3072"/>
              <a:ext cx="1008" cy="368"/>
              <a:chOff x="4080" y="2784"/>
              <a:chExt cx="1008" cy="368"/>
            </a:xfrm>
          </p:grpSpPr>
          <p:sp>
            <p:nvSpPr>
              <p:cNvPr id="15373" name="Text Box 18"/>
              <p:cNvSpPr txBox="1">
                <a:spLocks noChangeArrowheads="1"/>
              </p:cNvSpPr>
              <p:nvPr/>
            </p:nvSpPr>
            <p:spPr bwMode="auto">
              <a:xfrm>
                <a:off x="4080" y="2784"/>
                <a:ext cx="1008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latin typeface="Arial" charset="0"/>
                  </a:rPr>
                  <a:t>AB+CD</a:t>
                </a:r>
              </a:p>
            </p:txBody>
          </p:sp>
          <p:sp>
            <p:nvSpPr>
              <p:cNvPr id="15374" name="Line 19"/>
              <p:cNvSpPr>
                <a:spLocks noChangeShapeType="1"/>
              </p:cNvSpPr>
              <p:nvPr/>
            </p:nvSpPr>
            <p:spPr bwMode="auto">
              <a:xfrm>
                <a:off x="4173" y="2784"/>
                <a:ext cx="77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372" name="Text Box 20"/>
            <p:cNvSpPr txBox="1">
              <a:spLocks noChangeArrowheads="1"/>
            </p:cNvSpPr>
            <p:nvPr/>
          </p:nvSpPr>
          <p:spPr bwMode="auto">
            <a:xfrm>
              <a:off x="4128" y="3072"/>
              <a:ext cx="5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Arial" charset="0"/>
                </a:rPr>
                <a:t>F=</a:t>
              </a:r>
            </a:p>
          </p:txBody>
        </p:sp>
      </p:grp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Arial" charset="0"/>
              </a:rPr>
              <a:t>复合</a:t>
            </a:r>
            <a:r>
              <a:rPr lang="zh-CN" altLang="en-US" sz="3600" b="1" dirty="0" smtClean="0">
                <a:latin typeface="Arial" charset="0"/>
              </a:rPr>
              <a:t>运算</a:t>
            </a:r>
            <a:endParaRPr lang="en-US" altLang="zh-CN" sz="36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8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7921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0" indent="-19050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4.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异或门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 (</a:t>
            </a:r>
            <a:r>
              <a:rPr lang="en-US" altLang="zh-CN" sz="28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Exclusive-OR operation 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，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 ⊕)</a:t>
            </a:r>
            <a:endParaRPr lang="zh-CN" altLang="en-US" sz="3200" b="1">
              <a:solidFill>
                <a:schemeClr val="bg1"/>
              </a:solidFill>
              <a:latin typeface="Arial" charset="0"/>
              <a:ea typeface="楷体_GB2312" pitchFamily="49" charset="-122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7092950" y="2205038"/>
            <a:ext cx="1600200" cy="2833687"/>
            <a:chOff x="2279" y="2016"/>
            <a:chExt cx="1033" cy="2077"/>
          </a:xfrm>
        </p:grpSpPr>
        <p:sp>
          <p:nvSpPr>
            <p:cNvPr id="258099" name="Text Box 51"/>
            <p:cNvSpPr txBox="1">
              <a:spLocks noChangeArrowheads="1"/>
            </p:cNvSpPr>
            <p:nvPr/>
          </p:nvSpPr>
          <p:spPr bwMode="auto">
            <a:xfrm>
              <a:off x="2328" y="2433"/>
              <a:ext cx="984" cy="166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 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sz="2800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800" b="1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zh-CN" sz="2800" b="1" baseline="-30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0 0     0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0 1     1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1 0     1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1 1     0   </a:t>
              </a:r>
            </a:p>
          </p:txBody>
        </p:sp>
        <p:sp>
          <p:nvSpPr>
            <p:cNvPr id="258100" name="Text Box 52"/>
            <p:cNvSpPr txBox="1">
              <a:spLocks noChangeArrowheads="1"/>
            </p:cNvSpPr>
            <p:nvPr/>
          </p:nvSpPr>
          <p:spPr bwMode="auto">
            <a:xfrm>
              <a:off x="2279" y="2016"/>
              <a:ext cx="1025" cy="2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真值表</a:t>
              </a:r>
            </a:p>
          </p:txBody>
        </p:sp>
        <p:sp>
          <p:nvSpPr>
            <p:cNvPr id="16434" name="Line 53"/>
            <p:cNvSpPr>
              <a:spLocks noChangeShapeType="1"/>
            </p:cNvSpPr>
            <p:nvPr/>
          </p:nvSpPr>
          <p:spPr bwMode="auto">
            <a:xfrm>
              <a:off x="2742" y="2446"/>
              <a:ext cx="0" cy="1614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Line 54"/>
            <p:cNvSpPr>
              <a:spLocks noChangeShapeType="1"/>
            </p:cNvSpPr>
            <p:nvPr/>
          </p:nvSpPr>
          <p:spPr bwMode="auto">
            <a:xfrm>
              <a:off x="2328" y="2678"/>
              <a:ext cx="973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908175" y="2133600"/>
            <a:ext cx="3616325" cy="519113"/>
            <a:chOff x="1202" y="1207"/>
            <a:chExt cx="2278" cy="327"/>
          </a:xfrm>
        </p:grpSpPr>
        <p:sp>
          <p:nvSpPr>
            <p:cNvPr id="16426" name="Text Box 18"/>
            <p:cNvSpPr txBox="1">
              <a:spLocks noChangeArrowheads="1"/>
            </p:cNvSpPr>
            <p:nvPr/>
          </p:nvSpPr>
          <p:spPr bwMode="auto">
            <a:xfrm>
              <a:off x="1655" y="1207"/>
              <a:ext cx="8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Arial" charset="0"/>
                </a:rPr>
                <a:t>A</a:t>
              </a:r>
              <a:r>
                <a:rPr lang="en-US" altLang="zh-CN" sz="2800" b="1">
                  <a:latin typeface="宋体" pitchFamily="2" charset="-122"/>
                </a:rPr>
                <a:t>⊕</a:t>
              </a:r>
              <a:r>
                <a:rPr lang="en-US" altLang="zh-CN" sz="2800" b="1">
                  <a:latin typeface="Arial" charset="0"/>
                </a:rPr>
                <a:t>B=</a:t>
              </a:r>
            </a:p>
          </p:txBody>
        </p:sp>
        <p:sp>
          <p:nvSpPr>
            <p:cNvPr id="16427" name="Text Box 20"/>
            <p:cNvSpPr txBox="1">
              <a:spLocks noChangeArrowheads="1"/>
            </p:cNvSpPr>
            <p:nvPr/>
          </p:nvSpPr>
          <p:spPr bwMode="auto">
            <a:xfrm>
              <a:off x="1202" y="1207"/>
              <a:ext cx="5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Arial" charset="0"/>
                </a:rPr>
                <a:t>F=</a:t>
              </a:r>
            </a:p>
          </p:txBody>
        </p:sp>
        <p:grpSp>
          <p:nvGrpSpPr>
            <p:cNvPr id="16428" name="Group 27"/>
            <p:cNvGrpSpPr>
              <a:grpSpLocks/>
            </p:cNvGrpSpPr>
            <p:nvPr/>
          </p:nvGrpSpPr>
          <p:grpSpPr bwMode="auto">
            <a:xfrm>
              <a:off x="2472" y="1207"/>
              <a:ext cx="1008" cy="327"/>
              <a:chOff x="4128" y="3360"/>
              <a:chExt cx="1008" cy="327"/>
            </a:xfrm>
          </p:grpSpPr>
          <p:sp>
            <p:nvSpPr>
              <p:cNvPr id="16429" name="Text Box 28"/>
              <p:cNvSpPr txBox="1">
                <a:spLocks noChangeArrowheads="1"/>
              </p:cNvSpPr>
              <p:nvPr/>
            </p:nvSpPr>
            <p:spPr bwMode="auto">
              <a:xfrm>
                <a:off x="4128" y="3360"/>
                <a:ext cx="10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Arial" charset="0"/>
                  </a:rPr>
                  <a:t>AB+AB</a:t>
                </a:r>
              </a:p>
            </p:txBody>
          </p:sp>
          <p:sp>
            <p:nvSpPr>
              <p:cNvPr id="16430" name="Line 29"/>
              <p:cNvSpPr>
                <a:spLocks noChangeShapeType="1"/>
              </p:cNvSpPr>
              <p:nvPr/>
            </p:nvSpPr>
            <p:spPr bwMode="auto">
              <a:xfrm>
                <a:off x="4224" y="3360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31" name="Line 30"/>
              <p:cNvSpPr>
                <a:spLocks noChangeShapeType="1"/>
              </p:cNvSpPr>
              <p:nvPr/>
            </p:nvSpPr>
            <p:spPr bwMode="auto">
              <a:xfrm>
                <a:off x="4848" y="3360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49537" name="Rectangle 33"/>
          <p:cNvSpPr>
            <a:spLocks noChangeArrowheads="1"/>
          </p:cNvSpPr>
          <p:nvPr/>
        </p:nvSpPr>
        <p:spPr bwMode="auto">
          <a:xfrm>
            <a:off x="468313" y="3357563"/>
            <a:ext cx="3389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①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逻辑符号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1546225" y="4292600"/>
            <a:ext cx="3816350" cy="1943100"/>
            <a:chOff x="974" y="2704"/>
            <a:chExt cx="2404" cy="1224"/>
          </a:xfrm>
        </p:grpSpPr>
        <p:grpSp>
          <p:nvGrpSpPr>
            <p:cNvPr id="16395" name="Group 22"/>
            <p:cNvGrpSpPr>
              <a:grpSpLocks/>
            </p:cNvGrpSpPr>
            <p:nvPr/>
          </p:nvGrpSpPr>
          <p:grpSpPr bwMode="auto">
            <a:xfrm>
              <a:off x="2607" y="2749"/>
              <a:ext cx="771" cy="453"/>
              <a:chOff x="2257" y="768"/>
              <a:chExt cx="771" cy="453"/>
            </a:xfrm>
          </p:grpSpPr>
          <p:sp>
            <p:nvSpPr>
              <p:cNvPr id="16421" name="Rectangle 2"/>
              <p:cNvSpPr>
                <a:spLocks noChangeArrowheads="1"/>
              </p:cNvSpPr>
              <p:nvPr/>
            </p:nvSpPr>
            <p:spPr bwMode="auto">
              <a:xfrm>
                <a:off x="2483" y="768"/>
                <a:ext cx="317" cy="453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16422" name="Text Box 3"/>
              <p:cNvSpPr txBox="1">
                <a:spLocks noChangeArrowheads="1"/>
              </p:cNvSpPr>
              <p:nvPr/>
            </p:nvSpPr>
            <p:spPr bwMode="auto">
              <a:xfrm>
                <a:off x="2483" y="814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b="1">
                    <a:latin typeface="Arial" charset="0"/>
                  </a:rPr>
                  <a:t>⊕</a:t>
                </a:r>
              </a:p>
            </p:txBody>
          </p:sp>
          <p:sp>
            <p:nvSpPr>
              <p:cNvPr id="16423" name="Line 4"/>
              <p:cNvSpPr>
                <a:spLocks noChangeShapeType="1"/>
              </p:cNvSpPr>
              <p:nvPr/>
            </p:nvSpPr>
            <p:spPr bwMode="auto">
              <a:xfrm>
                <a:off x="2801" y="995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4" name="Line 8"/>
              <p:cNvSpPr>
                <a:spLocks noChangeShapeType="1"/>
              </p:cNvSpPr>
              <p:nvPr/>
            </p:nvSpPr>
            <p:spPr bwMode="auto">
              <a:xfrm>
                <a:off x="2257" y="859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5" name="Line 9"/>
              <p:cNvSpPr>
                <a:spLocks noChangeShapeType="1"/>
              </p:cNvSpPr>
              <p:nvPr/>
            </p:nvSpPr>
            <p:spPr bwMode="auto">
              <a:xfrm>
                <a:off x="2257" y="1131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96" name="Group 23"/>
            <p:cNvGrpSpPr>
              <a:grpSpLocks/>
            </p:cNvGrpSpPr>
            <p:nvPr/>
          </p:nvGrpSpPr>
          <p:grpSpPr bwMode="auto">
            <a:xfrm>
              <a:off x="2562" y="3475"/>
              <a:ext cx="771" cy="453"/>
              <a:chOff x="3663" y="768"/>
              <a:chExt cx="771" cy="453"/>
            </a:xfrm>
          </p:grpSpPr>
          <p:sp>
            <p:nvSpPr>
              <p:cNvPr id="16415" name="Rectangle 5"/>
              <p:cNvSpPr>
                <a:spLocks noChangeArrowheads="1"/>
              </p:cNvSpPr>
              <p:nvPr/>
            </p:nvSpPr>
            <p:spPr bwMode="auto">
              <a:xfrm>
                <a:off x="3890" y="768"/>
                <a:ext cx="317" cy="453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16416" name="Text Box 6"/>
              <p:cNvSpPr txBox="1">
                <a:spLocks noChangeArrowheads="1"/>
              </p:cNvSpPr>
              <p:nvPr/>
            </p:nvSpPr>
            <p:spPr bwMode="auto">
              <a:xfrm>
                <a:off x="3844" y="859"/>
                <a:ext cx="31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6417" name="Text Box 7"/>
              <p:cNvSpPr txBox="1">
                <a:spLocks noChangeArrowheads="1"/>
              </p:cNvSpPr>
              <p:nvPr/>
            </p:nvSpPr>
            <p:spPr bwMode="auto">
              <a:xfrm>
                <a:off x="3890" y="859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sz="1800" b="1">
                    <a:latin typeface="Arial" charset="0"/>
                  </a:rPr>
                  <a:t>=1</a:t>
                </a:r>
              </a:p>
            </p:txBody>
          </p:sp>
          <p:sp>
            <p:nvSpPr>
              <p:cNvPr id="16418" name="Line 10"/>
              <p:cNvSpPr>
                <a:spLocks noChangeShapeType="1"/>
              </p:cNvSpPr>
              <p:nvPr/>
            </p:nvSpPr>
            <p:spPr bwMode="auto">
              <a:xfrm>
                <a:off x="3663" y="90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9" name="Line 11"/>
              <p:cNvSpPr>
                <a:spLocks noChangeShapeType="1"/>
              </p:cNvSpPr>
              <p:nvPr/>
            </p:nvSpPr>
            <p:spPr bwMode="auto">
              <a:xfrm>
                <a:off x="3663" y="1131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0" name="Line 12"/>
              <p:cNvSpPr>
                <a:spLocks noChangeShapeType="1"/>
              </p:cNvSpPr>
              <p:nvPr/>
            </p:nvSpPr>
            <p:spPr bwMode="auto">
              <a:xfrm>
                <a:off x="4207" y="90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397" name="Line 15"/>
            <p:cNvSpPr>
              <a:spLocks noChangeShapeType="1"/>
            </p:cNvSpPr>
            <p:nvPr/>
          </p:nvSpPr>
          <p:spPr bwMode="auto">
            <a:xfrm>
              <a:off x="974" y="2885"/>
              <a:ext cx="27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16"/>
            <p:cNvSpPr>
              <a:spLocks noChangeShapeType="1"/>
            </p:cNvSpPr>
            <p:nvPr/>
          </p:nvSpPr>
          <p:spPr bwMode="auto">
            <a:xfrm>
              <a:off x="974" y="3021"/>
              <a:ext cx="27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17"/>
            <p:cNvSpPr>
              <a:spLocks noChangeShapeType="1"/>
            </p:cNvSpPr>
            <p:nvPr/>
          </p:nvSpPr>
          <p:spPr bwMode="auto">
            <a:xfrm>
              <a:off x="1699" y="2930"/>
              <a:ext cx="18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AutoShape 70"/>
            <p:cNvSpPr>
              <a:spLocks noChangeAspect="1" noChangeArrowheads="1" noTextEdit="1"/>
            </p:cNvSpPr>
            <p:nvPr/>
          </p:nvSpPr>
          <p:spPr bwMode="auto">
            <a:xfrm>
              <a:off x="1155" y="2704"/>
              <a:ext cx="680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Freeform 73"/>
            <p:cNvSpPr>
              <a:spLocks/>
            </p:cNvSpPr>
            <p:nvPr/>
          </p:nvSpPr>
          <p:spPr bwMode="auto">
            <a:xfrm>
              <a:off x="1278" y="2775"/>
              <a:ext cx="429" cy="168"/>
            </a:xfrm>
            <a:custGeom>
              <a:avLst/>
              <a:gdLst>
                <a:gd name="T0" fmla="*/ 0 w 429"/>
                <a:gd name="T1" fmla="*/ 24 h 168"/>
                <a:gd name="T2" fmla="*/ 239 w 429"/>
                <a:gd name="T3" fmla="*/ 24 h 168"/>
                <a:gd name="T4" fmla="*/ 429 w 429"/>
                <a:gd name="T5" fmla="*/ 168 h 168"/>
                <a:gd name="T6" fmla="*/ 0 60000 65536"/>
                <a:gd name="T7" fmla="*/ 0 60000 65536"/>
                <a:gd name="T8" fmla="*/ 0 60000 65536"/>
                <a:gd name="T9" fmla="*/ 0 w 429"/>
                <a:gd name="T10" fmla="*/ 0 h 168"/>
                <a:gd name="T11" fmla="*/ 429 w 429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68">
                  <a:moveTo>
                    <a:pt x="0" y="24"/>
                  </a:moveTo>
                  <a:cubicBezTo>
                    <a:pt x="83" y="12"/>
                    <a:pt x="167" y="0"/>
                    <a:pt x="239" y="24"/>
                  </a:cubicBezTo>
                  <a:cubicBezTo>
                    <a:pt x="311" y="48"/>
                    <a:pt x="398" y="144"/>
                    <a:pt x="429" y="168"/>
                  </a:cubicBezTo>
                </a:path>
              </a:pathLst>
            </a:custGeom>
            <a:noFill/>
            <a:ln w="23813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Freeform 74"/>
            <p:cNvSpPr>
              <a:spLocks/>
            </p:cNvSpPr>
            <p:nvPr/>
          </p:nvSpPr>
          <p:spPr bwMode="auto">
            <a:xfrm>
              <a:off x="1291" y="2931"/>
              <a:ext cx="429" cy="135"/>
            </a:xfrm>
            <a:custGeom>
              <a:avLst/>
              <a:gdLst>
                <a:gd name="T0" fmla="*/ 0 w 429"/>
                <a:gd name="T1" fmla="*/ 115 h 135"/>
                <a:gd name="T2" fmla="*/ 239 w 429"/>
                <a:gd name="T3" fmla="*/ 115 h 135"/>
                <a:gd name="T4" fmla="*/ 429 w 429"/>
                <a:gd name="T5" fmla="*/ 0 h 135"/>
                <a:gd name="T6" fmla="*/ 0 60000 65536"/>
                <a:gd name="T7" fmla="*/ 0 60000 65536"/>
                <a:gd name="T8" fmla="*/ 0 60000 65536"/>
                <a:gd name="T9" fmla="*/ 0 w 429"/>
                <a:gd name="T10" fmla="*/ 0 h 135"/>
                <a:gd name="T11" fmla="*/ 429 w 429"/>
                <a:gd name="T12" fmla="*/ 135 h 1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35">
                  <a:moveTo>
                    <a:pt x="0" y="115"/>
                  </a:moveTo>
                  <a:cubicBezTo>
                    <a:pt x="83" y="125"/>
                    <a:pt x="167" y="135"/>
                    <a:pt x="239" y="115"/>
                  </a:cubicBezTo>
                  <a:cubicBezTo>
                    <a:pt x="311" y="96"/>
                    <a:pt x="398" y="19"/>
                    <a:pt x="429" y="0"/>
                  </a:cubicBezTo>
                </a:path>
              </a:pathLst>
            </a:custGeom>
            <a:noFill/>
            <a:ln w="23813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Freeform 75"/>
            <p:cNvSpPr>
              <a:spLocks/>
            </p:cNvSpPr>
            <p:nvPr/>
          </p:nvSpPr>
          <p:spPr bwMode="auto">
            <a:xfrm>
              <a:off x="1278" y="2809"/>
              <a:ext cx="78" cy="269"/>
            </a:xfrm>
            <a:custGeom>
              <a:avLst/>
              <a:gdLst>
                <a:gd name="T0" fmla="*/ 0 w 78"/>
                <a:gd name="T1" fmla="*/ 0 h 269"/>
                <a:gd name="T2" fmla="*/ 78 w 78"/>
                <a:gd name="T3" fmla="*/ 134 h 269"/>
                <a:gd name="T4" fmla="*/ 0 w 78"/>
                <a:gd name="T5" fmla="*/ 269 h 269"/>
                <a:gd name="T6" fmla="*/ 0 60000 65536"/>
                <a:gd name="T7" fmla="*/ 0 60000 65536"/>
                <a:gd name="T8" fmla="*/ 0 60000 65536"/>
                <a:gd name="T9" fmla="*/ 0 w 78"/>
                <a:gd name="T10" fmla="*/ 0 h 269"/>
                <a:gd name="T11" fmla="*/ 78 w 78"/>
                <a:gd name="T12" fmla="*/ 269 h 2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269">
                  <a:moveTo>
                    <a:pt x="0" y="0"/>
                  </a:moveTo>
                  <a:cubicBezTo>
                    <a:pt x="39" y="45"/>
                    <a:pt x="78" y="89"/>
                    <a:pt x="78" y="134"/>
                  </a:cubicBezTo>
                  <a:cubicBezTo>
                    <a:pt x="78" y="178"/>
                    <a:pt x="13" y="246"/>
                    <a:pt x="0" y="269"/>
                  </a:cubicBezTo>
                </a:path>
              </a:pathLst>
            </a:custGeom>
            <a:noFill/>
            <a:ln w="23813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Freeform 76"/>
            <p:cNvSpPr>
              <a:spLocks/>
            </p:cNvSpPr>
            <p:nvPr/>
          </p:nvSpPr>
          <p:spPr bwMode="auto">
            <a:xfrm>
              <a:off x="1216" y="2821"/>
              <a:ext cx="78" cy="269"/>
            </a:xfrm>
            <a:custGeom>
              <a:avLst/>
              <a:gdLst>
                <a:gd name="T0" fmla="*/ 0 w 78"/>
                <a:gd name="T1" fmla="*/ 0 h 269"/>
                <a:gd name="T2" fmla="*/ 78 w 78"/>
                <a:gd name="T3" fmla="*/ 134 h 269"/>
                <a:gd name="T4" fmla="*/ 0 w 78"/>
                <a:gd name="T5" fmla="*/ 269 h 269"/>
                <a:gd name="T6" fmla="*/ 0 60000 65536"/>
                <a:gd name="T7" fmla="*/ 0 60000 65536"/>
                <a:gd name="T8" fmla="*/ 0 60000 65536"/>
                <a:gd name="T9" fmla="*/ 0 w 78"/>
                <a:gd name="T10" fmla="*/ 0 h 269"/>
                <a:gd name="T11" fmla="*/ 78 w 78"/>
                <a:gd name="T12" fmla="*/ 269 h 2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269">
                  <a:moveTo>
                    <a:pt x="0" y="0"/>
                  </a:moveTo>
                  <a:cubicBezTo>
                    <a:pt x="39" y="44"/>
                    <a:pt x="78" y="90"/>
                    <a:pt x="78" y="134"/>
                  </a:cubicBezTo>
                  <a:cubicBezTo>
                    <a:pt x="78" y="178"/>
                    <a:pt x="13" y="247"/>
                    <a:pt x="0" y="269"/>
                  </a:cubicBezTo>
                </a:path>
              </a:pathLst>
            </a:custGeom>
            <a:noFill/>
            <a:ln w="23813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05" name="Group 90"/>
            <p:cNvGrpSpPr>
              <a:grpSpLocks/>
            </p:cNvGrpSpPr>
            <p:nvPr/>
          </p:nvGrpSpPr>
          <p:grpSpPr bwMode="auto">
            <a:xfrm>
              <a:off x="974" y="3475"/>
              <a:ext cx="907" cy="422"/>
              <a:chOff x="476" y="3203"/>
              <a:chExt cx="907" cy="422"/>
            </a:xfrm>
          </p:grpSpPr>
          <p:sp>
            <p:nvSpPr>
              <p:cNvPr id="16406" name="Line 15"/>
              <p:cNvSpPr>
                <a:spLocks noChangeShapeType="1"/>
              </p:cNvSpPr>
              <p:nvPr/>
            </p:nvSpPr>
            <p:spPr bwMode="auto">
              <a:xfrm>
                <a:off x="476" y="3384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7" name="Line 16"/>
              <p:cNvSpPr>
                <a:spLocks noChangeShapeType="1"/>
              </p:cNvSpPr>
              <p:nvPr/>
            </p:nvSpPr>
            <p:spPr bwMode="auto">
              <a:xfrm>
                <a:off x="476" y="3520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8" name="Line 17"/>
              <p:cNvSpPr>
                <a:spLocks noChangeShapeType="1"/>
              </p:cNvSpPr>
              <p:nvPr/>
            </p:nvSpPr>
            <p:spPr bwMode="auto">
              <a:xfrm>
                <a:off x="1201" y="3429"/>
                <a:ext cx="18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9" name="AutoShape 84"/>
              <p:cNvSpPr>
                <a:spLocks noChangeAspect="1" noChangeArrowheads="1" noTextEdit="1"/>
              </p:cNvSpPr>
              <p:nvPr/>
            </p:nvSpPr>
            <p:spPr bwMode="auto">
              <a:xfrm>
                <a:off x="657" y="3203"/>
                <a:ext cx="680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0" name="Freeform 85"/>
              <p:cNvSpPr>
                <a:spLocks/>
              </p:cNvSpPr>
              <p:nvPr/>
            </p:nvSpPr>
            <p:spPr bwMode="auto">
              <a:xfrm>
                <a:off x="780" y="3274"/>
                <a:ext cx="429" cy="168"/>
              </a:xfrm>
              <a:custGeom>
                <a:avLst/>
                <a:gdLst>
                  <a:gd name="T0" fmla="*/ 0 w 429"/>
                  <a:gd name="T1" fmla="*/ 24 h 168"/>
                  <a:gd name="T2" fmla="*/ 239 w 429"/>
                  <a:gd name="T3" fmla="*/ 24 h 168"/>
                  <a:gd name="T4" fmla="*/ 429 w 429"/>
                  <a:gd name="T5" fmla="*/ 168 h 168"/>
                  <a:gd name="T6" fmla="*/ 0 60000 65536"/>
                  <a:gd name="T7" fmla="*/ 0 60000 65536"/>
                  <a:gd name="T8" fmla="*/ 0 60000 65536"/>
                  <a:gd name="T9" fmla="*/ 0 w 429"/>
                  <a:gd name="T10" fmla="*/ 0 h 168"/>
                  <a:gd name="T11" fmla="*/ 429 w 429"/>
                  <a:gd name="T12" fmla="*/ 168 h 1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9" h="168">
                    <a:moveTo>
                      <a:pt x="0" y="24"/>
                    </a:moveTo>
                    <a:cubicBezTo>
                      <a:pt x="83" y="12"/>
                      <a:pt x="167" y="0"/>
                      <a:pt x="239" y="24"/>
                    </a:cubicBezTo>
                    <a:cubicBezTo>
                      <a:pt x="311" y="48"/>
                      <a:pt x="398" y="144"/>
                      <a:pt x="429" y="168"/>
                    </a:cubicBezTo>
                  </a:path>
                </a:pathLst>
              </a:custGeom>
              <a:noFill/>
              <a:ln w="23813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1" name="Freeform 86"/>
              <p:cNvSpPr>
                <a:spLocks/>
              </p:cNvSpPr>
              <p:nvPr/>
            </p:nvSpPr>
            <p:spPr bwMode="auto">
              <a:xfrm>
                <a:off x="793" y="3430"/>
                <a:ext cx="429" cy="135"/>
              </a:xfrm>
              <a:custGeom>
                <a:avLst/>
                <a:gdLst>
                  <a:gd name="T0" fmla="*/ 0 w 429"/>
                  <a:gd name="T1" fmla="*/ 115 h 135"/>
                  <a:gd name="T2" fmla="*/ 239 w 429"/>
                  <a:gd name="T3" fmla="*/ 115 h 135"/>
                  <a:gd name="T4" fmla="*/ 429 w 429"/>
                  <a:gd name="T5" fmla="*/ 0 h 135"/>
                  <a:gd name="T6" fmla="*/ 0 60000 65536"/>
                  <a:gd name="T7" fmla="*/ 0 60000 65536"/>
                  <a:gd name="T8" fmla="*/ 0 60000 65536"/>
                  <a:gd name="T9" fmla="*/ 0 w 429"/>
                  <a:gd name="T10" fmla="*/ 0 h 135"/>
                  <a:gd name="T11" fmla="*/ 429 w 429"/>
                  <a:gd name="T12" fmla="*/ 135 h 1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9" h="135">
                    <a:moveTo>
                      <a:pt x="0" y="115"/>
                    </a:moveTo>
                    <a:cubicBezTo>
                      <a:pt x="83" y="125"/>
                      <a:pt x="167" y="135"/>
                      <a:pt x="239" y="115"/>
                    </a:cubicBezTo>
                    <a:cubicBezTo>
                      <a:pt x="311" y="96"/>
                      <a:pt x="398" y="19"/>
                      <a:pt x="429" y="0"/>
                    </a:cubicBezTo>
                  </a:path>
                </a:pathLst>
              </a:custGeom>
              <a:noFill/>
              <a:ln w="23813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" name="Freeform 87"/>
              <p:cNvSpPr>
                <a:spLocks/>
              </p:cNvSpPr>
              <p:nvPr/>
            </p:nvSpPr>
            <p:spPr bwMode="auto">
              <a:xfrm>
                <a:off x="780" y="3308"/>
                <a:ext cx="78" cy="269"/>
              </a:xfrm>
              <a:custGeom>
                <a:avLst/>
                <a:gdLst>
                  <a:gd name="T0" fmla="*/ 0 w 78"/>
                  <a:gd name="T1" fmla="*/ 0 h 269"/>
                  <a:gd name="T2" fmla="*/ 78 w 78"/>
                  <a:gd name="T3" fmla="*/ 134 h 269"/>
                  <a:gd name="T4" fmla="*/ 0 w 78"/>
                  <a:gd name="T5" fmla="*/ 269 h 269"/>
                  <a:gd name="T6" fmla="*/ 0 60000 65536"/>
                  <a:gd name="T7" fmla="*/ 0 60000 65536"/>
                  <a:gd name="T8" fmla="*/ 0 60000 65536"/>
                  <a:gd name="T9" fmla="*/ 0 w 78"/>
                  <a:gd name="T10" fmla="*/ 0 h 269"/>
                  <a:gd name="T11" fmla="*/ 78 w 78"/>
                  <a:gd name="T12" fmla="*/ 269 h 2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8" h="269">
                    <a:moveTo>
                      <a:pt x="0" y="0"/>
                    </a:moveTo>
                    <a:cubicBezTo>
                      <a:pt x="39" y="45"/>
                      <a:pt x="78" y="89"/>
                      <a:pt x="78" y="134"/>
                    </a:cubicBezTo>
                    <a:cubicBezTo>
                      <a:pt x="78" y="178"/>
                      <a:pt x="13" y="246"/>
                      <a:pt x="0" y="269"/>
                    </a:cubicBezTo>
                  </a:path>
                </a:pathLst>
              </a:custGeom>
              <a:noFill/>
              <a:ln w="23813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3" name="Freeform 88"/>
              <p:cNvSpPr>
                <a:spLocks/>
              </p:cNvSpPr>
              <p:nvPr/>
            </p:nvSpPr>
            <p:spPr bwMode="auto">
              <a:xfrm>
                <a:off x="718" y="3320"/>
                <a:ext cx="78" cy="269"/>
              </a:xfrm>
              <a:custGeom>
                <a:avLst/>
                <a:gdLst>
                  <a:gd name="T0" fmla="*/ 0 w 78"/>
                  <a:gd name="T1" fmla="*/ 0 h 269"/>
                  <a:gd name="T2" fmla="*/ 78 w 78"/>
                  <a:gd name="T3" fmla="*/ 134 h 269"/>
                  <a:gd name="T4" fmla="*/ 0 w 78"/>
                  <a:gd name="T5" fmla="*/ 269 h 269"/>
                  <a:gd name="T6" fmla="*/ 0 60000 65536"/>
                  <a:gd name="T7" fmla="*/ 0 60000 65536"/>
                  <a:gd name="T8" fmla="*/ 0 60000 65536"/>
                  <a:gd name="T9" fmla="*/ 0 w 78"/>
                  <a:gd name="T10" fmla="*/ 0 h 269"/>
                  <a:gd name="T11" fmla="*/ 78 w 78"/>
                  <a:gd name="T12" fmla="*/ 269 h 2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8" h="269">
                    <a:moveTo>
                      <a:pt x="0" y="0"/>
                    </a:moveTo>
                    <a:cubicBezTo>
                      <a:pt x="39" y="44"/>
                      <a:pt x="78" y="90"/>
                      <a:pt x="78" y="134"/>
                    </a:cubicBezTo>
                    <a:cubicBezTo>
                      <a:pt x="78" y="178"/>
                      <a:pt x="13" y="247"/>
                      <a:pt x="0" y="269"/>
                    </a:cubicBezTo>
                  </a:path>
                </a:pathLst>
              </a:custGeom>
              <a:noFill/>
              <a:ln w="23813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4" name="Text Box 89"/>
              <p:cNvSpPr txBox="1">
                <a:spLocks noChangeArrowheads="1"/>
              </p:cNvSpPr>
              <p:nvPr/>
            </p:nvSpPr>
            <p:spPr bwMode="auto">
              <a:xfrm>
                <a:off x="818" y="3263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latin typeface="宋体" pitchFamily="2" charset="-122"/>
                  </a:rPr>
                  <a:t>⊕</a:t>
                </a:r>
              </a:p>
            </p:txBody>
          </p:sp>
        </p:grpSp>
      </p:grp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Arial" charset="0"/>
              </a:rPr>
              <a:t>复合</a:t>
            </a:r>
            <a:r>
              <a:rPr lang="zh-CN" altLang="en-US" sz="3600" b="1" dirty="0" smtClean="0">
                <a:latin typeface="Arial" charset="0"/>
              </a:rPr>
              <a:t>运算</a:t>
            </a:r>
            <a:endParaRPr lang="en-US" altLang="zh-CN" sz="36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935163"/>
            <a:ext cx="273685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971550" y="1181100"/>
            <a:ext cx="6338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/>
              <a:t>② </a:t>
            </a: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典型芯片</a:t>
            </a:r>
            <a:r>
              <a:rPr kumimoji="0" lang="en-US" altLang="zh-CN" sz="2800" b="1">
                <a:latin typeface="Arial" charset="0"/>
                <a:ea typeface="楷体_GB2312" pitchFamily="49" charset="-122"/>
              </a:rPr>
              <a:t>:   74LS86</a:t>
            </a:r>
            <a:endParaRPr kumimoji="0" lang="zh-CN" altLang="en-US" sz="2800" b="1">
              <a:latin typeface="Arial" charset="0"/>
              <a:ea typeface="楷体_GB2312" pitchFamily="49" charset="-122"/>
            </a:endParaRPr>
          </a:p>
        </p:txBody>
      </p:sp>
      <p:sp>
        <p:nvSpPr>
          <p:cNvPr id="2" name="Text Box 64"/>
          <p:cNvSpPr txBox="1">
            <a:spLocks noChangeArrowheads="1"/>
          </p:cNvSpPr>
          <p:nvPr/>
        </p:nvSpPr>
        <p:spPr bwMode="auto">
          <a:xfrm>
            <a:off x="1042988" y="4797425"/>
            <a:ext cx="3170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/>
              <a:t>③</a:t>
            </a:r>
            <a:r>
              <a:rPr kumimoji="0" lang="en-US" altLang="zh-CN" sz="2800"/>
              <a:t> </a:t>
            </a: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应用</a:t>
            </a:r>
          </a:p>
        </p:txBody>
      </p:sp>
      <p:sp>
        <p:nvSpPr>
          <p:cNvPr id="3" name="Text Box 64"/>
          <p:cNvSpPr txBox="1">
            <a:spLocks noChangeArrowheads="1"/>
          </p:cNvSpPr>
          <p:nvPr/>
        </p:nvSpPr>
        <p:spPr bwMode="auto">
          <a:xfrm>
            <a:off x="2771775" y="4900613"/>
            <a:ext cx="31702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Arial" charset="0"/>
                <a:ea typeface="楷体_GB2312" pitchFamily="49" charset="-122"/>
              </a:rPr>
              <a:t>全加器（</a:t>
            </a:r>
            <a:r>
              <a:rPr kumimoji="0" lang="en-US" altLang="zh-CN">
                <a:latin typeface="Arial" charset="0"/>
                <a:ea typeface="楷体_GB2312" pitchFamily="49" charset="-122"/>
              </a:rPr>
              <a:t>Full adder</a:t>
            </a:r>
            <a:r>
              <a:rPr kumimoji="0" lang="zh-CN" altLang="en-US">
                <a:latin typeface="Arial" charset="0"/>
                <a:ea typeface="楷体_GB2312" pitchFamily="49" charset="-122"/>
              </a:rPr>
              <a:t>）</a:t>
            </a:r>
            <a:r>
              <a:rPr kumimoji="0" lang="en-US" altLang="zh-CN">
                <a:latin typeface="Arial" charset="0"/>
                <a:ea typeface="楷体_GB2312" pitchFamily="49" charset="-122"/>
              </a:rPr>
              <a:t> </a:t>
            </a:r>
            <a:r>
              <a:rPr kumimoji="0" lang="zh-CN" altLang="en-US">
                <a:latin typeface="Arial" charset="0"/>
                <a:ea typeface="楷体_GB2312" pitchFamily="49" charset="-122"/>
              </a:rPr>
              <a:t>半加器（</a:t>
            </a:r>
            <a:r>
              <a:rPr kumimoji="0" lang="en-US" altLang="zh-CN">
                <a:latin typeface="Arial" charset="0"/>
                <a:ea typeface="楷体_GB2312" pitchFamily="49" charset="-122"/>
              </a:rPr>
              <a:t>Half-adder</a:t>
            </a:r>
            <a:r>
              <a:rPr kumimoji="0" lang="zh-CN" altLang="en-US">
                <a:latin typeface="Arial" charset="0"/>
                <a:ea typeface="楷体_GB2312" pitchFamily="49" charset="-122"/>
              </a:rPr>
              <a:t>）</a:t>
            </a:r>
            <a:r>
              <a:rPr kumimoji="0" lang="en-US" altLang="zh-CN">
                <a:latin typeface="Arial" charset="0"/>
                <a:ea typeface="楷体_GB2312" pitchFamily="49" charset="-122"/>
              </a:rPr>
              <a:t>  </a:t>
            </a:r>
            <a:endParaRPr kumimoji="0" lang="zh-CN" altLang="en-US">
              <a:latin typeface="Arial" charset="0"/>
              <a:ea typeface="楷体_GB2312" pitchFamily="49" charset="-122"/>
            </a:endParaRPr>
          </a:p>
        </p:txBody>
      </p:sp>
      <p:pic>
        <p:nvPicPr>
          <p:cNvPr id="17415" name="Picture 28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2484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29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2484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Arial" charset="0"/>
              </a:rPr>
              <a:t>复合</a:t>
            </a:r>
            <a:r>
              <a:rPr lang="zh-CN" altLang="en-US" sz="3600" b="1" dirty="0" smtClean="0">
                <a:latin typeface="Arial" charset="0"/>
              </a:rPr>
              <a:t>运算</a:t>
            </a:r>
            <a:endParaRPr lang="en-US" altLang="zh-CN" sz="36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80" grpId="0" autoUpdateAnimBg="0"/>
      <p:bldP spid="2" grpId="0" autoUpdateAnimBg="0"/>
      <p:bldP spid="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7632700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1905000" indent="-1905000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5.</a:t>
            </a:r>
            <a:r>
              <a:rPr lang="zh-CN" altLang="en-US" sz="32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同或门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 (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Equivalence operation</a:t>
            </a:r>
            <a:r>
              <a:rPr lang="zh-CN" altLang="en-US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⊙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or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≡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)</a:t>
            </a:r>
            <a:endParaRPr lang="zh-CN" altLang="en-US" sz="3200" b="1" dirty="0">
              <a:solidFill>
                <a:schemeClr val="bg1"/>
              </a:solidFill>
              <a:latin typeface="Arial" charset="0"/>
              <a:ea typeface="楷体_GB2312" pitchFamily="49" charset="-122"/>
            </a:endParaRP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092950" y="2205038"/>
            <a:ext cx="1600200" cy="2833687"/>
            <a:chOff x="2279" y="2016"/>
            <a:chExt cx="1033" cy="2077"/>
          </a:xfrm>
        </p:grpSpPr>
        <p:sp>
          <p:nvSpPr>
            <p:cNvPr id="258099" name="Text Box 51"/>
            <p:cNvSpPr txBox="1">
              <a:spLocks noChangeArrowheads="1"/>
            </p:cNvSpPr>
            <p:nvPr/>
          </p:nvSpPr>
          <p:spPr bwMode="auto">
            <a:xfrm>
              <a:off x="2328" y="2433"/>
              <a:ext cx="984" cy="166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 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sz="2800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800" b="1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zh-CN" sz="2800" b="1" baseline="-30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0 0     1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0 1     0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1 0     0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1 1     1   </a:t>
              </a:r>
            </a:p>
          </p:txBody>
        </p:sp>
        <p:sp>
          <p:nvSpPr>
            <p:cNvPr id="258100" name="Text Box 52"/>
            <p:cNvSpPr txBox="1">
              <a:spLocks noChangeArrowheads="1"/>
            </p:cNvSpPr>
            <p:nvPr/>
          </p:nvSpPr>
          <p:spPr bwMode="auto">
            <a:xfrm>
              <a:off x="2279" y="2016"/>
              <a:ext cx="1025" cy="29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真值表</a:t>
              </a:r>
              <a:endPara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494" name="Line 53"/>
            <p:cNvSpPr>
              <a:spLocks noChangeShapeType="1"/>
            </p:cNvSpPr>
            <p:nvPr/>
          </p:nvSpPr>
          <p:spPr bwMode="auto">
            <a:xfrm>
              <a:off x="2742" y="2446"/>
              <a:ext cx="0" cy="1614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5" name="Line 54"/>
            <p:cNvSpPr>
              <a:spLocks noChangeShapeType="1"/>
            </p:cNvSpPr>
            <p:nvPr/>
          </p:nvSpPr>
          <p:spPr bwMode="auto">
            <a:xfrm>
              <a:off x="2328" y="2678"/>
              <a:ext cx="973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1176338" y="4581525"/>
            <a:ext cx="5411788" cy="1871663"/>
            <a:chOff x="741" y="2886"/>
            <a:chExt cx="3409" cy="1179"/>
          </a:xfrm>
        </p:grpSpPr>
        <p:grpSp>
          <p:nvGrpSpPr>
            <p:cNvPr id="18452" name="Group 37"/>
            <p:cNvGrpSpPr>
              <a:grpSpLocks/>
            </p:cNvGrpSpPr>
            <p:nvPr/>
          </p:nvGrpSpPr>
          <p:grpSpPr bwMode="auto">
            <a:xfrm>
              <a:off x="787" y="2931"/>
              <a:ext cx="908" cy="337"/>
              <a:chOff x="720" y="792"/>
              <a:chExt cx="908" cy="337"/>
            </a:xfrm>
          </p:grpSpPr>
          <p:sp>
            <p:nvSpPr>
              <p:cNvPr id="18484" name="Freeform 17"/>
              <p:cNvSpPr>
                <a:spLocks/>
              </p:cNvSpPr>
              <p:nvPr/>
            </p:nvSpPr>
            <p:spPr bwMode="auto">
              <a:xfrm>
                <a:off x="978" y="792"/>
                <a:ext cx="424" cy="180"/>
              </a:xfrm>
              <a:custGeom>
                <a:avLst/>
                <a:gdLst>
                  <a:gd name="T0" fmla="*/ 0 w 424"/>
                  <a:gd name="T1" fmla="*/ 25 h 180"/>
                  <a:gd name="T2" fmla="*/ 236 w 424"/>
                  <a:gd name="T3" fmla="*/ 25 h 180"/>
                  <a:gd name="T4" fmla="*/ 424 w 42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424"/>
                  <a:gd name="T10" fmla="*/ 0 h 180"/>
                  <a:gd name="T11" fmla="*/ 424 w 42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4" h="180">
                    <a:moveTo>
                      <a:pt x="0" y="25"/>
                    </a:moveTo>
                    <a:cubicBezTo>
                      <a:pt x="82" y="12"/>
                      <a:pt x="165" y="0"/>
                      <a:pt x="236" y="25"/>
                    </a:cubicBezTo>
                    <a:cubicBezTo>
                      <a:pt x="307" y="51"/>
                      <a:pt x="393" y="154"/>
                      <a:pt x="424" y="180"/>
                    </a:cubicBezTo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5" name="Freeform 18"/>
              <p:cNvSpPr>
                <a:spLocks/>
              </p:cNvSpPr>
              <p:nvPr/>
            </p:nvSpPr>
            <p:spPr bwMode="auto">
              <a:xfrm>
                <a:off x="978" y="972"/>
                <a:ext cx="424" cy="144"/>
              </a:xfrm>
              <a:custGeom>
                <a:avLst/>
                <a:gdLst>
                  <a:gd name="T0" fmla="*/ 0 w 424"/>
                  <a:gd name="T1" fmla="*/ 123 h 144"/>
                  <a:gd name="T2" fmla="*/ 236 w 424"/>
                  <a:gd name="T3" fmla="*/ 123 h 144"/>
                  <a:gd name="T4" fmla="*/ 424 w 424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24"/>
                  <a:gd name="T10" fmla="*/ 0 h 144"/>
                  <a:gd name="T11" fmla="*/ 424 w 424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4" h="144">
                    <a:moveTo>
                      <a:pt x="0" y="123"/>
                    </a:moveTo>
                    <a:cubicBezTo>
                      <a:pt x="82" y="134"/>
                      <a:pt x="165" y="144"/>
                      <a:pt x="236" y="123"/>
                    </a:cubicBezTo>
                    <a:cubicBezTo>
                      <a:pt x="307" y="103"/>
                      <a:pt x="393" y="20"/>
                      <a:pt x="424" y="0"/>
                    </a:cubicBezTo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6" name="Freeform 19"/>
              <p:cNvSpPr>
                <a:spLocks/>
              </p:cNvSpPr>
              <p:nvPr/>
            </p:nvSpPr>
            <p:spPr bwMode="auto">
              <a:xfrm>
                <a:off x="978" y="828"/>
                <a:ext cx="77" cy="288"/>
              </a:xfrm>
              <a:custGeom>
                <a:avLst/>
                <a:gdLst>
                  <a:gd name="T0" fmla="*/ 0 w 77"/>
                  <a:gd name="T1" fmla="*/ 0 h 288"/>
                  <a:gd name="T2" fmla="*/ 77 w 77"/>
                  <a:gd name="T3" fmla="*/ 143 h 288"/>
                  <a:gd name="T4" fmla="*/ 0 w 77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77"/>
                  <a:gd name="T10" fmla="*/ 0 h 288"/>
                  <a:gd name="T11" fmla="*/ 77 w 77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" h="288">
                    <a:moveTo>
                      <a:pt x="0" y="0"/>
                    </a:moveTo>
                    <a:cubicBezTo>
                      <a:pt x="38" y="48"/>
                      <a:pt x="77" y="96"/>
                      <a:pt x="77" y="143"/>
                    </a:cubicBezTo>
                    <a:cubicBezTo>
                      <a:pt x="77" y="191"/>
                      <a:pt x="13" y="264"/>
                      <a:pt x="0" y="288"/>
                    </a:cubicBezTo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7" name="Freeform 20"/>
              <p:cNvSpPr>
                <a:spLocks/>
              </p:cNvSpPr>
              <p:nvPr/>
            </p:nvSpPr>
            <p:spPr bwMode="auto">
              <a:xfrm>
                <a:off x="917" y="841"/>
                <a:ext cx="77" cy="288"/>
              </a:xfrm>
              <a:custGeom>
                <a:avLst/>
                <a:gdLst>
                  <a:gd name="T0" fmla="*/ 0 w 77"/>
                  <a:gd name="T1" fmla="*/ 0 h 288"/>
                  <a:gd name="T2" fmla="*/ 77 w 77"/>
                  <a:gd name="T3" fmla="*/ 144 h 288"/>
                  <a:gd name="T4" fmla="*/ 0 w 77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77"/>
                  <a:gd name="T10" fmla="*/ 0 h 288"/>
                  <a:gd name="T11" fmla="*/ 77 w 77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" h="288">
                    <a:moveTo>
                      <a:pt x="0" y="0"/>
                    </a:moveTo>
                    <a:cubicBezTo>
                      <a:pt x="38" y="48"/>
                      <a:pt x="77" y="96"/>
                      <a:pt x="77" y="144"/>
                    </a:cubicBezTo>
                    <a:cubicBezTo>
                      <a:pt x="77" y="191"/>
                      <a:pt x="12" y="264"/>
                      <a:pt x="0" y="288"/>
                    </a:cubicBezTo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8" name="Oval 23"/>
              <p:cNvSpPr>
                <a:spLocks noChangeArrowheads="1"/>
              </p:cNvSpPr>
              <p:nvPr/>
            </p:nvSpPr>
            <p:spPr bwMode="auto">
              <a:xfrm>
                <a:off x="1414" y="920"/>
                <a:ext cx="62" cy="51"/>
              </a:xfrm>
              <a:prstGeom prst="ellipse">
                <a:avLst/>
              </a:prstGeom>
              <a:noFill/>
              <a:ln w="38100" cap="rnd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89" name="Line 24"/>
              <p:cNvSpPr>
                <a:spLocks noChangeShapeType="1"/>
              </p:cNvSpPr>
              <p:nvPr/>
            </p:nvSpPr>
            <p:spPr bwMode="auto">
              <a:xfrm>
                <a:off x="720" y="901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0" name="Line 25"/>
              <p:cNvSpPr>
                <a:spLocks noChangeShapeType="1"/>
              </p:cNvSpPr>
              <p:nvPr/>
            </p:nvSpPr>
            <p:spPr bwMode="auto">
              <a:xfrm>
                <a:off x="720" y="1037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1" name="Line 26"/>
              <p:cNvSpPr>
                <a:spLocks noChangeShapeType="1"/>
              </p:cNvSpPr>
              <p:nvPr/>
            </p:nvSpPr>
            <p:spPr bwMode="auto">
              <a:xfrm>
                <a:off x="1436" y="95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53" name="Group 38"/>
            <p:cNvGrpSpPr>
              <a:grpSpLocks/>
            </p:cNvGrpSpPr>
            <p:nvPr/>
          </p:nvGrpSpPr>
          <p:grpSpPr bwMode="auto">
            <a:xfrm>
              <a:off x="2238" y="2886"/>
              <a:ext cx="823" cy="453"/>
              <a:chOff x="2177" y="735"/>
              <a:chExt cx="823" cy="453"/>
            </a:xfrm>
          </p:grpSpPr>
          <p:sp>
            <p:nvSpPr>
              <p:cNvPr id="18478" name="Rectangle 2"/>
              <p:cNvSpPr>
                <a:spLocks noChangeArrowheads="1"/>
              </p:cNvSpPr>
              <p:nvPr/>
            </p:nvSpPr>
            <p:spPr bwMode="auto">
              <a:xfrm>
                <a:off x="2361" y="735"/>
                <a:ext cx="317" cy="453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79" name="Text Box 3"/>
              <p:cNvSpPr txBox="1">
                <a:spLocks noChangeArrowheads="1"/>
              </p:cNvSpPr>
              <p:nvPr/>
            </p:nvSpPr>
            <p:spPr bwMode="auto">
              <a:xfrm>
                <a:off x="2358" y="765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b="1">
                    <a:latin typeface="宋体" pitchFamily="2" charset="-122"/>
                  </a:rPr>
                  <a:t>⊕</a:t>
                </a:r>
              </a:p>
            </p:txBody>
          </p:sp>
          <p:sp>
            <p:nvSpPr>
              <p:cNvPr id="18480" name="Line 4"/>
              <p:cNvSpPr>
                <a:spLocks noChangeShapeType="1"/>
              </p:cNvSpPr>
              <p:nvPr/>
            </p:nvSpPr>
            <p:spPr bwMode="auto">
              <a:xfrm>
                <a:off x="2773" y="963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1" name="Line 5"/>
              <p:cNvSpPr>
                <a:spLocks noChangeShapeType="1"/>
              </p:cNvSpPr>
              <p:nvPr/>
            </p:nvSpPr>
            <p:spPr bwMode="auto">
              <a:xfrm>
                <a:off x="2177" y="856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2" name="Line 6"/>
              <p:cNvSpPr>
                <a:spLocks noChangeShapeType="1"/>
              </p:cNvSpPr>
              <p:nvPr/>
            </p:nvSpPr>
            <p:spPr bwMode="auto">
              <a:xfrm>
                <a:off x="2177" y="1083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3" name="Oval 27"/>
              <p:cNvSpPr>
                <a:spLocks noChangeArrowheads="1"/>
              </p:cNvSpPr>
              <p:nvPr/>
            </p:nvSpPr>
            <p:spPr bwMode="auto">
              <a:xfrm>
                <a:off x="2697" y="927"/>
                <a:ext cx="72" cy="72"/>
              </a:xfrm>
              <a:prstGeom prst="ellips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454" name="Group 39"/>
            <p:cNvGrpSpPr>
              <a:grpSpLocks/>
            </p:cNvGrpSpPr>
            <p:nvPr/>
          </p:nvGrpSpPr>
          <p:grpSpPr bwMode="auto">
            <a:xfrm>
              <a:off x="2245" y="3567"/>
              <a:ext cx="816" cy="453"/>
              <a:chOff x="2199" y="1401"/>
              <a:chExt cx="816" cy="453"/>
            </a:xfrm>
          </p:grpSpPr>
          <p:sp>
            <p:nvSpPr>
              <p:cNvPr id="18472" name="Rectangle 7"/>
              <p:cNvSpPr>
                <a:spLocks noChangeArrowheads="1"/>
              </p:cNvSpPr>
              <p:nvPr/>
            </p:nvSpPr>
            <p:spPr bwMode="auto">
              <a:xfrm>
                <a:off x="2380" y="1401"/>
                <a:ext cx="317" cy="453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73" name="Text Box 8"/>
              <p:cNvSpPr txBox="1">
                <a:spLocks noChangeArrowheads="1"/>
              </p:cNvSpPr>
              <p:nvPr/>
            </p:nvSpPr>
            <p:spPr bwMode="auto">
              <a:xfrm>
                <a:off x="2380" y="1447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kumimoji="0" lang="en-US" altLang="zh-CN" sz="1800" b="1">
                    <a:latin typeface="Arial" charset="0"/>
                  </a:rPr>
                  <a:t>=1</a:t>
                </a:r>
              </a:p>
            </p:txBody>
          </p:sp>
          <p:sp>
            <p:nvSpPr>
              <p:cNvPr id="18474" name="Line 9"/>
              <p:cNvSpPr>
                <a:spLocks noChangeShapeType="1"/>
              </p:cNvSpPr>
              <p:nvPr/>
            </p:nvSpPr>
            <p:spPr bwMode="auto">
              <a:xfrm>
                <a:off x="2788" y="1548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5" name="Line 10"/>
              <p:cNvSpPr>
                <a:spLocks noChangeShapeType="1"/>
              </p:cNvSpPr>
              <p:nvPr/>
            </p:nvSpPr>
            <p:spPr bwMode="auto">
              <a:xfrm>
                <a:off x="2199" y="153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6" name="Line 11"/>
              <p:cNvSpPr>
                <a:spLocks noChangeShapeType="1"/>
              </p:cNvSpPr>
              <p:nvPr/>
            </p:nvSpPr>
            <p:spPr bwMode="auto">
              <a:xfrm>
                <a:off x="2199" y="1764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7" name="Oval 28"/>
              <p:cNvSpPr>
                <a:spLocks noChangeArrowheads="1"/>
              </p:cNvSpPr>
              <p:nvPr/>
            </p:nvSpPr>
            <p:spPr bwMode="auto">
              <a:xfrm>
                <a:off x="2717" y="1510"/>
                <a:ext cx="72" cy="72"/>
              </a:xfrm>
              <a:prstGeom prst="ellips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455" name="Rectangle 2"/>
            <p:cNvSpPr>
              <a:spLocks noChangeArrowheads="1"/>
            </p:cNvSpPr>
            <p:nvPr/>
          </p:nvSpPr>
          <p:spPr bwMode="auto">
            <a:xfrm>
              <a:off x="3591" y="3612"/>
              <a:ext cx="317" cy="453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598" name="Text Box 3"/>
            <p:cNvSpPr txBox="1">
              <a:spLocks noChangeArrowheads="1"/>
            </p:cNvSpPr>
            <p:nvPr/>
          </p:nvSpPr>
          <p:spPr bwMode="auto">
            <a:xfrm>
              <a:off x="3588" y="3642"/>
              <a:ext cx="27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≡</a:t>
              </a:r>
            </a:p>
          </p:txBody>
        </p:sp>
        <p:sp>
          <p:nvSpPr>
            <p:cNvPr id="18457" name="Line 4"/>
            <p:cNvSpPr>
              <a:spLocks noChangeShapeType="1"/>
            </p:cNvSpPr>
            <p:nvPr/>
          </p:nvSpPr>
          <p:spPr bwMode="auto">
            <a:xfrm>
              <a:off x="3923" y="3839"/>
              <a:ext cx="2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5"/>
            <p:cNvSpPr>
              <a:spLocks noChangeShapeType="1"/>
            </p:cNvSpPr>
            <p:nvPr/>
          </p:nvSpPr>
          <p:spPr bwMode="auto">
            <a:xfrm>
              <a:off x="3407" y="3733"/>
              <a:ext cx="18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Line 6"/>
            <p:cNvSpPr>
              <a:spLocks noChangeShapeType="1"/>
            </p:cNvSpPr>
            <p:nvPr/>
          </p:nvSpPr>
          <p:spPr bwMode="auto">
            <a:xfrm>
              <a:off x="3407" y="3960"/>
              <a:ext cx="18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60" name="Group 62"/>
            <p:cNvGrpSpPr>
              <a:grpSpLocks/>
            </p:cNvGrpSpPr>
            <p:nvPr/>
          </p:nvGrpSpPr>
          <p:grpSpPr bwMode="auto">
            <a:xfrm>
              <a:off x="741" y="3612"/>
              <a:ext cx="907" cy="422"/>
              <a:chOff x="657" y="3521"/>
              <a:chExt cx="907" cy="422"/>
            </a:xfrm>
          </p:grpSpPr>
          <p:grpSp>
            <p:nvGrpSpPr>
              <p:cNvPr id="18461" name="Group 51"/>
              <p:cNvGrpSpPr>
                <a:grpSpLocks/>
              </p:cNvGrpSpPr>
              <p:nvPr/>
            </p:nvGrpSpPr>
            <p:grpSpPr bwMode="auto">
              <a:xfrm>
                <a:off x="657" y="3521"/>
                <a:ext cx="907" cy="422"/>
                <a:chOff x="476" y="3203"/>
                <a:chExt cx="907" cy="422"/>
              </a:xfrm>
            </p:grpSpPr>
            <p:sp>
              <p:nvSpPr>
                <p:cNvPr id="18463" name="Line 15"/>
                <p:cNvSpPr>
                  <a:spLocks noChangeShapeType="1"/>
                </p:cNvSpPr>
                <p:nvPr/>
              </p:nvSpPr>
              <p:spPr bwMode="auto">
                <a:xfrm>
                  <a:off x="476" y="3384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4" name="Line 16"/>
                <p:cNvSpPr>
                  <a:spLocks noChangeShapeType="1"/>
                </p:cNvSpPr>
                <p:nvPr/>
              </p:nvSpPr>
              <p:spPr bwMode="auto">
                <a:xfrm>
                  <a:off x="476" y="3520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5" name="Line 17"/>
                <p:cNvSpPr>
                  <a:spLocks noChangeShapeType="1"/>
                </p:cNvSpPr>
                <p:nvPr/>
              </p:nvSpPr>
              <p:spPr bwMode="auto">
                <a:xfrm>
                  <a:off x="1201" y="3429"/>
                  <a:ext cx="182" cy="0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6" name="AutoShape 55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57" y="3203"/>
                  <a:ext cx="680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7" name="Freeform 56"/>
                <p:cNvSpPr>
                  <a:spLocks/>
                </p:cNvSpPr>
                <p:nvPr/>
              </p:nvSpPr>
              <p:spPr bwMode="auto">
                <a:xfrm>
                  <a:off x="780" y="3274"/>
                  <a:ext cx="429" cy="168"/>
                </a:xfrm>
                <a:custGeom>
                  <a:avLst/>
                  <a:gdLst>
                    <a:gd name="T0" fmla="*/ 0 w 429"/>
                    <a:gd name="T1" fmla="*/ 24 h 168"/>
                    <a:gd name="T2" fmla="*/ 239 w 429"/>
                    <a:gd name="T3" fmla="*/ 24 h 168"/>
                    <a:gd name="T4" fmla="*/ 429 w 429"/>
                    <a:gd name="T5" fmla="*/ 168 h 168"/>
                    <a:gd name="T6" fmla="*/ 0 60000 65536"/>
                    <a:gd name="T7" fmla="*/ 0 60000 65536"/>
                    <a:gd name="T8" fmla="*/ 0 60000 65536"/>
                    <a:gd name="T9" fmla="*/ 0 w 429"/>
                    <a:gd name="T10" fmla="*/ 0 h 168"/>
                    <a:gd name="T11" fmla="*/ 429 w 429"/>
                    <a:gd name="T12" fmla="*/ 168 h 1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9" h="168">
                      <a:moveTo>
                        <a:pt x="0" y="24"/>
                      </a:moveTo>
                      <a:cubicBezTo>
                        <a:pt x="83" y="12"/>
                        <a:pt x="167" y="0"/>
                        <a:pt x="239" y="24"/>
                      </a:cubicBezTo>
                      <a:cubicBezTo>
                        <a:pt x="311" y="48"/>
                        <a:pt x="398" y="144"/>
                        <a:pt x="429" y="168"/>
                      </a:cubicBezTo>
                    </a:path>
                  </a:pathLst>
                </a:custGeom>
                <a:noFill/>
                <a:ln w="23813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8" name="Freeform 57"/>
                <p:cNvSpPr>
                  <a:spLocks/>
                </p:cNvSpPr>
                <p:nvPr/>
              </p:nvSpPr>
              <p:spPr bwMode="auto">
                <a:xfrm>
                  <a:off x="793" y="3430"/>
                  <a:ext cx="429" cy="135"/>
                </a:xfrm>
                <a:custGeom>
                  <a:avLst/>
                  <a:gdLst>
                    <a:gd name="T0" fmla="*/ 0 w 429"/>
                    <a:gd name="T1" fmla="*/ 115 h 135"/>
                    <a:gd name="T2" fmla="*/ 239 w 429"/>
                    <a:gd name="T3" fmla="*/ 115 h 135"/>
                    <a:gd name="T4" fmla="*/ 429 w 429"/>
                    <a:gd name="T5" fmla="*/ 0 h 135"/>
                    <a:gd name="T6" fmla="*/ 0 60000 65536"/>
                    <a:gd name="T7" fmla="*/ 0 60000 65536"/>
                    <a:gd name="T8" fmla="*/ 0 60000 65536"/>
                    <a:gd name="T9" fmla="*/ 0 w 429"/>
                    <a:gd name="T10" fmla="*/ 0 h 135"/>
                    <a:gd name="T11" fmla="*/ 429 w 429"/>
                    <a:gd name="T12" fmla="*/ 135 h 13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9" h="135">
                      <a:moveTo>
                        <a:pt x="0" y="115"/>
                      </a:moveTo>
                      <a:cubicBezTo>
                        <a:pt x="83" y="125"/>
                        <a:pt x="167" y="135"/>
                        <a:pt x="239" y="115"/>
                      </a:cubicBezTo>
                      <a:cubicBezTo>
                        <a:pt x="311" y="96"/>
                        <a:pt x="398" y="19"/>
                        <a:pt x="429" y="0"/>
                      </a:cubicBezTo>
                    </a:path>
                  </a:pathLst>
                </a:custGeom>
                <a:noFill/>
                <a:ln w="23813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9" name="Freeform 58"/>
                <p:cNvSpPr>
                  <a:spLocks/>
                </p:cNvSpPr>
                <p:nvPr/>
              </p:nvSpPr>
              <p:spPr bwMode="auto">
                <a:xfrm>
                  <a:off x="780" y="3308"/>
                  <a:ext cx="78" cy="269"/>
                </a:xfrm>
                <a:custGeom>
                  <a:avLst/>
                  <a:gdLst>
                    <a:gd name="T0" fmla="*/ 0 w 78"/>
                    <a:gd name="T1" fmla="*/ 0 h 269"/>
                    <a:gd name="T2" fmla="*/ 78 w 78"/>
                    <a:gd name="T3" fmla="*/ 134 h 269"/>
                    <a:gd name="T4" fmla="*/ 0 w 78"/>
                    <a:gd name="T5" fmla="*/ 269 h 269"/>
                    <a:gd name="T6" fmla="*/ 0 60000 65536"/>
                    <a:gd name="T7" fmla="*/ 0 60000 65536"/>
                    <a:gd name="T8" fmla="*/ 0 60000 65536"/>
                    <a:gd name="T9" fmla="*/ 0 w 78"/>
                    <a:gd name="T10" fmla="*/ 0 h 269"/>
                    <a:gd name="T11" fmla="*/ 78 w 78"/>
                    <a:gd name="T12" fmla="*/ 269 h 26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8" h="269">
                      <a:moveTo>
                        <a:pt x="0" y="0"/>
                      </a:moveTo>
                      <a:cubicBezTo>
                        <a:pt x="39" y="45"/>
                        <a:pt x="78" y="89"/>
                        <a:pt x="78" y="134"/>
                      </a:cubicBezTo>
                      <a:cubicBezTo>
                        <a:pt x="78" y="178"/>
                        <a:pt x="13" y="246"/>
                        <a:pt x="0" y="269"/>
                      </a:cubicBezTo>
                    </a:path>
                  </a:pathLst>
                </a:custGeom>
                <a:noFill/>
                <a:ln w="23813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0" name="Freeform 59"/>
                <p:cNvSpPr>
                  <a:spLocks/>
                </p:cNvSpPr>
                <p:nvPr/>
              </p:nvSpPr>
              <p:spPr bwMode="auto">
                <a:xfrm>
                  <a:off x="718" y="3320"/>
                  <a:ext cx="78" cy="269"/>
                </a:xfrm>
                <a:custGeom>
                  <a:avLst/>
                  <a:gdLst>
                    <a:gd name="T0" fmla="*/ 0 w 78"/>
                    <a:gd name="T1" fmla="*/ 0 h 269"/>
                    <a:gd name="T2" fmla="*/ 78 w 78"/>
                    <a:gd name="T3" fmla="*/ 134 h 269"/>
                    <a:gd name="T4" fmla="*/ 0 w 78"/>
                    <a:gd name="T5" fmla="*/ 269 h 269"/>
                    <a:gd name="T6" fmla="*/ 0 60000 65536"/>
                    <a:gd name="T7" fmla="*/ 0 60000 65536"/>
                    <a:gd name="T8" fmla="*/ 0 60000 65536"/>
                    <a:gd name="T9" fmla="*/ 0 w 78"/>
                    <a:gd name="T10" fmla="*/ 0 h 269"/>
                    <a:gd name="T11" fmla="*/ 78 w 78"/>
                    <a:gd name="T12" fmla="*/ 269 h 26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8" h="269">
                      <a:moveTo>
                        <a:pt x="0" y="0"/>
                      </a:moveTo>
                      <a:cubicBezTo>
                        <a:pt x="39" y="44"/>
                        <a:pt x="78" y="90"/>
                        <a:pt x="78" y="134"/>
                      </a:cubicBezTo>
                      <a:cubicBezTo>
                        <a:pt x="78" y="178"/>
                        <a:pt x="13" y="247"/>
                        <a:pt x="0" y="269"/>
                      </a:cubicBezTo>
                    </a:path>
                  </a:pathLst>
                </a:custGeom>
                <a:noFill/>
                <a:ln w="23813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1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818" y="3263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b="1">
                      <a:latin typeface="宋体" pitchFamily="2" charset="-122"/>
                    </a:rPr>
                    <a:t>⊕</a:t>
                  </a:r>
                </a:p>
              </p:txBody>
            </p:sp>
          </p:grpSp>
          <p:sp>
            <p:nvSpPr>
              <p:cNvPr id="18462" name="Oval 61"/>
              <p:cNvSpPr>
                <a:spLocks noChangeArrowheads="1"/>
              </p:cNvSpPr>
              <p:nvPr/>
            </p:nvSpPr>
            <p:spPr bwMode="auto">
              <a:xfrm>
                <a:off x="1380" y="3734"/>
                <a:ext cx="46" cy="46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1963738" y="1989138"/>
            <a:ext cx="3632200" cy="1338262"/>
            <a:chOff x="1237" y="1253"/>
            <a:chExt cx="2288" cy="843"/>
          </a:xfrm>
        </p:grpSpPr>
        <p:sp>
          <p:nvSpPr>
            <p:cNvPr id="268306" name="Text Box 18"/>
            <p:cNvSpPr txBox="1">
              <a:spLocks noChangeArrowheads="1"/>
            </p:cNvSpPr>
            <p:nvPr/>
          </p:nvSpPr>
          <p:spPr bwMode="auto">
            <a:xfrm>
              <a:off x="1645" y="1769"/>
              <a:ext cx="908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⊙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B=</a:t>
              </a:r>
            </a:p>
          </p:txBody>
        </p:sp>
        <p:sp>
          <p:nvSpPr>
            <p:cNvPr id="268308" name="Text Box 20"/>
            <p:cNvSpPr txBox="1">
              <a:spLocks noChangeArrowheads="1"/>
            </p:cNvSpPr>
            <p:nvPr/>
          </p:nvSpPr>
          <p:spPr bwMode="auto">
            <a:xfrm>
              <a:off x="1237" y="1769"/>
              <a:ext cx="580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F=</a:t>
              </a:r>
            </a:p>
          </p:txBody>
        </p:sp>
        <p:grpSp>
          <p:nvGrpSpPr>
            <p:cNvPr id="18445" name="Group 15"/>
            <p:cNvGrpSpPr>
              <a:grpSpLocks/>
            </p:cNvGrpSpPr>
            <p:nvPr/>
          </p:nvGrpSpPr>
          <p:grpSpPr bwMode="auto">
            <a:xfrm>
              <a:off x="2517" y="1752"/>
              <a:ext cx="1008" cy="327"/>
              <a:chOff x="2472" y="1344"/>
              <a:chExt cx="1008" cy="327"/>
            </a:xfrm>
          </p:grpSpPr>
          <p:sp>
            <p:nvSpPr>
              <p:cNvPr id="269340" name="Text Box 28"/>
              <p:cNvSpPr txBox="1">
                <a:spLocks noChangeArrowheads="1"/>
              </p:cNvSpPr>
              <p:nvPr/>
            </p:nvSpPr>
            <p:spPr bwMode="auto">
              <a:xfrm>
                <a:off x="2472" y="1344"/>
                <a:ext cx="100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AB+AB</a:t>
                </a:r>
                <a:endPara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18450" name="Line 29"/>
              <p:cNvSpPr>
                <a:spLocks noChangeShapeType="1"/>
              </p:cNvSpPr>
              <p:nvPr/>
            </p:nvSpPr>
            <p:spPr bwMode="auto">
              <a:xfrm>
                <a:off x="2554" y="134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1" name="Line 30"/>
              <p:cNvSpPr>
                <a:spLocks noChangeShapeType="1"/>
              </p:cNvSpPr>
              <p:nvPr/>
            </p:nvSpPr>
            <p:spPr bwMode="auto">
              <a:xfrm>
                <a:off x="2725" y="134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" name="Text Box 18"/>
            <p:cNvSpPr txBox="1">
              <a:spLocks noChangeArrowheads="1"/>
            </p:cNvSpPr>
            <p:nvPr/>
          </p:nvSpPr>
          <p:spPr bwMode="auto">
            <a:xfrm>
              <a:off x="1690" y="1270"/>
              <a:ext cx="86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≡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  <p:sp>
          <p:nvSpPr>
            <p:cNvPr id="18447" name="Text Box 66"/>
            <p:cNvSpPr txBox="1">
              <a:spLocks noChangeArrowheads="1"/>
            </p:cNvSpPr>
            <p:nvPr/>
          </p:nvSpPr>
          <p:spPr bwMode="auto">
            <a:xfrm>
              <a:off x="2552" y="1253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Arial" charset="0"/>
                </a:rPr>
                <a:t>or</a:t>
              </a:r>
            </a:p>
          </p:txBody>
        </p:sp>
        <p:sp>
          <p:nvSpPr>
            <p:cNvPr id="3" name="Text Box 20"/>
            <p:cNvSpPr txBox="1">
              <a:spLocks noChangeArrowheads="1"/>
            </p:cNvSpPr>
            <p:nvPr/>
          </p:nvSpPr>
          <p:spPr bwMode="auto">
            <a:xfrm>
              <a:off x="1282" y="1270"/>
              <a:ext cx="580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F=</a:t>
              </a:r>
            </a:p>
          </p:txBody>
        </p:sp>
      </p:grpSp>
      <p:sp>
        <p:nvSpPr>
          <p:cNvPr id="151620" name="Rectangle 68"/>
          <p:cNvSpPr>
            <a:spLocks noChangeArrowheads="1"/>
          </p:cNvSpPr>
          <p:nvPr/>
        </p:nvSpPr>
        <p:spPr bwMode="auto">
          <a:xfrm>
            <a:off x="900113" y="3644900"/>
            <a:ext cx="6119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①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逻辑符号</a:t>
            </a:r>
            <a:endParaRPr kumimoji="0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442" name="Text Box 4"/>
          <p:cNvSpPr txBox="1">
            <a:spLocks noChangeArrowheads="1"/>
          </p:cNvSpPr>
          <p:nvPr/>
        </p:nvSpPr>
        <p:spPr bwMode="auto">
          <a:xfrm>
            <a:off x="1500188" y="260350"/>
            <a:ext cx="6500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Arial" charset="0"/>
              </a:rPr>
              <a:t>复合运算</a:t>
            </a:r>
            <a:endParaRPr lang="en-US" altLang="zh-CN" sz="36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971550" y="1484313"/>
            <a:ext cx="6338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/>
              <a:t>② </a:t>
            </a:r>
            <a:r>
              <a:rPr kumimoji="0" lang="zh-CN" altLang="en-US" sz="2800" b="1"/>
              <a:t>典型芯片</a:t>
            </a:r>
            <a:r>
              <a:rPr kumimoji="0" lang="en-US" altLang="zh-CN" sz="2800" b="1">
                <a:latin typeface="Arial" charset="0"/>
                <a:ea typeface="楷体_GB2312" pitchFamily="49" charset="-122"/>
              </a:rPr>
              <a:t>:   74LS266</a:t>
            </a:r>
            <a:endParaRPr kumimoji="0" lang="zh-CN" altLang="en-US" sz="2800" b="1">
              <a:latin typeface="Arial" charset="0"/>
              <a:ea typeface="楷体_GB2312" pitchFamily="49" charset="-122"/>
            </a:endParaRPr>
          </a:p>
        </p:txBody>
      </p:sp>
      <p:sp>
        <p:nvSpPr>
          <p:cNvPr id="2" name="Text Box 64"/>
          <p:cNvSpPr txBox="1">
            <a:spLocks noChangeArrowheads="1"/>
          </p:cNvSpPr>
          <p:nvPr/>
        </p:nvSpPr>
        <p:spPr bwMode="auto">
          <a:xfrm>
            <a:off x="1042988" y="4797425"/>
            <a:ext cx="3170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/>
              <a:t>③ </a:t>
            </a:r>
            <a:r>
              <a:rPr kumimoji="0" lang="zh-CN" altLang="en-US" sz="2800" b="1"/>
              <a:t>应用</a:t>
            </a:r>
          </a:p>
        </p:txBody>
      </p:sp>
      <p:sp>
        <p:nvSpPr>
          <p:cNvPr id="3" name="Text Box 64"/>
          <p:cNvSpPr txBox="1">
            <a:spLocks noChangeArrowheads="1"/>
          </p:cNvSpPr>
          <p:nvPr/>
        </p:nvSpPr>
        <p:spPr bwMode="auto">
          <a:xfrm>
            <a:off x="2449513" y="5316538"/>
            <a:ext cx="5184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latin typeface="Arial" charset="0"/>
                <a:ea typeface="楷体_GB2312" pitchFamily="49" charset="-122"/>
              </a:rPr>
              <a:t>比较器</a:t>
            </a:r>
            <a:r>
              <a:rPr kumimoji="0" lang="zh-CN" altLang="en-US">
                <a:latin typeface="Arial" charset="0"/>
                <a:ea typeface="楷体_GB2312" pitchFamily="49" charset="-122"/>
              </a:rPr>
              <a:t>（</a:t>
            </a:r>
            <a:r>
              <a:rPr kumimoji="0" lang="en-US" altLang="zh-CN">
                <a:latin typeface="Arial" charset="0"/>
                <a:ea typeface="楷体_GB2312" pitchFamily="49" charset="-122"/>
              </a:rPr>
              <a:t> comparator</a:t>
            </a:r>
            <a:r>
              <a:rPr kumimoji="0" lang="zh-CN" altLang="en-US">
                <a:latin typeface="Arial" charset="0"/>
                <a:ea typeface="楷体_GB2312" pitchFamily="49" charset="-122"/>
              </a:rPr>
              <a:t>）</a:t>
            </a:r>
            <a:r>
              <a:rPr kumimoji="0" lang="en-US" altLang="zh-CN">
                <a:solidFill>
                  <a:schemeClr val="tx1"/>
                </a:solidFill>
              </a:rPr>
              <a:t> </a:t>
            </a:r>
            <a:r>
              <a:rPr kumimoji="0" lang="en-US" altLang="zh-CN">
                <a:latin typeface="Arial" charset="0"/>
                <a:ea typeface="楷体_GB2312" pitchFamily="49" charset="-122"/>
              </a:rPr>
              <a:t>  </a:t>
            </a:r>
            <a:endParaRPr kumimoji="0" lang="zh-CN" altLang="en-US">
              <a:latin typeface="Arial" charset="0"/>
              <a:ea typeface="楷体_GB2312" pitchFamily="49" charset="-122"/>
            </a:endParaRPr>
          </a:p>
        </p:txBody>
      </p:sp>
      <p:pic>
        <p:nvPicPr>
          <p:cNvPr id="15360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349500"/>
            <a:ext cx="31543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Text Box 4"/>
          <p:cNvSpPr txBox="1">
            <a:spLocks noChangeArrowheads="1"/>
          </p:cNvSpPr>
          <p:nvPr/>
        </p:nvSpPr>
        <p:spPr bwMode="auto">
          <a:xfrm>
            <a:off x="1500188" y="260350"/>
            <a:ext cx="6500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Arial" charset="0"/>
              </a:rPr>
              <a:t>复合运算</a:t>
            </a:r>
            <a:endParaRPr lang="en-US" altLang="zh-CN" sz="36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80" grpId="0" autoUpdateAnimBg="0"/>
      <p:bldP spid="2" grpId="0" autoUpdateAnimBg="0"/>
      <p:bldP spid="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971550" y="1125538"/>
            <a:ext cx="544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latin typeface="宋体" pitchFamily="2" charset="-122"/>
              </a:rPr>
              <a:t>④</a:t>
            </a:r>
            <a:r>
              <a:rPr kumimoji="0" lang="en-US" altLang="zh-CN" sz="2800" b="1"/>
              <a:t> </a:t>
            </a:r>
            <a:r>
              <a:rPr kumimoji="0" lang="zh-CN" altLang="en-US" sz="2800" b="1"/>
              <a:t>异或门、同或门的属性对比</a:t>
            </a:r>
            <a:r>
              <a:rPr kumimoji="0" lang="en-US" altLang="zh-CN" sz="2800" b="1">
                <a:latin typeface="Arial" charset="0"/>
                <a:ea typeface="楷体_GB2312" pitchFamily="49" charset="-122"/>
              </a:rPr>
              <a:t>: </a:t>
            </a:r>
            <a:endParaRPr kumimoji="0" lang="zh-CN" altLang="en-US" sz="2800" b="1">
              <a:latin typeface="Arial" charset="0"/>
              <a:ea typeface="楷体_GB2312" pitchFamily="49" charset="-122"/>
            </a:endParaRP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1692275" y="1941513"/>
            <a:ext cx="6477000" cy="1876425"/>
            <a:chOff x="1066" y="1223"/>
            <a:chExt cx="4080" cy="1182"/>
          </a:xfrm>
        </p:grpSpPr>
        <p:sp>
          <p:nvSpPr>
            <p:cNvPr id="20510" name="Rectangle 44"/>
            <p:cNvSpPr>
              <a:spLocks noChangeArrowheads="1"/>
            </p:cNvSpPr>
            <p:nvPr/>
          </p:nvSpPr>
          <p:spPr bwMode="auto">
            <a:xfrm>
              <a:off x="1066" y="1253"/>
              <a:ext cx="4080" cy="1152"/>
            </a:xfrm>
            <a:prstGeom prst="rect">
              <a:avLst/>
            </a:prstGeom>
            <a:solidFill>
              <a:srgbClr val="800000"/>
            </a:solidFill>
            <a:ln w="28575" cap="sq">
              <a:solidFill>
                <a:srgbClr val="99FF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0511" name="Group 20"/>
            <p:cNvGrpSpPr>
              <a:grpSpLocks/>
            </p:cNvGrpSpPr>
            <p:nvPr/>
          </p:nvGrpSpPr>
          <p:grpSpPr bwMode="auto">
            <a:xfrm>
              <a:off x="1114" y="1223"/>
              <a:ext cx="1440" cy="413"/>
              <a:chOff x="1152" y="624"/>
              <a:chExt cx="1440" cy="413"/>
            </a:xfrm>
          </p:grpSpPr>
          <p:sp>
            <p:nvSpPr>
              <p:cNvPr id="20522" name="Text Box 3"/>
              <p:cNvSpPr txBox="1">
                <a:spLocks noChangeArrowheads="1"/>
              </p:cNvSpPr>
              <p:nvPr/>
            </p:nvSpPr>
            <p:spPr bwMode="auto">
              <a:xfrm>
                <a:off x="1152" y="624"/>
                <a:ext cx="115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FF66"/>
                    </a:solidFill>
                    <a:latin typeface="宋体" pitchFamily="2" charset="-122"/>
                  </a:rPr>
                  <a:t>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A</a:t>
                </a:r>
                <a:r>
                  <a:rPr lang="en-US" altLang="zh-CN" sz="3600" b="1">
                    <a:solidFill>
                      <a:srgbClr val="FFFF66"/>
                    </a:solidFill>
                    <a:latin typeface="宋体" pitchFamily="2" charset="-122"/>
                  </a:rPr>
                  <a:t>⊕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 1 =  </a:t>
                </a:r>
                <a:endParaRPr lang="en-US" altLang="zh-CN" sz="3200">
                  <a:solidFill>
                    <a:srgbClr val="FFFF66"/>
                  </a:solidFill>
                </a:endParaRPr>
              </a:p>
            </p:txBody>
          </p:sp>
          <p:sp>
            <p:nvSpPr>
              <p:cNvPr id="20523" name="Text Box 5"/>
              <p:cNvSpPr txBox="1">
                <a:spLocks noChangeArrowheads="1"/>
              </p:cNvSpPr>
              <p:nvPr/>
            </p:nvSpPr>
            <p:spPr bwMode="auto">
              <a:xfrm>
                <a:off x="2256" y="672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dirty="0">
                    <a:solidFill>
                      <a:srgbClr val="FFFF66"/>
                    </a:solidFill>
                  </a:rPr>
                  <a:t>A</a:t>
                </a:r>
              </a:p>
            </p:txBody>
          </p:sp>
          <p:sp>
            <p:nvSpPr>
              <p:cNvPr id="20524" name="Line 6"/>
              <p:cNvSpPr>
                <a:spLocks noChangeShapeType="1"/>
              </p:cNvSpPr>
              <p:nvPr/>
            </p:nvSpPr>
            <p:spPr bwMode="auto">
              <a:xfrm>
                <a:off x="2348" y="720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rgbClr val="FFFF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520" name="Text Box 7"/>
            <p:cNvSpPr txBox="1">
              <a:spLocks noChangeArrowheads="1"/>
            </p:cNvSpPr>
            <p:nvPr/>
          </p:nvSpPr>
          <p:spPr bwMode="auto">
            <a:xfrm>
              <a:off x="1114" y="1875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3200" b="1">
                  <a:solidFill>
                    <a:srgbClr val="FFFF66"/>
                  </a:solidFill>
                </a:rPr>
                <a:t>A</a:t>
              </a:r>
              <a:r>
                <a:rPr lang="en-US" altLang="zh-CN" sz="3600" b="1">
                  <a:solidFill>
                    <a:srgbClr val="FFFF66"/>
                  </a:solidFill>
                  <a:latin typeface="宋体" pitchFamily="2" charset="-122"/>
                </a:rPr>
                <a:t>⊕</a:t>
              </a:r>
              <a:r>
                <a:rPr lang="en-US" altLang="zh-CN" sz="3200" b="1">
                  <a:solidFill>
                    <a:srgbClr val="FFFF66"/>
                  </a:solidFill>
                </a:rPr>
                <a:t> 0 =</a:t>
              </a:r>
              <a:r>
                <a:rPr lang="en-US" altLang="zh-CN" sz="3200" b="1">
                  <a:solidFill>
                    <a:schemeClr val="tx2"/>
                  </a:solidFill>
                </a:rPr>
                <a:t>  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grpSp>
          <p:nvGrpSpPr>
            <p:cNvPr id="20513" name="Group 42"/>
            <p:cNvGrpSpPr>
              <a:grpSpLocks/>
            </p:cNvGrpSpPr>
            <p:nvPr/>
          </p:nvGrpSpPr>
          <p:grpSpPr bwMode="auto">
            <a:xfrm>
              <a:off x="3034" y="1875"/>
              <a:ext cx="1440" cy="365"/>
              <a:chOff x="2496" y="1295"/>
              <a:chExt cx="1440" cy="365"/>
            </a:xfrm>
          </p:grpSpPr>
          <p:sp>
            <p:nvSpPr>
              <p:cNvPr id="20517" name="Text Box 26"/>
              <p:cNvSpPr txBox="1">
                <a:spLocks noChangeArrowheads="1"/>
              </p:cNvSpPr>
              <p:nvPr/>
            </p:nvSpPr>
            <p:spPr bwMode="auto">
              <a:xfrm>
                <a:off x="3600" y="1315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FF66"/>
                    </a:solidFill>
                  </a:rPr>
                  <a:t>A</a:t>
                </a:r>
              </a:p>
            </p:txBody>
          </p:sp>
          <p:sp>
            <p:nvSpPr>
              <p:cNvPr id="20518" name="Text Box 29"/>
              <p:cNvSpPr txBox="1">
                <a:spLocks noChangeArrowheads="1"/>
              </p:cNvSpPr>
              <p:nvPr/>
            </p:nvSpPr>
            <p:spPr bwMode="auto">
              <a:xfrm>
                <a:off x="2496" y="1295"/>
                <a:ext cx="115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FF66"/>
                    </a:solidFill>
                    <a:latin typeface="宋体" pitchFamily="2" charset="-122"/>
                  </a:rPr>
                  <a:t>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A </a:t>
                </a:r>
                <a:r>
                  <a:rPr lang="en-US" altLang="zh-CN" sz="2800" b="1">
                    <a:solidFill>
                      <a:srgbClr val="FFFF66"/>
                    </a:solidFill>
                    <a:latin typeface="宋体" pitchFamily="2" charset="-122"/>
                  </a:rPr>
                  <a:t>⊙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0 =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  </a:t>
                </a:r>
              </a:p>
            </p:txBody>
          </p:sp>
          <p:sp>
            <p:nvSpPr>
              <p:cNvPr id="20519" name="Line 27"/>
              <p:cNvSpPr>
                <a:spLocks noChangeShapeType="1"/>
              </p:cNvSpPr>
              <p:nvPr/>
            </p:nvSpPr>
            <p:spPr bwMode="auto">
              <a:xfrm>
                <a:off x="3696" y="1392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rgbClr val="FFFF6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514" name="Group 43"/>
            <p:cNvGrpSpPr>
              <a:grpSpLocks/>
            </p:cNvGrpSpPr>
            <p:nvPr/>
          </p:nvGrpSpPr>
          <p:grpSpPr bwMode="auto">
            <a:xfrm>
              <a:off x="3034" y="1223"/>
              <a:ext cx="1680" cy="365"/>
              <a:chOff x="2496" y="624"/>
              <a:chExt cx="1680" cy="365"/>
            </a:xfrm>
          </p:grpSpPr>
          <p:sp>
            <p:nvSpPr>
              <p:cNvPr id="20515" name="Text Box 25"/>
              <p:cNvSpPr txBox="1">
                <a:spLocks noChangeArrowheads="1"/>
              </p:cNvSpPr>
              <p:nvPr/>
            </p:nvSpPr>
            <p:spPr bwMode="auto">
              <a:xfrm>
                <a:off x="2496" y="624"/>
                <a:ext cx="115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FF66"/>
                    </a:solidFill>
                    <a:latin typeface="宋体" pitchFamily="2" charset="-122"/>
                  </a:rPr>
                  <a:t>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A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 </a:t>
                </a:r>
                <a:r>
                  <a:rPr lang="en-US" altLang="zh-CN" sz="2800" b="1">
                    <a:solidFill>
                      <a:srgbClr val="FFFF66"/>
                    </a:solidFill>
                    <a:latin typeface="宋体" pitchFamily="2" charset="-122"/>
                  </a:rPr>
                  <a:t>⊙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1 =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  </a:t>
                </a:r>
              </a:p>
            </p:txBody>
          </p:sp>
          <p:sp>
            <p:nvSpPr>
              <p:cNvPr id="20516" name="Text Box 30"/>
              <p:cNvSpPr txBox="1">
                <a:spLocks noChangeArrowheads="1"/>
              </p:cNvSpPr>
              <p:nvPr/>
            </p:nvSpPr>
            <p:spPr bwMode="auto">
              <a:xfrm>
                <a:off x="3600" y="624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FF66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1692275" y="4149725"/>
            <a:ext cx="6477000" cy="685800"/>
            <a:chOff x="1066" y="2614"/>
            <a:chExt cx="4080" cy="432"/>
          </a:xfrm>
        </p:grpSpPr>
        <p:sp>
          <p:nvSpPr>
            <p:cNvPr id="20503" name="Rectangle 49"/>
            <p:cNvSpPr>
              <a:spLocks noChangeArrowheads="1"/>
            </p:cNvSpPr>
            <p:nvPr/>
          </p:nvSpPr>
          <p:spPr bwMode="auto">
            <a:xfrm>
              <a:off x="1066" y="2614"/>
              <a:ext cx="4080" cy="432"/>
            </a:xfrm>
            <a:prstGeom prst="rect">
              <a:avLst/>
            </a:prstGeom>
            <a:solidFill>
              <a:schemeClr val="bg2"/>
            </a:solidFill>
            <a:ln w="38100" cap="sq">
              <a:solidFill>
                <a:srgbClr val="99FF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0504" name="Group 22"/>
            <p:cNvGrpSpPr>
              <a:grpSpLocks/>
            </p:cNvGrpSpPr>
            <p:nvPr/>
          </p:nvGrpSpPr>
          <p:grpSpPr bwMode="auto">
            <a:xfrm>
              <a:off x="1111" y="2614"/>
              <a:ext cx="1632" cy="413"/>
              <a:chOff x="1152" y="1392"/>
              <a:chExt cx="1632" cy="413"/>
            </a:xfrm>
          </p:grpSpPr>
          <p:sp>
            <p:nvSpPr>
              <p:cNvPr id="20508" name="Text Box 9"/>
              <p:cNvSpPr txBox="1">
                <a:spLocks noChangeArrowheads="1"/>
              </p:cNvSpPr>
              <p:nvPr/>
            </p:nvSpPr>
            <p:spPr bwMode="auto">
              <a:xfrm>
                <a:off x="1152" y="1392"/>
                <a:ext cx="124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FF66"/>
                    </a:solidFill>
                    <a:latin typeface="宋体" pitchFamily="2" charset="-122"/>
                  </a:rPr>
                  <a:t>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A</a:t>
                </a:r>
                <a:r>
                  <a:rPr lang="en-US" altLang="zh-CN" sz="3600" b="1">
                    <a:solidFill>
                      <a:srgbClr val="FFFF66"/>
                    </a:solidFill>
                    <a:latin typeface="宋体" pitchFamily="2" charset="-122"/>
                  </a:rPr>
                  <a:t>⊕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 A =  </a:t>
                </a:r>
                <a:endParaRPr lang="en-US" altLang="zh-CN" sz="3200">
                  <a:solidFill>
                    <a:srgbClr val="FFFF66"/>
                  </a:solidFill>
                </a:endParaRPr>
              </a:p>
            </p:txBody>
          </p:sp>
          <p:sp>
            <p:nvSpPr>
              <p:cNvPr id="20509" name="Text Box 10"/>
              <p:cNvSpPr txBox="1">
                <a:spLocks noChangeArrowheads="1"/>
              </p:cNvSpPr>
              <p:nvPr/>
            </p:nvSpPr>
            <p:spPr bwMode="auto">
              <a:xfrm>
                <a:off x="2304" y="1440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FF66"/>
                    </a:solidFill>
                  </a:rPr>
                  <a:t>0</a:t>
                </a:r>
              </a:p>
            </p:txBody>
          </p:sp>
        </p:grpSp>
        <p:grpSp>
          <p:nvGrpSpPr>
            <p:cNvPr id="20505" name="Group 31"/>
            <p:cNvGrpSpPr>
              <a:grpSpLocks/>
            </p:cNvGrpSpPr>
            <p:nvPr/>
          </p:nvGrpSpPr>
          <p:grpSpPr bwMode="auto">
            <a:xfrm>
              <a:off x="3034" y="2615"/>
              <a:ext cx="1632" cy="375"/>
              <a:chOff x="1152" y="1392"/>
              <a:chExt cx="1632" cy="375"/>
            </a:xfrm>
          </p:grpSpPr>
          <p:sp>
            <p:nvSpPr>
              <p:cNvPr id="20506" name="Text Box 32"/>
              <p:cNvSpPr txBox="1">
                <a:spLocks noChangeArrowheads="1"/>
              </p:cNvSpPr>
              <p:nvPr/>
            </p:nvSpPr>
            <p:spPr bwMode="auto">
              <a:xfrm>
                <a:off x="1152" y="1392"/>
                <a:ext cx="124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FF66"/>
                    </a:solidFill>
                    <a:latin typeface="宋体" pitchFamily="2" charset="-122"/>
                  </a:rPr>
                  <a:t>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A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 </a:t>
                </a:r>
                <a:r>
                  <a:rPr lang="en-US" altLang="zh-CN" sz="2800" b="1">
                    <a:solidFill>
                      <a:srgbClr val="FFFF66"/>
                    </a:solidFill>
                    <a:latin typeface="宋体" pitchFamily="2" charset="-122"/>
                  </a:rPr>
                  <a:t>⊙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A =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  </a:t>
                </a:r>
              </a:p>
            </p:txBody>
          </p:sp>
          <p:sp>
            <p:nvSpPr>
              <p:cNvPr id="20507" name="Text Box 33"/>
              <p:cNvSpPr txBox="1">
                <a:spLocks noChangeArrowheads="1"/>
              </p:cNvSpPr>
              <p:nvPr/>
            </p:nvSpPr>
            <p:spPr bwMode="auto">
              <a:xfrm>
                <a:off x="2304" y="1440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FF66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1692275" y="5229225"/>
            <a:ext cx="6477000" cy="720725"/>
            <a:chOff x="1066" y="3294"/>
            <a:chExt cx="4080" cy="454"/>
          </a:xfrm>
        </p:grpSpPr>
        <p:sp>
          <p:nvSpPr>
            <p:cNvPr id="20490" name="Rectangle 45"/>
            <p:cNvSpPr>
              <a:spLocks noChangeArrowheads="1"/>
            </p:cNvSpPr>
            <p:nvPr/>
          </p:nvSpPr>
          <p:spPr bwMode="auto">
            <a:xfrm>
              <a:off x="1066" y="3294"/>
              <a:ext cx="4080" cy="432"/>
            </a:xfrm>
            <a:prstGeom prst="rect">
              <a:avLst/>
            </a:prstGeom>
            <a:solidFill>
              <a:srgbClr val="003300"/>
            </a:solidFill>
            <a:ln w="28575" cap="sq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0491" name="Group 23"/>
            <p:cNvGrpSpPr>
              <a:grpSpLocks/>
            </p:cNvGrpSpPr>
            <p:nvPr/>
          </p:nvGrpSpPr>
          <p:grpSpPr bwMode="auto">
            <a:xfrm>
              <a:off x="1114" y="3335"/>
              <a:ext cx="1632" cy="413"/>
              <a:chOff x="1152" y="1776"/>
              <a:chExt cx="1632" cy="413"/>
            </a:xfrm>
          </p:grpSpPr>
          <p:sp>
            <p:nvSpPr>
              <p:cNvPr id="20498" name="Text Box 11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124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A</a:t>
                </a:r>
                <a:r>
                  <a:rPr lang="en-US" altLang="zh-CN" sz="3600" b="1">
                    <a:solidFill>
                      <a:srgbClr val="FFFF66"/>
                    </a:solidFill>
                    <a:latin typeface="宋体" pitchFamily="2" charset="-122"/>
                  </a:rPr>
                  <a:t>⊕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     =</a:t>
                </a:r>
                <a:r>
                  <a:rPr lang="en-US" altLang="zh-CN" sz="3200" b="1">
                    <a:solidFill>
                      <a:schemeClr val="tx2"/>
                    </a:solidFill>
                  </a:rPr>
                  <a:t>  </a:t>
                </a:r>
                <a:endParaRPr lang="en-US" altLang="zh-CN" sz="32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499" name="Group 12"/>
              <p:cNvGrpSpPr>
                <a:grpSpLocks/>
              </p:cNvGrpSpPr>
              <p:nvPr/>
            </p:nvGrpSpPr>
            <p:grpSpPr bwMode="auto">
              <a:xfrm>
                <a:off x="1824" y="1824"/>
                <a:ext cx="336" cy="365"/>
                <a:chOff x="336" y="2064"/>
                <a:chExt cx="336" cy="365"/>
              </a:xfrm>
            </p:grpSpPr>
            <p:sp>
              <p:nvSpPr>
                <p:cNvPr id="2050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6" y="2064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rgbClr val="FFFF66"/>
                      </a:solidFill>
                    </a:rPr>
                    <a:t>A</a:t>
                  </a:r>
                </a:p>
              </p:txBody>
            </p:sp>
            <p:sp>
              <p:nvSpPr>
                <p:cNvPr id="20502" name="Line 14"/>
                <p:cNvSpPr>
                  <a:spLocks noChangeShapeType="1"/>
                </p:cNvSpPr>
                <p:nvPr/>
              </p:nvSpPr>
              <p:spPr bwMode="auto">
                <a:xfrm>
                  <a:off x="428" y="2112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500" name="Text Box 15"/>
              <p:cNvSpPr txBox="1">
                <a:spLocks noChangeArrowheads="1"/>
              </p:cNvSpPr>
              <p:nvPr/>
            </p:nvSpPr>
            <p:spPr bwMode="auto">
              <a:xfrm>
                <a:off x="2304" y="1824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FF66"/>
                    </a:solidFill>
                  </a:rPr>
                  <a:t>1</a:t>
                </a:r>
              </a:p>
            </p:txBody>
          </p:sp>
        </p:grpSp>
        <p:grpSp>
          <p:nvGrpSpPr>
            <p:cNvPr id="20492" name="Group 34"/>
            <p:cNvGrpSpPr>
              <a:grpSpLocks/>
            </p:cNvGrpSpPr>
            <p:nvPr/>
          </p:nvGrpSpPr>
          <p:grpSpPr bwMode="auto">
            <a:xfrm>
              <a:off x="3034" y="3335"/>
              <a:ext cx="1632" cy="375"/>
              <a:chOff x="1152" y="1776"/>
              <a:chExt cx="1632" cy="375"/>
            </a:xfrm>
          </p:grpSpPr>
          <p:sp>
            <p:nvSpPr>
              <p:cNvPr id="20493" name="Text Box 35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124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FF66"/>
                    </a:solidFill>
                    <a:latin typeface="宋体" pitchFamily="2" charset="-122"/>
                  </a:rPr>
                  <a:t>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A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 </a:t>
                </a:r>
                <a:r>
                  <a:rPr lang="en-US" altLang="zh-CN" sz="2800" b="1">
                    <a:solidFill>
                      <a:srgbClr val="FFFF66"/>
                    </a:solidFill>
                    <a:latin typeface="宋体" pitchFamily="2" charset="-122"/>
                  </a:rPr>
                  <a:t>⊙</a:t>
                </a:r>
                <a:r>
                  <a:rPr lang="en-US" altLang="zh-CN" sz="2800" b="1">
                    <a:solidFill>
                      <a:srgbClr val="FFFF66"/>
                    </a:solidFill>
                  </a:rPr>
                  <a:t>     </a:t>
                </a:r>
                <a:r>
                  <a:rPr lang="en-US" altLang="zh-CN" sz="3200" b="1">
                    <a:solidFill>
                      <a:srgbClr val="FFFF66"/>
                    </a:solidFill>
                  </a:rPr>
                  <a:t>=  </a:t>
                </a:r>
              </a:p>
            </p:txBody>
          </p:sp>
          <p:grpSp>
            <p:nvGrpSpPr>
              <p:cNvPr id="20494" name="Group 36"/>
              <p:cNvGrpSpPr>
                <a:grpSpLocks/>
              </p:cNvGrpSpPr>
              <p:nvPr/>
            </p:nvGrpSpPr>
            <p:grpSpPr bwMode="auto">
              <a:xfrm>
                <a:off x="1769" y="1780"/>
                <a:ext cx="336" cy="365"/>
                <a:chOff x="281" y="2020"/>
                <a:chExt cx="336" cy="365"/>
              </a:xfrm>
            </p:grpSpPr>
            <p:sp>
              <p:nvSpPr>
                <p:cNvPr id="2049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81" y="2020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 dirty="0">
                      <a:solidFill>
                        <a:srgbClr val="FFFF66"/>
                      </a:solidFill>
                    </a:rPr>
                    <a:t>A</a:t>
                  </a:r>
                </a:p>
              </p:txBody>
            </p:sp>
            <p:sp>
              <p:nvSpPr>
                <p:cNvPr id="20497" name="Line 38"/>
                <p:cNvSpPr>
                  <a:spLocks noChangeShapeType="1"/>
                </p:cNvSpPr>
                <p:nvPr/>
              </p:nvSpPr>
              <p:spPr bwMode="auto">
                <a:xfrm>
                  <a:off x="373" y="2066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rgbClr val="FFFF66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495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824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FF66"/>
                    </a:solidFill>
                  </a:rPr>
                  <a:t>0</a:t>
                </a:r>
              </a:p>
            </p:txBody>
          </p:sp>
        </p:grpSp>
      </p:grpSp>
      <p:sp>
        <p:nvSpPr>
          <p:cNvPr id="20489" name="Text Box 4"/>
          <p:cNvSpPr txBox="1">
            <a:spLocks noChangeArrowheads="1"/>
          </p:cNvSpPr>
          <p:nvPr/>
        </p:nvSpPr>
        <p:spPr bwMode="auto">
          <a:xfrm>
            <a:off x="1500188" y="260350"/>
            <a:ext cx="6500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Arial" charset="0"/>
              </a:rPr>
              <a:t>复合运算</a:t>
            </a:r>
            <a:endParaRPr lang="en-US" altLang="zh-CN" sz="3600" b="1">
              <a:latin typeface="Arial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3563888" y="3065586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FF66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8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6"/>
          <p:cNvSpPr>
            <a:spLocks noChangeArrowheads="1" noChangeShapeType="1" noTextEdit="1"/>
          </p:cNvSpPr>
          <p:nvPr/>
        </p:nvSpPr>
        <p:spPr bwMode="auto">
          <a:xfrm>
            <a:off x="1258888" y="1824038"/>
            <a:ext cx="2017712" cy="9604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000" kern="1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Times New Roman"/>
                <a:cs typeface="Times New Roman"/>
              </a:rPr>
              <a:t>Unit 2</a:t>
            </a:r>
            <a:endParaRPr lang="zh-CN" altLang="en-US" sz="1000" kern="1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600450" y="1773238"/>
            <a:ext cx="45005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600" b="1">
                <a:latin typeface="微软雅黑" pitchFamily="34" charset="-122"/>
                <a:ea typeface="微软雅黑" pitchFamily="34" charset="-122"/>
              </a:rPr>
              <a:t>布尔代数</a:t>
            </a:r>
            <a:endParaRPr lang="en-US" altLang="zh-CN" sz="6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2124075" y="3903663"/>
            <a:ext cx="4824413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ea typeface="楷体" pitchFamily="49" charset="-122"/>
              </a:rPr>
              <a:t>李琼</a:t>
            </a:r>
          </a:p>
          <a:p>
            <a:pPr algn="ctr" eaLnBrk="1" hangingPunct="1"/>
            <a:endParaRPr lang="en-US" altLang="zh-CN" sz="2000" b="1">
              <a:ea typeface="楷体_GB2312" pitchFamily="49" charset="-122"/>
            </a:endParaRPr>
          </a:p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  <a:ea typeface="楷体_GB2312" pitchFamily="49" charset="-122"/>
              </a:rPr>
              <a:t>计算机科学与技术学院</a:t>
            </a:r>
            <a:endParaRPr lang="en-US" altLang="zh-CN" sz="2000" b="1">
              <a:solidFill>
                <a:schemeClr val="bg1"/>
              </a:solidFill>
              <a:ea typeface="楷体_GB2312" pitchFamily="49" charset="-122"/>
            </a:endParaRPr>
          </a:p>
          <a:p>
            <a:pPr algn="ctr" eaLnBrk="1" hangingPunct="1"/>
            <a:r>
              <a:rPr lang="zh-CN" altLang="en-US" sz="2000" b="1">
                <a:latin typeface="华文行楷" pitchFamily="2" charset="-122"/>
                <a:ea typeface="华文行楷" pitchFamily="2" charset="-122"/>
              </a:rPr>
              <a:t>哈尔滨工业大学</a:t>
            </a:r>
            <a:endParaRPr lang="en-US" altLang="zh-CN" sz="2000" b="1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971550" y="549275"/>
            <a:ext cx="69167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latin typeface="Arial" charset="0"/>
              </a:rPr>
              <a:t>2 </a:t>
            </a:r>
            <a:r>
              <a:rPr lang="zh-CN" altLang="en-US" sz="4400" b="1">
                <a:latin typeface="Arial" charset="0"/>
              </a:rPr>
              <a:t>布尔代数</a:t>
            </a:r>
            <a:endParaRPr lang="en-US" altLang="zh-CN" sz="4400" b="1">
              <a:latin typeface="Arial" charset="0"/>
              <a:ea typeface="楷体_GB2312" pitchFamily="49" charset="-122"/>
            </a:endParaRPr>
          </a:p>
        </p:txBody>
      </p:sp>
      <p:sp>
        <p:nvSpPr>
          <p:cNvPr id="21" name="Text Box 8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41600" y="2779713"/>
            <a:ext cx="4538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布尔表达式和真值表</a:t>
            </a:r>
          </a:p>
        </p:txBody>
      </p:sp>
      <p:sp>
        <p:nvSpPr>
          <p:cNvPr id="22" name="Text Box 10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08263" y="3854450"/>
            <a:ext cx="5000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逻辑代数定理及规则</a:t>
            </a:r>
          </a:p>
        </p:txBody>
      </p:sp>
      <p:sp>
        <p:nvSpPr>
          <p:cNvPr id="23" name="Text Box 17">
            <a:hlinkClick r:id="" action="ppaction://hlinkshowjump?jump=nextslide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22550" y="1839913"/>
            <a:ext cx="43926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基本逻辑运算</a:t>
            </a:r>
          </a:p>
        </p:txBody>
      </p:sp>
      <p:pic>
        <p:nvPicPr>
          <p:cNvPr id="24" name="Picture 20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162175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1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310356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2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10845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10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35250" y="4854575"/>
            <a:ext cx="3800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代数化简法</a:t>
            </a:r>
          </a:p>
        </p:txBody>
      </p:sp>
      <p:pic>
        <p:nvPicPr>
          <p:cNvPr id="28" name="Picture 22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518001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34935"/>
              </p:ext>
            </p:extLst>
          </p:nvPr>
        </p:nvGraphicFramePr>
        <p:xfrm>
          <a:off x="971550" y="3033713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4" name="Clip" r:id="rId5" imgW="419048" imgH="218874" progId="MS_ClipArt_Gallery.2">
                  <p:embed/>
                </p:oleObj>
              </mc:Choice>
              <mc:Fallback>
                <p:oleObj name="Clip" r:id="rId5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33713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16"/>
          <p:cNvGrpSpPr>
            <a:grpSpLocks/>
          </p:cNvGrpSpPr>
          <p:nvPr/>
        </p:nvGrpSpPr>
        <p:grpSpPr bwMode="auto">
          <a:xfrm>
            <a:off x="2700338" y="1196975"/>
            <a:ext cx="3313112" cy="579438"/>
            <a:chOff x="672" y="2083"/>
            <a:chExt cx="2064" cy="367"/>
          </a:xfrm>
        </p:grpSpPr>
        <p:grpSp>
          <p:nvGrpSpPr>
            <p:cNvPr id="23562" name="Group 4"/>
            <p:cNvGrpSpPr>
              <a:grpSpLocks/>
            </p:cNvGrpSpPr>
            <p:nvPr/>
          </p:nvGrpSpPr>
          <p:grpSpPr bwMode="auto">
            <a:xfrm>
              <a:off x="1536" y="2083"/>
              <a:ext cx="1200" cy="367"/>
              <a:chOff x="4224" y="3840"/>
              <a:chExt cx="1200" cy="399"/>
            </a:xfrm>
          </p:grpSpPr>
          <p:sp>
            <p:nvSpPr>
              <p:cNvPr id="23564" name="Text Box 5"/>
              <p:cNvSpPr txBox="1">
                <a:spLocks noChangeArrowheads="1"/>
              </p:cNvSpPr>
              <p:nvPr/>
            </p:nvSpPr>
            <p:spPr bwMode="auto">
              <a:xfrm>
                <a:off x="4224" y="3840"/>
                <a:ext cx="1200" cy="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i="1"/>
                  <a:t>AB+AB</a:t>
                </a:r>
              </a:p>
            </p:txBody>
          </p:sp>
          <p:sp>
            <p:nvSpPr>
              <p:cNvPr id="23565" name="Line 6"/>
              <p:cNvSpPr>
                <a:spLocks noChangeShapeType="1"/>
              </p:cNvSpPr>
              <p:nvPr/>
            </p:nvSpPr>
            <p:spPr bwMode="auto">
              <a:xfrm>
                <a:off x="4800" y="3888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6" name="Line 7"/>
              <p:cNvSpPr>
                <a:spLocks noChangeShapeType="1"/>
              </p:cNvSpPr>
              <p:nvPr/>
            </p:nvSpPr>
            <p:spPr bwMode="auto">
              <a:xfrm>
                <a:off x="5013" y="3888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563" name="Text Box 8"/>
            <p:cNvSpPr txBox="1">
              <a:spLocks noChangeArrowheads="1"/>
            </p:cNvSpPr>
            <p:nvPr/>
          </p:nvSpPr>
          <p:spPr bwMode="auto">
            <a:xfrm>
              <a:off x="672" y="2083"/>
              <a:ext cx="158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i="1"/>
                <a:t>        </a:t>
              </a:r>
              <a:r>
                <a:rPr lang="en-US" altLang="zh-CN" sz="3200" b="1" i="1"/>
                <a:t>F=</a:t>
              </a:r>
            </a:p>
          </p:txBody>
        </p:sp>
      </p:grpSp>
      <p:sp>
        <p:nvSpPr>
          <p:cNvPr id="23557" name="Text Box 2"/>
          <p:cNvSpPr txBox="1">
            <a:spLocks noChangeArrowheads="1"/>
          </p:cNvSpPr>
          <p:nvPr/>
        </p:nvSpPr>
        <p:spPr bwMode="auto">
          <a:xfrm>
            <a:off x="900113" y="1196975"/>
            <a:ext cx="18716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</a:rPr>
              <a:t>例：</a:t>
            </a:r>
            <a:r>
              <a:rPr lang="en-US" altLang="zh-CN" sz="3200" b="1" i="1">
                <a:solidFill>
                  <a:srgbClr val="006600"/>
                </a:solidFill>
              </a:rPr>
              <a:t> </a:t>
            </a:r>
          </a:p>
        </p:txBody>
      </p:sp>
      <p:pic>
        <p:nvPicPr>
          <p:cNvPr id="23558" name="Picture 2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0" y="38550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>
                <a:latin typeface="Arial" charset="0"/>
              </a:rPr>
              <a:t>布尔表达式</a:t>
            </a:r>
            <a:r>
              <a:rPr lang="zh-CN" altLang="en-US" sz="2800" b="1" dirty="0">
                <a:latin typeface="Arial" charset="0"/>
              </a:rPr>
              <a:t>（</a:t>
            </a:r>
            <a:r>
              <a:rPr lang="en-US" altLang="zh-CN" sz="2800" b="1" dirty="0">
                <a:latin typeface="Arial" charset="0"/>
              </a:rPr>
              <a:t>Boolean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latin typeface="Arial" charset="0"/>
              </a:rPr>
              <a:t>Expressions</a:t>
            </a:r>
            <a:r>
              <a:rPr lang="zh-CN" altLang="en-US" sz="2800" b="1" dirty="0" smtClean="0">
                <a:latin typeface="Arial" charset="0"/>
              </a:rPr>
              <a:t>）</a:t>
            </a:r>
            <a:endParaRPr lang="zh-CN" altLang="en-US" sz="2800" b="1" dirty="0">
              <a:latin typeface="Arial" charset="0"/>
            </a:endParaRPr>
          </a:p>
        </p:txBody>
      </p:sp>
      <p:sp>
        <p:nvSpPr>
          <p:cNvPr id="23560" name="Text Box 22"/>
          <p:cNvSpPr txBox="1">
            <a:spLocks noChangeArrowheads="1"/>
          </p:cNvSpPr>
          <p:nvPr/>
        </p:nvSpPr>
        <p:spPr bwMode="auto">
          <a:xfrm>
            <a:off x="539750" y="3381375"/>
            <a:ext cx="813593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14350" indent="-514350" eaLnBrk="1" hangingPunct="1">
              <a:spcBef>
                <a:spcPts val="1200"/>
              </a:spcBef>
              <a:buClr>
                <a:schemeClr val="bg1"/>
              </a:buClr>
              <a:buSzPct val="6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Arial" charset="0"/>
              </a:rPr>
              <a:t>布尔表达式</a:t>
            </a:r>
            <a:r>
              <a:rPr lang="zh-CN" altLang="en-US" sz="2800" dirty="0">
                <a:solidFill>
                  <a:schemeClr val="bg1"/>
                </a:solidFill>
                <a:latin typeface="Arial" charset="0"/>
              </a:rPr>
              <a:t>：</a:t>
            </a:r>
            <a:r>
              <a:rPr lang="zh-CN" altLang="en-US" sz="2800" dirty="0">
                <a:latin typeface="Arial" charset="0"/>
              </a:rPr>
              <a:t>对一个或多个变量</a:t>
            </a:r>
            <a:r>
              <a:rPr lang="en-US" altLang="zh-CN" sz="2800" dirty="0">
                <a:latin typeface="Arial" charset="0"/>
              </a:rPr>
              <a:t>/</a:t>
            </a:r>
            <a:r>
              <a:rPr lang="zh-CN" altLang="en-US" sz="2800" dirty="0">
                <a:latin typeface="Arial" charset="0"/>
              </a:rPr>
              <a:t>一个或多个常量应用基本运算</a:t>
            </a:r>
            <a:r>
              <a:rPr lang="en-US" altLang="zh-CN" sz="2800" dirty="0">
                <a:latin typeface="Arial" charset="0"/>
              </a:rPr>
              <a:t> (and, or, not)</a:t>
            </a:r>
            <a:r>
              <a:rPr lang="zh-CN" altLang="en-US" sz="2800" dirty="0">
                <a:latin typeface="Arial" charset="0"/>
              </a:rPr>
              <a:t>，即构成布尔表达式</a:t>
            </a:r>
            <a:r>
              <a:rPr lang="en-US" altLang="zh-CN" sz="2800" dirty="0" smtClean="0">
                <a:latin typeface="Arial" charset="0"/>
              </a:rPr>
              <a:t>.</a:t>
            </a:r>
          </a:p>
          <a:p>
            <a:pPr marL="514350" indent="-514350" eaLnBrk="1" hangingPunct="1">
              <a:spcBef>
                <a:spcPts val="1200"/>
              </a:spcBef>
              <a:buClr>
                <a:schemeClr val="bg1"/>
              </a:buClr>
              <a:buSzPct val="60000"/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符号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charset="0"/>
              </a:rPr>
              <a:t>(literal)</a:t>
            </a: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：</a:t>
            </a:r>
            <a:r>
              <a:rPr lang="zh-CN" altLang="en-US" sz="2800" dirty="0" smtClean="0">
                <a:latin typeface="Arial" charset="0"/>
              </a:rPr>
              <a:t>布尔表达式中的每个变量或该变量的补称为一个符号。</a:t>
            </a:r>
            <a:endParaRPr lang="en-US" altLang="zh-CN" sz="2800" dirty="0">
              <a:latin typeface="Arial" charset="0"/>
            </a:endParaRPr>
          </a:p>
        </p:txBody>
      </p:sp>
      <p:sp>
        <p:nvSpPr>
          <p:cNvPr id="23561" name="Text Box 24"/>
          <p:cNvSpPr txBox="1">
            <a:spLocks noChangeArrowheads="1"/>
          </p:cNvSpPr>
          <p:nvPr/>
        </p:nvSpPr>
        <p:spPr bwMode="auto">
          <a:xfrm>
            <a:off x="3565525" y="2133600"/>
            <a:ext cx="3743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/>
              <a:t>F</a:t>
            </a:r>
            <a:r>
              <a:rPr lang="en-US" altLang="zh-CN" sz="3200" b="1"/>
              <a:t>=[</a:t>
            </a:r>
            <a:r>
              <a:rPr lang="en-US" altLang="zh-CN" sz="3200" b="1" i="1"/>
              <a:t>A</a:t>
            </a:r>
            <a:r>
              <a:rPr lang="en-US" altLang="zh-CN" sz="3200" b="1"/>
              <a:t>(</a:t>
            </a:r>
            <a:r>
              <a:rPr lang="en-US" altLang="zh-CN" sz="3200" b="1" i="1"/>
              <a:t>C+D</a:t>
            </a:r>
            <a:r>
              <a:rPr lang="en-US" altLang="zh-CN" sz="3200" b="1"/>
              <a:t>)]′+</a:t>
            </a:r>
            <a:r>
              <a:rPr lang="en-US" altLang="zh-CN" sz="3200" b="1" i="1"/>
              <a:t>BE</a:t>
            </a:r>
            <a:endParaRPr lang="zh-CN" altLang="en-US" sz="32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20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0" y="38550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>
                <a:latin typeface="Arial" charset="0"/>
              </a:rPr>
              <a:t>布尔表达式</a:t>
            </a:r>
            <a:r>
              <a:rPr lang="zh-CN" altLang="en-US" sz="2800" b="1" dirty="0">
                <a:latin typeface="Arial" charset="0"/>
              </a:rPr>
              <a:t>（</a:t>
            </a:r>
            <a:r>
              <a:rPr lang="en-US" altLang="zh-CN" sz="2800" b="1" dirty="0">
                <a:latin typeface="Arial" charset="0"/>
              </a:rPr>
              <a:t>Boolean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latin typeface="Arial" charset="0"/>
              </a:rPr>
              <a:t>Expressions</a:t>
            </a:r>
            <a:r>
              <a:rPr lang="zh-CN" altLang="en-US" sz="2800" b="1" dirty="0" smtClean="0">
                <a:latin typeface="Arial" charset="0"/>
              </a:rPr>
              <a:t>）</a:t>
            </a:r>
            <a:endParaRPr lang="zh-CN" altLang="en-US" sz="2800" b="1" dirty="0">
              <a:latin typeface="Arial" charset="0"/>
            </a:endParaRP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195388" y="2420888"/>
            <a:ext cx="6653212" cy="523876"/>
            <a:chOff x="766" y="2369"/>
            <a:chExt cx="4191" cy="330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766" y="2369"/>
              <a:ext cx="31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kumimoji="1" lang="en-US" altLang="zh-CN" sz="2800" b="1"/>
                <a:t>  </a:t>
              </a:r>
              <a:r>
                <a:rPr kumimoji="1" lang="zh-CN" altLang="en-US" sz="2800" b="1"/>
                <a:t>进行</a:t>
              </a:r>
              <a:r>
                <a:rPr kumimoji="1" lang="en-US" altLang="zh-CN" sz="2800" b="1"/>
                <a:t>"</a:t>
              </a:r>
              <a:r>
                <a:rPr kumimoji="1" lang="zh-CN" altLang="en-US" sz="2800" b="1"/>
                <a:t>非</a:t>
              </a:r>
              <a:r>
                <a:rPr kumimoji="1" lang="en-US" altLang="zh-CN" sz="2800" b="1"/>
                <a:t>"</a:t>
              </a:r>
              <a:r>
                <a:rPr kumimoji="1" lang="zh-CN" altLang="en-US" sz="2800" b="1"/>
                <a:t>运算可不加括号</a:t>
              </a:r>
              <a:r>
                <a:rPr kumimoji="1" lang="en-US" altLang="zh-CN" sz="2800" b="1"/>
                <a:t>, </a:t>
              </a:r>
              <a:r>
                <a:rPr kumimoji="1" lang="zh-CN" altLang="en-US" sz="2800" b="1"/>
                <a:t>如</a:t>
              </a:r>
            </a:p>
          </p:txBody>
        </p:sp>
        <p:graphicFrame>
          <p:nvGraphicFramePr>
            <p:cNvPr id="15" name="Object 6"/>
            <p:cNvGraphicFramePr>
              <a:graphicFrameLocks noChangeAspect="1"/>
            </p:cNvGraphicFramePr>
            <p:nvPr/>
          </p:nvGraphicFramePr>
          <p:xfrm>
            <a:off x="3893" y="2401"/>
            <a:ext cx="106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69" name="公式" r:id="rId4" imgW="1688760" imgH="406080" progId="Equation.3">
                    <p:embed/>
                  </p:oleObj>
                </mc:Choice>
                <mc:Fallback>
                  <p:oleObj name="公式" r:id="rId4" imgW="16887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2401"/>
                          <a:ext cx="106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216025" y="3265820"/>
            <a:ext cx="681731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1" lang="en-US" altLang="zh-CN" sz="2800" b="1" dirty="0"/>
              <a:t>  "</a:t>
            </a:r>
            <a:r>
              <a:rPr kumimoji="1" lang="zh-CN" altLang="en-US" sz="2800" b="1" dirty="0"/>
              <a:t>与</a:t>
            </a:r>
            <a:r>
              <a:rPr kumimoji="1" lang="en-US" altLang="zh-CN" sz="2800" b="1" dirty="0"/>
              <a:t>"</a:t>
            </a:r>
            <a:r>
              <a:rPr kumimoji="1" lang="zh-CN" altLang="en-US" sz="2800" b="1" dirty="0"/>
              <a:t>运算符一般可省略</a:t>
            </a:r>
            <a:r>
              <a:rPr kumimoji="1" lang="en-US" altLang="zh-CN" sz="2800" b="1" dirty="0"/>
              <a:t>, </a:t>
            </a:r>
            <a:r>
              <a:rPr kumimoji="1" lang="en-US" altLang="zh-CN" sz="2800" b="1" dirty="0" smtClean="0"/>
              <a:t> </a:t>
            </a:r>
            <a:r>
              <a:rPr kumimoji="1" lang="en-US" altLang="zh-CN" sz="2800" b="1" i="1" dirty="0" smtClean="0"/>
              <a:t>A </a:t>
            </a:r>
            <a:r>
              <a:rPr kumimoji="1" lang="en-US" altLang="zh-CN" sz="4000" dirty="0" smtClean="0">
                <a:sym typeface="Symbol" pitchFamily="18" charset="2"/>
              </a:rPr>
              <a:t></a:t>
            </a:r>
            <a:r>
              <a:rPr kumimoji="1" lang="en-US" altLang="zh-CN" sz="2800" b="1" i="1" dirty="0" smtClean="0">
                <a:sym typeface="Symbol" pitchFamily="18" charset="2"/>
              </a:rPr>
              <a:t> B</a:t>
            </a:r>
            <a:r>
              <a:rPr kumimoji="1" lang="zh-CN" altLang="zh-CN" sz="2800" b="1" dirty="0">
                <a:sym typeface="Symbol" pitchFamily="18" charset="2"/>
              </a:rPr>
              <a:t>可写成</a:t>
            </a:r>
            <a:r>
              <a:rPr kumimoji="1" lang="en-US" altLang="zh-CN" sz="2800" b="1" i="1" dirty="0">
                <a:sym typeface="Symbol" pitchFamily="18" charset="2"/>
              </a:rPr>
              <a:t>AB</a:t>
            </a:r>
            <a:r>
              <a:rPr kumimoji="1" lang="en-US" altLang="zh-CN" sz="2800" dirty="0">
                <a:sym typeface="Symbol" pitchFamily="18" charset="2"/>
              </a:rPr>
              <a:t>.</a:t>
            </a:r>
            <a:endParaRPr kumimoji="1" lang="en-US" altLang="zh-CN" sz="2800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17613" y="4232584"/>
            <a:ext cx="6672262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kumimoji="1" lang="en-US" altLang="zh-CN" sz="2800" b="1" dirty="0"/>
              <a:t>  </a:t>
            </a:r>
            <a:r>
              <a:rPr kumimoji="1" lang="zh-CN" altLang="en-US" sz="2800" b="1" dirty="0" smtClean="0"/>
              <a:t>运算级别： 非、与、或</a:t>
            </a:r>
            <a:r>
              <a:rPr kumimoji="1" lang="en-US" altLang="zh-CN" sz="2800" b="1" dirty="0" smtClean="0"/>
              <a:t>.</a:t>
            </a:r>
            <a:r>
              <a:rPr kumimoji="1" lang="zh-CN" altLang="en-US" sz="2800" b="1" dirty="0"/>
              <a:t/>
            </a:r>
            <a:br>
              <a:rPr kumimoji="1" lang="zh-CN" altLang="en-US" sz="2800" b="1" dirty="0"/>
            </a:br>
            <a:r>
              <a:rPr kumimoji="1" lang="zh-CN" altLang="en-US" sz="2800" b="1" dirty="0"/>
              <a:t>	</a:t>
            </a:r>
            <a:endParaRPr kumimoji="1" lang="en-US" altLang="zh-CN" sz="2800" b="1" dirty="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028097" y="1412776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规则</a:t>
            </a:r>
            <a:r>
              <a:rPr lang="zh-CN" altLang="en-US" sz="2800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2645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  <p:bldP spid="17" grpId="0" autoUpdateAnimBg="0"/>
      <p:bldP spid="1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20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072890"/>
              </p:ext>
            </p:extLst>
          </p:nvPr>
        </p:nvGraphicFramePr>
        <p:xfrm>
          <a:off x="1462088" y="5155406"/>
          <a:ext cx="37798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6" name="Equation" r:id="rId4" imgW="1600200" imgH="228600" progId="Equation.DSMT4">
                  <p:embed/>
                </p:oleObj>
              </mc:Choice>
              <mc:Fallback>
                <p:oleObj name="Equation" r:id="rId4" imgW="16002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5155406"/>
                        <a:ext cx="37798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401998"/>
              </p:ext>
            </p:extLst>
          </p:nvPr>
        </p:nvGraphicFramePr>
        <p:xfrm>
          <a:off x="1462088" y="4438253"/>
          <a:ext cx="3383489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7" name="Equation" r:id="rId6" imgW="1422360" imgH="228600" progId="Equation.DSMT4">
                  <p:embed/>
                </p:oleObj>
              </mc:Choice>
              <mc:Fallback>
                <p:oleObj name="Equation" r:id="rId6" imgW="142236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4438253"/>
                        <a:ext cx="3383489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026010"/>
              </p:ext>
            </p:extLst>
          </p:nvPr>
        </p:nvGraphicFramePr>
        <p:xfrm>
          <a:off x="1462088" y="3761581"/>
          <a:ext cx="33829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8" name="Equation" r:id="rId8" imgW="1422360" imgH="228600" progId="Equation.DSMT4">
                  <p:embed/>
                </p:oleObj>
              </mc:Choice>
              <mc:Fallback>
                <p:oleObj name="Equation" r:id="rId8" imgW="142236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3761581"/>
                        <a:ext cx="33829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933268"/>
              </p:ext>
            </p:extLst>
          </p:nvPr>
        </p:nvGraphicFramePr>
        <p:xfrm>
          <a:off x="1462088" y="3041254"/>
          <a:ext cx="375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9" name="Equation" r:id="rId10" imgW="1587240" imgH="228600" progId="Equation.DSMT4">
                  <p:embed/>
                </p:oleObj>
              </mc:Choice>
              <mc:Fallback>
                <p:oleObj name="Equation" r:id="rId10" imgW="158724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3041254"/>
                        <a:ext cx="3750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368598"/>
              </p:ext>
            </p:extLst>
          </p:nvPr>
        </p:nvGraphicFramePr>
        <p:xfrm>
          <a:off x="1462088" y="2391569"/>
          <a:ext cx="34496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0" name="Equation" r:id="rId12" imgW="1460160" imgH="228600" progId="Equation.DSMT4">
                  <p:embed/>
                </p:oleObj>
              </mc:Choice>
              <mc:Fallback>
                <p:oleObj name="Equation" r:id="rId12" imgW="146016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2391569"/>
                        <a:ext cx="34496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137284"/>
              </p:ext>
            </p:extLst>
          </p:nvPr>
        </p:nvGraphicFramePr>
        <p:xfrm>
          <a:off x="1462088" y="1745853"/>
          <a:ext cx="308139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1" name="Equation" r:id="rId14" imgW="1295280" imgH="228600" progId="Equation.DSMT4">
                  <p:embed/>
                </p:oleObj>
              </mc:Choice>
              <mc:Fallback>
                <p:oleObj name="Equation" r:id="rId14" imgW="129528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1745853"/>
                        <a:ext cx="3081392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799512"/>
              </p:ext>
            </p:extLst>
          </p:nvPr>
        </p:nvGraphicFramePr>
        <p:xfrm>
          <a:off x="1462088" y="1124744"/>
          <a:ext cx="30321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2" name="Equation" r:id="rId16" imgW="1295280" imgH="228600" progId="Equation.DSMT4">
                  <p:embed/>
                </p:oleObj>
              </mc:Choice>
              <mc:Fallback>
                <p:oleObj name="Equation" r:id="rId16" imgW="129528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1124744"/>
                        <a:ext cx="30321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196351" y="332656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常用表达式的读法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3759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143000" y="1214438"/>
            <a:ext cx="3536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Arial" charset="0"/>
              </a:rPr>
              <a:t>逻辑门电路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971550" y="5373688"/>
            <a:ext cx="73453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bg1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 dirty="0">
                <a:latin typeface="Arial" charset="0"/>
              </a:rPr>
              <a:t>每个表达式对应一个逻辑门电路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403350" y="2997200"/>
            <a:ext cx="6324600" cy="2209800"/>
            <a:chOff x="840" y="2016"/>
            <a:chExt cx="3984" cy="1392"/>
          </a:xfrm>
        </p:grpSpPr>
        <p:grpSp>
          <p:nvGrpSpPr>
            <p:cNvPr id="24592" name="Group 9"/>
            <p:cNvGrpSpPr>
              <a:grpSpLocks/>
            </p:cNvGrpSpPr>
            <p:nvPr/>
          </p:nvGrpSpPr>
          <p:grpSpPr bwMode="auto">
            <a:xfrm>
              <a:off x="1656" y="2640"/>
              <a:ext cx="960" cy="336"/>
              <a:chOff x="1008" y="3744"/>
              <a:chExt cx="960" cy="336"/>
            </a:xfrm>
          </p:grpSpPr>
          <p:sp>
            <p:nvSpPr>
              <p:cNvPr id="195594" name="Rectangle 10"/>
              <p:cNvSpPr>
                <a:spLocks noChangeArrowheads="1"/>
              </p:cNvSpPr>
              <p:nvPr/>
            </p:nvSpPr>
            <p:spPr bwMode="auto">
              <a:xfrm>
                <a:off x="1296" y="3744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4634" name="Line 11"/>
              <p:cNvSpPr>
                <a:spLocks noChangeShapeType="1"/>
              </p:cNvSpPr>
              <p:nvPr/>
            </p:nvSpPr>
            <p:spPr bwMode="auto">
              <a:xfrm>
                <a:off x="1680" y="391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5" name="Line 12"/>
              <p:cNvSpPr>
                <a:spLocks noChangeShapeType="1"/>
              </p:cNvSpPr>
              <p:nvPr/>
            </p:nvSpPr>
            <p:spPr bwMode="auto">
              <a:xfrm>
                <a:off x="1008" y="391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6" name="Oval 13"/>
              <p:cNvSpPr>
                <a:spLocks noChangeArrowheads="1"/>
              </p:cNvSpPr>
              <p:nvPr/>
            </p:nvSpPr>
            <p:spPr bwMode="auto">
              <a:xfrm>
                <a:off x="1588" y="3868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/>
              </a:p>
            </p:txBody>
          </p:sp>
        </p:grpSp>
        <p:grpSp>
          <p:nvGrpSpPr>
            <p:cNvPr id="24593" name="Group 14"/>
            <p:cNvGrpSpPr>
              <a:grpSpLocks/>
            </p:cNvGrpSpPr>
            <p:nvPr/>
          </p:nvGrpSpPr>
          <p:grpSpPr bwMode="auto">
            <a:xfrm>
              <a:off x="1656" y="3072"/>
              <a:ext cx="960" cy="336"/>
              <a:chOff x="1008" y="3744"/>
              <a:chExt cx="960" cy="336"/>
            </a:xfrm>
          </p:grpSpPr>
          <p:sp>
            <p:nvSpPr>
              <p:cNvPr id="195599" name="Rectangle 15"/>
              <p:cNvSpPr>
                <a:spLocks noChangeArrowheads="1"/>
              </p:cNvSpPr>
              <p:nvPr/>
            </p:nvSpPr>
            <p:spPr bwMode="auto">
              <a:xfrm>
                <a:off x="1296" y="3744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4630" name="Line 16"/>
              <p:cNvSpPr>
                <a:spLocks noChangeShapeType="1"/>
              </p:cNvSpPr>
              <p:nvPr/>
            </p:nvSpPr>
            <p:spPr bwMode="auto">
              <a:xfrm>
                <a:off x="1680" y="391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1" name="Line 17"/>
              <p:cNvSpPr>
                <a:spLocks noChangeShapeType="1"/>
              </p:cNvSpPr>
              <p:nvPr/>
            </p:nvSpPr>
            <p:spPr bwMode="auto">
              <a:xfrm>
                <a:off x="1008" y="391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32" name="Oval 18"/>
              <p:cNvSpPr>
                <a:spLocks noChangeArrowheads="1"/>
              </p:cNvSpPr>
              <p:nvPr/>
            </p:nvSpPr>
            <p:spPr bwMode="auto">
              <a:xfrm>
                <a:off x="1588" y="3868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/>
              </a:p>
            </p:txBody>
          </p:sp>
        </p:grpSp>
        <p:grpSp>
          <p:nvGrpSpPr>
            <p:cNvPr id="24594" name="Group 19"/>
            <p:cNvGrpSpPr>
              <a:grpSpLocks/>
            </p:cNvGrpSpPr>
            <p:nvPr/>
          </p:nvGrpSpPr>
          <p:grpSpPr bwMode="auto">
            <a:xfrm>
              <a:off x="2280" y="2775"/>
              <a:ext cx="1440" cy="566"/>
              <a:chOff x="2592" y="2928"/>
              <a:chExt cx="1440" cy="566"/>
            </a:xfrm>
          </p:grpSpPr>
          <p:grpSp>
            <p:nvGrpSpPr>
              <p:cNvPr id="24621" name="Group 20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195605" name="Rectangle 21"/>
                <p:cNvSpPr>
                  <a:spLocks noChangeArrowheads="1"/>
                </p:cNvSpPr>
                <p:nvPr/>
              </p:nvSpPr>
              <p:spPr bwMode="auto">
                <a:xfrm>
                  <a:off x="1492" y="2160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24627" name="Line 22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628" name="Line 23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95608" name="Text Box 24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2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95609" name="Text Box 25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80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2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4624" name="Line 26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611" name="Text Box 27"/>
              <p:cNvSpPr txBox="1">
                <a:spLocks noChangeArrowheads="1"/>
              </p:cNvSpPr>
              <p:nvPr/>
            </p:nvSpPr>
            <p:spPr bwMode="auto">
              <a:xfrm>
                <a:off x="3744" y="3024"/>
                <a:ext cx="288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2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24595" name="Group 28"/>
            <p:cNvGrpSpPr>
              <a:grpSpLocks/>
            </p:cNvGrpSpPr>
            <p:nvPr/>
          </p:nvGrpSpPr>
          <p:grpSpPr bwMode="auto">
            <a:xfrm>
              <a:off x="2280" y="2016"/>
              <a:ext cx="1440" cy="566"/>
              <a:chOff x="2592" y="2928"/>
              <a:chExt cx="1440" cy="566"/>
            </a:xfrm>
          </p:grpSpPr>
          <p:grpSp>
            <p:nvGrpSpPr>
              <p:cNvPr id="24613" name="Group 29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195614" name="Rectangle 30"/>
                <p:cNvSpPr>
                  <a:spLocks noChangeArrowheads="1"/>
                </p:cNvSpPr>
                <p:nvPr/>
              </p:nvSpPr>
              <p:spPr bwMode="auto">
                <a:xfrm>
                  <a:off x="1492" y="2160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24619" name="Line 31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620" name="Line 32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95617" name="Text Box 33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2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95618" name="Text Box 34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80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2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4616" name="Line 35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620" name="Text Box 36"/>
              <p:cNvSpPr txBox="1">
                <a:spLocks noChangeArrowheads="1"/>
              </p:cNvSpPr>
              <p:nvPr/>
            </p:nvSpPr>
            <p:spPr bwMode="auto">
              <a:xfrm>
                <a:off x="3744" y="3024"/>
                <a:ext cx="288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2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596" name="Line 37"/>
            <p:cNvSpPr>
              <a:spLocks noChangeShapeType="1"/>
            </p:cNvSpPr>
            <p:nvPr/>
          </p:nvSpPr>
          <p:spPr bwMode="auto">
            <a:xfrm flipH="1">
              <a:off x="1128" y="2208"/>
              <a:ext cx="172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7" name="Line 38"/>
            <p:cNvSpPr>
              <a:spLocks noChangeShapeType="1"/>
            </p:cNvSpPr>
            <p:nvPr/>
          </p:nvSpPr>
          <p:spPr bwMode="auto">
            <a:xfrm flipH="1">
              <a:off x="1128" y="2352"/>
              <a:ext cx="172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24598" name="AutoShape 41"/>
            <p:cNvCxnSpPr>
              <a:cxnSpLocks noChangeShapeType="1"/>
            </p:cNvCxnSpPr>
            <p:nvPr/>
          </p:nvCxnSpPr>
          <p:spPr bwMode="auto">
            <a:xfrm>
              <a:off x="1656" y="2352"/>
              <a:ext cx="0" cy="451"/>
            </a:xfrm>
            <a:prstGeom prst="straightConnector1">
              <a:avLst/>
            </a:prstGeom>
            <a:noFill/>
            <a:ln w="38100" cap="sq">
              <a:solidFill>
                <a:schemeClr val="bg2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9" name="Line 42"/>
            <p:cNvSpPr>
              <a:spLocks noChangeShapeType="1"/>
            </p:cNvSpPr>
            <p:nvPr/>
          </p:nvSpPr>
          <p:spPr bwMode="auto">
            <a:xfrm flipH="1">
              <a:off x="1368" y="3240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0" name="Line 44"/>
            <p:cNvSpPr>
              <a:spLocks noChangeShapeType="1"/>
            </p:cNvSpPr>
            <p:nvPr/>
          </p:nvSpPr>
          <p:spPr bwMode="auto">
            <a:xfrm>
              <a:off x="2616" y="2827"/>
              <a:ext cx="0" cy="12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1" name="Line 45"/>
            <p:cNvSpPr>
              <a:spLocks noChangeShapeType="1"/>
            </p:cNvSpPr>
            <p:nvPr/>
          </p:nvSpPr>
          <p:spPr bwMode="auto">
            <a:xfrm>
              <a:off x="2616" y="3114"/>
              <a:ext cx="0" cy="10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4602" name="Group 46"/>
            <p:cNvGrpSpPr>
              <a:grpSpLocks/>
            </p:cNvGrpSpPr>
            <p:nvPr/>
          </p:nvGrpSpPr>
          <p:grpSpPr bwMode="auto">
            <a:xfrm>
              <a:off x="3432" y="2496"/>
              <a:ext cx="576" cy="336"/>
              <a:chOff x="1204" y="2160"/>
              <a:chExt cx="576" cy="336"/>
            </a:xfrm>
          </p:grpSpPr>
          <p:sp>
            <p:nvSpPr>
              <p:cNvPr id="195631" name="Rectangle 47"/>
              <p:cNvSpPr>
                <a:spLocks noChangeArrowheads="1"/>
              </p:cNvSpPr>
              <p:nvPr/>
            </p:nvSpPr>
            <p:spPr bwMode="auto">
              <a:xfrm>
                <a:off x="1492" y="2160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+</a:t>
                </a:r>
              </a:p>
            </p:txBody>
          </p:sp>
          <p:sp>
            <p:nvSpPr>
              <p:cNvPr id="24611" name="Line 48"/>
              <p:cNvSpPr>
                <a:spLocks noChangeShapeType="1"/>
              </p:cNvSpPr>
              <p:nvPr/>
            </p:nvSpPr>
            <p:spPr bwMode="auto">
              <a:xfrm>
                <a:off x="1204" y="225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2" name="Line 49"/>
              <p:cNvSpPr>
                <a:spLocks noChangeShapeType="1"/>
              </p:cNvSpPr>
              <p:nvPr/>
            </p:nvSpPr>
            <p:spPr bwMode="auto">
              <a:xfrm>
                <a:off x="1204" y="2400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4603" name="Line 50"/>
            <p:cNvSpPr>
              <a:spLocks noChangeShapeType="1"/>
            </p:cNvSpPr>
            <p:nvPr/>
          </p:nvSpPr>
          <p:spPr bwMode="auto">
            <a:xfrm>
              <a:off x="3432" y="2304"/>
              <a:ext cx="0" cy="28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4" name="Line 51"/>
            <p:cNvSpPr>
              <a:spLocks noChangeShapeType="1"/>
            </p:cNvSpPr>
            <p:nvPr/>
          </p:nvSpPr>
          <p:spPr bwMode="auto">
            <a:xfrm>
              <a:off x="3432" y="2736"/>
              <a:ext cx="0" cy="28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5" name="Line 52"/>
            <p:cNvSpPr>
              <a:spLocks noChangeShapeType="1"/>
            </p:cNvSpPr>
            <p:nvPr/>
          </p:nvSpPr>
          <p:spPr bwMode="auto">
            <a:xfrm>
              <a:off x="4008" y="2662"/>
              <a:ext cx="33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637" name="Text Box 53"/>
            <p:cNvSpPr txBox="1">
              <a:spLocks noChangeArrowheads="1"/>
            </p:cNvSpPr>
            <p:nvPr/>
          </p:nvSpPr>
          <p:spPr bwMode="auto">
            <a:xfrm>
              <a:off x="840" y="2016"/>
              <a:ext cx="39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32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95638" name="Text Box 54"/>
            <p:cNvSpPr txBox="1">
              <a:spLocks noChangeArrowheads="1"/>
            </p:cNvSpPr>
            <p:nvPr/>
          </p:nvSpPr>
          <p:spPr bwMode="auto">
            <a:xfrm>
              <a:off x="840" y="2208"/>
              <a:ext cx="391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32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195639" name="Text Box 55"/>
            <p:cNvSpPr txBox="1">
              <a:spLocks noChangeArrowheads="1"/>
            </p:cNvSpPr>
            <p:nvPr/>
          </p:nvSpPr>
          <p:spPr bwMode="auto">
            <a:xfrm>
              <a:off x="4392" y="2448"/>
              <a:ext cx="43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32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</a:p>
          </p:txBody>
        </p:sp>
        <p:sp>
          <p:nvSpPr>
            <p:cNvPr id="24609" name="Line 57"/>
            <p:cNvSpPr>
              <a:spLocks noChangeShapeType="1"/>
            </p:cNvSpPr>
            <p:nvPr/>
          </p:nvSpPr>
          <p:spPr bwMode="auto">
            <a:xfrm flipV="1">
              <a:off x="1367" y="2208"/>
              <a:ext cx="0" cy="100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584" name="Group 16"/>
          <p:cNvGrpSpPr>
            <a:grpSpLocks/>
          </p:cNvGrpSpPr>
          <p:nvPr/>
        </p:nvGrpSpPr>
        <p:grpSpPr bwMode="auto">
          <a:xfrm>
            <a:off x="2843213" y="2205038"/>
            <a:ext cx="3276600" cy="579437"/>
            <a:chOff x="672" y="2083"/>
            <a:chExt cx="2064" cy="365"/>
          </a:xfrm>
        </p:grpSpPr>
        <p:grpSp>
          <p:nvGrpSpPr>
            <p:cNvPr id="24587" name="Group 4"/>
            <p:cNvGrpSpPr>
              <a:grpSpLocks/>
            </p:cNvGrpSpPr>
            <p:nvPr/>
          </p:nvGrpSpPr>
          <p:grpSpPr bwMode="auto">
            <a:xfrm>
              <a:off x="1536" y="2083"/>
              <a:ext cx="1200" cy="365"/>
              <a:chOff x="4224" y="3840"/>
              <a:chExt cx="1200" cy="397"/>
            </a:xfrm>
          </p:grpSpPr>
          <p:sp>
            <p:nvSpPr>
              <p:cNvPr id="24589" name="Text Box 5"/>
              <p:cNvSpPr txBox="1">
                <a:spLocks noChangeArrowheads="1"/>
              </p:cNvSpPr>
              <p:nvPr/>
            </p:nvSpPr>
            <p:spPr bwMode="auto">
              <a:xfrm>
                <a:off x="4224" y="3840"/>
                <a:ext cx="1200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i="1"/>
                  <a:t>AB+AB</a:t>
                </a:r>
              </a:p>
            </p:txBody>
          </p:sp>
          <p:sp>
            <p:nvSpPr>
              <p:cNvPr id="24590" name="Line 6"/>
              <p:cNvSpPr>
                <a:spLocks noChangeShapeType="1"/>
              </p:cNvSpPr>
              <p:nvPr/>
            </p:nvSpPr>
            <p:spPr bwMode="auto">
              <a:xfrm>
                <a:off x="4800" y="3888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591" name="Line 7"/>
              <p:cNvSpPr>
                <a:spLocks noChangeShapeType="1"/>
              </p:cNvSpPr>
              <p:nvPr/>
            </p:nvSpPr>
            <p:spPr bwMode="auto">
              <a:xfrm>
                <a:off x="4944" y="3888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4588" name="Text Box 8"/>
            <p:cNvSpPr txBox="1">
              <a:spLocks noChangeArrowheads="1"/>
            </p:cNvSpPr>
            <p:nvPr/>
          </p:nvSpPr>
          <p:spPr bwMode="auto">
            <a:xfrm>
              <a:off x="672" y="2083"/>
              <a:ext cx="15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i="1"/>
                <a:t>        </a:t>
              </a:r>
              <a:r>
                <a:rPr lang="en-US" altLang="zh-CN" sz="3200" b="1" i="1"/>
                <a:t>F=</a:t>
              </a:r>
            </a:p>
          </p:txBody>
        </p:sp>
      </p:grpSp>
      <p:sp>
        <p:nvSpPr>
          <p:cNvPr id="24585" name="Text Box 4"/>
          <p:cNvSpPr txBox="1">
            <a:spLocks noChangeArrowheads="1"/>
          </p:cNvSpPr>
          <p:nvPr/>
        </p:nvSpPr>
        <p:spPr bwMode="auto">
          <a:xfrm>
            <a:off x="1404938" y="384845"/>
            <a:ext cx="6480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Arial" charset="0"/>
              </a:rPr>
              <a:t>布尔表达式</a:t>
            </a:r>
          </a:p>
        </p:txBody>
      </p:sp>
      <p:sp>
        <p:nvSpPr>
          <p:cNvPr id="24586" name="Text Box 2"/>
          <p:cNvSpPr txBox="1">
            <a:spLocks noChangeArrowheads="1"/>
          </p:cNvSpPr>
          <p:nvPr/>
        </p:nvSpPr>
        <p:spPr bwMode="auto">
          <a:xfrm>
            <a:off x="1836738" y="2201863"/>
            <a:ext cx="18716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</a:rPr>
              <a:t>例：</a:t>
            </a:r>
            <a:r>
              <a:rPr lang="en-US" altLang="zh-CN" sz="3200" b="1" i="1">
                <a:solidFill>
                  <a:srgbClr val="0066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395536" y="2657019"/>
            <a:ext cx="56165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1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真值表：</a:t>
            </a:r>
            <a:r>
              <a:rPr lang="en-US" altLang="zh-CN" sz="2800" dirty="0" smtClean="0">
                <a:latin typeface="Arial" charset="0"/>
              </a:rPr>
              <a:t>  </a:t>
            </a:r>
            <a:r>
              <a:rPr lang="zh-CN" altLang="en-US" sz="2800" b="1" dirty="0">
                <a:latin typeface="Arial" charset="0"/>
              </a:rPr>
              <a:t>给出一个布尔表达式在所有可能的输入变量取值组合时的输出</a:t>
            </a:r>
            <a:endParaRPr lang="en-US" altLang="zh-CN" sz="2800" b="1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Pct val="60000"/>
              <a:buFont typeface="Wingdings" pitchFamily="2" charset="2"/>
              <a:buChar char="n"/>
            </a:pPr>
            <a:endParaRPr lang="en-US" altLang="zh-CN" sz="2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dirty="0">
                <a:latin typeface="Arial" charset="0"/>
              </a:rPr>
              <a:t>n</a:t>
            </a:r>
            <a:r>
              <a:rPr lang="en-US" altLang="zh-CN" sz="2800" b="1" i="1" dirty="0">
                <a:latin typeface="Arial" charset="0"/>
              </a:rPr>
              <a:t> </a:t>
            </a:r>
            <a:r>
              <a:rPr lang="zh-CN" altLang="en-US" sz="2800" b="1" dirty="0">
                <a:latin typeface="Arial" charset="0"/>
              </a:rPr>
              <a:t>个输入变量</a:t>
            </a:r>
            <a:r>
              <a:rPr lang="en-US" altLang="zh-CN" sz="2800" b="1" dirty="0">
                <a:latin typeface="Arial" charset="0"/>
              </a:rPr>
              <a:t>—— </a:t>
            </a:r>
            <a:r>
              <a:rPr lang="en-US" altLang="zh-CN" sz="2800" b="1" dirty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altLang="zh-CN" sz="2800" b="1" i="1" baseline="30000" dirty="0">
                <a:solidFill>
                  <a:schemeClr val="bg1"/>
                </a:solidFill>
                <a:latin typeface="Arial" charset="0"/>
              </a:rPr>
              <a:t>n</a:t>
            </a:r>
            <a:r>
              <a:rPr lang="en-US" altLang="zh-CN" sz="2800" b="1" i="1" dirty="0">
                <a:latin typeface="Arial" charset="0"/>
              </a:rPr>
              <a:t> </a:t>
            </a:r>
            <a:r>
              <a:rPr lang="zh-CN" altLang="en-US" sz="2800" b="1" dirty="0">
                <a:latin typeface="Arial" charset="0"/>
              </a:rPr>
              <a:t>种取值组合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516688" y="2168331"/>
            <a:ext cx="1600200" cy="2735457"/>
            <a:chOff x="2279" y="2088"/>
            <a:chExt cx="1033" cy="2005"/>
          </a:xfrm>
        </p:grpSpPr>
        <p:sp>
          <p:nvSpPr>
            <p:cNvPr id="258099" name="Text Box 51"/>
            <p:cNvSpPr txBox="1">
              <a:spLocks noChangeArrowheads="1"/>
            </p:cNvSpPr>
            <p:nvPr/>
          </p:nvSpPr>
          <p:spPr bwMode="auto">
            <a:xfrm>
              <a:off x="2328" y="2433"/>
              <a:ext cx="984" cy="166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 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sz="2800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800" b="1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zh-CN" sz="2800" b="1" baseline="-30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0 0     1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0 1     0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1 0     0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1 1     1   </a:t>
              </a:r>
            </a:p>
          </p:txBody>
        </p:sp>
        <p:sp>
          <p:nvSpPr>
            <p:cNvPr id="258100" name="Text Box 52"/>
            <p:cNvSpPr txBox="1">
              <a:spLocks noChangeArrowheads="1"/>
            </p:cNvSpPr>
            <p:nvPr/>
          </p:nvSpPr>
          <p:spPr bwMode="auto">
            <a:xfrm>
              <a:off x="2279" y="2088"/>
              <a:ext cx="1025" cy="2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真值表</a:t>
              </a:r>
            </a:p>
          </p:txBody>
        </p:sp>
        <p:sp>
          <p:nvSpPr>
            <p:cNvPr id="25617" name="Line 53"/>
            <p:cNvSpPr>
              <a:spLocks noChangeShapeType="1"/>
            </p:cNvSpPr>
            <p:nvPr/>
          </p:nvSpPr>
          <p:spPr bwMode="auto">
            <a:xfrm>
              <a:off x="2742" y="2446"/>
              <a:ext cx="0" cy="1614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54"/>
            <p:cNvSpPr>
              <a:spLocks noChangeShapeType="1"/>
            </p:cNvSpPr>
            <p:nvPr/>
          </p:nvSpPr>
          <p:spPr bwMode="auto">
            <a:xfrm>
              <a:off x="2328" y="2678"/>
              <a:ext cx="973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7" name="Group 16"/>
          <p:cNvGrpSpPr>
            <a:grpSpLocks/>
          </p:cNvGrpSpPr>
          <p:nvPr/>
        </p:nvGrpSpPr>
        <p:grpSpPr bwMode="auto">
          <a:xfrm>
            <a:off x="1260475" y="1341438"/>
            <a:ext cx="3276600" cy="579437"/>
            <a:chOff x="672" y="2083"/>
            <a:chExt cx="2064" cy="365"/>
          </a:xfrm>
        </p:grpSpPr>
        <p:grpSp>
          <p:nvGrpSpPr>
            <p:cNvPr id="25610" name="Group 4"/>
            <p:cNvGrpSpPr>
              <a:grpSpLocks/>
            </p:cNvGrpSpPr>
            <p:nvPr/>
          </p:nvGrpSpPr>
          <p:grpSpPr bwMode="auto">
            <a:xfrm>
              <a:off x="1536" y="2083"/>
              <a:ext cx="1200" cy="365"/>
              <a:chOff x="4224" y="3840"/>
              <a:chExt cx="1200" cy="397"/>
            </a:xfrm>
          </p:grpSpPr>
          <p:sp>
            <p:nvSpPr>
              <p:cNvPr id="25612" name="Text Box 5"/>
              <p:cNvSpPr txBox="1">
                <a:spLocks noChangeArrowheads="1"/>
              </p:cNvSpPr>
              <p:nvPr/>
            </p:nvSpPr>
            <p:spPr bwMode="auto">
              <a:xfrm>
                <a:off x="4224" y="3840"/>
                <a:ext cx="1200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i="1"/>
                  <a:t>AB+AB</a:t>
                </a:r>
              </a:p>
            </p:txBody>
          </p:sp>
          <p:sp>
            <p:nvSpPr>
              <p:cNvPr id="25613" name="Line 6"/>
              <p:cNvSpPr>
                <a:spLocks noChangeShapeType="1"/>
              </p:cNvSpPr>
              <p:nvPr/>
            </p:nvSpPr>
            <p:spPr bwMode="auto">
              <a:xfrm>
                <a:off x="4800" y="3888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14" name="Line 7"/>
              <p:cNvSpPr>
                <a:spLocks noChangeShapeType="1"/>
              </p:cNvSpPr>
              <p:nvPr/>
            </p:nvSpPr>
            <p:spPr bwMode="auto">
              <a:xfrm>
                <a:off x="4944" y="3888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5611" name="Text Box 8"/>
            <p:cNvSpPr txBox="1">
              <a:spLocks noChangeArrowheads="1"/>
            </p:cNvSpPr>
            <p:nvPr/>
          </p:nvSpPr>
          <p:spPr bwMode="auto">
            <a:xfrm>
              <a:off x="672" y="2083"/>
              <a:ext cx="15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i="1"/>
                <a:t>        </a:t>
              </a:r>
              <a:r>
                <a:rPr lang="en-US" altLang="zh-CN" sz="3200" b="1" i="1"/>
                <a:t>F=</a:t>
              </a:r>
            </a:p>
          </p:txBody>
        </p:sp>
      </p:grpSp>
      <p:sp>
        <p:nvSpPr>
          <p:cNvPr id="25608" name="Text Box 4"/>
          <p:cNvSpPr txBox="1">
            <a:spLocks noChangeArrowheads="1"/>
          </p:cNvSpPr>
          <p:nvPr/>
        </p:nvSpPr>
        <p:spPr bwMode="auto">
          <a:xfrm>
            <a:off x="1404938" y="419770"/>
            <a:ext cx="64801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真值表（</a:t>
            </a:r>
            <a:r>
              <a:rPr lang="en-US" altLang="zh-CN" sz="2600" b="1">
                <a:latin typeface="Arial" charset="0"/>
              </a:rPr>
              <a:t> Truth Tables </a:t>
            </a:r>
            <a:r>
              <a:rPr lang="zh-CN" altLang="en-US" sz="2600" b="1">
                <a:latin typeface="Arial" charset="0"/>
              </a:rPr>
              <a:t>）</a:t>
            </a:r>
            <a:endParaRPr lang="en-US" altLang="zh-CN" sz="2600" b="1">
              <a:latin typeface="Arial" charset="0"/>
            </a:endParaRPr>
          </a:p>
        </p:txBody>
      </p:sp>
      <p:sp>
        <p:nvSpPr>
          <p:cNvPr id="25609" name="Text Box 2"/>
          <p:cNvSpPr txBox="1">
            <a:spLocks noChangeArrowheads="1"/>
          </p:cNvSpPr>
          <p:nvPr/>
        </p:nvSpPr>
        <p:spPr bwMode="auto">
          <a:xfrm>
            <a:off x="755650" y="1341438"/>
            <a:ext cx="1871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</a:rPr>
              <a:t>例：</a:t>
            </a:r>
            <a:r>
              <a:rPr lang="en-US" altLang="zh-CN" sz="3200" b="1" i="1">
                <a:solidFill>
                  <a:srgbClr val="0066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404938" y="419770"/>
            <a:ext cx="64801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>
                <a:latin typeface="Arial" charset="0"/>
              </a:rPr>
              <a:t>真值表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612775" y="1206500"/>
            <a:ext cx="79200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363"/>
              </a:lnSpc>
              <a:spcBef>
                <a:spcPct val="0"/>
              </a:spcBef>
              <a:buClr>
                <a:srgbClr val="FF6600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latin typeface="Arial" charset="0"/>
              </a:rPr>
              <a:t>如果两个逻辑表达式的真值表相等，则这两个逻辑表达式相等</a:t>
            </a:r>
            <a:r>
              <a:rPr lang="en-US" altLang="zh-CN" sz="2800" b="1">
                <a:latin typeface="Arial" charset="0"/>
              </a:rPr>
              <a:t>.</a:t>
            </a:r>
            <a:endParaRPr lang="zh-CN" altLang="en-US" sz="2800" b="1">
              <a:latin typeface="Arial" charset="0"/>
            </a:endParaRPr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2627313" y="2420938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chemeClr val="bg1"/>
                </a:solidFill>
              </a:rPr>
              <a:t>AB</a:t>
            </a:r>
            <a:r>
              <a:rPr lang="en-US" altLang="zh-CN" b="1">
                <a:solidFill>
                  <a:schemeClr val="bg1"/>
                </a:solidFill>
              </a:rPr>
              <a:t>′+</a:t>
            </a:r>
            <a:r>
              <a:rPr lang="en-US" altLang="zh-CN" b="1" i="1">
                <a:solidFill>
                  <a:schemeClr val="bg1"/>
                </a:solidFill>
              </a:rPr>
              <a:t>C = </a:t>
            </a:r>
            <a:r>
              <a:rPr lang="en-US" altLang="zh-CN" b="1">
                <a:solidFill>
                  <a:schemeClr val="bg1"/>
                </a:solidFill>
              </a:rPr>
              <a:t>(</a:t>
            </a:r>
            <a:r>
              <a:rPr lang="en-US" altLang="zh-CN" b="1" i="1">
                <a:solidFill>
                  <a:schemeClr val="bg1"/>
                </a:solidFill>
              </a:rPr>
              <a:t>A+C</a:t>
            </a:r>
            <a:r>
              <a:rPr lang="en-US" altLang="zh-CN" b="1">
                <a:solidFill>
                  <a:schemeClr val="bg1"/>
                </a:solidFill>
              </a:rPr>
              <a:t>)(</a:t>
            </a:r>
            <a:r>
              <a:rPr lang="en-US" altLang="zh-CN" b="1" i="1">
                <a:solidFill>
                  <a:schemeClr val="bg1"/>
                </a:solidFill>
              </a:rPr>
              <a:t>B</a:t>
            </a:r>
            <a:r>
              <a:rPr lang="en-US" altLang="zh-CN" b="1">
                <a:solidFill>
                  <a:schemeClr val="bg1"/>
                </a:solidFill>
              </a:rPr>
              <a:t>′+</a:t>
            </a:r>
            <a:r>
              <a:rPr lang="en-US" altLang="zh-CN" b="1" i="1">
                <a:solidFill>
                  <a:schemeClr val="bg1"/>
                </a:solidFill>
              </a:rPr>
              <a:t>C</a:t>
            </a:r>
            <a:r>
              <a:rPr lang="en-US" altLang="zh-CN" b="1">
                <a:solidFill>
                  <a:schemeClr val="bg1"/>
                </a:solidFill>
              </a:rPr>
              <a:t>)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3143250"/>
            <a:ext cx="4714875" cy="2744788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1" name="Text Box 2"/>
          <p:cNvSpPr txBox="1">
            <a:spLocks noChangeArrowheads="1"/>
          </p:cNvSpPr>
          <p:nvPr/>
        </p:nvSpPr>
        <p:spPr bwMode="auto">
          <a:xfrm>
            <a:off x="1044575" y="2390775"/>
            <a:ext cx="1871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</a:rPr>
              <a:t>例：</a:t>
            </a:r>
            <a:r>
              <a:rPr lang="en-US" altLang="zh-CN" b="1" i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3347864" y="3562250"/>
            <a:ext cx="3312368" cy="224301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971550" y="549275"/>
            <a:ext cx="69167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latin typeface="Arial" charset="0"/>
              </a:rPr>
              <a:t>2 </a:t>
            </a:r>
            <a:r>
              <a:rPr lang="zh-CN" altLang="en-US" sz="4400" b="1">
                <a:latin typeface="Arial" charset="0"/>
              </a:rPr>
              <a:t>布尔代数</a:t>
            </a:r>
            <a:endParaRPr lang="en-US" altLang="zh-CN" sz="4400" b="1">
              <a:latin typeface="Arial" charset="0"/>
              <a:ea typeface="楷体_GB2312" pitchFamily="49" charset="-122"/>
            </a:endParaRPr>
          </a:p>
        </p:txBody>
      </p:sp>
      <p:sp>
        <p:nvSpPr>
          <p:cNvPr id="21" name="Text Box 8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41600" y="2779713"/>
            <a:ext cx="4538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布尔表达式和真值表</a:t>
            </a:r>
          </a:p>
        </p:txBody>
      </p:sp>
      <p:sp>
        <p:nvSpPr>
          <p:cNvPr id="22" name="Text Box 10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08263" y="3854450"/>
            <a:ext cx="5000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逻辑代数定理及规则</a:t>
            </a:r>
          </a:p>
        </p:txBody>
      </p:sp>
      <p:sp>
        <p:nvSpPr>
          <p:cNvPr id="23" name="Text Box 17">
            <a:hlinkClick r:id="" action="ppaction://hlinkshowjump?jump=nextslide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22550" y="1839913"/>
            <a:ext cx="43926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基本逻辑运算</a:t>
            </a:r>
          </a:p>
        </p:txBody>
      </p:sp>
      <p:pic>
        <p:nvPicPr>
          <p:cNvPr id="24" name="Picture 20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162175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1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310356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2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10845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10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35250" y="4854575"/>
            <a:ext cx="3800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代数化简法</a:t>
            </a:r>
          </a:p>
        </p:txBody>
      </p:sp>
      <p:pic>
        <p:nvPicPr>
          <p:cNvPr id="28" name="Picture 22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518001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413983"/>
              </p:ext>
            </p:extLst>
          </p:nvPr>
        </p:nvGraphicFramePr>
        <p:xfrm>
          <a:off x="971550" y="4077072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1" name="Clip" r:id="rId5" imgW="419048" imgH="218874" progId="MS_ClipArt_Gallery.2">
                  <p:embed/>
                </p:oleObj>
              </mc:Choice>
              <mc:Fallback>
                <p:oleObj name="Clip" r:id="rId5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7072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64"/>
          <p:cNvSpPr txBox="1">
            <a:spLocks noChangeArrowheads="1"/>
          </p:cNvSpPr>
          <p:nvPr/>
        </p:nvSpPr>
        <p:spPr bwMode="auto">
          <a:xfrm>
            <a:off x="2433638" y="274638"/>
            <a:ext cx="4392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1.  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公理（</a:t>
            </a:r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Axiom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）</a:t>
            </a:r>
            <a:endParaRPr kumimoji="0" lang="zh-CN" altLang="en-US" sz="3200" b="1">
              <a:solidFill>
                <a:schemeClr val="bg1"/>
              </a:solidFill>
              <a:latin typeface="Arial" charset="0"/>
              <a:ea typeface="楷体_GB2312" pitchFamily="49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85838" y="1484313"/>
            <a:ext cx="3733800" cy="3506787"/>
            <a:chOff x="336" y="1344"/>
            <a:chExt cx="2352" cy="2209"/>
          </a:xfrm>
        </p:grpSpPr>
        <p:sp>
          <p:nvSpPr>
            <p:cNvPr id="28684" name="Text Box 5"/>
            <p:cNvSpPr txBox="1">
              <a:spLocks noChangeArrowheads="1"/>
            </p:cNvSpPr>
            <p:nvPr/>
          </p:nvSpPr>
          <p:spPr bwMode="auto">
            <a:xfrm>
              <a:off x="336" y="1344"/>
              <a:ext cx="2352" cy="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latin typeface="Arial" charset="0"/>
                </a:rPr>
                <a:t>⑴  0 </a:t>
              </a:r>
              <a:r>
                <a:rPr lang="en-US" altLang="zh-CN" sz="2800" b="1" dirty="0">
                  <a:latin typeface="Arial" charset="0"/>
                  <a:cs typeface="Times New Roman" pitchFamily="18" charset="0"/>
                </a:rPr>
                <a:t>• </a:t>
              </a:r>
              <a:r>
                <a:rPr lang="en-US" altLang="zh-CN" sz="3200" b="1" dirty="0">
                  <a:latin typeface="Arial" charset="0"/>
                  <a:cs typeface="Times New Roman" pitchFamily="18" charset="0"/>
                </a:rPr>
                <a:t>0 </a:t>
              </a:r>
              <a:r>
                <a:rPr lang="en-US" altLang="zh-CN" sz="3200" b="1" dirty="0">
                  <a:latin typeface="Arial" charset="0"/>
                </a:rPr>
                <a:t>=0</a:t>
              </a:r>
            </a:p>
            <a:p>
              <a:pPr eaLnBrk="1" hangingPunct="1"/>
              <a:r>
                <a:rPr lang="en-US" altLang="zh-CN" sz="3200" b="1" dirty="0">
                  <a:latin typeface="Arial" charset="0"/>
                </a:rPr>
                <a:t>⑵  0 </a:t>
              </a:r>
              <a:r>
                <a:rPr lang="en-US" altLang="zh-CN" sz="2800" b="1" dirty="0">
                  <a:latin typeface="Arial" charset="0"/>
                  <a:cs typeface="Times New Roman" pitchFamily="18" charset="0"/>
                </a:rPr>
                <a:t>• </a:t>
              </a:r>
              <a:r>
                <a:rPr lang="en-US" altLang="zh-CN" sz="3200" b="1" dirty="0">
                  <a:latin typeface="Arial" charset="0"/>
                  <a:cs typeface="Times New Roman" pitchFamily="18" charset="0"/>
                </a:rPr>
                <a:t>1</a:t>
              </a:r>
              <a:r>
                <a:rPr lang="en-US" altLang="zh-CN" sz="3200" b="1" dirty="0">
                  <a:latin typeface="Arial" charset="0"/>
                </a:rPr>
                <a:t>= </a:t>
              </a:r>
              <a:r>
                <a:rPr lang="en-US" altLang="zh-CN" sz="3200" b="1" dirty="0">
                  <a:latin typeface="Arial" charset="0"/>
                  <a:cs typeface="Times New Roman" pitchFamily="18" charset="0"/>
                </a:rPr>
                <a:t>1</a:t>
              </a:r>
              <a:r>
                <a:rPr lang="en-US" altLang="zh-CN" sz="3200" b="1" dirty="0">
                  <a:latin typeface="Arial" charset="0"/>
                </a:rPr>
                <a:t> </a:t>
              </a:r>
              <a:r>
                <a:rPr lang="en-US" altLang="zh-CN" sz="2800" b="1" dirty="0">
                  <a:latin typeface="Arial" charset="0"/>
                  <a:cs typeface="Times New Roman" pitchFamily="18" charset="0"/>
                </a:rPr>
                <a:t>• </a:t>
              </a:r>
              <a:r>
                <a:rPr lang="en-US" altLang="zh-CN" sz="3200" b="1" dirty="0">
                  <a:latin typeface="Arial" charset="0"/>
                </a:rPr>
                <a:t>0 =</a:t>
              </a:r>
              <a:r>
                <a:rPr lang="en-US" altLang="zh-CN" sz="2800" b="1" dirty="0">
                  <a:latin typeface="Arial" charset="0"/>
                  <a:cs typeface="Times New Roman" pitchFamily="18" charset="0"/>
                </a:rPr>
                <a:t> </a:t>
              </a:r>
              <a:r>
                <a:rPr lang="en-US" altLang="zh-CN" sz="3200" b="1" dirty="0">
                  <a:latin typeface="Arial" charset="0"/>
                </a:rPr>
                <a:t>0 </a:t>
              </a:r>
            </a:p>
            <a:p>
              <a:pPr eaLnBrk="1" hangingPunct="1"/>
              <a:r>
                <a:rPr lang="en-US" altLang="zh-CN" sz="3200" b="1" dirty="0">
                  <a:latin typeface="Arial" charset="0"/>
                </a:rPr>
                <a:t>⑶  1</a:t>
              </a:r>
              <a:r>
                <a:rPr lang="en-US" altLang="zh-CN" sz="2800" b="1" dirty="0">
                  <a:latin typeface="Arial" charset="0"/>
                  <a:cs typeface="Times New Roman" pitchFamily="18" charset="0"/>
                </a:rPr>
                <a:t>• </a:t>
              </a:r>
              <a:r>
                <a:rPr lang="en-US" altLang="zh-CN" sz="3200" b="1" dirty="0">
                  <a:latin typeface="Arial" charset="0"/>
                  <a:cs typeface="Times New Roman" pitchFamily="18" charset="0"/>
                </a:rPr>
                <a:t>1</a:t>
              </a:r>
              <a:r>
                <a:rPr lang="en-US" altLang="zh-CN" sz="3200" b="1" dirty="0">
                  <a:latin typeface="Arial" charset="0"/>
                </a:rPr>
                <a:t>= 1</a:t>
              </a:r>
            </a:p>
            <a:p>
              <a:pPr eaLnBrk="1" hangingPunct="1"/>
              <a:r>
                <a:rPr lang="en-US" altLang="zh-CN" sz="3200" b="1" dirty="0">
                  <a:latin typeface="Arial" charset="0"/>
                </a:rPr>
                <a:t>⑷        =1</a:t>
              </a:r>
            </a:p>
            <a:p>
              <a:pPr eaLnBrk="1" hangingPunct="1"/>
              <a:r>
                <a:rPr lang="en-US" altLang="zh-CN" sz="3200" b="1" dirty="0">
                  <a:latin typeface="Arial" charset="0"/>
                </a:rPr>
                <a:t>⑸  </a:t>
              </a:r>
              <a:r>
                <a:rPr lang="en-US" altLang="zh-CN" sz="2800" b="1" dirty="0">
                  <a:latin typeface="Arial" charset="0"/>
                </a:rPr>
                <a:t>If A≠0 then A=1</a:t>
              </a:r>
            </a:p>
          </p:txBody>
        </p:sp>
        <p:grpSp>
          <p:nvGrpSpPr>
            <p:cNvPr id="28685" name="Group 6"/>
            <p:cNvGrpSpPr>
              <a:grpSpLocks/>
            </p:cNvGrpSpPr>
            <p:nvPr/>
          </p:nvGrpSpPr>
          <p:grpSpPr bwMode="auto">
            <a:xfrm>
              <a:off x="912" y="2750"/>
              <a:ext cx="336" cy="365"/>
              <a:chOff x="336" y="2011"/>
              <a:chExt cx="336" cy="365"/>
            </a:xfrm>
          </p:grpSpPr>
          <p:sp>
            <p:nvSpPr>
              <p:cNvPr id="28686" name="Text Box 7"/>
              <p:cNvSpPr txBox="1">
                <a:spLocks noChangeArrowheads="1"/>
              </p:cNvSpPr>
              <p:nvPr/>
            </p:nvSpPr>
            <p:spPr bwMode="auto">
              <a:xfrm>
                <a:off x="336" y="2011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dirty="0">
                    <a:latin typeface="Arial" charset="0"/>
                  </a:rPr>
                  <a:t>0</a:t>
                </a:r>
              </a:p>
            </p:txBody>
          </p:sp>
          <p:sp>
            <p:nvSpPr>
              <p:cNvPr id="28687" name="Line 8"/>
              <p:cNvSpPr>
                <a:spLocks noChangeShapeType="1"/>
              </p:cNvSpPr>
              <p:nvPr/>
            </p:nvSpPr>
            <p:spPr bwMode="auto">
              <a:xfrm>
                <a:off x="428" y="2059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162550" y="1484313"/>
            <a:ext cx="3657600" cy="3506787"/>
            <a:chOff x="3216" y="1344"/>
            <a:chExt cx="2304" cy="2209"/>
          </a:xfrm>
        </p:grpSpPr>
        <p:sp>
          <p:nvSpPr>
            <p:cNvPr id="28680" name="Text Box 4"/>
            <p:cNvSpPr txBox="1">
              <a:spLocks noChangeArrowheads="1"/>
            </p:cNvSpPr>
            <p:nvPr/>
          </p:nvSpPr>
          <p:spPr bwMode="auto">
            <a:xfrm>
              <a:off x="3216" y="1344"/>
              <a:ext cx="2304" cy="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latin typeface="Arial" charset="0"/>
                  <a:cs typeface="Times New Roman" pitchFamily="18" charset="0"/>
                </a:rPr>
                <a:t>⑴</a:t>
              </a:r>
              <a:r>
                <a:rPr lang="en-US" altLang="zh-CN" sz="3200" b="1" baseline="30000" dirty="0">
                  <a:latin typeface="Arial" charset="0"/>
                  <a:cs typeface="Times New Roman" pitchFamily="18" charset="0"/>
                </a:rPr>
                <a:t>’  </a:t>
              </a:r>
              <a:r>
                <a:rPr lang="en-US" altLang="zh-CN" sz="3200" b="1" dirty="0" smtClean="0">
                  <a:latin typeface="Arial" charset="0"/>
                </a:rPr>
                <a:t>0 </a:t>
              </a:r>
              <a:r>
                <a:rPr lang="en-US" altLang="zh-CN" sz="2800" b="1" dirty="0" smtClean="0">
                  <a:latin typeface="Arial" charset="0"/>
                  <a:cs typeface="Times New Roman" pitchFamily="18" charset="0"/>
                </a:rPr>
                <a:t>+ </a:t>
              </a:r>
              <a:r>
                <a:rPr lang="en-US" altLang="zh-CN" sz="3200" b="1" dirty="0" smtClean="0">
                  <a:latin typeface="Arial" charset="0"/>
                  <a:cs typeface="Times New Roman" pitchFamily="18" charset="0"/>
                </a:rPr>
                <a:t>0</a:t>
              </a:r>
              <a:r>
                <a:rPr lang="en-US" altLang="zh-CN" sz="3200" b="1" dirty="0">
                  <a:latin typeface="Arial" charset="0"/>
                </a:rPr>
                <a:t>= 0</a:t>
              </a:r>
              <a:endParaRPr lang="en-US" altLang="zh-CN" sz="3200" b="1" baseline="30000" dirty="0">
                <a:latin typeface="Arial" charset="0"/>
                <a:cs typeface="Times New Roman" pitchFamily="18" charset="0"/>
              </a:endParaRPr>
            </a:p>
            <a:p>
              <a:pPr eaLnBrk="1" hangingPunct="1"/>
              <a:r>
                <a:rPr lang="en-US" altLang="zh-CN" sz="3200" b="1" dirty="0">
                  <a:latin typeface="Arial" charset="0"/>
                  <a:cs typeface="Times New Roman" pitchFamily="18" charset="0"/>
                </a:rPr>
                <a:t>⑵</a:t>
              </a:r>
              <a:r>
                <a:rPr lang="en-US" altLang="zh-CN" sz="3200" b="1" baseline="30000" dirty="0">
                  <a:latin typeface="Arial" charset="0"/>
                  <a:cs typeface="Times New Roman" pitchFamily="18" charset="0"/>
                </a:rPr>
                <a:t>’  </a:t>
              </a:r>
              <a:r>
                <a:rPr lang="en-US" altLang="zh-CN" sz="3200" b="1" dirty="0" smtClean="0">
                  <a:latin typeface="Arial" charset="0"/>
                </a:rPr>
                <a:t>1 </a:t>
              </a:r>
              <a:r>
                <a:rPr lang="en-US" altLang="zh-CN" sz="2800" b="1" dirty="0" smtClean="0">
                  <a:latin typeface="Arial" charset="0"/>
                  <a:cs typeface="Times New Roman" pitchFamily="18" charset="0"/>
                </a:rPr>
                <a:t>+ </a:t>
              </a:r>
              <a:r>
                <a:rPr lang="en-US" altLang="zh-CN" sz="3200" b="1" dirty="0" smtClean="0">
                  <a:latin typeface="Arial" charset="0"/>
                  <a:cs typeface="Times New Roman" pitchFamily="18" charset="0"/>
                </a:rPr>
                <a:t>0 </a:t>
              </a:r>
              <a:r>
                <a:rPr lang="en-US" altLang="zh-CN" sz="3200" b="1" dirty="0">
                  <a:latin typeface="Arial" charset="0"/>
                </a:rPr>
                <a:t>= </a:t>
              </a:r>
              <a:r>
                <a:rPr lang="en-US" altLang="zh-CN" sz="3200" b="1" dirty="0" smtClean="0">
                  <a:latin typeface="Arial" charset="0"/>
                </a:rPr>
                <a:t>0 + 1=1</a:t>
              </a:r>
              <a:endParaRPr lang="en-US" altLang="zh-CN" sz="3200" b="1" baseline="30000" dirty="0">
                <a:latin typeface="Arial" charset="0"/>
                <a:cs typeface="Times New Roman" pitchFamily="18" charset="0"/>
              </a:endParaRPr>
            </a:p>
            <a:p>
              <a:pPr eaLnBrk="1" hangingPunct="1"/>
              <a:r>
                <a:rPr lang="en-US" altLang="zh-CN" sz="3200" b="1" dirty="0">
                  <a:latin typeface="Arial" charset="0"/>
                  <a:cs typeface="Times New Roman" pitchFamily="18" charset="0"/>
                </a:rPr>
                <a:t>⑶</a:t>
              </a:r>
              <a:r>
                <a:rPr lang="en-US" altLang="zh-CN" sz="3200" b="1" baseline="30000" dirty="0">
                  <a:latin typeface="Arial" charset="0"/>
                  <a:cs typeface="Times New Roman" pitchFamily="18" charset="0"/>
                </a:rPr>
                <a:t>’  </a:t>
              </a:r>
              <a:r>
                <a:rPr lang="en-US" altLang="zh-CN" sz="3200" b="1" dirty="0" smtClean="0">
                  <a:latin typeface="Arial" charset="0"/>
                </a:rPr>
                <a:t>1 </a:t>
              </a:r>
              <a:r>
                <a:rPr lang="en-US" altLang="zh-CN" sz="2800" b="1" dirty="0" smtClean="0">
                  <a:latin typeface="Arial" charset="0"/>
                  <a:cs typeface="Times New Roman" pitchFamily="18" charset="0"/>
                </a:rPr>
                <a:t>+ </a:t>
              </a:r>
              <a:r>
                <a:rPr lang="en-US" altLang="zh-CN" sz="3200" b="1" dirty="0" smtClean="0">
                  <a:latin typeface="Arial" charset="0"/>
                  <a:cs typeface="Times New Roman" pitchFamily="18" charset="0"/>
                </a:rPr>
                <a:t>1 </a:t>
              </a:r>
              <a:r>
                <a:rPr lang="en-US" altLang="zh-CN" sz="3200" b="1" dirty="0">
                  <a:latin typeface="Arial" charset="0"/>
                </a:rPr>
                <a:t>= 1</a:t>
              </a:r>
              <a:r>
                <a:rPr lang="en-US" altLang="zh-CN" sz="3200" b="1" baseline="30000" dirty="0">
                  <a:latin typeface="Arial" charset="0"/>
                  <a:cs typeface="Times New Roman" pitchFamily="18" charset="0"/>
                </a:rPr>
                <a:t> </a:t>
              </a:r>
            </a:p>
            <a:p>
              <a:pPr eaLnBrk="1" hangingPunct="1"/>
              <a:r>
                <a:rPr lang="en-US" altLang="zh-CN" sz="3200" b="1" dirty="0">
                  <a:latin typeface="Arial" charset="0"/>
                  <a:cs typeface="Times New Roman" pitchFamily="18" charset="0"/>
                </a:rPr>
                <a:t>⑷</a:t>
              </a:r>
              <a:r>
                <a:rPr lang="en-US" altLang="zh-CN" sz="3200" b="1" baseline="30000" dirty="0">
                  <a:latin typeface="Arial" charset="0"/>
                  <a:cs typeface="Times New Roman" pitchFamily="18" charset="0"/>
                </a:rPr>
                <a:t>’             </a:t>
              </a:r>
              <a:r>
                <a:rPr lang="en-US" altLang="zh-CN" sz="3200" b="1" dirty="0">
                  <a:latin typeface="Arial" charset="0"/>
                </a:rPr>
                <a:t>= 0</a:t>
              </a:r>
              <a:r>
                <a:rPr lang="en-US" altLang="zh-CN" sz="3200" b="1" baseline="30000" dirty="0">
                  <a:latin typeface="Arial" charset="0"/>
                  <a:cs typeface="Times New Roman" pitchFamily="18" charset="0"/>
                </a:rPr>
                <a:t> </a:t>
              </a:r>
            </a:p>
            <a:p>
              <a:pPr eaLnBrk="1" hangingPunct="1"/>
              <a:r>
                <a:rPr lang="en-US" altLang="zh-CN" sz="3200" b="1" dirty="0">
                  <a:latin typeface="Arial" charset="0"/>
                  <a:cs typeface="Times New Roman" pitchFamily="18" charset="0"/>
                </a:rPr>
                <a:t>⑸</a:t>
              </a:r>
              <a:r>
                <a:rPr lang="en-US" altLang="zh-CN" sz="3200" b="1" baseline="30000" dirty="0">
                  <a:latin typeface="Arial" charset="0"/>
                  <a:cs typeface="Times New Roman" pitchFamily="18" charset="0"/>
                </a:rPr>
                <a:t>’</a:t>
              </a:r>
              <a:r>
                <a:rPr lang="en-US" altLang="zh-CN" sz="3200" b="1" baseline="30000" dirty="0">
                  <a:latin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800" b="1" dirty="0">
                  <a:latin typeface="Arial" charset="0"/>
                  <a:cs typeface="Times New Roman" pitchFamily="18" charset="0"/>
                </a:rPr>
                <a:t>If A</a:t>
              </a:r>
              <a:r>
                <a:rPr lang="en-US" altLang="zh-CN" sz="2800" b="1" dirty="0">
                  <a:latin typeface="Arial" charset="0"/>
                </a:rPr>
                <a:t>≠1 then A=0</a:t>
              </a:r>
              <a:endParaRPr lang="en-US" altLang="zh-CN" sz="2800" b="1" baseline="30000" dirty="0">
                <a:latin typeface="Arial" charset="0"/>
                <a:cs typeface="Times New Roman" pitchFamily="18" charset="0"/>
              </a:endParaRPr>
            </a:p>
          </p:txBody>
        </p:sp>
        <p:grpSp>
          <p:nvGrpSpPr>
            <p:cNvPr id="28681" name="Group 10"/>
            <p:cNvGrpSpPr>
              <a:grpSpLocks/>
            </p:cNvGrpSpPr>
            <p:nvPr/>
          </p:nvGrpSpPr>
          <p:grpSpPr bwMode="auto">
            <a:xfrm>
              <a:off x="3792" y="2748"/>
              <a:ext cx="336" cy="365"/>
              <a:chOff x="336" y="2124"/>
              <a:chExt cx="336" cy="365"/>
            </a:xfrm>
          </p:grpSpPr>
          <p:sp>
            <p:nvSpPr>
              <p:cNvPr id="176139" name="Text Box 11"/>
              <p:cNvSpPr txBox="1">
                <a:spLocks noChangeArrowheads="1"/>
              </p:cNvSpPr>
              <p:nvPr/>
            </p:nvSpPr>
            <p:spPr bwMode="auto">
              <a:xfrm>
                <a:off x="336" y="2124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2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28683" name="Line 12"/>
              <p:cNvSpPr>
                <a:spLocks noChangeShapeType="1"/>
              </p:cNvSpPr>
              <p:nvPr/>
            </p:nvSpPr>
            <p:spPr bwMode="auto">
              <a:xfrm>
                <a:off x="386" y="2172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基本定理（</a:t>
            </a:r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Basic Theorems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）</a:t>
            </a:r>
            <a:endParaRPr lang="en-US" altLang="zh-CN" sz="3200" b="1">
              <a:latin typeface="Arial" charset="0"/>
            </a:endParaRPr>
          </a:p>
        </p:txBody>
      </p:sp>
      <p:sp>
        <p:nvSpPr>
          <p:cNvPr id="179218" name="Text Box 18"/>
          <p:cNvSpPr txBox="1">
            <a:spLocks noChangeArrowheads="1"/>
          </p:cNvSpPr>
          <p:nvPr/>
        </p:nvSpPr>
        <p:spPr bwMode="auto">
          <a:xfrm>
            <a:off x="539552" y="1628800"/>
            <a:ext cx="1676400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0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－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1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律</a:t>
            </a:r>
          </a:p>
        </p:txBody>
      </p:sp>
      <p:sp>
        <p:nvSpPr>
          <p:cNvPr id="179219" name="Text Box 19"/>
          <p:cNvSpPr txBox="1">
            <a:spLocks noChangeArrowheads="1"/>
          </p:cNvSpPr>
          <p:nvPr/>
        </p:nvSpPr>
        <p:spPr bwMode="auto">
          <a:xfrm>
            <a:off x="539552" y="4005064"/>
            <a:ext cx="2227263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还原律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</a:endParaRPr>
          </a:p>
        </p:txBody>
      </p:sp>
      <p:sp>
        <p:nvSpPr>
          <p:cNvPr id="179233" name="Text Box 33"/>
          <p:cNvSpPr txBox="1">
            <a:spLocks noChangeArrowheads="1"/>
          </p:cNvSpPr>
          <p:nvPr/>
        </p:nvSpPr>
        <p:spPr bwMode="auto">
          <a:xfrm>
            <a:off x="539552" y="2924944"/>
            <a:ext cx="2298700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重叠率</a:t>
            </a:r>
          </a:p>
        </p:txBody>
      </p:sp>
      <p:sp>
        <p:nvSpPr>
          <p:cNvPr id="29710" name="Text Box 9"/>
          <p:cNvSpPr txBox="1">
            <a:spLocks noChangeArrowheads="1"/>
          </p:cNvSpPr>
          <p:nvPr/>
        </p:nvSpPr>
        <p:spPr bwMode="auto">
          <a:xfrm>
            <a:off x="707769" y="943656"/>
            <a:ext cx="5689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zh-CN" altLang="en-US" sz="2800" b="1" dirty="0">
                <a:latin typeface="Arial" charset="0"/>
              </a:rPr>
              <a:t>单变量</a:t>
            </a:r>
            <a:endParaRPr lang="zh-CN" altLang="en-US" sz="2800" b="1" i="1" dirty="0">
              <a:latin typeface="Arial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072659"/>
              </p:ext>
            </p:extLst>
          </p:nvPr>
        </p:nvGraphicFramePr>
        <p:xfrm>
          <a:off x="2111375" y="1830388"/>
          <a:ext cx="2389188" cy="401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5" name="Equation" r:id="rId4" imgW="1117440" imgH="1879560" progId="Equation.DSMT4">
                  <p:embed/>
                </p:oleObj>
              </mc:Choice>
              <mc:Fallback>
                <p:oleObj name="Equation" r:id="rId4" imgW="111744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1375" y="1830388"/>
                        <a:ext cx="2389188" cy="4017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39552" y="5333206"/>
            <a:ext cx="1512168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互补律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766339"/>
              </p:ext>
            </p:extLst>
          </p:nvPr>
        </p:nvGraphicFramePr>
        <p:xfrm>
          <a:off x="5148064" y="1824831"/>
          <a:ext cx="2311548" cy="4031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6" name="Equation" r:id="rId6" imgW="1041120" imgH="1828800" progId="Equation.DSMT4">
                  <p:embed/>
                </p:oleObj>
              </mc:Choice>
              <mc:Fallback>
                <p:oleObj name="Equation" r:id="rId6" imgW="104112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8064" y="1824831"/>
                        <a:ext cx="2311548" cy="4031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8" grpId="0" autoUpdateAnimBg="0"/>
      <p:bldP spid="179219" grpId="0" autoUpdateAnimBg="0"/>
      <p:bldP spid="179233" grpId="0" autoUpdateAnimBg="0"/>
      <p:bldP spid="2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5"/>
          <p:cNvSpPr txBox="1">
            <a:spLocks noChangeArrowheads="1"/>
          </p:cNvSpPr>
          <p:nvPr/>
        </p:nvSpPr>
        <p:spPr bwMode="auto">
          <a:xfrm>
            <a:off x="971550" y="549275"/>
            <a:ext cx="69167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latin typeface="Arial" charset="0"/>
              </a:rPr>
              <a:t>2 </a:t>
            </a:r>
            <a:r>
              <a:rPr lang="zh-CN" altLang="en-US" sz="4400" b="1">
                <a:latin typeface="Arial" charset="0"/>
              </a:rPr>
              <a:t>布尔代数</a:t>
            </a:r>
            <a:endParaRPr lang="en-US" altLang="zh-CN" sz="4400" b="1">
              <a:latin typeface="Arial" charset="0"/>
              <a:ea typeface="楷体_GB2312" pitchFamily="49" charset="-122"/>
            </a:endParaRPr>
          </a:p>
        </p:txBody>
      </p:sp>
      <p:sp>
        <p:nvSpPr>
          <p:cNvPr id="146440" name="Text Box 8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41600" y="2779713"/>
            <a:ext cx="4538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布尔表达式和真值表</a:t>
            </a:r>
          </a:p>
        </p:txBody>
      </p:sp>
      <p:sp>
        <p:nvSpPr>
          <p:cNvPr id="146442" name="Text Box 10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08263" y="3854450"/>
            <a:ext cx="5000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逻辑代数定理及规则</a:t>
            </a:r>
          </a:p>
        </p:txBody>
      </p:sp>
      <p:sp>
        <p:nvSpPr>
          <p:cNvPr id="146449" name="Text Box 17">
            <a:hlinkClick r:id="" action="ppaction://hlinkshowjump?jump=nextslide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22550" y="1839913"/>
            <a:ext cx="43926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基本逻辑运算</a:t>
            </a:r>
          </a:p>
        </p:txBody>
      </p:sp>
      <p:pic>
        <p:nvPicPr>
          <p:cNvPr id="146452" name="Picture 20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162175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53" name="Picture 21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310356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54" name="Picture 22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10845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10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35250" y="4854575"/>
            <a:ext cx="3800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代数化简法</a:t>
            </a:r>
          </a:p>
        </p:txBody>
      </p:sp>
      <p:pic>
        <p:nvPicPr>
          <p:cNvPr id="3" name="Picture 22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518001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5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808944"/>
              </p:ext>
            </p:extLst>
          </p:nvPr>
        </p:nvGraphicFramePr>
        <p:xfrm>
          <a:off x="971550" y="2162175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7" name="Clip" r:id="rId5" imgW="419048" imgH="218874" progId="MS_ClipArt_Gallery.2">
                  <p:embed/>
                </p:oleObj>
              </mc:Choice>
              <mc:Fallback>
                <p:oleObj name="Clip" r:id="rId5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62175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0" grpId="0" autoUpdateAnimBg="0"/>
      <p:bldP spid="146442" grpId="0" autoUpdateAnimBg="0"/>
      <p:bldP spid="146449" grpId="0" autoUpdateAnimBg="0"/>
      <p:bldP spid="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18" name="Text Box 18"/>
          <p:cNvSpPr txBox="1">
            <a:spLocks noChangeArrowheads="1"/>
          </p:cNvSpPr>
          <p:nvPr/>
        </p:nvSpPr>
        <p:spPr bwMode="auto">
          <a:xfrm>
            <a:off x="1959496" y="2179712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Arial" charset="0"/>
                <a:ea typeface="楷体_GB2312" pitchFamily="49" charset="-122"/>
              </a:rPr>
              <a:t>0</a:t>
            </a:r>
            <a:r>
              <a:rPr lang="zh-CN" altLang="en-US" b="1" dirty="0">
                <a:latin typeface="Arial" charset="0"/>
                <a:ea typeface="楷体_GB2312" pitchFamily="49" charset="-122"/>
              </a:rPr>
              <a:t>－</a:t>
            </a:r>
            <a:r>
              <a:rPr lang="en-US" altLang="zh-CN" b="1" dirty="0">
                <a:latin typeface="Arial" charset="0"/>
                <a:ea typeface="楷体_GB2312" pitchFamily="49" charset="-122"/>
              </a:rPr>
              <a:t>1 </a:t>
            </a:r>
            <a:r>
              <a:rPr lang="zh-CN" altLang="en-US" b="1" dirty="0">
                <a:latin typeface="Arial" charset="0"/>
                <a:ea typeface="楷体_GB2312" pitchFamily="49" charset="-122"/>
              </a:rPr>
              <a:t>律</a:t>
            </a:r>
          </a:p>
        </p:txBody>
      </p:sp>
      <p:sp>
        <p:nvSpPr>
          <p:cNvPr id="179233" name="Text Box 33"/>
          <p:cNvSpPr txBox="1">
            <a:spLocks noChangeArrowheads="1"/>
          </p:cNvSpPr>
          <p:nvPr/>
        </p:nvSpPr>
        <p:spPr bwMode="auto">
          <a:xfrm>
            <a:off x="5935663" y="2492896"/>
            <a:ext cx="163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Arial" charset="0"/>
              </a:rPr>
              <a:t>重叠率</a:t>
            </a:r>
          </a:p>
        </p:txBody>
      </p:sp>
      <p:sp>
        <p:nvSpPr>
          <p:cNvPr id="30727" name="Text Box 64"/>
          <p:cNvSpPr txBox="1">
            <a:spLocks noChangeArrowheads="1"/>
          </p:cNvSpPr>
          <p:nvPr/>
        </p:nvSpPr>
        <p:spPr bwMode="auto">
          <a:xfrm>
            <a:off x="971550" y="1037030"/>
            <a:ext cx="2160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应用：</a:t>
            </a:r>
          </a:p>
        </p:txBody>
      </p:sp>
      <p:pic>
        <p:nvPicPr>
          <p:cNvPr id="274435" name="Picture 3" descr="Log_3123.jp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636912"/>
            <a:ext cx="2952750" cy="2509838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438" name="Picture 6" descr="Log_3132.jpg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997721"/>
            <a:ext cx="3781425" cy="1328738"/>
          </a:xfrm>
          <a:prstGeom prst="rect">
            <a:avLst/>
          </a:prstGeom>
          <a:noFill/>
          <a:ln w="38100">
            <a:solidFill>
              <a:srgbClr val="66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0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007801"/>
              </p:ext>
            </p:extLst>
          </p:nvPr>
        </p:nvGraphicFramePr>
        <p:xfrm>
          <a:off x="2420938" y="1268413"/>
          <a:ext cx="62992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9" name="Equation" r:id="rId8" imgW="2946240" imgH="406080" progId="Equation.DSMT4">
                  <p:embed/>
                </p:oleObj>
              </mc:Choice>
              <mc:Fallback>
                <p:oleObj name="Equation" r:id="rId8" imgW="2946240" imgH="4060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1268413"/>
                        <a:ext cx="6299200" cy="8683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812675"/>
              </p:ext>
            </p:extLst>
          </p:nvPr>
        </p:nvGraphicFramePr>
        <p:xfrm>
          <a:off x="2123728" y="5445224"/>
          <a:ext cx="67341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0" name="Equation" r:id="rId10" imgW="3149280" imgH="215640" progId="Equation.DSMT4">
                  <p:embed/>
                </p:oleObj>
              </mc:Choice>
              <mc:Fallback>
                <p:oleObj name="Equation" r:id="rId10" imgW="3149280" imgH="215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445224"/>
                        <a:ext cx="6734175" cy="4619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8" grpId="0" autoUpdateAnimBg="0"/>
      <p:bldP spid="17923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0" y="3574058"/>
            <a:ext cx="9144000" cy="609600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163" name="Rectangle 11"/>
          <p:cNvSpPr>
            <a:spLocks noChangeArrowheads="1"/>
          </p:cNvSpPr>
          <p:nvPr/>
        </p:nvSpPr>
        <p:spPr bwMode="auto">
          <a:xfrm>
            <a:off x="0" y="5013920"/>
            <a:ext cx="9144000" cy="609600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0" y="2134195"/>
            <a:ext cx="9144000" cy="609600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179388" y="2134195"/>
            <a:ext cx="419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⑽ </a:t>
            </a:r>
            <a:r>
              <a:rPr lang="en-US" altLang="zh-CN" sz="3200" b="1" dirty="0" smtClean="0"/>
              <a:t>A+B=B+A</a:t>
            </a:r>
            <a:endParaRPr lang="en-US" altLang="zh-CN" sz="3200" b="1" dirty="0"/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4433888" y="2146696"/>
            <a:ext cx="4953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宋体" pitchFamily="2" charset="-122"/>
                <a:cs typeface="Times New Roman" pitchFamily="18" charset="0"/>
              </a:rPr>
              <a:t>⑽</a:t>
            </a:r>
            <a:r>
              <a:rPr lang="en-US" altLang="zh-CN" sz="3200" b="1" baseline="30000" dirty="0">
                <a:cs typeface="Times New Roman" pitchFamily="18" charset="0"/>
              </a:rPr>
              <a:t>’</a:t>
            </a:r>
            <a:r>
              <a:rPr lang="en-US" altLang="zh-CN" sz="3200" b="1" baseline="30000" dirty="0"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3200" b="1" dirty="0"/>
              <a:t>A </a:t>
            </a:r>
            <a:r>
              <a:rPr lang="en-US" altLang="zh-CN" sz="2800" b="1" dirty="0">
                <a:cs typeface="Times New Roman" pitchFamily="18" charset="0"/>
              </a:rPr>
              <a:t>• </a:t>
            </a:r>
            <a:r>
              <a:rPr lang="en-US" altLang="zh-CN" sz="3200" b="1" dirty="0">
                <a:cs typeface="Times New Roman" pitchFamily="18" charset="0"/>
              </a:rPr>
              <a:t>B</a:t>
            </a:r>
            <a:r>
              <a:rPr lang="en-US" altLang="zh-CN" sz="3200" b="1" dirty="0"/>
              <a:t>= </a:t>
            </a:r>
            <a:r>
              <a:rPr lang="en-US" altLang="zh-CN" sz="3200" b="1" dirty="0">
                <a:cs typeface="Times New Roman" pitchFamily="18" charset="0"/>
              </a:rPr>
              <a:t>B</a:t>
            </a:r>
            <a:r>
              <a:rPr lang="en-US" altLang="zh-CN" sz="3200" b="1" dirty="0"/>
              <a:t> </a:t>
            </a:r>
            <a:r>
              <a:rPr lang="en-US" altLang="zh-CN" sz="2800" b="1" dirty="0">
                <a:cs typeface="Times New Roman" pitchFamily="18" charset="0"/>
              </a:rPr>
              <a:t>• </a:t>
            </a:r>
            <a:r>
              <a:rPr lang="en-US" altLang="zh-CN" sz="3200" b="1" dirty="0"/>
              <a:t>A 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323850" y="1700808"/>
            <a:ext cx="3187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交换律</a:t>
            </a: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285750" y="3118445"/>
            <a:ext cx="350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结合律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242888" y="4556720"/>
            <a:ext cx="3614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分配律</a:t>
            </a:r>
            <a:endParaRPr lang="zh-CN" altLang="en-US" sz="2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7168" name="AutoShape 16"/>
          <p:cNvSpPr>
            <a:spLocks noChangeArrowheads="1"/>
          </p:cNvSpPr>
          <p:nvPr/>
        </p:nvSpPr>
        <p:spPr bwMode="auto">
          <a:xfrm>
            <a:off x="3857625" y="5949950"/>
            <a:ext cx="1643063" cy="722313"/>
          </a:xfrm>
          <a:prstGeom prst="wedgeRoundRectCallout">
            <a:avLst>
              <a:gd name="adj1" fmla="val 36972"/>
              <a:gd name="adj2" fmla="val -73958"/>
              <a:gd name="adj3" fmla="val 16667"/>
            </a:avLst>
          </a:prstGeom>
          <a:solidFill>
            <a:srgbClr val="FFFF66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b="1">
                <a:latin typeface="Arial" charset="0"/>
              </a:rPr>
              <a:t>普通代数</a:t>
            </a:r>
            <a:endParaRPr lang="en-US" altLang="zh-CN" sz="2000" b="1"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zh-CN" altLang="en-US" sz="2000" b="1">
                <a:latin typeface="Arial" charset="0"/>
              </a:rPr>
              <a:t>不支持</a:t>
            </a:r>
          </a:p>
        </p:txBody>
      </p:sp>
      <p:pic>
        <p:nvPicPr>
          <p:cNvPr id="31758" name="Picture 1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9" name="Text Box 9"/>
          <p:cNvSpPr txBox="1">
            <a:spLocks noChangeArrowheads="1"/>
          </p:cNvSpPr>
          <p:nvPr/>
        </p:nvSpPr>
        <p:spPr bwMode="auto">
          <a:xfrm>
            <a:off x="971550" y="1125538"/>
            <a:ext cx="5041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altLang="zh-CN" sz="3200" b="1">
                <a:solidFill>
                  <a:srgbClr val="006600"/>
                </a:solidFill>
                <a:latin typeface="Arial" charset="0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与普通代数相似的定理</a:t>
            </a:r>
          </a:p>
        </p:txBody>
      </p:sp>
      <p:sp>
        <p:nvSpPr>
          <p:cNvPr id="31760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14300" y="3645024"/>
            <a:ext cx="419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/>
              <a:t>⑾</a:t>
            </a:r>
            <a:r>
              <a:rPr lang="en-US" altLang="zh-CN" sz="3200" b="1" dirty="0"/>
              <a:t>(A+B)+C=A+(B+C</a:t>
            </a:r>
            <a:r>
              <a:rPr lang="en-US" altLang="zh-CN" sz="3200" b="1" dirty="0" smtClean="0"/>
              <a:t>)</a:t>
            </a:r>
            <a:endParaRPr lang="en-US" altLang="zh-CN" sz="3200" b="1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64976" y="5004465"/>
            <a:ext cx="419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/>
              <a:t>⑿ </a:t>
            </a:r>
            <a:r>
              <a:rPr lang="en-US" altLang="zh-CN" sz="3200" b="1" dirty="0"/>
              <a:t>A </a:t>
            </a:r>
            <a:r>
              <a:rPr lang="en-US" altLang="zh-CN" sz="2800" b="1" dirty="0">
                <a:cs typeface="Times New Roman" pitchFamily="18" charset="0"/>
              </a:rPr>
              <a:t>• </a:t>
            </a:r>
            <a:r>
              <a:rPr lang="en-US" altLang="zh-CN" sz="3200" b="1" dirty="0">
                <a:cs typeface="Times New Roman" pitchFamily="18" charset="0"/>
              </a:rPr>
              <a:t>(B+C)</a:t>
            </a:r>
            <a:r>
              <a:rPr lang="en-US" altLang="zh-CN" sz="3200" b="1" dirty="0"/>
              <a:t>= </a:t>
            </a:r>
            <a:r>
              <a:rPr lang="en-US" altLang="zh-CN" sz="3200" b="1" dirty="0">
                <a:cs typeface="Times New Roman" pitchFamily="18" charset="0"/>
              </a:rPr>
              <a:t>AB+AC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448175" y="3584753"/>
            <a:ext cx="4953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latin typeface="宋体" pitchFamily="2" charset="-122"/>
                <a:cs typeface="Times New Roman" pitchFamily="18" charset="0"/>
              </a:rPr>
              <a:t>⑾</a:t>
            </a:r>
            <a:r>
              <a:rPr lang="en-US" altLang="zh-CN" sz="3200" b="1" baseline="30000" dirty="0">
                <a:cs typeface="Times New Roman" pitchFamily="18" charset="0"/>
              </a:rPr>
              <a:t>’</a:t>
            </a:r>
            <a:r>
              <a:rPr lang="en-US" altLang="zh-CN" sz="3200" b="1" dirty="0">
                <a:cs typeface="Times New Roman" pitchFamily="18" charset="0"/>
              </a:rPr>
              <a:t>(</a:t>
            </a:r>
            <a:r>
              <a:rPr lang="en-US" altLang="zh-CN" sz="3200" b="1" dirty="0"/>
              <a:t>A </a:t>
            </a:r>
            <a:r>
              <a:rPr lang="en-US" altLang="zh-CN" sz="2800" b="1" dirty="0">
                <a:cs typeface="Times New Roman" pitchFamily="18" charset="0"/>
              </a:rPr>
              <a:t>• </a:t>
            </a:r>
            <a:r>
              <a:rPr lang="en-US" altLang="zh-CN" sz="3200" b="1" dirty="0">
                <a:cs typeface="Times New Roman" pitchFamily="18" charset="0"/>
              </a:rPr>
              <a:t>B)</a:t>
            </a:r>
            <a:r>
              <a:rPr lang="en-US" altLang="zh-CN" sz="2800" b="1" dirty="0">
                <a:cs typeface="Times New Roman" pitchFamily="18" charset="0"/>
              </a:rPr>
              <a:t>•</a:t>
            </a:r>
            <a:r>
              <a:rPr lang="en-US" altLang="zh-CN" sz="3200" b="1" dirty="0">
                <a:cs typeface="Times New Roman" pitchFamily="18" charset="0"/>
              </a:rPr>
              <a:t> C= </a:t>
            </a:r>
            <a:r>
              <a:rPr lang="en-US" altLang="zh-CN" sz="3200" b="1" dirty="0"/>
              <a:t>A </a:t>
            </a:r>
            <a:r>
              <a:rPr lang="en-US" altLang="zh-CN" sz="2800" b="1" dirty="0">
                <a:cs typeface="Times New Roman" pitchFamily="18" charset="0"/>
              </a:rPr>
              <a:t>• </a:t>
            </a:r>
            <a:r>
              <a:rPr lang="en-US" altLang="zh-CN" sz="3200" b="1" dirty="0">
                <a:cs typeface="Times New Roman" pitchFamily="18" charset="0"/>
              </a:rPr>
              <a:t>(B </a:t>
            </a:r>
            <a:r>
              <a:rPr lang="en-US" altLang="zh-CN" sz="2800" b="1" dirty="0">
                <a:cs typeface="Times New Roman" pitchFamily="18" charset="0"/>
              </a:rPr>
              <a:t>•</a:t>
            </a:r>
            <a:r>
              <a:rPr lang="en-US" altLang="zh-CN" sz="3200" b="1" dirty="0">
                <a:cs typeface="Times New Roman" pitchFamily="18" charset="0"/>
              </a:rPr>
              <a:t> C</a:t>
            </a:r>
            <a:r>
              <a:rPr lang="en-US" altLang="zh-CN" sz="3200" b="1" dirty="0" smtClean="0">
                <a:cs typeface="Times New Roman" pitchFamily="18" charset="0"/>
              </a:rPr>
              <a:t>)</a:t>
            </a:r>
            <a:endParaRPr lang="en-US" altLang="zh-CN" sz="3200" b="1" dirty="0">
              <a:cs typeface="Times New Roman" pitchFamily="18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419476" y="5004465"/>
            <a:ext cx="4953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latin typeface="宋体" pitchFamily="2" charset="-122"/>
                <a:cs typeface="Times New Roman" pitchFamily="18" charset="0"/>
              </a:rPr>
              <a:t>⑿</a:t>
            </a:r>
            <a:r>
              <a:rPr lang="en-US" altLang="zh-CN" sz="3200" b="1" baseline="30000" dirty="0">
                <a:cs typeface="Times New Roman" pitchFamily="18" charset="0"/>
              </a:rPr>
              <a:t>’</a:t>
            </a:r>
            <a:r>
              <a:rPr lang="en-US" altLang="zh-CN" sz="3200" b="1" baseline="30000" dirty="0"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3200" b="1" dirty="0"/>
              <a:t>A+BC=(A+B) </a:t>
            </a:r>
            <a:r>
              <a:rPr lang="en-US" altLang="zh-CN" sz="2800" b="1" dirty="0">
                <a:cs typeface="Times New Roman" pitchFamily="18" charset="0"/>
              </a:rPr>
              <a:t>•</a:t>
            </a:r>
            <a:r>
              <a:rPr lang="en-US" altLang="zh-CN" sz="3200" b="1" dirty="0"/>
              <a:t> (A+C)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7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2" grpId="0" animBg="1"/>
      <p:bldP spid="177163" grpId="0" animBg="1"/>
      <p:bldP spid="177160" grpId="0" animBg="1"/>
      <p:bldP spid="177155" grpId="0" autoUpdateAnimBg="0"/>
      <p:bldP spid="177158" grpId="0" autoUpdateAnimBg="0"/>
      <p:bldP spid="177161" grpId="0" autoUpdateAnimBg="0"/>
      <p:bldP spid="177164" grpId="0" autoUpdateAnimBg="0"/>
      <p:bldP spid="177165" grpId="0" autoUpdateAnimBg="0"/>
      <p:bldP spid="177168" grpId="0" animBg="1" autoUpdateAnimBg="0"/>
      <p:bldP spid="14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501080" y="3841884"/>
            <a:ext cx="57991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宋体" pitchFamily="2" charset="-122"/>
                <a:cs typeface="Times New Roman" pitchFamily="18" charset="0"/>
              </a:rPr>
              <a:t>⑾</a:t>
            </a:r>
            <a:r>
              <a:rPr lang="en-US" altLang="zh-CN" sz="2800" b="1" baseline="30000" dirty="0">
                <a:cs typeface="Times New Roman" pitchFamily="18" charset="0"/>
              </a:rPr>
              <a:t>’</a:t>
            </a:r>
            <a:r>
              <a:rPr lang="en-US" altLang="zh-CN" sz="2800" b="1" dirty="0">
                <a:cs typeface="Times New Roman" pitchFamily="18" charset="0"/>
              </a:rPr>
              <a:t>(</a:t>
            </a:r>
            <a:r>
              <a:rPr lang="en-US" altLang="zh-CN" sz="2800" b="1" dirty="0"/>
              <a:t>A </a:t>
            </a:r>
            <a:r>
              <a:rPr lang="en-US" altLang="zh-CN" b="1" dirty="0">
                <a:cs typeface="Times New Roman" pitchFamily="18" charset="0"/>
              </a:rPr>
              <a:t>• </a:t>
            </a:r>
            <a:r>
              <a:rPr lang="en-US" altLang="zh-CN" sz="2800" b="1" dirty="0">
                <a:cs typeface="Times New Roman" pitchFamily="18" charset="0"/>
              </a:rPr>
              <a:t>B)</a:t>
            </a:r>
            <a:r>
              <a:rPr lang="en-US" altLang="zh-CN" b="1" dirty="0">
                <a:cs typeface="Times New Roman" pitchFamily="18" charset="0"/>
              </a:rPr>
              <a:t>•</a:t>
            </a: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en-US" altLang="zh-CN" sz="2800" b="1" dirty="0" smtClean="0">
                <a:cs typeface="Times New Roman" pitchFamily="18" charset="0"/>
              </a:rPr>
              <a:t>C = </a:t>
            </a:r>
            <a:r>
              <a:rPr lang="en-US" altLang="zh-CN" sz="2800" b="1" dirty="0"/>
              <a:t>A </a:t>
            </a:r>
            <a:r>
              <a:rPr lang="en-US" altLang="zh-CN" sz="2800" b="1" dirty="0">
                <a:cs typeface="Times New Roman" pitchFamily="18" charset="0"/>
              </a:rPr>
              <a:t>• </a:t>
            </a:r>
            <a:r>
              <a:rPr lang="en-US" altLang="zh-CN" sz="2800" b="1" dirty="0" smtClean="0">
                <a:cs typeface="Times New Roman" pitchFamily="18" charset="0"/>
              </a:rPr>
              <a:t>B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cs typeface="Times New Roman" pitchFamily="18" charset="0"/>
              </a:rPr>
              <a:t>• </a:t>
            </a:r>
            <a:r>
              <a:rPr lang="en-US" altLang="zh-CN" sz="2800" b="1" dirty="0" smtClean="0"/>
              <a:t>C = </a:t>
            </a:r>
            <a:r>
              <a:rPr lang="en-US" altLang="zh-CN" sz="2800" b="1" dirty="0" smtClean="0">
                <a:cs typeface="Times New Roman" pitchFamily="18" charset="0"/>
              </a:rPr>
              <a:t> </a:t>
            </a:r>
            <a:r>
              <a:rPr lang="en-US" altLang="zh-CN" sz="2800" b="1" dirty="0" smtClean="0"/>
              <a:t>A </a:t>
            </a:r>
            <a:r>
              <a:rPr lang="en-US" altLang="zh-CN" b="1" dirty="0">
                <a:cs typeface="Times New Roman" pitchFamily="18" charset="0"/>
              </a:rPr>
              <a:t>• </a:t>
            </a:r>
            <a:r>
              <a:rPr lang="en-US" altLang="zh-CN" sz="2800" b="1" dirty="0">
                <a:cs typeface="Times New Roman" pitchFamily="18" charset="0"/>
              </a:rPr>
              <a:t>(B </a:t>
            </a:r>
            <a:r>
              <a:rPr lang="en-US" altLang="zh-CN" b="1" dirty="0">
                <a:cs typeface="Times New Roman" pitchFamily="18" charset="0"/>
              </a:rPr>
              <a:t>•</a:t>
            </a:r>
            <a:r>
              <a:rPr lang="en-US" altLang="zh-CN" sz="2800" b="1" dirty="0">
                <a:cs typeface="Times New Roman" pitchFamily="18" charset="0"/>
              </a:rPr>
              <a:t> C</a:t>
            </a:r>
            <a:r>
              <a:rPr lang="en-US" altLang="zh-CN" sz="2800" b="1" dirty="0" smtClean="0">
                <a:cs typeface="Times New Roman" pitchFamily="18" charset="0"/>
              </a:rPr>
              <a:t>)</a:t>
            </a:r>
            <a:endParaRPr lang="en-US" altLang="zh-CN" sz="2800" b="1" dirty="0">
              <a:cs typeface="Times New Roman" pitchFamily="18" charset="0"/>
            </a:endParaRPr>
          </a:p>
        </p:txBody>
      </p:sp>
      <p:sp>
        <p:nvSpPr>
          <p:cNvPr id="31760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412776"/>
            <a:ext cx="54726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 smtClean="0"/>
              <a:t>⑾ (</a:t>
            </a:r>
            <a:r>
              <a:rPr lang="en-US" altLang="zh-CN" sz="2800" b="1" dirty="0"/>
              <a:t>A+B)+</a:t>
            </a:r>
            <a:r>
              <a:rPr lang="en-US" altLang="zh-CN" sz="2800" b="1" dirty="0" smtClean="0"/>
              <a:t>C = A+B+C = A</a:t>
            </a:r>
            <a:r>
              <a:rPr lang="en-US" altLang="zh-CN" sz="2800" b="1" dirty="0"/>
              <a:t>+(B+C)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749895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bg1"/>
                </a:solidFill>
              </a:rPr>
              <a:t>结合律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6336754" cy="167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4"/>
          <a:stretch/>
        </p:blipFill>
        <p:spPr bwMode="auto">
          <a:xfrm>
            <a:off x="1331640" y="1935996"/>
            <a:ext cx="6436703" cy="174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69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1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 Box 9"/>
          <p:cNvSpPr txBox="1">
            <a:spLocks noChangeArrowheads="1"/>
          </p:cNvSpPr>
          <p:nvPr/>
        </p:nvSpPr>
        <p:spPr bwMode="auto">
          <a:xfrm>
            <a:off x="971550" y="1125538"/>
            <a:ext cx="4176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altLang="zh-CN" sz="3200" b="1">
                <a:solidFill>
                  <a:srgbClr val="006600"/>
                </a:solidFill>
                <a:latin typeface="Arial" charset="0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特殊定理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——</a:t>
            </a:r>
            <a:endParaRPr lang="zh-CN" altLang="en-US" sz="3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8212" name="Rectangle 36"/>
          <p:cNvSpPr>
            <a:spLocks noChangeArrowheads="1"/>
          </p:cNvSpPr>
          <p:nvPr/>
        </p:nvSpPr>
        <p:spPr bwMode="auto">
          <a:xfrm>
            <a:off x="827088" y="2636838"/>
            <a:ext cx="7632700" cy="685800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⒀</a:t>
            </a:r>
            <a:endParaRPr lang="zh-CN" altLang="en-US" dirty="0"/>
          </a:p>
        </p:txBody>
      </p:sp>
      <p:grpSp>
        <p:nvGrpSpPr>
          <p:cNvPr id="32775" name="Group 5"/>
          <p:cNvGrpSpPr>
            <a:grpSpLocks/>
          </p:cNvGrpSpPr>
          <p:nvPr/>
        </p:nvGrpSpPr>
        <p:grpSpPr bwMode="auto">
          <a:xfrm>
            <a:off x="1619250" y="2708275"/>
            <a:ext cx="1085850" cy="579438"/>
            <a:chOff x="4608" y="528"/>
            <a:chExt cx="480" cy="352"/>
          </a:xfrm>
        </p:grpSpPr>
        <p:sp>
          <p:nvSpPr>
            <p:cNvPr id="178182" name="Text Box 6"/>
            <p:cNvSpPr txBox="1">
              <a:spLocks noChangeArrowheads="1"/>
            </p:cNvSpPr>
            <p:nvPr/>
          </p:nvSpPr>
          <p:spPr bwMode="auto">
            <a:xfrm>
              <a:off x="4608" y="528"/>
              <a:ext cx="480" cy="3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A+B</a:t>
              </a:r>
            </a:p>
          </p:txBody>
        </p:sp>
        <p:sp>
          <p:nvSpPr>
            <p:cNvPr id="32806" name="Line 7"/>
            <p:cNvSpPr>
              <a:spLocks noChangeShapeType="1"/>
            </p:cNvSpPr>
            <p:nvPr/>
          </p:nvSpPr>
          <p:spPr bwMode="auto">
            <a:xfrm>
              <a:off x="4704" y="576"/>
              <a:ext cx="24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776" name="Group 8"/>
          <p:cNvGrpSpPr>
            <a:grpSpLocks/>
          </p:cNvGrpSpPr>
          <p:nvPr/>
        </p:nvGrpSpPr>
        <p:grpSpPr bwMode="auto">
          <a:xfrm>
            <a:off x="3924300" y="2708275"/>
            <a:ext cx="523875" cy="579438"/>
            <a:chOff x="336" y="2064"/>
            <a:chExt cx="336" cy="352"/>
          </a:xfrm>
        </p:grpSpPr>
        <p:sp>
          <p:nvSpPr>
            <p:cNvPr id="178185" name="Text Box 9"/>
            <p:cNvSpPr txBox="1">
              <a:spLocks noChangeArrowheads="1"/>
            </p:cNvSpPr>
            <p:nvPr/>
          </p:nvSpPr>
          <p:spPr bwMode="auto">
            <a:xfrm>
              <a:off x="336" y="2064"/>
              <a:ext cx="336" cy="3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32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32804" name="Line 10"/>
            <p:cNvSpPr>
              <a:spLocks noChangeShapeType="1"/>
            </p:cNvSpPr>
            <p:nvPr/>
          </p:nvSpPr>
          <p:spPr bwMode="auto">
            <a:xfrm>
              <a:off x="428" y="211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777" name="Group 11"/>
          <p:cNvGrpSpPr>
            <a:grpSpLocks/>
          </p:cNvGrpSpPr>
          <p:nvPr/>
        </p:nvGrpSpPr>
        <p:grpSpPr bwMode="auto">
          <a:xfrm>
            <a:off x="3203575" y="2708275"/>
            <a:ext cx="523875" cy="579438"/>
            <a:chOff x="336" y="2064"/>
            <a:chExt cx="336" cy="352"/>
          </a:xfrm>
        </p:grpSpPr>
        <p:sp>
          <p:nvSpPr>
            <p:cNvPr id="178188" name="Text Box 12"/>
            <p:cNvSpPr txBox="1">
              <a:spLocks noChangeArrowheads="1"/>
            </p:cNvSpPr>
            <p:nvPr/>
          </p:nvSpPr>
          <p:spPr bwMode="auto">
            <a:xfrm>
              <a:off x="336" y="2064"/>
              <a:ext cx="336" cy="3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32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32802" name="Line 13"/>
            <p:cNvSpPr>
              <a:spLocks noChangeShapeType="1"/>
            </p:cNvSpPr>
            <p:nvPr/>
          </p:nvSpPr>
          <p:spPr bwMode="auto">
            <a:xfrm>
              <a:off x="428" y="211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8211" name="Text Box 3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146300" y="1844675"/>
            <a:ext cx="6673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i="1" dirty="0">
                <a:solidFill>
                  <a:schemeClr val="bg1"/>
                </a:solidFill>
                <a:latin typeface="Arial" charset="0"/>
              </a:rPr>
              <a:t>摩根定理（</a:t>
            </a:r>
            <a:r>
              <a:rPr lang="en-US" altLang="zh-CN" sz="3200" b="1" i="1" dirty="0" err="1">
                <a:solidFill>
                  <a:schemeClr val="bg1"/>
                </a:solidFill>
                <a:latin typeface="Arial" charset="0"/>
              </a:rPr>
              <a:t>DeMorgan’s</a:t>
            </a:r>
            <a:r>
              <a:rPr lang="en-US" altLang="zh-CN" sz="3200" b="1" i="1" dirty="0">
                <a:solidFill>
                  <a:schemeClr val="bg1"/>
                </a:solidFill>
                <a:latin typeface="Arial" charset="0"/>
              </a:rPr>
              <a:t> Laws</a:t>
            </a:r>
            <a:r>
              <a:rPr lang="zh-CN" altLang="en-US" sz="3200" b="1" i="1" dirty="0">
                <a:solidFill>
                  <a:schemeClr val="bg1"/>
                </a:solidFill>
                <a:latin typeface="Arial" charset="0"/>
              </a:rPr>
              <a:t>）</a:t>
            </a:r>
            <a:endParaRPr lang="en-US" altLang="zh-CN" sz="3200" b="1" i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2536825" y="2687638"/>
            <a:ext cx="2106613" cy="646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=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•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pic>
        <p:nvPicPr>
          <p:cNvPr id="32781" name="Picture 4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12"/>
          <a:stretch/>
        </p:blipFill>
        <p:spPr bwMode="auto">
          <a:xfrm>
            <a:off x="827089" y="3596970"/>
            <a:ext cx="3744912" cy="127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2" name="Group 52"/>
          <p:cNvGrpSpPr>
            <a:grpSpLocks/>
          </p:cNvGrpSpPr>
          <p:nvPr/>
        </p:nvGrpSpPr>
        <p:grpSpPr bwMode="auto">
          <a:xfrm>
            <a:off x="5003800" y="2708275"/>
            <a:ext cx="3413125" cy="592138"/>
            <a:chOff x="3107" y="1063"/>
            <a:chExt cx="2150" cy="373"/>
          </a:xfrm>
        </p:grpSpPr>
        <p:grpSp>
          <p:nvGrpSpPr>
            <p:cNvPr id="32786" name="Group 23"/>
            <p:cNvGrpSpPr>
              <a:grpSpLocks/>
            </p:cNvGrpSpPr>
            <p:nvPr/>
          </p:nvGrpSpPr>
          <p:grpSpPr bwMode="auto">
            <a:xfrm>
              <a:off x="3606" y="1071"/>
              <a:ext cx="768" cy="365"/>
              <a:chOff x="4608" y="528"/>
              <a:chExt cx="480" cy="345"/>
            </a:xfrm>
          </p:grpSpPr>
          <p:sp>
            <p:nvSpPr>
              <p:cNvPr id="178200" name="Text Box 24"/>
              <p:cNvSpPr txBox="1">
                <a:spLocks noChangeArrowheads="1"/>
              </p:cNvSpPr>
              <p:nvPr/>
            </p:nvSpPr>
            <p:spPr bwMode="auto">
              <a:xfrm>
                <a:off x="4608" y="528"/>
                <a:ext cx="480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 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itchFamily="18" charset="0"/>
                  </a:rPr>
                  <a:t>•</a:t>
                </a: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B</a:t>
                </a:r>
              </a:p>
            </p:txBody>
          </p:sp>
          <p:sp>
            <p:nvSpPr>
              <p:cNvPr id="32797" name="Line 25"/>
              <p:cNvSpPr>
                <a:spLocks noChangeShapeType="1"/>
              </p:cNvSpPr>
              <p:nvPr/>
            </p:nvSpPr>
            <p:spPr bwMode="auto">
              <a:xfrm>
                <a:off x="4704" y="576"/>
                <a:ext cx="243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2787" name="Group 26"/>
            <p:cNvGrpSpPr>
              <a:grpSpLocks/>
            </p:cNvGrpSpPr>
            <p:nvPr/>
          </p:nvGrpSpPr>
          <p:grpSpPr bwMode="auto">
            <a:xfrm>
              <a:off x="4921" y="1071"/>
              <a:ext cx="336" cy="365"/>
              <a:chOff x="336" y="2064"/>
              <a:chExt cx="336" cy="345"/>
            </a:xfrm>
          </p:grpSpPr>
          <p:sp>
            <p:nvSpPr>
              <p:cNvPr id="178203" name="Text Box 27"/>
              <p:cNvSpPr txBox="1">
                <a:spLocks noChangeArrowheads="1"/>
              </p:cNvSpPr>
              <p:nvPr/>
            </p:nvSpPr>
            <p:spPr bwMode="auto">
              <a:xfrm>
                <a:off x="336" y="2064"/>
                <a:ext cx="336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2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32795" name="Line 28"/>
              <p:cNvSpPr>
                <a:spLocks noChangeShapeType="1"/>
              </p:cNvSpPr>
              <p:nvPr/>
            </p:nvSpPr>
            <p:spPr bwMode="auto">
              <a:xfrm>
                <a:off x="428" y="2112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2788" name="Group 29"/>
            <p:cNvGrpSpPr>
              <a:grpSpLocks/>
            </p:cNvGrpSpPr>
            <p:nvPr/>
          </p:nvGrpSpPr>
          <p:grpSpPr bwMode="auto">
            <a:xfrm>
              <a:off x="4513" y="1071"/>
              <a:ext cx="336" cy="365"/>
              <a:chOff x="336" y="2064"/>
              <a:chExt cx="336" cy="345"/>
            </a:xfrm>
          </p:grpSpPr>
          <p:sp>
            <p:nvSpPr>
              <p:cNvPr id="178206" name="Text Box 30"/>
              <p:cNvSpPr txBox="1">
                <a:spLocks noChangeArrowheads="1"/>
              </p:cNvSpPr>
              <p:nvPr/>
            </p:nvSpPr>
            <p:spPr bwMode="auto">
              <a:xfrm>
                <a:off x="336" y="2064"/>
                <a:ext cx="336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2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32793" name="Line 31"/>
              <p:cNvSpPr>
                <a:spLocks noChangeShapeType="1"/>
              </p:cNvSpPr>
              <p:nvPr/>
            </p:nvSpPr>
            <p:spPr bwMode="auto">
              <a:xfrm>
                <a:off x="428" y="2112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2789" name="Text Box 49"/>
            <p:cNvSpPr txBox="1">
              <a:spLocks noChangeArrowheads="1"/>
            </p:cNvSpPr>
            <p:nvPr/>
          </p:nvSpPr>
          <p:spPr bwMode="auto">
            <a:xfrm>
              <a:off x="4286" y="1071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=</a:t>
              </a:r>
            </a:p>
          </p:txBody>
        </p:sp>
        <p:sp>
          <p:nvSpPr>
            <p:cNvPr id="158770" name="Text Box 50"/>
            <p:cNvSpPr txBox="1">
              <a:spLocks noChangeArrowheads="1"/>
            </p:cNvSpPr>
            <p:nvPr/>
          </p:nvSpPr>
          <p:spPr bwMode="auto">
            <a:xfrm>
              <a:off x="3107" y="1071"/>
              <a:ext cx="453" cy="3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⒀’</a:t>
              </a:r>
              <a:endPara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2791" name="Text Box 51"/>
            <p:cNvSpPr txBox="1">
              <a:spLocks noChangeArrowheads="1"/>
            </p:cNvSpPr>
            <p:nvPr/>
          </p:nvSpPr>
          <p:spPr bwMode="auto">
            <a:xfrm>
              <a:off x="4731" y="1063"/>
              <a:ext cx="18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+</a:t>
              </a:r>
            </a:p>
          </p:txBody>
        </p:sp>
      </p:grpSp>
      <p:sp>
        <p:nvSpPr>
          <p:cNvPr id="32783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pic>
        <p:nvPicPr>
          <p:cNvPr id="31" name="Picture 4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68"/>
          <a:stretch/>
        </p:blipFill>
        <p:spPr bwMode="auto">
          <a:xfrm>
            <a:off x="5148263" y="4005064"/>
            <a:ext cx="3889805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5" name="Group 20"/>
          <p:cNvGrpSpPr>
            <a:grpSpLocks/>
          </p:cNvGrpSpPr>
          <p:nvPr/>
        </p:nvGrpSpPr>
        <p:grpSpPr bwMode="auto">
          <a:xfrm>
            <a:off x="1607369" y="2959298"/>
            <a:ext cx="6019800" cy="762000"/>
            <a:chOff x="912" y="2592"/>
            <a:chExt cx="3792" cy="480"/>
          </a:xfrm>
        </p:grpSpPr>
        <p:sp>
          <p:nvSpPr>
            <p:cNvPr id="610315" name="Text Box 11"/>
            <p:cNvSpPr txBox="1">
              <a:spLocks noChangeArrowheads="1"/>
            </p:cNvSpPr>
            <p:nvPr/>
          </p:nvSpPr>
          <p:spPr bwMode="auto">
            <a:xfrm>
              <a:off x="912" y="2592"/>
              <a:ext cx="379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  <a:defRPr/>
              </a:pP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r>
                <a:rPr kumimoji="0"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＝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X</a:t>
              </a:r>
              <a:r>
                <a:rPr kumimoji="0"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+ …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X</a:t>
              </a:r>
              <a:r>
                <a:rPr kumimoji="0"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endPara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813" name="Line 16"/>
            <p:cNvSpPr>
              <a:spLocks noChangeShapeType="1"/>
            </p:cNvSpPr>
            <p:nvPr/>
          </p:nvSpPr>
          <p:spPr bwMode="auto">
            <a:xfrm>
              <a:off x="1008" y="2592"/>
              <a:ext cx="124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4" name="Line 17"/>
            <p:cNvSpPr>
              <a:spLocks noChangeShapeType="1"/>
            </p:cNvSpPr>
            <p:nvPr/>
          </p:nvSpPr>
          <p:spPr bwMode="auto">
            <a:xfrm>
              <a:off x="2592" y="26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5" name="Line 18"/>
            <p:cNvSpPr>
              <a:spLocks noChangeShapeType="1"/>
            </p:cNvSpPr>
            <p:nvPr/>
          </p:nvSpPr>
          <p:spPr bwMode="auto">
            <a:xfrm>
              <a:off x="3072" y="26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6" name="Line 19"/>
            <p:cNvSpPr>
              <a:spLocks noChangeShapeType="1"/>
            </p:cNvSpPr>
            <p:nvPr/>
          </p:nvSpPr>
          <p:spPr bwMode="auto">
            <a:xfrm>
              <a:off x="4224" y="26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3796" name="Group 27"/>
          <p:cNvGrpSpPr>
            <a:grpSpLocks/>
          </p:cNvGrpSpPr>
          <p:nvPr/>
        </p:nvGrpSpPr>
        <p:grpSpPr bwMode="auto">
          <a:xfrm>
            <a:off x="1607369" y="4184848"/>
            <a:ext cx="6019800" cy="762000"/>
            <a:chOff x="720" y="2208"/>
            <a:chExt cx="3792" cy="480"/>
          </a:xfrm>
        </p:grpSpPr>
        <p:sp>
          <p:nvSpPr>
            <p:cNvPr id="610326" name="Text Box 22"/>
            <p:cNvSpPr txBox="1">
              <a:spLocks noChangeArrowheads="1"/>
            </p:cNvSpPr>
            <p:nvPr/>
          </p:nvSpPr>
          <p:spPr bwMode="auto">
            <a:xfrm>
              <a:off x="720" y="2208"/>
              <a:ext cx="379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  <a:defRPr/>
              </a:pP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X</a:t>
              </a:r>
              <a:r>
                <a:rPr kumimoji="0"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+ …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X</a:t>
              </a:r>
              <a:r>
                <a:rPr kumimoji="0"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 </a:t>
              </a:r>
              <a:r>
                <a:rPr kumimoji="0"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＝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33808" name="Line 23"/>
            <p:cNvSpPr>
              <a:spLocks noChangeShapeType="1"/>
            </p:cNvSpPr>
            <p:nvPr/>
          </p:nvSpPr>
          <p:spPr bwMode="auto">
            <a:xfrm>
              <a:off x="720" y="2208"/>
              <a:ext cx="195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9" name="Line 24"/>
            <p:cNvSpPr>
              <a:spLocks noChangeShapeType="1"/>
            </p:cNvSpPr>
            <p:nvPr/>
          </p:nvSpPr>
          <p:spPr bwMode="auto">
            <a:xfrm>
              <a:off x="3264" y="225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0" name="Line 25"/>
            <p:cNvSpPr>
              <a:spLocks noChangeShapeType="1"/>
            </p:cNvSpPr>
            <p:nvPr/>
          </p:nvSpPr>
          <p:spPr bwMode="auto">
            <a:xfrm>
              <a:off x="3024" y="225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1" name="Line 26"/>
            <p:cNvSpPr>
              <a:spLocks noChangeShapeType="1"/>
            </p:cNvSpPr>
            <p:nvPr/>
          </p:nvSpPr>
          <p:spPr bwMode="auto">
            <a:xfrm>
              <a:off x="4080" y="225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0332" name="Text Box 28"/>
          <p:cNvSpPr txBox="1">
            <a:spLocks noChangeArrowheads="1"/>
          </p:cNvSpPr>
          <p:nvPr/>
        </p:nvSpPr>
        <p:spPr bwMode="auto">
          <a:xfrm>
            <a:off x="467544" y="2852936"/>
            <a:ext cx="122555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610333" name="Text Box 29"/>
          <p:cNvSpPr txBox="1">
            <a:spLocks noChangeArrowheads="1"/>
          </p:cNvSpPr>
          <p:nvPr/>
        </p:nvSpPr>
        <p:spPr bwMode="auto">
          <a:xfrm>
            <a:off x="467544" y="4148336"/>
            <a:ext cx="1514475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pic>
        <p:nvPicPr>
          <p:cNvPr id="33799" name="Picture 2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971550" y="1125538"/>
            <a:ext cx="4176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altLang="zh-CN" sz="3200" b="1">
                <a:solidFill>
                  <a:srgbClr val="006600"/>
                </a:solidFill>
                <a:latin typeface="Arial" charset="0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特殊定理</a:t>
            </a:r>
          </a:p>
        </p:txBody>
      </p:sp>
      <p:sp>
        <p:nvSpPr>
          <p:cNvPr id="33803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pic>
        <p:nvPicPr>
          <p:cNvPr id="33804" name="Picture 1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5" name="Text Box 9"/>
          <p:cNvSpPr txBox="1">
            <a:spLocks noChangeArrowheads="1"/>
          </p:cNvSpPr>
          <p:nvPr/>
        </p:nvSpPr>
        <p:spPr bwMode="auto">
          <a:xfrm>
            <a:off x="971550" y="1125538"/>
            <a:ext cx="4176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altLang="zh-CN" sz="3200" b="1">
                <a:solidFill>
                  <a:srgbClr val="006600"/>
                </a:solidFill>
                <a:latin typeface="Arial" charset="0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特殊定理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——</a:t>
            </a:r>
            <a:endParaRPr lang="zh-CN" altLang="en-US" sz="3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" name="Text Box 3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224088" y="1692275"/>
            <a:ext cx="6673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i="1">
                <a:solidFill>
                  <a:schemeClr val="bg1"/>
                </a:solidFill>
                <a:latin typeface="Arial" charset="0"/>
              </a:rPr>
              <a:t>摩根定理（</a:t>
            </a:r>
            <a:r>
              <a:rPr lang="en-US" altLang="zh-CN" sz="3200" b="1" i="1">
                <a:solidFill>
                  <a:schemeClr val="bg1"/>
                </a:solidFill>
                <a:latin typeface="Arial" charset="0"/>
              </a:rPr>
              <a:t>DeMorgan’s Laws</a:t>
            </a:r>
            <a:r>
              <a:rPr lang="zh-CN" altLang="en-US" sz="3200" b="1" i="1">
                <a:solidFill>
                  <a:schemeClr val="bg1"/>
                </a:solidFill>
                <a:latin typeface="Arial" charset="0"/>
              </a:rPr>
              <a:t>）</a:t>
            </a:r>
            <a:endParaRPr lang="en-US" altLang="zh-CN" sz="3200" b="1" i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300" name="AutoShape 4"/>
          <p:cNvSpPr>
            <a:spLocks/>
          </p:cNvSpPr>
          <p:nvPr/>
        </p:nvSpPr>
        <p:spPr bwMode="auto">
          <a:xfrm>
            <a:off x="1330200" y="1772692"/>
            <a:ext cx="144463" cy="865188"/>
          </a:xfrm>
          <a:prstGeom prst="leftBrace">
            <a:avLst>
              <a:gd name="adj1" fmla="val 49908"/>
              <a:gd name="adj2" fmla="val 50000"/>
            </a:avLst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83341" name="Text Box 45"/>
          <p:cNvSpPr txBox="1">
            <a:spLocks noChangeArrowheads="1"/>
          </p:cNvSpPr>
          <p:nvPr/>
        </p:nvSpPr>
        <p:spPr bwMode="auto">
          <a:xfrm>
            <a:off x="1474663" y="1556792"/>
            <a:ext cx="4967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Arial" charset="0"/>
              </a:rPr>
              <a:t>变量</a:t>
            </a:r>
            <a:r>
              <a:rPr lang="en-US" altLang="zh-CN" sz="2800" b="1">
                <a:latin typeface="Arial" charset="0"/>
              </a:rPr>
              <a:t>:           </a:t>
            </a:r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不变</a:t>
            </a:r>
          </a:p>
        </p:txBody>
      </p:sp>
      <p:sp>
        <p:nvSpPr>
          <p:cNvPr id="183343" name="Text Box 47"/>
          <p:cNvSpPr txBox="1">
            <a:spLocks noChangeArrowheads="1"/>
          </p:cNvSpPr>
          <p:nvPr/>
        </p:nvSpPr>
        <p:spPr bwMode="auto">
          <a:xfrm>
            <a:off x="3203277" y="2095673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• 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3344" name="Line 48"/>
          <p:cNvSpPr>
            <a:spLocks noChangeShapeType="1"/>
          </p:cNvSpPr>
          <p:nvPr/>
        </p:nvSpPr>
        <p:spPr bwMode="auto">
          <a:xfrm>
            <a:off x="3924002" y="2421111"/>
            <a:ext cx="7620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45" name="Text Box 49"/>
          <p:cNvSpPr txBox="1">
            <a:spLocks noChangeArrowheads="1"/>
          </p:cNvSpPr>
          <p:nvPr/>
        </p:nvSpPr>
        <p:spPr bwMode="auto">
          <a:xfrm>
            <a:off x="4612977" y="2095673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＋</a:t>
            </a:r>
          </a:p>
        </p:txBody>
      </p:sp>
      <p:sp>
        <p:nvSpPr>
          <p:cNvPr id="183346" name="Text Box 50"/>
          <p:cNvSpPr txBox="1">
            <a:spLocks noChangeArrowheads="1"/>
          </p:cNvSpPr>
          <p:nvPr/>
        </p:nvSpPr>
        <p:spPr bwMode="auto">
          <a:xfrm>
            <a:off x="3131840" y="2637011"/>
            <a:ext cx="685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＋</a:t>
            </a:r>
          </a:p>
        </p:txBody>
      </p:sp>
      <p:sp>
        <p:nvSpPr>
          <p:cNvPr id="183347" name="Line 51"/>
          <p:cNvSpPr>
            <a:spLocks noChangeShapeType="1"/>
          </p:cNvSpPr>
          <p:nvPr/>
        </p:nvSpPr>
        <p:spPr bwMode="auto">
          <a:xfrm>
            <a:off x="3924002" y="2997373"/>
            <a:ext cx="7620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48" name="Text Box 52"/>
          <p:cNvSpPr txBox="1">
            <a:spLocks noChangeArrowheads="1"/>
          </p:cNvSpPr>
          <p:nvPr/>
        </p:nvSpPr>
        <p:spPr bwMode="auto">
          <a:xfrm>
            <a:off x="4727277" y="2675111"/>
            <a:ext cx="685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•</a:t>
            </a:r>
          </a:p>
        </p:txBody>
      </p:sp>
      <p:sp>
        <p:nvSpPr>
          <p:cNvPr id="183350" name="Text Box 54"/>
          <p:cNvSpPr txBox="1">
            <a:spLocks noChangeArrowheads="1"/>
          </p:cNvSpPr>
          <p:nvPr/>
        </p:nvSpPr>
        <p:spPr bwMode="auto">
          <a:xfrm>
            <a:off x="1474663" y="2348955"/>
            <a:ext cx="190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Arial" charset="0"/>
              </a:rPr>
              <a:t>运算符</a:t>
            </a:r>
            <a:r>
              <a:rPr lang="en-US" altLang="zh-CN" sz="2800" b="1">
                <a:latin typeface="Arial" charset="0"/>
              </a:rPr>
              <a:t>:</a:t>
            </a:r>
          </a:p>
        </p:txBody>
      </p:sp>
      <p:sp>
        <p:nvSpPr>
          <p:cNvPr id="183351" name="Text Box 55"/>
          <p:cNvSpPr txBox="1">
            <a:spLocks noChangeArrowheads="1"/>
          </p:cNvSpPr>
          <p:nvPr/>
        </p:nvSpPr>
        <p:spPr bwMode="auto">
          <a:xfrm>
            <a:off x="4727277" y="3330748"/>
            <a:ext cx="685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⊙</a:t>
            </a:r>
          </a:p>
        </p:txBody>
      </p:sp>
      <p:sp>
        <p:nvSpPr>
          <p:cNvPr id="183352" name="Text Box 56"/>
          <p:cNvSpPr txBox="1">
            <a:spLocks noChangeArrowheads="1"/>
          </p:cNvSpPr>
          <p:nvPr/>
        </p:nvSpPr>
        <p:spPr bwMode="auto">
          <a:xfrm>
            <a:off x="3203277" y="3254548"/>
            <a:ext cx="60960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⊕</a:t>
            </a:r>
          </a:p>
        </p:txBody>
      </p:sp>
      <p:sp>
        <p:nvSpPr>
          <p:cNvPr id="183353" name="Line 57"/>
          <p:cNvSpPr>
            <a:spLocks noChangeShapeType="1"/>
          </p:cNvSpPr>
          <p:nvPr/>
        </p:nvSpPr>
        <p:spPr bwMode="auto">
          <a:xfrm>
            <a:off x="3889077" y="3635548"/>
            <a:ext cx="7620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54" name="Text Box 58"/>
          <p:cNvSpPr txBox="1">
            <a:spLocks noChangeArrowheads="1"/>
          </p:cNvSpPr>
          <p:nvPr/>
        </p:nvSpPr>
        <p:spPr bwMode="auto">
          <a:xfrm>
            <a:off x="4651077" y="3940348"/>
            <a:ext cx="68580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⊕</a:t>
            </a:r>
          </a:p>
        </p:txBody>
      </p:sp>
      <p:sp>
        <p:nvSpPr>
          <p:cNvPr id="183355" name="Text Box 59"/>
          <p:cNvSpPr txBox="1">
            <a:spLocks noChangeArrowheads="1"/>
          </p:cNvSpPr>
          <p:nvPr/>
        </p:nvSpPr>
        <p:spPr bwMode="auto">
          <a:xfrm>
            <a:off x="3279477" y="4016548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⊙</a:t>
            </a:r>
          </a:p>
        </p:txBody>
      </p:sp>
      <p:sp>
        <p:nvSpPr>
          <p:cNvPr id="183356" name="Line 60"/>
          <p:cNvSpPr>
            <a:spLocks noChangeShapeType="1"/>
          </p:cNvSpPr>
          <p:nvPr/>
        </p:nvSpPr>
        <p:spPr bwMode="auto">
          <a:xfrm>
            <a:off x="3889077" y="4289598"/>
            <a:ext cx="7620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0838" name="Rectangle 70"/>
          <p:cNvSpPr>
            <a:spLocks noChangeArrowheads="1"/>
          </p:cNvSpPr>
          <p:nvPr/>
        </p:nvSpPr>
        <p:spPr bwMode="auto">
          <a:xfrm>
            <a:off x="3274715" y="2132186"/>
            <a:ext cx="2089150" cy="2520950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839" name="AutoShape 71"/>
          <p:cNvSpPr>
            <a:spLocks noChangeArrowheads="1"/>
          </p:cNvSpPr>
          <p:nvPr/>
        </p:nvSpPr>
        <p:spPr bwMode="auto">
          <a:xfrm>
            <a:off x="6083175" y="1628230"/>
            <a:ext cx="2881313" cy="1512887"/>
          </a:xfrm>
          <a:prstGeom prst="cloudCallout">
            <a:avLst>
              <a:gd name="adj1" fmla="val -62231"/>
              <a:gd name="adj2" fmla="val 59338"/>
            </a:avLst>
          </a:prstGeom>
          <a:solidFill>
            <a:srgbClr val="FFFF66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b="1"/>
              <a:t>不能改变原来的优先级</a:t>
            </a:r>
          </a:p>
        </p:txBody>
      </p:sp>
      <p:sp>
        <p:nvSpPr>
          <p:cNvPr id="34839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sp>
        <p:nvSpPr>
          <p:cNvPr id="34840" name="Text Box 9"/>
          <p:cNvSpPr txBox="1">
            <a:spLocks noChangeArrowheads="1"/>
          </p:cNvSpPr>
          <p:nvPr/>
        </p:nvSpPr>
        <p:spPr bwMode="auto">
          <a:xfrm>
            <a:off x="1042988" y="981075"/>
            <a:ext cx="4176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altLang="zh-CN" sz="3200" b="1">
                <a:solidFill>
                  <a:srgbClr val="006600"/>
                </a:solidFill>
                <a:latin typeface="Arial" charset="0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特殊定理</a:t>
            </a:r>
          </a:p>
        </p:txBody>
      </p:sp>
      <p:sp>
        <p:nvSpPr>
          <p:cNvPr id="34841" name="Text Box 9"/>
          <p:cNvSpPr txBox="1">
            <a:spLocks noChangeArrowheads="1"/>
          </p:cNvSpPr>
          <p:nvPr/>
        </p:nvSpPr>
        <p:spPr bwMode="auto">
          <a:xfrm>
            <a:off x="1042988" y="981075"/>
            <a:ext cx="4176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altLang="zh-CN" sz="3200" b="1">
                <a:solidFill>
                  <a:srgbClr val="006600"/>
                </a:solidFill>
                <a:latin typeface="Arial" charset="0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特殊定理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——</a:t>
            </a:r>
            <a:endParaRPr lang="zh-CN" altLang="en-US" sz="3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" name="Text Box 3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146550" y="981075"/>
            <a:ext cx="4973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i="1" dirty="0">
                <a:solidFill>
                  <a:schemeClr val="bg1"/>
                </a:solidFill>
                <a:latin typeface="Arial" charset="0"/>
              </a:rPr>
              <a:t>对偶规则（</a:t>
            </a:r>
            <a:r>
              <a:rPr lang="en-US" altLang="zh-CN" sz="3200" b="1" i="1" dirty="0">
                <a:solidFill>
                  <a:schemeClr val="bg1"/>
                </a:solidFill>
                <a:latin typeface="Arial" charset="0"/>
              </a:rPr>
              <a:t> Dual Rule </a:t>
            </a:r>
            <a:r>
              <a:rPr lang="zh-CN" altLang="en-US" sz="3200" b="1" i="1" dirty="0">
                <a:solidFill>
                  <a:schemeClr val="bg1"/>
                </a:solidFill>
                <a:latin typeface="Arial" charset="0"/>
              </a:rPr>
              <a:t>）</a:t>
            </a:r>
            <a:endParaRPr lang="en-US" altLang="zh-CN" sz="3200" b="1" i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29171" y="4937844"/>
            <a:ext cx="2520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Arial" charset="0"/>
              </a:rPr>
              <a:t>F=A</a:t>
            </a:r>
            <a:r>
              <a:rPr lang="en-US" altLang="zh-CN" sz="3200" b="1" dirty="0">
                <a:latin typeface="Arial" charset="0"/>
                <a:cs typeface="Times New Roman" pitchFamily="18" charset="0"/>
              </a:rPr>
              <a:t>•( B+C )</a:t>
            </a:r>
            <a:r>
              <a:rPr lang="en-US" altLang="zh-CN" sz="2800" b="1" dirty="0">
                <a:latin typeface="Arial" charset="0"/>
                <a:cs typeface="Times New Roman" pitchFamily="18" charset="0"/>
              </a:rPr>
              <a:t>  </a:t>
            </a:r>
            <a:endParaRPr lang="en-US" altLang="zh-CN" sz="3200" b="1" baseline="30000" dirty="0">
              <a:latin typeface="Arial" charset="0"/>
              <a:ea typeface="黑体" pitchFamily="49" charset="-122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4142284" y="4937844"/>
            <a:ext cx="331152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   (F)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D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 A+B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• C</a:t>
            </a:r>
          </a:p>
        </p:txBody>
      </p:sp>
      <p:sp>
        <p:nvSpPr>
          <p:cNvPr id="27" name="AutoShape 79"/>
          <p:cNvSpPr>
            <a:spLocks noChangeArrowheads="1"/>
          </p:cNvSpPr>
          <p:nvPr/>
        </p:nvSpPr>
        <p:spPr bwMode="auto">
          <a:xfrm>
            <a:off x="3350121" y="5153744"/>
            <a:ext cx="936625" cy="215900"/>
          </a:xfrm>
          <a:prstGeom prst="rightArrow">
            <a:avLst>
              <a:gd name="adj1" fmla="val 50000"/>
              <a:gd name="adj2" fmla="val 108456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3415209" y="4721944"/>
            <a:ext cx="1012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latin typeface="Arial" charset="0"/>
                <a:ea typeface="楷体_GB2312" pitchFamily="49" charset="-122"/>
              </a:rPr>
              <a:t>对偶</a:t>
            </a:r>
          </a:p>
        </p:txBody>
      </p:sp>
      <p:grpSp>
        <p:nvGrpSpPr>
          <p:cNvPr id="29" name="Group 92"/>
          <p:cNvGrpSpPr>
            <a:grpSpLocks/>
          </p:cNvGrpSpPr>
          <p:nvPr/>
        </p:nvGrpSpPr>
        <p:grpSpPr bwMode="auto">
          <a:xfrm>
            <a:off x="827584" y="5942732"/>
            <a:ext cx="2808287" cy="582612"/>
            <a:chOff x="748" y="2884"/>
            <a:chExt cx="1769" cy="367"/>
          </a:xfrm>
        </p:grpSpPr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748" y="2886"/>
              <a:ext cx="1769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F=A 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Times New Roman" pitchFamily="18" charset="0"/>
                </a:rPr>
                <a:t>•    + AC</a:t>
              </a:r>
              <a:endParaRPr lang="en-US" altLang="zh-CN" sz="32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endParaRPr>
            </a:p>
          </p:txBody>
        </p:sp>
        <p:grpSp>
          <p:nvGrpSpPr>
            <p:cNvPr id="32" name="Group 8"/>
            <p:cNvGrpSpPr>
              <a:grpSpLocks/>
            </p:cNvGrpSpPr>
            <p:nvPr/>
          </p:nvGrpSpPr>
          <p:grpSpPr bwMode="auto">
            <a:xfrm>
              <a:off x="1429" y="2884"/>
              <a:ext cx="336" cy="365"/>
              <a:chOff x="336" y="2064"/>
              <a:chExt cx="336" cy="365"/>
            </a:xfrm>
          </p:grpSpPr>
          <p:sp>
            <p:nvSpPr>
              <p:cNvPr id="33" name="Text Box 9"/>
              <p:cNvSpPr txBox="1">
                <a:spLocks noChangeArrowheads="1"/>
              </p:cNvSpPr>
              <p:nvPr/>
            </p:nvSpPr>
            <p:spPr bwMode="auto">
              <a:xfrm>
                <a:off x="336" y="2064"/>
                <a:ext cx="336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2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B</a:t>
                </a:r>
              </a:p>
            </p:txBody>
          </p:sp>
          <p:sp>
            <p:nvSpPr>
              <p:cNvPr id="34" name="Line 10"/>
              <p:cNvSpPr>
                <a:spLocks noChangeShapeType="1"/>
              </p:cNvSpPr>
              <p:nvPr/>
            </p:nvSpPr>
            <p:spPr bwMode="auto">
              <a:xfrm>
                <a:off x="428" y="2112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5" name="Group 91"/>
          <p:cNvGrpSpPr>
            <a:grpSpLocks/>
          </p:cNvGrpSpPr>
          <p:nvPr/>
        </p:nvGrpSpPr>
        <p:grpSpPr bwMode="auto">
          <a:xfrm>
            <a:off x="4572496" y="5872882"/>
            <a:ext cx="4284663" cy="579437"/>
            <a:chOff x="1474" y="2976"/>
            <a:chExt cx="2404" cy="365"/>
          </a:xfrm>
        </p:grpSpPr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1474" y="2976"/>
              <a:ext cx="240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49" charset="-122"/>
                </a:rPr>
                <a:t>(F)</a:t>
              </a:r>
              <a:r>
                <a:rPr lang="en-US" altLang="zh-CN" sz="32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49" charset="-122"/>
                </a:rPr>
                <a:t>D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zh-CN" altLang="en-US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（</a:t>
              </a:r>
              <a:r>
                <a:rPr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    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Times New Roman" pitchFamily="18" charset="0"/>
                </a:rPr>
                <a:t>•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(A+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Times New Roman" pitchFamily="18" charset="0"/>
                </a:rPr>
                <a:t>C)</a:t>
              </a: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2562" y="2976"/>
              <a:ext cx="63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）</a:t>
              </a: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2653" y="302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" name="AutoShape 93"/>
          <p:cNvSpPr>
            <a:spLocks noChangeArrowheads="1"/>
          </p:cNvSpPr>
          <p:nvPr/>
        </p:nvSpPr>
        <p:spPr bwMode="auto">
          <a:xfrm>
            <a:off x="3358059" y="6161807"/>
            <a:ext cx="936625" cy="215900"/>
          </a:xfrm>
          <a:prstGeom prst="rightArrow">
            <a:avLst>
              <a:gd name="adj1" fmla="val 50000"/>
              <a:gd name="adj2" fmla="val 108456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3356471" y="5730007"/>
            <a:ext cx="1084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latin typeface="Arial" charset="0"/>
                <a:ea typeface="楷体_GB2312" pitchFamily="49" charset="-122"/>
              </a:rPr>
              <a:t>对偶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8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8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3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3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3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3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8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3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3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3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3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8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3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3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8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nimBg="1"/>
      <p:bldP spid="183341" grpId="0" autoUpdateAnimBg="0"/>
      <p:bldP spid="183343" grpId="0" autoUpdateAnimBg="0"/>
      <p:bldP spid="183344" grpId="0" animBg="1"/>
      <p:bldP spid="183345" grpId="0" autoUpdateAnimBg="0"/>
      <p:bldP spid="183346" grpId="0" autoUpdateAnimBg="0"/>
      <p:bldP spid="183347" grpId="0" animBg="1"/>
      <p:bldP spid="183348" grpId="0" autoUpdateAnimBg="0"/>
      <p:bldP spid="183350" grpId="0" autoUpdateAnimBg="0"/>
      <p:bldP spid="183351" grpId="0" autoUpdateAnimBg="0"/>
      <p:bldP spid="183352" grpId="0" autoUpdateAnimBg="0"/>
      <p:bldP spid="183353" grpId="0" animBg="1"/>
      <p:bldP spid="183354" grpId="0" autoUpdateAnimBg="0"/>
      <p:bldP spid="183355" grpId="0" autoUpdateAnimBg="0"/>
      <p:bldP spid="183356" grpId="0" animBg="1"/>
      <p:bldP spid="160838" grpId="0" animBg="1"/>
      <p:bldP spid="160839" grpId="0" animBg="1"/>
      <p:bldP spid="25" grpId="0"/>
      <p:bldP spid="26" grpId="0"/>
      <p:bldP spid="27" grpId="0" animBg="1"/>
      <p:bldP spid="28" grpId="0"/>
      <p:bldP spid="39" grpId="0" animBg="1"/>
      <p:bldP spid="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2" name="AutoShape 4"/>
          <p:cNvSpPr>
            <a:spLocks/>
          </p:cNvSpPr>
          <p:nvPr/>
        </p:nvSpPr>
        <p:spPr bwMode="auto">
          <a:xfrm>
            <a:off x="1905000" y="1112838"/>
            <a:ext cx="457200" cy="4906962"/>
          </a:xfrm>
          <a:prstGeom prst="leftBrace">
            <a:avLst>
              <a:gd name="adj1" fmla="val 89439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868" name="Rectangle 41"/>
          <p:cNvSpPr>
            <a:spLocks noChangeArrowheads="1"/>
          </p:cNvSpPr>
          <p:nvPr/>
        </p:nvSpPr>
        <p:spPr bwMode="auto">
          <a:xfrm>
            <a:off x="971550" y="1987550"/>
            <a:ext cx="72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800" b="1"/>
              <a:t>① </a:t>
            </a:r>
            <a:endParaRPr kumimoji="0" lang="zh-CN" altLang="en-US" sz="2800" b="1">
              <a:latin typeface="Arial" charset="0"/>
            </a:endParaRPr>
          </a:p>
        </p:txBody>
      </p:sp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969963" y="2854325"/>
            <a:ext cx="7418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5475" indent="-6254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>
                <a:latin typeface="Arial" charset="0"/>
              </a:rPr>
              <a:t>②  </a:t>
            </a:r>
            <a:r>
              <a:rPr kumimoji="0" lang="zh-CN" altLang="en-US" sz="2800" b="1" dirty="0">
                <a:latin typeface="Arial" charset="0"/>
              </a:rPr>
              <a:t>两个逻辑表达式相等，它们的对偶也相等</a:t>
            </a:r>
            <a:endParaRPr kumimoji="0" lang="zh-CN" altLang="en-US" dirty="0">
              <a:latin typeface="Arial" charset="0"/>
            </a:endParaRPr>
          </a:p>
        </p:txBody>
      </p: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1835150" y="1916113"/>
            <a:ext cx="4608513" cy="654050"/>
            <a:chOff x="1156" y="1569"/>
            <a:chExt cx="2178" cy="397"/>
          </a:xfrm>
        </p:grpSpPr>
        <p:sp>
          <p:nvSpPr>
            <p:cNvPr id="2" name="Text Box 3"/>
            <p:cNvSpPr txBox="1">
              <a:spLocks noChangeArrowheads="1"/>
            </p:cNvSpPr>
            <p:nvPr/>
          </p:nvSpPr>
          <p:spPr bwMode="auto">
            <a:xfrm>
              <a:off x="1655" y="1569"/>
              <a:ext cx="953" cy="24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Dual Rule</a:t>
              </a:r>
              <a:endParaRPr kumimoji="0" lang="zh-CN" altLang="en-US" sz="2000" dirty="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36887" name="Text Box 3"/>
            <p:cNvSpPr txBox="1">
              <a:spLocks noChangeArrowheads="1"/>
            </p:cNvSpPr>
            <p:nvPr/>
          </p:nvSpPr>
          <p:spPr bwMode="auto">
            <a:xfrm>
              <a:off x="1156" y="1614"/>
              <a:ext cx="363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Arial" charset="0"/>
                </a:rPr>
                <a:t>F</a:t>
              </a:r>
              <a:endParaRPr lang="en-US" altLang="zh-CN" sz="3200" b="1" baseline="30000"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279556" name="Text Box 4"/>
            <p:cNvSpPr txBox="1">
              <a:spLocks noChangeArrowheads="1"/>
            </p:cNvSpPr>
            <p:nvPr/>
          </p:nvSpPr>
          <p:spPr bwMode="auto">
            <a:xfrm>
              <a:off x="2880" y="1614"/>
              <a:ext cx="454" cy="3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Times New Roman" pitchFamily="18" charset="0"/>
                </a:rPr>
                <a:t>(F)</a:t>
              </a:r>
              <a:r>
                <a:rPr lang="en-US" altLang="zh-CN" sz="32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6889" name="AutoShape 46"/>
            <p:cNvSpPr>
              <a:spLocks noChangeArrowheads="1"/>
            </p:cNvSpPr>
            <p:nvPr/>
          </p:nvSpPr>
          <p:spPr bwMode="auto">
            <a:xfrm>
              <a:off x="1565" y="1796"/>
              <a:ext cx="1179" cy="136"/>
            </a:xfrm>
            <a:prstGeom prst="leftRightArrow">
              <a:avLst>
                <a:gd name="adj1" fmla="val 50000"/>
                <a:gd name="adj2" fmla="val 173382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8439" name="Text Box 23"/>
          <p:cNvSpPr txBox="1">
            <a:spLocks noChangeArrowheads="1"/>
          </p:cNvSpPr>
          <p:nvPr/>
        </p:nvSpPr>
        <p:spPr bwMode="auto">
          <a:xfrm>
            <a:off x="2064296" y="3897313"/>
            <a:ext cx="556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" charset="0"/>
              </a:rPr>
              <a:t>A+BCD = (A+B)(A+C)(A+D)</a:t>
            </a:r>
          </a:p>
        </p:txBody>
      </p:sp>
      <p:sp>
        <p:nvSpPr>
          <p:cNvPr id="188441" name="AutoShape 25"/>
          <p:cNvSpPr>
            <a:spLocks noChangeArrowheads="1"/>
          </p:cNvSpPr>
          <p:nvPr/>
        </p:nvSpPr>
        <p:spPr bwMode="auto">
          <a:xfrm>
            <a:off x="2664371" y="4510088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88442" name="Text Box 26"/>
          <p:cNvSpPr txBox="1">
            <a:spLocks noChangeArrowheads="1"/>
          </p:cNvSpPr>
          <p:nvPr/>
        </p:nvSpPr>
        <p:spPr bwMode="auto">
          <a:xfrm>
            <a:off x="1835696" y="5375275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" charset="0"/>
              </a:rPr>
              <a:t>A </a:t>
            </a:r>
            <a:r>
              <a:rPr lang="en-US" altLang="zh-CN" sz="2800" b="1">
                <a:latin typeface="Arial" charset="0"/>
                <a:cs typeface="Times New Roman" pitchFamily="18" charset="0"/>
              </a:rPr>
              <a:t>•</a:t>
            </a:r>
            <a:r>
              <a:rPr lang="en-US" altLang="zh-CN" sz="3200" b="1">
                <a:latin typeface="Arial" charset="0"/>
                <a:cs typeface="Times New Roman" pitchFamily="18" charset="0"/>
              </a:rPr>
              <a:t> ( B+C+D)</a:t>
            </a:r>
          </a:p>
        </p:txBody>
      </p:sp>
      <p:sp>
        <p:nvSpPr>
          <p:cNvPr id="188443" name="Text Box 27"/>
          <p:cNvSpPr txBox="1">
            <a:spLocks noChangeArrowheads="1"/>
          </p:cNvSpPr>
          <p:nvPr/>
        </p:nvSpPr>
        <p:spPr bwMode="auto">
          <a:xfrm>
            <a:off x="4426496" y="5375275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" charset="0"/>
              </a:rPr>
              <a:t>=</a:t>
            </a:r>
          </a:p>
        </p:txBody>
      </p:sp>
      <p:sp>
        <p:nvSpPr>
          <p:cNvPr id="188444" name="Text Box 28"/>
          <p:cNvSpPr txBox="1">
            <a:spLocks noChangeArrowheads="1"/>
          </p:cNvSpPr>
          <p:nvPr/>
        </p:nvSpPr>
        <p:spPr bwMode="auto">
          <a:xfrm>
            <a:off x="4971009" y="5375275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" charset="0"/>
              </a:rPr>
              <a:t>AB+AC+AD</a:t>
            </a:r>
          </a:p>
        </p:txBody>
      </p:sp>
      <p:sp>
        <p:nvSpPr>
          <p:cNvPr id="188445" name="AutoShape 29"/>
          <p:cNvSpPr>
            <a:spLocks noChangeArrowheads="1"/>
          </p:cNvSpPr>
          <p:nvPr/>
        </p:nvSpPr>
        <p:spPr bwMode="auto">
          <a:xfrm>
            <a:off x="6048921" y="4510088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953296" y="4654550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Arial" charset="0"/>
              </a:rPr>
              <a:t>Dual Rule</a:t>
            </a:r>
            <a:endParaRPr kumimoji="0" lang="zh-CN" altLang="en-US" sz="2000">
              <a:latin typeface="Arial" charset="0"/>
              <a:ea typeface="楷体_GB2312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337846" y="4654550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Arial" charset="0"/>
              </a:rPr>
              <a:t>Dual Rule</a:t>
            </a:r>
            <a:endParaRPr kumimoji="0" lang="zh-CN" altLang="en-US" sz="2000">
              <a:latin typeface="Arial" charset="0"/>
              <a:ea typeface="楷体_GB2312" pitchFamily="49" charset="-122"/>
            </a:endParaRPr>
          </a:p>
        </p:txBody>
      </p:sp>
      <p:sp>
        <p:nvSpPr>
          <p:cNvPr id="36879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pic>
        <p:nvPicPr>
          <p:cNvPr id="36880" name="Picture 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1" name="Picture 5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2" name="Text Box 9"/>
          <p:cNvSpPr txBox="1">
            <a:spLocks noChangeArrowheads="1"/>
          </p:cNvSpPr>
          <p:nvPr/>
        </p:nvSpPr>
        <p:spPr bwMode="auto">
          <a:xfrm>
            <a:off x="1042988" y="981075"/>
            <a:ext cx="4176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altLang="zh-CN" sz="3200" b="1">
                <a:solidFill>
                  <a:srgbClr val="006600"/>
                </a:solidFill>
                <a:latin typeface="Arial" charset="0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特殊定理</a:t>
            </a:r>
          </a:p>
        </p:txBody>
      </p:sp>
      <p:sp>
        <p:nvSpPr>
          <p:cNvPr id="36883" name="Text Box 9"/>
          <p:cNvSpPr txBox="1">
            <a:spLocks noChangeArrowheads="1"/>
          </p:cNvSpPr>
          <p:nvPr/>
        </p:nvSpPr>
        <p:spPr bwMode="auto">
          <a:xfrm>
            <a:off x="1042988" y="981075"/>
            <a:ext cx="4176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altLang="zh-CN" sz="3200" b="1">
                <a:solidFill>
                  <a:srgbClr val="006600"/>
                </a:solidFill>
                <a:latin typeface="Arial" charset="0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特殊定理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——</a:t>
            </a:r>
            <a:endParaRPr lang="zh-CN" altLang="en-US" sz="3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6884" name="Text Box 3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146550" y="981075"/>
            <a:ext cx="4973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i="1">
                <a:solidFill>
                  <a:schemeClr val="bg1"/>
                </a:solidFill>
                <a:latin typeface="Arial" charset="0"/>
              </a:rPr>
              <a:t>对偶规则的推论</a:t>
            </a:r>
            <a:endParaRPr lang="en-US" altLang="zh-CN" sz="3200" b="1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576263" y="3852863"/>
            <a:ext cx="9350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</a:rPr>
              <a:t>例：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8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18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18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18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18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  <p:bldP spid="265280" grpId="0" autoUpdateAnimBg="0"/>
      <p:bldP spid="188439" grpId="0" autoUpdateAnimBg="0"/>
      <p:bldP spid="188441" grpId="0" animBg="1"/>
      <p:bldP spid="188442" grpId="0" autoUpdateAnimBg="0"/>
      <p:bldP spid="188443" grpId="0" autoUpdateAnimBg="0"/>
      <p:bldP spid="188444" grpId="0" autoUpdateAnimBg="0"/>
      <p:bldP spid="188445" grpId="0" animBg="1"/>
      <p:bldP spid="3" grpId="0"/>
      <p:bldP spid="4" grpId="0"/>
      <p:bldP spid="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468313" y="1125538"/>
            <a:ext cx="5113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3.  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常用公式</a:t>
            </a: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755650" y="2779713"/>
            <a:ext cx="274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3200" b="1"/>
              <a:t>⒃   A+AB=A</a:t>
            </a:r>
            <a:endParaRPr lang="en-US" altLang="zh-CN" sz="3200"/>
          </a:p>
        </p:txBody>
      </p:sp>
      <p:grpSp>
        <p:nvGrpSpPr>
          <p:cNvPr id="8" name="Group 116"/>
          <p:cNvGrpSpPr>
            <a:grpSpLocks/>
          </p:cNvGrpSpPr>
          <p:nvPr/>
        </p:nvGrpSpPr>
        <p:grpSpPr bwMode="auto">
          <a:xfrm>
            <a:off x="755650" y="1916113"/>
            <a:ext cx="3352800" cy="579437"/>
            <a:chOff x="336" y="912"/>
            <a:chExt cx="2112" cy="365"/>
          </a:xfrm>
        </p:grpSpPr>
        <p:sp>
          <p:nvSpPr>
            <p:cNvPr id="37940" name="Text Box 4"/>
            <p:cNvSpPr txBox="1">
              <a:spLocks noChangeArrowheads="1"/>
            </p:cNvSpPr>
            <p:nvPr/>
          </p:nvSpPr>
          <p:spPr bwMode="auto">
            <a:xfrm>
              <a:off x="336" y="912"/>
              <a:ext cx="21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 dirty="0"/>
                <a:t>⒂   AB+A      = A</a:t>
              </a:r>
            </a:p>
          </p:txBody>
        </p:sp>
        <p:grpSp>
          <p:nvGrpSpPr>
            <p:cNvPr id="37941" name="Group 9"/>
            <p:cNvGrpSpPr>
              <a:grpSpLocks/>
            </p:cNvGrpSpPr>
            <p:nvPr/>
          </p:nvGrpSpPr>
          <p:grpSpPr bwMode="auto">
            <a:xfrm>
              <a:off x="1488" y="912"/>
              <a:ext cx="336" cy="365"/>
              <a:chOff x="240" y="2736"/>
              <a:chExt cx="336" cy="365"/>
            </a:xfrm>
          </p:grpSpPr>
          <p:sp>
            <p:nvSpPr>
              <p:cNvPr id="37942" name="Text Box 7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B</a:t>
                </a:r>
              </a:p>
            </p:txBody>
          </p:sp>
          <p:sp>
            <p:nvSpPr>
              <p:cNvPr id="37943" name="Line 8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755650" y="3643313"/>
            <a:ext cx="3810000" cy="579437"/>
            <a:chOff x="336" y="2016"/>
            <a:chExt cx="2400" cy="365"/>
          </a:xfrm>
        </p:grpSpPr>
        <p:sp>
          <p:nvSpPr>
            <p:cNvPr id="37936" name="Text Box 10"/>
            <p:cNvSpPr txBox="1">
              <a:spLocks noChangeArrowheads="1"/>
            </p:cNvSpPr>
            <p:nvPr/>
          </p:nvSpPr>
          <p:spPr bwMode="auto">
            <a:xfrm>
              <a:off x="336" y="2016"/>
              <a:ext cx="24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 dirty="0"/>
                <a:t>⒄   A+    B = A+B</a:t>
              </a:r>
              <a:endParaRPr lang="en-US" altLang="zh-CN" sz="3200" dirty="0"/>
            </a:p>
          </p:txBody>
        </p:sp>
        <p:grpSp>
          <p:nvGrpSpPr>
            <p:cNvPr id="37937" name="Group 12"/>
            <p:cNvGrpSpPr>
              <a:grpSpLocks/>
            </p:cNvGrpSpPr>
            <p:nvPr/>
          </p:nvGrpSpPr>
          <p:grpSpPr bwMode="auto">
            <a:xfrm>
              <a:off x="1200" y="2016"/>
              <a:ext cx="336" cy="365"/>
              <a:chOff x="240" y="2736"/>
              <a:chExt cx="336" cy="365"/>
            </a:xfrm>
          </p:grpSpPr>
          <p:sp>
            <p:nvSpPr>
              <p:cNvPr id="37938" name="Text Box 13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39" name="Line 14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114"/>
          <p:cNvGrpSpPr>
            <a:grpSpLocks/>
          </p:cNvGrpSpPr>
          <p:nvPr/>
        </p:nvGrpSpPr>
        <p:grpSpPr bwMode="auto">
          <a:xfrm>
            <a:off x="708025" y="4437063"/>
            <a:ext cx="5029200" cy="579437"/>
            <a:chOff x="336" y="2592"/>
            <a:chExt cx="3168" cy="365"/>
          </a:xfrm>
        </p:grpSpPr>
        <p:sp>
          <p:nvSpPr>
            <p:cNvPr id="37929" name="Text Box 11"/>
            <p:cNvSpPr txBox="1">
              <a:spLocks noChangeArrowheads="1"/>
            </p:cNvSpPr>
            <p:nvPr/>
          </p:nvSpPr>
          <p:spPr bwMode="auto">
            <a:xfrm>
              <a:off x="336" y="2592"/>
              <a:ext cx="31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/>
                <a:t>⒅   AB+    C+BC =AB+   C</a:t>
              </a:r>
              <a:endParaRPr lang="en-US" altLang="zh-CN" sz="3200"/>
            </a:p>
          </p:txBody>
        </p:sp>
        <p:grpSp>
          <p:nvGrpSpPr>
            <p:cNvPr id="37930" name="Group 16"/>
            <p:cNvGrpSpPr>
              <a:grpSpLocks/>
            </p:cNvGrpSpPr>
            <p:nvPr/>
          </p:nvGrpSpPr>
          <p:grpSpPr bwMode="auto">
            <a:xfrm>
              <a:off x="1344" y="2592"/>
              <a:ext cx="336" cy="365"/>
              <a:chOff x="240" y="2736"/>
              <a:chExt cx="336" cy="365"/>
            </a:xfrm>
          </p:grpSpPr>
          <p:sp>
            <p:nvSpPr>
              <p:cNvPr id="37934" name="Text Box 17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35" name="Line 18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931" name="Group 19"/>
            <p:cNvGrpSpPr>
              <a:grpSpLocks/>
            </p:cNvGrpSpPr>
            <p:nvPr/>
          </p:nvGrpSpPr>
          <p:grpSpPr bwMode="auto">
            <a:xfrm>
              <a:off x="2976" y="2592"/>
              <a:ext cx="336" cy="365"/>
              <a:chOff x="240" y="2736"/>
              <a:chExt cx="336" cy="365"/>
            </a:xfrm>
          </p:grpSpPr>
          <p:sp>
            <p:nvSpPr>
              <p:cNvPr id="37932" name="Text Box 20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33" name="Line 21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708025" y="5157788"/>
            <a:ext cx="5181600" cy="579437"/>
            <a:chOff x="336" y="3120"/>
            <a:chExt cx="3264" cy="365"/>
          </a:xfrm>
        </p:grpSpPr>
        <p:sp>
          <p:nvSpPr>
            <p:cNvPr id="37922" name="Text Box 41"/>
            <p:cNvSpPr txBox="1">
              <a:spLocks noChangeArrowheads="1"/>
            </p:cNvSpPr>
            <p:nvPr/>
          </p:nvSpPr>
          <p:spPr bwMode="auto">
            <a:xfrm>
              <a:off x="336" y="3120"/>
              <a:ext cx="32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⒅</a:t>
              </a:r>
              <a:r>
                <a:rPr lang="en-US" altLang="zh-CN" sz="3200" b="1" baseline="30000" dirty="0"/>
                <a:t>’  </a:t>
              </a:r>
              <a:r>
                <a:rPr lang="en-US" altLang="zh-CN" sz="3200" b="1" dirty="0"/>
                <a:t>AB+    C+BCD =AB+   C</a:t>
              </a:r>
              <a:endParaRPr lang="en-US" altLang="zh-CN" sz="3200" b="1" baseline="30000" dirty="0"/>
            </a:p>
          </p:txBody>
        </p:sp>
        <p:grpSp>
          <p:nvGrpSpPr>
            <p:cNvPr id="37923" name="Group 42"/>
            <p:cNvGrpSpPr>
              <a:grpSpLocks/>
            </p:cNvGrpSpPr>
            <p:nvPr/>
          </p:nvGrpSpPr>
          <p:grpSpPr bwMode="auto">
            <a:xfrm>
              <a:off x="1296" y="3120"/>
              <a:ext cx="336" cy="365"/>
              <a:chOff x="240" y="2736"/>
              <a:chExt cx="336" cy="365"/>
            </a:xfrm>
          </p:grpSpPr>
          <p:sp>
            <p:nvSpPr>
              <p:cNvPr id="37927" name="Text Box 43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28" name="Line 44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924" name="Group 45"/>
            <p:cNvGrpSpPr>
              <a:grpSpLocks/>
            </p:cNvGrpSpPr>
            <p:nvPr/>
          </p:nvGrpSpPr>
          <p:grpSpPr bwMode="auto">
            <a:xfrm>
              <a:off x="3072" y="3120"/>
              <a:ext cx="336" cy="365"/>
              <a:chOff x="240" y="2736"/>
              <a:chExt cx="336" cy="365"/>
            </a:xfrm>
          </p:grpSpPr>
          <p:sp>
            <p:nvSpPr>
              <p:cNvPr id="37925" name="Text Box 46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26" name="Line 47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63991" name="Rectangle 151"/>
          <p:cNvSpPr>
            <a:spLocks noChangeArrowheads="1"/>
          </p:cNvSpPr>
          <p:nvPr/>
        </p:nvSpPr>
        <p:spPr bwMode="auto">
          <a:xfrm>
            <a:off x="179388" y="4365625"/>
            <a:ext cx="8785225" cy="223202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sp>
        <p:nvSpPr>
          <p:cNvPr id="3" name="椭圆形标注 2"/>
          <p:cNvSpPr/>
          <p:nvPr/>
        </p:nvSpPr>
        <p:spPr bwMode="auto">
          <a:xfrm>
            <a:off x="6444208" y="3250067"/>
            <a:ext cx="2520405" cy="1130300"/>
          </a:xfrm>
          <a:prstGeom prst="wedgeEllipseCallout">
            <a:avLst>
              <a:gd name="adj1" fmla="val -86071"/>
              <a:gd name="adj2" fmla="val 791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蕴含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律</a:t>
            </a:r>
            <a:r>
              <a:rPr lang="en-US" altLang="zh-CN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冗余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律</a:t>
            </a:r>
            <a:r>
              <a:rPr lang="en-US" altLang="zh-CN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包含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律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9" name="椭圆形标注 68"/>
          <p:cNvSpPr/>
          <p:nvPr/>
        </p:nvSpPr>
        <p:spPr bwMode="auto">
          <a:xfrm>
            <a:off x="4208859" y="1427163"/>
            <a:ext cx="1824831" cy="565150"/>
          </a:xfrm>
          <a:prstGeom prst="wedgeEllipseCallout">
            <a:avLst>
              <a:gd name="adj1" fmla="val -77002"/>
              <a:gd name="adj2" fmla="val 779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合并律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0" name="椭圆形标注 69"/>
          <p:cNvSpPr/>
          <p:nvPr/>
        </p:nvSpPr>
        <p:spPr bwMode="auto">
          <a:xfrm>
            <a:off x="3611265" y="2348880"/>
            <a:ext cx="1824831" cy="565150"/>
          </a:xfrm>
          <a:prstGeom prst="wedgeEllipseCallout">
            <a:avLst>
              <a:gd name="adj1" fmla="val -77002"/>
              <a:gd name="adj2" fmla="val 779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吸收律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1" name="椭圆形标注 70"/>
          <p:cNvSpPr/>
          <p:nvPr/>
        </p:nvSpPr>
        <p:spPr bwMode="auto">
          <a:xfrm>
            <a:off x="4361259" y="3176362"/>
            <a:ext cx="1824831" cy="565150"/>
          </a:xfrm>
          <a:prstGeom prst="wedgeEllipseCallout">
            <a:avLst>
              <a:gd name="adj1" fmla="val -77002"/>
              <a:gd name="adj2" fmla="val 779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消除律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4213" y="5873750"/>
            <a:ext cx="7704137" cy="584775"/>
            <a:chOff x="684213" y="5873750"/>
            <a:chExt cx="7704137" cy="584775"/>
          </a:xfrm>
        </p:grpSpPr>
        <p:sp>
          <p:nvSpPr>
            <p:cNvPr id="187433" name="Text Box 41"/>
            <p:cNvSpPr txBox="1">
              <a:spLocks noChangeArrowheads="1"/>
            </p:cNvSpPr>
            <p:nvPr/>
          </p:nvSpPr>
          <p:spPr bwMode="auto">
            <a:xfrm>
              <a:off x="684213" y="5873750"/>
              <a:ext cx="7704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⒅</a:t>
              </a:r>
              <a:r>
                <a:rPr lang="en-US" altLang="zh-CN" sz="3200" b="1" baseline="30000" dirty="0"/>
                <a:t>”</a:t>
              </a:r>
              <a:r>
                <a:rPr lang="en-US" altLang="zh-CN" sz="3200" b="1" dirty="0"/>
                <a:t> (</a:t>
              </a:r>
              <a:r>
                <a:rPr lang="en-US" altLang="zh-CN" sz="3200" b="1" dirty="0" smtClean="0"/>
                <a:t>A+B)</a:t>
              </a:r>
              <a:r>
                <a:rPr lang="en-US" altLang="zh-CN" sz="3200" b="1" dirty="0"/>
                <a:t> (</a:t>
              </a:r>
              <a:r>
                <a:rPr lang="en-US" altLang="en-US" sz="3200" b="1" dirty="0" smtClean="0"/>
                <a:t>A</a:t>
              </a:r>
              <a:r>
                <a:rPr lang="en-US" altLang="zh-CN" dirty="0" smtClean="0"/>
                <a:t> </a:t>
              </a:r>
              <a:r>
                <a:rPr lang="en-US" altLang="zh-CN" sz="3200" b="1" dirty="0"/>
                <a:t>+C ) </a:t>
              </a:r>
              <a:r>
                <a:rPr lang="en-US" altLang="zh-CN" sz="3200" b="1" dirty="0" smtClean="0"/>
                <a:t>(</a:t>
              </a:r>
              <a:r>
                <a:rPr lang="en-US" altLang="zh-CN" sz="3200" b="1" dirty="0"/>
                <a:t>B+C</a:t>
              </a:r>
              <a:r>
                <a:rPr lang="en-US" altLang="zh-CN" sz="3200" b="1" dirty="0" smtClean="0"/>
                <a:t>) = </a:t>
              </a:r>
              <a:r>
                <a:rPr lang="en-US" altLang="zh-CN" sz="3200" b="1" dirty="0"/>
                <a:t>(A+B)(</a:t>
              </a:r>
              <a:r>
                <a:rPr lang="en-US" altLang="en-US" sz="3200" b="1" dirty="0" smtClean="0"/>
                <a:t>A</a:t>
              </a:r>
              <a:r>
                <a:rPr lang="en-US" altLang="zh-CN" sz="3200" dirty="0" smtClean="0"/>
                <a:t> </a:t>
              </a:r>
              <a:r>
                <a:rPr lang="en-US" altLang="zh-CN" sz="3200" b="1" dirty="0"/>
                <a:t>+C )</a:t>
              </a:r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6723856" y="5949280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21"/>
            <p:cNvSpPr>
              <a:spLocks noChangeShapeType="1"/>
            </p:cNvSpPr>
            <p:nvPr/>
          </p:nvSpPr>
          <p:spPr bwMode="auto">
            <a:xfrm>
              <a:off x="2771800" y="5949280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2000"/>
                                        <p:tgtEl>
                                          <p:spTgt spid="16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80" grpId="0" autoUpdateAnimBg="0"/>
      <p:bldP spid="187397" grpId="0" autoUpdateAnimBg="0"/>
      <p:bldP spid="163991" grpId="0" animBg="1"/>
      <p:bldP spid="3" grpId="0" animBg="1"/>
      <p:bldP spid="69" grpId="0" animBg="1"/>
      <p:bldP spid="70" grpId="0" animBg="1"/>
      <p:bldP spid="7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468313" y="1125538"/>
            <a:ext cx="5113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3.  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常用公式</a:t>
            </a: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755650" y="2779713"/>
            <a:ext cx="274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3200" b="1"/>
              <a:t>⒃   A+AB=A</a:t>
            </a:r>
            <a:endParaRPr lang="en-US" altLang="zh-CN" sz="3200"/>
          </a:p>
        </p:txBody>
      </p:sp>
      <p:grpSp>
        <p:nvGrpSpPr>
          <p:cNvPr id="8" name="Group 116"/>
          <p:cNvGrpSpPr>
            <a:grpSpLocks/>
          </p:cNvGrpSpPr>
          <p:nvPr/>
        </p:nvGrpSpPr>
        <p:grpSpPr bwMode="auto">
          <a:xfrm>
            <a:off x="755650" y="1916113"/>
            <a:ext cx="3352800" cy="579437"/>
            <a:chOff x="336" y="912"/>
            <a:chExt cx="2112" cy="365"/>
          </a:xfrm>
        </p:grpSpPr>
        <p:sp>
          <p:nvSpPr>
            <p:cNvPr id="37940" name="Text Box 4"/>
            <p:cNvSpPr txBox="1">
              <a:spLocks noChangeArrowheads="1"/>
            </p:cNvSpPr>
            <p:nvPr/>
          </p:nvSpPr>
          <p:spPr bwMode="auto">
            <a:xfrm>
              <a:off x="336" y="912"/>
              <a:ext cx="21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/>
                <a:t>⒂   AB+A      = A</a:t>
              </a:r>
            </a:p>
          </p:txBody>
        </p:sp>
        <p:grpSp>
          <p:nvGrpSpPr>
            <p:cNvPr id="37941" name="Group 9"/>
            <p:cNvGrpSpPr>
              <a:grpSpLocks/>
            </p:cNvGrpSpPr>
            <p:nvPr/>
          </p:nvGrpSpPr>
          <p:grpSpPr bwMode="auto">
            <a:xfrm>
              <a:off x="1488" y="912"/>
              <a:ext cx="336" cy="365"/>
              <a:chOff x="240" y="2736"/>
              <a:chExt cx="336" cy="365"/>
            </a:xfrm>
          </p:grpSpPr>
          <p:sp>
            <p:nvSpPr>
              <p:cNvPr id="37942" name="Text Box 7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B</a:t>
                </a:r>
              </a:p>
            </p:txBody>
          </p:sp>
          <p:sp>
            <p:nvSpPr>
              <p:cNvPr id="37943" name="Line 8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755650" y="3643313"/>
            <a:ext cx="3810000" cy="579437"/>
            <a:chOff x="336" y="2016"/>
            <a:chExt cx="2400" cy="365"/>
          </a:xfrm>
        </p:grpSpPr>
        <p:sp>
          <p:nvSpPr>
            <p:cNvPr id="37936" name="Text Box 10"/>
            <p:cNvSpPr txBox="1">
              <a:spLocks noChangeArrowheads="1"/>
            </p:cNvSpPr>
            <p:nvPr/>
          </p:nvSpPr>
          <p:spPr bwMode="auto">
            <a:xfrm>
              <a:off x="336" y="2016"/>
              <a:ext cx="24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 dirty="0"/>
                <a:t>⒄   A+    B = A+B</a:t>
              </a:r>
              <a:endParaRPr lang="en-US" altLang="zh-CN" sz="3200" dirty="0"/>
            </a:p>
          </p:txBody>
        </p:sp>
        <p:grpSp>
          <p:nvGrpSpPr>
            <p:cNvPr id="37937" name="Group 12"/>
            <p:cNvGrpSpPr>
              <a:grpSpLocks/>
            </p:cNvGrpSpPr>
            <p:nvPr/>
          </p:nvGrpSpPr>
          <p:grpSpPr bwMode="auto">
            <a:xfrm>
              <a:off x="1200" y="2016"/>
              <a:ext cx="336" cy="365"/>
              <a:chOff x="240" y="2736"/>
              <a:chExt cx="336" cy="365"/>
            </a:xfrm>
          </p:grpSpPr>
          <p:sp>
            <p:nvSpPr>
              <p:cNvPr id="37938" name="Text Box 13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39" name="Line 14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114"/>
          <p:cNvGrpSpPr>
            <a:grpSpLocks/>
          </p:cNvGrpSpPr>
          <p:nvPr/>
        </p:nvGrpSpPr>
        <p:grpSpPr bwMode="auto">
          <a:xfrm>
            <a:off x="708025" y="4437063"/>
            <a:ext cx="5029200" cy="579437"/>
            <a:chOff x="336" y="2592"/>
            <a:chExt cx="3168" cy="365"/>
          </a:xfrm>
        </p:grpSpPr>
        <p:sp>
          <p:nvSpPr>
            <p:cNvPr id="37929" name="Text Box 11"/>
            <p:cNvSpPr txBox="1">
              <a:spLocks noChangeArrowheads="1"/>
            </p:cNvSpPr>
            <p:nvPr/>
          </p:nvSpPr>
          <p:spPr bwMode="auto">
            <a:xfrm>
              <a:off x="336" y="2592"/>
              <a:ext cx="31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/>
                <a:t>⒅   AB+    C+BC =AB+   C</a:t>
              </a:r>
              <a:endParaRPr lang="en-US" altLang="zh-CN" sz="3200"/>
            </a:p>
          </p:txBody>
        </p:sp>
        <p:grpSp>
          <p:nvGrpSpPr>
            <p:cNvPr id="37930" name="Group 16"/>
            <p:cNvGrpSpPr>
              <a:grpSpLocks/>
            </p:cNvGrpSpPr>
            <p:nvPr/>
          </p:nvGrpSpPr>
          <p:grpSpPr bwMode="auto">
            <a:xfrm>
              <a:off x="1344" y="2592"/>
              <a:ext cx="336" cy="365"/>
              <a:chOff x="240" y="2736"/>
              <a:chExt cx="336" cy="365"/>
            </a:xfrm>
          </p:grpSpPr>
          <p:sp>
            <p:nvSpPr>
              <p:cNvPr id="37934" name="Text Box 17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35" name="Line 18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931" name="Group 19"/>
            <p:cNvGrpSpPr>
              <a:grpSpLocks/>
            </p:cNvGrpSpPr>
            <p:nvPr/>
          </p:nvGrpSpPr>
          <p:grpSpPr bwMode="auto">
            <a:xfrm>
              <a:off x="2976" y="2592"/>
              <a:ext cx="336" cy="365"/>
              <a:chOff x="240" y="2736"/>
              <a:chExt cx="336" cy="365"/>
            </a:xfrm>
          </p:grpSpPr>
          <p:sp>
            <p:nvSpPr>
              <p:cNvPr id="37932" name="Text Box 20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33" name="Line 21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708025" y="5157788"/>
            <a:ext cx="5181600" cy="579437"/>
            <a:chOff x="336" y="3120"/>
            <a:chExt cx="3264" cy="365"/>
          </a:xfrm>
        </p:grpSpPr>
        <p:sp>
          <p:nvSpPr>
            <p:cNvPr id="37922" name="Text Box 41"/>
            <p:cNvSpPr txBox="1">
              <a:spLocks noChangeArrowheads="1"/>
            </p:cNvSpPr>
            <p:nvPr/>
          </p:nvSpPr>
          <p:spPr bwMode="auto">
            <a:xfrm>
              <a:off x="336" y="3120"/>
              <a:ext cx="32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⒅</a:t>
              </a:r>
              <a:r>
                <a:rPr lang="en-US" altLang="zh-CN" sz="3200" b="1" baseline="30000" dirty="0"/>
                <a:t>’  </a:t>
              </a:r>
              <a:r>
                <a:rPr lang="en-US" altLang="zh-CN" sz="3200" b="1" dirty="0"/>
                <a:t>AB+    C+BCD =AB+   C</a:t>
              </a:r>
              <a:endParaRPr lang="en-US" altLang="zh-CN" sz="3200" b="1" baseline="30000" dirty="0"/>
            </a:p>
          </p:txBody>
        </p:sp>
        <p:grpSp>
          <p:nvGrpSpPr>
            <p:cNvPr id="37923" name="Group 42"/>
            <p:cNvGrpSpPr>
              <a:grpSpLocks/>
            </p:cNvGrpSpPr>
            <p:nvPr/>
          </p:nvGrpSpPr>
          <p:grpSpPr bwMode="auto">
            <a:xfrm>
              <a:off x="1296" y="3120"/>
              <a:ext cx="336" cy="365"/>
              <a:chOff x="240" y="2736"/>
              <a:chExt cx="336" cy="365"/>
            </a:xfrm>
          </p:grpSpPr>
          <p:sp>
            <p:nvSpPr>
              <p:cNvPr id="37927" name="Text Box 43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28" name="Line 44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924" name="Group 45"/>
            <p:cNvGrpSpPr>
              <a:grpSpLocks/>
            </p:cNvGrpSpPr>
            <p:nvPr/>
          </p:nvGrpSpPr>
          <p:grpSpPr bwMode="auto">
            <a:xfrm>
              <a:off x="3072" y="3120"/>
              <a:ext cx="336" cy="365"/>
              <a:chOff x="240" y="2736"/>
              <a:chExt cx="336" cy="365"/>
            </a:xfrm>
          </p:grpSpPr>
          <p:sp>
            <p:nvSpPr>
              <p:cNvPr id="37925" name="Text Box 46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26" name="Line 47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63991" name="Rectangle 151"/>
          <p:cNvSpPr>
            <a:spLocks noChangeArrowheads="1"/>
          </p:cNvSpPr>
          <p:nvPr/>
        </p:nvSpPr>
        <p:spPr bwMode="auto">
          <a:xfrm>
            <a:off x="179388" y="4365625"/>
            <a:ext cx="8785225" cy="223202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4213" y="5873750"/>
            <a:ext cx="7704137" cy="584775"/>
            <a:chOff x="684213" y="5873750"/>
            <a:chExt cx="7704137" cy="584775"/>
          </a:xfrm>
        </p:grpSpPr>
        <p:sp>
          <p:nvSpPr>
            <p:cNvPr id="187433" name="Text Box 41"/>
            <p:cNvSpPr txBox="1">
              <a:spLocks noChangeArrowheads="1"/>
            </p:cNvSpPr>
            <p:nvPr/>
          </p:nvSpPr>
          <p:spPr bwMode="auto">
            <a:xfrm>
              <a:off x="684213" y="5873750"/>
              <a:ext cx="7704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⒅</a:t>
              </a:r>
              <a:r>
                <a:rPr lang="en-US" altLang="zh-CN" sz="3200" b="1" baseline="30000" dirty="0"/>
                <a:t>”</a:t>
              </a:r>
              <a:r>
                <a:rPr lang="en-US" altLang="zh-CN" sz="3200" b="1" dirty="0"/>
                <a:t> (</a:t>
              </a:r>
              <a:r>
                <a:rPr lang="en-US" altLang="zh-CN" sz="3200" b="1" dirty="0" smtClean="0"/>
                <a:t>A+B)</a:t>
              </a:r>
              <a:r>
                <a:rPr lang="en-US" altLang="zh-CN" sz="3200" b="1" dirty="0"/>
                <a:t> (</a:t>
              </a:r>
              <a:r>
                <a:rPr lang="en-US" altLang="en-US" sz="3200" b="1" dirty="0" smtClean="0"/>
                <a:t>A</a:t>
              </a:r>
              <a:r>
                <a:rPr lang="en-US" altLang="zh-CN" dirty="0" smtClean="0"/>
                <a:t> </a:t>
              </a:r>
              <a:r>
                <a:rPr lang="en-US" altLang="zh-CN" sz="3200" b="1" dirty="0"/>
                <a:t>+C ) </a:t>
              </a:r>
              <a:r>
                <a:rPr lang="en-US" altLang="zh-CN" sz="3200" b="1" dirty="0" smtClean="0"/>
                <a:t>(</a:t>
              </a:r>
              <a:r>
                <a:rPr lang="en-US" altLang="zh-CN" sz="3200" b="1" dirty="0"/>
                <a:t>B+C</a:t>
              </a:r>
              <a:r>
                <a:rPr lang="en-US" altLang="zh-CN" sz="3200" b="1" dirty="0" smtClean="0"/>
                <a:t>) = </a:t>
              </a:r>
              <a:r>
                <a:rPr lang="en-US" altLang="zh-CN" sz="3200" b="1" dirty="0"/>
                <a:t>(A+B)(</a:t>
              </a:r>
              <a:r>
                <a:rPr lang="en-US" altLang="en-US" sz="3200" b="1" dirty="0" smtClean="0"/>
                <a:t>A</a:t>
              </a:r>
              <a:r>
                <a:rPr lang="en-US" altLang="zh-CN" sz="3200" dirty="0" smtClean="0"/>
                <a:t> </a:t>
              </a:r>
              <a:r>
                <a:rPr lang="en-US" altLang="zh-CN" sz="3200" b="1" dirty="0"/>
                <a:t>+C )</a:t>
              </a:r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6723856" y="5949280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21"/>
            <p:cNvSpPr>
              <a:spLocks noChangeShapeType="1"/>
            </p:cNvSpPr>
            <p:nvPr/>
          </p:nvSpPr>
          <p:spPr bwMode="auto">
            <a:xfrm>
              <a:off x="2771800" y="5949280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" name="Group 61"/>
          <p:cNvGrpSpPr>
            <a:grpSpLocks/>
          </p:cNvGrpSpPr>
          <p:nvPr/>
        </p:nvGrpSpPr>
        <p:grpSpPr bwMode="auto">
          <a:xfrm>
            <a:off x="5759326" y="1268760"/>
            <a:ext cx="914400" cy="2789238"/>
            <a:chOff x="4176" y="2467"/>
            <a:chExt cx="576" cy="1757"/>
          </a:xfrm>
        </p:grpSpPr>
        <p:grpSp>
          <p:nvGrpSpPr>
            <p:cNvPr id="42" name="Group 49"/>
            <p:cNvGrpSpPr>
              <a:grpSpLocks/>
            </p:cNvGrpSpPr>
            <p:nvPr/>
          </p:nvGrpSpPr>
          <p:grpSpPr bwMode="auto">
            <a:xfrm>
              <a:off x="4176" y="2467"/>
              <a:ext cx="336" cy="365"/>
              <a:chOff x="240" y="2736"/>
              <a:chExt cx="336" cy="365"/>
            </a:xfrm>
          </p:grpSpPr>
          <p:sp>
            <p:nvSpPr>
              <p:cNvPr id="52" name="Text Box 50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3" name="Line 51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3" name="Group 52"/>
            <p:cNvGrpSpPr>
              <a:grpSpLocks/>
            </p:cNvGrpSpPr>
            <p:nvPr/>
          </p:nvGrpSpPr>
          <p:grpSpPr bwMode="auto">
            <a:xfrm>
              <a:off x="4320" y="2947"/>
              <a:ext cx="336" cy="365"/>
              <a:chOff x="240" y="2736"/>
              <a:chExt cx="336" cy="365"/>
            </a:xfrm>
          </p:grpSpPr>
          <p:sp>
            <p:nvSpPr>
              <p:cNvPr id="50" name="Text Box 53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1" name="Line 54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4" name="Group 55"/>
            <p:cNvGrpSpPr>
              <a:grpSpLocks/>
            </p:cNvGrpSpPr>
            <p:nvPr/>
          </p:nvGrpSpPr>
          <p:grpSpPr bwMode="auto">
            <a:xfrm>
              <a:off x="4368" y="3408"/>
              <a:ext cx="336" cy="365"/>
              <a:chOff x="240" y="2736"/>
              <a:chExt cx="336" cy="365"/>
            </a:xfrm>
          </p:grpSpPr>
          <p:sp>
            <p:nvSpPr>
              <p:cNvPr id="48" name="Text Box 56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9" name="Line 57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5" name="Group 58"/>
            <p:cNvGrpSpPr>
              <a:grpSpLocks/>
            </p:cNvGrpSpPr>
            <p:nvPr/>
          </p:nvGrpSpPr>
          <p:grpSpPr bwMode="auto">
            <a:xfrm>
              <a:off x="4416" y="3859"/>
              <a:ext cx="336" cy="365"/>
              <a:chOff x="240" y="2736"/>
              <a:chExt cx="336" cy="365"/>
            </a:xfrm>
          </p:grpSpPr>
          <p:sp>
            <p:nvSpPr>
              <p:cNvPr id="46" name="Text Box 59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7" name="Line 60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54" name="Group 40"/>
          <p:cNvGrpSpPr>
            <a:grpSpLocks/>
          </p:cNvGrpSpPr>
          <p:nvPr/>
        </p:nvGrpSpPr>
        <p:grpSpPr bwMode="auto">
          <a:xfrm>
            <a:off x="4917504" y="1613396"/>
            <a:ext cx="4191000" cy="2133600"/>
            <a:chOff x="2928" y="720"/>
            <a:chExt cx="2640" cy="1344"/>
          </a:xfrm>
        </p:grpSpPr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2928" y="720"/>
              <a:ext cx="2640" cy="1344"/>
            </a:xfrm>
            <a:prstGeom prst="rect">
              <a:avLst/>
            </a:prstGeom>
            <a:solidFill>
              <a:srgbClr val="6600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6" name="Group 38"/>
            <p:cNvGrpSpPr>
              <a:grpSpLocks/>
            </p:cNvGrpSpPr>
            <p:nvPr/>
          </p:nvGrpSpPr>
          <p:grpSpPr bwMode="auto">
            <a:xfrm>
              <a:off x="2928" y="768"/>
              <a:ext cx="2640" cy="1287"/>
              <a:chOff x="2928" y="768"/>
              <a:chExt cx="2640" cy="1287"/>
            </a:xfrm>
          </p:grpSpPr>
          <p:sp>
            <p:nvSpPr>
              <p:cNvPr id="57" name="Text Box 22"/>
              <p:cNvSpPr txBox="1">
                <a:spLocks noChangeArrowheads="1"/>
              </p:cNvSpPr>
              <p:nvPr/>
            </p:nvSpPr>
            <p:spPr bwMode="auto">
              <a:xfrm>
                <a:off x="2928" y="768"/>
                <a:ext cx="2640" cy="1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AB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+  C+(A+   )BC </a:t>
                </a:r>
              </a:p>
              <a:p>
                <a:pPr eaLnBrk="1" hangingPunct="1"/>
                <a:r>
                  <a:rPr lang="en-US" altLang="zh-CN" sz="3200" b="1" dirty="0">
                    <a:solidFill>
                      <a:schemeClr val="tx1"/>
                    </a:solidFill>
                  </a:rPr>
                  <a:t>=</a:t>
                </a:r>
                <a:r>
                  <a:rPr lang="en-US" altLang="zh-CN" sz="3200" b="1" dirty="0">
                    <a:solidFill>
                      <a:schemeClr val="folHlink"/>
                    </a:solidFill>
                  </a:rPr>
                  <a:t>AB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+   </a:t>
                </a:r>
                <a:r>
                  <a:rPr lang="en-US" altLang="zh-CN" sz="3200" b="1" dirty="0">
                    <a:solidFill>
                      <a:srgbClr val="FF66FF"/>
                    </a:solidFill>
                  </a:rPr>
                  <a:t>C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+</a:t>
                </a:r>
                <a:r>
                  <a:rPr lang="en-US" altLang="zh-CN" sz="3200" b="1" dirty="0">
                    <a:solidFill>
                      <a:schemeClr val="folHlink"/>
                    </a:solidFill>
                  </a:rPr>
                  <a:t>AB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C+   B</a:t>
                </a:r>
                <a:r>
                  <a:rPr lang="en-US" altLang="zh-CN" sz="3200" b="1" dirty="0">
                    <a:solidFill>
                      <a:srgbClr val="FF66FF"/>
                    </a:solidFill>
                  </a:rPr>
                  <a:t>C</a:t>
                </a:r>
              </a:p>
              <a:p>
                <a:pPr eaLnBrk="1" hangingPunct="1"/>
                <a:r>
                  <a:rPr lang="en-US" altLang="zh-CN" sz="3200" b="1" dirty="0">
                    <a:solidFill>
                      <a:schemeClr val="tx1"/>
                    </a:solidFill>
                  </a:rPr>
                  <a:t>= AB+   C</a:t>
                </a:r>
              </a:p>
            </p:txBody>
          </p:sp>
          <p:grpSp>
            <p:nvGrpSpPr>
              <p:cNvPr id="58" name="Group 23"/>
              <p:cNvGrpSpPr>
                <a:grpSpLocks/>
              </p:cNvGrpSpPr>
              <p:nvPr/>
            </p:nvGrpSpPr>
            <p:grpSpPr bwMode="auto">
              <a:xfrm>
                <a:off x="3408" y="768"/>
                <a:ext cx="336" cy="365"/>
                <a:chOff x="240" y="2736"/>
                <a:chExt cx="336" cy="365"/>
              </a:xfrm>
            </p:grpSpPr>
            <p:sp>
              <p:nvSpPr>
                <p:cNvPr id="7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75" name="Line 25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" name="Group 26"/>
              <p:cNvGrpSpPr>
                <a:grpSpLocks/>
              </p:cNvGrpSpPr>
              <p:nvPr/>
            </p:nvGrpSpPr>
            <p:grpSpPr bwMode="auto">
              <a:xfrm>
                <a:off x="4272" y="768"/>
                <a:ext cx="336" cy="365"/>
                <a:chOff x="240" y="2736"/>
                <a:chExt cx="336" cy="365"/>
              </a:xfrm>
            </p:grpSpPr>
            <p:sp>
              <p:nvSpPr>
                <p:cNvPr id="6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68" name="Line 28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0" name="Text Box 30"/>
              <p:cNvSpPr txBox="1">
                <a:spLocks noChangeArrowheads="1"/>
              </p:cNvSpPr>
              <p:nvPr/>
            </p:nvSpPr>
            <p:spPr bwMode="auto">
              <a:xfrm>
                <a:off x="3600" y="1219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66FF"/>
                    </a:solidFill>
                  </a:rPr>
                  <a:t>A</a:t>
                </a:r>
              </a:p>
            </p:txBody>
          </p:sp>
          <p:sp>
            <p:nvSpPr>
              <p:cNvPr id="61" name="Line 31"/>
              <p:cNvSpPr>
                <a:spLocks noChangeShapeType="1"/>
              </p:cNvSpPr>
              <p:nvPr/>
            </p:nvSpPr>
            <p:spPr bwMode="auto">
              <a:xfrm>
                <a:off x="3692" y="1267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rgbClr val="FF66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Text Box 33"/>
              <p:cNvSpPr txBox="1">
                <a:spLocks noChangeArrowheads="1"/>
              </p:cNvSpPr>
              <p:nvPr/>
            </p:nvSpPr>
            <p:spPr bwMode="auto">
              <a:xfrm>
                <a:off x="4800" y="1248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66FF"/>
                    </a:solidFill>
                  </a:rPr>
                  <a:t>A</a:t>
                </a:r>
              </a:p>
            </p:txBody>
          </p:sp>
          <p:sp>
            <p:nvSpPr>
              <p:cNvPr id="63" name="Line 34"/>
              <p:cNvSpPr>
                <a:spLocks noChangeShapeType="1"/>
              </p:cNvSpPr>
              <p:nvPr/>
            </p:nvSpPr>
            <p:spPr bwMode="auto">
              <a:xfrm>
                <a:off x="4892" y="1296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rgbClr val="FF66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4" name="Group 35"/>
              <p:cNvGrpSpPr>
                <a:grpSpLocks/>
              </p:cNvGrpSpPr>
              <p:nvPr/>
            </p:nvGrpSpPr>
            <p:grpSpPr bwMode="auto">
              <a:xfrm>
                <a:off x="3696" y="1680"/>
                <a:ext cx="463" cy="365"/>
                <a:chOff x="240" y="2736"/>
                <a:chExt cx="463" cy="365"/>
              </a:xfrm>
            </p:grpSpPr>
            <p:sp>
              <p:nvSpPr>
                <p:cNvPr id="65" name="Line 37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463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 dirty="0" smtClean="0">
                      <a:solidFill>
                        <a:schemeClr val="tx1"/>
                      </a:solidFill>
                    </a:rPr>
                    <a:t>A        </a:t>
                  </a:r>
                  <a:endParaRPr lang="en-US" altLang="zh-CN" sz="32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76" name="Text Box 64"/>
          <p:cNvSpPr txBox="1">
            <a:spLocks noChangeArrowheads="1"/>
          </p:cNvSpPr>
          <p:nvPr/>
        </p:nvSpPr>
        <p:spPr bwMode="auto">
          <a:xfrm>
            <a:off x="4969197" y="1196752"/>
            <a:ext cx="32114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 smtClean="0">
                <a:solidFill>
                  <a:srgbClr val="6600CC"/>
                </a:solidFill>
                <a:latin typeface="Arial" charset="0"/>
              </a:rPr>
              <a:t>(18)</a:t>
            </a:r>
            <a:r>
              <a:rPr kumimoji="0" lang="zh-CN" altLang="en-US" sz="2800" b="1" dirty="0" smtClean="0">
                <a:solidFill>
                  <a:srgbClr val="6600CC"/>
                </a:solidFill>
                <a:latin typeface="Arial" charset="0"/>
              </a:rPr>
              <a:t>的证明：</a:t>
            </a:r>
            <a:endParaRPr kumimoji="0" lang="zh-CN" altLang="en-US" sz="2800" b="1" dirty="0">
              <a:solidFill>
                <a:srgbClr val="6600CC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8538" y="2021165"/>
            <a:ext cx="8771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合并律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76814" y="2899677"/>
            <a:ext cx="8819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吸收律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78059" y="3783407"/>
            <a:ext cx="8819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消除律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81650" y="4558459"/>
            <a:ext cx="8819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冗余律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3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468313" y="1125538"/>
            <a:ext cx="5113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3.  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常用公式</a:t>
            </a: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755650" y="2779713"/>
            <a:ext cx="274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3200" b="1"/>
              <a:t>⒃   A+AB=A</a:t>
            </a:r>
            <a:endParaRPr lang="en-US" altLang="zh-CN" sz="3200"/>
          </a:p>
        </p:txBody>
      </p:sp>
      <p:grpSp>
        <p:nvGrpSpPr>
          <p:cNvPr id="8" name="Group 116"/>
          <p:cNvGrpSpPr>
            <a:grpSpLocks/>
          </p:cNvGrpSpPr>
          <p:nvPr/>
        </p:nvGrpSpPr>
        <p:grpSpPr bwMode="auto">
          <a:xfrm>
            <a:off x="755650" y="1916113"/>
            <a:ext cx="3352800" cy="579437"/>
            <a:chOff x="336" y="912"/>
            <a:chExt cx="2112" cy="365"/>
          </a:xfrm>
        </p:grpSpPr>
        <p:sp>
          <p:nvSpPr>
            <p:cNvPr id="37940" name="Text Box 4"/>
            <p:cNvSpPr txBox="1">
              <a:spLocks noChangeArrowheads="1"/>
            </p:cNvSpPr>
            <p:nvPr/>
          </p:nvSpPr>
          <p:spPr bwMode="auto">
            <a:xfrm>
              <a:off x="336" y="912"/>
              <a:ext cx="21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 dirty="0"/>
                <a:t>⒂   AB+A      = A</a:t>
              </a:r>
            </a:p>
          </p:txBody>
        </p:sp>
        <p:grpSp>
          <p:nvGrpSpPr>
            <p:cNvPr id="37941" name="Group 9"/>
            <p:cNvGrpSpPr>
              <a:grpSpLocks/>
            </p:cNvGrpSpPr>
            <p:nvPr/>
          </p:nvGrpSpPr>
          <p:grpSpPr bwMode="auto">
            <a:xfrm>
              <a:off x="1488" y="912"/>
              <a:ext cx="336" cy="365"/>
              <a:chOff x="240" y="2736"/>
              <a:chExt cx="336" cy="365"/>
            </a:xfrm>
          </p:grpSpPr>
          <p:sp>
            <p:nvSpPr>
              <p:cNvPr id="37942" name="Text Box 7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B</a:t>
                </a:r>
              </a:p>
            </p:txBody>
          </p:sp>
          <p:sp>
            <p:nvSpPr>
              <p:cNvPr id="37943" name="Line 8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755650" y="3643313"/>
            <a:ext cx="3810000" cy="579437"/>
            <a:chOff x="336" y="2016"/>
            <a:chExt cx="2400" cy="365"/>
          </a:xfrm>
        </p:grpSpPr>
        <p:sp>
          <p:nvSpPr>
            <p:cNvPr id="37936" name="Text Box 10"/>
            <p:cNvSpPr txBox="1">
              <a:spLocks noChangeArrowheads="1"/>
            </p:cNvSpPr>
            <p:nvPr/>
          </p:nvSpPr>
          <p:spPr bwMode="auto">
            <a:xfrm>
              <a:off x="336" y="2016"/>
              <a:ext cx="24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 dirty="0"/>
                <a:t>⒄   A+    B = A+B</a:t>
              </a:r>
              <a:endParaRPr lang="en-US" altLang="zh-CN" sz="3200" dirty="0"/>
            </a:p>
          </p:txBody>
        </p:sp>
        <p:grpSp>
          <p:nvGrpSpPr>
            <p:cNvPr id="37937" name="Group 12"/>
            <p:cNvGrpSpPr>
              <a:grpSpLocks/>
            </p:cNvGrpSpPr>
            <p:nvPr/>
          </p:nvGrpSpPr>
          <p:grpSpPr bwMode="auto">
            <a:xfrm>
              <a:off x="1200" y="2016"/>
              <a:ext cx="336" cy="365"/>
              <a:chOff x="240" y="2736"/>
              <a:chExt cx="336" cy="365"/>
            </a:xfrm>
          </p:grpSpPr>
          <p:sp>
            <p:nvSpPr>
              <p:cNvPr id="37938" name="Text Box 13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39" name="Line 14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114"/>
          <p:cNvGrpSpPr>
            <a:grpSpLocks/>
          </p:cNvGrpSpPr>
          <p:nvPr/>
        </p:nvGrpSpPr>
        <p:grpSpPr bwMode="auto">
          <a:xfrm>
            <a:off x="708025" y="4437063"/>
            <a:ext cx="5029200" cy="579437"/>
            <a:chOff x="336" y="2592"/>
            <a:chExt cx="3168" cy="365"/>
          </a:xfrm>
        </p:grpSpPr>
        <p:sp>
          <p:nvSpPr>
            <p:cNvPr id="37929" name="Text Box 11"/>
            <p:cNvSpPr txBox="1">
              <a:spLocks noChangeArrowheads="1"/>
            </p:cNvSpPr>
            <p:nvPr/>
          </p:nvSpPr>
          <p:spPr bwMode="auto">
            <a:xfrm>
              <a:off x="336" y="2592"/>
              <a:ext cx="31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/>
                <a:t>⒅   AB+    C+BC =AB+   C</a:t>
              </a:r>
              <a:endParaRPr lang="en-US" altLang="zh-CN" sz="3200"/>
            </a:p>
          </p:txBody>
        </p:sp>
        <p:grpSp>
          <p:nvGrpSpPr>
            <p:cNvPr id="37930" name="Group 16"/>
            <p:cNvGrpSpPr>
              <a:grpSpLocks/>
            </p:cNvGrpSpPr>
            <p:nvPr/>
          </p:nvGrpSpPr>
          <p:grpSpPr bwMode="auto">
            <a:xfrm>
              <a:off x="1344" y="2592"/>
              <a:ext cx="336" cy="365"/>
              <a:chOff x="240" y="2736"/>
              <a:chExt cx="336" cy="365"/>
            </a:xfrm>
          </p:grpSpPr>
          <p:sp>
            <p:nvSpPr>
              <p:cNvPr id="37934" name="Text Box 17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35" name="Line 18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931" name="Group 19"/>
            <p:cNvGrpSpPr>
              <a:grpSpLocks/>
            </p:cNvGrpSpPr>
            <p:nvPr/>
          </p:nvGrpSpPr>
          <p:grpSpPr bwMode="auto">
            <a:xfrm>
              <a:off x="2976" y="2592"/>
              <a:ext cx="336" cy="365"/>
              <a:chOff x="240" y="2736"/>
              <a:chExt cx="336" cy="365"/>
            </a:xfrm>
          </p:grpSpPr>
          <p:sp>
            <p:nvSpPr>
              <p:cNvPr id="37932" name="Text Box 20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33" name="Line 21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708025" y="5157788"/>
            <a:ext cx="5181600" cy="579437"/>
            <a:chOff x="336" y="3120"/>
            <a:chExt cx="3264" cy="365"/>
          </a:xfrm>
        </p:grpSpPr>
        <p:sp>
          <p:nvSpPr>
            <p:cNvPr id="37922" name="Text Box 41"/>
            <p:cNvSpPr txBox="1">
              <a:spLocks noChangeArrowheads="1"/>
            </p:cNvSpPr>
            <p:nvPr/>
          </p:nvSpPr>
          <p:spPr bwMode="auto">
            <a:xfrm>
              <a:off x="336" y="3120"/>
              <a:ext cx="32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⒅</a:t>
              </a:r>
              <a:r>
                <a:rPr lang="en-US" altLang="zh-CN" sz="3200" b="1" baseline="30000" dirty="0"/>
                <a:t>’  </a:t>
              </a:r>
              <a:r>
                <a:rPr lang="en-US" altLang="zh-CN" sz="3200" b="1" dirty="0"/>
                <a:t>AB+    C+BCD =AB+   C</a:t>
              </a:r>
              <a:endParaRPr lang="en-US" altLang="zh-CN" sz="3200" b="1" baseline="30000" dirty="0"/>
            </a:p>
          </p:txBody>
        </p:sp>
        <p:grpSp>
          <p:nvGrpSpPr>
            <p:cNvPr id="37923" name="Group 42"/>
            <p:cNvGrpSpPr>
              <a:grpSpLocks/>
            </p:cNvGrpSpPr>
            <p:nvPr/>
          </p:nvGrpSpPr>
          <p:grpSpPr bwMode="auto">
            <a:xfrm>
              <a:off x="1296" y="3120"/>
              <a:ext cx="336" cy="365"/>
              <a:chOff x="240" y="2736"/>
              <a:chExt cx="336" cy="365"/>
            </a:xfrm>
          </p:grpSpPr>
          <p:sp>
            <p:nvSpPr>
              <p:cNvPr id="37927" name="Text Box 43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28" name="Line 44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924" name="Group 45"/>
            <p:cNvGrpSpPr>
              <a:grpSpLocks/>
            </p:cNvGrpSpPr>
            <p:nvPr/>
          </p:nvGrpSpPr>
          <p:grpSpPr bwMode="auto">
            <a:xfrm>
              <a:off x="3072" y="3120"/>
              <a:ext cx="336" cy="365"/>
              <a:chOff x="240" y="2736"/>
              <a:chExt cx="336" cy="365"/>
            </a:xfrm>
          </p:grpSpPr>
          <p:sp>
            <p:nvSpPr>
              <p:cNvPr id="37925" name="Text Box 46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7926" name="Line 47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63991" name="Rectangle 151"/>
          <p:cNvSpPr>
            <a:spLocks noChangeArrowheads="1"/>
          </p:cNvSpPr>
          <p:nvPr/>
        </p:nvSpPr>
        <p:spPr bwMode="auto">
          <a:xfrm>
            <a:off x="179388" y="4365625"/>
            <a:ext cx="8785225" cy="223202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4213" y="5873750"/>
            <a:ext cx="7704137" cy="584775"/>
            <a:chOff x="684213" y="5873750"/>
            <a:chExt cx="7704137" cy="584775"/>
          </a:xfrm>
        </p:grpSpPr>
        <p:sp>
          <p:nvSpPr>
            <p:cNvPr id="187433" name="Text Box 41"/>
            <p:cNvSpPr txBox="1">
              <a:spLocks noChangeArrowheads="1"/>
            </p:cNvSpPr>
            <p:nvPr/>
          </p:nvSpPr>
          <p:spPr bwMode="auto">
            <a:xfrm>
              <a:off x="684213" y="5873750"/>
              <a:ext cx="7704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⒅</a:t>
              </a:r>
              <a:r>
                <a:rPr lang="en-US" altLang="zh-CN" sz="3200" b="1" baseline="30000" dirty="0"/>
                <a:t>”</a:t>
              </a:r>
              <a:r>
                <a:rPr lang="en-US" altLang="zh-CN" sz="3200" b="1" dirty="0"/>
                <a:t> (</a:t>
              </a:r>
              <a:r>
                <a:rPr lang="en-US" altLang="zh-CN" sz="3200" b="1" dirty="0" smtClean="0"/>
                <a:t>A+B)</a:t>
              </a:r>
              <a:r>
                <a:rPr lang="en-US" altLang="zh-CN" sz="3200" b="1" dirty="0"/>
                <a:t> (</a:t>
              </a:r>
              <a:r>
                <a:rPr lang="en-US" altLang="en-US" sz="3200" b="1" dirty="0" smtClean="0"/>
                <a:t>A</a:t>
              </a:r>
              <a:r>
                <a:rPr lang="en-US" altLang="zh-CN" dirty="0" smtClean="0"/>
                <a:t> </a:t>
              </a:r>
              <a:r>
                <a:rPr lang="en-US" altLang="zh-CN" sz="3200" b="1" dirty="0"/>
                <a:t>+C ) </a:t>
              </a:r>
              <a:r>
                <a:rPr lang="en-US" altLang="zh-CN" sz="3200" b="1" dirty="0" smtClean="0"/>
                <a:t>(</a:t>
              </a:r>
              <a:r>
                <a:rPr lang="en-US" altLang="zh-CN" sz="3200" b="1" dirty="0"/>
                <a:t>B+C</a:t>
              </a:r>
              <a:r>
                <a:rPr lang="en-US" altLang="zh-CN" sz="3200" b="1" dirty="0" smtClean="0"/>
                <a:t>) = </a:t>
              </a:r>
              <a:r>
                <a:rPr lang="en-US" altLang="zh-CN" sz="3200" b="1" dirty="0"/>
                <a:t>(A+B)(</a:t>
              </a:r>
              <a:r>
                <a:rPr lang="en-US" altLang="en-US" sz="3200" b="1" dirty="0" smtClean="0"/>
                <a:t>A</a:t>
              </a:r>
              <a:r>
                <a:rPr lang="en-US" altLang="zh-CN" sz="3200" dirty="0" smtClean="0"/>
                <a:t> </a:t>
              </a:r>
              <a:r>
                <a:rPr lang="en-US" altLang="zh-CN" sz="3200" b="1" dirty="0"/>
                <a:t>+C )</a:t>
              </a:r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6723856" y="5949280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21"/>
            <p:cNvSpPr>
              <a:spLocks noChangeShapeType="1"/>
            </p:cNvSpPr>
            <p:nvPr/>
          </p:nvSpPr>
          <p:spPr bwMode="auto">
            <a:xfrm>
              <a:off x="2771800" y="5949280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" name="Group 61"/>
          <p:cNvGrpSpPr>
            <a:grpSpLocks/>
          </p:cNvGrpSpPr>
          <p:nvPr/>
        </p:nvGrpSpPr>
        <p:grpSpPr bwMode="auto">
          <a:xfrm>
            <a:off x="5759326" y="1268760"/>
            <a:ext cx="914400" cy="2789238"/>
            <a:chOff x="4176" y="2467"/>
            <a:chExt cx="576" cy="1757"/>
          </a:xfrm>
        </p:grpSpPr>
        <p:grpSp>
          <p:nvGrpSpPr>
            <p:cNvPr id="42" name="Group 49"/>
            <p:cNvGrpSpPr>
              <a:grpSpLocks/>
            </p:cNvGrpSpPr>
            <p:nvPr/>
          </p:nvGrpSpPr>
          <p:grpSpPr bwMode="auto">
            <a:xfrm>
              <a:off x="4176" y="2467"/>
              <a:ext cx="336" cy="365"/>
              <a:chOff x="240" y="2736"/>
              <a:chExt cx="336" cy="365"/>
            </a:xfrm>
          </p:grpSpPr>
          <p:sp>
            <p:nvSpPr>
              <p:cNvPr id="52" name="Text Box 50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3" name="Line 51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3" name="Group 52"/>
            <p:cNvGrpSpPr>
              <a:grpSpLocks/>
            </p:cNvGrpSpPr>
            <p:nvPr/>
          </p:nvGrpSpPr>
          <p:grpSpPr bwMode="auto">
            <a:xfrm>
              <a:off x="4320" y="2947"/>
              <a:ext cx="336" cy="365"/>
              <a:chOff x="240" y="2736"/>
              <a:chExt cx="336" cy="365"/>
            </a:xfrm>
          </p:grpSpPr>
          <p:sp>
            <p:nvSpPr>
              <p:cNvPr id="50" name="Text Box 53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1" name="Line 54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4" name="Group 55"/>
            <p:cNvGrpSpPr>
              <a:grpSpLocks/>
            </p:cNvGrpSpPr>
            <p:nvPr/>
          </p:nvGrpSpPr>
          <p:grpSpPr bwMode="auto">
            <a:xfrm>
              <a:off x="4368" y="3408"/>
              <a:ext cx="336" cy="365"/>
              <a:chOff x="240" y="2736"/>
              <a:chExt cx="336" cy="365"/>
            </a:xfrm>
          </p:grpSpPr>
          <p:sp>
            <p:nvSpPr>
              <p:cNvPr id="48" name="Text Box 56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9" name="Line 57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5" name="Group 58"/>
            <p:cNvGrpSpPr>
              <a:grpSpLocks/>
            </p:cNvGrpSpPr>
            <p:nvPr/>
          </p:nvGrpSpPr>
          <p:grpSpPr bwMode="auto">
            <a:xfrm>
              <a:off x="4416" y="3859"/>
              <a:ext cx="336" cy="365"/>
              <a:chOff x="240" y="2736"/>
              <a:chExt cx="336" cy="365"/>
            </a:xfrm>
          </p:grpSpPr>
          <p:sp>
            <p:nvSpPr>
              <p:cNvPr id="46" name="Text Box 59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7" name="Line 60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7" name="Group 63"/>
          <p:cNvGrpSpPr>
            <a:grpSpLocks/>
          </p:cNvGrpSpPr>
          <p:nvPr/>
        </p:nvGrpSpPr>
        <p:grpSpPr bwMode="auto">
          <a:xfrm>
            <a:off x="5060950" y="708025"/>
            <a:ext cx="4191000" cy="3657600"/>
            <a:chOff x="3600" y="2016"/>
            <a:chExt cx="2640" cy="2304"/>
          </a:xfrm>
        </p:grpSpPr>
        <p:sp>
          <p:nvSpPr>
            <p:cNvPr id="78" name="Rectangle 62"/>
            <p:cNvSpPr>
              <a:spLocks noChangeArrowheads="1"/>
            </p:cNvSpPr>
            <p:nvPr/>
          </p:nvSpPr>
          <p:spPr bwMode="auto">
            <a:xfrm>
              <a:off x="3600" y="2016"/>
              <a:ext cx="2496" cy="2304"/>
            </a:xfrm>
            <a:prstGeom prst="rect">
              <a:avLst/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9" name="Group 61"/>
            <p:cNvGrpSpPr>
              <a:grpSpLocks/>
            </p:cNvGrpSpPr>
            <p:nvPr/>
          </p:nvGrpSpPr>
          <p:grpSpPr bwMode="auto">
            <a:xfrm>
              <a:off x="3600" y="2016"/>
              <a:ext cx="2640" cy="2209"/>
              <a:chOff x="3600" y="2016"/>
              <a:chExt cx="2640" cy="2209"/>
            </a:xfrm>
          </p:grpSpPr>
          <p:sp>
            <p:nvSpPr>
              <p:cNvPr id="80" name="Text Box 48"/>
              <p:cNvSpPr txBox="1">
                <a:spLocks noChangeArrowheads="1"/>
              </p:cNvSpPr>
              <p:nvPr/>
            </p:nvSpPr>
            <p:spPr bwMode="auto">
              <a:xfrm>
                <a:off x="3600" y="2016"/>
                <a:ext cx="2640" cy="2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dirty="0" smtClean="0">
                    <a:solidFill>
                      <a:schemeClr val="tx1"/>
                    </a:solidFill>
                    <a:latin typeface="Arial" charset="0"/>
                  </a:rPr>
                  <a:t>(18)’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Arial" charset="0"/>
                  </a:rPr>
                  <a:t>的证明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</a:rPr>
                  <a:t>：</a:t>
                </a:r>
              </a:p>
              <a:p>
                <a:pPr eaLnBrk="1" hangingPunct="1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AB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+    C+BCD</a:t>
                </a:r>
              </a:p>
              <a:p>
                <a:pPr eaLnBrk="1" hangingPunct="1"/>
                <a:r>
                  <a:rPr lang="en-US" altLang="zh-CN" sz="3200" b="1" dirty="0">
                    <a:solidFill>
                      <a:schemeClr val="tx1"/>
                    </a:solidFill>
                  </a:rPr>
                  <a:t>=AB+    C+</a:t>
                </a:r>
                <a:r>
                  <a:rPr lang="en-US" altLang="zh-CN" sz="3200" b="1" dirty="0">
                    <a:solidFill>
                      <a:schemeClr val="hlink"/>
                    </a:solidFill>
                  </a:rPr>
                  <a:t>BC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+BCD</a:t>
                </a:r>
              </a:p>
              <a:p>
                <a:pPr eaLnBrk="1" hangingPunct="1"/>
                <a:r>
                  <a:rPr lang="en-US" altLang="zh-CN" sz="3200" b="1" dirty="0">
                    <a:solidFill>
                      <a:schemeClr val="tx1"/>
                    </a:solidFill>
                  </a:rPr>
                  <a:t>= AB+    C+BC</a:t>
                </a:r>
              </a:p>
              <a:p>
                <a:pPr eaLnBrk="1" hangingPunct="1"/>
                <a:r>
                  <a:rPr lang="en-US" altLang="zh-CN" sz="3200" b="1" dirty="0">
                    <a:solidFill>
                      <a:schemeClr val="tx1"/>
                    </a:solidFill>
                  </a:rPr>
                  <a:t>= AB+    C</a:t>
                </a:r>
              </a:p>
            </p:txBody>
          </p:sp>
          <p:grpSp>
            <p:nvGrpSpPr>
              <p:cNvPr id="81" name="Group 49"/>
              <p:cNvGrpSpPr>
                <a:grpSpLocks/>
              </p:cNvGrpSpPr>
              <p:nvPr/>
            </p:nvGrpSpPr>
            <p:grpSpPr bwMode="auto">
              <a:xfrm>
                <a:off x="4176" y="2467"/>
                <a:ext cx="336" cy="365"/>
                <a:chOff x="240" y="2736"/>
                <a:chExt cx="336" cy="365"/>
              </a:xfrm>
            </p:grpSpPr>
            <p:sp>
              <p:nvSpPr>
                <p:cNvPr id="91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92" name="Line 51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" name="Group 52"/>
              <p:cNvGrpSpPr>
                <a:grpSpLocks/>
              </p:cNvGrpSpPr>
              <p:nvPr/>
            </p:nvGrpSpPr>
            <p:grpSpPr bwMode="auto">
              <a:xfrm>
                <a:off x="4320" y="2947"/>
                <a:ext cx="336" cy="365"/>
                <a:chOff x="240" y="2736"/>
                <a:chExt cx="336" cy="365"/>
              </a:xfrm>
            </p:grpSpPr>
            <p:sp>
              <p:nvSpPr>
                <p:cNvPr id="8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90" name="Line 54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3" name="Group 55"/>
              <p:cNvGrpSpPr>
                <a:grpSpLocks/>
              </p:cNvGrpSpPr>
              <p:nvPr/>
            </p:nvGrpSpPr>
            <p:grpSpPr bwMode="auto">
              <a:xfrm>
                <a:off x="4368" y="3408"/>
                <a:ext cx="336" cy="365"/>
                <a:chOff x="240" y="2736"/>
                <a:chExt cx="336" cy="365"/>
              </a:xfrm>
            </p:grpSpPr>
            <p:sp>
              <p:nvSpPr>
                <p:cNvPr id="87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88" name="Line 57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4" name="Group 58"/>
              <p:cNvGrpSpPr>
                <a:grpSpLocks/>
              </p:cNvGrpSpPr>
              <p:nvPr/>
            </p:nvGrpSpPr>
            <p:grpSpPr bwMode="auto">
              <a:xfrm>
                <a:off x="4416" y="3859"/>
                <a:ext cx="336" cy="365"/>
                <a:chOff x="240" y="2736"/>
                <a:chExt cx="336" cy="365"/>
              </a:xfrm>
            </p:grpSpPr>
            <p:sp>
              <p:nvSpPr>
                <p:cNvPr id="8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86" name="Line 60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94" name="TextBox 93"/>
          <p:cNvSpPr txBox="1"/>
          <p:nvPr/>
        </p:nvSpPr>
        <p:spPr>
          <a:xfrm>
            <a:off x="3818538" y="2021165"/>
            <a:ext cx="8771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合并律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6814" y="2899677"/>
            <a:ext cx="8819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吸收律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78059" y="3783407"/>
            <a:ext cx="8819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消除律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81650" y="4558459"/>
            <a:ext cx="8819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冗余律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76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7"/>
          <p:cNvSpPr txBox="1">
            <a:spLocks noChangeArrowheads="1"/>
          </p:cNvSpPr>
          <p:nvPr/>
        </p:nvSpPr>
        <p:spPr bwMode="auto">
          <a:xfrm>
            <a:off x="2124075" y="2395538"/>
            <a:ext cx="5400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AND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OR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NOT</a:t>
            </a:r>
            <a:endParaRPr lang="en-US" altLang="zh-CN" sz="2800">
              <a:latin typeface="Arial" charset="0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900113" y="1881188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81188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Picture 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810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1763713" y="1557338"/>
            <a:ext cx="5318125" cy="81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2800" b="1" dirty="0">
                <a:latin typeface="Arial" charset="0"/>
              </a:rPr>
              <a:t> </a:t>
            </a:r>
            <a:r>
              <a:rPr lang="zh-CN" altLang="en-US" sz="2800" b="1" dirty="0" smtClean="0">
                <a:latin typeface="Arial" charset="0"/>
              </a:rPr>
              <a:t>基本运算</a:t>
            </a:r>
            <a:endParaRPr lang="en-US" altLang="zh-CN" sz="2800" b="1" dirty="0">
              <a:latin typeface="Arial" charset="0"/>
            </a:endParaRPr>
          </a:p>
        </p:txBody>
      </p:sp>
      <p:sp>
        <p:nvSpPr>
          <p:cNvPr id="5128" name="Text Box 4"/>
          <p:cNvSpPr txBox="1">
            <a:spLocks noChangeArrowheads="1"/>
          </p:cNvSpPr>
          <p:nvPr/>
        </p:nvSpPr>
        <p:spPr bwMode="auto">
          <a:xfrm>
            <a:off x="971550" y="404813"/>
            <a:ext cx="7334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Arial" charset="0"/>
              </a:rPr>
              <a:t>基本逻辑运算</a:t>
            </a:r>
            <a:endParaRPr lang="en-US" altLang="zh-CN" sz="3600" b="1" dirty="0">
              <a:latin typeface="Arial" charset="0"/>
            </a:endParaRPr>
          </a:p>
        </p:txBody>
      </p:sp>
      <p:sp>
        <p:nvSpPr>
          <p:cNvPr id="5129" name="Text Box 4"/>
          <p:cNvSpPr txBox="1">
            <a:spLocks noChangeArrowheads="1"/>
          </p:cNvSpPr>
          <p:nvPr/>
        </p:nvSpPr>
        <p:spPr bwMode="auto">
          <a:xfrm>
            <a:off x="1835150" y="2852738"/>
            <a:ext cx="63087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2800" b="1" dirty="0">
                <a:latin typeface="Arial" charset="0"/>
              </a:rPr>
              <a:t> </a:t>
            </a:r>
            <a:r>
              <a:rPr lang="zh-CN" altLang="en-US" sz="2800" b="1" dirty="0">
                <a:latin typeface="Arial" charset="0"/>
              </a:rPr>
              <a:t>复合</a:t>
            </a:r>
            <a:r>
              <a:rPr lang="zh-CN" altLang="en-US" sz="2800" b="1" dirty="0" smtClean="0">
                <a:latin typeface="Arial" charset="0"/>
              </a:rPr>
              <a:t>运算</a:t>
            </a:r>
            <a:endParaRPr lang="en-US" altLang="zh-CN" sz="2800" b="1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124075" y="3716338"/>
            <a:ext cx="54006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NAND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NOR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 AND-OR-NOT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⊕</a:t>
            </a:r>
            <a:r>
              <a:rPr lang="zh-CN" altLang="en-US" sz="2800">
                <a:solidFill>
                  <a:schemeClr val="bg1"/>
                </a:solidFill>
                <a:latin typeface="Arial" charset="0"/>
              </a:rPr>
              <a:t>、</a:t>
            </a:r>
            <a:r>
              <a:rPr lang="en-US" altLang="zh-CN" sz="2800">
                <a:solidFill>
                  <a:schemeClr val="bg1"/>
                </a:solidFill>
                <a:latin typeface="Arial" charset="0"/>
              </a:rPr>
              <a:t> 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23850" y="1268760"/>
            <a:ext cx="5910263" cy="609600"/>
            <a:chOff x="336" y="3648"/>
            <a:chExt cx="3744" cy="384"/>
          </a:xfrm>
        </p:grpSpPr>
        <p:sp>
          <p:nvSpPr>
            <p:cNvPr id="38950" name="Text Box 15"/>
            <p:cNvSpPr txBox="1">
              <a:spLocks noChangeArrowheads="1"/>
            </p:cNvSpPr>
            <p:nvPr/>
          </p:nvSpPr>
          <p:spPr bwMode="auto">
            <a:xfrm>
              <a:off x="336" y="3657"/>
              <a:ext cx="37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 dirty="0"/>
                <a:t>⒆  A    +    B =         +AB</a:t>
              </a:r>
              <a:endParaRPr lang="en-US" altLang="zh-CN" sz="3200" dirty="0"/>
            </a:p>
          </p:txBody>
        </p:sp>
        <p:grpSp>
          <p:nvGrpSpPr>
            <p:cNvPr id="38951" name="Group 64"/>
            <p:cNvGrpSpPr>
              <a:grpSpLocks/>
            </p:cNvGrpSpPr>
            <p:nvPr/>
          </p:nvGrpSpPr>
          <p:grpSpPr bwMode="auto">
            <a:xfrm>
              <a:off x="960" y="3667"/>
              <a:ext cx="336" cy="365"/>
              <a:chOff x="240" y="2736"/>
              <a:chExt cx="336" cy="365"/>
            </a:xfrm>
          </p:grpSpPr>
          <p:sp>
            <p:nvSpPr>
              <p:cNvPr id="38962" name="Text Box 65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B</a:t>
                </a:r>
              </a:p>
            </p:txBody>
          </p:sp>
          <p:sp>
            <p:nvSpPr>
              <p:cNvPr id="38963" name="Line 66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52" name="Group 67"/>
            <p:cNvGrpSpPr>
              <a:grpSpLocks/>
            </p:cNvGrpSpPr>
            <p:nvPr/>
          </p:nvGrpSpPr>
          <p:grpSpPr bwMode="auto">
            <a:xfrm>
              <a:off x="1392" y="3667"/>
              <a:ext cx="336" cy="365"/>
              <a:chOff x="240" y="2736"/>
              <a:chExt cx="336" cy="365"/>
            </a:xfrm>
          </p:grpSpPr>
          <p:sp>
            <p:nvSpPr>
              <p:cNvPr id="38960" name="Text Box 68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8961" name="Line 69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53" name="Group 70"/>
            <p:cNvGrpSpPr>
              <a:grpSpLocks/>
            </p:cNvGrpSpPr>
            <p:nvPr/>
          </p:nvGrpSpPr>
          <p:grpSpPr bwMode="auto">
            <a:xfrm>
              <a:off x="2208" y="3667"/>
              <a:ext cx="336" cy="365"/>
              <a:chOff x="240" y="2736"/>
              <a:chExt cx="336" cy="365"/>
            </a:xfrm>
          </p:grpSpPr>
          <p:sp>
            <p:nvSpPr>
              <p:cNvPr id="38958" name="Text Box 71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B</a:t>
                </a:r>
              </a:p>
            </p:txBody>
          </p:sp>
          <p:sp>
            <p:nvSpPr>
              <p:cNvPr id="38959" name="Line 72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54" name="Group 73"/>
            <p:cNvGrpSpPr>
              <a:grpSpLocks/>
            </p:cNvGrpSpPr>
            <p:nvPr/>
          </p:nvGrpSpPr>
          <p:grpSpPr bwMode="auto">
            <a:xfrm>
              <a:off x="1968" y="3667"/>
              <a:ext cx="336" cy="365"/>
              <a:chOff x="240" y="2736"/>
              <a:chExt cx="336" cy="365"/>
            </a:xfrm>
          </p:grpSpPr>
          <p:sp>
            <p:nvSpPr>
              <p:cNvPr id="38956" name="Text Box 74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38957" name="Line 75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55" name="Line 83"/>
            <p:cNvSpPr>
              <a:spLocks noChangeShapeType="1"/>
            </p:cNvSpPr>
            <p:nvPr/>
          </p:nvSpPr>
          <p:spPr bwMode="auto">
            <a:xfrm>
              <a:off x="864" y="3648"/>
              <a:ext cx="86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112"/>
          <p:cNvGrpSpPr>
            <a:grpSpLocks/>
          </p:cNvGrpSpPr>
          <p:nvPr/>
        </p:nvGrpSpPr>
        <p:grpSpPr bwMode="auto">
          <a:xfrm>
            <a:off x="2322077" y="2655889"/>
            <a:ext cx="3505200" cy="3048000"/>
            <a:chOff x="3552" y="1920"/>
            <a:chExt cx="2208" cy="1920"/>
          </a:xfrm>
        </p:grpSpPr>
        <p:sp>
          <p:nvSpPr>
            <p:cNvPr id="38920" name="Rectangle 111"/>
            <p:cNvSpPr>
              <a:spLocks noChangeArrowheads="1"/>
            </p:cNvSpPr>
            <p:nvPr/>
          </p:nvSpPr>
          <p:spPr bwMode="auto">
            <a:xfrm>
              <a:off x="3552" y="1920"/>
              <a:ext cx="2208" cy="1920"/>
            </a:xfrm>
            <a:prstGeom prst="rect">
              <a:avLst/>
            </a:prstGeom>
            <a:solidFill>
              <a:srgbClr val="99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8921" name="Group 110"/>
            <p:cNvGrpSpPr>
              <a:grpSpLocks/>
            </p:cNvGrpSpPr>
            <p:nvPr/>
          </p:nvGrpSpPr>
          <p:grpSpPr bwMode="auto">
            <a:xfrm>
              <a:off x="3744" y="2016"/>
              <a:ext cx="2016" cy="1824"/>
              <a:chOff x="3744" y="2016"/>
              <a:chExt cx="2016" cy="1824"/>
            </a:xfrm>
          </p:grpSpPr>
          <p:sp>
            <p:nvSpPr>
              <p:cNvPr id="38922" name="Text Box 76"/>
              <p:cNvSpPr txBox="1">
                <a:spLocks noChangeArrowheads="1"/>
              </p:cNvSpPr>
              <p:nvPr/>
            </p:nvSpPr>
            <p:spPr bwMode="auto">
              <a:xfrm>
                <a:off x="3744" y="2064"/>
                <a:ext cx="2016" cy="1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dirty="0">
                    <a:solidFill>
                      <a:schemeClr val="tx1"/>
                    </a:solidFill>
                  </a:rPr>
                  <a:t>A    +    B </a:t>
                </a:r>
              </a:p>
              <a:p>
                <a:pPr eaLnBrk="1" hangingPunct="1"/>
                <a:r>
                  <a:rPr lang="en-US" altLang="zh-CN" sz="3200" b="1" dirty="0">
                    <a:solidFill>
                      <a:schemeClr val="tx1"/>
                    </a:solidFill>
                  </a:rPr>
                  <a:t>= A    </a:t>
                </a:r>
                <a:r>
                  <a:rPr lang="en-US" altLang="zh-CN" sz="2800" b="1" dirty="0">
                    <a:solidFill>
                      <a:schemeClr val="tx1"/>
                    </a:solidFill>
                    <a:cs typeface="Times New Roman" pitchFamily="18" charset="0"/>
                  </a:rPr>
                  <a:t>•    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 B</a:t>
                </a:r>
              </a:p>
              <a:p>
                <a:pPr eaLnBrk="1" hangingPunct="1"/>
                <a:r>
                  <a:rPr lang="en-US" altLang="zh-CN" sz="3200" b="1" dirty="0">
                    <a:solidFill>
                      <a:schemeClr val="tx1"/>
                    </a:solidFill>
                  </a:rPr>
                  <a:t>=(     +B) </a:t>
                </a:r>
                <a:r>
                  <a:rPr lang="en-US" altLang="zh-CN" sz="2800" b="1" dirty="0">
                    <a:solidFill>
                      <a:schemeClr val="tx1"/>
                    </a:solidFill>
                    <a:cs typeface="Times New Roman" pitchFamily="18" charset="0"/>
                  </a:rPr>
                  <a:t>•</a:t>
                </a:r>
                <a:r>
                  <a:rPr lang="en-US" altLang="zh-CN" sz="3200" b="1" dirty="0">
                    <a:solidFill>
                      <a:schemeClr val="tx1"/>
                    </a:solidFill>
                    <a:cs typeface="Times New Roman" pitchFamily="18" charset="0"/>
                  </a:rPr>
                  <a:t>(A+     )</a:t>
                </a:r>
              </a:p>
              <a:p>
                <a:pPr eaLnBrk="1" hangingPunct="1"/>
                <a:r>
                  <a:rPr lang="en-US" altLang="zh-CN" sz="3200" b="1" dirty="0">
                    <a:solidFill>
                      <a:schemeClr val="tx1"/>
                    </a:solidFill>
                    <a:cs typeface="Times New Roman" pitchFamily="18" charset="0"/>
                  </a:rPr>
                  <a:t>=          +AB</a:t>
                </a:r>
              </a:p>
            </p:txBody>
          </p:sp>
          <p:grpSp>
            <p:nvGrpSpPr>
              <p:cNvPr id="38923" name="Group 77"/>
              <p:cNvGrpSpPr>
                <a:grpSpLocks/>
              </p:cNvGrpSpPr>
              <p:nvPr/>
            </p:nvGrpSpPr>
            <p:grpSpPr bwMode="auto">
              <a:xfrm>
                <a:off x="3936" y="2064"/>
                <a:ext cx="336" cy="365"/>
                <a:chOff x="240" y="2736"/>
                <a:chExt cx="336" cy="365"/>
              </a:xfrm>
            </p:grpSpPr>
            <p:sp>
              <p:nvSpPr>
                <p:cNvPr id="3894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38949" name="Line 79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24" name="Group 80"/>
              <p:cNvGrpSpPr>
                <a:grpSpLocks/>
              </p:cNvGrpSpPr>
              <p:nvPr/>
            </p:nvGrpSpPr>
            <p:grpSpPr bwMode="auto">
              <a:xfrm>
                <a:off x="4368" y="2064"/>
                <a:ext cx="336" cy="365"/>
                <a:chOff x="240" y="2736"/>
                <a:chExt cx="336" cy="365"/>
              </a:xfrm>
            </p:grpSpPr>
            <p:sp>
              <p:nvSpPr>
                <p:cNvPr id="3894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38947" name="Line 82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8925" name="Line 85"/>
              <p:cNvSpPr>
                <a:spLocks noChangeShapeType="1"/>
              </p:cNvSpPr>
              <p:nvPr/>
            </p:nvSpPr>
            <p:spPr bwMode="auto">
              <a:xfrm>
                <a:off x="3792" y="2016"/>
                <a:ext cx="96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8926" name="Group 90"/>
              <p:cNvGrpSpPr>
                <a:grpSpLocks/>
              </p:cNvGrpSpPr>
              <p:nvPr/>
            </p:nvGrpSpPr>
            <p:grpSpPr bwMode="auto">
              <a:xfrm>
                <a:off x="4128" y="2544"/>
                <a:ext cx="336" cy="365"/>
                <a:chOff x="240" y="2736"/>
                <a:chExt cx="336" cy="365"/>
              </a:xfrm>
            </p:grpSpPr>
            <p:sp>
              <p:nvSpPr>
                <p:cNvPr id="38944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38945" name="Line 92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27" name="Group 93"/>
              <p:cNvGrpSpPr>
                <a:grpSpLocks/>
              </p:cNvGrpSpPr>
              <p:nvPr/>
            </p:nvGrpSpPr>
            <p:grpSpPr bwMode="auto">
              <a:xfrm>
                <a:off x="4560" y="2544"/>
                <a:ext cx="336" cy="365"/>
                <a:chOff x="240" y="2736"/>
                <a:chExt cx="336" cy="365"/>
              </a:xfrm>
            </p:grpSpPr>
            <p:sp>
              <p:nvSpPr>
                <p:cNvPr id="38942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38943" name="Line 95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8928" name="Line 96"/>
              <p:cNvSpPr>
                <a:spLocks noChangeShapeType="1"/>
              </p:cNvSpPr>
              <p:nvPr/>
            </p:nvSpPr>
            <p:spPr bwMode="auto">
              <a:xfrm>
                <a:off x="4032" y="254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29" name="Line 97"/>
              <p:cNvSpPr>
                <a:spLocks noChangeShapeType="1"/>
              </p:cNvSpPr>
              <p:nvPr/>
            </p:nvSpPr>
            <p:spPr bwMode="auto">
              <a:xfrm>
                <a:off x="4656" y="254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8930" name="Group 98"/>
              <p:cNvGrpSpPr>
                <a:grpSpLocks/>
              </p:cNvGrpSpPr>
              <p:nvPr/>
            </p:nvGrpSpPr>
            <p:grpSpPr bwMode="auto">
              <a:xfrm>
                <a:off x="4080" y="2976"/>
                <a:ext cx="336" cy="365"/>
                <a:chOff x="240" y="2736"/>
                <a:chExt cx="336" cy="365"/>
              </a:xfrm>
            </p:grpSpPr>
            <p:sp>
              <p:nvSpPr>
                <p:cNvPr id="38940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38941" name="Line 100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31" name="Group 101"/>
              <p:cNvGrpSpPr>
                <a:grpSpLocks/>
              </p:cNvGrpSpPr>
              <p:nvPr/>
            </p:nvGrpSpPr>
            <p:grpSpPr bwMode="auto">
              <a:xfrm>
                <a:off x="5280" y="2995"/>
                <a:ext cx="336" cy="365"/>
                <a:chOff x="240" y="2736"/>
                <a:chExt cx="336" cy="365"/>
              </a:xfrm>
            </p:grpSpPr>
            <p:sp>
              <p:nvSpPr>
                <p:cNvPr id="3893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38939" name="Line 103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32" name="Group 104"/>
              <p:cNvGrpSpPr>
                <a:grpSpLocks/>
              </p:cNvGrpSpPr>
              <p:nvPr/>
            </p:nvGrpSpPr>
            <p:grpSpPr bwMode="auto">
              <a:xfrm>
                <a:off x="4272" y="3475"/>
                <a:ext cx="336" cy="365"/>
                <a:chOff x="240" y="2736"/>
                <a:chExt cx="336" cy="365"/>
              </a:xfrm>
            </p:grpSpPr>
            <p:sp>
              <p:nvSpPr>
                <p:cNvPr id="38936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38937" name="Line 106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33" name="Group 107"/>
              <p:cNvGrpSpPr>
                <a:grpSpLocks/>
              </p:cNvGrpSpPr>
              <p:nvPr/>
            </p:nvGrpSpPr>
            <p:grpSpPr bwMode="auto">
              <a:xfrm>
                <a:off x="4080" y="3475"/>
                <a:ext cx="336" cy="365"/>
                <a:chOff x="240" y="2736"/>
                <a:chExt cx="336" cy="365"/>
              </a:xfrm>
            </p:grpSpPr>
            <p:sp>
              <p:nvSpPr>
                <p:cNvPr id="3893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38935" name="Line 109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38916" name="Picture 5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200" b="1">
                <a:solidFill>
                  <a:schemeClr val="bg1"/>
                </a:solidFill>
                <a:latin typeface="Arial" charset="0"/>
              </a:rPr>
              <a:t>2.</a:t>
            </a:r>
            <a:r>
              <a:rPr kumimoji="0" lang="zh-CN" altLang="en-US" sz="3200" b="1">
                <a:solidFill>
                  <a:schemeClr val="bg1"/>
                </a:solidFill>
                <a:latin typeface="Arial" charset="0"/>
              </a:rPr>
              <a:t>基本定理</a:t>
            </a:r>
            <a:endParaRPr lang="en-US" altLang="zh-CN" sz="3200" b="1">
              <a:latin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73940" y="1917306"/>
            <a:ext cx="15792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“异或</a:t>
            </a:r>
            <a:r>
              <a:rPr lang="zh-CN" altLang="en-US" sz="1800" b="1" dirty="0">
                <a:solidFill>
                  <a:schemeClr val="bg1"/>
                </a:solidFill>
              </a:rPr>
              <a:t>”</a:t>
            </a:r>
            <a:r>
              <a:rPr lang="zh-CN" altLang="en-US" sz="1800" b="1" dirty="0" smtClean="0">
                <a:solidFill>
                  <a:schemeClr val="bg1"/>
                </a:solidFill>
              </a:rPr>
              <a:t>取反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87335" y="1916832"/>
            <a:ext cx="11144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“同或”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7784" y="1844824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=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4" name="矩形标注 3"/>
          <p:cNvSpPr/>
          <p:nvPr/>
        </p:nvSpPr>
        <p:spPr bwMode="auto">
          <a:xfrm>
            <a:off x="997980" y="3246641"/>
            <a:ext cx="1019297" cy="541137"/>
          </a:xfrm>
          <a:prstGeom prst="wedgeRectCallout">
            <a:avLst>
              <a:gd name="adj1" fmla="val 122274"/>
              <a:gd name="adj2" fmla="val 57066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/>
                </a:solidFill>
              </a:rPr>
              <a:t>摩根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4" name="矩形标注 53"/>
          <p:cNvSpPr/>
          <p:nvPr/>
        </p:nvSpPr>
        <p:spPr bwMode="auto">
          <a:xfrm>
            <a:off x="997980" y="3955358"/>
            <a:ext cx="1019297" cy="541137"/>
          </a:xfrm>
          <a:prstGeom prst="wedgeRectCallout">
            <a:avLst>
              <a:gd name="adj1" fmla="val 122274"/>
              <a:gd name="adj2" fmla="val 57066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/>
                </a:solidFill>
              </a:rPr>
              <a:t>摩根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5" name="矩形标注 54"/>
          <p:cNvSpPr/>
          <p:nvPr/>
        </p:nvSpPr>
        <p:spPr bwMode="auto">
          <a:xfrm>
            <a:off x="493278" y="4755947"/>
            <a:ext cx="1524000" cy="541137"/>
          </a:xfrm>
          <a:prstGeom prst="wedgeRectCallout">
            <a:avLst>
              <a:gd name="adj1" fmla="val 95131"/>
              <a:gd name="adj2" fmla="val 51031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/>
                </a:solidFill>
              </a:rPr>
              <a:t>分配</a:t>
            </a:r>
            <a:r>
              <a:rPr lang="en-US" altLang="zh-CN" b="1" dirty="0" smtClean="0">
                <a:solidFill>
                  <a:schemeClr val="bg1"/>
                </a:solidFill>
              </a:rPr>
              <a:t>+</a:t>
            </a:r>
            <a:r>
              <a:rPr lang="zh-CN" altLang="en-US" b="1" dirty="0" smtClean="0">
                <a:solidFill>
                  <a:schemeClr val="bg1"/>
                </a:solidFill>
              </a:rPr>
              <a:t>互补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3" grpId="0"/>
      <p:bldP spid="4" grpId="0" animBg="1"/>
      <p:bldP spid="54" grpId="0" animBg="1"/>
      <p:bldP spid="5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971550" y="549275"/>
            <a:ext cx="69167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latin typeface="Arial" charset="0"/>
              </a:rPr>
              <a:t>2 </a:t>
            </a:r>
            <a:r>
              <a:rPr lang="zh-CN" altLang="en-US" sz="4400" b="1">
                <a:latin typeface="Arial" charset="0"/>
              </a:rPr>
              <a:t>布尔代数</a:t>
            </a:r>
            <a:endParaRPr lang="en-US" altLang="zh-CN" sz="4400" b="1">
              <a:latin typeface="Arial" charset="0"/>
              <a:ea typeface="楷体_GB2312" pitchFamily="49" charset="-122"/>
            </a:endParaRPr>
          </a:p>
        </p:txBody>
      </p:sp>
      <p:sp>
        <p:nvSpPr>
          <p:cNvPr id="21" name="Text Box 8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41600" y="2779713"/>
            <a:ext cx="4538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布尔表达式和真值表</a:t>
            </a:r>
          </a:p>
        </p:txBody>
      </p:sp>
      <p:sp>
        <p:nvSpPr>
          <p:cNvPr id="22" name="Text Box 10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08263" y="3854450"/>
            <a:ext cx="5000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逻辑代数定理及规则</a:t>
            </a:r>
          </a:p>
        </p:txBody>
      </p:sp>
      <p:sp>
        <p:nvSpPr>
          <p:cNvPr id="23" name="Text Box 17">
            <a:hlinkClick r:id="" action="ppaction://hlinkshowjump?jump=nextslide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22550" y="1839913"/>
            <a:ext cx="43926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基本逻辑运算</a:t>
            </a:r>
          </a:p>
        </p:txBody>
      </p:sp>
      <p:pic>
        <p:nvPicPr>
          <p:cNvPr id="24" name="Picture 20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162175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1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310356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2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10845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10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35250" y="4854575"/>
            <a:ext cx="3800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代数化简法</a:t>
            </a:r>
          </a:p>
        </p:txBody>
      </p:sp>
      <p:pic>
        <p:nvPicPr>
          <p:cNvPr id="28" name="Picture 22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518001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24971"/>
              </p:ext>
            </p:extLst>
          </p:nvPr>
        </p:nvGraphicFramePr>
        <p:xfrm>
          <a:off x="1187624" y="5180013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Clip" r:id="rId5" imgW="419048" imgH="218874" progId="MS_ClipArt_Gallery.2">
                  <p:embed/>
                </p:oleObj>
              </mc:Choice>
              <mc:Fallback>
                <p:oleObj name="Clip" r:id="rId5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180013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68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8688" y="928688"/>
            <a:ext cx="7632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SzPct val="85000"/>
              <a:buFont typeface="Wingdings" pitchFamily="2" charset="2"/>
              <a:buChar char="n"/>
            </a:pPr>
            <a:r>
              <a:rPr lang="zh-CN" altLang="en-US" sz="3200" b="1">
                <a:solidFill>
                  <a:schemeClr val="bg1"/>
                </a:solidFill>
              </a:rPr>
              <a:t> 一个逻辑函数有多种不同的表达式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71450" y="1849438"/>
            <a:ext cx="2209800" cy="457200"/>
            <a:chOff x="48" y="1632"/>
            <a:chExt cx="1392" cy="288"/>
          </a:xfrm>
        </p:grpSpPr>
        <p:sp>
          <p:nvSpPr>
            <p:cNvPr id="219141" name="Text Box 5"/>
            <p:cNvSpPr txBox="1">
              <a:spLocks noChangeArrowheads="1"/>
            </p:cNvSpPr>
            <p:nvPr/>
          </p:nvSpPr>
          <p:spPr bwMode="auto">
            <a:xfrm>
              <a:off x="48" y="1632"/>
              <a:ext cx="139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F=AB+AC</a:t>
              </a:r>
            </a:p>
          </p:txBody>
        </p:sp>
        <p:sp>
          <p:nvSpPr>
            <p:cNvPr id="41029" name="Line 7"/>
            <p:cNvSpPr>
              <a:spLocks noChangeShapeType="1"/>
            </p:cNvSpPr>
            <p:nvPr/>
          </p:nvSpPr>
          <p:spPr bwMode="auto">
            <a:xfrm>
              <a:off x="864" y="1680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323850" y="2763838"/>
            <a:ext cx="1828800" cy="533400"/>
            <a:chOff x="240" y="2208"/>
            <a:chExt cx="1152" cy="336"/>
          </a:xfrm>
        </p:grpSpPr>
        <p:sp>
          <p:nvSpPr>
            <p:cNvPr id="219144" name="Text Box 8"/>
            <p:cNvSpPr txBox="1">
              <a:spLocks noChangeArrowheads="1"/>
            </p:cNvSpPr>
            <p:nvPr/>
          </p:nvSpPr>
          <p:spPr bwMode="auto">
            <a:xfrm>
              <a:off x="240" y="2256"/>
              <a:ext cx="115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=AB+AC</a:t>
              </a:r>
            </a:p>
          </p:txBody>
        </p:sp>
        <p:sp>
          <p:nvSpPr>
            <p:cNvPr id="41025" name="Line 6"/>
            <p:cNvSpPr>
              <a:spLocks noChangeShapeType="1"/>
            </p:cNvSpPr>
            <p:nvPr/>
          </p:nvSpPr>
          <p:spPr bwMode="auto">
            <a:xfrm>
              <a:off x="956" y="2304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6" name="Line 9"/>
            <p:cNvSpPr>
              <a:spLocks noChangeShapeType="1"/>
            </p:cNvSpPr>
            <p:nvPr/>
          </p:nvSpPr>
          <p:spPr bwMode="auto">
            <a:xfrm>
              <a:off x="384" y="2256"/>
              <a:ext cx="76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7" name="Line 10"/>
            <p:cNvSpPr>
              <a:spLocks noChangeShapeType="1"/>
            </p:cNvSpPr>
            <p:nvPr/>
          </p:nvSpPr>
          <p:spPr bwMode="auto">
            <a:xfrm>
              <a:off x="384" y="2208"/>
              <a:ext cx="76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323850" y="5202238"/>
            <a:ext cx="2514600" cy="487362"/>
            <a:chOff x="144" y="3744"/>
            <a:chExt cx="1584" cy="307"/>
          </a:xfrm>
        </p:grpSpPr>
        <p:sp>
          <p:nvSpPr>
            <p:cNvPr id="219162" name="Text Box 26"/>
            <p:cNvSpPr txBox="1">
              <a:spLocks noChangeArrowheads="1"/>
            </p:cNvSpPr>
            <p:nvPr/>
          </p:nvSpPr>
          <p:spPr bwMode="auto">
            <a:xfrm>
              <a:off x="144" y="3763"/>
              <a:ext cx="15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(A+B)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+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(A+C)</a:t>
              </a:r>
            </a:p>
          </p:txBody>
        </p:sp>
        <p:sp>
          <p:nvSpPr>
            <p:cNvPr id="41019" name="Line 27"/>
            <p:cNvSpPr>
              <a:spLocks noChangeShapeType="1"/>
            </p:cNvSpPr>
            <p:nvPr/>
          </p:nvSpPr>
          <p:spPr bwMode="auto">
            <a:xfrm>
              <a:off x="672" y="3811"/>
              <a:ext cx="9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0" name="Line 28"/>
            <p:cNvSpPr>
              <a:spLocks noChangeShapeType="1"/>
            </p:cNvSpPr>
            <p:nvPr/>
          </p:nvSpPr>
          <p:spPr bwMode="auto">
            <a:xfrm>
              <a:off x="1152" y="3811"/>
              <a:ext cx="9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1" name="Line 29"/>
            <p:cNvSpPr>
              <a:spLocks noChangeShapeType="1"/>
            </p:cNvSpPr>
            <p:nvPr/>
          </p:nvSpPr>
          <p:spPr bwMode="auto">
            <a:xfrm>
              <a:off x="432" y="3811"/>
              <a:ext cx="9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2" name="Line 31"/>
            <p:cNvSpPr>
              <a:spLocks noChangeShapeType="1"/>
            </p:cNvSpPr>
            <p:nvPr/>
          </p:nvSpPr>
          <p:spPr bwMode="auto">
            <a:xfrm>
              <a:off x="288" y="3744"/>
              <a:ext cx="62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3" name="Line 32"/>
            <p:cNvSpPr>
              <a:spLocks noChangeShapeType="1"/>
            </p:cNvSpPr>
            <p:nvPr/>
          </p:nvSpPr>
          <p:spPr bwMode="auto">
            <a:xfrm>
              <a:off x="1056" y="3744"/>
              <a:ext cx="62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9170" name="Text Box 34"/>
          <p:cNvSpPr txBox="1">
            <a:spLocks noChangeArrowheads="1"/>
          </p:cNvSpPr>
          <p:nvPr/>
        </p:nvSpPr>
        <p:spPr bwMode="auto">
          <a:xfrm>
            <a:off x="1924050" y="1849438"/>
            <a:ext cx="259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…..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与</a:t>
            </a:r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-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或</a:t>
            </a:r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 </a:t>
            </a:r>
            <a:endParaRPr lang="zh-CN" altLang="en-US" b="1" i="1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219171" name="Text Box 35"/>
          <p:cNvSpPr txBox="1">
            <a:spLocks noChangeArrowheads="1"/>
          </p:cNvSpPr>
          <p:nvPr/>
        </p:nvSpPr>
        <p:spPr bwMode="auto">
          <a:xfrm>
            <a:off x="2000250" y="3525838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…..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与非</a:t>
            </a:r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-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与非</a:t>
            </a:r>
          </a:p>
        </p:txBody>
      </p:sp>
      <p:sp>
        <p:nvSpPr>
          <p:cNvPr id="219172" name="Text Box 36"/>
          <p:cNvSpPr txBox="1">
            <a:spLocks noChangeArrowheads="1"/>
          </p:cNvSpPr>
          <p:nvPr/>
        </p:nvSpPr>
        <p:spPr bwMode="auto">
          <a:xfrm>
            <a:off x="2457450" y="43180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…..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或</a:t>
            </a:r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-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与非</a:t>
            </a:r>
          </a:p>
        </p:txBody>
      </p:sp>
      <p:sp>
        <p:nvSpPr>
          <p:cNvPr id="219173" name="Text Box 37"/>
          <p:cNvSpPr txBox="1">
            <a:spLocks noChangeArrowheads="1"/>
          </p:cNvSpPr>
          <p:nvPr/>
        </p:nvSpPr>
        <p:spPr bwMode="auto">
          <a:xfrm>
            <a:off x="2609850" y="520223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…..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或非</a:t>
            </a:r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-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或</a:t>
            </a:r>
          </a:p>
        </p:txBody>
      </p: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323850" y="4364038"/>
            <a:ext cx="2438400" cy="487362"/>
            <a:chOff x="144" y="3216"/>
            <a:chExt cx="1536" cy="307"/>
          </a:xfrm>
        </p:grpSpPr>
        <p:sp>
          <p:nvSpPr>
            <p:cNvPr id="219149" name="Text Box 13"/>
            <p:cNvSpPr txBox="1">
              <a:spLocks noChangeArrowheads="1"/>
            </p:cNvSpPr>
            <p:nvPr/>
          </p:nvSpPr>
          <p:spPr bwMode="auto">
            <a:xfrm>
              <a:off x="144" y="3235"/>
              <a:ext cx="15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(A+B)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•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(A+C)</a:t>
              </a:r>
            </a:p>
          </p:txBody>
        </p:sp>
        <p:sp>
          <p:nvSpPr>
            <p:cNvPr id="41014" name="Line 14"/>
            <p:cNvSpPr>
              <a:spLocks noChangeShapeType="1"/>
            </p:cNvSpPr>
            <p:nvPr/>
          </p:nvSpPr>
          <p:spPr bwMode="auto">
            <a:xfrm>
              <a:off x="672" y="3283"/>
              <a:ext cx="9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5" name="Line 15"/>
            <p:cNvSpPr>
              <a:spLocks noChangeShapeType="1"/>
            </p:cNvSpPr>
            <p:nvPr/>
          </p:nvSpPr>
          <p:spPr bwMode="auto">
            <a:xfrm>
              <a:off x="1122" y="3283"/>
              <a:ext cx="9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6" name="Line 16"/>
            <p:cNvSpPr>
              <a:spLocks noChangeShapeType="1"/>
            </p:cNvSpPr>
            <p:nvPr/>
          </p:nvSpPr>
          <p:spPr bwMode="auto">
            <a:xfrm>
              <a:off x="435" y="3283"/>
              <a:ext cx="9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7" name="Line 38"/>
            <p:cNvSpPr>
              <a:spLocks noChangeShapeType="1"/>
            </p:cNvSpPr>
            <p:nvPr/>
          </p:nvSpPr>
          <p:spPr bwMode="auto">
            <a:xfrm>
              <a:off x="432" y="3216"/>
              <a:ext cx="105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4972050" y="2687638"/>
            <a:ext cx="2438400" cy="533400"/>
            <a:chOff x="3072" y="2160"/>
            <a:chExt cx="1536" cy="336"/>
          </a:xfrm>
        </p:grpSpPr>
        <p:sp>
          <p:nvSpPr>
            <p:cNvPr id="219183" name="Text Box 47"/>
            <p:cNvSpPr txBox="1">
              <a:spLocks noChangeArrowheads="1"/>
            </p:cNvSpPr>
            <p:nvPr/>
          </p:nvSpPr>
          <p:spPr bwMode="auto">
            <a:xfrm>
              <a:off x="3072" y="2208"/>
              <a:ext cx="15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(A+B)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•(A+C)</a:t>
              </a:r>
            </a:p>
          </p:txBody>
        </p:sp>
        <p:sp>
          <p:nvSpPr>
            <p:cNvPr id="41010" name="Line 48"/>
            <p:cNvSpPr>
              <a:spLocks noChangeShapeType="1"/>
            </p:cNvSpPr>
            <p:nvPr/>
          </p:nvSpPr>
          <p:spPr bwMode="auto">
            <a:xfrm>
              <a:off x="4224" y="225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1" name="Line 49"/>
            <p:cNvSpPr>
              <a:spLocks noChangeShapeType="1"/>
            </p:cNvSpPr>
            <p:nvPr/>
          </p:nvSpPr>
          <p:spPr bwMode="auto">
            <a:xfrm>
              <a:off x="3312" y="2208"/>
              <a:ext cx="100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2" name="Line 50"/>
            <p:cNvSpPr>
              <a:spLocks noChangeShapeType="1"/>
            </p:cNvSpPr>
            <p:nvPr/>
          </p:nvSpPr>
          <p:spPr bwMode="auto">
            <a:xfrm>
              <a:off x="3312" y="2160"/>
              <a:ext cx="100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5048250" y="3525838"/>
            <a:ext cx="2438400" cy="533400"/>
            <a:chOff x="1008" y="1344"/>
            <a:chExt cx="1536" cy="336"/>
          </a:xfrm>
        </p:grpSpPr>
        <p:sp>
          <p:nvSpPr>
            <p:cNvPr id="219188" name="Text Box 52"/>
            <p:cNvSpPr txBox="1">
              <a:spLocks noChangeArrowheads="1"/>
            </p:cNvSpPr>
            <p:nvPr/>
          </p:nvSpPr>
          <p:spPr bwMode="auto">
            <a:xfrm>
              <a:off x="1008" y="1392"/>
              <a:ext cx="15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(A+B)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+(A+C)</a:t>
              </a:r>
            </a:p>
          </p:txBody>
        </p:sp>
        <p:sp>
          <p:nvSpPr>
            <p:cNvPr id="41005" name="Line 53"/>
            <p:cNvSpPr>
              <a:spLocks noChangeShapeType="1"/>
            </p:cNvSpPr>
            <p:nvPr/>
          </p:nvSpPr>
          <p:spPr bwMode="auto">
            <a:xfrm>
              <a:off x="2160" y="1440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6" name="Line 54"/>
            <p:cNvSpPr>
              <a:spLocks noChangeShapeType="1"/>
            </p:cNvSpPr>
            <p:nvPr/>
          </p:nvSpPr>
          <p:spPr bwMode="auto">
            <a:xfrm>
              <a:off x="1248" y="1344"/>
              <a:ext cx="100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7" name="Line 55"/>
            <p:cNvSpPr>
              <a:spLocks noChangeShapeType="1"/>
            </p:cNvSpPr>
            <p:nvPr/>
          </p:nvSpPr>
          <p:spPr bwMode="auto">
            <a:xfrm>
              <a:off x="1248" y="1440"/>
              <a:ext cx="43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8" name="Line 56"/>
            <p:cNvSpPr>
              <a:spLocks noChangeShapeType="1"/>
            </p:cNvSpPr>
            <p:nvPr/>
          </p:nvSpPr>
          <p:spPr bwMode="auto">
            <a:xfrm>
              <a:off x="1872" y="1392"/>
              <a:ext cx="43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组合 68"/>
          <p:cNvGrpSpPr>
            <a:grpSpLocks/>
          </p:cNvGrpSpPr>
          <p:nvPr/>
        </p:nvGrpSpPr>
        <p:grpSpPr bwMode="auto">
          <a:xfrm>
            <a:off x="5076825" y="4437063"/>
            <a:ext cx="1981200" cy="457200"/>
            <a:chOff x="5076825" y="4437063"/>
            <a:chExt cx="1981200" cy="457200"/>
          </a:xfrm>
        </p:grpSpPr>
        <p:sp>
          <p:nvSpPr>
            <p:cNvPr id="219194" name="Text Box 58"/>
            <p:cNvSpPr txBox="1">
              <a:spLocks noChangeArrowheads="1"/>
            </p:cNvSpPr>
            <p:nvPr/>
          </p:nvSpPr>
          <p:spPr bwMode="auto">
            <a:xfrm>
              <a:off x="5076825" y="4437063"/>
              <a:ext cx="198120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A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•B+A •C</a:t>
              </a:r>
            </a:p>
          </p:txBody>
        </p:sp>
        <p:sp>
          <p:nvSpPr>
            <p:cNvPr id="41000" name="Line 59"/>
            <p:cNvSpPr>
              <a:spLocks noChangeShapeType="1"/>
            </p:cNvSpPr>
            <p:nvPr/>
          </p:nvSpPr>
          <p:spPr bwMode="auto">
            <a:xfrm>
              <a:off x="5457825" y="4513263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1" name="Line 60"/>
            <p:cNvSpPr>
              <a:spLocks noChangeShapeType="1"/>
            </p:cNvSpPr>
            <p:nvPr/>
          </p:nvSpPr>
          <p:spPr bwMode="auto">
            <a:xfrm>
              <a:off x="5838825" y="4513263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2" name="Line 61"/>
            <p:cNvSpPr>
              <a:spLocks noChangeShapeType="1"/>
            </p:cNvSpPr>
            <p:nvPr/>
          </p:nvSpPr>
          <p:spPr bwMode="auto">
            <a:xfrm>
              <a:off x="6227763" y="4508500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3" name="Line 62"/>
            <p:cNvSpPr>
              <a:spLocks noChangeShapeType="1"/>
            </p:cNvSpPr>
            <p:nvPr/>
          </p:nvSpPr>
          <p:spPr bwMode="auto">
            <a:xfrm>
              <a:off x="5457825" y="4437063"/>
              <a:ext cx="1295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组合 67"/>
          <p:cNvGrpSpPr>
            <a:grpSpLocks/>
          </p:cNvGrpSpPr>
          <p:nvPr/>
        </p:nvGrpSpPr>
        <p:grpSpPr bwMode="auto">
          <a:xfrm>
            <a:off x="5076825" y="5300663"/>
            <a:ext cx="1981200" cy="457200"/>
            <a:chOff x="5076825" y="5300663"/>
            <a:chExt cx="1981200" cy="457200"/>
          </a:xfrm>
        </p:grpSpPr>
        <p:sp>
          <p:nvSpPr>
            <p:cNvPr id="219200" name="Text Box 64"/>
            <p:cNvSpPr txBox="1">
              <a:spLocks noChangeArrowheads="1"/>
            </p:cNvSpPr>
            <p:nvPr/>
          </p:nvSpPr>
          <p:spPr bwMode="auto">
            <a:xfrm>
              <a:off x="5076825" y="5300663"/>
              <a:ext cx="198120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A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B • AC</a:t>
              </a:r>
            </a:p>
          </p:txBody>
        </p:sp>
        <p:sp>
          <p:nvSpPr>
            <p:cNvPr id="40994" name="Line 65"/>
            <p:cNvSpPr>
              <a:spLocks noChangeShapeType="1"/>
            </p:cNvSpPr>
            <p:nvPr/>
          </p:nvSpPr>
          <p:spPr bwMode="auto">
            <a:xfrm>
              <a:off x="5381625" y="5376863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5" name="Line 66"/>
            <p:cNvSpPr>
              <a:spLocks noChangeShapeType="1"/>
            </p:cNvSpPr>
            <p:nvPr/>
          </p:nvSpPr>
          <p:spPr bwMode="auto">
            <a:xfrm>
              <a:off x="5686425" y="5376863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6" name="Line 67"/>
            <p:cNvSpPr>
              <a:spLocks noChangeShapeType="1"/>
            </p:cNvSpPr>
            <p:nvPr/>
          </p:nvSpPr>
          <p:spPr bwMode="auto">
            <a:xfrm>
              <a:off x="6227763" y="5373688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7" name="Line 68"/>
            <p:cNvSpPr>
              <a:spLocks noChangeShapeType="1"/>
            </p:cNvSpPr>
            <p:nvPr/>
          </p:nvSpPr>
          <p:spPr bwMode="auto">
            <a:xfrm>
              <a:off x="5381625" y="5300663"/>
              <a:ext cx="4572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8" name="Line 69"/>
            <p:cNvSpPr>
              <a:spLocks noChangeShapeType="1"/>
            </p:cNvSpPr>
            <p:nvPr/>
          </p:nvSpPr>
          <p:spPr bwMode="auto">
            <a:xfrm>
              <a:off x="6143625" y="5300663"/>
              <a:ext cx="4572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9206" name="Text Box 70"/>
          <p:cNvSpPr txBox="1">
            <a:spLocks noChangeArrowheads="1"/>
          </p:cNvSpPr>
          <p:nvPr/>
        </p:nvSpPr>
        <p:spPr bwMode="auto">
          <a:xfrm>
            <a:off x="7181850" y="17732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…..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或</a:t>
            </a:r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-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与</a:t>
            </a:r>
          </a:p>
        </p:txBody>
      </p:sp>
      <p:sp>
        <p:nvSpPr>
          <p:cNvPr id="219207" name="Text Box 71"/>
          <p:cNvSpPr txBox="1">
            <a:spLocks noChangeArrowheads="1"/>
          </p:cNvSpPr>
          <p:nvPr/>
        </p:nvSpPr>
        <p:spPr bwMode="auto">
          <a:xfrm>
            <a:off x="7029450" y="354488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  ....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或非</a:t>
            </a:r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-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或非</a:t>
            </a:r>
          </a:p>
        </p:txBody>
      </p:sp>
      <p:sp>
        <p:nvSpPr>
          <p:cNvPr id="219208" name="Text Box 72"/>
          <p:cNvSpPr txBox="1">
            <a:spLocks noChangeArrowheads="1"/>
          </p:cNvSpPr>
          <p:nvPr/>
        </p:nvSpPr>
        <p:spPr bwMode="auto">
          <a:xfrm>
            <a:off x="7181850" y="44323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…..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与</a:t>
            </a:r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-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或非</a:t>
            </a:r>
          </a:p>
        </p:txBody>
      </p:sp>
      <p:sp>
        <p:nvSpPr>
          <p:cNvPr id="219209" name="Text Box 73"/>
          <p:cNvSpPr txBox="1">
            <a:spLocks noChangeArrowheads="1"/>
          </p:cNvSpPr>
          <p:nvPr/>
        </p:nvSpPr>
        <p:spPr bwMode="auto">
          <a:xfrm>
            <a:off x="6877050" y="5202238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…..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与非</a:t>
            </a:r>
            <a:r>
              <a:rPr lang="en-US" altLang="zh-CN" b="1" i="1">
                <a:solidFill>
                  <a:srgbClr val="006600"/>
                </a:solidFill>
                <a:latin typeface="Arial" charset="0"/>
              </a:rPr>
              <a:t>-</a:t>
            </a:r>
            <a:r>
              <a:rPr lang="zh-CN" altLang="en-US" b="1" i="1">
                <a:solidFill>
                  <a:srgbClr val="006600"/>
                </a:solidFill>
                <a:latin typeface="Arial" charset="0"/>
              </a:rPr>
              <a:t>与</a:t>
            </a:r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323850" y="3582988"/>
            <a:ext cx="1676400" cy="506412"/>
            <a:chOff x="144" y="2724"/>
            <a:chExt cx="1056" cy="319"/>
          </a:xfrm>
        </p:grpSpPr>
        <p:sp>
          <p:nvSpPr>
            <p:cNvPr id="219156" name="Text Box 20"/>
            <p:cNvSpPr txBox="1">
              <a:spLocks noChangeArrowheads="1"/>
            </p:cNvSpPr>
            <p:nvPr/>
          </p:nvSpPr>
          <p:spPr bwMode="auto">
            <a:xfrm>
              <a:off x="144" y="2755"/>
              <a:ext cx="105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=AB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•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AC</a:t>
              </a:r>
            </a:p>
          </p:txBody>
        </p:sp>
        <p:sp>
          <p:nvSpPr>
            <p:cNvPr id="40989" name="Line 21"/>
            <p:cNvSpPr>
              <a:spLocks noChangeShapeType="1"/>
            </p:cNvSpPr>
            <p:nvPr/>
          </p:nvSpPr>
          <p:spPr bwMode="auto">
            <a:xfrm>
              <a:off x="912" y="2803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0" name="Line 22"/>
            <p:cNvSpPr>
              <a:spLocks noChangeShapeType="1"/>
            </p:cNvSpPr>
            <p:nvPr/>
          </p:nvSpPr>
          <p:spPr bwMode="auto">
            <a:xfrm>
              <a:off x="288" y="2724"/>
              <a:ext cx="76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1" name="Line 75"/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2" name="Line 76"/>
            <p:cNvSpPr>
              <a:spLocks noChangeShapeType="1"/>
            </p:cNvSpPr>
            <p:nvPr/>
          </p:nvSpPr>
          <p:spPr bwMode="auto">
            <a:xfrm>
              <a:off x="768" y="2772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9214" name="Line 78"/>
          <p:cNvSpPr>
            <a:spLocks noChangeShapeType="1"/>
          </p:cNvSpPr>
          <p:nvPr/>
        </p:nvSpPr>
        <p:spPr bwMode="auto">
          <a:xfrm>
            <a:off x="4667250" y="1824038"/>
            <a:ext cx="0" cy="4062412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" name="Group 82"/>
          <p:cNvGrpSpPr>
            <a:grpSpLocks/>
          </p:cNvGrpSpPr>
          <p:nvPr/>
        </p:nvGrpSpPr>
        <p:grpSpPr bwMode="auto">
          <a:xfrm>
            <a:off x="4811713" y="1824038"/>
            <a:ext cx="2895600" cy="457200"/>
            <a:chOff x="2976" y="1632"/>
            <a:chExt cx="1824" cy="288"/>
          </a:xfrm>
        </p:grpSpPr>
        <p:sp>
          <p:nvSpPr>
            <p:cNvPr id="219180" name="Text Box 44"/>
            <p:cNvSpPr txBox="1">
              <a:spLocks noChangeArrowheads="1"/>
            </p:cNvSpPr>
            <p:nvPr/>
          </p:nvSpPr>
          <p:spPr bwMode="auto">
            <a:xfrm>
              <a:off x="2976" y="1632"/>
              <a:ext cx="182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F=(A+B)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•(A+C)</a:t>
              </a:r>
            </a:p>
          </p:txBody>
        </p:sp>
        <p:sp>
          <p:nvSpPr>
            <p:cNvPr id="40987" name="Line 81"/>
            <p:cNvSpPr>
              <a:spLocks noChangeShapeType="1"/>
            </p:cNvSpPr>
            <p:nvPr/>
          </p:nvSpPr>
          <p:spPr bwMode="auto">
            <a:xfrm>
              <a:off x="4241" y="1661"/>
              <a:ext cx="9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40984" name="Picture 71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5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化简</a:t>
            </a:r>
            <a:endParaRPr lang="en-US" altLang="zh-CN" sz="26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9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9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9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9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21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1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1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500"/>
                                        <p:tgtEl>
                                          <p:spTgt spid="21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70" grpId="0" autoUpdateAnimBg="0"/>
      <p:bldP spid="219171" grpId="0" autoUpdateAnimBg="0"/>
      <p:bldP spid="219172" grpId="0" autoUpdateAnimBg="0"/>
      <p:bldP spid="219173" grpId="0" autoUpdateAnimBg="0"/>
      <p:bldP spid="219206" grpId="0" autoUpdateAnimBg="0"/>
      <p:bldP spid="219207" grpId="0" autoUpdateAnimBg="0"/>
      <p:bldP spid="219208" grpId="0" autoUpdateAnimBg="0"/>
      <p:bldP spid="219209" grpId="0" autoUpdateAnimBg="0"/>
      <p:bldP spid="2192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42938" y="285750"/>
            <a:ext cx="7859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SzPct val="84000"/>
              <a:buFont typeface="Wingdings" pitchFamily="2" charset="2"/>
              <a:buChar char="n"/>
            </a:pPr>
            <a:r>
              <a:rPr lang="zh-CN" altLang="en-US" sz="3200" b="1">
                <a:solidFill>
                  <a:schemeClr val="bg1"/>
                </a:solidFill>
              </a:rPr>
              <a:t>  同一类型的表达式也不是唯一的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7088" y="1184275"/>
            <a:ext cx="2232025" cy="579438"/>
            <a:chOff x="432" y="1968"/>
            <a:chExt cx="1392" cy="367"/>
          </a:xfrm>
        </p:grpSpPr>
        <p:sp>
          <p:nvSpPr>
            <p:cNvPr id="42120" name="Text Box 4"/>
            <p:cNvSpPr txBox="1">
              <a:spLocks noChangeArrowheads="1"/>
            </p:cNvSpPr>
            <p:nvPr/>
          </p:nvSpPr>
          <p:spPr bwMode="auto">
            <a:xfrm>
              <a:off x="432" y="1968"/>
              <a:ext cx="139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F=</a:t>
              </a:r>
              <a:r>
                <a:rPr lang="en-US" altLang="zh-CN" sz="3200" b="1" dirty="0">
                  <a:solidFill>
                    <a:srgbClr val="C00000"/>
                  </a:solidFill>
                </a:rPr>
                <a:t>AB</a:t>
              </a:r>
              <a:r>
                <a:rPr lang="en-US" altLang="zh-CN" sz="3200" b="1" dirty="0"/>
                <a:t>+AC</a:t>
              </a:r>
            </a:p>
          </p:txBody>
        </p:sp>
        <p:sp>
          <p:nvSpPr>
            <p:cNvPr id="42121" name="Line 5"/>
            <p:cNvSpPr>
              <a:spLocks noChangeShapeType="1"/>
            </p:cNvSpPr>
            <p:nvPr/>
          </p:nvSpPr>
          <p:spPr bwMode="auto">
            <a:xfrm>
              <a:off x="1320" y="2016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14400" y="1876425"/>
            <a:ext cx="3200400" cy="579438"/>
            <a:chOff x="624" y="1200"/>
            <a:chExt cx="2016" cy="365"/>
          </a:xfrm>
        </p:grpSpPr>
        <p:sp>
          <p:nvSpPr>
            <p:cNvPr id="42118" name="Text Box 7"/>
            <p:cNvSpPr txBox="1">
              <a:spLocks noChangeArrowheads="1"/>
            </p:cNvSpPr>
            <p:nvPr/>
          </p:nvSpPr>
          <p:spPr bwMode="auto">
            <a:xfrm>
              <a:off x="624" y="1200"/>
              <a:ext cx="20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  =</a:t>
              </a:r>
              <a:r>
                <a:rPr lang="en-US" altLang="zh-CN" sz="3200" b="1" dirty="0">
                  <a:solidFill>
                    <a:srgbClr val="C00000"/>
                  </a:solidFill>
                </a:rPr>
                <a:t>AB</a:t>
              </a:r>
              <a:r>
                <a:rPr lang="en-US" altLang="zh-CN" sz="3200" b="1" dirty="0"/>
                <a:t>+AC+</a:t>
              </a:r>
              <a:r>
                <a:rPr lang="en-US" altLang="zh-CN" sz="3200" b="1" dirty="0">
                  <a:solidFill>
                    <a:srgbClr val="00B050"/>
                  </a:solidFill>
                </a:rPr>
                <a:t>BC</a:t>
              </a:r>
            </a:p>
          </p:txBody>
        </p:sp>
        <p:sp>
          <p:nvSpPr>
            <p:cNvPr id="42119" name="Line 8"/>
            <p:cNvSpPr>
              <a:spLocks noChangeShapeType="1"/>
            </p:cNvSpPr>
            <p:nvPr/>
          </p:nvSpPr>
          <p:spPr bwMode="auto">
            <a:xfrm>
              <a:off x="1488" y="1248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143000" y="2562225"/>
            <a:ext cx="4800600" cy="579438"/>
            <a:chOff x="768" y="1632"/>
            <a:chExt cx="3024" cy="365"/>
          </a:xfrm>
        </p:grpSpPr>
        <p:sp>
          <p:nvSpPr>
            <p:cNvPr id="42113" name="Text Box 10"/>
            <p:cNvSpPr txBox="1">
              <a:spLocks noChangeArrowheads="1"/>
            </p:cNvSpPr>
            <p:nvPr/>
          </p:nvSpPr>
          <p:spPr bwMode="auto">
            <a:xfrm>
              <a:off x="768" y="1632"/>
              <a:ext cx="30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= </a:t>
              </a:r>
              <a:r>
                <a:rPr lang="en-US" altLang="zh-CN" sz="3200" b="1" dirty="0">
                  <a:solidFill>
                    <a:srgbClr val="C00000"/>
                  </a:solidFill>
                </a:rPr>
                <a:t>ABC</a:t>
              </a:r>
              <a:r>
                <a:rPr lang="en-US" altLang="zh-CN" sz="3200" b="1" dirty="0"/>
                <a:t>+</a:t>
              </a:r>
              <a:r>
                <a:rPr lang="en-US" altLang="zh-CN" sz="3200" b="1" dirty="0">
                  <a:solidFill>
                    <a:srgbClr val="C00000"/>
                  </a:solidFill>
                </a:rPr>
                <a:t>ABC</a:t>
              </a:r>
              <a:r>
                <a:rPr lang="en-US" altLang="zh-CN" sz="3200" b="1" dirty="0"/>
                <a:t>+ABC+ABC</a:t>
              </a:r>
            </a:p>
          </p:txBody>
        </p:sp>
        <p:sp>
          <p:nvSpPr>
            <p:cNvPr id="42114" name="Line 11"/>
            <p:cNvSpPr>
              <a:spLocks noChangeShapeType="1"/>
            </p:cNvSpPr>
            <p:nvPr/>
          </p:nvSpPr>
          <p:spPr bwMode="auto">
            <a:xfrm>
              <a:off x="3312" y="1680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15" name="Line 12"/>
            <p:cNvSpPr>
              <a:spLocks noChangeShapeType="1"/>
            </p:cNvSpPr>
            <p:nvPr/>
          </p:nvSpPr>
          <p:spPr bwMode="auto">
            <a:xfrm>
              <a:off x="3120" y="1680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16" name="Line 13"/>
            <p:cNvSpPr>
              <a:spLocks noChangeShapeType="1"/>
            </p:cNvSpPr>
            <p:nvPr/>
          </p:nvSpPr>
          <p:spPr bwMode="auto">
            <a:xfrm>
              <a:off x="2448" y="1680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17" name="Line 14"/>
            <p:cNvSpPr>
              <a:spLocks noChangeShapeType="1"/>
            </p:cNvSpPr>
            <p:nvPr/>
          </p:nvSpPr>
          <p:spPr bwMode="auto">
            <a:xfrm>
              <a:off x="2112" y="1680"/>
              <a:ext cx="96" cy="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0176" name="Text Box 16"/>
          <p:cNvSpPr txBox="1">
            <a:spLocks noChangeArrowheads="1"/>
          </p:cNvSpPr>
          <p:nvPr/>
        </p:nvSpPr>
        <p:spPr bwMode="auto">
          <a:xfrm>
            <a:off x="4572000" y="1071563"/>
            <a:ext cx="3505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………..</a:t>
            </a:r>
            <a:r>
              <a:rPr lang="en-US" altLang="zh-CN" sz="2800" b="1"/>
              <a:t>① F</a:t>
            </a:r>
            <a:r>
              <a:rPr lang="en-US" altLang="zh-CN" sz="2800" b="1" baseline="-25000"/>
              <a:t>1</a:t>
            </a:r>
          </a:p>
        </p:txBody>
      </p: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5076825" y="1714500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……….. </a:t>
            </a:r>
            <a:r>
              <a:rPr lang="en-US" altLang="zh-CN" sz="2800" b="1"/>
              <a:t>② F</a:t>
            </a:r>
            <a:r>
              <a:rPr lang="en-US" altLang="zh-CN" sz="2800" b="1" baseline="-25000"/>
              <a:t>2</a:t>
            </a:r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6019800" y="2500313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………..③ F</a:t>
            </a:r>
            <a:r>
              <a:rPr lang="en-US" altLang="zh-CN" sz="2800" b="1" baseline="-25000"/>
              <a:t>3</a:t>
            </a:r>
          </a:p>
        </p:txBody>
      </p: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-180975" y="3346450"/>
            <a:ext cx="3048000" cy="1641475"/>
            <a:chOff x="-96" y="1920"/>
            <a:chExt cx="2544" cy="1334"/>
          </a:xfrm>
        </p:grpSpPr>
        <p:grpSp>
          <p:nvGrpSpPr>
            <p:cNvPr id="42087" name="Group 20"/>
            <p:cNvGrpSpPr>
              <a:grpSpLocks/>
            </p:cNvGrpSpPr>
            <p:nvPr/>
          </p:nvGrpSpPr>
          <p:grpSpPr bwMode="auto">
            <a:xfrm>
              <a:off x="-96" y="2679"/>
              <a:ext cx="1440" cy="575"/>
              <a:chOff x="2592" y="2928"/>
              <a:chExt cx="1440" cy="575"/>
            </a:xfrm>
          </p:grpSpPr>
          <p:grpSp>
            <p:nvGrpSpPr>
              <p:cNvPr id="42105" name="Group 21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1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492" y="2153"/>
                  <a:ext cx="288" cy="34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42111" name="Line 23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12" name="Line 24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185" name="Text Box 25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3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186" name="Text Box 26"/>
              <p:cNvSpPr txBox="1">
                <a:spLocks noChangeArrowheads="1"/>
              </p:cNvSpPr>
              <p:nvPr/>
            </p:nvSpPr>
            <p:spPr bwMode="auto">
              <a:xfrm>
                <a:off x="2592" y="3130"/>
                <a:ext cx="480" cy="3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42108" name="Line 27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88" name="Text Box 28"/>
              <p:cNvSpPr txBox="1">
                <a:spLocks noChangeArrowheads="1"/>
              </p:cNvSpPr>
              <p:nvPr/>
            </p:nvSpPr>
            <p:spPr bwMode="auto">
              <a:xfrm>
                <a:off x="3743" y="3023"/>
                <a:ext cx="289" cy="37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42088" name="Group 29"/>
            <p:cNvGrpSpPr>
              <a:grpSpLocks/>
            </p:cNvGrpSpPr>
            <p:nvPr/>
          </p:nvGrpSpPr>
          <p:grpSpPr bwMode="auto">
            <a:xfrm>
              <a:off x="-96" y="1920"/>
              <a:ext cx="1440" cy="573"/>
              <a:chOff x="2592" y="2928"/>
              <a:chExt cx="1440" cy="573"/>
            </a:xfrm>
          </p:grpSpPr>
          <p:grpSp>
            <p:nvGrpSpPr>
              <p:cNvPr id="42097" name="Group 30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191" name="Rectangle 31"/>
                <p:cNvSpPr>
                  <a:spLocks noChangeArrowheads="1"/>
                </p:cNvSpPr>
                <p:nvPr/>
              </p:nvSpPr>
              <p:spPr bwMode="auto">
                <a:xfrm>
                  <a:off x="1492" y="2157"/>
                  <a:ext cx="288" cy="339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42103" name="Line 32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04" name="Line 33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194" name="Text Box 34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37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195" name="Text Box 35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80" cy="37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42100" name="Line 36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97" name="Text Box 37"/>
              <p:cNvSpPr txBox="1">
                <a:spLocks noChangeArrowheads="1"/>
              </p:cNvSpPr>
              <p:nvPr/>
            </p:nvSpPr>
            <p:spPr bwMode="auto">
              <a:xfrm>
                <a:off x="3743" y="3023"/>
                <a:ext cx="289" cy="37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42089" name="Group 40"/>
            <p:cNvGrpSpPr>
              <a:grpSpLocks/>
            </p:cNvGrpSpPr>
            <p:nvPr/>
          </p:nvGrpSpPr>
          <p:grpSpPr bwMode="auto">
            <a:xfrm>
              <a:off x="1056" y="2400"/>
              <a:ext cx="576" cy="336"/>
              <a:chOff x="1204" y="2160"/>
              <a:chExt cx="576" cy="336"/>
            </a:xfrm>
          </p:grpSpPr>
          <p:sp>
            <p:nvSpPr>
              <p:cNvPr id="220201" name="Rectangle 41"/>
              <p:cNvSpPr>
                <a:spLocks noChangeArrowheads="1"/>
              </p:cNvSpPr>
              <p:nvPr/>
            </p:nvSpPr>
            <p:spPr bwMode="auto">
              <a:xfrm>
                <a:off x="1492" y="2160"/>
                <a:ext cx="288" cy="33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+</a:t>
                </a:r>
              </a:p>
            </p:txBody>
          </p:sp>
          <p:sp>
            <p:nvSpPr>
              <p:cNvPr id="42095" name="Line 42"/>
              <p:cNvSpPr>
                <a:spLocks noChangeShapeType="1"/>
              </p:cNvSpPr>
              <p:nvPr/>
            </p:nvSpPr>
            <p:spPr bwMode="auto">
              <a:xfrm>
                <a:off x="1204" y="225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96" name="Line 43"/>
              <p:cNvSpPr>
                <a:spLocks noChangeShapeType="1"/>
              </p:cNvSpPr>
              <p:nvPr/>
            </p:nvSpPr>
            <p:spPr bwMode="auto">
              <a:xfrm>
                <a:off x="1204" y="2400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90" name="Line 44"/>
            <p:cNvSpPr>
              <a:spLocks noChangeShapeType="1"/>
            </p:cNvSpPr>
            <p:nvPr/>
          </p:nvSpPr>
          <p:spPr bwMode="auto">
            <a:xfrm>
              <a:off x="1056" y="2208"/>
              <a:ext cx="0" cy="28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91" name="Line 45"/>
            <p:cNvSpPr>
              <a:spLocks noChangeShapeType="1"/>
            </p:cNvSpPr>
            <p:nvPr/>
          </p:nvSpPr>
          <p:spPr bwMode="auto">
            <a:xfrm>
              <a:off x="1056" y="2640"/>
              <a:ext cx="0" cy="28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92" name="Line 46"/>
            <p:cNvSpPr>
              <a:spLocks noChangeShapeType="1"/>
            </p:cNvSpPr>
            <p:nvPr/>
          </p:nvSpPr>
          <p:spPr bwMode="auto">
            <a:xfrm>
              <a:off x="1632" y="2566"/>
              <a:ext cx="33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7" name="Text Box 47"/>
            <p:cNvSpPr txBox="1">
              <a:spLocks noChangeArrowheads="1"/>
            </p:cNvSpPr>
            <p:nvPr/>
          </p:nvSpPr>
          <p:spPr bwMode="auto">
            <a:xfrm>
              <a:off x="2017" y="2353"/>
              <a:ext cx="431" cy="4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11" name="Group 139"/>
          <p:cNvGrpSpPr>
            <a:grpSpLocks/>
          </p:cNvGrpSpPr>
          <p:nvPr/>
        </p:nvGrpSpPr>
        <p:grpSpPr bwMode="auto">
          <a:xfrm>
            <a:off x="6011863" y="3252788"/>
            <a:ext cx="3124200" cy="3416300"/>
            <a:chOff x="3600" y="2016"/>
            <a:chExt cx="1920" cy="2081"/>
          </a:xfrm>
        </p:grpSpPr>
        <p:grpSp>
          <p:nvGrpSpPr>
            <p:cNvPr id="42038" name="Group 78"/>
            <p:cNvGrpSpPr>
              <a:grpSpLocks/>
            </p:cNvGrpSpPr>
            <p:nvPr/>
          </p:nvGrpSpPr>
          <p:grpSpPr bwMode="auto">
            <a:xfrm>
              <a:off x="3600" y="2605"/>
              <a:ext cx="1087" cy="436"/>
              <a:chOff x="2592" y="2928"/>
              <a:chExt cx="1440" cy="562"/>
            </a:xfrm>
          </p:grpSpPr>
          <p:grpSp>
            <p:nvGrpSpPr>
              <p:cNvPr id="42079" name="Group 79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240" name="Rectangle 80"/>
                <p:cNvSpPr>
                  <a:spLocks noChangeArrowheads="1"/>
                </p:cNvSpPr>
                <p:nvPr/>
              </p:nvSpPr>
              <p:spPr bwMode="auto">
                <a:xfrm>
                  <a:off x="1492" y="2160"/>
                  <a:ext cx="288" cy="339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42085" name="Line 81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86" name="Line 82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243" name="Text Box 83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244" name="Text Box 84"/>
              <p:cNvSpPr txBox="1">
                <a:spLocks noChangeArrowheads="1"/>
              </p:cNvSpPr>
              <p:nvPr/>
            </p:nvSpPr>
            <p:spPr bwMode="auto">
              <a:xfrm>
                <a:off x="2592" y="3131"/>
                <a:ext cx="479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42082" name="Line 85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46" name="Text Box 86"/>
              <p:cNvSpPr txBox="1">
                <a:spLocks noChangeArrowheads="1"/>
              </p:cNvSpPr>
              <p:nvPr/>
            </p:nvSpPr>
            <p:spPr bwMode="auto">
              <a:xfrm>
                <a:off x="3742" y="3024"/>
                <a:ext cx="290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42039" name="Group 87"/>
            <p:cNvGrpSpPr>
              <a:grpSpLocks/>
            </p:cNvGrpSpPr>
            <p:nvPr/>
          </p:nvGrpSpPr>
          <p:grpSpPr bwMode="auto">
            <a:xfrm>
              <a:off x="3600" y="2016"/>
              <a:ext cx="1087" cy="434"/>
              <a:chOff x="2592" y="2928"/>
              <a:chExt cx="1440" cy="560"/>
            </a:xfrm>
          </p:grpSpPr>
          <p:grpSp>
            <p:nvGrpSpPr>
              <p:cNvPr id="42071" name="Group 88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249" name="Rectangle 89"/>
                <p:cNvSpPr>
                  <a:spLocks noChangeArrowheads="1"/>
                </p:cNvSpPr>
                <p:nvPr/>
              </p:nvSpPr>
              <p:spPr bwMode="auto">
                <a:xfrm>
                  <a:off x="1492" y="2160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42077" name="Line 90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78" name="Line 91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252" name="Text Box 92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253" name="Text Box 93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79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42074" name="Line 94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55" name="Text Box 95"/>
              <p:cNvSpPr txBox="1">
                <a:spLocks noChangeArrowheads="1"/>
              </p:cNvSpPr>
              <p:nvPr/>
            </p:nvSpPr>
            <p:spPr bwMode="auto">
              <a:xfrm>
                <a:off x="3742" y="3022"/>
                <a:ext cx="290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0257" name="Rectangle 97"/>
            <p:cNvSpPr>
              <a:spLocks noChangeArrowheads="1"/>
            </p:cNvSpPr>
            <p:nvPr/>
          </p:nvSpPr>
          <p:spPr bwMode="auto">
            <a:xfrm>
              <a:off x="4831" y="2388"/>
              <a:ext cx="257" cy="588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</a:t>
              </a:r>
            </a:p>
          </p:txBody>
        </p:sp>
        <p:sp>
          <p:nvSpPr>
            <p:cNvPr id="42041" name="Line 100"/>
            <p:cNvSpPr>
              <a:spLocks noChangeShapeType="1"/>
            </p:cNvSpPr>
            <p:nvPr/>
          </p:nvSpPr>
          <p:spPr bwMode="auto">
            <a:xfrm>
              <a:off x="4469" y="2239"/>
              <a:ext cx="0" cy="2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2" name="Line 101"/>
            <p:cNvSpPr>
              <a:spLocks noChangeShapeType="1"/>
            </p:cNvSpPr>
            <p:nvPr/>
          </p:nvSpPr>
          <p:spPr bwMode="auto">
            <a:xfrm>
              <a:off x="4469" y="2574"/>
              <a:ext cx="0" cy="2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3" name="Line 102"/>
            <p:cNvSpPr>
              <a:spLocks noChangeShapeType="1"/>
            </p:cNvSpPr>
            <p:nvPr/>
          </p:nvSpPr>
          <p:spPr bwMode="auto">
            <a:xfrm>
              <a:off x="5122" y="2688"/>
              <a:ext cx="25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63" name="Text Box 103"/>
            <p:cNvSpPr txBox="1">
              <a:spLocks noChangeArrowheads="1"/>
            </p:cNvSpPr>
            <p:nvPr/>
          </p:nvSpPr>
          <p:spPr bwMode="auto">
            <a:xfrm>
              <a:off x="5195" y="2352"/>
              <a:ext cx="325" cy="27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grpSp>
          <p:nvGrpSpPr>
            <p:cNvPr id="42045" name="Group 105"/>
            <p:cNvGrpSpPr>
              <a:grpSpLocks/>
            </p:cNvGrpSpPr>
            <p:nvPr/>
          </p:nvGrpSpPr>
          <p:grpSpPr bwMode="auto">
            <a:xfrm>
              <a:off x="3600" y="3661"/>
              <a:ext cx="1087" cy="436"/>
              <a:chOff x="2592" y="2928"/>
              <a:chExt cx="1440" cy="562"/>
            </a:xfrm>
          </p:grpSpPr>
          <p:grpSp>
            <p:nvGrpSpPr>
              <p:cNvPr id="42063" name="Group 106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267" name="Rectangle 107"/>
                <p:cNvSpPr>
                  <a:spLocks noChangeArrowheads="1"/>
                </p:cNvSpPr>
                <p:nvPr/>
              </p:nvSpPr>
              <p:spPr bwMode="auto">
                <a:xfrm>
                  <a:off x="1492" y="2160"/>
                  <a:ext cx="288" cy="339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42069" name="Line 108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70" name="Line 109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270" name="Text Box 110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271" name="Text Box 111"/>
              <p:cNvSpPr txBox="1">
                <a:spLocks noChangeArrowheads="1"/>
              </p:cNvSpPr>
              <p:nvPr/>
            </p:nvSpPr>
            <p:spPr bwMode="auto">
              <a:xfrm>
                <a:off x="2592" y="3131"/>
                <a:ext cx="479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42066" name="Line 112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73" name="Text Box 113"/>
              <p:cNvSpPr txBox="1">
                <a:spLocks noChangeArrowheads="1"/>
              </p:cNvSpPr>
              <p:nvPr/>
            </p:nvSpPr>
            <p:spPr bwMode="auto">
              <a:xfrm>
                <a:off x="3742" y="3025"/>
                <a:ext cx="290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42046" name="Group 114"/>
            <p:cNvGrpSpPr>
              <a:grpSpLocks/>
            </p:cNvGrpSpPr>
            <p:nvPr/>
          </p:nvGrpSpPr>
          <p:grpSpPr bwMode="auto">
            <a:xfrm>
              <a:off x="3600" y="3072"/>
              <a:ext cx="1087" cy="434"/>
              <a:chOff x="2592" y="2928"/>
              <a:chExt cx="1440" cy="560"/>
            </a:xfrm>
          </p:grpSpPr>
          <p:grpSp>
            <p:nvGrpSpPr>
              <p:cNvPr id="42055" name="Group 115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276" name="Rectangle 116"/>
                <p:cNvSpPr>
                  <a:spLocks noChangeArrowheads="1"/>
                </p:cNvSpPr>
                <p:nvPr/>
              </p:nvSpPr>
              <p:spPr bwMode="auto">
                <a:xfrm>
                  <a:off x="1492" y="2160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42061" name="Line 117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62" name="Line 118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279" name="Text Box 119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280" name="Text Box 120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79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42058" name="Line 121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82" name="Text Box 122"/>
              <p:cNvSpPr txBox="1">
                <a:spLocks noChangeArrowheads="1"/>
              </p:cNvSpPr>
              <p:nvPr/>
            </p:nvSpPr>
            <p:spPr bwMode="auto">
              <a:xfrm>
                <a:off x="3742" y="3024"/>
                <a:ext cx="290" cy="3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2047" name="Line 131"/>
            <p:cNvSpPr>
              <a:spLocks noChangeShapeType="1"/>
            </p:cNvSpPr>
            <p:nvPr/>
          </p:nvSpPr>
          <p:spPr bwMode="auto">
            <a:xfrm>
              <a:off x="4464" y="3275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8" name="Line 132"/>
            <p:cNvSpPr>
              <a:spLocks noChangeShapeType="1"/>
            </p:cNvSpPr>
            <p:nvPr/>
          </p:nvSpPr>
          <p:spPr bwMode="auto">
            <a:xfrm flipV="1">
              <a:off x="4560" y="2736"/>
              <a:ext cx="0" cy="52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9" name="Line 133"/>
            <p:cNvSpPr>
              <a:spLocks noChangeShapeType="1"/>
            </p:cNvSpPr>
            <p:nvPr/>
          </p:nvSpPr>
          <p:spPr bwMode="auto">
            <a:xfrm>
              <a:off x="4560" y="2736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50" name="Line 134"/>
            <p:cNvSpPr>
              <a:spLocks noChangeShapeType="1"/>
            </p:cNvSpPr>
            <p:nvPr/>
          </p:nvSpPr>
          <p:spPr bwMode="auto">
            <a:xfrm>
              <a:off x="4464" y="3865"/>
              <a:ext cx="1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51" name="Line 135"/>
            <p:cNvSpPr>
              <a:spLocks noChangeShapeType="1"/>
            </p:cNvSpPr>
            <p:nvPr/>
          </p:nvSpPr>
          <p:spPr bwMode="auto">
            <a:xfrm flipV="1">
              <a:off x="4656" y="2832"/>
              <a:ext cx="0" cy="100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52" name="Line 136"/>
            <p:cNvSpPr>
              <a:spLocks noChangeShapeType="1"/>
            </p:cNvSpPr>
            <p:nvPr/>
          </p:nvSpPr>
          <p:spPr bwMode="auto">
            <a:xfrm>
              <a:off x="4487" y="2568"/>
              <a:ext cx="3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53" name="Line 137"/>
            <p:cNvSpPr>
              <a:spLocks noChangeShapeType="1"/>
            </p:cNvSpPr>
            <p:nvPr/>
          </p:nvSpPr>
          <p:spPr bwMode="auto">
            <a:xfrm>
              <a:off x="4487" y="2471"/>
              <a:ext cx="3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54" name="Line 138"/>
            <p:cNvSpPr>
              <a:spLocks noChangeShapeType="1"/>
            </p:cNvSpPr>
            <p:nvPr/>
          </p:nvSpPr>
          <p:spPr bwMode="auto">
            <a:xfrm>
              <a:off x="4656" y="2832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217"/>
          <p:cNvGrpSpPr>
            <a:grpSpLocks/>
          </p:cNvGrpSpPr>
          <p:nvPr/>
        </p:nvGrpSpPr>
        <p:grpSpPr bwMode="auto">
          <a:xfrm>
            <a:off x="3132138" y="3275013"/>
            <a:ext cx="3124200" cy="2459037"/>
            <a:chOff x="1968" y="1895"/>
            <a:chExt cx="1920" cy="1488"/>
          </a:xfrm>
        </p:grpSpPr>
        <p:grpSp>
          <p:nvGrpSpPr>
            <p:cNvPr id="42001" name="Group 168"/>
            <p:cNvGrpSpPr>
              <a:grpSpLocks/>
            </p:cNvGrpSpPr>
            <p:nvPr/>
          </p:nvGrpSpPr>
          <p:grpSpPr bwMode="auto">
            <a:xfrm>
              <a:off x="1968" y="2484"/>
              <a:ext cx="1087" cy="432"/>
              <a:chOff x="2592" y="2928"/>
              <a:chExt cx="1440" cy="558"/>
            </a:xfrm>
          </p:grpSpPr>
          <p:grpSp>
            <p:nvGrpSpPr>
              <p:cNvPr id="42030" name="Group 169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330" name="Rectangle 170"/>
                <p:cNvSpPr>
                  <a:spLocks noChangeArrowheads="1"/>
                </p:cNvSpPr>
                <p:nvPr/>
              </p:nvSpPr>
              <p:spPr bwMode="auto">
                <a:xfrm>
                  <a:off x="1492" y="2157"/>
                  <a:ext cx="288" cy="341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42036" name="Line 171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37" name="Line 172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333" name="Text Box 173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334" name="Text Box 174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42033" name="Line 175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336" name="Text Box 176"/>
              <p:cNvSpPr txBox="1">
                <a:spLocks noChangeArrowheads="1"/>
              </p:cNvSpPr>
              <p:nvPr/>
            </p:nvSpPr>
            <p:spPr bwMode="auto">
              <a:xfrm>
                <a:off x="3742" y="3023"/>
                <a:ext cx="290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42002" name="Group 177"/>
            <p:cNvGrpSpPr>
              <a:grpSpLocks/>
            </p:cNvGrpSpPr>
            <p:nvPr/>
          </p:nvGrpSpPr>
          <p:grpSpPr bwMode="auto">
            <a:xfrm>
              <a:off x="1968" y="1895"/>
              <a:ext cx="1087" cy="432"/>
              <a:chOff x="2592" y="2928"/>
              <a:chExt cx="1440" cy="558"/>
            </a:xfrm>
          </p:grpSpPr>
          <p:grpSp>
            <p:nvGrpSpPr>
              <p:cNvPr id="42022" name="Group 178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339" name="Rectangle 179"/>
                <p:cNvSpPr>
                  <a:spLocks noChangeArrowheads="1"/>
                </p:cNvSpPr>
                <p:nvPr/>
              </p:nvSpPr>
              <p:spPr bwMode="auto">
                <a:xfrm>
                  <a:off x="1492" y="2160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42028" name="Line 180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29" name="Line 181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342" name="Text Box 182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343" name="Text Box 183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42025" name="Line 184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345" name="Text Box 185"/>
              <p:cNvSpPr txBox="1">
                <a:spLocks noChangeArrowheads="1"/>
              </p:cNvSpPr>
              <p:nvPr/>
            </p:nvSpPr>
            <p:spPr bwMode="auto">
              <a:xfrm>
                <a:off x="3742" y="3024"/>
                <a:ext cx="290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0346" name="Rectangle 186"/>
            <p:cNvSpPr>
              <a:spLocks noChangeArrowheads="1"/>
            </p:cNvSpPr>
            <p:nvPr/>
          </p:nvSpPr>
          <p:spPr bwMode="auto">
            <a:xfrm>
              <a:off x="3199" y="2267"/>
              <a:ext cx="257" cy="588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</a:t>
              </a:r>
            </a:p>
          </p:txBody>
        </p:sp>
        <p:sp>
          <p:nvSpPr>
            <p:cNvPr id="42004" name="Line 187"/>
            <p:cNvSpPr>
              <a:spLocks noChangeShapeType="1"/>
            </p:cNvSpPr>
            <p:nvPr/>
          </p:nvSpPr>
          <p:spPr bwMode="auto">
            <a:xfrm>
              <a:off x="2837" y="2118"/>
              <a:ext cx="0" cy="2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5" name="Line 188"/>
            <p:cNvSpPr>
              <a:spLocks noChangeShapeType="1"/>
            </p:cNvSpPr>
            <p:nvPr/>
          </p:nvSpPr>
          <p:spPr bwMode="auto">
            <a:xfrm>
              <a:off x="2837" y="2453"/>
              <a:ext cx="0" cy="2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6" name="Line 189"/>
            <p:cNvSpPr>
              <a:spLocks noChangeShapeType="1"/>
            </p:cNvSpPr>
            <p:nvPr/>
          </p:nvSpPr>
          <p:spPr bwMode="auto">
            <a:xfrm>
              <a:off x="3490" y="2567"/>
              <a:ext cx="25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350" name="Text Box 190"/>
            <p:cNvSpPr txBox="1">
              <a:spLocks noChangeArrowheads="1"/>
            </p:cNvSpPr>
            <p:nvPr/>
          </p:nvSpPr>
          <p:spPr bwMode="auto">
            <a:xfrm>
              <a:off x="3563" y="2231"/>
              <a:ext cx="325" cy="2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grpSp>
          <p:nvGrpSpPr>
            <p:cNvPr id="42008" name="Group 200"/>
            <p:cNvGrpSpPr>
              <a:grpSpLocks/>
            </p:cNvGrpSpPr>
            <p:nvPr/>
          </p:nvGrpSpPr>
          <p:grpSpPr bwMode="auto">
            <a:xfrm>
              <a:off x="1968" y="2951"/>
              <a:ext cx="1087" cy="432"/>
              <a:chOff x="2592" y="2928"/>
              <a:chExt cx="1440" cy="558"/>
            </a:xfrm>
          </p:grpSpPr>
          <p:grpSp>
            <p:nvGrpSpPr>
              <p:cNvPr id="42014" name="Group 201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362" name="Rectangle 202"/>
                <p:cNvSpPr>
                  <a:spLocks noChangeArrowheads="1"/>
                </p:cNvSpPr>
                <p:nvPr/>
              </p:nvSpPr>
              <p:spPr bwMode="auto">
                <a:xfrm>
                  <a:off x="1492" y="2157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42020" name="Line 203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21" name="Line 204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365" name="Text Box 205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366" name="Text Box 206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42017" name="Line 207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368" name="Text Box 208"/>
              <p:cNvSpPr txBox="1">
                <a:spLocks noChangeArrowheads="1"/>
              </p:cNvSpPr>
              <p:nvPr/>
            </p:nvSpPr>
            <p:spPr bwMode="auto">
              <a:xfrm>
                <a:off x="3742" y="3023"/>
                <a:ext cx="290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2009" name="Line 209"/>
            <p:cNvSpPr>
              <a:spLocks noChangeShapeType="1"/>
            </p:cNvSpPr>
            <p:nvPr/>
          </p:nvSpPr>
          <p:spPr bwMode="auto">
            <a:xfrm>
              <a:off x="2832" y="315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0" name="Line 210"/>
            <p:cNvSpPr>
              <a:spLocks noChangeShapeType="1"/>
            </p:cNvSpPr>
            <p:nvPr/>
          </p:nvSpPr>
          <p:spPr bwMode="auto">
            <a:xfrm flipV="1">
              <a:off x="2928" y="2615"/>
              <a:ext cx="0" cy="52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1" name="Line 211"/>
            <p:cNvSpPr>
              <a:spLocks noChangeShapeType="1"/>
            </p:cNvSpPr>
            <p:nvPr/>
          </p:nvSpPr>
          <p:spPr bwMode="auto">
            <a:xfrm>
              <a:off x="2928" y="2615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2" name="Line 214"/>
            <p:cNvSpPr>
              <a:spLocks noChangeShapeType="1"/>
            </p:cNvSpPr>
            <p:nvPr/>
          </p:nvSpPr>
          <p:spPr bwMode="auto">
            <a:xfrm>
              <a:off x="2855" y="2447"/>
              <a:ext cx="3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3" name="Line 215"/>
            <p:cNvSpPr>
              <a:spLocks noChangeShapeType="1"/>
            </p:cNvSpPr>
            <p:nvPr/>
          </p:nvSpPr>
          <p:spPr bwMode="auto">
            <a:xfrm>
              <a:off x="2855" y="2350"/>
              <a:ext cx="3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" name="Group 140"/>
          <p:cNvGrpSpPr>
            <a:grpSpLocks/>
          </p:cNvGrpSpPr>
          <p:nvPr/>
        </p:nvGrpSpPr>
        <p:grpSpPr bwMode="auto">
          <a:xfrm>
            <a:off x="571500" y="5429250"/>
            <a:ext cx="2855913" cy="1008063"/>
            <a:chOff x="476" y="3430"/>
            <a:chExt cx="1628" cy="590"/>
          </a:xfrm>
        </p:grpSpPr>
        <p:sp>
          <p:nvSpPr>
            <p:cNvPr id="41999" name="AutoShape 139"/>
            <p:cNvSpPr>
              <a:spLocks noChangeArrowheads="1"/>
            </p:cNvSpPr>
            <p:nvPr/>
          </p:nvSpPr>
          <p:spPr bwMode="auto">
            <a:xfrm>
              <a:off x="476" y="3430"/>
              <a:ext cx="1628" cy="590"/>
            </a:xfrm>
            <a:prstGeom prst="cloudCallout">
              <a:avLst>
                <a:gd name="adj1" fmla="val -27708"/>
                <a:gd name="adj2" fmla="val -126273"/>
              </a:avLst>
            </a:prstGeom>
            <a:solidFill>
              <a:srgbClr val="CCFF99"/>
            </a:solidFill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2000" name="Text Box 218"/>
            <p:cNvSpPr txBox="1">
              <a:spLocks noChangeArrowheads="1"/>
            </p:cNvSpPr>
            <p:nvPr/>
          </p:nvSpPr>
          <p:spPr bwMode="auto">
            <a:xfrm>
              <a:off x="550" y="3608"/>
              <a:ext cx="146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</a:rPr>
                <a:t>最简，元件少，可靠</a:t>
              </a:r>
              <a:endParaRPr lang="zh-CN" altLang="en-US" sz="2000" b="1">
                <a:solidFill>
                  <a:schemeClr val="bg1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6" grpId="0" autoUpdateAnimBg="0"/>
      <p:bldP spid="220177" grpId="0" autoUpdateAnimBg="0"/>
      <p:bldP spid="22017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17" name="Text Box 33"/>
          <p:cNvSpPr txBox="1">
            <a:spLocks noChangeArrowheads="1"/>
          </p:cNvSpPr>
          <p:nvPr/>
        </p:nvSpPr>
        <p:spPr bwMode="auto">
          <a:xfrm>
            <a:off x="1258888" y="836613"/>
            <a:ext cx="6099175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Arial" charset="0"/>
              </a:rPr>
              <a:t>最</a:t>
            </a:r>
            <a:r>
              <a:rPr lang="zh-CN" altLang="en-US" sz="3200" b="1" dirty="0" smtClean="0">
                <a:latin typeface="Arial" charset="0"/>
              </a:rPr>
              <a:t>简</a:t>
            </a:r>
            <a:r>
              <a:rPr lang="zh-CN" altLang="en-US" sz="2800" b="1" dirty="0" smtClean="0">
                <a:latin typeface="Arial" charset="0"/>
              </a:rPr>
              <a:t>（</a:t>
            </a:r>
            <a:r>
              <a:rPr lang="en-US" altLang="en-US" sz="2800" b="1" dirty="0" smtClean="0">
                <a:latin typeface="Arial" charset="0"/>
              </a:rPr>
              <a:t>Minimum </a:t>
            </a:r>
            <a:r>
              <a:rPr lang="en-US" altLang="en-US" sz="2800" b="1" dirty="0">
                <a:latin typeface="Arial" charset="0"/>
              </a:rPr>
              <a:t>Expressions</a:t>
            </a:r>
            <a:r>
              <a:rPr lang="zh-CN" altLang="en-US" sz="2800" b="1" dirty="0">
                <a:latin typeface="Arial" charset="0"/>
              </a:rPr>
              <a:t>）</a:t>
            </a:r>
            <a:r>
              <a:rPr lang="en-US" altLang="zh-CN" sz="2800" dirty="0">
                <a:latin typeface="Arial" charset="0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？</a:t>
            </a:r>
          </a:p>
        </p:txBody>
      </p:sp>
      <p:graphicFrame>
        <p:nvGraphicFramePr>
          <p:cNvPr id="43011" name="Object 34"/>
          <p:cNvGraphicFramePr>
            <a:graphicFrameLocks noChangeAspect="1"/>
          </p:cNvGraphicFramePr>
          <p:nvPr/>
        </p:nvGraphicFramePr>
        <p:xfrm>
          <a:off x="395288" y="98107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7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81075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19" name="Text Box 35"/>
          <p:cNvSpPr txBox="1">
            <a:spLocks noChangeArrowheads="1"/>
          </p:cNvSpPr>
          <p:nvPr/>
        </p:nvSpPr>
        <p:spPr bwMode="auto">
          <a:xfrm>
            <a:off x="1331913" y="1773238"/>
            <a:ext cx="6911975" cy="1125537"/>
          </a:xfrm>
          <a:prstGeom prst="rect">
            <a:avLst/>
          </a:prstGeom>
          <a:solidFill>
            <a:srgbClr val="FFFF66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0850" indent="-450850" algn="just">
              <a:spcAft>
                <a:spcPct val="40000"/>
              </a:spcAft>
              <a:defRPr/>
            </a:pPr>
            <a:r>
              <a:rPr kumimoji="0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①</a:t>
            </a:r>
            <a:r>
              <a:rPr kumimoji="0" lang="zh-CN" altLang="en-US" sz="28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kumimoji="0" lang="zh-CN" altLang="en-US" sz="2800" b="1" dirty="0">
                <a:latin typeface="Arial" charset="0"/>
              </a:rPr>
              <a:t>与项（和项）的个数最少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marL="450850" indent="-450850" algn="just">
              <a:spcBef>
                <a:spcPct val="0"/>
              </a:spcBef>
              <a:spcAft>
                <a:spcPct val="40000"/>
              </a:spcAft>
              <a:defRPr/>
            </a:pPr>
            <a:r>
              <a:rPr kumimoji="0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②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每个</a:t>
            </a:r>
            <a:r>
              <a:rPr kumimoji="0" lang="zh-CN" altLang="en-US" sz="2800" b="1" dirty="0">
                <a:latin typeface="Arial" charset="0"/>
              </a:rPr>
              <a:t>与项（和项）中变量的个数最少</a:t>
            </a:r>
            <a:endParaRPr lang="zh-CN" altLang="en-US" sz="2800" b="1" dirty="0"/>
          </a:p>
        </p:txBody>
      </p:sp>
      <p:sp>
        <p:nvSpPr>
          <p:cNvPr id="221257" name="Text Box 73"/>
          <p:cNvSpPr txBox="1">
            <a:spLocks noChangeArrowheads="1"/>
          </p:cNvSpPr>
          <p:nvPr/>
        </p:nvSpPr>
        <p:spPr bwMode="auto">
          <a:xfrm>
            <a:off x="323850" y="5300663"/>
            <a:ext cx="190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方法：</a:t>
            </a:r>
            <a:endParaRPr lang="en-US" altLang="zh-CN" sz="3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1258" name="AutoShape 74"/>
          <p:cNvSpPr>
            <a:spLocks/>
          </p:cNvSpPr>
          <p:nvPr/>
        </p:nvSpPr>
        <p:spPr bwMode="auto">
          <a:xfrm>
            <a:off x="2124075" y="5157788"/>
            <a:ext cx="287338" cy="936625"/>
          </a:xfrm>
          <a:prstGeom prst="leftBrace">
            <a:avLst>
              <a:gd name="adj1" fmla="val 27164"/>
              <a:gd name="adj2" fmla="val 50000"/>
            </a:avLst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1259" name="Text Box 75"/>
          <p:cNvSpPr txBox="1">
            <a:spLocks noChangeArrowheads="1"/>
          </p:cNvSpPr>
          <p:nvPr/>
        </p:nvSpPr>
        <p:spPr bwMode="auto">
          <a:xfrm>
            <a:off x="2484438" y="4941888"/>
            <a:ext cx="6443662" cy="13223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buClr>
                <a:srgbClr val="FF66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代数法（</a:t>
            </a:r>
            <a:r>
              <a:rPr lang="en-US" altLang="zh-CN" sz="2800" b="1" dirty="0">
                <a:solidFill>
                  <a:schemeClr val="bg1"/>
                </a:solidFill>
                <a:latin typeface="Arial" charset="0"/>
              </a:rPr>
              <a:t>Algebraic techniques</a:t>
            </a:r>
            <a:r>
              <a:rPr lang="zh-CN" altLang="en-US" sz="2800" b="1" dirty="0">
                <a:solidFill>
                  <a:schemeClr val="bg1"/>
                </a:solidFill>
                <a:latin typeface="Arial" charset="0"/>
              </a:rPr>
              <a:t>）</a:t>
            </a:r>
          </a:p>
          <a:p>
            <a:pPr>
              <a:buClr>
                <a:srgbClr val="FF66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dirty="0">
                <a:latin typeface="Arial" charset="0"/>
              </a:rPr>
              <a:t>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卡诺图法</a:t>
            </a:r>
            <a:r>
              <a:rPr lang="zh-CN" altLang="en-US" sz="2800" dirty="0">
                <a:latin typeface="Arial" charset="0"/>
              </a:rPr>
              <a:t>（</a:t>
            </a:r>
            <a:r>
              <a:rPr lang="en-US" altLang="zh-CN" sz="2800" b="1" dirty="0">
                <a:latin typeface="Arial" charset="0"/>
              </a:rPr>
              <a:t>K. map method</a:t>
            </a:r>
            <a:r>
              <a:rPr lang="zh-CN" altLang="en-US" sz="2800" b="1" dirty="0">
                <a:latin typeface="Arial" charset="0"/>
              </a:rPr>
              <a:t>）</a:t>
            </a:r>
          </a:p>
        </p:txBody>
      </p:sp>
      <p:sp>
        <p:nvSpPr>
          <p:cNvPr id="221262" name="Text Box 78"/>
          <p:cNvSpPr txBox="1">
            <a:spLocks noChangeArrowheads="1"/>
          </p:cNvSpPr>
          <p:nvPr/>
        </p:nvSpPr>
        <p:spPr bwMode="auto">
          <a:xfrm>
            <a:off x="1357313" y="3687763"/>
            <a:ext cx="4643437" cy="1169987"/>
          </a:xfrm>
          <a:prstGeom prst="rect">
            <a:avLst/>
          </a:prstGeom>
          <a:solidFill>
            <a:srgbClr val="99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kumimoji="0" lang="zh-CN" altLang="en-US" sz="2800" b="1" dirty="0">
                <a:latin typeface="Arial" charset="0"/>
              </a:rPr>
              <a:t>①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逻辑门的数量最少</a:t>
            </a:r>
          </a:p>
          <a:p>
            <a:pPr marL="342900" indent="-342900">
              <a:defRPr/>
            </a:pPr>
            <a:r>
              <a:rPr kumimoji="0" lang="zh-CN" altLang="en-US" sz="2800" b="1" dirty="0">
                <a:latin typeface="Arial" charset="0"/>
              </a:rPr>
              <a:t>②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逻辑门的输入个数最少</a:t>
            </a:r>
          </a:p>
        </p:txBody>
      </p:sp>
      <p:sp>
        <p:nvSpPr>
          <p:cNvPr id="43019" name="AutoShape 12"/>
          <p:cNvSpPr>
            <a:spLocks noChangeArrowheads="1"/>
          </p:cNvSpPr>
          <p:nvPr/>
        </p:nvSpPr>
        <p:spPr bwMode="auto">
          <a:xfrm>
            <a:off x="684213" y="2492375"/>
            <a:ext cx="576262" cy="1512888"/>
          </a:xfrm>
          <a:prstGeom prst="curvedRightArrow">
            <a:avLst>
              <a:gd name="adj1" fmla="val 52507"/>
              <a:gd name="adj2" fmla="val 105014"/>
              <a:gd name="adj3" fmla="val 33333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3020" name="Picture 13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1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代数化简法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1428750" y="3143250"/>
            <a:ext cx="3214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Arial" charset="0"/>
              </a:rPr>
              <a:t>最小</a:t>
            </a:r>
            <a:r>
              <a:rPr lang="zh-CN" altLang="en-US" sz="2800" b="1" dirty="0" smtClean="0">
                <a:latin typeface="Arial" charset="0"/>
              </a:rPr>
              <a:t>成本：</a:t>
            </a:r>
            <a:endParaRPr lang="zh-CN" altLang="en-US" sz="2800" b="1" dirty="0">
              <a:latin typeface="Arial" charset="0"/>
            </a:endParaRPr>
          </a:p>
        </p:txBody>
      </p:sp>
      <p:sp>
        <p:nvSpPr>
          <p:cNvPr id="15" name="Text Box 78"/>
          <p:cNvSpPr txBox="1">
            <a:spLocks noChangeArrowheads="1"/>
          </p:cNvSpPr>
          <p:nvPr/>
        </p:nvSpPr>
        <p:spPr bwMode="auto">
          <a:xfrm>
            <a:off x="6429375" y="3214688"/>
            <a:ext cx="2500313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kumimoji="0" lang="zh-CN" altLang="en-US" b="1" dirty="0">
                <a:solidFill>
                  <a:schemeClr val="bg1"/>
                </a:solidFill>
                <a:latin typeface="宋体" pitchFamily="2" charset="-122"/>
              </a:rPr>
              <a:t>目的</a:t>
            </a:r>
            <a:r>
              <a:rPr kumimoji="0" lang="zh-CN" altLang="en-US" b="1" dirty="0">
                <a:latin typeface="宋体" pitchFamily="2" charset="-122"/>
              </a:rPr>
              <a:t>：</a:t>
            </a:r>
            <a:endParaRPr kumimoji="0" lang="en-US" altLang="zh-CN" b="1" dirty="0">
              <a:latin typeface="宋体" pitchFamily="2" charset="-122"/>
            </a:endParaRPr>
          </a:p>
          <a:p>
            <a:pPr marL="457200" indent="-457200">
              <a:buFontTx/>
              <a:buAutoNum type="circleNumDbPlain"/>
              <a:defRPr/>
            </a:pPr>
            <a:r>
              <a:rPr kumimoji="0" lang="zh-CN" altLang="en-US" b="1" dirty="0">
                <a:latin typeface="Arial" charset="0"/>
              </a:rPr>
              <a:t>降低成本</a:t>
            </a:r>
          </a:p>
          <a:p>
            <a:pPr marL="457200" indent="-457200">
              <a:buFontTx/>
              <a:buAutoNum type="circleNumDbPlain"/>
              <a:defRPr/>
            </a:pPr>
            <a:r>
              <a:rPr kumimoji="0" lang="zh-CN" altLang="en-US" b="1" dirty="0" smtClean="0">
                <a:latin typeface="Arial" charset="0"/>
              </a:rPr>
              <a:t>提高</a:t>
            </a:r>
            <a:r>
              <a:rPr kumimoji="0" lang="zh-CN" altLang="en-US" b="1" dirty="0">
                <a:latin typeface="Arial" charset="0"/>
              </a:rPr>
              <a:t>可靠性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2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1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1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57" grpId="0" autoUpdateAnimBg="0"/>
      <p:bldP spid="221258" grpId="0" animBg="1"/>
      <p:bldP spid="221259" grpId="0" build="p" autoUpdateAnimBg="0"/>
      <p:bldP spid="221262" grpId="0" animBg="1"/>
      <p:bldP spid="81935" grpId="0"/>
      <p:bldP spid="15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7"/>
          <p:cNvSpPr>
            <a:spLocks noChangeArrowheads="1"/>
          </p:cNvSpPr>
          <p:nvPr/>
        </p:nvSpPr>
        <p:spPr bwMode="auto">
          <a:xfrm>
            <a:off x="2339975" y="1844675"/>
            <a:ext cx="4608513" cy="4392613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38400" y="2024063"/>
            <a:ext cx="4419600" cy="519112"/>
            <a:chOff x="960" y="2208"/>
            <a:chExt cx="2784" cy="327"/>
          </a:xfrm>
        </p:grpSpPr>
        <p:sp>
          <p:nvSpPr>
            <p:cNvPr id="44063" name="Text Box 6"/>
            <p:cNvSpPr txBox="1">
              <a:spLocks noChangeArrowheads="1"/>
            </p:cNvSpPr>
            <p:nvPr/>
          </p:nvSpPr>
          <p:spPr bwMode="auto">
            <a:xfrm>
              <a:off x="960" y="2208"/>
              <a:ext cx="27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1"/>
                  </a:solidFill>
                </a:rPr>
                <a:t>F= A+ABC+ACD+CE+DE</a:t>
              </a:r>
            </a:p>
          </p:txBody>
        </p:sp>
        <p:sp>
          <p:nvSpPr>
            <p:cNvPr id="44064" name="Line 7"/>
            <p:cNvSpPr>
              <a:spLocks noChangeShapeType="1"/>
            </p:cNvSpPr>
            <p:nvPr/>
          </p:nvSpPr>
          <p:spPr bwMode="auto">
            <a:xfrm>
              <a:off x="1764" y="2256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5" name="Line 8"/>
            <p:cNvSpPr>
              <a:spLocks noChangeShapeType="1"/>
            </p:cNvSpPr>
            <p:nvPr/>
          </p:nvSpPr>
          <p:spPr bwMode="auto">
            <a:xfrm>
              <a:off x="1944" y="2256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6" name="Line 9"/>
            <p:cNvSpPr>
              <a:spLocks noChangeShapeType="1"/>
            </p:cNvSpPr>
            <p:nvPr/>
          </p:nvSpPr>
          <p:spPr bwMode="auto">
            <a:xfrm>
              <a:off x="2256" y="2256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7" name="Line 10"/>
            <p:cNvSpPr>
              <a:spLocks noChangeShapeType="1"/>
            </p:cNvSpPr>
            <p:nvPr/>
          </p:nvSpPr>
          <p:spPr bwMode="auto">
            <a:xfrm>
              <a:off x="2880" y="2256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8" name="Line 11"/>
            <p:cNvSpPr>
              <a:spLocks noChangeShapeType="1"/>
            </p:cNvSpPr>
            <p:nvPr/>
          </p:nvSpPr>
          <p:spPr bwMode="auto">
            <a:xfrm>
              <a:off x="3288" y="2256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4412" name="Freeform 12"/>
          <p:cNvSpPr>
            <a:spLocks/>
          </p:cNvSpPr>
          <p:nvPr/>
        </p:nvSpPr>
        <p:spPr bwMode="auto">
          <a:xfrm>
            <a:off x="3095625" y="2501900"/>
            <a:ext cx="1147763" cy="96838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667000" y="2800350"/>
            <a:ext cx="3200400" cy="519113"/>
            <a:chOff x="1200" y="2880"/>
            <a:chExt cx="2016" cy="327"/>
          </a:xfrm>
        </p:grpSpPr>
        <p:sp>
          <p:nvSpPr>
            <p:cNvPr id="44059" name="Text Box 14"/>
            <p:cNvSpPr txBox="1">
              <a:spLocks noChangeArrowheads="1"/>
            </p:cNvSpPr>
            <p:nvPr/>
          </p:nvSpPr>
          <p:spPr bwMode="auto">
            <a:xfrm>
              <a:off x="1200" y="2880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1"/>
                  </a:solidFill>
                </a:rPr>
                <a:t>= A+ACD+CE+DE</a:t>
              </a:r>
            </a:p>
          </p:txBody>
        </p:sp>
        <p:sp>
          <p:nvSpPr>
            <p:cNvPr id="44060" name="Line 15"/>
            <p:cNvSpPr>
              <a:spLocks noChangeShapeType="1"/>
            </p:cNvSpPr>
            <p:nvPr/>
          </p:nvSpPr>
          <p:spPr bwMode="auto">
            <a:xfrm>
              <a:off x="2805" y="2928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1" name="Line 16"/>
            <p:cNvSpPr>
              <a:spLocks noChangeShapeType="1"/>
            </p:cNvSpPr>
            <p:nvPr/>
          </p:nvSpPr>
          <p:spPr bwMode="auto">
            <a:xfrm>
              <a:off x="2355" y="2928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2" name="Line 17"/>
            <p:cNvSpPr>
              <a:spLocks noChangeShapeType="1"/>
            </p:cNvSpPr>
            <p:nvPr/>
          </p:nvSpPr>
          <p:spPr bwMode="auto">
            <a:xfrm>
              <a:off x="1776" y="2928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4418" name="Freeform 18"/>
          <p:cNvSpPr>
            <a:spLocks/>
          </p:cNvSpPr>
          <p:nvPr/>
        </p:nvSpPr>
        <p:spPr bwMode="auto">
          <a:xfrm>
            <a:off x="3124200" y="3298825"/>
            <a:ext cx="1147763" cy="96838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667000" y="3624263"/>
            <a:ext cx="3276600" cy="519112"/>
            <a:chOff x="1200" y="3216"/>
            <a:chExt cx="2064" cy="327"/>
          </a:xfrm>
        </p:grpSpPr>
        <p:sp>
          <p:nvSpPr>
            <p:cNvPr id="44056" name="Text Box 20"/>
            <p:cNvSpPr txBox="1">
              <a:spLocks noChangeArrowheads="1"/>
            </p:cNvSpPr>
            <p:nvPr/>
          </p:nvSpPr>
          <p:spPr bwMode="auto">
            <a:xfrm>
              <a:off x="1200" y="3216"/>
              <a:ext cx="2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1"/>
                  </a:solidFill>
                </a:rPr>
                <a:t>= A+CD+CE+DE</a:t>
              </a:r>
            </a:p>
          </p:txBody>
        </p:sp>
        <p:sp>
          <p:nvSpPr>
            <p:cNvPr id="44057" name="Line 21"/>
            <p:cNvSpPr>
              <a:spLocks noChangeShapeType="1"/>
            </p:cNvSpPr>
            <p:nvPr/>
          </p:nvSpPr>
          <p:spPr bwMode="auto">
            <a:xfrm>
              <a:off x="2625" y="3264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8" name="Line 22"/>
            <p:cNvSpPr>
              <a:spLocks noChangeShapeType="1"/>
            </p:cNvSpPr>
            <p:nvPr/>
          </p:nvSpPr>
          <p:spPr bwMode="auto">
            <a:xfrm>
              <a:off x="2220" y="3264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4423" name="Freeform 23"/>
          <p:cNvSpPr>
            <a:spLocks/>
          </p:cNvSpPr>
          <p:nvPr/>
        </p:nvSpPr>
        <p:spPr bwMode="auto">
          <a:xfrm>
            <a:off x="4338638" y="4060825"/>
            <a:ext cx="1147762" cy="96838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700338" y="4292600"/>
            <a:ext cx="3352800" cy="519113"/>
            <a:chOff x="1248" y="3744"/>
            <a:chExt cx="2112" cy="327"/>
          </a:xfrm>
        </p:grpSpPr>
        <p:sp>
          <p:nvSpPr>
            <p:cNvPr id="44053" name="Text Box 25"/>
            <p:cNvSpPr txBox="1">
              <a:spLocks noChangeArrowheads="1"/>
            </p:cNvSpPr>
            <p:nvPr/>
          </p:nvSpPr>
          <p:spPr bwMode="auto">
            <a:xfrm>
              <a:off x="1248" y="3744"/>
              <a:ext cx="21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1"/>
                  </a:solidFill>
                </a:rPr>
                <a:t>= A+CD+E(C+D)</a:t>
              </a:r>
            </a:p>
          </p:txBody>
        </p:sp>
        <p:sp>
          <p:nvSpPr>
            <p:cNvPr id="44054" name="Line 26"/>
            <p:cNvSpPr>
              <a:spLocks noChangeShapeType="1"/>
            </p:cNvSpPr>
            <p:nvPr/>
          </p:nvSpPr>
          <p:spPr bwMode="auto">
            <a:xfrm>
              <a:off x="2784" y="3792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5" name="Line 27"/>
            <p:cNvSpPr>
              <a:spLocks noChangeShapeType="1"/>
            </p:cNvSpPr>
            <p:nvPr/>
          </p:nvSpPr>
          <p:spPr bwMode="auto">
            <a:xfrm>
              <a:off x="2496" y="3792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686050" y="4843463"/>
            <a:ext cx="2667000" cy="519112"/>
            <a:chOff x="1104" y="3936"/>
            <a:chExt cx="1680" cy="327"/>
          </a:xfrm>
        </p:grpSpPr>
        <p:sp>
          <p:nvSpPr>
            <p:cNvPr id="44051" name="Text Box 29"/>
            <p:cNvSpPr txBox="1">
              <a:spLocks noChangeArrowheads="1"/>
            </p:cNvSpPr>
            <p:nvPr/>
          </p:nvSpPr>
          <p:spPr bwMode="auto">
            <a:xfrm>
              <a:off x="1104" y="3936"/>
              <a:ext cx="1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1"/>
                  </a:solidFill>
                </a:rPr>
                <a:t>=  A+CD+ECD</a:t>
              </a:r>
            </a:p>
          </p:txBody>
        </p:sp>
        <p:sp>
          <p:nvSpPr>
            <p:cNvPr id="44052" name="Line 30"/>
            <p:cNvSpPr>
              <a:spLocks noChangeShapeType="1"/>
            </p:cNvSpPr>
            <p:nvPr/>
          </p:nvSpPr>
          <p:spPr bwMode="auto">
            <a:xfrm>
              <a:off x="2352" y="3984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4431" name="Freeform 31"/>
          <p:cNvSpPr>
            <a:spLocks/>
          </p:cNvSpPr>
          <p:nvPr/>
        </p:nvSpPr>
        <p:spPr bwMode="auto">
          <a:xfrm>
            <a:off x="3810000" y="5356225"/>
            <a:ext cx="1147763" cy="96838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32" name="Text Box 32"/>
          <p:cNvSpPr txBox="1">
            <a:spLocks noChangeArrowheads="1"/>
          </p:cNvSpPr>
          <p:nvPr/>
        </p:nvSpPr>
        <p:spPr bwMode="auto">
          <a:xfrm>
            <a:off x="2705100" y="569595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</a:rPr>
              <a:t>= A+CD+E</a:t>
            </a:r>
          </a:p>
        </p:txBody>
      </p:sp>
      <p:pic>
        <p:nvPicPr>
          <p:cNvPr id="44047" name="Picture 3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8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代数化简法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971550" y="981075"/>
            <a:ext cx="4826000" cy="646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代数化简法</a:t>
            </a: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323528" y="1432589"/>
            <a:ext cx="935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</a:rPr>
              <a:t>例：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415102" y="2283619"/>
            <a:ext cx="1044550" cy="516731"/>
          </a:xfrm>
          <a:prstGeom prst="wedgeRoundRectCallout">
            <a:avLst>
              <a:gd name="adj1" fmla="val 170297"/>
              <a:gd name="adj2" fmla="val 8753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吸收律</a:t>
            </a:r>
          </a:p>
        </p:txBody>
      </p:sp>
      <p:sp>
        <p:nvSpPr>
          <p:cNvPr id="39" name="圆角矩形标注 38"/>
          <p:cNvSpPr/>
          <p:nvPr/>
        </p:nvSpPr>
        <p:spPr bwMode="auto">
          <a:xfrm>
            <a:off x="415102" y="3159859"/>
            <a:ext cx="1044550" cy="516731"/>
          </a:xfrm>
          <a:prstGeom prst="wedgeRoundRectCallout">
            <a:avLst>
              <a:gd name="adj1" fmla="val 170297"/>
              <a:gd name="adj2" fmla="val 8753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消除律</a:t>
            </a:r>
          </a:p>
        </p:txBody>
      </p:sp>
      <p:sp>
        <p:nvSpPr>
          <p:cNvPr id="40" name="圆角矩形标注 39"/>
          <p:cNvSpPr/>
          <p:nvPr/>
        </p:nvSpPr>
        <p:spPr bwMode="auto">
          <a:xfrm>
            <a:off x="415102" y="3848373"/>
            <a:ext cx="1044550" cy="516731"/>
          </a:xfrm>
          <a:prstGeom prst="wedgeRoundRectCallout">
            <a:avLst>
              <a:gd name="adj1" fmla="val 170297"/>
              <a:gd name="adj2" fmla="val 8753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分配律</a:t>
            </a:r>
          </a:p>
        </p:txBody>
      </p:sp>
      <p:sp>
        <p:nvSpPr>
          <p:cNvPr id="41" name="圆角矩形标注 40"/>
          <p:cNvSpPr/>
          <p:nvPr/>
        </p:nvSpPr>
        <p:spPr bwMode="auto">
          <a:xfrm>
            <a:off x="415102" y="4381823"/>
            <a:ext cx="1044550" cy="516731"/>
          </a:xfrm>
          <a:prstGeom prst="wedgeRoundRectCallout">
            <a:avLst>
              <a:gd name="adj1" fmla="val 170297"/>
              <a:gd name="adj2" fmla="val 8753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摩根</a:t>
            </a:r>
          </a:p>
        </p:txBody>
      </p:sp>
      <p:sp>
        <p:nvSpPr>
          <p:cNvPr id="42" name="圆角矩形标注 41"/>
          <p:cNvSpPr/>
          <p:nvPr/>
        </p:nvSpPr>
        <p:spPr bwMode="auto">
          <a:xfrm>
            <a:off x="415102" y="5194697"/>
            <a:ext cx="1044550" cy="516731"/>
          </a:xfrm>
          <a:prstGeom prst="wedgeRoundRectCallout">
            <a:avLst>
              <a:gd name="adj1" fmla="val 170297"/>
              <a:gd name="adj2" fmla="val 8753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消除律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1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12" grpId="0" animBg="1"/>
      <p:bldP spid="614418" grpId="0" animBg="1"/>
      <p:bldP spid="614423" grpId="0" animBg="1"/>
      <p:bldP spid="614431" grpId="0" animBg="1"/>
      <p:bldP spid="614432" grpId="0" autoUpdateAnimBg="0"/>
      <p:bldP spid="38" grpId="0"/>
      <p:bldP spid="7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72" name="Text Box 64"/>
          <p:cNvSpPr txBox="1">
            <a:spLocks noChangeArrowheads="1"/>
          </p:cNvSpPr>
          <p:nvPr/>
        </p:nvSpPr>
        <p:spPr bwMode="auto">
          <a:xfrm>
            <a:off x="5243513" y="4037013"/>
            <a:ext cx="5334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×</a:t>
            </a:r>
            <a:endParaRPr lang="en-US" altLang="zh-CN" sz="32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3871913" y="4113213"/>
            <a:ext cx="2514600" cy="381000"/>
            <a:chOff x="1584" y="1728"/>
            <a:chExt cx="1584" cy="96"/>
          </a:xfrm>
        </p:grpSpPr>
        <p:sp>
          <p:nvSpPr>
            <p:cNvPr id="45135" name="Line 67"/>
            <p:cNvSpPr>
              <a:spLocks noChangeShapeType="1"/>
            </p:cNvSpPr>
            <p:nvPr/>
          </p:nvSpPr>
          <p:spPr bwMode="auto">
            <a:xfrm>
              <a:off x="2928" y="1728"/>
              <a:ext cx="240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5136" name="Group 68"/>
            <p:cNvGrpSpPr>
              <a:grpSpLocks/>
            </p:cNvGrpSpPr>
            <p:nvPr/>
          </p:nvGrpSpPr>
          <p:grpSpPr bwMode="auto">
            <a:xfrm>
              <a:off x="1584" y="1728"/>
              <a:ext cx="1392" cy="96"/>
              <a:chOff x="1584" y="1728"/>
              <a:chExt cx="1392" cy="288"/>
            </a:xfrm>
          </p:grpSpPr>
          <p:sp>
            <p:nvSpPr>
              <p:cNvPr id="45137" name="Line 69"/>
              <p:cNvSpPr>
                <a:spLocks noChangeShapeType="1"/>
              </p:cNvSpPr>
              <p:nvPr/>
            </p:nvSpPr>
            <p:spPr bwMode="auto">
              <a:xfrm>
                <a:off x="1584" y="1728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38" name="Line 70"/>
              <p:cNvSpPr>
                <a:spLocks noChangeShapeType="1"/>
              </p:cNvSpPr>
              <p:nvPr/>
            </p:nvSpPr>
            <p:spPr bwMode="auto">
              <a:xfrm>
                <a:off x="1680" y="1728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39" name="Line 71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1296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40" name="Line 72"/>
              <p:cNvSpPr>
                <a:spLocks noChangeShapeType="1"/>
              </p:cNvSpPr>
              <p:nvPr/>
            </p:nvSpPr>
            <p:spPr bwMode="auto">
              <a:xfrm flipV="1">
                <a:off x="2976" y="1728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043113" y="501650"/>
            <a:ext cx="6629400" cy="519113"/>
            <a:chOff x="912" y="144"/>
            <a:chExt cx="4176" cy="327"/>
          </a:xfrm>
        </p:grpSpPr>
        <p:sp>
          <p:nvSpPr>
            <p:cNvPr id="222211" name="Text Box 3"/>
            <p:cNvSpPr txBox="1">
              <a:spLocks noChangeArrowheads="1"/>
            </p:cNvSpPr>
            <p:nvPr/>
          </p:nvSpPr>
          <p:spPr bwMode="auto">
            <a:xfrm>
              <a:off x="912" y="144"/>
              <a:ext cx="41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F= AB+AC+BC+BC+BD+BD+ADE(F+G)</a:t>
              </a:r>
            </a:p>
          </p:txBody>
        </p:sp>
        <p:sp>
          <p:nvSpPr>
            <p:cNvPr id="45130" name="Line 4"/>
            <p:cNvSpPr>
              <a:spLocks noChangeShapeType="1"/>
            </p:cNvSpPr>
            <p:nvPr/>
          </p:nvSpPr>
          <p:spPr bwMode="auto">
            <a:xfrm>
              <a:off x="3675" y="19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31" name="Line 5"/>
            <p:cNvSpPr>
              <a:spLocks noChangeShapeType="1"/>
            </p:cNvSpPr>
            <p:nvPr/>
          </p:nvSpPr>
          <p:spPr bwMode="auto">
            <a:xfrm>
              <a:off x="3072" y="19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32" name="Line 6"/>
            <p:cNvSpPr>
              <a:spLocks noChangeShapeType="1"/>
            </p:cNvSpPr>
            <p:nvPr/>
          </p:nvSpPr>
          <p:spPr bwMode="auto">
            <a:xfrm>
              <a:off x="2832" y="19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33" name="Line 7"/>
            <p:cNvSpPr>
              <a:spLocks noChangeShapeType="1"/>
            </p:cNvSpPr>
            <p:nvPr/>
          </p:nvSpPr>
          <p:spPr bwMode="auto">
            <a:xfrm>
              <a:off x="2208" y="19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34" name="Line 8"/>
            <p:cNvSpPr>
              <a:spLocks noChangeShapeType="1"/>
            </p:cNvSpPr>
            <p:nvPr/>
          </p:nvSpPr>
          <p:spPr bwMode="auto">
            <a:xfrm>
              <a:off x="1920" y="19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2225" name="Freeform 17"/>
          <p:cNvSpPr>
            <a:spLocks/>
          </p:cNvSpPr>
          <p:nvPr/>
        </p:nvSpPr>
        <p:spPr bwMode="auto">
          <a:xfrm>
            <a:off x="2728913" y="882650"/>
            <a:ext cx="1147762" cy="96838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28" name="Freeform 20"/>
          <p:cNvSpPr>
            <a:spLocks/>
          </p:cNvSpPr>
          <p:nvPr/>
        </p:nvSpPr>
        <p:spPr bwMode="auto">
          <a:xfrm>
            <a:off x="2652713" y="1720850"/>
            <a:ext cx="1447800" cy="76200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119313" y="2116138"/>
            <a:ext cx="5562600" cy="519112"/>
            <a:chOff x="960" y="1065"/>
            <a:chExt cx="3504" cy="327"/>
          </a:xfrm>
        </p:grpSpPr>
        <p:sp>
          <p:nvSpPr>
            <p:cNvPr id="222230" name="Text Box 22"/>
            <p:cNvSpPr txBox="1">
              <a:spLocks noChangeArrowheads="1"/>
            </p:cNvSpPr>
            <p:nvPr/>
          </p:nvSpPr>
          <p:spPr bwMode="auto">
            <a:xfrm>
              <a:off x="960" y="1065"/>
              <a:ext cx="35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= A+BC+BC+BD+BD+ADE(F+G)</a:t>
              </a:r>
            </a:p>
          </p:txBody>
        </p:sp>
        <p:sp>
          <p:nvSpPr>
            <p:cNvPr id="45125" name="Line 24"/>
            <p:cNvSpPr>
              <a:spLocks noChangeShapeType="1"/>
            </p:cNvSpPr>
            <p:nvPr/>
          </p:nvSpPr>
          <p:spPr bwMode="auto">
            <a:xfrm>
              <a:off x="3072" y="1113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26" name="Line 25"/>
            <p:cNvSpPr>
              <a:spLocks noChangeShapeType="1"/>
            </p:cNvSpPr>
            <p:nvPr/>
          </p:nvSpPr>
          <p:spPr bwMode="auto">
            <a:xfrm>
              <a:off x="2448" y="1113"/>
              <a:ext cx="7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27" name="Line 26"/>
            <p:cNvSpPr>
              <a:spLocks noChangeShapeType="1"/>
            </p:cNvSpPr>
            <p:nvPr/>
          </p:nvSpPr>
          <p:spPr bwMode="auto">
            <a:xfrm>
              <a:off x="2208" y="1113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28" name="Line 29"/>
            <p:cNvSpPr>
              <a:spLocks noChangeShapeType="1"/>
            </p:cNvSpPr>
            <p:nvPr/>
          </p:nvSpPr>
          <p:spPr bwMode="auto">
            <a:xfrm>
              <a:off x="1584" y="110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119313" y="1263650"/>
            <a:ext cx="6629400" cy="533400"/>
            <a:chOff x="960" y="624"/>
            <a:chExt cx="4176" cy="336"/>
          </a:xfrm>
        </p:grpSpPr>
        <p:sp>
          <p:nvSpPr>
            <p:cNvPr id="222219" name="Text Box 11"/>
            <p:cNvSpPr txBox="1">
              <a:spLocks noChangeArrowheads="1"/>
            </p:cNvSpPr>
            <p:nvPr/>
          </p:nvSpPr>
          <p:spPr bwMode="auto">
            <a:xfrm>
              <a:off x="960" y="633"/>
              <a:ext cx="41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= A(BC)+BC+BC+BD+BD+ADE(F+G)</a:t>
              </a:r>
            </a:p>
          </p:txBody>
        </p:sp>
        <p:sp>
          <p:nvSpPr>
            <p:cNvPr id="45118" name="Line 12"/>
            <p:cNvSpPr>
              <a:spLocks noChangeShapeType="1"/>
            </p:cNvSpPr>
            <p:nvPr/>
          </p:nvSpPr>
          <p:spPr bwMode="auto">
            <a:xfrm>
              <a:off x="3504" y="68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9" name="Line 14"/>
            <p:cNvSpPr>
              <a:spLocks noChangeShapeType="1"/>
            </p:cNvSpPr>
            <p:nvPr/>
          </p:nvSpPr>
          <p:spPr bwMode="auto">
            <a:xfrm>
              <a:off x="2928" y="681"/>
              <a:ext cx="7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20" name="Line 15"/>
            <p:cNvSpPr>
              <a:spLocks noChangeShapeType="1"/>
            </p:cNvSpPr>
            <p:nvPr/>
          </p:nvSpPr>
          <p:spPr bwMode="auto">
            <a:xfrm>
              <a:off x="2016" y="68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21" name="Line 16"/>
            <p:cNvSpPr>
              <a:spLocks noChangeShapeType="1"/>
            </p:cNvSpPr>
            <p:nvPr/>
          </p:nvSpPr>
          <p:spPr bwMode="auto">
            <a:xfrm>
              <a:off x="1536" y="68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22" name="Line 18"/>
            <p:cNvSpPr>
              <a:spLocks noChangeShapeType="1"/>
            </p:cNvSpPr>
            <p:nvPr/>
          </p:nvSpPr>
          <p:spPr bwMode="auto">
            <a:xfrm>
              <a:off x="1488" y="624"/>
              <a:ext cx="28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23" name="Line 30"/>
            <p:cNvSpPr>
              <a:spLocks noChangeShapeType="1"/>
            </p:cNvSpPr>
            <p:nvPr/>
          </p:nvSpPr>
          <p:spPr bwMode="auto">
            <a:xfrm>
              <a:off x="2640" y="67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2241" name="Freeform 33"/>
          <p:cNvSpPr>
            <a:spLocks/>
          </p:cNvSpPr>
          <p:nvPr/>
        </p:nvSpPr>
        <p:spPr bwMode="auto">
          <a:xfrm>
            <a:off x="2576513" y="2482850"/>
            <a:ext cx="304800" cy="96838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42" name="Freeform 34"/>
          <p:cNvSpPr>
            <a:spLocks/>
          </p:cNvSpPr>
          <p:nvPr/>
        </p:nvSpPr>
        <p:spPr bwMode="auto">
          <a:xfrm>
            <a:off x="5929313" y="2482850"/>
            <a:ext cx="1528762" cy="96838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119313" y="2801938"/>
            <a:ext cx="5562600" cy="519112"/>
            <a:chOff x="960" y="1065"/>
            <a:chExt cx="3504" cy="327"/>
          </a:xfrm>
        </p:grpSpPr>
        <p:sp>
          <p:nvSpPr>
            <p:cNvPr id="222245" name="Text Box 37"/>
            <p:cNvSpPr txBox="1">
              <a:spLocks noChangeArrowheads="1"/>
            </p:cNvSpPr>
            <p:nvPr/>
          </p:nvSpPr>
          <p:spPr bwMode="auto">
            <a:xfrm>
              <a:off x="960" y="1065"/>
              <a:ext cx="35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= A+BC+BC+BD+BD </a:t>
              </a:r>
            </a:p>
          </p:txBody>
        </p:sp>
        <p:sp>
          <p:nvSpPr>
            <p:cNvPr id="45113" name="Line 38"/>
            <p:cNvSpPr>
              <a:spLocks noChangeShapeType="1"/>
            </p:cNvSpPr>
            <p:nvPr/>
          </p:nvSpPr>
          <p:spPr bwMode="auto">
            <a:xfrm>
              <a:off x="3072" y="1113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4" name="Line 39"/>
            <p:cNvSpPr>
              <a:spLocks noChangeShapeType="1"/>
            </p:cNvSpPr>
            <p:nvPr/>
          </p:nvSpPr>
          <p:spPr bwMode="auto">
            <a:xfrm>
              <a:off x="2448" y="1113"/>
              <a:ext cx="7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5" name="Line 40"/>
            <p:cNvSpPr>
              <a:spLocks noChangeShapeType="1"/>
            </p:cNvSpPr>
            <p:nvPr/>
          </p:nvSpPr>
          <p:spPr bwMode="auto">
            <a:xfrm>
              <a:off x="2208" y="1113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6" name="Line 41"/>
            <p:cNvSpPr>
              <a:spLocks noChangeShapeType="1"/>
            </p:cNvSpPr>
            <p:nvPr/>
          </p:nvSpPr>
          <p:spPr bwMode="auto">
            <a:xfrm>
              <a:off x="1584" y="110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3109913" y="3244850"/>
            <a:ext cx="2514600" cy="152400"/>
            <a:chOff x="1584" y="1728"/>
            <a:chExt cx="1584" cy="96"/>
          </a:xfrm>
        </p:grpSpPr>
        <p:sp>
          <p:nvSpPr>
            <p:cNvPr id="45106" name="Line 43"/>
            <p:cNvSpPr>
              <a:spLocks noChangeShapeType="1"/>
            </p:cNvSpPr>
            <p:nvPr/>
          </p:nvSpPr>
          <p:spPr bwMode="auto">
            <a:xfrm>
              <a:off x="2928" y="1728"/>
              <a:ext cx="240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5107" name="Group 47"/>
            <p:cNvGrpSpPr>
              <a:grpSpLocks/>
            </p:cNvGrpSpPr>
            <p:nvPr/>
          </p:nvGrpSpPr>
          <p:grpSpPr bwMode="auto">
            <a:xfrm>
              <a:off x="1584" y="1728"/>
              <a:ext cx="1392" cy="96"/>
              <a:chOff x="1584" y="1728"/>
              <a:chExt cx="1392" cy="288"/>
            </a:xfrm>
          </p:grpSpPr>
          <p:sp>
            <p:nvSpPr>
              <p:cNvPr id="45108" name="Line 42"/>
              <p:cNvSpPr>
                <a:spLocks noChangeShapeType="1"/>
              </p:cNvSpPr>
              <p:nvPr/>
            </p:nvSpPr>
            <p:spPr bwMode="auto">
              <a:xfrm>
                <a:off x="1584" y="1728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09" name="Line 44"/>
              <p:cNvSpPr>
                <a:spLocks noChangeShapeType="1"/>
              </p:cNvSpPr>
              <p:nvPr/>
            </p:nvSpPr>
            <p:spPr bwMode="auto">
              <a:xfrm>
                <a:off x="1680" y="1728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10" name="Line 45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1296" cy="0"/>
              </a:xfrm>
              <a:prstGeom prst="line">
                <a:avLst/>
              </a:prstGeom>
              <a:noFill/>
              <a:ln w="38100" cap="sq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11" name="Line 46"/>
              <p:cNvSpPr>
                <a:spLocks noChangeShapeType="1"/>
              </p:cNvSpPr>
              <p:nvPr/>
            </p:nvSpPr>
            <p:spPr bwMode="auto">
              <a:xfrm flipV="1">
                <a:off x="2976" y="1728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5700713" y="2787650"/>
            <a:ext cx="1143000" cy="519113"/>
            <a:chOff x="3312" y="1488"/>
            <a:chExt cx="720" cy="327"/>
          </a:xfrm>
        </p:grpSpPr>
        <p:sp>
          <p:nvSpPr>
            <p:cNvPr id="222256" name="Text Box 48"/>
            <p:cNvSpPr txBox="1">
              <a:spLocks noChangeArrowheads="1"/>
            </p:cNvSpPr>
            <p:nvPr/>
          </p:nvSpPr>
          <p:spPr bwMode="auto">
            <a:xfrm>
              <a:off x="3312" y="1488"/>
              <a:ext cx="72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CD</a:t>
              </a:r>
            </a:p>
          </p:txBody>
        </p:sp>
        <p:sp>
          <p:nvSpPr>
            <p:cNvPr id="45105" name="Line 49"/>
            <p:cNvSpPr>
              <a:spLocks noChangeShapeType="1"/>
            </p:cNvSpPr>
            <p:nvPr/>
          </p:nvSpPr>
          <p:spPr bwMode="auto">
            <a:xfrm>
              <a:off x="3744" y="153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2119313" y="3656013"/>
            <a:ext cx="4648200" cy="519112"/>
            <a:chOff x="960" y="1929"/>
            <a:chExt cx="2928" cy="327"/>
          </a:xfrm>
        </p:grpSpPr>
        <p:sp>
          <p:nvSpPr>
            <p:cNvPr id="222260" name="Text Box 52"/>
            <p:cNvSpPr txBox="1">
              <a:spLocks noChangeArrowheads="1"/>
            </p:cNvSpPr>
            <p:nvPr/>
          </p:nvSpPr>
          <p:spPr bwMode="auto">
            <a:xfrm>
              <a:off x="960" y="1929"/>
              <a:ext cx="235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= A+BC+BC+BD+BD </a:t>
              </a:r>
            </a:p>
          </p:txBody>
        </p:sp>
        <p:sp>
          <p:nvSpPr>
            <p:cNvPr id="45098" name="Line 53"/>
            <p:cNvSpPr>
              <a:spLocks noChangeShapeType="1"/>
            </p:cNvSpPr>
            <p:nvPr/>
          </p:nvSpPr>
          <p:spPr bwMode="auto">
            <a:xfrm>
              <a:off x="3072" y="1977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9" name="Line 54"/>
            <p:cNvSpPr>
              <a:spLocks noChangeShapeType="1"/>
            </p:cNvSpPr>
            <p:nvPr/>
          </p:nvSpPr>
          <p:spPr bwMode="auto">
            <a:xfrm>
              <a:off x="2448" y="1977"/>
              <a:ext cx="7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0" name="Line 55"/>
            <p:cNvSpPr>
              <a:spLocks noChangeShapeType="1"/>
            </p:cNvSpPr>
            <p:nvPr/>
          </p:nvSpPr>
          <p:spPr bwMode="auto">
            <a:xfrm>
              <a:off x="2208" y="1977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1" name="Line 56"/>
            <p:cNvSpPr>
              <a:spLocks noChangeShapeType="1"/>
            </p:cNvSpPr>
            <p:nvPr/>
          </p:nvSpPr>
          <p:spPr bwMode="auto">
            <a:xfrm>
              <a:off x="1584" y="196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66" name="Text Box 58"/>
            <p:cNvSpPr txBox="1">
              <a:spLocks noChangeArrowheads="1"/>
            </p:cNvSpPr>
            <p:nvPr/>
          </p:nvSpPr>
          <p:spPr bwMode="auto">
            <a:xfrm>
              <a:off x="3168" y="1929"/>
              <a:ext cx="72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CD</a:t>
              </a:r>
            </a:p>
          </p:txBody>
        </p:sp>
        <p:sp>
          <p:nvSpPr>
            <p:cNvPr id="45103" name="Line 59"/>
            <p:cNvSpPr>
              <a:spLocks noChangeShapeType="1"/>
            </p:cNvSpPr>
            <p:nvPr/>
          </p:nvSpPr>
          <p:spPr bwMode="auto">
            <a:xfrm>
              <a:off x="3600" y="1977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2270" name="Freeform 62"/>
          <p:cNvSpPr>
            <a:spLocks/>
          </p:cNvSpPr>
          <p:nvPr/>
        </p:nvSpPr>
        <p:spPr bwMode="auto">
          <a:xfrm>
            <a:off x="5243513" y="4092575"/>
            <a:ext cx="304800" cy="96838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" name="Group 81"/>
          <p:cNvGrpSpPr>
            <a:grpSpLocks/>
          </p:cNvGrpSpPr>
          <p:nvPr/>
        </p:nvGrpSpPr>
        <p:grpSpPr bwMode="auto">
          <a:xfrm>
            <a:off x="2195513" y="4706938"/>
            <a:ext cx="3962400" cy="519112"/>
            <a:chOff x="1008" y="2553"/>
            <a:chExt cx="2496" cy="327"/>
          </a:xfrm>
        </p:grpSpPr>
        <p:sp>
          <p:nvSpPr>
            <p:cNvPr id="222282" name="Text Box 74"/>
            <p:cNvSpPr txBox="1">
              <a:spLocks noChangeArrowheads="1"/>
            </p:cNvSpPr>
            <p:nvPr/>
          </p:nvSpPr>
          <p:spPr bwMode="auto">
            <a:xfrm>
              <a:off x="1008" y="2553"/>
              <a:ext cx="196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= A+BC+BC+BD  </a:t>
              </a:r>
            </a:p>
          </p:txBody>
        </p:sp>
        <p:sp>
          <p:nvSpPr>
            <p:cNvPr id="45092" name="Line 76"/>
            <p:cNvSpPr>
              <a:spLocks noChangeShapeType="1"/>
            </p:cNvSpPr>
            <p:nvPr/>
          </p:nvSpPr>
          <p:spPr bwMode="auto">
            <a:xfrm>
              <a:off x="2496" y="2601"/>
              <a:ext cx="7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3" name="Line 77"/>
            <p:cNvSpPr>
              <a:spLocks noChangeShapeType="1"/>
            </p:cNvSpPr>
            <p:nvPr/>
          </p:nvSpPr>
          <p:spPr bwMode="auto">
            <a:xfrm>
              <a:off x="2256" y="260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4" name="Line 78"/>
            <p:cNvSpPr>
              <a:spLocks noChangeShapeType="1"/>
            </p:cNvSpPr>
            <p:nvPr/>
          </p:nvSpPr>
          <p:spPr bwMode="auto">
            <a:xfrm>
              <a:off x="1632" y="259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87" name="Text Box 79"/>
            <p:cNvSpPr txBox="1">
              <a:spLocks noChangeArrowheads="1"/>
            </p:cNvSpPr>
            <p:nvPr/>
          </p:nvSpPr>
          <p:spPr bwMode="auto">
            <a:xfrm>
              <a:off x="2784" y="2553"/>
              <a:ext cx="72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CD</a:t>
              </a:r>
            </a:p>
          </p:txBody>
        </p:sp>
        <p:sp>
          <p:nvSpPr>
            <p:cNvPr id="45096" name="Line 80"/>
            <p:cNvSpPr>
              <a:spLocks noChangeShapeType="1"/>
            </p:cNvSpPr>
            <p:nvPr/>
          </p:nvSpPr>
          <p:spPr bwMode="auto">
            <a:xfrm>
              <a:off x="3216" y="260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82"/>
          <p:cNvGrpSpPr>
            <a:grpSpLocks/>
          </p:cNvGrpSpPr>
          <p:nvPr/>
        </p:nvGrpSpPr>
        <p:grpSpPr bwMode="auto">
          <a:xfrm>
            <a:off x="4633913" y="5226050"/>
            <a:ext cx="1219200" cy="228600"/>
            <a:chOff x="1584" y="1728"/>
            <a:chExt cx="1584" cy="96"/>
          </a:xfrm>
        </p:grpSpPr>
        <p:sp>
          <p:nvSpPr>
            <p:cNvPr id="45085" name="Line 83"/>
            <p:cNvSpPr>
              <a:spLocks noChangeShapeType="1"/>
            </p:cNvSpPr>
            <p:nvPr/>
          </p:nvSpPr>
          <p:spPr bwMode="auto">
            <a:xfrm>
              <a:off x="2928" y="1728"/>
              <a:ext cx="240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5086" name="Group 84"/>
            <p:cNvGrpSpPr>
              <a:grpSpLocks/>
            </p:cNvGrpSpPr>
            <p:nvPr/>
          </p:nvGrpSpPr>
          <p:grpSpPr bwMode="auto">
            <a:xfrm>
              <a:off x="1584" y="1728"/>
              <a:ext cx="1392" cy="96"/>
              <a:chOff x="1584" y="1728"/>
              <a:chExt cx="1392" cy="288"/>
            </a:xfrm>
          </p:grpSpPr>
          <p:sp>
            <p:nvSpPr>
              <p:cNvPr id="45087" name="Line 85"/>
              <p:cNvSpPr>
                <a:spLocks noChangeShapeType="1"/>
              </p:cNvSpPr>
              <p:nvPr/>
            </p:nvSpPr>
            <p:spPr bwMode="auto">
              <a:xfrm>
                <a:off x="1584" y="1728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8" name="Line 86"/>
              <p:cNvSpPr>
                <a:spLocks noChangeShapeType="1"/>
              </p:cNvSpPr>
              <p:nvPr/>
            </p:nvSpPr>
            <p:spPr bwMode="auto">
              <a:xfrm>
                <a:off x="1680" y="1728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9" name="Line 87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1296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0" name="Line 88"/>
              <p:cNvSpPr>
                <a:spLocks noChangeShapeType="1"/>
              </p:cNvSpPr>
              <p:nvPr/>
            </p:nvSpPr>
            <p:spPr bwMode="auto">
              <a:xfrm flipV="1">
                <a:off x="2976" y="1728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22297" name="Freeform 89"/>
          <p:cNvSpPr>
            <a:spLocks/>
          </p:cNvSpPr>
          <p:nvPr/>
        </p:nvSpPr>
        <p:spPr bwMode="auto">
          <a:xfrm>
            <a:off x="3186113" y="5129213"/>
            <a:ext cx="304800" cy="96837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98" name="Text Box 90"/>
          <p:cNvSpPr txBox="1">
            <a:spLocks noChangeArrowheads="1"/>
          </p:cNvSpPr>
          <p:nvPr/>
        </p:nvSpPr>
        <p:spPr bwMode="auto">
          <a:xfrm>
            <a:off x="3109913" y="5103813"/>
            <a:ext cx="5334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×</a:t>
            </a:r>
            <a:endParaRPr lang="en-US" altLang="zh-CN" sz="32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5" name="Group 98"/>
          <p:cNvGrpSpPr>
            <a:grpSpLocks/>
          </p:cNvGrpSpPr>
          <p:nvPr/>
        </p:nvGrpSpPr>
        <p:grpSpPr bwMode="auto">
          <a:xfrm>
            <a:off x="2195513" y="5789613"/>
            <a:ext cx="3200400" cy="519112"/>
            <a:chOff x="1008" y="3225"/>
            <a:chExt cx="2016" cy="327"/>
          </a:xfrm>
        </p:grpSpPr>
        <p:sp>
          <p:nvSpPr>
            <p:cNvPr id="222300" name="Text Box 92"/>
            <p:cNvSpPr txBox="1">
              <a:spLocks noChangeArrowheads="1"/>
            </p:cNvSpPr>
            <p:nvPr/>
          </p:nvSpPr>
          <p:spPr bwMode="auto">
            <a:xfrm>
              <a:off x="1008" y="3225"/>
              <a:ext cx="196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= A+BC+BD  </a:t>
              </a:r>
            </a:p>
          </p:txBody>
        </p:sp>
        <p:sp>
          <p:nvSpPr>
            <p:cNvPr id="45081" name="Line 94"/>
            <p:cNvSpPr>
              <a:spLocks noChangeShapeType="1"/>
            </p:cNvSpPr>
            <p:nvPr/>
          </p:nvSpPr>
          <p:spPr bwMode="auto">
            <a:xfrm>
              <a:off x="2064" y="3273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2" name="Line 95"/>
            <p:cNvSpPr>
              <a:spLocks noChangeShapeType="1"/>
            </p:cNvSpPr>
            <p:nvPr/>
          </p:nvSpPr>
          <p:spPr bwMode="auto">
            <a:xfrm>
              <a:off x="1776" y="326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04" name="Text Box 96"/>
            <p:cNvSpPr txBox="1">
              <a:spLocks noChangeArrowheads="1"/>
            </p:cNvSpPr>
            <p:nvPr/>
          </p:nvSpPr>
          <p:spPr bwMode="auto">
            <a:xfrm>
              <a:off x="2304" y="3225"/>
              <a:ext cx="72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CD</a:t>
              </a:r>
            </a:p>
          </p:txBody>
        </p:sp>
        <p:sp>
          <p:nvSpPr>
            <p:cNvPr id="45084" name="Line 97"/>
            <p:cNvSpPr>
              <a:spLocks noChangeShapeType="1"/>
            </p:cNvSpPr>
            <p:nvPr/>
          </p:nvSpPr>
          <p:spPr bwMode="auto">
            <a:xfrm>
              <a:off x="2736" y="3273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5" name="Text Box 2"/>
          <p:cNvSpPr txBox="1">
            <a:spLocks noChangeArrowheads="1"/>
          </p:cNvSpPr>
          <p:nvPr/>
        </p:nvSpPr>
        <p:spPr bwMode="auto">
          <a:xfrm>
            <a:off x="503213" y="177006"/>
            <a:ext cx="936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</a:rPr>
              <a:t>例：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86" name="圆角矩形标注 85"/>
          <p:cNvSpPr/>
          <p:nvPr/>
        </p:nvSpPr>
        <p:spPr bwMode="auto">
          <a:xfrm>
            <a:off x="336665" y="1226986"/>
            <a:ext cx="1706447" cy="516731"/>
          </a:xfrm>
          <a:prstGeom prst="wedgeRoundRectCallout">
            <a:avLst>
              <a:gd name="adj1" fmla="val 67197"/>
              <a:gd name="adj2" fmla="val 1137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分配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+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摩根</a:t>
            </a:r>
          </a:p>
        </p:txBody>
      </p:sp>
      <p:sp>
        <p:nvSpPr>
          <p:cNvPr id="87" name="圆角矩形标注 86"/>
          <p:cNvSpPr/>
          <p:nvPr/>
        </p:nvSpPr>
        <p:spPr bwMode="auto">
          <a:xfrm>
            <a:off x="336665" y="1858963"/>
            <a:ext cx="1044550" cy="516731"/>
          </a:xfrm>
          <a:prstGeom prst="wedgeRoundRectCallout">
            <a:avLst>
              <a:gd name="adj1" fmla="val 139270"/>
              <a:gd name="adj2" fmla="val 5169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消除律</a:t>
            </a:r>
          </a:p>
        </p:txBody>
      </p:sp>
      <p:sp>
        <p:nvSpPr>
          <p:cNvPr id="91" name="圆角矩形标注 90"/>
          <p:cNvSpPr/>
          <p:nvPr/>
        </p:nvSpPr>
        <p:spPr bwMode="auto">
          <a:xfrm>
            <a:off x="336665" y="2544763"/>
            <a:ext cx="1044550" cy="516731"/>
          </a:xfrm>
          <a:prstGeom prst="wedgeRoundRectCallout">
            <a:avLst>
              <a:gd name="adj1" fmla="val 129297"/>
              <a:gd name="adj2" fmla="val 4273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吸收律</a:t>
            </a:r>
          </a:p>
        </p:txBody>
      </p:sp>
      <p:sp>
        <p:nvSpPr>
          <p:cNvPr id="92" name="圆角矩形标注 91"/>
          <p:cNvSpPr/>
          <p:nvPr/>
        </p:nvSpPr>
        <p:spPr bwMode="auto">
          <a:xfrm>
            <a:off x="7343874" y="2654531"/>
            <a:ext cx="1044550" cy="516731"/>
          </a:xfrm>
          <a:prstGeom prst="wedgeRoundRectCallout">
            <a:avLst>
              <a:gd name="adj1" fmla="val -117810"/>
              <a:gd name="adj2" fmla="val 270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冗余律</a:t>
            </a:r>
          </a:p>
        </p:txBody>
      </p:sp>
      <p:sp>
        <p:nvSpPr>
          <p:cNvPr id="93" name="圆角矩形标注 92"/>
          <p:cNvSpPr/>
          <p:nvPr/>
        </p:nvSpPr>
        <p:spPr bwMode="auto">
          <a:xfrm>
            <a:off x="341233" y="4190207"/>
            <a:ext cx="1044550" cy="516731"/>
          </a:xfrm>
          <a:prstGeom prst="wedgeRoundRectCallout">
            <a:avLst>
              <a:gd name="adj1" fmla="val 155891"/>
              <a:gd name="adj2" fmla="val 8305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冗余律</a:t>
            </a:r>
          </a:p>
        </p:txBody>
      </p:sp>
      <p:sp>
        <p:nvSpPr>
          <p:cNvPr id="94" name="圆角矩形标注 93"/>
          <p:cNvSpPr/>
          <p:nvPr/>
        </p:nvSpPr>
        <p:spPr bwMode="auto">
          <a:xfrm>
            <a:off x="346685" y="5272882"/>
            <a:ext cx="1044550" cy="516731"/>
          </a:xfrm>
          <a:prstGeom prst="wedgeRoundRectCallout">
            <a:avLst>
              <a:gd name="adj1" fmla="val 155891"/>
              <a:gd name="adj2" fmla="val 8305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冗余律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2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2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2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72" grpId="0" autoUpdateAnimBg="0"/>
      <p:bldP spid="222225" grpId="0" animBg="1"/>
      <p:bldP spid="222228" grpId="0" animBg="1"/>
      <p:bldP spid="222241" grpId="0" animBg="1"/>
      <p:bldP spid="222242" grpId="0" animBg="1"/>
      <p:bldP spid="222270" grpId="0" animBg="1"/>
      <p:bldP spid="222297" grpId="0" animBg="1"/>
      <p:bldP spid="222298" grpId="0" autoUpdateAnimBg="0"/>
      <p:bldP spid="85" grpId="0"/>
      <p:bldP spid="86" grpId="0" animBg="1"/>
      <p:bldP spid="87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58" name="Text Box 26"/>
          <p:cNvSpPr txBox="1">
            <a:spLocks noChangeArrowheads="1"/>
          </p:cNvSpPr>
          <p:nvPr/>
        </p:nvSpPr>
        <p:spPr bwMode="auto">
          <a:xfrm>
            <a:off x="5614988" y="2914650"/>
            <a:ext cx="5334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×</a:t>
            </a:r>
            <a:endParaRPr lang="en-US" altLang="zh-CN" sz="32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6083" name="Group 7"/>
          <p:cNvGrpSpPr>
            <a:grpSpLocks/>
          </p:cNvGrpSpPr>
          <p:nvPr/>
        </p:nvGrpSpPr>
        <p:grpSpPr bwMode="auto">
          <a:xfrm>
            <a:off x="1835150" y="1038225"/>
            <a:ext cx="7086600" cy="519113"/>
            <a:chOff x="864" y="192"/>
            <a:chExt cx="4464" cy="327"/>
          </a:xfrm>
        </p:grpSpPr>
        <p:sp>
          <p:nvSpPr>
            <p:cNvPr id="223235" name="Text Box 3"/>
            <p:cNvSpPr txBox="1">
              <a:spLocks noChangeArrowheads="1"/>
            </p:cNvSpPr>
            <p:nvPr/>
          </p:nvSpPr>
          <p:spPr bwMode="auto">
            <a:xfrm>
              <a:off x="864" y="192"/>
              <a:ext cx="446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F= (B+D)( B+D+A+G)(C+E)(C+G)(A+E+G )</a:t>
              </a:r>
            </a:p>
          </p:txBody>
        </p:sp>
        <p:sp>
          <p:nvSpPr>
            <p:cNvPr id="46127" name="Line 4"/>
            <p:cNvSpPr>
              <a:spLocks noChangeShapeType="1"/>
            </p:cNvSpPr>
            <p:nvPr/>
          </p:nvSpPr>
          <p:spPr bwMode="auto">
            <a:xfrm>
              <a:off x="3792" y="240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8" name="Line 5"/>
            <p:cNvSpPr>
              <a:spLocks noChangeShapeType="1"/>
            </p:cNvSpPr>
            <p:nvPr/>
          </p:nvSpPr>
          <p:spPr bwMode="auto">
            <a:xfrm>
              <a:off x="2016" y="240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9" name="Line 6"/>
            <p:cNvSpPr>
              <a:spLocks noChangeShapeType="1"/>
            </p:cNvSpPr>
            <p:nvPr/>
          </p:nvSpPr>
          <p:spPr bwMode="auto">
            <a:xfrm>
              <a:off x="1344" y="240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555875" y="1685925"/>
            <a:ext cx="5256213" cy="519113"/>
            <a:chOff x="864" y="768"/>
            <a:chExt cx="3168" cy="327"/>
          </a:xfrm>
        </p:grpSpPr>
        <p:sp>
          <p:nvSpPr>
            <p:cNvPr id="223240" name="Text Box 8"/>
            <p:cNvSpPr txBox="1">
              <a:spLocks noChangeArrowheads="1"/>
            </p:cNvSpPr>
            <p:nvPr/>
          </p:nvSpPr>
          <p:spPr bwMode="auto">
            <a:xfrm>
              <a:off x="864" y="768"/>
              <a:ext cx="316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 </a:t>
              </a:r>
              <a:r>
                <a:rPr lang="en-US" altLang="zh-CN" sz="2800" b="1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BD+BDAG+CE+CG+AEG</a:t>
              </a:r>
            </a:p>
          </p:txBody>
        </p:sp>
        <p:sp>
          <p:nvSpPr>
            <p:cNvPr id="46123" name="Line 11"/>
            <p:cNvSpPr>
              <a:spLocks noChangeShapeType="1"/>
            </p:cNvSpPr>
            <p:nvPr/>
          </p:nvSpPr>
          <p:spPr bwMode="auto">
            <a:xfrm>
              <a:off x="1261" y="816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4" name="Line 12"/>
            <p:cNvSpPr>
              <a:spLocks noChangeShapeType="1"/>
            </p:cNvSpPr>
            <p:nvPr/>
          </p:nvSpPr>
          <p:spPr bwMode="auto">
            <a:xfrm>
              <a:off x="3020" y="816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5" name="Line 13"/>
            <p:cNvSpPr>
              <a:spLocks noChangeShapeType="1"/>
            </p:cNvSpPr>
            <p:nvPr/>
          </p:nvSpPr>
          <p:spPr bwMode="auto">
            <a:xfrm>
              <a:off x="1692" y="816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3247" name="Freeform 15"/>
          <p:cNvSpPr>
            <a:spLocks/>
          </p:cNvSpPr>
          <p:nvPr/>
        </p:nvSpPr>
        <p:spPr bwMode="auto">
          <a:xfrm>
            <a:off x="3276600" y="2117725"/>
            <a:ext cx="1752600" cy="76200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090988" y="2990850"/>
            <a:ext cx="1020762" cy="228600"/>
            <a:chOff x="1824" y="1680"/>
            <a:chExt cx="643" cy="144"/>
          </a:xfrm>
        </p:grpSpPr>
        <p:sp>
          <p:nvSpPr>
            <p:cNvPr id="46117" name="Line 18"/>
            <p:cNvSpPr>
              <a:spLocks noChangeShapeType="1"/>
            </p:cNvSpPr>
            <p:nvPr/>
          </p:nvSpPr>
          <p:spPr bwMode="auto">
            <a:xfrm>
              <a:off x="2304" y="1680"/>
              <a:ext cx="163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8" name="Line 20"/>
            <p:cNvSpPr>
              <a:spLocks noChangeShapeType="1"/>
            </p:cNvSpPr>
            <p:nvPr/>
          </p:nvSpPr>
          <p:spPr bwMode="auto">
            <a:xfrm>
              <a:off x="1824" y="1680"/>
              <a:ext cx="161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9" name="Line 21"/>
            <p:cNvSpPr>
              <a:spLocks noChangeShapeType="1"/>
            </p:cNvSpPr>
            <p:nvPr/>
          </p:nvSpPr>
          <p:spPr bwMode="auto">
            <a:xfrm>
              <a:off x="1862" y="1680"/>
              <a:ext cx="0" cy="144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0" name="Line 22"/>
            <p:cNvSpPr>
              <a:spLocks noChangeShapeType="1"/>
            </p:cNvSpPr>
            <p:nvPr/>
          </p:nvSpPr>
          <p:spPr bwMode="auto">
            <a:xfrm>
              <a:off x="1862" y="1824"/>
              <a:ext cx="510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1" name="Line 23"/>
            <p:cNvSpPr>
              <a:spLocks noChangeShapeType="1"/>
            </p:cNvSpPr>
            <p:nvPr/>
          </p:nvSpPr>
          <p:spPr bwMode="auto">
            <a:xfrm flipV="1">
              <a:off x="2372" y="1680"/>
              <a:ext cx="0" cy="144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3257" name="Freeform 25"/>
          <p:cNvSpPr>
            <a:spLocks/>
          </p:cNvSpPr>
          <p:nvPr/>
        </p:nvSpPr>
        <p:spPr bwMode="auto">
          <a:xfrm>
            <a:off x="5462588" y="2970213"/>
            <a:ext cx="762000" cy="96837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843213" y="2549525"/>
            <a:ext cx="3505200" cy="519113"/>
            <a:chOff x="1056" y="1152"/>
            <a:chExt cx="2208" cy="327"/>
          </a:xfrm>
        </p:grpSpPr>
        <p:sp>
          <p:nvSpPr>
            <p:cNvPr id="223248" name="Text Box 16"/>
            <p:cNvSpPr txBox="1">
              <a:spLocks noChangeArrowheads="1"/>
            </p:cNvSpPr>
            <p:nvPr/>
          </p:nvSpPr>
          <p:spPr bwMode="auto">
            <a:xfrm>
              <a:off x="1056" y="1152"/>
              <a:ext cx="220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BD+CE+CG+AEG</a:t>
              </a:r>
            </a:p>
          </p:txBody>
        </p:sp>
        <p:sp>
          <p:nvSpPr>
            <p:cNvPr id="46115" name="Line 27"/>
            <p:cNvSpPr>
              <a:spLocks noChangeShapeType="1"/>
            </p:cNvSpPr>
            <p:nvPr/>
          </p:nvSpPr>
          <p:spPr bwMode="auto">
            <a:xfrm>
              <a:off x="2208" y="120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6" name="Line 28"/>
            <p:cNvSpPr>
              <a:spLocks noChangeShapeType="1"/>
            </p:cNvSpPr>
            <p:nvPr/>
          </p:nvSpPr>
          <p:spPr bwMode="auto">
            <a:xfrm>
              <a:off x="1296" y="120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871788" y="3371850"/>
            <a:ext cx="3505200" cy="519113"/>
            <a:chOff x="1056" y="1152"/>
            <a:chExt cx="2208" cy="327"/>
          </a:xfrm>
        </p:grpSpPr>
        <p:sp>
          <p:nvSpPr>
            <p:cNvPr id="223263" name="Text Box 31"/>
            <p:cNvSpPr txBox="1">
              <a:spLocks noChangeArrowheads="1"/>
            </p:cNvSpPr>
            <p:nvPr/>
          </p:nvSpPr>
          <p:spPr bwMode="auto">
            <a:xfrm>
              <a:off x="1056" y="1152"/>
              <a:ext cx="220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BD+CE+CG </a:t>
              </a:r>
            </a:p>
          </p:txBody>
        </p:sp>
        <p:sp>
          <p:nvSpPr>
            <p:cNvPr id="46112" name="Line 32"/>
            <p:cNvSpPr>
              <a:spLocks noChangeShapeType="1"/>
            </p:cNvSpPr>
            <p:nvPr/>
          </p:nvSpPr>
          <p:spPr bwMode="auto">
            <a:xfrm>
              <a:off x="2208" y="120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3" name="Line 33"/>
            <p:cNvSpPr>
              <a:spLocks noChangeShapeType="1"/>
            </p:cNvSpPr>
            <p:nvPr/>
          </p:nvSpPr>
          <p:spPr bwMode="auto">
            <a:xfrm>
              <a:off x="1296" y="120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1979613" y="4133850"/>
            <a:ext cx="4648200" cy="519113"/>
            <a:chOff x="864" y="2073"/>
            <a:chExt cx="2928" cy="327"/>
          </a:xfrm>
        </p:grpSpPr>
        <p:sp>
          <p:nvSpPr>
            <p:cNvPr id="223267" name="Text Box 35"/>
            <p:cNvSpPr txBox="1">
              <a:spLocks noChangeArrowheads="1"/>
            </p:cNvSpPr>
            <p:nvPr/>
          </p:nvSpPr>
          <p:spPr bwMode="auto">
            <a:xfrm>
              <a:off x="864" y="2073"/>
              <a:ext cx="29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F= (B+D)(C+E)(C+G) </a:t>
              </a:r>
            </a:p>
          </p:txBody>
        </p:sp>
        <p:sp>
          <p:nvSpPr>
            <p:cNvPr id="46109" name="Line 36"/>
            <p:cNvSpPr>
              <a:spLocks noChangeShapeType="1"/>
            </p:cNvSpPr>
            <p:nvPr/>
          </p:nvSpPr>
          <p:spPr bwMode="auto">
            <a:xfrm>
              <a:off x="1755" y="2121"/>
              <a:ext cx="11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0" name="Line 37"/>
            <p:cNvSpPr>
              <a:spLocks noChangeShapeType="1"/>
            </p:cNvSpPr>
            <p:nvPr/>
          </p:nvSpPr>
          <p:spPr bwMode="auto">
            <a:xfrm>
              <a:off x="2976" y="2121"/>
              <a:ext cx="11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1936750" y="5141913"/>
            <a:ext cx="6019800" cy="519112"/>
            <a:chOff x="960" y="2985"/>
            <a:chExt cx="3792" cy="327"/>
          </a:xfrm>
        </p:grpSpPr>
        <p:sp>
          <p:nvSpPr>
            <p:cNvPr id="223272" name="Text Box 40"/>
            <p:cNvSpPr txBox="1">
              <a:spLocks noChangeArrowheads="1"/>
            </p:cNvSpPr>
            <p:nvPr/>
          </p:nvSpPr>
          <p:spPr bwMode="auto">
            <a:xfrm>
              <a:off x="960" y="2985"/>
              <a:ext cx="379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F= A+AB+AC+BD+ACEF+BE+DEF</a:t>
              </a:r>
            </a:p>
          </p:txBody>
        </p:sp>
        <p:sp>
          <p:nvSpPr>
            <p:cNvPr id="46106" name="Line 42"/>
            <p:cNvSpPr>
              <a:spLocks noChangeShapeType="1"/>
            </p:cNvSpPr>
            <p:nvPr/>
          </p:nvSpPr>
          <p:spPr bwMode="auto">
            <a:xfrm>
              <a:off x="3700" y="302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7" name="Line 43"/>
            <p:cNvSpPr>
              <a:spLocks noChangeShapeType="1"/>
            </p:cNvSpPr>
            <p:nvPr/>
          </p:nvSpPr>
          <p:spPr bwMode="auto">
            <a:xfrm>
              <a:off x="2112" y="302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2195513" y="5789613"/>
            <a:ext cx="2819400" cy="519112"/>
            <a:chOff x="1200" y="3600"/>
            <a:chExt cx="1776" cy="327"/>
          </a:xfrm>
        </p:grpSpPr>
        <p:sp>
          <p:nvSpPr>
            <p:cNvPr id="223277" name="Text Box 45"/>
            <p:cNvSpPr txBox="1">
              <a:spLocks noChangeArrowheads="1"/>
            </p:cNvSpPr>
            <p:nvPr/>
          </p:nvSpPr>
          <p:spPr bwMode="auto">
            <a:xfrm>
              <a:off x="1200" y="3600"/>
              <a:ext cx="17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A+C+BD+BE</a:t>
              </a:r>
            </a:p>
          </p:txBody>
        </p:sp>
        <p:sp>
          <p:nvSpPr>
            <p:cNvPr id="46104" name="Line 46"/>
            <p:cNvSpPr>
              <a:spLocks noChangeShapeType="1"/>
            </p:cNvSpPr>
            <p:nvPr/>
          </p:nvSpPr>
          <p:spPr bwMode="auto">
            <a:xfrm>
              <a:off x="2496" y="364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107950" y="957263"/>
            <a:ext cx="1511300" cy="523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例：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107950" y="4833938"/>
            <a:ext cx="1511300" cy="5381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  <a:effectLst/>
          <a:extLst/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 dirty="0"/>
              <a:t>例：</a:t>
            </a:r>
            <a:endParaRPr lang="en-US" altLang="zh-CN" dirty="0"/>
          </a:p>
        </p:txBody>
      </p: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322263" y="1757363"/>
            <a:ext cx="1512887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Dual Rule:</a:t>
            </a:r>
            <a:endParaRPr kumimoji="0" lang="zh-CN" altLang="en-US" sz="2000">
              <a:solidFill>
                <a:schemeClr val="bg1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39750" y="3773488"/>
            <a:ext cx="1512888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Dual Rule:</a:t>
            </a:r>
            <a:endParaRPr kumimoji="0" lang="zh-CN" altLang="en-US" sz="2000">
              <a:solidFill>
                <a:schemeClr val="bg1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85039" name="AutoShape 47"/>
          <p:cNvSpPr>
            <a:spLocks noChangeArrowheads="1"/>
          </p:cNvSpPr>
          <p:nvPr/>
        </p:nvSpPr>
        <p:spPr bwMode="auto">
          <a:xfrm rot="-2208800">
            <a:off x="1835150" y="1612900"/>
            <a:ext cx="433388" cy="649288"/>
          </a:xfrm>
          <a:prstGeom prst="curvedRightArrow">
            <a:avLst>
              <a:gd name="adj1" fmla="val 29963"/>
              <a:gd name="adj2" fmla="val 59927"/>
              <a:gd name="adj3" fmla="val 33333"/>
            </a:avLst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5040" name="AutoShape 48"/>
          <p:cNvSpPr>
            <a:spLocks noChangeArrowheads="1"/>
          </p:cNvSpPr>
          <p:nvPr/>
        </p:nvSpPr>
        <p:spPr bwMode="auto">
          <a:xfrm rot="757332">
            <a:off x="2195513" y="3629025"/>
            <a:ext cx="503237" cy="792163"/>
          </a:xfrm>
          <a:prstGeom prst="curvedRightArrow">
            <a:avLst>
              <a:gd name="adj1" fmla="val 31483"/>
              <a:gd name="adj2" fmla="val 62965"/>
              <a:gd name="adj3" fmla="val 33333"/>
            </a:avLst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46101" name="Picture 4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2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代数化简法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52" name="圆角矩形标注 51"/>
          <p:cNvSpPr/>
          <p:nvPr/>
        </p:nvSpPr>
        <p:spPr bwMode="auto">
          <a:xfrm>
            <a:off x="1008088" y="2844891"/>
            <a:ext cx="1044550" cy="516731"/>
          </a:xfrm>
          <a:prstGeom prst="wedgeRoundRectCallout">
            <a:avLst>
              <a:gd name="adj1" fmla="val 150351"/>
              <a:gd name="adj2" fmla="val 8977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/>
              <a:t>冗余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律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Freeform 15"/>
          <p:cNvSpPr>
            <a:spLocks/>
          </p:cNvSpPr>
          <p:nvPr/>
        </p:nvSpPr>
        <p:spPr bwMode="auto">
          <a:xfrm>
            <a:off x="2545607" y="5667335"/>
            <a:ext cx="297606" cy="76200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Freeform 15"/>
          <p:cNvSpPr>
            <a:spLocks/>
          </p:cNvSpPr>
          <p:nvPr/>
        </p:nvSpPr>
        <p:spPr bwMode="auto">
          <a:xfrm>
            <a:off x="3006263" y="5654876"/>
            <a:ext cx="480682" cy="76200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Freeform 15"/>
          <p:cNvSpPr>
            <a:spLocks/>
          </p:cNvSpPr>
          <p:nvPr/>
        </p:nvSpPr>
        <p:spPr bwMode="auto">
          <a:xfrm>
            <a:off x="5177996" y="5667335"/>
            <a:ext cx="955023" cy="76200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圆角矩形标注 55"/>
          <p:cNvSpPr/>
          <p:nvPr/>
        </p:nvSpPr>
        <p:spPr bwMode="auto">
          <a:xfrm>
            <a:off x="1043252" y="2212975"/>
            <a:ext cx="1044550" cy="516731"/>
          </a:xfrm>
          <a:prstGeom prst="wedgeRoundRectCallout">
            <a:avLst>
              <a:gd name="adj1" fmla="val 129508"/>
              <a:gd name="adj2" fmla="val 5607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/>
              <a:t>吸收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律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圆角矩形标注 56"/>
          <p:cNvSpPr/>
          <p:nvPr/>
        </p:nvSpPr>
        <p:spPr bwMode="auto">
          <a:xfrm>
            <a:off x="529660" y="5501142"/>
            <a:ext cx="1044550" cy="516731"/>
          </a:xfrm>
          <a:prstGeom prst="wedgeRoundRectCallout">
            <a:avLst>
              <a:gd name="adj1" fmla="val 129508"/>
              <a:gd name="adj2" fmla="val 5607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/>
              <a:t>吸收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律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2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22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8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58" grpId="0" autoUpdateAnimBg="0"/>
      <p:bldP spid="223247" grpId="0" animBg="1"/>
      <p:bldP spid="223257" grpId="0" animBg="1"/>
      <p:bldP spid="610307" grpId="0"/>
      <p:bldP spid="2" grpId="0"/>
      <p:bldP spid="85039" grpId="0" animBg="1"/>
      <p:bldP spid="8504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1936750" y="1648743"/>
            <a:ext cx="6019800" cy="519112"/>
            <a:chOff x="960" y="2985"/>
            <a:chExt cx="3792" cy="327"/>
          </a:xfrm>
        </p:grpSpPr>
        <p:sp>
          <p:nvSpPr>
            <p:cNvPr id="223272" name="Text Box 40"/>
            <p:cNvSpPr txBox="1">
              <a:spLocks noChangeArrowheads="1"/>
            </p:cNvSpPr>
            <p:nvPr/>
          </p:nvSpPr>
          <p:spPr bwMode="auto">
            <a:xfrm>
              <a:off x="960" y="2985"/>
              <a:ext cx="379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F= A+AB+AC+BD+ACEF+BE+DEF</a:t>
              </a:r>
            </a:p>
          </p:txBody>
        </p:sp>
        <p:sp>
          <p:nvSpPr>
            <p:cNvPr id="46106" name="Line 42"/>
            <p:cNvSpPr>
              <a:spLocks noChangeShapeType="1"/>
            </p:cNvSpPr>
            <p:nvPr/>
          </p:nvSpPr>
          <p:spPr bwMode="auto">
            <a:xfrm>
              <a:off x="3700" y="302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7" name="Line 43"/>
            <p:cNvSpPr>
              <a:spLocks noChangeShapeType="1"/>
            </p:cNvSpPr>
            <p:nvPr/>
          </p:nvSpPr>
          <p:spPr bwMode="auto">
            <a:xfrm>
              <a:off x="2112" y="302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107950" y="1340768"/>
            <a:ext cx="1511300" cy="5381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  <a:effectLst/>
          <a:extLst/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 dirty="0"/>
              <a:t>例：</a:t>
            </a:r>
            <a:endParaRPr lang="en-US" altLang="zh-CN" dirty="0"/>
          </a:p>
        </p:txBody>
      </p:sp>
      <p:sp>
        <p:nvSpPr>
          <p:cNvPr id="46102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代数化简法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52" name="圆角矩形标注 51"/>
          <p:cNvSpPr/>
          <p:nvPr/>
        </p:nvSpPr>
        <p:spPr bwMode="auto">
          <a:xfrm>
            <a:off x="251520" y="2372643"/>
            <a:ext cx="1044550" cy="516731"/>
          </a:xfrm>
          <a:prstGeom prst="wedgeRoundRectCallout">
            <a:avLst>
              <a:gd name="adj1" fmla="val 149243"/>
              <a:gd name="adj2" fmla="val 2033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吸收律</a:t>
            </a:r>
          </a:p>
        </p:txBody>
      </p:sp>
      <p:sp>
        <p:nvSpPr>
          <p:cNvPr id="53" name="Freeform 15"/>
          <p:cNvSpPr>
            <a:spLocks/>
          </p:cNvSpPr>
          <p:nvPr/>
        </p:nvSpPr>
        <p:spPr bwMode="auto">
          <a:xfrm>
            <a:off x="2545607" y="2174165"/>
            <a:ext cx="297606" cy="76200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Freeform 15"/>
          <p:cNvSpPr>
            <a:spLocks/>
          </p:cNvSpPr>
          <p:nvPr/>
        </p:nvSpPr>
        <p:spPr bwMode="auto">
          <a:xfrm>
            <a:off x="2676952" y="2996952"/>
            <a:ext cx="886935" cy="76200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Freeform 15"/>
          <p:cNvSpPr>
            <a:spLocks/>
          </p:cNvSpPr>
          <p:nvPr/>
        </p:nvSpPr>
        <p:spPr bwMode="auto">
          <a:xfrm>
            <a:off x="5177996" y="2174165"/>
            <a:ext cx="955023" cy="76200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56" name="Picture 49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667868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4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557380"/>
              </p:ext>
            </p:extLst>
          </p:nvPr>
        </p:nvGraphicFramePr>
        <p:xfrm>
          <a:off x="2229438" y="2385776"/>
          <a:ext cx="4351749" cy="539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5" name="Equation" r:id="rId6" imgW="1739880" imgH="215640" progId="Equation.DSMT4">
                  <p:embed/>
                </p:oleObj>
              </mc:Choice>
              <mc:Fallback>
                <p:oleObj name="Equation" r:id="rId6" imgW="1739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29438" y="2385776"/>
                        <a:ext cx="4351749" cy="539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282133"/>
              </p:ext>
            </p:extLst>
          </p:nvPr>
        </p:nvGraphicFramePr>
        <p:xfrm>
          <a:off x="2339975" y="3213100"/>
          <a:ext cx="41306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6" name="Equation" r:id="rId8" imgW="1650960" imgH="215640" progId="Equation.DSMT4">
                  <p:embed/>
                </p:oleObj>
              </mc:Choice>
              <mc:Fallback>
                <p:oleObj name="Equation" r:id="rId8" imgW="1650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9975" y="3213100"/>
                        <a:ext cx="413067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044284"/>
              </p:ext>
            </p:extLst>
          </p:nvPr>
        </p:nvGraphicFramePr>
        <p:xfrm>
          <a:off x="2348706" y="4026595"/>
          <a:ext cx="29860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7" name="Equation" r:id="rId10" imgW="1193760" imgH="215640" progId="Equation.DSMT4">
                  <p:embed/>
                </p:oleObj>
              </mc:Choice>
              <mc:Fallback>
                <p:oleObj name="Equation" r:id="rId10" imgW="1193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48706" y="4026595"/>
                        <a:ext cx="2986088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oup 24"/>
          <p:cNvGrpSpPr>
            <a:grpSpLocks/>
          </p:cNvGrpSpPr>
          <p:nvPr/>
        </p:nvGrpSpPr>
        <p:grpSpPr bwMode="auto">
          <a:xfrm>
            <a:off x="4090988" y="3717032"/>
            <a:ext cx="1020762" cy="228600"/>
            <a:chOff x="1824" y="1680"/>
            <a:chExt cx="643" cy="144"/>
          </a:xfrm>
        </p:grpSpPr>
        <p:sp>
          <p:nvSpPr>
            <p:cNvPr id="60" name="Line 18"/>
            <p:cNvSpPr>
              <a:spLocks noChangeShapeType="1"/>
            </p:cNvSpPr>
            <p:nvPr/>
          </p:nvSpPr>
          <p:spPr bwMode="auto">
            <a:xfrm>
              <a:off x="2304" y="1680"/>
              <a:ext cx="163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>
              <a:off x="1824" y="1680"/>
              <a:ext cx="161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>
              <a:off x="1862" y="1680"/>
              <a:ext cx="0" cy="144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1862" y="1824"/>
              <a:ext cx="510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 flipV="1">
              <a:off x="2372" y="1680"/>
              <a:ext cx="0" cy="144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5694784" y="3717032"/>
            <a:ext cx="5334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×</a:t>
            </a:r>
            <a:endParaRPr lang="en-US" altLang="zh-CN" sz="32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" name="Freeform 15"/>
          <p:cNvSpPr>
            <a:spLocks/>
          </p:cNvSpPr>
          <p:nvPr/>
        </p:nvSpPr>
        <p:spPr bwMode="auto">
          <a:xfrm>
            <a:off x="5689551" y="3717032"/>
            <a:ext cx="673149" cy="76200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圆角矩形标注 71"/>
          <p:cNvSpPr/>
          <p:nvPr/>
        </p:nvSpPr>
        <p:spPr bwMode="auto">
          <a:xfrm>
            <a:off x="251520" y="3980040"/>
            <a:ext cx="1044550" cy="516731"/>
          </a:xfrm>
          <a:prstGeom prst="wedgeRoundRectCallout">
            <a:avLst>
              <a:gd name="adj1" fmla="val 149243"/>
              <a:gd name="adj2" fmla="val 2033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冗余律</a:t>
            </a:r>
          </a:p>
        </p:txBody>
      </p:sp>
      <p:sp>
        <p:nvSpPr>
          <p:cNvPr id="73" name="Freeform 15"/>
          <p:cNvSpPr>
            <a:spLocks/>
          </p:cNvSpPr>
          <p:nvPr/>
        </p:nvSpPr>
        <p:spPr bwMode="auto">
          <a:xfrm>
            <a:off x="3071629" y="2167855"/>
            <a:ext cx="492258" cy="82510"/>
          </a:xfrm>
          <a:custGeom>
            <a:avLst/>
            <a:gdLst>
              <a:gd name="T0" fmla="*/ 0 w 723"/>
              <a:gd name="T1" fmla="*/ 2147483647 h 61"/>
              <a:gd name="T2" fmla="*/ 2147483647 w 723"/>
              <a:gd name="T3" fmla="*/ 2147483647 h 61"/>
              <a:gd name="T4" fmla="*/ 2147483647 w 723"/>
              <a:gd name="T5" fmla="*/ 2147483647 h 61"/>
              <a:gd name="T6" fmla="*/ 2147483647 w 723"/>
              <a:gd name="T7" fmla="*/ 2147483647 h 61"/>
              <a:gd name="T8" fmla="*/ 2147483647 w 723"/>
              <a:gd name="T9" fmla="*/ 2147483647 h 61"/>
              <a:gd name="T10" fmla="*/ 2147483647 w 723"/>
              <a:gd name="T11" fmla="*/ 2147483647 h 61"/>
              <a:gd name="T12" fmla="*/ 2147483647 w 723"/>
              <a:gd name="T13" fmla="*/ 2147483647 h 61"/>
              <a:gd name="T14" fmla="*/ 2147483647 w 723"/>
              <a:gd name="T15" fmla="*/ 2147483647 h 61"/>
              <a:gd name="T16" fmla="*/ 2147483647 w 723"/>
              <a:gd name="T17" fmla="*/ 2147483647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3"/>
              <a:gd name="T28" fmla="*/ 0 h 61"/>
              <a:gd name="T29" fmla="*/ 723 w 723"/>
              <a:gd name="T30" fmla="*/ 61 h 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3" h="61">
                <a:moveTo>
                  <a:pt x="0" y="31"/>
                </a:moveTo>
                <a:cubicBezTo>
                  <a:pt x="67" y="10"/>
                  <a:pt x="75" y="22"/>
                  <a:pt x="132" y="61"/>
                </a:cubicBezTo>
                <a:cubicBezTo>
                  <a:pt x="150" y="49"/>
                  <a:pt x="194" y="14"/>
                  <a:pt x="221" y="17"/>
                </a:cubicBezTo>
                <a:cubicBezTo>
                  <a:pt x="252" y="20"/>
                  <a:pt x="310" y="46"/>
                  <a:pt x="310" y="46"/>
                </a:cubicBezTo>
                <a:cubicBezTo>
                  <a:pt x="415" y="11"/>
                  <a:pt x="372" y="0"/>
                  <a:pt x="443" y="46"/>
                </a:cubicBezTo>
                <a:cubicBezTo>
                  <a:pt x="467" y="41"/>
                  <a:pt x="491" y="29"/>
                  <a:pt x="516" y="31"/>
                </a:cubicBezTo>
                <a:cubicBezTo>
                  <a:pt x="547" y="34"/>
                  <a:pt x="605" y="61"/>
                  <a:pt x="605" y="61"/>
                </a:cubicBezTo>
                <a:cubicBezTo>
                  <a:pt x="616" y="54"/>
                  <a:pt x="673" y="8"/>
                  <a:pt x="694" y="17"/>
                </a:cubicBezTo>
                <a:cubicBezTo>
                  <a:pt x="710" y="24"/>
                  <a:pt x="723" y="61"/>
                  <a:pt x="723" y="61"/>
                </a:cubicBezTo>
              </a:path>
            </a:pathLst>
          </a:cu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" name="圆角矩形标注 73"/>
          <p:cNvSpPr/>
          <p:nvPr/>
        </p:nvSpPr>
        <p:spPr bwMode="auto">
          <a:xfrm>
            <a:off x="238740" y="3156265"/>
            <a:ext cx="1044550" cy="516731"/>
          </a:xfrm>
          <a:prstGeom prst="wedgeRoundRectCallout">
            <a:avLst>
              <a:gd name="adj1" fmla="val 149243"/>
              <a:gd name="adj2" fmla="val 2033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消除律</a:t>
            </a:r>
          </a:p>
        </p:txBody>
      </p:sp>
    </p:spTree>
    <p:extLst>
      <p:ext uri="{BB962C8B-B14F-4D97-AF65-F5344CB8AC3E}">
        <p14:creationId xmlns:p14="http://schemas.microsoft.com/office/powerpoint/2010/main" val="105855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70" grpId="0"/>
      <p:bldP spid="71" grpId="0" animBg="1"/>
      <p:bldP spid="72" grpId="0" animBg="1"/>
      <p:bldP spid="73" grpId="0" animBg="1"/>
      <p:bldP spid="7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827088" y="1484313"/>
            <a:ext cx="7929562" cy="1878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优点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</a:p>
          <a:p>
            <a:pPr algn="just">
              <a:buClr>
                <a:schemeClr val="bg1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2800" b="1" dirty="0"/>
              <a:t>不受变量数目的约束；</a:t>
            </a:r>
            <a:endParaRPr lang="en-US" altLang="zh-CN" sz="2800" b="1" dirty="0"/>
          </a:p>
          <a:p>
            <a:pPr algn="just">
              <a:buClr>
                <a:schemeClr val="bg1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/>
              <a:t> 对公理、定理和规则十分熟练时，化简较方便。 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755650" y="4076700"/>
            <a:ext cx="7572375" cy="1878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266700" indent="-266700" algn="just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缺点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</a:p>
          <a:p>
            <a:pPr marL="266700" indent="-266700" algn="just">
              <a:buClr>
                <a:schemeClr val="bg1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/>
              <a:t>技巧性强</a:t>
            </a:r>
            <a:endParaRPr lang="en-US" altLang="zh-CN" sz="2800" b="1" dirty="0"/>
          </a:p>
          <a:p>
            <a:pPr marL="266700" indent="-266700" algn="just">
              <a:buClr>
                <a:schemeClr val="bg1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/>
              <a:t>在很多情况下难以判断化简结果是否最简</a:t>
            </a:r>
            <a:endParaRPr lang="en-US" altLang="zh-CN" sz="2800" dirty="0">
              <a:latin typeface="Arial" charset="0"/>
            </a:endParaRPr>
          </a:p>
        </p:txBody>
      </p:sp>
      <p:sp>
        <p:nvSpPr>
          <p:cNvPr id="47108" name="Line 5"/>
          <p:cNvSpPr>
            <a:spLocks noChangeShapeType="1"/>
          </p:cNvSpPr>
          <p:nvPr/>
        </p:nvSpPr>
        <p:spPr bwMode="auto">
          <a:xfrm>
            <a:off x="381000" y="6858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47109" name="Picture 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525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16013" y="563786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代数化简法</a:t>
            </a:r>
            <a:endParaRPr lang="en-US" altLang="zh-CN" sz="26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autoUpdateAnimBg="0"/>
      <p:bldP spid="61133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6769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0" indent="-19050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1.</a:t>
            </a:r>
            <a:r>
              <a:rPr lang="en-US" altLang="zh-CN" sz="3200" b="1">
                <a:solidFill>
                  <a:schemeClr val="bg1"/>
                </a:solidFill>
              </a:rPr>
              <a:t>  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AND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（</a:t>
            </a:r>
            <a:r>
              <a:rPr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逻辑“与” 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</a:rPr>
              <a:t>）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258093" name="Text Box 45"/>
          <p:cNvSpPr txBox="1">
            <a:spLocks noChangeArrowheads="1"/>
          </p:cNvSpPr>
          <p:nvPr/>
        </p:nvSpPr>
        <p:spPr bwMode="auto">
          <a:xfrm>
            <a:off x="2843213" y="1989138"/>
            <a:ext cx="1981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latin typeface="Arial" charset="0"/>
              </a:rPr>
              <a:t>F=A</a:t>
            </a:r>
            <a:r>
              <a:rPr lang="en-US" altLang="zh-CN" sz="3200" b="1" i="1">
                <a:latin typeface="Arial" charset="0"/>
                <a:cs typeface="Times New Roman" pitchFamily="18" charset="0"/>
              </a:rPr>
              <a:t>•B</a:t>
            </a:r>
            <a:endParaRPr lang="en-US" altLang="zh-CN" sz="3200" b="1" i="1">
              <a:latin typeface="Arial" charset="0"/>
            </a:endParaRPr>
          </a:p>
        </p:txBody>
      </p:sp>
      <p:sp>
        <p:nvSpPr>
          <p:cNvPr id="258096" name="Text Box 48"/>
          <p:cNvSpPr txBox="1">
            <a:spLocks noChangeArrowheads="1"/>
          </p:cNvSpPr>
          <p:nvPr/>
        </p:nvSpPr>
        <p:spPr bwMode="auto">
          <a:xfrm>
            <a:off x="611188" y="2852738"/>
            <a:ext cx="6121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5475" indent="-6254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800" b="1">
                <a:latin typeface="楷体_GB2312" pitchFamily="49" charset="-122"/>
                <a:ea typeface="楷体_GB2312" pitchFamily="49" charset="-122"/>
              </a:rPr>
              <a:t>① </a:t>
            </a: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又称为</a:t>
            </a:r>
            <a:r>
              <a:rPr kumimoji="0" lang="en-US" altLang="zh-CN" sz="2800">
                <a:latin typeface="Arial" charset="0"/>
                <a:ea typeface="楷体_GB2312" pitchFamily="49" charset="-122"/>
              </a:rPr>
              <a:t> </a:t>
            </a: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逻辑“乘”（</a:t>
            </a:r>
            <a:r>
              <a:rPr kumimoji="0" lang="en-US" altLang="zh-CN" sz="2800">
                <a:latin typeface="Arial" charset="0"/>
                <a:ea typeface="楷体_GB2312" pitchFamily="49" charset="-122"/>
              </a:rPr>
              <a:t> logic multiplication </a:t>
            </a: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）</a:t>
            </a:r>
            <a:endParaRPr kumimoji="0" lang="en-US" altLang="zh-CN" sz="2800">
              <a:latin typeface="Arial" charset="0"/>
              <a:ea typeface="楷体_GB2312" pitchFamily="49" charset="-122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877050" y="2108200"/>
            <a:ext cx="1600200" cy="2833688"/>
            <a:chOff x="2279" y="2016"/>
            <a:chExt cx="1033" cy="2077"/>
          </a:xfrm>
        </p:grpSpPr>
        <p:sp>
          <p:nvSpPr>
            <p:cNvPr id="258099" name="Text Box 51"/>
            <p:cNvSpPr txBox="1">
              <a:spLocks noChangeArrowheads="1"/>
            </p:cNvSpPr>
            <p:nvPr/>
          </p:nvSpPr>
          <p:spPr bwMode="auto">
            <a:xfrm>
              <a:off x="2328" y="2433"/>
              <a:ext cx="984" cy="166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 </a:t>
              </a: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sz="2800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800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zh-CN" sz="2800" b="1" baseline="-30000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0 0     0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0 1     0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1 0     0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1 1     1   </a:t>
              </a:r>
            </a:p>
          </p:txBody>
        </p:sp>
        <p:sp>
          <p:nvSpPr>
            <p:cNvPr id="258100" name="Text Box 52"/>
            <p:cNvSpPr txBox="1">
              <a:spLocks noChangeArrowheads="1"/>
            </p:cNvSpPr>
            <p:nvPr/>
          </p:nvSpPr>
          <p:spPr bwMode="auto">
            <a:xfrm>
              <a:off x="2279" y="2016"/>
              <a:ext cx="1025" cy="29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Arial" charset="0"/>
                </a:rPr>
                <a:t>真值表</a:t>
              </a:r>
              <a:endPara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6178" name="Line 53"/>
            <p:cNvSpPr>
              <a:spLocks noChangeShapeType="1"/>
            </p:cNvSpPr>
            <p:nvPr/>
          </p:nvSpPr>
          <p:spPr bwMode="auto">
            <a:xfrm>
              <a:off x="2742" y="2446"/>
              <a:ext cx="0" cy="1614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Line 54"/>
            <p:cNvSpPr>
              <a:spLocks noChangeShapeType="1"/>
            </p:cNvSpPr>
            <p:nvPr/>
          </p:nvSpPr>
          <p:spPr bwMode="auto">
            <a:xfrm>
              <a:off x="2328" y="2678"/>
              <a:ext cx="973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2555875" y="4365625"/>
            <a:ext cx="3124200" cy="1330325"/>
            <a:chOff x="432" y="864"/>
            <a:chExt cx="1968" cy="838"/>
          </a:xfrm>
        </p:grpSpPr>
        <p:grpSp>
          <p:nvGrpSpPr>
            <p:cNvPr id="6155" name="Group 4"/>
            <p:cNvGrpSpPr>
              <a:grpSpLocks/>
            </p:cNvGrpSpPr>
            <p:nvPr/>
          </p:nvGrpSpPr>
          <p:grpSpPr bwMode="auto">
            <a:xfrm>
              <a:off x="624" y="864"/>
              <a:ext cx="1176" cy="157"/>
              <a:chOff x="816" y="2256"/>
              <a:chExt cx="1176" cy="157"/>
            </a:xfrm>
          </p:grpSpPr>
          <p:grpSp>
            <p:nvGrpSpPr>
              <p:cNvPr id="6168" name="Group 5"/>
              <p:cNvGrpSpPr>
                <a:grpSpLocks/>
              </p:cNvGrpSpPr>
              <p:nvPr/>
            </p:nvGrpSpPr>
            <p:grpSpPr bwMode="auto">
              <a:xfrm>
                <a:off x="816" y="2256"/>
                <a:ext cx="648" cy="157"/>
                <a:chOff x="648" y="1450"/>
                <a:chExt cx="648" cy="157"/>
              </a:xfrm>
            </p:grpSpPr>
            <p:sp>
              <p:nvSpPr>
                <p:cNvPr id="6173" name="Line 6"/>
                <p:cNvSpPr>
                  <a:spLocks noChangeShapeType="1"/>
                </p:cNvSpPr>
                <p:nvPr/>
              </p:nvSpPr>
              <p:spPr bwMode="auto">
                <a:xfrm>
                  <a:off x="648" y="1607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74" name="Line 7"/>
                <p:cNvSpPr>
                  <a:spLocks noChangeShapeType="1"/>
                </p:cNvSpPr>
                <p:nvPr/>
              </p:nvSpPr>
              <p:spPr bwMode="auto">
                <a:xfrm>
                  <a:off x="1008" y="1607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75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856" y="1450"/>
                  <a:ext cx="144" cy="144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69" name="Group 9"/>
              <p:cNvGrpSpPr>
                <a:grpSpLocks/>
              </p:cNvGrpSpPr>
              <p:nvPr/>
            </p:nvGrpSpPr>
            <p:grpSpPr bwMode="auto">
              <a:xfrm>
                <a:off x="1344" y="2256"/>
                <a:ext cx="648" cy="157"/>
                <a:chOff x="648" y="1450"/>
                <a:chExt cx="648" cy="157"/>
              </a:xfrm>
            </p:grpSpPr>
            <p:sp>
              <p:nvSpPr>
                <p:cNvPr id="6170" name="Line 10"/>
                <p:cNvSpPr>
                  <a:spLocks noChangeShapeType="1"/>
                </p:cNvSpPr>
                <p:nvPr/>
              </p:nvSpPr>
              <p:spPr bwMode="auto">
                <a:xfrm>
                  <a:off x="648" y="1607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71" name="Line 11"/>
                <p:cNvSpPr>
                  <a:spLocks noChangeShapeType="1"/>
                </p:cNvSpPr>
                <p:nvPr/>
              </p:nvSpPr>
              <p:spPr bwMode="auto">
                <a:xfrm>
                  <a:off x="1008" y="1607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7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856" y="1450"/>
                  <a:ext cx="144" cy="144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156" name="Line 13"/>
            <p:cNvSpPr>
              <a:spLocks noChangeShapeType="1"/>
            </p:cNvSpPr>
            <p:nvPr/>
          </p:nvSpPr>
          <p:spPr bwMode="auto">
            <a:xfrm>
              <a:off x="1801" y="1033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157" name="Group 14"/>
            <p:cNvGrpSpPr>
              <a:grpSpLocks/>
            </p:cNvGrpSpPr>
            <p:nvPr/>
          </p:nvGrpSpPr>
          <p:grpSpPr bwMode="auto">
            <a:xfrm>
              <a:off x="1584" y="1152"/>
              <a:ext cx="480" cy="365"/>
              <a:chOff x="3504" y="1392"/>
              <a:chExt cx="480" cy="365"/>
            </a:xfrm>
          </p:grpSpPr>
          <p:sp>
            <p:nvSpPr>
              <p:cNvPr id="6166" name="Text Box 15"/>
              <p:cNvSpPr txBox="1">
                <a:spLocks noChangeArrowheads="1"/>
              </p:cNvSpPr>
              <p:nvPr/>
            </p:nvSpPr>
            <p:spPr bwMode="auto">
              <a:xfrm>
                <a:off x="3504" y="1392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latin typeface="宋体" pitchFamily="2" charset="-122"/>
                  </a:rPr>
                  <a:t>×</a:t>
                </a:r>
                <a:r>
                  <a:rPr lang="en-US" altLang="zh-CN" sz="3200" b="1"/>
                  <a:t> </a:t>
                </a:r>
              </a:p>
            </p:txBody>
          </p:sp>
          <p:sp>
            <p:nvSpPr>
              <p:cNvPr id="6167" name="Oval 16"/>
              <p:cNvSpPr>
                <a:spLocks noChangeArrowheads="1"/>
              </p:cNvSpPr>
              <p:nvPr/>
            </p:nvSpPr>
            <p:spPr bwMode="auto">
              <a:xfrm>
                <a:off x="3575" y="1462"/>
                <a:ext cx="240" cy="243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/>
              </a:p>
            </p:txBody>
          </p:sp>
        </p:grpSp>
        <p:sp>
          <p:nvSpPr>
            <p:cNvPr id="6158" name="Line 17"/>
            <p:cNvSpPr>
              <a:spLocks noChangeShapeType="1"/>
            </p:cNvSpPr>
            <p:nvPr/>
          </p:nvSpPr>
          <p:spPr bwMode="auto">
            <a:xfrm>
              <a:off x="1776" y="1488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9" name="Line 18"/>
            <p:cNvSpPr>
              <a:spLocks noChangeShapeType="1"/>
            </p:cNvSpPr>
            <p:nvPr/>
          </p:nvSpPr>
          <p:spPr bwMode="auto">
            <a:xfrm flipH="1">
              <a:off x="624" y="1680"/>
              <a:ext cx="115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0" name="Oval 19"/>
            <p:cNvSpPr>
              <a:spLocks noChangeArrowheads="1"/>
            </p:cNvSpPr>
            <p:nvPr/>
          </p:nvSpPr>
          <p:spPr bwMode="auto">
            <a:xfrm>
              <a:off x="575" y="990"/>
              <a:ext cx="48" cy="48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6161" name="Oval 20"/>
            <p:cNvSpPr>
              <a:spLocks noChangeArrowheads="1"/>
            </p:cNvSpPr>
            <p:nvPr/>
          </p:nvSpPr>
          <p:spPr bwMode="auto">
            <a:xfrm>
              <a:off x="572" y="1654"/>
              <a:ext cx="48" cy="48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258069" name="Text Box 21"/>
            <p:cNvSpPr txBox="1">
              <a:spLocks noChangeArrowheads="1"/>
            </p:cNvSpPr>
            <p:nvPr/>
          </p:nvSpPr>
          <p:spPr bwMode="auto">
            <a:xfrm>
              <a:off x="432" y="1152"/>
              <a:ext cx="336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～</a:t>
              </a:r>
            </a:p>
          </p:txBody>
        </p:sp>
        <p:sp>
          <p:nvSpPr>
            <p:cNvPr id="258070" name="Text Box 22"/>
            <p:cNvSpPr txBox="1">
              <a:spLocks noChangeArrowheads="1"/>
            </p:cNvSpPr>
            <p:nvPr/>
          </p:nvSpPr>
          <p:spPr bwMode="auto">
            <a:xfrm>
              <a:off x="816" y="1008"/>
              <a:ext cx="4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  <p:sp>
          <p:nvSpPr>
            <p:cNvPr id="258071" name="Text Box 23"/>
            <p:cNvSpPr txBox="1">
              <a:spLocks noChangeArrowheads="1"/>
            </p:cNvSpPr>
            <p:nvPr/>
          </p:nvSpPr>
          <p:spPr bwMode="auto">
            <a:xfrm>
              <a:off x="1296" y="1008"/>
              <a:ext cx="4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  <p:sp>
          <p:nvSpPr>
            <p:cNvPr id="258105" name="Text Box 57"/>
            <p:cNvSpPr txBox="1">
              <a:spLocks noChangeArrowheads="1"/>
            </p:cNvSpPr>
            <p:nvPr/>
          </p:nvSpPr>
          <p:spPr bwMode="auto">
            <a:xfrm>
              <a:off x="1872" y="1161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</a:t>
              </a:r>
            </a:p>
          </p:txBody>
        </p:sp>
      </p:grpSp>
      <p:pic>
        <p:nvPicPr>
          <p:cNvPr id="6153" name="Picture 3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810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Text Box 4"/>
          <p:cNvSpPr txBox="1">
            <a:spLocks noChangeArrowheads="1"/>
          </p:cNvSpPr>
          <p:nvPr/>
        </p:nvSpPr>
        <p:spPr bwMode="auto">
          <a:xfrm>
            <a:off x="971550" y="404813"/>
            <a:ext cx="741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Arial" charset="0"/>
              </a:rPr>
              <a:t>基本运算</a:t>
            </a:r>
            <a:endParaRPr lang="en-US" altLang="zh-CN" sz="36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93" grpId="0" autoUpdateAnimBg="0"/>
      <p:bldP spid="25809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5"/>
          <p:cNvSpPr txBox="1">
            <a:spLocks noChangeArrowheads="1"/>
          </p:cNvSpPr>
          <p:nvPr/>
        </p:nvSpPr>
        <p:spPr bwMode="auto">
          <a:xfrm>
            <a:off x="1258888" y="549275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bg1"/>
                </a:solidFill>
                <a:latin typeface="Arial" charset="0"/>
              </a:rPr>
              <a:t>2   </a:t>
            </a:r>
            <a:r>
              <a:rPr lang="zh-CN" altLang="en-US" sz="4000" b="1">
                <a:solidFill>
                  <a:schemeClr val="bg1"/>
                </a:solidFill>
                <a:latin typeface="Arial" charset="0"/>
              </a:rPr>
              <a:t>布尔代数</a:t>
            </a:r>
            <a:endParaRPr lang="en-US" altLang="zh-CN" sz="4000" b="1">
              <a:solidFill>
                <a:schemeClr val="bg1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48131" name="Line 5"/>
          <p:cNvSpPr>
            <a:spLocks noChangeShapeType="1"/>
          </p:cNvSpPr>
          <p:nvPr/>
        </p:nvSpPr>
        <p:spPr bwMode="auto">
          <a:xfrm>
            <a:off x="381000" y="126365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48132" name="Picture 1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715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8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516188" y="2779713"/>
            <a:ext cx="45386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布尔表达式和真值表</a:t>
            </a:r>
          </a:p>
        </p:txBody>
      </p:sp>
      <p:sp>
        <p:nvSpPr>
          <p:cNvPr id="14" name="Text Box 10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482850" y="3854450"/>
            <a:ext cx="5000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逻辑代数定理及规则</a:t>
            </a:r>
          </a:p>
        </p:txBody>
      </p:sp>
      <p:sp>
        <p:nvSpPr>
          <p:cNvPr id="15" name="Text Box 17">
            <a:hlinkClick r:id="" action="ppaction://hlinkshowjump?jump=nextslide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497138" y="1839913"/>
            <a:ext cx="4392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基本逻辑运算</a:t>
            </a:r>
          </a:p>
        </p:txBody>
      </p:sp>
      <p:pic>
        <p:nvPicPr>
          <p:cNvPr id="16" name="Picture 20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162175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1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310356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2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410845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0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509838" y="4854575"/>
            <a:ext cx="3800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代数化简法</a:t>
            </a:r>
          </a:p>
        </p:txBody>
      </p:sp>
      <p:pic>
        <p:nvPicPr>
          <p:cNvPr id="20" name="Picture 22" descr="HARVBULL"/>
          <p:cNvPicPr>
            <a:picLocks noChangeAspect="1" noChangeArrowheads="1"/>
          </p:cNvPicPr>
          <p:nvPr/>
        </p:nvPicPr>
        <p:blipFill>
          <a:blip r:embed="rId3">
            <a:lum bright="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518001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ext Box 2"/>
          <p:cNvSpPr txBox="1">
            <a:spLocks noChangeArrowheads="1"/>
          </p:cNvSpPr>
          <p:nvPr/>
        </p:nvSpPr>
        <p:spPr bwMode="auto">
          <a:xfrm>
            <a:off x="533400" y="152400"/>
            <a:ext cx="447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latin typeface="Arial" charset="0"/>
                <a:ea typeface="楷体_GB2312" pitchFamily="49" charset="-122"/>
              </a:rPr>
              <a:t>②</a:t>
            </a: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与门（</a:t>
            </a:r>
            <a:r>
              <a:rPr kumimoji="0" lang="en-US" altLang="zh-CN" sz="2800" b="1">
                <a:latin typeface="Arial" charset="0"/>
                <a:ea typeface="楷体_GB2312" pitchFamily="49" charset="-122"/>
              </a:rPr>
              <a:t> AND gate</a:t>
            </a: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）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209800" y="981075"/>
            <a:ext cx="7402513" cy="1714500"/>
            <a:chOff x="951" y="813"/>
            <a:chExt cx="4663" cy="1080"/>
          </a:xfrm>
        </p:grpSpPr>
        <p:sp>
          <p:nvSpPr>
            <p:cNvPr id="7213" name="Line 23"/>
            <p:cNvSpPr>
              <a:spLocks noChangeShapeType="1"/>
            </p:cNvSpPr>
            <p:nvPr/>
          </p:nvSpPr>
          <p:spPr bwMode="auto">
            <a:xfrm>
              <a:off x="2947" y="949"/>
              <a:ext cx="27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Line 24"/>
            <p:cNvSpPr>
              <a:spLocks noChangeShapeType="1"/>
            </p:cNvSpPr>
            <p:nvPr/>
          </p:nvSpPr>
          <p:spPr bwMode="auto">
            <a:xfrm>
              <a:off x="2947" y="1130"/>
              <a:ext cx="27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5" name="Line 25"/>
            <p:cNvSpPr>
              <a:spLocks noChangeShapeType="1"/>
            </p:cNvSpPr>
            <p:nvPr/>
          </p:nvSpPr>
          <p:spPr bwMode="auto">
            <a:xfrm>
              <a:off x="3536" y="1040"/>
              <a:ext cx="31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Rectangle 27"/>
            <p:cNvSpPr>
              <a:spLocks noChangeArrowheads="1"/>
            </p:cNvSpPr>
            <p:nvPr/>
          </p:nvSpPr>
          <p:spPr bwMode="auto">
            <a:xfrm>
              <a:off x="3219" y="813"/>
              <a:ext cx="317" cy="453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217" name="Rectangle 28"/>
            <p:cNvSpPr>
              <a:spLocks noChangeArrowheads="1"/>
            </p:cNvSpPr>
            <p:nvPr/>
          </p:nvSpPr>
          <p:spPr bwMode="auto">
            <a:xfrm>
              <a:off x="1268" y="1440"/>
              <a:ext cx="317" cy="453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218" name="Line 29"/>
            <p:cNvSpPr>
              <a:spLocks noChangeShapeType="1"/>
            </p:cNvSpPr>
            <p:nvPr/>
          </p:nvSpPr>
          <p:spPr bwMode="auto">
            <a:xfrm>
              <a:off x="976" y="1576"/>
              <a:ext cx="27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9" name="Line 30"/>
            <p:cNvSpPr>
              <a:spLocks noChangeShapeType="1"/>
            </p:cNvSpPr>
            <p:nvPr/>
          </p:nvSpPr>
          <p:spPr bwMode="auto">
            <a:xfrm>
              <a:off x="976" y="1803"/>
              <a:ext cx="27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0" name="Line 31"/>
            <p:cNvSpPr>
              <a:spLocks noChangeShapeType="1"/>
            </p:cNvSpPr>
            <p:nvPr/>
          </p:nvSpPr>
          <p:spPr bwMode="auto">
            <a:xfrm>
              <a:off x="1586" y="1666"/>
              <a:ext cx="31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1" name="Text Box 32"/>
            <p:cNvSpPr txBox="1">
              <a:spLocks noChangeArrowheads="1"/>
            </p:cNvSpPr>
            <p:nvPr/>
          </p:nvSpPr>
          <p:spPr bwMode="auto">
            <a:xfrm>
              <a:off x="1268" y="1485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1800" b="1">
                  <a:latin typeface="Arial" charset="0"/>
                </a:rPr>
                <a:t> </a:t>
              </a:r>
              <a:r>
                <a:rPr kumimoji="0" lang="en-US" altLang="zh-CN" sz="2000" b="1">
                  <a:latin typeface="Arial" charset="0"/>
                </a:rPr>
                <a:t>&amp;</a:t>
              </a:r>
            </a:p>
          </p:txBody>
        </p:sp>
        <p:sp>
          <p:nvSpPr>
            <p:cNvPr id="7222" name="Rectangle 33"/>
            <p:cNvSpPr>
              <a:spLocks noChangeArrowheads="1"/>
            </p:cNvSpPr>
            <p:nvPr/>
          </p:nvSpPr>
          <p:spPr bwMode="auto">
            <a:xfrm>
              <a:off x="3264" y="1440"/>
              <a:ext cx="317" cy="453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223" name="Line 34"/>
            <p:cNvSpPr>
              <a:spLocks noChangeShapeType="1"/>
            </p:cNvSpPr>
            <p:nvPr/>
          </p:nvSpPr>
          <p:spPr bwMode="auto">
            <a:xfrm>
              <a:off x="2947" y="1576"/>
              <a:ext cx="31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4" name="Line 35"/>
            <p:cNvSpPr>
              <a:spLocks noChangeShapeType="1"/>
            </p:cNvSpPr>
            <p:nvPr/>
          </p:nvSpPr>
          <p:spPr bwMode="auto">
            <a:xfrm>
              <a:off x="2947" y="1757"/>
              <a:ext cx="31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5" name="Line 36"/>
            <p:cNvSpPr>
              <a:spLocks noChangeShapeType="1"/>
            </p:cNvSpPr>
            <p:nvPr/>
          </p:nvSpPr>
          <p:spPr bwMode="auto">
            <a:xfrm>
              <a:off x="3582" y="1530"/>
              <a:ext cx="22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6" name="Text Box 37"/>
            <p:cNvSpPr txBox="1">
              <a:spLocks noChangeArrowheads="1"/>
            </p:cNvSpPr>
            <p:nvPr/>
          </p:nvSpPr>
          <p:spPr bwMode="auto">
            <a:xfrm>
              <a:off x="3309" y="1485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1800" b="1">
                  <a:latin typeface="Arial" charset="0"/>
                </a:rPr>
                <a:t>&amp;</a:t>
              </a:r>
            </a:p>
          </p:txBody>
        </p:sp>
        <p:sp>
          <p:nvSpPr>
            <p:cNvPr id="7227" name="AutoShape 38"/>
            <p:cNvSpPr>
              <a:spLocks noChangeArrowheads="1"/>
            </p:cNvSpPr>
            <p:nvPr/>
          </p:nvSpPr>
          <p:spPr bwMode="auto">
            <a:xfrm>
              <a:off x="4752" y="1104"/>
              <a:ext cx="862" cy="680"/>
            </a:xfrm>
            <a:prstGeom prst="wedgeEllipseCallout">
              <a:avLst>
                <a:gd name="adj1" fmla="val -138398"/>
                <a:gd name="adj2" fmla="val 2867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kumimoji="0" lang="zh-CN" altLang="en-US" b="1">
                <a:latin typeface="Arial" charset="0"/>
              </a:endParaRPr>
            </a:p>
          </p:txBody>
        </p:sp>
        <p:sp>
          <p:nvSpPr>
            <p:cNvPr id="7228" name="AutoShape 39"/>
            <p:cNvSpPr>
              <a:spLocks noChangeArrowheads="1"/>
            </p:cNvSpPr>
            <p:nvPr/>
          </p:nvSpPr>
          <p:spPr bwMode="auto">
            <a:xfrm>
              <a:off x="1268" y="813"/>
              <a:ext cx="363" cy="408"/>
            </a:xfrm>
            <a:prstGeom prst="flowChartDelay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229" name="Line 40"/>
            <p:cNvSpPr>
              <a:spLocks noChangeShapeType="1"/>
            </p:cNvSpPr>
            <p:nvPr/>
          </p:nvSpPr>
          <p:spPr bwMode="auto">
            <a:xfrm>
              <a:off x="951" y="949"/>
              <a:ext cx="31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0" name="Line 41"/>
            <p:cNvSpPr>
              <a:spLocks noChangeShapeType="1"/>
            </p:cNvSpPr>
            <p:nvPr/>
          </p:nvSpPr>
          <p:spPr bwMode="auto">
            <a:xfrm>
              <a:off x="951" y="1130"/>
              <a:ext cx="31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1" name="Line 42"/>
            <p:cNvSpPr>
              <a:spLocks noChangeShapeType="1"/>
            </p:cNvSpPr>
            <p:nvPr/>
          </p:nvSpPr>
          <p:spPr bwMode="auto">
            <a:xfrm>
              <a:off x="1631" y="1040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7467" name="Picture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3" y="981075"/>
            <a:ext cx="863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539750" y="3141663"/>
            <a:ext cx="6338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latin typeface="Arial" charset="0"/>
                <a:ea typeface="楷体_GB2312" pitchFamily="49" charset="-122"/>
              </a:rPr>
              <a:t>③</a:t>
            </a: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典型芯片</a:t>
            </a:r>
            <a:r>
              <a:rPr kumimoji="0" lang="en-US" altLang="zh-CN" sz="2800" b="1">
                <a:latin typeface="Arial" charset="0"/>
                <a:ea typeface="楷体_GB2312" pitchFamily="49" charset="-122"/>
              </a:rPr>
              <a:t>:   74LS08</a:t>
            </a:r>
            <a:endParaRPr kumimoji="0" lang="zh-CN" altLang="en-US" sz="2800" b="1">
              <a:latin typeface="Arial" charset="0"/>
              <a:ea typeface="楷体_GB2312" pitchFamily="49" charset="-122"/>
            </a:endParaRPr>
          </a:p>
        </p:txBody>
      </p:sp>
      <p:pic>
        <p:nvPicPr>
          <p:cNvPr id="265322" name="Picture 1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149725"/>
            <a:ext cx="2735263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5724525" y="3357563"/>
            <a:ext cx="2593975" cy="817562"/>
            <a:chOff x="384" y="3024"/>
            <a:chExt cx="1634" cy="515"/>
          </a:xfrm>
        </p:grpSpPr>
        <p:sp>
          <p:nvSpPr>
            <p:cNvPr id="265304" name="Text Box 88"/>
            <p:cNvSpPr txBox="1">
              <a:spLocks noChangeArrowheads="1"/>
            </p:cNvSpPr>
            <p:nvPr/>
          </p:nvSpPr>
          <p:spPr bwMode="auto">
            <a:xfrm>
              <a:off x="384" y="3024"/>
              <a:ext cx="31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  <p:sp>
          <p:nvSpPr>
            <p:cNvPr id="265305" name="Text Box 89"/>
            <p:cNvSpPr txBox="1">
              <a:spLocks noChangeArrowheads="1"/>
            </p:cNvSpPr>
            <p:nvPr/>
          </p:nvSpPr>
          <p:spPr bwMode="auto">
            <a:xfrm>
              <a:off x="384" y="3251"/>
              <a:ext cx="27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  <p:sp>
          <p:nvSpPr>
            <p:cNvPr id="265306" name="Text Box 90"/>
            <p:cNvSpPr txBox="1">
              <a:spLocks noChangeArrowheads="1"/>
            </p:cNvSpPr>
            <p:nvPr/>
          </p:nvSpPr>
          <p:spPr bwMode="auto">
            <a:xfrm>
              <a:off x="1700" y="3205"/>
              <a:ext cx="31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</a:t>
              </a:r>
            </a:p>
          </p:txBody>
        </p:sp>
        <p:sp>
          <p:nvSpPr>
            <p:cNvPr id="7209" name="AutoShape 91"/>
            <p:cNvSpPr>
              <a:spLocks noChangeArrowheads="1"/>
            </p:cNvSpPr>
            <p:nvPr/>
          </p:nvSpPr>
          <p:spPr bwMode="auto">
            <a:xfrm>
              <a:off x="1019" y="3069"/>
              <a:ext cx="318" cy="363"/>
            </a:xfrm>
            <a:prstGeom prst="flowChartDelay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7210" name="Line 92"/>
            <p:cNvSpPr>
              <a:spLocks noChangeShapeType="1"/>
            </p:cNvSpPr>
            <p:nvPr/>
          </p:nvSpPr>
          <p:spPr bwMode="auto">
            <a:xfrm>
              <a:off x="656" y="3160"/>
              <a:ext cx="36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Line 93"/>
            <p:cNvSpPr>
              <a:spLocks noChangeShapeType="1"/>
            </p:cNvSpPr>
            <p:nvPr/>
          </p:nvSpPr>
          <p:spPr bwMode="auto">
            <a:xfrm>
              <a:off x="656" y="3342"/>
              <a:ext cx="36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Line 94"/>
            <p:cNvSpPr>
              <a:spLocks noChangeShapeType="1"/>
            </p:cNvSpPr>
            <p:nvPr/>
          </p:nvSpPr>
          <p:spPr bwMode="auto">
            <a:xfrm>
              <a:off x="1337" y="3251"/>
              <a:ext cx="36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5283" name="Line 67"/>
          <p:cNvSpPr>
            <a:spLocks noChangeShapeType="1"/>
          </p:cNvSpPr>
          <p:nvPr/>
        </p:nvSpPr>
        <p:spPr bwMode="auto">
          <a:xfrm>
            <a:off x="6011863" y="4437063"/>
            <a:ext cx="0" cy="1512887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5284" name="Line 68"/>
          <p:cNvSpPr>
            <a:spLocks noChangeShapeType="1"/>
          </p:cNvSpPr>
          <p:nvPr/>
        </p:nvSpPr>
        <p:spPr bwMode="auto">
          <a:xfrm>
            <a:off x="7308850" y="4797425"/>
            <a:ext cx="0" cy="1223963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5285" name="Line 69"/>
          <p:cNvSpPr>
            <a:spLocks noChangeShapeType="1"/>
          </p:cNvSpPr>
          <p:nvPr/>
        </p:nvSpPr>
        <p:spPr bwMode="auto">
          <a:xfrm>
            <a:off x="7956550" y="4724400"/>
            <a:ext cx="0" cy="1223963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4932363" y="4437063"/>
            <a:ext cx="3671887" cy="1104900"/>
            <a:chOff x="1565" y="2296"/>
            <a:chExt cx="2313" cy="696"/>
          </a:xfrm>
        </p:grpSpPr>
        <p:sp>
          <p:nvSpPr>
            <p:cNvPr id="7190" name="Text Box 71"/>
            <p:cNvSpPr txBox="1">
              <a:spLocks noChangeArrowheads="1"/>
            </p:cNvSpPr>
            <p:nvPr/>
          </p:nvSpPr>
          <p:spPr bwMode="auto">
            <a:xfrm>
              <a:off x="1565" y="2296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>
                  <a:latin typeface="Arial" charset="0"/>
                </a:rPr>
                <a:t>A</a:t>
              </a:r>
            </a:p>
          </p:txBody>
        </p:sp>
        <p:sp>
          <p:nvSpPr>
            <p:cNvPr id="7191" name="Text Box 72"/>
            <p:cNvSpPr txBox="1">
              <a:spLocks noChangeArrowheads="1"/>
            </p:cNvSpPr>
            <p:nvPr/>
          </p:nvSpPr>
          <p:spPr bwMode="auto">
            <a:xfrm>
              <a:off x="1565" y="2704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>
                  <a:latin typeface="Arial" charset="0"/>
                </a:rPr>
                <a:t>B</a:t>
              </a:r>
            </a:p>
          </p:txBody>
        </p:sp>
        <p:sp>
          <p:nvSpPr>
            <p:cNvPr id="7192" name="Line 73"/>
            <p:cNvSpPr>
              <a:spLocks noChangeShapeType="1"/>
            </p:cNvSpPr>
            <p:nvPr/>
          </p:nvSpPr>
          <p:spPr bwMode="auto">
            <a:xfrm>
              <a:off x="1882" y="2478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74"/>
            <p:cNvSpPr>
              <a:spLocks noChangeShapeType="1"/>
            </p:cNvSpPr>
            <p:nvPr/>
          </p:nvSpPr>
          <p:spPr bwMode="auto">
            <a:xfrm flipV="1">
              <a:off x="2245" y="2296"/>
              <a:ext cx="0" cy="18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75"/>
            <p:cNvSpPr>
              <a:spLocks noChangeShapeType="1"/>
            </p:cNvSpPr>
            <p:nvPr/>
          </p:nvSpPr>
          <p:spPr bwMode="auto">
            <a:xfrm>
              <a:off x="2245" y="2296"/>
              <a:ext cx="45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76"/>
            <p:cNvSpPr>
              <a:spLocks noChangeShapeType="1"/>
            </p:cNvSpPr>
            <p:nvPr/>
          </p:nvSpPr>
          <p:spPr bwMode="auto">
            <a:xfrm>
              <a:off x="2699" y="2296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Line 77"/>
            <p:cNvSpPr>
              <a:spLocks noChangeShapeType="1"/>
            </p:cNvSpPr>
            <p:nvPr/>
          </p:nvSpPr>
          <p:spPr bwMode="auto">
            <a:xfrm>
              <a:off x="2699" y="2523"/>
              <a:ext cx="36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78"/>
            <p:cNvSpPr>
              <a:spLocks noChangeShapeType="1"/>
            </p:cNvSpPr>
            <p:nvPr/>
          </p:nvSpPr>
          <p:spPr bwMode="auto">
            <a:xfrm flipV="1">
              <a:off x="3061" y="2296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Line 79"/>
            <p:cNvSpPr>
              <a:spLocks noChangeShapeType="1"/>
            </p:cNvSpPr>
            <p:nvPr/>
          </p:nvSpPr>
          <p:spPr bwMode="auto">
            <a:xfrm>
              <a:off x="3061" y="2296"/>
              <a:ext cx="40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80"/>
            <p:cNvSpPr>
              <a:spLocks noChangeShapeType="1"/>
            </p:cNvSpPr>
            <p:nvPr/>
          </p:nvSpPr>
          <p:spPr bwMode="auto">
            <a:xfrm>
              <a:off x="3470" y="2296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Line 81"/>
            <p:cNvSpPr>
              <a:spLocks noChangeShapeType="1"/>
            </p:cNvSpPr>
            <p:nvPr/>
          </p:nvSpPr>
          <p:spPr bwMode="auto">
            <a:xfrm>
              <a:off x="3470" y="2523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Line 82"/>
            <p:cNvSpPr>
              <a:spLocks noChangeShapeType="1"/>
            </p:cNvSpPr>
            <p:nvPr/>
          </p:nvSpPr>
          <p:spPr bwMode="auto">
            <a:xfrm>
              <a:off x="1882" y="2886"/>
              <a:ext cx="99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83"/>
            <p:cNvSpPr>
              <a:spLocks noChangeShapeType="1"/>
            </p:cNvSpPr>
            <p:nvPr/>
          </p:nvSpPr>
          <p:spPr bwMode="auto">
            <a:xfrm>
              <a:off x="2880" y="2659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Line 84"/>
            <p:cNvSpPr>
              <a:spLocks noChangeShapeType="1"/>
            </p:cNvSpPr>
            <p:nvPr/>
          </p:nvSpPr>
          <p:spPr bwMode="auto">
            <a:xfrm>
              <a:off x="2880" y="2659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Line 85"/>
            <p:cNvSpPr>
              <a:spLocks noChangeShapeType="1"/>
            </p:cNvSpPr>
            <p:nvPr/>
          </p:nvSpPr>
          <p:spPr bwMode="auto">
            <a:xfrm>
              <a:off x="3243" y="2659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Line 86"/>
            <p:cNvSpPr>
              <a:spLocks noChangeShapeType="1"/>
            </p:cNvSpPr>
            <p:nvPr/>
          </p:nvSpPr>
          <p:spPr bwMode="auto">
            <a:xfrm>
              <a:off x="3243" y="2886"/>
              <a:ext cx="6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4932363" y="5589588"/>
            <a:ext cx="3671887" cy="601662"/>
            <a:chOff x="1565" y="3022"/>
            <a:chExt cx="2313" cy="379"/>
          </a:xfrm>
        </p:grpSpPr>
        <p:sp>
          <p:nvSpPr>
            <p:cNvPr id="7184" name="Text Box 96"/>
            <p:cNvSpPr txBox="1">
              <a:spLocks noChangeArrowheads="1"/>
            </p:cNvSpPr>
            <p:nvPr/>
          </p:nvSpPr>
          <p:spPr bwMode="auto">
            <a:xfrm>
              <a:off x="1565" y="3113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>
                  <a:latin typeface="Arial" charset="0"/>
                </a:rPr>
                <a:t>F</a:t>
              </a:r>
            </a:p>
          </p:txBody>
        </p:sp>
        <p:sp>
          <p:nvSpPr>
            <p:cNvPr id="7185" name="Line 97"/>
            <p:cNvSpPr>
              <a:spLocks noChangeShapeType="1"/>
            </p:cNvSpPr>
            <p:nvPr/>
          </p:nvSpPr>
          <p:spPr bwMode="auto">
            <a:xfrm>
              <a:off x="1882" y="3249"/>
              <a:ext cx="117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98"/>
            <p:cNvSpPr>
              <a:spLocks noChangeShapeType="1"/>
            </p:cNvSpPr>
            <p:nvPr/>
          </p:nvSpPr>
          <p:spPr bwMode="auto">
            <a:xfrm>
              <a:off x="3061" y="3022"/>
              <a:ext cx="18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99"/>
            <p:cNvSpPr>
              <a:spLocks noChangeShapeType="1"/>
            </p:cNvSpPr>
            <p:nvPr/>
          </p:nvSpPr>
          <p:spPr bwMode="auto">
            <a:xfrm>
              <a:off x="3243" y="302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Line 100"/>
            <p:cNvSpPr>
              <a:spLocks noChangeShapeType="1"/>
            </p:cNvSpPr>
            <p:nvPr/>
          </p:nvSpPr>
          <p:spPr bwMode="auto">
            <a:xfrm>
              <a:off x="3243" y="3249"/>
              <a:ext cx="6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101"/>
            <p:cNvSpPr>
              <a:spLocks noChangeShapeType="1"/>
            </p:cNvSpPr>
            <p:nvPr/>
          </p:nvSpPr>
          <p:spPr bwMode="auto">
            <a:xfrm>
              <a:off x="3061" y="302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5318" name="Line 102"/>
          <p:cNvSpPr>
            <a:spLocks noChangeShapeType="1"/>
          </p:cNvSpPr>
          <p:nvPr/>
        </p:nvSpPr>
        <p:spPr bwMode="auto">
          <a:xfrm>
            <a:off x="6732588" y="4508500"/>
            <a:ext cx="0" cy="144145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6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6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 autoUpdateAnimBg="0"/>
      <p:bldP spid="265280" grpId="0" autoUpdateAnimBg="0"/>
      <p:bldP spid="265283" grpId="0" animBg="1"/>
      <p:bldP spid="265284" grpId="0" animBg="1"/>
      <p:bldP spid="265285" grpId="0" animBg="1"/>
      <p:bldP spid="2653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4248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0" indent="-19050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2.  OR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（逻辑“或”）</a:t>
            </a:r>
          </a:p>
        </p:txBody>
      </p:sp>
      <p:sp>
        <p:nvSpPr>
          <p:cNvPr id="173103" name="Text Box 47"/>
          <p:cNvSpPr txBox="1">
            <a:spLocks noChangeArrowheads="1"/>
          </p:cNvSpPr>
          <p:nvPr/>
        </p:nvSpPr>
        <p:spPr bwMode="auto">
          <a:xfrm>
            <a:off x="3059113" y="1844675"/>
            <a:ext cx="198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latin typeface="Arial" charset="0"/>
              </a:rPr>
              <a:t>F=A+</a:t>
            </a:r>
            <a:r>
              <a:rPr lang="en-US" altLang="zh-CN" sz="3200" b="1" i="1">
                <a:latin typeface="Arial" charset="0"/>
                <a:cs typeface="Times New Roman" pitchFamily="18" charset="0"/>
              </a:rPr>
              <a:t>B</a:t>
            </a:r>
            <a:endParaRPr lang="en-US" altLang="zh-CN" sz="3200" b="1" i="1">
              <a:latin typeface="Arial" charset="0"/>
            </a:endParaRP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124075" y="3789363"/>
            <a:ext cx="2590800" cy="1738312"/>
            <a:chOff x="384" y="1113"/>
            <a:chExt cx="1632" cy="1095"/>
          </a:xfrm>
        </p:grpSpPr>
        <p:grpSp>
          <p:nvGrpSpPr>
            <p:cNvPr id="8207" name="Group 7"/>
            <p:cNvGrpSpPr>
              <a:grpSpLocks/>
            </p:cNvGrpSpPr>
            <p:nvPr/>
          </p:nvGrpSpPr>
          <p:grpSpPr bwMode="auto">
            <a:xfrm>
              <a:off x="792" y="1370"/>
              <a:ext cx="648" cy="157"/>
              <a:chOff x="648" y="1450"/>
              <a:chExt cx="648" cy="157"/>
            </a:xfrm>
          </p:grpSpPr>
          <p:sp>
            <p:nvSpPr>
              <p:cNvPr id="8229" name="Line 8"/>
              <p:cNvSpPr>
                <a:spLocks noChangeShapeType="1"/>
              </p:cNvSpPr>
              <p:nvPr/>
            </p:nvSpPr>
            <p:spPr bwMode="auto">
              <a:xfrm>
                <a:off x="648" y="1607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30" name="Line 9"/>
              <p:cNvSpPr>
                <a:spLocks noChangeShapeType="1"/>
              </p:cNvSpPr>
              <p:nvPr/>
            </p:nvSpPr>
            <p:spPr bwMode="auto">
              <a:xfrm>
                <a:off x="1008" y="1607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31" name="Line 10"/>
              <p:cNvSpPr>
                <a:spLocks noChangeShapeType="1"/>
              </p:cNvSpPr>
              <p:nvPr/>
            </p:nvSpPr>
            <p:spPr bwMode="auto">
              <a:xfrm flipV="1">
                <a:off x="856" y="1450"/>
                <a:ext cx="144" cy="144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208" name="Group 11"/>
            <p:cNvGrpSpPr>
              <a:grpSpLocks/>
            </p:cNvGrpSpPr>
            <p:nvPr/>
          </p:nvGrpSpPr>
          <p:grpSpPr bwMode="auto">
            <a:xfrm>
              <a:off x="816" y="1562"/>
              <a:ext cx="648" cy="157"/>
              <a:chOff x="648" y="1450"/>
              <a:chExt cx="648" cy="157"/>
            </a:xfrm>
          </p:grpSpPr>
          <p:sp>
            <p:nvSpPr>
              <p:cNvPr id="8226" name="Line 12"/>
              <p:cNvSpPr>
                <a:spLocks noChangeShapeType="1"/>
              </p:cNvSpPr>
              <p:nvPr/>
            </p:nvSpPr>
            <p:spPr bwMode="auto">
              <a:xfrm>
                <a:off x="648" y="1607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27" name="Line 13"/>
              <p:cNvSpPr>
                <a:spLocks noChangeShapeType="1"/>
              </p:cNvSpPr>
              <p:nvPr/>
            </p:nvSpPr>
            <p:spPr bwMode="auto">
              <a:xfrm>
                <a:off x="1008" y="1607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28" name="Line 14"/>
              <p:cNvSpPr>
                <a:spLocks noChangeShapeType="1"/>
              </p:cNvSpPr>
              <p:nvPr/>
            </p:nvSpPr>
            <p:spPr bwMode="auto">
              <a:xfrm flipV="1">
                <a:off x="856" y="1450"/>
                <a:ext cx="144" cy="144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209" name="Line 15"/>
            <p:cNvSpPr>
              <a:spLocks noChangeShapeType="1"/>
            </p:cNvSpPr>
            <p:nvPr/>
          </p:nvSpPr>
          <p:spPr bwMode="auto">
            <a:xfrm>
              <a:off x="1753" y="1539"/>
              <a:ext cx="0" cy="283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210" name="Group 16"/>
            <p:cNvGrpSpPr>
              <a:grpSpLocks/>
            </p:cNvGrpSpPr>
            <p:nvPr/>
          </p:nvGrpSpPr>
          <p:grpSpPr bwMode="auto">
            <a:xfrm>
              <a:off x="1536" y="1773"/>
              <a:ext cx="480" cy="365"/>
              <a:chOff x="3504" y="1392"/>
              <a:chExt cx="480" cy="365"/>
            </a:xfrm>
          </p:grpSpPr>
          <p:sp>
            <p:nvSpPr>
              <p:cNvPr id="8224" name="Text Box 17"/>
              <p:cNvSpPr txBox="1">
                <a:spLocks noChangeArrowheads="1"/>
              </p:cNvSpPr>
              <p:nvPr/>
            </p:nvSpPr>
            <p:spPr bwMode="auto">
              <a:xfrm>
                <a:off x="3504" y="1392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latin typeface="宋体" pitchFamily="2" charset="-122"/>
                  </a:rPr>
                  <a:t>×</a:t>
                </a:r>
                <a:r>
                  <a:rPr lang="en-US" altLang="zh-CN" sz="3200" b="1"/>
                  <a:t> </a:t>
                </a:r>
              </a:p>
            </p:txBody>
          </p:sp>
          <p:sp>
            <p:nvSpPr>
              <p:cNvPr id="8225" name="Oval 18"/>
              <p:cNvSpPr>
                <a:spLocks noChangeArrowheads="1"/>
              </p:cNvSpPr>
              <p:nvPr/>
            </p:nvSpPr>
            <p:spPr bwMode="auto">
              <a:xfrm>
                <a:off x="3575" y="1462"/>
                <a:ext cx="240" cy="243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/>
              </a:p>
            </p:txBody>
          </p:sp>
        </p:grp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1728" y="2090"/>
              <a:ext cx="0" cy="96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 flipH="1">
              <a:off x="576" y="2186"/>
              <a:ext cx="115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3" name="Oval 21"/>
            <p:cNvSpPr>
              <a:spLocks noChangeArrowheads="1"/>
            </p:cNvSpPr>
            <p:nvPr/>
          </p:nvSpPr>
          <p:spPr bwMode="auto">
            <a:xfrm>
              <a:off x="527" y="1496"/>
              <a:ext cx="48" cy="48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8214" name="Oval 22"/>
            <p:cNvSpPr>
              <a:spLocks noChangeArrowheads="1"/>
            </p:cNvSpPr>
            <p:nvPr/>
          </p:nvSpPr>
          <p:spPr bwMode="auto">
            <a:xfrm>
              <a:off x="524" y="2160"/>
              <a:ext cx="48" cy="48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73079" name="Text Box 23"/>
            <p:cNvSpPr txBox="1">
              <a:spLocks noChangeArrowheads="1"/>
            </p:cNvSpPr>
            <p:nvPr/>
          </p:nvSpPr>
          <p:spPr bwMode="auto">
            <a:xfrm>
              <a:off x="384" y="1658"/>
              <a:ext cx="336" cy="33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～</a:t>
              </a:r>
            </a:p>
          </p:txBody>
        </p: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816" y="1113"/>
              <a:ext cx="480" cy="29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  <p:sp>
          <p:nvSpPr>
            <p:cNvPr id="173081" name="Text Box 25"/>
            <p:cNvSpPr txBox="1">
              <a:spLocks noChangeArrowheads="1"/>
            </p:cNvSpPr>
            <p:nvPr/>
          </p:nvSpPr>
          <p:spPr bwMode="auto">
            <a:xfrm>
              <a:off x="816" y="1728"/>
              <a:ext cx="480" cy="29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  <p:sp>
          <p:nvSpPr>
            <p:cNvPr id="8218" name="Line 49"/>
            <p:cNvSpPr>
              <a:spLocks noChangeShapeType="1"/>
            </p:cNvSpPr>
            <p:nvPr/>
          </p:nvSpPr>
          <p:spPr bwMode="auto">
            <a:xfrm>
              <a:off x="1414" y="1522"/>
              <a:ext cx="33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9" name="Line 50"/>
            <p:cNvSpPr>
              <a:spLocks noChangeShapeType="1"/>
            </p:cNvSpPr>
            <p:nvPr/>
          </p:nvSpPr>
          <p:spPr bwMode="auto">
            <a:xfrm>
              <a:off x="1392" y="1719"/>
              <a:ext cx="33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0" name="Line 51"/>
            <p:cNvSpPr>
              <a:spLocks noChangeShapeType="1"/>
            </p:cNvSpPr>
            <p:nvPr/>
          </p:nvSpPr>
          <p:spPr bwMode="auto">
            <a:xfrm flipV="1">
              <a:off x="816" y="1533"/>
              <a:ext cx="0" cy="17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1" name="Line 53"/>
            <p:cNvSpPr>
              <a:spLocks noChangeShapeType="1"/>
            </p:cNvSpPr>
            <p:nvPr/>
          </p:nvSpPr>
          <p:spPr bwMode="auto">
            <a:xfrm flipH="1">
              <a:off x="600" y="1522"/>
              <a:ext cx="1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2" name="Oval 54"/>
            <p:cNvSpPr>
              <a:spLocks noChangeArrowheads="1"/>
            </p:cNvSpPr>
            <p:nvPr/>
          </p:nvSpPr>
          <p:spPr bwMode="auto">
            <a:xfrm>
              <a:off x="1728" y="1706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8223" name="Oval 55"/>
            <p:cNvSpPr>
              <a:spLocks noChangeArrowheads="1"/>
            </p:cNvSpPr>
            <p:nvPr/>
          </p:nvSpPr>
          <p:spPr bwMode="auto">
            <a:xfrm>
              <a:off x="791" y="1499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</p:grpSp>
      <p:sp>
        <p:nvSpPr>
          <p:cNvPr id="258096" name="Text Box 48"/>
          <p:cNvSpPr txBox="1">
            <a:spLocks noChangeArrowheads="1"/>
          </p:cNvSpPr>
          <p:nvPr/>
        </p:nvSpPr>
        <p:spPr bwMode="auto">
          <a:xfrm>
            <a:off x="468313" y="2554288"/>
            <a:ext cx="47513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5475" indent="-6254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800" b="1">
                <a:latin typeface="楷体_GB2312" pitchFamily="49" charset="-122"/>
                <a:ea typeface="楷体_GB2312" pitchFamily="49" charset="-122"/>
              </a:rPr>
              <a:t>① </a:t>
            </a: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又称为</a:t>
            </a: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逻辑“加” </a:t>
            </a:r>
            <a:r>
              <a:rPr kumimoji="0" lang="zh-CN" altLang="en-US" sz="2800">
                <a:latin typeface="Arial" charset="0"/>
                <a:ea typeface="楷体_GB2312" pitchFamily="49" charset="-122"/>
              </a:rPr>
              <a:t>（</a:t>
            </a:r>
            <a:r>
              <a:rPr kumimoji="0" lang="en-US" altLang="zh-CN" sz="2800">
                <a:latin typeface="Arial" charset="0"/>
                <a:ea typeface="楷体_GB2312" pitchFamily="49" charset="-122"/>
              </a:rPr>
              <a:t> logic addition</a:t>
            </a:r>
            <a:r>
              <a:rPr kumimoji="0" lang="zh-CN" altLang="en-US" sz="2800">
                <a:latin typeface="Arial" charset="0"/>
                <a:ea typeface="楷体_GB2312" pitchFamily="49" charset="-122"/>
              </a:rPr>
              <a:t>）</a:t>
            </a:r>
            <a:endParaRPr kumimoji="0" lang="en-US" altLang="zh-CN" sz="2800">
              <a:latin typeface="Arial" charset="0"/>
              <a:ea typeface="楷体_GB2312" pitchFamily="49" charset="-122"/>
            </a:endParaRPr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6877050" y="2636838"/>
            <a:ext cx="1600200" cy="2833687"/>
            <a:chOff x="2279" y="2016"/>
            <a:chExt cx="1033" cy="2077"/>
          </a:xfrm>
        </p:grpSpPr>
        <p:sp>
          <p:nvSpPr>
            <p:cNvPr id="8203" name="Text Box 51"/>
            <p:cNvSpPr txBox="1">
              <a:spLocks noChangeArrowheads="1"/>
            </p:cNvSpPr>
            <p:nvPr/>
          </p:nvSpPr>
          <p:spPr bwMode="auto">
            <a:xfrm>
              <a:off x="2328" y="2433"/>
              <a:ext cx="984" cy="166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AB </a:t>
              </a:r>
              <a:r>
                <a:rPr lang="en-US" altLang="zh-CN" sz="2800" b="1">
                  <a:solidFill>
                    <a:schemeClr val="tx1"/>
                  </a:solidFill>
                </a:rPr>
                <a:t>  </a:t>
              </a:r>
              <a:r>
                <a:rPr lang="en-US" altLang="zh-CN" sz="2800" b="1">
                  <a:solidFill>
                    <a:srgbClr val="FF33CC"/>
                  </a:solidFill>
                </a:rPr>
                <a:t> </a:t>
              </a:r>
              <a:r>
                <a:rPr lang="en-US" altLang="zh-CN" sz="2800" b="1">
                  <a:solidFill>
                    <a:srgbClr val="CC0066"/>
                  </a:solidFill>
                </a:rPr>
                <a:t>F</a:t>
              </a:r>
              <a:endParaRPr lang="en-US" altLang="zh-CN" sz="2800" b="1" baseline="-30000">
                <a:solidFill>
                  <a:srgbClr val="CC0066"/>
                </a:solidFill>
              </a:endParaRP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0 0     0   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0 1     1   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1 0     1   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1 1     1   </a:t>
              </a:r>
            </a:p>
          </p:txBody>
        </p:sp>
        <p:sp>
          <p:nvSpPr>
            <p:cNvPr id="8204" name="Text Box 52"/>
            <p:cNvSpPr txBox="1">
              <a:spLocks noChangeArrowheads="1"/>
            </p:cNvSpPr>
            <p:nvPr/>
          </p:nvSpPr>
          <p:spPr bwMode="auto">
            <a:xfrm>
              <a:off x="2279" y="2016"/>
              <a:ext cx="10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2000" b="1" dirty="0">
                  <a:latin typeface="Arial" charset="0"/>
                </a:rPr>
                <a:t>真值表</a:t>
              </a:r>
              <a:endPara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8205" name="Line 53"/>
            <p:cNvSpPr>
              <a:spLocks noChangeShapeType="1"/>
            </p:cNvSpPr>
            <p:nvPr/>
          </p:nvSpPr>
          <p:spPr bwMode="auto">
            <a:xfrm>
              <a:off x="2742" y="2446"/>
              <a:ext cx="0" cy="1614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54"/>
            <p:cNvSpPr>
              <a:spLocks noChangeShapeType="1"/>
            </p:cNvSpPr>
            <p:nvPr/>
          </p:nvSpPr>
          <p:spPr bwMode="auto">
            <a:xfrm>
              <a:off x="2328" y="2678"/>
              <a:ext cx="973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8201" name="Picture 4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971550" y="260648"/>
            <a:ext cx="741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Arial" charset="0"/>
              </a:rPr>
              <a:t>基本运算</a:t>
            </a:r>
            <a:endParaRPr lang="en-US" altLang="zh-CN" sz="36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103" grpId="0" autoUpdateAnimBg="0"/>
      <p:bldP spid="25809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611188" y="260350"/>
            <a:ext cx="360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latin typeface="Arial" charset="0"/>
                <a:ea typeface="楷体_GB2312" pitchFamily="49" charset="-122"/>
              </a:rPr>
              <a:t>②</a:t>
            </a: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或门（</a:t>
            </a:r>
            <a:r>
              <a:rPr kumimoji="0" lang="en-US" altLang="zh-CN" sz="2800" b="1">
                <a:latin typeface="Arial" charset="0"/>
                <a:ea typeface="楷体_GB2312" pitchFamily="49" charset="-122"/>
              </a:rPr>
              <a:t>OR gate </a:t>
            </a: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）</a:t>
            </a:r>
          </a:p>
        </p:txBody>
      </p:sp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539750" y="3141663"/>
            <a:ext cx="6338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latin typeface="Arial" charset="0"/>
                <a:ea typeface="楷体_GB2312" pitchFamily="49" charset="-122"/>
              </a:rPr>
              <a:t>③</a:t>
            </a:r>
            <a:r>
              <a:rPr kumimoji="0" lang="en-US" altLang="zh-CN"/>
              <a:t> </a:t>
            </a: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典型芯片</a:t>
            </a:r>
            <a:r>
              <a:rPr kumimoji="0" lang="en-US" altLang="zh-CN" sz="2800" b="1">
                <a:latin typeface="Arial" charset="0"/>
                <a:ea typeface="楷体_GB2312" pitchFamily="49" charset="-122"/>
              </a:rPr>
              <a:t>:   74LS32</a:t>
            </a:r>
            <a:endParaRPr kumimoji="0" lang="zh-CN" altLang="en-US" sz="2800" b="1">
              <a:latin typeface="Arial" charset="0"/>
              <a:ea typeface="楷体_GB2312" pitchFamily="49" charset="-122"/>
            </a:endParaRPr>
          </a:p>
        </p:txBody>
      </p:sp>
      <p:grpSp>
        <p:nvGrpSpPr>
          <p:cNvPr id="2" name="Group 132"/>
          <p:cNvGrpSpPr>
            <a:grpSpLocks/>
          </p:cNvGrpSpPr>
          <p:nvPr/>
        </p:nvGrpSpPr>
        <p:grpSpPr bwMode="auto">
          <a:xfrm>
            <a:off x="3492500" y="1989138"/>
            <a:ext cx="1485900" cy="719137"/>
            <a:chOff x="288" y="1350"/>
            <a:chExt cx="936" cy="453"/>
          </a:xfrm>
        </p:grpSpPr>
        <p:sp>
          <p:nvSpPr>
            <p:cNvPr id="9280" name="Rectangle 27"/>
            <p:cNvSpPr>
              <a:spLocks noChangeArrowheads="1"/>
            </p:cNvSpPr>
            <p:nvPr/>
          </p:nvSpPr>
          <p:spPr bwMode="auto">
            <a:xfrm>
              <a:off x="589" y="1350"/>
              <a:ext cx="317" cy="453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9281" name="Line 28"/>
            <p:cNvSpPr>
              <a:spLocks noChangeShapeType="1"/>
            </p:cNvSpPr>
            <p:nvPr/>
          </p:nvSpPr>
          <p:spPr bwMode="auto">
            <a:xfrm>
              <a:off x="288" y="1486"/>
              <a:ext cx="27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Line 29"/>
            <p:cNvSpPr>
              <a:spLocks noChangeShapeType="1"/>
            </p:cNvSpPr>
            <p:nvPr/>
          </p:nvSpPr>
          <p:spPr bwMode="auto">
            <a:xfrm>
              <a:off x="288" y="1713"/>
              <a:ext cx="27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Line 30"/>
            <p:cNvSpPr>
              <a:spLocks noChangeShapeType="1"/>
            </p:cNvSpPr>
            <p:nvPr/>
          </p:nvSpPr>
          <p:spPr bwMode="auto">
            <a:xfrm>
              <a:off x="907" y="1576"/>
              <a:ext cx="31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4" name="Text Box 31"/>
            <p:cNvSpPr txBox="1">
              <a:spLocks noChangeArrowheads="1"/>
            </p:cNvSpPr>
            <p:nvPr/>
          </p:nvSpPr>
          <p:spPr bwMode="auto">
            <a:xfrm>
              <a:off x="589" y="1486"/>
              <a:ext cx="4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1800" b="1">
                  <a:latin typeface="宋体" pitchFamily="2" charset="-122"/>
                </a:rPr>
                <a:t>≥1</a:t>
              </a:r>
            </a:p>
          </p:txBody>
        </p:sp>
      </p:grpSp>
      <p:grpSp>
        <p:nvGrpSpPr>
          <p:cNvPr id="3" name="Group 134"/>
          <p:cNvGrpSpPr>
            <a:grpSpLocks/>
          </p:cNvGrpSpPr>
          <p:nvPr/>
        </p:nvGrpSpPr>
        <p:grpSpPr bwMode="auto">
          <a:xfrm>
            <a:off x="5651500" y="1052513"/>
            <a:ext cx="1366838" cy="719137"/>
            <a:chOff x="2268" y="1350"/>
            <a:chExt cx="861" cy="453"/>
          </a:xfrm>
        </p:grpSpPr>
        <p:sp>
          <p:nvSpPr>
            <p:cNvPr id="9275" name="Rectangle 32"/>
            <p:cNvSpPr>
              <a:spLocks noChangeArrowheads="1"/>
            </p:cNvSpPr>
            <p:nvPr/>
          </p:nvSpPr>
          <p:spPr bwMode="auto">
            <a:xfrm>
              <a:off x="2585" y="1350"/>
              <a:ext cx="317" cy="453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9276" name="Line 33"/>
            <p:cNvSpPr>
              <a:spLocks noChangeShapeType="1"/>
            </p:cNvSpPr>
            <p:nvPr/>
          </p:nvSpPr>
          <p:spPr bwMode="auto">
            <a:xfrm>
              <a:off x="2268" y="1486"/>
              <a:ext cx="31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Line 34"/>
            <p:cNvSpPr>
              <a:spLocks noChangeShapeType="1"/>
            </p:cNvSpPr>
            <p:nvPr/>
          </p:nvSpPr>
          <p:spPr bwMode="auto">
            <a:xfrm>
              <a:off x="2268" y="1667"/>
              <a:ext cx="31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Line 35"/>
            <p:cNvSpPr>
              <a:spLocks noChangeShapeType="1"/>
            </p:cNvSpPr>
            <p:nvPr/>
          </p:nvSpPr>
          <p:spPr bwMode="auto">
            <a:xfrm>
              <a:off x="2903" y="1440"/>
              <a:ext cx="22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Text Box 36"/>
            <p:cNvSpPr txBox="1">
              <a:spLocks noChangeArrowheads="1"/>
            </p:cNvSpPr>
            <p:nvPr/>
          </p:nvSpPr>
          <p:spPr bwMode="auto">
            <a:xfrm>
              <a:off x="2630" y="148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latin typeface="Arial" charset="0"/>
                </a:rPr>
                <a:t>+</a:t>
              </a:r>
            </a:p>
          </p:txBody>
        </p:sp>
      </p:grpSp>
      <p:grpSp>
        <p:nvGrpSpPr>
          <p:cNvPr id="4" name="Group 133"/>
          <p:cNvGrpSpPr>
            <a:grpSpLocks/>
          </p:cNvGrpSpPr>
          <p:nvPr/>
        </p:nvGrpSpPr>
        <p:grpSpPr bwMode="auto">
          <a:xfrm>
            <a:off x="3563938" y="1052513"/>
            <a:ext cx="1439862" cy="719137"/>
            <a:chOff x="2268" y="624"/>
            <a:chExt cx="907" cy="453"/>
          </a:xfrm>
        </p:grpSpPr>
        <p:sp>
          <p:nvSpPr>
            <p:cNvPr id="9270" name="Line 23"/>
            <p:cNvSpPr>
              <a:spLocks noChangeShapeType="1"/>
            </p:cNvSpPr>
            <p:nvPr/>
          </p:nvSpPr>
          <p:spPr bwMode="auto">
            <a:xfrm>
              <a:off x="2268" y="760"/>
              <a:ext cx="27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Line 24"/>
            <p:cNvSpPr>
              <a:spLocks noChangeShapeType="1"/>
            </p:cNvSpPr>
            <p:nvPr/>
          </p:nvSpPr>
          <p:spPr bwMode="auto">
            <a:xfrm>
              <a:off x="2268" y="941"/>
              <a:ext cx="27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Line 25"/>
            <p:cNvSpPr>
              <a:spLocks noChangeShapeType="1"/>
            </p:cNvSpPr>
            <p:nvPr/>
          </p:nvSpPr>
          <p:spPr bwMode="auto">
            <a:xfrm>
              <a:off x="2857" y="851"/>
              <a:ext cx="31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Text Box 26"/>
            <p:cNvSpPr txBox="1">
              <a:spLocks noChangeArrowheads="1"/>
            </p:cNvSpPr>
            <p:nvPr/>
          </p:nvSpPr>
          <p:spPr bwMode="auto">
            <a:xfrm>
              <a:off x="2585" y="76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latin typeface="Arial" charset="0"/>
                </a:rPr>
                <a:t>+</a:t>
              </a:r>
            </a:p>
          </p:txBody>
        </p:sp>
        <p:sp>
          <p:nvSpPr>
            <p:cNvPr id="9274" name="Rectangle 39"/>
            <p:cNvSpPr>
              <a:spLocks noChangeArrowheads="1"/>
            </p:cNvSpPr>
            <p:nvPr/>
          </p:nvSpPr>
          <p:spPr bwMode="auto">
            <a:xfrm>
              <a:off x="2540" y="624"/>
              <a:ext cx="317" cy="453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/>
            </a:p>
          </p:txBody>
        </p:sp>
      </p:grpSp>
      <p:pic>
        <p:nvPicPr>
          <p:cNvPr id="141399" name="Picture 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052513"/>
            <a:ext cx="11049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400" name="Picture 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10890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401" name="Picture 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21163"/>
            <a:ext cx="2736850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3"/>
          <p:cNvGrpSpPr>
            <a:grpSpLocks/>
          </p:cNvGrpSpPr>
          <p:nvPr/>
        </p:nvGrpSpPr>
        <p:grpSpPr bwMode="auto">
          <a:xfrm>
            <a:off x="5724525" y="3270250"/>
            <a:ext cx="2593975" cy="904875"/>
            <a:chOff x="3606" y="2060"/>
            <a:chExt cx="1634" cy="570"/>
          </a:xfrm>
        </p:grpSpPr>
        <p:grpSp>
          <p:nvGrpSpPr>
            <p:cNvPr id="9261" name="Group 103"/>
            <p:cNvGrpSpPr>
              <a:grpSpLocks/>
            </p:cNvGrpSpPr>
            <p:nvPr/>
          </p:nvGrpSpPr>
          <p:grpSpPr bwMode="auto">
            <a:xfrm>
              <a:off x="3606" y="2115"/>
              <a:ext cx="1634" cy="515"/>
              <a:chOff x="384" y="3024"/>
              <a:chExt cx="1634" cy="515"/>
            </a:xfrm>
          </p:grpSpPr>
          <p:sp>
            <p:nvSpPr>
              <p:cNvPr id="265304" name="Text Box 88"/>
              <p:cNvSpPr txBox="1">
                <a:spLocks noChangeArrowheads="1"/>
              </p:cNvSpPr>
              <p:nvPr/>
            </p:nvSpPr>
            <p:spPr bwMode="auto">
              <a:xfrm>
                <a:off x="384" y="3024"/>
                <a:ext cx="31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A</a:t>
                </a:r>
              </a:p>
            </p:txBody>
          </p:sp>
          <p:sp>
            <p:nvSpPr>
              <p:cNvPr id="265305" name="Text Box 89"/>
              <p:cNvSpPr txBox="1">
                <a:spLocks noChangeArrowheads="1"/>
              </p:cNvSpPr>
              <p:nvPr/>
            </p:nvSpPr>
            <p:spPr bwMode="auto">
              <a:xfrm>
                <a:off x="384" y="3251"/>
                <a:ext cx="272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B</a:t>
                </a:r>
              </a:p>
            </p:txBody>
          </p:sp>
          <p:sp>
            <p:nvSpPr>
              <p:cNvPr id="265306" name="Text Box 90"/>
              <p:cNvSpPr txBox="1">
                <a:spLocks noChangeArrowheads="1"/>
              </p:cNvSpPr>
              <p:nvPr/>
            </p:nvSpPr>
            <p:spPr bwMode="auto">
              <a:xfrm>
                <a:off x="1700" y="3205"/>
                <a:ext cx="31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F</a:t>
                </a:r>
              </a:p>
            </p:txBody>
          </p:sp>
          <p:sp>
            <p:nvSpPr>
              <p:cNvPr id="9266" name="AutoShape 91"/>
              <p:cNvSpPr>
                <a:spLocks noChangeArrowheads="1"/>
              </p:cNvSpPr>
              <p:nvPr/>
            </p:nvSpPr>
            <p:spPr bwMode="auto">
              <a:xfrm>
                <a:off x="1019" y="3069"/>
                <a:ext cx="318" cy="363"/>
              </a:xfrm>
              <a:prstGeom prst="flowChartDelay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9267" name="Line 92"/>
              <p:cNvSpPr>
                <a:spLocks noChangeShapeType="1"/>
              </p:cNvSpPr>
              <p:nvPr/>
            </p:nvSpPr>
            <p:spPr bwMode="auto">
              <a:xfrm>
                <a:off x="656" y="3160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8" name="Line 93"/>
              <p:cNvSpPr>
                <a:spLocks noChangeShapeType="1"/>
              </p:cNvSpPr>
              <p:nvPr/>
            </p:nvSpPr>
            <p:spPr bwMode="auto">
              <a:xfrm>
                <a:off x="656" y="3342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9" name="Line 94"/>
              <p:cNvSpPr>
                <a:spLocks noChangeShapeType="1"/>
              </p:cNvSpPr>
              <p:nvPr/>
            </p:nvSpPr>
            <p:spPr bwMode="auto">
              <a:xfrm>
                <a:off x="1337" y="3251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9262" name="Picture 9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" y="2060"/>
              <a:ext cx="907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340" name="Line 100"/>
          <p:cNvSpPr>
            <a:spLocks noChangeShapeType="1"/>
          </p:cNvSpPr>
          <p:nvPr/>
        </p:nvSpPr>
        <p:spPr bwMode="auto">
          <a:xfrm>
            <a:off x="5940425" y="4365625"/>
            <a:ext cx="0" cy="1368425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>
            <a:off x="6659563" y="4724400"/>
            <a:ext cx="0" cy="107950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2" name="Line 102"/>
          <p:cNvSpPr>
            <a:spLocks noChangeShapeType="1"/>
          </p:cNvSpPr>
          <p:nvPr/>
        </p:nvSpPr>
        <p:spPr bwMode="auto">
          <a:xfrm>
            <a:off x="7235825" y="4724400"/>
            <a:ext cx="0" cy="1152525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3" name="Line 103"/>
          <p:cNvSpPr>
            <a:spLocks noChangeShapeType="1"/>
          </p:cNvSpPr>
          <p:nvPr/>
        </p:nvSpPr>
        <p:spPr bwMode="auto">
          <a:xfrm>
            <a:off x="7885113" y="4652963"/>
            <a:ext cx="0" cy="107950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104"/>
          <p:cNvGrpSpPr>
            <a:grpSpLocks/>
          </p:cNvGrpSpPr>
          <p:nvPr/>
        </p:nvGrpSpPr>
        <p:grpSpPr bwMode="auto">
          <a:xfrm>
            <a:off x="4859338" y="4365625"/>
            <a:ext cx="3671887" cy="1104900"/>
            <a:chOff x="1565" y="2296"/>
            <a:chExt cx="2313" cy="696"/>
          </a:xfrm>
        </p:grpSpPr>
        <p:sp>
          <p:nvSpPr>
            <p:cNvPr id="266345" name="Text Box 105"/>
            <p:cNvSpPr txBox="1">
              <a:spLocks noChangeArrowheads="1"/>
            </p:cNvSpPr>
            <p:nvPr/>
          </p:nvSpPr>
          <p:spPr bwMode="auto">
            <a:xfrm>
              <a:off x="1565" y="2296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  <p:sp>
          <p:nvSpPr>
            <p:cNvPr id="266346" name="Text Box 106"/>
            <p:cNvSpPr txBox="1">
              <a:spLocks noChangeArrowheads="1"/>
            </p:cNvSpPr>
            <p:nvPr/>
          </p:nvSpPr>
          <p:spPr bwMode="auto">
            <a:xfrm>
              <a:off x="1565" y="2704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  <p:sp>
          <p:nvSpPr>
            <p:cNvPr id="9247" name="Line 107"/>
            <p:cNvSpPr>
              <a:spLocks noChangeShapeType="1"/>
            </p:cNvSpPr>
            <p:nvPr/>
          </p:nvSpPr>
          <p:spPr bwMode="auto">
            <a:xfrm>
              <a:off x="1882" y="2478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108"/>
            <p:cNvSpPr>
              <a:spLocks noChangeShapeType="1"/>
            </p:cNvSpPr>
            <p:nvPr/>
          </p:nvSpPr>
          <p:spPr bwMode="auto">
            <a:xfrm flipV="1">
              <a:off x="2245" y="2296"/>
              <a:ext cx="0" cy="18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109"/>
            <p:cNvSpPr>
              <a:spLocks noChangeShapeType="1"/>
            </p:cNvSpPr>
            <p:nvPr/>
          </p:nvSpPr>
          <p:spPr bwMode="auto">
            <a:xfrm>
              <a:off x="2245" y="2296"/>
              <a:ext cx="45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110"/>
            <p:cNvSpPr>
              <a:spLocks noChangeShapeType="1"/>
            </p:cNvSpPr>
            <p:nvPr/>
          </p:nvSpPr>
          <p:spPr bwMode="auto">
            <a:xfrm flipH="1">
              <a:off x="2699" y="2296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111"/>
            <p:cNvSpPr>
              <a:spLocks noChangeShapeType="1"/>
            </p:cNvSpPr>
            <p:nvPr/>
          </p:nvSpPr>
          <p:spPr bwMode="auto">
            <a:xfrm>
              <a:off x="2699" y="2523"/>
              <a:ext cx="36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112"/>
            <p:cNvSpPr>
              <a:spLocks noChangeShapeType="1"/>
            </p:cNvSpPr>
            <p:nvPr/>
          </p:nvSpPr>
          <p:spPr bwMode="auto">
            <a:xfrm flipV="1">
              <a:off x="3061" y="2296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113"/>
            <p:cNvSpPr>
              <a:spLocks noChangeShapeType="1"/>
            </p:cNvSpPr>
            <p:nvPr/>
          </p:nvSpPr>
          <p:spPr bwMode="auto">
            <a:xfrm>
              <a:off x="3061" y="2296"/>
              <a:ext cx="40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114"/>
            <p:cNvSpPr>
              <a:spLocks noChangeShapeType="1"/>
            </p:cNvSpPr>
            <p:nvPr/>
          </p:nvSpPr>
          <p:spPr bwMode="auto">
            <a:xfrm>
              <a:off x="3470" y="2296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115"/>
            <p:cNvSpPr>
              <a:spLocks noChangeShapeType="1"/>
            </p:cNvSpPr>
            <p:nvPr/>
          </p:nvSpPr>
          <p:spPr bwMode="auto">
            <a:xfrm>
              <a:off x="3470" y="2523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116"/>
            <p:cNvSpPr>
              <a:spLocks noChangeShapeType="1"/>
            </p:cNvSpPr>
            <p:nvPr/>
          </p:nvSpPr>
          <p:spPr bwMode="auto">
            <a:xfrm>
              <a:off x="1882" y="2886"/>
              <a:ext cx="99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117"/>
            <p:cNvSpPr>
              <a:spLocks noChangeShapeType="1"/>
            </p:cNvSpPr>
            <p:nvPr/>
          </p:nvSpPr>
          <p:spPr bwMode="auto">
            <a:xfrm>
              <a:off x="2880" y="2659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118"/>
            <p:cNvSpPr>
              <a:spLocks noChangeShapeType="1"/>
            </p:cNvSpPr>
            <p:nvPr/>
          </p:nvSpPr>
          <p:spPr bwMode="auto">
            <a:xfrm>
              <a:off x="2880" y="2659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119"/>
            <p:cNvSpPr>
              <a:spLocks noChangeShapeType="1"/>
            </p:cNvSpPr>
            <p:nvPr/>
          </p:nvSpPr>
          <p:spPr bwMode="auto">
            <a:xfrm>
              <a:off x="3243" y="2659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120"/>
            <p:cNvSpPr>
              <a:spLocks noChangeShapeType="1"/>
            </p:cNvSpPr>
            <p:nvPr/>
          </p:nvSpPr>
          <p:spPr bwMode="auto">
            <a:xfrm>
              <a:off x="3243" y="2886"/>
              <a:ext cx="6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361" name="Text Box 121"/>
          <p:cNvSpPr txBox="1">
            <a:spLocks noChangeArrowheads="1"/>
          </p:cNvSpPr>
          <p:nvPr/>
        </p:nvSpPr>
        <p:spPr bwMode="auto">
          <a:xfrm>
            <a:off x="4859338" y="56610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</a:t>
            </a:r>
          </a:p>
        </p:txBody>
      </p:sp>
      <p:grpSp>
        <p:nvGrpSpPr>
          <p:cNvPr id="8" name="Group 122"/>
          <p:cNvGrpSpPr>
            <a:grpSpLocks/>
          </p:cNvGrpSpPr>
          <p:nvPr/>
        </p:nvGrpSpPr>
        <p:grpSpPr bwMode="auto">
          <a:xfrm>
            <a:off x="5364163" y="5516563"/>
            <a:ext cx="3168650" cy="360362"/>
            <a:chOff x="1882" y="3022"/>
            <a:chExt cx="1996" cy="227"/>
          </a:xfrm>
        </p:grpSpPr>
        <p:sp>
          <p:nvSpPr>
            <p:cNvPr id="9236" name="Line 123"/>
            <p:cNvSpPr>
              <a:spLocks noChangeShapeType="1"/>
            </p:cNvSpPr>
            <p:nvPr/>
          </p:nvSpPr>
          <p:spPr bwMode="auto">
            <a:xfrm>
              <a:off x="1882" y="3249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124"/>
            <p:cNvSpPr>
              <a:spLocks noChangeShapeType="1"/>
            </p:cNvSpPr>
            <p:nvPr/>
          </p:nvSpPr>
          <p:spPr bwMode="auto">
            <a:xfrm>
              <a:off x="2245" y="302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125"/>
            <p:cNvSpPr>
              <a:spLocks noChangeShapeType="1"/>
            </p:cNvSpPr>
            <p:nvPr/>
          </p:nvSpPr>
          <p:spPr bwMode="auto">
            <a:xfrm>
              <a:off x="2245" y="3022"/>
              <a:ext cx="45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126"/>
            <p:cNvSpPr>
              <a:spLocks noChangeShapeType="1"/>
            </p:cNvSpPr>
            <p:nvPr/>
          </p:nvSpPr>
          <p:spPr bwMode="auto">
            <a:xfrm>
              <a:off x="2699" y="302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127"/>
            <p:cNvSpPr>
              <a:spLocks noChangeShapeType="1"/>
            </p:cNvSpPr>
            <p:nvPr/>
          </p:nvSpPr>
          <p:spPr bwMode="auto">
            <a:xfrm>
              <a:off x="2699" y="3249"/>
              <a:ext cx="18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128"/>
            <p:cNvSpPr>
              <a:spLocks noChangeShapeType="1"/>
            </p:cNvSpPr>
            <p:nvPr/>
          </p:nvSpPr>
          <p:spPr bwMode="auto">
            <a:xfrm>
              <a:off x="2880" y="302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129"/>
            <p:cNvSpPr>
              <a:spLocks noChangeShapeType="1"/>
            </p:cNvSpPr>
            <p:nvPr/>
          </p:nvSpPr>
          <p:spPr bwMode="auto">
            <a:xfrm>
              <a:off x="2880" y="3022"/>
              <a:ext cx="59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130"/>
            <p:cNvSpPr>
              <a:spLocks noChangeShapeType="1"/>
            </p:cNvSpPr>
            <p:nvPr/>
          </p:nvSpPr>
          <p:spPr bwMode="auto">
            <a:xfrm>
              <a:off x="3470" y="3022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131"/>
            <p:cNvSpPr>
              <a:spLocks noChangeShapeType="1"/>
            </p:cNvSpPr>
            <p:nvPr/>
          </p:nvSpPr>
          <p:spPr bwMode="auto">
            <a:xfrm>
              <a:off x="3470" y="3249"/>
              <a:ext cx="40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4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4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80" grpId="0" autoUpdateAnimBg="0"/>
      <p:bldP spid="266340" grpId="0" animBg="1"/>
      <p:bldP spid="266341" grpId="0" animBg="1"/>
      <p:bldP spid="266342" grpId="0" animBg="1"/>
      <p:bldP spid="266343" grpId="0" animBg="1"/>
      <p:bldP spid="26636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763713" y="4724400"/>
            <a:ext cx="2590800" cy="1166813"/>
            <a:chOff x="480" y="1063"/>
            <a:chExt cx="1632" cy="735"/>
          </a:xfrm>
        </p:grpSpPr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>
              <a:off x="1836" y="1129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259" name="Group 16"/>
            <p:cNvGrpSpPr>
              <a:grpSpLocks/>
            </p:cNvGrpSpPr>
            <p:nvPr/>
          </p:nvGrpSpPr>
          <p:grpSpPr bwMode="auto">
            <a:xfrm>
              <a:off x="1632" y="1248"/>
              <a:ext cx="480" cy="373"/>
              <a:chOff x="3504" y="1392"/>
              <a:chExt cx="480" cy="373"/>
            </a:xfrm>
          </p:grpSpPr>
          <p:sp>
            <p:nvSpPr>
              <p:cNvPr id="10274" name="Text Box 17"/>
              <p:cNvSpPr txBox="1">
                <a:spLocks noChangeArrowheads="1"/>
              </p:cNvSpPr>
              <p:nvPr/>
            </p:nvSpPr>
            <p:spPr bwMode="auto">
              <a:xfrm>
                <a:off x="3504" y="1392"/>
                <a:ext cx="480" cy="373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latin typeface="宋体" pitchFamily="2" charset="-122"/>
                  </a:rPr>
                  <a:t>×</a:t>
                </a:r>
                <a:r>
                  <a:rPr lang="en-US" altLang="zh-CN" sz="3200" b="1"/>
                  <a:t> </a:t>
                </a:r>
              </a:p>
            </p:txBody>
          </p:sp>
          <p:sp>
            <p:nvSpPr>
              <p:cNvPr id="10275" name="Oval 18"/>
              <p:cNvSpPr>
                <a:spLocks noChangeArrowheads="1"/>
              </p:cNvSpPr>
              <p:nvPr/>
            </p:nvSpPr>
            <p:spPr bwMode="auto">
              <a:xfrm>
                <a:off x="3575" y="1462"/>
                <a:ext cx="240" cy="243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260" name="Line 19"/>
            <p:cNvSpPr>
              <a:spLocks noChangeShapeType="1"/>
            </p:cNvSpPr>
            <p:nvPr/>
          </p:nvSpPr>
          <p:spPr bwMode="auto">
            <a:xfrm>
              <a:off x="1824" y="1584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1" name="Line 20"/>
            <p:cNvSpPr>
              <a:spLocks noChangeShapeType="1"/>
            </p:cNvSpPr>
            <p:nvPr/>
          </p:nvSpPr>
          <p:spPr bwMode="auto">
            <a:xfrm flipH="1">
              <a:off x="672" y="1776"/>
              <a:ext cx="115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2" name="Oval 21"/>
            <p:cNvSpPr>
              <a:spLocks noChangeArrowheads="1"/>
            </p:cNvSpPr>
            <p:nvPr/>
          </p:nvSpPr>
          <p:spPr bwMode="auto">
            <a:xfrm>
              <a:off x="623" y="1086"/>
              <a:ext cx="48" cy="48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63" name="Oval 22"/>
            <p:cNvSpPr>
              <a:spLocks noChangeArrowheads="1"/>
            </p:cNvSpPr>
            <p:nvPr/>
          </p:nvSpPr>
          <p:spPr bwMode="auto">
            <a:xfrm>
              <a:off x="620" y="1750"/>
              <a:ext cx="48" cy="48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03" name="Text Box 23"/>
            <p:cNvSpPr txBox="1">
              <a:spLocks noChangeArrowheads="1"/>
            </p:cNvSpPr>
            <p:nvPr/>
          </p:nvSpPr>
          <p:spPr bwMode="auto">
            <a:xfrm>
              <a:off x="480" y="1248"/>
              <a:ext cx="336" cy="37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～</a:t>
              </a:r>
            </a:p>
          </p:txBody>
        </p:sp>
        <p:grpSp>
          <p:nvGrpSpPr>
            <p:cNvPr id="10265" name="Group 48"/>
            <p:cNvGrpSpPr>
              <a:grpSpLocks/>
            </p:cNvGrpSpPr>
            <p:nvPr/>
          </p:nvGrpSpPr>
          <p:grpSpPr bwMode="auto">
            <a:xfrm>
              <a:off x="695" y="1063"/>
              <a:ext cx="697" cy="96"/>
              <a:chOff x="1584" y="1440"/>
              <a:chExt cx="697" cy="96"/>
            </a:xfrm>
          </p:grpSpPr>
          <p:sp>
            <p:nvSpPr>
              <p:cNvPr id="10271" name="Rectangle 49"/>
              <p:cNvSpPr>
                <a:spLocks noChangeArrowheads="1"/>
              </p:cNvSpPr>
              <p:nvPr/>
            </p:nvSpPr>
            <p:spPr bwMode="auto">
              <a:xfrm>
                <a:off x="1776" y="1440"/>
                <a:ext cx="336" cy="96"/>
              </a:xfrm>
              <a:prstGeom prst="rect">
                <a:avLst/>
              </a:prstGeom>
              <a:solidFill>
                <a:srgbClr val="FF33CC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72" name="Line 50"/>
              <p:cNvSpPr>
                <a:spLocks noChangeShapeType="1"/>
              </p:cNvSpPr>
              <p:nvPr/>
            </p:nvSpPr>
            <p:spPr bwMode="auto">
              <a:xfrm>
                <a:off x="2137" y="1488"/>
                <a:ext cx="144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73" name="Line 51"/>
              <p:cNvSpPr>
                <a:spLocks noChangeShapeType="1"/>
              </p:cNvSpPr>
              <p:nvPr/>
            </p:nvSpPr>
            <p:spPr bwMode="auto">
              <a:xfrm flipH="1">
                <a:off x="1584" y="1488"/>
                <a:ext cx="16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266" name="Line 56"/>
            <p:cNvSpPr>
              <a:spLocks noChangeShapeType="1"/>
            </p:cNvSpPr>
            <p:nvPr/>
          </p:nvSpPr>
          <p:spPr bwMode="auto">
            <a:xfrm>
              <a:off x="1392" y="1110"/>
              <a:ext cx="0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7" name="Line 57"/>
            <p:cNvSpPr>
              <a:spLocks noChangeShapeType="1"/>
            </p:cNvSpPr>
            <p:nvPr/>
          </p:nvSpPr>
          <p:spPr bwMode="auto">
            <a:xfrm>
              <a:off x="1392" y="1536"/>
              <a:ext cx="0" cy="24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8" name="Line 58"/>
            <p:cNvSpPr>
              <a:spLocks noChangeShapeType="1"/>
            </p:cNvSpPr>
            <p:nvPr/>
          </p:nvSpPr>
          <p:spPr bwMode="auto">
            <a:xfrm flipV="1">
              <a:off x="1392" y="1344"/>
              <a:ext cx="144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9" name="Line 59"/>
            <p:cNvSpPr>
              <a:spLocks noChangeShapeType="1"/>
            </p:cNvSpPr>
            <p:nvPr/>
          </p:nvSpPr>
          <p:spPr bwMode="auto">
            <a:xfrm>
              <a:off x="1403" y="1108"/>
              <a:ext cx="43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1104" y="1296"/>
              <a:ext cx="288" cy="29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3635375" y="1628775"/>
            <a:ext cx="1143000" cy="579438"/>
            <a:chOff x="864" y="3609"/>
            <a:chExt cx="720" cy="365"/>
          </a:xfrm>
        </p:grpSpPr>
        <p:sp>
          <p:nvSpPr>
            <p:cNvPr id="10256" name="Text Box 47"/>
            <p:cNvSpPr txBox="1">
              <a:spLocks noChangeArrowheads="1"/>
            </p:cNvSpPr>
            <p:nvPr/>
          </p:nvSpPr>
          <p:spPr bwMode="auto">
            <a:xfrm>
              <a:off x="864" y="3609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i="1">
                  <a:latin typeface="Arial" charset="0"/>
                </a:rPr>
                <a:t>F=A</a:t>
              </a:r>
              <a:r>
                <a:rPr lang="en-US" altLang="zh-CN" sz="3200" b="1" i="1">
                  <a:latin typeface="Arial" charset="0"/>
                  <a:cs typeface="Times New Roman" pitchFamily="18" charset="0"/>
                </a:rPr>
                <a:t> </a:t>
              </a:r>
              <a:endParaRPr lang="en-US" altLang="zh-CN" sz="3200" b="1" i="1">
                <a:latin typeface="Arial" charset="0"/>
              </a:endParaRPr>
            </a:p>
          </p:txBody>
        </p:sp>
        <p:sp>
          <p:nvSpPr>
            <p:cNvPr id="10257" name="Line 77"/>
            <p:cNvSpPr>
              <a:spLocks noChangeShapeType="1"/>
            </p:cNvSpPr>
            <p:nvPr/>
          </p:nvSpPr>
          <p:spPr bwMode="auto">
            <a:xfrm>
              <a:off x="1248" y="3696"/>
              <a:ext cx="12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6267450" y="4041775"/>
            <a:ext cx="1689100" cy="2051050"/>
            <a:chOff x="3948" y="2274"/>
            <a:chExt cx="1064" cy="1292"/>
          </a:xfrm>
        </p:grpSpPr>
        <p:sp>
          <p:nvSpPr>
            <p:cNvPr id="174164" name="Text Box 84"/>
            <p:cNvSpPr txBox="1">
              <a:spLocks noChangeArrowheads="1"/>
            </p:cNvSpPr>
            <p:nvPr/>
          </p:nvSpPr>
          <p:spPr bwMode="auto">
            <a:xfrm>
              <a:off x="3994" y="2637"/>
              <a:ext cx="960" cy="91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A 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  <a:r>
                <a:rPr lang="en-US" altLang="zh-CN" sz="2800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2800" b="1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</a:t>
              </a:r>
              <a:endParaRPr lang="en-US" altLang="zh-CN" sz="2800" b="1" baseline="-30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>
                <a:lnSpc>
                  <a:spcPct val="7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0     1   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1     0   </a:t>
              </a:r>
            </a:p>
          </p:txBody>
        </p:sp>
        <p:sp>
          <p:nvSpPr>
            <p:cNvPr id="174165" name="Text Box 85"/>
            <p:cNvSpPr txBox="1">
              <a:spLocks noChangeArrowheads="1"/>
            </p:cNvSpPr>
            <p:nvPr/>
          </p:nvSpPr>
          <p:spPr bwMode="auto">
            <a:xfrm>
              <a:off x="3948" y="2274"/>
              <a:ext cx="1064" cy="25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真值表</a:t>
              </a:r>
              <a:endPara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0254" name="Line 86"/>
            <p:cNvSpPr>
              <a:spLocks noChangeShapeType="1"/>
            </p:cNvSpPr>
            <p:nvPr/>
          </p:nvSpPr>
          <p:spPr bwMode="auto">
            <a:xfrm>
              <a:off x="4479" y="2655"/>
              <a:ext cx="0" cy="911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87"/>
            <p:cNvSpPr>
              <a:spLocks noChangeShapeType="1"/>
            </p:cNvSpPr>
            <p:nvPr/>
          </p:nvSpPr>
          <p:spPr bwMode="auto">
            <a:xfrm>
              <a:off x="3993" y="2853"/>
              <a:ext cx="949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4752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0" indent="-19050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3.  NOT</a:t>
            </a:r>
            <a:r>
              <a:rPr lang="zh-CN" altLang="en-US" sz="3200" b="1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（逻辑“非”）</a:t>
            </a:r>
          </a:p>
        </p:txBody>
      </p:sp>
      <p:sp>
        <p:nvSpPr>
          <p:cNvPr id="258096" name="Text Box 48"/>
          <p:cNvSpPr txBox="1">
            <a:spLocks noChangeArrowheads="1"/>
          </p:cNvSpPr>
          <p:nvPr/>
        </p:nvSpPr>
        <p:spPr bwMode="auto">
          <a:xfrm>
            <a:off x="755650" y="3130550"/>
            <a:ext cx="698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5475" indent="-6254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800" b="1">
                <a:latin typeface="楷体_GB2312" pitchFamily="49" charset="-122"/>
                <a:ea typeface="楷体_GB2312" pitchFamily="49" charset="-122"/>
              </a:rPr>
              <a:t>① </a:t>
            </a: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又称为</a:t>
            </a: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反相器（</a:t>
            </a:r>
            <a:r>
              <a:rPr kumimoji="0" lang="en-US" altLang="zh-CN" sz="2800" b="1">
                <a:latin typeface="Arial" charset="0"/>
                <a:ea typeface="楷体_GB2312" pitchFamily="49" charset="-122"/>
              </a:rPr>
              <a:t>inverse</a:t>
            </a:r>
            <a:r>
              <a:rPr kumimoji="0" lang="zh-CN" altLang="en-US" sz="2800" b="1">
                <a:latin typeface="Arial" charset="0"/>
                <a:ea typeface="楷体_GB2312" pitchFamily="49" charset="-122"/>
              </a:rPr>
              <a:t>）</a:t>
            </a:r>
            <a:endParaRPr kumimoji="0" lang="en-US" altLang="zh-CN" sz="2800" b="1">
              <a:latin typeface="Arial" charset="0"/>
              <a:ea typeface="楷体_GB2312" pitchFamily="49" charset="-122"/>
            </a:endParaRPr>
          </a:p>
        </p:txBody>
      </p:sp>
      <p:pic>
        <p:nvPicPr>
          <p:cNvPr id="10249" name="Picture 4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96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2843213" y="2276475"/>
            <a:ext cx="2376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" charset="0"/>
              </a:rPr>
              <a:t>( </a:t>
            </a:r>
            <a:r>
              <a:rPr lang="en-US" altLang="zh-CN" sz="3200" b="1" i="1">
                <a:latin typeface="Arial" charset="0"/>
              </a:rPr>
              <a:t>or F</a:t>
            </a:r>
            <a:r>
              <a:rPr lang="en-US" altLang="zh-CN" sz="3200" b="1">
                <a:latin typeface="Arial" charset="0"/>
              </a:rPr>
              <a:t>=</a:t>
            </a:r>
            <a:r>
              <a:rPr lang="en-US" altLang="zh-CN" sz="3200" b="1" i="1">
                <a:latin typeface="Arial" charset="0"/>
              </a:rPr>
              <a:t>A</a:t>
            </a:r>
            <a:r>
              <a:rPr lang="en-US" altLang="zh-CN" sz="3200" b="1">
                <a:latin typeface="Arial" charset="0"/>
              </a:rPr>
              <a:t>′)</a:t>
            </a:r>
            <a:endParaRPr lang="zh-CN" altLang="en-US" sz="3200" b="1" i="1">
              <a:latin typeface="Arial" charset="0"/>
            </a:endParaRPr>
          </a:p>
        </p:txBody>
      </p:sp>
      <p:sp>
        <p:nvSpPr>
          <p:cNvPr id="10251" name="Text Box 4"/>
          <p:cNvSpPr txBox="1">
            <a:spLocks noChangeArrowheads="1"/>
          </p:cNvSpPr>
          <p:nvPr/>
        </p:nvSpPr>
        <p:spPr bwMode="auto">
          <a:xfrm>
            <a:off x="1428750" y="404813"/>
            <a:ext cx="6715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Arial" charset="0"/>
              </a:rPr>
              <a:t>基本运算</a:t>
            </a:r>
            <a:endParaRPr lang="en-US" altLang="zh-CN" sz="36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96" grpId="0" autoUpdateAnimBg="0"/>
      <p:bldP spid="21546" grpId="0"/>
    </p:bld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25986</TotalTime>
  <Words>1969</Words>
  <Application>Microsoft Office PowerPoint</Application>
  <PresentationFormat>全屏显示(4:3)</PresentationFormat>
  <Paragraphs>609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50</vt:i4>
      </vt:variant>
    </vt:vector>
  </HeadingPairs>
  <TitlesOfParts>
    <vt:vector size="66" baseType="lpstr">
      <vt:lpstr>黑体</vt:lpstr>
      <vt:lpstr>华文行楷</vt:lpstr>
      <vt:lpstr>楷体</vt:lpstr>
      <vt:lpstr>楷体_GB2312</vt:lpstr>
      <vt:lpstr>隶书</vt:lpstr>
      <vt:lpstr>宋体</vt:lpstr>
      <vt:lpstr>微软雅黑</vt:lpstr>
      <vt:lpstr>Arial</vt:lpstr>
      <vt:lpstr>Symbol</vt:lpstr>
      <vt:lpstr>Times New Roman</vt:lpstr>
      <vt:lpstr>Wingdings</vt:lpstr>
      <vt:lpstr>Soaring</vt:lpstr>
      <vt:lpstr>Clip</vt:lpstr>
      <vt:lpstr>公式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Jessica</cp:lastModifiedBy>
  <cp:revision>2163</cp:revision>
  <dcterms:created xsi:type="dcterms:W3CDTF">2002-03-18T12:39:57Z</dcterms:created>
  <dcterms:modified xsi:type="dcterms:W3CDTF">2016-09-06T14:20:41Z</dcterms:modified>
</cp:coreProperties>
</file>