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594" r:id="rId2"/>
    <p:sldId id="642" r:id="rId3"/>
    <p:sldId id="388" r:id="rId4"/>
    <p:sldId id="640" r:id="rId5"/>
    <p:sldId id="647" r:id="rId6"/>
    <p:sldId id="641" r:id="rId7"/>
    <p:sldId id="644" r:id="rId8"/>
    <p:sldId id="648" r:id="rId9"/>
    <p:sldId id="598" r:id="rId10"/>
    <p:sldId id="448" r:id="rId11"/>
    <p:sldId id="651" r:id="rId12"/>
    <p:sldId id="664" r:id="rId13"/>
    <p:sldId id="449" r:id="rId14"/>
    <p:sldId id="652" r:id="rId15"/>
    <p:sldId id="666" r:id="rId16"/>
    <p:sldId id="667" r:id="rId17"/>
    <p:sldId id="451" r:id="rId18"/>
    <p:sldId id="668" r:id="rId19"/>
    <p:sldId id="452" r:id="rId20"/>
    <p:sldId id="453" r:id="rId21"/>
    <p:sldId id="454" r:id="rId22"/>
    <p:sldId id="646" r:id="rId23"/>
    <p:sldId id="580" r:id="rId24"/>
    <p:sldId id="455" r:id="rId25"/>
    <p:sldId id="456" r:id="rId26"/>
    <p:sldId id="633" r:id="rId27"/>
    <p:sldId id="462" r:id="rId28"/>
    <p:sldId id="658" r:id="rId29"/>
    <p:sldId id="659" r:id="rId30"/>
    <p:sldId id="661" r:id="rId31"/>
    <p:sldId id="671" r:id="rId32"/>
    <p:sldId id="656" r:id="rId33"/>
    <p:sldId id="669" r:id="rId34"/>
    <p:sldId id="463" r:id="rId35"/>
    <p:sldId id="464" r:id="rId36"/>
    <p:sldId id="645" r:id="rId37"/>
    <p:sldId id="662" r:id="rId38"/>
    <p:sldId id="469" r:id="rId39"/>
    <p:sldId id="470" r:id="rId40"/>
    <p:sldId id="670" r:id="rId41"/>
    <p:sldId id="635" r:id="rId42"/>
    <p:sldId id="465" r:id="rId43"/>
    <p:sldId id="466" r:id="rId44"/>
    <p:sldId id="467" r:id="rId45"/>
    <p:sldId id="636" r:id="rId46"/>
    <p:sldId id="468" r:id="rId47"/>
    <p:sldId id="634" r:id="rId48"/>
    <p:sldId id="654" r:id="rId49"/>
    <p:sldId id="518" r:id="rId50"/>
    <p:sldId id="596" r:id="rId51"/>
    <p:sldId id="597" r:id="rId52"/>
    <p:sldId id="655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60093"/>
    <a:srgbClr val="FFE0A3"/>
    <a:srgbClr val="9900CC"/>
    <a:srgbClr val="006600"/>
    <a:srgbClr val="FFFF99"/>
    <a:srgbClr val="0066FF"/>
    <a:srgbClr val="00CCFF"/>
    <a:srgbClr val="FF505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3" autoAdjust="0"/>
    <p:restoredTop sz="94711" autoAdjust="0"/>
  </p:normalViewPr>
  <p:slideViewPr>
    <p:cSldViewPr>
      <p:cViewPr varScale="1">
        <p:scale>
          <a:sx n="66" d="100"/>
          <a:sy n="66" d="100"/>
        </p:scale>
        <p:origin x="336" y="40"/>
      </p:cViewPr>
      <p:guideLst>
        <p:guide orient="horz" pos="225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C21D7E-6D46-4855-9C9B-AC35EA3DA4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192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2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510D2BC-BC31-4CAA-87A6-E3D38D9E8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75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197D6-7F5C-45B5-8FEE-06A1E368FC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8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E5A6-6A52-4141-AE6A-0B8566D1A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02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000E5-DEAE-4EAE-A9C2-92F520EE4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79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C2F5D7-3EA7-4E1A-AC0C-31DC4F4275A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98" name="Text Box 78"/>
          <p:cNvSpPr txBox="1">
            <a:spLocks noChangeArrowheads="1"/>
          </p:cNvSpPr>
          <p:nvPr/>
        </p:nvSpPr>
        <p:spPr bwMode="auto">
          <a:xfrm>
            <a:off x="1476375" y="1989138"/>
            <a:ext cx="1905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F=f(ABC)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835150" y="2781300"/>
            <a:ext cx="5334000" cy="1962150"/>
            <a:chOff x="576" y="1680"/>
            <a:chExt cx="3360" cy="1236"/>
          </a:xfrm>
        </p:grpSpPr>
        <p:sp>
          <p:nvSpPr>
            <p:cNvPr id="210000" name="Rectangle 80"/>
            <p:cNvSpPr>
              <a:spLocks noChangeArrowheads="1"/>
            </p:cNvSpPr>
            <p:nvPr/>
          </p:nvSpPr>
          <p:spPr bwMode="auto">
            <a:xfrm>
              <a:off x="321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210001" name="Rectangle 81"/>
            <p:cNvSpPr>
              <a:spLocks noChangeArrowheads="1"/>
            </p:cNvSpPr>
            <p:nvPr/>
          </p:nvSpPr>
          <p:spPr bwMode="auto">
            <a:xfrm>
              <a:off x="249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210002" name="Rectangle 82"/>
            <p:cNvSpPr>
              <a:spLocks noChangeArrowheads="1"/>
            </p:cNvSpPr>
            <p:nvPr/>
          </p:nvSpPr>
          <p:spPr bwMode="auto">
            <a:xfrm>
              <a:off x="177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210003" name="Rectangle 83"/>
            <p:cNvSpPr>
              <a:spLocks noChangeArrowheads="1"/>
            </p:cNvSpPr>
            <p:nvPr/>
          </p:nvSpPr>
          <p:spPr bwMode="auto">
            <a:xfrm>
              <a:off x="105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210004" name="Rectangle 84"/>
            <p:cNvSpPr>
              <a:spLocks noChangeArrowheads="1"/>
            </p:cNvSpPr>
            <p:nvPr/>
          </p:nvSpPr>
          <p:spPr bwMode="auto">
            <a:xfrm>
              <a:off x="321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210005" name="Rectangle 85"/>
            <p:cNvSpPr>
              <a:spLocks noChangeArrowheads="1"/>
            </p:cNvSpPr>
            <p:nvPr/>
          </p:nvSpPr>
          <p:spPr bwMode="auto">
            <a:xfrm>
              <a:off x="249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210006" name="Rectangle 86"/>
            <p:cNvSpPr>
              <a:spLocks noChangeArrowheads="1"/>
            </p:cNvSpPr>
            <p:nvPr/>
          </p:nvSpPr>
          <p:spPr bwMode="auto">
            <a:xfrm>
              <a:off x="177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0007" name="Rectangle 87"/>
            <p:cNvSpPr>
              <a:spLocks noChangeArrowheads="1"/>
            </p:cNvSpPr>
            <p:nvPr/>
          </p:nvSpPr>
          <p:spPr bwMode="auto">
            <a:xfrm>
              <a:off x="105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3329" name="Line 88"/>
            <p:cNvSpPr>
              <a:spLocks noChangeShapeType="1"/>
            </p:cNvSpPr>
            <p:nvPr/>
          </p:nvSpPr>
          <p:spPr bwMode="auto">
            <a:xfrm>
              <a:off x="1056" y="2208"/>
              <a:ext cx="28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0" name="Line 89"/>
            <p:cNvSpPr>
              <a:spLocks noChangeShapeType="1"/>
            </p:cNvSpPr>
            <p:nvPr/>
          </p:nvSpPr>
          <p:spPr bwMode="auto">
            <a:xfrm>
              <a:off x="1056" y="2534"/>
              <a:ext cx="28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1" name="Line 90"/>
            <p:cNvSpPr>
              <a:spLocks noChangeShapeType="1"/>
            </p:cNvSpPr>
            <p:nvPr/>
          </p:nvSpPr>
          <p:spPr bwMode="auto">
            <a:xfrm>
              <a:off x="1056" y="2860"/>
              <a:ext cx="28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2" name="Line 91"/>
            <p:cNvSpPr>
              <a:spLocks noChangeShapeType="1"/>
            </p:cNvSpPr>
            <p:nvPr/>
          </p:nvSpPr>
          <p:spPr bwMode="auto">
            <a:xfrm>
              <a:off x="1056" y="2208"/>
              <a:ext cx="0" cy="65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3" name="Line 92"/>
            <p:cNvSpPr>
              <a:spLocks noChangeShapeType="1"/>
            </p:cNvSpPr>
            <p:nvPr/>
          </p:nvSpPr>
          <p:spPr bwMode="auto">
            <a:xfrm>
              <a:off x="177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4" name="Line 93"/>
            <p:cNvSpPr>
              <a:spLocks noChangeShapeType="1"/>
            </p:cNvSpPr>
            <p:nvPr/>
          </p:nvSpPr>
          <p:spPr bwMode="auto">
            <a:xfrm>
              <a:off x="249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5" name="Line 94"/>
            <p:cNvSpPr>
              <a:spLocks noChangeShapeType="1"/>
            </p:cNvSpPr>
            <p:nvPr/>
          </p:nvSpPr>
          <p:spPr bwMode="auto">
            <a:xfrm>
              <a:off x="321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6" name="Line 95"/>
            <p:cNvSpPr>
              <a:spLocks noChangeShapeType="1"/>
            </p:cNvSpPr>
            <p:nvPr/>
          </p:nvSpPr>
          <p:spPr bwMode="auto">
            <a:xfrm>
              <a:off x="3936" y="2534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7" name="Line 96"/>
            <p:cNvSpPr>
              <a:spLocks noChangeShapeType="1"/>
            </p:cNvSpPr>
            <p:nvPr/>
          </p:nvSpPr>
          <p:spPr bwMode="auto">
            <a:xfrm>
              <a:off x="3936" y="2208"/>
              <a:ext cx="0" cy="32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8" name="Line 97"/>
            <p:cNvSpPr>
              <a:spLocks noChangeShapeType="1"/>
            </p:cNvSpPr>
            <p:nvPr/>
          </p:nvSpPr>
          <p:spPr bwMode="auto">
            <a:xfrm>
              <a:off x="672" y="1968"/>
              <a:ext cx="384" cy="24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018" name="Text Box 98"/>
            <p:cNvSpPr txBox="1">
              <a:spLocks noChangeArrowheads="1"/>
            </p:cNvSpPr>
            <p:nvPr/>
          </p:nvSpPr>
          <p:spPr bwMode="auto">
            <a:xfrm>
              <a:off x="1248" y="1680"/>
              <a:ext cx="268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00       01        11      10</a:t>
              </a:r>
            </a:p>
          </p:txBody>
        </p:sp>
        <p:sp>
          <p:nvSpPr>
            <p:cNvPr id="210019" name="Text Box 99"/>
            <p:cNvSpPr txBox="1">
              <a:spLocks noChangeArrowheads="1"/>
            </p:cNvSpPr>
            <p:nvPr/>
          </p:nvSpPr>
          <p:spPr bwMode="auto">
            <a:xfrm>
              <a:off x="672" y="2304"/>
              <a:ext cx="432" cy="6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0020" name="Text Box 100"/>
            <p:cNvSpPr txBox="1">
              <a:spLocks noChangeArrowheads="1"/>
            </p:cNvSpPr>
            <p:nvPr/>
          </p:nvSpPr>
          <p:spPr bwMode="auto">
            <a:xfrm>
              <a:off x="576" y="1977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10021" name="Text Box 101"/>
            <p:cNvSpPr txBox="1">
              <a:spLocks noChangeArrowheads="1"/>
            </p:cNvSpPr>
            <p:nvPr/>
          </p:nvSpPr>
          <p:spPr bwMode="auto">
            <a:xfrm>
              <a:off x="720" y="1737"/>
              <a:ext cx="5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pic>
        <p:nvPicPr>
          <p:cNvPr id="13318" name="Picture 6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2.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三变量卡诺图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9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22" name="Text Box 102"/>
          <p:cNvSpPr txBox="1">
            <a:spLocks noChangeArrowheads="1"/>
          </p:cNvSpPr>
          <p:nvPr/>
        </p:nvSpPr>
        <p:spPr bwMode="auto">
          <a:xfrm>
            <a:off x="900113" y="2205038"/>
            <a:ext cx="22098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F=f(ABCD)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563938" y="1989138"/>
            <a:ext cx="4648200" cy="3008312"/>
            <a:chOff x="2400" y="1833"/>
            <a:chExt cx="2928" cy="1895"/>
          </a:xfrm>
        </p:grpSpPr>
        <p:sp>
          <p:nvSpPr>
            <p:cNvPr id="210024" name="Rectangle 104"/>
            <p:cNvSpPr>
              <a:spLocks noChangeArrowheads="1"/>
            </p:cNvSpPr>
            <p:nvPr/>
          </p:nvSpPr>
          <p:spPr bwMode="auto">
            <a:xfrm>
              <a:off x="4752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10025" name="Rectangle 105"/>
            <p:cNvSpPr>
              <a:spLocks noChangeArrowheads="1"/>
            </p:cNvSpPr>
            <p:nvPr/>
          </p:nvSpPr>
          <p:spPr bwMode="auto">
            <a:xfrm>
              <a:off x="4176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</p:txBody>
        </p:sp>
        <p:sp>
          <p:nvSpPr>
            <p:cNvPr id="210026" name="Rectangle 106"/>
            <p:cNvSpPr>
              <a:spLocks noChangeArrowheads="1"/>
            </p:cNvSpPr>
            <p:nvPr/>
          </p:nvSpPr>
          <p:spPr bwMode="auto">
            <a:xfrm>
              <a:off x="3600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  <p:sp>
          <p:nvSpPr>
            <p:cNvPr id="210027" name="Rectangle 107"/>
            <p:cNvSpPr>
              <a:spLocks noChangeArrowheads="1"/>
            </p:cNvSpPr>
            <p:nvPr/>
          </p:nvSpPr>
          <p:spPr bwMode="auto">
            <a:xfrm>
              <a:off x="3024" y="3384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210028" name="Rectangle 108"/>
            <p:cNvSpPr>
              <a:spLocks noChangeArrowheads="1"/>
            </p:cNvSpPr>
            <p:nvPr/>
          </p:nvSpPr>
          <p:spPr bwMode="auto">
            <a:xfrm>
              <a:off x="4752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</p:txBody>
        </p:sp>
        <p:sp>
          <p:nvSpPr>
            <p:cNvPr id="210029" name="Rectangle 109"/>
            <p:cNvSpPr>
              <a:spLocks noChangeArrowheads="1"/>
            </p:cNvSpPr>
            <p:nvPr/>
          </p:nvSpPr>
          <p:spPr bwMode="auto">
            <a:xfrm>
              <a:off x="4176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</a:p>
          </p:txBody>
        </p:sp>
        <p:sp>
          <p:nvSpPr>
            <p:cNvPr id="210030" name="Rectangle 110"/>
            <p:cNvSpPr>
              <a:spLocks noChangeArrowheads="1"/>
            </p:cNvSpPr>
            <p:nvPr/>
          </p:nvSpPr>
          <p:spPr bwMode="auto">
            <a:xfrm>
              <a:off x="3600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</a:t>
              </a:r>
            </a:p>
          </p:txBody>
        </p:sp>
        <p:sp>
          <p:nvSpPr>
            <p:cNvPr id="210031" name="Rectangle 111"/>
            <p:cNvSpPr>
              <a:spLocks noChangeArrowheads="1"/>
            </p:cNvSpPr>
            <p:nvPr/>
          </p:nvSpPr>
          <p:spPr bwMode="auto">
            <a:xfrm>
              <a:off x="3024" y="3040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</p:txBody>
        </p:sp>
        <p:sp>
          <p:nvSpPr>
            <p:cNvPr id="210032" name="Rectangle 112"/>
            <p:cNvSpPr>
              <a:spLocks noChangeArrowheads="1"/>
            </p:cNvSpPr>
            <p:nvPr/>
          </p:nvSpPr>
          <p:spPr bwMode="auto">
            <a:xfrm>
              <a:off x="4752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210033" name="Rectangle 113"/>
            <p:cNvSpPr>
              <a:spLocks noChangeArrowheads="1"/>
            </p:cNvSpPr>
            <p:nvPr/>
          </p:nvSpPr>
          <p:spPr bwMode="auto">
            <a:xfrm>
              <a:off x="4176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210034" name="Rectangle 114"/>
            <p:cNvSpPr>
              <a:spLocks noChangeArrowheads="1"/>
            </p:cNvSpPr>
            <p:nvPr/>
          </p:nvSpPr>
          <p:spPr bwMode="auto">
            <a:xfrm>
              <a:off x="3600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210035" name="Rectangle 115"/>
            <p:cNvSpPr>
              <a:spLocks noChangeArrowheads="1"/>
            </p:cNvSpPr>
            <p:nvPr/>
          </p:nvSpPr>
          <p:spPr bwMode="auto">
            <a:xfrm>
              <a:off x="3024" y="2696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210036" name="Rectangle 116"/>
            <p:cNvSpPr>
              <a:spLocks noChangeArrowheads="1"/>
            </p:cNvSpPr>
            <p:nvPr/>
          </p:nvSpPr>
          <p:spPr bwMode="auto">
            <a:xfrm>
              <a:off x="4752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210037" name="Rectangle 117"/>
            <p:cNvSpPr>
              <a:spLocks noChangeArrowheads="1"/>
            </p:cNvSpPr>
            <p:nvPr/>
          </p:nvSpPr>
          <p:spPr bwMode="auto">
            <a:xfrm>
              <a:off x="4176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210038" name="Rectangle 118"/>
            <p:cNvSpPr>
              <a:spLocks noChangeArrowheads="1"/>
            </p:cNvSpPr>
            <p:nvPr/>
          </p:nvSpPr>
          <p:spPr bwMode="auto">
            <a:xfrm>
              <a:off x="3600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0039" name="Rectangle 119"/>
            <p:cNvSpPr>
              <a:spLocks noChangeArrowheads="1"/>
            </p:cNvSpPr>
            <p:nvPr/>
          </p:nvSpPr>
          <p:spPr bwMode="auto">
            <a:xfrm>
              <a:off x="3024" y="2352"/>
              <a:ext cx="576" cy="344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14361" name="Line 120"/>
            <p:cNvSpPr>
              <a:spLocks noChangeShapeType="1"/>
            </p:cNvSpPr>
            <p:nvPr/>
          </p:nvSpPr>
          <p:spPr bwMode="auto">
            <a:xfrm>
              <a:off x="3024" y="235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Line 121"/>
            <p:cNvSpPr>
              <a:spLocks noChangeShapeType="1"/>
            </p:cNvSpPr>
            <p:nvPr/>
          </p:nvSpPr>
          <p:spPr bwMode="auto">
            <a:xfrm>
              <a:off x="3024" y="2696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3" name="Line 122"/>
            <p:cNvSpPr>
              <a:spLocks noChangeShapeType="1"/>
            </p:cNvSpPr>
            <p:nvPr/>
          </p:nvSpPr>
          <p:spPr bwMode="auto">
            <a:xfrm>
              <a:off x="3024" y="3040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4" name="Line 123"/>
            <p:cNvSpPr>
              <a:spLocks noChangeShapeType="1"/>
            </p:cNvSpPr>
            <p:nvPr/>
          </p:nvSpPr>
          <p:spPr bwMode="auto">
            <a:xfrm>
              <a:off x="3024" y="3384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5" name="Line 124"/>
            <p:cNvSpPr>
              <a:spLocks noChangeShapeType="1"/>
            </p:cNvSpPr>
            <p:nvPr/>
          </p:nvSpPr>
          <p:spPr bwMode="auto">
            <a:xfrm>
              <a:off x="3024" y="3728"/>
              <a:ext cx="230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6" name="Line 125"/>
            <p:cNvSpPr>
              <a:spLocks noChangeShapeType="1"/>
            </p:cNvSpPr>
            <p:nvPr/>
          </p:nvSpPr>
          <p:spPr bwMode="auto">
            <a:xfrm>
              <a:off x="3024" y="2352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7" name="Line 126"/>
            <p:cNvSpPr>
              <a:spLocks noChangeShapeType="1"/>
            </p:cNvSpPr>
            <p:nvPr/>
          </p:nvSpPr>
          <p:spPr bwMode="auto">
            <a:xfrm>
              <a:off x="3600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8" name="Line 127"/>
            <p:cNvSpPr>
              <a:spLocks noChangeShapeType="1"/>
            </p:cNvSpPr>
            <p:nvPr/>
          </p:nvSpPr>
          <p:spPr bwMode="auto">
            <a:xfrm>
              <a:off x="4176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9" name="Line 128"/>
            <p:cNvSpPr>
              <a:spLocks noChangeShapeType="1"/>
            </p:cNvSpPr>
            <p:nvPr/>
          </p:nvSpPr>
          <p:spPr bwMode="auto">
            <a:xfrm>
              <a:off x="4752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0" name="Line 129"/>
            <p:cNvSpPr>
              <a:spLocks noChangeShapeType="1"/>
            </p:cNvSpPr>
            <p:nvPr/>
          </p:nvSpPr>
          <p:spPr bwMode="auto">
            <a:xfrm>
              <a:off x="5328" y="3384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1" name="Line 130"/>
            <p:cNvSpPr>
              <a:spLocks noChangeShapeType="1"/>
            </p:cNvSpPr>
            <p:nvPr/>
          </p:nvSpPr>
          <p:spPr bwMode="auto">
            <a:xfrm>
              <a:off x="5328" y="2352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2" name="Line 131"/>
            <p:cNvSpPr>
              <a:spLocks noChangeShapeType="1"/>
            </p:cNvSpPr>
            <p:nvPr/>
          </p:nvSpPr>
          <p:spPr bwMode="auto">
            <a:xfrm>
              <a:off x="3024" y="2696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3" name="Line 132"/>
            <p:cNvSpPr>
              <a:spLocks noChangeShapeType="1"/>
            </p:cNvSpPr>
            <p:nvPr/>
          </p:nvSpPr>
          <p:spPr bwMode="auto">
            <a:xfrm>
              <a:off x="3600" y="2352"/>
              <a:ext cx="172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4" name="Line 133"/>
            <p:cNvSpPr>
              <a:spLocks noChangeShapeType="1"/>
            </p:cNvSpPr>
            <p:nvPr/>
          </p:nvSpPr>
          <p:spPr bwMode="auto">
            <a:xfrm flipH="1" flipV="1">
              <a:off x="2640" y="1968"/>
              <a:ext cx="38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054" name="Text Box 134"/>
            <p:cNvSpPr txBox="1">
              <a:spLocks noChangeArrowheads="1"/>
            </p:cNvSpPr>
            <p:nvPr/>
          </p:nvSpPr>
          <p:spPr bwMode="auto">
            <a:xfrm>
              <a:off x="3024" y="1968"/>
              <a:ext cx="225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10055" name="Text Box 135"/>
            <p:cNvSpPr txBox="1">
              <a:spLocks noChangeArrowheads="1"/>
            </p:cNvSpPr>
            <p:nvPr/>
          </p:nvSpPr>
          <p:spPr bwMode="auto">
            <a:xfrm>
              <a:off x="2592" y="2448"/>
              <a:ext cx="480" cy="12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10056" name="Text Box 136"/>
            <p:cNvSpPr txBox="1">
              <a:spLocks noChangeArrowheads="1"/>
            </p:cNvSpPr>
            <p:nvPr/>
          </p:nvSpPr>
          <p:spPr bwMode="auto">
            <a:xfrm>
              <a:off x="2400" y="2064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10057" name="Text Box 137"/>
            <p:cNvSpPr txBox="1">
              <a:spLocks noChangeArrowheads="1"/>
            </p:cNvSpPr>
            <p:nvPr/>
          </p:nvSpPr>
          <p:spPr bwMode="auto">
            <a:xfrm>
              <a:off x="2736" y="1833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14340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3.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四变量卡诺图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4341" name="Picture 4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0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2843213" y="1844675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F=f(ABCDE) 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23850" y="2349500"/>
            <a:ext cx="8610600" cy="3186113"/>
            <a:chOff x="192" y="1017"/>
            <a:chExt cx="5424" cy="2007"/>
          </a:xfrm>
        </p:grpSpPr>
        <p:sp>
          <p:nvSpPr>
            <p:cNvPr id="15370" name="Rectangle 35"/>
            <p:cNvSpPr>
              <a:spLocks noChangeArrowheads="1"/>
            </p:cNvSpPr>
            <p:nvPr/>
          </p:nvSpPr>
          <p:spPr bwMode="auto">
            <a:xfrm>
              <a:off x="4974" y="2676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20</a:t>
              </a:r>
            </a:p>
          </p:txBody>
        </p:sp>
        <p:sp>
          <p:nvSpPr>
            <p:cNvPr id="15371" name="Rectangle 34"/>
            <p:cNvSpPr>
              <a:spLocks noChangeArrowheads="1"/>
            </p:cNvSpPr>
            <p:nvPr/>
          </p:nvSpPr>
          <p:spPr bwMode="auto">
            <a:xfrm>
              <a:off x="4380" y="2676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21</a:t>
              </a:r>
            </a:p>
          </p:txBody>
        </p:sp>
        <p:sp>
          <p:nvSpPr>
            <p:cNvPr id="15372" name="Rectangle 33"/>
            <p:cNvSpPr>
              <a:spLocks noChangeArrowheads="1"/>
            </p:cNvSpPr>
            <p:nvPr/>
          </p:nvSpPr>
          <p:spPr bwMode="auto">
            <a:xfrm>
              <a:off x="3786" y="2676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23</a:t>
              </a:r>
            </a:p>
          </p:txBody>
        </p:sp>
        <p:sp>
          <p:nvSpPr>
            <p:cNvPr id="15373" name="Rectangle 32"/>
            <p:cNvSpPr>
              <a:spLocks noChangeArrowheads="1"/>
            </p:cNvSpPr>
            <p:nvPr/>
          </p:nvSpPr>
          <p:spPr bwMode="auto">
            <a:xfrm>
              <a:off x="3192" y="2676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22</a:t>
              </a:r>
            </a:p>
          </p:txBody>
        </p:sp>
        <p:sp>
          <p:nvSpPr>
            <p:cNvPr id="15374" name="Rectangle 31"/>
            <p:cNvSpPr>
              <a:spLocks noChangeArrowheads="1"/>
            </p:cNvSpPr>
            <p:nvPr/>
          </p:nvSpPr>
          <p:spPr bwMode="auto">
            <a:xfrm>
              <a:off x="2598" y="2676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18</a:t>
              </a:r>
            </a:p>
          </p:txBody>
        </p:sp>
        <p:sp>
          <p:nvSpPr>
            <p:cNvPr id="15375" name="Rectangle 30"/>
            <p:cNvSpPr>
              <a:spLocks noChangeArrowheads="1"/>
            </p:cNvSpPr>
            <p:nvPr/>
          </p:nvSpPr>
          <p:spPr bwMode="auto">
            <a:xfrm>
              <a:off x="2004" y="2676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19</a:t>
              </a:r>
            </a:p>
          </p:txBody>
        </p:sp>
        <p:sp>
          <p:nvSpPr>
            <p:cNvPr id="15376" name="Rectangle 29"/>
            <p:cNvSpPr>
              <a:spLocks noChangeArrowheads="1"/>
            </p:cNvSpPr>
            <p:nvPr/>
          </p:nvSpPr>
          <p:spPr bwMode="auto">
            <a:xfrm>
              <a:off x="1410" y="2676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17</a:t>
              </a:r>
            </a:p>
          </p:txBody>
        </p:sp>
        <p:sp>
          <p:nvSpPr>
            <p:cNvPr id="15377" name="Rectangle 28"/>
            <p:cNvSpPr>
              <a:spLocks noChangeArrowheads="1"/>
            </p:cNvSpPr>
            <p:nvPr/>
          </p:nvSpPr>
          <p:spPr bwMode="auto">
            <a:xfrm>
              <a:off x="816" y="2676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16</a:t>
              </a:r>
            </a:p>
          </p:txBody>
        </p:sp>
        <p:sp>
          <p:nvSpPr>
            <p:cNvPr id="15378" name="Rectangle 27"/>
            <p:cNvSpPr>
              <a:spLocks noChangeArrowheads="1"/>
            </p:cNvSpPr>
            <p:nvPr/>
          </p:nvSpPr>
          <p:spPr bwMode="auto">
            <a:xfrm>
              <a:off x="4974" y="2328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28</a:t>
              </a:r>
            </a:p>
          </p:txBody>
        </p:sp>
        <p:sp>
          <p:nvSpPr>
            <p:cNvPr id="15379" name="Rectangle 26"/>
            <p:cNvSpPr>
              <a:spLocks noChangeArrowheads="1"/>
            </p:cNvSpPr>
            <p:nvPr/>
          </p:nvSpPr>
          <p:spPr bwMode="auto">
            <a:xfrm>
              <a:off x="4380" y="2328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29</a:t>
              </a:r>
            </a:p>
          </p:txBody>
        </p:sp>
        <p:sp>
          <p:nvSpPr>
            <p:cNvPr id="15380" name="Rectangle 25"/>
            <p:cNvSpPr>
              <a:spLocks noChangeArrowheads="1"/>
            </p:cNvSpPr>
            <p:nvPr/>
          </p:nvSpPr>
          <p:spPr bwMode="auto">
            <a:xfrm>
              <a:off x="3786" y="2328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31</a:t>
              </a:r>
            </a:p>
          </p:txBody>
        </p:sp>
        <p:sp>
          <p:nvSpPr>
            <p:cNvPr id="15381" name="Rectangle 24"/>
            <p:cNvSpPr>
              <a:spLocks noChangeArrowheads="1"/>
            </p:cNvSpPr>
            <p:nvPr/>
          </p:nvSpPr>
          <p:spPr bwMode="auto">
            <a:xfrm>
              <a:off x="3192" y="2328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30</a:t>
              </a:r>
            </a:p>
          </p:txBody>
        </p:sp>
        <p:sp>
          <p:nvSpPr>
            <p:cNvPr id="15382" name="Rectangle 23"/>
            <p:cNvSpPr>
              <a:spLocks noChangeArrowheads="1"/>
            </p:cNvSpPr>
            <p:nvPr/>
          </p:nvSpPr>
          <p:spPr bwMode="auto">
            <a:xfrm>
              <a:off x="2598" y="2328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26</a:t>
              </a:r>
            </a:p>
          </p:txBody>
        </p:sp>
        <p:sp>
          <p:nvSpPr>
            <p:cNvPr id="15383" name="Rectangle 22"/>
            <p:cNvSpPr>
              <a:spLocks noChangeArrowheads="1"/>
            </p:cNvSpPr>
            <p:nvPr/>
          </p:nvSpPr>
          <p:spPr bwMode="auto">
            <a:xfrm>
              <a:off x="2004" y="2328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27</a:t>
              </a:r>
            </a:p>
          </p:txBody>
        </p:sp>
        <p:sp>
          <p:nvSpPr>
            <p:cNvPr id="15384" name="Rectangle 21"/>
            <p:cNvSpPr>
              <a:spLocks noChangeArrowheads="1"/>
            </p:cNvSpPr>
            <p:nvPr/>
          </p:nvSpPr>
          <p:spPr bwMode="auto">
            <a:xfrm>
              <a:off x="1410" y="2328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25</a:t>
              </a:r>
            </a:p>
          </p:txBody>
        </p:sp>
        <p:sp>
          <p:nvSpPr>
            <p:cNvPr id="15385" name="Rectangle 20"/>
            <p:cNvSpPr>
              <a:spLocks noChangeArrowheads="1"/>
            </p:cNvSpPr>
            <p:nvPr/>
          </p:nvSpPr>
          <p:spPr bwMode="auto">
            <a:xfrm>
              <a:off x="816" y="2328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24</a:t>
              </a:r>
            </a:p>
          </p:txBody>
        </p:sp>
        <p:sp>
          <p:nvSpPr>
            <p:cNvPr id="15386" name="Rectangle 19"/>
            <p:cNvSpPr>
              <a:spLocks noChangeArrowheads="1"/>
            </p:cNvSpPr>
            <p:nvPr/>
          </p:nvSpPr>
          <p:spPr bwMode="auto">
            <a:xfrm>
              <a:off x="4974" y="1980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15387" name="Rectangle 18"/>
            <p:cNvSpPr>
              <a:spLocks noChangeArrowheads="1"/>
            </p:cNvSpPr>
            <p:nvPr/>
          </p:nvSpPr>
          <p:spPr bwMode="auto">
            <a:xfrm>
              <a:off x="4380" y="1980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13</a:t>
              </a:r>
            </a:p>
          </p:txBody>
        </p:sp>
        <p:sp>
          <p:nvSpPr>
            <p:cNvPr id="15388" name="Rectangle 17"/>
            <p:cNvSpPr>
              <a:spLocks noChangeArrowheads="1"/>
            </p:cNvSpPr>
            <p:nvPr/>
          </p:nvSpPr>
          <p:spPr bwMode="auto">
            <a:xfrm>
              <a:off x="3786" y="1980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15</a:t>
              </a:r>
            </a:p>
          </p:txBody>
        </p:sp>
        <p:sp>
          <p:nvSpPr>
            <p:cNvPr id="15389" name="Rectangle 16"/>
            <p:cNvSpPr>
              <a:spLocks noChangeArrowheads="1"/>
            </p:cNvSpPr>
            <p:nvPr/>
          </p:nvSpPr>
          <p:spPr bwMode="auto">
            <a:xfrm>
              <a:off x="3192" y="1980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14</a:t>
              </a:r>
            </a:p>
          </p:txBody>
        </p:sp>
        <p:sp>
          <p:nvSpPr>
            <p:cNvPr id="15390" name="Rectangle 15"/>
            <p:cNvSpPr>
              <a:spLocks noChangeArrowheads="1"/>
            </p:cNvSpPr>
            <p:nvPr/>
          </p:nvSpPr>
          <p:spPr bwMode="auto">
            <a:xfrm>
              <a:off x="2598" y="1980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2004" y="1980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11</a:t>
              </a:r>
            </a:p>
          </p:txBody>
        </p:sp>
        <p:sp>
          <p:nvSpPr>
            <p:cNvPr id="15392" name="Rectangle 13"/>
            <p:cNvSpPr>
              <a:spLocks noChangeArrowheads="1"/>
            </p:cNvSpPr>
            <p:nvPr/>
          </p:nvSpPr>
          <p:spPr bwMode="auto">
            <a:xfrm>
              <a:off x="1410" y="1980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9</a:t>
              </a:r>
            </a:p>
          </p:txBody>
        </p:sp>
        <p:sp>
          <p:nvSpPr>
            <p:cNvPr id="15393" name="Rectangle 12"/>
            <p:cNvSpPr>
              <a:spLocks noChangeArrowheads="1"/>
            </p:cNvSpPr>
            <p:nvPr/>
          </p:nvSpPr>
          <p:spPr bwMode="auto">
            <a:xfrm>
              <a:off x="816" y="1980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8</a:t>
              </a:r>
            </a:p>
          </p:txBody>
        </p:sp>
        <p:sp>
          <p:nvSpPr>
            <p:cNvPr id="15394" name="Rectangle 11"/>
            <p:cNvSpPr>
              <a:spLocks noChangeArrowheads="1"/>
            </p:cNvSpPr>
            <p:nvPr/>
          </p:nvSpPr>
          <p:spPr bwMode="auto">
            <a:xfrm>
              <a:off x="4974" y="1632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15395" name="Rectangle 10"/>
            <p:cNvSpPr>
              <a:spLocks noChangeArrowheads="1"/>
            </p:cNvSpPr>
            <p:nvPr/>
          </p:nvSpPr>
          <p:spPr bwMode="auto">
            <a:xfrm>
              <a:off x="4380" y="1632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15396" name="Rectangle 9"/>
            <p:cNvSpPr>
              <a:spLocks noChangeArrowheads="1"/>
            </p:cNvSpPr>
            <p:nvPr/>
          </p:nvSpPr>
          <p:spPr bwMode="auto">
            <a:xfrm>
              <a:off x="3786" y="1632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7</a:t>
              </a:r>
            </a:p>
          </p:txBody>
        </p:sp>
        <p:sp>
          <p:nvSpPr>
            <p:cNvPr id="15397" name="Rectangle 8"/>
            <p:cNvSpPr>
              <a:spLocks noChangeArrowheads="1"/>
            </p:cNvSpPr>
            <p:nvPr/>
          </p:nvSpPr>
          <p:spPr bwMode="auto">
            <a:xfrm>
              <a:off x="3192" y="1632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6</a:t>
              </a:r>
            </a:p>
          </p:txBody>
        </p:sp>
        <p:sp>
          <p:nvSpPr>
            <p:cNvPr id="15398" name="Rectangle 7"/>
            <p:cNvSpPr>
              <a:spLocks noChangeArrowheads="1"/>
            </p:cNvSpPr>
            <p:nvPr/>
          </p:nvSpPr>
          <p:spPr bwMode="auto">
            <a:xfrm>
              <a:off x="2598" y="1632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15399" name="Rectangle 6"/>
            <p:cNvSpPr>
              <a:spLocks noChangeArrowheads="1"/>
            </p:cNvSpPr>
            <p:nvPr/>
          </p:nvSpPr>
          <p:spPr bwMode="auto">
            <a:xfrm>
              <a:off x="2004" y="1632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15400" name="Rectangle 5"/>
            <p:cNvSpPr>
              <a:spLocks noChangeArrowheads="1"/>
            </p:cNvSpPr>
            <p:nvPr/>
          </p:nvSpPr>
          <p:spPr bwMode="auto">
            <a:xfrm>
              <a:off x="1410" y="1632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5401" name="Rectangle 4"/>
            <p:cNvSpPr>
              <a:spLocks noChangeArrowheads="1"/>
            </p:cNvSpPr>
            <p:nvPr/>
          </p:nvSpPr>
          <p:spPr bwMode="auto">
            <a:xfrm>
              <a:off x="816" y="1632"/>
              <a:ext cx="594" cy="348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15402" name="Line 36"/>
            <p:cNvSpPr>
              <a:spLocks noChangeShapeType="1"/>
            </p:cNvSpPr>
            <p:nvPr/>
          </p:nvSpPr>
          <p:spPr bwMode="auto">
            <a:xfrm>
              <a:off x="816" y="1632"/>
              <a:ext cx="4752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3" name="Line 37"/>
            <p:cNvSpPr>
              <a:spLocks noChangeShapeType="1"/>
            </p:cNvSpPr>
            <p:nvPr/>
          </p:nvSpPr>
          <p:spPr bwMode="auto">
            <a:xfrm>
              <a:off x="816" y="1980"/>
              <a:ext cx="475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4" name="Line 38"/>
            <p:cNvSpPr>
              <a:spLocks noChangeShapeType="1"/>
            </p:cNvSpPr>
            <p:nvPr/>
          </p:nvSpPr>
          <p:spPr bwMode="auto">
            <a:xfrm>
              <a:off x="816" y="2328"/>
              <a:ext cx="475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5" name="Line 39"/>
            <p:cNvSpPr>
              <a:spLocks noChangeShapeType="1"/>
            </p:cNvSpPr>
            <p:nvPr/>
          </p:nvSpPr>
          <p:spPr bwMode="auto">
            <a:xfrm>
              <a:off x="816" y="2676"/>
              <a:ext cx="475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6" name="Line 40"/>
            <p:cNvSpPr>
              <a:spLocks noChangeShapeType="1"/>
            </p:cNvSpPr>
            <p:nvPr/>
          </p:nvSpPr>
          <p:spPr bwMode="auto">
            <a:xfrm>
              <a:off x="816" y="3024"/>
              <a:ext cx="4752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7" name="Line 41"/>
            <p:cNvSpPr>
              <a:spLocks noChangeShapeType="1"/>
            </p:cNvSpPr>
            <p:nvPr/>
          </p:nvSpPr>
          <p:spPr bwMode="auto">
            <a:xfrm>
              <a:off x="816" y="1632"/>
              <a:ext cx="0" cy="139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8" name="Line 42"/>
            <p:cNvSpPr>
              <a:spLocks noChangeShapeType="1"/>
            </p:cNvSpPr>
            <p:nvPr/>
          </p:nvSpPr>
          <p:spPr bwMode="auto">
            <a:xfrm>
              <a:off x="1410" y="1632"/>
              <a:ext cx="0" cy="13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9" name="Line 43"/>
            <p:cNvSpPr>
              <a:spLocks noChangeShapeType="1"/>
            </p:cNvSpPr>
            <p:nvPr/>
          </p:nvSpPr>
          <p:spPr bwMode="auto">
            <a:xfrm>
              <a:off x="2004" y="1632"/>
              <a:ext cx="0" cy="13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0" name="Line 44"/>
            <p:cNvSpPr>
              <a:spLocks noChangeShapeType="1"/>
            </p:cNvSpPr>
            <p:nvPr/>
          </p:nvSpPr>
          <p:spPr bwMode="auto">
            <a:xfrm>
              <a:off x="2598" y="1632"/>
              <a:ext cx="0" cy="13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1" name="Line 45"/>
            <p:cNvSpPr>
              <a:spLocks noChangeShapeType="1"/>
            </p:cNvSpPr>
            <p:nvPr/>
          </p:nvSpPr>
          <p:spPr bwMode="auto">
            <a:xfrm>
              <a:off x="3192" y="1632"/>
              <a:ext cx="0" cy="13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2" name="Line 46"/>
            <p:cNvSpPr>
              <a:spLocks noChangeShapeType="1"/>
            </p:cNvSpPr>
            <p:nvPr/>
          </p:nvSpPr>
          <p:spPr bwMode="auto">
            <a:xfrm>
              <a:off x="3786" y="1632"/>
              <a:ext cx="0" cy="13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3" name="Line 47"/>
            <p:cNvSpPr>
              <a:spLocks noChangeShapeType="1"/>
            </p:cNvSpPr>
            <p:nvPr/>
          </p:nvSpPr>
          <p:spPr bwMode="auto">
            <a:xfrm>
              <a:off x="4380" y="1632"/>
              <a:ext cx="0" cy="13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4" name="Line 48"/>
            <p:cNvSpPr>
              <a:spLocks noChangeShapeType="1"/>
            </p:cNvSpPr>
            <p:nvPr/>
          </p:nvSpPr>
          <p:spPr bwMode="auto">
            <a:xfrm>
              <a:off x="4974" y="1632"/>
              <a:ext cx="0" cy="13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5" name="Line 49"/>
            <p:cNvSpPr>
              <a:spLocks noChangeShapeType="1"/>
            </p:cNvSpPr>
            <p:nvPr/>
          </p:nvSpPr>
          <p:spPr bwMode="auto">
            <a:xfrm>
              <a:off x="5568" y="1632"/>
              <a:ext cx="0" cy="139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6" name="Text Box 51"/>
            <p:cNvSpPr txBox="1">
              <a:spLocks noChangeArrowheads="1"/>
            </p:cNvSpPr>
            <p:nvPr/>
          </p:nvSpPr>
          <p:spPr bwMode="auto">
            <a:xfrm>
              <a:off x="816" y="1219"/>
              <a:ext cx="48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/>
                <a:t>000   001   011   010   110    111   101   100</a:t>
              </a:r>
            </a:p>
          </p:txBody>
        </p:sp>
        <p:sp>
          <p:nvSpPr>
            <p:cNvPr id="15417" name="Text Box 52"/>
            <p:cNvSpPr txBox="1">
              <a:spLocks noChangeArrowheads="1"/>
            </p:cNvSpPr>
            <p:nvPr/>
          </p:nvSpPr>
          <p:spPr bwMode="auto">
            <a:xfrm>
              <a:off x="384" y="1720"/>
              <a:ext cx="432" cy="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r>
                <a:rPr lang="en-US" altLang="zh-CN" sz="3200" b="1"/>
                <a:t>00</a:t>
              </a:r>
            </a:p>
            <a:p>
              <a:pPr algn="ctr" eaLnBrk="1" hangingPunct="1">
                <a:lnSpc>
                  <a:spcPct val="60000"/>
                </a:lnSpc>
              </a:pPr>
              <a:r>
                <a:rPr lang="en-US" altLang="zh-CN" sz="3200" b="1"/>
                <a:t>01</a:t>
              </a:r>
            </a:p>
            <a:p>
              <a:pPr algn="ctr" eaLnBrk="1" hangingPunct="1">
                <a:lnSpc>
                  <a:spcPct val="60000"/>
                </a:lnSpc>
              </a:pPr>
              <a:r>
                <a:rPr lang="en-US" altLang="zh-CN" sz="3200" b="1"/>
                <a:t>11</a:t>
              </a:r>
            </a:p>
            <a:p>
              <a:pPr algn="ctr" eaLnBrk="1" hangingPunct="1">
                <a:lnSpc>
                  <a:spcPct val="60000"/>
                </a:lnSpc>
              </a:pPr>
              <a:r>
                <a:rPr lang="en-US" altLang="zh-CN" sz="3200" b="1"/>
                <a:t>10</a:t>
              </a:r>
            </a:p>
          </p:txBody>
        </p:sp>
        <p:sp>
          <p:nvSpPr>
            <p:cNvPr id="15418" name="Line 53"/>
            <p:cNvSpPr>
              <a:spLocks noChangeShapeType="1"/>
            </p:cNvSpPr>
            <p:nvPr/>
          </p:nvSpPr>
          <p:spPr bwMode="auto">
            <a:xfrm flipH="1" flipV="1">
              <a:off x="384" y="1200"/>
              <a:ext cx="43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9" name="Text Box 54"/>
            <p:cNvSpPr txBox="1">
              <a:spLocks noChangeArrowheads="1"/>
            </p:cNvSpPr>
            <p:nvPr/>
          </p:nvSpPr>
          <p:spPr bwMode="auto">
            <a:xfrm>
              <a:off x="192" y="1353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AB</a:t>
              </a:r>
            </a:p>
          </p:txBody>
        </p:sp>
        <p:sp>
          <p:nvSpPr>
            <p:cNvPr id="15420" name="Text Box 55"/>
            <p:cNvSpPr txBox="1">
              <a:spLocks noChangeArrowheads="1"/>
            </p:cNvSpPr>
            <p:nvPr/>
          </p:nvSpPr>
          <p:spPr bwMode="auto">
            <a:xfrm>
              <a:off x="480" y="1017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CDE</a:t>
              </a:r>
            </a:p>
          </p:txBody>
        </p:sp>
      </p:grpSp>
      <p:pic>
        <p:nvPicPr>
          <p:cNvPr id="15366" name="Picture 5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4.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五变量卡诺图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5369" name="直接连接符 60"/>
          <p:cNvCxnSpPr>
            <a:cxnSpLocks noChangeShapeType="1"/>
          </p:cNvCxnSpPr>
          <p:nvPr/>
        </p:nvCxnSpPr>
        <p:spPr bwMode="auto">
          <a:xfrm>
            <a:off x="5076825" y="2492375"/>
            <a:ext cx="0" cy="3960813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478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5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4.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五变量卡诺图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59" name="Group 76"/>
          <p:cNvGrpSpPr>
            <a:grpSpLocks/>
          </p:cNvGrpSpPr>
          <p:nvPr/>
        </p:nvGrpSpPr>
        <p:grpSpPr bwMode="auto">
          <a:xfrm>
            <a:off x="684213" y="2205038"/>
            <a:ext cx="3276600" cy="2362200"/>
            <a:chOff x="432" y="960"/>
            <a:chExt cx="2064" cy="1488"/>
          </a:xfrm>
        </p:grpSpPr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</a:t>
              </a: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25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28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29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30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34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35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36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91" name="Text Box 38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92" name="Text Box 39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93" name="Text Box 40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94" name="Group 77"/>
          <p:cNvGrpSpPr>
            <a:grpSpLocks/>
          </p:cNvGrpSpPr>
          <p:nvPr/>
        </p:nvGrpSpPr>
        <p:grpSpPr bwMode="auto">
          <a:xfrm>
            <a:off x="4800600" y="2209800"/>
            <a:ext cx="3276600" cy="2362200"/>
            <a:chOff x="432" y="960"/>
            <a:chExt cx="2064" cy="1488"/>
          </a:xfrm>
        </p:grpSpPr>
        <p:sp>
          <p:nvSpPr>
            <p:cNvPr id="95" name="Rectangle 78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26</a:t>
              </a:r>
            </a:p>
          </p:txBody>
        </p:sp>
        <p:sp>
          <p:nvSpPr>
            <p:cNvPr id="96" name="Rectangle 79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27</a:t>
              </a:r>
            </a:p>
          </p:txBody>
        </p:sp>
        <p:sp>
          <p:nvSpPr>
            <p:cNvPr id="97" name="Rectangle 80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25</a:t>
              </a:r>
            </a:p>
          </p:txBody>
        </p:sp>
        <p:sp>
          <p:nvSpPr>
            <p:cNvPr id="98" name="Rectangle 81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24</a:t>
              </a:r>
            </a:p>
          </p:txBody>
        </p:sp>
        <p:sp>
          <p:nvSpPr>
            <p:cNvPr id="99" name="Rectangle 82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30</a:t>
              </a:r>
            </a:p>
          </p:txBody>
        </p:sp>
        <p:sp>
          <p:nvSpPr>
            <p:cNvPr id="100" name="Rectangle 83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31</a:t>
              </a:r>
            </a:p>
          </p:txBody>
        </p:sp>
        <p:sp>
          <p:nvSpPr>
            <p:cNvPr id="101" name="Rectangle 84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</a:p>
          </p:txBody>
        </p:sp>
        <p:sp>
          <p:nvSpPr>
            <p:cNvPr id="102" name="Rectangle 85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28</a:t>
              </a:r>
            </a:p>
          </p:txBody>
        </p:sp>
        <p:sp>
          <p:nvSpPr>
            <p:cNvPr id="103" name="Rectangle 86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22</a:t>
              </a:r>
            </a:p>
          </p:txBody>
        </p:sp>
        <p:sp>
          <p:nvSpPr>
            <p:cNvPr id="104" name="Rectangle 87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23</a:t>
              </a:r>
            </a:p>
          </p:txBody>
        </p:sp>
        <p:sp>
          <p:nvSpPr>
            <p:cNvPr id="105" name="Rectangle 88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21</a:t>
              </a:r>
            </a:p>
          </p:txBody>
        </p:sp>
        <p:sp>
          <p:nvSpPr>
            <p:cNvPr id="106" name="Rectangle 89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</a:t>
              </a:r>
            </a:p>
          </p:txBody>
        </p:sp>
        <p:sp>
          <p:nvSpPr>
            <p:cNvPr id="107" name="Rectangle 90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18</a:t>
              </a:r>
            </a:p>
          </p:txBody>
        </p:sp>
        <p:sp>
          <p:nvSpPr>
            <p:cNvPr id="108" name="Rectangle 91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19</a:t>
              </a:r>
            </a:p>
          </p:txBody>
        </p:sp>
        <p:sp>
          <p:nvSpPr>
            <p:cNvPr id="109" name="Rectangle 92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</a:p>
          </p:txBody>
        </p:sp>
        <p:sp>
          <p:nvSpPr>
            <p:cNvPr id="111" name="Line 94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95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Line 96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" name="Line 97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99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" name="Line 100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" name="Line 101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Line 102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103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" name="Line 104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Line 105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Line 106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Line 107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" name="Text Box 108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126" name="Text Box 109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127" name="Text Box 110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</a:p>
          </p:txBody>
        </p:sp>
        <p:sp>
          <p:nvSpPr>
            <p:cNvPr id="128" name="Text Box 111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5</a:t>
              </a:r>
            </a:p>
          </p:txBody>
        </p:sp>
      </p:grpSp>
      <p:sp>
        <p:nvSpPr>
          <p:cNvPr id="129" name="Text Box 112"/>
          <p:cNvSpPr txBox="1">
            <a:spLocks noChangeArrowheads="1"/>
          </p:cNvSpPr>
          <p:nvPr/>
        </p:nvSpPr>
        <p:spPr bwMode="auto">
          <a:xfrm>
            <a:off x="2057400" y="4525963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30" name="Text Box 113"/>
          <p:cNvSpPr txBox="1">
            <a:spLocks noChangeArrowheads="1"/>
          </p:cNvSpPr>
          <p:nvPr/>
        </p:nvSpPr>
        <p:spPr bwMode="auto">
          <a:xfrm>
            <a:off x="6248400" y="4572000"/>
            <a:ext cx="1828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utoUpdateAnimBg="0"/>
      <p:bldP spid="1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971550" y="40767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开关函数的最简形式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1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827088" y="1844675"/>
            <a:ext cx="1600200" cy="4443413"/>
            <a:chOff x="1872" y="960"/>
            <a:chExt cx="1008" cy="2799"/>
          </a:xfrm>
        </p:grpSpPr>
        <p:sp>
          <p:nvSpPr>
            <p:cNvPr id="212097" name="Text Box 129"/>
            <p:cNvSpPr txBox="1">
              <a:spLocks noChangeArrowheads="1"/>
            </p:cNvSpPr>
            <p:nvPr/>
          </p:nvSpPr>
          <p:spPr bwMode="auto">
            <a:xfrm>
              <a:off x="1872" y="1200"/>
              <a:ext cx="1008" cy="255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C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0 0  1    0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1 0 0     0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1 1 0     1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1 1 1     1</a:t>
              </a:r>
            </a:p>
          </p:txBody>
        </p:sp>
        <p:sp>
          <p:nvSpPr>
            <p:cNvPr id="17459" name="Text Box 130"/>
            <p:cNvSpPr txBox="1">
              <a:spLocks noChangeArrowheads="1"/>
            </p:cNvSpPr>
            <p:nvPr/>
          </p:nvSpPr>
          <p:spPr bwMode="auto">
            <a:xfrm>
              <a:off x="1968" y="960"/>
              <a:ext cx="86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700" b="1">
                  <a:latin typeface="Arial" charset="0"/>
                </a:rPr>
                <a:t>真值表</a:t>
              </a:r>
              <a:endParaRPr lang="en-US" altLang="zh-CN" sz="1700" b="1">
                <a:latin typeface="Arial" charset="0"/>
              </a:endParaRPr>
            </a:p>
          </p:txBody>
        </p:sp>
        <p:sp>
          <p:nvSpPr>
            <p:cNvPr id="17460" name="Line 131"/>
            <p:cNvSpPr>
              <a:spLocks noChangeShapeType="1"/>
            </p:cNvSpPr>
            <p:nvPr/>
          </p:nvSpPr>
          <p:spPr bwMode="auto">
            <a:xfrm>
              <a:off x="2494" y="1213"/>
              <a:ext cx="2" cy="2531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132"/>
            <p:cNvSpPr>
              <a:spLocks noChangeShapeType="1"/>
            </p:cNvSpPr>
            <p:nvPr/>
          </p:nvSpPr>
          <p:spPr bwMode="auto">
            <a:xfrm>
              <a:off x="1872" y="1445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2102" name="Text Box 134"/>
          <p:cNvSpPr txBox="1">
            <a:spLocks noChangeArrowheads="1"/>
          </p:cNvSpPr>
          <p:nvPr/>
        </p:nvSpPr>
        <p:spPr bwMode="auto">
          <a:xfrm>
            <a:off x="539750" y="1052513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① </a:t>
            </a:r>
            <a:r>
              <a:rPr lang="zh-CN" altLang="en-US" sz="2800" b="1">
                <a:latin typeface="Arial" charset="0"/>
              </a:rPr>
              <a:t>已知真值表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212126" name="Text Box 158"/>
          <p:cNvSpPr txBox="1">
            <a:spLocks noChangeArrowheads="1"/>
          </p:cNvSpPr>
          <p:nvPr/>
        </p:nvSpPr>
        <p:spPr bwMode="auto">
          <a:xfrm>
            <a:off x="3707407" y="1052513"/>
            <a:ext cx="3744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② </a:t>
            </a:r>
            <a:r>
              <a:rPr lang="zh-CN" altLang="en-US" sz="2800" b="1" dirty="0">
                <a:latin typeface="Arial" charset="0"/>
              </a:rPr>
              <a:t>已知标准与或式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212128" name="Text Box 160"/>
          <p:cNvSpPr txBox="1">
            <a:spLocks noChangeArrowheads="1"/>
          </p:cNvSpPr>
          <p:nvPr/>
        </p:nvSpPr>
        <p:spPr bwMode="auto">
          <a:xfrm>
            <a:off x="3791332" y="148141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F= </a:t>
            </a:r>
            <a:r>
              <a:rPr lang="en-US" altLang="zh-CN" sz="3200" b="1" dirty="0">
                <a:cs typeface="Times New Roman" pitchFamily="18" charset="0"/>
              </a:rPr>
              <a:t>Σ </a:t>
            </a:r>
            <a:r>
              <a:rPr lang="en-US" altLang="zh-CN" sz="3200" b="1" dirty="0"/>
              <a:t>m</a:t>
            </a:r>
            <a:r>
              <a:rPr lang="en-US" altLang="zh-CN" sz="3200" b="1" baseline="30000" dirty="0">
                <a:latin typeface="宋体" pitchFamily="2" charset="-122"/>
              </a:rPr>
              <a:t>3 </a:t>
            </a:r>
            <a:r>
              <a:rPr lang="en-US" altLang="zh-CN" sz="3200" b="1" dirty="0">
                <a:cs typeface="Times New Roman" pitchFamily="18" charset="0"/>
              </a:rPr>
              <a:t>( 3 , 5 , 6 , 7 )</a:t>
            </a:r>
          </a:p>
        </p:txBody>
      </p:sp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5554923" y="4334654"/>
            <a:ext cx="2905125" cy="1050925"/>
            <a:chOff x="3402" y="2022"/>
            <a:chExt cx="1830" cy="662"/>
          </a:xfrm>
        </p:grpSpPr>
        <p:sp>
          <p:nvSpPr>
            <p:cNvPr id="17454" name="Text Box 162"/>
            <p:cNvSpPr txBox="1">
              <a:spLocks noChangeArrowheads="1"/>
            </p:cNvSpPr>
            <p:nvPr/>
          </p:nvSpPr>
          <p:spPr bwMode="auto">
            <a:xfrm>
              <a:off x="4128" y="202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7455" name="Text Box 163"/>
            <p:cNvSpPr txBox="1">
              <a:spLocks noChangeArrowheads="1"/>
            </p:cNvSpPr>
            <p:nvPr/>
          </p:nvSpPr>
          <p:spPr bwMode="auto">
            <a:xfrm>
              <a:off x="4848" y="235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7456" name="Text Box 164"/>
            <p:cNvSpPr txBox="1">
              <a:spLocks noChangeArrowheads="1"/>
            </p:cNvSpPr>
            <p:nvPr/>
          </p:nvSpPr>
          <p:spPr bwMode="auto">
            <a:xfrm>
              <a:off x="3402" y="235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7457" name="Text Box 165"/>
            <p:cNvSpPr txBox="1">
              <a:spLocks noChangeArrowheads="1"/>
            </p:cNvSpPr>
            <p:nvPr/>
          </p:nvSpPr>
          <p:spPr bwMode="auto">
            <a:xfrm>
              <a:off x="4128" y="235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5" name="Group 166"/>
          <p:cNvGrpSpPr>
            <a:grpSpLocks/>
          </p:cNvGrpSpPr>
          <p:nvPr/>
        </p:nvGrpSpPr>
        <p:grpSpPr bwMode="auto">
          <a:xfrm>
            <a:off x="1906588" y="3924300"/>
            <a:ext cx="685800" cy="2408238"/>
            <a:chOff x="1344" y="2323"/>
            <a:chExt cx="432" cy="1517"/>
          </a:xfrm>
        </p:grpSpPr>
        <p:sp>
          <p:nvSpPr>
            <p:cNvPr id="212135" name="Text Box 167"/>
            <p:cNvSpPr txBox="1">
              <a:spLocks noChangeArrowheads="1"/>
            </p:cNvSpPr>
            <p:nvPr/>
          </p:nvSpPr>
          <p:spPr bwMode="auto">
            <a:xfrm>
              <a:off x="1344" y="2323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√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12136" name="Text Box 168"/>
            <p:cNvSpPr txBox="1">
              <a:spLocks noChangeArrowheads="1"/>
            </p:cNvSpPr>
            <p:nvPr/>
          </p:nvSpPr>
          <p:spPr bwMode="auto">
            <a:xfrm>
              <a:off x="1344" y="2899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√</a:t>
              </a: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12137" name="Text Box 169"/>
            <p:cNvSpPr txBox="1">
              <a:spLocks noChangeArrowheads="1"/>
            </p:cNvSpPr>
            <p:nvPr/>
          </p:nvSpPr>
          <p:spPr bwMode="auto">
            <a:xfrm>
              <a:off x="1344" y="321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√</a:t>
              </a: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212138" name="Text Box 170"/>
            <p:cNvSpPr txBox="1">
              <a:spLocks noChangeArrowheads="1"/>
            </p:cNvSpPr>
            <p:nvPr/>
          </p:nvSpPr>
          <p:spPr bwMode="auto">
            <a:xfrm>
              <a:off x="1344" y="3475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√</a:t>
              </a: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</p:grpSp>
      <p:pic>
        <p:nvPicPr>
          <p:cNvPr id="17423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48038" y="3626594"/>
            <a:ext cx="5334000" cy="1890638"/>
            <a:chOff x="3348038" y="3626594"/>
            <a:chExt cx="5334000" cy="1890638"/>
          </a:xfrm>
        </p:grpSpPr>
        <p:sp>
          <p:nvSpPr>
            <p:cNvPr id="17479" name="Line 195"/>
            <p:cNvSpPr>
              <a:spLocks noChangeShapeType="1"/>
            </p:cNvSpPr>
            <p:nvPr/>
          </p:nvSpPr>
          <p:spPr bwMode="auto">
            <a:xfrm>
              <a:off x="3500438" y="4012282"/>
              <a:ext cx="609600" cy="38100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0" name="Text Box 196"/>
            <p:cNvSpPr txBox="1">
              <a:spLocks noChangeArrowheads="1"/>
            </p:cNvSpPr>
            <p:nvPr/>
          </p:nvSpPr>
          <p:spPr bwMode="auto">
            <a:xfrm>
              <a:off x="4414838" y="3767807"/>
              <a:ext cx="42672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00       01        11      10</a:t>
              </a:r>
            </a:p>
          </p:txBody>
        </p:sp>
        <p:sp>
          <p:nvSpPr>
            <p:cNvPr id="17481" name="Text Box 197"/>
            <p:cNvSpPr txBox="1">
              <a:spLocks noChangeArrowheads="1"/>
            </p:cNvSpPr>
            <p:nvPr/>
          </p:nvSpPr>
          <p:spPr bwMode="auto">
            <a:xfrm>
              <a:off x="3500438" y="4545682"/>
              <a:ext cx="685800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</a:pPr>
              <a:r>
                <a:rPr lang="en-US" altLang="zh-CN" sz="3200" b="1"/>
                <a:t>0</a:t>
              </a:r>
            </a:p>
            <a:p>
              <a:pPr eaLnBrk="1" hangingPunct="1">
                <a:lnSpc>
                  <a:spcPct val="65000"/>
                </a:lnSpc>
              </a:pPr>
              <a:r>
                <a:rPr lang="en-US" altLang="zh-CN" sz="3200" b="1"/>
                <a:t>1</a:t>
              </a:r>
            </a:p>
          </p:txBody>
        </p:sp>
        <p:sp>
          <p:nvSpPr>
            <p:cNvPr id="17482" name="Text Box 198"/>
            <p:cNvSpPr txBox="1">
              <a:spLocks noChangeArrowheads="1"/>
            </p:cNvSpPr>
            <p:nvPr/>
          </p:nvSpPr>
          <p:spPr bwMode="auto">
            <a:xfrm>
              <a:off x="3348038" y="4026570"/>
              <a:ext cx="609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</a:p>
          </p:txBody>
        </p:sp>
        <p:sp>
          <p:nvSpPr>
            <p:cNvPr id="17483" name="Text Box 199"/>
            <p:cNvSpPr txBox="1">
              <a:spLocks noChangeArrowheads="1"/>
            </p:cNvSpPr>
            <p:nvPr/>
          </p:nvSpPr>
          <p:spPr bwMode="auto">
            <a:xfrm>
              <a:off x="3576638" y="3645570"/>
              <a:ext cx="838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BC</a:t>
              </a:r>
            </a:p>
          </p:txBody>
        </p:sp>
        <p:grpSp>
          <p:nvGrpSpPr>
            <p:cNvPr id="7" name="Group 135"/>
            <p:cNvGrpSpPr>
              <a:grpSpLocks/>
            </p:cNvGrpSpPr>
            <p:nvPr/>
          </p:nvGrpSpPr>
          <p:grpSpPr bwMode="auto">
            <a:xfrm>
              <a:off x="3348038" y="3626594"/>
              <a:ext cx="5334000" cy="1871662"/>
              <a:chOff x="576" y="1737"/>
              <a:chExt cx="3360" cy="1179"/>
            </a:xfrm>
          </p:grpSpPr>
          <p:sp>
            <p:nvSpPr>
              <p:cNvPr id="17425" name="Rectangle 136"/>
              <p:cNvSpPr>
                <a:spLocks noChangeArrowheads="1"/>
              </p:cNvSpPr>
              <p:nvPr/>
            </p:nvSpPr>
            <p:spPr bwMode="auto">
              <a:xfrm>
                <a:off x="3216" y="2534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/>
              </a:p>
            </p:txBody>
          </p:sp>
          <p:sp>
            <p:nvSpPr>
              <p:cNvPr id="17426" name="Rectangle 137"/>
              <p:cNvSpPr>
                <a:spLocks noChangeArrowheads="1"/>
              </p:cNvSpPr>
              <p:nvPr/>
            </p:nvSpPr>
            <p:spPr bwMode="auto">
              <a:xfrm>
                <a:off x="2496" y="2534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/>
              </a:p>
            </p:txBody>
          </p:sp>
          <p:sp>
            <p:nvSpPr>
              <p:cNvPr id="17427" name="Rectangle 138"/>
              <p:cNvSpPr>
                <a:spLocks noChangeArrowheads="1"/>
              </p:cNvSpPr>
              <p:nvPr/>
            </p:nvSpPr>
            <p:spPr bwMode="auto">
              <a:xfrm>
                <a:off x="1776" y="2534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/>
              </a:p>
            </p:txBody>
          </p:sp>
          <p:sp>
            <p:nvSpPr>
              <p:cNvPr id="17428" name="Rectangle 139"/>
              <p:cNvSpPr>
                <a:spLocks noChangeArrowheads="1"/>
              </p:cNvSpPr>
              <p:nvPr/>
            </p:nvSpPr>
            <p:spPr bwMode="auto">
              <a:xfrm>
                <a:off x="1056" y="2534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29" name="Rectangle 140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30" name="Rectangle 141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/>
              </a:p>
            </p:txBody>
          </p:sp>
          <p:sp>
            <p:nvSpPr>
              <p:cNvPr id="17431" name="Rectangle 142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32" name="Rectangle 143"/>
              <p:cNvSpPr>
                <a:spLocks noChangeArrowheads="1"/>
              </p:cNvSpPr>
              <p:nvPr/>
            </p:nvSpPr>
            <p:spPr bwMode="auto">
              <a:xfrm>
                <a:off x="1056" y="2208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33" name="Line 144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28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4" name="Line 145"/>
              <p:cNvSpPr>
                <a:spLocks noChangeShapeType="1"/>
              </p:cNvSpPr>
              <p:nvPr/>
            </p:nvSpPr>
            <p:spPr bwMode="auto">
              <a:xfrm>
                <a:off x="1056" y="2534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5" name="Line 146"/>
              <p:cNvSpPr>
                <a:spLocks noChangeShapeType="1"/>
              </p:cNvSpPr>
              <p:nvPr/>
            </p:nvSpPr>
            <p:spPr bwMode="auto">
              <a:xfrm>
                <a:off x="1056" y="2860"/>
                <a:ext cx="28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6" name="Line 147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652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7" name="Line 148"/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8" name="Line 149"/>
              <p:cNvSpPr>
                <a:spLocks noChangeShapeType="1"/>
              </p:cNvSpPr>
              <p:nvPr/>
            </p:nvSpPr>
            <p:spPr bwMode="auto">
              <a:xfrm>
                <a:off x="2496" y="2208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9" name="Line 150"/>
              <p:cNvSpPr>
                <a:spLocks noChangeShapeType="1"/>
              </p:cNvSpPr>
              <p:nvPr/>
            </p:nvSpPr>
            <p:spPr bwMode="auto">
              <a:xfrm>
                <a:off x="3216" y="2208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0" name="Line 151"/>
              <p:cNvSpPr>
                <a:spLocks noChangeShapeType="1"/>
              </p:cNvSpPr>
              <p:nvPr/>
            </p:nvSpPr>
            <p:spPr bwMode="auto">
              <a:xfrm>
                <a:off x="3936" y="253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1" name="Line 152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2" name="Line 153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384" cy="24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3" name="Text Box 155"/>
              <p:cNvSpPr txBox="1">
                <a:spLocks noChangeArrowheads="1"/>
              </p:cNvSpPr>
              <p:nvPr/>
            </p:nvSpPr>
            <p:spPr bwMode="auto">
              <a:xfrm>
                <a:off x="672" y="2304"/>
                <a:ext cx="432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3200" b="1"/>
                  <a:t>0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3200" b="1"/>
                  <a:t>1</a:t>
                </a:r>
              </a:p>
            </p:txBody>
          </p:sp>
          <p:sp>
            <p:nvSpPr>
              <p:cNvPr id="17444" name="Text Box 156"/>
              <p:cNvSpPr txBox="1">
                <a:spLocks noChangeArrowheads="1"/>
              </p:cNvSpPr>
              <p:nvPr/>
            </p:nvSpPr>
            <p:spPr bwMode="auto">
              <a:xfrm>
                <a:off x="576" y="197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17445" name="Text Box 157"/>
              <p:cNvSpPr txBox="1">
                <a:spLocks noChangeArrowheads="1"/>
              </p:cNvSpPr>
              <p:nvPr/>
            </p:nvSpPr>
            <p:spPr bwMode="auto">
              <a:xfrm>
                <a:off x="720" y="1737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/>
                  <a:t>BC</a:t>
                </a:r>
              </a:p>
            </p:txBody>
          </p:sp>
        </p:grpSp>
        <p:sp>
          <p:nvSpPr>
            <p:cNvPr id="74" name="Rectangle 178"/>
            <p:cNvSpPr>
              <a:spLocks noChangeArrowheads="1"/>
            </p:cNvSpPr>
            <p:nvPr/>
          </p:nvSpPr>
          <p:spPr bwMode="auto">
            <a:xfrm>
              <a:off x="7533456" y="4882629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75" name="Rectangle 179"/>
            <p:cNvSpPr>
              <a:spLocks noChangeArrowheads="1"/>
            </p:cNvSpPr>
            <p:nvPr/>
          </p:nvSpPr>
          <p:spPr bwMode="auto">
            <a:xfrm>
              <a:off x="6390456" y="4882629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76" name="Rectangle 180"/>
            <p:cNvSpPr>
              <a:spLocks noChangeArrowheads="1"/>
            </p:cNvSpPr>
            <p:nvPr/>
          </p:nvSpPr>
          <p:spPr bwMode="auto">
            <a:xfrm>
              <a:off x="5247456" y="4882629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77" name="Rectangle 181"/>
            <p:cNvSpPr>
              <a:spLocks noChangeArrowheads="1"/>
            </p:cNvSpPr>
            <p:nvPr/>
          </p:nvSpPr>
          <p:spPr bwMode="auto">
            <a:xfrm>
              <a:off x="4104456" y="4882629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78" name="Rectangle 182"/>
            <p:cNvSpPr>
              <a:spLocks noChangeArrowheads="1"/>
            </p:cNvSpPr>
            <p:nvPr/>
          </p:nvSpPr>
          <p:spPr bwMode="auto">
            <a:xfrm>
              <a:off x="7533456" y="4365104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79" name="Rectangle 183"/>
            <p:cNvSpPr>
              <a:spLocks noChangeArrowheads="1"/>
            </p:cNvSpPr>
            <p:nvPr/>
          </p:nvSpPr>
          <p:spPr bwMode="auto">
            <a:xfrm>
              <a:off x="6390456" y="4365104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80" name="Rectangle 184"/>
            <p:cNvSpPr>
              <a:spLocks noChangeArrowheads="1"/>
            </p:cNvSpPr>
            <p:nvPr/>
          </p:nvSpPr>
          <p:spPr bwMode="auto">
            <a:xfrm>
              <a:off x="5247456" y="4365104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81" name="Rectangle 185"/>
            <p:cNvSpPr>
              <a:spLocks noChangeArrowheads="1"/>
            </p:cNvSpPr>
            <p:nvPr/>
          </p:nvSpPr>
          <p:spPr bwMode="auto">
            <a:xfrm>
              <a:off x="4104456" y="4365104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82" name="Line 186"/>
            <p:cNvSpPr>
              <a:spLocks noChangeShapeType="1"/>
            </p:cNvSpPr>
            <p:nvPr/>
          </p:nvSpPr>
          <p:spPr bwMode="auto">
            <a:xfrm>
              <a:off x="4104456" y="4365104"/>
              <a:ext cx="4572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87"/>
            <p:cNvSpPr>
              <a:spLocks noChangeShapeType="1"/>
            </p:cNvSpPr>
            <p:nvPr/>
          </p:nvSpPr>
          <p:spPr bwMode="auto">
            <a:xfrm>
              <a:off x="4104456" y="4882629"/>
              <a:ext cx="45720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88"/>
            <p:cNvSpPr>
              <a:spLocks noChangeShapeType="1"/>
            </p:cNvSpPr>
            <p:nvPr/>
          </p:nvSpPr>
          <p:spPr bwMode="auto">
            <a:xfrm>
              <a:off x="4104456" y="5400154"/>
              <a:ext cx="4572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89"/>
            <p:cNvSpPr>
              <a:spLocks noChangeShapeType="1"/>
            </p:cNvSpPr>
            <p:nvPr/>
          </p:nvSpPr>
          <p:spPr bwMode="auto">
            <a:xfrm>
              <a:off x="4104456" y="4365104"/>
              <a:ext cx="0" cy="103505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90"/>
            <p:cNvSpPr>
              <a:spLocks noChangeShapeType="1"/>
            </p:cNvSpPr>
            <p:nvPr/>
          </p:nvSpPr>
          <p:spPr bwMode="auto">
            <a:xfrm>
              <a:off x="5247456" y="4365104"/>
              <a:ext cx="0" cy="10350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191"/>
            <p:cNvSpPr>
              <a:spLocks noChangeShapeType="1"/>
            </p:cNvSpPr>
            <p:nvPr/>
          </p:nvSpPr>
          <p:spPr bwMode="auto">
            <a:xfrm>
              <a:off x="6390456" y="4365104"/>
              <a:ext cx="0" cy="10350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92"/>
            <p:cNvSpPr>
              <a:spLocks noChangeShapeType="1"/>
            </p:cNvSpPr>
            <p:nvPr/>
          </p:nvSpPr>
          <p:spPr bwMode="auto">
            <a:xfrm>
              <a:off x="7533456" y="4365104"/>
              <a:ext cx="0" cy="10350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93"/>
            <p:cNvSpPr>
              <a:spLocks noChangeShapeType="1"/>
            </p:cNvSpPr>
            <p:nvPr/>
          </p:nvSpPr>
          <p:spPr bwMode="auto">
            <a:xfrm>
              <a:off x="8676456" y="4882629"/>
              <a:ext cx="0" cy="5175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94"/>
            <p:cNvSpPr>
              <a:spLocks noChangeShapeType="1"/>
            </p:cNvSpPr>
            <p:nvPr/>
          </p:nvSpPr>
          <p:spPr bwMode="auto">
            <a:xfrm>
              <a:off x="8676456" y="4365104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6" name="Group 161"/>
          <p:cNvGrpSpPr>
            <a:grpSpLocks/>
          </p:cNvGrpSpPr>
          <p:nvPr/>
        </p:nvGrpSpPr>
        <p:grpSpPr bwMode="auto">
          <a:xfrm>
            <a:off x="4374776" y="4324846"/>
            <a:ext cx="4046539" cy="1071563"/>
            <a:chOff x="2793" y="2004"/>
            <a:chExt cx="2549" cy="675"/>
          </a:xfrm>
        </p:grpSpPr>
        <p:sp>
          <p:nvSpPr>
            <p:cNvPr id="67" name="Text Box 162"/>
            <p:cNvSpPr txBox="1">
              <a:spLocks noChangeArrowheads="1"/>
            </p:cNvSpPr>
            <p:nvPr/>
          </p:nvSpPr>
          <p:spPr bwMode="auto">
            <a:xfrm>
              <a:off x="2793" y="20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hlink"/>
                  </a:solidFill>
                </a:rPr>
                <a:t>0</a:t>
              </a:r>
              <a:endParaRPr lang="en-US" altLang="zh-CN" sz="2800" b="1" dirty="0">
                <a:solidFill>
                  <a:schemeClr val="hlink"/>
                </a:solidFill>
              </a:endParaRPr>
            </a:p>
          </p:txBody>
        </p:sp>
        <p:sp>
          <p:nvSpPr>
            <p:cNvPr id="68" name="Text Box 163"/>
            <p:cNvSpPr txBox="1">
              <a:spLocks noChangeArrowheads="1"/>
            </p:cNvSpPr>
            <p:nvPr/>
          </p:nvSpPr>
          <p:spPr bwMode="auto">
            <a:xfrm>
              <a:off x="4958" y="202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hlink"/>
                  </a:solidFill>
                </a:rPr>
                <a:t>0</a:t>
              </a:r>
              <a:endParaRPr lang="en-US" altLang="zh-CN" sz="2800" b="1" dirty="0">
                <a:solidFill>
                  <a:schemeClr val="hlink"/>
                </a:solidFill>
              </a:endParaRPr>
            </a:p>
          </p:txBody>
        </p:sp>
        <p:sp>
          <p:nvSpPr>
            <p:cNvPr id="69" name="Text Box 164"/>
            <p:cNvSpPr txBox="1">
              <a:spLocks noChangeArrowheads="1"/>
            </p:cNvSpPr>
            <p:nvPr/>
          </p:nvSpPr>
          <p:spPr bwMode="auto">
            <a:xfrm>
              <a:off x="2801" y="235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hlink"/>
                  </a:solidFill>
                </a:rPr>
                <a:t>0</a:t>
              </a:r>
              <a:endParaRPr lang="en-US" altLang="zh-CN" sz="2800" b="1" dirty="0">
                <a:solidFill>
                  <a:schemeClr val="hlink"/>
                </a:solidFill>
              </a:endParaRPr>
            </a:p>
          </p:txBody>
        </p:sp>
        <p:sp>
          <p:nvSpPr>
            <p:cNvPr id="71" name="Text Box 162"/>
            <p:cNvSpPr txBox="1">
              <a:spLocks noChangeArrowheads="1"/>
            </p:cNvSpPr>
            <p:nvPr/>
          </p:nvSpPr>
          <p:spPr bwMode="auto">
            <a:xfrm>
              <a:off x="3525" y="20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hlink"/>
                  </a:solidFill>
                </a:rPr>
                <a:t>0</a:t>
              </a:r>
              <a:endParaRPr lang="en-US" altLang="zh-CN" sz="2800" b="1" dirty="0">
                <a:solidFill>
                  <a:schemeClr val="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2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102" grpId="0" autoUpdateAnimBg="0"/>
      <p:bldP spid="212126" grpId="0" autoUpdateAnimBg="0"/>
      <p:bldP spid="2121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827088" y="1844675"/>
            <a:ext cx="1600200" cy="4443413"/>
            <a:chOff x="1872" y="960"/>
            <a:chExt cx="1008" cy="2799"/>
          </a:xfrm>
        </p:grpSpPr>
        <p:sp>
          <p:nvSpPr>
            <p:cNvPr id="212097" name="Text Box 129"/>
            <p:cNvSpPr txBox="1">
              <a:spLocks noChangeArrowheads="1"/>
            </p:cNvSpPr>
            <p:nvPr/>
          </p:nvSpPr>
          <p:spPr bwMode="auto">
            <a:xfrm>
              <a:off x="1872" y="1200"/>
              <a:ext cx="1008" cy="255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C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0 0  1    0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1 0 0     0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1 1 0     1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1 1 1     1</a:t>
              </a:r>
            </a:p>
          </p:txBody>
        </p:sp>
        <p:sp>
          <p:nvSpPr>
            <p:cNvPr id="17459" name="Text Box 130"/>
            <p:cNvSpPr txBox="1">
              <a:spLocks noChangeArrowheads="1"/>
            </p:cNvSpPr>
            <p:nvPr/>
          </p:nvSpPr>
          <p:spPr bwMode="auto">
            <a:xfrm>
              <a:off x="1968" y="960"/>
              <a:ext cx="86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700" b="1">
                  <a:latin typeface="Arial" charset="0"/>
                </a:rPr>
                <a:t>真值表</a:t>
              </a:r>
              <a:endParaRPr lang="en-US" altLang="zh-CN" sz="1700" b="1">
                <a:latin typeface="Arial" charset="0"/>
              </a:endParaRPr>
            </a:p>
          </p:txBody>
        </p:sp>
        <p:sp>
          <p:nvSpPr>
            <p:cNvPr id="17460" name="Line 131"/>
            <p:cNvSpPr>
              <a:spLocks noChangeShapeType="1"/>
            </p:cNvSpPr>
            <p:nvPr/>
          </p:nvSpPr>
          <p:spPr bwMode="auto">
            <a:xfrm>
              <a:off x="2494" y="1213"/>
              <a:ext cx="2" cy="2531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132"/>
            <p:cNvSpPr>
              <a:spLocks noChangeShapeType="1"/>
            </p:cNvSpPr>
            <p:nvPr/>
          </p:nvSpPr>
          <p:spPr bwMode="auto">
            <a:xfrm>
              <a:off x="1872" y="1445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2102" name="Text Box 134"/>
          <p:cNvSpPr txBox="1">
            <a:spLocks noChangeArrowheads="1"/>
          </p:cNvSpPr>
          <p:nvPr/>
        </p:nvSpPr>
        <p:spPr bwMode="auto">
          <a:xfrm>
            <a:off x="539750" y="1052513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① </a:t>
            </a:r>
            <a:r>
              <a:rPr lang="zh-CN" altLang="en-US" sz="2800" b="1">
                <a:latin typeface="Arial" charset="0"/>
              </a:rPr>
              <a:t>已知真值表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212126" name="Text Box 158"/>
          <p:cNvSpPr txBox="1">
            <a:spLocks noChangeArrowheads="1"/>
          </p:cNvSpPr>
          <p:nvPr/>
        </p:nvSpPr>
        <p:spPr bwMode="auto">
          <a:xfrm>
            <a:off x="3707407" y="1052513"/>
            <a:ext cx="3744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② </a:t>
            </a:r>
            <a:r>
              <a:rPr lang="zh-CN" altLang="en-US" sz="2800" b="1" dirty="0">
                <a:latin typeface="Arial" charset="0"/>
              </a:rPr>
              <a:t>已知标准与或式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212128" name="Text Box 160"/>
          <p:cNvSpPr txBox="1">
            <a:spLocks noChangeArrowheads="1"/>
          </p:cNvSpPr>
          <p:nvPr/>
        </p:nvSpPr>
        <p:spPr bwMode="auto">
          <a:xfrm>
            <a:off x="3791332" y="148141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F= </a:t>
            </a:r>
            <a:r>
              <a:rPr lang="en-US" altLang="zh-CN" sz="3200" b="1" dirty="0">
                <a:cs typeface="Times New Roman" pitchFamily="18" charset="0"/>
              </a:rPr>
              <a:t>Σ </a:t>
            </a:r>
            <a:r>
              <a:rPr lang="en-US" altLang="zh-CN" sz="3200" b="1" dirty="0"/>
              <a:t>m</a:t>
            </a:r>
            <a:r>
              <a:rPr lang="en-US" altLang="zh-CN" sz="3200" b="1" baseline="30000" dirty="0">
                <a:latin typeface="宋体" pitchFamily="2" charset="-122"/>
              </a:rPr>
              <a:t>3 </a:t>
            </a:r>
            <a:r>
              <a:rPr lang="en-US" altLang="zh-CN" sz="3200" b="1" dirty="0">
                <a:cs typeface="Times New Roman" pitchFamily="18" charset="0"/>
              </a:rPr>
              <a:t>( 3 , 5 , 6 , 7 )</a:t>
            </a:r>
          </a:p>
        </p:txBody>
      </p:sp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5554923" y="4334654"/>
            <a:ext cx="2905125" cy="1050925"/>
            <a:chOff x="3402" y="2022"/>
            <a:chExt cx="1830" cy="662"/>
          </a:xfrm>
        </p:grpSpPr>
        <p:sp>
          <p:nvSpPr>
            <p:cNvPr id="17454" name="Text Box 162"/>
            <p:cNvSpPr txBox="1">
              <a:spLocks noChangeArrowheads="1"/>
            </p:cNvSpPr>
            <p:nvPr/>
          </p:nvSpPr>
          <p:spPr bwMode="auto">
            <a:xfrm>
              <a:off x="4128" y="202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7455" name="Text Box 163"/>
            <p:cNvSpPr txBox="1">
              <a:spLocks noChangeArrowheads="1"/>
            </p:cNvSpPr>
            <p:nvPr/>
          </p:nvSpPr>
          <p:spPr bwMode="auto">
            <a:xfrm>
              <a:off x="4848" y="235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7456" name="Text Box 164"/>
            <p:cNvSpPr txBox="1">
              <a:spLocks noChangeArrowheads="1"/>
            </p:cNvSpPr>
            <p:nvPr/>
          </p:nvSpPr>
          <p:spPr bwMode="auto">
            <a:xfrm>
              <a:off x="3402" y="235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7457" name="Text Box 165"/>
            <p:cNvSpPr txBox="1">
              <a:spLocks noChangeArrowheads="1"/>
            </p:cNvSpPr>
            <p:nvPr/>
          </p:nvSpPr>
          <p:spPr bwMode="auto">
            <a:xfrm>
              <a:off x="4128" y="235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hlink"/>
                  </a:solidFill>
                </a:rPr>
                <a:t>1</a:t>
              </a:r>
            </a:p>
          </p:txBody>
        </p:sp>
      </p:grpSp>
      <p:pic>
        <p:nvPicPr>
          <p:cNvPr id="17423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48038" y="3626594"/>
            <a:ext cx="5334000" cy="1890638"/>
            <a:chOff x="3348038" y="3626594"/>
            <a:chExt cx="5334000" cy="1890638"/>
          </a:xfrm>
        </p:grpSpPr>
        <p:sp>
          <p:nvSpPr>
            <p:cNvPr id="17479" name="Line 195"/>
            <p:cNvSpPr>
              <a:spLocks noChangeShapeType="1"/>
            </p:cNvSpPr>
            <p:nvPr/>
          </p:nvSpPr>
          <p:spPr bwMode="auto">
            <a:xfrm>
              <a:off x="3500438" y="4012282"/>
              <a:ext cx="609600" cy="38100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0" name="Text Box 196"/>
            <p:cNvSpPr txBox="1">
              <a:spLocks noChangeArrowheads="1"/>
            </p:cNvSpPr>
            <p:nvPr/>
          </p:nvSpPr>
          <p:spPr bwMode="auto">
            <a:xfrm>
              <a:off x="4414838" y="3767807"/>
              <a:ext cx="42672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00       01        11      10</a:t>
              </a:r>
            </a:p>
          </p:txBody>
        </p:sp>
        <p:sp>
          <p:nvSpPr>
            <p:cNvPr id="17481" name="Text Box 197"/>
            <p:cNvSpPr txBox="1">
              <a:spLocks noChangeArrowheads="1"/>
            </p:cNvSpPr>
            <p:nvPr/>
          </p:nvSpPr>
          <p:spPr bwMode="auto">
            <a:xfrm>
              <a:off x="3500438" y="4545682"/>
              <a:ext cx="685800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</a:pPr>
              <a:r>
                <a:rPr lang="en-US" altLang="zh-CN" sz="3200" b="1"/>
                <a:t>0</a:t>
              </a:r>
            </a:p>
            <a:p>
              <a:pPr eaLnBrk="1" hangingPunct="1">
                <a:lnSpc>
                  <a:spcPct val="65000"/>
                </a:lnSpc>
              </a:pPr>
              <a:r>
                <a:rPr lang="en-US" altLang="zh-CN" sz="3200" b="1"/>
                <a:t>1</a:t>
              </a:r>
            </a:p>
          </p:txBody>
        </p:sp>
        <p:sp>
          <p:nvSpPr>
            <p:cNvPr id="17482" name="Text Box 198"/>
            <p:cNvSpPr txBox="1">
              <a:spLocks noChangeArrowheads="1"/>
            </p:cNvSpPr>
            <p:nvPr/>
          </p:nvSpPr>
          <p:spPr bwMode="auto">
            <a:xfrm>
              <a:off x="3348038" y="4026570"/>
              <a:ext cx="609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</a:p>
          </p:txBody>
        </p:sp>
        <p:sp>
          <p:nvSpPr>
            <p:cNvPr id="17483" name="Text Box 199"/>
            <p:cNvSpPr txBox="1">
              <a:spLocks noChangeArrowheads="1"/>
            </p:cNvSpPr>
            <p:nvPr/>
          </p:nvSpPr>
          <p:spPr bwMode="auto">
            <a:xfrm>
              <a:off x="3576638" y="3645570"/>
              <a:ext cx="838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BC</a:t>
              </a:r>
            </a:p>
          </p:txBody>
        </p:sp>
        <p:grpSp>
          <p:nvGrpSpPr>
            <p:cNvPr id="7" name="Group 135"/>
            <p:cNvGrpSpPr>
              <a:grpSpLocks/>
            </p:cNvGrpSpPr>
            <p:nvPr/>
          </p:nvGrpSpPr>
          <p:grpSpPr bwMode="auto">
            <a:xfrm>
              <a:off x="3348038" y="3626594"/>
              <a:ext cx="5334000" cy="1871662"/>
              <a:chOff x="576" y="1737"/>
              <a:chExt cx="3360" cy="1179"/>
            </a:xfrm>
          </p:grpSpPr>
          <p:sp>
            <p:nvSpPr>
              <p:cNvPr id="17425" name="Rectangle 136"/>
              <p:cNvSpPr>
                <a:spLocks noChangeArrowheads="1"/>
              </p:cNvSpPr>
              <p:nvPr/>
            </p:nvSpPr>
            <p:spPr bwMode="auto">
              <a:xfrm>
                <a:off x="3216" y="2534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/>
              </a:p>
            </p:txBody>
          </p:sp>
          <p:sp>
            <p:nvSpPr>
              <p:cNvPr id="17426" name="Rectangle 137"/>
              <p:cNvSpPr>
                <a:spLocks noChangeArrowheads="1"/>
              </p:cNvSpPr>
              <p:nvPr/>
            </p:nvSpPr>
            <p:spPr bwMode="auto">
              <a:xfrm>
                <a:off x="2496" y="2534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/>
              </a:p>
            </p:txBody>
          </p:sp>
          <p:sp>
            <p:nvSpPr>
              <p:cNvPr id="17427" name="Rectangle 138"/>
              <p:cNvSpPr>
                <a:spLocks noChangeArrowheads="1"/>
              </p:cNvSpPr>
              <p:nvPr/>
            </p:nvSpPr>
            <p:spPr bwMode="auto">
              <a:xfrm>
                <a:off x="1776" y="2534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/>
              </a:p>
            </p:txBody>
          </p:sp>
          <p:sp>
            <p:nvSpPr>
              <p:cNvPr id="17428" name="Rectangle 139"/>
              <p:cNvSpPr>
                <a:spLocks noChangeArrowheads="1"/>
              </p:cNvSpPr>
              <p:nvPr/>
            </p:nvSpPr>
            <p:spPr bwMode="auto">
              <a:xfrm>
                <a:off x="1056" y="2534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29" name="Rectangle 140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30" name="Rectangle 141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/>
              </a:p>
            </p:txBody>
          </p:sp>
          <p:sp>
            <p:nvSpPr>
              <p:cNvPr id="17431" name="Rectangle 142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32" name="Rectangle 143"/>
              <p:cNvSpPr>
                <a:spLocks noChangeArrowheads="1"/>
              </p:cNvSpPr>
              <p:nvPr/>
            </p:nvSpPr>
            <p:spPr bwMode="auto">
              <a:xfrm>
                <a:off x="1056" y="2208"/>
                <a:ext cx="720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33" name="Line 144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28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4" name="Line 145"/>
              <p:cNvSpPr>
                <a:spLocks noChangeShapeType="1"/>
              </p:cNvSpPr>
              <p:nvPr/>
            </p:nvSpPr>
            <p:spPr bwMode="auto">
              <a:xfrm>
                <a:off x="1056" y="2534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5" name="Line 146"/>
              <p:cNvSpPr>
                <a:spLocks noChangeShapeType="1"/>
              </p:cNvSpPr>
              <p:nvPr/>
            </p:nvSpPr>
            <p:spPr bwMode="auto">
              <a:xfrm>
                <a:off x="1056" y="2860"/>
                <a:ext cx="288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6" name="Line 147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652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7" name="Line 148"/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8" name="Line 149"/>
              <p:cNvSpPr>
                <a:spLocks noChangeShapeType="1"/>
              </p:cNvSpPr>
              <p:nvPr/>
            </p:nvSpPr>
            <p:spPr bwMode="auto">
              <a:xfrm>
                <a:off x="2496" y="2208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9" name="Line 150"/>
              <p:cNvSpPr>
                <a:spLocks noChangeShapeType="1"/>
              </p:cNvSpPr>
              <p:nvPr/>
            </p:nvSpPr>
            <p:spPr bwMode="auto">
              <a:xfrm>
                <a:off x="3216" y="2208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0" name="Line 151"/>
              <p:cNvSpPr>
                <a:spLocks noChangeShapeType="1"/>
              </p:cNvSpPr>
              <p:nvPr/>
            </p:nvSpPr>
            <p:spPr bwMode="auto">
              <a:xfrm>
                <a:off x="3936" y="253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1" name="Line 152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2" name="Line 153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384" cy="24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3" name="Text Box 155"/>
              <p:cNvSpPr txBox="1">
                <a:spLocks noChangeArrowheads="1"/>
              </p:cNvSpPr>
              <p:nvPr/>
            </p:nvSpPr>
            <p:spPr bwMode="auto">
              <a:xfrm>
                <a:off x="672" y="2304"/>
                <a:ext cx="432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3200" b="1"/>
                  <a:t>0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3200" b="1"/>
                  <a:t>1</a:t>
                </a:r>
              </a:p>
            </p:txBody>
          </p:sp>
          <p:sp>
            <p:nvSpPr>
              <p:cNvPr id="17444" name="Text Box 156"/>
              <p:cNvSpPr txBox="1">
                <a:spLocks noChangeArrowheads="1"/>
              </p:cNvSpPr>
              <p:nvPr/>
            </p:nvSpPr>
            <p:spPr bwMode="auto">
              <a:xfrm>
                <a:off x="576" y="197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17445" name="Text Box 157"/>
              <p:cNvSpPr txBox="1">
                <a:spLocks noChangeArrowheads="1"/>
              </p:cNvSpPr>
              <p:nvPr/>
            </p:nvSpPr>
            <p:spPr bwMode="auto">
              <a:xfrm>
                <a:off x="720" y="1737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/>
                  <a:t>BC</a:t>
                </a:r>
              </a:p>
            </p:txBody>
          </p:sp>
        </p:grpSp>
        <p:sp>
          <p:nvSpPr>
            <p:cNvPr id="74" name="Rectangle 178"/>
            <p:cNvSpPr>
              <a:spLocks noChangeArrowheads="1"/>
            </p:cNvSpPr>
            <p:nvPr/>
          </p:nvSpPr>
          <p:spPr bwMode="auto">
            <a:xfrm>
              <a:off x="7533456" y="4882629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75" name="Rectangle 179"/>
            <p:cNvSpPr>
              <a:spLocks noChangeArrowheads="1"/>
            </p:cNvSpPr>
            <p:nvPr/>
          </p:nvSpPr>
          <p:spPr bwMode="auto">
            <a:xfrm>
              <a:off x="6390456" y="4882629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76" name="Rectangle 180"/>
            <p:cNvSpPr>
              <a:spLocks noChangeArrowheads="1"/>
            </p:cNvSpPr>
            <p:nvPr/>
          </p:nvSpPr>
          <p:spPr bwMode="auto">
            <a:xfrm>
              <a:off x="5247456" y="4882629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77" name="Rectangle 181"/>
            <p:cNvSpPr>
              <a:spLocks noChangeArrowheads="1"/>
            </p:cNvSpPr>
            <p:nvPr/>
          </p:nvSpPr>
          <p:spPr bwMode="auto">
            <a:xfrm>
              <a:off x="4104456" y="4882629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78" name="Rectangle 182"/>
            <p:cNvSpPr>
              <a:spLocks noChangeArrowheads="1"/>
            </p:cNvSpPr>
            <p:nvPr/>
          </p:nvSpPr>
          <p:spPr bwMode="auto">
            <a:xfrm>
              <a:off x="7533456" y="4365104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79" name="Rectangle 183"/>
            <p:cNvSpPr>
              <a:spLocks noChangeArrowheads="1"/>
            </p:cNvSpPr>
            <p:nvPr/>
          </p:nvSpPr>
          <p:spPr bwMode="auto">
            <a:xfrm>
              <a:off x="6390456" y="4365104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80" name="Rectangle 184"/>
            <p:cNvSpPr>
              <a:spLocks noChangeArrowheads="1"/>
            </p:cNvSpPr>
            <p:nvPr/>
          </p:nvSpPr>
          <p:spPr bwMode="auto">
            <a:xfrm>
              <a:off x="5247456" y="4365104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81" name="Rectangle 185"/>
            <p:cNvSpPr>
              <a:spLocks noChangeArrowheads="1"/>
            </p:cNvSpPr>
            <p:nvPr/>
          </p:nvSpPr>
          <p:spPr bwMode="auto">
            <a:xfrm>
              <a:off x="4104456" y="4365104"/>
              <a:ext cx="1143000" cy="517525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82" name="Line 186"/>
            <p:cNvSpPr>
              <a:spLocks noChangeShapeType="1"/>
            </p:cNvSpPr>
            <p:nvPr/>
          </p:nvSpPr>
          <p:spPr bwMode="auto">
            <a:xfrm>
              <a:off x="4104456" y="4365104"/>
              <a:ext cx="4572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87"/>
            <p:cNvSpPr>
              <a:spLocks noChangeShapeType="1"/>
            </p:cNvSpPr>
            <p:nvPr/>
          </p:nvSpPr>
          <p:spPr bwMode="auto">
            <a:xfrm>
              <a:off x="4104456" y="4882629"/>
              <a:ext cx="45720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88"/>
            <p:cNvSpPr>
              <a:spLocks noChangeShapeType="1"/>
            </p:cNvSpPr>
            <p:nvPr/>
          </p:nvSpPr>
          <p:spPr bwMode="auto">
            <a:xfrm>
              <a:off x="4104456" y="5400154"/>
              <a:ext cx="4572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89"/>
            <p:cNvSpPr>
              <a:spLocks noChangeShapeType="1"/>
            </p:cNvSpPr>
            <p:nvPr/>
          </p:nvSpPr>
          <p:spPr bwMode="auto">
            <a:xfrm>
              <a:off x="4104456" y="4365104"/>
              <a:ext cx="0" cy="103505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90"/>
            <p:cNvSpPr>
              <a:spLocks noChangeShapeType="1"/>
            </p:cNvSpPr>
            <p:nvPr/>
          </p:nvSpPr>
          <p:spPr bwMode="auto">
            <a:xfrm>
              <a:off x="5247456" y="4365104"/>
              <a:ext cx="0" cy="10350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191"/>
            <p:cNvSpPr>
              <a:spLocks noChangeShapeType="1"/>
            </p:cNvSpPr>
            <p:nvPr/>
          </p:nvSpPr>
          <p:spPr bwMode="auto">
            <a:xfrm>
              <a:off x="6390456" y="4365104"/>
              <a:ext cx="0" cy="10350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92"/>
            <p:cNvSpPr>
              <a:spLocks noChangeShapeType="1"/>
            </p:cNvSpPr>
            <p:nvPr/>
          </p:nvSpPr>
          <p:spPr bwMode="auto">
            <a:xfrm>
              <a:off x="7533456" y="4365104"/>
              <a:ext cx="0" cy="10350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93"/>
            <p:cNvSpPr>
              <a:spLocks noChangeShapeType="1"/>
            </p:cNvSpPr>
            <p:nvPr/>
          </p:nvSpPr>
          <p:spPr bwMode="auto">
            <a:xfrm>
              <a:off x="8676456" y="4882629"/>
              <a:ext cx="0" cy="5175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94"/>
            <p:cNvSpPr>
              <a:spLocks noChangeShapeType="1"/>
            </p:cNvSpPr>
            <p:nvPr/>
          </p:nvSpPr>
          <p:spPr bwMode="auto">
            <a:xfrm>
              <a:off x="8676456" y="4365104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6" name="Group 161"/>
          <p:cNvGrpSpPr>
            <a:grpSpLocks/>
          </p:cNvGrpSpPr>
          <p:nvPr/>
        </p:nvGrpSpPr>
        <p:grpSpPr bwMode="auto">
          <a:xfrm>
            <a:off x="4374776" y="4324846"/>
            <a:ext cx="4046539" cy="1071563"/>
            <a:chOff x="2793" y="2004"/>
            <a:chExt cx="2549" cy="675"/>
          </a:xfrm>
        </p:grpSpPr>
        <p:sp>
          <p:nvSpPr>
            <p:cNvPr id="67" name="Text Box 162"/>
            <p:cNvSpPr txBox="1">
              <a:spLocks noChangeArrowheads="1"/>
            </p:cNvSpPr>
            <p:nvPr/>
          </p:nvSpPr>
          <p:spPr bwMode="auto">
            <a:xfrm>
              <a:off x="2793" y="20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hlink"/>
                  </a:solidFill>
                </a:rPr>
                <a:t>0</a:t>
              </a:r>
              <a:endParaRPr lang="en-US" altLang="zh-CN" sz="2800" b="1" dirty="0">
                <a:solidFill>
                  <a:schemeClr val="hlink"/>
                </a:solidFill>
              </a:endParaRPr>
            </a:p>
          </p:txBody>
        </p:sp>
        <p:sp>
          <p:nvSpPr>
            <p:cNvPr id="68" name="Text Box 163"/>
            <p:cNvSpPr txBox="1">
              <a:spLocks noChangeArrowheads="1"/>
            </p:cNvSpPr>
            <p:nvPr/>
          </p:nvSpPr>
          <p:spPr bwMode="auto">
            <a:xfrm>
              <a:off x="4958" y="202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hlink"/>
                  </a:solidFill>
                </a:rPr>
                <a:t>0</a:t>
              </a:r>
              <a:endParaRPr lang="en-US" altLang="zh-CN" sz="2800" b="1" dirty="0">
                <a:solidFill>
                  <a:schemeClr val="hlink"/>
                </a:solidFill>
              </a:endParaRPr>
            </a:p>
          </p:txBody>
        </p:sp>
        <p:sp>
          <p:nvSpPr>
            <p:cNvPr id="69" name="Text Box 164"/>
            <p:cNvSpPr txBox="1">
              <a:spLocks noChangeArrowheads="1"/>
            </p:cNvSpPr>
            <p:nvPr/>
          </p:nvSpPr>
          <p:spPr bwMode="auto">
            <a:xfrm>
              <a:off x="2801" y="235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hlink"/>
                  </a:solidFill>
                </a:rPr>
                <a:t>0</a:t>
              </a:r>
              <a:endParaRPr lang="en-US" altLang="zh-CN" sz="2800" b="1" dirty="0">
                <a:solidFill>
                  <a:schemeClr val="hlink"/>
                </a:solidFill>
              </a:endParaRPr>
            </a:p>
          </p:txBody>
        </p:sp>
        <p:sp>
          <p:nvSpPr>
            <p:cNvPr id="71" name="Text Box 162"/>
            <p:cNvSpPr txBox="1">
              <a:spLocks noChangeArrowheads="1"/>
            </p:cNvSpPr>
            <p:nvPr/>
          </p:nvSpPr>
          <p:spPr bwMode="auto">
            <a:xfrm>
              <a:off x="3525" y="20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hlink"/>
                  </a:solidFill>
                </a:rPr>
                <a:t>0</a:t>
              </a:r>
              <a:endParaRPr lang="en-US" altLang="zh-CN" sz="28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72" name="Text Box 133"/>
          <p:cNvSpPr txBox="1">
            <a:spLocks noChangeArrowheads="1"/>
          </p:cNvSpPr>
          <p:nvPr/>
        </p:nvSpPr>
        <p:spPr bwMode="auto">
          <a:xfrm>
            <a:off x="3696337" y="2155589"/>
            <a:ext cx="3576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③ </a:t>
            </a:r>
            <a:r>
              <a:rPr lang="zh-CN" altLang="en-US" sz="2800" b="1" dirty="0">
                <a:latin typeface="Arial" charset="0"/>
              </a:rPr>
              <a:t>已知标准或与式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73" name="Text Box 176"/>
          <p:cNvSpPr txBox="1">
            <a:spLocks noChangeArrowheads="1"/>
          </p:cNvSpPr>
          <p:nvPr/>
        </p:nvSpPr>
        <p:spPr bwMode="auto">
          <a:xfrm>
            <a:off x="3782888" y="267171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 = </a:t>
            </a:r>
            <a:r>
              <a:rPr lang="en-US" altLang="zh-CN" sz="3200" b="1" dirty="0">
                <a:cs typeface="Times New Roman" pitchFamily="18" charset="0"/>
              </a:rPr>
              <a:t>Π </a:t>
            </a:r>
            <a:r>
              <a:rPr lang="en-US" altLang="zh-CN" sz="3200" b="1" dirty="0"/>
              <a:t>M</a:t>
            </a:r>
            <a:r>
              <a:rPr lang="en-US" altLang="zh-CN" sz="3200" b="1" baseline="30000" dirty="0">
                <a:latin typeface="宋体" pitchFamily="2" charset="-122"/>
              </a:rPr>
              <a:t>3 </a:t>
            </a:r>
            <a:r>
              <a:rPr lang="en-US" altLang="zh-CN" sz="3200" b="1" dirty="0">
                <a:cs typeface="Times New Roman" pitchFamily="18" charset="0"/>
              </a:rPr>
              <a:t>( 0 ,  1 , 2 , 4 ) </a:t>
            </a:r>
          </a:p>
        </p:txBody>
      </p:sp>
      <p:grpSp>
        <p:nvGrpSpPr>
          <p:cNvPr id="91" name="Group 171"/>
          <p:cNvGrpSpPr>
            <a:grpSpLocks/>
          </p:cNvGrpSpPr>
          <p:nvPr/>
        </p:nvGrpSpPr>
        <p:grpSpPr bwMode="auto">
          <a:xfrm>
            <a:off x="1941513" y="2566988"/>
            <a:ext cx="685800" cy="2438400"/>
            <a:chOff x="5280" y="687"/>
            <a:chExt cx="432" cy="1536"/>
          </a:xfrm>
        </p:grpSpPr>
        <p:sp>
          <p:nvSpPr>
            <p:cNvPr id="92" name="Text Box 172"/>
            <p:cNvSpPr txBox="1">
              <a:spLocks noChangeArrowheads="1"/>
            </p:cNvSpPr>
            <p:nvPr/>
          </p:nvSpPr>
          <p:spPr bwMode="auto">
            <a:xfrm>
              <a:off x="5280" y="1858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√</a:t>
              </a: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93" name="Text Box 173"/>
            <p:cNvSpPr txBox="1">
              <a:spLocks noChangeArrowheads="1"/>
            </p:cNvSpPr>
            <p:nvPr/>
          </p:nvSpPr>
          <p:spPr bwMode="auto">
            <a:xfrm>
              <a:off x="5280" y="687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√</a:t>
              </a: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94" name="Text Box 174"/>
            <p:cNvSpPr txBox="1">
              <a:spLocks noChangeArrowheads="1"/>
            </p:cNvSpPr>
            <p:nvPr/>
          </p:nvSpPr>
          <p:spPr bwMode="auto">
            <a:xfrm>
              <a:off x="5280" y="1004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√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95" name="Text Box 175"/>
            <p:cNvSpPr txBox="1">
              <a:spLocks noChangeArrowheads="1"/>
            </p:cNvSpPr>
            <p:nvPr/>
          </p:nvSpPr>
          <p:spPr bwMode="auto">
            <a:xfrm>
              <a:off x="5280" y="1263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√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14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 autoUpdateAnimBg="0"/>
      <p:bldP spid="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1475656" y="971550"/>
            <a:ext cx="4395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F=AB+BC+AC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688381" y="17573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45581" y="1757363"/>
            <a:ext cx="6324600" cy="579437"/>
            <a:chOff x="1488" y="672"/>
            <a:chExt cx="3984" cy="365"/>
          </a:xfrm>
        </p:grpSpPr>
        <p:sp>
          <p:nvSpPr>
            <p:cNvPr id="18472" name="Text Box 4"/>
            <p:cNvSpPr txBox="1">
              <a:spLocks noChangeArrowheads="1"/>
            </p:cNvSpPr>
            <p:nvPr/>
          </p:nvSpPr>
          <p:spPr bwMode="auto">
            <a:xfrm>
              <a:off x="1488" y="672"/>
              <a:ext cx="39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AB(C+C)+BC(A+A)+AC(B+B)</a:t>
              </a:r>
            </a:p>
          </p:txBody>
        </p:sp>
        <p:sp>
          <p:nvSpPr>
            <p:cNvPr id="18473" name="Line 5"/>
            <p:cNvSpPr>
              <a:spLocks noChangeShapeType="1"/>
            </p:cNvSpPr>
            <p:nvPr/>
          </p:nvSpPr>
          <p:spPr bwMode="auto">
            <a:xfrm>
              <a:off x="2352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4" name="Line 6"/>
            <p:cNvSpPr>
              <a:spLocks noChangeShapeType="1"/>
            </p:cNvSpPr>
            <p:nvPr/>
          </p:nvSpPr>
          <p:spPr bwMode="auto">
            <a:xfrm>
              <a:off x="35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5" name="Line 7"/>
            <p:cNvSpPr>
              <a:spLocks noChangeShapeType="1"/>
            </p:cNvSpPr>
            <p:nvPr/>
          </p:nvSpPr>
          <p:spPr bwMode="auto">
            <a:xfrm>
              <a:off x="47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1688381" y="2625725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21781" y="2671763"/>
            <a:ext cx="6705600" cy="579437"/>
            <a:chOff x="1536" y="1248"/>
            <a:chExt cx="4224" cy="365"/>
          </a:xfrm>
        </p:grpSpPr>
        <p:sp>
          <p:nvSpPr>
            <p:cNvPr id="18468" name="Text Box 10"/>
            <p:cNvSpPr txBox="1">
              <a:spLocks noChangeArrowheads="1"/>
            </p:cNvSpPr>
            <p:nvPr/>
          </p:nvSpPr>
          <p:spPr bwMode="auto">
            <a:xfrm>
              <a:off x="1536" y="1248"/>
              <a:ext cx="4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ABC+ABC+ABC+ABC+ABC+ABC</a:t>
              </a:r>
            </a:p>
          </p:txBody>
        </p:sp>
        <p:sp>
          <p:nvSpPr>
            <p:cNvPr id="18469" name="Line 12"/>
            <p:cNvSpPr>
              <a:spLocks noChangeShapeType="1"/>
            </p:cNvSpPr>
            <p:nvPr/>
          </p:nvSpPr>
          <p:spPr bwMode="auto">
            <a:xfrm>
              <a:off x="2688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Line 13"/>
            <p:cNvSpPr>
              <a:spLocks noChangeShapeType="1"/>
            </p:cNvSpPr>
            <p:nvPr/>
          </p:nvSpPr>
          <p:spPr bwMode="auto">
            <a:xfrm>
              <a:off x="3696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1" name="Line 14"/>
            <p:cNvSpPr>
              <a:spLocks noChangeShapeType="1"/>
            </p:cNvSpPr>
            <p:nvPr/>
          </p:nvSpPr>
          <p:spPr bwMode="auto">
            <a:xfrm>
              <a:off x="5232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2069381" y="3281363"/>
            <a:ext cx="6678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</a:rPr>
              <a:t>   111     110     111    011     111     101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691680" y="4005064"/>
            <a:ext cx="5334000" cy="1871663"/>
            <a:chOff x="576" y="1737"/>
            <a:chExt cx="3360" cy="1179"/>
          </a:xfrm>
        </p:grpSpPr>
        <p:sp>
          <p:nvSpPr>
            <p:cNvPr id="18446" name="Rectangle 43"/>
            <p:cNvSpPr>
              <a:spLocks noChangeArrowheads="1"/>
            </p:cNvSpPr>
            <p:nvPr/>
          </p:nvSpPr>
          <p:spPr bwMode="auto">
            <a:xfrm>
              <a:off x="321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18447" name="Rectangle 44"/>
            <p:cNvSpPr>
              <a:spLocks noChangeArrowheads="1"/>
            </p:cNvSpPr>
            <p:nvPr/>
          </p:nvSpPr>
          <p:spPr bwMode="auto">
            <a:xfrm>
              <a:off x="249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18448" name="Rectangle 45"/>
            <p:cNvSpPr>
              <a:spLocks noChangeArrowheads="1"/>
            </p:cNvSpPr>
            <p:nvPr/>
          </p:nvSpPr>
          <p:spPr bwMode="auto">
            <a:xfrm>
              <a:off x="177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18449" name="Rectangle 46"/>
            <p:cNvSpPr>
              <a:spLocks noChangeArrowheads="1"/>
            </p:cNvSpPr>
            <p:nvPr/>
          </p:nvSpPr>
          <p:spPr bwMode="auto">
            <a:xfrm>
              <a:off x="105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18450" name="Rectangle 47"/>
            <p:cNvSpPr>
              <a:spLocks noChangeArrowheads="1"/>
            </p:cNvSpPr>
            <p:nvPr/>
          </p:nvSpPr>
          <p:spPr bwMode="auto">
            <a:xfrm>
              <a:off x="321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18451" name="Rectangle 48"/>
            <p:cNvSpPr>
              <a:spLocks noChangeArrowheads="1"/>
            </p:cNvSpPr>
            <p:nvPr/>
          </p:nvSpPr>
          <p:spPr bwMode="auto">
            <a:xfrm>
              <a:off x="249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18452" name="Rectangle 49"/>
            <p:cNvSpPr>
              <a:spLocks noChangeArrowheads="1"/>
            </p:cNvSpPr>
            <p:nvPr/>
          </p:nvSpPr>
          <p:spPr bwMode="auto">
            <a:xfrm>
              <a:off x="177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18453" name="Rectangle 50"/>
            <p:cNvSpPr>
              <a:spLocks noChangeArrowheads="1"/>
            </p:cNvSpPr>
            <p:nvPr/>
          </p:nvSpPr>
          <p:spPr bwMode="auto">
            <a:xfrm>
              <a:off x="105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en-US" altLang="zh-CN" sz="2800" b="1" dirty="0"/>
            </a:p>
          </p:txBody>
        </p:sp>
        <p:sp>
          <p:nvSpPr>
            <p:cNvPr id="18454" name="Line 51"/>
            <p:cNvSpPr>
              <a:spLocks noChangeShapeType="1"/>
            </p:cNvSpPr>
            <p:nvPr/>
          </p:nvSpPr>
          <p:spPr bwMode="auto">
            <a:xfrm>
              <a:off x="1056" y="2208"/>
              <a:ext cx="28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Line 52"/>
            <p:cNvSpPr>
              <a:spLocks noChangeShapeType="1"/>
            </p:cNvSpPr>
            <p:nvPr/>
          </p:nvSpPr>
          <p:spPr bwMode="auto">
            <a:xfrm>
              <a:off x="1056" y="2534"/>
              <a:ext cx="28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6" name="Line 53"/>
            <p:cNvSpPr>
              <a:spLocks noChangeShapeType="1"/>
            </p:cNvSpPr>
            <p:nvPr/>
          </p:nvSpPr>
          <p:spPr bwMode="auto">
            <a:xfrm>
              <a:off x="1056" y="2860"/>
              <a:ext cx="28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Line 54"/>
            <p:cNvSpPr>
              <a:spLocks noChangeShapeType="1"/>
            </p:cNvSpPr>
            <p:nvPr/>
          </p:nvSpPr>
          <p:spPr bwMode="auto">
            <a:xfrm>
              <a:off x="1056" y="2208"/>
              <a:ext cx="0" cy="65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8" name="Line 55"/>
            <p:cNvSpPr>
              <a:spLocks noChangeShapeType="1"/>
            </p:cNvSpPr>
            <p:nvPr/>
          </p:nvSpPr>
          <p:spPr bwMode="auto">
            <a:xfrm>
              <a:off x="177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9" name="Line 56"/>
            <p:cNvSpPr>
              <a:spLocks noChangeShapeType="1"/>
            </p:cNvSpPr>
            <p:nvPr/>
          </p:nvSpPr>
          <p:spPr bwMode="auto">
            <a:xfrm>
              <a:off x="249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0" name="Line 57"/>
            <p:cNvSpPr>
              <a:spLocks noChangeShapeType="1"/>
            </p:cNvSpPr>
            <p:nvPr/>
          </p:nvSpPr>
          <p:spPr bwMode="auto">
            <a:xfrm>
              <a:off x="321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Line 58"/>
            <p:cNvSpPr>
              <a:spLocks noChangeShapeType="1"/>
            </p:cNvSpPr>
            <p:nvPr/>
          </p:nvSpPr>
          <p:spPr bwMode="auto">
            <a:xfrm>
              <a:off x="3936" y="2534"/>
              <a:ext cx="0" cy="32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2" name="Line 59"/>
            <p:cNvSpPr>
              <a:spLocks noChangeShapeType="1"/>
            </p:cNvSpPr>
            <p:nvPr/>
          </p:nvSpPr>
          <p:spPr bwMode="auto">
            <a:xfrm>
              <a:off x="3936" y="2208"/>
              <a:ext cx="0" cy="32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3" name="Line 60"/>
            <p:cNvSpPr>
              <a:spLocks noChangeShapeType="1"/>
            </p:cNvSpPr>
            <p:nvPr/>
          </p:nvSpPr>
          <p:spPr bwMode="auto">
            <a:xfrm>
              <a:off x="672" y="1968"/>
              <a:ext cx="384" cy="24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4" name="Text Box 61"/>
            <p:cNvSpPr txBox="1">
              <a:spLocks noChangeArrowheads="1"/>
            </p:cNvSpPr>
            <p:nvPr/>
          </p:nvSpPr>
          <p:spPr bwMode="auto">
            <a:xfrm>
              <a:off x="1248" y="1871"/>
              <a:ext cx="26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00       01        11      10</a:t>
              </a:r>
            </a:p>
          </p:txBody>
        </p:sp>
        <p:sp>
          <p:nvSpPr>
            <p:cNvPr id="18465" name="Text Box 62"/>
            <p:cNvSpPr txBox="1">
              <a:spLocks noChangeArrowheads="1"/>
            </p:cNvSpPr>
            <p:nvPr/>
          </p:nvSpPr>
          <p:spPr bwMode="auto">
            <a:xfrm>
              <a:off x="672" y="2304"/>
              <a:ext cx="432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</a:pPr>
              <a:r>
                <a:rPr lang="en-US" altLang="zh-CN" sz="3200" b="1"/>
                <a:t>0</a:t>
              </a:r>
            </a:p>
            <a:p>
              <a:pPr eaLnBrk="1" hangingPunct="1">
                <a:lnSpc>
                  <a:spcPct val="65000"/>
                </a:lnSpc>
              </a:pPr>
              <a:r>
                <a:rPr lang="en-US" altLang="zh-CN" sz="3200" b="1"/>
                <a:t>1</a:t>
              </a:r>
            </a:p>
          </p:txBody>
        </p:sp>
        <p:sp>
          <p:nvSpPr>
            <p:cNvPr id="18466" name="Text Box 63"/>
            <p:cNvSpPr txBox="1">
              <a:spLocks noChangeArrowheads="1"/>
            </p:cNvSpPr>
            <p:nvPr/>
          </p:nvSpPr>
          <p:spPr bwMode="auto">
            <a:xfrm>
              <a:off x="576" y="197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</a:p>
          </p:txBody>
        </p:sp>
        <p:sp>
          <p:nvSpPr>
            <p:cNvPr id="18467" name="Text Box 64"/>
            <p:cNvSpPr txBox="1">
              <a:spLocks noChangeArrowheads="1"/>
            </p:cNvSpPr>
            <p:nvPr/>
          </p:nvSpPr>
          <p:spPr bwMode="auto">
            <a:xfrm>
              <a:off x="720" y="173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BC</a:t>
              </a:r>
            </a:p>
          </p:txBody>
        </p:sp>
      </p:grpSp>
      <p:pic>
        <p:nvPicPr>
          <p:cNvPr id="18443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8445" name="Text Box 43"/>
          <p:cNvSpPr txBox="1">
            <a:spLocks noChangeArrowheads="1"/>
          </p:cNvSpPr>
          <p:nvPr/>
        </p:nvSpPr>
        <p:spPr bwMode="auto">
          <a:xfrm>
            <a:off x="576263" y="1030288"/>
            <a:ext cx="790575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autoUpdateAnimBg="0"/>
      <p:bldP spid="212995" grpId="0" autoUpdateAnimBg="0"/>
      <p:bldP spid="213001" grpId="0" autoUpdateAnimBg="0"/>
      <p:bldP spid="21300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1475656" y="971550"/>
            <a:ext cx="4395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F=AB+BC+AC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688381" y="17573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45581" y="1757363"/>
            <a:ext cx="6324600" cy="579437"/>
            <a:chOff x="1488" y="672"/>
            <a:chExt cx="3984" cy="365"/>
          </a:xfrm>
        </p:grpSpPr>
        <p:sp>
          <p:nvSpPr>
            <p:cNvPr id="18472" name="Text Box 4"/>
            <p:cNvSpPr txBox="1">
              <a:spLocks noChangeArrowheads="1"/>
            </p:cNvSpPr>
            <p:nvPr/>
          </p:nvSpPr>
          <p:spPr bwMode="auto">
            <a:xfrm>
              <a:off x="1488" y="672"/>
              <a:ext cx="39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AB(C+C)+BC(A+A)+AC(B+B)</a:t>
              </a:r>
            </a:p>
          </p:txBody>
        </p:sp>
        <p:sp>
          <p:nvSpPr>
            <p:cNvPr id="18473" name="Line 5"/>
            <p:cNvSpPr>
              <a:spLocks noChangeShapeType="1"/>
            </p:cNvSpPr>
            <p:nvPr/>
          </p:nvSpPr>
          <p:spPr bwMode="auto">
            <a:xfrm>
              <a:off x="2352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4" name="Line 6"/>
            <p:cNvSpPr>
              <a:spLocks noChangeShapeType="1"/>
            </p:cNvSpPr>
            <p:nvPr/>
          </p:nvSpPr>
          <p:spPr bwMode="auto">
            <a:xfrm>
              <a:off x="35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5" name="Line 7"/>
            <p:cNvSpPr>
              <a:spLocks noChangeShapeType="1"/>
            </p:cNvSpPr>
            <p:nvPr/>
          </p:nvSpPr>
          <p:spPr bwMode="auto">
            <a:xfrm>
              <a:off x="47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1688381" y="2625725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21781" y="2671763"/>
            <a:ext cx="6705600" cy="579437"/>
            <a:chOff x="1536" y="1248"/>
            <a:chExt cx="4224" cy="365"/>
          </a:xfrm>
        </p:grpSpPr>
        <p:sp>
          <p:nvSpPr>
            <p:cNvPr id="18468" name="Text Box 10"/>
            <p:cNvSpPr txBox="1">
              <a:spLocks noChangeArrowheads="1"/>
            </p:cNvSpPr>
            <p:nvPr/>
          </p:nvSpPr>
          <p:spPr bwMode="auto">
            <a:xfrm>
              <a:off x="1536" y="1248"/>
              <a:ext cx="4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ABC+ABC+ABC+ABC+ABC+ABC</a:t>
              </a:r>
            </a:p>
          </p:txBody>
        </p:sp>
        <p:sp>
          <p:nvSpPr>
            <p:cNvPr id="18469" name="Line 12"/>
            <p:cNvSpPr>
              <a:spLocks noChangeShapeType="1"/>
            </p:cNvSpPr>
            <p:nvPr/>
          </p:nvSpPr>
          <p:spPr bwMode="auto">
            <a:xfrm>
              <a:off x="2688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Line 13"/>
            <p:cNvSpPr>
              <a:spLocks noChangeShapeType="1"/>
            </p:cNvSpPr>
            <p:nvPr/>
          </p:nvSpPr>
          <p:spPr bwMode="auto">
            <a:xfrm>
              <a:off x="3696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1" name="Line 14"/>
            <p:cNvSpPr>
              <a:spLocks noChangeShapeType="1"/>
            </p:cNvSpPr>
            <p:nvPr/>
          </p:nvSpPr>
          <p:spPr bwMode="auto">
            <a:xfrm>
              <a:off x="5232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2069381" y="3281363"/>
            <a:ext cx="6678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</a:rPr>
              <a:t>   111     110     111    011     111     101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691680" y="4005064"/>
            <a:ext cx="5334000" cy="1871663"/>
            <a:chOff x="576" y="1737"/>
            <a:chExt cx="3360" cy="1179"/>
          </a:xfrm>
        </p:grpSpPr>
        <p:sp>
          <p:nvSpPr>
            <p:cNvPr id="18446" name="Rectangle 43"/>
            <p:cNvSpPr>
              <a:spLocks noChangeArrowheads="1"/>
            </p:cNvSpPr>
            <p:nvPr/>
          </p:nvSpPr>
          <p:spPr bwMode="auto">
            <a:xfrm>
              <a:off x="321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8447" name="Rectangle 44"/>
            <p:cNvSpPr>
              <a:spLocks noChangeArrowheads="1"/>
            </p:cNvSpPr>
            <p:nvPr/>
          </p:nvSpPr>
          <p:spPr bwMode="auto">
            <a:xfrm>
              <a:off x="249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8448" name="Rectangle 45"/>
            <p:cNvSpPr>
              <a:spLocks noChangeArrowheads="1"/>
            </p:cNvSpPr>
            <p:nvPr/>
          </p:nvSpPr>
          <p:spPr bwMode="auto">
            <a:xfrm>
              <a:off x="177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8449" name="Rectangle 46"/>
            <p:cNvSpPr>
              <a:spLocks noChangeArrowheads="1"/>
            </p:cNvSpPr>
            <p:nvPr/>
          </p:nvSpPr>
          <p:spPr bwMode="auto">
            <a:xfrm>
              <a:off x="105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18450" name="Rectangle 47"/>
            <p:cNvSpPr>
              <a:spLocks noChangeArrowheads="1"/>
            </p:cNvSpPr>
            <p:nvPr/>
          </p:nvSpPr>
          <p:spPr bwMode="auto">
            <a:xfrm>
              <a:off x="321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18451" name="Rectangle 48"/>
            <p:cNvSpPr>
              <a:spLocks noChangeArrowheads="1"/>
            </p:cNvSpPr>
            <p:nvPr/>
          </p:nvSpPr>
          <p:spPr bwMode="auto">
            <a:xfrm>
              <a:off x="249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8452" name="Rectangle 49"/>
            <p:cNvSpPr>
              <a:spLocks noChangeArrowheads="1"/>
            </p:cNvSpPr>
            <p:nvPr/>
          </p:nvSpPr>
          <p:spPr bwMode="auto">
            <a:xfrm>
              <a:off x="177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18453" name="Rectangle 50"/>
            <p:cNvSpPr>
              <a:spLocks noChangeArrowheads="1"/>
            </p:cNvSpPr>
            <p:nvPr/>
          </p:nvSpPr>
          <p:spPr bwMode="auto">
            <a:xfrm>
              <a:off x="105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18454" name="Line 51"/>
            <p:cNvSpPr>
              <a:spLocks noChangeShapeType="1"/>
            </p:cNvSpPr>
            <p:nvPr/>
          </p:nvSpPr>
          <p:spPr bwMode="auto">
            <a:xfrm>
              <a:off x="1056" y="2208"/>
              <a:ext cx="28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Line 52"/>
            <p:cNvSpPr>
              <a:spLocks noChangeShapeType="1"/>
            </p:cNvSpPr>
            <p:nvPr/>
          </p:nvSpPr>
          <p:spPr bwMode="auto">
            <a:xfrm>
              <a:off x="1056" y="2534"/>
              <a:ext cx="28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6" name="Line 53"/>
            <p:cNvSpPr>
              <a:spLocks noChangeShapeType="1"/>
            </p:cNvSpPr>
            <p:nvPr/>
          </p:nvSpPr>
          <p:spPr bwMode="auto">
            <a:xfrm>
              <a:off x="1056" y="2860"/>
              <a:ext cx="28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Line 54"/>
            <p:cNvSpPr>
              <a:spLocks noChangeShapeType="1"/>
            </p:cNvSpPr>
            <p:nvPr/>
          </p:nvSpPr>
          <p:spPr bwMode="auto">
            <a:xfrm>
              <a:off x="1056" y="2208"/>
              <a:ext cx="0" cy="65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8" name="Line 55"/>
            <p:cNvSpPr>
              <a:spLocks noChangeShapeType="1"/>
            </p:cNvSpPr>
            <p:nvPr/>
          </p:nvSpPr>
          <p:spPr bwMode="auto">
            <a:xfrm>
              <a:off x="177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9" name="Line 56"/>
            <p:cNvSpPr>
              <a:spLocks noChangeShapeType="1"/>
            </p:cNvSpPr>
            <p:nvPr/>
          </p:nvSpPr>
          <p:spPr bwMode="auto">
            <a:xfrm>
              <a:off x="249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0" name="Line 57"/>
            <p:cNvSpPr>
              <a:spLocks noChangeShapeType="1"/>
            </p:cNvSpPr>
            <p:nvPr/>
          </p:nvSpPr>
          <p:spPr bwMode="auto">
            <a:xfrm>
              <a:off x="321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Line 58"/>
            <p:cNvSpPr>
              <a:spLocks noChangeShapeType="1"/>
            </p:cNvSpPr>
            <p:nvPr/>
          </p:nvSpPr>
          <p:spPr bwMode="auto">
            <a:xfrm>
              <a:off x="3936" y="2534"/>
              <a:ext cx="0" cy="32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2" name="Line 59"/>
            <p:cNvSpPr>
              <a:spLocks noChangeShapeType="1"/>
            </p:cNvSpPr>
            <p:nvPr/>
          </p:nvSpPr>
          <p:spPr bwMode="auto">
            <a:xfrm>
              <a:off x="3936" y="2208"/>
              <a:ext cx="0" cy="32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3" name="Line 60"/>
            <p:cNvSpPr>
              <a:spLocks noChangeShapeType="1"/>
            </p:cNvSpPr>
            <p:nvPr/>
          </p:nvSpPr>
          <p:spPr bwMode="auto">
            <a:xfrm>
              <a:off x="672" y="1968"/>
              <a:ext cx="384" cy="24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4" name="Text Box 61"/>
            <p:cNvSpPr txBox="1">
              <a:spLocks noChangeArrowheads="1"/>
            </p:cNvSpPr>
            <p:nvPr/>
          </p:nvSpPr>
          <p:spPr bwMode="auto">
            <a:xfrm>
              <a:off x="1248" y="1871"/>
              <a:ext cx="26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00       01        11      10</a:t>
              </a:r>
            </a:p>
          </p:txBody>
        </p:sp>
        <p:sp>
          <p:nvSpPr>
            <p:cNvPr id="18465" name="Text Box 62"/>
            <p:cNvSpPr txBox="1">
              <a:spLocks noChangeArrowheads="1"/>
            </p:cNvSpPr>
            <p:nvPr/>
          </p:nvSpPr>
          <p:spPr bwMode="auto">
            <a:xfrm>
              <a:off x="672" y="2304"/>
              <a:ext cx="432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</a:pPr>
              <a:r>
                <a:rPr lang="en-US" altLang="zh-CN" sz="3200" b="1"/>
                <a:t>0</a:t>
              </a:r>
            </a:p>
            <a:p>
              <a:pPr eaLnBrk="1" hangingPunct="1">
                <a:lnSpc>
                  <a:spcPct val="65000"/>
                </a:lnSpc>
              </a:pPr>
              <a:r>
                <a:rPr lang="en-US" altLang="zh-CN" sz="3200" b="1"/>
                <a:t>1</a:t>
              </a:r>
            </a:p>
          </p:txBody>
        </p:sp>
        <p:sp>
          <p:nvSpPr>
            <p:cNvPr id="18466" name="Text Box 63"/>
            <p:cNvSpPr txBox="1">
              <a:spLocks noChangeArrowheads="1"/>
            </p:cNvSpPr>
            <p:nvPr/>
          </p:nvSpPr>
          <p:spPr bwMode="auto">
            <a:xfrm>
              <a:off x="576" y="197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</a:p>
          </p:txBody>
        </p:sp>
        <p:sp>
          <p:nvSpPr>
            <p:cNvPr id="18467" name="Text Box 64"/>
            <p:cNvSpPr txBox="1">
              <a:spLocks noChangeArrowheads="1"/>
            </p:cNvSpPr>
            <p:nvPr/>
          </p:nvSpPr>
          <p:spPr bwMode="auto">
            <a:xfrm>
              <a:off x="720" y="173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BC</a:t>
              </a:r>
            </a:p>
          </p:txBody>
        </p:sp>
      </p:grpSp>
      <p:pic>
        <p:nvPicPr>
          <p:cNvPr id="18443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8445" name="Text Box 43"/>
          <p:cNvSpPr txBox="1">
            <a:spLocks noChangeArrowheads="1"/>
          </p:cNvSpPr>
          <p:nvPr/>
        </p:nvSpPr>
        <p:spPr bwMode="auto">
          <a:xfrm>
            <a:off x="576263" y="1030288"/>
            <a:ext cx="790575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87675" y="76200"/>
            <a:ext cx="3581400" cy="601663"/>
            <a:chOff x="1104" y="288"/>
            <a:chExt cx="2256" cy="379"/>
          </a:xfrm>
        </p:grpSpPr>
        <p:grpSp>
          <p:nvGrpSpPr>
            <p:cNvPr id="19528" name="Group 2"/>
            <p:cNvGrpSpPr>
              <a:grpSpLocks/>
            </p:cNvGrpSpPr>
            <p:nvPr/>
          </p:nvGrpSpPr>
          <p:grpSpPr bwMode="auto">
            <a:xfrm>
              <a:off x="1632" y="336"/>
              <a:ext cx="777" cy="331"/>
              <a:chOff x="1776" y="485"/>
              <a:chExt cx="777" cy="331"/>
            </a:xfrm>
          </p:grpSpPr>
          <p:sp>
            <p:nvSpPr>
              <p:cNvPr id="19532" name="Oval 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/>
                  <a:t>+</a:t>
                </a:r>
              </a:p>
            </p:txBody>
          </p:sp>
          <p:sp>
            <p:nvSpPr>
              <p:cNvPr id="19533" name="Text Box 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19534" name="Text Box 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B</a:t>
                </a:r>
              </a:p>
            </p:txBody>
          </p:sp>
        </p:grpSp>
        <p:sp>
          <p:nvSpPr>
            <p:cNvPr id="19529" name="Text Box 7"/>
            <p:cNvSpPr txBox="1">
              <a:spLocks noChangeArrowheads="1"/>
            </p:cNvSpPr>
            <p:nvPr/>
          </p:nvSpPr>
          <p:spPr bwMode="auto">
            <a:xfrm>
              <a:off x="1104" y="28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 (</a:t>
              </a:r>
            </a:p>
          </p:txBody>
        </p:sp>
        <p:sp>
          <p:nvSpPr>
            <p:cNvPr id="19530" name="Text Box 8"/>
            <p:cNvSpPr txBox="1">
              <a:spLocks noChangeArrowheads="1"/>
            </p:cNvSpPr>
            <p:nvPr/>
          </p:nvSpPr>
          <p:spPr bwMode="auto">
            <a:xfrm>
              <a:off x="2304" y="28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) (C+D)</a:t>
              </a:r>
            </a:p>
          </p:txBody>
        </p:sp>
        <p:sp>
          <p:nvSpPr>
            <p:cNvPr id="19531" name="Line 9"/>
            <p:cNvSpPr>
              <a:spLocks noChangeShapeType="1"/>
            </p:cNvSpPr>
            <p:nvPr/>
          </p:nvSpPr>
          <p:spPr bwMode="auto">
            <a:xfrm>
              <a:off x="1632" y="336"/>
              <a:ext cx="14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292475" y="685800"/>
            <a:ext cx="3581400" cy="609600"/>
            <a:chOff x="1344" y="432"/>
            <a:chExt cx="2256" cy="384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1344" y="432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grpSp>
          <p:nvGrpSpPr>
            <p:cNvPr id="19521" name="Group 12"/>
            <p:cNvGrpSpPr>
              <a:grpSpLocks/>
            </p:cNvGrpSpPr>
            <p:nvPr/>
          </p:nvGrpSpPr>
          <p:grpSpPr bwMode="auto">
            <a:xfrm>
              <a:off x="1680" y="480"/>
              <a:ext cx="777" cy="331"/>
              <a:chOff x="1776" y="485"/>
              <a:chExt cx="777" cy="331"/>
            </a:xfrm>
          </p:grpSpPr>
          <p:sp>
            <p:nvSpPr>
              <p:cNvPr id="214029" name="Oval 1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14030" name="Text Box 1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14031" name="Text Box 1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14032" name="Text Box 16"/>
            <p:cNvSpPr txBox="1">
              <a:spLocks noChangeArrowheads="1"/>
            </p:cNvSpPr>
            <p:nvPr/>
          </p:nvSpPr>
          <p:spPr bwMode="auto">
            <a:xfrm>
              <a:off x="2448" y="451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(C+D)</a:t>
              </a:r>
            </a:p>
          </p:txBody>
        </p:sp>
        <p:sp>
          <p:nvSpPr>
            <p:cNvPr id="19523" name="Line 17"/>
            <p:cNvSpPr>
              <a:spLocks noChangeShapeType="1"/>
            </p:cNvSpPr>
            <p:nvPr/>
          </p:nvSpPr>
          <p:spPr bwMode="auto">
            <a:xfrm>
              <a:off x="1728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24" name="Line 18"/>
            <p:cNvSpPr>
              <a:spLocks noChangeShapeType="1"/>
            </p:cNvSpPr>
            <p:nvPr/>
          </p:nvSpPr>
          <p:spPr bwMode="auto">
            <a:xfrm>
              <a:off x="2736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3368675" y="1340768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825875" y="1370931"/>
            <a:ext cx="2667000" cy="579437"/>
            <a:chOff x="1632" y="1459"/>
            <a:chExt cx="1680" cy="365"/>
          </a:xfrm>
        </p:grpSpPr>
        <p:sp>
          <p:nvSpPr>
            <p:cNvPr id="19515" name="Text Box 20"/>
            <p:cNvSpPr txBox="1">
              <a:spLocks noChangeArrowheads="1"/>
            </p:cNvSpPr>
            <p:nvPr/>
          </p:nvSpPr>
          <p:spPr bwMode="auto">
            <a:xfrm>
              <a:off x="1632" y="1459"/>
              <a:ext cx="1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AB+AB+CD</a:t>
              </a:r>
            </a:p>
          </p:txBody>
        </p:sp>
        <p:sp>
          <p:nvSpPr>
            <p:cNvPr id="19516" name="Line 21"/>
            <p:cNvSpPr>
              <a:spLocks noChangeShapeType="1"/>
            </p:cNvSpPr>
            <p:nvPr/>
          </p:nvSpPr>
          <p:spPr bwMode="auto">
            <a:xfrm>
              <a:off x="16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7" name="Line 22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8" name="Line 23"/>
            <p:cNvSpPr>
              <a:spLocks noChangeShapeType="1"/>
            </p:cNvSpPr>
            <p:nvPr/>
          </p:nvSpPr>
          <p:spPr bwMode="auto">
            <a:xfrm>
              <a:off x="2688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9" name="Line 24"/>
            <p:cNvSpPr>
              <a:spLocks noChangeShapeType="1"/>
            </p:cNvSpPr>
            <p:nvPr/>
          </p:nvSpPr>
          <p:spPr bwMode="auto">
            <a:xfrm>
              <a:off x="28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33400" y="2071688"/>
            <a:ext cx="990600" cy="519112"/>
            <a:chOff x="336" y="1968"/>
            <a:chExt cx="624" cy="327"/>
          </a:xfrm>
        </p:grpSpPr>
        <p:sp>
          <p:nvSpPr>
            <p:cNvPr id="19512" name="Text Box 27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AB </a:t>
              </a:r>
            </a:p>
          </p:txBody>
        </p:sp>
        <p:sp>
          <p:nvSpPr>
            <p:cNvPr id="19513" name="Line 28"/>
            <p:cNvSpPr>
              <a:spLocks noChangeShapeType="1"/>
            </p:cNvSpPr>
            <p:nvPr/>
          </p:nvSpPr>
          <p:spPr bwMode="auto">
            <a:xfrm>
              <a:off x="547" y="2033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4" name="Line 29"/>
            <p:cNvSpPr>
              <a:spLocks noChangeShapeType="1"/>
            </p:cNvSpPr>
            <p:nvPr/>
          </p:nvSpPr>
          <p:spPr bwMode="auto">
            <a:xfrm>
              <a:off x="720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1447800" y="1981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685800" y="28194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AB</a:t>
            </a:r>
          </a:p>
        </p:txBody>
      </p:sp>
      <p:sp>
        <p:nvSpPr>
          <p:cNvPr id="214050" name="Text Box 34"/>
          <p:cNvSpPr txBox="1">
            <a:spLocks noChangeArrowheads="1"/>
          </p:cNvSpPr>
          <p:nvPr/>
        </p:nvSpPr>
        <p:spPr bwMode="auto">
          <a:xfrm>
            <a:off x="1447800" y="27733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33400" y="3733800"/>
            <a:ext cx="990600" cy="519113"/>
            <a:chOff x="336" y="1968"/>
            <a:chExt cx="624" cy="327"/>
          </a:xfrm>
        </p:grpSpPr>
        <p:sp>
          <p:nvSpPr>
            <p:cNvPr id="19509" name="Text Box 36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CD</a:t>
              </a:r>
            </a:p>
          </p:txBody>
        </p:sp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>
              <a:off x="547" y="2033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1" name="Line 38"/>
            <p:cNvSpPr>
              <a:spLocks noChangeShapeType="1"/>
            </p:cNvSpPr>
            <p:nvPr/>
          </p:nvSpPr>
          <p:spPr bwMode="auto">
            <a:xfrm>
              <a:off x="720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55" name="Text Box 39"/>
          <p:cNvSpPr txBox="1">
            <a:spLocks noChangeArrowheads="1"/>
          </p:cNvSpPr>
          <p:nvPr/>
        </p:nvSpPr>
        <p:spPr bwMode="auto">
          <a:xfrm>
            <a:off x="1447800" y="36115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 00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+ 01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</a:p>
        </p:txBody>
      </p:sp>
      <p:sp>
        <p:nvSpPr>
          <p:cNvPr id="214056" name="Text Box 40"/>
          <p:cNvSpPr txBox="1">
            <a:spLocks noChangeArrowheads="1"/>
          </p:cNvSpPr>
          <p:nvPr/>
        </p:nvSpPr>
        <p:spPr bwMode="auto">
          <a:xfrm>
            <a:off x="2057400" y="24384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0               1               2              3</a:t>
            </a:r>
          </a:p>
        </p:txBody>
      </p:sp>
      <p:sp>
        <p:nvSpPr>
          <p:cNvPr id="214057" name="Text Box 41"/>
          <p:cNvSpPr txBox="1">
            <a:spLocks noChangeArrowheads="1"/>
          </p:cNvSpPr>
          <p:nvPr/>
        </p:nvSpPr>
        <p:spPr bwMode="auto">
          <a:xfrm>
            <a:off x="1981200" y="32004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12             13             14            15</a:t>
            </a:r>
          </a:p>
        </p:txBody>
      </p:sp>
      <p:sp>
        <p:nvSpPr>
          <p:cNvPr id="214058" name="Text Box 42"/>
          <p:cNvSpPr txBox="1">
            <a:spLocks noChangeArrowheads="1"/>
          </p:cNvSpPr>
          <p:nvPr/>
        </p:nvSpPr>
        <p:spPr bwMode="auto">
          <a:xfrm>
            <a:off x="2133600" y="40386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0               4               8             12</a:t>
            </a: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1042988" y="4437063"/>
            <a:ext cx="4648200" cy="2155825"/>
            <a:chOff x="2400" y="1833"/>
            <a:chExt cx="2928" cy="2077"/>
          </a:xfrm>
        </p:grpSpPr>
        <p:sp>
          <p:nvSpPr>
            <p:cNvPr id="19475" name="Rectangle 44"/>
            <p:cNvSpPr>
              <a:spLocks noChangeArrowheads="1"/>
            </p:cNvSpPr>
            <p:nvPr/>
          </p:nvSpPr>
          <p:spPr bwMode="auto">
            <a:xfrm>
              <a:off x="4752" y="3384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19476" name="Rectangle 45"/>
            <p:cNvSpPr>
              <a:spLocks noChangeArrowheads="1"/>
            </p:cNvSpPr>
            <p:nvPr/>
          </p:nvSpPr>
          <p:spPr bwMode="auto">
            <a:xfrm>
              <a:off x="4176" y="3384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19477" name="Rectangle 46"/>
            <p:cNvSpPr>
              <a:spLocks noChangeArrowheads="1"/>
            </p:cNvSpPr>
            <p:nvPr/>
          </p:nvSpPr>
          <p:spPr bwMode="auto">
            <a:xfrm>
              <a:off x="3600" y="3384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19478" name="Rectangle 47"/>
            <p:cNvSpPr>
              <a:spLocks noChangeArrowheads="1"/>
            </p:cNvSpPr>
            <p:nvPr/>
          </p:nvSpPr>
          <p:spPr bwMode="auto">
            <a:xfrm>
              <a:off x="3024" y="3384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19479" name="Rectangle 48"/>
            <p:cNvSpPr>
              <a:spLocks noChangeArrowheads="1"/>
            </p:cNvSpPr>
            <p:nvPr/>
          </p:nvSpPr>
          <p:spPr bwMode="auto">
            <a:xfrm>
              <a:off x="4752" y="3040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19480" name="Rectangle 49"/>
            <p:cNvSpPr>
              <a:spLocks noChangeArrowheads="1"/>
            </p:cNvSpPr>
            <p:nvPr/>
          </p:nvSpPr>
          <p:spPr bwMode="auto">
            <a:xfrm>
              <a:off x="4176" y="3040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19481" name="Rectangle 50"/>
            <p:cNvSpPr>
              <a:spLocks noChangeArrowheads="1"/>
            </p:cNvSpPr>
            <p:nvPr/>
          </p:nvSpPr>
          <p:spPr bwMode="auto">
            <a:xfrm>
              <a:off x="3600" y="3040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19482" name="Rectangle 51"/>
            <p:cNvSpPr>
              <a:spLocks noChangeArrowheads="1"/>
            </p:cNvSpPr>
            <p:nvPr/>
          </p:nvSpPr>
          <p:spPr bwMode="auto">
            <a:xfrm>
              <a:off x="3024" y="3040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19483" name="Rectangle 52"/>
            <p:cNvSpPr>
              <a:spLocks noChangeArrowheads="1"/>
            </p:cNvSpPr>
            <p:nvPr/>
          </p:nvSpPr>
          <p:spPr bwMode="auto">
            <a:xfrm>
              <a:off x="4752" y="2696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19484" name="Rectangle 53"/>
            <p:cNvSpPr>
              <a:spLocks noChangeArrowheads="1"/>
            </p:cNvSpPr>
            <p:nvPr/>
          </p:nvSpPr>
          <p:spPr bwMode="auto">
            <a:xfrm>
              <a:off x="4176" y="2696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19485" name="Rectangle 54"/>
            <p:cNvSpPr>
              <a:spLocks noChangeArrowheads="1"/>
            </p:cNvSpPr>
            <p:nvPr/>
          </p:nvSpPr>
          <p:spPr bwMode="auto">
            <a:xfrm>
              <a:off x="3600" y="2696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19486" name="Rectangle 55"/>
            <p:cNvSpPr>
              <a:spLocks noChangeArrowheads="1"/>
            </p:cNvSpPr>
            <p:nvPr/>
          </p:nvSpPr>
          <p:spPr bwMode="auto">
            <a:xfrm>
              <a:off x="3024" y="2696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19487" name="Rectangle 56"/>
            <p:cNvSpPr>
              <a:spLocks noChangeArrowheads="1"/>
            </p:cNvSpPr>
            <p:nvPr/>
          </p:nvSpPr>
          <p:spPr bwMode="auto">
            <a:xfrm>
              <a:off x="4752" y="2351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19488" name="Rectangle 57"/>
            <p:cNvSpPr>
              <a:spLocks noChangeArrowheads="1"/>
            </p:cNvSpPr>
            <p:nvPr/>
          </p:nvSpPr>
          <p:spPr bwMode="auto">
            <a:xfrm>
              <a:off x="4176" y="2351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19489" name="Rectangle 58"/>
            <p:cNvSpPr>
              <a:spLocks noChangeArrowheads="1"/>
            </p:cNvSpPr>
            <p:nvPr/>
          </p:nvSpPr>
          <p:spPr bwMode="auto">
            <a:xfrm>
              <a:off x="3600" y="2351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19490" name="Rectangle 59"/>
            <p:cNvSpPr>
              <a:spLocks noChangeArrowheads="1"/>
            </p:cNvSpPr>
            <p:nvPr/>
          </p:nvSpPr>
          <p:spPr bwMode="auto">
            <a:xfrm>
              <a:off x="3024" y="2351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 </a:t>
              </a:r>
            </a:p>
          </p:txBody>
        </p:sp>
        <p:sp>
          <p:nvSpPr>
            <p:cNvPr id="19491" name="Line 60"/>
            <p:cNvSpPr>
              <a:spLocks noChangeShapeType="1"/>
            </p:cNvSpPr>
            <p:nvPr/>
          </p:nvSpPr>
          <p:spPr bwMode="auto">
            <a:xfrm>
              <a:off x="3024" y="235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2" name="Line 61"/>
            <p:cNvSpPr>
              <a:spLocks noChangeShapeType="1"/>
            </p:cNvSpPr>
            <p:nvPr/>
          </p:nvSpPr>
          <p:spPr bwMode="auto">
            <a:xfrm>
              <a:off x="3024" y="2696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3" name="Line 62"/>
            <p:cNvSpPr>
              <a:spLocks noChangeShapeType="1"/>
            </p:cNvSpPr>
            <p:nvPr/>
          </p:nvSpPr>
          <p:spPr bwMode="auto">
            <a:xfrm>
              <a:off x="3024" y="3040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4" name="Line 63"/>
            <p:cNvSpPr>
              <a:spLocks noChangeShapeType="1"/>
            </p:cNvSpPr>
            <p:nvPr/>
          </p:nvSpPr>
          <p:spPr bwMode="auto">
            <a:xfrm>
              <a:off x="3024" y="3384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5" name="Line 64"/>
            <p:cNvSpPr>
              <a:spLocks noChangeShapeType="1"/>
            </p:cNvSpPr>
            <p:nvPr/>
          </p:nvSpPr>
          <p:spPr bwMode="auto">
            <a:xfrm>
              <a:off x="3024" y="3728"/>
              <a:ext cx="230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6" name="Line 65"/>
            <p:cNvSpPr>
              <a:spLocks noChangeShapeType="1"/>
            </p:cNvSpPr>
            <p:nvPr/>
          </p:nvSpPr>
          <p:spPr bwMode="auto">
            <a:xfrm>
              <a:off x="3024" y="2352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7" name="Line 66"/>
            <p:cNvSpPr>
              <a:spLocks noChangeShapeType="1"/>
            </p:cNvSpPr>
            <p:nvPr/>
          </p:nvSpPr>
          <p:spPr bwMode="auto">
            <a:xfrm>
              <a:off x="3600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8" name="Line 67"/>
            <p:cNvSpPr>
              <a:spLocks noChangeShapeType="1"/>
            </p:cNvSpPr>
            <p:nvPr/>
          </p:nvSpPr>
          <p:spPr bwMode="auto">
            <a:xfrm>
              <a:off x="4176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9" name="Line 68"/>
            <p:cNvSpPr>
              <a:spLocks noChangeShapeType="1"/>
            </p:cNvSpPr>
            <p:nvPr/>
          </p:nvSpPr>
          <p:spPr bwMode="auto">
            <a:xfrm>
              <a:off x="4752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0" name="Line 69"/>
            <p:cNvSpPr>
              <a:spLocks noChangeShapeType="1"/>
            </p:cNvSpPr>
            <p:nvPr/>
          </p:nvSpPr>
          <p:spPr bwMode="auto">
            <a:xfrm>
              <a:off x="5328" y="3384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1" name="Line 70"/>
            <p:cNvSpPr>
              <a:spLocks noChangeShapeType="1"/>
            </p:cNvSpPr>
            <p:nvPr/>
          </p:nvSpPr>
          <p:spPr bwMode="auto">
            <a:xfrm>
              <a:off x="5328" y="2352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2" name="Line 71"/>
            <p:cNvSpPr>
              <a:spLocks noChangeShapeType="1"/>
            </p:cNvSpPr>
            <p:nvPr/>
          </p:nvSpPr>
          <p:spPr bwMode="auto">
            <a:xfrm>
              <a:off x="3024" y="2696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3" name="Line 72"/>
            <p:cNvSpPr>
              <a:spLocks noChangeShapeType="1"/>
            </p:cNvSpPr>
            <p:nvPr/>
          </p:nvSpPr>
          <p:spPr bwMode="auto">
            <a:xfrm>
              <a:off x="3600" y="2352"/>
              <a:ext cx="172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4" name="Line 73"/>
            <p:cNvSpPr>
              <a:spLocks noChangeShapeType="1"/>
            </p:cNvSpPr>
            <p:nvPr/>
          </p:nvSpPr>
          <p:spPr bwMode="auto">
            <a:xfrm flipH="1" flipV="1">
              <a:off x="2640" y="1968"/>
              <a:ext cx="38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5" name="Text Box 74"/>
            <p:cNvSpPr txBox="1">
              <a:spLocks noChangeArrowheads="1"/>
            </p:cNvSpPr>
            <p:nvPr/>
          </p:nvSpPr>
          <p:spPr bwMode="auto">
            <a:xfrm>
              <a:off x="3024" y="1969"/>
              <a:ext cx="225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 00         01        11       10</a:t>
              </a:r>
            </a:p>
          </p:txBody>
        </p:sp>
        <p:sp>
          <p:nvSpPr>
            <p:cNvPr id="19506" name="Text Box 75"/>
            <p:cNvSpPr txBox="1">
              <a:spLocks noChangeArrowheads="1"/>
            </p:cNvSpPr>
            <p:nvPr/>
          </p:nvSpPr>
          <p:spPr bwMode="auto">
            <a:xfrm>
              <a:off x="2592" y="2450"/>
              <a:ext cx="480" cy="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b="1"/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b="1"/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b="1"/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b="1"/>
                <a:t>10</a:t>
              </a:r>
            </a:p>
          </p:txBody>
        </p:sp>
        <p:sp>
          <p:nvSpPr>
            <p:cNvPr id="19507" name="Text Box 76"/>
            <p:cNvSpPr txBox="1">
              <a:spLocks noChangeArrowheads="1"/>
            </p:cNvSpPr>
            <p:nvPr/>
          </p:nvSpPr>
          <p:spPr bwMode="auto">
            <a:xfrm>
              <a:off x="2400" y="2064"/>
              <a:ext cx="432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AB</a:t>
              </a:r>
            </a:p>
          </p:txBody>
        </p:sp>
        <p:sp>
          <p:nvSpPr>
            <p:cNvPr id="19508" name="Text Box 77"/>
            <p:cNvSpPr txBox="1">
              <a:spLocks noChangeArrowheads="1"/>
            </p:cNvSpPr>
            <p:nvPr/>
          </p:nvSpPr>
          <p:spPr bwMode="auto">
            <a:xfrm>
              <a:off x="2736" y="1833"/>
              <a:ext cx="48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CD</a:t>
              </a:r>
            </a:p>
          </p:txBody>
        </p:sp>
      </p:grpSp>
      <p:sp>
        <p:nvSpPr>
          <p:cNvPr id="19474" name="Text Box 43"/>
          <p:cNvSpPr txBox="1">
            <a:spLocks noChangeArrowheads="1"/>
          </p:cNvSpPr>
          <p:nvPr/>
        </p:nvSpPr>
        <p:spPr bwMode="auto">
          <a:xfrm>
            <a:off x="323850" y="169863"/>
            <a:ext cx="792163" cy="52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utoUpdateAnimBg="0"/>
      <p:bldP spid="214047" grpId="0" autoUpdateAnimBg="0"/>
      <p:bldP spid="214048" grpId="0" autoUpdateAnimBg="0"/>
      <p:bldP spid="214050" grpId="0" autoUpdateAnimBg="0"/>
      <p:bldP spid="214055" grpId="0" autoUpdateAnimBg="0"/>
      <p:bldP spid="214056" grpId="0" autoUpdateAnimBg="0"/>
      <p:bldP spid="214057" grpId="0" autoUpdateAnimBg="0"/>
      <p:bldP spid="2140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6"/>
          <p:cNvSpPr>
            <a:spLocks noChangeArrowheads="1" noChangeShapeType="1" noTextEdit="1"/>
          </p:cNvSpPr>
          <p:nvPr/>
        </p:nvSpPr>
        <p:spPr bwMode="auto">
          <a:xfrm>
            <a:off x="2720975" y="2000250"/>
            <a:ext cx="1419225" cy="492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4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356100" y="1857375"/>
            <a:ext cx="5616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卡诺图 </a:t>
            </a:r>
            <a:endParaRPr lang="en-US" altLang="zh-CN" sz="4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124075" y="3903663"/>
            <a:ext cx="482441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ea typeface="楷体" pitchFamily="49" charset="-122"/>
              </a:rPr>
              <a:t>李琼</a:t>
            </a:r>
          </a:p>
          <a:p>
            <a:pPr algn="ctr" eaLnBrk="1" hangingPunct="1">
              <a:defRPr/>
            </a:pPr>
            <a:endParaRPr lang="en-US" altLang="zh-CN" sz="1050" b="1" dirty="0" smtClean="0"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ea typeface="楷体_GB2312" pitchFamily="49" charset="-122"/>
              </a:rPr>
              <a:t>计算机科学与技术学院</a:t>
            </a:r>
            <a:endParaRPr lang="en-US" altLang="zh-CN" sz="2000" b="1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ctr" eaLnBrk="1" hangingPunct="1">
              <a:defRPr/>
            </a:pPr>
            <a:r>
              <a:rPr lang="zh-CN" altLang="en-US" sz="2000" b="1" dirty="0" smtClean="0">
                <a:latin typeface="华文行楷" pitchFamily="2" charset="-122"/>
                <a:ea typeface="华文行楷" pitchFamily="2" charset="-122"/>
              </a:rPr>
              <a:t>哈尔滨工业大学</a:t>
            </a:r>
            <a:endParaRPr lang="en-US" altLang="zh-CN" sz="2000" b="1" dirty="0" smtClean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3074988" y="228600"/>
            <a:ext cx="4953000" cy="754063"/>
            <a:chOff x="1248" y="102"/>
            <a:chExt cx="3120" cy="475"/>
          </a:xfrm>
        </p:grpSpPr>
        <p:grpSp>
          <p:nvGrpSpPr>
            <p:cNvPr id="20558" name="Group 3"/>
            <p:cNvGrpSpPr>
              <a:grpSpLocks/>
            </p:cNvGrpSpPr>
            <p:nvPr/>
          </p:nvGrpSpPr>
          <p:grpSpPr bwMode="auto">
            <a:xfrm>
              <a:off x="1728" y="246"/>
              <a:ext cx="777" cy="331"/>
              <a:chOff x="1776" y="485"/>
              <a:chExt cx="777" cy="331"/>
            </a:xfrm>
          </p:grpSpPr>
          <p:sp>
            <p:nvSpPr>
              <p:cNvPr id="20568" name="Oval 4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/>
                  <a:t>+</a:t>
                </a:r>
              </a:p>
            </p:txBody>
          </p:sp>
          <p:sp>
            <p:nvSpPr>
              <p:cNvPr id="20569" name="Text Box 5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20570" name="Text Box 6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C</a:t>
                </a:r>
              </a:p>
            </p:txBody>
          </p:sp>
        </p:grpSp>
        <p:sp>
          <p:nvSpPr>
            <p:cNvPr id="20559" name="Text Box 7"/>
            <p:cNvSpPr txBox="1">
              <a:spLocks noChangeArrowheads="1"/>
            </p:cNvSpPr>
            <p:nvPr/>
          </p:nvSpPr>
          <p:spPr bwMode="auto">
            <a:xfrm>
              <a:off x="1248" y="198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</a:t>
              </a:r>
            </a:p>
          </p:txBody>
        </p:sp>
        <p:sp>
          <p:nvSpPr>
            <p:cNvPr id="20560" name="Text Box 8"/>
            <p:cNvSpPr txBox="1">
              <a:spLocks noChangeArrowheads="1"/>
            </p:cNvSpPr>
            <p:nvPr/>
          </p:nvSpPr>
          <p:spPr bwMode="auto">
            <a:xfrm>
              <a:off x="2400" y="246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cs typeface="Times New Roman" pitchFamily="18" charset="0"/>
                </a:rPr>
                <a:t>• B ( ACD + ACD )</a:t>
              </a:r>
            </a:p>
          </p:txBody>
        </p:sp>
        <p:sp>
          <p:nvSpPr>
            <p:cNvPr id="20561" name="Line 9"/>
            <p:cNvSpPr>
              <a:spLocks noChangeShapeType="1"/>
            </p:cNvSpPr>
            <p:nvPr/>
          </p:nvSpPr>
          <p:spPr bwMode="auto">
            <a:xfrm>
              <a:off x="2592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2" name="Line 10"/>
            <p:cNvSpPr>
              <a:spLocks noChangeShapeType="1"/>
            </p:cNvSpPr>
            <p:nvPr/>
          </p:nvSpPr>
          <p:spPr bwMode="auto">
            <a:xfrm>
              <a:off x="3120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3" name="Line 11"/>
            <p:cNvSpPr>
              <a:spLocks noChangeShapeType="1"/>
            </p:cNvSpPr>
            <p:nvPr/>
          </p:nvSpPr>
          <p:spPr bwMode="auto">
            <a:xfrm>
              <a:off x="3312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4" name="Line 12"/>
            <p:cNvSpPr>
              <a:spLocks noChangeShapeType="1"/>
            </p:cNvSpPr>
            <p:nvPr/>
          </p:nvSpPr>
          <p:spPr bwMode="auto">
            <a:xfrm>
              <a:off x="3696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5" name="Line 13"/>
            <p:cNvSpPr>
              <a:spLocks noChangeShapeType="1"/>
            </p:cNvSpPr>
            <p:nvPr/>
          </p:nvSpPr>
          <p:spPr bwMode="auto">
            <a:xfrm>
              <a:off x="3984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6" name="Line 14"/>
            <p:cNvSpPr>
              <a:spLocks noChangeShapeType="1"/>
            </p:cNvSpPr>
            <p:nvPr/>
          </p:nvSpPr>
          <p:spPr bwMode="auto">
            <a:xfrm>
              <a:off x="2592" y="198"/>
              <a:ext cx="15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7" name="Line 15"/>
            <p:cNvSpPr>
              <a:spLocks noChangeShapeType="1"/>
            </p:cNvSpPr>
            <p:nvPr/>
          </p:nvSpPr>
          <p:spPr bwMode="auto">
            <a:xfrm>
              <a:off x="1824" y="102"/>
              <a:ext cx="235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533400" y="1143000"/>
            <a:ext cx="4648200" cy="579438"/>
            <a:chOff x="336" y="720"/>
            <a:chExt cx="2928" cy="365"/>
          </a:xfrm>
        </p:grpSpPr>
        <p:sp>
          <p:nvSpPr>
            <p:cNvPr id="20546" name="Text Box 17"/>
            <p:cNvSpPr txBox="1">
              <a:spLocks noChangeArrowheads="1"/>
            </p:cNvSpPr>
            <p:nvPr/>
          </p:nvSpPr>
          <p:spPr bwMode="auto">
            <a:xfrm>
              <a:off x="336" y="720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</a:t>
              </a:r>
            </a:p>
          </p:txBody>
        </p:sp>
        <p:grpSp>
          <p:nvGrpSpPr>
            <p:cNvPr id="20547" name="Group 18"/>
            <p:cNvGrpSpPr>
              <a:grpSpLocks/>
            </p:cNvGrpSpPr>
            <p:nvPr/>
          </p:nvGrpSpPr>
          <p:grpSpPr bwMode="auto">
            <a:xfrm>
              <a:off x="720" y="720"/>
              <a:ext cx="777" cy="331"/>
              <a:chOff x="1776" y="485"/>
              <a:chExt cx="777" cy="331"/>
            </a:xfrm>
          </p:grpSpPr>
          <p:sp>
            <p:nvSpPr>
              <p:cNvPr id="20555" name="Oval 19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/>
                  <a:t>+</a:t>
                </a:r>
              </a:p>
            </p:txBody>
          </p:sp>
          <p:sp>
            <p:nvSpPr>
              <p:cNvPr id="20556" name="Text Box 20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20557" name="Text Box 21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C</a:t>
                </a:r>
              </a:p>
            </p:txBody>
          </p:sp>
        </p:grpSp>
        <p:sp>
          <p:nvSpPr>
            <p:cNvPr id="20548" name="Line 22"/>
            <p:cNvSpPr>
              <a:spLocks noChangeShapeType="1"/>
            </p:cNvSpPr>
            <p:nvPr/>
          </p:nvSpPr>
          <p:spPr bwMode="auto">
            <a:xfrm>
              <a:off x="816" y="768"/>
              <a:ext cx="52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9" name="Text Box 23"/>
            <p:cNvSpPr txBox="1">
              <a:spLocks noChangeArrowheads="1"/>
            </p:cNvSpPr>
            <p:nvPr/>
          </p:nvSpPr>
          <p:spPr bwMode="auto">
            <a:xfrm>
              <a:off x="1392" y="720"/>
              <a:ext cx="1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+</a:t>
              </a:r>
              <a:r>
                <a:rPr lang="en-US" altLang="zh-CN" sz="2800" b="1">
                  <a:cs typeface="Times New Roman" pitchFamily="18" charset="0"/>
                </a:rPr>
                <a:t>B ( ACD + ACD )</a:t>
              </a:r>
              <a:endParaRPr lang="en-US" altLang="zh-CN" sz="3200" b="1"/>
            </a:p>
          </p:txBody>
        </p:sp>
        <p:sp>
          <p:nvSpPr>
            <p:cNvPr id="20550" name="Line 24"/>
            <p:cNvSpPr>
              <a:spLocks noChangeShapeType="1"/>
            </p:cNvSpPr>
            <p:nvPr/>
          </p:nvSpPr>
          <p:spPr bwMode="auto">
            <a:xfrm>
              <a:off x="1632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1" name="Line 25"/>
            <p:cNvSpPr>
              <a:spLocks noChangeShapeType="1"/>
            </p:cNvSpPr>
            <p:nvPr/>
          </p:nvSpPr>
          <p:spPr bwMode="auto">
            <a:xfrm>
              <a:off x="2160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2" name="Line 26"/>
            <p:cNvSpPr>
              <a:spLocks noChangeShapeType="1"/>
            </p:cNvSpPr>
            <p:nvPr/>
          </p:nvSpPr>
          <p:spPr bwMode="auto">
            <a:xfrm>
              <a:off x="2304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3" name="Line 27"/>
            <p:cNvSpPr>
              <a:spLocks noChangeShapeType="1"/>
            </p:cNvSpPr>
            <p:nvPr/>
          </p:nvSpPr>
          <p:spPr bwMode="auto">
            <a:xfrm>
              <a:off x="2688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4" name="Line 28"/>
            <p:cNvSpPr>
              <a:spLocks noChangeShapeType="1"/>
            </p:cNvSpPr>
            <p:nvPr/>
          </p:nvSpPr>
          <p:spPr bwMode="auto">
            <a:xfrm>
              <a:off x="3024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838200" y="1858963"/>
            <a:ext cx="4800600" cy="625475"/>
            <a:chOff x="528" y="1171"/>
            <a:chExt cx="3024" cy="394"/>
          </a:xfrm>
        </p:grpSpPr>
        <p:sp>
          <p:nvSpPr>
            <p:cNvPr id="20537" name="Text Box 29"/>
            <p:cNvSpPr txBox="1">
              <a:spLocks noChangeArrowheads="1"/>
            </p:cNvSpPr>
            <p:nvPr/>
          </p:nvSpPr>
          <p:spPr bwMode="auto">
            <a:xfrm>
              <a:off x="528" y="1200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=</a:t>
              </a:r>
            </a:p>
          </p:txBody>
        </p:sp>
        <p:sp>
          <p:nvSpPr>
            <p:cNvPr id="20538" name="Text Box 30"/>
            <p:cNvSpPr txBox="1">
              <a:spLocks noChangeArrowheads="1"/>
            </p:cNvSpPr>
            <p:nvPr/>
          </p:nvSpPr>
          <p:spPr bwMode="auto">
            <a:xfrm>
              <a:off x="768" y="1209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  <a:r>
                <a:rPr lang="en-US" altLang="zh-CN" sz="2800" b="1">
                  <a:latin typeface="宋体" pitchFamily="2" charset="-122"/>
                </a:rPr>
                <a:t>⊙</a:t>
              </a:r>
              <a:r>
                <a:rPr lang="en-US" altLang="zh-CN" sz="2800" b="1"/>
                <a:t>C</a:t>
              </a:r>
            </a:p>
          </p:txBody>
        </p:sp>
        <p:sp>
          <p:nvSpPr>
            <p:cNvPr id="20539" name="Text Box 31"/>
            <p:cNvSpPr txBox="1">
              <a:spLocks noChangeArrowheads="1"/>
            </p:cNvSpPr>
            <p:nvPr/>
          </p:nvSpPr>
          <p:spPr bwMode="auto">
            <a:xfrm>
              <a:off x="1440" y="1171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+ABCD+ABCD</a:t>
              </a:r>
            </a:p>
          </p:txBody>
        </p:sp>
        <p:sp>
          <p:nvSpPr>
            <p:cNvPr id="20540" name="Line 32"/>
            <p:cNvSpPr>
              <a:spLocks noChangeShapeType="1"/>
            </p:cNvSpPr>
            <p:nvPr/>
          </p:nvSpPr>
          <p:spPr bwMode="auto">
            <a:xfrm>
              <a:off x="2256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1" name="Line 33"/>
            <p:cNvSpPr>
              <a:spLocks noChangeShapeType="1"/>
            </p:cNvSpPr>
            <p:nvPr/>
          </p:nvSpPr>
          <p:spPr bwMode="auto">
            <a:xfrm>
              <a:off x="2064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Line 34"/>
            <p:cNvSpPr>
              <a:spLocks noChangeShapeType="1"/>
            </p:cNvSpPr>
            <p:nvPr/>
          </p:nvSpPr>
          <p:spPr bwMode="auto">
            <a:xfrm>
              <a:off x="2736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3" name="Line 35"/>
            <p:cNvSpPr>
              <a:spLocks noChangeShapeType="1"/>
            </p:cNvSpPr>
            <p:nvPr/>
          </p:nvSpPr>
          <p:spPr bwMode="auto">
            <a:xfrm>
              <a:off x="2544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4" name="Line 36"/>
            <p:cNvSpPr>
              <a:spLocks noChangeShapeType="1"/>
            </p:cNvSpPr>
            <p:nvPr/>
          </p:nvSpPr>
          <p:spPr bwMode="auto">
            <a:xfrm>
              <a:off x="3072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Line 37"/>
            <p:cNvSpPr>
              <a:spLocks noChangeShapeType="1"/>
            </p:cNvSpPr>
            <p:nvPr/>
          </p:nvSpPr>
          <p:spPr bwMode="auto">
            <a:xfrm>
              <a:off x="1824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838200" y="2605088"/>
            <a:ext cx="5334000" cy="595312"/>
            <a:chOff x="528" y="1641"/>
            <a:chExt cx="3360" cy="375"/>
          </a:xfrm>
        </p:grpSpPr>
        <p:grpSp>
          <p:nvGrpSpPr>
            <p:cNvPr id="20525" name="Group 38"/>
            <p:cNvGrpSpPr>
              <a:grpSpLocks/>
            </p:cNvGrpSpPr>
            <p:nvPr/>
          </p:nvGrpSpPr>
          <p:grpSpPr bwMode="auto">
            <a:xfrm>
              <a:off x="816" y="1641"/>
              <a:ext cx="1200" cy="365"/>
              <a:chOff x="4224" y="3840"/>
              <a:chExt cx="1200" cy="365"/>
            </a:xfrm>
          </p:grpSpPr>
          <p:sp>
            <p:nvSpPr>
              <p:cNvPr id="20534" name="Text Box 39"/>
              <p:cNvSpPr txBox="1">
                <a:spLocks noChangeArrowheads="1"/>
              </p:cNvSpPr>
              <p:nvPr/>
            </p:nvSpPr>
            <p:spPr bwMode="auto">
              <a:xfrm>
                <a:off x="4224" y="3840"/>
                <a:ext cx="12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solidFill>
                      <a:schemeClr val="bg1"/>
                    </a:solidFill>
                  </a:rPr>
                  <a:t>AC</a:t>
                </a:r>
                <a:r>
                  <a:rPr lang="en-US" altLang="zh-CN" sz="3200" b="1" dirty="0"/>
                  <a:t>+</a:t>
                </a:r>
                <a:r>
                  <a:rPr lang="en-US" altLang="zh-CN" sz="3200" b="1" dirty="0">
                    <a:solidFill>
                      <a:srgbClr val="006600"/>
                    </a:solidFill>
                  </a:rPr>
                  <a:t>AC</a:t>
                </a:r>
              </a:p>
            </p:txBody>
          </p:sp>
          <p:sp>
            <p:nvSpPr>
              <p:cNvPr id="20535" name="Line 40"/>
              <p:cNvSpPr>
                <a:spLocks noChangeShapeType="1"/>
              </p:cNvSpPr>
              <p:nvPr/>
            </p:nvSpPr>
            <p:spPr bwMode="auto">
              <a:xfrm>
                <a:off x="4800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6" name="Line 41"/>
              <p:cNvSpPr>
                <a:spLocks noChangeShapeType="1"/>
              </p:cNvSpPr>
              <p:nvPr/>
            </p:nvSpPr>
            <p:spPr bwMode="auto">
              <a:xfrm>
                <a:off x="5013" y="3888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26" name="Text Box 42"/>
            <p:cNvSpPr txBox="1">
              <a:spLocks noChangeArrowheads="1"/>
            </p:cNvSpPr>
            <p:nvPr/>
          </p:nvSpPr>
          <p:spPr bwMode="auto">
            <a:xfrm>
              <a:off x="528" y="1651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=</a:t>
              </a:r>
            </a:p>
          </p:txBody>
        </p:sp>
        <p:sp>
          <p:nvSpPr>
            <p:cNvPr id="20527" name="Text Box 43"/>
            <p:cNvSpPr txBox="1">
              <a:spLocks noChangeArrowheads="1"/>
            </p:cNvSpPr>
            <p:nvPr/>
          </p:nvSpPr>
          <p:spPr bwMode="auto">
            <a:xfrm>
              <a:off x="1776" y="1651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+ABCD+ABCD</a:t>
              </a:r>
            </a:p>
          </p:txBody>
        </p:sp>
        <p:sp>
          <p:nvSpPr>
            <p:cNvPr id="20528" name="Line 44"/>
            <p:cNvSpPr>
              <a:spLocks noChangeShapeType="1"/>
            </p:cNvSpPr>
            <p:nvPr/>
          </p:nvSpPr>
          <p:spPr bwMode="auto">
            <a:xfrm>
              <a:off x="2592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9" name="Line 45"/>
            <p:cNvSpPr>
              <a:spLocks noChangeShapeType="1"/>
            </p:cNvSpPr>
            <p:nvPr/>
          </p:nvSpPr>
          <p:spPr bwMode="auto">
            <a:xfrm>
              <a:off x="2400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0" name="Line 46"/>
            <p:cNvSpPr>
              <a:spLocks noChangeShapeType="1"/>
            </p:cNvSpPr>
            <p:nvPr/>
          </p:nvSpPr>
          <p:spPr bwMode="auto">
            <a:xfrm>
              <a:off x="3072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1" name="Line 47"/>
            <p:cNvSpPr>
              <a:spLocks noChangeShapeType="1"/>
            </p:cNvSpPr>
            <p:nvPr/>
          </p:nvSpPr>
          <p:spPr bwMode="auto">
            <a:xfrm>
              <a:off x="2880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2" name="Line 48"/>
            <p:cNvSpPr>
              <a:spLocks noChangeShapeType="1"/>
            </p:cNvSpPr>
            <p:nvPr/>
          </p:nvSpPr>
          <p:spPr bwMode="auto">
            <a:xfrm>
              <a:off x="3408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3" name="Line 49"/>
            <p:cNvSpPr>
              <a:spLocks noChangeShapeType="1"/>
            </p:cNvSpPr>
            <p:nvPr/>
          </p:nvSpPr>
          <p:spPr bwMode="auto">
            <a:xfrm>
              <a:off x="2160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090" name="Text Box 50"/>
          <p:cNvSpPr txBox="1">
            <a:spLocks noChangeArrowheads="1"/>
          </p:cNvSpPr>
          <p:nvPr/>
        </p:nvSpPr>
        <p:spPr bwMode="auto">
          <a:xfrm>
            <a:off x="838200" y="3276600"/>
            <a:ext cx="8305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3200" b="1" dirty="0"/>
              <a:t>=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0+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1+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0+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r>
              <a:rPr lang="en-US" altLang="zh-CN" sz="3200" b="1" dirty="0"/>
              <a:t>+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0+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1+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1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0+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3200" b="1" dirty="0">
                <a:solidFill>
                  <a:srgbClr val="006600"/>
                </a:solidFill>
              </a:rPr>
              <a:t>   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1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1</a:t>
            </a:r>
            <a:r>
              <a:rPr lang="en-US" altLang="zh-CN" sz="3200" b="1" dirty="0"/>
              <a:t>+1000+0010</a:t>
            </a:r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1752600" y="4473575"/>
            <a:ext cx="4648200" cy="2155825"/>
            <a:chOff x="2400" y="1833"/>
            <a:chExt cx="2928" cy="2077"/>
          </a:xfrm>
        </p:grpSpPr>
        <p:sp>
          <p:nvSpPr>
            <p:cNvPr id="20491" name="Rectangle 52"/>
            <p:cNvSpPr>
              <a:spLocks noChangeArrowheads="1"/>
            </p:cNvSpPr>
            <p:nvPr/>
          </p:nvSpPr>
          <p:spPr bwMode="auto">
            <a:xfrm>
              <a:off x="4752" y="3384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20492" name="Rectangle 53"/>
            <p:cNvSpPr>
              <a:spLocks noChangeArrowheads="1"/>
            </p:cNvSpPr>
            <p:nvPr/>
          </p:nvSpPr>
          <p:spPr bwMode="auto">
            <a:xfrm>
              <a:off x="4176" y="3384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20493" name="Rectangle 54"/>
            <p:cNvSpPr>
              <a:spLocks noChangeArrowheads="1"/>
            </p:cNvSpPr>
            <p:nvPr/>
          </p:nvSpPr>
          <p:spPr bwMode="auto">
            <a:xfrm>
              <a:off x="3600" y="3384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20494" name="Rectangle 55"/>
            <p:cNvSpPr>
              <a:spLocks noChangeArrowheads="1"/>
            </p:cNvSpPr>
            <p:nvPr/>
          </p:nvSpPr>
          <p:spPr bwMode="auto">
            <a:xfrm>
              <a:off x="3024" y="3384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20495" name="Rectangle 56"/>
            <p:cNvSpPr>
              <a:spLocks noChangeArrowheads="1"/>
            </p:cNvSpPr>
            <p:nvPr/>
          </p:nvSpPr>
          <p:spPr bwMode="auto">
            <a:xfrm>
              <a:off x="4752" y="3040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20496" name="Rectangle 57"/>
            <p:cNvSpPr>
              <a:spLocks noChangeArrowheads="1"/>
            </p:cNvSpPr>
            <p:nvPr/>
          </p:nvSpPr>
          <p:spPr bwMode="auto">
            <a:xfrm>
              <a:off x="4176" y="3040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20497" name="Rectangle 58"/>
            <p:cNvSpPr>
              <a:spLocks noChangeArrowheads="1"/>
            </p:cNvSpPr>
            <p:nvPr/>
          </p:nvSpPr>
          <p:spPr bwMode="auto">
            <a:xfrm>
              <a:off x="3600" y="3040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20498" name="Rectangle 59"/>
            <p:cNvSpPr>
              <a:spLocks noChangeArrowheads="1"/>
            </p:cNvSpPr>
            <p:nvPr/>
          </p:nvSpPr>
          <p:spPr bwMode="auto">
            <a:xfrm>
              <a:off x="3024" y="3040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20499" name="Rectangle 60"/>
            <p:cNvSpPr>
              <a:spLocks noChangeArrowheads="1"/>
            </p:cNvSpPr>
            <p:nvPr/>
          </p:nvSpPr>
          <p:spPr bwMode="auto">
            <a:xfrm>
              <a:off x="4752" y="2696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20500" name="Rectangle 61"/>
            <p:cNvSpPr>
              <a:spLocks noChangeArrowheads="1"/>
            </p:cNvSpPr>
            <p:nvPr/>
          </p:nvSpPr>
          <p:spPr bwMode="auto">
            <a:xfrm>
              <a:off x="4176" y="2696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20501" name="Rectangle 62"/>
            <p:cNvSpPr>
              <a:spLocks noChangeArrowheads="1"/>
            </p:cNvSpPr>
            <p:nvPr/>
          </p:nvSpPr>
          <p:spPr bwMode="auto">
            <a:xfrm>
              <a:off x="3600" y="2696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20502" name="Rectangle 63"/>
            <p:cNvSpPr>
              <a:spLocks noChangeArrowheads="1"/>
            </p:cNvSpPr>
            <p:nvPr/>
          </p:nvSpPr>
          <p:spPr bwMode="auto">
            <a:xfrm>
              <a:off x="3024" y="2696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20503" name="Rectangle 64"/>
            <p:cNvSpPr>
              <a:spLocks noChangeArrowheads="1"/>
            </p:cNvSpPr>
            <p:nvPr/>
          </p:nvSpPr>
          <p:spPr bwMode="auto">
            <a:xfrm>
              <a:off x="4752" y="2351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20504" name="Rectangle 65"/>
            <p:cNvSpPr>
              <a:spLocks noChangeArrowheads="1"/>
            </p:cNvSpPr>
            <p:nvPr/>
          </p:nvSpPr>
          <p:spPr bwMode="auto">
            <a:xfrm>
              <a:off x="4176" y="2351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0</a:t>
              </a:r>
            </a:p>
          </p:txBody>
        </p:sp>
        <p:sp>
          <p:nvSpPr>
            <p:cNvPr id="20505" name="Rectangle 66"/>
            <p:cNvSpPr>
              <a:spLocks noChangeArrowheads="1"/>
            </p:cNvSpPr>
            <p:nvPr/>
          </p:nvSpPr>
          <p:spPr bwMode="auto">
            <a:xfrm>
              <a:off x="3600" y="2351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</a:t>
              </a:r>
            </a:p>
          </p:txBody>
        </p:sp>
        <p:sp>
          <p:nvSpPr>
            <p:cNvPr id="20506" name="Rectangle 67"/>
            <p:cNvSpPr>
              <a:spLocks noChangeArrowheads="1"/>
            </p:cNvSpPr>
            <p:nvPr/>
          </p:nvSpPr>
          <p:spPr bwMode="auto">
            <a:xfrm>
              <a:off x="3024" y="2351"/>
              <a:ext cx="576" cy="344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b="1"/>
                <a:t>1 </a:t>
              </a:r>
            </a:p>
          </p:txBody>
        </p:sp>
        <p:sp>
          <p:nvSpPr>
            <p:cNvPr id="20507" name="Line 68"/>
            <p:cNvSpPr>
              <a:spLocks noChangeShapeType="1"/>
            </p:cNvSpPr>
            <p:nvPr/>
          </p:nvSpPr>
          <p:spPr bwMode="auto">
            <a:xfrm>
              <a:off x="3024" y="235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8" name="Line 69"/>
            <p:cNvSpPr>
              <a:spLocks noChangeShapeType="1"/>
            </p:cNvSpPr>
            <p:nvPr/>
          </p:nvSpPr>
          <p:spPr bwMode="auto">
            <a:xfrm>
              <a:off x="3024" y="2696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9" name="Line 70"/>
            <p:cNvSpPr>
              <a:spLocks noChangeShapeType="1"/>
            </p:cNvSpPr>
            <p:nvPr/>
          </p:nvSpPr>
          <p:spPr bwMode="auto">
            <a:xfrm>
              <a:off x="3024" y="3040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0" name="Line 71"/>
            <p:cNvSpPr>
              <a:spLocks noChangeShapeType="1"/>
            </p:cNvSpPr>
            <p:nvPr/>
          </p:nvSpPr>
          <p:spPr bwMode="auto">
            <a:xfrm>
              <a:off x="3024" y="3384"/>
              <a:ext cx="230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Line 72"/>
            <p:cNvSpPr>
              <a:spLocks noChangeShapeType="1"/>
            </p:cNvSpPr>
            <p:nvPr/>
          </p:nvSpPr>
          <p:spPr bwMode="auto">
            <a:xfrm>
              <a:off x="3024" y="3728"/>
              <a:ext cx="230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2" name="Line 73"/>
            <p:cNvSpPr>
              <a:spLocks noChangeShapeType="1"/>
            </p:cNvSpPr>
            <p:nvPr/>
          </p:nvSpPr>
          <p:spPr bwMode="auto">
            <a:xfrm>
              <a:off x="3024" y="2352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3" name="Line 74"/>
            <p:cNvSpPr>
              <a:spLocks noChangeShapeType="1"/>
            </p:cNvSpPr>
            <p:nvPr/>
          </p:nvSpPr>
          <p:spPr bwMode="auto">
            <a:xfrm>
              <a:off x="3600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4" name="Line 75"/>
            <p:cNvSpPr>
              <a:spLocks noChangeShapeType="1"/>
            </p:cNvSpPr>
            <p:nvPr/>
          </p:nvSpPr>
          <p:spPr bwMode="auto">
            <a:xfrm>
              <a:off x="4176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5" name="Line 76"/>
            <p:cNvSpPr>
              <a:spLocks noChangeShapeType="1"/>
            </p:cNvSpPr>
            <p:nvPr/>
          </p:nvSpPr>
          <p:spPr bwMode="auto">
            <a:xfrm>
              <a:off x="4752" y="2352"/>
              <a:ext cx="0" cy="137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6" name="Line 77"/>
            <p:cNvSpPr>
              <a:spLocks noChangeShapeType="1"/>
            </p:cNvSpPr>
            <p:nvPr/>
          </p:nvSpPr>
          <p:spPr bwMode="auto">
            <a:xfrm>
              <a:off x="5328" y="3384"/>
              <a:ext cx="0" cy="3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7" name="Line 78"/>
            <p:cNvSpPr>
              <a:spLocks noChangeShapeType="1"/>
            </p:cNvSpPr>
            <p:nvPr/>
          </p:nvSpPr>
          <p:spPr bwMode="auto">
            <a:xfrm>
              <a:off x="5328" y="2352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8" name="Line 79"/>
            <p:cNvSpPr>
              <a:spLocks noChangeShapeType="1"/>
            </p:cNvSpPr>
            <p:nvPr/>
          </p:nvSpPr>
          <p:spPr bwMode="auto">
            <a:xfrm>
              <a:off x="3024" y="2696"/>
              <a:ext cx="0" cy="10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9" name="Line 80"/>
            <p:cNvSpPr>
              <a:spLocks noChangeShapeType="1"/>
            </p:cNvSpPr>
            <p:nvPr/>
          </p:nvSpPr>
          <p:spPr bwMode="auto">
            <a:xfrm>
              <a:off x="3600" y="2352"/>
              <a:ext cx="1728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0" name="Line 81"/>
            <p:cNvSpPr>
              <a:spLocks noChangeShapeType="1"/>
            </p:cNvSpPr>
            <p:nvPr/>
          </p:nvSpPr>
          <p:spPr bwMode="auto">
            <a:xfrm flipH="1" flipV="1">
              <a:off x="2640" y="1968"/>
              <a:ext cx="38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1" name="Text Box 82"/>
            <p:cNvSpPr txBox="1">
              <a:spLocks noChangeArrowheads="1"/>
            </p:cNvSpPr>
            <p:nvPr/>
          </p:nvSpPr>
          <p:spPr bwMode="auto">
            <a:xfrm>
              <a:off x="3024" y="1969"/>
              <a:ext cx="225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 00         01        11       10</a:t>
              </a:r>
            </a:p>
          </p:txBody>
        </p:sp>
        <p:sp>
          <p:nvSpPr>
            <p:cNvPr id="20522" name="Text Box 83"/>
            <p:cNvSpPr txBox="1">
              <a:spLocks noChangeArrowheads="1"/>
            </p:cNvSpPr>
            <p:nvPr/>
          </p:nvSpPr>
          <p:spPr bwMode="auto">
            <a:xfrm>
              <a:off x="2592" y="2450"/>
              <a:ext cx="480" cy="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b="1"/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b="1"/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b="1"/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b="1"/>
                <a:t>10</a:t>
              </a:r>
            </a:p>
          </p:txBody>
        </p:sp>
        <p:sp>
          <p:nvSpPr>
            <p:cNvPr id="20523" name="Text Box 84"/>
            <p:cNvSpPr txBox="1">
              <a:spLocks noChangeArrowheads="1"/>
            </p:cNvSpPr>
            <p:nvPr/>
          </p:nvSpPr>
          <p:spPr bwMode="auto">
            <a:xfrm>
              <a:off x="2400" y="2064"/>
              <a:ext cx="432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AB</a:t>
              </a:r>
            </a:p>
          </p:txBody>
        </p:sp>
        <p:sp>
          <p:nvSpPr>
            <p:cNvPr id="20524" name="Text Box 85"/>
            <p:cNvSpPr txBox="1">
              <a:spLocks noChangeArrowheads="1"/>
            </p:cNvSpPr>
            <p:nvPr/>
          </p:nvSpPr>
          <p:spPr bwMode="auto">
            <a:xfrm>
              <a:off x="2736" y="1833"/>
              <a:ext cx="48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CD</a:t>
              </a:r>
            </a:p>
          </p:txBody>
        </p:sp>
      </p:grpSp>
      <p:sp>
        <p:nvSpPr>
          <p:cNvPr id="20490" name="Text Box 43"/>
          <p:cNvSpPr txBox="1">
            <a:spLocks noChangeArrowheads="1"/>
          </p:cNvSpPr>
          <p:nvPr/>
        </p:nvSpPr>
        <p:spPr bwMode="auto">
          <a:xfrm>
            <a:off x="323850" y="169863"/>
            <a:ext cx="792163" cy="52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21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2411413" y="317500"/>
            <a:ext cx="4572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卡诺图的属性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4925" y="1916832"/>
            <a:ext cx="2590800" cy="1295400"/>
            <a:chOff x="48" y="1824"/>
            <a:chExt cx="1632" cy="816"/>
          </a:xfrm>
        </p:grpSpPr>
        <p:sp>
          <p:nvSpPr>
            <p:cNvPr id="216072" name="Rectangle 8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073" name="Rectangle 9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074" name="Rectangle 10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075" name="Rectangle 11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076" name="Rectangle 12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077" name="Rectangle 13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078" name="Rectangle 14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079" name="Rectangle 15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8" name="Line 16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19" name="Line 17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20" name="Line 18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21" name="Line 19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22" name="Line 20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23" name="Line 21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24" name="Line 22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25" name="Line 23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26" name="Line 24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27" name="Line 25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090" name="Text Box 26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00   01  11    10</a:t>
              </a:r>
            </a:p>
          </p:txBody>
        </p:sp>
        <p:sp>
          <p:nvSpPr>
            <p:cNvPr id="216091" name="Text Box 27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092" name="Text Box 28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16093" name="Text Box 29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2627313" y="2526432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hlink"/>
                </a:solidFill>
                <a:latin typeface="Arial" charset="0"/>
              </a:rPr>
              <a:t>＋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3048000" y="1916832"/>
            <a:ext cx="2590800" cy="1295400"/>
            <a:chOff x="48" y="1824"/>
            <a:chExt cx="1632" cy="816"/>
          </a:xfrm>
        </p:grpSpPr>
        <p:sp>
          <p:nvSpPr>
            <p:cNvPr id="216123" name="Rectangle 59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24" name="Rectangle 60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25" name="Rectangle 61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26" name="Rectangle 62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27" name="Rectangle 63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28" name="Rectangle 64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29" name="Rectangle 65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30" name="Rectangle 66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596" name="Line 67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97" name="Line 68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98" name="Line 69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99" name="Line 70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00" name="Line 71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01" name="Line 72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02" name="Line 73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03" name="Line 74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04" name="Line 75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05" name="Line 76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141" name="Text Box 77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00   01  11    10</a:t>
              </a:r>
            </a:p>
          </p:txBody>
        </p:sp>
        <p:sp>
          <p:nvSpPr>
            <p:cNvPr id="216142" name="Text Box 78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43" name="Text Box 79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16144" name="Text Box 80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16145" name="Text Box 81"/>
          <p:cNvSpPr txBox="1">
            <a:spLocks noChangeArrowheads="1"/>
          </p:cNvSpPr>
          <p:nvPr/>
        </p:nvSpPr>
        <p:spPr bwMode="auto">
          <a:xfrm>
            <a:off x="5867400" y="2526432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6400800" y="1916832"/>
            <a:ext cx="2590800" cy="1295400"/>
            <a:chOff x="48" y="1824"/>
            <a:chExt cx="1632" cy="816"/>
          </a:xfrm>
        </p:grpSpPr>
        <p:sp>
          <p:nvSpPr>
            <p:cNvPr id="216147" name="Rectangle 83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48" name="Rectangle 84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49" name="Rectangle 85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50" name="Rectangle 86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51" name="Rectangle 87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52" name="Rectangle 88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53" name="Rectangle 89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54" name="Rectangle 90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574" name="Line 91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75" name="Line 92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76" name="Line 93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77" name="Line 94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78" name="Line 95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79" name="Line 96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80" name="Line 97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81" name="Line 98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82" name="Line 99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83" name="Line 100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165" name="Text Box 101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00   01  11    10</a:t>
              </a:r>
            </a:p>
          </p:txBody>
        </p:sp>
        <p:sp>
          <p:nvSpPr>
            <p:cNvPr id="216166" name="Text Box 102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67" name="Text Box 103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16168" name="Text Box 104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16169" name="Text Box 105"/>
          <p:cNvSpPr txBox="1">
            <a:spLocks noChangeArrowheads="1"/>
          </p:cNvSpPr>
          <p:nvPr/>
        </p:nvSpPr>
        <p:spPr bwMode="auto">
          <a:xfrm>
            <a:off x="2730500" y="3851995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hlink"/>
                </a:solidFill>
                <a:latin typeface="Arial" charset="0"/>
              </a:rPr>
              <a:t>•</a:t>
            </a:r>
          </a:p>
        </p:txBody>
      </p:sp>
      <p:sp>
        <p:nvSpPr>
          <p:cNvPr id="216170" name="Text Box 106"/>
          <p:cNvSpPr txBox="1">
            <a:spLocks noChangeArrowheads="1"/>
          </p:cNvSpPr>
          <p:nvPr/>
        </p:nvSpPr>
        <p:spPr bwMode="auto">
          <a:xfrm>
            <a:off x="5867400" y="3974232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6400800" y="3364632"/>
            <a:ext cx="2590800" cy="1295400"/>
            <a:chOff x="48" y="1824"/>
            <a:chExt cx="1632" cy="816"/>
          </a:xfrm>
        </p:grpSpPr>
        <p:sp>
          <p:nvSpPr>
            <p:cNvPr id="216172" name="Rectangle 108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73" name="Rectangle 109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74" name="Rectangle 110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75" name="Rectangle 111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76" name="Rectangle 112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77" name="Rectangle 113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78" name="Rectangle 114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179" name="Rectangle 115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552" name="Line 116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3" name="Line 117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4" name="Line 118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5" name="Line 119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6" name="Line 120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7" name="Line 121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8" name="Line 122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9" name="Line 123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0" name="Line 124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1" name="Line 125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190" name="Text Box 126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00   01  11    10</a:t>
              </a:r>
            </a:p>
          </p:txBody>
        </p:sp>
        <p:sp>
          <p:nvSpPr>
            <p:cNvPr id="216191" name="Text Box 127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192" name="Text Box 128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16193" name="Text Box 129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16196" name="Text Box 132"/>
          <p:cNvSpPr txBox="1">
            <a:spLocks noChangeArrowheads="1"/>
          </p:cNvSpPr>
          <p:nvPr/>
        </p:nvSpPr>
        <p:spPr bwMode="auto">
          <a:xfrm>
            <a:off x="2555875" y="5177557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hlink"/>
                </a:solidFill>
                <a:latin typeface="Arial" charset="0"/>
              </a:rPr>
              <a:t>⊕ </a:t>
            </a:r>
          </a:p>
        </p:txBody>
      </p:sp>
      <p:sp>
        <p:nvSpPr>
          <p:cNvPr id="216197" name="Text Box 133"/>
          <p:cNvSpPr txBox="1">
            <a:spLocks noChangeArrowheads="1"/>
          </p:cNvSpPr>
          <p:nvPr/>
        </p:nvSpPr>
        <p:spPr bwMode="auto">
          <a:xfrm>
            <a:off x="5867400" y="5422032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6400800" y="4812432"/>
            <a:ext cx="2590800" cy="1295400"/>
            <a:chOff x="48" y="1824"/>
            <a:chExt cx="1632" cy="816"/>
          </a:xfrm>
        </p:grpSpPr>
        <p:sp>
          <p:nvSpPr>
            <p:cNvPr id="216199" name="Rectangle 135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200" name="Rectangle 136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201" name="Rectangle 137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202" name="Rectangle 138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203" name="Rectangle 139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204" name="Rectangle 140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205" name="Rectangle 141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16206" name="Rectangle 142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530" name="Line 143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1" name="Line 144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2" name="Line 145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3" name="Line 146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4" name="Line 147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5" name="Line 148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6" name="Line 149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7" name="Line 150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8" name="Line 151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9" name="Line 152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217" name="Text Box 153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00   01  11    10</a:t>
              </a:r>
            </a:p>
          </p:txBody>
        </p:sp>
        <p:sp>
          <p:nvSpPr>
            <p:cNvPr id="216218" name="Text Box 154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16219" name="Text Box 155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16220" name="Text Box 156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1520" name="Text Box 128"/>
          <p:cNvSpPr txBox="1">
            <a:spLocks noChangeArrowheads="1"/>
          </p:cNvSpPr>
          <p:nvPr/>
        </p:nvSpPr>
        <p:spPr bwMode="auto">
          <a:xfrm>
            <a:off x="971550" y="1052736"/>
            <a:ext cx="4968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基于卡诺图的逻辑运算</a:t>
            </a:r>
          </a:p>
        </p:txBody>
      </p:sp>
      <p:pic>
        <p:nvPicPr>
          <p:cNvPr id="21521" name="Picture 12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2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1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7" grpId="0" autoUpdateAnimBg="0"/>
      <p:bldP spid="216145" grpId="0" autoUpdateAnimBg="0"/>
      <p:bldP spid="216169" grpId="0" autoUpdateAnimBg="0"/>
      <p:bldP spid="216170" grpId="0" autoUpdateAnimBg="0"/>
      <p:bldP spid="216196" grpId="0" autoUpdateAnimBg="0"/>
      <p:bldP spid="21619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28289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25538"/>
            <a:ext cx="27908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23938" y="3243263"/>
            <a:ext cx="2590800" cy="1295400"/>
            <a:chOff x="48" y="1824"/>
            <a:chExt cx="1632" cy="816"/>
          </a:xfrm>
        </p:grpSpPr>
        <p:sp>
          <p:nvSpPr>
            <p:cNvPr id="22566" name="Rectangle 6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22567" name="Rectangle 7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22568" name="Rectangle 8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22569" name="Rectangle 9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22570" name="Rectangle 10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22571" name="Rectangle 11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22572" name="Rectangle 12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22573" name="Rectangle 13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22574" name="Line 14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5" name="Line 15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6" name="Line 16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7" name="Line 17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8" name="Line 18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9" name="Line 19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0" name="Line 20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1" name="Line 21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2" name="Line 22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3" name="Line 23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4" name="Text Box 24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00   01  11    10</a:t>
              </a:r>
            </a:p>
          </p:txBody>
        </p:sp>
        <p:sp>
          <p:nvSpPr>
            <p:cNvPr id="22585" name="Text Box 25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</a:pPr>
              <a:r>
                <a:rPr lang="en-US" altLang="zh-CN" sz="2000" b="1"/>
                <a:t>0</a:t>
              </a:r>
            </a:p>
            <a:p>
              <a:pPr eaLnBrk="1" hangingPunct="1">
                <a:lnSpc>
                  <a:spcPct val="65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22586" name="Text Box 26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A</a:t>
              </a:r>
            </a:p>
          </p:txBody>
        </p:sp>
        <p:sp>
          <p:nvSpPr>
            <p:cNvPr id="22587" name="Text Box 27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BC</a:t>
              </a:r>
            </a:p>
          </p:txBody>
        </p:sp>
      </p:grpSp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2243138" y="484346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</a:t>
            </a:r>
          </a:p>
        </p:txBody>
      </p:sp>
      <p:sp>
        <p:nvSpPr>
          <p:cNvPr id="217117" name="AutoShape 29"/>
          <p:cNvSpPr>
            <a:spLocks noChangeArrowheads="1"/>
          </p:cNvSpPr>
          <p:nvPr/>
        </p:nvSpPr>
        <p:spPr bwMode="auto">
          <a:xfrm>
            <a:off x="3995738" y="4005263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folHlink"/>
          </a:solidFill>
          <a:ln w="28575" cap="sq">
            <a:solidFill>
              <a:srgbClr val="FF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214938" y="3243263"/>
            <a:ext cx="2590800" cy="1295400"/>
            <a:chOff x="48" y="1824"/>
            <a:chExt cx="1632" cy="816"/>
          </a:xfrm>
        </p:grpSpPr>
        <p:sp>
          <p:nvSpPr>
            <p:cNvPr id="22544" name="Rectangle 31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22545" name="Rectangle 32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22546" name="Rectangle 33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22547" name="Rectangle 34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22548" name="Rectangle 35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22549" name="Rectangle 36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22550" name="Rectangle 37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22551" name="Rectangle 38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22552" name="Line 39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3" name="Line 40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4" name="Line 41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Line 42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6" name="Line 43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7" name="Line 44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8" name="Line 45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9" name="Line 46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0" name="Line 47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1" name="Line 48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2" name="Text Box 49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00   01  11    10</a:t>
              </a:r>
            </a:p>
          </p:txBody>
        </p:sp>
        <p:sp>
          <p:nvSpPr>
            <p:cNvPr id="22563" name="Text Box 50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</a:pPr>
              <a:r>
                <a:rPr lang="en-US" altLang="zh-CN" sz="2000" b="1"/>
                <a:t>0</a:t>
              </a:r>
            </a:p>
            <a:p>
              <a:pPr eaLnBrk="1" hangingPunct="1">
                <a:lnSpc>
                  <a:spcPct val="65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22564" name="Text Box 51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A</a:t>
              </a:r>
            </a:p>
          </p:txBody>
        </p:sp>
        <p:sp>
          <p:nvSpPr>
            <p:cNvPr id="22565" name="Text Box 52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BC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6434138" y="4843463"/>
            <a:ext cx="609600" cy="579437"/>
            <a:chOff x="4032" y="1968"/>
            <a:chExt cx="384" cy="365"/>
          </a:xfrm>
        </p:grpSpPr>
        <p:sp>
          <p:nvSpPr>
            <p:cNvPr id="22542" name="Text Box 53"/>
            <p:cNvSpPr txBox="1">
              <a:spLocks noChangeArrowheads="1"/>
            </p:cNvSpPr>
            <p:nvPr/>
          </p:nvSpPr>
          <p:spPr bwMode="auto">
            <a:xfrm>
              <a:off x="4032" y="1968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</a:t>
              </a:r>
            </a:p>
          </p:txBody>
        </p:sp>
        <p:sp>
          <p:nvSpPr>
            <p:cNvPr id="22543" name="Line 54"/>
            <p:cNvSpPr>
              <a:spLocks noChangeShapeType="1"/>
            </p:cNvSpPr>
            <p:nvPr/>
          </p:nvSpPr>
          <p:spPr bwMode="auto">
            <a:xfrm>
              <a:off x="4128" y="201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AutoShape 29"/>
          <p:cNvSpPr>
            <a:spLocks noChangeArrowheads="1"/>
          </p:cNvSpPr>
          <p:nvPr/>
        </p:nvSpPr>
        <p:spPr bwMode="auto">
          <a:xfrm>
            <a:off x="4067175" y="1989138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folHlink"/>
          </a:solidFill>
          <a:ln w="28575" cap="sq">
            <a:solidFill>
              <a:srgbClr val="FF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2411413" y="317500"/>
            <a:ext cx="4572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卡诺图的属性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1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6" grpId="0" autoUpdateAnimBg="0"/>
      <p:bldP spid="217117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116013" y="260350"/>
            <a:ext cx="71294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逻辑函数的表示方法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23558" name="Text Box 40"/>
          <p:cNvSpPr txBox="1">
            <a:spLocks noChangeArrowheads="1"/>
          </p:cNvSpPr>
          <p:nvPr/>
        </p:nvSpPr>
        <p:spPr bwMode="auto">
          <a:xfrm>
            <a:off x="468313" y="4508500"/>
            <a:ext cx="8280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 sz="2600" b="1" dirty="0">
                <a:latin typeface="Arial" charset="0"/>
              </a:rPr>
              <a:t>对于</a:t>
            </a:r>
            <a:r>
              <a:rPr lang="en-US" altLang="zh-CN" sz="2600" b="1" dirty="0">
                <a:latin typeface="Arial" charset="0"/>
              </a:rPr>
              <a:t>3-4</a:t>
            </a:r>
            <a:r>
              <a:rPr lang="zh-CN" altLang="en-US" sz="2600" b="1" dirty="0">
                <a:latin typeface="Arial" charset="0"/>
              </a:rPr>
              <a:t>变量开关函数的简化</a:t>
            </a:r>
            <a:r>
              <a:rPr lang="zh-CN" altLang="en-US" sz="2600" b="1" dirty="0" smtClean="0">
                <a:latin typeface="Arial" charset="0"/>
              </a:rPr>
              <a:t>和运算，</a:t>
            </a:r>
            <a:r>
              <a:rPr lang="zh-CN" altLang="en-US" sz="2600" b="1" dirty="0">
                <a:latin typeface="Arial" charset="0"/>
              </a:rPr>
              <a:t>卡诺图非常有效</a:t>
            </a:r>
          </a:p>
        </p:txBody>
      </p:sp>
      <p:grpSp>
        <p:nvGrpSpPr>
          <p:cNvPr id="23559" name="Group 46"/>
          <p:cNvGrpSpPr>
            <a:grpSpLocks/>
          </p:cNvGrpSpPr>
          <p:nvPr/>
        </p:nvGrpSpPr>
        <p:grpSpPr bwMode="auto">
          <a:xfrm>
            <a:off x="1619250" y="1268413"/>
            <a:ext cx="5616575" cy="2751137"/>
            <a:chOff x="1791" y="1117"/>
            <a:chExt cx="3538" cy="1733"/>
          </a:xfrm>
        </p:grpSpPr>
        <p:sp>
          <p:nvSpPr>
            <p:cNvPr id="23560" name="Text Box 19"/>
            <p:cNvSpPr txBox="1">
              <a:spLocks noChangeArrowheads="1"/>
            </p:cNvSpPr>
            <p:nvPr/>
          </p:nvSpPr>
          <p:spPr bwMode="auto">
            <a:xfrm>
              <a:off x="2742" y="1117"/>
              <a:ext cx="15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Arial" charset="0"/>
                </a:rPr>
                <a:t>逻辑表达式</a:t>
              </a:r>
              <a:endParaRPr lang="en-US" altLang="zh-CN" sz="2800" b="1">
                <a:latin typeface="Arial" charset="0"/>
              </a:endParaRPr>
            </a:p>
          </p:txBody>
        </p:sp>
        <p:sp>
          <p:nvSpPr>
            <p:cNvPr id="23561" name="Text Box 20"/>
            <p:cNvSpPr txBox="1">
              <a:spLocks noChangeArrowheads="1"/>
            </p:cNvSpPr>
            <p:nvPr/>
          </p:nvSpPr>
          <p:spPr bwMode="auto">
            <a:xfrm>
              <a:off x="3014" y="2523"/>
              <a:ext cx="10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Arial" charset="0"/>
                </a:rPr>
                <a:t>逻辑图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791" y="1868"/>
              <a:ext cx="1008" cy="33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真值表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3563" name="Text Box 22"/>
            <p:cNvSpPr txBox="1">
              <a:spLocks noChangeArrowheads="1"/>
            </p:cNvSpPr>
            <p:nvPr/>
          </p:nvSpPr>
          <p:spPr bwMode="auto">
            <a:xfrm>
              <a:off x="4150" y="1842"/>
              <a:ext cx="1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Arial" charset="0"/>
                </a:rPr>
                <a:t>卡诺图</a:t>
              </a:r>
            </a:p>
          </p:txBody>
        </p:sp>
        <p:sp>
          <p:nvSpPr>
            <p:cNvPr id="23564" name="Line 23"/>
            <p:cNvSpPr>
              <a:spLocks noChangeShapeType="1"/>
            </p:cNvSpPr>
            <p:nvPr/>
          </p:nvSpPr>
          <p:spPr bwMode="auto">
            <a:xfrm flipV="1">
              <a:off x="3275" y="1509"/>
              <a:ext cx="0" cy="94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24"/>
            <p:cNvSpPr>
              <a:spLocks noChangeShapeType="1"/>
            </p:cNvSpPr>
            <p:nvPr/>
          </p:nvSpPr>
          <p:spPr bwMode="auto">
            <a:xfrm>
              <a:off x="2742" y="1979"/>
              <a:ext cx="133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25"/>
            <p:cNvSpPr>
              <a:spLocks noChangeShapeType="1"/>
            </p:cNvSpPr>
            <p:nvPr/>
          </p:nvSpPr>
          <p:spPr bwMode="auto">
            <a:xfrm flipV="1">
              <a:off x="3503" y="1548"/>
              <a:ext cx="0" cy="94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26"/>
            <p:cNvSpPr>
              <a:spLocks noChangeShapeType="1"/>
            </p:cNvSpPr>
            <p:nvPr/>
          </p:nvSpPr>
          <p:spPr bwMode="auto">
            <a:xfrm flipV="1">
              <a:off x="2109" y="1444"/>
              <a:ext cx="685" cy="35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27"/>
            <p:cNvSpPr>
              <a:spLocks noChangeShapeType="1"/>
            </p:cNvSpPr>
            <p:nvPr/>
          </p:nvSpPr>
          <p:spPr bwMode="auto">
            <a:xfrm flipH="1">
              <a:off x="2290" y="1490"/>
              <a:ext cx="608" cy="313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28"/>
            <p:cNvSpPr>
              <a:spLocks noChangeShapeType="1"/>
            </p:cNvSpPr>
            <p:nvPr/>
          </p:nvSpPr>
          <p:spPr bwMode="auto">
            <a:xfrm>
              <a:off x="4149" y="1406"/>
              <a:ext cx="570" cy="431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0" name="Line 29"/>
            <p:cNvSpPr>
              <a:spLocks noChangeShapeType="1"/>
            </p:cNvSpPr>
            <p:nvPr/>
          </p:nvSpPr>
          <p:spPr bwMode="auto">
            <a:xfrm flipH="1" flipV="1">
              <a:off x="4043" y="1470"/>
              <a:ext cx="532" cy="3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3059832" y="2789238"/>
            <a:ext cx="2134468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143000" y="500062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0062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66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3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59" name="Text Box 75"/>
          <p:cNvSpPr txBox="1">
            <a:spLocks noChangeArrowheads="1"/>
          </p:cNvSpPr>
          <p:nvPr/>
        </p:nvSpPr>
        <p:spPr bwMode="auto">
          <a:xfrm>
            <a:off x="1042988" y="1052513"/>
            <a:ext cx="4176712" cy="1323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代数法</a:t>
            </a:r>
            <a:endParaRPr lang="zh-CN" altLang="en-US" sz="2800" b="1" dirty="0">
              <a:latin typeface="Arial" pitchFamily="34" charset="0"/>
            </a:endParaRPr>
          </a:p>
          <a:p>
            <a:pPr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卡诺图法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5" name="Picture 1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化简方法</a:t>
            </a:r>
            <a:endParaRPr lang="en-US" altLang="zh-CN" sz="2600" b="1"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3568" y="4926112"/>
            <a:ext cx="7010400" cy="519112"/>
            <a:chOff x="576" y="1248"/>
            <a:chExt cx="4416" cy="327"/>
          </a:xfrm>
        </p:grpSpPr>
        <p:sp>
          <p:nvSpPr>
            <p:cNvPr id="25633" name="Text Box 4"/>
            <p:cNvSpPr txBox="1">
              <a:spLocks noChangeArrowheads="1"/>
            </p:cNvSpPr>
            <p:nvPr/>
          </p:nvSpPr>
          <p:spPr bwMode="auto">
            <a:xfrm>
              <a:off x="576" y="1248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>
                  <a:latin typeface="Arial" charset="0"/>
                </a:rPr>
                <a:t>       F(A,B,C)= ABC+ABC=BC(A+A)=BC</a:t>
              </a:r>
            </a:p>
          </p:txBody>
        </p:sp>
        <p:sp>
          <p:nvSpPr>
            <p:cNvPr id="25634" name="Line 5"/>
            <p:cNvSpPr>
              <a:spLocks noChangeShapeType="1"/>
            </p:cNvSpPr>
            <p:nvPr/>
          </p:nvSpPr>
          <p:spPr bwMode="auto">
            <a:xfrm>
              <a:off x="2134" y="1296"/>
              <a:ext cx="12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7"/>
            <p:cNvSpPr>
              <a:spLocks noChangeShapeType="1"/>
            </p:cNvSpPr>
            <p:nvPr/>
          </p:nvSpPr>
          <p:spPr bwMode="auto">
            <a:xfrm>
              <a:off x="3740" y="1281"/>
              <a:ext cx="12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43808" y="2996952"/>
            <a:ext cx="2590800" cy="1295400"/>
            <a:chOff x="48" y="1824"/>
            <a:chExt cx="1632" cy="816"/>
          </a:xfrm>
        </p:grpSpPr>
        <p:sp>
          <p:nvSpPr>
            <p:cNvPr id="615434" name="Rectangle 10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615435" name="Rectangle 11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615436" name="Rectangle 12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615437" name="Rectangle 13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615438" name="Rectangle 14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615439" name="Rectangle 15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615440" name="Rectangle 16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615441" name="Rectangle 17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52" name="Text Box 28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00   01  11    10</a:t>
              </a:r>
            </a:p>
          </p:txBody>
        </p: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615454" name="Text Box 30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615455" name="Text Box 31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615456" name="Oval 32"/>
          <p:cNvSpPr>
            <a:spLocks noChangeArrowheads="1"/>
          </p:cNvSpPr>
          <p:nvPr/>
        </p:nvSpPr>
        <p:spPr bwMode="auto">
          <a:xfrm>
            <a:off x="4524871" y="3572643"/>
            <a:ext cx="228600" cy="7620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7870" name="Text Box 46"/>
          <p:cNvSpPr txBox="1">
            <a:spLocks noChangeArrowheads="1"/>
          </p:cNvSpPr>
          <p:nvPr/>
        </p:nvSpPr>
        <p:spPr bwMode="auto">
          <a:xfrm>
            <a:off x="1619250" y="2492375"/>
            <a:ext cx="475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hlink"/>
              </a:buClr>
              <a:buSzPct val="70000"/>
            </a:pPr>
            <a:r>
              <a:rPr lang="zh-CN" altLang="en-US" sz="2800" b="1" dirty="0" smtClean="0">
                <a:latin typeface="Arial" charset="0"/>
              </a:rPr>
              <a:t>    图形</a:t>
            </a:r>
            <a:r>
              <a:rPr lang="zh-CN" altLang="en-US" sz="2800" b="1" dirty="0">
                <a:latin typeface="Arial" charset="0"/>
              </a:rPr>
              <a:t>法化简逻辑函数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56" grpId="0" animBg="1"/>
      <p:bldP spid="778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2928938" y="928688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643063" y="2630636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latin typeface="Arial" charset="0"/>
              </a:rPr>
              <a:t>最简与或式（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latin typeface="Arial" charset="0"/>
              </a:rPr>
              <a:t>最简或与式（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>
                <a:latin typeface="Arial" charset="0"/>
              </a:rPr>
              <a:t> </a:t>
            </a:r>
            <a:r>
              <a:rPr lang="zh-CN" altLang="en-US" sz="3200" b="1"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latin typeface="Arial" charset="0"/>
              </a:rPr>
              <a:t>最简与或非式（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AND-OR-NOT</a:t>
            </a:r>
            <a:r>
              <a:rPr lang="en-US" altLang="en-US" sz="3200" b="1">
                <a:latin typeface="Arial" charset="0"/>
              </a:rPr>
              <a:t> </a:t>
            </a:r>
            <a:r>
              <a:rPr lang="zh-CN" altLang="en-US" sz="3200" b="1"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1500188" y="1844824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从一个卡诺图中可以读取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212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450055"/>
              </p:ext>
            </p:extLst>
          </p:nvPr>
        </p:nvGraphicFramePr>
        <p:xfrm>
          <a:off x="571500" y="2844949"/>
          <a:ext cx="7191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844949"/>
                        <a:ext cx="7191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化简方法</a:t>
            </a:r>
            <a:endParaRPr lang="en-US" altLang="zh-CN" sz="26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477838" y="785813"/>
            <a:ext cx="2808287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pitchFamily="34" charset="0"/>
              </a:rPr>
              <a:t>步骤①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画圈</a:t>
            </a:r>
            <a:endParaRPr lang="en-US" altLang="zh-CN" sz="36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4262" name="AutoShape 6"/>
          <p:cNvSpPr>
            <a:spLocks/>
          </p:cNvSpPr>
          <p:nvPr/>
        </p:nvSpPr>
        <p:spPr bwMode="auto">
          <a:xfrm>
            <a:off x="323850" y="1555750"/>
            <a:ext cx="533400" cy="1945258"/>
          </a:xfrm>
          <a:prstGeom prst="leftBrace">
            <a:avLst>
              <a:gd name="adj1" fmla="val 26193"/>
              <a:gd name="adj2" fmla="val 50000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800"/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900113" y="1339850"/>
            <a:ext cx="7920037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1475" indent="-371475">
              <a:defRPr/>
            </a:pPr>
            <a:r>
              <a:rPr lang="en-US" altLang="zh-CN" sz="2800" dirty="0">
                <a:latin typeface="Arial" charset="0"/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zh-CN" altLang="en-US" sz="2800" b="1" dirty="0">
                <a:solidFill>
                  <a:srgbClr val="C00000"/>
                </a:solidFill>
              </a:rPr>
              <a:t>相邻</a:t>
            </a:r>
            <a:r>
              <a:rPr lang="zh-CN" altLang="en-US" sz="2800" b="1" dirty="0"/>
              <a:t>为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的小方格圈在一起。</a:t>
            </a:r>
            <a:r>
              <a:rPr lang="zh-CN" altLang="en-US" sz="3200" dirty="0">
                <a:latin typeface="Arial" charset="0"/>
              </a:rPr>
              <a:t> (</a:t>
            </a:r>
            <a:r>
              <a:rPr lang="zh-CN" altLang="en-US" sz="2800" b="1" dirty="0"/>
              <a:t>小方格的个数必须为</a:t>
            </a:r>
            <a:r>
              <a:rPr lang="en-US" altLang="zh-CN" sz="2800" dirty="0">
                <a:latin typeface="Arial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2800" b="1" baseline="30000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en-US" altLang="zh-CN" sz="2800" baseline="30000" dirty="0">
                <a:latin typeface="Arial" charset="0"/>
              </a:rPr>
              <a:t> </a:t>
            </a:r>
            <a:r>
              <a:rPr lang="en-US" altLang="zh-CN" sz="2800" dirty="0">
                <a:latin typeface="Arial" charset="0"/>
              </a:rPr>
              <a:t>,</a:t>
            </a:r>
            <a:r>
              <a:rPr lang="en-US" altLang="zh-CN" sz="2800" baseline="30000" dirty="0">
                <a:latin typeface="Arial" charset="0"/>
              </a:rPr>
              <a:t> </a:t>
            </a:r>
            <a:r>
              <a:rPr lang="en-US" altLang="zh-CN" sz="2800" dirty="0">
                <a:latin typeface="Arial" charset="0"/>
              </a:rPr>
              <a:t>m=0,1,2…)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892969" y="2410143"/>
            <a:ext cx="7704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Arial" charset="0"/>
              </a:rPr>
              <a:t>b).</a:t>
            </a:r>
            <a:r>
              <a:rPr lang="zh-CN" altLang="en-US" sz="2800" b="1" dirty="0"/>
              <a:t>圈</a:t>
            </a:r>
            <a:r>
              <a:rPr lang="zh-CN" altLang="en-US" sz="2800" b="1" dirty="0">
                <a:solidFill>
                  <a:srgbClr val="C00000"/>
                </a:solidFill>
              </a:rPr>
              <a:t>越大越好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890042" y="3071902"/>
            <a:ext cx="5184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Arial" charset="0"/>
              </a:rPr>
              <a:t>c).</a:t>
            </a:r>
            <a:r>
              <a:rPr lang="zh-CN" altLang="en-US" sz="2800" b="1" dirty="0"/>
              <a:t>小方格可以</a:t>
            </a:r>
            <a:r>
              <a:rPr lang="zh-CN" altLang="en-US" sz="2800" b="1" dirty="0">
                <a:solidFill>
                  <a:srgbClr val="C00000"/>
                </a:solidFill>
              </a:rPr>
              <a:t>重复</a:t>
            </a:r>
            <a:r>
              <a:rPr lang="zh-CN" altLang="en-US" sz="2800" b="1" dirty="0"/>
              <a:t>使用</a:t>
            </a:r>
            <a:endParaRPr lang="zh-CN" altLang="en-US" sz="2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1258888" y="4059069"/>
            <a:ext cx="7129462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435100" indent="-1435100"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  </a:t>
            </a:r>
            <a:r>
              <a:rPr lang="zh-CN" altLang="en-US" sz="3200" b="1" dirty="0" smtClean="0"/>
              <a:t>紧靠</a:t>
            </a:r>
            <a:r>
              <a:rPr lang="zh-CN" altLang="en-US" sz="3200" b="1" dirty="0"/>
              <a:t>在一起的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1435100" indent="-1435100">
              <a:spcBef>
                <a:spcPct val="0"/>
              </a:spcBef>
              <a:defRPr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 </a:t>
            </a:r>
            <a:r>
              <a:rPr lang="zh-CN" altLang="en-US" sz="3200" b="1" dirty="0" smtClean="0"/>
              <a:t>行列</a:t>
            </a:r>
            <a:r>
              <a:rPr lang="zh-CN" altLang="en-US" sz="3200" b="1" dirty="0"/>
              <a:t>首尾的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1435100" indent="-1435100">
              <a:spcBef>
                <a:spcPct val="0"/>
              </a:spcBef>
              <a:defRPr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 </a:t>
            </a:r>
            <a:r>
              <a:rPr lang="zh-CN" altLang="en-US" sz="3200" b="1" dirty="0" smtClean="0"/>
              <a:t>对称的</a:t>
            </a:r>
            <a:endParaRPr lang="zh-CN" altLang="en-US" sz="3200" b="1" dirty="0">
              <a:latin typeface="Arial" pitchFamily="34" charset="0"/>
            </a:endParaRPr>
          </a:p>
        </p:txBody>
      </p:sp>
      <p:pic>
        <p:nvPicPr>
          <p:cNvPr id="27669" name="Picture 11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12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3313"/>
              </p:ext>
            </p:extLst>
          </p:nvPr>
        </p:nvGraphicFramePr>
        <p:xfrm>
          <a:off x="395288" y="4203532"/>
          <a:ext cx="7191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9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03532"/>
                        <a:ext cx="7191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  <p:bldP spid="224262" grpId="0" animBg="1"/>
      <p:bldP spid="224263" grpId="0" autoUpdateAnimBg="0"/>
      <p:bldP spid="224264" grpId="0" autoUpdateAnimBg="0"/>
      <p:bldP spid="224265" grpId="0" autoUpdateAnimBg="0"/>
      <p:bldP spid="22426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5" name="Group 95"/>
          <p:cNvGrpSpPr>
            <a:grpSpLocks/>
          </p:cNvGrpSpPr>
          <p:nvPr/>
        </p:nvGrpSpPr>
        <p:grpSpPr bwMode="auto">
          <a:xfrm>
            <a:off x="1014413" y="2219127"/>
            <a:ext cx="1857375" cy="1785937"/>
            <a:chOff x="629" y="943"/>
            <a:chExt cx="1170" cy="1125"/>
          </a:xfrm>
        </p:grpSpPr>
        <p:sp>
          <p:nvSpPr>
            <p:cNvPr id="51213" name="Oval 13"/>
            <p:cNvSpPr>
              <a:spLocks noChangeArrowheads="1"/>
            </p:cNvSpPr>
            <p:nvPr/>
          </p:nvSpPr>
          <p:spPr bwMode="auto">
            <a:xfrm>
              <a:off x="1000" y="1755"/>
              <a:ext cx="789" cy="267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963" y="1356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 flipH="1" flipV="1">
              <a:off x="722" y="1111"/>
              <a:ext cx="244" cy="23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966" y="1712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1388" y="1357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1041" y="105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	1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742" y="1388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763" y="94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629" y="114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B</a:t>
              </a:r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1054" y="171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1      1</a:t>
              </a:r>
            </a:p>
          </p:txBody>
        </p:sp>
      </p:grpSp>
      <p:grpSp>
        <p:nvGrpSpPr>
          <p:cNvPr id="51296" name="Group 96"/>
          <p:cNvGrpSpPr>
            <a:grpSpLocks/>
          </p:cNvGrpSpPr>
          <p:nvPr/>
        </p:nvGrpSpPr>
        <p:grpSpPr bwMode="auto">
          <a:xfrm>
            <a:off x="3467100" y="2219127"/>
            <a:ext cx="1857375" cy="1785937"/>
            <a:chOff x="2174" y="943"/>
            <a:chExt cx="1170" cy="1125"/>
          </a:xfrm>
        </p:grpSpPr>
        <p:sp>
          <p:nvSpPr>
            <p:cNvPr id="51216" name="Oval 16"/>
            <p:cNvSpPr>
              <a:spLocks noChangeArrowheads="1"/>
            </p:cNvSpPr>
            <p:nvPr/>
          </p:nvSpPr>
          <p:spPr bwMode="auto">
            <a:xfrm>
              <a:off x="2577" y="1399"/>
              <a:ext cx="290" cy="634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2508" y="1356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flipH="1" flipV="1">
              <a:off x="2257" y="1101"/>
              <a:ext cx="24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2511" y="1712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>
              <a:off x="2933" y="1357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2586" y="105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	1</a:t>
              </a:r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2287" y="1388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2308" y="94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2174" y="114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B</a:t>
              </a:r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2610" y="1364"/>
              <a:ext cx="26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1      1</a:t>
              </a:r>
            </a:p>
          </p:txBody>
        </p:sp>
      </p:grpSp>
      <p:grpSp>
        <p:nvGrpSpPr>
          <p:cNvPr id="51297" name="Group 97"/>
          <p:cNvGrpSpPr>
            <a:grpSpLocks/>
          </p:cNvGrpSpPr>
          <p:nvPr/>
        </p:nvGrpSpPr>
        <p:grpSpPr bwMode="auto">
          <a:xfrm>
            <a:off x="6024563" y="2219127"/>
            <a:ext cx="1857375" cy="1785937"/>
            <a:chOff x="3785" y="943"/>
            <a:chExt cx="1170" cy="1125"/>
          </a:xfrm>
        </p:grpSpPr>
        <p:sp>
          <p:nvSpPr>
            <p:cNvPr id="51227" name="Oval 27"/>
            <p:cNvSpPr>
              <a:spLocks noChangeArrowheads="1"/>
            </p:cNvSpPr>
            <p:nvPr/>
          </p:nvSpPr>
          <p:spPr bwMode="auto">
            <a:xfrm>
              <a:off x="4156" y="1755"/>
              <a:ext cx="789" cy="267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Oval 38"/>
            <p:cNvSpPr>
              <a:spLocks noChangeArrowheads="1"/>
            </p:cNvSpPr>
            <p:nvPr/>
          </p:nvSpPr>
          <p:spPr bwMode="auto">
            <a:xfrm>
              <a:off x="4611" y="1399"/>
              <a:ext cx="290" cy="634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Rectangle 28"/>
            <p:cNvSpPr>
              <a:spLocks noChangeArrowheads="1"/>
            </p:cNvSpPr>
            <p:nvPr/>
          </p:nvSpPr>
          <p:spPr bwMode="auto">
            <a:xfrm>
              <a:off x="4119" y="1356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 flipV="1">
              <a:off x="3868" y="1101"/>
              <a:ext cx="25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4122" y="1712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4544" y="1357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4197" y="105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	1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3898" y="1388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3919" y="94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3785" y="114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B</a:t>
              </a: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4210" y="171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1      1</a:t>
              </a:r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4642" y="1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</a:t>
              </a:r>
            </a:p>
          </p:txBody>
        </p:sp>
      </p:grpSp>
      <p:sp>
        <p:nvSpPr>
          <p:cNvPr id="51299" name="Text Box 99"/>
          <p:cNvSpPr txBox="1">
            <a:spLocks noChangeArrowheads="1"/>
          </p:cNvSpPr>
          <p:nvPr/>
        </p:nvSpPr>
        <p:spPr bwMode="auto">
          <a:xfrm>
            <a:off x="2430463" y="4437112"/>
            <a:ext cx="478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/>
              <a:t>二变量卡诺图的典型合并情况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516216" y="332656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1187624" y="1353715"/>
            <a:ext cx="2717800" cy="1825625"/>
            <a:chOff x="965" y="726"/>
            <a:chExt cx="1712" cy="1150"/>
          </a:xfrm>
        </p:grpSpPr>
        <p:sp>
          <p:nvSpPr>
            <p:cNvPr id="81973" name="AutoShape 53"/>
            <p:cNvSpPr>
              <a:spLocks/>
            </p:cNvSpPr>
            <p:nvPr/>
          </p:nvSpPr>
          <p:spPr bwMode="auto">
            <a:xfrm>
              <a:off x="2360" y="1244"/>
              <a:ext cx="236" cy="577"/>
            </a:xfrm>
            <a:prstGeom prst="leftBracket">
              <a:avLst>
                <a:gd name="adj" fmla="val 20374"/>
              </a:avLst>
            </a:prstGeom>
            <a:solidFill>
              <a:srgbClr val="CCFF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72" name="AutoShape 52"/>
            <p:cNvSpPr>
              <a:spLocks/>
            </p:cNvSpPr>
            <p:nvPr/>
          </p:nvSpPr>
          <p:spPr bwMode="auto">
            <a:xfrm>
              <a:off x="1348" y="1245"/>
              <a:ext cx="221" cy="564"/>
            </a:xfrm>
            <a:prstGeom prst="rightBracket">
              <a:avLst>
                <a:gd name="adj" fmla="val 21267"/>
              </a:avLst>
            </a:prstGeom>
            <a:solidFill>
              <a:srgbClr val="CCFF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1327" y="1173"/>
              <a:ext cx="1281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 flipH="1" flipV="1">
              <a:off x="1150" y="972"/>
              <a:ext cx="192" cy="20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341" y="1529"/>
              <a:ext cx="12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665" y="1164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1329" y="872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00  01  11  10</a:t>
              </a:r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1074" y="1205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81931" name="Text Box 11"/>
            <p:cNvSpPr txBox="1">
              <a:spLocks noChangeArrowheads="1"/>
            </p:cNvSpPr>
            <p:nvPr/>
          </p:nvSpPr>
          <p:spPr bwMode="auto">
            <a:xfrm>
              <a:off x="1154" y="72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/>
                <a:t>AB</a:t>
              </a:r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965" y="95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/>
                <a:t>C</a:t>
              </a:r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auto">
            <a:xfrm>
              <a:off x="1384" y="1159"/>
              <a:ext cx="25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1      1</a:t>
              </a:r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1977" y="1174"/>
              <a:ext cx="0" cy="6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2310" y="1165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2350" y="1159"/>
              <a:ext cx="25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1      1</a:t>
              </a:r>
            </a:p>
          </p:txBody>
        </p:sp>
      </p:grp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4924599" y="1253703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/>
              <a:t>AB</a:t>
            </a:r>
          </a:p>
        </p:txBody>
      </p:sp>
      <p:grpSp>
        <p:nvGrpSpPr>
          <p:cNvPr id="81970" name="Group 50"/>
          <p:cNvGrpSpPr>
            <a:grpSpLocks/>
          </p:cNvGrpSpPr>
          <p:nvPr/>
        </p:nvGrpSpPr>
        <p:grpSpPr bwMode="auto">
          <a:xfrm>
            <a:off x="4424536" y="1601365"/>
            <a:ext cx="2844800" cy="1608138"/>
            <a:chOff x="3077" y="792"/>
            <a:chExt cx="1792" cy="1013"/>
          </a:xfrm>
        </p:grpSpPr>
        <p:sp>
          <p:nvSpPr>
            <p:cNvPr id="81938" name="AutoShape 18"/>
            <p:cNvSpPr>
              <a:spLocks noChangeArrowheads="1"/>
            </p:cNvSpPr>
            <p:nvPr/>
          </p:nvSpPr>
          <p:spPr bwMode="auto">
            <a:xfrm>
              <a:off x="3903" y="1191"/>
              <a:ext cx="590" cy="5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544" y="1093"/>
              <a:ext cx="1325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 flipH="1" flipV="1">
              <a:off x="3304" y="828"/>
              <a:ext cx="244" cy="25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>
              <a:off x="3547" y="1449"/>
              <a:ext cx="132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4179" y="1084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3" name="Text Box 23"/>
            <p:cNvSpPr txBox="1">
              <a:spLocks noChangeArrowheads="1"/>
            </p:cNvSpPr>
            <p:nvPr/>
          </p:nvSpPr>
          <p:spPr bwMode="auto">
            <a:xfrm>
              <a:off x="3445" y="792"/>
              <a:ext cx="1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00  01  11  10</a:t>
              </a:r>
            </a:p>
          </p:txBody>
        </p:sp>
        <p:sp>
          <p:nvSpPr>
            <p:cNvPr id="81944" name="Text Box 24"/>
            <p:cNvSpPr txBox="1">
              <a:spLocks noChangeArrowheads="1"/>
            </p:cNvSpPr>
            <p:nvPr/>
          </p:nvSpPr>
          <p:spPr bwMode="auto">
            <a:xfrm>
              <a:off x="3357" y="1125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3077" y="80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/>
                <a:t>C</a:t>
              </a:r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auto">
            <a:xfrm>
              <a:off x="3922" y="1101"/>
              <a:ext cx="597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1    1  1    1</a:t>
              </a:r>
            </a:p>
          </p:txBody>
        </p: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>
              <a:off x="3846" y="1105"/>
              <a:ext cx="2" cy="6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9" name="Line 29"/>
            <p:cNvSpPr>
              <a:spLocks noChangeShapeType="1"/>
            </p:cNvSpPr>
            <p:nvPr/>
          </p:nvSpPr>
          <p:spPr bwMode="auto">
            <a:xfrm>
              <a:off x="4556" y="1085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66" name="Group 46"/>
          <p:cNvGrpSpPr>
            <a:grpSpLocks/>
          </p:cNvGrpSpPr>
          <p:nvPr/>
        </p:nvGrpSpPr>
        <p:grpSpPr bwMode="auto">
          <a:xfrm>
            <a:off x="2602086" y="3446040"/>
            <a:ext cx="3025775" cy="1855788"/>
            <a:chOff x="1701" y="1954"/>
            <a:chExt cx="1906" cy="1169"/>
          </a:xfrm>
        </p:grpSpPr>
        <p:sp>
          <p:nvSpPr>
            <p:cNvPr id="81951" name="AutoShape 31"/>
            <p:cNvSpPr>
              <a:spLocks noChangeArrowheads="1"/>
            </p:cNvSpPr>
            <p:nvPr/>
          </p:nvSpPr>
          <p:spPr bwMode="auto">
            <a:xfrm>
              <a:off x="2175" y="2820"/>
              <a:ext cx="1298" cy="24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2" name="Text Box 32"/>
            <p:cNvSpPr txBox="1">
              <a:spLocks noChangeArrowheads="1"/>
            </p:cNvSpPr>
            <p:nvPr/>
          </p:nvSpPr>
          <p:spPr bwMode="auto">
            <a:xfrm>
              <a:off x="2214" y="2785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1    1     1  </a:t>
              </a:r>
              <a:r>
                <a:rPr kumimoji="1" lang="en-US" altLang="zh-CN" dirty="0" smtClean="0"/>
                <a:t>   </a:t>
              </a:r>
              <a:r>
                <a:rPr kumimoji="1" lang="en-US" altLang="zh-CN" dirty="0"/>
                <a:t>1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2131" y="2411"/>
              <a:ext cx="1361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4" name="Line 34"/>
            <p:cNvSpPr>
              <a:spLocks noChangeShapeType="1"/>
            </p:cNvSpPr>
            <p:nvPr/>
          </p:nvSpPr>
          <p:spPr bwMode="auto">
            <a:xfrm flipH="1" flipV="1">
              <a:off x="1908" y="2180"/>
              <a:ext cx="228" cy="23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5" name="Line 35"/>
            <p:cNvSpPr>
              <a:spLocks noChangeShapeType="1"/>
            </p:cNvSpPr>
            <p:nvPr/>
          </p:nvSpPr>
          <p:spPr bwMode="auto">
            <a:xfrm>
              <a:off x="2133" y="2767"/>
              <a:ext cx="135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6" name="Line 36"/>
            <p:cNvSpPr>
              <a:spLocks noChangeShapeType="1"/>
            </p:cNvSpPr>
            <p:nvPr/>
          </p:nvSpPr>
          <p:spPr bwMode="auto">
            <a:xfrm>
              <a:off x="2818" y="2412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7" name="Text Box 37"/>
            <p:cNvSpPr txBox="1">
              <a:spLocks noChangeArrowheads="1"/>
            </p:cNvSpPr>
            <p:nvPr/>
          </p:nvSpPr>
          <p:spPr bwMode="auto">
            <a:xfrm>
              <a:off x="1945" y="2443"/>
              <a:ext cx="172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81958" name="Text Box 38"/>
            <p:cNvSpPr txBox="1">
              <a:spLocks noChangeArrowheads="1"/>
            </p:cNvSpPr>
            <p:nvPr/>
          </p:nvSpPr>
          <p:spPr bwMode="auto">
            <a:xfrm>
              <a:off x="1895" y="1954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/>
                <a:t>AB</a:t>
              </a:r>
            </a:p>
          </p:txBody>
        </p:sp>
        <p:sp>
          <p:nvSpPr>
            <p:cNvPr id="81959" name="Text Box 39"/>
            <p:cNvSpPr txBox="1">
              <a:spLocks noChangeArrowheads="1"/>
            </p:cNvSpPr>
            <p:nvPr/>
          </p:nvSpPr>
          <p:spPr bwMode="auto">
            <a:xfrm>
              <a:off x="1701" y="213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/>
                <a:t>C</a:t>
              </a:r>
            </a:p>
          </p:txBody>
        </p:sp>
        <p:sp>
          <p:nvSpPr>
            <p:cNvPr id="81960" name="Line 40"/>
            <p:cNvSpPr>
              <a:spLocks noChangeShapeType="1"/>
            </p:cNvSpPr>
            <p:nvPr/>
          </p:nvSpPr>
          <p:spPr bwMode="auto">
            <a:xfrm>
              <a:off x="2485" y="2412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1" name="Line 41"/>
            <p:cNvSpPr>
              <a:spLocks noChangeShapeType="1"/>
            </p:cNvSpPr>
            <p:nvPr/>
          </p:nvSpPr>
          <p:spPr bwMode="auto">
            <a:xfrm>
              <a:off x="3171" y="2412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2147" y="214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00   01  11   10</a:t>
              </a:r>
            </a:p>
          </p:txBody>
        </p:sp>
      </p:grpSp>
      <p:sp>
        <p:nvSpPr>
          <p:cNvPr id="81975" name="Text Box 55"/>
          <p:cNvSpPr txBox="1">
            <a:spLocks noChangeArrowheads="1"/>
          </p:cNvSpPr>
          <p:nvPr/>
        </p:nvSpPr>
        <p:spPr bwMode="auto">
          <a:xfrm>
            <a:off x="2382198" y="5718199"/>
            <a:ext cx="478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/>
              <a:t>三变量卡诺图的典型合并情况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6516216" y="332656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8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042988" y="24923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22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8903"/>
            <a:ext cx="75438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5" name="Text Box 135"/>
          <p:cNvSpPr txBox="1">
            <a:spLocks noChangeArrowheads="1"/>
          </p:cNvSpPr>
          <p:nvPr/>
        </p:nvSpPr>
        <p:spPr bwMode="auto">
          <a:xfrm>
            <a:off x="2658070" y="5733256"/>
            <a:ext cx="479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/>
              <a:t>四变量卡诺图的典型合并情况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516216" y="332656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0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5564188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五</a:t>
            </a:r>
            <a:r>
              <a:rPr lang="zh-CN" altLang="en-US" sz="3100" b="1" dirty="0">
                <a:latin typeface="Arial" charset="0"/>
              </a:rPr>
              <a:t>变量卡诺图</a:t>
            </a:r>
            <a:endParaRPr lang="en-US" altLang="zh-CN" sz="3100" b="1" dirty="0">
              <a:latin typeface="Arial" charset="0"/>
            </a:endParaRPr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-36512" y="1448718"/>
            <a:ext cx="4589464" cy="3420442"/>
            <a:chOff x="432" y="960"/>
            <a:chExt cx="2064" cy="1488"/>
          </a:xfrm>
        </p:grpSpPr>
        <p:sp>
          <p:nvSpPr>
            <p:cNvPr id="231431" name="Rectangle 7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1432" name="Rectangle 8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  <p:sp>
          <p:nvSpPr>
            <p:cNvPr id="231434" name="Rectangle 10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231435" name="Rectangle 11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</p:txBody>
        </p:sp>
        <p:sp>
          <p:nvSpPr>
            <p:cNvPr id="231436" name="Rectangle 12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</a:p>
          </p:txBody>
        </p:sp>
        <p:sp>
          <p:nvSpPr>
            <p:cNvPr id="231437" name="Rectangle 13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</a:t>
              </a:r>
            </a:p>
          </p:txBody>
        </p:sp>
        <p:sp>
          <p:nvSpPr>
            <p:cNvPr id="231438" name="Rectangle 14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</p:txBody>
        </p:sp>
        <p:sp>
          <p:nvSpPr>
            <p:cNvPr id="231439" name="Rectangle 15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231440" name="Rectangle 16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231441" name="Rectangle 17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231442" name="Rectangle 18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231443" name="Rectangle 19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231444" name="Rectangle 20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1446" name="Rectangle 22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7949" name="Line 23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0" name="Line 24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1" name="Line 25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2" name="Line 26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3" name="Line 27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4" name="Line 28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5" name="Line 29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6" name="Line 30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7" name="Line 31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8" name="Line 32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9" name="Line 33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0" name="Line 34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1" name="Line 35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2" name="Line 36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1461" name="Text Box 37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17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  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  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1462" name="Text Box 38"/>
            <p:cNvSpPr txBox="1">
              <a:spLocks noChangeArrowheads="1"/>
            </p:cNvSpPr>
            <p:nvPr/>
          </p:nvSpPr>
          <p:spPr bwMode="auto">
            <a:xfrm>
              <a:off x="744" y="1524"/>
              <a:ext cx="299" cy="92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1463" name="Text Box 39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231464" name="Text Box 40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4443996" y="1448333"/>
            <a:ext cx="4519130" cy="3418960"/>
            <a:chOff x="432" y="960"/>
            <a:chExt cx="2064" cy="1488"/>
          </a:xfrm>
        </p:grpSpPr>
        <p:sp>
          <p:nvSpPr>
            <p:cNvPr id="231502" name="Rectangle 78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26</a:t>
              </a:r>
            </a:p>
          </p:txBody>
        </p:sp>
        <p:sp>
          <p:nvSpPr>
            <p:cNvPr id="231503" name="Rectangle 79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27</a:t>
              </a:r>
            </a:p>
          </p:txBody>
        </p:sp>
        <p:sp>
          <p:nvSpPr>
            <p:cNvPr id="231504" name="Rectangle 80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25</a:t>
              </a:r>
            </a:p>
          </p:txBody>
        </p:sp>
        <p:sp>
          <p:nvSpPr>
            <p:cNvPr id="231505" name="Rectangle 81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24</a:t>
              </a:r>
            </a:p>
          </p:txBody>
        </p:sp>
        <p:sp>
          <p:nvSpPr>
            <p:cNvPr id="231506" name="Rectangle 82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30</a:t>
              </a:r>
            </a:p>
          </p:txBody>
        </p:sp>
        <p:sp>
          <p:nvSpPr>
            <p:cNvPr id="231507" name="Rectangle 83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31</a:t>
              </a:r>
            </a:p>
          </p:txBody>
        </p:sp>
        <p:sp>
          <p:nvSpPr>
            <p:cNvPr id="231508" name="Rectangle 84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</a:p>
          </p:txBody>
        </p:sp>
        <p:sp>
          <p:nvSpPr>
            <p:cNvPr id="231509" name="Rectangle 85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28</a:t>
              </a:r>
            </a:p>
          </p:txBody>
        </p:sp>
        <p:sp>
          <p:nvSpPr>
            <p:cNvPr id="231510" name="Rectangle 86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22</a:t>
              </a:r>
            </a:p>
          </p:txBody>
        </p:sp>
        <p:sp>
          <p:nvSpPr>
            <p:cNvPr id="231511" name="Rectangle 87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23</a:t>
              </a:r>
            </a:p>
          </p:txBody>
        </p:sp>
        <p:sp>
          <p:nvSpPr>
            <p:cNvPr id="231512" name="Rectangle 88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21</a:t>
              </a:r>
            </a:p>
          </p:txBody>
        </p:sp>
        <p:sp>
          <p:nvSpPr>
            <p:cNvPr id="231513" name="Rectangle 89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</a:t>
              </a:r>
            </a:p>
          </p:txBody>
        </p:sp>
        <p:sp>
          <p:nvSpPr>
            <p:cNvPr id="231514" name="Rectangle 90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18</a:t>
              </a:r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19</a:t>
              </a:r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</a:p>
          </p:txBody>
        </p:sp>
        <p:sp>
          <p:nvSpPr>
            <p:cNvPr id="37915" name="Line 94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6" name="Line 95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7" name="Line 96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97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9" name="Line 98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Line 99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1" name="Line 100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2" name="Line 101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3" name="Line 102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4" name="Line 103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5" name="Line 104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6" name="Line 105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7" name="Line 106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8" name="Line 107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1532" name="Text Box 108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17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1533" name="Text Box 109"/>
            <p:cNvSpPr txBox="1">
              <a:spLocks noChangeArrowheads="1"/>
            </p:cNvSpPr>
            <p:nvPr/>
          </p:nvSpPr>
          <p:spPr bwMode="auto">
            <a:xfrm>
              <a:off x="744" y="1509"/>
              <a:ext cx="299" cy="92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1534" name="Text Box 110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</a:p>
          </p:txBody>
        </p:sp>
        <p:sp>
          <p:nvSpPr>
            <p:cNvPr id="231535" name="Text Box 111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5</a:t>
              </a:r>
            </a:p>
          </p:txBody>
        </p:sp>
      </p:grpSp>
      <p:sp>
        <p:nvSpPr>
          <p:cNvPr id="231536" name="Text Box 112"/>
          <p:cNvSpPr txBox="1">
            <a:spLocks noChangeArrowheads="1"/>
          </p:cNvSpPr>
          <p:nvPr/>
        </p:nvSpPr>
        <p:spPr bwMode="auto">
          <a:xfrm>
            <a:off x="1941939" y="4975751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31537" name="Text Box 113"/>
          <p:cNvSpPr txBox="1">
            <a:spLocks noChangeArrowheads="1"/>
          </p:cNvSpPr>
          <p:nvPr/>
        </p:nvSpPr>
        <p:spPr bwMode="auto">
          <a:xfrm>
            <a:off x="6898762" y="5055959"/>
            <a:ext cx="1828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6749207" y="55163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207341" y="2852936"/>
            <a:ext cx="515371" cy="304913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168846" y="3933056"/>
            <a:ext cx="515371" cy="304913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999429" y="3412119"/>
            <a:ext cx="515371" cy="304913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426568" y="3412119"/>
            <a:ext cx="515371" cy="304913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621035" y="3368028"/>
            <a:ext cx="515371" cy="304913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2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1676400" y="404813"/>
            <a:ext cx="649288" cy="5048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1806575" y="320675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DEF</a:t>
            </a:r>
          </a:p>
        </p:txBody>
      </p:sp>
      <p:sp>
        <p:nvSpPr>
          <p:cNvPr id="637956" name="Text Box 4"/>
          <p:cNvSpPr txBox="1">
            <a:spLocks noChangeArrowheads="1"/>
          </p:cNvSpPr>
          <p:nvPr/>
        </p:nvSpPr>
        <p:spPr bwMode="auto">
          <a:xfrm>
            <a:off x="1533525" y="620713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ABC</a:t>
            </a:r>
          </a:p>
        </p:txBody>
      </p:sp>
      <p:sp>
        <p:nvSpPr>
          <p:cNvPr id="637957" name="Rectangle 5"/>
          <p:cNvSpPr>
            <a:spLocks noChangeArrowheads="1"/>
          </p:cNvSpPr>
          <p:nvPr/>
        </p:nvSpPr>
        <p:spPr bwMode="auto">
          <a:xfrm>
            <a:off x="7500938" y="480060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773863" y="480060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045200" y="480060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5316538" y="480060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4589463" y="480060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3860800" y="480060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3" name="Rectangle 11"/>
          <p:cNvSpPr>
            <a:spLocks noChangeArrowheads="1"/>
          </p:cNvSpPr>
          <p:nvPr/>
        </p:nvSpPr>
        <p:spPr bwMode="auto">
          <a:xfrm>
            <a:off x="3132138" y="480060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4" name="Rectangle 12"/>
          <p:cNvSpPr>
            <a:spLocks noChangeArrowheads="1"/>
          </p:cNvSpPr>
          <p:nvPr/>
        </p:nvSpPr>
        <p:spPr bwMode="auto">
          <a:xfrm>
            <a:off x="2405063" y="480060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5" name="Rectangle 13"/>
          <p:cNvSpPr>
            <a:spLocks noChangeArrowheads="1"/>
          </p:cNvSpPr>
          <p:nvPr/>
        </p:nvSpPr>
        <p:spPr bwMode="auto">
          <a:xfrm>
            <a:off x="1676400" y="480060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</a:p>
        </p:txBody>
      </p:sp>
      <p:sp>
        <p:nvSpPr>
          <p:cNvPr id="637966" name="Rectangle 14"/>
          <p:cNvSpPr>
            <a:spLocks noChangeArrowheads="1"/>
          </p:cNvSpPr>
          <p:nvPr/>
        </p:nvSpPr>
        <p:spPr bwMode="auto">
          <a:xfrm>
            <a:off x="7500938" y="42513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7" name="Rectangle 15"/>
          <p:cNvSpPr>
            <a:spLocks noChangeArrowheads="1"/>
          </p:cNvSpPr>
          <p:nvPr/>
        </p:nvSpPr>
        <p:spPr bwMode="auto">
          <a:xfrm>
            <a:off x="6773863" y="42513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8" name="Rectangle 16"/>
          <p:cNvSpPr>
            <a:spLocks noChangeArrowheads="1"/>
          </p:cNvSpPr>
          <p:nvPr/>
        </p:nvSpPr>
        <p:spPr bwMode="auto">
          <a:xfrm>
            <a:off x="6045200" y="42513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9" name="Rectangle 17"/>
          <p:cNvSpPr>
            <a:spLocks noChangeArrowheads="1"/>
          </p:cNvSpPr>
          <p:nvPr/>
        </p:nvSpPr>
        <p:spPr bwMode="auto">
          <a:xfrm>
            <a:off x="5316538" y="42513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0" name="Rectangle 18"/>
          <p:cNvSpPr>
            <a:spLocks noChangeArrowheads="1"/>
          </p:cNvSpPr>
          <p:nvPr/>
        </p:nvSpPr>
        <p:spPr bwMode="auto">
          <a:xfrm>
            <a:off x="4589463" y="42513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1" name="Rectangle 19"/>
          <p:cNvSpPr>
            <a:spLocks noChangeArrowheads="1"/>
          </p:cNvSpPr>
          <p:nvPr/>
        </p:nvSpPr>
        <p:spPr bwMode="auto">
          <a:xfrm>
            <a:off x="3860800" y="42513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3132138" y="42513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73" name="Rectangle 21"/>
          <p:cNvSpPr>
            <a:spLocks noChangeArrowheads="1"/>
          </p:cNvSpPr>
          <p:nvPr/>
        </p:nvSpPr>
        <p:spPr bwMode="auto">
          <a:xfrm>
            <a:off x="2405063" y="42513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4" name="Rectangle 22"/>
          <p:cNvSpPr>
            <a:spLocks noChangeArrowheads="1"/>
          </p:cNvSpPr>
          <p:nvPr/>
        </p:nvSpPr>
        <p:spPr bwMode="auto">
          <a:xfrm>
            <a:off x="1676400" y="42513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</a:p>
        </p:txBody>
      </p:sp>
      <p:sp>
        <p:nvSpPr>
          <p:cNvPr id="637975" name="Rectangle 23"/>
          <p:cNvSpPr>
            <a:spLocks noChangeArrowheads="1"/>
          </p:cNvSpPr>
          <p:nvPr/>
        </p:nvSpPr>
        <p:spPr bwMode="auto">
          <a:xfrm>
            <a:off x="7500938" y="370205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7976" name="Rectangle 24"/>
          <p:cNvSpPr>
            <a:spLocks noChangeArrowheads="1"/>
          </p:cNvSpPr>
          <p:nvPr/>
        </p:nvSpPr>
        <p:spPr bwMode="auto">
          <a:xfrm>
            <a:off x="6773863" y="370205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7" name="Rectangle 25"/>
          <p:cNvSpPr>
            <a:spLocks noChangeArrowheads="1"/>
          </p:cNvSpPr>
          <p:nvPr/>
        </p:nvSpPr>
        <p:spPr bwMode="auto">
          <a:xfrm>
            <a:off x="6045200" y="370205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8" name="Rectangle 26"/>
          <p:cNvSpPr>
            <a:spLocks noChangeArrowheads="1"/>
          </p:cNvSpPr>
          <p:nvPr/>
        </p:nvSpPr>
        <p:spPr bwMode="auto">
          <a:xfrm>
            <a:off x="5316538" y="370205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9" name="Rectangle 27"/>
          <p:cNvSpPr>
            <a:spLocks noChangeArrowheads="1"/>
          </p:cNvSpPr>
          <p:nvPr/>
        </p:nvSpPr>
        <p:spPr bwMode="auto">
          <a:xfrm>
            <a:off x="4589463" y="370205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0" name="Rectangle 28"/>
          <p:cNvSpPr>
            <a:spLocks noChangeArrowheads="1"/>
          </p:cNvSpPr>
          <p:nvPr/>
        </p:nvSpPr>
        <p:spPr bwMode="auto">
          <a:xfrm>
            <a:off x="3860800" y="370205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1" name="Rectangle 29"/>
          <p:cNvSpPr>
            <a:spLocks noChangeArrowheads="1"/>
          </p:cNvSpPr>
          <p:nvPr/>
        </p:nvSpPr>
        <p:spPr bwMode="auto">
          <a:xfrm>
            <a:off x="3132138" y="370205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2" name="Rectangle 30"/>
          <p:cNvSpPr>
            <a:spLocks noChangeArrowheads="1"/>
          </p:cNvSpPr>
          <p:nvPr/>
        </p:nvSpPr>
        <p:spPr bwMode="auto">
          <a:xfrm>
            <a:off x="2405063" y="370205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3" name="Rectangle 31"/>
          <p:cNvSpPr>
            <a:spLocks noChangeArrowheads="1"/>
          </p:cNvSpPr>
          <p:nvPr/>
        </p:nvSpPr>
        <p:spPr bwMode="auto">
          <a:xfrm>
            <a:off x="1676400" y="370205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</a:p>
        </p:txBody>
      </p:sp>
      <p:sp>
        <p:nvSpPr>
          <p:cNvPr id="637984" name="Rectangle 32"/>
          <p:cNvSpPr>
            <a:spLocks noChangeArrowheads="1"/>
          </p:cNvSpPr>
          <p:nvPr/>
        </p:nvSpPr>
        <p:spPr bwMode="auto">
          <a:xfrm>
            <a:off x="7500938" y="31527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5" name="Rectangle 33"/>
          <p:cNvSpPr>
            <a:spLocks noChangeArrowheads="1"/>
          </p:cNvSpPr>
          <p:nvPr/>
        </p:nvSpPr>
        <p:spPr bwMode="auto">
          <a:xfrm>
            <a:off x="6773863" y="31527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</a:t>
            </a:r>
          </a:p>
        </p:txBody>
      </p:sp>
      <p:sp>
        <p:nvSpPr>
          <p:cNvPr id="637986" name="Rectangle 34"/>
          <p:cNvSpPr>
            <a:spLocks noChangeArrowheads="1"/>
          </p:cNvSpPr>
          <p:nvPr/>
        </p:nvSpPr>
        <p:spPr bwMode="auto">
          <a:xfrm>
            <a:off x="6045200" y="31527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7" name="Rectangle 35"/>
          <p:cNvSpPr>
            <a:spLocks noChangeArrowheads="1"/>
          </p:cNvSpPr>
          <p:nvPr/>
        </p:nvSpPr>
        <p:spPr bwMode="auto">
          <a:xfrm>
            <a:off x="5316538" y="31527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8" name="Rectangle 36"/>
          <p:cNvSpPr>
            <a:spLocks noChangeArrowheads="1"/>
          </p:cNvSpPr>
          <p:nvPr/>
        </p:nvSpPr>
        <p:spPr bwMode="auto">
          <a:xfrm>
            <a:off x="4589463" y="31527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3860800" y="31527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7990" name="Rectangle 38"/>
          <p:cNvSpPr>
            <a:spLocks noChangeArrowheads="1"/>
          </p:cNvSpPr>
          <p:nvPr/>
        </p:nvSpPr>
        <p:spPr bwMode="auto">
          <a:xfrm>
            <a:off x="3132138" y="31527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1" name="Rectangle 39"/>
          <p:cNvSpPr>
            <a:spLocks noChangeArrowheads="1"/>
          </p:cNvSpPr>
          <p:nvPr/>
        </p:nvSpPr>
        <p:spPr bwMode="auto">
          <a:xfrm>
            <a:off x="2405063" y="31527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2" name="Rectangle 40"/>
          <p:cNvSpPr>
            <a:spLocks noChangeArrowheads="1"/>
          </p:cNvSpPr>
          <p:nvPr/>
        </p:nvSpPr>
        <p:spPr bwMode="auto">
          <a:xfrm>
            <a:off x="1676400" y="31527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637993" name="Rectangle 41"/>
          <p:cNvSpPr>
            <a:spLocks noChangeArrowheads="1"/>
          </p:cNvSpPr>
          <p:nvPr/>
        </p:nvSpPr>
        <p:spPr bwMode="auto">
          <a:xfrm>
            <a:off x="7500938" y="260191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4" name="Rectangle 42"/>
          <p:cNvSpPr>
            <a:spLocks noChangeArrowheads="1"/>
          </p:cNvSpPr>
          <p:nvPr/>
        </p:nvSpPr>
        <p:spPr bwMode="auto">
          <a:xfrm>
            <a:off x="6773863" y="260191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5" name="Rectangle 43"/>
          <p:cNvSpPr>
            <a:spLocks noChangeArrowheads="1"/>
          </p:cNvSpPr>
          <p:nvPr/>
        </p:nvSpPr>
        <p:spPr bwMode="auto">
          <a:xfrm>
            <a:off x="6045200" y="260191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6" name="Rectangle 44"/>
          <p:cNvSpPr>
            <a:spLocks noChangeArrowheads="1"/>
          </p:cNvSpPr>
          <p:nvPr/>
        </p:nvSpPr>
        <p:spPr bwMode="auto">
          <a:xfrm>
            <a:off x="5316538" y="260191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7" name="Rectangle 45"/>
          <p:cNvSpPr>
            <a:spLocks noChangeArrowheads="1"/>
          </p:cNvSpPr>
          <p:nvPr/>
        </p:nvSpPr>
        <p:spPr bwMode="auto">
          <a:xfrm>
            <a:off x="4589463" y="260191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8" name="Rectangle 46"/>
          <p:cNvSpPr>
            <a:spLocks noChangeArrowheads="1"/>
          </p:cNvSpPr>
          <p:nvPr/>
        </p:nvSpPr>
        <p:spPr bwMode="auto">
          <a:xfrm>
            <a:off x="3860800" y="260191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7999" name="Rectangle 47"/>
          <p:cNvSpPr>
            <a:spLocks noChangeArrowheads="1"/>
          </p:cNvSpPr>
          <p:nvPr/>
        </p:nvSpPr>
        <p:spPr bwMode="auto">
          <a:xfrm>
            <a:off x="3132138" y="260191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0" name="Rectangle 48"/>
          <p:cNvSpPr>
            <a:spLocks noChangeArrowheads="1"/>
          </p:cNvSpPr>
          <p:nvPr/>
        </p:nvSpPr>
        <p:spPr bwMode="auto">
          <a:xfrm>
            <a:off x="2405063" y="260191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1" name="Rectangle 49"/>
          <p:cNvSpPr>
            <a:spLocks noChangeArrowheads="1"/>
          </p:cNvSpPr>
          <p:nvPr/>
        </p:nvSpPr>
        <p:spPr bwMode="auto">
          <a:xfrm>
            <a:off x="1676400" y="260191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</a:p>
        </p:txBody>
      </p:sp>
      <p:sp>
        <p:nvSpPr>
          <p:cNvPr id="638002" name="Rectangle 50"/>
          <p:cNvSpPr>
            <a:spLocks noChangeArrowheads="1"/>
          </p:cNvSpPr>
          <p:nvPr/>
        </p:nvSpPr>
        <p:spPr bwMode="auto">
          <a:xfrm>
            <a:off x="7500938" y="20526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3" name="Rectangle 51"/>
          <p:cNvSpPr>
            <a:spLocks noChangeArrowheads="1"/>
          </p:cNvSpPr>
          <p:nvPr/>
        </p:nvSpPr>
        <p:spPr bwMode="auto">
          <a:xfrm>
            <a:off x="6773863" y="20526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04" name="Rectangle 52"/>
          <p:cNvSpPr>
            <a:spLocks noChangeArrowheads="1"/>
          </p:cNvSpPr>
          <p:nvPr/>
        </p:nvSpPr>
        <p:spPr bwMode="auto">
          <a:xfrm>
            <a:off x="6045200" y="20526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05" name="Rectangle 53"/>
          <p:cNvSpPr>
            <a:spLocks noChangeArrowheads="1"/>
          </p:cNvSpPr>
          <p:nvPr/>
        </p:nvSpPr>
        <p:spPr bwMode="auto">
          <a:xfrm>
            <a:off x="5316538" y="20526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6" name="Rectangle 54"/>
          <p:cNvSpPr>
            <a:spLocks noChangeArrowheads="1"/>
          </p:cNvSpPr>
          <p:nvPr/>
        </p:nvSpPr>
        <p:spPr bwMode="auto">
          <a:xfrm>
            <a:off x="4589463" y="20526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7" name="Rectangle 55"/>
          <p:cNvSpPr>
            <a:spLocks noChangeArrowheads="1"/>
          </p:cNvSpPr>
          <p:nvPr/>
        </p:nvSpPr>
        <p:spPr bwMode="auto">
          <a:xfrm>
            <a:off x="3860800" y="20526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8" name="Rectangle 56"/>
          <p:cNvSpPr>
            <a:spLocks noChangeArrowheads="1"/>
          </p:cNvSpPr>
          <p:nvPr/>
        </p:nvSpPr>
        <p:spPr bwMode="auto">
          <a:xfrm>
            <a:off x="3132138" y="20526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8009" name="Rectangle 57"/>
          <p:cNvSpPr>
            <a:spLocks noChangeArrowheads="1"/>
          </p:cNvSpPr>
          <p:nvPr/>
        </p:nvSpPr>
        <p:spPr bwMode="auto">
          <a:xfrm>
            <a:off x="2405063" y="20526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0" name="Rectangle 58"/>
          <p:cNvSpPr>
            <a:spLocks noChangeArrowheads="1"/>
          </p:cNvSpPr>
          <p:nvPr/>
        </p:nvSpPr>
        <p:spPr bwMode="auto">
          <a:xfrm>
            <a:off x="1676400" y="20526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</a:p>
        </p:txBody>
      </p:sp>
      <p:sp>
        <p:nvSpPr>
          <p:cNvPr id="638011" name="Rectangle 59"/>
          <p:cNvSpPr>
            <a:spLocks noChangeArrowheads="1"/>
          </p:cNvSpPr>
          <p:nvPr/>
        </p:nvSpPr>
        <p:spPr bwMode="auto">
          <a:xfrm>
            <a:off x="7500938" y="15033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2" name="Rectangle 60"/>
          <p:cNvSpPr>
            <a:spLocks noChangeArrowheads="1"/>
          </p:cNvSpPr>
          <p:nvPr/>
        </p:nvSpPr>
        <p:spPr bwMode="auto">
          <a:xfrm>
            <a:off x="6773863" y="15033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8013" name="Rectangle 61"/>
          <p:cNvSpPr>
            <a:spLocks noChangeArrowheads="1"/>
          </p:cNvSpPr>
          <p:nvPr/>
        </p:nvSpPr>
        <p:spPr bwMode="auto">
          <a:xfrm>
            <a:off x="6045200" y="15033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14" name="Rectangle 62"/>
          <p:cNvSpPr>
            <a:spLocks noChangeArrowheads="1"/>
          </p:cNvSpPr>
          <p:nvPr/>
        </p:nvSpPr>
        <p:spPr bwMode="auto">
          <a:xfrm>
            <a:off x="5316538" y="15033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5" name="Rectangle 63"/>
          <p:cNvSpPr>
            <a:spLocks noChangeArrowheads="1"/>
          </p:cNvSpPr>
          <p:nvPr/>
        </p:nvSpPr>
        <p:spPr bwMode="auto">
          <a:xfrm>
            <a:off x="4589463" y="15033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6" name="Rectangle 64"/>
          <p:cNvSpPr>
            <a:spLocks noChangeArrowheads="1"/>
          </p:cNvSpPr>
          <p:nvPr/>
        </p:nvSpPr>
        <p:spPr bwMode="auto">
          <a:xfrm>
            <a:off x="3860800" y="15033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</a:t>
            </a:r>
          </a:p>
        </p:txBody>
      </p:sp>
      <p:sp>
        <p:nvSpPr>
          <p:cNvPr id="638017" name="Rectangle 65"/>
          <p:cNvSpPr>
            <a:spLocks noChangeArrowheads="1"/>
          </p:cNvSpPr>
          <p:nvPr/>
        </p:nvSpPr>
        <p:spPr bwMode="auto">
          <a:xfrm>
            <a:off x="3132138" y="15033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18" name="Rectangle 66"/>
          <p:cNvSpPr>
            <a:spLocks noChangeArrowheads="1"/>
          </p:cNvSpPr>
          <p:nvPr/>
        </p:nvSpPr>
        <p:spPr bwMode="auto">
          <a:xfrm>
            <a:off x="2405063" y="15033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9" name="Rectangle 67"/>
          <p:cNvSpPr>
            <a:spLocks noChangeArrowheads="1"/>
          </p:cNvSpPr>
          <p:nvPr/>
        </p:nvSpPr>
        <p:spPr bwMode="auto">
          <a:xfrm>
            <a:off x="1676400" y="15033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001</a:t>
            </a:r>
          </a:p>
        </p:txBody>
      </p:sp>
      <p:sp>
        <p:nvSpPr>
          <p:cNvPr id="638020" name="Rectangle 68"/>
          <p:cNvSpPr>
            <a:spLocks noChangeArrowheads="1"/>
          </p:cNvSpPr>
          <p:nvPr/>
        </p:nvSpPr>
        <p:spPr bwMode="auto">
          <a:xfrm>
            <a:off x="7500938" y="9540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1" name="Rectangle 69"/>
          <p:cNvSpPr>
            <a:spLocks noChangeArrowheads="1"/>
          </p:cNvSpPr>
          <p:nvPr/>
        </p:nvSpPr>
        <p:spPr bwMode="auto">
          <a:xfrm>
            <a:off x="6773863" y="9540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2" name="Rectangle 70"/>
          <p:cNvSpPr>
            <a:spLocks noChangeArrowheads="1"/>
          </p:cNvSpPr>
          <p:nvPr/>
        </p:nvSpPr>
        <p:spPr bwMode="auto">
          <a:xfrm>
            <a:off x="6045200" y="9540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3" name="Rectangle 71"/>
          <p:cNvSpPr>
            <a:spLocks noChangeArrowheads="1"/>
          </p:cNvSpPr>
          <p:nvPr/>
        </p:nvSpPr>
        <p:spPr bwMode="auto">
          <a:xfrm>
            <a:off x="5316538" y="9540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4" name="Rectangle 72"/>
          <p:cNvSpPr>
            <a:spLocks noChangeArrowheads="1"/>
          </p:cNvSpPr>
          <p:nvPr/>
        </p:nvSpPr>
        <p:spPr bwMode="auto">
          <a:xfrm>
            <a:off x="4589463" y="9540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5" name="Rectangle 73"/>
          <p:cNvSpPr>
            <a:spLocks noChangeArrowheads="1"/>
          </p:cNvSpPr>
          <p:nvPr/>
        </p:nvSpPr>
        <p:spPr bwMode="auto">
          <a:xfrm>
            <a:off x="3860800" y="9540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6" name="Rectangle 74"/>
          <p:cNvSpPr>
            <a:spLocks noChangeArrowheads="1"/>
          </p:cNvSpPr>
          <p:nvPr/>
        </p:nvSpPr>
        <p:spPr bwMode="auto">
          <a:xfrm>
            <a:off x="3132138" y="9540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7" name="Rectangle 75"/>
          <p:cNvSpPr>
            <a:spLocks noChangeArrowheads="1"/>
          </p:cNvSpPr>
          <p:nvPr/>
        </p:nvSpPr>
        <p:spPr bwMode="auto">
          <a:xfrm>
            <a:off x="2405063" y="9540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8" name="Rectangle 76"/>
          <p:cNvSpPr>
            <a:spLocks noChangeArrowheads="1"/>
          </p:cNvSpPr>
          <p:nvPr/>
        </p:nvSpPr>
        <p:spPr bwMode="auto">
          <a:xfrm>
            <a:off x="1676400" y="9540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000</a:t>
            </a:r>
          </a:p>
        </p:txBody>
      </p:sp>
      <p:sp>
        <p:nvSpPr>
          <p:cNvPr id="638029" name="Rectangle 77"/>
          <p:cNvSpPr>
            <a:spLocks noChangeArrowheads="1"/>
          </p:cNvSpPr>
          <p:nvPr/>
        </p:nvSpPr>
        <p:spPr bwMode="auto">
          <a:xfrm>
            <a:off x="7500938" y="4048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</a:p>
        </p:txBody>
      </p:sp>
      <p:sp>
        <p:nvSpPr>
          <p:cNvPr id="638030" name="Rectangle 78"/>
          <p:cNvSpPr>
            <a:spLocks noChangeArrowheads="1"/>
          </p:cNvSpPr>
          <p:nvPr/>
        </p:nvSpPr>
        <p:spPr bwMode="auto">
          <a:xfrm>
            <a:off x="6773863" y="4048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</a:p>
        </p:txBody>
      </p:sp>
      <p:sp>
        <p:nvSpPr>
          <p:cNvPr id="638031" name="Rectangle 79"/>
          <p:cNvSpPr>
            <a:spLocks noChangeArrowheads="1"/>
          </p:cNvSpPr>
          <p:nvPr/>
        </p:nvSpPr>
        <p:spPr bwMode="auto">
          <a:xfrm>
            <a:off x="6045200" y="4048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</a:p>
        </p:txBody>
      </p:sp>
      <p:sp>
        <p:nvSpPr>
          <p:cNvPr id="638032" name="Rectangle 80"/>
          <p:cNvSpPr>
            <a:spLocks noChangeArrowheads="1"/>
          </p:cNvSpPr>
          <p:nvPr/>
        </p:nvSpPr>
        <p:spPr bwMode="auto">
          <a:xfrm>
            <a:off x="5316538" y="4048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638033" name="Rectangle 81"/>
          <p:cNvSpPr>
            <a:spLocks noChangeArrowheads="1"/>
          </p:cNvSpPr>
          <p:nvPr/>
        </p:nvSpPr>
        <p:spPr bwMode="auto">
          <a:xfrm>
            <a:off x="4589463" y="4048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</a:p>
        </p:txBody>
      </p:sp>
      <p:sp>
        <p:nvSpPr>
          <p:cNvPr id="638034" name="Rectangle 82"/>
          <p:cNvSpPr>
            <a:spLocks noChangeArrowheads="1"/>
          </p:cNvSpPr>
          <p:nvPr/>
        </p:nvSpPr>
        <p:spPr bwMode="auto">
          <a:xfrm>
            <a:off x="3860800" y="4048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</a:p>
        </p:txBody>
      </p:sp>
      <p:sp>
        <p:nvSpPr>
          <p:cNvPr id="638035" name="Rectangle 83"/>
          <p:cNvSpPr>
            <a:spLocks noChangeArrowheads="1"/>
          </p:cNvSpPr>
          <p:nvPr/>
        </p:nvSpPr>
        <p:spPr bwMode="auto">
          <a:xfrm>
            <a:off x="3132138" y="4048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001</a:t>
            </a:r>
          </a:p>
        </p:txBody>
      </p:sp>
      <p:sp>
        <p:nvSpPr>
          <p:cNvPr id="638036" name="Rectangle 84"/>
          <p:cNvSpPr>
            <a:spLocks noChangeArrowheads="1"/>
          </p:cNvSpPr>
          <p:nvPr/>
        </p:nvSpPr>
        <p:spPr bwMode="auto">
          <a:xfrm>
            <a:off x="2405063" y="4048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000</a:t>
            </a:r>
          </a:p>
        </p:txBody>
      </p:sp>
      <p:sp>
        <p:nvSpPr>
          <p:cNvPr id="40021" name="Line 85"/>
          <p:cNvSpPr>
            <a:spLocks noChangeShapeType="1"/>
          </p:cNvSpPr>
          <p:nvPr/>
        </p:nvSpPr>
        <p:spPr bwMode="auto">
          <a:xfrm>
            <a:off x="1676400" y="404813"/>
            <a:ext cx="655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2" name="Line 86"/>
          <p:cNvSpPr>
            <a:spLocks noChangeShapeType="1"/>
          </p:cNvSpPr>
          <p:nvPr/>
        </p:nvSpPr>
        <p:spPr bwMode="auto">
          <a:xfrm>
            <a:off x="1692275" y="923925"/>
            <a:ext cx="6553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3" name="Line 87"/>
          <p:cNvSpPr>
            <a:spLocks noChangeShapeType="1"/>
          </p:cNvSpPr>
          <p:nvPr/>
        </p:nvSpPr>
        <p:spPr bwMode="auto">
          <a:xfrm>
            <a:off x="1692275" y="1500188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4" name="Line 88"/>
          <p:cNvSpPr>
            <a:spLocks noChangeShapeType="1"/>
          </p:cNvSpPr>
          <p:nvPr/>
        </p:nvSpPr>
        <p:spPr bwMode="auto">
          <a:xfrm>
            <a:off x="1676400" y="2052638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5" name="Line 89"/>
          <p:cNvSpPr>
            <a:spLocks noChangeShapeType="1"/>
          </p:cNvSpPr>
          <p:nvPr/>
        </p:nvSpPr>
        <p:spPr bwMode="auto">
          <a:xfrm>
            <a:off x="1676400" y="2601913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6" name="Line 90"/>
          <p:cNvSpPr>
            <a:spLocks noChangeShapeType="1"/>
          </p:cNvSpPr>
          <p:nvPr/>
        </p:nvSpPr>
        <p:spPr bwMode="auto">
          <a:xfrm>
            <a:off x="1676400" y="3152775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7" name="Line 91"/>
          <p:cNvSpPr>
            <a:spLocks noChangeShapeType="1"/>
          </p:cNvSpPr>
          <p:nvPr/>
        </p:nvSpPr>
        <p:spPr bwMode="auto">
          <a:xfrm>
            <a:off x="1676400" y="3702050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8" name="Line 92"/>
          <p:cNvSpPr>
            <a:spLocks noChangeShapeType="1"/>
          </p:cNvSpPr>
          <p:nvPr/>
        </p:nvSpPr>
        <p:spPr bwMode="auto">
          <a:xfrm>
            <a:off x="1676400" y="4251325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9" name="Line 93"/>
          <p:cNvSpPr>
            <a:spLocks noChangeShapeType="1"/>
          </p:cNvSpPr>
          <p:nvPr/>
        </p:nvSpPr>
        <p:spPr bwMode="auto">
          <a:xfrm>
            <a:off x="1676400" y="4800600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1" name="Line 95"/>
          <p:cNvSpPr>
            <a:spLocks noChangeShapeType="1"/>
          </p:cNvSpPr>
          <p:nvPr/>
        </p:nvSpPr>
        <p:spPr bwMode="auto">
          <a:xfrm>
            <a:off x="1676400" y="404813"/>
            <a:ext cx="0" cy="4968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2" name="Line 96"/>
          <p:cNvSpPr>
            <a:spLocks noChangeShapeType="1"/>
          </p:cNvSpPr>
          <p:nvPr/>
        </p:nvSpPr>
        <p:spPr bwMode="auto">
          <a:xfrm>
            <a:off x="2405063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3" name="Line 97"/>
          <p:cNvSpPr>
            <a:spLocks noChangeShapeType="1"/>
          </p:cNvSpPr>
          <p:nvPr/>
        </p:nvSpPr>
        <p:spPr bwMode="auto">
          <a:xfrm>
            <a:off x="3132138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4" name="Line 98"/>
          <p:cNvSpPr>
            <a:spLocks noChangeShapeType="1"/>
          </p:cNvSpPr>
          <p:nvPr/>
        </p:nvSpPr>
        <p:spPr bwMode="auto">
          <a:xfrm>
            <a:off x="3860800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4589463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6" name="Line 100"/>
          <p:cNvSpPr>
            <a:spLocks noChangeShapeType="1"/>
          </p:cNvSpPr>
          <p:nvPr/>
        </p:nvSpPr>
        <p:spPr bwMode="auto">
          <a:xfrm>
            <a:off x="5316538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7" name="Line 101"/>
          <p:cNvSpPr>
            <a:spLocks noChangeShapeType="1"/>
          </p:cNvSpPr>
          <p:nvPr/>
        </p:nvSpPr>
        <p:spPr bwMode="auto">
          <a:xfrm>
            <a:off x="6045200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8" name="Line 102"/>
          <p:cNvSpPr>
            <a:spLocks noChangeShapeType="1"/>
          </p:cNvSpPr>
          <p:nvPr/>
        </p:nvSpPr>
        <p:spPr bwMode="auto">
          <a:xfrm>
            <a:off x="6773863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9" name="Line 103"/>
          <p:cNvSpPr>
            <a:spLocks noChangeShapeType="1"/>
          </p:cNvSpPr>
          <p:nvPr/>
        </p:nvSpPr>
        <p:spPr bwMode="auto">
          <a:xfrm>
            <a:off x="7500938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40" name="Line 104"/>
          <p:cNvSpPr>
            <a:spLocks noChangeShapeType="1"/>
          </p:cNvSpPr>
          <p:nvPr/>
        </p:nvSpPr>
        <p:spPr bwMode="auto">
          <a:xfrm>
            <a:off x="8229600" y="404813"/>
            <a:ext cx="0" cy="4968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41" name="Line 105"/>
          <p:cNvSpPr>
            <a:spLocks noChangeShapeType="1"/>
          </p:cNvSpPr>
          <p:nvPr/>
        </p:nvSpPr>
        <p:spPr bwMode="auto">
          <a:xfrm flipV="1">
            <a:off x="1371600" y="3155950"/>
            <a:ext cx="7239000" cy="0"/>
          </a:xfrm>
          <a:prstGeom prst="line">
            <a:avLst/>
          </a:prstGeom>
          <a:noFill/>
          <a:ln w="38100">
            <a:solidFill>
              <a:srgbClr val="D6009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42" name="Line 106"/>
          <p:cNvSpPr>
            <a:spLocks noChangeShapeType="1"/>
          </p:cNvSpPr>
          <p:nvPr/>
        </p:nvSpPr>
        <p:spPr bwMode="auto">
          <a:xfrm flipH="1">
            <a:off x="5335586" y="0"/>
            <a:ext cx="0" cy="5822156"/>
          </a:xfrm>
          <a:prstGeom prst="line">
            <a:avLst/>
          </a:prstGeom>
          <a:noFill/>
          <a:ln w="38100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0043" name="Line 107"/>
          <p:cNvSpPr>
            <a:spLocks noChangeShapeType="1"/>
          </p:cNvSpPr>
          <p:nvPr/>
        </p:nvSpPr>
        <p:spPr bwMode="auto">
          <a:xfrm>
            <a:off x="2397125" y="909638"/>
            <a:ext cx="0" cy="4464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81" name="Text Box 147"/>
          <p:cNvSpPr txBox="1">
            <a:spLocks noChangeArrowheads="1"/>
          </p:cNvSpPr>
          <p:nvPr/>
        </p:nvSpPr>
        <p:spPr bwMode="auto">
          <a:xfrm>
            <a:off x="454025" y="363538"/>
            <a:ext cx="720725" cy="460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228600" y="5564188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六变量</a:t>
            </a:r>
            <a:r>
              <a:rPr lang="zh-CN" altLang="en-US" sz="3100" b="1" dirty="0">
                <a:latin typeface="Arial" charset="0"/>
              </a:rPr>
              <a:t>卡诺图</a:t>
            </a:r>
            <a:endParaRPr lang="en-US" altLang="zh-CN" sz="31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6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1" grpId="0" animBg="1"/>
      <p:bldP spid="400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1676400" y="404813"/>
            <a:ext cx="649288" cy="5048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1806575" y="320675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DEF</a:t>
            </a:r>
          </a:p>
        </p:txBody>
      </p:sp>
      <p:sp>
        <p:nvSpPr>
          <p:cNvPr id="637956" name="Text Box 4"/>
          <p:cNvSpPr txBox="1">
            <a:spLocks noChangeArrowheads="1"/>
          </p:cNvSpPr>
          <p:nvPr/>
        </p:nvSpPr>
        <p:spPr bwMode="auto">
          <a:xfrm>
            <a:off x="1533525" y="620713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ABC</a:t>
            </a:r>
          </a:p>
        </p:txBody>
      </p:sp>
      <p:sp>
        <p:nvSpPr>
          <p:cNvPr id="637957" name="Rectangle 5"/>
          <p:cNvSpPr>
            <a:spLocks noChangeArrowheads="1"/>
          </p:cNvSpPr>
          <p:nvPr/>
        </p:nvSpPr>
        <p:spPr bwMode="auto">
          <a:xfrm>
            <a:off x="7500938" y="480060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773863" y="480060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045200" y="480060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5316538" y="480060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4589463" y="480060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3860800" y="480060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3" name="Rectangle 11"/>
          <p:cNvSpPr>
            <a:spLocks noChangeArrowheads="1"/>
          </p:cNvSpPr>
          <p:nvPr/>
        </p:nvSpPr>
        <p:spPr bwMode="auto">
          <a:xfrm>
            <a:off x="3132138" y="480060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4" name="Rectangle 12"/>
          <p:cNvSpPr>
            <a:spLocks noChangeArrowheads="1"/>
          </p:cNvSpPr>
          <p:nvPr/>
        </p:nvSpPr>
        <p:spPr bwMode="auto">
          <a:xfrm>
            <a:off x="2405063" y="480060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5" name="Rectangle 13"/>
          <p:cNvSpPr>
            <a:spLocks noChangeArrowheads="1"/>
          </p:cNvSpPr>
          <p:nvPr/>
        </p:nvSpPr>
        <p:spPr bwMode="auto">
          <a:xfrm>
            <a:off x="1676400" y="480060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</a:p>
        </p:txBody>
      </p:sp>
      <p:sp>
        <p:nvSpPr>
          <p:cNvPr id="637966" name="Rectangle 14"/>
          <p:cNvSpPr>
            <a:spLocks noChangeArrowheads="1"/>
          </p:cNvSpPr>
          <p:nvPr/>
        </p:nvSpPr>
        <p:spPr bwMode="auto">
          <a:xfrm>
            <a:off x="7500938" y="42513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7" name="Rectangle 15"/>
          <p:cNvSpPr>
            <a:spLocks noChangeArrowheads="1"/>
          </p:cNvSpPr>
          <p:nvPr/>
        </p:nvSpPr>
        <p:spPr bwMode="auto">
          <a:xfrm>
            <a:off x="6773863" y="42513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8" name="Rectangle 16"/>
          <p:cNvSpPr>
            <a:spLocks noChangeArrowheads="1"/>
          </p:cNvSpPr>
          <p:nvPr/>
        </p:nvSpPr>
        <p:spPr bwMode="auto">
          <a:xfrm>
            <a:off x="6045200" y="42513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9" name="Rectangle 17"/>
          <p:cNvSpPr>
            <a:spLocks noChangeArrowheads="1"/>
          </p:cNvSpPr>
          <p:nvPr/>
        </p:nvSpPr>
        <p:spPr bwMode="auto">
          <a:xfrm>
            <a:off x="5316538" y="42513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0" name="Rectangle 18"/>
          <p:cNvSpPr>
            <a:spLocks noChangeArrowheads="1"/>
          </p:cNvSpPr>
          <p:nvPr/>
        </p:nvSpPr>
        <p:spPr bwMode="auto">
          <a:xfrm>
            <a:off x="4589463" y="42513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1" name="Rectangle 19"/>
          <p:cNvSpPr>
            <a:spLocks noChangeArrowheads="1"/>
          </p:cNvSpPr>
          <p:nvPr/>
        </p:nvSpPr>
        <p:spPr bwMode="auto">
          <a:xfrm>
            <a:off x="3860800" y="42513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3132138" y="42513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73" name="Rectangle 21"/>
          <p:cNvSpPr>
            <a:spLocks noChangeArrowheads="1"/>
          </p:cNvSpPr>
          <p:nvPr/>
        </p:nvSpPr>
        <p:spPr bwMode="auto">
          <a:xfrm>
            <a:off x="2405063" y="42513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4" name="Rectangle 22"/>
          <p:cNvSpPr>
            <a:spLocks noChangeArrowheads="1"/>
          </p:cNvSpPr>
          <p:nvPr/>
        </p:nvSpPr>
        <p:spPr bwMode="auto">
          <a:xfrm>
            <a:off x="1676400" y="42513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</a:p>
        </p:txBody>
      </p:sp>
      <p:sp>
        <p:nvSpPr>
          <p:cNvPr id="637975" name="Rectangle 23"/>
          <p:cNvSpPr>
            <a:spLocks noChangeArrowheads="1"/>
          </p:cNvSpPr>
          <p:nvPr/>
        </p:nvSpPr>
        <p:spPr bwMode="auto">
          <a:xfrm>
            <a:off x="7500938" y="370205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7976" name="Rectangle 24"/>
          <p:cNvSpPr>
            <a:spLocks noChangeArrowheads="1"/>
          </p:cNvSpPr>
          <p:nvPr/>
        </p:nvSpPr>
        <p:spPr bwMode="auto">
          <a:xfrm>
            <a:off x="6773863" y="370205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7" name="Rectangle 25"/>
          <p:cNvSpPr>
            <a:spLocks noChangeArrowheads="1"/>
          </p:cNvSpPr>
          <p:nvPr/>
        </p:nvSpPr>
        <p:spPr bwMode="auto">
          <a:xfrm>
            <a:off x="6045200" y="370205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8" name="Rectangle 26"/>
          <p:cNvSpPr>
            <a:spLocks noChangeArrowheads="1"/>
          </p:cNvSpPr>
          <p:nvPr/>
        </p:nvSpPr>
        <p:spPr bwMode="auto">
          <a:xfrm>
            <a:off x="5316538" y="370205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9" name="Rectangle 27"/>
          <p:cNvSpPr>
            <a:spLocks noChangeArrowheads="1"/>
          </p:cNvSpPr>
          <p:nvPr/>
        </p:nvSpPr>
        <p:spPr bwMode="auto">
          <a:xfrm>
            <a:off x="4589463" y="370205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0" name="Rectangle 28"/>
          <p:cNvSpPr>
            <a:spLocks noChangeArrowheads="1"/>
          </p:cNvSpPr>
          <p:nvPr/>
        </p:nvSpPr>
        <p:spPr bwMode="auto">
          <a:xfrm>
            <a:off x="3860800" y="370205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1" name="Rectangle 29"/>
          <p:cNvSpPr>
            <a:spLocks noChangeArrowheads="1"/>
          </p:cNvSpPr>
          <p:nvPr/>
        </p:nvSpPr>
        <p:spPr bwMode="auto">
          <a:xfrm>
            <a:off x="3132138" y="370205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2" name="Rectangle 30"/>
          <p:cNvSpPr>
            <a:spLocks noChangeArrowheads="1"/>
          </p:cNvSpPr>
          <p:nvPr/>
        </p:nvSpPr>
        <p:spPr bwMode="auto">
          <a:xfrm>
            <a:off x="2405063" y="370205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3" name="Rectangle 31"/>
          <p:cNvSpPr>
            <a:spLocks noChangeArrowheads="1"/>
          </p:cNvSpPr>
          <p:nvPr/>
        </p:nvSpPr>
        <p:spPr bwMode="auto">
          <a:xfrm>
            <a:off x="1676400" y="370205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</a:p>
        </p:txBody>
      </p:sp>
      <p:sp>
        <p:nvSpPr>
          <p:cNvPr id="637984" name="Rectangle 32"/>
          <p:cNvSpPr>
            <a:spLocks noChangeArrowheads="1"/>
          </p:cNvSpPr>
          <p:nvPr/>
        </p:nvSpPr>
        <p:spPr bwMode="auto">
          <a:xfrm>
            <a:off x="7500938" y="31527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5" name="Rectangle 33"/>
          <p:cNvSpPr>
            <a:spLocks noChangeArrowheads="1"/>
          </p:cNvSpPr>
          <p:nvPr/>
        </p:nvSpPr>
        <p:spPr bwMode="auto">
          <a:xfrm>
            <a:off x="6773863" y="31527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</a:t>
            </a:r>
          </a:p>
        </p:txBody>
      </p:sp>
      <p:sp>
        <p:nvSpPr>
          <p:cNvPr id="637986" name="Rectangle 34"/>
          <p:cNvSpPr>
            <a:spLocks noChangeArrowheads="1"/>
          </p:cNvSpPr>
          <p:nvPr/>
        </p:nvSpPr>
        <p:spPr bwMode="auto">
          <a:xfrm>
            <a:off x="6045200" y="31527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7" name="Rectangle 35"/>
          <p:cNvSpPr>
            <a:spLocks noChangeArrowheads="1"/>
          </p:cNvSpPr>
          <p:nvPr/>
        </p:nvSpPr>
        <p:spPr bwMode="auto">
          <a:xfrm>
            <a:off x="5316538" y="31527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8" name="Rectangle 36"/>
          <p:cNvSpPr>
            <a:spLocks noChangeArrowheads="1"/>
          </p:cNvSpPr>
          <p:nvPr/>
        </p:nvSpPr>
        <p:spPr bwMode="auto">
          <a:xfrm>
            <a:off x="4589463" y="31527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3860800" y="31527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7990" name="Rectangle 38"/>
          <p:cNvSpPr>
            <a:spLocks noChangeArrowheads="1"/>
          </p:cNvSpPr>
          <p:nvPr/>
        </p:nvSpPr>
        <p:spPr bwMode="auto">
          <a:xfrm>
            <a:off x="3132138" y="31527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1" name="Rectangle 39"/>
          <p:cNvSpPr>
            <a:spLocks noChangeArrowheads="1"/>
          </p:cNvSpPr>
          <p:nvPr/>
        </p:nvSpPr>
        <p:spPr bwMode="auto">
          <a:xfrm>
            <a:off x="2405063" y="31527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2" name="Rectangle 40"/>
          <p:cNvSpPr>
            <a:spLocks noChangeArrowheads="1"/>
          </p:cNvSpPr>
          <p:nvPr/>
        </p:nvSpPr>
        <p:spPr bwMode="auto">
          <a:xfrm>
            <a:off x="1676400" y="31527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637993" name="Rectangle 41"/>
          <p:cNvSpPr>
            <a:spLocks noChangeArrowheads="1"/>
          </p:cNvSpPr>
          <p:nvPr/>
        </p:nvSpPr>
        <p:spPr bwMode="auto">
          <a:xfrm>
            <a:off x="7500938" y="260191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4" name="Rectangle 42"/>
          <p:cNvSpPr>
            <a:spLocks noChangeArrowheads="1"/>
          </p:cNvSpPr>
          <p:nvPr/>
        </p:nvSpPr>
        <p:spPr bwMode="auto">
          <a:xfrm>
            <a:off x="6773863" y="260191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5" name="Rectangle 43"/>
          <p:cNvSpPr>
            <a:spLocks noChangeArrowheads="1"/>
          </p:cNvSpPr>
          <p:nvPr/>
        </p:nvSpPr>
        <p:spPr bwMode="auto">
          <a:xfrm>
            <a:off x="6045200" y="260191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6" name="Rectangle 44"/>
          <p:cNvSpPr>
            <a:spLocks noChangeArrowheads="1"/>
          </p:cNvSpPr>
          <p:nvPr/>
        </p:nvSpPr>
        <p:spPr bwMode="auto">
          <a:xfrm>
            <a:off x="5316538" y="260191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7" name="Rectangle 45"/>
          <p:cNvSpPr>
            <a:spLocks noChangeArrowheads="1"/>
          </p:cNvSpPr>
          <p:nvPr/>
        </p:nvSpPr>
        <p:spPr bwMode="auto">
          <a:xfrm>
            <a:off x="4589463" y="260191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8" name="Rectangle 46"/>
          <p:cNvSpPr>
            <a:spLocks noChangeArrowheads="1"/>
          </p:cNvSpPr>
          <p:nvPr/>
        </p:nvSpPr>
        <p:spPr bwMode="auto">
          <a:xfrm>
            <a:off x="3860800" y="260191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7999" name="Rectangle 47"/>
          <p:cNvSpPr>
            <a:spLocks noChangeArrowheads="1"/>
          </p:cNvSpPr>
          <p:nvPr/>
        </p:nvSpPr>
        <p:spPr bwMode="auto">
          <a:xfrm>
            <a:off x="3132138" y="260191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0" name="Rectangle 48"/>
          <p:cNvSpPr>
            <a:spLocks noChangeArrowheads="1"/>
          </p:cNvSpPr>
          <p:nvPr/>
        </p:nvSpPr>
        <p:spPr bwMode="auto">
          <a:xfrm>
            <a:off x="2405063" y="260191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1" name="Rectangle 49"/>
          <p:cNvSpPr>
            <a:spLocks noChangeArrowheads="1"/>
          </p:cNvSpPr>
          <p:nvPr/>
        </p:nvSpPr>
        <p:spPr bwMode="auto">
          <a:xfrm>
            <a:off x="1676400" y="260191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</a:p>
        </p:txBody>
      </p:sp>
      <p:sp>
        <p:nvSpPr>
          <p:cNvPr id="638002" name="Rectangle 50"/>
          <p:cNvSpPr>
            <a:spLocks noChangeArrowheads="1"/>
          </p:cNvSpPr>
          <p:nvPr/>
        </p:nvSpPr>
        <p:spPr bwMode="auto">
          <a:xfrm>
            <a:off x="7500938" y="20526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3" name="Rectangle 51"/>
          <p:cNvSpPr>
            <a:spLocks noChangeArrowheads="1"/>
          </p:cNvSpPr>
          <p:nvPr/>
        </p:nvSpPr>
        <p:spPr bwMode="auto">
          <a:xfrm>
            <a:off x="6773863" y="20526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04" name="Rectangle 52"/>
          <p:cNvSpPr>
            <a:spLocks noChangeArrowheads="1"/>
          </p:cNvSpPr>
          <p:nvPr/>
        </p:nvSpPr>
        <p:spPr bwMode="auto">
          <a:xfrm>
            <a:off x="6045200" y="20526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05" name="Rectangle 53"/>
          <p:cNvSpPr>
            <a:spLocks noChangeArrowheads="1"/>
          </p:cNvSpPr>
          <p:nvPr/>
        </p:nvSpPr>
        <p:spPr bwMode="auto">
          <a:xfrm>
            <a:off x="5316538" y="20526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6" name="Rectangle 54"/>
          <p:cNvSpPr>
            <a:spLocks noChangeArrowheads="1"/>
          </p:cNvSpPr>
          <p:nvPr/>
        </p:nvSpPr>
        <p:spPr bwMode="auto">
          <a:xfrm>
            <a:off x="4589463" y="20526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7" name="Rectangle 55"/>
          <p:cNvSpPr>
            <a:spLocks noChangeArrowheads="1"/>
          </p:cNvSpPr>
          <p:nvPr/>
        </p:nvSpPr>
        <p:spPr bwMode="auto">
          <a:xfrm>
            <a:off x="3860800" y="20526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8" name="Rectangle 56"/>
          <p:cNvSpPr>
            <a:spLocks noChangeArrowheads="1"/>
          </p:cNvSpPr>
          <p:nvPr/>
        </p:nvSpPr>
        <p:spPr bwMode="auto">
          <a:xfrm>
            <a:off x="3132138" y="20526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8009" name="Rectangle 57"/>
          <p:cNvSpPr>
            <a:spLocks noChangeArrowheads="1"/>
          </p:cNvSpPr>
          <p:nvPr/>
        </p:nvSpPr>
        <p:spPr bwMode="auto">
          <a:xfrm>
            <a:off x="2405063" y="20526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0" name="Rectangle 58"/>
          <p:cNvSpPr>
            <a:spLocks noChangeArrowheads="1"/>
          </p:cNvSpPr>
          <p:nvPr/>
        </p:nvSpPr>
        <p:spPr bwMode="auto">
          <a:xfrm>
            <a:off x="1676400" y="20526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</a:p>
        </p:txBody>
      </p:sp>
      <p:sp>
        <p:nvSpPr>
          <p:cNvPr id="638011" name="Rectangle 59"/>
          <p:cNvSpPr>
            <a:spLocks noChangeArrowheads="1"/>
          </p:cNvSpPr>
          <p:nvPr/>
        </p:nvSpPr>
        <p:spPr bwMode="auto">
          <a:xfrm>
            <a:off x="7500938" y="15033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2" name="Rectangle 60"/>
          <p:cNvSpPr>
            <a:spLocks noChangeArrowheads="1"/>
          </p:cNvSpPr>
          <p:nvPr/>
        </p:nvSpPr>
        <p:spPr bwMode="auto">
          <a:xfrm>
            <a:off x="6773863" y="15033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8013" name="Rectangle 61"/>
          <p:cNvSpPr>
            <a:spLocks noChangeArrowheads="1"/>
          </p:cNvSpPr>
          <p:nvPr/>
        </p:nvSpPr>
        <p:spPr bwMode="auto">
          <a:xfrm>
            <a:off x="6045200" y="15033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14" name="Rectangle 62"/>
          <p:cNvSpPr>
            <a:spLocks noChangeArrowheads="1"/>
          </p:cNvSpPr>
          <p:nvPr/>
        </p:nvSpPr>
        <p:spPr bwMode="auto">
          <a:xfrm>
            <a:off x="5316538" y="15033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5" name="Rectangle 63"/>
          <p:cNvSpPr>
            <a:spLocks noChangeArrowheads="1"/>
          </p:cNvSpPr>
          <p:nvPr/>
        </p:nvSpPr>
        <p:spPr bwMode="auto">
          <a:xfrm>
            <a:off x="4589463" y="15033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6" name="Rectangle 64"/>
          <p:cNvSpPr>
            <a:spLocks noChangeArrowheads="1"/>
          </p:cNvSpPr>
          <p:nvPr/>
        </p:nvSpPr>
        <p:spPr bwMode="auto">
          <a:xfrm>
            <a:off x="3860800" y="15033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</a:t>
            </a:r>
          </a:p>
        </p:txBody>
      </p:sp>
      <p:sp>
        <p:nvSpPr>
          <p:cNvPr id="638017" name="Rectangle 65"/>
          <p:cNvSpPr>
            <a:spLocks noChangeArrowheads="1"/>
          </p:cNvSpPr>
          <p:nvPr/>
        </p:nvSpPr>
        <p:spPr bwMode="auto">
          <a:xfrm>
            <a:off x="3132138" y="15033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638018" name="Rectangle 66"/>
          <p:cNvSpPr>
            <a:spLocks noChangeArrowheads="1"/>
          </p:cNvSpPr>
          <p:nvPr/>
        </p:nvSpPr>
        <p:spPr bwMode="auto">
          <a:xfrm>
            <a:off x="2405063" y="15033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9" name="Rectangle 67"/>
          <p:cNvSpPr>
            <a:spLocks noChangeArrowheads="1"/>
          </p:cNvSpPr>
          <p:nvPr/>
        </p:nvSpPr>
        <p:spPr bwMode="auto">
          <a:xfrm>
            <a:off x="1676400" y="15033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001</a:t>
            </a:r>
          </a:p>
        </p:txBody>
      </p:sp>
      <p:sp>
        <p:nvSpPr>
          <p:cNvPr id="638020" name="Rectangle 68"/>
          <p:cNvSpPr>
            <a:spLocks noChangeArrowheads="1"/>
          </p:cNvSpPr>
          <p:nvPr/>
        </p:nvSpPr>
        <p:spPr bwMode="auto">
          <a:xfrm>
            <a:off x="7500938" y="9540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1" name="Rectangle 69"/>
          <p:cNvSpPr>
            <a:spLocks noChangeArrowheads="1"/>
          </p:cNvSpPr>
          <p:nvPr/>
        </p:nvSpPr>
        <p:spPr bwMode="auto">
          <a:xfrm>
            <a:off x="6773863" y="9540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2" name="Rectangle 70"/>
          <p:cNvSpPr>
            <a:spLocks noChangeArrowheads="1"/>
          </p:cNvSpPr>
          <p:nvPr/>
        </p:nvSpPr>
        <p:spPr bwMode="auto">
          <a:xfrm>
            <a:off x="6045200" y="9540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3" name="Rectangle 71"/>
          <p:cNvSpPr>
            <a:spLocks noChangeArrowheads="1"/>
          </p:cNvSpPr>
          <p:nvPr/>
        </p:nvSpPr>
        <p:spPr bwMode="auto">
          <a:xfrm>
            <a:off x="5316538" y="9540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4" name="Rectangle 72"/>
          <p:cNvSpPr>
            <a:spLocks noChangeArrowheads="1"/>
          </p:cNvSpPr>
          <p:nvPr/>
        </p:nvSpPr>
        <p:spPr bwMode="auto">
          <a:xfrm>
            <a:off x="4589463" y="9540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5" name="Rectangle 73"/>
          <p:cNvSpPr>
            <a:spLocks noChangeArrowheads="1"/>
          </p:cNvSpPr>
          <p:nvPr/>
        </p:nvSpPr>
        <p:spPr bwMode="auto">
          <a:xfrm>
            <a:off x="3860800" y="9540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6" name="Rectangle 74"/>
          <p:cNvSpPr>
            <a:spLocks noChangeArrowheads="1"/>
          </p:cNvSpPr>
          <p:nvPr/>
        </p:nvSpPr>
        <p:spPr bwMode="auto">
          <a:xfrm>
            <a:off x="3132138" y="9540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7" name="Rectangle 75"/>
          <p:cNvSpPr>
            <a:spLocks noChangeArrowheads="1"/>
          </p:cNvSpPr>
          <p:nvPr/>
        </p:nvSpPr>
        <p:spPr bwMode="auto">
          <a:xfrm>
            <a:off x="2405063" y="9540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8" name="Rectangle 76"/>
          <p:cNvSpPr>
            <a:spLocks noChangeArrowheads="1"/>
          </p:cNvSpPr>
          <p:nvPr/>
        </p:nvSpPr>
        <p:spPr bwMode="auto">
          <a:xfrm>
            <a:off x="1676400" y="9540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000</a:t>
            </a:r>
          </a:p>
        </p:txBody>
      </p:sp>
      <p:sp>
        <p:nvSpPr>
          <p:cNvPr id="638029" name="Rectangle 77"/>
          <p:cNvSpPr>
            <a:spLocks noChangeArrowheads="1"/>
          </p:cNvSpPr>
          <p:nvPr/>
        </p:nvSpPr>
        <p:spPr bwMode="auto">
          <a:xfrm>
            <a:off x="7500938" y="4048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</a:p>
        </p:txBody>
      </p:sp>
      <p:sp>
        <p:nvSpPr>
          <p:cNvPr id="638030" name="Rectangle 78"/>
          <p:cNvSpPr>
            <a:spLocks noChangeArrowheads="1"/>
          </p:cNvSpPr>
          <p:nvPr/>
        </p:nvSpPr>
        <p:spPr bwMode="auto">
          <a:xfrm>
            <a:off x="6773863" y="4048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</a:p>
        </p:txBody>
      </p:sp>
      <p:sp>
        <p:nvSpPr>
          <p:cNvPr id="638031" name="Rectangle 79"/>
          <p:cNvSpPr>
            <a:spLocks noChangeArrowheads="1"/>
          </p:cNvSpPr>
          <p:nvPr/>
        </p:nvSpPr>
        <p:spPr bwMode="auto">
          <a:xfrm>
            <a:off x="6045200" y="4048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</a:p>
        </p:txBody>
      </p:sp>
      <p:sp>
        <p:nvSpPr>
          <p:cNvPr id="638032" name="Rectangle 80"/>
          <p:cNvSpPr>
            <a:spLocks noChangeArrowheads="1"/>
          </p:cNvSpPr>
          <p:nvPr/>
        </p:nvSpPr>
        <p:spPr bwMode="auto">
          <a:xfrm>
            <a:off x="5316538" y="4048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638033" name="Rectangle 81"/>
          <p:cNvSpPr>
            <a:spLocks noChangeArrowheads="1"/>
          </p:cNvSpPr>
          <p:nvPr/>
        </p:nvSpPr>
        <p:spPr bwMode="auto">
          <a:xfrm>
            <a:off x="4589463" y="4048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</a:p>
        </p:txBody>
      </p:sp>
      <p:sp>
        <p:nvSpPr>
          <p:cNvPr id="638034" name="Rectangle 82"/>
          <p:cNvSpPr>
            <a:spLocks noChangeArrowheads="1"/>
          </p:cNvSpPr>
          <p:nvPr/>
        </p:nvSpPr>
        <p:spPr bwMode="auto">
          <a:xfrm>
            <a:off x="3860800" y="4048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</a:p>
        </p:txBody>
      </p:sp>
      <p:sp>
        <p:nvSpPr>
          <p:cNvPr id="638035" name="Rectangle 83"/>
          <p:cNvSpPr>
            <a:spLocks noChangeArrowheads="1"/>
          </p:cNvSpPr>
          <p:nvPr/>
        </p:nvSpPr>
        <p:spPr bwMode="auto">
          <a:xfrm>
            <a:off x="3132138" y="4048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001</a:t>
            </a:r>
          </a:p>
        </p:txBody>
      </p:sp>
      <p:sp>
        <p:nvSpPr>
          <p:cNvPr id="638036" name="Rectangle 84"/>
          <p:cNvSpPr>
            <a:spLocks noChangeArrowheads="1"/>
          </p:cNvSpPr>
          <p:nvPr/>
        </p:nvSpPr>
        <p:spPr bwMode="auto">
          <a:xfrm>
            <a:off x="2405063" y="4048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000</a:t>
            </a:r>
          </a:p>
        </p:txBody>
      </p:sp>
      <p:sp>
        <p:nvSpPr>
          <p:cNvPr id="40021" name="Line 85"/>
          <p:cNvSpPr>
            <a:spLocks noChangeShapeType="1"/>
          </p:cNvSpPr>
          <p:nvPr/>
        </p:nvSpPr>
        <p:spPr bwMode="auto">
          <a:xfrm>
            <a:off x="1676400" y="404813"/>
            <a:ext cx="655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2" name="Line 86"/>
          <p:cNvSpPr>
            <a:spLocks noChangeShapeType="1"/>
          </p:cNvSpPr>
          <p:nvPr/>
        </p:nvSpPr>
        <p:spPr bwMode="auto">
          <a:xfrm>
            <a:off x="1692275" y="923925"/>
            <a:ext cx="6553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3" name="Line 87"/>
          <p:cNvSpPr>
            <a:spLocks noChangeShapeType="1"/>
          </p:cNvSpPr>
          <p:nvPr/>
        </p:nvSpPr>
        <p:spPr bwMode="auto">
          <a:xfrm>
            <a:off x="1692275" y="1500188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4" name="Line 88"/>
          <p:cNvSpPr>
            <a:spLocks noChangeShapeType="1"/>
          </p:cNvSpPr>
          <p:nvPr/>
        </p:nvSpPr>
        <p:spPr bwMode="auto">
          <a:xfrm>
            <a:off x="1676400" y="2052638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5" name="Line 89"/>
          <p:cNvSpPr>
            <a:spLocks noChangeShapeType="1"/>
          </p:cNvSpPr>
          <p:nvPr/>
        </p:nvSpPr>
        <p:spPr bwMode="auto">
          <a:xfrm>
            <a:off x="1676400" y="2601913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6" name="Line 90"/>
          <p:cNvSpPr>
            <a:spLocks noChangeShapeType="1"/>
          </p:cNvSpPr>
          <p:nvPr/>
        </p:nvSpPr>
        <p:spPr bwMode="auto">
          <a:xfrm>
            <a:off x="1676400" y="3152775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7" name="Line 91"/>
          <p:cNvSpPr>
            <a:spLocks noChangeShapeType="1"/>
          </p:cNvSpPr>
          <p:nvPr/>
        </p:nvSpPr>
        <p:spPr bwMode="auto">
          <a:xfrm>
            <a:off x="1676400" y="3702050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8" name="Line 92"/>
          <p:cNvSpPr>
            <a:spLocks noChangeShapeType="1"/>
          </p:cNvSpPr>
          <p:nvPr/>
        </p:nvSpPr>
        <p:spPr bwMode="auto">
          <a:xfrm>
            <a:off x="1676400" y="4251325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29" name="Line 93"/>
          <p:cNvSpPr>
            <a:spLocks noChangeShapeType="1"/>
          </p:cNvSpPr>
          <p:nvPr/>
        </p:nvSpPr>
        <p:spPr bwMode="auto">
          <a:xfrm>
            <a:off x="1676400" y="4800600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1" name="Line 95"/>
          <p:cNvSpPr>
            <a:spLocks noChangeShapeType="1"/>
          </p:cNvSpPr>
          <p:nvPr/>
        </p:nvSpPr>
        <p:spPr bwMode="auto">
          <a:xfrm>
            <a:off x="1676400" y="404813"/>
            <a:ext cx="0" cy="4968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2" name="Line 96"/>
          <p:cNvSpPr>
            <a:spLocks noChangeShapeType="1"/>
          </p:cNvSpPr>
          <p:nvPr/>
        </p:nvSpPr>
        <p:spPr bwMode="auto">
          <a:xfrm>
            <a:off x="2405063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3" name="Line 97"/>
          <p:cNvSpPr>
            <a:spLocks noChangeShapeType="1"/>
          </p:cNvSpPr>
          <p:nvPr/>
        </p:nvSpPr>
        <p:spPr bwMode="auto">
          <a:xfrm>
            <a:off x="3132138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4" name="Line 98"/>
          <p:cNvSpPr>
            <a:spLocks noChangeShapeType="1"/>
          </p:cNvSpPr>
          <p:nvPr/>
        </p:nvSpPr>
        <p:spPr bwMode="auto">
          <a:xfrm>
            <a:off x="3860800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4589463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6" name="Line 100"/>
          <p:cNvSpPr>
            <a:spLocks noChangeShapeType="1"/>
          </p:cNvSpPr>
          <p:nvPr/>
        </p:nvSpPr>
        <p:spPr bwMode="auto">
          <a:xfrm>
            <a:off x="5316538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7" name="Line 101"/>
          <p:cNvSpPr>
            <a:spLocks noChangeShapeType="1"/>
          </p:cNvSpPr>
          <p:nvPr/>
        </p:nvSpPr>
        <p:spPr bwMode="auto">
          <a:xfrm>
            <a:off x="6045200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8" name="Line 102"/>
          <p:cNvSpPr>
            <a:spLocks noChangeShapeType="1"/>
          </p:cNvSpPr>
          <p:nvPr/>
        </p:nvSpPr>
        <p:spPr bwMode="auto">
          <a:xfrm>
            <a:off x="6773863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39" name="Line 103"/>
          <p:cNvSpPr>
            <a:spLocks noChangeShapeType="1"/>
          </p:cNvSpPr>
          <p:nvPr/>
        </p:nvSpPr>
        <p:spPr bwMode="auto">
          <a:xfrm>
            <a:off x="7500938" y="40481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40" name="Line 104"/>
          <p:cNvSpPr>
            <a:spLocks noChangeShapeType="1"/>
          </p:cNvSpPr>
          <p:nvPr/>
        </p:nvSpPr>
        <p:spPr bwMode="auto">
          <a:xfrm>
            <a:off x="8229600" y="404813"/>
            <a:ext cx="0" cy="4968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41" name="Line 105"/>
          <p:cNvSpPr>
            <a:spLocks noChangeShapeType="1"/>
          </p:cNvSpPr>
          <p:nvPr/>
        </p:nvSpPr>
        <p:spPr bwMode="auto">
          <a:xfrm flipV="1">
            <a:off x="1371600" y="3155950"/>
            <a:ext cx="7239000" cy="0"/>
          </a:xfrm>
          <a:prstGeom prst="line">
            <a:avLst/>
          </a:prstGeom>
          <a:noFill/>
          <a:ln w="38100">
            <a:solidFill>
              <a:srgbClr val="D6009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42" name="Line 106"/>
          <p:cNvSpPr>
            <a:spLocks noChangeShapeType="1"/>
          </p:cNvSpPr>
          <p:nvPr/>
        </p:nvSpPr>
        <p:spPr bwMode="auto">
          <a:xfrm flipH="1">
            <a:off x="5335586" y="0"/>
            <a:ext cx="0" cy="5822156"/>
          </a:xfrm>
          <a:prstGeom prst="line">
            <a:avLst/>
          </a:prstGeom>
          <a:noFill/>
          <a:ln w="38100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0043" name="Line 107"/>
          <p:cNvSpPr>
            <a:spLocks noChangeShapeType="1"/>
          </p:cNvSpPr>
          <p:nvPr/>
        </p:nvSpPr>
        <p:spPr bwMode="auto">
          <a:xfrm>
            <a:off x="2397125" y="909638"/>
            <a:ext cx="0" cy="4464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081" name="Text Box 147"/>
          <p:cNvSpPr txBox="1">
            <a:spLocks noChangeArrowheads="1"/>
          </p:cNvSpPr>
          <p:nvPr/>
        </p:nvSpPr>
        <p:spPr bwMode="auto">
          <a:xfrm>
            <a:off x="454025" y="363538"/>
            <a:ext cx="720725" cy="460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216722" y="1016670"/>
            <a:ext cx="563190" cy="432048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216722" y="2121222"/>
            <a:ext cx="563190" cy="432048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936802" y="1556792"/>
            <a:ext cx="563190" cy="432048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2478456" y="1570708"/>
            <a:ext cx="563190" cy="432048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43324" y="1548832"/>
            <a:ext cx="563190" cy="432048"/>
          </a:xfrm>
          <a:prstGeom prst="rect">
            <a:avLst/>
          </a:prstGeom>
          <a:solidFill>
            <a:srgbClr val="FFE0A3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205349" y="4305020"/>
            <a:ext cx="563190" cy="432048"/>
          </a:xfrm>
          <a:prstGeom prst="rect">
            <a:avLst/>
          </a:prstGeom>
          <a:solidFill>
            <a:srgbClr val="FFE0A3">
              <a:alpha val="47843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4" name="Text Box 2"/>
          <p:cNvSpPr txBox="1">
            <a:spLocks noChangeArrowheads="1"/>
          </p:cNvSpPr>
          <p:nvPr/>
        </p:nvSpPr>
        <p:spPr bwMode="auto">
          <a:xfrm>
            <a:off x="228600" y="5564188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六变量</a:t>
            </a:r>
            <a:r>
              <a:rPr lang="zh-CN" altLang="en-US" sz="3100" b="1" dirty="0">
                <a:latin typeface="Arial" charset="0"/>
              </a:rPr>
              <a:t>卡诺图</a:t>
            </a:r>
            <a:endParaRPr lang="en-US" altLang="zh-CN" sz="31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1716533" y="1571625"/>
            <a:ext cx="10906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Arial" charset="0"/>
              </a:rPr>
              <a:t>Left</a:t>
            </a:r>
          </a:p>
          <a:p>
            <a:pPr eaLnBrk="1" hangingPunct="1"/>
            <a:r>
              <a:rPr lang="en-US" altLang="zh-CN" sz="2800">
                <a:latin typeface="Arial" charset="0"/>
              </a:rPr>
              <a:t>Top 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3073846" y="1857375"/>
            <a:ext cx="46672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不同</a:t>
            </a:r>
            <a:r>
              <a:rPr lang="en-US" altLang="zh-CN" sz="3200" dirty="0">
                <a:latin typeface="Arial" charset="0"/>
              </a:rPr>
              <a:t>——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消去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25285" name="AutoShape 5"/>
          <p:cNvSpPr>
            <a:spLocks/>
          </p:cNvSpPr>
          <p:nvPr/>
        </p:nvSpPr>
        <p:spPr bwMode="auto">
          <a:xfrm>
            <a:off x="2651571" y="1787525"/>
            <a:ext cx="304800" cy="760413"/>
          </a:xfrm>
          <a:prstGeom prst="rightBrace">
            <a:avLst>
              <a:gd name="adj1" fmla="val 20848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287" name="AutoShape 7"/>
          <p:cNvSpPr>
            <a:spLocks/>
          </p:cNvSpPr>
          <p:nvPr/>
        </p:nvSpPr>
        <p:spPr bwMode="auto">
          <a:xfrm>
            <a:off x="4477172" y="2708796"/>
            <a:ext cx="177800" cy="990600"/>
          </a:xfrm>
          <a:prstGeom prst="leftBrace">
            <a:avLst>
              <a:gd name="adj1" fmla="val 46429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4764509" y="2492896"/>
            <a:ext cx="388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1: </a:t>
            </a:r>
            <a:r>
              <a:rPr lang="zh-CN" altLang="en-US" sz="2800" b="1">
                <a:solidFill>
                  <a:srgbClr val="C00000"/>
                </a:solidFill>
              </a:rPr>
              <a:t>原</a:t>
            </a:r>
            <a:r>
              <a:rPr lang="zh-CN" altLang="en-US" sz="2800" b="1"/>
              <a:t>变量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4824834" y="3202508"/>
            <a:ext cx="192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0:</a:t>
            </a:r>
            <a:r>
              <a:rPr lang="zh-CN" altLang="en-US" sz="2800" b="1" dirty="0">
                <a:solidFill>
                  <a:srgbClr val="C00000"/>
                </a:solidFill>
              </a:rPr>
              <a:t>反</a:t>
            </a:r>
            <a:r>
              <a:rPr lang="zh-CN" altLang="en-US" sz="2800" b="1" dirty="0"/>
              <a:t>变量</a:t>
            </a:r>
            <a:endParaRPr lang="zh-CN" altLang="en-US" sz="2800" b="1" dirty="0">
              <a:latin typeface="Arial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71550" y="3843685"/>
            <a:ext cx="3048000" cy="2020887"/>
            <a:chOff x="1920" y="2784"/>
            <a:chExt cx="1920" cy="1273"/>
          </a:xfrm>
        </p:grpSpPr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292" name="Rectangle 12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3" name="Rectangle 13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4" name="Rectangle 14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295" name="Rectangle 15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6" name="Rectangle 16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7" name="Rectangle 17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8" name="Rectangle 18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9" name="Rectangle 19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0" name="Rectangle 20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1" name="Rectangle 21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2" name="Rectangle 22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3" name="Rectangle 23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04" name="Rectangle 24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5" name="Rectangle 25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6" name="Rectangle 26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</a:p>
          </p:txBody>
        </p:sp>
        <p:sp>
          <p:nvSpPr>
            <p:cNvPr id="28745" name="Line 27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6" name="Line 28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7" name="Line 29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8" name="Line 30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9" name="Line 31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0" name="Line 32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1" name="Line 33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2" name="Line 34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3" name="Line 35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4" name="Line 36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5" name="Line 37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6" name="Line 38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7" name="Line 39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8" name="Line 40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21" name="Text Box 41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5322" name="Text Box 42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5323" name="Text Box 43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5324" name="Text Box 44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5325" name="AutoShape 45"/>
          <p:cNvSpPr>
            <a:spLocks/>
          </p:cNvSpPr>
          <p:nvPr/>
        </p:nvSpPr>
        <p:spPr bwMode="auto">
          <a:xfrm>
            <a:off x="1685925" y="4412010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6" name="AutoShape 46"/>
          <p:cNvSpPr>
            <a:spLocks/>
          </p:cNvSpPr>
          <p:nvPr/>
        </p:nvSpPr>
        <p:spPr bwMode="auto">
          <a:xfrm>
            <a:off x="1685925" y="5420072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7" name="AutoShape 47"/>
          <p:cNvSpPr>
            <a:spLocks/>
          </p:cNvSpPr>
          <p:nvPr/>
        </p:nvSpPr>
        <p:spPr bwMode="auto">
          <a:xfrm>
            <a:off x="3486150" y="4412010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8" name="AutoShape 48"/>
          <p:cNvSpPr>
            <a:spLocks/>
          </p:cNvSpPr>
          <p:nvPr/>
        </p:nvSpPr>
        <p:spPr bwMode="auto">
          <a:xfrm>
            <a:off x="3486150" y="5420072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648200" y="3861048"/>
            <a:ext cx="3048000" cy="2020887"/>
            <a:chOff x="1920" y="2784"/>
            <a:chExt cx="1920" cy="1273"/>
          </a:xfrm>
        </p:grpSpPr>
        <p:sp>
          <p:nvSpPr>
            <p:cNvPr id="225330" name="Rectangle 50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1" name="Rectangle 51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32" name="Rectangle 52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33" name="Rectangle 53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4" name="Rectangle 54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5" name="Rectangle 55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6" name="Rectangle 56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7" name="Rectangle 57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8" name="Rectangle 58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9" name="Rectangle 59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0" name="Rectangle 60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1" name="Rectangle 61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2" name="Rectangle 62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3" name="Rectangle 63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44" name="Rectangle 64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45" name="Rectangle 65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28711" name="Line 66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2" name="Line 67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3" name="Line 68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4" name="Line 69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5" name="Line 70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6" name="Line 71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7" name="Line 72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8" name="Line 73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9" name="Line 74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0" name="Line 75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1" name="Line 76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2" name="Line 77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3" name="Line 78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4" name="Line 79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60" name="Text Box 80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5361" name="Text Box 81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5362" name="Text Box 82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5363" name="Text Box 83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5364" name="AutoShape 84"/>
          <p:cNvSpPr>
            <a:spLocks/>
          </p:cNvSpPr>
          <p:nvPr/>
        </p:nvSpPr>
        <p:spPr bwMode="auto">
          <a:xfrm rot="-5220392">
            <a:off x="6114256" y="4030117"/>
            <a:ext cx="649287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65" name="AutoShape 85"/>
          <p:cNvSpPr>
            <a:spLocks/>
          </p:cNvSpPr>
          <p:nvPr/>
        </p:nvSpPr>
        <p:spPr bwMode="auto">
          <a:xfrm rot="5455089">
            <a:off x="6114256" y="5181054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pic>
        <p:nvPicPr>
          <p:cNvPr id="28690" name="Picture 9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1" name="Text Box 4"/>
          <p:cNvSpPr txBox="1">
            <a:spLocks noChangeArrowheads="1"/>
          </p:cNvSpPr>
          <p:nvPr/>
        </p:nvSpPr>
        <p:spPr bwMode="auto">
          <a:xfrm>
            <a:off x="573533" y="836613"/>
            <a:ext cx="835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步骤②</a:t>
            </a:r>
            <a:r>
              <a:rPr lang="zh-CN" altLang="en-US" b="1" dirty="0"/>
              <a:t> </a:t>
            </a:r>
            <a:r>
              <a:rPr lang="en-US" altLang="zh-CN" sz="3200" b="1" dirty="0"/>
              <a:t>:  </a:t>
            </a:r>
            <a:r>
              <a:rPr lang="zh-CN" altLang="en-US" sz="3200" b="1" dirty="0">
                <a:latin typeface="宋体" pitchFamily="2" charset="-122"/>
              </a:rPr>
              <a:t>每个圈代表一个</a:t>
            </a:r>
            <a:r>
              <a:rPr lang="zh-CN" altLang="en-US" sz="3200" b="1" dirty="0">
                <a:solidFill>
                  <a:srgbClr val="C00000"/>
                </a:solidFill>
              </a:rPr>
              <a:t>与</a:t>
            </a:r>
            <a:r>
              <a:rPr lang="zh-CN" altLang="en-US" sz="3200" b="1" dirty="0">
                <a:solidFill>
                  <a:srgbClr val="C00000"/>
                </a:solidFill>
                <a:latin typeface="宋体" pitchFamily="2" charset="-122"/>
              </a:rPr>
              <a:t>项</a:t>
            </a:r>
            <a:endParaRPr lang="en-US" altLang="zh-CN" sz="32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619672" y="2942159"/>
            <a:ext cx="2928937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相同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3533" y="1928813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观察</a:t>
            </a: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2503345" y="6060354"/>
                <a:ext cx="594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45" y="6060354"/>
                <a:ext cx="59400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6171122" y="6060354"/>
                <a:ext cx="594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22" y="6060354"/>
                <a:ext cx="59400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4" grpId="0" autoUpdateAnimBg="0"/>
      <p:bldP spid="225285" grpId="0" animBg="1"/>
      <p:bldP spid="225287" grpId="0" animBg="1"/>
      <p:bldP spid="225288" grpId="0" autoUpdateAnimBg="0"/>
      <p:bldP spid="225289" grpId="0" autoUpdateAnimBg="0"/>
      <p:bldP spid="225325" grpId="0" animBg="1"/>
      <p:bldP spid="225326" grpId="0" animBg="1"/>
      <p:bldP spid="225327" grpId="0" animBg="1"/>
      <p:bldP spid="225328" grpId="0" animBg="1"/>
      <p:bldP spid="225364" grpId="0" animBg="1"/>
      <p:bldP spid="225365" grpId="0" animBg="1"/>
      <p:bldP spid="2" grpId="0" autoUpdateAnimBg="0"/>
      <p:bldP spid="94" grpId="0"/>
      <p:bldP spid="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9975" y="1772816"/>
            <a:ext cx="3962400" cy="2693987"/>
            <a:chOff x="1920" y="2784"/>
            <a:chExt cx="1920" cy="1273"/>
          </a:xfrm>
        </p:grpSpPr>
        <p:sp>
          <p:nvSpPr>
            <p:cNvPr id="29717" name="Rectangle 4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18" name="Rectangle 5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19" name="Rectangle 6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0" name="Rectangle 7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1" name="Rectangle 8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2" name="Rectangle 9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3" name="Rectangle 10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4" name="Rectangle 11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5" name="Rectangle 12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6" name="Rectangle 13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7" name="Rectangle 14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8" name="Rectangle 15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9" name="Rectangle 16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30" name="Rectangle 17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31" name="Rectangle 18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32" name="Rectangle 19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 </a:t>
              </a:r>
            </a:p>
          </p:txBody>
        </p:sp>
        <p:sp>
          <p:nvSpPr>
            <p:cNvPr id="29733" name="Line 20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4" name="Line 21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5" name="Line 22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6" name="Line 23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7" name="Line 24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8" name="Line 25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9" name="Line 26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0" name="Line 27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1" name="Line 28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2" name="Line 29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3" name="Line 30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4" name="Line 31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5" name="Line 32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6" name="Line 33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7" name="Text Box 34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00     01     11     10</a:t>
              </a:r>
            </a:p>
          </p:txBody>
        </p:sp>
        <p:sp>
          <p:nvSpPr>
            <p:cNvPr id="29748" name="Text Box 35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9749" name="Text Box 36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AB</a:t>
              </a:r>
            </a:p>
          </p:txBody>
        </p:sp>
        <p:sp>
          <p:nvSpPr>
            <p:cNvPr id="29750" name="Text Box 37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CD</a:t>
              </a:r>
            </a:p>
          </p:txBody>
        </p:sp>
      </p:grpSp>
      <p:sp>
        <p:nvSpPr>
          <p:cNvPr id="226342" name="AutoShape 38"/>
          <p:cNvSpPr>
            <a:spLocks/>
          </p:cNvSpPr>
          <p:nvPr/>
        </p:nvSpPr>
        <p:spPr bwMode="auto">
          <a:xfrm>
            <a:off x="3203575" y="2493541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3" name="AutoShape 39"/>
          <p:cNvSpPr>
            <a:spLocks/>
          </p:cNvSpPr>
          <p:nvPr/>
        </p:nvSpPr>
        <p:spPr bwMode="auto">
          <a:xfrm>
            <a:off x="3203575" y="3961978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4" name="AutoShape 40"/>
          <p:cNvSpPr>
            <a:spLocks/>
          </p:cNvSpPr>
          <p:nvPr/>
        </p:nvSpPr>
        <p:spPr bwMode="auto">
          <a:xfrm>
            <a:off x="5573713" y="2463378"/>
            <a:ext cx="495300" cy="609600"/>
          </a:xfrm>
          <a:prstGeom prst="leftBracket">
            <a:avLst>
              <a:gd name="adj" fmla="val 60684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5" name="AutoShape 41"/>
          <p:cNvSpPr>
            <a:spLocks/>
          </p:cNvSpPr>
          <p:nvPr/>
        </p:nvSpPr>
        <p:spPr bwMode="auto">
          <a:xfrm>
            <a:off x="5580063" y="3861966"/>
            <a:ext cx="693737" cy="609600"/>
          </a:xfrm>
          <a:prstGeom prst="leftBracket">
            <a:avLst>
              <a:gd name="adj" fmla="val 49306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6" name="AutoShape 42"/>
          <p:cNvSpPr>
            <a:spLocks noChangeArrowheads="1"/>
          </p:cNvSpPr>
          <p:nvPr/>
        </p:nvSpPr>
        <p:spPr bwMode="auto">
          <a:xfrm>
            <a:off x="3276600" y="2493541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7" name="AutoShape 43"/>
          <p:cNvSpPr>
            <a:spLocks noChangeArrowheads="1"/>
          </p:cNvSpPr>
          <p:nvPr/>
        </p:nvSpPr>
        <p:spPr bwMode="auto">
          <a:xfrm>
            <a:off x="4787900" y="3501603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059113" y="5013176"/>
            <a:ext cx="3276600" cy="579438"/>
            <a:chOff x="576" y="2784"/>
            <a:chExt cx="2064" cy="365"/>
          </a:xfrm>
        </p:grpSpPr>
        <p:sp>
          <p:nvSpPr>
            <p:cNvPr id="29712" name="Text Box 45"/>
            <p:cNvSpPr txBox="1">
              <a:spLocks noChangeArrowheads="1"/>
            </p:cNvSpPr>
            <p:nvPr/>
          </p:nvSpPr>
          <p:spPr bwMode="auto">
            <a:xfrm>
              <a:off x="576" y="2784"/>
              <a:ext cx="20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>
                  <a:latin typeface="Arial" charset="0"/>
                </a:rPr>
                <a:t>F= AC+AC+BD</a:t>
              </a:r>
            </a:p>
          </p:txBody>
        </p:sp>
        <p:sp>
          <p:nvSpPr>
            <p:cNvPr id="29713" name="Line 46"/>
            <p:cNvSpPr>
              <a:spLocks noChangeShapeType="1"/>
            </p:cNvSpPr>
            <p:nvPr/>
          </p:nvSpPr>
          <p:spPr bwMode="auto">
            <a:xfrm>
              <a:off x="2256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Line 47"/>
            <p:cNvSpPr>
              <a:spLocks noChangeShapeType="1"/>
            </p:cNvSpPr>
            <p:nvPr/>
          </p:nvSpPr>
          <p:spPr bwMode="auto">
            <a:xfrm>
              <a:off x="2064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5" name="Line 48"/>
            <p:cNvSpPr>
              <a:spLocks noChangeShapeType="1"/>
            </p:cNvSpPr>
            <p:nvPr/>
          </p:nvSpPr>
          <p:spPr bwMode="auto">
            <a:xfrm>
              <a:off x="1248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6" name="Line 49"/>
            <p:cNvSpPr>
              <a:spLocks noChangeShapeType="1"/>
            </p:cNvSpPr>
            <p:nvPr/>
          </p:nvSpPr>
          <p:spPr bwMode="auto">
            <a:xfrm>
              <a:off x="1056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708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9709" name="Picture 5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0" name="Text Box 4"/>
          <p:cNvSpPr txBox="1">
            <a:spLocks noChangeArrowheads="1"/>
          </p:cNvSpPr>
          <p:nvPr/>
        </p:nvSpPr>
        <p:spPr bwMode="auto">
          <a:xfrm>
            <a:off x="1214438" y="1071563"/>
            <a:ext cx="645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charset="0"/>
              </a:rPr>
              <a:t>步骤 </a:t>
            </a:r>
            <a:r>
              <a:rPr lang="zh-CN" altLang="en-US" sz="3200" b="1"/>
              <a:t>③</a:t>
            </a:r>
            <a:r>
              <a:rPr lang="en-US" altLang="zh-CN" sz="3200" b="1">
                <a:latin typeface="Arial" charset="0"/>
              </a:rPr>
              <a:t>:   </a:t>
            </a:r>
            <a:r>
              <a:rPr lang="zh-CN" altLang="en-US" sz="3200" b="1">
                <a:latin typeface="宋体" pitchFamily="2" charset="-122"/>
              </a:rPr>
              <a:t>将所有的</a:t>
            </a:r>
            <a:r>
              <a:rPr lang="zh-CN" altLang="en-US" sz="3200" b="1">
                <a:solidFill>
                  <a:srgbClr val="C00000"/>
                </a:solidFill>
              </a:rPr>
              <a:t>与</a:t>
            </a:r>
            <a:r>
              <a:rPr lang="zh-CN" altLang="en-US" sz="3200" b="1">
                <a:latin typeface="宋体" pitchFamily="2" charset="-122"/>
              </a:rPr>
              <a:t>项</a:t>
            </a:r>
            <a:r>
              <a:rPr lang="zh-CN" altLang="en-US" sz="3200" b="1">
                <a:solidFill>
                  <a:srgbClr val="C00000"/>
                </a:solidFill>
              </a:rPr>
              <a:t>相加</a:t>
            </a:r>
            <a:endParaRPr lang="en-US" altLang="zh-CN" sz="3200" b="1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380438" y="2420888"/>
                <a:ext cx="594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38" y="2420888"/>
                <a:ext cx="59400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7398456" y="3104631"/>
                <a:ext cx="551498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456" y="3104631"/>
                <a:ext cx="551498" cy="431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7380312" y="3744201"/>
                <a:ext cx="5479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zh-CN" altLang="en-US" sz="2800" dirty="0">
                  <a:solidFill>
                    <a:srgbClr val="9900CC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744201"/>
                <a:ext cx="54797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2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2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42" grpId="0" animBg="1"/>
      <p:bldP spid="226343" grpId="0" animBg="1"/>
      <p:bldP spid="226344" grpId="0" animBg="1"/>
      <p:bldP spid="226345" grpId="0" animBg="1"/>
      <p:bldP spid="226346" grpId="0" animBg="1"/>
      <p:bldP spid="226347" grpId="0" animBg="1"/>
      <p:bldP spid="5" grpId="0"/>
      <p:bldP spid="56" grpId="0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868144" y="4365104"/>
            <a:ext cx="720080" cy="889260"/>
            <a:chOff x="6012573" y="5235587"/>
            <a:chExt cx="720080" cy="889260"/>
          </a:xfrm>
        </p:grpSpPr>
        <p:sp>
          <p:nvSpPr>
            <p:cNvPr id="32" name="圆角矩形 31"/>
            <p:cNvSpPr/>
            <p:nvPr/>
          </p:nvSpPr>
          <p:spPr bwMode="auto">
            <a:xfrm rot="10800000">
              <a:off x="6205813" y="5235587"/>
              <a:ext cx="432048" cy="857709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012573" y="5821039"/>
              <a:ext cx="720080" cy="3038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31288" y="1429668"/>
            <a:ext cx="720080" cy="941327"/>
            <a:chOff x="8028384" y="1556792"/>
            <a:chExt cx="720080" cy="941327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8165309" y="1640410"/>
              <a:ext cx="432048" cy="857709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8028384" y="1556792"/>
              <a:ext cx="720080" cy="30380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0723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i="1"/>
          </a:p>
        </p:txBody>
      </p:sp>
      <p:pic>
        <p:nvPicPr>
          <p:cNvPr id="30724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94391"/>
              </p:ext>
            </p:extLst>
          </p:nvPr>
        </p:nvGraphicFramePr>
        <p:xfrm>
          <a:off x="1524000" y="892944"/>
          <a:ext cx="2543944" cy="4192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13194"/>
                <a:gridCol w="1022638"/>
                <a:gridCol w="1008112"/>
              </a:tblGrid>
              <a:tr h="8384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331913" y="951111"/>
            <a:ext cx="1166036" cy="821705"/>
            <a:chOff x="1331913" y="1455167"/>
            <a:chExt cx="1166036" cy="821705"/>
          </a:xfrm>
        </p:grpSpPr>
        <p:cxnSp>
          <p:nvCxnSpPr>
            <p:cNvPr id="4" name="直接连接符 3"/>
            <p:cNvCxnSpPr/>
            <p:nvPr/>
          </p:nvCxnSpPr>
          <p:spPr bwMode="auto">
            <a:xfrm flipH="1" flipV="1">
              <a:off x="1392873" y="1556792"/>
              <a:ext cx="648072" cy="7200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文本框 4"/>
            <p:cNvSpPr txBox="1"/>
            <p:nvPr/>
          </p:nvSpPr>
          <p:spPr>
            <a:xfrm>
              <a:off x="1331913" y="1815207"/>
              <a:ext cx="478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bc</a:t>
              </a:r>
              <a:endParaRPr lang="zh-CN" altLang="en-US" i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05861" y="145516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06705"/>
              </p:ext>
            </p:extLst>
          </p:nvPr>
        </p:nvGraphicFramePr>
        <p:xfrm>
          <a:off x="5292080" y="892944"/>
          <a:ext cx="2543944" cy="4192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13194"/>
                <a:gridCol w="1022638"/>
                <a:gridCol w="1008112"/>
              </a:tblGrid>
              <a:tr h="8384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076329" y="894879"/>
            <a:ext cx="1166036" cy="821705"/>
            <a:chOff x="1331913" y="1455167"/>
            <a:chExt cx="1166036" cy="821705"/>
          </a:xfrm>
        </p:grpSpPr>
        <p:cxnSp>
          <p:nvCxnSpPr>
            <p:cNvPr id="14" name="直接连接符 13"/>
            <p:cNvCxnSpPr/>
            <p:nvPr/>
          </p:nvCxnSpPr>
          <p:spPr bwMode="auto">
            <a:xfrm flipH="1" flipV="1">
              <a:off x="1392873" y="1556792"/>
              <a:ext cx="648072" cy="7200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/>
            <p:cNvSpPr txBox="1"/>
            <p:nvPr/>
          </p:nvSpPr>
          <p:spPr>
            <a:xfrm>
              <a:off x="1331913" y="1815207"/>
              <a:ext cx="478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bc</a:t>
              </a:r>
              <a:endParaRPr lang="zh-CN" altLang="en-US" i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05861" y="145516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</p:grpSp>
      <p:sp>
        <p:nvSpPr>
          <p:cNvPr id="7" name="圆角矩形 6"/>
          <p:cNvSpPr/>
          <p:nvPr/>
        </p:nvSpPr>
        <p:spPr bwMode="auto">
          <a:xfrm>
            <a:off x="2349337" y="1772816"/>
            <a:ext cx="432048" cy="1512168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367761" y="2636912"/>
            <a:ext cx="432048" cy="1512168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 rot="16200000">
            <a:off x="2868976" y="3827332"/>
            <a:ext cx="432048" cy="172819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 rot="16200000">
            <a:off x="6635064" y="2060849"/>
            <a:ext cx="432048" cy="172819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075495" y="3424540"/>
            <a:ext cx="432048" cy="1512168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571326" y="5411508"/>
                <a:ext cx="2407903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26" y="5411508"/>
                <a:ext cx="2407903" cy="377476"/>
              </a:xfrm>
              <a:prstGeom prst="rect">
                <a:avLst/>
              </a:prstGeom>
              <a:blipFill rotWithShape="0">
                <a:blip r:embed="rId3"/>
                <a:stretch>
                  <a:fillRect l="-2532" t="-1613" r="-506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450277" y="5418945"/>
                <a:ext cx="2407903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5418945"/>
                <a:ext cx="2407903" cy="377476"/>
              </a:xfrm>
              <a:prstGeom prst="rect">
                <a:avLst/>
              </a:prstGeom>
              <a:blipFill rotWithShape="0">
                <a:blip r:embed="rId4"/>
                <a:stretch>
                  <a:fillRect l="-2278" t="-1613" r="-2278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爆炸形 2 17"/>
          <p:cNvSpPr/>
          <p:nvPr/>
        </p:nvSpPr>
        <p:spPr bwMode="auto">
          <a:xfrm>
            <a:off x="2133313" y="5893048"/>
            <a:ext cx="5158206" cy="834143"/>
          </a:xfrm>
          <a:prstGeom prst="irregularSeal2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表达式可能不唯一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2" grpId="0" animBg="1"/>
      <p:bldP spid="30" grpId="0" animBg="1"/>
      <p:bldP spid="25" grpId="0"/>
      <p:bldP spid="36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0724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7584" y="1120775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/>
              <a:t>一个卡诺圈中的小方格满足以下规律：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99281" y="1878013"/>
            <a:ext cx="6878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ym typeface="Monotype Sorts" pitchFamily="2" charset="2"/>
              </a:rPr>
              <a:t>1</a:t>
            </a:r>
            <a:r>
              <a:rPr kumimoji="1" lang="zh-CN" altLang="en-US">
                <a:sym typeface="Monotype Sorts" pitchFamily="2" charset="2"/>
              </a:rPr>
              <a:t>）卡诺圈中的小方格的数目为</a:t>
            </a:r>
            <a:r>
              <a:rPr kumimoji="1" lang="en-US" altLang="zh-CN">
                <a:sym typeface="Monotype Sorts" pitchFamily="2" charset="2"/>
              </a:rPr>
              <a:t>2</a:t>
            </a:r>
            <a:r>
              <a:rPr kumimoji="1" lang="en-US" altLang="zh-CN" i="1" baseline="30000">
                <a:sym typeface="Monotype Sorts" pitchFamily="2" charset="2"/>
              </a:rPr>
              <a:t>m</a:t>
            </a:r>
            <a:r>
              <a:rPr kumimoji="1" lang="en-US" altLang="zh-CN">
                <a:sym typeface="Monotype Sorts" pitchFamily="2" charset="2"/>
              </a:rPr>
              <a:t>, </a:t>
            </a:r>
            <a:r>
              <a:rPr kumimoji="1" lang="en-US" altLang="zh-CN" i="1">
                <a:sym typeface="Monotype Sorts" pitchFamily="2" charset="2"/>
              </a:rPr>
              <a:t>m</a:t>
            </a:r>
            <a:r>
              <a:rPr kumimoji="1" lang="zh-CN" altLang="zh-CN">
                <a:sym typeface="Monotype Sorts" pitchFamily="2" charset="2"/>
              </a:rPr>
              <a:t>为整数且</a:t>
            </a:r>
            <a:r>
              <a:rPr kumimoji="1" lang="en-US" altLang="zh-CN" i="1">
                <a:sym typeface="Monotype Sorts" pitchFamily="2" charset="2"/>
              </a:rPr>
              <a:t>m</a:t>
            </a:r>
            <a:r>
              <a:rPr kumimoji="1" lang="en-US" altLang="zh-CN">
                <a:sym typeface="Symbol" pitchFamily="18" charset="2"/>
              </a:rPr>
              <a:t></a:t>
            </a:r>
            <a:r>
              <a:rPr kumimoji="1" lang="en-US" altLang="zh-CN" i="1">
                <a:sym typeface="Symbol" pitchFamily="18" charset="2"/>
              </a:rPr>
              <a:t>n</a:t>
            </a:r>
            <a:r>
              <a:rPr kumimoji="1" lang="en-US" altLang="zh-CN">
                <a:sym typeface="Symbol" pitchFamily="18" charset="2"/>
              </a:rPr>
              <a:t>;</a:t>
            </a:r>
            <a:endParaRPr kumimoji="1"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0231" y="3263900"/>
            <a:ext cx="7697787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20000"/>
              </a:lnSpc>
            </a:pPr>
            <a:r>
              <a:rPr kumimoji="1" lang="en-US" altLang="zh-CN">
                <a:sym typeface="Monotype Sorts" pitchFamily="2" charset="2"/>
              </a:rPr>
              <a:t>3</a:t>
            </a:r>
            <a:r>
              <a:rPr kumimoji="1" lang="zh-CN" altLang="en-US">
                <a:sym typeface="Monotype Sorts" pitchFamily="2" charset="2"/>
              </a:rPr>
              <a:t>） </a:t>
            </a:r>
            <a:r>
              <a:rPr kumimoji="1" lang="en-US" altLang="zh-CN">
                <a:sym typeface="Monotype Sorts" pitchFamily="2" charset="2"/>
              </a:rPr>
              <a:t>2</a:t>
            </a:r>
            <a:r>
              <a:rPr kumimoji="1" lang="en-US" altLang="zh-CN" i="1" baseline="30000">
                <a:sym typeface="Monotype Sorts" pitchFamily="2" charset="2"/>
              </a:rPr>
              <a:t>m</a:t>
            </a:r>
            <a:r>
              <a:rPr kumimoji="1" lang="zh-CN" altLang="en-US">
                <a:sym typeface="Monotype Sorts" pitchFamily="2" charset="2"/>
              </a:rPr>
              <a:t>个小方格可用</a:t>
            </a:r>
            <a:r>
              <a:rPr kumimoji="1" lang="zh-CN" altLang="zh-CN">
                <a:sym typeface="Monotype Sorts" pitchFamily="2" charset="2"/>
              </a:rPr>
              <a:t>(</a:t>
            </a:r>
            <a:r>
              <a:rPr kumimoji="1" lang="en-US" altLang="zh-CN" i="1">
                <a:sym typeface="Monotype Sorts" pitchFamily="2" charset="2"/>
              </a:rPr>
              <a:t>n-m</a:t>
            </a:r>
            <a:r>
              <a:rPr kumimoji="1" lang="en-US" altLang="zh-CN">
                <a:sym typeface="Monotype Sorts" pitchFamily="2" charset="2"/>
              </a:rPr>
              <a:t>)</a:t>
            </a:r>
            <a:r>
              <a:rPr kumimoji="1" lang="zh-CN" altLang="en-US">
                <a:sym typeface="Monotype Sorts" pitchFamily="2" charset="2"/>
              </a:rPr>
              <a:t>个变量的</a:t>
            </a:r>
            <a:r>
              <a:rPr kumimoji="1" lang="en-US" altLang="zh-CN">
                <a:sym typeface="Monotype Sorts" pitchFamily="2" charset="2"/>
              </a:rPr>
              <a:t>"</a:t>
            </a:r>
            <a:r>
              <a:rPr kumimoji="1" lang="zh-CN" altLang="en-US">
                <a:sym typeface="Monotype Sorts" pitchFamily="2" charset="2"/>
              </a:rPr>
              <a:t>与项</a:t>
            </a:r>
            <a:r>
              <a:rPr kumimoji="1" lang="en-US" altLang="zh-CN">
                <a:sym typeface="Monotype Sorts" pitchFamily="2" charset="2"/>
              </a:rPr>
              <a:t>"</a:t>
            </a:r>
            <a:r>
              <a:rPr kumimoji="1" lang="zh-CN" altLang="zh-CN">
                <a:sym typeface="Monotype Sorts" pitchFamily="2" charset="2"/>
              </a:rPr>
              <a:t>表示, 该"与项"由这些最小项中的相同变量构成。</a:t>
            </a:r>
            <a:endParaRPr kumimoji="1" lang="zh-CN" altLang="en-US">
              <a:sym typeface="Monotype Sorts" pitchFamily="2" charset="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99281" y="2590800"/>
            <a:ext cx="7249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ym typeface="Monotype Sorts" pitchFamily="2" charset="2"/>
              </a:rPr>
              <a:t>2</a:t>
            </a:r>
            <a:r>
              <a:rPr kumimoji="1" lang="zh-CN" altLang="en-US">
                <a:sym typeface="Monotype Sorts" pitchFamily="2" charset="2"/>
              </a:rPr>
              <a:t>） </a:t>
            </a:r>
            <a:r>
              <a:rPr kumimoji="1" lang="en-US" altLang="zh-CN">
                <a:sym typeface="Monotype Sorts" pitchFamily="2" charset="2"/>
              </a:rPr>
              <a:t>2</a:t>
            </a:r>
            <a:r>
              <a:rPr kumimoji="1" lang="en-US" altLang="zh-CN" i="1" baseline="30000">
                <a:sym typeface="Monotype Sorts" pitchFamily="2" charset="2"/>
              </a:rPr>
              <a:t>m</a:t>
            </a:r>
            <a:r>
              <a:rPr kumimoji="1" lang="zh-CN" altLang="zh-CN">
                <a:sym typeface="Monotype Sorts" pitchFamily="2" charset="2"/>
              </a:rPr>
              <a:t>个小方格含有</a:t>
            </a:r>
            <a:r>
              <a:rPr kumimoji="1" lang="en-US" altLang="zh-CN" i="1">
                <a:sym typeface="Monotype Sorts" pitchFamily="2" charset="2"/>
              </a:rPr>
              <a:t>m</a:t>
            </a:r>
            <a:r>
              <a:rPr kumimoji="1" lang="zh-CN" altLang="zh-CN">
                <a:sym typeface="Monotype Sorts" pitchFamily="2" charset="2"/>
              </a:rPr>
              <a:t>个不同变量和(</a:t>
            </a:r>
            <a:r>
              <a:rPr kumimoji="1" lang="en-US" altLang="zh-CN" i="1">
                <a:sym typeface="Monotype Sorts" pitchFamily="2" charset="2"/>
              </a:rPr>
              <a:t>n-m</a:t>
            </a:r>
            <a:r>
              <a:rPr kumimoji="1" lang="en-US" altLang="zh-CN">
                <a:sym typeface="Monotype Sorts" pitchFamily="2" charset="2"/>
              </a:rPr>
              <a:t>)</a:t>
            </a:r>
            <a:r>
              <a:rPr kumimoji="1" lang="zh-CN" altLang="zh-CN">
                <a:sym typeface="Monotype Sorts" pitchFamily="2" charset="2"/>
              </a:rPr>
              <a:t>个相同变量;</a:t>
            </a:r>
            <a:endParaRPr kumimoji="1" lang="en-US" altLang="zh-CN">
              <a:sym typeface="Monotype Sorts" pitchFamily="2" charset="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99281" y="4478338"/>
            <a:ext cx="7877175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2"/>
                </a:solidFill>
                <a:sym typeface="Monotype Sorts" pitchFamily="2" charset="2"/>
              </a:rPr>
              <a:t>4</a:t>
            </a:r>
            <a:r>
              <a:rPr lang="zh-CN" altLang="en-US" dirty="0">
                <a:solidFill>
                  <a:schemeClr val="bg2"/>
                </a:solidFill>
                <a:sym typeface="Monotype Sorts" pitchFamily="2" charset="2"/>
              </a:rPr>
              <a:t>）</a:t>
            </a:r>
            <a:r>
              <a:rPr lang="zh-CN" altLang="zh-CN" dirty="0">
                <a:solidFill>
                  <a:schemeClr val="bg2"/>
                </a:solidFill>
                <a:sym typeface="Monotype Sorts" pitchFamily="2" charset="2"/>
              </a:rPr>
              <a:t>当</a:t>
            </a:r>
            <a:r>
              <a:rPr lang="en-US" altLang="zh-CN" i="1" dirty="0">
                <a:solidFill>
                  <a:schemeClr val="bg2"/>
                </a:solidFill>
                <a:sym typeface="Monotype Sorts" pitchFamily="2" charset="2"/>
              </a:rPr>
              <a:t>m=n</a:t>
            </a:r>
            <a:r>
              <a:rPr lang="zh-CN" altLang="zh-CN" dirty="0">
                <a:solidFill>
                  <a:schemeClr val="bg2"/>
                </a:solidFill>
                <a:sym typeface="Monotype Sorts" pitchFamily="2" charset="2"/>
              </a:rPr>
              <a:t>时,卡诺圈包围整个卡诺图,可用1表示，即</a:t>
            </a:r>
            <a:r>
              <a:rPr lang="en-US" altLang="zh-CN" i="1" dirty="0">
                <a:solidFill>
                  <a:schemeClr val="bg2"/>
                </a:solidFill>
                <a:sym typeface="Monotype Sorts" pitchFamily="2" charset="2"/>
              </a:rPr>
              <a:t>n</a:t>
            </a:r>
            <a:r>
              <a:rPr lang="zh-CN" altLang="zh-CN" dirty="0">
                <a:solidFill>
                  <a:schemeClr val="bg2"/>
                </a:solidFill>
                <a:sym typeface="Monotype Sorts" pitchFamily="2" charset="2"/>
              </a:rPr>
              <a:t>个变量的全部最小项之和为1。</a:t>
            </a:r>
            <a:endParaRPr lang="zh-CN" altLang="en-US" dirty="0">
              <a:solidFill>
                <a:schemeClr val="bg2"/>
              </a:solidFill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17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utoUpdateAnimBg="0"/>
      <p:bldP spid="10" grpId="0" build="p" autoUpdateAnimBg="0"/>
      <p:bldP spid="1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11163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五</a:t>
            </a:r>
            <a:r>
              <a:rPr lang="zh-CN" altLang="en-US" sz="3100" b="1" dirty="0">
                <a:latin typeface="Arial" charset="0"/>
              </a:rPr>
              <a:t>变量卡诺图</a:t>
            </a:r>
            <a:endParaRPr lang="en-US" altLang="zh-CN" sz="3100" b="1" dirty="0">
              <a:latin typeface="Arial" charset="0"/>
            </a:endParaRP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763713" y="1412875"/>
            <a:ext cx="3311525" cy="579438"/>
            <a:chOff x="240" y="787"/>
            <a:chExt cx="5280" cy="365"/>
          </a:xfrm>
        </p:grpSpPr>
        <p:sp>
          <p:nvSpPr>
            <p:cNvPr id="37967" name="Text Box 3"/>
            <p:cNvSpPr txBox="1">
              <a:spLocks noChangeArrowheads="1"/>
            </p:cNvSpPr>
            <p:nvPr/>
          </p:nvSpPr>
          <p:spPr bwMode="auto">
            <a:xfrm>
              <a:off x="240" y="787"/>
              <a:ext cx="52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Arial" charset="0"/>
                </a:rPr>
                <a:t>F=f(x</a:t>
              </a:r>
              <a:r>
                <a:rPr lang="en-US" altLang="zh-CN" sz="3200" b="1" baseline="-30000">
                  <a:latin typeface="Arial" charset="0"/>
                </a:rPr>
                <a:t>1</a:t>
              </a:r>
              <a:r>
                <a:rPr lang="en-US" altLang="zh-CN" sz="3200" b="1">
                  <a:latin typeface="Arial" charset="0"/>
                </a:rPr>
                <a:t>x</a:t>
              </a:r>
              <a:r>
                <a:rPr lang="en-US" altLang="zh-CN" sz="3200" b="1" baseline="-30000">
                  <a:latin typeface="Arial" charset="0"/>
                </a:rPr>
                <a:t>2</a:t>
              </a:r>
              <a:r>
                <a:rPr lang="en-US" altLang="zh-CN" sz="3200" b="1">
                  <a:latin typeface="Arial" charset="0"/>
                </a:rPr>
                <a:t>x</a:t>
              </a:r>
              <a:r>
                <a:rPr lang="en-US" altLang="zh-CN" sz="3200" b="1" baseline="-30000">
                  <a:latin typeface="Arial" charset="0"/>
                </a:rPr>
                <a:t>3</a:t>
              </a:r>
              <a:r>
                <a:rPr lang="en-US" altLang="zh-CN" sz="3200" b="1">
                  <a:latin typeface="Arial" charset="0"/>
                </a:rPr>
                <a:t>x</a:t>
              </a:r>
              <a:r>
                <a:rPr lang="en-US" altLang="zh-CN" sz="3200" b="1" baseline="-30000">
                  <a:latin typeface="Arial" charset="0"/>
                </a:rPr>
                <a:t>4</a:t>
              </a:r>
              <a:r>
                <a:rPr lang="en-US" altLang="zh-CN" sz="3200" b="1">
                  <a:latin typeface="Arial" charset="0"/>
                </a:rPr>
                <a:t>x</a:t>
              </a:r>
              <a:r>
                <a:rPr lang="en-US" altLang="zh-CN" sz="3200" b="1" baseline="-30000">
                  <a:latin typeface="Arial" charset="0"/>
                </a:rPr>
                <a:t>5</a:t>
              </a:r>
              <a:r>
                <a:rPr lang="en-US" altLang="zh-CN" sz="3200" b="1">
                  <a:latin typeface="Arial" charset="0"/>
                </a:rPr>
                <a:t>)</a:t>
              </a:r>
            </a:p>
          </p:txBody>
        </p:sp>
        <p:sp>
          <p:nvSpPr>
            <p:cNvPr id="37968" name="Line 4"/>
            <p:cNvSpPr>
              <a:spLocks noChangeShapeType="1"/>
            </p:cNvSpPr>
            <p:nvPr/>
          </p:nvSpPr>
          <p:spPr bwMode="auto">
            <a:xfrm>
              <a:off x="2064" y="883"/>
              <a:ext cx="9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684213" y="2205038"/>
            <a:ext cx="3276600" cy="2362200"/>
            <a:chOff x="432" y="960"/>
            <a:chExt cx="2064" cy="1488"/>
          </a:xfrm>
        </p:grpSpPr>
        <p:sp>
          <p:nvSpPr>
            <p:cNvPr id="231431" name="Rectangle 7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1432" name="Rectangle 8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  <p:sp>
          <p:nvSpPr>
            <p:cNvPr id="231434" name="Rectangle 10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231435" name="Rectangle 11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</p:txBody>
        </p:sp>
        <p:sp>
          <p:nvSpPr>
            <p:cNvPr id="231436" name="Rectangle 12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</a:p>
          </p:txBody>
        </p:sp>
        <p:sp>
          <p:nvSpPr>
            <p:cNvPr id="231437" name="Rectangle 13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</a:t>
              </a:r>
            </a:p>
          </p:txBody>
        </p:sp>
        <p:sp>
          <p:nvSpPr>
            <p:cNvPr id="231438" name="Rectangle 14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</p:txBody>
        </p:sp>
        <p:sp>
          <p:nvSpPr>
            <p:cNvPr id="231439" name="Rectangle 15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231440" name="Rectangle 16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231441" name="Rectangle 17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231442" name="Rectangle 18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231443" name="Rectangle 19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231444" name="Rectangle 20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1446" name="Rectangle 22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7949" name="Line 23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0" name="Line 24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1" name="Line 25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2" name="Line 26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3" name="Line 27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4" name="Line 28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5" name="Line 29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6" name="Line 30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7" name="Line 31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8" name="Line 32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9" name="Line 33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0" name="Line 34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1" name="Line 35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2" name="Line 36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1461" name="Text Box 37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31462" name="Text Box 38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1463" name="Text Box 39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231464" name="Text Box 40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4800600" y="2209800"/>
            <a:ext cx="3276600" cy="2362200"/>
            <a:chOff x="432" y="960"/>
            <a:chExt cx="2064" cy="1488"/>
          </a:xfrm>
        </p:grpSpPr>
        <p:sp>
          <p:nvSpPr>
            <p:cNvPr id="231502" name="Rectangle 78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26</a:t>
              </a:r>
            </a:p>
          </p:txBody>
        </p:sp>
        <p:sp>
          <p:nvSpPr>
            <p:cNvPr id="231503" name="Rectangle 79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27</a:t>
              </a:r>
            </a:p>
          </p:txBody>
        </p:sp>
        <p:sp>
          <p:nvSpPr>
            <p:cNvPr id="231504" name="Rectangle 80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25</a:t>
              </a:r>
            </a:p>
          </p:txBody>
        </p:sp>
        <p:sp>
          <p:nvSpPr>
            <p:cNvPr id="231505" name="Rectangle 81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24</a:t>
              </a:r>
            </a:p>
          </p:txBody>
        </p:sp>
        <p:sp>
          <p:nvSpPr>
            <p:cNvPr id="231506" name="Rectangle 82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30</a:t>
              </a:r>
            </a:p>
          </p:txBody>
        </p:sp>
        <p:sp>
          <p:nvSpPr>
            <p:cNvPr id="231507" name="Rectangle 83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31</a:t>
              </a:r>
            </a:p>
          </p:txBody>
        </p:sp>
        <p:sp>
          <p:nvSpPr>
            <p:cNvPr id="231508" name="Rectangle 84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</a:p>
          </p:txBody>
        </p:sp>
        <p:sp>
          <p:nvSpPr>
            <p:cNvPr id="231509" name="Rectangle 85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28</a:t>
              </a:r>
            </a:p>
          </p:txBody>
        </p:sp>
        <p:sp>
          <p:nvSpPr>
            <p:cNvPr id="231510" name="Rectangle 86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22</a:t>
              </a:r>
            </a:p>
          </p:txBody>
        </p:sp>
        <p:sp>
          <p:nvSpPr>
            <p:cNvPr id="231511" name="Rectangle 87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23</a:t>
              </a:r>
            </a:p>
          </p:txBody>
        </p:sp>
        <p:sp>
          <p:nvSpPr>
            <p:cNvPr id="231512" name="Rectangle 88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21</a:t>
              </a:r>
            </a:p>
          </p:txBody>
        </p:sp>
        <p:sp>
          <p:nvSpPr>
            <p:cNvPr id="231513" name="Rectangle 89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</a:t>
              </a:r>
            </a:p>
          </p:txBody>
        </p:sp>
        <p:sp>
          <p:nvSpPr>
            <p:cNvPr id="231514" name="Rectangle 90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18</a:t>
              </a:r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19</a:t>
              </a:r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</a:p>
          </p:txBody>
        </p:sp>
        <p:sp>
          <p:nvSpPr>
            <p:cNvPr id="37915" name="Line 94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6" name="Line 95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7" name="Line 96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97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9" name="Line 98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Line 99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1" name="Line 100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2" name="Line 101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3" name="Line 102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4" name="Line 103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5" name="Line 104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6" name="Line 105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7" name="Line 106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8" name="Line 107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1532" name="Text Box 108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31533" name="Text Box 109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1534" name="Text Box 110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</a:p>
          </p:txBody>
        </p:sp>
        <p:sp>
          <p:nvSpPr>
            <p:cNvPr id="231535" name="Text Box 111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5</a:t>
              </a:r>
            </a:p>
          </p:txBody>
        </p:sp>
      </p:grpSp>
      <p:sp>
        <p:nvSpPr>
          <p:cNvPr id="231536" name="Text Box 112"/>
          <p:cNvSpPr txBox="1">
            <a:spLocks noChangeArrowheads="1"/>
          </p:cNvSpPr>
          <p:nvPr/>
        </p:nvSpPr>
        <p:spPr bwMode="auto">
          <a:xfrm>
            <a:off x="2057400" y="4525963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31537" name="Text Box 113"/>
          <p:cNvSpPr txBox="1">
            <a:spLocks noChangeArrowheads="1"/>
          </p:cNvSpPr>
          <p:nvPr/>
        </p:nvSpPr>
        <p:spPr bwMode="auto">
          <a:xfrm>
            <a:off x="6248400" y="4572000"/>
            <a:ext cx="1828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37898" name="Picture 8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266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85800" y="3306763"/>
            <a:ext cx="3276600" cy="2362200"/>
            <a:chOff x="432" y="960"/>
            <a:chExt cx="2064" cy="1488"/>
          </a:xfrm>
        </p:grpSpPr>
        <p:sp>
          <p:nvSpPr>
            <p:cNvPr id="39051" name="Rectangle 76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9052" name="Rectangle 77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9053" name="Rectangle 78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9054" name="Rectangle 79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9055" name="Rectangle 80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9056" name="Rectangle 81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9057" name="Rectangle 82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9058" name="Rectangle 83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9059" name="Rectangle 84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9060" name="Rectangle 85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9061" name="Rectangle 86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9062" name="Rectangle 87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9063" name="Rectangle 88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9064" name="Rectangle 89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9065" name="Rectangle 90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9066" name="Rectangle 91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 </a:t>
              </a:r>
            </a:p>
          </p:txBody>
        </p:sp>
        <p:sp>
          <p:nvSpPr>
            <p:cNvPr id="39067" name="Line 92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68" name="Line 93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69" name="Line 94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70" name="Line 95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71" name="Line 96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72" name="Line 97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73" name="Line 98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74" name="Line 99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75" name="Line 100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76" name="Line 101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77" name="Line 102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78" name="Line 103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79" name="Line 104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80" name="Line 105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81" name="Text Box 106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  00     01     11     10</a:t>
              </a:r>
            </a:p>
          </p:txBody>
        </p:sp>
        <p:sp>
          <p:nvSpPr>
            <p:cNvPr id="39082" name="Text Box 107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000" b="1"/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/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/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39083" name="Text Box 108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BC</a:t>
              </a:r>
              <a:endParaRPr lang="en-US" altLang="zh-CN" b="1" baseline="-30000"/>
            </a:p>
          </p:txBody>
        </p:sp>
        <p:sp>
          <p:nvSpPr>
            <p:cNvPr id="39084" name="Text Box 109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DE</a:t>
              </a:r>
              <a:endParaRPr lang="en-US" altLang="zh-CN" b="1" baseline="-30000"/>
            </a:p>
          </p:txBody>
        </p:sp>
      </p:grpSp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228600" y="215900"/>
            <a:ext cx="8915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/>
              <a:t>F= </a:t>
            </a:r>
            <a:r>
              <a:rPr lang="en-US" altLang="zh-CN" sz="3000" b="1">
                <a:cs typeface="Times New Roman" pitchFamily="18" charset="0"/>
              </a:rPr>
              <a:t>Σ </a:t>
            </a:r>
            <a:r>
              <a:rPr lang="en-US" altLang="zh-CN" sz="3000" b="1"/>
              <a:t>m</a:t>
            </a:r>
            <a:r>
              <a:rPr lang="en-US" altLang="zh-CN" sz="3000" b="1">
                <a:cs typeface="Times New Roman" pitchFamily="18" charset="0"/>
              </a:rPr>
              <a:t>( 0</a:t>
            </a:r>
            <a:r>
              <a:rPr lang="en-US" altLang="zh-CN" sz="3000" b="1"/>
              <a:t>,1,4</a:t>
            </a:r>
            <a:r>
              <a:rPr lang="en-US" altLang="zh-CN" sz="3000" b="1">
                <a:cs typeface="Times New Roman" pitchFamily="18" charset="0"/>
              </a:rPr>
              <a:t>, 5 , 6 , 11,12,14,16,20,22,28,30,31 )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62000" y="715963"/>
            <a:ext cx="3276600" cy="2362200"/>
            <a:chOff x="432" y="960"/>
            <a:chExt cx="2064" cy="1488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</a:t>
              </a:r>
            </a:p>
          </p:txBody>
        </p:sp>
        <p:sp>
          <p:nvSpPr>
            <p:cNvPr id="232459" name="Rectangle 11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</p:txBody>
        </p:sp>
        <p:sp>
          <p:nvSpPr>
            <p:cNvPr id="232460" name="Rectangle 12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232461" name="Rectangle 13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232462" name="Rectangle 14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232463" name="Rectangle 15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232464" name="Rectangle 16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232465" name="Rectangle 17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232466" name="Rectangle 18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2467" name="Rectangle 19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9033" name="Line 20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4" name="Line 21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5" name="Line 22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6" name="Line 23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7" name="Line 24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8" name="Line 25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39" name="Line 26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40" name="Line 27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41" name="Line 28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42" name="Line 29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43" name="Line 30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44" name="Line 31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45" name="Line 32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46" name="Line 33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482" name="Text Box 34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32483" name="Text Box 35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2484" name="Text Box 36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endPara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232485" name="Text Box 37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5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876800" y="715963"/>
            <a:ext cx="3276600" cy="2362200"/>
            <a:chOff x="432" y="960"/>
            <a:chExt cx="2064" cy="1488"/>
          </a:xfrm>
        </p:grpSpPr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26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27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25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24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30</a:t>
              </a:r>
            </a:p>
          </p:txBody>
        </p:sp>
        <p:sp>
          <p:nvSpPr>
            <p:cNvPr id="232492" name="Rectangle 44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31</a:t>
              </a:r>
            </a:p>
          </p:txBody>
        </p:sp>
        <p:sp>
          <p:nvSpPr>
            <p:cNvPr id="232493" name="Rectangle 45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29</a:t>
              </a:r>
            </a:p>
          </p:txBody>
        </p:sp>
        <p:sp>
          <p:nvSpPr>
            <p:cNvPr id="232494" name="Rectangle 46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28</a:t>
              </a:r>
            </a:p>
          </p:txBody>
        </p:sp>
        <p:sp>
          <p:nvSpPr>
            <p:cNvPr id="232495" name="Rectangle 47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22</a:t>
              </a:r>
            </a:p>
          </p:txBody>
        </p:sp>
        <p:sp>
          <p:nvSpPr>
            <p:cNvPr id="232496" name="Rectangle 48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23</a:t>
              </a:r>
            </a:p>
          </p:txBody>
        </p:sp>
        <p:sp>
          <p:nvSpPr>
            <p:cNvPr id="232497" name="Rectangle 49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21</a:t>
              </a:r>
            </a:p>
          </p:txBody>
        </p:sp>
        <p:sp>
          <p:nvSpPr>
            <p:cNvPr id="232498" name="Rectangle 50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</a:t>
              </a:r>
            </a:p>
          </p:txBody>
        </p:sp>
        <p:sp>
          <p:nvSpPr>
            <p:cNvPr id="232499" name="Rectangle 51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18</a:t>
              </a:r>
            </a:p>
          </p:txBody>
        </p:sp>
        <p:sp>
          <p:nvSpPr>
            <p:cNvPr id="232500" name="Rectangle 52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19</a:t>
              </a:r>
            </a:p>
          </p:txBody>
        </p:sp>
        <p:sp>
          <p:nvSpPr>
            <p:cNvPr id="232501" name="Rectangle 53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</a:p>
          </p:txBody>
        </p:sp>
        <p:sp>
          <p:nvSpPr>
            <p:cNvPr id="232502" name="Rectangle 54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</a:p>
          </p:txBody>
        </p:sp>
        <p:sp>
          <p:nvSpPr>
            <p:cNvPr id="38999" name="Line 55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0" name="Line 56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1" name="Line 57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2" name="Line 58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3" name="Line 59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4" name="Line 60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5" name="Line 61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6" name="Line 62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7" name="Line 63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8" name="Line 64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09" name="Line 65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0" name="Line 66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1" name="Line 67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2" name="Line 68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517" name="Text Box 69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32518" name="Text Box 70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32519" name="Text Box 71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</a:p>
          </p:txBody>
        </p:sp>
        <p:sp>
          <p:nvSpPr>
            <p:cNvPr id="232520" name="Text Box 72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36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x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5</a:t>
              </a:r>
            </a:p>
          </p:txBody>
        </p:sp>
      </p:grpSp>
      <p:sp>
        <p:nvSpPr>
          <p:cNvPr id="232521" name="Text Box 73"/>
          <p:cNvSpPr txBox="1">
            <a:spLocks noChangeArrowheads="1"/>
          </p:cNvSpPr>
          <p:nvPr/>
        </p:nvSpPr>
        <p:spPr bwMode="auto">
          <a:xfrm>
            <a:off x="2133600" y="30321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/>
              <a:t>x</a:t>
            </a:r>
            <a:r>
              <a:rPr lang="en-US" altLang="zh-CN" sz="2800" b="1" baseline="-30000" dirty="0" smtClean="0"/>
              <a:t>1 </a:t>
            </a:r>
            <a:r>
              <a:rPr lang="en-US" altLang="zh-CN" sz="2800" b="1" dirty="0"/>
              <a:t>= 0 </a:t>
            </a:r>
          </a:p>
        </p:txBody>
      </p:sp>
      <p:sp>
        <p:nvSpPr>
          <p:cNvPr id="232522" name="Text Box 74"/>
          <p:cNvSpPr txBox="1">
            <a:spLocks noChangeArrowheads="1"/>
          </p:cNvSpPr>
          <p:nvPr/>
        </p:nvSpPr>
        <p:spPr bwMode="auto">
          <a:xfrm>
            <a:off x="6324600" y="30781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/>
              <a:t>x</a:t>
            </a:r>
            <a:r>
              <a:rPr lang="en-US" altLang="zh-CN" sz="2800" b="1" baseline="-30000" dirty="0" smtClean="0"/>
              <a:t>1 </a:t>
            </a:r>
            <a:r>
              <a:rPr lang="en-US" altLang="zh-CN" sz="2800" b="1" dirty="0" smtClean="0"/>
              <a:t>= </a:t>
            </a:r>
            <a:r>
              <a:rPr lang="en-US" altLang="zh-CN" sz="2800" b="1" dirty="0"/>
              <a:t>1 </a:t>
            </a:r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4800600" y="3306763"/>
            <a:ext cx="3276600" cy="2362200"/>
            <a:chOff x="432" y="960"/>
            <a:chExt cx="2064" cy="1488"/>
          </a:xfrm>
        </p:grpSpPr>
        <p:sp>
          <p:nvSpPr>
            <p:cNvPr id="38949" name="Rectangle 111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8950" name="Rectangle 112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8951" name="Rectangle 113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8952" name="Rectangle 114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8953" name="Rectangle 115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8954" name="Rectangle 116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8955" name="Rectangle 117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8956" name="Rectangle 118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8957" name="Rectangle 119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8958" name="Rectangle 120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8959" name="Rectangle 121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8960" name="Rectangle 122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8961" name="Rectangle 123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8962" name="Rectangle 124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8963" name="Rectangle 125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38964" name="Rectangle 126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38965" name="Line 127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6" name="Line 128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7" name="Line 129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8" name="Line 130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9" name="Line 131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0" name="Line 132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1" name="Line 133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2" name="Line 134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3" name="Line 135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4" name="Line 136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Line 137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6" name="Line 138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7" name="Line 139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8" name="Line 140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9" name="Text Box 141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  00     01     11     10</a:t>
              </a:r>
            </a:p>
          </p:txBody>
        </p:sp>
        <p:sp>
          <p:nvSpPr>
            <p:cNvPr id="38980" name="Text Box 142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000" b="1"/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/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/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38981" name="Text Box 143"/>
            <p:cNvSpPr txBox="1">
              <a:spLocks noChangeArrowheads="1"/>
            </p:cNvSpPr>
            <p:nvPr/>
          </p:nvSpPr>
          <p:spPr bwMode="auto">
            <a:xfrm>
              <a:off x="432" y="120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BC</a:t>
              </a:r>
            </a:p>
          </p:txBody>
        </p:sp>
        <p:sp>
          <p:nvSpPr>
            <p:cNvPr id="38982" name="Text Box 144"/>
            <p:cNvSpPr txBox="1">
              <a:spLocks noChangeArrowheads="1"/>
            </p:cNvSpPr>
            <p:nvPr/>
          </p:nvSpPr>
          <p:spPr bwMode="auto">
            <a:xfrm>
              <a:off x="720" y="96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DE</a:t>
              </a:r>
              <a:endParaRPr lang="en-US" altLang="zh-CN" sz="3200" b="1" baseline="-30000">
                <a:latin typeface="宋体" pitchFamily="2" charset="-122"/>
              </a:endParaRPr>
            </a:p>
          </p:txBody>
        </p:sp>
      </p:grpSp>
      <p:sp>
        <p:nvSpPr>
          <p:cNvPr id="232593" name="Text Box 145"/>
          <p:cNvSpPr txBox="1">
            <a:spLocks noChangeArrowheads="1"/>
          </p:cNvSpPr>
          <p:nvPr/>
        </p:nvSpPr>
        <p:spPr bwMode="auto">
          <a:xfrm>
            <a:off x="2411760" y="56229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A= 0 </a:t>
            </a:r>
          </a:p>
        </p:txBody>
      </p:sp>
      <p:sp>
        <p:nvSpPr>
          <p:cNvPr id="232594" name="Text Box 146"/>
          <p:cNvSpPr txBox="1">
            <a:spLocks noChangeArrowheads="1"/>
          </p:cNvSpPr>
          <p:nvPr/>
        </p:nvSpPr>
        <p:spPr bwMode="auto">
          <a:xfrm>
            <a:off x="6559624" y="56689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A = 1 </a:t>
            </a:r>
          </a:p>
        </p:txBody>
      </p:sp>
      <p:sp>
        <p:nvSpPr>
          <p:cNvPr id="232596" name="Oval 148"/>
          <p:cNvSpPr>
            <a:spLocks noChangeArrowheads="1"/>
          </p:cNvSpPr>
          <p:nvPr/>
        </p:nvSpPr>
        <p:spPr bwMode="auto">
          <a:xfrm>
            <a:off x="16764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2597" name="AutoShape 149"/>
          <p:cNvSpPr>
            <a:spLocks noChangeArrowheads="1"/>
          </p:cNvSpPr>
          <p:nvPr/>
        </p:nvSpPr>
        <p:spPr bwMode="auto">
          <a:xfrm>
            <a:off x="1676400" y="4267200"/>
            <a:ext cx="990600" cy="685800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FF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2598" name="Oval 150"/>
          <p:cNvSpPr>
            <a:spLocks noChangeArrowheads="1"/>
          </p:cNvSpPr>
          <p:nvPr/>
        </p:nvSpPr>
        <p:spPr bwMode="auto">
          <a:xfrm>
            <a:off x="33528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2599" name="Oval 151"/>
          <p:cNvSpPr>
            <a:spLocks noChangeArrowheads="1"/>
          </p:cNvSpPr>
          <p:nvPr/>
        </p:nvSpPr>
        <p:spPr bwMode="auto">
          <a:xfrm>
            <a:off x="2819400" y="5257800"/>
            <a:ext cx="381000" cy="381000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6" name="Group 170"/>
          <p:cNvGrpSpPr>
            <a:grpSpLocks/>
          </p:cNvGrpSpPr>
          <p:nvPr/>
        </p:nvGrpSpPr>
        <p:grpSpPr bwMode="auto">
          <a:xfrm>
            <a:off x="609600" y="6172200"/>
            <a:ext cx="6172200" cy="549275"/>
            <a:chOff x="384" y="3888"/>
            <a:chExt cx="3888" cy="346"/>
          </a:xfrm>
        </p:grpSpPr>
        <p:sp>
          <p:nvSpPr>
            <p:cNvPr id="38939" name="Text Box 147"/>
            <p:cNvSpPr txBox="1">
              <a:spLocks noChangeArrowheads="1"/>
            </p:cNvSpPr>
            <p:nvPr/>
          </p:nvSpPr>
          <p:spPr bwMode="auto">
            <a:xfrm>
              <a:off x="384" y="3888"/>
              <a:ext cx="3888" cy="3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chemeClr val="tx1"/>
                  </a:solidFill>
                </a:rPr>
                <a:t>F=</a:t>
              </a:r>
              <a:r>
                <a:rPr lang="en-US" altLang="zh-CN" sz="3000" b="1">
                  <a:solidFill>
                    <a:srgbClr val="FF66FF"/>
                  </a:solidFill>
                </a:rPr>
                <a:t>ABD</a:t>
              </a:r>
              <a:r>
                <a:rPr lang="en-US" altLang="zh-CN" sz="3000" b="1">
                  <a:solidFill>
                    <a:schemeClr val="tx1"/>
                  </a:solidFill>
                </a:rPr>
                <a:t>+</a:t>
              </a:r>
              <a:r>
                <a:rPr lang="en-US" altLang="zh-CN" sz="3000" b="1">
                  <a:solidFill>
                    <a:srgbClr val="FF6600"/>
                  </a:solidFill>
                </a:rPr>
                <a:t>BDE</a:t>
              </a:r>
              <a:r>
                <a:rPr lang="en-US" altLang="zh-CN" sz="3000" b="1">
                  <a:solidFill>
                    <a:schemeClr val="tx1"/>
                  </a:solidFill>
                </a:rPr>
                <a:t>+</a:t>
              </a:r>
              <a:r>
                <a:rPr lang="en-US" altLang="zh-CN" sz="3000" b="1">
                  <a:solidFill>
                    <a:srgbClr val="66FF33"/>
                  </a:solidFill>
                </a:rPr>
                <a:t>ABCD</a:t>
              </a:r>
              <a:r>
                <a:rPr lang="en-US" altLang="zh-CN" sz="3000" b="1">
                  <a:solidFill>
                    <a:schemeClr val="tx1"/>
                  </a:solidFill>
                </a:rPr>
                <a:t>+</a:t>
              </a:r>
              <a:r>
                <a:rPr lang="en-US" altLang="zh-CN" sz="3000" b="1">
                  <a:solidFill>
                    <a:schemeClr val="hlink"/>
                  </a:solidFill>
                </a:rPr>
                <a:t>ABCDE</a:t>
              </a:r>
              <a:r>
                <a:rPr lang="en-US" altLang="zh-CN" sz="3000" b="1">
                  <a:solidFill>
                    <a:schemeClr val="tx1"/>
                  </a:solidFill>
                </a:rPr>
                <a:t>+</a:t>
              </a:r>
              <a:r>
                <a:rPr lang="en-US" altLang="zh-CN" sz="3000" b="1">
                  <a:solidFill>
                    <a:schemeClr val="folHlink"/>
                  </a:solidFill>
                </a:rPr>
                <a:t>CE</a:t>
              </a:r>
            </a:p>
          </p:txBody>
        </p:sp>
        <p:sp>
          <p:nvSpPr>
            <p:cNvPr id="38940" name="Line 152"/>
            <p:cNvSpPr>
              <a:spLocks noChangeShapeType="1"/>
            </p:cNvSpPr>
            <p:nvPr/>
          </p:nvSpPr>
          <p:spPr bwMode="auto">
            <a:xfrm>
              <a:off x="1104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1" name="Line 153"/>
            <p:cNvSpPr>
              <a:spLocks noChangeShapeType="1"/>
            </p:cNvSpPr>
            <p:nvPr/>
          </p:nvSpPr>
          <p:spPr bwMode="auto">
            <a:xfrm>
              <a:off x="912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2" name="Line 154"/>
            <p:cNvSpPr>
              <a:spLocks noChangeShapeType="1"/>
            </p:cNvSpPr>
            <p:nvPr/>
          </p:nvSpPr>
          <p:spPr bwMode="auto">
            <a:xfrm>
              <a:off x="768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3" name="Line 155"/>
            <p:cNvSpPr>
              <a:spLocks noChangeShapeType="1"/>
            </p:cNvSpPr>
            <p:nvPr/>
          </p:nvSpPr>
          <p:spPr bwMode="auto">
            <a:xfrm>
              <a:off x="1344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4" name="Line 156"/>
            <p:cNvSpPr>
              <a:spLocks noChangeShapeType="1"/>
            </p:cNvSpPr>
            <p:nvPr/>
          </p:nvSpPr>
          <p:spPr bwMode="auto">
            <a:xfrm>
              <a:off x="1536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5" name="Line 157"/>
            <p:cNvSpPr>
              <a:spLocks noChangeShapeType="1"/>
            </p:cNvSpPr>
            <p:nvPr/>
          </p:nvSpPr>
          <p:spPr bwMode="auto">
            <a:xfrm>
              <a:off x="1728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158"/>
            <p:cNvSpPr>
              <a:spLocks noChangeShapeType="1"/>
            </p:cNvSpPr>
            <p:nvPr/>
          </p:nvSpPr>
          <p:spPr bwMode="auto">
            <a:xfrm>
              <a:off x="2832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7" name="Line 159"/>
            <p:cNvSpPr>
              <a:spLocks noChangeShapeType="1"/>
            </p:cNvSpPr>
            <p:nvPr/>
          </p:nvSpPr>
          <p:spPr bwMode="auto">
            <a:xfrm>
              <a:off x="3168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8" name="Line 160"/>
            <p:cNvSpPr>
              <a:spLocks noChangeShapeType="1"/>
            </p:cNvSpPr>
            <p:nvPr/>
          </p:nvSpPr>
          <p:spPr bwMode="auto">
            <a:xfrm>
              <a:off x="3984" y="3936"/>
              <a:ext cx="96" cy="0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2610" name="Oval 162"/>
          <p:cNvSpPr>
            <a:spLocks noChangeArrowheads="1"/>
          </p:cNvSpPr>
          <p:nvPr/>
        </p:nvSpPr>
        <p:spPr bwMode="auto">
          <a:xfrm>
            <a:off x="7010400" y="4876800"/>
            <a:ext cx="914400" cy="457200"/>
          </a:xfrm>
          <a:prstGeom prst="ellipse">
            <a:avLst/>
          </a:prstGeom>
          <a:noFill/>
          <a:ln w="38100" cap="sq">
            <a:solidFill>
              <a:srgbClr val="66FF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2611" name="Oval 163"/>
          <p:cNvSpPr>
            <a:spLocks noChangeArrowheads="1"/>
          </p:cNvSpPr>
          <p:nvPr/>
        </p:nvSpPr>
        <p:spPr bwMode="auto">
          <a:xfrm>
            <a:off x="57912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2612" name="Oval 164"/>
          <p:cNvSpPr>
            <a:spLocks noChangeArrowheads="1"/>
          </p:cNvSpPr>
          <p:nvPr/>
        </p:nvSpPr>
        <p:spPr bwMode="auto">
          <a:xfrm>
            <a:off x="74676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2613" name="Oval 165"/>
          <p:cNvSpPr>
            <a:spLocks noChangeArrowheads="1"/>
          </p:cNvSpPr>
          <p:nvPr/>
        </p:nvSpPr>
        <p:spPr bwMode="auto">
          <a:xfrm>
            <a:off x="1692275" y="4149725"/>
            <a:ext cx="457200" cy="838200"/>
          </a:xfrm>
          <a:prstGeom prst="ellips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2614" name="Oval 166"/>
          <p:cNvSpPr>
            <a:spLocks noChangeArrowheads="1"/>
          </p:cNvSpPr>
          <p:nvPr/>
        </p:nvSpPr>
        <p:spPr bwMode="auto">
          <a:xfrm>
            <a:off x="5795963" y="4221163"/>
            <a:ext cx="457200" cy="838200"/>
          </a:xfrm>
          <a:prstGeom prst="ellips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2619" name="Line 171"/>
          <p:cNvSpPr>
            <a:spLocks noChangeShapeType="1"/>
          </p:cNvSpPr>
          <p:nvPr/>
        </p:nvSpPr>
        <p:spPr bwMode="auto">
          <a:xfrm>
            <a:off x="2133600" y="5029200"/>
            <a:ext cx="12192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2620" name="Line 172"/>
          <p:cNvSpPr>
            <a:spLocks noChangeShapeType="1"/>
          </p:cNvSpPr>
          <p:nvPr/>
        </p:nvSpPr>
        <p:spPr bwMode="auto">
          <a:xfrm>
            <a:off x="3810000" y="5029200"/>
            <a:ext cx="19812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2621" name="Line 173"/>
          <p:cNvSpPr>
            <a:spLocks noChangeShapeType="1"/>
          </p:cNvSpPr>
          <p:nvPr/>
        </p:nvSpPr>
        <p:spPr bwMode="auto">
          <a:xfrm>
            <a:off x="6248400" y="5029200"/>
            <a:ext cx="12192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2622" name="Line 174"/>
          <p:cNvSpPr>
            <a:spLocks noChangeShapeType="1"/>
          </p:cNvSpPr>
          <p:nvPr/>
        </p:nvSpPr>
        <p:spPr bwMode="auto">
          <a:xfrm>
            <a:off x="2124075" y="4508500"/>
            <a:ext cx="3657600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3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2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2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3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23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3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23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23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3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7" dur="500"/>
                                        <p:tgtEl>
                                          <p:spTgt spid="23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utoUpdateAnimBg="0"/>
      <p:bldP spid="232521" grpId="0" autoUpdateAnimBg="0"/>
      <p:bldP spid="232522" grpId="0" autoUpdateAnimBg="0"/>
      <p:bldP spid="232593" grpId="0" autoUpdateAnimBg="0"/>
      <p:bldP spid="232594" grpId="0" autoUpdateAnimBg="0"/>
      <p:bldP spid="232596" grpId="0" animBg="1"/>
      <p:bldP spid="232597" grpId="0" animBg="1"/>
      <p:bldP spid="232598" grpId="0" animBg="1"/>
      <p:bldP spid="232599" grpId="0" animBg="1"/>
      <p:bldP spid="232610" grpId="0" animBg="1"/>
      <p:bldP spid="232611" grpId="0" animBg="1"/>
      <p:bldP spid="232612" grpId="0" animBg="1"/>
      <p:bldP spid="232613" grpId="0" animBg="1"/>
      <p:bldP spid="232614" grpId="0" animBg="1"/>
      <p:bldP spid="232619" grpId="0" animBg="1"/>
      <p:bldP spid="232620" grpId="0" animBg="1"/>
      <p:bldP spid="232621" grpId="0" animBg="1"/>
      <p:bldP spid="2326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403350" y="260350"/>
            <a:ext cx="6551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布尔函数</a:t>
            </a:r>
            <a:r>
              <a:rPr lang="zh-CN" altLang="en-US" sz="2600" b="1" dirty="0">
                <a:latin typeface="Arial" charset="0"/>
              </a:rPr>
              <a:t>的最简形式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684213" y="981075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SzPct val="8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使用</a:t>
            </a:r>
            <a:r>
              <a:rPr lang="en-US" altLang="zh-CN" b="1">
                <a:latin typeface="Arial" charset="0"/>
              </a:rPr>
              <a:t>AND</a:t>
            </a:r>
            <a:r>
              <a:rPr lang="zh-CN" altLang="en-US">
                <a:latin typeface="Arial" charset="0"/>
              </a:rPr>
              <a:t>门、</a:t>
            </a:r>
            <a:r>
              <a:rPr lang="en-US" altLang="zh-CN" b="1">
                <a:latin typeface="Arial" charset="0"/>
              </a:rPr>
              <a:t>OR</a:t>
            </a:r>
            <a:r>
              <a:rPr lang="zh-CN" altLang="en-US">
                <a:latin typeface="Arial" charset="0"/>
              </a:rPr>
              <a:t>门来实现一个函数时，实现该函数的代价与所用 </a:t>
            </a: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逻辑门的个数</a:t>
            </a:r>
            <a:r>
              <a:rPr lang="zh-CN" altLang="en-US">
                <a:latin typeface="Arial" charset="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输入个数</a:t>
            </a:r>
            <a:r>
              <a:rPr lang="zh-CN" altLang="en-US">
                <a:latin typeface="Arial" charset="0"/>
              </a:rPr>
              <a:t>直接相关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19150" y="2300288"/>
            <a:ext cx="1704975" cy="457200"/>
            <a:chOff x="432" y="1968"/>
            <a:chExt cx="1392" cy="290"/>
          </a:xfrm>
        </p:grpSpPr>
        <p:sp>
          <p:nvSpPr>
            <p:cNvPr id="5258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13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F=</a:t>
              </a:r>
              <a:r>
                <a:rPr lang="en-US" altLang="zh-CN" b="1" dirty="0">
                  <a:solidFill>
                    <a:srgbClr val="FF0000"/>
                  </a:solidFill>
                </a:rPr>
                <a:t>AB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AC</a:t>
              </a:r>
            </a:p>
          </p:txBody>
        </p:sp>
        <p:sp>
          <p:nvSpPr>
            <p:cNvPr id="5259" name="Line 5"/>
            <p:cNvSpPr>
              <a:spLocks noChangeShapeType="1"/>
            </p:cNvSpPr>
            <p:nvPr/>
          </p:nvSpPr>
          <p:spPr bwMode="auto">
            <a:xfrm>
              <a:off x="1296" y="2016"/>
              <a:ext cx="100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9150" y="2730500"/>
            <a:ext cx="2447925" cy="457200"/>
            <a:chOff x="624" y="1200"/>
            <a:chExt cx="2016" cy="288"/>
          </a:xfrm>
        </p:grpSpPr>
        <p:sp>
          <p:nvSpPr>
            <p:cNvPr id="5256" name="Text Box 7"/>
            <p:cNvSpPr txBox="1">
              <a:spLocks noChangeArrowheads="1"/>
            </p:cNvSpPr>
            <p:nvPr/>
          </p:nvSpPr>
          <p:spPr bwMode="auto">
            <a:xfrm>
              <a:off x="624" y="1200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  =</a:t>
              </a:r>
              <a:r>
                <a:rPr lang="en-US" altLang="zh-CN" b="1" dirty="0">
                  <a:solidFill>
                    <a:srgbClr val="FF0000"/>
                  </a:solidFill>
                </a:rPr>
                <a:t>AB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AC</a:t>
              </a:r>
              <a:r>
                <a:rPr lang="en-US" altLang="zh-CN" b="1" dirty="0"/>
                <a:t>+BC</a:t>
              </a:r>
            </a:p>
          </p:txBody>
        </p:sp>
        <p:sp>
          <p:nvSpPr>
            <p:cNvPr id="5257" name="Line 8"/>
            <p:cNvSpPr>
              <a:spLocks noChangeShapeType="1"/>
            </p:cNvSpPr>
            <p:nvPr/>
          </p:nvSpPr>
          <p:spPr bwMode="auto">
            <a:xfrm>
              <a:off x="1488" y="1248"/>
              <a:ext cx="100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12825" y="3187700"/>
            <a:ext cx="3600450" cy="457200"/>
            <a:chOff x="768" y="1632"/>
            <a:chExt cx="3024" cy="288"/>
          </a:xfrm>
        </p:grpSpPr>
        <p:sp>
          <p:nvSpPr>
            <p:cNvPr id="5251" name="Text Box 10"/>
            <p:cNvSpPr txBox="1">
              <a:spLocks noChangeArrowheads="1"/>
            </p:cNvSpPr>
            <p:nvPr/>
          </p:nvSpPr>
          <p:spPr bwMode="auto">
            <a:xfrm>
              <a:off x="768" y="1632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= </a:t>
              </a:r>
              <a:r>
                <a:rPr lang="en-US" altLang="zh-CN" b="1" dirty="0">
                  <a:solidFill>
                    <a:srgbClr val="FF0000"/>
                  </a:solidFill>
                </a:rPr>
                <a:t>ABC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FF0000"/>
                  </a:solidFill>
                </a:rPr>
                <a:t>ABC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ABC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ABC</a:t>
              </a:r>
            </a:p>
          </p:txBody>
        </p:sp>
        <p:sp>
          <p:nvSpPr>
            <p:cNvPr id="5252" name="Line 11"/>
            <p:cNvSpPr>
              <a:spLocks noChangeShapeType="1"/>
            </p:cNvSpPr>
            <p:nvPr/>
          </p:nvSpPr>
          <p:spPr bwMode="auto">
            <a:xfrm>
              <a:off x="3312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53" name="Line 12"/>
            <p:cNvSpPr>
              <a:spLocks noChangeShapeType="1"/>
            </p:cNvSpPr>
            <p:nvPr/>
          </p:nvSpPr>
          <p:spPr bwMode="auto">
            <a:xfrm>
              <a:off x="3120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54" name="Line 13"/>
            <p:cNvSpPr>
              <a:spLocks noChangeShapeType="1"/>
            </p:cNvSpPr>
            <p:nvPr/>
          </p:nvSpPr>
          <p:spPr bwMode="auto">
            <a:xfrm>
              <a:off x="2448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55" name="Line 14"/>
            <p:cNvSpPr>
              <a:spLocks noChangeShapeType="1"/>
            </p:cNvSpPr>
            <p:nvPr/>
          </p:nvSpPr>
          <p:spPr bwMode="auto">
            <a:xfrm>
              <a:off x="2112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4572000" y="220503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………..①F</a:t>
            </a:r>
            <a:r>
              <a:rPr lang="en-US" altLang="zh-CN" b="1" baseline="-25000"/>
              <a:t>1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4995863" y="263683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……….. ②F</a:t>
            </a:r>
            <a:r>
              <a:rPr lang="en-US" altLang="zh-CN" b="1" baseline="-25000"/>
              <a:t>2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5651500" y="3068638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………..③F</a:t>
            </a:r>
            <a:r>
              <a:rPr lang="en-US" altLang="zh-CN" b="1" baseline="-25000"/>
              <a:t>3</a:t>
            </a: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395288" y="4005263"/>
            <a:ext cx="3048000" cy="1641475"/>
            <a:chOff x="-96" y="1920"/>
            <a:chExt cx="2544" cy="1334"/>
          </a:xfrm>
        </p:grpSpPr>
        <p:grpSp>
          <p:nvGrpSpPr>
            <p:cNvPr id="5225" name="Group 20"/>
            <p:cNvGrpSpPr>
              <a:grpSpLocks/>
            </p:cNvGrpSpPr>
            <p:nvPr/>
          </p:nvGrpSpPr>
          <p:grpSpPr bwMode="auto">
            <a:xfrm>
              <a:off x="-96" y="2679"/>
              <a:ext cx="1440" cy="575"/>
              <a:chOff x="2592" y="2928"/>
              <a:chExt cx="1440" cy="575"/>
            </a:xfrm>
          </p:grpSpPr>
          <p:grpSp>
            <p:nvGrpSpPr>
              <p:cNvPr id="5243" name="Group 21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1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492" y="2153"/>
                  <a:ext cx="288" cy="34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49" name="Line 23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50" name="Line 24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85" name="Text Box 25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186" name="Text Box 26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46" name="Line 27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8" name="Text Box 28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226" name="Group 29"/>
            <p:cNvGrpSpPr>
              <a:grpSpLocks/>
            </p:cNvGrpSpPr>
            <p:nvPr/>
          </p:nvGrpSpPr>
          <p:grpSpPr bwMode="auto">
            <a:xfrm>
              <a:off x="-96" y="1920"/>
              <a:ext cx="1440" cy="573"/>
              <a:chOff x="2592" y="2928"/>
              <a:chExt cx="1440" cy="573"/>
            </a:xfrm>
          </p:grpSpPr>
          <p:grpSp>
            <p:nvGrpSpPr>
              <p:cNvPr id="5235" name="Group 30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1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39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41" name="Line 32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42" name="Line 33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94" name="Text Box 34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195" name="Text Box 35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38" name="Line 36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7" name="Text Box 37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227" name="Group 40"/>
            <p:cNvGrpSpPr>
              <a:grpSpLocks/>
            </p:cNvGrpSpPr>
            <p:nvPr/>
          </p:nvGrpSpPr>
          <p:grpSpPr bwMode="auto">
            <a:xfrm>
              <a:off x="1056" y="2400"/>
              <a:ext cx="576" cy="336"/>
              <a:chOff x="1204" y="2160"/>
              <a:chExt cx="576" cy="336"/>
            </a:xfrm>
          </p:grpSpPr>
          <p:sp>
            <p:nvSpPr>
              <p:cNvPr id="220201" name="Rectangle 41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5233" name="Line 42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34" name="Line 43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28" name="Line 44"/>
            <p:cNvSpPr>
              <a:spLocks noChangeShapeType="1"/>
            </p:cNvSpPr>
            <p:nvPr/>
          </p:nvSpPr>
          <p:spPr bwMode="auto">
            <a:xfrm>
              <a:off x="1056" y="2208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9" name="Line 45"/>
            <p:cNvSpPr>
              <a:spLocks noChangeShapeType="1"/>
            </p:cNvSpPr>
            <p:nvPr/>
          </p:nvSpPr>
          <p:spPr bwMode="auto">
            <a:xfrm>
              <a:off x="1056" y="2640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0" name="Line 46"/>
            <p:cNvSpPr>
              <a:spLocks noChangeShapeType="1"/>
            </p:cNvSpPr>
            <p:nvPr/>
          </p:nvSpPr>
          <p:spPr bwMode="auto">
            <a:xfrm>
              <a:off x="1632" y="2566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7" name="Text Box 47"/>
            <p:cNvSpPr txBox="1">
              <a:spLocks noChangeArrowheads="1"/>
            </p:cNvSpPr>
            <p:nvPr/>
          </p:nvSpPr>
          <p:spPr bwMode="auto">
            <a:xfrm>
              <a:off x="2017" y="2353"/>
              <a:ext cx="431" cy="4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1" name="Group 139"/>
          <p:cNvGrpSpPr>
            <a:grpSpLocks/>
          </p:cNvGrpSpPr>
          <p:nvPr/>
        </p:nvGrpSpPr>
        <p:grpSpPr bwMode="auto">
          <a:xfrm>
            <a:off x="6227763" y="4005263"/>
            <a:ext cx="2665412" cy="2930525"/>
            <a:chOff x="3600" y="2016"/>
            <a:chExt cx="1920" cy="2135"/>
          </a:xfrm>
        </p:grpSpPr>
        <p:grpSp>
          <p:nvGrpSpPr>
            <p:cNvPr id="5176" name="Group 78"/>
            <p:cNvGrpSpPr>
              <a:grpSpLocks/>
            </p:cNvGrpSpPr>
            <p:nvPr/>
          </p:nvGrpSpPr>
          <p:grpSpPr bwMode="auto">
            <a:xfrm>
              <a:off x="3600" y="2605"/>
              <a:ext cx="1087" cy="490"/>
              <a:chOff x="2592" y="2928"/>
              <a:chExt cx="1440" cy="632"/>
            </a:xfrm>
          </p:grpSpPr>
          <p:grpSp>
            <p:nvGrpSpPr>
              <p:cNvPr id="5217" name="Group 7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40" name="Rectangle 80"/>
                <p:cNvSpPr>
                  <a:spLocks noChangeArrowheads="1"/>
                </p:cNvSpPr>
                <p:nvPr/>
              </p:nvSpPr>
              <p:spPr bwMode="auto">
                <a:xfrm>
                  <a:off x="1492" y="2158"/>
                  <a:ext cx="288" cy="343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23" name="Line 8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24" name="Line 8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43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44" name="Text Box 84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20" name="Line 8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46" name="Text Box 86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177" name="Group 87"/>
            <p:cNvGrpSpPr>
              <a:grpSpLocks/>
            </p:cNvGrpSpPr>
            <p:nvPr/>
          </p:nvGrpSpPr>
          <p:grpSpPr bwMode="auto">
            <a:xfrm>
              <a:off x="3600" y="2016"/>
              <a:ext cx="1087" cy="489"/>
              <a:chOff x="2592" y="2928"/>
              <a:chExt cx="1440" cy="630"/>
            </a:xfrm>
          </p:grpSpPr>
          <p:grpSp>
            <p:nvGrpSpPr>
              <p:cNvPr id="5209" name="Group 88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49" name="Rectangle 89"/>
                <p:cNvSpPr>
                  <a:spLocks noChangeArrowheads="1"/>
                </p:cNvSpPr>
                <p:nvPr/>
              </p:nvSpPr>
              <p:spPr bwMode="auto">
                <a:xfrm>
                  <a:off x="1492" y="2158"/>
                  <a:ext cx="288" cy="33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15" name="Line 90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16" name="Line 91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52" name="Text Box 92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53" name="Text Box 93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12" name="Line 94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55" name="Text Box 95"/>
              <p:cNvSpPr txBox="1">
                <a:spLocks noChangeArrowheads="1"/>
              </p:cNvSpPr>
              <p:nvPr/>
            </p:nvSpPr>
            <p:spPr bwMode="auto">
              <a:xfrm>
                <a:off x="3743" y="3022"/>
                <a:ext cx="289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0257" name="Rectangle 97"/>
            <p:cNvSpPr>
              <a:spLocks noChangeArrowheads="1"/>
            </p:cNvSpPr>
            <p:nvPr/>
          </p:nvSpPr>
          <p:spPr bwMode="auto">
            <a:xfrm>
              <a:off x="4830" y="2388"/>
              <a:ext cx="255" cy="58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5179" name="Line 100"/>
            <p:cNvSpPr>
              <a:spLocks noChangeShapeType="1"/>
            </p:cNvSpPr>
            <p:nvPr/>
          </p:nvSpPr>
          <p:spPr bwMode="auto">
            <a:xfrm>
              <a:off x="4469" y="2239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0" name="Line 101"/>
            <p:cNvSpPr>
              <a:spLocks noChangeShapeType="1"/>
            </p:cNvSpPr>
            <p:nvPr/>
          </p:nvSpPr>
          <p:spPr bwMode="auto">
            <a:xfrm>
              <a:off x="4469" y="2574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1" name="Line 102"/>
            <p:cNvSpPr>
              <a:spLocks noChangeShapeType="1"/>
            </p:cNvSpPr>
            <p:nvPr/>
          </p:nvSpPr>
          <p:spPr bwMode="auto">
            <a:xfrm>
              <a:off x="5122" y="2688"/>
              <a:ext cx="2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3" name="Text Box 103"/>
            <p:cNvSpPr txBox="1">
              <a:spLocks noChangeArrowheads="1"/>
            </p:cNvSpPr>
            <p:nvPr/>
          </p:nvSpPr>
          <p:spPr bwMode="auto">
            <a:xfrm>
              <a:off x="5195" y="2353"/>
              <a:ext cx="325" cy="28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grpSp>
          <p:nvGrpSpPr>
            <p:cNvPr id="5183" name="Group 105"/>
            <p:cNvGrpSpPr>
              <a:grpSpLocks/>
            </p:cNvGrpSpPr>
            <p:nvPr/>
          </p:nvGrpSpPr>
          <p:grpSpPr bwMode="auto">
            <a:xfrm>
              <a:off x="3600" y="3661"/>
              <a:ext cx="1087" cy="490"/>
              <a:chOff x="2592" y="2928"/>
              <a:chExt cx="1440" cy="632"/>
            </a:xfrm>
          </p:grpSpPr>
          <p:grpSp>
            <p:nvGrpSpPr>
              <p:cNvPr id="5201" name="Group 106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92" y="2155"/>
                  <a:ext cx="288" cy="34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07" name="Line 108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08" name="Line 109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70" name="Text Box 110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71" name="Text Box 111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04" name="Line 112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73" name="Text Box 113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4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184" name="Group 114"/>
            <p:cNvGrpSpPr>
              <a:grpSpLocks/>
            </p:cNvGrpSpPr>
            <p:nvPr/>
          </p:nvGrpSpPr>
          <p:grpSpPr bwMode="auto">
            <a:xfrm>
              <a:off x="3600" y="3072"/>
              <a:ext cx="1087" cy="489"/>
              <a:chOff x="2592" y="2928"/>
              <a:chExt cx="1440" cy="630"/>
            </a:xfrm>
          </p:grpSpPr>
          <p:grpSp>
            <p:nvGrpSpPr>
              <p:cNvPr id="5193" name="Group 115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492" y="2158"/>
                  <a:ext cx="288" cy="33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99" name="Line 117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00" name="Line 118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79" name="Text Box 119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80" name="Text Box 120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96" name="Line 121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82" name="Text Box 122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4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5185" name="Line 131"/>
            <p:cNvSpPr>
              <a:spLocks noChangeShapeType="1"/>
            </p:cNvSpPr>
            <p:nvPr/>
          </p:nvSpPr>
          <p:spPr bwMode="auto">
            <a:xfrm>
              <a:off x="4464" y="3275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6" name="Line 132"/>
            <p:cNvSpPr>
              <a:spLocks noChangeShapeType="1"/>
            </p:cNvSpPr>
            <p:nvPr/>
          </p:nvSpPr>
          <p:spPr bwMode="auto">
            <a:xfrm flipV="1">
              <a:off x="4560" y="2736"/>
              <a:ext cx="0" cy="52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7" name="Line 133"/>
            <p:cNvSpPr>
              <a:spLocks noChangeShapeType="1"/>
            </p:cNvSpPr>
            <p:nvPr/>
          </p:nvSpPr>
          <p:spPr bwMode="auto">
            <a:xfrm>
              <a:off x="4560" y="2736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8" name="Line 134"/>
            <p:cNvSpPr>
              <a:spLocks noChangeShapeType="1"/>
            </p:cNvSpPr>
            <p:nvPr/>
          </p:nvSpPr>
          <p:spPr bwMode="auto">
            <a:xfrm>
              <a:off x="4464" y="3865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9" name="Line 135"/>
            <p:cNvSpPr>
              <a:spLocks noChangeShapeType="1"/>
            </p:cNvSpPr>
            <p:nvPr/>
          </p:nvSpPr>
          <p:spPr bwMode="auto">
            <a:xfrm flipV="1">
              <a:off x="4656" y="2832"/>
              <a:ext cx="0" cy="100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0" name="Line 136"/>
            <p:cNvSpPr>
              <a:spLocks noChangeShapeType="1"/>
            </p:cNvSpPr>
            <p:nvPr/>
          </p:nvSpPr>
          <p:spPr bwMode="auto">
            <a:xfrm>
              <a:off x="4487" y="2568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1" name="Line 137"/>
            <p:cNvSpPr>
              <a:spLocks noChangeShapeType="1"/>
            </p:cNvSpPr>
            <p:nvPr/>
          </p:nvSpPr>
          <p:spPr bwMode="auto">
            <a:xfrm>
              <a:off x="4487" y="2471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2" name="Line 138"/>
            <p:cNvSpPr>
              <a:spLocks noChangeShapeType="1"/>
            </p:cNvSpPr>
            <p:nvPr/>
          </p:nvSpPr>
          <p:spPr bwMode="auto">
            <a:xfrm>
              <a:off x="4656" y="2832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217"/>
          <p:cNvGrpSpPr>
            <a:grpSpLocks/>
          </p:cNvGrpSpPr>
          <p:nvPr/>
        </p:nvGrpSpPr>
        <p:grpSpPr bwMode="auto">
          <a:xfrm>
            <a:off x="3203848" y="3860800"/>
            <a:ext cx="3124200" cy="2459038"/>
            <a:chOff x="1968" y="1895"/>
            <a:chExt cx="1920" cy="1488"/>
          </a:xfrm>
        </p:grpSpPr>
        <p:grpSp>
          <p:nvGrpSpPr>
            <p:cNvPr id="5139" name="Group 168"/>
            <p:cNvGrpSpPr>
              <a:grpSpLocks/>
            </p:cNvGrpSpPr>
            <p:nvPr/>
          </p:nvGrpSpPr>
          <p:grpSpPr bwMode="auto">
            <a:xfrm>
              <a:off x="1968" y="2484"/>
              <a:ext cx="1087" cy="432"/>
              <a:chOff x="2592" y="2928"/>
              <a:chExt cx="1440" cy="558"/>
            </a:xfrm>
          </p:grpSpPr>
          <p:grpSp>
            <p:nvGrpSpPr>
              <p:cNvPr id="5168" name="Group 16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30" name="Rectangle 170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41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74" name="Line 17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75" name="Line 17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33" name="Text Box 17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34" name="Text Box 174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71" name="Line 17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36" name="Text Box 176"/>
              <p:cNvSpPr txBox="1">
                <a:spLocks noChangeArrowheads="1"/>
              </p:cNvSpPr>
              <p:nvPr/>
            </p:nvSpPr>
            <p:spPr bwMode="auto">
              <a:xfrm>
                <a:off x="3742" y="3023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140" name="Group 177"/>
            <p:cNvGrpSpPr>
              <a:grpSpLocks/>
            </p:cNvGrpSpPr>
            <p:nvPr/>
          </p:nvGrpSpPr>
          <p:grpSpPr bwMode="auto">
            <a:xfrm>
              <a:off x="1968" y="1895"/>
              <a:ext cx="1087" cy="432"/>
              <a:chOff x="2592" y="2928"/>
              <a:chExt cx="1440" cy="558"/>
            </a:xfrm>
          </p:grpSpPr>
          <p:grpSp>
            <p:nvGrpSpPr>
              <p:cNvPr id="5160" name="Group 178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39" name="Rectangle 179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66" name="Line 180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67" name="Line 181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42" name="Text Box 182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43" name="Text Box 183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63" name="Line 184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45" name="Text Box 185"/>
              <p:cNvSpPr txBox="1">
                <a:spLocks noChangeArrowheads="1"/>
              </p:cNvSpPr>
              <p:nvPr/>
            </p:nvSpPr>
            <p:spPr bwMode="auto">
              <a:xfrm>
                <a:off x="3742" y="3024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0346" name="Rectangle 186"/>
            <p:cNvSpPr>
              <a:spLocks noChangeArrowheads="1"/>
            </p:cNvSpPr>
            <p:nvPr/>
          </p:nvSpPr>
          <p:spPr bwMode="auto">
            <a:xfrm>
              <a:off x="3199" y="2267"/>
              <a:ext cx="257" cy="58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5142" name="Line 187"/>
            <p:cNvSpPr>
              <a:spLocks noChangeShapeType="1"/>
            </p:cNvSpPr>
            <p:nvPr/>
          </p:nvSpPr>
          <p:spPr bwMode="auto">
            <a:xfrm>
              <a:off x="2837" y="2118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3" name="Line 188"/>
            <p:cNvSpPr>
              <a:spLocks noChangeShapeType="1"/>
            </p:cNvSpPr>
            <p:nvPr/>
          </p:nvSpPr>
          <p:spPr bwMode="auto">
            <a:xfrm>
              <a:off x="2837" y="2453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4" name="Line 189"/>
            <p:cNvSpPr>
              <a:spLocks noChangeShapeType="1"/>
            </p:cNvSpPr>
            <p:nvPr/>
          </p:nvSpPr>
          <p:spPr bwMode="auto">
            <a:xfrm>
              <a:off x="3490" y="2567"/>
              <a:ext cx="2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350" name="Text Box 190"/>
            <p:cNvSpPr txBox="1">
              <a:spLocks noChangeArrowheads="1"/>
            </p:cNvSpPr>
            <p:nvPr/>
          </p:nvSpPr>
          <p:spPr bwMode="auto">
            <a:xfrm>
              <a:off x="3563" y="2231"/>
              <a:ext cx="325" cy="2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grpSp>
          <p:nvGrpSpPr>
            <p:cNvPr id="5146" name="Group 200"/>
            <p:cNvGrpSpPr>
              <a:grpSpLocks/>
            </p:cNvGrpSpPr>
            <p:nvPr/>
          </p:nvGrpSpPr>
          <p:grpSpPr bwMode="auto">
            <a:xfrm>
              <a:off x="1968" y="2951"/>
              <a:ext cx="1087" cy="432"/>
              <a:chOff x="2592" y="2928"/>
              <a:chExt cx="1440" cy="558"/>
            </a:xfrm>
          </p:grpSpPr>
          <p:grpSp>
            <p:nvGrpSpPr>
              <p:cNvPr id="5152" name="Group 201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62" name="Rectangle 202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58" name="Line 203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59" name="Line 204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65" name="Text Box 205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66" name="Text Box 206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55" name="Line 207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68" name="Text Box 208"/>
              <p:cNvSpPr txBox="1">
                <a:spLocks noChangeArrowheads="1"/>
              </p:cNvSpPr>
              <p:nvPr/>
            </p:nvSpPr>
            <p:spPr bwMode="auto">
              <a:xfrm>
                <a:off x="3742" y="3023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5147" name="Line 209"/>
            <p:cNvSpPr>
              <a:spLocks noChangeShapeType="1"/>
            </p:cNvSpPr>
            <p:nvPr/>
          </p:nvSpPr>
          <p:spPr bwMode="auto">
            <a:xfrm>
              <a:off x="2832" y="315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8" name="Line 210"/>
            <p:cNvSpPr>
              <a:spLocks noChangeShapeType="1"/>
            </p:cNvSpPr>
            <p:nvPr/>
          </p:nvSpPr>
          <p:spPr bwMode="auto">
            <a:xfrm flipV="1">
              <a:off x="2928" y="2615"/>
              <a:ext cx="0" cy="52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9" name="Line 211"/>
            <p:cNvSpPr>
              <a:spLocks noChangeShapeType="1"/>
            </p:cNvSpPr>
            <p:nvPr/>
          </p:nvSpPr>
          <p:spPr bwMode="auto">
            <a:xfrm>
              <a:off x="2928" y="2615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" name="Line 214"/>
            <p:cNvSpPr>
              <a:spLocks noChangeShapeType="1"/>
            </p:cNvSpPr>
            <p:nvPr/>
          </p:nvSpPr>
          <p:spPr bwMode="auto">
            <a:xfrm>
              <a:off x="2855" y="2447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1" name="Line 215"/>
            <p:cNvSpPr>
              <a:spLocks noChangeShapeType="1"/>
            </p:cNvSpPr>
            <p:nvPr/>
          </p:nvSpPr>
          <p:spPr bwMode="auto">
            <a:xfrm>
              <a:off x="2855" y="2350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44"/>
          <p:cNvGrpSpPr>
            <a:grpSpLocks/>
          </p:cNvGrpSpPr>
          <p:nvPr/>
        </p:nvGrpSpPr>
        <p:grpSpPr bwMode="auto">
          <a:xfrm>
            <a:off x="1187450" y="5661025"/>
            <a:ext cx="1873250" cy="806450"/>
            <a:chOff x="521" y="3385"/>
            <a:chExt cx="1180" cy="635"/>
          </a:xfrm>
        </p:grpSpPr>
        <p:sp>
          <p:nvSpPr>
            <p:cNvPr id="5137" name="AutoShape 143"/>
            <p:cNvSpPr>
              <a:spLocks noChangeArrowheads="1"/>
            </p:cNvSpPr>
            <p:nvPr/>
          </p:nvSpPr>
          <p:spPr bwMode="auto">
            <a:xfrm>
              <a:off x="521" y="3385"/>
              <a:ext cx="1180" cy="635"/>
            </a:xfrm>
            <a:prstGeom prst="cloudCallout">
              <a:avLst>
                <a:gd name="adj1" fmla="val -31866"/>
                <a:gd name="adj2" fmla="val -92046"/>
              </a:avLst>
            </a:prstGeom>
            <a:solidFill>
              <a:srgbClr val="FFFF99"/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138" name="Text Box 142"/>
            <p:cNvSpPr txBox="1">
              <a:spLocks noChangeArrowheads="1"/>
            </p:cNvSpPr>
            <p:nvPr/>
          </p:nvSpPr>
          <p:spPr bwMode="auto">
            <a:xfrm>
              <a:off x="702" y="3491"/>
              <a:ext cx="95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Arial" charset="0"/>
                </a:rPr>
                <a:t>最小代价</a:t>
              </a:r>
              <a:r>
                <a:rPr lang="en-US" altLang="zh-CN">
                  <a:latin typeface="Arial" charset="0"/>
                </a:rPr>
                <a:t>!</a:t>
              </a:r>
              <a:endParaRPr lang="zh-CN" altLang="en-US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6" grpId="0" autoUpdateAnimBg="0"/>
      <p:bldP spid="220177" grpId="0" autoUpdateAnimBg="0"/>
      <p:bldP spid="22017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1676400" y="677863"/>
            <a:ext cx="649288" cy="5048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1806575" y="593725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DEF</a:t>
            </a:r>
          </a:p>
        </p:txBody>
      </p:sp>
      <p:sp>
        <p:nvSpPr>
          <p:cNvPr id="637956" name="Text Box 4"/>
          <p:cNvSpPr txBox="1">
            <a:spLocks noChangeArrowheads="1"/>
          </p:cNvSpPr>
          <p:nvPr/>
        </p:nvSpPr>
        <p:spPr bwMode="auto">
          <a:xfrm>
            <a:off x="1533525" y="893763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ABC</a:t>
            </a:r>
          </a:p>
        </p:txBody>
      </p:sp>
      <p:sp>
        <p:nvSpPr>
          <p:cNvPr id="637957" name="Rectangle 5"/>
          <p:cNvSpPr>
            <a:spLocks noChangeArrowheads="1"/>
          </p:cNvSpPr>
          <p:nvPr/>
        </p:nvSpPr>
        <p:spPr bwMode="auto">
          <a:xfrm>
            <a:off x="7500938" y="507365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773863" y="507365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045200" y="507365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5316538" y="507365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4589463" y="507365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3860800" y="507365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3" name="Rectangle 11"/>
          <p:cNvSpPr>
            <a:spLocks noChangeArrowheads="1"/>
          </p:cNvSpPr>
          <p:nvPr/>
        </p:nvSpPr>
        <p:spPr bwMode="auto">
          <a:xfrm>
            <a:off x="3132138" y="507365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4" name="Rectangle 12"/>
          <p:cNvSpPr>
            <a:spLocks noChangeArrowheads="1"/>
          </p:cNvSpPr>
          <p:nvPr/>
        </p:nvSpPr>
        <p:spPr bwMode="auto">
          <a:xfrm>
            <a:off x="2405063" y="507365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5" name="Rectangle 13"/>
          <p:cNvSpPr>
            <a:spLocks noChangeArrowheads="1"/>
          </p:cNvSpPr>
          <p:nvPr/>
        </p:nvSpPr>
        <p:spPr bwMode="auto">
          <a:xfrm>
            <a:off x="1676400" y="507365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</a:p>
        </p:txBody>
      </p:sp>
      <p:sp>
        <p:nvSpPr>
          <p:cNvPr id="637966" name="Rectangle 14"/>
          <p:cNvSpPr>
            <a:spLocks noChangeArrowheads="1"/>
          </p:cNvSpPr>
          <p:nvPr/>
        </p:nvSpPr>
        <p:spPr bwMode="auto">
          <a:xfrm>
            <a:off x="7500938" y="45243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7" name="Rectangle 15"/>
          <p:cNvSpPr>
            <a:spLocks noChangeArrowheads="1"/>
          </p:cNvSpPr>
          <p:nvPr/>
        </p:nvSpPr>
        <p:spPr bwMode="auto">
          <a:xfrm>
            <a:off x="6773863" y="45243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8" name="Rectangle 16"/>
          <p:cNvSpPr>
            <a:spLocks noChangeArrowheads="1"/>
          </p:cNvSpPr>
          <p:nvPr/>
        </p:nvSpPr>
        <p:spPr bwMode="auto">
          <a:xfrm>
            <a:off x="6045200" y="45243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9" name="Rectangle 17"/>
          <p:cNvSpPr>
            <a:spLocks noChangeArrowheads="1"/>
          </p:cNvSpPr>
          <p:nvPr/>
        </p:nvSpPr>
        <p:spPr bwMode="auto">
          <a:xfrm>
            <a:off x="5316538" y="45243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0" name="Rectangle 18"/>
          <p:cNvSpPr>
            <a:spLocks noChangeArrowheads="1"/>
          </p:cNvSpPr>
          <p:nvPr/>
        </p:nvSpPr>
        <p:spPr bwMode="auto">
          <a:xfrm>
            <a:off x="4589463" y="45243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1" name="Rectangle 19"/>
          <p:cNvSpPr>
            <a:spLocks noChangeArrowheads="1"/>
          </p:cNvSpPr>
          <p:nvPr/>
        </p:nvSpPr>
        <p:spPr bwMode="auto">
          <a:xfrm>
            <a:off x="3860800" y="45243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3132138" y="45243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73" name="Rectangle 21"/>
          <p:cNvSpPr>
            <a:spLocks noChangeArrowheads="1"/>
          </p:cNvSpPr>
          <p:nvPr/>
        </p:nvSpPr>
        <p:spPr bwMode="auto">
          <a:xfrm>
            <a:off x="2405063" y="45243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4" name="Rectangle 22"/>
          <p:cNvSpPr>
            <a:spLocks noChangeArrowheads="1"/>
          </p:cNvSpPr>
          <p:nvPr/>
        </p:nvSpPr>
        <p:spPr bwMode="auto">
          <a:xfrm>
            <a:off x="1676400" y="45243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</a:p>
        </p:txBody>
      </p:sp>
      <p:sp>
        <p:nvSpPr>
          <p:cNvPr id="637975" name="Rectangle 23"/>
          <p:cNvSpPr>
            <a:spLocks noChangeArrowheads="1"/>
          </p:cNvSpPr>
          <p:nvPr/>
        </p:nvSpPr>
        <p:spPr bwMode="auto">
          <a:xfrm>
            <a:off x="7500938" y="397510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7976" name="Rectangle 24"/>
          <p:cNvSpPr>
            <a:spLocks noChangeArrowheads="1"/>
          </p:cNvSpPr>
          <p:nvPr/>
        </p:nvSpPr>
        <p:spPr bwMode="auto">
          <a:xfrm>
            <a:off x="6773863" y="397510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7" name="Rectangle 25"/>
          <p:cNvSpPr>
            <a:spLocks noChangeArrowheads="1"/>
          </p:cNvSpPr>
          <p:nvPr/>
        </p:nvSpPr>
        <p:spPr bwMode="auto">
          <a:xfrm>
            <a:off x="6045200" y="397510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8" name="Rectangle 26"/>
          <p:cNvSpPr>
            <a:spLocks noChangeArrowheads="1"/>
          </p:cNvSpPr>
          <p:nvPr/>
        </p:nvSpPr>
        <p:spPr bwMode="auto">
          <a:xfrm>
            <a:off x="5316538" y="397510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9" name="Rectangle 27"/>
          <p:cNvSpPr>
            <a:spLocks noChangeArrowheads="1"/>
          </p:cNvSpPr>
          <p:nvPr/>
        </p:nvSpPr>
        <p:spPr bwMode="auto">
          <a:xfrm>
            <a:off x="4589463" y="397510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0" name="Rectangle 28"/>
          <p:cNvSpPr>
            <a:spLocks noChangeArrowheads="1"/>
          </p:cNvSpPr>
          <p:nvPr/>
        </p:nvSpPr>
        <p:spPr bwMode="auto">
          <a:xfrm>
            <a:off x="3860800" y="397510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1" name="Rectangle 29"/>
          <p:cNvSpPr>
            <a:spLocks noChangeArrowheads="1"/>
          </p:cNvSpPr>
          <p:nvPr/>
        </p:nvSpPr>
        <p:spPr bwMode="auto">
          <a:xfrm>
            <a:off x="3132138" y="397510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2" name="Rectangle 30"/>
          <p:cNvSpPr>
            <a:spLocks noChangeArrowheads="1"/>
          </p:cNvSpPr>
          <p:nvPr/>
        </p:nvSpPr>
        <p:spPr bwMode="auto">
          <a:xfrm>
            <a:off x="2405063" y="397510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3" name="Rectangle 31"/>
          <p:cNvSpPr>
            <a:spLocks noChangeArrowheads="1"/>
          </p:cNvSpPr>
          <p:nvPr/>
        </p:nvSpPr>
        <p:spPr bwMode="auto">
          <a:xfrm>
            <a:off x="1676400" y="397510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</a:p>
        </p:txBody>
      </p:sp>
      <p:sp>
        <p:nvSpPr>
          <p:cNvPr id="637984" name="Rectangle 32"/>
          <p:cNvSpPr>
            <a:spLocks noChangeArrowheads="1"/>
          </p:cNvSpPr>
          <p:nvPr/>
        </p:nvSpPr>
        <p:spPr bwMode="auto">
          <a:xfrm>
            <a:off x="7500938" y="34258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5" name="Rectangle 33"/>
          <p:cNvSpPr>
            <a:spLocks noChangeArrowheads="1"/>
          </p:cNvSpPr>
          <p:nvPr/>
        </p:nvSpPr>
        <p:spPr bwMode="auto">
          <a:xfrm>
            <a:off x="6773863" y="34258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</a:t>
            </a:r>
          </a:p>
        </p:txBody>
      </p:sp>
      <p:sp>
        <p:nvSpPr>
          <p:cNvPr id="637986" name="Rectangle 34"/>
          <p:cNvSpPr>
            <a:spLocks noChangeArrowheads="1"/>
          </p:cNvSpPr>
          <p:nvPr/>
        </p:nvSpPr>
        <p:spPr bwMode="auto">
          <a:xfrm>
            <a:off x="6045200" y="34258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7" name="Rectangle 35"/>
          <p:cNvSpPr>
            <a:spLocks noChangeArrowheads="1"/>
          </p:cNvSpPr>
          <p:nvPr/>
        </p:nvSpPr>
        <p:spPr bwMode="auto">
          <a:xfrm>
            <a:off x="5316538" y="34258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8" name="Rectangle 36"/>
          <p:cNvSpPr>
            <a:spLocks noChangeArrowheads="1"/>
          </p:cNvSpPr>
          <p:nvPr/>
        </p:nvSpPr>
        <p:spPr bwMode="auto">
          <a:xfrm>
            <a:off x="4589463" y="34258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3860800" y="34258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7990" name="Rectangle 38"/>
          <p:cNvSpPr>
            <a:spLocks noChangeArrowheads="1"/>
          </p:cNvSpPr>
          <p:nvPr/>
        </p:nvSpPr>
        <p:spPr bwMode="auto">
          <a:xfrm>
            <a:off x="3132138" y="34258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1" name="Rectangle 39"/>
          <p:cNvSpPr>
            <a:spLocks noChangeArrowheads="1"/>
          </p:cNvSpPr>
          <p:nvPr/>
        </p:nvSpPr>
        <p:spPr bwMode="auto">
          <a:xfrm>
            <a:off x="2405063" y="34258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2" name="Rectangle 40"/>
          <p:cNvSpPr>
            <a:spLocks noChangeArrowheads="1"/>
          </p:cNvSpPr>
          <p:nvPr/>
        </p:nvSpPr>
        <p:spPr bwMode="auto">
          <a:xfrm>
            <a:off x="1676400" y="34258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637993" name="Rectangle 41"/>
          <p:cNvSpPr>
            <a:spLocks noChangeArrowheads="1"/>
          </p:cNvSpPr>
          <p:nvPr/>
        </p:nvSpPr>
        <p:spPr bwMode="auto">
          <a:xfrm>
            <a:off x="7500938" y="287496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4" name="Rectangle 42"/>
          <p:cNvSpPr>
            <a:spLocks noChangeArrowheads="1"/>
          </p:cNvSpPr>
          <p:nvPr/>
        </p:nvSpPr>
        <p:spPr bwMode="auto">
          <a:xfrm>
            <a:off x="6773863" y="287496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5" name="Rectangle 43"/>
          <p:cNvSpPr>
            <a:spLocks noChangeArrowheads="1"/>
          </p:cNvSpPr>
          <p:nvPr/>
        </p:nvSpPr>
        <p:spPr bwMode="auto">
          <a:xfrm>
            <a:off x="6045200" y="287496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6" name="Rectangle 44"/>
          <p:cNvSpPr>
            <a:spLocks noChangeArrowheads="1"/>
          </p:cNvSpPr>
          <p:nvPr/>
        </p:nvSpPr>
        <p:spPr bwMode="auto">
          <a:xfrm>
            <a:off x="5316538" y="287496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7" name="Rectangle 45"/>
          <p:cNvSpPr>
            <a:spLocks noChangeArrowheads="1"/>
          </p:cNvSpPr>
          <p:nvPr/>
        </p:nvSpPr>
        <p:spPr bwMode="auto">
          <a:xfrm>
            <a:off x="4589463" y="287496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8" name="Rectangle 46"/>
          <p:cNvSpPr>
            <a:spLocks noChangeArrowheads="1"/>
          </p:cNvSpPr>
          <p:nvPr/>
        </p:nvSpPr>
        <p:spPr bwMode="auto">
          <a:xfrm>
            <a:off x="3860800" y="287496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7999" name="Rectangle 47"/>
          <p:cNvSpPr>
            <a:spLocks noChangeArrowheads="1"/>
          </p:cNvSpPr>
          <p:nvPr/>
        </p:nvSpPr>
        <p:spPr bwMode="auto">
          <a:xfrm>
            <a:off x="3132138" y="287496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0" name="Rectangle 48"/>
          <p:cNvSpPr>
            <a:spLocks noChangeArrowheads="1"/>
          </p:cNvSpPr>
          <p:nvPr/>
        </p:nvSpPr>
        <p:spPr bwMode="auto">
          <a:xfrm>
            <a:off x="2405063" y="287496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1" name="Rectangle 49"/>
          <p:cNvSpPr>
            <a:spLocks noChangeArrowheads="1"/>
          </p:cNvSpPr>
          <p:nvPr/>
        </p:nvSpPr>
        <p:spPr bwMode="auto">
          <a:xfrm>
            <a:off x="1676400" y="287496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</a:p>
        </p:txBody>
      </p:sp>
      <p:sp>
        <p:nvSpPr>
          <p:cNvPr id="638002" name="Rectangle 50"/>
          <p:cNvSpPr>
            <a:spLocks noChangeArrowheads="1"/>
          </p:cNvSpPr>
          <p:nvPr/>
        </p:nvSpPr>
        <p:spPr bwMode="auto">
          <a:xfrm>
            <a:off x="7500938" y="23256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3" name="Rectangle 51"/>
          <p:cNvSpPr>
            <a:spLocks noChangeArrowheads="1"/>
          </p:cNvSpPr>
          <p:nvPr/>
        </p:nvSpPr>
        <p:spPr bwMode="auto">
          <a:xfrm>
            <a:off x="6773863" y="23256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04" name="Rectangle 52"/>
          <p:cNvSpPr>
            <a:spLocks noChangeArrowheads="1"/>
          </p:cNvSpPr>
          <p:nvPr/>
        </p:nvSpPr>
        <p:spPr bwMode="auto">
          <a:xfrm>
            <a:off x="6045200" y="23256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05" name="Rectangle 53"/>
          <p:cNvSpPr>
            <a:spLocks noChangeArrowheads="1"/>
          </p:cNvSpPr>
          <p:nvPr/>
        </p:nvSpPr>
        <p:spPr bwMode="auto">
          <a:xfrm>
            <a:off x="5316538" y="23256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6" name="Rectangle 54"/>
          <p:cNvSpPr>
            <a:spLocks noChangeArrowheads="1"/>
          </p:cNvSpPr>
          <p:nvPr/>
        </p:nvSpPr>
        <p:spPr bwMode="auto">
          <a:xfrm>
            <a:off x="4589463" y="23256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7" name="Rectangle 55"/>
          <p:cNvSpPr>
            <a:spLocks noChangeArrowheads="1"/>
          </p:cNvSpPr>
          <p:nvPr/>
        </p:nvSpPr>
        <p:spPr bwMode="auto">
          <a:xfrm>
            <a:off x="3860800" y="23256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8" name="Rectangle 56"/>
          <p:cNvSpPr>
            <a:spLocks noChangeArrowheads="1"/>
          </p:cNvSpPr>
          <p:nvPr/>
        </p:nvSpPr>
        <p:spPr bwMode="auto">
          <a:xfrm>
            <a:off x="3132138" y="23256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8009" name="Rectangle 57"/>
          <p:cNvSpPr>
            <a:spLocks noChangeArrowheads="1"/>
          </p:cNvSpPr>
          <p:nvPr/>
        </p:nvSpPr>
        <p:spPr bwMode="auto">
          <a:xfrm>
            <a:off x="2405063" y="23256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0" name="Rectangle 58"/>
          <p:cNvSpPr>
            <a:spLocks noChangeArrowheads="1"/>
          </p:cNvSpPr>
          <p:nvPr/>
        </p:nvSpPr>
        <p:spPr bwMode="auto">
          <a:xfrm>
            <a:off x="1676400" y="23256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</a:p>
        </p:txBody>
      </p:sp>
      <p:sp>
        <p:nvSpPr>
          <p:cNvPr id="638011" name="Rectangle 59"/>
          <p:cNvSpPr>
            <a:spLocks noChangeArrowheads="1"/>
          </p:cNvSpPr>
          <p:nvPr/>
        </p:nvSpPr>
        <p:spPr bwMode="auto">
          <a:xfrm>
            <a:off x="7500938" y="17764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2" name="Rectangle 60"/>
          <p:cNvSpPr>
            <a:spLocks noChangeArrowheads="1"/>
          </p:cNvSpPr>
          <p:nvPr/>
        </p:nvSpPr>
        <p:spPr bwMode="auto">
          <a:xfrm>
            <a:off x="6773863" y="17764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8013" name="Rectangle 61"/>
          <p:cNvSpPr>
            <a:spLocks noChangeArrowheads="1"/>
          </p:cNvSpPr>
          <p:nvPr/>
        </p:nvSpPr>
        <p:spPr bwMode="auto">
          <a:xfrm>
            <a:off x="6045200" y="17764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14" name="Rectangle 62"/>
          <p:cNvSpPr>
            <a:spLocks noChangeArrowheads="1"/>
          </p:cNvSpPr>
          <p:nvPr/>
        </p:nvSpPr>
        <p:spPr bwMode="auto">
          <a:xfrm>
            <a:off x="5316538" y="17764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5" name="Rectangle 63"/>
          <p:cNvSpPr>
            <a:spLocks noChangeArrowheads="1"/>
          </p:cNvSpPr>
          <p:nvPr/>
        </p:nvSpPr>
        <p:spPr bwMode="auto">
          <a:xfrm>
            <a:off x="4589463" y="17764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6" name="Rectangle 64"/>
          <p:cNvSpPr>
            <a:spLocks noChangeArrowheads="1"/>
          </p:cNvSpPr>
          <p:nvPr/>
        </p:nvSpPr>
        <p:spPr bwMode="auto">
          <a:xfrm>
            <a:off x="3860800" y="17764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</a:t>
            </a:r>
          </a:p>
        </p:txBody>
      </p:sp>
      <p:sp>
        <p:nvSpPr>
          <p:cNvPr id="638017" name="Rectangle 65"/>
          <p:cNvSpPr>
            <a:spLocks noChangeArrowheads="1"/>
          </p:cNvSpPr>
          <p:nvPr/>
        </p:nvSpPr>
        <p:spPr bwMode="auto">
          <a:xfrm>
            <a:off x="3132138" y="17764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18" name="Rectangle 66"/>
          <p:cNvSpPr>
            <a:spLocks noChangeArrowheads="1"/>
          </p:cNvSpPr>
          <p:nvPr/>
        </p:nvSpPr>
        <p:spPr bwMode="auto">
          <a:xfrm>
            <a:off x="2405063" y="17764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9" name="Rectangle 67"/>
          <p:cNvSpPr>
            <a:spLocks noChangeArrowheads="1"/>
          </p:cNvSpPr>
          <p:nvPr/>
        </p:nvSpPr>
        <p:spPr bwMode="auto">
          <a:xfrm>
            <a:off x="1676400" y="17764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001</a:t>
            </a:r>
          </a:p>
        </p:txBody>
      </p:sp>
      <p:sp>
        <p:nvSpPr>
          <p:cNvPr id="638020" name="Rectangle 68"/>
          <p:cNvSpPr>
            <a:spLocks noChangeArrowheads="1"/>
          </p:cNvSpPr>
          <p:nvPr/>
        </p:nvSpPr>
        <p:spPr bwMode="auto">
          <a:xfrm>
            <a:off x="7500938" y="12271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1" name="Rectangle 69"/>
          <p:cNvSpPr>
            <a:spLocks noChangeArrowheads="1"/>
          </p:cNvSpPr>
          <p:nvPr/>
        </p:nvSpPr>
        <p:spPr bwMode="auto">
          <a:xfrm>
            <a:off x="6773863" y="12271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2" name="Rectangle 70"/>
          <p:cNvSpPr>
            <a:spLocks noChangeArrowheads="1"/>
          </p:cNvSpPr>
          <p:nvPr/>
        </p:nvSpPr>
        <p:spPr bwMode="auto">
          <a:xfrm>
            <a:off x="6045200" y="12271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3" name="Rectangle 71"/>
          <p:cNvSpPr>
            <a:spLocks noChangeArrowheads="1"/>
          </p:cNvSpPr>
          <p:nvPr/>
        </p:nvSpPr>
        <p:spPr bwMode="auto">
          <a:xfrm>
            <a:off x="5316538" y="12271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4" name="Rectangle 72"/>
          <p:cNvSpPr>
            <a:spLocks noChangeArrowheads="1"/>
          </p:cNvSpPr>
          <p:nvPr/>
        </p:nvSpPr>
        <p:spPr bwMode="auto">
          <a:xfrm>
            <a:off x="4589463" y="12271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5" name="Rectangle 73"/>
          <p:cNvSpPr>
            <a:spLocks noChangeArrowheads="1"/>
          </p:cNvSpPr>
          <p:nvPr/>
        </p:nvSpPr>
        <p:spPr bwMode="auto">
          <a:xfrm>
            <a:off x="3860800" y="12271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6" name="Rectangle 74"/>
          <p:cNvSpPr>
            <a:spLocks noChangeArrowheads="1"/>
          </p:cNvSpPr>
          <p:nvPr/>
        </p:nvSpPr>
        <p:spPr bwMode="auto">
          <a:xfrm>
            <a:off x="3132138" y="12271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7" name="Rectangle 75"/>
          <p:cNvSpPr>
            <a:spLocks noChangeArrowheads="1"/>
          </p:cNvSpPr>
          <p:nvPr/>
        </p:nvSpPr>
        <p:spPr bwMode="auto">
          <a:xfrm>
            <a:off x="2405063" y="12271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8" name="Rectangle 76"/>
          <p:cNvSpPr>
            <a:spLocks noChangeArrowheads="1"/>
          </p:cNvSpPr>
          <p:nvPr/>
        </p:nvSpPr>
        <p:spPr bwMode="auto">
          <a:xfrm>
            <a:off x="1676400" y="12271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000</a:t>
            </a:r>
          </a:p>
        </p:txBody>
      </p:sp>
      <p:sp>
        <p:nvSpPr>
          <p:cNvPr id="638029" name="Rectangle 77"/>
          <p:cNvSpPr>
            <a:spLocks noChangeArrowheads="1"/>
          </p:cNvSpPr>
          <p:nvPr/>
        </p:nvSpPr>
        <p:spPr bwMode="auto">
          <a:xfrm>
            <a:off x="7500938" y="6778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</a:p>
        </p:txBody>
      </p:sp>
      <p:sp>
        <p:nvSpPr>
          <p:cNvPr id="638030" name="Rectangle 78"/>
          <p:cNvSpPr>
            <a:spLocks noChangeArrowheads="1"/>
          </p:cNvSpPr>
          <p:nvPr/>
        </p:nvSpPr>
        <p:spPr bwMode="auto">
          <a:xfrm>
            <a:off x="6773863" y="6778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</a:p>
        </p:txBody>
      </p:sp>
      <p:sp>
        <p:nvSpPr>
          <p:cNvPr id="638031" name="Rectangle 79"/>
          <p:cNvSpPr>
            <a:spLocks noChangeArrowheads="1"/>
          </p:cNvSpPr>
          <p:nvPr/>
        </p:nvSpPr>
        <p:spPr bwMode="auto">
          <a:xfrm>
            <a:off x="6045200" y="6778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</a:p>
        </p:txBody>
      </p:sp>
      <p:sp>
        <p:nvSpPr>
          <p:cNvPr id="638032" name="Rectangle 80"/>
          <p:cNvSpPr>
            <a:spLocks noChangeArrowheads="1"/>
          </p:cNvSpPr>
          <p:nvPr/>
        </p:nvSpPr>
        <p:spPr bwMode="auto">
          <a:xfrm>
            <a:off x="5316538" y="6778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638033" name="Rectangle 81"/>
          <p:cNvSpPr>
            <a:spLocks noChangeArrowheads="1"/>
          </p:cNvSpPr>
          <p:nvPr/>
        </p:nvSpPr>
        <p:spPr bwMode="auto">
          <a:xfrm>
            <a:off x="4589463" y="6778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</a:p>
        </p:txBody>
      </p:sp>
      <p:sp>
        <p:nvSpPr>
          <p:cNvPr id="638034" name="Rectangle 82"/>
          <p:cNvSpPr>
            <a:spLocks noChangeArrowheads="1"/>
          </p:cNvSpPr>
          <p:nvPr/>
        </p:nvSpPr>
        <p:spPr bwMode="auto">
          <a:xfrm>
            <a:off x="3860800" y="6778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</a:p>
        </p:txBody>
      </p:sp>
      <p:sp>
        <p:nvSpPr>
          <p:cNvPr id="638035" name="Rectangle 83"/>
          <p:cNvSpPr>
            <a:spLocks noChangeArrowheads="1"/>
          </p:cNvSpPr>
          <p:nvPr/>
        </p:nvSpPr>
        <p:spPr bwMode="auto">
          <a:xfrm>
            <a:off x="3132138" y="6778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001</a:t>
            </a:r>
          </a:p>
        </p:txBody>
      </p:sp>
      <p:sp>
        <p:nvSpPr>
          <p:cNvPr id="638036" name="Rectangle 84"/>
          <p:cNvSpPr>
            <a:spLocks noChangeArrowheads="1"/>
          </p:cNvSpPr>
          <p:nvPr/>
        </p:nvSpPr>
        <p:spPr bwMode="auto">
          <a:xfrm>
            <a:off x="2405063" y="6778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000</a:t>
            </a:r>
          </a:p>
        </p:txBody>
      </p:sp>
      <p:sp>
        <p:nvSpPr>
          <p:cNvPr id="41045" name="Line 85"/>
          <p:cNvSpPr>
            <a:spLocks noChangeShapeType="1"/>
          </p:cNvSpPr>
          <p:nvPr/>
        </p:nvSpPr>
        <p:spPr bwMode="auto">
          <a:xfrm>
            <a:off x="1676400" y="677863"/>
            <a:ext cx="655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6" name="Line 86"/>
          <p:cNvSpPr>
            <a:spLocks noChangeShapeType="1"/>
          </p:cNvSpPr>
          <p:nvPr/>
        </p:nvSpPr>
        <p:spPr bwMode="auto">
          <a:xfrm>
            <a:off x="1692275" y="1196975"/>
            <a:ext cx="6553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7" name="Line 87"/>
          <p:cNvSpPr>
            <a:spLocks noChangeShapeType="1"/>
          </p:cNvSpPr>
          <p:nvPr/>
        </p:nvSpPr>
        <p:spPr bwMode="auto">
          <a:xfrm>
            <a:off x="1692275" y="1773238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8" name="Line 88"/>
          <p:cNvSpPr>
            <a:spLocks noChangeShapeType="1"/>
          </p:cNvSpPr>
          <p:nvPr/>
        </p:nvSpPr>
        <p:spPr bwMode="auto">
          <a:xfrm>
            <a:off x="1676400" y="2325688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9" name="Line 89"/>
          <p:cNvSpPr>
            <a:spLocks noChangeShapeType="1"/>
          </p:cNvSpPr>
          <p:nvPr/>
        </p:nvSpPr>
        <p:spPr bwMode="auto">
          <a:xfrm>
            <a:off x="1676400" y="2874963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0" name="Line 90"/>
          <p:cNvSpPr>
            <a:spLocks noChangeShapeType="1"/>
          </p:cNvSpPr>
          <p:nvPr/>
        </p:nvSpPr>
        <p:spPr bwMode="auto">
          <a:xfrm>
            <a:off x="1676400" y="3425825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1" name="Line 91"/>
          <p:cNvSpPr>
            <a:spLocks noChangeShapeType="1"/>
          </p:cNvSpPr>
          <p:nvPr/>
        </p:nvSpPr>
        <p:spPr bwMode="auto">
          <a:xfrm>
            <a:off x="1676400" y="3975100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2" name="Line 92"/>
          <p:cNvSpPr>
            <a:spLocks noChangeShapeType="1"/>
          </p:cNvSpPr>
          <p:nvPr/>
        </p:nvSpPr>
        <p:spPr bwMode="auto">
          <a:xfrm>
            <a:off x="1676400" y="4524375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3" name="Line 93"/>
          <p:cNvSpPr>
            <a:spLocks noChangeShapeType="1"/>
          </p:cNvSpPr>
          <p:nvPr/>
        </p:nvSpPr>
        <p:spPr bwMode="auto">
          <a:xfrm>
            <a:off x="1676400" y="5073650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4" name="Line 94"/>
          <p:cNvSpPr>
            <a:spLocks noChangeShapeType="1"/>
          </p:cNvSpPr>
          <p:nvPr/>
        </p:nvSpPr>
        <p:spPr bwMode="auto">
          <a:xfrm>
            <a:off x="1676400" y="5646738"/>
            <a:ext cx="655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5" name="Line 95"/>
          <p:cNvSpPr>
            <a:spLocks noChangeShapeType="1"/>
          </p:cNvSpPr>
          <p:nvPr/>
        </p:nvSpPr>
        <p:spPr bwMode="auto">
          <a:xfrm>
            <a:off x="1676400" y="677863"/>
            <a:ext cx="0" cy="4968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2405063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7" name="Line 97"/>
          <p:cNvSpPr>
            <a:spLocks noChangeShapeType="1"/>
          </p:cNvSpPr>
          <p:nvPr/>
        </p:nvSpPr>
        <p:spPr bwMode="auto">
          <a:xfrm>
            <a:off x="3132138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8" name="Line 98"/>
          <p:cNvSpPr>
            <a:spLocks noChangeShapeType="1"/>
          </p:cNvSpPr>
          <p:nvPr/>
        </p:nvSpPr>
        <p:spPr bwMode="auto">
          <a:xfrm>
            <a:off x="3860800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4589463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0" name="Line 100"/>
          <p:cNvSpPr>
            <a:spLocks noChangeShapeType="1"/>
          </p:cNvSpPr>
          <p:nvPr/>
        </p:nvSpPr>
        <p:spPr bwMode="auto">
          <a:xfrm>
            <a:off x="5316538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1" name="Line 101"/>
          <p:cNvSpPr>
            <a:spLocks noChangeShapeType="1"/>
          </p:cNvSpPr>
          <p:nvPr/>
        </p:nvSpPr>
        <p:spPr bwMode="auto">
          <a:xfrm>
            <a:off x="6045200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2" name="Line 102"/>
          <p:cNvSpPr>
            <a:spLocks noChangeShapeType="1"/>
          </p:cNvSpPr>
          <p:nvPr/>
        </p:nvSpPr>
        <p:spPr bwMode="auto">
          <a:xfrm>
            <a:off x="6773863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3" name="Line 103"/>
          <p:cNvSpPr>
            <a:spLocks noChangeShapeType="1"/>
          </p:cNvSpPr>
          <p:nvPr/>
        </p:nvSpPr>
        <p:spPr bwMode="auto">
          <a:xfrm>
            <a:off x="7500938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4" name="Line 104"/>
          <p:cNvSpPr>
            <a:spLocks noChangeShapeType="1"/>
          </p:cNvSpPr>
          <p:nvPr/>
        </p:nvSpPr>
        <p:spPr bwMode="auto">
          <a:xfrm>
            <a:off x="8229600" y="677863"/>
            <a:ext cx="0" cy="4968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5" name="Line 105"/>
          <p:cNvSpPr>
            <a:spLocks noChangeShapeType="1"/>
          </p:cNvSpPr>
          <p:nvPr/>
        </p:nvSpPr>
        <p:spPr bwMode="auto">
          <a:xfrm flipV="1">
            <a:off x="1371600" y="3429000"/>
            <a:ext cx="7239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6" name="Line 106"/>
          <p:cNvSpPr>
            <a:spLocks noChangeShapeType="1"/>
          </p:cNvSpPr>
          <p:nvPr/>
        </p:nvSpPr>
        <p:spPr bwMode="auto">
          <a:xfrm flipH="1">
            <a:off x="5311775" y="533400"/>
            <a:ext cx="22225" cy="52578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7" name="Line 107"/>
          <p:cNvSpPr>
            <a:spLocks noChangeShapeType="1"/>
          </p:cNvSpPr>
          <p:nvPr/>
        </p:nvSpPr>
        <p:spPr bwMode="auto">
          <a:xfrm>
            <a:off x="2397125" y="1182688"/>
            <a:ext cx="0" cy="4464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0" name="Oval 108"/>
          <p:cNvSpPr>
            <a:spLocks noChangeArrowheads="1"/>
          </p:cNvSpPr>
          <p:nvPr/>
        </p:nvSpPr>
        <p:spPr bwMode="auto">
          <a:xfrm>
            <a:off x="6877050" y="3284538"/>
            <a:ext cx="1368425" cy="809625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zh-CN" altLang="zh-CN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61" name="Oval 109"/>
          <p:cNvSpPr>
            <a:spLocks noChangeArrowheads="1"/>
          </p:cNvSpPr>
          <p:nvPr/>
        </p:nvSpPr>
        <p:spPr bwMode="auto">
          <a:xfrm rot="5400000">
            <a:off x="7478713" y="2466975"/>
            <a:ext cx="728662" cy="636588"/>
          </a:xfrm>
          <a:prstGeom prst="ellipse">
            <a:avLst/>
          </a:prstGeom>
          <a:noFill/>
          <a:ln w="28575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63" name="Freeform 111"/>
          <p:cNvSpPr>
            <a:spLocks/>
          </p:cNvSpPr>
          <p:nvPr/>
        </p:nvSpPr>
        <p:spPr bwMode="auto">
          <a:xfrm rot="2108815">
            <a:off x="2555875" y="1268413"/>
            <a:ext cx="433388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4" name="Freeform 112"/>
          <p:cNvSpPr>
            <a:spLocks/>
          </p:cNvSpPr>
          <p:nvPr/>
        </p:nvSpPr>
        <p:spPr bwMode="auto">
          <a:xfrm rot="19491185" flipV="1">
            <a:off x="2555875" y="5084763"/>
            <a:ext cx="433388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5" name="Freeform 113"/>
          <p:cNvSpPr>
            <a:spLocks/>
          </p:cNvSpPr>
          <p:nvPr/>
        </p:nvSpPr>
        <p:spPr bwMode="auto">
          <a:xfrm rot="2108815" flipH="1" flipV="1">
            <a:off x="7596188" y="5013325"/>
            <a:ext cx="433387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6" name="Freeform 114"/>
          <p:cNvSpPr>
            <a:spLocks/>
          </p:cNvSpPr>
          <p:nvPr/>
        </p:nvSpPr>
        <p:spPr bwMode="auto">
          <a:xfrm>
            <a:off x="4643438" y="1196975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7" name="Freeform 115"/>
          <p:cNvSpPr>
            <a:spLocks/>
          </p:cNvSpPr>
          <p:nvPr/>
        </p:nvSpPr>
        <p:spPr bwMode="auto">
          <a:xfrm flipV="1">
            <a:off x="4643438" y="5013325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8" name="Freeform 116"/>
          <p:cNvSpPr>
            <a:spLocks/>
          </p:cNvSpPr>
          <p:nvPr/>
        </p:nvSpPr>
        <p:spPr bwMode="auto">
          <a:xfrm rot="-5400000">
            <a:off x="2080419" y="3183732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9" name="Freeform 117"/>
          <p:cNvSpPr>
            <a:spLocks/>
          </p:cNvSpPr>
          <p:nvPr/>
        </p:nvSpPr>
        <p:spPr bwMode="auto">
          <a:xfrm rot="5400000">
            <a:off x="7265194" y="3183732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0" name="Oval 118"/>
          <p:cNvSpPr>
            <a:spLocks noChangeArrowheads="1"/>
          </p:cNvSpPr>
          <p:nvPr/>
        </p:nvSpPr>
        <p:spPr bwMode="auto">
          <a:xfrm>
            <a:off x="4643438" y="3068638"/>
            <a:ext cx="1436687" cy="636587"/>
          </a:xfrm>
          <a:prstGeom prst="ellips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71" name="Freeform 119"/>
          <p:cNvSpPr>
            <a:spLocks/>
          </p:cNvSpPr>
          <p:nvPr/>
        </p:nvSpPr>
        <p:spPr bwMode="auto">
          <a:xfrm rot="19491185" flipH="1">
            <a:off x="7620000" y="1244600"/>
            <a:ext cx="433388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2" name="Line 120"/>
          <p:cNvSpPr>
            <a:spLocks noChangeShapeType="1"/>
          </p:cNvSpPr>
          <p:nvPr/>
        </p:nvSpPr>
        <p:spPr bwMode="auto">
          <a:xfrm>
            <a:off x="2916238" y="1484313"/>
            <a:ext cx="187325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3" name="Line 121"/>
          <p:cNvSpPr>
            <a:spLocks noChangeShapeType="1"/>
          </p:cNvSpPr>
          <p:nvPr/>
        </p:nvSpPr>
        <p:spPr bwMode="auto">
          <a:xfrm>
            <a:off x="5867400" y="1484313"/>
            <a:ext cx="172720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4" name="Line 122"/>
          <p:cNvSpPr>
            <a:spLocks noChangeShapeType="1"/>
          </p:cNvSpPr>
          <p:nvPr/>
        </p:nvSpPr>
        <p:spPr bwMode="auto">
          <a:xfrm>
            <a:off x="2743200" y="1676400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5" name="Line 123"/>
          <p:cNvSpPr>
            <a:spLocks noChangeShapeType="1"/>
          </p:cNvSpPr>
          <p:nvPr/>
        </p:nvSpPr>
        <p:spPr bwMode="auto">
          <a:xfrm>
            <a:off x="2771775" y="4005263"/>
            <a:ext cx="0" cy="1152525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6" name="Line 124"/>
          <p:cNvSpPr>
            <a:spLocks noChangeShapeType="1"/>
          </p:cNvSpPr>
          <p:nvPr/>
        </p:nvSpPr>
        <p:spPr bwMode="auto">
          <a:xfrm>
            <a:off x="2916238" y="5373688"/>
            <a:ext cx="1800225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7" name="Line 125"/>
          <p:cNvSpPr>
            <a:spLocks noChangeShapeType="1"/>
          </p:cNvSpPr>
          <p:nvPr/>
        </p:nvSpPr>
        <p:spPr bwMode="auto">
          <a:xfrm>
            <a:off x="5795963" y="5373688"/>
            <a:ext cx="187325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8" name="Line 126"/>
          <p:cNvSpPr>
            <a:spLocks noChangeShapeType="1"/>
          </p:cNvSpPr>
          <p:nvPr/>
        </p:nvSpPr>
        <p:spPr bwMode="auto">
          <a:xfrm flipV="1">
            <a:off x="8027988" y="4005263"/>
            <a:ext cx="0" cy="1152525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9" name="Line 127"/>
          <p:cNvSpPr>
            <a:spLocks noChangeShapeType="1"/>
          </p:cNvSpPr>
          <p:nvPr/>
        </p:nvSpPr>
        <p:spPr bwMode="auto">
          <a:xfrm>
            <a:off x="8027988" y="1628775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0" name="Line 128"/>
          <p:cNvSpPr>
            <a:spLocks noChangeShapeType="1"/>
          </p:cNvSpPr>
          <p:nvPr/>
        </p:nvSpPr>
        <p:spPr bwMode="auto">
          <a:xfrm>
            <a:off x="5651500" y="1773238"/>
            <a:ext cx="0" cy="1223962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1" name="Line 129"/>
          <p:cNvSpPr>
            <a:spLocks noChangeShapeType="1"/>
          </p:cNvSpPr>
          <p:nvPr/>
        </p:nvSpPr>
        <p:spPr bwMode="auto">
          <a:xfrm>
            <a:off x="5651500" y="3933825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2" name="Oval 130"/>
          <p:cNvSpPr>
            <a:spLocks noChangeArrowheads="1"/>
          </p:cNvSpPr>
          <p:nvPr/>
        </p:nvSpPr>
        <p:spPr bwMode="auto">
          <a:xfrm>
            <a:off x="3203575" y="1700213"/>
            <a:ext cx="1306513" cy="636587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83" name="Oval 131"/>
          <p:cNvSpPr>
            <a:spLocks noChangeArrowheads="1"/>
          </p:cNvSpPr>
          <p:nvPr/>
        </p:nvSpPr>
        <p:spPr bwMode="auto">
          <a:xfrm>
            <a:off x="3132138" y="4508500"/>
            <a:ext cx="1371600" cy="636588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84" name="Line 132"/>
          <p:cNvSpPr>
            <a:spLocks noChangeShapeType="1"/>
          </p:cNvSpPr>
          <p:nvPr/>
        </p:nvSpPr>
        <p:spPr bwMode="auto">
          <a:xfrm flipH="1">
            <a:off x="4500563" y="1989138"/>
            <a:ext cx="0" cy="2743200"/>
          </a:xfrm>
          <a:prstGeom prst="line">
            <a:avLst/>
          </a:prstGeom>
          <a:noFill/>
          <a:ln w="28575">
            <a:solidFill>
              <a:srgbClr val="0099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5" name="Oval 133"/>
          <p:cNvSpPr>
            <a:spLocks noChangeArrowheads="1"/>
          </p:cNvSpPr>
          <p:nvPr/>
        </p:nvSpPr>
        <p:spPr bwMode="auto">
          <a:xfrm rot="5400000">
            <a:off x="4606926" y="2501900"/>
            <a:ext cx="728662" cy="636587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86" name="Text Box 134"/>
          <p:cNvSpPr txBox="1">
            <a:spLocks noChangeArrowheads="1"/>
          </p:cNvSpPr>
          <p:nvPr/>
        </p:nvSpPr>
        <p:spPr bwMode="auto">
          <a:xfrm>
            <a:off x="1331913" y="5805488"/>
            <a:ext cx="151130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F=</a:t>
            </a:r>
            <a:r>
              <a:rPr kumimoji="0" lang="en-US" altLang="zh-CN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C’F’</a:t>
            </a:r>
          </a:p>
        </p:txBody>
      </p:sp>
      <p:sp>
        <p:nvSpPr>
          <p:cNvPr id="638087" name="Text Box 135"/>
          <p:cNvSpPr txBox="1">
            <a:spLocks noChangeArrowheads="1"/>
          </p:cNvSpPr>
          <p:nvPr/>
        </p:nvSpPr>
        <p:spPr bwMode="auto">
          <a:xfrm>
            <a:off x="2555776" y="5805488"/>
            <a:ext cx="2232025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</a:t>
            </a:r>
            <a:r>
              <a:rPr kumimoji="0" lang="en-US" altLang="zh-CN" sz="32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B’CD’F</a:t>
            </a:r>
          </a:p>
        </p:txBody>
      </p:sp>
      <p:sp>
        <p:nvSpPr>
          <p:cNvPr id="638088" name="Text Box 136"/>
          <p:cNvSpPr txBox="1">
            <a:spLocks noChangeArrowheads="1"/>
          </p:cNvSpPr>
          <p:nvPr/>
        </p:nvSpPr>
        <p:spPr bwMode="auto">
          <a:xfrm>
            <a:off x="4284663" y="5805488"/>
            <a:ext cx="2663825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ACD’F</a:t>
            </a:r>
          </a:p>
        </p:txBody>
      </p:sp>
      <p:sp>
        <p:nvSpPr>
          <p:cNvPr id="638090" name="Text Box 138"/>
          <p:cNvSpPr txBox="1">
            <a:spLocks noChangeArrowheads="1"/>
          </p:cNvSpPr>
          <p:nvPr/>
        </p:nvSpPr>
        <p:spPr bwMode="auto">
          <a:xfrm>
            <a:off x="5867400" y="5805488"/>
            <a:ext cx="2808288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A’BD’EF’</a:t>
            </a:r>
          </a:p>
        </p:txBody>
      </p:sp>
      <p:sp>
        <p:nvSpPr>
          <p:cNvPr id="638092" name="Text Box 140"/>
          <p:cNvSpPr txBox="1">
            <a:spLocks noChangeArrowheads="1"/>
          </p:cNvSpPr>
          <p:nvPr/>
        </p:nvSpPr>
        <p:spPr bwMode="auto">
          <a:xfrm>
            <a:off x="1835150" y="6308725"/>
            <a:ext cx="2881313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A’BDE’F'</a:t>
            </a:r>
          </a:p>
        </p:txBody>
      </p:sp>
      <p:sp>
        <p:nvSpPr>
          <p:cNvPr id="638094" name="Text Box 142"/>
          <p:cNvSpPr txBox="1">
            <a:spLocks noChangeArrowheads="1"/>
          </p:cNvSpPr>
          <p:nvPr/>
        </p:nvSpPr>
        <p:spPr bwMode="auto">
          <a:xfrm>
            <a:off x="4067175" y="6308725"/>
            <a:ext cx="2809875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ABC’DE’</a:t>
            </a:r>
          </a:p>
        </p:txBody>
      </p:sp>
      <p:sp>
        <p:nvSpPr>
          <p:cNvPr id="638097" name="AutoShape 145"/>
          <p:cNvSpPr>
            <a:spLocks noChangeArrowheads="1"/>
          </p:cNvSpPr>
          <p:nvPr/>
        </p:nvSpPr>
        <p:spPr bwMode="auto">
          <a:xfrm>
            <a:off x="3200400" y="4038600"/>
            <a:ext cx="1143000" cy="911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6" name="Text Box 147"/>
          <p:cNvSpPr txBox="1">
            <a:spLocks noChangeArrowheads="1"/>
          </p:cNvSpPr>
          <p:nvPr/>
        </p:nvSpPr>
        <p:spPr bwMode="auto">
          <a:xfrm>
            <a:off x="454025" y="363538"/>
            <a:ext cx="720725" cy="460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7" name="Text Box 2"/>
          <p:cNvSpPr txBox="1">
            <a:spLocks noChangeArrowheads="1"/>
          </p:cNvSpPr>
          <p:nvPr/>
        </p:nvSpPr>
        <p:spPr bwMode="auto">
          <a:xfrm>
            <a:off x="0" y="-88478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六变量</a:t>
            </a:r>
            <a:r>
              <a:rPr lang="zh-CN" altLang="en-US" sz="3100" b="1" dirty="0">
                <a:latin typeface="Arial" charset="0"/>
              </a:rPr>
              <a:t>卡诺图</a:t>
            </a:r>
            <a:endParaRPr lang="en-US" altLang="zh-CN" sz="3100" b="1" dirty="0">
              <a:latin typeface="Arial" charset="0"/>
            </a:endParaRPr>
          </a:p>
        </p:txBody>
      </p:sp>
      <p:pic>
        <p:nvPicPr>
          <p:cNvPr id="148" name="Picture 8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01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4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060" grpId="0" animBg="1" autoUpdateAnimBg="0"/>
      <p:bldP spid="638061" grpId="0" animBg="1"/>
      <p:bldP spid="638063" grpId="0" animBg="1"/>
      <p:bldP spid="638064" grpId="0" animBg="1"/>
      <p:bldP spid="638065" grpId="0" animBg="1"/>
      <p:bldP spid="638066" grpId="0" animBg="1"/>
      <p:bldP spid="638067" grpId="0" animBg="1"/>
      <p:bldP spid="638068" grpId="0" animBg="1"/>
      <p:bldP spid="638069" grpId="0" animBg="1"/>
      <p:bldP spid="638070" grpId="0" animBg="1"/>
      <p:bldP spid="638071" grpId="0" animBg="1"/>
      <p:bldP spid="638072" grpId="0" animBg="1"/>
      <p:bldP spid="638073" grpId="0" animBg="1"/>
      <p:bldP spid="638074" grpId="0" animBg="1"/>
      <p:bldP spid="638075" grpId="0" animBg="1"/>
      <p:bldP spid="638076" grpId="0" animBg="1"/>
      <p:bldP spid="638077" grpId="0" animBg="1"/>
      <p:bldP spid="638078" grpId="0" animBg="1"/>
      <p:bldP spid="638079" grpId="0" animBg="1"/>
      <p:bldP spid="638080" grpId="0" animBg="1"/>
      <p:bldP spid="638081" grpId="0" animBg="1"/>
      <p:bldP spid="638082" grpId="0" animBg="1"/>
      <p:bldP spid="638083" grpId="0" animBg="1"/>
      <p:bldP spid="638084" grpId="0" animBg="1"/>
      <p:bldP spid="638085" grpId="0" animBg="1"/>
      <p:bldP spid="638086" grpId="0" autoUpdateAnimBg="0"/>
      <p:bldP spid="638087" grpId="0" autoUpdateAnimBg="0"/>
      <p:bldP spid="638088" grpId="0" autoUpdateAnimBg="0"/>
      <p:bldP spid="638090" grpId="0" autoUpdateAnimBg="0"/>
      <p:bldP spid="638092" grpId="0" autoUpdateAnimBg="0"/>
      <p:bldP spid="638094" grpId="0" autoUpdateAnimBg="0"/>
      <p:bldP spid="6380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化简方法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928938" y="928688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31751" name="Text Box 3"/>
          <p:cNvSpPr txBox="1">
            <a:spLocks noChangeArrowheads="1"/>
          </p:cNvSpPr>
          <p:nvPr/>
        </p:nvSpPr>
        <p:spPr bwMode="auto">
          <a:xfrm>
            <a:off x="1643063" y="2857500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latin typeface="Arial" charset="0"/>
              </a:rPr>
              <a:t>最简与或式（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latin typeface="Arial" charset="0"/>
              </a:rPr>
              <a:t>最简或与式（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>
                <a:latin typeface="Arial" charset="0"/>
              </a:rPr>
              <a:t> </a:t>
            </a:r>
            <a:r>
              <a:rPr lang="zh-CN" altLang="en-US" sz="3200" b="1"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latin typeface="Arial" charset="0"/>
              </a:rPr>
              <a:t>最简与或非式（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AND-OR-  NOT</a:t>
            </a:r>
            <a:r>
              <a:rPr lang="en-US" altLang="en-US" sz="3200" b="1">
                <a:latin typeface="Arial" charset="0"/>
              </a:rPr>
              <a:t> </a:t>
            </a:r>
            <a:r>
              <a:rPr lang="zh-CN" altLang="en-US" sz="3200" b="1"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500188" y="2071688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" name="Object 34"/>
          <p:cNvGraphicFramePr>
            <a:graphicFrameLocks noChangeAspect="1"/>
          </p:cNvGraphicFramePr>
          <p:nvPr/>
        </p:nvGraphicFramePr>
        <p:xfrm>
          <a:off x="714375" y="3857625"/>
          <a:ext cx="7191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857625"/>
                        <a:ext cx="7191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9225" y="4678288"/>
            <a:ext cx="2590800" cy="1295400"/>
            <a:chOff x="48" y="1824"/>
            <a:chExt cx="1632" cy="816"/>
          </a:xfrm>
        </p:grpSpPr>
        <p:sp>
          <p:nvSpPr>
            <p:cNvPr id="227338" name="Rectangle 10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39" name="Rectangle 11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40" name="Rectangle 12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41" name="Rectangle 13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42" name="Rectangle 14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43" name="Rectangle 15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44" name="Rectangle 16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45" name="Rectangle 17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2868" name="Line 18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69" name="Line 19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0" name="Line 20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1" name="Line 21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2" name="Line 22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3" name="Line 23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4" name="Line 24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5" name="Line 25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6" name="Line 26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7" name="Line 27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356" name="Text Box 28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00   01  11    10</a:t>
              </a:r>
            </a:p>
          </p:txBody>
        </p:sp>
        <p:sp>
          <p:nvSpPr>
            <p:cNvPr id="227357" name="Text Box 29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58" name="Text Box 30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27359" name="Text Box 31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27360" name="Oval 32"/>
          <p:cNvSpPr>
            <a:spLocks noChangeArrowheads="1"/>
          </p:cNvSpPr>
          <p:nvPr/>
        </p:nvSpPr>
        <p:spPr bwMode="auto">
          <a:xfrm>
            <a:off x="1765300" y="5135488"/>
            <a:ext cx="381000" cy="91440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361" name="Oval 33"/>
          <p:cNvSpPr>
            <a:spLocks noChangeArrowheads="1"/>
          </p:cNvSpPr>
          <p:nvPr/>
        </p:nvSpPr>
        <p:spPr bwMode="auto">
          <a:xfrm>
            <a:off x="1116013" y="5568876"/>
            <a:ext cx="990600" cy="381000"/>
          </a:xfrm>
          <a:prstGeom prst="ellipse">
            <a:avLst/>
          </a:prstGeom>
          <a:noFill/>
          <a:ln w="28575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362" name="Oval 34"/>
          <p:cNvSpPr>
            <a:spLocks noChangeArrowheads="1"/>
          </p:cNvSpPr>
          <p:nvPr/>
        </p:nvSpPr>
        <p:spPr bwMode="auto">
          <a:xfrm>
            <a:off x="1765300" y="5568876"/>
            <a:ext cx="990600" cy="381000"/>
          </a:xfrm>
          <a:prstGeom prst="ellips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816225" y="4221088"/>
            <a:ext cx="3048000" cy="2020888"/>
            <a:chOff x="1920" y="2784"/>
            <a:chExt cx="1920" cy="1273"/>
          </a:xfrm>
        </p:grpSpPr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2" name="Rectangle 44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73" name="Rectangle 45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4" name="Rectangle 46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5" name="Rectangle 47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6" name="Rectangle 48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77" name="Rectangle 49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8" name="Rectangle 50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9" name="Rectangle 51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2842" name="Line 52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3" name="Line 53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4" name="Line 54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5" name="Line 55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6" name="Line 56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7" name="Line 57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8" name="Line 58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9" name="Line 59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0" name="Line 60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1" name="Line 61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2" name="Line 62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3" name="Line 63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4" name="Line 64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5" name="Line 65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394" name="Text Box 66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7395" name="Text Box 67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7396" name="Text Box 68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7397" name="Text Box 69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7398" name="AutoShape 70"/>
          <p:cNvSpPr>
            <a:spLocks/>
          </p:cNvSpPr>
          <p:nvPr/>
        </p:nvSpPr>
        <p:spPr bwMode="auto">
          <a:xfrm>
            <a:off x="3492500" y="4776713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399" name="AutoShape 71"/>
          <p:cNvSpPr>
            <a:spLocks/>
          </p:cNvSpPr>
          <p:nvPr/>
        </p:nvSpPr>
        <p:spPr bwMode="auto">
          <a:xfrm>
            <a:off x="3492500" y="5856213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00" name="AutoShape 72"/>
          <p:cNvSpPr>
            <a:spLocks/>
          </p:cNvSpPr>
          <p:nvPr/>
        </p:nvSpPr>
        <p:spPr bwMode="auto">
          <a:xfrm>
            <a:off x="5330825" y="475448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01" name="AutoShape 73"/>
          <p:cNvSpPr>
            <a:spLocks/>
          </p:cNvSpPr>
          <p:nvPr/>
        </p:nvSpPr>
        <p:spPr bwMode="auto">
          <a:xfrm>
            <a:off x="5330825" y="582128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940425" y="4271888"/>
            <a:ext cx="3048000" cy="2020888"/>
            <a:chOff x="1920" y="2784"/>
            <a:chExt cx="1920" cy="1273"/>
          </a:xfrm>
        </p:grpSpPr>
        <p:sp>
          <p:nvSpPr>
            <p:cNvPr id="227403" name="Rectangle 75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4" name="Rectangle 76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05" name="Rectangle 77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06" name="Rectangle 78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7" name="Rectangle 79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8" name="Rectangle 80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9" name="Rectangle 81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0" name="Rectangle 82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1" name="Rectangle 83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2" name="Rectangle 84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3" name="Rectangle 85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4" name="Rectangle 86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5" name="Rectangle 87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6" name="Rectangle 88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17" name="Rectangle 89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18" name="Rectangle 90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</a:p>
          </p:txBody>
        </p:sp>
        <p:sp>
          <p:nvSpPr>
            <p:cNvPr id="32808" name="Line 91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9" name="Line 92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0" name="Line 93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1" name="Line 94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2" name="Line 95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3" name="Line 96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4" name="Line 97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5" name="Line 98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6" name="Line 99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7" name="Line 100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8" name="Line 101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9" name="Line 102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0" name="Line 103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1" name="Line 104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433" name="Text Box 105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7434" name="Text Box 106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7435" name="Text Box 107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7436" name="Text Box 108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7437" name="AutoShape 109"/>
          <p:cNvSpPr>
            <a:spLocks/>
          </p:cNvSpPr>
          <p:nvPr/>
        </p:nvSpPr>
        <p:spPr bwMode="auto">
          <a:xfrm rot="16379608">
            <a:off x="7412831" y="4456832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38" name="AutoShape 110"/>
          <p:cNvSpPr>
            <a:spLocks/>
          </p:cNvSpPr>
          <p:nvPr/>
        </p:nvSpPr>
        <p:spPr bwMode="auto">
          <a:xfrm rot="5455089">
            <a:off x="7412831" y="5609357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42" name="Oval 114"/>
          <p:cNvSpPr>
            <a:spLocks noChangeArrowheads="1"/>
          </p:cNvSpPr>
          <p:nvPr/>
        </p:nvSpPr>
        <p:spPr bwMode="auto">
          <a:xfrm>
            <a:off x="5221288" y="4848151"/>
            <a:ext cx="457200" cy="1524000"/>
          </a:xfrm>
          <a:prstGeom prst="ellips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346200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2.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或与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280828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Arial" pitchFamily="34" charset="0"/>
              </a:rPr>
              <a:t>步骤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①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画圈</a:t>
            </a:r>
            <a:endParaRPr lang="en-US" altLang="zh-CN" sz="28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2785" name="AutoShape 6"/>
          <p:cNvSpPr>
            <a:spLocks/>
          </p:cNvSpPr>
          <p:nvPr/>
        </p:nvSpPr>
        <p:spPr bwMode="auto">
          <a:xfrm>
            <a:off x="323850" y="1555750"/>
            <a:ext cx="533400" cy="1676400"/>
          </a:xfrm>
          <a:prstGeom prst="leftBrace">
            <a:avLst>
              <a:gd name="adj1" fmla="val 26190"/>
              <a:gd name="adj2" fmla="val 50000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32" name="Text Box 7"/>
          <p:cNvSpPr txBox="1">
            <a:spLocks noChangeArrowheads="1"/>
          </p:cNvSpPr>
          <p:nvPr/>
        </p:nvSpPr>
        <p:spPr bwMode="auto">
          <a:xfrm>
            <a:off x="900113" y="1341438"/>
            <a:ext cx="7920037" cy="892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1475" indent="-371475">
              <a:defRPr/>
            </a:pPr>
            <a:r>
              <a:rPr lang="en-US" altLang="zh-CN" dirty="0">
                <a:latin typeface="Arial" charset="0"/>
              </a:rPr>
              <a:t>a).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相邻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的小方格圈在一起。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sz="2800" dirty="0">
                <a:latin typeface="Arial" charset="0"/>
              </a:rPr>
              <a:t>(</a:t>
            </a:r>
            <a:r>
              <a:rPr lang="zh-CN" altLang="en-US" b="1" dirty="0"/>
              <a:t>小方格的个数必须为</a:t>
            </a:r>
            <a:r>
              <a:rPr lang="en-US" altLang="zh-CN" dirty="0">
                <a:latin typeface="Arial" charset="0"/>
              </a:rPr>
              <a:t>  </a:t>
            </a:r>
            <a:r>
              <a:rPr lang="en-US" altLang="zh-CN" b="1" dirty="0">
                <a:solidFill>
                  <a:srgbClr val="D60093"/>
                </a:solidFill>
                <a:latin typeface="Arial" charset="0"/>
              </a:rPr>
              <a:t>2</a:t>
            </a:r>
            <a:r>
              <a:rPr lang="en-US" altLang="zh-CN" b="1" baseline="30000" dirty="0">
                <a:solidFill>
                  <a:srgbClr val="D60093"/>
                </a:solidFill>
                <a:latin typeface="Arial" charset="0"/>
              </a:rPr>
              <a:t>m</a:t>
            </a:r>
            <a:r>
              <a:rPr lang="en-US" altLang="zh-CN" baseline="30000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,</a:t>
            </a:r>
            <a:r>
              <a:rPr lang="en-US" altLang="zh-CN" baseline="30000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m=0,1,2…)</a:t>
            </a:r>
          </a:p>
        </p:txBody>
      </p:sp>
      <p:pic>
        <p:nvPicPr>
          <p:cNvPr id="32787" name="Picture 12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8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19337"/>
              </p:ext>
            </p:extLst>
          </p:nvPr>
        </p:nvGraphicFramePr>
        <p:xfrm>
          <a:off x="395288" y="3645024"/>
          <a:ext cx="7191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8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645024"/>
                        <a:ext cx="7191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900113" y="2246313"/>
            <a:ext cx="3743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charset="0"/>
              </a:rPr>
              <a:t>b).</a:t>
            </a:r>
            <a:r>
              <a:rPr lang="zh-CN" altLang="en-US" b="1"/>
              <a:t>圈</a:t>
            </a:r>
            <a:r>
              <a:rPr lang="zh-CN" altLang="en-US" b="1">
                <a:solidFill>
                  <a:srgbClr val="C00000"/>
                </a:solidFill>
              </a:rPr>
              <a:t>越大越好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928688" y="2857500"/>
            <a:ext cx="518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charset="0"/>
              </a:rPr>
              <a:t>c).</a:t>
            </a:r>
            <a:r>
              <a:rPr lang="zh-CN" altLang="en-US" b="1"/>
              <a:t>小方格可以</a:t>
            </a:r>
            <a:r>
              <a:rPr lang="zh-CN" altLang="en-US" b="1">
                <a:solidFill>
                  <a:srgbClr val="C00000"/>
                </a:solidFill>
              </a:rPr>
              <a:t>重复</a:t>
            </a:r>
            <a:r>
              <a:rPr lang="zh-CN" altLang="en-US" b="1"/>
              <a:t>使用</a:t>
            </a:r>
            <a:endParaRPr lang="zh-CN" altLang="en-US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6" name="Text Box 10"/>
          <p:cNvSpPr txBox="1">
            <a:spLocks noChangeArrowheads="1"/>
          </p:cNvSpPr>
          <p:nvPr/>
        </p:nvSpPr>
        <p:spPr bwMode="auto">
          <a:xfrm>
            <a:off x="1258888" y="3501008"/>
            <a:ext cx="6626225" cy="4619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435100" indent="-1435100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r>
              <a:rPr lang="zh-CN" altLang="en-US" b="1" dirty="0"/>
              <a:t>紧靠在一起的、行列首尾的</a:t>
            </a:r>
            <a:r>
              <a:rPr lang="zh-CN" altLang="en-US" b="1" dirty="0" smtClean="0"/>
              <a:t>、</a:t>
            </a:r>
            <a:r>
              <a:rPr lang="zh-CN" altLang="en-US" b="1" dirty="0"/>
              <a:t>对称</a:t>
            </a:r>
            <a:r>
              <a:rPr lang="zh-CN" altLang="en-US" b="1" dirty="0" smtClean="0"/>
              <a:t>的</a:t>
            </a:r>
            <a:endParaRPr lang="zh-CN" altLang="en-US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2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2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2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22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2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22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60" grpId="0" animBg="1"/>
      <p:bldP spid="227361" grpId="0" animBg="1"/>
      <p:bldP spid="227362" grpId="0" animBg="1"/>
      <p:bldP spid="227398" grpId="0" animBg="1"/>
      <p:bldP spid="227399" grpId="0" animBg="1"/>
      <p:bldP spid="227400" grpId="0" animBg="1"/>
      <p:bldP spid="227401" grpId="0" animBg="1"/>
      <p:bldP spid="227437" grpId="0" animBg="1"/>
      <p:bldP spid="227438" grpId="0" animBg="1"/>
      <p:bldP spid="227442" grpId="0" animBg="1"/>
      <p:bldP spid="114" grpId="0" autoUpdateAnimBg="0"/>
      <p:bldP spid="115" grpId="0" autoUpdateAnimBg="0"/>
      <p:bldP spid="11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4400" y="3861048"/>
            <a:ext cx="3048000" cy="2020888"/>
            <a:chOff x="1920" y="2784"/>
            <a:chExt cx="1920" cy="1273"/>
          </a:xfrm>
        </p:grpSpPr>
        <p:sp>
          <p:nvSpPr>
            <p:cNvPr id="228363" name="Rectangle 11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64" name="Rectangle 12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65" name="Rectangle 13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66" name="Rectangle 14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67" name="Rectangle 15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1" name="Rectangle 19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72" name="Rectangle 20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3" name="Rectangle 21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4" name="Rectangle 22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5" name="Rectangle 23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76" name="Rectangle 24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7" name="Rectangle 25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8" name="Rectangle 26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3866" name="Line 27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7" name="Line 28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8" name="Line 29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9" name="Line 30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0" name="Line 31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1" name="Line 32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2" name="Line 33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3" name="Line 34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4" name="Line 35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5" name="Line 36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6" name="Line 37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7" name="Line 38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8" name="Line 39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9" name="Line 40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93" name="Text Box 41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8394" name="Text Box 42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8395" name="Text Box 43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8396" name="Text Box 44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8397" name="AutoShape 45"/>
          <p:cNvSpPr>
            <a:spLocks/>
          </p:cNvSpPr>
          <p:nvPr/>
        </p:nvSpPr>
        <p:spPr bwMode="auto">
          <a:xfrm>
            <a:off x="1619250" y="4413498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398" name="AutoShape 46"/>
          <p:cNvSpPr>
            <a:spLocks/>
          </p:cNvSpPr>
          <p:nvPr/>
        </p:nvSpPr>
        <p:spPr bwMode="auto">
          <a:xfrm>
            <a:off x="1619250" y="5494586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399" name="AutoShape 47"/>
          <p:cNvSpPr>
            <a:spLocks/>
          </p:cNvSpPr>
          <p:nvPr/>
        </p:nvSpPr>
        <p:spPr bwMode="auto">
          <a:xfrm>
            <a:off x="3429000" y="439444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400" name="AutoShape 48"/>
          <p:cNvSpPr>
            <a:spLocks/>
          </p:cNvSpPr>
          <p:nvPr/>
        </p:nvSpPr>
        <p:spPr bwMode="auto">
          <a:xfrm>
            <a:off x="3429000" y="546124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800600" y="3861048"/>
            <a:ext cx="3048000" cy="2020888"/>
            <a:chOff x="1920" y="2784"/>
            <a:chExt cx="1920" cy="1273"/>
          </a:xfrm>
        </p:grpSpPr>
        <p:sp>
          <p:nvSpPr>
            <p:cNvPr id="228402" name="Rectangle 50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3" name="Rectangle 51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04" name="Rectangle 52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05" name="Rectangle 53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6" name="Rectangle 54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7" name="Rectangle 55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8" name="Rectangle 56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9" name="Rectangle 57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0" name="Rectangle 58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1" name="Rectangle 59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2" name="Rectangle 60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3" name="Rectangle 61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4" name="Rectangle 62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5" name="Rectangle 63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16" name="Rectangle 64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17" name="Rectangle 65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</a:p>
          </p:txBody>
        </p:sp>
        <p:sp>
          <p:nvSpPr>
            <p:cNvPr id="33832" name="Line 66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3" name="Line 67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4" name="Line 68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5" name="Line 69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6" name="Line 70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7" name="Line 71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8" name="Line 72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9" name="Line 73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0" name="Line 74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1" name="Line 75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2" name="Line 76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3" name="Line 77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4" name="Line 78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5" name="Line 79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432" name="Text Box 80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8433" name="Text Box 81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8434" name="Text Box 82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8435" name="Text Box 83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8436" name="AutoShape 84"/>
          <p:cNvSpPr>
            <a:spLocks/>
          </p:cNvSpPr>
          <p:nvPr/>
        </p:nvSpPr>
        <p:spPr bwMode="auto">
          <a:xfrm rot="-5220392">
            <a:off x="6258719" y="4023767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437" name="AutoShape 85"/>
          <p:cNvSpPr>
            <a:spLocks/>
          </p:cNvSpPr>
          <p:nvPr/>
        </p:nvSpPr>
        <p:spPr bwMode="auto">
          <a:xfrm rot="5455089">
            <a:off x="6258719" y="5174705"/>
            <a:ext cx="649287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440" name="Oval 88"/>
          <p:cNvSpPr>
            <a:spLocks noChangeArrowheads="1"/>
          </p:cNvSpPr>
          <p:nvPr/>
        </p:nvSpPr>
        <p:spPr bwMode="auto">
          <a:xfrm>
            <a:off x="3348038" y="4486523"/>
            <a:ext cx="457200" cy="1524000"/>
          </a:xfrm>
          <a:prstGeom prst="ellipse">
            <a:avLst/>
          </a:prstGeom>
          <a:noFill/>
          <a:ln w="28575" cap="sq">
            <a:solidFill>
              <a:srgbClr val="00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pic>
        <p:nvPicPr>
          <p:cNvPr id="33805" name="Picture 9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346200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2.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或与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1428750" y="1412776"/>
            <a:ext cx="10906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Arial" charset="0"/>
              </a:rPr>
              <a:t>Left</a:t>
            </a:r>
          </a:p>
          <a:p>
            <a:pPr eaLnBrk="1" hangingPunct="1"/>
            <a:r>
              <a:rPr lang="en-US" altLang="zh-CN" sz="2800">
                <a:latin typeface="Arial" charset="0"/>
              </a:rPr>
              <a:t>Top </a:t>
            </a: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2786063" y="1698526"/>
            <a:ext cx="46672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不同</a:t>
            </a:r>
            <a:r>
              <a:rPr lang="en-US" altLang="zh-CN" sz="3200" dirty="0">
                <a:latin typeface="Arial" charset="0"/>
              </a:rPr>
              <a:t>——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消去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3" name="AutoShape 5"/>
          <p:cNvSpPr>
            <a:spLocks/>
          </p:cNvSpPr>
          <p:nvPr/>
        </p:nvSpPr>
        <p:spPr bwMode="auto">
          <a:xfrm>
            <a:off x="2363788" y="1628676"/>
            <a:ext cx="304800" cy="760413"/>
          </a:xfrm>
          <a:prstGeom prst="rightBrace">
            <a:avLst>
              <a:gd name="adj1" fmla="val 20848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94" name="AutoShape 7"/>
          <p:cNvSpPr>
            <a:spLocks/>
          </p:cNvSpPr>
          <p:nvPr/>
        </p:nvSpPr>
        <p:spPr bwMode="auto">
          <a:xfrm>
            <a:off x="4643438" y="2636788"/>
            <a:ext cx="177800" cy="990600"/>
          </a:xfrm>
          <a:prstGeom prst="leftBrace">
            <a:avLst>
              <a:gd name="adj1" fmla="val 46429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4930775" y="2420888"/>
            <a:ext cx="388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0: </a:t>
            </a:r>
            <a:r>
              <a:rPr lang="zh-CN" altLang="en-US" sz="2800" b="1">
                <a:solidFill>
                  <a:srgbClr val="C00000"/>
                </a:solidFill>
              </a:rPr>
              <a:t>原</a:t>
            </a:r>
            <a:r>
              <a:rPr lang="zh-CN" altLang="en-US" sz="2800" b="1"/>
              <a:t>变量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4935538" y="3213051"/>
            <a:ext cx="192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1: </a:t>
            </a:r>
            <a:r>
              <a:rPr lang="zh-CN" altLang="en-US" sz="2800" b="1">
                <a:solidFill>
                  <a:srgbClr val="C00000"/>
                </a:solidFill>
              </a:rPr>
              <a:t>反</a:t>
            </a:r>
            <a:r>
              <a:rPr lang="zh-CN" altLang="en-US" sz="2800" b="1"/>
              <a:t>变量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33813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35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步骤②</a:t>
            </a:r>
            <a:r>
              <a:rPr lang="zh-CN" altLang="en-US" b="1"/>
              <a:t> </a:t>
            </a:r>
            <a:r>
              <a:rPr lang="en-US" altLang="zh-CN" sz="3200" b="1"/>
              <a:t>:  </a:t>
            </a:r>
            <a:r>
              <a:rPr lang="zh-CN" altLang="en-US" sz="3200" b="1">
                <a:latin typeface="宋体" pitchFamily="2" charset="-122"/>
              </a:rPr>
              <a:t>每个圈代表一个</a:t>
            </a:r>
            <a:r>
              <a:rPr lang="zh-CN" altLang="en-US" sz="3200" b="1">
                <a:solidFill>
                  <a:srgbClr val="C00000"/>
                </a:solidFill>
              </a:rPr>
              <a:t>和</a:t>
            </a:r>
            <a:r>
              <a:rPr lang="zh-CN" altLang="en-US" sz="3200" b="1">
                <a:solidFill>
                  <a:srgbClr val="C00000"/>
                </a:solidFill>
                <a:latin typeface="宋体" pitchFamily="2" charset="-122"/>
              </a:rPr>
              <a:t>项</a:t>
            </a:r>
            <a:endParaRPr lang="en-US" altLang="zh-CN" sz="3200" b="1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1785938" y="2870151"/>
            <a:ext cx="2928937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相同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750" y="1769964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观察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7135" y="6227242"/>
            <a:ext cx="6027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B+D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46599" y="6228020"/>
            <a:ext cx="7053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C’+D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86959" y="6237312"/>
            <a:ext cx="7053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B+D’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2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97" grpId="0" animBg="1"/>
      <p:bldP spid="228398" grpId="0" animBg="1"/>
      <p:bldP spid="228399" grpId="0" animBg="1"/>
      <p:bldP spid="228400" grpId="0" animBg="1"/>
      <p:bldP spid="228436" grpId="0" animBg="1"/>
      <p:bldP spid="228437" grpId="0" animBg="1"/>
      <p:bldP spid="228440" grpId="0" animBg="1"/>
      <p:bldP spid="91" grpId="0" autoUpdateAnimBg="0"/>
      <p:bldP spid="92" grpId="0" autoUpdateAnimBg="0"/>
      <p:bldP spid="93" grpId="0" animBg="1"/>
      <p:bldP spid="94" grpId="0" animBg="1"/>
      <p:bldP spid="95" grpId="0" autoUpdateAnimBg="0"/>
      <p:bldP spid="96" grpId="0" autoUpdateAnimBg="0"/>
      <p:bldP spid="98" grpId="0" autoUpdateAnimBg="0"/>
      <p:bldP spid="5" grpId="0"/>
      <p:bldP spid="97" grpId="0"/>
      <p:bldP spid="10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11400" y="1773238"/>
            <a:ext cx="3962400" cy="2693987"/>
            <a:chOff x="1920" y="2784"/>
            <a:chExt cx="1920" cy="1273"/>
          </a:xfrm>
        </p:grpSpPr>
        <p:sp>
          <p:nvSpPr>
            <p:cNvPr id="229380" name="Rectangle 4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1" name="Rectangle 5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3" name="Rectangle 7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4" name="Rectangle 8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5" name="Rectangle 9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6" name="Rectangle 10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7" name="Rectangle 11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8" name="Rectangle 12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9" name="Rectangle 13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90" name="Rectangle 14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1" name="Rectangle 15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2" name="Rectangle 16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3" name="Rectangle 17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94" name="Rectangle 18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5" name="Rectangle 19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4851" name="Line 20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Line 21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3" name="Line 22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Line 23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5" name="Line 24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Line 25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Line 26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8" name="Line 27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9" name="Line 28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0" name="Line 29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1" name="Line 30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2" name="Line 31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3" name="Line 32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4" name="Line 33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10" name="Text Box 34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4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9411" name="Text Box 35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3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34867" name="Text Box 36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Arial" charset="0"/>
                </a:rPr>
                <a:t>AB</a:t>
              </a:r>
            </a:p>
          </p:txBody>
        </p:sp>
        <p:sp>
          <p:nvSpPr>
            <p:cNvPr id="34868" name="Text Box 37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Arial" charset="0"/>
                </a:rPr>
                <a:t>CD</a:t>
              </a:r>
            </a:p>
          </p:txBody>
        </p:sp>
      </p:grpSp>
      <p:sp>
        <p:nvSpPr>
          <p:cNvPr id="229414" name="AutoShape 38"/>
          <p:cNvSpPr>
            <a:spLocks/>
          </p:cNvSpPr>
          <p:nvPr/>
        </p:nvSpPr>
        <p:spPr bwMode="auto">
          <a:xfrm>
            <a:off x="3203575" y="2492375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5" name="AutoShape 39"/>
          <p:cNvSpPr>
            <a:spLocks/>
          </p:cNvSpPr>
          <p:nvPr/>
        </p:nvSpPr>
        <p:spPr bwMode="auto">
          <a:xfrm>
            <a:off x="3203575" y="3932238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6" name="AutoShape 40"/>
          <p:cNvSpPr>
            <a:spLocks/>
          </p:cNvSpPr>
          <p:nvPr/>
        </p:nvSpPr>
        <p:spPr bwMode="auto">
          <a:xfrm>
            <a:off x="5580063" y="2492375"/>
            <a:ext cx="495300" cy="609600"/>
          </a:xfrm>
          <a:prstGeom prst="leftBracket">
            <a:avLst>
              <a:gd name="adj" fmla="val 60684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7" name="AutoShape 41"/>
          <p:cNvSpPr>
            <a:spLocks/>
          </p:cNvSpPr>
          <p:nvPr/>
        </p:nvSpPr>
        <p:spPr bwMode="auto">
          <a:xfrm>
            <a:off x="5580063" y="3932238"/>
            <a:ext cx="693737" cy="609600"/>
          </a:xfrm>
          <a:prstGeom prst="leftBracket">
            <a:avLst>
              <a:gd name="adj" fmla="val 49306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8" name="AutoShape 42"/>
          <p:cNvSpPr>
            <a:spLocks noChangeArrowheads="1"/>
          </p:cNvSpPr>
          <p:nvPr/>
        </p:nvSpPr>
        <p:spPr bwMode="auto">
          <a:xfrm>
            <a:off x="3302000" y="2484438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9" name="AutoShape 43"/>
          <p:cNvSpPr>
            <a:spLocks noChangeArrowheads="1"/>
          </p:cNvSpPr>
          <p:nvPr/>
        </p:nvSpPr>
        <p:spPr bwMode="auto">
          <a:xfrm>
            <a:off x="4787900" y="3500438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979613" y="4941888"/>
            <a:ext cx="5181600" cy="579437"/>
            <a:chOff x="1872" y="2784"/>
            <a:chExt cx="3264" cy="365"/>
          </a:xfrm>
        </p:grpSpPr>
        <p:sp>
          <p:nvSpPr>
            <p:cNvPr id="34832" name="Text Box 45"/>
            <p:cNvSpPr txBox="1">
              <a:spLocks noChangeArrowheads="1"/>
            </p:cNvSpPr>
            <p:nvPr/>
          </p:nvSpPr>
          <p:spPr bwMode="auto">
            <a:xfrm>
              <a:off x="1872" y="2784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Arial" charset="0"/>
                </a:rPr>
                <a:t>F= (A+C) </a:t>
              </a:r>
              <a:r>
                <a:rPr lang="en-US" altLang="zh-CN" i="1">
                  <a:latin typeface="Arial" charset="0"/>
                  <a:cs typeface="Times New Roman" pitchFamily="18" charset="0"/>
                </a:rPr>
                <a:t>•</a:t>
              </a:r>
              <a:r>
                <a:rPr lang="en-US" altLang="zh-CN" sz="3200" i="1">
                  <a:latin typeface="Arial" charset="0"/>
                </a:rPr>
                <a:t> (A+C) </a:t>
              </a:r>
              <a:r>
                <a:rPr lang="en-US" altLang="zh-CN" i="1">
                  <a:latin typeface="Arial" charset="0"/>
                  <a:cs typeface="Times New Roman" pitchFamily="18" charset="0"/>
                </a:rPr>
                <a:t>•</a:t>
              </a:r>
              <a:r>
                <a:rPr lang="en-US" altLang="zh-CN" sz="3200" i="1">
                  <a:latin typeface="Arial" charset="0"/>
                </a:rPr>
                <a:t> (B + D)</a:t>
              </a:r>
            </a:p>
          </p:txBody>
        </p:sp>
        <p:sp>
          <p:nvSpPr>
            <p:cNvPr id="34833" name="Line 46"/>
            <p:cNvSpPr>
              <a:spLocks noChangeShapeType="1"/>
            </p:cNvSpPr>
            <p:nvPr/>
          </p:nvSpPr>
          <p:spPr bwMode="auto">
            <a:xfrm>
              <a:off x="3648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4" name="Line 47"/>
            <p:cNvSpPr>
              <a:spLocks noChangeShapeType="1"/>
            </p:cNvSpPr>
            <p:nvPr/>
          </p:nvSpPr>
          <p:spPr bwMode="auto">
            <a:xfrm>
              <a:off x="3312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28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4829" name="Picture 5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5478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2.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或与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34831" name="Text Box 4"/>
          <p:cNvSpPr txBox="1">
            <a:spLocks noChangeArrowheads="1"/>
          </p:cNvSpPr>
          <p:nvPr/>
        </p:nvSpPr>
        <p:spPr bwMode="auto">
          <a:xfrm>
            <a:off x="1214438" y="1071563"/>
            <a:ext cx="645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charset="0"/>
              </a:rPr>
              <a:t>步骤 </a:t>
            </a:r>
            <a:r>
              <a:rPr lang="zh-CN" altLang="en-US" sz="3200" b="1"/>
              <a:t>③</a:t>
            </a:r>
            <a:r>
              <a:rPr lang="en-US" altLang="zh-CN" sz="3200" b="1">
                <a:latin typeface="Arial" charset="0"/>
              </a:rPr>
              <a:t>:   </a:t>
            </a:r>
            <a:r>
              <a:rPr lang="zh-CN" altLang="en-US" sz="3200" b="1">
                <a:latin typeface="宋体" pitchFamily="2" charset="-122"/>
              </a:rPr>
              <a:t>将所有的</a:t>
            </a:r>
            <a:r>
              <a:rPr lang="zh-CN" altLang="en-US" sz="3200" b="1">
                <a:solidFill>
                  <a:srgbClr val="C00000"/>
                </a:solidFill>
              </a:rPr>
              <a:t>和</a:t>
            </a:r>
            <a:r>
              <a:rPr lang="zh-CN" altLang="en-US" sz="3200" b="1">
                <a:latin typeface="宋体" pitchFamily="2" charset="-122"/>
              </a:rPr>
              <a:t>项</a:t>
            </a:r>
            <a:r>
              <a:rPr lang="zh-CN" altLang="en-US" sz="3200" b="1">
                <a:solidFill>
                  <a:srgbClr val="C00000"/>
                </a:solidFill>
              </a:rPr>
              <a:t>相乘</a:t>
            </a:r>
            <a:endParaRPr lang="en-US" altLang="zh-CN" sz="3200" b="1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24328" y="2580000"/>
            <a:ext cx="6027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rgbClr val="FF6600"/>
                </a:solidFill>
              </a:rPr>
              <a:t>B+D</a:t>
            </a:r>
            <a:endParaRPr lang="zh-CN" altLang="en-US" b="1" i="1" dirty="0">
              <a:solidFill>
                <a:srgbClr val="FF66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41965" y="3995772"/>
            <a:ext cx="7674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A’+C’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16280" y="3340812"/>
            <a:ext cx="5850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rgbClr val="9900CC"/>
                </a:solidFill>
              </a:rPr>
              <a:t>A+C</a:t>
            </a:r>
            <a:endParaRPr lang="zh-CN" altLang="en-US" b="1" i="1" dirty="0">
              <a:solidFill>
                <a:srgbClr val="99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4" grpId="0" animBg="1"/>
      <p:bldP spid="229415" grpId="0" animBg="1"/>
      <p:bldP spid="229416" grpId="0" animBg="1"/>
      <p:bldP spid="229417" grpId="0" animBg="1"/>
      <p:bldP spid="229418" grpId="0" animBg="1"/>
      <p:bldP spid="229419" grpId="0" animBg="1"/>
      <p:bldP spid="51" grpId="0"/>
      <p:bldP spid="52" grpId="0"/>
      <p:bldP spid="5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化简方法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928938" y="928688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35847" name="Text Box 3"/>
          <p:cNvSpPr txBox="1">
            <a:spLocks noChangeArrowheads="1"/>
          </p:cNvSpPr>
          <p:nvPr/>
        </p:nvSpPr>
        <p:spPr bwMode="auto">
          <a:xfrm>
            <a:off x="1643063" y="2857500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latin typeface="Arial" charset="0"/>
              </a:rPr>
              <a:t>最简与或式（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latin typeface="Arial" charset="0"/>
              </a:rPr>
              <a:t>最简或与式（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>
                <a:latin typeface="Arial" charset="0"/>
              </a:rPr>
              <a:t> </a:t>
            </a:r>
            <a:r>
              <a:rPr lang="zh-CN" altLang="en-US" sz="3200" b="1"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latin typeface="Arial" charset="0"/>
              </a:rPr>
              <a:t>最简与或非式（</a:t>
            </a:r>
            <a:r>
              <a:rPr lang="en-US" altLang="zh-CN" sz="3200" b="1">
                <a:solidFill>
                  <a:schemeClr val="bg1"/>
                </a:solidFill>
                <a:latin typeface="Arial" charset="0"/>
              </a:rPr>
              <a:t>AND-OR-NOT</a:t>
            </a:r>
            <a:r>
              <a:rPr lang="en-US" altLang="en-US" sz="3200" b="1">
                <a:latin typeface="Arial" charset="0"/>
              </a:rPr>
              <a:t> </a:t>
            </a:r>
            <a:r>
              <a:rPr lang="zh-CN" altLang="en-US" sz="3200" b="1">
                <a:latin typeface="Arial" charset="0"/>
              </a:rPr>
              <a:t>）</a:t>
            </a:r>
            <a:endParaRPr lang="en-US" altLang="zh-CN" sz="3200" b="1">
              <a:latin typeface="Arial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500188" y="2071688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" name="Object 34"/>
          <p:cNvGraphicFramePr>
            <a:graphicFrameLocks noChangeAspect="1"/>
          </p:cNvGraphicFramePr>
          <p:nvPr/>
        </p:nvGraphicFramePr>
        <p:xfrm>
          <a:off x="714375" y="4568825"/>
          <a:ext cx="7191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568825"/>
                        <a:ext cx="7191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60"/>
          <p:cNvGrpSpPr>
            <a:grpSpLocks/>
          </p:cNvGrpSpPr>
          <p:nvPr/>
        </p:nvGrpSpPr>
        <p:grpSpPr bwMode="auto">
          <a:xfrm>
            <a:off x="827088" y="836712"/>
            <a:ext cx="5707062" cy="584200"/>
            <a:chOff x="249" y="618"/>
            <a:chExt cx="3595" cy="368"/>
          </a:xfrm>
        </p:grpSpPr>
        <p:sp>
          <p:nvSpPr>
            <p:cNvPr id="36924" name="Text Box 3"/>
            <p:cNvSpPr txBox="1">
              <a:spLocks noChangeArrowheads="1"/>
            </p:cNvSpPr>
            <p:nvPr/>
          </p:nvSpPr>
          <p:spPr bwMode="auto">
            <a:xfrm>
              <a:off x="249" y="618"/>
              <a:ext cx="359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bg1"/>
                  </a:solidFill>
                </a:rPr>
                <a:t>步骤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3200" b="1" dirty="0">
                  <a:solidFill>
                    <a:schemeClr val="bg1"/>
                  </a:solidFill>
                  <a:latin typeface="宋体" pitchFamily="2" charset="-122"/>
                </a:rPr>
                <a:t>①</a:t>
              </a:r>
              <a:r>
                <a:rPr lang="zh-CN" altLang="en-US" sz="3200" b="1" dirty="0">
                  <a:latin typeface="宋体" pitchFamily="2" charset="-122"/>
                </a:rPr>
                <a:t>：</a:t>
              </a:r>
              <a:r>
                <a:rPr lang="zh-CN" altLang="en-US" sz="3200" b="1" dirty="0"/>
                <a:t>读</a:t>
              </a:r>
              <a:r>
                <a:rPr lang="en-US" altLang="zh-CN" sz="3200" b="1" dirty="0"/>
                <a:t> </a:t>
              </a:r>
              <a:r>
                <a:rPr lang="en-US" altLang="zh-CN" sz="3200" b="1" i="1" dirty="0">
                  <a:solidFill>
                    <a:schemeClr val="hlink"/>
                  </a:solidFill>
                </a:rPr>
                <a:t>F</a:t>
              </a:r>
              <a:r>
                <a:rPr lang="zh-CN" altLang="en-US" sz="3200" b="1" dirty="0"/>
                <a:t>的与或式</a:t>
              </a:r>
              <a:endParaRPr lang="en-US" altLang="zh-CN" sz="3200" b="1" dirty="0"/>
            </a:p>
          </p:txBody>
        </p:sp>
        <p:sp>
          <p:nvSpPr>
            <p:cNvPr id="36925" name="Line 4"/>
            <p:cNvSpPr>
              <a:spLocks noChangeShapeType="1"/>
            </p:cNvSpPr>
            <p:nvPr/>
          </p:nvSpPr>
          <p:spPr bwMode="auto">
            <a:xfrm>
              <a:off x="1746" y="663"/>
              <a:ext cx="116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827088" y="1485454"/>
            <a:ext cx="813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7175" indent="-15271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Arial" charset="0"/>
              </a:rPr>
              <a:t>方法</a:t>
            </a:r>
            <a:r>
              <a:rPr lang="zh-CN" altLang="en-US" sz="2800" dirty="0">
                <a:latin typeface="Arial" charset="0"/>
              </a:rPr>
              <a:t>：同于最简与或式，但关注</a:t>
            </a:r>
            <a:r>
              <a:rPr lang="en-US" altLang="zh-CN" sz="280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Arial" charset="0"/>
              </a:rPr>
              <a:t>“0”</a:t>
            </a:r>
          </a:p>
        </p:txBody>
      </p:sp>
      <p:grpSp>
        <p:nvGrpSpPr>
          <p:cNvPr id="36868" name="Group 61"/>
          <p:cNvGrpSpPr>
            <a:grpSpLocks/>
          </p:cNvGrpSpPr>
          <p:nvPr/>
        </p:nvGrpSpPr>
        <p:grpSpPr bwMode="auto">
          <a:xfrm>
            <a:off x="2805125" y="4592562"/>
            <a:ext cx="4608512" cy="579438"/>
            <a:chOff x="340" y="1706"/>
            <a:chExt cx="2903" cy="365"/>
          </a:xfrm>
        </p:grpSpPr>
        <p:sp>
          <p:nvSpPr>
            <p:cNvPr id="36922" name="Text Box 7"/>
            <p:cNvSpPr txBox="1">
              <a:spLocks noChangeArrowheads="1"/>
            </p:cNvSpPr>
            <p:nvPr/>
          </p:nvSpPr>
          <p:spPr bwMode="auto">
            <a:xfrm>
              <a:off x="340" y="1706"/>
              <a:ext cx="29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bg1"/>
                  </a:solidFill>
                </a:rPr>
                <a:t>步骤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②</a:t>
              </a:r>
              <a:r>
                <a:rPr lang="zh-CN" altLang="en-US" sz="3200" b="1" dirty="0"/>
                <a:t>：对</a:t>
              </a:r>
              <a:r>
                <a:rPr lang="en-US" altLang="zh-CN" sz="3200" b="1" i="1" dirty="0">
                  <a:solidFill>
                    <a:schemeClr val="hlink"/>
                  </a:solidFill>
                </a:rPr>
                <a:t>F</a:t>
              </a:r>
              <a:r>
                <a:rPr lang="zh-CN" altLang="en-US" sz="3200" b="1" dirty="0"/>
                <a:t>求反</a:t>
              </a:r>
            </a:p>
          </p:txBody>
        </p:sp>
        <p:sp>
          <p:nvSpPr>
            <p:cNvPr id="36923" name="Line 8"/>
            <p:cNvSpPr>
              <a:spLocks noChangeShapeType="1"/>
            </p:cNvSpPr>
            <p:nvPr/>
          </p:nvSpPr>
          <p:spPr bwMode="auto">
            <a:xfrm>
              <a:off x="1792" y="1752"/>
              <a:ext cx="100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187450" y="2045618"/>
            <a:ext cx="3733800" cy="1751012"/>
            <a:chOff x="48" y="1824"/>
            <a:chExt cx="1632" cy="815"/>
          </a:xfrm>
        </p:grpSpPr>
        <p:sp>
          <p:nvSpPr>
            <p:cNvPr id="230411" name="Rectangle 11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3" name="Rectangle 13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4" name="Rectangle 14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5" name="Rectangle 15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6" name="Rectangle 16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7" name="Rectangle 17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8" name="Rectangle 18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36908" name="Line 19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9" name="Line 20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0" name="Line 21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1" name="Line 22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2" name="Line 23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3" name="Line 24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Line 25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5" name="Line 26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6" name="Line 27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Line 28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0429" name="Text Box 29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00     01     11      10</a:t>
              </a:r>
            </a:p>
          </p:txBody>
        </p:sp>
        <p:sp>
          <p:nvSpPr>
            <p:cNvPr id="230430" name="Text Box 30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349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31" name="Text Box 31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0432" name="Text Box 32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30433" name="Oval 33"/>
          <p:cNvSpPr>
            <a:spLocks noChangeArrowheads="1"/>
          </p:cNvSpPr>
          <p:nvPr/>
        </p:nvSpPr>
        <p:spPr bwMode="auto">
          <a:xfrm>
            <a:off x="2047875" y="2718718"/>
            <a:ext cx="457200" cy="11430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4" name="Oval 34"/>
          <p:cNvSpPr>
            <a:spLocks noChangeArrowheads="1"/>
          </p:cNvSpPr>
          <p:nvPr/>
        </p:nvSpPr>
        <p:spPr bwMode="auto">
          <a:xfrm>
            <a:off x="1906588" y="2782218"/>
            <a:ext cx="1600200" cy="457200"/>
          </a:xfrm>
          <a:prstGeom prst="ellipse">
            <a:avLst/>
          </a:prstGeom>
          <a:noFill/>
          <a:ln w="38100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5" name="AutoShape 35"/>
          <p:cNvSpPr>
            <a:spLocks/>
          </p:cNvSpPr>
          <p:nvPr/>
        </p:nvSpPr>
        <p:spPr bwMode="auto">
          <a:xfrm>
            <a:off x="1987550" y="2642518"/>
            <a:ext cx="593725" cy="609600"/>
          </a:xfrm>
          <a:prstGeom prst="rightBracket">
            <a:avLst>
              <a:gd name="adj" fmla="val 51337"/>
            </a:avLst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6" name="AutoShape 36"/>
          <p:cNvSpPr>
            <a:spLocks/>
          </p:cNvSpPr>
          <p:nvPr/>
        </p:nvSpPr>
        <p:spPr bwMode="auto">
          <a:xfrm>
            <a:off x="4333875" y="2642518"/>
            <a:ext cx="495300" cy="609600"/>
          </a:xfrm>
          <a:prstGeom prst="leftBracket">
            <a:avLst>
              <a:gd name="adj" fmla="val 60684"/>
            </a:avLst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900113" y="4005734"/>
            <a:ext cx="3200400" cy="579437"/>
            <a:chOff x="864" y="3408"/>
            <a:chExt cx="2016" cy="365"/>
          </a:xfrm>
        </p:grpSpPr>
        <p:sp>
          <p:nvSpPr>
            <p:cNvPr id="36892" name="Text Box 37"/>
            <p:cNvSpPr txBox="1">
              <a:spLocks noChangeArrowheads="1"/>
            </p:cNvSpPr>
            <p:nvPr/>
          </p:nvSpPr>
          <p:spPr bwMode="auto">
            <a:xfrm>
              <a:off x="864" y="3408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</a:rPr>
                <a:t>F= AB+BC+AC</a:t>
              </a:r>
            </a:p>
          </p:txBody>
        </p:sp>
        <p:sp>
          <p:nvSpPr>
            <p:cNvPr id="36893" name="Line 38"/>
            <p:cNvSpPr>
              <a:spLocks noChangeShapeType="1"/>
            </p:cNvSpPr>
            <p:nvPr/>
          </p:nvSpPr>
          <p:spPr bwMode="auto">
            <a:xfrm>
              <a:off x="2304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4" name="Line 39"/>
            <p:cNvSpPr>
              <a:spLocks noChangeShapeType="1"/>
            </p:cNvSpPr>
            <p:nvPr/>
          </p:nvSpPr>
          <p:spPr bwMode="auto">
            <a:xfrm>
              <a:off x="1968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5" name="Line 40"/>
            <p:cNvSpPr>
              <a:spLocks noChangeShapeType="1"/>
            </p:cNvSpPr>
            <p:nvPr/>
          </p:nvSpPr>
          <p:spPr bwMode="auto">
            <a:xfrm>
              <a:off x="1776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41"/>
            <p:cNvSpPr>
              <a:spLocks noChangeShapeType="1"/>
            </p:cNvSpPr>
            <p:nvPr/>
          </p:nvSpPr>
          <p:spPr bwMode="auto">
            <a:xfrm>
              <a:off x="1488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Line 42"/>
            <p:cNvSpPr>
              <a:spLocks noChangeShapeType="1"/>
            </p:cNvSpPr>
            <p:nvPr/>
          </p:nvSpPr>
          <p:spPr bwMode="auto">
            <a:xfrm>
              <a:off x="1296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8" name="Line 43"/>
            <p:cNvSpPr>
              <a:spLocks noChangeShapeType="1"/>
            </p:cNvSpPr>
            <p:nvPr/>
          </p:nvSpPr>
          <p:spPr bwMode="auto">
            <a:xfrm>
              <a:off x="960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9" name="Line 44"/>
            <p:cNvSpPr>
              <a:spLocks noChangeShapeType="1"/>
            </p:cNvSpPr>
            <p:nvPr/>
          </p:nvSpPr>
          <p:spPr bwMode="auto">
            <a:xfrm>
              <a:off x="2496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899592" y="5480150"/>
            <a:ext cx="3200400" cy="609600"/>
            <a:chOff x="864" y="3744"/>
            <a:chExt cx="2016" cy="384"/>
          </a:xfrm>
        </p:grpSpPr>
        <p:sp>
          <p:nvSpPr>
            <p:cNvPr id="36884" name="Text Box 47"/>
            <p:cNvSpPr txBox="1">
              <a:spLocks noChangeArrowheads="1"/>
            </p:cNvSpPr>
            <p:nvPr/>
          </p:nvSpPr>
          <p:spPr bwMode="auto">
            <a:xfrm>
              <a:off x="864" y="3763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</a:rPr>
                <a:t>F= AB+BC+AC</a:t>
              </a:r>
            </a:p>
          </p:txBody>
        </p:sp>
        <p:sp>
          <p:nvSpPr>
            <p:cNvPr id="36885" name="Line 48"/>
            <p:cNvSpPr>
              <a:spLocks noChangeShapeType="1"/>
            </p:cNvSpPr>
            <p:nvPr/>
          </p:nvSpPr>
          <p:spPr bwMode="auto">
            <a:xfrm>
              <a:off x="2304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Line 49"/>
            <p:cNvSpPr>
              <a:spLocks noChangeShapeType="1"/>
            </p:cNvSpPr>
            <p:nvPr/>
          </p:nvSpPr>
          <p:spPr bwMode="auto">
            <a:xfrm>
              <a:off x="1968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7" name="Line 50"/>
            <p:cNvSpPr>
              <a:spLocks noChangeShapeType="1"/>
            </p:cNvSpPr>
            <p:nvPr/>
          </p:nvSpPr>
          <p:spPr bwMode="auto">
            <a:xfrm>
              <a:off x="177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8" name="Line 51"/>
            <p:cNvSpPr>
              <a:spLocks noChangeShapeType="1"/>
            </p:cNvSpPr>
            <p:nvPr/>
          </p:nvSpPr>
          <p:spPr bwMode="auto">
            <a:xfrm>
              <a:off x="1488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9" name="Line 52"/>
            <p:cNvSpPr>
              <a:spLocks noChangeShapeType="1"/>
            </p:cNvSpPr>
            <p:nvPr/>
          </p:nvSpPr>
          <p:spPr bwMode="auto">
            <a:xfrm>
              <a:off x="129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249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1248" y="3744"/>
              <a:ext cx="13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0457" name="AutoShape 57"/>
          <p:cNvSpPr>
            <a:spLocks noChangeArrowheads="1"/>
          </p:cNvSpPr>
          <p:nvPr/>
        </p:nvSpPr>
        <p:spPr bwMode="auto">
          <a:xfrm rot="5400000">
            <a:off x="1928136" y="4751291"/>
            <a:ext cx="863996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28575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187450" y="188913"/>
            <a:ext cx="68262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3.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 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与或非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pic>
        <p:nvPicPr>
          <p:cNvPr id="36880" name="Picture 6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3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 autoUpdateAnimBg="0"/>
      <p:bldP spid="230433" grpId="0" animBg="1"/>
      <p:bldP spid="230434" grpId="0" animBg="1"/>
      <p:bldP spid="230435" grpId="0" animBg="1"/>
      <p:bldP spid="230436" grpId="0" animBg="1"/>
      <p:bldP spid="23045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化简方法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40966" name="Text Box 3"/>
          <p:cNvSpPr txBox="1">
            <a:spLocks noChangeArrowheads="1"/>
          </p:cNvSpPr>
          <p:nvPr/>
        </p:nvSpPr>
        <p:spPr bwMode="auto">
          <a:xfrm>
            <a:off x="2411413" y="2420938"/>
            <a:ext cx="5040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latin typeface="Arial" charset="0"/>
              </a:rPr>
              <a:t>带无关项的卡诺图化简</a:t>
            </a:r>
            <a:endParaRPr lang="en-US" altLang="zh-CN" sz="3200" b="1">
              <a:latin typeface="Arial" charset="0"/>
            </a:endParaRPr>
          </a:p>
        </p:txBody>
      </p:sp>
      <p:graphicFrame>
        <p:nvGraphicFramePr>
          <p:cNvPr id="221218" name="Object 34"/>
          <p:cNvGraphicFramePr>
            <a:graphicFrameLocks noChangeAspect="1"/>
          </p:cNvGraphicFramePr>
          <p:nvPr/>
        </p:nvGraphicFramePr>
        <p:xfrm>
          <a:off x="1403350" y="2636838"/>
          <a:ext cx="7191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7191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771775" y="1052513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900113" y="836613"/>
            <a:ext cx="788352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>
                <a:latin typeface="Arial" charset="0"/>
              </a:rPr>
              <a:t>数据判断与操作</a:t>
            </a:r>
            <a:r>
              <a:rPr kumimoji="0" lang="en-US" altLang="zh-CN" sz="2800" b="1" dirty="0">
                <a:latin typeface="Arial" charset="0"/>
              </a:rPr>
              <a:t>:</a:t>
            </a:r>
            <a:br>
              <a:rPr kumimoji="0" lang="en-US" altLang="zh-CN" sz="2800" b="1" dirty="0">
                <a:latin typeface="Arial" charset="0"/>
              </a:rPr>
            </a:br>
            <a:r>
              <a:rPr kumimoji="0" lang="zh-CN" altLang="en-US" dirty="0">
                <a:latin typeface="+mn-ea"/>
                <a:ea typeface="+mn-ea"/>
              </a:rPr>
              <a:t>输入</a:t>
            </a:r>
            <a:r>
              <a:rPr kumimoji="0" lang="en-US" altLang="zh-CN" dirty="0">
                <a:latin typeface="+mn-ea"/>
                <a:ea typeface="+mn-ea"/>
              </a:rPr>
              <a:t> X is 4-bits BCD8421 code, </a:t>
            </a:r>
            <a:r>
              <a:rPr kumimoji="0" lang="zh-CN" altLang="en-US" dirty="0">
                <a:latin typeface="+mn-ea"/>
                <a:ea typeface="+mn-ea"/>
              </a:rPr>
              <a:t>若</a:t>
            </a:r>
            <a:r>
              <a:rPr kumimoji="0" lang="en-US" altLang="zh-CN" dirty="0">
                <a:latin typeface="+mn-ea"/>
                <a:ea typeface="+mn-ea"/>
              </a:rPr>
              <a:t> X</a:t>
            </a:r>
            <a:r>
              <a:rPr kumimoji="0" lang="en-US" altLang="zh-CN" dirty="0"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0" lang="en-US" altLang="zh-CN" dirty="0">
                <a:latin typeface="+mn-ea"/>
                <a:ea typeface="+mn-ea"/>
              </a:rPr>
              <a:t>5, </a:t>
            </a:r>
            <a:r>
              <a:rPr kumimoji="0" lang="zh-CN" altLang="en-US" dirty="0">
                <a:latin typeface="+mn-ea"/>
                <a:ea typeface="+mn-ea"/>
              </a:rPr>
              <a:t>输出 </a:t>
            </a:r>
            <a:r>
              <a:rPr kumimoji="0" lang="en-US" altLang="zh-CN" dirty="0">
                <a:latin typeface="+mn-ea"/>
                <a:ea typeface="+mn-ea"/>
              </a:rPr>
              <a:t>F=1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27313" y="2636838"/>
            <a:ext cx="4194175" cy="2952750"/>
            <a:chOff x="1689" y="1480"/>
            <a:chExt cx="2642" cy="1738"/>
          </a:xfrm>
        </p:grpSpPr>
        <p:sp>
          <p:nvSpPr>
            <p:cNvPr id="43019" name="Rectangle 3"/>
            <p:cNvSpPr>
              <a:spLocks noChangeArrowheads="1"/>
            </p:cNvSpPr>
            <p:nvPr/>
          </p:nvSpPr>
          <p:spPr bwMode="auto">
            <a:xfrm>
              <a:off x="3805" y="2191"/>
              <a:ext cx="526" cy="333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3020" name="Rectangle 4"/>
            <p:cNvSpPr>
              <a:spLocks noChangeArrowheads="1"/>
            </p:cNvSpPr>
            <p:nvPr/>
          </p:nvSpPr>
          <p:spPr bwMode="auto">
            <a:xfrm>
              <a:off x="3279" y="2191"/>
              <a:ext cx="526" cy="333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3021" name="Rectangle 5"/>
            <p:cNvSpPr>
              <a:spLocks noChangeArrowheads="1"/>
            </p:cNvSpPr>
            <p:nvPr/>
          </p:nvSpPr>
          <p:spPr bwMode="auto">
            <a:xfrm>
              <a:off x="2752" y="2191"/>
              <a:ext cx="527" cy="333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3022" name="Rectangle 6"/>
            <p:cNvSpPr>
              <a:spLocks noChangeArrowheads="1"/>
            </p:cNvSpPr>
            <p:nvPr/>
          </p:nvSpPr>
          <p:spPr bwMode="auto">
            <a:xfrm>
              <a:off x="1700" y="2191"/>
              <a:ext cx="526" cy="333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01</a:t>
              </a:r>
            </a:p>
          </p:txBody>
        </p:sp>
        <p:sp>
          <p:nvSpPr>
            <p:cNvPr id="43023" name="Rectangle 7"/>
            <p:cNvSpPr>
              <a:spLocks noChangeArrowheads="1"/>
            </p:cNvSpPr>
            <p:nvPr/>
          </p:nvSpPr>
          <p:spPr bwMode="auto">
            <a:xfrm>
              <a:off x="3805" y="1859"/>
              <a:ext cx="526" cy="332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3024" name="Rectangle 8"/>
            <p:cNvSpPr>
              <a:spLocks noChangeArrowheads="1"/>
            </p:cNvSpPr>
            <p:nvPr/>
          </p:nvSpPr>
          <p:spPr bwMode="auto">
            <a:xfrm>
              <a:off x="3279" y="1859"/>
              <a:ext cx="526" cy="332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3025" name="Rectangle 9"/>
            <p:cNvSpPr>
              <a:spLocks noChangeArrowheads="1"/>
            </p:cNvSpPr>
            <p:nvPr/>
          </p:nvSpPr>
          <p:spPr bwMode="auto">
            <a:xfrm>
              <a:off x="2752" y="1859"/>
              <a:ext cx="527" cy="332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0</a:t>
              </a:r>
            </a:p>
          </p:txBody>
        </p:sp>
        <p:sp>
          <p:nvSpPr>
            <p:cNvPr id="43026" name="Rectangle 10"/>
            <p:cNvSpPr>
              <a:spLocks noChangeArrowheads="1"/>
            </p:cNvSpPr>
            <p:nvPr/>
          </p:nvSpPr>
          <p:spPr bwMode="auto">
            <a:xfrm>
              <a:off x="2226" y="1859"/>
              <a:ext cx="526" cy="332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0</a:t>
              </a:r>
            </a:p>
          </p:txBody>
        </p:sp>
        <p:sp>
          <p:nvSpPr>
            <p:cNvPr id="43027" name="Rectangle 11"/>
            <p:cNvSpPr>
              <a:spLocks noChangeArrowheads="1"/>
            </p:cNvSpPr>
            <p:nvPr/>
          </p:nvSpPr>
          <p:spPr bwMode="auto">
            <a:xfrm>
              <a:off x="1700" y="1859"/>
              <a:ext cx="526" cy="332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00</a:t>
              </a:r>
            </a:p>
          </p:txBody>
        </p:sp>
        <p:sp>
          <p:nvSpPr>
            <p:cNvPr id="43028" name="Rectangle 12"/>
            <p:cNvSpPr>
              <a:spLocks noChangeArrowheads="1"/>
            </p:cNvSpPr>
            <p:nvPr/>
          </p:nvSpPr>
          <p:spPr bwMode="auto">
            <a:xfrm>
              <a:off x="3805" y="1526"/>
              <a:ext cx="526" cy="333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10</a:t>
              </a:r>
            </a:p>
          </p:txBody>
        </p:sp>
        <p:sp>
          <p:nvSpPr>
            <p:cNvPr id="43029" name="Rectangle 13"/>
            <p:cNvSpPr>
              <a:spLocks noChangeArrowheads="1"/>
            </p:cNvSpPr>
            <p:nvPr/>
          </p:nvSpPr>
          <p:spPr bwMode="auto">
            <a:xfrm>
              <a:off x="3279" y="1526"/>
              <a:ext cx="526" cy="333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11</a:t>
              </a:r>
            </a:p>
          </p:txBody>
        </p:sp>
        <p:sp>
          <p:nvSpPr>
            <p:cNvPr id="43030" name="Rectangle 14"/>
            <p:cNvSpPr>
              <a:spLocks noChangeArrowheads="1"/>
            </p:cNvSpPr>
            <p:nvPr/>
          </p:nvSpPr>
          <p:spPr bwMode="auto">
            <a:xfrm>
              <a:off x="2752" y="1526"/>
              <a:ext cx="527" cy="333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01</a:t>
              </a:r>
            </a:p>
          </p:txBody>
        </p:sp>
        <p:sp>
          <p:nvSpPr>
            <p:cNvPr id="43031" name="Rectangle 15"/>
            <p:cNvSpPr>
              <a:spLocks noChangeArrowheads="1"/>
            </p:cNvSpPr>
            <p:nvPr/>
          </p:nvSpPr>
          <p:spPr bwMode="auto">
            <a:xfrm>
              <a:off x="2226" y="1526"/>
              <a:ext cx="526" cy="333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00</a:t>
              </a:r>
            </a:p>
          </p:txBody>
        </p:sp>
        <p:sp>
          <p:nvSpPr>
            <p:cNvPr id="43032" name="Rectangle 16"/>
            <p:cNvSpPr>
              <a:spLocks noChangeArrowheads="1"/>
            </p:cNvSpPr>
            <p:nvPr/>
          </p:nvSpPr>
          <p:spPr bwMode="auto">
            <a:xfrm>
              <a:off x="1700" y="1526"/>
              <a:ext cx="526" cy="333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43033" name="Line 17"/>
            <p:cNvSpPr>
              <a:spLocks noChangeShapeType="1"/>
            </p:cNvSpPr>
            <p:nvPr/>
          </p:nvSpPr>
          <p:spPr bwMode="auto">
            <a:xfrm>
              <a:off x="1700" y="1526"/>
              <a:ext cx="2631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4" name="Line 18"/>
            <p:cNvSpPr>
              <a:spLocks noChangeShapeType="1"/>
            </p:cNvSpPr>
            <p:nvPr/>
          </p:nvSpPr>
          <p:spPr bwMode="auto">
            <a:xfrm>
              <a:off x="1700" y="1859"/>
              <a:ext cx="263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5" name="Line 19"/>
            <p:cNvSpPr>
              <a:spLocks noChangeShapeType="1"/>
            </p:cNvSpPr>
            <p:nvPr/>
          </p:nvSpPr>
          <p:spPr bwMode="auto">
            <a:xfrm>
              <a:off x="1700" y="2191"/>
              <a:ext cx="263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6" name="Line 20"/>
            <p:cNvSpPr>
              <a:spLocks noChangeShapeType="1"/>
            </p:cNvSpPr>
            <p:nvPr/>
          </p:nvSpPr>
          <p:spPr bwMode="auto">
            <a:xfrm>
              <a:off x="1700" y="2524"/>
              <a:ext cx="2631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7" name="Line 21"/>
            <p:cNvSpPr>
              <a:spLocks noChangeShapeType="1"/>
            </p:cNvSpPr>
            <p:nvPr/>
          </p:nvSpPr>
          <p:spPr bwMode="auto">
            <a:xfrm>
              <a:off x="1700" y="1526"/>
              <a:ext cx="0" cy="99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8" name="Line 22"/>
            <p:cNvSpPr>
              <a:spLocks noChangeShapeType="1"/>
            </p:cNvSpPr>
            <p:nvPr/>
          </p:nvSpPr>
          <p:spPr bwMode="auto">
            <a:xfrm>
              <a:off x="2226" y="1526"/>
              <a:ext cx="0" cy="99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9" name="Line 23"/>
            <p:cNvSpPr>
              <a:spLocks noChangeShapeType="1"/>
            </p:cNvSpPr>
            <p:nvPr/>
          </p:nvSpPr>
          <p:spPr bwMode="auto">
            <a:xfrm>
              <a:off x="2752" y="1526"/>
              <a:ext cx="0" cy="99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0" name="Line 24"/>
            <p:cNvSpPr>
              <a:spLocks noChangeShapeType="1"/>
            </p:cNvSpPr>
            <p:nvPr/>
          </p:nvSpPr>
          <p:spPr bwMode="auto">
            <a:xfrm>
              <a:off x="3279" y="1526"/>
              <a:ext cx="0" cy="99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1" name="Line 25"/>
            <p:cNvSpPr>
              <a:spLocks noChangeShapeType="1"/>
            </p:cNvSpPr>
            <p:nvPr/>
          </p:nvSpPr>
          <p:spPr bwMode="auto">
            <a:xfrm>
              <a:off x="3805" y="1526"/>
              <a:ext cx="0" cy="99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2" name="Line 26"/>
            <p:cNvSpPr>
              <a:spLocks noChangeShapeType="1"/>
            </p:cNvSpPr>
            <p:nvPr/>
          </p:nvSpPr>
          <p:spPr bwMode="auto">
            <a:xfrm>
              <a:off x="4331" y="1526"/>
              <a:ext cx="0" cy="99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3" name="Line 27"/>
            <p:cNvSpPr>
              <a:spLocks noChangeShapeType="1"/>
            </p:cNvSpPr>
            <p:nvPr/>
          </p:nvSpPr>
          <p:spPr bwMode="auto">
            <a:xfrm>
              <a:off x="1700" y="1526"/>
              <a:ext cx="545" cy="31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4" name="Text Box 28"/>
            <p:cNvSpPr txBox="1">
              <a:spLocks noChangeArrowheads="1"/>
            </p:cNvSpPr>
            <p:nvPr/>
          </p:nvSpPr>
          <p:spPr bwMode="auto">
            <a:xfrm>
              <a:off x="1882" y="1480"/>
              <a:ext cx="36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b="1">
                  <a:latin typeface="Arial" charset="0"/>
                </a:rPr>
                <a:t>AB</a:t>
              </a:r>
            </a:p>
          </p:txBody>
        </p:sp>
        <p:sp>
          <p:nvSpPr>
            <p:cNvPr id="43045" name="Text Box 29"/>
            <p:cNvSpPr txBox="1">
              <a:spLocks noChangeArrowheads="1"/>
            </p:cNvSpPr>
            <p:nvPr/>
          </p:nvSpPr>
          <p:spPr bwMode="auto">
            <a:xfrm>
              <a:off x="1689" y="1662"/>
              <a:ext cx="36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b="1">
                  <a:latin typeface="Arial" charset="0"/>
                </a:rPr>
                <a:t>CD</a:t>
              </a:r>
            </a:p>
          </p:txBody>
        </p:sp>
        <p:sp>
          <p:nvSpPr>
            <p:cNvPr id="43046" name="Rectangle 30"/>
            <p:cNvSpPr>
              <a:spLocks noChangeArrowheads="1"/>
            </p:cNvSpPr>
            <p:nvPr/>
          </p:nvSpPr>
          <p:spPr bwMode="auto">
            <a:xfrm>
              <a:off x="3805" y="2864"/>
              <a:ext cx="526" cy="3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3047" name="Rectangle 31"/>
            <p:cNvSpPr>
              <a:spLocks noChangeArrowheads="1"/>
            </p:cNvSpPr>
            <p:nvPr/>
          </p:nvSpPr>
          <p:spPr bwMode="auto">
            <a:xfrm>
              <a:off x="3279" y="2864"/>
              <a:ext cx="526" cy="3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3048" name="Rectangle 32"/>
            <p:cNvSpPr>
              <a:spLocks noChangeArrowheads="1"/>
            </p:cNvSpPr>
            <p:nvPr/>
          </p:nvSpPr>
          <p:spPr bwMode="auto">
            <a:xfrm>
              <a:off x="2753" y="2864"/>
              <a:ext cx="526" cy="3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3049" name="Rectangle 33"/>
            <p:cNvSpPr>
              <a:spLocks noChangeArrowheads="1"/>
            </p:cNvSpPr>
            <p:nvPr/>
          </p:nvSpPr>
          <p:spPr bwMode="auto">
            <a:xfrm>
              <a:off x="2200" y="2864"/>
              <a:ext cx="55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3050" name="Rectangle 34"/>
            <p:cNvSpPr>
              <a:spLocks noChangeArrowheads="1"/>
            </p:cNvSpPr>
            <p:nvPr/>
          </p:nvSpPr>
          <p:spPr bwMode="auto">
            <a:xfrm>
              <a:off x="1701" y="2864"/>
              <a:ext cx="49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10</a:t>
              </a:r>
            </a:p>
          </p:txBody>
        </p:sp>
        <p:sp>
          <p:nvSpPr>
            <p:cNvPr id="43051" name="Rectangle 35"/>
            <p:cNvSpPr>
              <a:spLocks noChangeArrowheads="1"/>
            </p:cNvSpPr>
            <p:nvPr/>
          </p:nvSpPr>
          <p:spPr bwMode="auto">
            <a:xfrm>
              <a:off x="3805" y="2523"/>
              <a:ext cx="526" cy="3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3052" name="Rectangle 36"/>
            <p:cNvSpPr>
              <a:spLocks noChangeArrowheads="1"/>
            </p:cNvSpPr>
            <p:nvPr/>
          </p:nvSpPr>
          <p:spPr bwMode="auto">
            <a:xfrm>
              <a:off x="3279" y="2523"/>
              <a:ext cx="526" cy="3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3053" name="Rectangle 37"/>
            <p:cNvSpPr>
              <a:spLocks noChangeArrowheads="1"/>
            </p:cNvSpPr>
            <p:nvPr/>
          </p:nvSpPr>
          <p:spPr bwMode="auto">
            <a:xfrm>
              <a:off x="2753" y="2523"/>
              <a:ext cx="526" cy="3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3054" name="Rectangle 38"/>
            <p:cNvSpPr>
              <a:spLocks noChangeArrowheads="1"/>
            </p:cNvSpPr>
            <p:nvPr/>
          </p:nvSpPr>
          <p:spPr bwMode="auto">
            <a:xfrm>
              <a:off x="2200" y="2523"/>
              <a:ext cx="55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 </a:t>
              </a:r>
              <a:r>
                <a:rPr lang="en-US" altLang="zh-CN" sz="2800" b="1"/>
                <a:t>0</a:t>
              </a:r>
            </a:p>
          </p:txBody>
        </p:sp>
        <p:sp>
          <p:nvSpPr>
            <p:cNvPr id="43055" name="Rectangle 39"/>
            <p:cNvSpPr>
              <a:spLocks noChangeArrowheads="1"/>
            </p:cNvSpPr>
            <p:nvPr/>
          </p:nvSpPr>
          <p:spPr bwMode="auto">
            <a:xfrm>
              <a:off x="1701" y="2523"/>
              <a:ext cx="49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11</a:t>
              </a:r>
            </a:p>
          </p:txBody>
        </p:sp>
        <p:sp>
          <p:nvSpPr>
            <p:cNvPr id="43056" name="Line 40"/>
            <p:cNvSpPr>
              <a:spLocks noChangeShapeType="1"/>
            </p:cNvSpPr>
            <p:nvPr/>
          </p:nvSpPr>
          <p:spPr bwMode="auto">
            <a:xfrm>
              <a:off x="1701" y="2523"/>
              <a:ext cx="26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7" name="Line 41"/>
            <p:cNvSpPr>
              <a:spLocks noChangeShapeType="1"/>
            </p:cNvSpPr>
            <p:nvPr/>
          </p:nvSpPr>
          <p:spPr bwMode="auto">
            <a:xfrm>
              <a:off x="1701" y="2864"/>
              <a:ext cx="263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8" name="Line 42"/>
            <p:cNvSpPr>
              <a:spLocks noChangeShapeType="1"/>
            </p:cNvSpPr>
            <p:nvPr/>
          </p:nvSpPr>
          <p:spPr bwMode="auto">
            <a:xfrm>
              <a:off x="1701" y="3204"/>
              <a:ext cx="26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9" name="Line 43"/>
            <p:cNvSpPr>
              <a:spLocks noChangeShapeType="1"/>
            </p:cNvSpPr>
            <p:nvPr/>
          </p:nvSpPr>
          <p:spPr bwMode="auto">
            <a:xfrm>
              <a:off x="1701" y="2523"/>
              <a:ext cx="0" cy="68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0" name="Line 44"/>
            <p:cNvSpPr>
              <a:spLocks noChangeShapeType="1"/>
            </p:cNvSpPr>
            <p:nvPr/>
          </p:nvSpPr>
          <p:spPr bwMode="auto">
            <a:xfrm>
              <a:off x="2245" y="2523"/>
              <a:ext cx="0" cy="6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1" name="Line 45"/>
            <p:cNvSpPr>
              <a:spLocks noChangeShapeType="1"/>
            </p:cNvSpPr>
            <p:nvPr/>
          </p:nvSpPr>
          <p:spPr bwMode="auto">
            <a:xfrm>
              <a:off x="2753" y="2523"/>
              <a:ext cx="0" cy="6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2" name="Line 46"/>
            <p:cNvSpPr>
              <a:spLocks noChangeShapeType="1"/>
            </p:cNvSpPr>
            <p:nvPr/>
          </p:nvSpPr>
          <p:spPr bwMode="auto">
            <a:xfrm>
              <a:off x="3279" y="2523"/>
              <a:ext cx="0" cy="6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3" name="Line 47"/>
            <p:cNvSpPr>
              <a:spLocks noChangeShapeType="1"/>
            </p:cNvSpPr>
            <p:nvPr/>
          </p:nvSpPr>
          <p:spPr bwMode="auto">
            <a:xfrm>
              <a:off x="3805" y="2523"/>
              <a:ext cx="0" cy="6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4" name="Line 48"/>
            <p:cNvSpPr>
              <a:spLocks noChangeShapeType="1"/>
            </p:cNvSpPr>
            <p:nvPr/>
          </p:nvSpPr>
          <p:spPr bwMode="auto">
            <a:xfrm>
              <a:off x="4331" y="2523"/>
              <a:ext cx="0" cy="68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5" name="Rectangle 49"/>
            <p:cNvSpPr>
              <a:spLocks noChangeArrowheads="1"/>
            </p:cNvSpPr>
            <p:nvPr/>
          </p:nvSpPr>
          <p:spPr bwMode="auto">
            <a:xfrm>
              <a:off x="2245" y="2205"/>
              <a:ext cx="52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0</a:t>
              </a:r>
            </a:p>
          </p:txBody>
        </p:sp>
        <p:sp>
          <p:nvSpPr>
            <p:cNvPr id="43066" name="Rectangle 50"/>
            <p:cNvSpPr>
              <a:spLocks noChangeArrowheads="1"/>
            </p:cNvSpPr>
            <p:nvPr/>
          </p:nvSpPr>
          <p:spPr bwMode="auto">
            <a:xfrm>
              <a:off x="2245" y="2886"/>
              <a:ext cx="52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0</a:t>
              </a:r>
            </a:p>
          </p:txBody>
        </p:sp>
      </p:grpSp>
      <p:sp>
        <p:nvSpPr>
          <p:cNvPr id="282679" name="Text Box 55"/>
          <p:cNvSpPr txBox="1">
            <a:spLocks noChangeArrowheads="1"/>
          </p:cNvSpPr>
          <p:nvPr/>
        </p:nvSpPr>
        <p:spPr bwMode="auto">
          <a:xfrm>
            <a:off x="3381375" y="5808663"/>
            <a:ext cx="293052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F=</a:t>
            </a:r>
            <a:r>
              <a:rPr kumimoji="0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</a:t>
            </a:r>
            <a:r>
              <a:rPr kumimoji="0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BD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</a:t>
            </a:r>
            <a:r>
              <a:rPr kumimoji="0" lang="en-US" altLang="zh-CN" sz="32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BC</a:t>
            </a:r>
          </a:p>
        </p:txBody>
      </p:sp>
      <p:pic>
        <p:nvPicPr>
          <p:cNvPr id="43013" name="Picture 5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317" name="Oval 61"/>
          <p:cNvSpPr>
            <a:spLocks noChangeArrowheads="1"/>
          </p:cNvSpPr>
          <p:nvPr/>
        </p:nvSpPr>
        <p:spPr bwMode="auto">
          <a:xfrm>
            <a:off x="5292725" y="3068638"/>
            <a:ext cx="1441450" cy="259238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318" name="AutoShape 62"/>
          <p:cNvSpPr>
            <a:spLocks noChangeArrowheads="1"/>
          </p:cNvSpPr>
          <p:nvPr/>
        </p:nvSpPr>
        <p:spPr bwMode="auto">
          <a:xfrm>
            <a:off x="4500563" y="4508500"/>
            <a:ext cx="1366837" cy="936625"/>
          </a:xfrm>
          <a:prstGeom prst="flowChartAlternateProcess">
            <a:avLst/>
          </a:prstGeom>
          <a:noFill/>
          <a:ln w="28575" algn="ctr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4319" name="AutoShape 63"/>
          <p:cNvSpPr>
            <a:spLocks noChangeArrowheads="1"/>
          </p:cNvSpPr>
          <p:nvPr/>
        </p:nvSpPr>
        <p:spPr bwMode="auto">
          <a:xfrm>
            <a:off x="4500563" y="3933825"/>
            <a:ext cx="1366837" cy="935038"/>
          </a:xfrm>
          <a:prstGeom prst="flowChartAlternateProcess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7" name="Text Box 4"/>
          <p:cNvSpPr txBox="1">
            <a:spLocks noChangeArrowheads="1"/>
          </p:cNvSpPr>
          <p:nvPr/>
        </p:nvSpPr>
        <p:spPr bwMode="auto">
          <a:xfrm>
            <a:off x="1116013" y="34766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无关项的处理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43018" name="Text Box 147"/>
          <p:cNvSpPr txBox="1">
            <a:spLocks noChangeArrowheads="1"/>
          </p:cNvSpPr>
          <p:nvPr/>
        </p:nvSpPr>
        <p:spPr bwMode="auto">
          <a:xfrm>
            <a:off x="184150" y="1001713"/>
            <a:ext cx="859458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例 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2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79" grpId="0" autoUpdateAnimBg="0"/>
      <p:bldP spid="224317" grpId="0" animBg="1"/>
      <p:bldP spid="224318" grpId="0" animBg="1"/>
      <p:bldP spid="2243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476375" y="765175"/>
            <a:ext cx="68087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4-bit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二进制串转换为余</a:t>
            </a:r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-3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码</a:t>
            </a:r>
            <a:endParaRPr lang="en-US" altLang="el-GR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01508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4367"/>
              </p:ext>
            </p:extLst>
          </p:nvPr>
        </p:nvGraphicFramePr>
        <p:xfrm>
          <a:off x="973138" y="1412875"/>
          <a:ext cx="7415212" cy="5029200"/>
        </p:xfrm>
        <a:graphic>
          <a:graphicData uri="http://schemas.openxmlformats.org/drawingml/2006/table">
            <a:tbl>
              <a:tblPr/>
              <a:tblGrid>
                <a:gridCol w="1854200"/>
                <a:gridCol w="1827212"/>
                <a:gridCol w="1881188"/>
                <a:gridCol w="185261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二进制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  X  Y 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二进制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  X  Y 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0  0  1  1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3704" name="Line 56"/>
          <p:cNvSpPr>
            <a:spLocks noChangeShapeType="1"/>
          </p:cNvSpPr>
          <p:nvPr/>
        </p:nvSpPr>
        <p:spPr bwMode="auto">
          <a:xfrm>
            <a:off x="4573588" y="1412875"/>
            <a:ext cx="0" cy="5040313"/>
          </a:xfrm>
          <a:prstGeom prst="line">
            <a:avLst/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44088" name="Picture 13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89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无关项的处理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44090" name="Text Box 147"/>
          <p:cNvSpPr txBox="1">
            <a:spLocks noChangeArrowheads="1"/>
          </p:cNvSpPr>
          <p:nvPr/>
        </p:nvSpPr>
        <p:spPr bwMode="auto">
          <a:xfrm>
            <a:off x="184149" y="950913"/>
            <a:ext cx="931863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例 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1990"/>
              </p:ext>
            </p:extLst>
          </p:nvPr>
        </p:nvGraphicFramePr>
        <p:xfrm>
          <a:off x="4767309" y="980728"/>
          <a:ext cx="4125171" cy="419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" r:id="rId3" imgW="2169816" imgH="215713" progId="Equation.3">
                  <p:embed/>
                </p:oleObj>
              </mc:Choice>
              <mc:Fallback>
                <p:oleObj r:id="rId3" imgW="2169816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309" y="980728"/>
                        <a:ext cx="4125171" cy="419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057412"/>
              </p:ext>
            </p:extLst>
          </p:nvPr>
        </p:nvGraphicFramePr>
        <p:xfrm>
          <a:off x="683568" y="5157192"/>
          <a:ext cx="32908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" name="公式" r:id="rId5" imgW="1434477" imgH="215806" progId="Equation.3">
                  <p:embed/>
                </p:oleObj>
              </mc:Choice>
              <mc:Fallback>
                <p:oleObj name="公式" r:id="rId5" imgW="143447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157192"/>
                        <a:ext cx="32908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5" r="66023" b="5900"/>
          <a:stretch/>
        </p:blipFill>
        <p:spPr bwMode="auto">
          <a:xfrm>
            <a:off x="683568" y="1555600"/>
            <a:ext cx="3760039" cy="278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8" descr="ELEGL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1403350" y="260350"/>
            <a:ext cx="6551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布尔函数</a:t>
            </a:r>
            <a:r>
              <a:rPr lang="zh-CN" altLang="en-US" sz="2600" b="1" dirty="0">
                <a:latin typeface="Arial" charset="0"/>
              </a:rPr>
              <a:t>的最简形式</a:t>
            </a:r>
            <a:endParaRPr lang="en-US" altLang="zh-CN" sz="2600" b="1" dirty="0">
              <a:latin typeface="Arial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8" r="28276"/>
          <a:stretch/>
        </p:blipFill>
        <p:spPr bwMode="auto">
          <a:xfrm>
            <a:off x="5076056" y="1555600"/>
            <a:ext cx="3672408" cy="278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6" t="17735" b="20867"/>
          <a:stretch/>
        </p:blipFill>
        <p:spPr bwMode="auto">
          <a:xfrm>
            <a:off x="4521852" y="4365104"/>
            <a:ext cx="3794564" cy="228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>
            <a:stCxn id="6150" idx="0"/>
          </p:cNvCxnSpPr>
          <p:nvPr/>
        </p:nvCxnSpPr>
        <p:spPr bwMode="auto">
          <a:xfrm>
            <a:off x="4679950" y="836613"/>
            <a:ext cx="0" cy="35284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251520" y="4365104"/>
            <a:ext cx="87129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3767328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04098" y="1020241"/>
                <a:ext cx="40498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i="1" dirty="0" smtClean="0"/>
                  <a:t>F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1,5,7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𝑥𝑦𝑧</m:t>
                        </m:r>
                      </m:e>
                    </m:nary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8" y="1020241"/>
                <a:ext cx="4049827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3916" t="-170588" r="-1506" b="-25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2419499"/>
            <a:ext cx="3816350" cy="2955925"/>
            <a:chOff x="295" y="709"/>
            <a:chExt cx="2404" cy="1862"/>
          </a:xfrm>
        </p:grpSpPr>
        <p:sp>
          <p:nvSpPr>
            <p:cNvPr id="45127" name="Rectangle 3"/>
            <p:cNvSpPr>
              <a:spLocks noChangeArrowheads="1"/>
            </p:cNvSpPr>
            <p:nvPr/>
          </p:nvSpPr>
          <p:spPr bwMode="auto">
            <a:xfrm>
              <a:off x="2234" y="1470"/>
              <a:ext cx="465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5128" name="Rectangle 4"/>
            <p:cNvSpPr>
              <a:spLocks noChangeArrowheads="1"/>
            </p:cNvSpPr>
            <p:nvPr/>
          </p:nvSpPr>
          <p:spPr bwMode="auto">
            <a:xfrm>
              <a:off x="1770" y="1470"/>
              <a:ext cx="464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129" name="Rectangle 5"/>
            <p:cNvSpPr>
              <a:spLocks noChangeArrowheads="1"/>
            </p:cNvSpPr>
            <p:nvPr/>
          </p:nvSpPr>
          <p:spPr bwMode="auto">
            <a:xfrm>
              <a:off x="1304" y="1470"/>
              <a:ext cx="466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5130" name="Rectangle 6"/>
            <p:cNvSpPr>
              <a:spLocks noChangeArrowheads="1"/>
            </p:cNvSpPr>
            <p:nvPr/>
          </p:nvSpPr>
          <p:spPr bwMode="auto">
            <a:xfrm>
              <a:off x="375" y="1470"/>
              <a:ext cx="464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01</a:t>
              </a:r>
              <a:r>
                <a:rPr lang="en-US" altLang="zh-CN" sz="2800"/>
                <a:t> </a:t>
              </a:r>
              <a:endParaRPr lang="en-US" altLang="zh-CN" sz="2800" b="1"/>
            </a:p>
          </p:txBody>
        </p:sp>
        <p:sp>
          <p:nvSpPr>
            <p:cNvPr id="45131" name="Rectangle 7"/>
            <p:cNvSpPr>
              <a:spLocks noChangeArrowheads="1"/>
            </p:cNvSpPr>
            <p:nvPr/>
          </p:nvSpPr>
          <p:spPr bwMode="auto">
            <a:xfrm>
              <a:off x="2234" y="1115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5132" name="Rectangle 8"/>
            <p:cNvSpPr>
              <a:spLocks noChangeArrowheads="1"/>
            </p:cNvSpPr>
            <p:nvPr/>
          </p:nvSpPr>
          <p:spPr bwMode="auto">
            <a:xfrm>
              <a:off x="1770" y="1115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133" name="Rectangle 9"/>
            <p:cNvSpPr>
              <a:spLocks noChangeArrowheads="1"/>
            </p:cNvSpPr>
            <p:nvPr/>
          </p:nvSpPr>
          <p:spPr bwMode="auto">
            <a:xfrm>
              <a:off x="1304" y="1115"/>
              <a:ext cx="466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</a:p>
          </p:txBody>
        </p:sp>
        <p:sp>
          <p:nvSpPr>
            <p:cNvPr id="45134" name="Rectangle 10"/>
            <p:cNvSpPr>
              <a:spLocks noChangeArrowheads="1"/>
            </p:cNvSpPr>
            <p:nvPr/>
          </p:nvSpPr>
          <p:spPr bwMode="auto">
            <a:xfrm>
              <a:off x="839" y="1115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5135" name="Rectangle 11"/>
            <p:cNvSpPr>
              <a:spLocks noChangeArrowheads="1"/>
            </p:cNvSpPr>
            <p:nvPr/>
          </p:nvSpPr>
          <p:spPr bwMode="auto">
            <a:xfrm>
              <a:off x="375" y="1115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00 </a:t>
              </a:r>
            </a:p>
          </p:txBody>
        </p:sp>
        <p:sp>
          <p:nvSpPr>
            <p:cNvPr id="45136" name="Rectangle 12"/>
            <p:cNvSpPr>
              <a:spLocks noChangeArrowheads="1"/>
            </p:cNvSpPr>
            <p:nvPr/>
          </p:nvSpPr>
          <p:spPr bwMode="auto">
            <a:xfrm>
              <a:off x="2234" y="758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10</a:t>
              </a:r>
            </a:p>
          </p:txBody>
        </p:sp>
        <p:sp>
          <p:nvSpPr>
            <p:cNvPr id="45137" name="Rectangle 13"/>
            <p:cNvSpPr>
              <a:spLocks noChangeArrowheads="1"/>
            </p:cNvSpPr>
            <p:nvPr/>
          </p:nvSpPr>
          <p:spPr bwMode="auto">
            <a:xfrm>
              <a:off x="1770" y="758"/>
              <a:ext cx="464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11</a:t>
              </a:r>
            </a:p>
          </p:txBody>
        </p:sp>
        <p:sp>
          <p:nvSpPr>
            <p:cNvPr id="45138" name="Rectangle 14"/>
            <p:cNvSpPr>
              <a:spLocks noChangeArrowheads="1"/>
            </p:cNvSpPr>
            <p:nvPr/>
          </p:nvSpPr>
          <p:spPr bwMode="auto">
            <a:xfrm>
              <a:off x="1304" y="758"/>
              <a:ext cx="466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01</a:t>
              </a:r>
            </a:p>
          </p:txBody>
        </p:sp>
        <p:sp>
          <p:nvSpPr>
            <p:cNvPr id="45139" name="Rectangle 15"/>
            <p:cNvSpPr>
              <a:spLocks noChangeArrowheads="1"/>
            </p:cNvSpPr>
            <p:nvPr/>
          </p:nvSpPr>
          <p:spPr bwMode="auto">
            <a:xfrm>
              <a:off x="839" y="758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00</a:t>
              </a:r>
            </a:p>
          </p:txBody>
        </p:sp>
        <p:sp>
          <p:nvSpPr>
            <p:cNvPr id="45140" name="Rectangle 16"/>
            <p:cNvSpPr>
              <a:spLocks noChangeArrowheads="1"/>
            </p:cNvSpPr>
            <p:nvPr/>
          </p:nvSpPr>
          <p:spPr bwMode="auto">
            <a:xfrm>
              <a:off x="295" y="758"/>
              <a:ext cx="54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45141" name="Line 17"/>
            <p:cNvSpPr>
              <a:spLocks noChangeShapeType="1"/>
            </p:cNvSpPr>
            <p:nvPr/>
          </p:nvSpPr>
          <p:spPr bwMode="auto">
            <a:xfrm>
              <a:off x="375" y="758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42" name="Line 18"/>
            <p:cNvSpPr>
              <a:spLocks noChangeShapeType="1"/>
            </p:cNvSpPr>
            <p:nvPr/>
          </p:nvSpPr>
          <p:spPr bwMode="auto">
            <a:xfrm>
              <a:off x="375" y="1115"/>
              <a:ext cx="23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43" name="Line 19"/>
            <p:cNvSpPr>
              <a:spLocks noChangeShapeType="1"/>
            </p:cNvSpPr>
            <p:nvPr/>
          </p:nvSpPr>
          <p:spPr bwMode="auto">
            <a:xfrm>
              <a:off x="375" y="1470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44" name="Line 20"/>
            <p:cNvSpPr>
              <a:spLocks noChangeShapeType="1"/>
            </p:cNvSpPr>
            <p:nvPr/>
          </p:nvSpPr>
          <p:spPr bwMode="auto">
            <a:xfrm>
              <a:off x="375" y="1826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45" name="Line 21"/>
            <p:cNvSpPr>
              <a:spLocks noChangeShapeType="1"/>
            </p:cNvSpPr>
            <p:nvPr/>
          </p:nvSpPr>
          <p:spPr bwMode="auto">
            <a:xfrm>
              <a:off x="375" y="758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46" name="Line 22"/>
            <p:cNvSpPr>
              <a:spLocks noChangeShapeType="1"/>
            </p:cNvSpPr>
            <p:nvPr/>
          </p:nvSpPr>
          <p:spPr bwMode="auto">
            <a:xfrm>
              <a:off x="839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47" name="Line 23"/>
            <p:cNvSpPr>
              <a:spLocks noChangeShapeType="1"/>
            </p:cNvSpPr>
            <p:nvPr/>
          </p:nvSpPr>
          <p:spPr bwMode="auto">
            <a:xfrm>
              <a:off x="1304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48" name="Line 24"/>
            <p:cNvSpPr>
              <a:spLocks noChangeShapeType="1"/>
            </p:cNvSpPr>
            <p:nvPr/>
          </p:nvSpPr>
          <p:spPr bwMode="auto">
            <a:xfrm>
              <a:off x="1770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49" name="Line 25"/>
            <p:cNvSpPr>
              <a:spLocks noChangeShapeType="1"/>
            </p:cNvSpPr>
            <p:nvPr/>
          </p:nvSpPr>
          <p:spPr bwMode="auto">
            <a:xfrm>
              <a:off x="2234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50" name="Line 26"/>
            <p:cNvSpPr>
              <a:spLocks noChangeShapeType="1"/>
            </p:cNvSpPr>
            <p:nvPr/>
          </p:nvSpPr>
          <p:spPr bwMode="auto">
            <a:xfrm>
              <a:off x="2699" y="758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51" name="Line 27"/>
            <p:cNvSpPr>
              <a:spLocks noChangeShapeType="1"/>
            </p:cNvSpPr>
            <p:nvPr/>
          </p:nvSpPr>
          <p:spPr bwMode="auto">
            <a:xfrm>
              <a:off x="375" y="758"/>
              <a:ext cx="481" cy="33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52" name="Text Box 28"/>
            <p:cNvSpPr txBox="1">
              <a:spLocks noChangeArrowheads="1"/>
            </p:cNvSpPr>
            <p:nvPr/>
          </p:nvSpPr>
          <p:spPr bwMode="auto">
            <a:xfrm>
              <a:off x="476" y="709"/>
              <a:ext cx="3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b="1">
                  <a:latin typeface="Arial" charset="0"/>
                </a:rPr>
                <a:t>WX</a:t>
              </a:r>
            </a:p>
          </p:txBody>
        </p:sp>
        <p:sp>
          <p:nvSpPr>
            <p:cNvPr id="45153" name="Text Box 29"/>
            <p:cNvSpPr txBox="1">
              <a:spLocks noChangeArrowheads="1"/>
            </p:cNvSpPr>
            <p:nvPr/>
          </p:nvSpPr>
          <p:spPr bwMode="auto">
            <a:xfrm>
              <a:off x="340" y="890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b="1">
                  <a:latin typeface="Arial" charset="0"/>
                </a:rPr>
                <a:t>YZ</a:t>
              </a:r>
            </a:p>
          </p:txBody>
        </p:sp>
        <p:sp>
          <p:nvSpPr>
            <p:cNvPr id="45154" name="Rectangle 30"/>
            <p:cNvSpPr>
              <a:spLocks noChangeArrowheads="1"/>
            </p:cNvSpPr>
            <p:nvPr/>
          </p:nvSpPr>
          <p:spPr bwMode="auto">
            <a:xfrm>
              <a:off x="2234" y="2190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155" name="Rectangle 31"/>
            <p:cNvSpPr>
              <a:spLocks noChangeArrowheads="1"/>
            </p:cNvSpPr>
            <p:nvPr/>
          </p:nvSpPr>
          <p:spPr bwMode="auto">
            <a:xfrm>
              <a:off x="1770" y="2190"/>
              <a:ext cx="464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156" name="Rectangle 32"/>
            <p:cNvSpPr>
              <a:spLocks noChangeArrowheads="1"/>
            </p:cNvSpPr>
            <p:nvPr/>
          </p:nvSpPr>
          <p:spPr bwMode="auto">
            <a:xfrm>
              <a:off x="1305" y="2190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5157" name="Rectangle 33"/>
            <p:cNvSpPr>
              <a:spLocks noChangeArrowheads="1"/>
            </p:cNvSpPr>
            <p:nvPr/>
          </p:nvSpPr>
          <p:spPr bwMode="auto">
            <a:xfrm>
              <a:off x="816" y="2190"/>
              <a:ext cx="489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5158" name="Rectangle 34"/>
            <p:cNvSpPr>
              <a:spLocks noChangeArrowheads="1"/>
            </p:cNvSpPr>
            <p:nvPr/>
          </p:nvSpPr>
          <p:spPr bwMode="auto">
            <a:xfrm>
              <a:off x="375" y="2190"/>
              <a:ext cx="44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10</a:t>
              </a:r>
            </a:p>
          </p:txBody>
        </p:sp>
        <p:sp>
          <p:nvSpPr>
            <p:cNvPr id="45159" name="Rectangle 35"/>
            <p:cNvSpPr>
              <a:spLocks noChangeArrowheads="1"/>
            </p:cNvSpPr>
            <p:nvPr/>
          </p:nvSpPr>
          <p:spPr bwMode="auto">
            <a:xfrm>
              <a:off x="2234" y="1825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160" name="Rectangle 36"/>
            <p:cNvSpPr>
              <a:spLocks noChangeArrowheads="1"/>
            </p:cNvSpPr>
            <p:nvPr/>
          </p:nvSpPr>
          <p:spPr bwMode="auto">
            <a:xfrm>
              <a:off x="1770" y="1825"/>
              <a:ext cx="464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161" name="Rectangle 37"/>
            <p:cNvSpPr>
              <a:spLocks noChangeArrowheads="1"/>
            </p:cNvSpPr>
            <p:nvPr/>
          </p:nvSpPr>
          <p:spPr bwMode="auto">
            <a:xfrm>
              <a:off x="1305" y="1825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5162" name="Rectangle 38"/>
            <p:cNvSpPr>
              <a:spLocks noChangeArrowheads="1"/>
            </p:cNvSpPr>
            <p:nvPr/>
          </p:nvSpPr>
          <p:spPr bwMode="auto">
            <a:xfrm>
              <a:off x="816" y="1825"/>
              <a:ext cx="48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 </a:t>
              </a:r>
              <a:endParaRPr lang="en-US" altLang="zh-CN" sz="2800" b="1"/>
            </a:p>
          </p:txBody>
        </p:sp>
        <p:sp>
          <p:nvSpPr>
            <p:cNvPr id="45163" name="Line 39"/>
            <p:cNvSpPr>
              <a:spLocks noChangeShapeType="1"/>
            </p:cNvSpPr>
            <p:nvPr/>
          </p:nvSpPr>
          <p:spPr bwMode="auto">
            <a:xfrm>
              <a:off x="375" y="1825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4" name="Line 40"/>
            <p:cNvSpPr>
              <a:spLocks noChangeShapeType="1"/>
            </p:cNvSpPr>
            <p:nvPr/>
          </p:nvSpPr>
          <p:spPr bwMode="auto">
            <a:xfrm>
              <a:off x="375" y="2190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5" name="Line 41"/>
            <p:cNvSpPr>
              <a:spLocks noChangeShapeType="1"/>
            </p:cNvSpPr>
            <p:nvPr/>
          </p:nvSpPr>
          <p:spPr bwMode="auto">
            <a:xfrm>
              <a:off x="375" y="2554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6" name="Line 42"/>
            <p:cNvSpPr>
              <a:spLocks noChangeShapeType="1"/>
            </p:cNvSpPr>
            <p:nvPr/>
          </p:nvSpPr>
          <p:spPr bwMode="auto">
            <a:xfrm>
              <a:off x="375" y="1825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7" name="Line 43"/>
            <p:cNvSpPr>
              <a:spLocks noChangeShapeType="1"/>
            </p:cNvSpPr>
            <p:nvPr/>
          </p:nvSpPr>
          <p:spPr bwMode="auto">
            <a:xfrm>
              <a:off x="839" y="1842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8" name="Line 44"/>
            <p:cNvSpPr>
              <a:spLocks noChangeShapeType="1"/>
            </p:cNvSpPr>
            <p:nvPr/>
          </p:nvSpPr>
          <p:spPr bwMode="auto">
            <a:xfrm>
              <a:off x="1305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9" name="Line 45"/>
            <p:cNvSpPr>
              <a:spLocks noChangeShapeType="1"/>
            </p:cNvSpPr>
            <p:nvPr/>
          </p:nvSpPr>
          <p:spPr bwMode="auto">
            <a:xfrm>
              <a:off x="1770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70" name="Line 46"/>
            <p:cNvSpPr>
              <a:spLocks noChangeShapeType="1"/>
            </p:cNvSpPr>
            <p:nvPr/>
          </p:nvSpPr>
          <p:spPr bwMode="auto">
            <a:xfrm>
              <a:off x="2234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71" name="Line 47"/>
            <p:cNvSpPr>
              <a:spLocks noChangeShapeType="1"/>
            </p:cNvSpPr>
            <p:nvPr/>
          </p:nvSpPr>
          <p:spPr bwMode="auto">
            <a:xfrm>
              <a:off x="2699" y="1825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72" name="Rectangle 48"/>
            <p:cNvSpPr>
              <a:spLocks noChangeArrowheads="1"/>
            </p:cNvSpPr>
            <p:nvPr/>
          </p:nvSpPr>
          <p:spPr bwMode="auto">
            <a:xfrm>
              <a:off x="856" y="1485"/>
              <a:ext cx="46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5173" name="Rectangle 49"/>
            <p:cNvSpPr>
              <a:spLocks noChangeArrowheads="1"/>
            </p:cNvSpPr>
            <p:nvPr/>
          </p:nvSpPr>
          <p:spPr bwMode="auto">
            <a:xfrm>
              <a:off x="856" y="2214"/>
              <a:ext cx="46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5174" name="Rectangle 50"/>
            <p:cNvSpPr>
              <a:spLocks noChangeArrowheads="1"/>
            </p:cNvSpPr>
            <p:nvPr/>
          </p:nvSpPr>
          <p:spPr bwMode="auto">
            <a:xfrm>
              <a:off x="385" y="1842"/>
              <a:ext cx="46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11</a:t>
              </a:r>
              <a:r>
                <a:rPr lang="en-US" altLang="zh-CN" sz="2800"/>
                <a:t> </a:t>
              </a:r>
              <a:endParaRPr lang="en-US" altLang="zh-CN" sz="2800" b="1"/>
            </a:p>
          </p:txBody>
        </p:sp>
      </p:grpSp>
      <p:sp>
        <p:nvSpPr>
          <p:cNvPr id="639030" name="Text Box 54"/>
          <p:cNvSpPr txBox="1">
            <a:spLocks noChangeArrowheads="1"/>
          </p:cNvSpPr>
          <p:nvPr/>
        </p:nvSpPr>
        <p:spPr bwMode="auto">
          <a:xfrm>
            <a:off x="684213" y="5732611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A=</a:t>
            </a:r>
            <a:r>
              <a:rPr kumimoji="0" lang="en-US" altLang="zh-CN" sz="3200" b="1" i="1" dirty="0">
                <a:solidFill>
                  <a:srgbClr val="FF6600"/>
                </a:solidFill>
                <a:latin typeface="Arial" charset="0"/>
              </a:rPr>
              <a:t>W</a:t>
            </a:r>
            <a:r>
              <a:rPr kumimoji="0" lang="en-US" altLang="zh-CN" sz="3200" b="1" i="1" dirty="0">
                <a:latin typeface="Arial" charset="0"/>
              </a:rPr>
              <a:t>+</a:t>
            </a:r>
            <a:r>
              <a:rPr kumimoji="0" lang="en-US" altLang="zh-CN" sz="3200" b="1" i="1" dirty="0">
                <a:solidFill>
                  <a:schemeClr val="accent1"/>
                </a:solidFill>
                <a:latin typeface="Arial" charset="0"/>
              </a:rPr>
              <a:t>XZ</a:t>
            </a:r>
            <a:r>
              <a:rPr kumimoji="0" lang="en-US" altLang="zh-CN" sz="3200" b="1" i="1" dirty="0">
                <a:latin typeface="Arial" charset="0"/>
              </a:rPr>
              <a:t>+</a:t>
            </a:r>
            <a:r>
              <a:rPr kumimoji="0" lang="en-US" altLang="zh-CN" sz="3200" b="1" i="1" dirty="0">
                <a:solidFill>
                  <a:schemeClr val="bg1"/>
                </a:solidFill>
                <a:latin typeface="Arial" charset="0"/>
              </a:rPr>
              <a:t>XY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716463" y="2419499"/>
            <a:ext cx="3816350" cy="2955925"/>
            <a:chOff x="2971" y="709"/>
            <a:chExt cx="2404" cy="1862"/>
          </a:xfrm>
        </p:grpSpPr>
        <p:sp>
          <p:nvSpPr>
            <p:cNvPr id="45079" name="Rectangle 57"/>
            <p:cNvSpPr>
              <a:spLocks noChangeArrowheads="1"/>
            </p:cNvSpPr>
            <p:nvPr/>
          </p:nvSpPr>
          <p:spPr bwMode="auto">
            <a:xfrm>
              <a:off x="4910" y="1470"/>
              <a:ext cx="465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5080" name="Rectangle 58"/>
            <p:cNvSpPr>
              <a:spLocks noChangeArrowheads="1"/>
            </p:cNvSpPr>
            <p:nvPr/>
          </p:nvSpPr>
          <p:spPr bwMode="auto">
            <a:xfrm>
              <a:off x="4446" y="1470"/>
              <a:ext cx="464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081" name="Rectangle 59"/>
            <p:cNvSpPr>
              <a:spLocks noChangeArrowheads="1"/>
            </p:cNvSpPr>
            <p:nvPr/>
          </p:nvSpPr>
          <p:spPr bwMode="auto">
            <a:xfrm>
              <a:off x="3980" y="1470"/>
              <a:ext cx="466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</a:p>
          </p:txBody>
        </p:sp>
        <p:sp>
          <p:nvSpPr>
            <p:cNvPr id="45082" name="Rectangle 60"/>
            <p:cNvSpPr>
              <a:spLocks noChangeArrowheads="1"/>
            </p:cNvSpPr>
            <p:nvPr/>
          </p:nvSpPr>
          <p:spPr bwMode="auto">
            <a:xfrm>
              <a:off x="3051" y="1470"/>
              <a:ext cx="464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01</a:t>
              </a:r>
              <a:r>
                <a:rPr lang="en-US" altLang="zh-CN" sz="2800"/>
                <a:t> </a:t>
              </a:r>
              <a:endParaRPr lang="en-US" altLang="zh-CN" sz="2800" b="1"/>
            </a:p>
          </p:txBody>
        </p:sp>
        <p:sp>
          <p:nvSpPr>
            <p:cNvPr id="45083" name="Rectangle 61"/>
            <p:cNvSpPr>
              <a:spLocks noChangeArrowheads="1"/>
            </p:cNvSpPr>
            <p:nvPr/>
          </p:nvSpPr>
          <p:spPr bwMode="auto">
            <a:xfrm>
              <a:off x="4910" y="1115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</a:p>
          </p:txBody>
        </p:sp>
        <p:sp>
          <p:nvSpPr>
            <p:cNvPr id="45084" name="Rectangle 62"/>
            <p:cNvSpPr>
              <a:spLocks noChangeArrowheads="1"/>
            </p:cNvSpPr>
            <p:nvPr/>
          </p:nvSpPr>
          <p:spPr bwMode="auto">
            <a:xfrm>
              <a:off x="4446" y="1115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085" name="Rectangle 63"/>
            <p:cNvSpPr>
              <a:spLocks noChangeArrowheads="1"/>
            </p:cNvSpPr>
            <p:nvPr/>
          </p:nvSpPr>
          <p:spPr bwMode="auto">
            <a:xfrm>
              <a:off x="3980" y="1115"/>
              <a:ext cx="466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5086" name="Rectangle 64"/>
            <p:cNvSpPr>
              <a:spLocks noChangeArrowheads="1"/>
            </p:cNvSpPr>
            <p:nvPr/>
          </p:nvSpPr>
          <p:spPr bwMode="auto">
            <a:xfrm>
              <a:off x="3515" y="1115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5087" name="Rectangle 65"/>
            <p:cNvSpPr>
              <a:spLocks noChangeArrowheads="1"/>
            </p:cNvSpPr>
            <p:nvPr/>
          </p:nvSpPr>
          <p:spPr bwMode="auto">
            <a:xfrm>
              <a:off x="3051" y="1115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00</a:t>
              </a:r>
            </a:p>
          </p:txBody>
        </p:sp>
        <p:sp>
          <p:nvSpPr>
            <p:cNvPr id="45088" name="Rectangle 66"/>
            <p:cNvSpPr>
              <a:spLocks noChangeArrowheads="1"/>
            </p:cNvSpPr>
            <p:nvPr/>
          </p:nvSpPr>
          <p:spPr bwMode="auto">
            <a:xfrm>
              <a:off x="4910" y="758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10</a:t>
              </a:r>
            </a:p>
          </p:txBody>
        </p:sp>
        <p:sp>
          <p:nvSpPr>
            <p:cNvPr id="45089" name="Rectangle 67"/>
            <p:cNvSpPr>
              <a:spLocks noChangeArrowheads="1"/>
            </p:cNvSpPr>
            <p:nvPr/>
          </p:nvSpPr>
          <p:spPr bwMode="auto">
            <a:xfrm>
              <a:off x="4446" y="758"/>
              <a:ext cx="464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11</a:t>
              </a:r>
            </a:p>
          </p:txBody>
        </p:sp>
        <p:sp>
          <p:nvSpPr>
            <p:cNvPr id="45090" name="Rectangle 68"/>
            <p:cNvSpPr>
              <a:spLocks noChangeArrowheads="1"/>
            </p:cNvSpPr>
            <p:nvPr/>
          </p:nvSpPr>
          <p:spPr bwMode="auto">
            <a:xfrm>
              <a:off x="3980" y="758"/>
              <a:ext cx="466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01</a:t>
              </a:r>
            </a:p>
          </p:txBody>
        </p:sp>
        <p:sp>
          <p:nvSpPr>
            <p:cNvPr id="45091" name="Rectangle 69"/>
            <p:cNvSpPr>
              <a:spLocks noChangeArrowheads="1"/>
            </p:cNvSpPr>
            <p:nvPr/>
          </p:nvSpPr>
          <p:spPr bwMode="auto">
            <a:xfrm>
              <a:off x="3515" y="758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00</a:t>
              </a:r>
            </a:p>
          </p:txBody>
        </p:sp>
        <p:sp>
          <p:nvSpPr>
            <p:cNvPr id="45092" name="Rectangle 70"/>
            <p:cNvSpPr>
              <a:spLocks noChangeArrowheads="1"/>
            </p:cNvSpPr>
            <p:nvPr/>
          </p:nvSpPr>
          <p:spPr bwMode="auto">
            <a:xfrm>
              <a:off x="3051" y="758"/>
              <a:ext cx="464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45093" name="Line 71"/>
            <p:cNvSpPr>
              <a:spLocks noChangeShapeType="1"/>
            </p:cNvSpPr>
            <p:nvPr/>
          </p:nvSpPr>
          <p:spPr bwMode="auto">
            <a:xfrm>
              <a:off x="3051" y="758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4" name="Line 72"/>
            <p:cNvSpPr>
              <a:spLocks noChangeShapeType="1"/>
            </p:cNvSpPr>
            <p:nvPr/>
          </p:nvSpPr>
          <p:spPr bwMode="auto">
            <a:xfrm>
              <a:off x="3051" y="1115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5" name="Line 73"/>
            <p:cNvSpPr>
              <a:spLocks noChangeShapeType="1"/>
            </p:cNvSpPr>
            <p:nvPr/>
          </p:nvSpPr>
          <p:spPr bwMode="auto">
            <a:xfrm>
              <a:off x="3051" y="1470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6" name="Line 74"/>
            <p:cNvSpPr>
              <a:spLocks noChangeShapeType="1"/>
            </p:cNvSpPr>
            <p:nvPr/>
          </p:nvSpPr>
          <p:spPr bwMode="auto">
            <a:xfrm>
              <a:off x="3051" y="1826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7" name="Line 75"/>
            <p:cNvSpPr>
              <a:spLocks noChangeShapeType="1"/>
            </p:cNvSpPr>
            <p:nvPr/>
          </p:nvSpPr>
          <p:spPr bwMode="auto">
            <a:xfrm>
              <a:off x="3051" y="758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8" name="Line 76"/>
            <p:cNvSpPr>
              <a:spLocks noChangeShapeType="1"/>
            </p:cNvSpPr>
            <p:nvPr/>
          </p:nvSpPr>
          <p:spPr bwMode="auto">
            <a:xfrm>
              <a:off x="3515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9" name="Line 77"/>
            <p:cNvSpPr>
              <a:spLocks noChangeShapeType="1"/>
            </p:cNvSpPr>
            <p:nvPr/>
          </p:nvSpPr>
          <p:spPr bwMode="auto">
            <a:xfrm>
              <a:off x="3980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0" name="Line 78"/>
            <p:cNvSpPr>
              <a:spLocks noChangeShapeType="1"/>
            </p:cNvSpPr>
            <p:nvPr/>
          </p:nvSpPr>
          <p:spPr bwMode="auto">
            <a:xfrm>
              <a:off x="4446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1" name="Line 79"/>
            <p:cNvSpPr>
              <a:spLocks noChangeShapeType="1"/>
            </p:cNvSpPr>
            <p:nvPr/>
          </p:nvSpPr>
          <p:spPr bwMode="auto">
            <a:xfrm>
              <a:off x="4910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2" name="Line 80"/>
            <p:cNvSpPr>
              <a:spLocks noChangeShapeType="1"/>
            </p:cNvSpPr>
            <p:nvPr/>
          </p:nvSpPr>
          <p:spPr bwMode="auto">
            <a:xfrm>
              <a:off x="5375" y="758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3" name="Line 81"/>
            <p:cNvSpPr>
              <a:spLocks noChangeShapeType="1"/>
            </p:cNvSpPr>
            <p:nvPr/>
          </p:nvSpPr>
          <p:spPr bwMode="auto">
            <a:xfrm>
              <a:off x="3051" y="758"/>
              <a:ext cx="481" cy="33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4" name="Text Box 82"/>
            <p:cNvSpPr txBox="1">
              <a:spLocks noChangeArrowheads="1"/>
            </p:cNvSpPr>
            <p:nvPr/>
          </p:nvSpPr>
          <p:spPr bwMode="auto">
            <a:xfrm>
              <a:off x="3107" y="709"/>
              <a:ext cx="4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b="1">
                  <a:latin typeface="Arial" charset="0"/>
                </a:rPr>
                <a:t>WX</a:t>
              </a:r>
            </a:p>
          </p:txBody>
        </p:sp>
        <p:sp>
          <p:nvSpPr>
            <p:cNvPr id="45105" name="Text Box 83"/>
            <p:cNvSpPr txBox="1">
              <a:spLocks noChangeArrowheads="1"/>
            </p:cNvSpPr>
            <p:nvPr/>
          </p:nvSpPr>
          <p:spPr bwMode="auto">
            <a:xfrm>
              <a:off x="2971" y="904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b="1">
                  <a:latin typeface="Arial" charset="0"/>
                </a:rPr>
                <a:t>YZ</a:t>
              </a:r>
            </a:p>
          </p:txBody>
        </p:sp>
        <p:sp>
          <p:nvSpPr>
            <p:cNvPr id="45106" name="Rectangle 84"/>
            <p:cNvSpPr>
              <a:spLocks noChangeArrowheads="1"/>
            </p:cNvSpPr>
            <p:nvPr/>
          </p:nvSpPr>
          <p:spPr bwMode="auto">
            <a:xfrm>
              <a:off x="4910" y="2190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107" name="Rectangle 85"/>
            <p:cNvSpPr>
              <a:spLocks noChangeArrowheads="1"/>
            </p:cNvSpPr>
            <p:nvPr/>
          </p:nvSpPr>
          <p:spPr bwMode="auto">
            <a:xfrm>
              <a:off x="4446" y="2190"/>
              <a:ext cx="464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108" name="Rectangle 86"/>
            <p:cNvSpPr>
              <a:spLocks noChangeArrowheads="1"/>
            </p:cNvSpPr>
            <p:nvPr/>
          </p:nvSpPr>
          <p:spPr bwMode="auto">
            <a:xfrm>
              <a:off x="3981" y="2190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5109" name="Rectangle 87"/>
            <p:cNvSpPr>
              <a:spLocks noChangeArrowheads="1"/>
            </p:cNvSpPr>
            <p:nvPr/>
          </p:nvSpPr>
          <p:spPr bwMode="auto">
            <a:xfrm>
              <a:off x="3492" y="2190"/>
              <a:ext cx="489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5110" name="Rectangle 88"/>
            <p:cNvSpPr>
              <a:spLocks noChangeArrowheads="1"/>
            </p:cNvSpPr>
            <p:nvPr/>
          </p:nvSpPr>
          <p:spPr bwMode="auto">
            <a:xfrm>
              <a:off x="3051" y="2190"/>
              <a:ext cx="44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10</a:t>
              </a:r>
            </a:p>
          </p:txBody>
        </p:sp>
        <p:sp>
          <p:nvSpPr>
            <p:cNvPr id="45111" name="Rectangle 89"/>
            <p:cNvSpPr>
              <a:spLocks noChangeArrowheads="1"/>
            </p:cNvSpPr>
            <p:nvPr/>
          </p:nvSpPr>
          <p:spPr bwMode="auto">
            <a:xfrm>
              <a:off x="4910" y="1825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112" name="Rectangle 90"/>
            <p:cNvSpPr>
              <a:spLocks noChangeArrowheads="1"/>
            </p:cNvSpPr>
            <p:nvPr/>
          </p:nvSpPr>
          <p:spPr bwMode="auto">
            <a:xfrm>
              <a:off x="4446" y="1825"/>
              <a:ext cx="464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5113" name="Rectangle 91"/>
            <p:cNvSpPr>
              <a:spLocks noChangeArrowheads="1"/>
            </p:cNvSpPr>
            <p:nvPr/>
          </p:nvSpPr>
          <p:spPr bwMode="auto">
            <a:xfrm>
              <a:off x="3981" y="1825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5114" name="Rectangle 92"/>
            <p:cNvSpPr>
              <a:spLocks noChangeArrowheads="1"/>
            </p:cNvSpPr>
            <p:nvPr/>
          </p:nvSpPr>
          <p:spPr bwMode="auto">
            <a:xfrm>
              <a:off x="3492" y="1825"/>
              <a:ext cx="489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5115" name="Line 93"/>
            <p:cNvSpPr>
              <a:spLocks noChangeShapeType="1"/>
            </p:cNvSpPr>
            <p:nvPr/>
          </p:nvSpPr>
          <p:spPr bwMode="auto">
            <a:xfrm>
              <a:off x="3051" y="1825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6" name="Line 94"/>
            <p:cNvSpPr>
              <a:spLocks noChangeShapeType="1"/>
            </p:cNvSpPr>
            <p:nvPr/>
          </p:nvSpPr>
          <p:spPr bwMode="auto">
            <a:xfrm>
              <a:off x="3051" y="2190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7" name="Line 95"/>
            <p:cNvSpPr>
              <a:spLocks noChangeShapeType="1"/>
            </p:cNvSpPr>
            <p:nvPr/>
          </p:nvSpPr>
          <p:spPr bwMode="auto">
            <a:xfrm>
              <a:off x="3051" y="2554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8" name="Line 96"/>
            <p:cNvSpPr>
              <a:spLocks noChangeShapeType="1"/>
            </p:cNvSpPr>
            <p:nvPr/>
          </p:nvSpPr>
          <p:spPr bwMode="auto">
            <a:xfrm>
              <a:off x="3051" y="1825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9" name="Line 97"/>
            <p:cNvSpPr>
              <a:spLocks noChangeShapeType="1"/>
            </p:cNvSpPr>
            <p:nvPr/>
          </p:nvSpPr>
          <p:spPr bwMode="auto">
            <a:xfrm>
              <a:off x="3515" y="1842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0" name="Line 98"/>
            <p:cNvSpPr>
              <a:spLocks noChangeShapeType="1"/>
            </p:cNvSpPr>
            <p:nvPr/>
          </p:nvSpPr>
          <p:spPr bwMode="auto">
            <a:xfrm>
              <a:off x="3981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1" name="Line 99"/>
            <p:cNvSpPr>
              <a:spLocks noChangeShapeType="1"/>
            </p:cNvSpPr>
            <p:nvPr/>
          </p:nvSpPr>
          <p:spPr bwMode="auto">
            <a:xfrm>
              <a:off x="4446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2" name="Line 100"/>
            <p:cNvSpPr>
              <a:spLocks noChangeShapeType="1"/>
            </p:cNvSpPr>
            <p:nvPr/>
          </p:nvSpPr>
          <p:spPr bwMode="auto">
            <a:xfrm>
              <a:off x="4910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3" name="Line 101"/>
            <p:cNvSpPr>
              <a:spLocks noChangeShapeType="1"/>
            </p:cNvSpPr>
            <p:nvPr/>
          </p:nvSpPr>
          <p:spPr bwMode="auto">
            <a:xfrm>
              <a:off x="5375" y="1825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4" name="Rectangle 102"/>
            <p:cNvSpPr>
              <a:spLocks noChangeArrowheads="1"/>
            </p:cNvSpPr>
            <p:nvPr/>
          </p:nvSpPr>
          <p:spPr bwMode="auto">
            <a:xfrm>
              <a:off x="3532" y="1485"/>
              <a:ext cx="46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5125" name="Rectangle 103"/>
            <p:cNvSpPr>
              <a:spLocks noChangeArrowheads="1"/>
            </p:cNvSpPr>
            <p:nvPr/>
          </p:nvSpPr>
          <p:spPr bwMode="auto">
            <a:xfrm>
              <a:off x="3532" y="2214"/>
              <a:ext cx="46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5126" name="Rectangle 104"/>
            <p:cNvSpPr>
              <a:spLocks noChangeArrowheads="1"/>
            </p:cNvSpPr>
            <p:nvPr/>
          </p:nvSpPr>
          <p:spPr bwMode="auto">
            <a:xfrm>
              <a:off x="3061" y="1842"/>
              <a:ext cx="46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11</a:t>
              </a:r>
              <a:r>
                <a:rPr lang="en-US" altLang="zh-CN" sz="2800"/>
                <a:t> </a:t>
              </a:r>
              <a:endParaRPr lang="en-US" altLang="zh-CN" sz="2800" b="1"/>
            </a:p>
          </p:txBody>
        </p:sp>
      </p:grpSp>
      <p:sp>
        <p:nvSpPr>
          <p:cNvPr id="639081" name="Text Box 105"/>
          <p:cNvSpPr txBox="1">
            <a:spLocks noChangeArrowheads="1"/>
          </p:cNvSpPr>
          <p:nvPr/>
        </p:nvSpPr>
        <p:spPr bwMode="auto">
          <a:xfrm>
            <a:off x="755650" y="1844824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>
                <a:latin typeface="Arial" charset="0"/>
              </a:rPr>
              <a:t>A</a:t>
            </a:r>
            <a:r>
              <a:rPr kumimoji="0" lang="zh-CN" altLang="en-US" sz="3200" b="1" i="1">
                <a:latin typeface="Arial" charset="0"/>
              </a:rPr>
              <a:t>：</a:t>
            </a:r>
          </a:p>
        </p:txBody>
      </p:sp>
      <p:sp>
        <p:nvSpPr>
          <p:cNvPr id="639082" name="Text Box 106"/>
          <p:cNvSpPr txBox="1">
            <a:spLocks noChangeArrowheads="1"/>
          </p:cNvSpPr>
          <p:nvPr/>
        </p:nvSpPr>
        <p:spPr bwMode="auto">
          <a:xfrm>
            <a:off x="5003800" y="1844824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>
                <a:latin typeface="Arial" charset="0"/>
              </a:rPr>
              <a:t>B</a:t>
            </a:r>
            <a:r>
              <a:rPr kumimoji="0" lang="zh-CN" altLang="en-US" sz="3200" b="1" i="1">
                <a:latin typeface="Arial" charset="0"/>
              </a:rPr>
              <a:t>：</a:t>
            </a:r>
          </a:p>
        </p:txBody>
      </p:sp>
      <p:sp>
        <p:nvSpPr>
          <p:cNvPr id="639083" name="Freeform 107"/>
          <p:cNvSpPr>
            <a:spLocks/>
          </p:cNvSpPr>
          <p:nvPr/>
        </p:nvSpPr>
        <p:spPr bwMode="auto">
          <a:xfrm rot="16200000">
            <a:off x="5423693" y="4017318"/>
            <a:ext cx="1033463" cy="43180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9084" name="Freeform 108"/>
          <p:cNvSpPr>
            <a:spLocks/>
          </p:cNvSpPr>
          <p:nvPr/>
        </p:nvSpPr>
        <p:spPr bwMode="auto">
          <a:xfrm rot="16200000">
            <a:off x="5472112" y="4545162"/>
            <a:ext cx="936625" cy="43180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9085" name="Freeform 109"/>
          <p:cNvSpPr>
            <a:spLocks/>
          </p:cNvSpPr>
          <p:nvPr/>
        </p:nvSpPr>
        <p:spPr bwMode="auto">
          <a:xfrm rot="5400000" flipH="1">
            <a:off x="7632700" y="3968899"/>
            <a:ext cx="936625" cy="43180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38100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9086" name="Freeform 110"/>
          <p:cNvSpPr>
            <a:spLocks/>
          </p:cNvSpPr>
          <p:nvPr/>
        </p:nvSpPr>
        <p:spPr bwMode="auto">
          <a:xfrm rot="5400000" flipH="1">
            <a:off x="7632700" y="4545162"/>
            <a:ext cx="936625" cy="43180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9087" name="Oval 111"/>
          <p:cNvSpPr>
            <a:spLocks noChangeArrowheads="1"/>
          </p:cNvSpPr>
          <p:nvPr/>
        </p:nvSpPr>
        <p:spPr bwMode="auto">
          <a:xfrm>
            <a:off x="6443663" y="2995761"/>
            <a:ext cx="1223962" cy="646113"/>
          </a:xfrm>
          <a:prstGeom prst="ellipse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39088" name="Oval 112"/>
          <p:cNvSpPr>
            <a:spLocks noChangeArrowheads="1"/>
          </p:cNvSpPr>
          <p:nvPr/>
        </p:nvSpPr>
        <p:spPr bwMode="auto">
          <a:xfrm>
            <a:off x="1981200" y="3614886"/>
            <a:ext cx="1752600" cy="1143000"/>
          </a:xfrm>
          <a:prstGeom prst="ellips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5074989" y="5661248"/>
            <a:ext cx="3673475" cy="579438"/>
            <a:chOff x="3107" y="3158"/>
            <a:chExt cx="2314" cy="365"/>
          </a:xfrm>
        </p:grpSpPr>
        <p:sp>
          <p:nvSpPr>
            <p:cNvPr id="45074" name="Text Box 114"/>
            <p:cNvSpPr txBox="1">
              <a:spLocks noChangeArrowheads="1"/>
            </p:cNvSpPr>
            <p:nvPr/>
          </p:nvSpPr>
          <p:spPr bwMode="auto">
            <a:xfrm>
              <a:off x="3107" y="3158"/>
              <a:ext cx="2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 i="1" dirty="0">
                  <a:latin typeface="Arial" charset="0"/>
                </a:rPr>
                <a:t>B=XZ+X Y+XYZ </a:t>
              </a:r>
            </a:p>
          </p:txBody>
        </p:sp>
        <p:sp>
          <p:nvSpPr>
            <p:cNvPr id="45075" name="Line 115"/>
            <p:cNvSpPr>
              <a:spLocks noChangeShapeType="1"/>
            </p:cNvSpPr>
            <p:nvPr/>
          </p:nvSpPr>
          <p:spPr bwMode="auto">
            <a:xfrm>
              <a:off x="3504" y="321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Line 116"/>
            <p:cNvSpPr>
              <a:spLocks noChangeShapeType="1"/>
            </p:cNvSpPr>
            <p:nvPr/>
          </p:nvSpPr>
          <p:spPr bwMode="auto">
            <a:xfrm>
              <a:off x="3984" y="321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7" name="Line 117"/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Line 118"/>
            <p:cNvSpPr>
              <a:spLocks noChangeShapeType="1"/>
            </p:cNvSpPr>
            <p:nvPr/>
          </p:nvSpPr>
          <p:spPr bwMode="auto">
            <a:xfrm>
              <a:off x="4944" y="321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5070" name="Picture 12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1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无关项的处理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102523" name="Oval 123"/>
          <p:cNvSpPr>
            <a:spLocks noChangeArrowheads="1"/>
          </p:cNvSpPr>
          <p:nvPr/>
        </p:nvSpPr>
        <p:spPr bwMode="auto">
          <a:xfrm>
            <a:off x="2843213" y="2995761"/>
            <a:ext cx="1296987" cy="2376488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24" name="Oval 124"/>
          <p:cNvSpPr>
            <a:spLocks noChangeArrowheads="1"/>
          </p:cNvSpPr>
          <p:nvPr/>
        </p:nvSpPr>
        <p:spPr bwMode="auto">
          <a:xfrm>
            <a:off x="2051050" y="4148286"/>
            <a:ext cx="1511300" cy="1081088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90746"/>
              </p:ext>
            </p:extLst>
          </p:nvPr>
        </p:nvGraphicFramePr>
        <p:xfrm>
          <a:off x="237577" y="980728"/>
          <a:ext cx="4190407" cy="77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2" name="Equation" r:id="rId4" imgW="2336760" imgH="431640" progId="Equation.DSMT4">
                  <p:embed/>
                </p:oleObj>
              </mc:Choice>
              <mc:Fallback>
                <p:oleObj name="Equation" r:id="rId4" imgW="2336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577" y="980728"/>
                        <a:ext cx="4190407" cy="774314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179941"/>
              </p:ext>
            </p:extLst>
          </p:nvPr>
        </p:nvGraphicFramePr>
        <p:xfrm>
          <a:off x="4836348" y="980728"/>
          <a:ext cx="4190407" cy="77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3" name="Equation" r:id="rId6" imgW="2336760" imgH="431640" progId="Equation.DSMT4">
                  <p:embed/>
                </p:oleObj>
              </mc:Choice>
              <mc:Fallback>
                <p:oleObj name="Equation" r:id="rId6" imgW="2336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6348" y="980728"/>
                        <a:ext cx="4190407" cy="774314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0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30" grpId="0" autoUpdateAnimBg="0"/>
      <p:bldP spid="639081" grpId="0" autoUpdateAnimBg="0"/>
      <p:bldP spid="639082" grpId="0" autoUpdateAnimBg="0"/>
      <p:bldP spid="639083" grpId="0" animBg="1"/>
      <p:bldP spid="639084" grpId="0" animBg="1"/>
      <p:bldP spid="639085" grpId="0" animBg="1"/>
      <p:bldP spid="639086" grpId="0" animBg="1"/>
      <p:bldP spid="639087" grpId="0" animBg="1"/>
      <p:bldP spid="639088" grpId="0" animBg="1"/>
      <p:bldP spid="102523" grpId="0" animBg="1"/>
      <p:bldP spid="1025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1697038"/>
            <a:ext cx="3816350" cy="2952750"/>
            <a:chOff x="295" y="709"/>
            <a:chExt cx="2404" cy="1860"/>
          </a:xfrm>
        </p:grpSpPr>
        <p:sp>
          <p:nvSpPr>
            <p:cNvPr id="46150" name="Rectangle 3"/>
            <p:cNvSpPr>
              <a:spLocks noChangeArrowheads="1"/>
            </p:cNvSpPr>
            <p:nvPr/>
          </p:nvSpPr>
          <p:spPr bwMode="auto">
            <a:xfrm>
              <a:off x="2234" y="1470"/>
              <a:ext cx="465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</a:p>
          </p:txBody>
        </p:sp>
        <p:sp>
          <p:nvSpPr>
            <p:cNvPr id="46151" name="Rectangle 4"/>
            <p:cNvSpPr>
              <a:spLocks noChangeArrowheads="1"/>
            </p:cNvSpPr>
            <p:nvPr/>
          </p:nvSpPr>
          <p:spPr bwMode="auto">
            <a:xfrm>
              <a:off x="1770" y="1470"/>
              <a:ext cx="464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52" name="Rectangle 5"/>
            <p:cNvSpPr>
              <a:spLocks noChangeArrowheads="1"/>
            </p:cNvSpPr>
            <p:nvPr/>
          </p:nvSpPr>
          <p:spPr bwMode="auto">
            <a:xfrm>
              <a:off x="1304" y="1470"/>
              <a:ext cx="466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</a:p>
          </p:txBody>
        </p:sp>
        <p:sp>
          <p:nvSpPr>
            <p:cNvPr id="46153" name="Rectangle 6"/>
            <p:cNvSpPr>
              <a:spLocks noChangeArrowheads="1"/>
            </p:cNvSpPr>
            <p:nvPr/>
          </p:nvSpPr>
          <p:spPr bwMode="auto">
            <a:xfrm>
              <a:off x="375" y="1470"/>
              <a:ext cx="46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01</a:t>
              </a:r>
              <a:r>
                <a:rPr lang="en-US" altLang="zh-CN" sz="2800"/>
                <a:t> </a:t>
              </a:r>
              <a:endParaRPr lang="en-US" altLang="zh-CN" sz="2800" b="1"/>
            </a:p>
          </p:txBody>
        </p:sp>
        <p:sp>
          <p:nvSpPr>
            <p:cNvPr id="46154" name="Rectangle 7"/>
            <p:cNvSpPr>
              <a:spLocks noChangeArrowheads="1"/>
            </p:cNvSpPr>
            <p:nvPr/>
          </p:nvSpPr>
          <p:spPr bwMode="auto">
            <a:xfrm>
              <a:off x="2234" y="1115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6155" name="Rectangle 8"/>
            <p:cNvSpPr>
              <a:spLocks noChangeArrowheads="1"/>
            </p:cNvSpPr>
            <p:nvPr/>
          </p:nvSpPr>
          <p:spPr bwMode="auto">
            <a:xfrm>
              <a:off x="1770" y="1115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56" name="Rectangle 9"/>
            <p:cNvSpPr>
              <a:spLocks noChangeArrowheads="1"/>
            </p:cNvSpPr>
            <p:nvPr/>
          </p:nvSpPr>
          <p:spPr bwMode="auto">
            <a:xfrm>
              <a:off x="1304" y="1115"/>
              <a:ext cx="466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6157" name="Rectangle 10"/>
            <p:cNvSpPr>
              <a:spLocks noChangeArrowheads="1"/>
            </p:cNvSpPr>
            <p:nvPr/>
          </p:nvSpPr>
          <p:spPr bwMode="auto">
            <a:xfrm>
              <a:off x="839" y="1115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6158" name="Rectangle 11"/>
            <p:cNvSpPr>
              <a:spLocks noChangeArrowheads="1"/>
            </p:cNvSpPr>
            <p:nvPr/>
          </p:nvSpPr>
          <p:spPr bwMode="auto">
            <a:xfrm>
              <a:off x="375" y="1115"/>
              <a:ext cx="46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00 </a:t>
              </a:r>
            </a:p>
          </p:txBody>
        </p:sp>
        <p:sp>
          <p:nvSpPr>
            <p:cNvPr id="46159" name="Rectangle 12"/>
            <p:cNvSpPr>
              <a:spLocks noChangeArrowheads="1"/>
            </p:cNvSpPr>
            <p:nvPr/>
          </p:nvSpPr>
          <p:spPr bwMode="auto">
            <a:xfrm>
              <a:off x="2234" y="758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10</a:t>
              </a:r>
            </a:p>
          </p:txBody>
        </p:sp>
        <p:sp>
          <p:nvSpPr>
            <p:cNvPr id="46160" name="Rectangle 13"/>
            <p:cNvSpPr>
              <a:spLocks noChangeArrowheads="1"/>
            </p:cNvSpPr>
            <p:nvPr/>
          </p:nvSpPr>
          <p:spPr bwMode="auto">
            <a:xfrm>
              <a:off x="1770" y="758"/>
              <a:ext cx="464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11</a:t>
              </a:r>
            </a:p>
          </p:txBody>
        </p:sp>
        <p:sp>
          <p:nvSpPr>
            <p:cNvPr id="46161" name="Rectangle 14"/>
            <p:cNvSpPr>
              <a:spLocks noChangeArrowheads="1"/>
            </p:cNvSpPr>
            <p:nvPr/>
          </p:nvSpPr>
          <p:spPr bwMode="auto">
            <a:xfrm>
              <a:off x="1304" y="758"/>
              <a:ext cx="466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01</a:t>
              </a:r>
            </a:p>
          </p:txBody>
        </p:sp>
        <p:sp>
          <p:nvSpPr>
            <p:cNvPr id="46162" name="Rectangle 15"/>
            <p:cNvSpPr>
              <a:spLocks noChangeArrowheads="1"/>
            </p:cNvSpPr>
            <p:nvPr/>
          </p:nvSpPr>
          <p:spPr bwMode="auto">
            <a:xfrm>
              <a:off x="839" y="758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00</a:t>
              </a:r>
            </a:p>
          </p:txBody>
        </p:sp>
        <p:sp>
          <p:nvSpPr>
            <p:cNvPr id="46163" name="Rectangle 16"/>
            <p:cNvSpPr>
              <a:spLocks noChangeArrowheads="1"/>
            </p:cNvSpPr>
            <p:nvPr/>
          </p:nvSpPr>
          <p:spPr bwMode="auto">
            <a:xfrm>
              <a:off x="295" y="758"/>
              <a:ext cx="54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46164" name="Line 17"/>
            <p:cNvSpPr>
              <a:spLocks noChangeShapeType="1"/>
            </p:cNvSpPr>
            <p:nvPr/>
          </p:nvSpPr>
          <p:spPr bwMode="auto">
            <a:xfrm>
              <a:off x="375" y="758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5" name="Line 18"/>
            <p:cNvSpPr>
              <a:spLocks noChangeShapeType="1"/>
            </p:cNvSpPr>
            <p:nvPr/>
          </p:nvSpPr>
          <p:spPr bwMode="auto">
            <a:xfrm>
              <a:off x="375" y="1115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6" name="Line 19"/>
            <p:cNvSpPr>
              <a:spLocks noChangeShapeType="1"/>
            </p:cNvSpPr>
            <p:nvPr/>
          </p:nvSpPr>
          <p:spPr bwMode="auto">
            <a:xfrm>
              <a:off x="375" y="1470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7" name="Line 20"/>
            <p:cNvSpPr>
              <a:spLocks noChangeShapeType="1"/>
            </p:cNvSpPr>
            <p:nvPr/>
          </p:nvSpPr>
          <p:spPr bwMode="auto">
            <a:xfrm>
              <a:off x="375" y="1826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8" name="Line 21"/>
            <p:cNvSpPr>
              <a:spLocks noChangeShapeType="1"/>
            </p:cNvSpPr>
            <p:nvPr/>
          </p:nvSpPr>
          <p:spPr bwMode="auto">
            <a:xfrm>
              <a:off x="375" y="758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9" name="Line 22"/>
            <p:cNvSpPr>
              <a:spLocks noChangeShapeType="1"/>
            </p:cNvSpPr>
            <p:nvPr/>
          </p:nvSpPr>
          <p:spPr bwMode="auto">
            <a:xfrm>
              <a:off x="839" y="758"/>
              <a:ext cx="0" cy="10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0" name="Line 23"/>
            <p:cNvSpPr>
              <a:spLocks noChangeShapeType="1"/>
            </p:cNvSpPr>
            <p:nvPr/>
          </p:nvSpPr>
          <p:spPr bwMode="auto">
            <a:xfrm>
              <a:off x="1304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1" name="Line 24"/>
            <p:cNvSpPr>
              <a:spLocks noChangeShapeType="1"/>
            </p:cNvSpPr>
            <p:nvPr/>
          </p:nvSpPr>
          <p:spPr bwMode="auto">
            <a:xfrm>
              <a:off x="1770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2" name="Line 25"/>
            <p:cNvSpPr>
              <a:spLocks noChangeShapeType="1"/>
            </p:cNvSpPr>
            <p:nvPr/>
          </p:nvSpPr>
          <p:spPr bwMode="auto">
            <a:xfrm>
              <a:off x="2234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3" name="Line 26"/>
            <p:cNvSpPr>
              <a:spLocks noChangeShapeType="1"/>
            </p:cNvSpPr>
            <p:nvPr/>
          </p:nvSpPr>
          <p:spPr bwMode="auto">
            <a:xfrm>
              <a:off x="2699" y="758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4" name="Line 27"/>
            <p:cNvSpPr>
              <a:spLocks noChangeShapeType="1"/>
            </p:cNvSpPr>
            <p:nvPr/>
          </p:nvSpPr>
          <p:spPr bwMode="auto">
            <a:xfrm>
              <a:off x="375" y="758"/>
              <a:ext cx="481" cy="33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5" name="Text Box 28"/>
            <p:cNvSpPr txBox="1">
              <a:spLocks noChangeArrowheads="1"/>
            </p:cNvSpPr>
            <p:nvPr/>
          </p:nvSpPr>
          <p:spPr bwMode="auto">
            <a:xfrm>
              <a:off x="476" y="709"/>
              <a:ext cx="3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b="1">
                  <a:latin typeface="Arial" charset="0"/>
                </a:rPr>
                <a:t>WX</a:t>
              </a:r>
            </a:p>
          </p:txBody>
        </p:sp>
        <p:sp>
          <p:nvSpPr>
            <p:cNvPr id="46176" name="Text Box 29"/>
            <p:cNvSpPr txBox="1">
              <a:spLocks noChangeArrowheads="1"/>
            </p:cNvSpPr>
            <p:nvPr/>
          </p:nvSpPr>
          <p:spPr bwMode="auto">
            <a:xfrm>
              <a:off x="340" y="890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b="1">
                  <a:latin typeface="Arial" charset="0"/>
                </a:rPr>
                <a:t>YZ</a:t>
              </a:r>
            </a:p>
          </p:txBody>
        </p:sp>
        <p:sp>
          <p:nvSpPr>
            <p:cNvPr id="46177" name="Rectangle 30"/>
            <p:cNvSpPr>
              <a:spLocks noChangeArrowheads="1"/>
            </p:cNvSpPr>
            <p:nvPr/>
          </p:nvSpPr>
          <p:spPr bwMode="auto">
            <a:xfrm>
              <a:off x="2234" y="2190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78" name="Rectangle 31"/>
            <p:cNvSpPr>
              <a:spLocks noChangeArrowheads="1"/>
            </p:cNvSpPr>
            <p:nvPr/>
          </p:nvSpPr>
          <p:spPr bwMode="auto">
            <a:xfrm>
              <a:off x="1770" y="2190"/>
              <a:ext cx="464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79" name="Rectangle 32"/>
            <p:cNvSpPr>
              <a:spLocks noChangeArrowheads="1"/>
            </p:cNvSpPr>
            <p:nvPr/>
          </p:nvSpPr>
          <p:spPr bwMode="auto">
            <a:xfrm>
              <a:off x="1305" y="2190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6180" name="Rectangle 33"/>
            <p:cNvSpPr>
              <a:spLocks noChangeArrowheads="1"/>
            </p:cNvSpPr>
            <p:nvPr/>
          </p:nvSpPr>
          <p:spPr bwMode="auto">
            <a:xfrm>
              <a:off x="838" y="2190"/>
              <a:ext cx="467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6181" name="Rectangle 34"/>
            <p:cNvSpPr>
              <a:spLocks noChangeArrowheads="1"/>
            </p:cNvSpPr>
            <p:nvPr/>
          </p:nvSpPr>
          <p:spPr bwMode="auto">
            <a:xfrm>
              <a:off x="375" y="2190"/>
              <a:ext cx="44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10</a:t>
              </a:r>
            </a:p>
          </p:txBody>
        </p:sp>
        <p:sp>
          <p:nvSpPr>
            <p:cNvPr id="46182" name="Rectangle 35"/>
            <p:cNvSpPr>
              <a:spLocks noChangeArrowheads="1"/>
            </p:cNvSpPr>
            <p:nvPr/>
          </p:nvSpPr>
          <p:spPr bwMode="auto">
            <a:xfrm>
              <a:off x="2234" y="1825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83" name="Rectangle 36"/>
            <p:cNvSpPr>
              <a:spLocks noChangeArrowheads="1"/>
            </p:cNvSpPr>
            <p:nvPr/>
          </p:nvSpPr>
          <p:spPr bwMode="auto">
            <a:xfrm>
              <a:off x="1770" y="1825"/>
              <a:ext cx="464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84" name="Rectangle 37"/>
            <p:cNvSpPr>
              <a:spLocks noChangeArrowheads="1"/>
            </p:cNvSpPr>
            <p:nvPr/>
          </p:nvSpPr>
          <p:spPr bwMode="auto">
            <a:xfrm>
              <a:off x="1305" y="1825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6185" name="Rectangle 38"/>
            <p:cNvSpPr>
              <a:spLocks noChangeArrowheads="1"/>
            </p:cNvSpPr>
            <p:nvPr/>
          </p:nvSpPr>
          <p:spPr bwMode="auto">
            <a:xfrm>
              <a:off x="816" y="1825"/>
              <a:ext cx="48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6186" name="Line 39"/>
            <p:cNvSpPr>
              <a:spLocks noChangeShapeType="1"/>
            </p:cNvSpPr>
            <p:nvPr/>
          </p:nvSpPr>
          <p:spPr bwMode="auto">
            <a:xfrm>
              <a:off x="375" y="1825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7" name="Line 40"/>
            <p:cNvSpPr>
              <a:spLocks noChangeShapeType="1"/>
            </p:cNvSpPr>
            <p:nvPr/>
          </p:nvSpPr>
          <p:spPr bwMode="auto">
            <a:xfrm>
              <a:off x="375" y="2190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8" name="Line 41"/>
            <p:cNvSpPr>
              <a:spLocks noChangeShapeType="1"/>
            </p:cNvSpPr>
            <p:nvPr/>
          </p:nvSpPr>
          <p:spPr bwMode="auto">
            <a:xfrm>
              <a:off x="375" y="2554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9" name="Line 42"/>
            <p:cNvSpPr>
              <a:spLocks noChangeShapeType="1"/>
            </p:cNvSpPr>
            <p:nvPr/>
          </p:nvSpPr>
          <p:spPr bwMode="auto">
            <a:xfrm>
              <a:off x="375" y="1825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0" name="Line 43"/>
            <p:cNvSpPr>
              <a:spLocks noChangeShapeType="1"/>
            </p:cNvSpPr>
            <p:nvPr/>
          </p:nvSpPr>
          <p:spPr bwMode="auto">
            <a:xfrm>
              <a:off x="839" y="1800"/>
              <a:ext cx="0" cy="72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191" name="Line 44"/>
            <p:cNvSpPr>
              <a:spLocks noChangeShapeType="1"/>
            </p:cNvSpPr>
            <p:nvPr/>
          </p:nvSpPr>
          <p:spPr bwMode="auto">
            <a:xfrm>
              <a:off x="1305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2" name="Line 45"/>
            <p:cNvSpPr>
              <a:spLocks noChangeShapeType="1"/>
            </p:cNvSpPr>
            <p:nvPr/>
          </p:nvSpPr>
          <p:spPr bwMode="auto">
            <a:xfrm>
              <a:off x="1770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3" name="Line 46"/>
            <p:cNvSpPr>
              <a:spLocks noChangeShapeType="1"/>
            </p:cNvSpPr>
            <p:nvPr/>
          </p:nvSpPr>
          <p:spPr bwMode="auto">
            <a:xfrm>
              <a:off x="2234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4" name="Line 47"/>
            <p:cNvSpPr>
              <a:spLocks noChangeShapeType="1"/>
            </p:cNvSpPr>
            <p:nvPr/>
          </p:nvSpPr>
          <p:spPr bwMode="auto">
            <a:xfrm>
              <a:off x="2699" y="1825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5" name="Rectangle 48"/>
            <p:cNvSpPr>
              <a:spLocks noChangeArrowheads="1"/>
            </p:cNvSpPr>
            <p:nvPr/>
          </p:nvSpPr>
          <p:spPr bwMode="auto">
            <a:xfrm>
              <a:off x="856" y="1485"/>
              <a:ext cx="46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6196" name="Rectangle 49"/>
            <p:cNvSpPr>
              <a:spLocks noChangeArrowheads="1"/>
            </p:cNvSpPr>
            <p:nvPr/>
          </p:nvSpPr>
          <p:spPr bwMode="auto">
            <a:xfrm>
              <a:off x="856" y="2214"/>
              <a:ext cx="46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6197" name="Rectangle 50"/>
            <p:cNvSpPr>
              <a:spLocks noChangeArrowheads="1"/>
            </p:cNvSpPr>
            <p:nvPr/>
          </p:nvSpPr>
          <p:spPr bwMode="auto">
            <a:xfrm>
              <a:off x="385" y="1842"/>
              <a:ext cx="46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dirty="0"/>
                <a:t> </a:t>
              </a:r>
              <a:r>
                <a:rPr lang="en-US" altLang="zh-CN" sz="2800" b="1" dirty="0"/>
                <a:t>11</a:t>
              </a:r>
              <a:r>
                <a:rPr lang="en-US" altLang="zh-CN" sz="2800" dirty="0"/>
                <a:t> </a:t>
              </a:r>
              <a:endParaRPr lang="en-US" altLang="zh-CN" sz="2800" b="1" dirty="0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716463" y="1697038"/>
            <a:ext cx="3816350" cy="2952750"/>
            <a:chOff x="2971" y="709"/>
            <a:chExt cx="2404" cy="1860"/>
          </a:xfrm>
        </p:grpSpPr>
        <p:sp>
          <p:nvSpPr>
            <p:cNvPr id="46102" name="Rectangle 52"/>
            <p:cNvSpPr>
              <a:spLocks noChangeArrowheads="1"/>
            </p:cNvSpPr>
            <p:nvPr/>
          </p:nvSpPr>
          <p:spPr bwMode="auto">
            <a:xfrm>
              <a:off x="4910" y="1470"/>
              <a:ext cx="465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</a:p>
          </p:txBody>
        </p:sp>
        <p:sp>
          <p:nvSpPr>
            <p:cNvPr id="46103" name="Rectangle 53"/>
            <p:cNvSpPr>
              <a:spLocks noChangeArrowheads="1"/>
            </p:cNvSpPr>
            <p:nvPr/>
          </p:nvSpPr>
          <p:spPr bwMode="auto">
            <a:xfrm>
              <a:off x="4446" y="1470"/>
              <a:ext cx="464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04" name="Rectangle 54"/>
            <p:cNvSpPr>
              <a:spLocks noChangeArrowheads="1"/>
            </p:cNvSpPr>
            <p:nvPr/>
          </p:nvSpPr>
          <p:spPr bwMode="auto">
            <a:xfrm>
              <a:off x="3980" y="1470"/>
              <a:ext cx="466" cy="356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</a:t>
              </a:r>
            </a:p>
          </p:txBody>
        </p:sp>
        <p:sp>
          <p:nvSpPr>
            <p:cNvPr id="46105" name="Rectangle 55"/>
            <p:cNvSpPr>
              <a:spLocks noChangeArrowheads="1"/>
            </p:cNvSpPr>
            <p:nvPr/>
          </p:nvSpPr>
          <p:spPr bwMode="auto">
            <a:xfrm>
              <a:off x="3051" y="1470"/>
              <a:ext cx="46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01</a:t>
              </a:r>
              <a:r>
                <a:rPr lang="en-US" altLang="zh-CN" sz="2800"/>
                <a:t> </a:t>
              </a:r>
              <a:endParaRPr lang="en-US" altLang="zh-CN" sz="2800" b="1"/>
            </a:p>
          </p:txBody>
        </p:sp>
        <p:sp>
          <p:nvSpPr>
            <p:cNvPr id="46106" name="Rectangle 56"/>
            <p:cNvSpPr>
              <a:spLocks noChangeArrowheads="1"/>
            </p:cNvSpPr>
            <p:nvPr/>
          </p:nvSpPr>
          <p:spPr bwMode="auto">
            <a:xfrm>
              <a:off x="4910" y="1115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6107" name="Rectangle 57"/>
            <p:cNvSpPr>
              <a:spLocks noChangeArrowheads="1"/>
            </p:cNvSpPr>
            <p:nvPr/>
          </p:nvSpPr>
          <p:spPr bwMode="auto">
            <a:xfrm>
              <a:off x="4446" y="1115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08" name="Rectangle 58"/>
            <p:cNvSpPr>
              <a:spLocks noChangeArrowheads="1"/>
            </p:cNvSpPr>
            <p:nvPr/>
          </p:nvSpPr>
          <p:spPr bwMode="auto">
            <a:xfrm>
              <a:off x="3980" y="1115"/>
              <a:ext cx="466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 1</a:t>
              </a:r>
            </a:p>
          </p:txBody>
        </p:sp>
        <p:sp>
          <p:nvSpPr>
            <p:cNvPr id="46109" name="Rectangle 59"/>
            <p:cNvSpPr>
              <a:spLocks noChangeArrowheads="1"/>
            </p:cNvSpPr>
            <p:nvPr/>
          </p:nvSpPr>
          <p:spPr bwMode="auto">
            <a:xfrm>
              <a:off x="3515" y="1115"/>
              <a:ext cx="465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6110" name="Rectangle 60"/>
            <p:cNvSpPr>
              <a:spLocks noChangeArrowheads="1"/>
            </p:cNvSpPr>
            <p:nvPr/>
          </p:nvSpPr>
          <p:spPr bwMode="auto">
            <a:xfrm>
              <a:off x="3051" y="1115"/>
              <a:ext cx="464" cy="35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00</a:t>
              </a:r>
            </a:p>
          </p:txBody>
        </p:sp>
        <p:sp>
          <p:nvSpPr>
            <p:cNvPr id="46111" name="Rectangle 61"/>
            <p:cNvSpPr>
              <a:spLocks noChangeArrowheads="1"/>
            </p:cNvSpPr>
            <p:nvPr/>
          </p:nvSpPr>
          <p:spPr bwMode="auto">
            <a:xfrm>
              <a:off x="4910" y="758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10</a:t>
              </a:r>
            </a:p>
          </p:txBody>
        </p:sp>
        <p:sp>
          <p:nvSpPr>
            <p:cNvPr id="46112" name="Rectangle 62"/>
            <p:cNvSpPr>
              <a:spLocks noChangeArrowheads="1"/>
            </p:cNvSpPr>
            <p:nvPr/>
          </p:nvSpPr>
          <p:spPr bwMode="auto">
            <a:xfrm>
              <a:off x="4446" y="758"/>
              <a:ext cx="464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11</a:t>
              </a:r>
            </a:p>
          </p:txBody>
        </p:sp>
        <p:sp>
          <p:nvSpPr>
            <p:cNvPr id="46113" name="Rectangle 63"/>
            <p:cNvSpPr>
              <a:spLocks noChangeArrowheads="1"/>
            </p:cNvSpPr>
            <p:nvPr/>
          </p:nvSpPr>
          <p:spPr bwMode="auto">
            <a:xfrm>
              <a:off x="3980" y="758"/>
              <a:ext cx="466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01</a:t>
              </a:r>
            </a:p>
          </p:txBody>
        </p:sp>
        <p:sp>
          <p:nvSpPr>
            <p:cNvPr id="46114" name="Rectangle 64"/>
            <p:cNvSpPr>
              <a:spLocks noChangeArrowheads="1"/>
            </p:cNvSpPr>
            <p:nvPr/>
          </p:nvSpPr>
          <p:spPr bwMode="auto">
            <a:xfrm>
              <a:off x="3515" y="758"/>
              <a:ext cx="465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00</a:t>
              </a:r>
            </a:p>
          </p:txBody>
        </p:sp>
        <p:sp>
          <p:nvSpPr>
            <p:cNvPr id="46115" name="Rectangle 65"/>
            <p:cNvSpPr>
              <a:spLocks noChangeArrowheads="1"/>
            </p:cNvSpPr>
            <p:nvPr/>
          </p:nvSpPr>
          <p:spPr bwMode="auto">
            <a:xfrm>
              <a:off x="3051" y="758"/>
              <a:ext cx="464" cy="35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46116" name="Line 66"/>
            <p:cNvSpPr>
              <a:spLocks noChangeShapeType="1"/>
            </p:cNvSpPr>
            <p:nvPr/>
          </p:nvSpPr>
          <p:spPr bwMode="auto">
            <a:xfrm>
              <a:off x="3051" y="758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7" name="Line 67"/>
            <p:cNvSpPr>
              <a:spLocks noChangeShapeType="1"/>
            </p:cNvSpPr>
            <p:nvPr/>
          </p:nvSpPr>
          <p:spPr bwMode="auto">
            <a:xfrm>
              <a:off x="3051" y="1115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8" name="Line 68"/>
            <p:cNvSpPr>
              <a:spLocks noChangeShapeType="1"/>
            </p:cNvSpPr>
            <p:nvPr/>
          </p:nvSpPr>
          <p:spPr bwMode="auto">
            <a:xfrm>
              <a:off x="3051" y="1470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9" name="Line 69"/>
            <p:cNvSpPr>
              <a:spLocks noChangeShapeType="1"/>
            </p:cNvSpPr>
            <p:nvPr/>
          </p:nvSpPr>
          <p:spPr bwMode="auto">
            <a:xfrm>
              <a:off x="3051" y="1826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0" name="Line 70"/>
            <p:cNvSpPr>
              <a:spLocks noChangeShapeType="1"/>
            </p:cNvSpPr>
            <p:nvPr/>
          </p:nvSpPr>
          <p:spPr bwMode="auto">
            <a:xfrm>
              <a:off x="3051" y="758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1" name="Line 71"/>
            <p:cNvSpPr>
              <a:spLocks noChangeShapeType="1"/>
            </p:cNvSpPr>
            <p:nvPr/>
          </p:nvSpPr>
          <p:spPr bwMode="auto">
            <a:xfrm>
              <a:off x="3515" y="758"/>
              <a:ext cx="0" cy="106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2" name="Line 72"/>
            <p:cNvSpPr>
              <a:spLocks noChangeShapeType="1"/>
            </p:cNvSpPr>
            <p:nvPr/>
          </p:nvSpPr>
          <p:spPr bwMode="auto">
            <a:xfrm>
              <a:off x="3980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3" name="Line 73"/>
            <p:cNvSpPr>
              <a:spLocks noChangeShapeType="1"/>
            </p:cNvSpPr>
            <p:nvPr/>
          </p:nvSpPr>
          <p:spPr bwMode="auto">
            <a:xfrm>
              <a:off x="4446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4" name="Line 74"/>
            <p:cNvSpPr>
              <a:spLocks noChangeShapeType="1"/>
            </p:cNvSpPr>
            <p:nvPr/>
          </p:nvSpPr>
          <p:spPr bwMode="auto">
            <a:xfrm>
              <a:off x="4910" y="758"/>
              <a:ext cx="0" cy="10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5" name="Line 75"/>
            <p:cNvSpPr>
              <a:spLocks noChangeShapeType="1"/>
            </p:cNvSpPr>
            <p:nvPr/>
          </p:nvSpPr>
          <p:spPr bwMode="auto">
            <a:xfrm>
              <a:off x="5375" y="758"/>
              <a:ext cx="0" cy="106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6" name="Line 76"/>
            <p:cNvSpPr>
              <a:spLocks noChangeShapeType="1"/>
            </p:cNvSpPr>
            <p:nvPr/>
          </p:nvSpPr>
          <p:spPr bwMode="auto">
            <a:xfrm>
              <a:off x="3051" y="758"/>
              <a:ext cx="481" cy="33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27" name="Text Box 77"/>
            <p:cNvSpPr txBox="1">
              <a:spLocks noChangeArrowheads="1"/>
            </p:cNvSpPr>
            <p:nvPr/>
          </p:nvSpPr>
          <p:spPr bwMode="auto">
            <a:xfrm>
              <a:off x="3107" y="709"/>
              <a:ext cx="4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b="1">
                  <a:latin typeface="Arial" charset="0"/>
                </a:rPr>
                <a:t>WX</a:t>
              </a:r>
            </a:p>
          </p:txBody>
        </p:sp>
        <p:sp>
          <p:nvSpPr>
            <p:cNvPr id="46128" name="Text Box 78"/>
            <p:cNvSpPr txBox="1">
              <a:spLocks noChangeArrowheads="1"/>
            </p:cNvSpPr>
            <p:nvPr/>
          </p:nvSpPr>
          <p:spPr bwMode="auto">
            <a:xfrm>
              <a:off x="2971" y="904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b="1">
                  <a:latin typeface="Arial" charset="0"/>
                </a:rPr>
                <a:t>YZ</a:t>
              </a:r>
            </a:p>
          </p:txBody>
        </p:sp>
        <p:sp>
          <p:nvSpPr>
            <p:cNvPr id="46129" name="Rectangle 79"/>
            <p:cNvSpPr>
              <a:spLocks noChangeArrowheads="1"/>
            </p:cNvSpPr>
            <p:nvPr/>
          </p:nvSpPr>
          <p:spPr bwMode="auto">
            <a:xfrm>
              <a:off x="4910" y="2190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30" name="Rectangle 80"/>
            <p:cNvSpPr>
              <a:spLocks noChangeArrowheads="1"/>
            </p:cNvSpPr>
            <p:nvPr/>
          </p:nvSpPr>
          <p:spPr bwMode="auto">
            <a:xfrm>
              <a:off x="4446" y="2190"/>
              <a:ext cx="464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31" name="Rectangle 81"/>
            <p:cNvSpPr>
              <a:spLocks noChangeArrowheads="1"/>
            </p:cNvSpPr>
            <p:nvPr/>
          </p:nvSpPr>
          <p:spPr bwMode="auto">
            <a:xfrm>
              <a:off x="3981" y="2190"/>
              <a:ext cx="465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6132" name="Rectangle 82"/>
            <p:cNvSpPr>
              <a:spLocks noChangeArrowheads="1"/>
            </p:cNvSpPr>
            <p:nvPr/>
          </p:nvSpPr>
          <p:spPr bwMode="auto">
            <a:xfrm>
              <a:off x="3515" y="2190"/>
              <a:ext cx="466" cy="364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6133" name="Rectangle 83"/>
            <p:cNvSpPr>
              <a:spLocks noChangeArrowheads="1"/>
            </p:cNvSpPr>
            <p:nvPr/>
          </p:nvSpPr>
          <p:spPr bwMode="auto">
            <a:xfrm>
              <a:off x="3051" y="2190"/>
              <a:ext cx="44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10</a:t>
              </a:r>
            </a:p>
          </p:txBody>
        </p:sp>
        <p:sp>
          <p:nvSpPr>
            <p:cNvPr id="46134" name="Rectangle 84"/>
            <p:cNvSpPr>
              <a:spLocks noChangeArrowheads="1"/>
            </p:cNvSpPr>
            <p:nvPr/>
          </p:nvSpPr>
          <p:spPr bwMode="auto">
            <a:xfrm>
              <a:off x="4910" y="1825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35" name="Rectangle 85"/>
            <p:cNvSpPr>
              <a:spLocks noChangeArrowheads="1"/>
            </p:cNvSpPr>
            <p:nvPr/>
          </p:nvSpPr>
          <p:spPr bwMode="auto">
            <a:xfrm>
              <a:off x="4446" y="1825"/>
              <a:ext cx="464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 </a:t>
              </a:r>
              <a:r>
                <a:rPr lang="el-GR" altLang="zh-CN" sz="2800" b="1"/>
                <a:t>Φ</a:t>
              </a:r>
              <a:endParaRPr lang="en-US" altLang="zh-CN" sz="2800" b="1"/>
            </a:p>
          </p:txBody>
        </p:sp>
        <p:sp>
          <p:nvSpPr>
            <p:cNvPr id="46136" name="Rectangle 86"/>
            <p:cNvSpPr>
              <a:spLocks noChangeArrowheads="1"/>
            </p:cNvSpPr>
            <p:nvPr/>
          </p:nvSpPr>
          <p:spPr bwMode="auto">
            <a:xfrm>
              <a:off x="3981" y="1825"/>
              <a:ext cx="465" cy="365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6137" name="Rectangle 87"/>
            <p:cNvSpPr>
              <a:spLocks noChangeArrowheads="1"/>
            </p:cNvSpPr>
            <p:nvPr/>
          </p:nvSpPr>
          <p:spPr bwMode="auto">
            <a:xfrm>
              <a:off x="3492" y="1825"/>
              <a:ext cx="48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 </a:t>
              </a:r>
              <a:endParaRPr lang="en-US" altLang="zh-CN" sz="2800" b="1"/>
            </a:p>
          </p:txBody>
        </p:sp>
        <p:sp>
          <p:nvSpPr>
            <p:cNvPr id="46138" name="Line 88"/>
            <p:cNvSpPr>
              <a:spLocks noChangeShapeType="1"/>
            </p:cNvSpPr>
            <p:nvPr/>
          </p:nvSpPr>
          <p:spPr bwMode="auto">
            <a:xfrm>
              <a:off x="3051" y="1825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39" name="Line 89"/>
            <p:cNvSpPr>
              <a:spLocks noChangeShapeType="1"/>
            </p:cNvSpPr>
            <p:nvPr/>
          </p:nvSpPr>
          <p:spPr bwMode="auto">
            <a:xfrm>
              <a:off x="3051" y="2190"/>
              <a:ext cx="23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0" name="Line 90"/>
            <p:cNvSpPr>
              <a:spLocks noChangeShapeType="1"/>
            </p:cNvSpPr>
            <p:nvPr/>
          </p:nvSpPr>
          <p:spPr bwMode="auto">
            <a:xfrm>
              <a:off x="3051" y="2554"/>
              <a:ext cx="232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1" name="Line 91"/>
            <p:cNvSpPr>
              <a:spLocks noChangeShapeType="1"/>
            </p:cNvSpPr>
            <p:nvPr/>
          </p:nvSpPr>
          <p:spPr bwMode="auto">
            <a:xfrm>
              <a:off x="3051" y="1825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2" name="Line 92"/>
            <p:cNvSpPr>
              <a:spLocks noChangeShapeType="1"/>
            </p:cNvSpPr>
            <p:nvPr/>
          </p:nvSpPr>
          <p:spPr bwMode="auto">
            <a:xfrm>
              <a:off x="3515" y="1800"/>
              <a:ext cx="0" cy="72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3" name="Line 93"/>
            <p:cNvSpPr>
              <a:spLocks noChangeShapeType="1"/>
            </p:cNvSpPr>
            <p:nvPr/>
          </p:nvSpPr>
          <p:spPr bwMode="auto">
            <a:xfrm>
              <a:off x="3981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4" name="Line 94"/>
            <p:cNvSpPr>
              <a:spLocks noChangeShapeType="1"/>
            </p:cNvSpPr>
            <p:nvPr/>
          </p:nvSpPr>
          <p:spPr bwMode="auto">
            <a:xfrm>
              <a:off x="4446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5" name="Line 95"/>
            <p:cNvSpPr>
              <a:spLocks noChangeShapeType="1"/>
            </p:cNvSpPr>
            <p:nvPr/>
          </p:nvSpPr>
          <p:spPr bwMode="auto">
            <a:xfrm>
              <a:off x="4910" y="1825"/>
              <a:ext cx="0" cy="72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6" name="Line 96"/>
            <p:cNvSpPr>
              <a:spLocks noChangeShapeType="1"/>
            </p:cNvSpPr>
            <p:nvPr/>
          </p:nvSpPr>
          <p:spPr bwMode="auto">
            <a:xfrm>
              <a:off x="5375" y="1825"/>
              <a:ext cx="0" cy="72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7" name="Rectangle 97"/>
            <p:cNvSpPr>
              <a:spLocks noChangeArrowheads="1"/>
            </p:cNvSpPr>
            <p:nvPr/>
          </p:nvSpPr>
          <p:spPr bwMode="auto">
            <a:xfrm>
              <a:off x="3532" y="1485"/>
              <a:ext cx="46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endParaRPr lang="en-US" altLang="zh-CN" sz="2800" b="1"/>
            </a:p>
          </p:txBody>
        </p:sp>
        <p:sp>
          <p:nvSpPr>
            <p:cNvPr id="46148" name="Rectangle 98"/>
            <p:cNvSpPr>
              <a:spLocks noChangeArrowheads="1"/>
            </p:cNvSpPr>
            <p:nvPr/>
          </p:nvSpPr>
          <p:spPr bwMode="auto">
            <a:xfrm>
              <a:off x="3532" y="2214"/>
              <a:ext cx="46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6149" name="Rectangle 99"/>
            <p:cNvSpPr>
              <a:spLocks noChangeArrowheads="1"/>
            </p:cNvSpPr>
            <p:nvPr/>
          </p:nvSpPr>
          <p:spPr bwMode="auto">
            <a:xfrm>
              <a:off x="3061" y="1842"/>
              <a:ext cx="46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 b="1"/>
                <a:t>11</a:t>
              </a:r>
              <a:r>
                <a:rPr lang="en-US" altLang="zh-CN" sz="2800"/>
                <a:t> </a:t>
              </a:r>
              <a:endParaRPr lang="en-US" altLang="zh-CN" sz="2800" b="1"/>
            </a:p>
          </p:txBody>
        </p:sp>
      </p:grpSp>
      <p:sp>
        <p:nvSpPr>
          <p:cNvPr id="640100" name="Text Box 100"/>
          <p:cNvSpPr txBox="1">
            <a:spLocks noChangeArrowheads="1"/>
          </p:cNvSpPr>
          <p:nvPr/>
        </p:nvSpPr>
        <p:spPr bwMode="auto">
          <a:xfrm>
            <a:off x="755650" y="119380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>
                <a:latin typeface="Arial" charset="0"/>
              </a:rPr>
              <a:t>C</a:t>
            </a:r>
            <a:r>
              <a:rPr kumimoji="0" lang="zh-CN" altLang="en-US" sz="3200" b="1" i="1">
                <a:latin typeface="Arial" charset="0"/>
              </a:rPr>
              <a:t>：</a:t>
            </a:r>
          </a:p>
        </p:txBody>
      </p:sp>
      <p:sp>
        <p:nvSpPr>
          <p:cNvPr id="640101" name="Text Box 101"/>
          <p:cNvSpPr txBox="1">
            <a:spLocks noChangeArrowheads="1"/>
          </p:cNvSpPr>
          <p:nvPr/>
        </p:nvSpPr>
        <p:spPr bwMode="auto">
          <a:xfrm>
            <a:off x="5003800" y="119697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>
                <a:latin typeface="Arial" charset="0"/>
              </a:rPr>
              <a:t>D</a:t>
            </a:r>
            <a:r>
              <a:rPr kumimoji="0" lang="zh-CN" altLang="en-US" sz="3200" b="1" i="1">
                <a:latin typeface="Arial" charset="0"/>
              </a:rPr>
              <a:t>：</a:t>
            </a:r>
          </a:p>
        </p:txBody>
      </p:sp>
      <p:sp>
        <p:nvSpPr>
          <p:cNvPr id="640102" name="Oval 102"/>
          <p:cNvSpPr>
            <a:spLocks noChangeArrowheads="1"/>
          </p:cNvSpPr>
          <p:nvPr/>
        </p:nvSpPr>
        <p:spPr bwMode="auto">
          <a:xfrm>
            <a:off x="1474788" y="2330450"/>
            <a:ext cx="2665412" cy="646113"/>
          </a:xfrm>
          <a:prstGeom prst="ellipse">
            <a:avLst/>
          </a:prstGeom>
          <a:noFill/>
          <a:ln w="38100" algn="ctr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0103" name="Oval 103"/>
          <p:cNvSpPr>
            <a:spLocks noChangeArrowheads="1"/>
          </p:cNvSpPr>
          <p:nvPr/>
        </p:nvSpPr>
        <p:spPr bwMode="auto">
          <a:xfrm>
            <a:off x="1476375" y="3432175"/>
            <a:ext cx="2662238" cy="646113"/>
          </a:xfrm>
          <a:prstGeom prst="ellipse">
            <a:avLst/>
          </a:prstGeom>
          <a:noFill/>
          <a:ln w="38100" algn="ctr">
            <a:solidFill>
              <a:srgbClr val="2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0104" name="Freeform 104"/>
          <p:cNvSpPr>
            <a:spLocks/>
          </p:cNvSpPr>
          <p:nvPr/>
        </p:nvSpPr>
        <p:spPr bwMode="auto">
          <a:xfrm>
            <a:off x="5616575" y="2270125"/>
            <a:ext cx="2771775" cy="588963"/>
          </a:xfrm>
          <a:custGeom>
            <a:avLst/>
            <a:gdLst>
              <a:gd name="T0" fmla="*/ 2147483647 w 1814"/>
              <a:gd name="T1" fmla="*/ 0 h 235"/>
              <a:gd name="T2" fmla="*/ 2147483647 w 1814"/>
              <a:gd name="T3" fmla="*/ 2147483647 h 235"/>
              <a:gd name="T4" fmla="*/ 2147483647 w 1814"/>
              <a:gd name="T5" fmla="*/ 2147483647 h 235"/>
              <a:gd name="T6" fmla="*/ 2147483647 w 1814"/>
              <a:gd name="T7" fmla="*/ 2147483647 h 235"/>
              <a:gd name="T8" fmla="*/ 2147483647 w 1814"/>
              <a:gd name="T9" fmla="*/ 2147483647 h 235"/>
              <a:gd name="T10" fmla="*/ 2147483647 w 1814"/>
              <a:gd name="T11" fmla="*/ 2147483647 h 2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4"/>
              <a:gd name="T19" fmla="*/ 0 h 235"/>
              <a:gd name="T20" fmla="*/ 1814 w 1814"/>
              <a:gd name="T21" fmla="*/ 235 h 2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4" h="235">
                <a:moveTo>
                  <a:pt x="68" y="0"/>
                </a:moveTo>
                <a:cubicBezTo>
                  <a:pt x="53" y="71"/>
                  <a:pt x="38" y="143"/>
                  <a:pt x="68" y="181"/>
                </a:cubicBezTo>
                <a:cubicBezTo>
                  <a:pt x="98" y="219"/>
                  <a:pt x="0" y="219"/>
                  <a:pt x="249" y="227"/>
                </a:cubicBezTo>
                <a:cubicBezTo>
                  <a:pt x="498" y="235"/>
                  <a:pt x="1316" y="235"/>
                  <a:pt x="1565" y="227"/>
                </a:cubicBezTo>
                <a:cubicBezTo>
                  <a:pt x="1814" y="219"/>
                  <a:pt x="1709" y="211"/>
                  <a:pt x="1746" y="181"/>
                </a:cubicBezTo>
                <a:cubicBezTo>
                  <a:pt x="1783" y="151"/>
                  <a:pt x="1784" y="68"/>
                  <a:pt x="1791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0105" name="Freeform 105"/>
          <p:cNvSpPr>
            <a:spLocks/>
          </p:cNvSpPr>
          <p:nvPr/>
        </p:nvSpPr>
        <p:spPr bwMode="auto">
          <a:xfrm flipV="1">
            <a:off x="5651500" y="4146550"/>
            <a:ext cx="2771775" cy="588963"/>
          </a:xfrm>
          <a:custGeom>
            <a:avLst/>
            <a:gdLst>
              <a:gd name="T0" fmla="*/ 2147483647 w 1814"/>
              <a:gd name="T1" fmla="*/ 0 h 235"/>
              <a:gd name="T2" fmla="*/ 2147483647 w 1814"/>
              <a:gd name="T3" fmla="*/ 2147483647 h 235"/>
              <a:gd name="T4" fmla="*/ 2147483647 w 1814"/>
              <a:gd name="T5" fmla="*/ 2147483647 h 235"/>
              <a:gd name="T6" fmla="*/ 2147483647 w 1814"/>
              <a:gd name="T7" fmla="*/ 2147483647 h 235"/>
              <a:gd name="T8" fmla="*/ 2147483647 w 1814"/>
              <a:gd name="T9" fmla="*/ 2147483647 h 235"/>
              <a:gd name="T10" fmla="*/ 2147483647 w 1814"/>
              <a:gd name="T11" fmla="*/ 2147483647 h 2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4"/>
              <a:gd name="T19" fmla="*/ 0 h 235"/>
              <a:gd name="T20" fmla="*/ 1814 w 1814"/>
              <a:gd name="T21" fmla="*/ 235 h 2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4" h="235">
                <a:moveTo>
                  <a:pt x="68" y="0"/>
                </a:moveTo>
                <a:cubicBezTo>
                  <a:pt x="53" y="71"/>
                  <a:pt x="38" y="143"/>
                  <a:pt x="68" y="181"/>
                </a:cubicBezTo>
                <a:cubicBezTo>
                  <a:pt x="98" y="219"/>
                  <a:pt x="0" y="219"/>
                  <a:pt x="249" y="227"/>
                </a:cubicBezTo>
                <a:cubicBezTo>
                  <a:pt x="498" y="235"/>
                  <a:pt x="1316" y="235"/>
                  <a:pt x="1565" y="227"/>
                </a:cubicBezTo>
                <a:cubicBezTo>
                  <a:pt x="1814" y="219"/>
                  <a:pt x="1709" y="211"/>
                  <a:pt x="1746" y="181"/>
                </a:cubicBezTo>
                <a:cubicBezTo>
                  <a:pt x="1783" y="151"/>
                  <a:pt x="1784" y="68"/>
                  <a:pt x="1791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5148263" y="5010150"/>
            <a:ext cx="2160587" cy="579438"/>
            <a:chOff x="3243" y="3022"/>
            <a:chExt cx="1361" cy="365"/>
          </a:xfrm>
        </p:grpSpPr>
        <p:sp>
          <p:nvSpPr>
            <p:cNvPr id="46100" name="Text Box 107"/>
            <p:cNvSpPr txBox="1">
              <a:spLocks noChangeArrowheads="1"/>
            </p:cNvSpPr>
            <p:nvPr/>
          </p:nvSpPr>
          <p:spPr bwMode="auto">
            <a:xfrm>
              <a:off x="3243" y="3022"/>
              <a:ext cx="13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 i="1">
                  <a:latin typeface="Arial" charset="0"/>
                </a:rPr>
                <a:t>D=Z </a:t>
              </a:r>
            </a:p>
          </p:txBody>
        </p:sp>
        <p:sp>
          <p:nvSpPr>
            <p:cNvPr id="46101" name="Line 108"/>
            <p:cNvSpPr>
              <a:spLocks noChangeShapeType="1"/>
            </p:cNvSpPr>
            <p:nvPr/>
          </p:nvSpPr>
          <p:spPr bwMode="auto">
            <a:xfrm>
              <a:off x="3648" y="307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827088" y="5081588"/>
            <a:ext cx="2601912" cy="579437"/>
            <a:chOff x="521" y="3067"/>
            <a:chExt cx="1639" cy="365"/>
          </a:xfrm>
        </p:grpSpPr>
        <p:grpSp>
          <p:nvGrpSpPr>
            <p:cNvPr id="46096" name="Group 112"/>
            <p:cNvGrpSpPr>
              <a:grpSpLocks/>
            </p:cNvGrpSpPr>
            <p:nvPr/>
          </p:nvGrpSpPr>
          <p:grpSpPr bwMode="auto">
            <a:xfrm>
              <a:off x="521" y="3067"/>
              <a:ext cx="1639" cy="365"/>
              <a:chOff x="521" y="3067"/>
              <a:chExt cx="1639" cy="365"/>
            </a:xfrm>
          </p:grpSpPr>
          <p:sp>
            <p:nvSpPr>
              <p:cNvPr id="46098" name="Text Box 113"/>
              <p:cNvSpPr txBox="1">
                <a:spLocks noChangeArrowheads="1"/>
              </p:cNvSpPr>
              <p:nvPr/>
            </p:nvSpPr>
            <p:spPr bwMode="auto">
              <a:xfrm>
                <a:off x="521" y="3067"/>
                <a:ext cx="163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sz="3200" b="1" i="1">
                    <a:latin typeface="Arial" charset="0"/>
                  </a:rPr>
                  <a:t>C=YZ+YZ</a:t>
                </a:r>
              </a:p>
            </p:txBody>
          </p:sp>
          <p:sp>
            <p:nvSpPr>
              <p:cNvPr id="46099" name="Line 114"/>
              <p:cNvSpPr>
                <a:spLocks noChangeShapeType="1"/>
              </p:cNvSpPr>
              <p:nvPr/>
            </p:nvSpPr>
            <p:spPr bwMode="auto">
              <a:xfrm>
                <a:off x="912" y="31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097" name="Line 115"/>
            <p:cNvSpPr>
              <a:spLocks noChangeShapeType="1"/>
            </p:cNvSpPr>
            <p:nvPr/>
          </p:nvSpPr>
          <p:spPr bwMode="auto">
            <a:xfrm>
              <a:off x="1104" y="312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6094" name="Picture 1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5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无关项的处理</a:t>
            </a:r>
            <a:endParaRPr lang="en-US" altLang="zh-CN" sz="26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100" grpId="0" autoUpdateAnimBg="0"/>
      <p:bldP spid="640101" grpId="0" autoUpdateAnimBg="0"/>
      <p:bldP spid="640102" grpId="0" animBg="1"/>
      <p:bldP spid="640103" grpId="0" animBg="1"/>
      <p:bldP spid="640104" grpId="0" animBg="1"/>
      <p:bldP spid="64010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08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827584" y="1065671"/>
            <a:ext cx="3168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简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表达式标准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684088" y="3716338"/>
            <a:ext cx="8136384" cy="2246769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52847A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</a:rPr>
              <a:t>  </a:t>
            </a:r>
            <a:r>
              <a:rPr lang="zh-CN" altLang="en-US" sz="2800" b="1" dirty="0">
                <a:latin typeface="Arial" charset="0"/>
              </a:rPr>
              <a:t>与最小项（最大项）表达式不同</a:t>
            </a:r>
            <a:endParaRPr lang="en-US" altLang="zh-CN" sz="2800" b="1" dirty="0">
              <a:latin typeface="Arial" charset="0"/>
            </a:endParaRPr>
          </a:p>
          <a:p>
            <a:pPr eaLnBrk="1" hangingPunct="1">
              <a:buClr>
                <a:srgbClr val="52847A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latin typeface="Arial" charset="0"/>
              </a:rPr>
              <a:t>最简表达式</a:t>
            </a:r>
            <a:r>
              <a:rPr lang="zh-CN" altLang="en-US" sz="2800" b="1" dirty="0">
                <a:solidFill>
                  <a:srgbClr val="C00000"/>
                </a:solidFill>
                <a:latin typeface="Arial" charset="0"/>
              </a:rPr>
              <a:t>不一定是唯一的</a:t>
            </a:r>
            <a:r>
              <a:rPr lang="en-US" altLang="zh-CN" sz="2800" b="1" dirty="0">
                <a:latin typeface="Arial" charset="0"/>
              </a:rPr>
              <a:t>.</a:t>
            </a:r>
          </a:p>
          <a:p>
            <a:pPr eaLnBrk="1" hangingPunct="1">
              <a:buClr>
                <a:srgbClr val="52847A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latin typeface="Arial" charset="0"/>
              </a:rPr>
              <a:t>但最简表达式的实现代价是相同的（逻辑门的数量相同、输入变量的个数相同）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1979613" y="1844675"/>
            <a:ext cx="4643437" cy="1169988"/>
          </a:xfrm>
          <a:prstGeom prst="rect">
            <a:avLst/>
          </a:prstGeom>
          <a:solidFill>
            <a:srgbClr val="FFFF99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kumimoji="0" lang="zh-CN" altLang="en-US" sz="2800" b="1" dirty="0">
                <a:latin typeface="Arial" charset="0"/>
              </a:rPr>
              <a:t>①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逻辑门的数量最少</a:t>
            </a:r>
          </a:p>
          <a:p>
            <a:pPr marL="342900" indent="-342900">
              <a:defRPr/>
            </a:pPr>
            <a:r>
              <a:rPr kumimoji="0" lang="zh-CN" altLang="en-US" sz="2800" b="1" dirty="0">
                <a:latin typeface="Arial" charset="0"/>
              </a:rPr>
              <a:t>②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逻辑门的输入个数最少</a:t>
            </a:r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1403350" y="260350"/>
            <a:ext cx="6551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布尔函数</a:t>
            </a:r>
            <a:r>
              <a:rPr lang="zh-CN" altLang="en-US" sz="2600" b="1" dirty="0">
                <a:latin typeface="Arial" charset="0"/>
              </a:rPr>
              <a:t>的最简形式</a:t>
            </a:r>
            <a:endParaRPr lang="en-US" altLang="zh-CN" sz="2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900113" y="32845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8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116013" y="404813"/>
            <a:ext cx="7488237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标准逻辑公式及其卡诺图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323528" y="1510903"/>
            <a:ext cx="2344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最小项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清单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:</a:t>
            </a:r>
            <a:endParaRPr kumimoji="0" lang="en-US" altLang="zh-CN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4353719" y="1510903"/>
            <a:ext cx="2522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kumimoji="0" lang="zh-CN" altLang="en-US" sz="28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最大项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清单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:</a:t>
            </a:r>
            <a:endParaRPr kumimoji="0" lang="en-US" altLang="zh-CN" sz="2800" b="1" dirty="0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pic>
        <p:nvPicPr>
          <p:cNvPr id="92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657128"/>
            <a:ext cx="35814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24" y="2657128"/>
            <a:ext cx="34290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3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7680" y="5013176"/>
            <a:ext cx="312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积</a:t>
            </a:r>
            <a:r>
              <a:rPr kumimoji="0" lang="zh-CN" altLang="en-US" sz="28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之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:</a:t>
            </a:r>
            <a:r>
              <a:rPr kumimoji="0" lang="en-US" altLang="zh-CN" sz="14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en-US" altLang="zh-CN" sz="110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kumimoji="0" lang="en-US" altLang="zh-CN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572000" y="5013176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kumimoji="0" lang="zh-CN" altLang="en-US" sz="28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之积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: </a:t>
            </a:r>
            <a:r>
              <a:rPr kumimoji="0" lang="en-US" altLang="zh-CN" sz="14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en-US" altLang="zh-CN" sz="110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kumimoji="0" lang="en-US" altLang="zh-CN" sz="18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914911"/>
              </p:ext>
            </p:extLst>
          </p:nvPr>
        </p:nvGraphicFramePr>
        <p:xfrm>
          <a:off x="475928" y="5627358"/>
          <a:ext cx="39339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8" r:id="rId6" imgW="2133600" imgH="266700" progId="Equation.3">
                  <p:embed/>
                </p:oleObj>
              </mc:Choice>
              <mc:Fallback>
                <p:oleObj r:id="rId6" imgW="21336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28" y="5627358"/>
                        <a:ext cx="393391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246265"/>
              </p:ext>
            </p:extLst>
          </p:nvPr>
        </p:nvGraphicFramePr>
        <p:xfrm>
          <a:off x="4644008" y="5627358"/>
          <a:ext cx="431435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9" r:id="rId8" imgW="1776458" imgH="215713" progId="Equation.3">
                  <p:embed/>
                </p:oleObj>
              </mc:Choice>
              <mc:Fallback>
                <p:oleObj r:id="rId8" imgW="177645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627358"/>
                        <a:ext cx="431435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 bwMode="auto">
          <a:xfrm>
            <a:off x="4499992" y="1338263"/>
            <a:ext cx="6586" cy="51568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901045" y="2217651"/>
                <a:ext cx="27412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F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𝐶𝑚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1,2,3,6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2800" i="1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45" y="2217651"/>
                <a:ext cx="27412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904" t="-176667" b="-26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473971" y="2217054"/>
                <a:ext cx="2779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F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𝐶𝑀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(0,4,5,6)</m:t>
                        </m:r>
                      </m:e>
                    </m:nary>
                  </m:oMath>
                </a14:m>
                <a:endParaRPr lang="zh-CN" altLang="en-US" sz="2800" i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71" y="2217054"/>
                <a:ext cx="277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798" t="-176667" r="-4386" b="-26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10" grpId="0"/>
      <p:bldP spid="11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755650" y="980728"/>
            <a:ext cx="79200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b="1" dirty="0">
                <a:latin typeface="Arial" charset="0"/>
              </a:rPr>
              <a:t>单元格对应的最小项按格雷码摆放</a:t>
            </a:r>
            <a:endParaRPr kumimoji="0" lang="en-US" altLang="zh-CN" sz="28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b="1" dirty="0">
                <a:latin typeface="Arial" charset="0"/>
              </a:rPr>
              <a:t>任何两个相邻单元格对应的最小项只有一个变量取值不同</a:t>
            </a:r>
          </a:p>
        </p:txBody>
      </p:sp>
      <p:pic>
        <p:nvPicPr>
          <p:cNvPr id="12293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28" name="Text Box 32"/>
          <p:cNvSpPr txBox="1">
            <a:spLocks noChangeArrowheads="1"/>
          </p:cNvSpPr>
          <p:nvPr/>
        </p:nvSpPr>
        <p:spPr bwMode="auto">
          <a:xfrm>
            <a:off x="684213" y="262255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1.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两变量卡诺图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8929" name="Text Box 33"/>
          <p:cNvSpPr txBox="1">
            <a:spLocks noChangeArrowheads="1"/>
          </p:cNvSpPr>
          <p:nvPr/>
        </p:nvSpPr>
        <p:spPr bwMode="auto">
          <a:xfrm>
            <a:off x="1403350" y="3284538"/>
            <a:ext cx="190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charset="0"/>
              </a:rPr>
              <a:t>F=f(AB)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508625" y="2205038"/>
            <a:ext cx="3124200" cy="2009775"/>
            <a:chOff x="2688" y="2208"/>
            <a:chExt cx="1968" cy="1266"/>
          </a:xfrm>
        </p:grpSpPr>
        <p:sp>
          <p:nvSpPr>
            <p:cNvPr id="12299" name="Rectangle 35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12300" name="Rectangle 36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12301" name="Rectangle 37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2302" name="Rectangle 38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12303" name="Line 39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4" name="Line 40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5" name="Line 41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6" name="Line 42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7" name="Line 43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8" name="Line 44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9" name="Line 45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0" name="Line 46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1" name="Text Box 47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0         1</a:t>
              </a:r>
            </a:p>
          </p:txBody>
        </p:sp>
        <p:sp>
          <p:nvSpPr>
            <p:cNvPr id="12312" name="Text Box 48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zh-CN" sz="3200" b="1"/>
                <a:t>0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zh-CN" sz="3200" b="1"/>
                <a:t>1</a:t>
              </a:r>
            </a:p>
          </p:txBody>
        </p:sp>
        <p:sp>
          <p:nvSpPr>
            <p:cNvPr id="12313" name="Text Box 49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</a:t>
              </a:r>
            </a:p>
          </p:txBody>
        </p:sp>
        <p:sp>
          <p:nvSpPr>
            <p:cNvPr id="12314" name="Text Box 50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B</a:t>
              </a:r>
            </a:p>
          </p:txBody>
        </p:sp>
      </p:grpSp>
      <p:graphicFrame>
        <p:nvGraphicFramePr>
          <p:cNvPr id="208947" name="Object 51"/>
          <p:cNvGraphicFramePr>
            <a:graphicFrameLocks noChangeAspect="1"/>
          </p:cNvGraphicFramePr>
          <p:nvPr/>
        </p:nvGraphicFramePr>
        <p:xfrm>
          <a:off x="1187450" y="4005263"/>
          <a:ext cx="4319588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Flash 影片" r:id="rId4" imgW="2183040" imgH="1174680" progId="Flash.Movie">
                  <p:embed/>
                </p:oleObj>
              </mc:Choice>
              <mc:Fallback>
                <p:oleObj name="Flash 影片" r:id="rId4" imgW="2183040" imgH="1174680" progId="Flash.Movie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4319588" cy="232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4"/>
          <p:cNvSpPr>
            <a:spLocks noChangeArrowheads="1"/>
          </p:cNvSpPr>
          <p:nvPr/>
        </p:nvSpPr>
        <p:spPr bwMode="auto">
          <a:xfrm>
            <a:off x="1241425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3200" b="1">
                <a:latin typeface="Arial" charset="0"/>
              </a:rPr>
              <a:t>相邻单元格的属性</a:t>
            </a:r>
            <a:endParaRPr kumimoji="0" lang="en-US" altLang="zh-CN" sz="32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28" grpId="0" autoUpdateAnimBg="0"/>
      <p:bldP spid="208929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26341</TotalTime>
  <Words>3203</Words>
  <Application>Microsoft Office PowerPoint</Application>
  <PresentationFormat>全屏显示(4:3)</PresentationFormat>
  <Paragraphs>1491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52</vt:i4>
      </vt:variant>
    </vt:vector>
  </HeadingPairs>
  <TitlesOfParts>
    <vt:vector size="71" baseType="lpstr">
      <vt:lpstr>Monotype Sorts</vt:lpstr>
      <vt:lpstr>黑体</vt:lpstr>
      <vt:lpstr>华文行楷</vt:lpstr>
      <vt:lpstr>楷体</vt:lpstr>
      <vt:lpstr>楷体_GB2312</vt:lpstr>
      <vt:lpstr>隶书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Soaring</vt:lpstr>
      <vt:lpstr>Clip</vt:lpstr>
      <vt:lpstr>Microsoft 公式 3.0</vt:lpstr>
      <vt:lpstr>公式</vt:lpstr>
      <vt:lpstr>Flash 影片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2234</cp:revision>
  <dcterms:created xsi:type="dcterms:W3CDTF">2002-03-18T12:39:57Z</dcterms:created>
  <dcterms:modified xsi:type="dcterms:W3CDTF">2016-09-19T12:05:40Z</dcterms:modified>
</cp:coreProperties>
</file>