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6"/>
  </p:notesMasterIdLst>
  <p:handoutMasterIdLst>
    <p:handoutMasterId r:id="rId67"/>
  </p:handoutMasterIdLst>
  <p:sldIdLst>
    <p:sldId id="989" r:id="rId2"/>
    <p:sldId id="1005" r:id="rId3"/>
    <p:sldId id="256" r:id="rId4"/>
    <p:sldId id="531" r:id="rId5"/>
    <p:sldId id="532" r:id="rId6"/>
    <p:sldId id="574" r:id="rId7"/>
    <p:sldId id="1017" r:id="rId8"/>
    <p:sldId id="1008" r:id="rId9"/>
    <p:sldId id="1009" r:id="rId10"/>
    <p:sldId id="546" r:id="rId11"/>
    <p:sldId id="547" r:id="rId12"/>
    <p:sldId id="986" r:id="rId13"/>
    <p:sldId id="550" r:id="rId14"/>
    <p:sldId id="551" r:id="rId15"/>
    <p:sldId id="1010" r:id="rId16"/>
    <p:sldId id="1039" r:id="rId17"/>
    <p:sldId id="1007" r:id="rId18"/>
    <p:sldId id="1040" r:id="rId19"/>
    <p:sldId id="1042" r:id="rId20"/>
    <p:sldId id="1041" r:id="rId21"/>
    <p:sldId id="902" r:id="rId22"/>
    <p:sldId id="1012" r:id="rId23"/>
    <p:sldId id="1013" r:id="rId24"/>
    <p:sldId id="904" r:id="rId25"/>
    <p:sldId id="1011" r:id="rId26"/>
    <p:sldId id="1032" r:id="rId27"/>
    <p:sldId id="1033" r:id="rId28"/>
    <p:sldId id="1014" r:id="rId29"/>
    <p:sldId id="988" r:id="rId30"/>
    <p:sldId id="983" r:id="rId31"/>
    <p:sldId id="997" r:id="rId32"/>
    <p:sldId id="1015" r:id="rId33"/>
    <p:sldId id="1043" r:id="rId34"/>
    <p:sldId id="903" r:id="rId35"/>
    <p:sldId id="899" r:id="rId36"/>
    <p:sldId id="887" r:id="rId37"/>
    <p:sldId id="888" r:id="rId38"/>
    <p:sldId id="987" r:id="rId39"/>
    <p:sldId id="991" r:id="rId40"/>
    <p:sldId id="935" r:id="rId41"/>
    <p:sldId id="914" r:id="rId42"/>
    <p:sldId id="911" r:id="rId43"/>
    <p:sldId id="915" r:id="rId44"/>
    <p:sldId id="916" r:id="rId45"/>
    <p:sldId id="934" r:id="rId46"/>
    <p:sldId id="985" r:id="rId47"/>
    <p:sldId id="1029" r:id="rId48"/>
    <p:sldId id="919" r:id="rId49"/>
    <p:sldId id="938" r:id="rId50"/>
    <p:sldId id="990" r:id="rId51"/>
    <p:sldId id="939" r:id="rId52"/>
    <p:sldId id="957" r:id="rId53"/>
    <p:sldId id="992" r:id="rId54"/>
    <p:sldId id="993" r:id="rId55"/>
    <p:sldId id="1019" r:id="rId56"/>
    <p:sldId id="1018" r:id="rId57"/>
    <p:sldId id="1021" r:id="rId58"/>
    <p:sldId id="1023" r:id="rId59"/>
    <p:sldId id="1022" r:id="rId60"/>
    <p:sldId id="1024" r:id="rId61"/>
    <p:sldId id="1026" r:id="rId62"/>
    <p:sldId id="1027" r:id="rId63"/>
    <p:sldId id="1028" r:id="rId64"/>
    <p:sldId id="1016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600"/>
    <a:srgbClr val="FFFFCC"/>
    <a:srgbClr val="CC0099"/>
    <a:srgbClr val="FF99FF"/>
    <a:srgbClr val="CCCC00"/>
    <a:srgbClr val="B2B2B2"/>
    <a:srgbClr val="FF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60" d="100"/>
          <a:sy n="60" d="100"/>
        </p:scale>
        <p:origin x="708" y="40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-5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34311A7-DBA9-479D-8548-F9264CD4D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2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5582F-722A-4C1A-B953-8F199E33B77C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46AC-3DDD-40B0-975E-6BD331591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8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8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5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5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3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9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30 w 21600"/>
                <a:gd name="T1" fmla="*/ 0 h 21231"/>
                <a:gd name="T2" fmla="*/ 163 w 21600"/>
                <a:gd name="T3" fmla="*/ 83 h 21231"/>
                <a:gd name="T4" fmla="*/ 0 w 21600"/>
                <a:gd name="T5" fmla="*/ 83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BB4B-DFAF-404E-9EFD-2D42D25BD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6AF2D-40C4-4544-BB9A-E39BEA27D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21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3ABB-9DFD-4E14-8817-BE650A8C7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6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DE22F-18C6-4307-BC1D-903E790E8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7A240-69B5-46A8-B9FC-0FE7D4E17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98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7147F-BB82-4AD3-A94C-12C0EC2E0C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69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B8692-74F8-4BBB-9EC6-9453634CD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79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7EC50-910D-4DF5-B98C-33100DCC9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5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ECE38-F5F7-4C53-9695-102B1DA99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5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078F9-6FB7-44C4-80F4-A7C696B9A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9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DF0E7-083C-4343-90E0-0CC42632C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319 w 21600"/>
                <a:gd name="T3" fmla="*/ 172 h 21600"/>
                <a:gd name="T4" fmla="*/ 0 w 21600"/>
                <a:gd name="T5" fmla="*/ 1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93D9B87-3294-4BBF-9AEF-8A97CA5CE2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3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4.wmf"/><Relationship Id="rId10" Type="http://schemas.openxmlformats.org/officeDocument/2006/relationships/image" Target="../media/image22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1.wmf"/><Relationship Id="rId3" Type="http://schemas.openxmlformats.org/officeDocument/2006/relationships/image" Target="../media/image3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.png"/><Relationship Id="rId19" Type="http://schemas.openxmlformats.org/officeDocument/2006/relationships/oleObject" Target="../embeddings/oleObject41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wmf"/><Relationship Id="rId3" Type="http://schemas.openxmlformats.org/officeDocument/2006/relationships/image" Target="../media/image3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6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1403350" y="2565400"/>
            <a:ext cx="568801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/>
              <a:t>  ①</a:t>
            </a:r>
            <a:r>
              <a:rPr kumimoji="0" lang="zh-CN" altLang="en-US" sz="3200" b="1"/>
              <a:t>输入：  </a:t>
            </a:r>
            <a:r>
              <a:rPr kumimoji="0" lang="en-US" altLang="zh-CN" sz="3200" b="1"/>
              <a:t>X</a:t>
            </a:r>
            <a:r>
              <a:rPr kumimoji="0" lang="en-US" altLang="zh-CN" sz="3200" b="1" baseline="-25000"/>
              <a:t>1</a:t>
            </a:r>
            <a:r>
              <a:rPr kumimoji="0" lang="en-US" altLang="zh-CN" sz="3200" b="1"/>
              <a:t>, X</a:t>
            </a:r>
            <a:r>
              <a:rPr kumimoji="0" lang="en-US" altLang="zh-CN" sz="3200" b="1" baseline="-25000"/>
              <a:t>2</a:t>
            </a:r>
            <a:r>
              <a:rPr kumimoji="0" lang="en-US" altLang="zh-CN" sz="3200" b="1"/>
              <a:t>, Y</a:t>
            </a:r>
            <a:r>
              <a:rPr kumimoji="0" lang="en-US" altLang="zh-CN" sz="3200" b="1" baseline="-25000"/>
              <a:t>1</a:t>
            </a:r>
            <a:r>
              <a:rPr kumimoji="0" lang="en-US" altLang="zh-CN" sz="3200" b="1"/>
              <a:t>, Y</a:t>
            </a:r>
            <a:r>
              <a:rPr kumimoji="0" lang="en-US" altLang="zh-CN" sz="3200" b="1" baseline="-25000"/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3200" b="1"/>
              <a:t>      输出： </a:t>
            </a:r>
            <a:r>
              <a:rPr kumimoji="0" lang="en-US" altLang="zh-CN" sz="3200" b="1"/>
              <a:t> F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3200" b="1"/>
              <a:t>              当 </a:t>
            </a:r>
            <a:r>
              <a:rPr kumimoji="0" lang="en-US" altLang="zh-CN" sz="3200" b="1"/>
              <a:t>X&gt;Y</a:t>
            </a:r>
            <a:r>
              <a:rPr kumimoji="0" lang="zh-CN" altLang="en-US" sz="3200" b="1"/>
              <a:t>， </a:t>
            </a:r>
            <a:r>
              <a:rPr kumimoji="0" lang="en-US" altLang="zh-CN" sz="3200" b="1"/>
              <a:t>F=1</a:t>
            </a:r>
            <a:r>
              <a:rPr kumimoji="0" lang="zh-CN" altLang="en-US" sz="3200" b="1"/>
              <a:t>；</a:t>
            </a:r>
            <a:endParaRPr kumimoji="0" lang="en-US" altLang="zh-CN" sz="3200" b="1"/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3200" b="1"/>
              <a:t>              </a:t>
            </a:r>
            <a:r>
              <a:rPr kumimoji="0" lang="zh-CN" altLang="en-US" sz="3200" b="1"/>
              <a:t>否则 </a:t>
            </a:r>
            <a:r>
              <a:rPr kumimoji="0" lang="en-US" altLang="zh-CN" sz="3200" b="1"/>
              <a:t>F=0</a:t>
            </a:r>
            <a:r>
              <a:rPr kumimoji="0" lang="zh-CN" altLang="en-US" sz="3200" b="1"/>
              <a:t>。</a:t>
            </a:r>
            <a:endParaRPr kumimoji="0" lang="en-US" altLang="zh-CN" sz="3200" b="1"/>
          </a:p>
        </p:txBody>
      </p:sp>
      <p:sp>
        <p:nvSpPr>
          <p:cNvPr id="12291" name="Text Box 9"/>
          <p:cNvSpPr txBox="1">
            <a:spLocks noChangeArrowheads="1"/>
          </p:cNvSpPr>
          <p:nvPr/>
        </p:nvSpPr>
        <p:spPr bwMode="auto">
          <a:xfrm>
            <a:off x="971550" y="908050"/>
            <a:ext cx="8423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设计组合电路，输入为</a:t>
            </a:r>
            <a:r>
              <a:rPr lang="en-US" altLang="zh-CN" sz="2800" b="1"/>
              <a:t>2</a:t>
            </a:r>
            <a:r>
              <a:rPr lang="zh-CN" altLang="en-US" sz="2800" b="1"/>
              <a:t>个二进制数</a:t>
            </a:r>
            <a:r>
              <a:rPr lang="en-US" altLang="zh-CN" sz="2800" b="1"/>
              <a:t> X=X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和</a:t>
            </a:r>
            <a:r>
              <a:rPr lang="en-US" altLang="zh-CN" sz="2800" b="1"/>
              <a:t>Y=Y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Y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en-US" sz="2800" b="1"/>
              <a:t>，当</a:t>
            </a:r>
            <a:r>
              <a:rPr lang="en-US" altLang="zh-CN" sz="2800" b="1" i="1"/>
              <a:t>X&gt;Y</a:t>
            </a:r>
            <a:r>
              <a:rPr lang="en-US" altLang="zh-CN" sz="2800" b="1"/>
              <a:t>, </a:t>
            </a:r>
            <a:r>
              <a:rPr lang="zh-CN" altLang="en-US" sz="2800" b="1"/>
              <a:t>输出</a:t>
            </a:r>
            <a:r>
              <a:rPr lang="en-US" altLang="zh-CN" sz="2800" b="1" i="1">
                <a:solidFill>
                  <a:schemeClr val="bg1"/>
                </a:solidFill>
              </a:rPr>
              <a:t>F</a:t>
            </a:r>
            <a:r>
              <a:rPr lang="en-US" altLang="zh-CN" sz="2800" b="1" i="1"/>
              <a:t> =</a:t>
            </a:r>
            <a:r>
              <a:rPr lang="en-US" altLang="zh-CN" sz="2800" b="1"/>
              <a:t> 1</a:t>
            </a:r>
            <a:r>
              <a:rPr lang="zh-CN" altLang="en-US" sz="2800" b="1"/>
              <a:t>；否则，</a:t>
            </a:r>
            <a:r>
              <a:rPr lang="en-US" altLang="zh-CN" sz="2800" b="1" i="1">
                <a:solidFill>
                  <a:schemeClr val="bg1"/>
                </a:solidFill>
              </a:rPr>
              <a:t> F</a:t>
            </a:r>
            <a:r>
              <a:rPr lang="en-US" altLang="zh-CN" sz="2800" b="1" i="1"/>
              <a:t> =</a:t>
            </a:r>
            <a:r>
              <a:rPr lang="en-US" altLang="zh-CN" sz="2800" b="1"/>
              <a:t> 0.</a:t>
            </a:r>
          </a:p>
        </p:txBody>
      </p:sp>
      <p:sp>
        <p:nvSpPr>
          <p:cNvPr id="12294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649288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例：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  <p:pic>
        <p:nvPicPr>
          <p:cNvPr id="12296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63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  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468313" y="981075"/>
            <a:ext cx="4713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/>
              <a:t>   ② </a:t>
            </a:r>
            <a:r>
              <a:rPr kumimoji="0" lang="zh-CN" altLang="en-US" sz="3200" b="1"/>
              <a:t>真值表</a:t>
            </a:r>
            <a:endParaRPr kumimoji="0" lang="en-US" altLang="zh-CN" sz="3200" b="1"/>
          </a:p>
        </p:txBody>
      </p:sp>
      <p:graphicFrame>
        <p:nvGraphicFramePr>
          <p:cNvPr id="313462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81424"/>
              </p:ext>
            </p:extLst>
          </p:nvPr>
        </p:nvGraphicFramePr>
        <p:xfrm>
          <a:off x="1476375" y="1916113"/>
          <a:ext cx="6048375" cy="4023252"/>
        </p:xfrm>
        <a:graphic>
          <a:graphicData uri="http://schemas.openxmlformats.org/drawingml/2006/table">
            <a:tbl>
              <a:tblPr/>
              <a:tblGrid>
                <a:gridCol w="2232025"/>
                <a:gridCol w="863600"/>
                <a:gridCol w="2160588"/>
                <a:gridCol w="792162"/>
              </a:tblGrid>
              <a:tr h="518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F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F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0   1   1   1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1   1   1   1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35" name="Picture 12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77626"/>
              </p:ext>
            </p:extLst>
          </p:nvPr>
        </p:nvGraphicFramePr>
        <p:xfrm>
          <a:off x="3590453" y="2892822"/>
          <a:ext cx="2711450" cy="2284412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638845"/>
                <a:gridCol w="719968"/>
                <a:gridCol w="719968"/>
                <a:gridCol w="632669"/>
              </a:tblGrid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8245" name="Rectangle 5"/>
          <p:cNvSpPr>
            <a:spLocks noChangeArrowheads="1"/>
          </p:cNvSpPr>
          <p:nvPr/>
        </p:nvSpPr>
        <p:spPr bwMode="auto">
          <a:xfrm>
            <a:off x="2826866" y="3484960"/>
            <a:ext cx="736600" cy="565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01 </a:t>
            </a:r>
          </a:p>
        </p:txBody>
      </p:sp>
      <p:sp>
        <p:nvSpPr>
          <p:cNvPr id="778250" name="Rectangle 10"/>
          <p:cNvSpPr>
            <a:spLocks noChangeArrowheads="1"/>
          </p:cNvSpPr>
          <p:nvPr/>
        </p:nvSpPr>
        <p:spPr bwMode="auto">
          <a:xfrm>
            <a:off x="2826866" y="2921397"/>
            <a:ext cx="736600" cy="563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00 </a:t>
            </a:r>
          </a:p>
        </p:txBody>
      </p:sp>
      <p:sp>
        <p:nvSpPr>
          <p:cNvPr id="778251" name="Rectangle 11"/>
          <p:cNvSpPr>
            <a:spLocks noChangeArrowheads="1"/>
          </p:cNvSpPr>
          <p:nvPr/>
        </p:nvSpPr>
        <p:spPr bwMode="auto">
          <a:xfrm>
            <a:off x="5778028" y="2354660"/>
            <a:ext cx="738188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10</a:t>
            </a:r>
          </a:p>
        </p:txBody>
      </p:sp>
      <p:sp>
        <p:nvSpPr>
          <p:cNvPr id="778252" name="Rectangle 12"/>
          <p:cNvSpPr>
            <a:spLocks noChangeArrowheads="1"/>
          </p:cNvSpPr>
          <p:nvPr/>
        </p:nvSpPr>
        <p:spPr bwMode="auto">
          <a:xfrm>
            <a:off x="5041428" y="2354660"/>
            <a:ext cx="736600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</a:p>
        </p:txBody>
      </p:sp>
      <p:sp>
        <p:nvSpPr>
          <p:cNvPr id="778253" name="Rectangle 13"/>
          <p:cNvSpPr>
            <a:spLocks noChangeArrowheads="1"/>
          </p:cNvSpPr>
          <p:nvPr/>
        </p:nvSpPr>
        <p:spPr bwMode="auto">
          <a:xfrm>
            <a:off x="4301653" y="2354660"/>
            <a:ext cx="739775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01</a:t>
            </a:r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3563466" y="2354660"/>
            <a:ext cx="738187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</a:p>
        </p:txBody>
      </p:sp>
      <p:sp>
        <p:nvSpPr>
          <p:cNvPr id="778255" name="Rectangle 15"/>
          <p:cNvSpPr>
            <a:spLocks noChangeArrowheads="1"/>
          </p:cNvSpPr>
          <p:nvPr/>
        </p:nvSpPr>
        <p:spPr bwMode="auto">
          <a:xfrm>
            <a:off x="2699866" y="2354660"/>
            <a:ext cx="863600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endParaRPr kumimoji="0" lang="zh-CN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72" name="Line 26"/>
          <p:cNvSpPr>
            <a:spLocks noChangeShapeType="1"/>
          </p:cNvSpPr>
          <p:nvPr/>
        </p:nvSpPr>
        <p:spPr bwMode="auto">
          <a:xfrm>
            <a:off x="2826866" y="2354660"/>
            <a:ext cx="763587" cy="5381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67" name="Text Box 27"/>
          <p:cNvSpPr txBox="1">
            <a:spLocks noChangeArrowheads="1"/>
          </p:cNvSpPr>
          <p:nvPr/>
        </p:nvSpPr>
        <p:spPr bwMode="auto">
          <a:xfrm>
            <a:off x="2928466" y="2276872"/>
            <a:ext cx="814387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kumimoji="0"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68" name="Text Box 28"/>
          <p:cNvSpPr txBox="1">
            <a:spLocks noChangeArrowheads="1"/>
          </p:cNvSpPr>
          <p:nvPr/>
        </p:nvSpPr>
        <p:spPr bwMode="auto">
          <a:xfrm>
            <a:off x="2699866" y="2581672"/>
            <a:ext cx="7302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kumimoji="0"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73" name="Rectangle 33"/>
          <p:cNvSpPr>
            <a:spLocks noChangeArrowheads="1"/>
          </p:cNvSpPr>
          <p:nvPr/>
        </p:nvSpPr>
        <p:spPr bwMode="auto">
          <a:xfrm>
            <a:off x="2826866" y="4627960"/>
            <a:ext cx="700087" cy="577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10</a:t>
            </a:r>
          </a:p>
        </p:txBody>
      </p:sp>
      <p:sp>
        <p:nvSpPr>
          <p:cNvPr id="778289" name="Rectangle 49"/>
          <p:cNvSpPr>
            <a:spLocks noChangeArrowheads="1"/>
          </p:cNvSpPr>
          <p:nvPr/>
        </p:nvSpPr>
        <p:spPr bwMode="auto">
          <a:xfrm>
            <a:off x="2842741" y="4075510"/>
            <a:ext cx="736600" cy="565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11 </a:t>
            </a:r>
          </a:p>
        </p:txBody>
      </p:sp>
      <p:sp>
        <p:nvSpPr>
          <p:cNvPr id="27685" name="Oval 50"/>
          <p:cNvSpPr>
            <a:spLocks noChangeArrowheads="1"/>
          </p:cNvSpPr>
          <p:nvPr/>
        </p:nvSpPr>
        <p:spPr bwMode="auto">
          <a:xfrm rot="-5400000">
            <a:off x="3724355" y="3807538"/>
            <a:ext cx="1031402" cy="1567345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4378" name="Group 52"/>
          <p:cNvGrpSpPr>
            <a:grpSpLocks/>
          </p:cNvGrpSpPr>
          <p:nvPr/>
        </p:nvGrpSpPr>
        <p:grpSpPr bwMode="auto">
          <a:xfrm>
            <a:off x="1837332" y="1052736"/>
            <a:ext cx="5614988" cy="579438"/>
            <a:chOff x="975" y="1253"/>
            <a:chExt cx="3537" cy="365"/>
          </a:xfrm>
        </p:grpSpPr>
        <p:sp>
          <p:nvSpPr>
            <p:cNvPr id="778293" name="Text Box 53"/>
            <p:cNvSpPr txBox="1">
              <a:spLocks noChangeArrowheads="1"/>
            </p:cNvSpPr>
            <p:nvPr/>
          </p:nvSpPr>
          <p:spPr bwMode="auto">
            <a:xfrm>
              <a:off x="975" y="1253"/>
              <a:ext cx="3537" cy="36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 =  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kumimoji="0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4386" name="Line 54"/>
            <p:cNvSpPr>
              <a:spLocks noChangeShapeType="1"/>
            </p:cNvSpPr>
            <p:nvPr/>
          </p:nvSpPr>
          <p:spPr bwMode="auto">
            <a:xfrm>
              <a:off x="4032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7" name="Line 55"/>
            <p:cNvSpPr>
              <a:spLocks noChangeShapeType="1"/>
            </p:cNvSpPr>
            <p:nvPr/>
          </p:nvSpPr>
          <p:spPr bwMode="auto">
            <a:xfrm>
              <a:off x="3024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8" name="Line 56"/>
            <p:cNvSpPr>
              <a:spLocks noChangeShapeType="1"/>
            </p:cNvSpPr>
            <p:nvPr/>
          </p:nvSpPr>
          <p:spPr bwMode="auto">
            <a:xfrm>
              <a:off x="2784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9" name="Line 57"/>
            <p:cNvSpPr>
              <a:spLocks noChangeShapeType="1"/>
            </p:cNvSpPr>
            <p:nvPr/>
          </p:nvSpPr>
          <p:spPr bwMode="auto">
            <a:xfrm>
              <a:off x="2016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88" name="AutoShape 58"/>
          <p:cNvSpPr>
            <a:spLocks/>
          </p:cNvSpPr>
          <p:nvPr/>
        </p:nvSpPr>
        <p:spPr bwMode="auto">
          <a:xfrm>
            <a:off x="3814291" y="4026297"/>
            <a:ext cx="271462" cy="477838"/>
          </a:xfrm>
          <a:prstGeom prst="rightBracket">
            <a:avLst>
              <a:gd name="adj" fmla="val 16641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9" name="AutoShape 59"/>
          <p:cNvSpPr>
            <a:spLocks/>
          </p:cNvSpPr>
          <p:nvPr/>
        </p:nvSpPr>
        <p:spPr bwMode="auto">
          <a:xfrm>
            <a:off x="5812953" y="4026297"/>
            <a:ext cx="288925" cy="431800"/>
          </a:xfrm>
          <a:prstGeom prst="leftBracket">
            <a:avLst>
              <a:gd name="adj" fmla="val 12454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83" name="Picture 6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4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  <p:sp>
        <p:nvSpPr>
          <p:cNvPr id="26" name="Oval 50"/>
          <p:cNvSpPr>
            <a:spLocks noChangeArrowheads="1"/>
          </p:cNvSpPr>
          <p:nvPr/>
        </p:nvSpPr>
        <p:spPr bwMode="auto">
          <a:xfrm rot="-5400000">
            <a:off x="3340249" y="3880025"/>
            <a:ext cx="1195388" cy="480813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5" grpId="0" animBg="1"/>
      <p:bldP spid="27688" grpId="0" animBg="1"/>
      <p:bldP spid="27689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27088" y="1125538"/>
            <a:ext cx="4321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>
                <a:latin typeface="宋体" pitchFamily="2" charset="-122"/>
              </a:rPr>
              <a:t>③</a:t>
            </a:r>
            <a:r>
              <a:rPr kumimoji="0" lang="en-US" altLang="zh-CN" sz="3200" b="1"/>
              <a:t> </a:t>
            </a:r>
            <a:r>
              <a:rPr kumimoji="0" lang="zh-CN" altLang="en-US" sz="3200" b="1"/>
              <a:t>与或门</a:t>
            </a:r>
            <a:endParaRPr kumimoji="0" lang="en-US" altLang="zh-CN" sz="3200" b="1"/>
          </a:p>
        </p:txBody>
      </p:sp>
      <p:grpSp>
        <p:nvGrpSpPr>
          <p:cNvPr id="15363" name="Group 46"/>
          <p:cNvGrpSpPr>
            <a:grpSpLocks/>
          </p:cNvGrpSpPr>
          <p:nvPr/>
        </p:nvGrpSpPr>
        <p:grpSpPr bwMode="auto">
          <a:xfrm>
            <a:off x="1547813" y="1844824"/>
            <a:ext cx="5614987" cy="579437"/>
            <a:chOff x="975" y="1253"/>
            <a:chExt cx="3537" cy="365"/>
          </a:xfrm>
        </p:grpSpPr>
        <p:sp>
          <p:nvSpPr>
            <p:cNvPr id="15403" name="Text Box 8"/>
            <p:cNvSpPr txBox="1">
              <a:spLocks noChangeArrowheads="1"/>
            </p:cNvSpPr>
            <p:nvPr/>
          </p:nvSpPr>
          <p:spPr bwMode="auto">
            <a:xfrm>
              <a:off x="975" y="1253"/>
              <a:ext cx="35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 dirty="0">
                  <a:latin typeface="宋体" pitchFamily="2" charset="-122"/>
                </a:rPr>
                <a:t> </a:t>
              </a:r>
              <a:r>
                <a:rPr kumimoji="0" lang="en-US" altLang="zh-CN" sz="3200" b="1" dirty="0"/>
                <a:t> F =  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 +X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 +X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 </a:t>
              </a:r>
            </a:p>
          </p:txBody>
        </p:sp>
        <p:sp>
          <p:nvSpPr>
            <p:cNvPr id="15404" name="Line 42"/>
            <p:cNvSpPr>
              <a:spLocks noChangeShapeType="1"/>
            </p:cNvSpPr>
            <p:nvPr/>
          </p:nvSpPr>
          <p:spPr bwMode="auto">
            <a:xfrm>
              <a:off x="4032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5" name="Line 43"/>
            <p:cNvSpPr>
              <a:spLocks noChangeShapeType="1"/>
            </p:cNvSpPr>
            <p:nvPr/>
          </p:nvSpPr>
          <p:spPr bwMode="auto">
            <a:xfrm>
              <a:off x="3024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6" name="Line 44"/>
            <p:cNvSpPr>
              <a:spLocks noChangeShapeType="1"/>
            </p:cNvSpPr>
            <p:nvPr/>
          </p:nvSpPr>
          <p:spPr bwMode="auto">
            <a:xfrm>
              <a:off x="2784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7" name="Line 45"/>
            <p:cNvSpPr>
              <a:spLocks noChangeShapeType="1"/>
            </p:cNvSpPr>
            <p:nvPr/>
          </p:nvSpPr>
          <p:spPr bwMode="auto">
            <a:xfrm>
              <a:off x="2016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64" name="Group 54"/>
          <p:cNvGrpSpPr>
            <a:grpSpLocks/>
          </p:cNvGrpSpPr>
          <p:nvPr/>
        </p:nvGrpSpPr>
        <p:grpSpPr bwMode="auto">
          <a:xfrm>
            <a:off x="1619250" y="2708275"/>
            <a:ext cx="6408738" cy="3313113"/>
            <a:chOff x="1020" y="1706"/>
            <a:chExt cx="4037" cy="2087"/>
          </a:xfrm>
        </p:grpSpPr>
        <p:sp>
          <p:nvSpPr>
            <p:cNvPr id="15369" name="Rectangle 53"/>
            <p:cNvSpPr>
              <a:spLocks noChangeArrowheads="1"/>
            </p:cNvSpPr>
            <p:nvPr/>
          </p:nvSpPr>
          <p:spPr bwMode="auto">
            <a:xfrm>
              <a:off x="1020" y="1706"/>
              <a:ext cx="4037" cy="208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70" name="Group 50"/>
            <p:cNvGrpSpPr>
              <a:grpSpLocks/>
            </p:cNvGrpSpPr>
            <p:nvPr/>
          </p:nvGrpSpPr>
          <p:grpSpPr bwMode="auto">
            <a:xfrm>
              <a:off x="1111" y="1797"/>
              <a:ext cx="3584" cy="1769"/>
              <a:chOff x="1111" y="1797"/>
              <a:chExt cx="3584" cy="1769"/>
            </a:xfrm>
          </p:grpSpPr>
          <p:grpSp>
            <p:nvGrpSpPr>
              <p:cNvPr id="15371" name="Group 11"/>
              <p:cNvGrpSpPr>
                <a:grpSpLocks/>
              </p:cNvGrpSpPr>
              <p:nvPr/>
            </p:nvGrpSpPr>
            <p:grpSpPr bwMode="auto">
              <a:xfrm>
                <a:off x="1111" y="1797"/>
                <a:ext cx="3584" cy="1769"/>
                <a:chOff x="1111" y="1797"/>
                <a:chExt cx="3584" cy="1769"/>
              </a:xfrm>
            </p:grpSpPr>
            <p:graphicFrame>
              <p:nvGraphicFramePr>
                <p:cNvPr id="15374" name="Object 12"/>
                <p:cNvGraphicFramePr>
                  <a:graphicFrameLocks noChangeAspect="1"/>
                </p:cNvGraphicFramePr>
                <p:nvPr/>
              </p:nvGraphicFramePr>
              <p:xfrm>
                <a:off x="2109" y="1888"/>
                <a:ext cx="544" cy="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192" name="图片" r:id="rId3" imgW="910742" imgH="689458" progId="Word.Picture.8">
                        <p:embed/>
                      </p:oleObj>
                    </mc:Choice>
                    <mc:Fallback>
                      <p:oleObj name="图片" r:id="rId3" imgW="910742" imgH="689458" progId="Word.Picture.8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09" y="1888"/>
                              <a:ext cx="544" cy="499"/>
                            </a:xfrm>
                            <a:prstGeom prst="rect">
                              <a:avLst/>
                            </a:prstGeom>
                            <a:solidFill>
                              <a:srgbClr val="0000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5" name="Object 13"/>
                <p:cNvGraphicFramePr>
                  <a:graphicFrameLocks noChangeAspect="1"/>
                </p:cNvGraphicFramePr>
                <p:nvPr/>
              </p:nvGraphicFramePr>
              <p:xfrm>
                <a:off x="2109" y="2478"/>
                <a:ext cx="544" cy="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193" name="图片" r:id="rId5" imgW="910742" imgH="689458" progId="Word.Picture.8">
                        <p:embed/>
                      </p:oleObj>
                    </mc:Choice>
                    <mc:Fallback>
                      <p:oleObj name="图片" r:id="rId5" imgW="910742" imgH="689458" progId="Word.Picture.8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09" y="2478"/>
                              <a:ext cx="544" cy="499"/>
                            </a:xfrm>
                            <a:prstGeom prst="rect">
                              <a:avLst/>
                            </a:prstGeom>
                            <a:solidFill>
                              <a:srgbClr val="0000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6" name="Object 14"/>
                <p:cNvGraphicFramePr>
                  <a:graphicFrameLocks noChangeAspect="1"/>
                </p:cNvGraphicFramePr>
                <p:nvPr/>
              </p:nvGraphicFramePr>
              <p:xfrm>
                <a:off x="2109" y="3067"/>
                <a:ext cx="544" cy="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194" name="图片" r:id="rId6" imgW="910742" imgH="689458" progId="Word.Picture.8">
                        <p:embed/>
                      </p:oleObj>
                    </mc:Choice>
                    <mc:Fallback>
                      <p:oleObj name="图片" r:id="rId6" imgW="910742" imgH="689458" progId="Word.Picture.8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09" y="3067"/>
                              <a:ext cx="544" cy="499"/>
                            </a:xfrm>
                            <a:prstGeom prst="rect">
                              <a:avLst/>
                            </a:prstGeom>
                            <a:solidFill>
                              <a:srgbClr val="0000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7" name="Object 15"/>
                <p:cNvGraphicFramePr>
                  <a:graphicFrameLocks noChangeAspect="1"/>
                </p:cNvGraphicFramePr>
                <p:nvPr/>
              </p:nvGraphicFramePr>
              <p:xfrm>
                <a:off x="3152" y="2478"/>
                <a:ext cx="786" cy="5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195" name="图片" r:id="rId7" imgW="1248156" imgH="886054" progId="Word.Picture.8">
                        <p:embed/>
                      </p:oleObj>
                    </mc:Choice>
                    <mc:Fallback>
                      <p:oleObj name="图片" r:id="rId7" imgW="1248156" imgH="886054" progId="Word.Picture.8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52" y="2478"/>
                              <a:ext cx="786" cy="558"/>
                            </a:xfrm>
                            <a:prstGeom prst="rect">
                              <a:avLst/>
                            </a:prstGeom>
                            <a:solidFill>
                              <a:srgbClr val="0000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78" name="Line 16"/>
                <p:cNvSpPr>
                  <a:spLocks noChangeShapeType="1"/>
                </p:cNvSpPr>
                <p:nvPr/>
              </p:nvSpPr>
              <p:spPr bwMode="auto">
                <a:xfrm>
                  <a:off x="2562" y="2750"/>
                  <a:ext cx="817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9" name="Line 17"/>
                <p:cNvSpPr>
                  <a:spLocks noChangeShapeType="1"/>
                </p:cNvSpPr>
                <p:nvPr/>
              </p:nvSpPr>
              <p:spPr bwMode="auto">
                <a:xfrm>
                  <a:off x="2562" y="2115"/>
                  <a:ext cx="409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0" name="Line 18"/>
                <p:cNvSpPr>
                  <a:spLocks noChangeShapeType="1"/>
                </p:cNvSpPr>
                <p:nvPr/>
              </p:nvSpPr>
              <p:spPr bwMode="auto">
                <a:xfrm>
                  <a:off x="2562" y="3339"/>
                  <a:ext cx="409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1" name="Line 19"/>
                <p:cNvSpPr>
                  <a:spLocks noChangeShapeType="1"/>
                </p:cNvSpPr>
                <p:nvPr/>
              </p:nvSpPr>
              <p:spPr bwMode="auto">
                <a:xfrm>
                  <a:off x="2971" y="2659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2" name="Line 20"/>
                <p:cNvSpPr>
                  <a:spLocks noChangeShapeType="1"/>
                </p:cNvSpPr>
                <p:nvPr/>
              </p:nvSpPr>
              <p:spPr bwMode="auto">
                <a:xfrm>
                  <a:off x="2971" y="2840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3" name="Line 21"/>
                <p:cNvSpPr>
                  <a:spLocks noChangeShapeType="1"/>
                </p:cNvSpPr>
                <p:nvPr/>
              </p:nvSpPr>
              <p:spPr bwMode="auto">
                <a:xfrm>
                  <a:off x="2971" y="2840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4" name="Line 22"/>
                <p:cNvSpPr>
                  <a:spLocks noChangeShapeType="1"/>
                </p:cNvSpPr>
                <p:nvPr/>
              </p:nvSpPr>
              <p:spPr bwMode="auto">
                <a:xfrm>
                  <a:off x="2971" y="2115"/>
                  <a:ext cx="0" cy="5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5" name="Line 23"/>
                <p:cNvSpPr>
                  <a:spLocks noChangeShapeType="1"/>
                </p:cNvSpPr>
                <p:nvPr/>
              </p:nvSpPr>
              <p:spPr bwMode="auto">
                <a:xfrm>
                  <a:off x="3787" y="2750"/>
                  <a:ext cx="499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6" name="Line 24"/>
                <p:cNvSpPr>
                  <a:spLocks noChangeShapeType="1"/>
                </p:cNvSpPr>
                <p:nvPr/>
              </p:nvSpPr>
              <p:spPr bwMode="auto">
                <a:xfrm>
                  <a:off x="1429" y="2069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7" name="Line 25"/>
                <p:cNvSpPr>
                  <a:spLocks noChangeShapeType="1"/>
                </p:cNvSpPr>
                <p:nvPr/>
              </p:nvSpPr>
              <p:spPr bwMode="auto">
                <a:xfrm>
                  <a:off x="1429" y="2205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8" name="Line 26"/>
                <p:cNvSpPr>
                  <a:spLocks noChangeShapeType="1"/>
                </p:cNvSpPr>
                <p:nvPr/>
              </p:nvSpPr>
              <p:spPr bwMode="auto">
                <a:xfrm>
                  <a:off x="1429" y="2750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9" name="Line 27"/>
                <p:cNvSpPr>
                  <a:spLocks noChangeShapeType="1"/>
                </p:cNvSpPr>
                <p:nvPr/>
              </p:nvSpPr>
              <p:spPr bwMode="auto">
                <a:xfrm>
                  <a:off x="1474" y="2838"/>
                  <a:ext cx="771" cy="2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0" name="Line 28"/>
                <p:cNvSpPr>
                  <a:spLocks noChangeShapeType="1"/>
                </p:cNvSpPr>
                <p:nvPr/>
              </p:nvSpPr>
              <p:spPr bwMode="auto">
                <a:xfrm>
                  <a:off x="2109" y="2659"/>
                  <a:ext cx="135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1" name="Line 29"/>
                <p:cNvSpPr>
                  <a:spLocks noChangeShapeType="1"/>
                </p:cNvSpPr>
                <p:nvPr/>
              </p:nvSpPr>
              <p:spPr bwMode="auto">
                <a:xfrm>
                  <a:off x="2109" y="2069"/>
                  <a:ext cx="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2" name="Line 30"/>
                <p:cNvSpPr>
                  <a:spLocks noChangeShapeType="1"/>
                </p:cNvSpPr>
                <p:nvPr/>
              </p:nvSpPr>
              <p:spPr bwMode="auto">
                <a:xfrm>
                  <a:off x="1927" y="3339"/>
                  <a:ext cx="31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3" name="Line 31"/>
                <p:cNvSpPr>
                  <a:spLocks noChangeShapeType="1"/>
                </p:cNvSpPr>
                <p:nvPr/>
              </p:nvSpPr>
              <p:spPr bwMode="auto">
                <a:xfrm>
                  <a:off x="2018" y="3249"/>
                  <a:ext cx="227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4" name="Line 32"/>
                <p:cNvSpPr>
                  <a:spLocks noChangeShapeType="1"/>
                </p:cNvSpPr>
                <p:nvPr/>
              </p:nvSpPr>
              <p:spPr bwMode="auto">
                <a:xfrm>
                  <a:off x="2018" y="2205"/>
                  <a:ext cx="0" cy="10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5" name="Line 33"/>
                <p:cNvSpPr>
                  <a:spLocks noChangeShapeType="1"/>
                </p:cNvSpPr>
                <p:nvPr/>
              </p:nvSpPr>
              <p:spPr bwMode="auto">
                <a:xfrm>
                  <a:off x="1927" y="2750"/>
                  <a:ext cx="0" cy="58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6" name="Line 34"/>
                <p:cNvSpPr>
                  <a:spLocks noChangeShapeType="1"/>
                </p:cNvSpPr>
                <p:nvPr/>
              </p:nvSpPr>
              <p:spPr bwMode="auto">
                <a:xfrm>
                  <a:off x="1837" y="2840"/>
                  <a:ext cx="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7" name="Line 35"/>
                <p:cNvSpPr>
                  <a:spLocks noChangeShapeType="1"/>
                </p:cNvSpPr>
                <p:nvPr/>
              </p:nvSpPr>
              <p:spPr bwMode="auto">
                <a:xfrm>
                  <a:off x="1837" y="3430"/>
                  <a:ext cx="40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111" y="1797"/>
                  <a:ext cx="363" cy="288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X</a:t>
                  </a:r>
                  <a:r>
                    <a:rPr kumimoji="0" lang="en-US" altLang="zh-CN" b="1" baseline="-25000">
                      <a:solidFill>
                        <a:schemeClr val="folHlink"/>
                      </a:solidFill>
                    </a:rPr>
                    <a:t>1</a:t>
                  </a:r>
                  <a:endParaRPr kumimoji="0" lang="en-US" altLang="zh-CN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1539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1" y="2024"/>
                  <a:ext cx="544" cy="288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Y</a:t>
                  </a:r>
                  <a:r>
                    <a:rPr kumimoji="0" lang="en-US" altLang="zh-CN" b="1" baseline="-25000">
                      <a:solidFill>
                        <a:schemeClr val="folHlink"/>
                      </a:solidFill>
                    </a:rPr>
                    <a:t>1</a:t>
                  </a: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 </a:t>
                  </a:r>
                </a:p>
              </p:txBody>
            </p:sp>
            <p:sp>
              <p:nvSpPr>
                <p:cNvPr id="1540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111" y="2478"/>
                  <a:ext cx="363" cy="288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X</a:t>
                  </a:r>
                  <a:r>
                    <a:rPr kumimoji="0" lang="en-US" altLang="zh-CN" b="1" baseline="-25000">
                      <a:solidFill>
                        <a:schemeClr val="folHlink"/>
                      </a:solidFill>
                    </a:rPr>
                    <a:t>2</a:t>
                  </a:r>
                  <a:endParaRPr kumimoji="0" lang="en-US" altLang="zh-CN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1540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11" y="2750"/>
                  <a:ext cx="408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 dirty="0">
                      <a:solidFill>
                        <a:schemeClr val="folHlink"/>
                      </a:solidFill>
                    </a:rPr>
                    <a:t>Y</a:t>
                  </a:r>
                  <a:r>
                    <a:rPr kumimoji="0" lang="en-US" altLang="zh-CN" b="1" baseline="-25000" dirty="0">
                      <a:solidFill>
                        <a:schemeClr val="folHlink"/>
                      </a:solidFill>
                    </a:rPr>
                    <a:t>2</a:t>
                  </a:r>
                  <a:r>
                    <a:rPr kumimoji="0" lang="en-US" altLang="zh-CN" b="1" dirty="0">
                      <a:solidFill>
                        <a:schemeClr val="folHlink"/>
                      </a:solidFill>
                    </a:rPr>
                    <a:t> </a:t>
                  </a:r>
                </a:p>
              </p:txBody>
            </p:sp>
            <p:sp>
              <p:nvSpPr>
                <p:cNvPr id="1540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332" y="2523"/>
                  <a:ext cx="363" cy="288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15372" name="Line 48"/>
              <p:cNvSpPr>
                <a:spLocks noChangeShapeType="1"/>
              </p:cNvSpPr>
              <p:nvPr/>
            </p:nvSpPr>
            <p:spPr bwMode="auto">
              <a:xfrm>
                <a:off x="1196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3" name="Line 4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15367" name="Picture 56" descr="ELEGL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56"/>
          <p:cNvGrpSpPr>
            <a:grpSpLocks/>
          </p:cNvGrpSpPr>
          <p:nvPr/>
        </p:nvGrpSpPr>
        <p:grpSpPr bwMode="auto">
          <a:xfrm>
            <a:off x="144090" y="980728"/>
            <a:ext cx="8388350" cy="1323975"/>
            <a:chOff x="755650" y="866775"/>
            <a:chExt cx="8388350" cy="1322903"/>
          </a:xfrm>
        </p:grpSpPr>
        <p:sp>
          <p:nvSpPr>
            <p:cNvPr id="16436" name="Text Box 7"/>
            <p:cNvSpPr txBox="1">
              <a:spLocks noChangeArrowheads="1"/>
            </p:cNvSpPr>
            <p:nvPr/>
          </p:nvSpPr>
          <p:spPr bwMode="auto">
            <a:xfrm>
              <a:off x="755650" y="866775"/>
              <a:ext cx="8388350" cy="1322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 dirty="0"/>
                <a:t> </a:t>
              </a:r>
              <a:r>
                <a:rPr kumimoji="0" lang="en-US" altLang="zh-CN" sz="3200" b="1" dirty="0">
                  <a:latin typeface="宋体" pitchFamily="2" charset="-122"/>
                </a:rPr>
                <a:t>④</a:t>
              </a:r>
              <a:r>
                <a:rPr kumimoji="0" lang="en-US" altLang="zh-CN" sz="3200" b="1" dirty="0"/>
                <a:t>. </a:t>
              </a:r>
              <a:r>
                <a:rPr kumimoji="0" lang="zh-CN" altLang="en-US" sz="3200" b="1" dirty="0"/>
                <a:t>采用单一逻辑门</a:t>
              </a:r>
              <a:r>
                <a:rPr kumimoji="0" lang="en-US" altLang="zh-CN" sz="3200" dirty="0"/>
                <a:t>(NAND-NAND gates)</a:t>
              </a:r>
              <a:r>
                <a:rPr kumimoji="0" lang="zh-CN" altLang="en-US" sz="3200" b="1" dirty="0"/>
                <a:t>设计</a:t>
              </a:r>
              <a:endParaRPr kumimoji="0" lang="zh-CN" altLang="en-US" sz="3200" dirty="0"/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3200" b="1" dirty="0"/>
                <a:t>       </a:t>
              </a:r>
              <a:r>
                <a:rPr kumimoji="0" lang="en-US" altLang="zh-CN" sz="3200" b="1" dirty="0"/>
                <a:t>F =  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 +X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+X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 </a:t>
              </a:r>
            </a:p>
          </p:txBody>
        </p:sp>
        <p:sp>
          <p:nvSpPr>
            <p:cNvPr id="16437" name="Line 44"/>
            <p:cNvSpPr>
              <a:spLocks noChangeShapeType="1"/>
            </p:cNvSpPr>
            <p:nvPr/>
          </p:nvSpPr>
          <p:spPr bwMode="auto">
            <a:xfrm>
              <a:off x="6013450" y="1628775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8" name="Line 45"/>
            <p:cNvSpPr>
              <a:spLocks noChangeShapeType="1"/>
            </p:cNvSpPr>
            <p:nvPr/>
          </p:nvSpPr>
          <p:spPr bwMode="auto">
            <a:xfrm>
              <a:off x="4565650" y="1628775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9" name="Line 46"/>
            <p:cNvSpPr>
              <a:spLocks noChangeShapeType="1"/>
            </p:cNvSpPr>
            <p:nvPr/>
          </p:nvSpPr>
          <p:spPr bwMode="auto">
            <a:xfrm>
              <a:off x="4108450" y="1628775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0" name="Line 47"/>
            <p:cNvSpPr>
              <a:spLocks noChangeShapeType="1"/>
            </p:cNvSpPr>
            <p:nvPr/>
          </p:nvSpPr>
          <p:spPr bwMode="auto">
            <a:xfrm>
              <a:off x="2965450" y="1628775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87" name="Group 64"/>
          <p:cNvGrpSpPr>
            <a:grpSpLocks/>
          </p:cNvGrpSpPr>
          <p:nvPr/>
        </p:nvGrpSpPr>
        <p:grpSpPr bwMode="auto">
          <a:xfrm>
            <a:off x="1259657" y="3303114"/>
            <a:ext cx="6409134" cy="3096914"/>
            <a:chOff x="1020" y="2205"/>
            <a:chExt cx="3812" cy="1860"/>
          </a:xfrm>
        </p:grpSpPr>
        <p:sp>
          <p:nvSpPr>
            <p:cNvPr id="16402" name="Rectangle 63"/>
            <p:cNvSpPr>
              <a:spLocks noChangeArrowheads="1"/>
            </p:cNvSpPr>
            <p:nvPr/>
          </p:nvSpPr>
          <p:spPr bwMode="auto">
            <a:xfrm>
              <a:off x="1020" y="2205"/>
              <a:ext cx="3810" cy="186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03" name="Group 57"/>
            <p:cNvGrpSpPr>
              <a:grpSpLocks/>
            </p:cNvGrpSpPr>
            <p:nvPr/>
          </p:nvGrpSpPr>
          <p:grpSpPr bwMode="auto">
            <a:xfrm>
              <a:off x="1248" y="2256"/>
              <a:ext cx="3584" cy="1793"/>
              <a:chOff x="1248" y="2256"/>
              <a:chExt cx="3584" cy="1793"/>
            </a:xfrm>
          </p:grpSpPr>
          <p:grpSp>
            <p:nvGrpSpPr>
              <p:cNvPr id="16404" name="Group 11"/>
              <p:cNvGrpSpPr>
                <a:grpSpLocks/>
              </p:cNvGrpSpPr>
              <p:nvPr/>
            </p:nvGrpSpPr>
            <p:grpSpPr bwMode="auto">
              <a:xfrm>
                <a:off x="1248" y="2256"/>
                <a:ext cx="3584" cy="1793"/>
                <a:chOff x="1202" y="2024"/>
                <a:chExt cx="3584" cy="1793"/>
              </a:xfrm>
            </p:grpSpPr>
            <p:sp>
              <p:nvSpPr>
                <p:cNvPr id="1640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02" y="2024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X</a:t>
                  </a:r>
                  <a:r>
                    <a:rPr kumimoji="0" lang="en-US" altLang="zh-CN" b="1" baseline="-25000">
                      <a:solidFill>
                        <a:srgbClr val="FFFF00"/>
                      </a:solidFill>
                    </a:rPr>
                    <a:t>1</a:t>
                  </a:r>
                  <a:endParaRPr kumimoji="0" lang="en-US" altLang="zh-CN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6408" name="Line 13"/>
                <p:cNvSpPr>
                  <a:spLocks noChangeShapeType="1"/>
                </p:cNvSpPr>
                <p:nvPr/>
              </p:nvSpPr>
              <p:spPr bwMode="auto">
                <a:xfrm>
                  <a:off x="2699" y="3022"/>
                  <a:ext cx="72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09" name="Line 14"/>
                <p:cNvSpPr>
                  <a:spLocks noChangeShapeType="1"/>
                </p:cNvSpPr>
                <p:nvPr/>
              </p:nvSpPr>
              <p:spPr bwMode="auto">
                <a:xfrm>
                  <a:off x="2699" y="2387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0" name="Line 15"/>
                <p:cNvSpPr>
                  <a:spLocks noChangeShapeType="1"/>
                </p:cNvSpPr>
                <p:nvPr/>
              </p:nvSpPr>
              <p:spPr bwMode="auto">
                <a:xfrm>
                  <a:off x="2699" y="3611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1" name="Line 16"/>
                <p:cNvSpPr>
                  <a:spLocks noChangeShapeType="1"/>
                </p:cNvSpPr>
                <p:nvPr/>
              </p:nvSpPr>
              <p:spPr bwMode="auto">
                <a:xfrm>
                  <a:off x="3062" y="2931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2" name="Line 17"/>
                <p:cNvSpPr>
                  <a:spLocks noChangeShapeType="1"/>
                </p:cNvSpPr>
                <p:nvPr/>
              </p:nvSpPr>
              <p:spPr bwMode="auto">
                <a:xfrm>
                  <a:off x="3062" y="3112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3" name="Line 18"/>
                <p:cNvSpPr>
                  <a:spLocks noChangeShapeType="1"/>
                </p:cNvSpPr>
                <p:nvPr/>
              </p:nvSpPr>
              <p:spPr bwMode="auto">
                <a:xfrm>
                  <a:off x="3062" y="3112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4" name="Line 19"/>
                <p:cNvSpPr>
                  <a:spLocks noChangeShapeType="1"/>
                </p:cNvSpPr>
                <p:nvPr/>
              </p:nvSpPr>
              <p:spPr bwMode="auto">
                <a:xfrm>
                  <a:off x="3062" y="2387"/>
                  <a:ext cx="0" cy="5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5" name="Line 20"/>
                <p:cNvSpPr>
                  <a:spLocks noChangeShapeType="1"/>
                </p:cNvSpPr>
                <p:nvPr/>
              </p:nvSpPr>
              <p:spPr bwMode="auto">
                <a:xfrm>
                  <a:off x="3787" y="3022"/>
                  <a:ext cx="590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6" name="Line 21"/>
                <p:cNvSpPr>
                  <a:spLocks noChangeShapeType="1"/>
                </p:cNvSpPr>
                <p:nvPr/>
              </p:nvSpPr>
              <p:spPr bwMode="auto">
                <a:xfrm>
                  <a:off x="1520" y="2341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7" name="Line 22"/>
                <p:cNvSpPr>
                  <a:spLocks noChangeShapeType="1"/>
                </p:cNvSpPr>
                <p:nvPr/>
              </p:nvSpPr>
              <p:spPr bwMode="auto">
                <a:xfrm>
                  <a:off x="1520" y="2477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8" name="Line 23"/>
                <p:cNvSpPr>
                  <a:spLocks noChangeShapeType="1"/>
                </p:cNvSpPr>
                <p:nvPr/>
              </p:nvSpPr>
              <p:spPr bwMode="auto">
                <a:xfrm>
                  <a:off x="1520" y="3022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9" name="Line 24"/>
                <p:cNvSpPr>
                  <a:spLocks noChangeShapeType="1"/>
                </p:cNvSpPr>
                <p:nvPr/>
              </p:nvSpPr>
              <p:spPr bwMode="auto">
                <a:xfrm>
                  <a:off x="1520" y="3112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0" name="Line 25"/>
                <p:cNvSpPr>
                  <a:spLocks noChangeShapeType="1"/>
                </p:cNvSpPr>
                <p:nvPr/>
              </p:nvSpPr>
              <p:spPr bwMode="auto">
                <a:xfrm>
                  <a:off x="2200" y="2931"/>
                  <a:ext cx="135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1" name="Line 26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2" name="Line 27"/>
                <p:cNvSpPr>
                  <a:spLocks noChangeShapeType="1"/>
                </p:cNvSpPr>
                <p:nvPr/>
              </p:nvSpPr>
              <p:spPr bwMode="auto">
                <a:xfrm>
                  <a:off x="2018" y="3611"/>
                  <a:ext cx="31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3" name="Line 28"/>
                <p:cNvSpPr>
                  <a:spLocks noChangeShapeType="1"/>
                </p:cNvSpPr>
                <p:nvPr/>
              </p:nvSpPr>
              <p:spPr bwMode="auto">
                <a:xfrm>
                  <a:off x="2109" y="3521"/>
                  <a:ext cx="227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4" name="Line 29"/>
                <p:cNvSpPr>
                  <a:spLocks noChangeShapeType="1"/>
                </p:cNvSpPr>
                <p:nvPr/>
              </p:nvSpPr>
              <p:spPr bwMode="auto">
                <a:xfrm>
                  <a:off x="2109" y="2477"/>
                  <a:ext cx="0" cy="10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5" name="Line 30"/>
                <p:cNvSpPr>
                  <a:spLocks noChangeShapeType="1"/>
                </p:cNvSpPr>
                <p:nvPr/>
              </p:nvSpPr>
              <p:spPr bwMode="auto">
                <a:xfrm>
                  <a:off x="2018" y="3022"/>
                  <a:ext cx="0" cy="58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6" name="Line 31"/>
                <p:cNvSpPr>
                  <a:spLocks noChangeShapeType="1"/>
                </p:cNvSpPr>
                <p:nvPr/>
              </p:nvSpPr>
              <p:spPr bwMode="auto">
                <a:xfrm>
                  <a:off x="1928" y="3112"/>
                  <a:ext cx="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7" name="Line 32"/>
                <p:cNvSpPr>
                  <a:spLocks noChangeShapeType="1"/>
                </p:cNvSpPr>
                <p:nvPr/>
              </p:nvSpPr>
              <p:spPr bwMode="auto">
                <a:xfrm>
                  <a:off x="1928" y="3702"/>
                  <a:ext cx="40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02" y="2296"/>
                  <a:ext cx="5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Y</a:t>
                  </a:r>
                  <a:r>
                    <a:rPr kumimoji="0" lang="en-US" altLang="zh-CN" b="1" baseline="-25000">
                      <a:solidFill>
                        <a:srgbClr val="FFFF00"/>
                      </a:solidFill>
                    </a:rPr>
                    <a:t>1</a:t>
                  </a: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  <p:sp>
              <p:nvSpPr>
                <p:cNvPr id="1642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202" y="275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X</a:t>
                  </a:r>
                  <a:r>
                    <a:rPr kumimoji="0" lang="en-US" altLang="zh-CN" b="1" baseline="-25000">
                      <a:solidFill>
                        <a:srgbClr val="FFFF00"/>
                      </a:solidFill>
                    </a:rPr>
                    <a:t>2</a:t>
                  </a:r>
                  <a:endParaRPr kumimoji="0" lang="en-US" altLang="zh-CN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643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202" y="3022"/>
                  <a:ext cx="5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Y</a:t>
                  </a:r>
                  <a:r>
                    <a:rPr kumimoji="0" lang="en-US" altLang="zh-CN" b="1" baseline="-25000">
                      <a:solidFill>
                        <a:srgbClr val="FFFF00"/>
                      </a:solidFill>
                    </a:rPr>
                    <a:t>2</a:t>
                  </a: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  <p:sp>
              <p:nvSpPr>
                <p:cNvPr id="1643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423" y="2795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F</a:t>
                  </a:r>
                </a:p>
              </p:txBody>
            </p:sp>
            <p:graphicFrame>
              <p:nvGraphicFramePr>
                <p:cNvPr id="16432" name="Object 1024"/>
                <p:cNvGraphicFramePr>
                  <a:graphicFrameLocks noChangeAspect="1"/>
                </p:cNvGraphicFramePr>
                <p:nvPr/>
              </p:nvGraphicFramePr>
              <p:xfrm>
                <a:off x="2291" y="2205"/>
                <a:ext cx="49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5" name="图片" r:id="rId3" imgW="904951" imgH="689458" progId="Word.Picture.8">
                        <p:embed/>
                      </p:oleObj>
                    </mc:Choice>
                    <mc:Fallback>
                      <p:oleObj name="图片" r:id="rId3" imgW="904951" imgH="689458" progId="Word.Picture.8">
                        <p:embed/>
                        <p:pic>
                          <p:nvPicPr>
                            <p:cNvPr id="0" name="Object 10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1" y="2205"/>
                              <a:ext cx="49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33" name="Object 1025"/>
                <p:cNvGraphicFramePr>
                  <a:graphicFrameLocks noChangeAspect="1"/>
                </p:cNvGraphicFramePr>
                <p:nvPr/>
              </p:nvGraphicFramePr>
              <p:xfrm>
                <a:off x="2291" y="2795"/>
                <a:ext cx="49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6" name="图片" r:id="rId5" imgW="904951" imgH="689458" progId="Word.Picture.8">
                        <p:embed/>
                      </p:oleObj>
                    </mc:Choice>
                    <mc:Fallback>
                      <p:oleObj name="图片" r:id="rId5" imgW="904951" imgH="689458" progId="Word.Picture.8">
                        <p:embed/>
                        <p:pic>
                          <p:nvPicPr>
                            <p:cNvPr id="0" name="Object 10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1" y="2795"/>
                              <a:ext cx="49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34" name="Object 1026"/>
                <p:cNvGraphicFramePr>
                  <a:graphicFrameLocks noChangeAspect="1"/>
                </p:cNvGraphicFramePr>
                <p:nvPr/>
              </p:nvGraphicFramePr>
              <p:xfrm>
                <a:off x="2291" y="3385"/>
                <a:ext cx="49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7" name="图片" r:id="rId6" imgW="904951" imgH="689458" progId="Word.Picture.8">
                        <p:embed/>
                      </p:oleObj>
                    </mc:Choice>
                    <mc:Fallback>
                      <p:oleObj name="图片" r:id="rId6" imgW="904951" imgH="689458" progId="Word.Picture.8">
                        <p:embed/>
                        <p:pic>
                          <p:nvPicPr>
                            <p:cNvPr id="0" name="Object 10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1" y="3385"/>
                              <a:ext cx="49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35" name="Object 1027"/>
                <p:cNvGraphicFramePr>
                  <a:graphicFrameLocks noChangeAspect="1"/>
                </p:cNvGraphicFramePr>
                <p:nvPr/>
              </p:nvGraphicFramePr>
              <p:xfrm>
                <a:off x="3379" y="2795"/>
                <a:ext cx="49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" name="图片" r:id="rId7" imgW="904951" imgH="689458" progId="Word.Picture.8">
                        <p:embed/>
                      </p:oleObj>
                    </mc:Choice>
                    <mc:Fallback>
                      <p:oleObj name="图片" r:id="rId7" imgW="904951" imgH="689458" progId="Word.Picture.8">
                        <p:embed/>
                        <p:pic>
                          <p:nvPicPr>
                            <p:cNvPr id="0" name="Object 10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9" y="2795"/>
                              <a:ext cx="49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05" name="Line 55"/>
              <p:cNvSpPr>
                <a:spLocks noChangeShapeType="1"/>
              </p:cNvSpPr>
              <p:nvPr/>
            </p:nvSpPr>
            <p:spPr bwMode="auto">
              <a:xfrm>
                <a:off x="1296" y="254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6" name="Line 56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187624" y="2451100"/>
            <a:ext cx="5791200" cy="762000"/>
            <a:chOff x="1488" y="1680"/>
            <a:chExt cx="3648" cy="480"/>
          </a:xfrm>
        </p:grpSpPr>
        <p:sp>
          <p:nvSpPr>
            <p:cNvPr id="16393" name="Line 42"/>
            <p:cNvSpPr>
              <a:spLocks noChangeShapeType="1"/>
            </p:cNvSpPr>
            <p:nvPr/>
          </p:nvSpPr>
          <p:spPr bwMode="auto">
            <a:xfrm>
              <a:off x="2688" y="1776"/>
              <a:ext cx="86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4" name="Line 43"/>
            <p:cNvSpPr>
              <a:spLocks noChangeShapeType="1"/>
            </p:cNvSpPr>
            <p:nvPr/>
          </p:nvSpPr>
          <p:spPr bwMode="auto">
            <a:xfrm>
              <a:off x="1968" y="1776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Text Box 48"/>
            <p:cNvSpPr txBox="1">
              <a:spLocks noChangeArrowheads="1"/>
            </p:cNvSpPr>
            <p:nvPr/>
          </p:nvSpPr>
          <p:spPr bwMode="auto">
            <a:xfrm>
              <a:off x="1488" y="1795"/>
              <a:ext cx="36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dirty="0"/>
                <a:t> =  (X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) (X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 ) (X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) 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6396" name="Line 50"/>
            <p:cNvSpPr>
              <a:spLocks noChangeShapeType="1"/>
            </p:cNvSpPr>
            <p:nvPr/>
          </p:nvSpPr>
          <p:spPr bwMode="auto">
            <a:xfrm flipV="1">
              <a:off x="1848" y="1680"/>
              <a:ext cx="28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Line 51"/>
            <p:cNvSpPr>
              <a:spLocks noChangeShapeType="1"/>
            </p:cNvSpPr>
            <p:nvPr/>
          </p:nvSpPr>
          <p:spPr bwMode="auto">
            <a:xfrm>
              <a:off x="4464" y="187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" name="Line 52"/>
            <p:cNvSpPr>
              <a:spLocks noChangeShapeType="1"/>
            </p:cNvSpPr>
            <p:nvPr/>
          </p:nvSpPr>
          <p:spPr bwMode="auto">
            <a:xfrm>
              <a:off x="3360" y="18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53"/>
            <p:cNvSpPr>
              <a:spLocks noChangeShapeType="1"/>
            </p:cNvSpPr>
            <p:nvPr/>
          </p:nvSpPr>
          <p:spPr bwMode="auto">
            <a:xfrm>
              <a:off x="3072" y="18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" name="Line 54"/>
            <p:cNvSpPr>
              <a:spLocks noChangeShapeType="1"/>
            </p:cNvSpPr>
            <p:nvPr/>
          </p:nvSpPr>
          <p:spPr bwMode="auto">
            <a:xfrm>
              <a:off x="2304" y="18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58"/>
            <p:cNvSpPr>
              <a:spLocks noChangeShapeType="1"/>
            </p:cNvSpPr>
            <p:nvPr/>
          </p:nvSpPr>
          <p:spPr bwMode="auto">
            <a:xfrm>
              <a:off x="3792" y="1776"/>
              <a:ext cx="86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6389" name="Picture 66" descr="ELEG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/>
              <a:t>5. </a:t>
            </a:r>
            <a:r>
              <a:rPr lang="zh-CN" altLang="en-US" sz="4000" b="1"/>
              <a:t>多级门电路</a:t>
            </a:r>
            <a:endParaRPr lang="en-US" altLang="zh-CN" sz="4000" b="1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/>
        </p:nvGraphicFramePr>
        <p:xfrm>
          <a:off x="395288" y="332105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2105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例子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395288" y="908050"/>
            <a:ext cx="82375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0" lang="zh-CN" altLang="en-US" sz="3200" b="1">
                <a:latin typeface="Times New Roman" pitchFamily="18" charset="0"/>
                <a:ea typeface="楷体_GB2312" pitchFamily="49" charset="-122"/>
              </a:rPr>
              <a:t>任何电路可以用两级电路实现</a:t>
            </a:r>
            <a:r>
              <a:rPr kumimoji="0" lang="en-US" altLang="zh-CN" sz="32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1187450" y="2133600"/>
          <a:ext cx="6172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1" name="公式" r:id="rId3" imgW="2692400" imgH="266700" progId="Equation.3">
                  <p:embed/>
                </p:oleObj>
              </mc:Choice>
              <mc:Fallback>
                <p:oleObj name="公式" r:id="rId3" imgW="26924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6172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1258888" y="3141663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2" r:id="rId5" imgW="2717800" imgH="266700" progId="Equation.3">
                  <p:embed/>
                </p:oleObj>
              </mc:Choice>
              <mc:Fallback>
                <p:oleObj r:id="rId5" imgW="27178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5943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1042988" y="4365625"/>
            <a:ext cx="7705725" cy="954107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NAND</a:t>
            </a:r>
            <a:r>
              <a:rPr lang="zh-CN" altLang="en-US" sz="2800" b="1" dirty="0"/>
              <a:t>门、</a:t>
            </a:r>
            <a:r>
              <a:rPr lang="en-US" altLang="zh-CN" sz="2800" dirty="0"/>
              <a:t> </a:t>
            </a:r>
            <a:r>
              <a:rPr lang="en-US" altLang="zh-CN" sz="2800" b="1" dirty="0"/>
              <a:t>NOR </a:t>
            </a:r>
            <a:r>
              <a:rPr lang="zh-CN" altLang="en-US" sz="2800" b="1" dirty="0"/>
              <a:t>门</a:t>
            </a:r>
            <a:r>
              <a:rPr lang="en-US" altLang="zh-CN" sz="2800" dirty="0"/>
              <a:t>: </a:t>
            </a:r>
          </a:p>
          <a:p>
            <a:r>
              <a:rPr lang="zh-CN" altLang="en-US" sz="2800" b="1" dirty="0"/>
              <a:t>相比与门、或门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速度更快；价格</a:t>
            </a:r>
            <a:r>
              <a:rPr lang="zh-CN" altLang="en-US" sz="2800" b="1" dirty="0" smtClean="0"/>
              <a:t>便宜</a:t>
            </a:r>
            <a:endParaRPr lang="en-US" altLang="zh-CN" sz="2800" b="1" dirty="0"/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583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两级电路的设计</a:t>
            </a:r>
            <a:endParaRPr lang="en-US" altLang="zh-CN" sz="3200" b="1"/>
          </a:p>
        </p:txBody>
      </p:sp>
      <p:pic>
        <p:nvPicPr>
          <p:cNvPr id="18441" name="Picture 11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79388" y="443865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3" name="Clip" r:id="rId8" imgW="419048" imgH="218874" progId="MS_ClipArt_Gallery.2">
                  <p:embed/>
                </p:oleObj>
              </mc:Choice>
              <mc:Fallback>
                <p:oleObj name="Clip" r:id="rId8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3865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871955" y="1311784"/>
            <a:ext cx="74818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sz="3200" b="1" dirty="0" smtClean="0">
                <a:latin typeface="Times New Roman" pitchFamily="18" charset="0"/>
                <a:ea typeface="楷体_GB2312" pitchFamily="49" charset="-122"/>
              </a:rPr>
              <a:t>1.   </a:t>
            </a:r>
            <a:r>
              <a:rPr lang="zh-CN" altLang="en-US" sz="3200" b="1" dirty="0" smtClean="0"/>
              <a:t>使用</a:t>
            </a:r>
            <a:r>
              <a:rPr lang="zh-CN" altLang="en-US" sz="3200" b="1" dirty="0"/>
              <a:t>单一逻辑门（</a:t>
            </a:r>
            <a:r>
              <a:rPr lang="zh-CN" altLang="en-US" sz="3200" b="1" dirty="0">
                <a:solidFill>
                  <a:schemeClr val="bg1"/>
                </a:solidFill>
              </a:rPr>
              <a:t>与非门）</a:t>
            </a:r>
            <a:r>
              <a:rPr lang="zh-CN" altLang="en-US" sz="3200" b="1" dirty="0"/>
              <a:t>设计最简二级电路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583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两级电路的设计</a:t>
            </a:r>
            <a:endParaRPr lang="en-US" altLang="zh-CN" sz="3200" b="1"/>
          </a:p>
        </p:txBody>
      </p:sp>
      <p:pic>
        <p:nvPicPr>
          <p:cNvPr id="18441" name="Picture 1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71955" y="2564904"/>
            <a:ext cx="766048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3200" b="1" dirty="0" smtClean="0">
                <a:latin typeface="Times New Roman" pitchFamily="18" charset="0"/>
                <a:ea typeface="楷体_GB2312" pitchFamily="49" charset="-122"/>
              </a:rPr>
              <a:t>2.   </a:t>
            </a:r>
            <a:r>
              <a:rPr lang="zh-CN" altLang="en-US" sz="3200" b="1" dirty="0" smtClean="0"/>
              <a:t>使用</a:t>
            </a:r>
            <a:r>
              <a:rPr lang="zh-CN" altLang="en-US" sz="3200" b="1" dirty="0"/>
              <a:t>单一逻辑门（</a:t>
            </a:r>
            <a:r>
              <a:rPr lang="zh-CN" altLang="en-US" sz="3200" b="1" dirty="0">
                <a:solidFill>
                  <a:schemeClr val="bg1"/>
                </a:solidFill>
              </a:rPr>
              <a:t>或非门）</a:t>
            </a:r>
            <a:r>
              <a:rPr lang="zh-CN" altLang="en-US" sz="3200" b="1" dirty="0"/>
              <a:t>设计最简二级电路</a:t>
            </a:r>
            <a:endParaRPr lang="en-US" altLang="zh-CN" sz="3200" b="1" dirty="0"/>
          </a:p>
        </p:txBody>
      </p:sp>
      <p:sp>
        <p:nvSpPr>
          <p:cNvPr id="2" name="矩形 1"/>
          <p:cNvSpPr/>
          <p:nvPr/>
        </p:nvSpPr>
        <p:spPr>
          <a:xfrm>
            <a:off x="871955" y="3933056"/>
            <a:ext cx="77049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3. </a:t>
            </a:r>
            <a:r>
              <a:rPr lang="zh-CN" altLang="en-US" sz="3200" b="1" dirty="0" smtClean="0"/>
              <a:t>使用</a:t>
            </a:r>
            <a:r>
              <a:rPr lang="zh-CN" altLang="en-US" sz="3200" b="1" dirty="0"/>
              <a:t>单一逻辑门（</a:t>
            </a:r>
            <a:r>
              <a:rPr lang="zh-CN" altLang="en-US" sz="3200" b="1" dirty="0">
                <a:solidFill>
                  <a:schemeClr val="bg1"/>
                </a:solidFill>
              </a:rPr>
              <a:t>与或非门）</a:t>
            </a:r>
            <a:r>
              <a:rPr lang="zh-CN" altLang="en-US" sz="3200" b="1" dirty="0"/>
              <a:t>设计最简二级电路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827583" y="1052736"/>
            <a:ext cx="7481887" cy="15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功能完善</a:t>
            </a:r>
            <a:r>
              <a:rPr kumimoji="0" lang="zh-CN" altLang="en-US" sz="2800" b="1" dirty="0" smtClean="0">
                <a:latin typeface="Times New Roman" pitchFamily="18" charset="0"/>
                <a:ea typeface="楷体_GB2312" pitchFamily="49" charset="-122"/>
              </a:rPr>
              <a:t>的（</a:t>
            </a:r>
            <a:r>
              <a:rPr kumimoji="0" lang="en-US" altLang="zh-CN" sz="2800" b="1" dirty="0" smtClean="0">
                <a:latin typeface="Times New Roman" pitchFamily="18" charset="0"/>
                <a:ea typeface="楷体_GB2312" pitchFamily="49" charset="-122"/>
              </a:rPr>
              <a:t>functional complete</a:t>
            </a:r>
            <a:r>
              <a:rPr kumimoji="0" lang="zh-CN" altLang="en-US" sz="2800" b="1" dirty="0" smtClean="0">
                <a:latin typeface="Times New Roman" pitchFamily="18" charset="0"/>
                <a:ea typeface="楷体_GB2312" pitchFamily="49" charset="-122"/>
              </a:rPr>
              <a:t>）逻辑运算组：</a:t>
            </a:r>
            <a:r>
              <a:rPr lang="zh-CN" altLang="en-US" sz="2800" b="1" dirty="0" smtClean="0"/>
              <a:t>如果任何布尔函数都可以用一组逻辑运算来描述，则这组逻辑运算是功能完善的。</a:t>
            </a:r>
            <a:endParaRPr lang="zh-CN" altLang="en-US" sz="2800" b="1" dirty="0"/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583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两级电路的设计</a:t>
            </a:r>
            <a:endParaRPr lang="en-US" altLang="zh-CN" sz="3200" b="1"/>
          </a:p>
        </p:txBody>
      </p:sp>
      <p:pic>
        <p:nvPicPr>
          <p:cNvPr id="18441" name="Picture 1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583" y="2708920"/>
            <a:ext cx="7481887" cy="8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zh-CN" altLang="en-US" sz="2800" b="1" dirty="0" smtClean="0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与、或、非</a:t>
            </a:r>
            <a:endParaRPr lang="zh-CN" altLang="en-US" sz="28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7583" y="3933056"/>
            <a:ext cx="7481887" cy="8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因此，如果一组逻辑运算能够实现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AND</a:t>
            </a: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OR</a:t>
            </a: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NOT</a:t>
            </a: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，则这组逻辑运算也是功能完善的。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27583" y="5154712"/>
            <a:ext cx="7481887" cy="8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zh-CN" altLang="en-US" sz="2800" b="1" dirty="0" smtClean="0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与非、或非、与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或非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18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583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两级电路的设计</a:t>
            </a:r>
            <a:endParaRPr lang="en-US" altLang="zh-CN" sz="3200" b="1"/>
          </a:p>
        </p:txBody>
      </p:sp>
      <p:pic>
        <p:nvPicPr>
          <p:cNvPr id="18441" name="Picture 1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39006" y="4725144"/>
            <a:ext cx="7481887" cy="8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与非门的通用性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55976" y="278092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1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851275" y="1641475"/>
            <a:ext cx="525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多级门电路</a:t>
            </a:r>
            <a:endParaRPr lang="en-US" altLang="zh-CN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WordArt 6"/>
          <p:cNvSpPr>
            <a:spLocks noChangeArrowheads="1" noChangeShapeType="1" noTextEdit="1"/>
          </p:cNvSpPr>
          <p:nvPr/>
        </p:nvSpPr>
        <p:spPr bwMode="auto">
          <a:xfrm>
            <a:off x="2000250" y="1700213"/>
            <a:ext cx="14192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5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24075" y="3903663"/>
            <a:ext cx="48244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ea typeface="楷体" pitchFamily="49" charset="-122"/>
              </a:rPr>
              <a:t>李琼</a:t>
            </a:r>
          </a:p>
          <a:p>
            <a:pPr algn="ctr" eaLnBrk="1" hangingPunct="1">
              <a:defRPr/>
            </a:pPr>
            <a:endParaRPr lang="en-US" altLang="zh-CN" sz="1050" b="1" dirty="0" smtClean="0"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ea typeface="楷体_GB2312" pitchFamily="49" charset="-122"/>
              </a:rPr>
              <a:t>计算机科学与技术学院</a:t>
            </a:r>
            <a:endParaRPr lang="en-US" altLang="zh-CN" sz="2000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 smtClean="0"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 dirty="0" smtClean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583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两级电路的设计</a:t>
            </a:r>
            <a:endParaRPr lang="en-US" altLang="zh-CN" sz="3200" b="1"/>
          </a:p>
        </p:txBody>
      </p:sp>
      <p:pic>
        <p:nvPicPr>
          <p:cNvPr id="18441" name="Picture 1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76" y="4734124"/>
            <a:ext cx="7481887" cy="8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与非门的通用性</a:t>
            </a:r>
            <a:endParaRPr lang="zh-CN" altLang="en-US" sz="2800" b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51520" y="1628800"/>
            <a:ext cx="8725941" cy="2952328"/>
            <a:chOff x="251520" y="1628800"/>
            <a:chExt cx="8725941" cy="295232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520" y="1628800"/>
              <a:ext cx="8725941" cy="2952328"/>
            </a:xfrm>
            <a:prstGeom prst="rect">
              <a:avLst/>
            </a:prstGeom>
          </p:spPr>
        </p:pic>
        <p:cxnSp>
          <p:nvCxnSpPr>
            <p:cNvPr id="4" name="直接连接符 3"/>
            <p:cNvCxnSpPr/>
            <p:nvPr/>
          </p:nvCxnSpPr>
          <p:spPr bwMode="auto">
            <a:xfrm>
              <a:off x="578941" y="1844825"/>
              <a:ext cx="78521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肘形连接符 8"/>
            <p:cNvCxnSpPr/>
            <p:nvPr/>
          </p:nvCxnSpPr>
          <p:spPr bwMode="auto">
            <a:xfrm>
              <a:off x="755576" y="1844825"/>
              <a:ext cx="608582" cy="288032"/>
            </a:xfrm>
            <a:prstGeom prst="bentConnector3">
              <a:avLst>
                <a:gd name="adj1" fmla="val 255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椭圆 12"/>
            <p:cNvSpPr/>
            <p:nvPr/>
          </p:nvSpPr>
          <p:spPr bwMode="auto">
            <a:xfrm>
              <a:off x="683568" y="1772816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339752" y="2016000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355976" y="1849144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355976" y="2201016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8100392" y="2236291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5796136" y="2052000"/>
              <a:ext cx="1296144" cy="168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肘形连接符 23"/>
            <p:cNvCxnSpPr/>
            <p:nvPr/>
          </p:nvCxnSpPr>
          <p:spPr bwMode="auto">
            <a:xfrm>
              <a:off x="6483698" y="2060848"/>
              <a:ext cx="608582" cy="288032"/>
            </a:xfrm>
            <a:prstGeom prst="bentConnector3">
              <a:avLst>
                <a:gd name="adj1" fmla="val 255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椭圆 24"/>
            <p:cNvSpPr/>
            <p:nvPr/>
          </p:nvSpPr>
          <p:spPr bwMode="auto">
            <a:xfrm>
              <a:off x="6411690" y="1988839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1770559" y="3140968"/>
              <a:ext cx="78521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肘形连接符 28"/>
            <p:cNvCxnSpPr/>
            <p:nvPr/>
          </p:nvCxnSpPr>
          <p:spPr bwMode="auto">
            <a:xfrm>
              <a:off x="1947194" y="3140968"/>
              <a:ext cx="608582" cy="288032"/>
            </a:xfrm>
            <a:prstGeom prst="bentConnector3">
              <a:avLst>
                <a:gd name="adj1" fmla="val 255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椭圆 29"/>
            <p:cNvSpPr/>
            <p:nvPr/>
          </p:nvSpPr>
          <p:spPr bwMode="auto">
            <a:xfrm>
              <a:off x="1875186" y="3068959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1763688" y="4005064"/>
              <a:ext cx="78521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肘形连接符 31"/>
            <p:cNvCxnSpPr/>
            <p:nvPr/>
          </p:nvCxnSpPr>
          <p:spPr bwMode="auto">
            <a:xfrm>
              <a:off x="1940323" y="4005064"/>
              <a:ext cx="608582" cy="288032"/>
            </a:xfrm>
            <a:prstGeom prst="bentConnector3">
              <a:avLst>
                <a:gd name="adj1" fmla="val 255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椭圆 32"/>
            <p:cNvSpPr/>
            <p:nvPr/>
          </p:nvSpPr>
          <p:spPr bwMode="auto">
            <a:xfrm>
              <a:off x="1868315" y="3933055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 flipV="1">
              <a:off x="3563888" y="3284984"/>
              <a:ext cx="1116062" cy="181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肘形连接符 26"/>
            <p:cNvCxnSpPr/>
            <p:nvPr/>
          </p:nvCxnSpPr>
          <p:spPr bwMode="auto">
            <a:xfrm flipV="1">
              <a:off x="3563888" y="3636856"/>
              <a:ext cx="1187499" cy="512224"/>
            </a:xfrm>
            <a:prstGeom prst="bentConnector3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80112" y="3501008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矩形 2"/>
          <p:cNvSpPr/>
          <p:nvPr/>
        </p:nvSpPr>
        <p:spPr bwMode="auto">
          <a:xfrm>
            <a:off x="2843808" y="1804713"/>
            <a:ext cx="504056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520529" y="1916832"/>
            <a:ext cx="456932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872031" y="1628800"/>
            <a:ext cx="788201" cy="3600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145729" y="3143887"/>
            <a:ext cx="1893102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524051" y="2852935"/>
            <a:ext cx="550763" cy="38703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495087" y="3714747"/>
            <a:ext cx="550763" cy="38703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0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79500" y="1014094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已知</a:t>
            </a:r>
            <a:r>
              <a:rPr lang="en-US" altLang="zh-CN" sz="2800" b="1"/>
              <a:t>: </a:t>
            </a:r>
            <a:r>
              <a:rPr lang="zh-CN" altLang="en-US" sz="2800" b="1"/>
              <a:t>最简与或式</a:t>
            </a:r>
            <a:endParaRPr lang="en-US" altLang="zh-CN" sz="2800" b="1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82080" y="2348880"/>
            <a:ext cx="2209800" cy="457200"/>
            <a:chOff x="816" y="2093"/>
            <a:chExt cx="1392" cy="288"/>
          </a:xfrm>
        </p:grpSpPr>
        <p:grpSp>
          <p:nvGrpSpPr>
            <p:cNvPr id="19503" name="Group 5"/>
            <p:cNvGrpSpPr>
              <a:grpSpLocks/>
            </p:cNvGrpSpPr>
            <p:nvPr/>
          </p:nvGrpSpPr>
          <p:grpSpPr bwMode="auto">
            <a:xfrm>
              <a:off x="816" y="2093"/>
              <a:ext cx="1392" cy="288"/>
              <a:chOff x="48" y="1632"/>
              <a:chExt cx="1392" cy="288"/>
            </a:xfrm>
          </p:grpSpPr>
          <p:sp>
            <p:nvSpPr>
              <p:cNvPr id="19505" name="Text Box 6"/>
              <p:cNvSpPr txBox="1">
                <a:spLocks noChangeArrowheads="1"/>
              </p:cNvSpPr>
              <p:nvPr/>
            </p:nvSpPr>
            <p:spPr bwMode="auto">
              <a:xfrm>
                <a:off x="48" y="1632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F=AB+AB</a:t>
                </a:r>
              </a:p>
            </p:txBody>
          </p:sp>
          <p:sp>
            <p:nvSpPr>
              <p:cNvPr id="19506" name="Line 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0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504" name="Line 33"/>
            <p:cNvSpPr>
              <a:spLocks noChangeShapeType="1"/>
            </p:cNvSpPr>
            <p:nvPr/>
          </p:nvSpPr>
          <p:spPr bwMode="auto">
            <a:xfrm>
              <a:off x="1104" y="2136"/>
              <a:ext cx="1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510680" y="2985467"/>
            <a:ext cx="1828800" cy="533400"/>
            <a:chOff x="1248" y="2496"/>
            <a:chExt cx="1152" cy="336"/>
          </a:xfrm>
        </p:grpSpPr>
        <p:grpSp>
          <p:nvGrpSpPr>
            <p:cNvPr id="19497" name="Group 8"/>
            <p:cNvGrpSpPr>
              <a:grpSpLocks/>
            </p:cNvGrpSpPr>
            <p:nvPr/>
          </p:nvGrpSpPr>
          <p:grpSpPr bwMode="auto">
            <a:xfrm>
              <a:off x="1248" y="2496"/>
              <a:ext cx="1152" cy="336"/>
              <a:chOff x="240" y="2208"/>
              <a:chExt cx="1152" cy="336"/>
            </a:xfrm>
          </p:grpSpPr>
          <p:sp>
            <p:nvSpPr>
              <p:cNvPr id="19499" name="Text Box 9"/>
              <p:cNvSpPr txBox="1">
                <a:spLocks noChangeArrowheads="1"/>
              </p:cNvSpPr>
              <p:nvPr/>
            </p:nvSpPr>
            <p:spPr bwMode="auto">
              <a:xfrm>
                <a:off x="240" y="2256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=AB+AB</a:t>
                </a:r>
              </a:p>
            </p:txBody>
          </p:sp>
          <p:sp>
            <p:nvSpPr>
              <p:cNvPr id="19500" name="Line 10"/>
              <p:cNvSpPr>
                <a:spLocks noChangeShapeType="1"/>
              </p:cNvSpPr>
              <p:nvPr/>
            </p:nvSpPr>
            <p:spPr bwMode="auto">
              <a:xfrm>
                <a:off x="956" y="2304"/>
                <a:ext cx="10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01" name="Line 11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76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02" name="Line 12"/>
              <p:cNvSpPr>
                <a:spLocks noChangeShapeType="1"/>
              </p:cNvSpPr>
              <p:nvPr/>
            </p:nvSpPr>
            <p:spPr bwMode="auto">
              <a:xfrm>
                <a:off x="384" y="2208"/>
                <a:ext cx="76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98" name="Line 36"/>
            <p:cNvSpPr>
              <a:spLocks noChangeShapeType="1"/>
            </p:cNvSpPr>
            <p:nvPr/>
          </p:nvSpPr>
          <p:spPr bwMode="auto">
            <a:xfrm>
              <a:off x="1440" y="2592"/>
              <a:ext cx="9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10680" y="3614117"/>
            <a:ext cx="1676400" cy="563563"/>
            <a:chOff x="1248" y="2892"/>
            <a:chExt cx="1056" cy="355"/>
          </a:xfrm>
        </p:grpSpPr>
        <p:sp>
          <p:nvSpPr>
            <p:cNvPr id="19491" name="Text Box 27"/>
            <p:cNvSpPr txBox="1">
              <a:spLocks noChangeArrowheads="1"/>
            </p:cNvSpPr>
            <p:nvPr/>
          </p:nvSpPr>
          <p:spPr bwMode="auto">
            <a:xfrm>
              <a:off x="1248" y="2959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=AB </a:t>
              </a: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b="1">
                  <a:latin typeface="Times New Roman" pitchFamily="18" charset="0"/>
                </a:rPr>
                <a:t> AB</a:t>
              </a:r>
            </a:p>
          </p:txBody>
        </p:sp>
        <p:sp>
          <p:nvSpPr>
            <p:cNvPr id="19492" name="Line 28"/>
            <p:cNvSpPr>
              <a:spLocks noChangeShapeType="1"/>
            </p:cNvSpPr>
            <p:nvPr/>
          </p:nvSpPr>
          <p:spPr bwMode="auto">
            <a:xfrm>
              <a:off x="2004" y="2983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3" name="Line 29"/>
            <p:cNvSpPr>
              <a:spLocks noChangeShapeType="1"/>
            </p:cNvSpPr>
            <p:nvPr/>
          </p:nvSpPr>
          <p:spPr bwMode="auto">
            <a:xfrm>
              <a:off x="1392" y="2892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4" name="Line 30"/>
            <p:cNvSpPr>
              <a:spLocks noChangeShapeType="1"/>
            </p:cNvSpPr>
            <p:nvPr/>
          </p:nvSpPr>
          <p:spPr bwMode="auto">
            <a:xfrm>
              <a:off x="1392" y="2952"/>
              <a:ext cx="28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5" name="Line 31"/>
            <p:cNvSpPr>
              <a:spLocks noChangeShapeType="1"/>
            </p:cNvSpPr>
            <p:nvPr/>
          </p:nvSpPr>
          <p:spPr bwMode="auto">
            <a:xfrm>
              <a:off x="1872" y="294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6" name="Line 38"/>
            <p:cNvSpPr>
              <a:spLocks noChangeShapeType="1"/>
            </p:cNvSpPr>
            <p:nvPr/>
          </p:nvSpPr>
          <p:spPr bwMode="auto">
            <a:xfrm>
              <a:off x="1424" y="301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47"/>
          <p:cNvGrpSpPr>
            <a:grpSpLocks/>
          </p:cNvGrpSpPr>
          <p:nvPr/>
        </p:nvGrpSpPr>
        <p:grpSpPr bwMode="auto">
          <a:xfrm>
            <a:off x="4067175" y="3681413"/>
            <a:ext cx="3819525" cy="1676400"/>
            <a:chOff x="2562" y="2319"/>
            <a:chExt cx="2406" cy="1056"/>
          </a:xfrm>
        </p:grpSpPr>
        <p:sp>
          <p:nvSpPr>
            <p:cNvPr id="19470" name="Rectangle 138"/>
            <p:cNvSpPr>
              <a:spLocks noChangeArrowheads="1"/>
            </p:cNvSpPr>
            <p:nvPr/>
          </p:nvSpPr>
          <p:spPr bwMode="auto">
            <a:xfrm>
              <a:off x="2562" y="2324"/>
              <a:ext cx="2358" cy="104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71" name="Group 103"/>
            <p:cNvGrpSpPr>
              <a:grpSpLocks/>
            </p:cNvGrpSpPr>
            <p:nvPr/>
          </p:nvGrpSpPr>
          <p:grpSpPr bwMode="auto">
            <a:xfrm>
              <a:off x="2603" y="2319"/>
              <a:ext cx="2365" cy="1056"/>
              <a:chOff x="624" y="3216"/>
              <a:chExt cx="2365" cy="1056"/>
            </a:xfrm>
          </p:grpSpPr>
          <p:sp>
            <p:nvSpPr>
              <p:cNvPr id="19472" name="Text Box 69"/>
              <p:cNvSpPr txBox="1">
                <a:spLocks noChangeArrowheads="1"/>
              </p:cNvSpPr>
              <p:nvPr/>
            </p:nvSpPr>
            <p:spPr bwMode="auto">
              <a:xfrm>
                <a:off x="624" y="3216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A</a:t>
                </a:r>
              </a:p>
            </p:txBody>
          </p:sp>
          <p:sp>
            <p:nvSpPr>
              <p:cNvPr id="19473" name="Line 70"/>
              <p:cNvSpPr>
                <a:spLocks noChangeShapeType="1"/>
              </p:cNvSpPr>
              <p:nvPr/>
            </p:nvSpPr>
            <p:spPr bwMode="auto">
              <a:xfrm>
                <a:off x="1715" y="3948"/>
                <a:ext cx="505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4" name="Line 71"/>
              <p:cNvSpPr>
                <a:spLocks noChangeShapeType="1"/>
              </p:cNvSpPr>
              <p:nvPr/>
            </p:nvSpPr>
            <p:spPr bwMode="auto">
              <a:xfrm>
                <a:off x="1715" y="3421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5" name="Line 73"/>
              <p:cNvSpPr>
                <a:spLocks noChangeShapeType="1"/>
              </p:cNvSpPr>
              <p:nvPr/>
            </p:nvSpPr>
            <p:spPr bwMode="auto">
              <a:xfrm>
                <a:off x="1967" y="3873"/>
                <a:ext cx="25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6" name="Line 76"/>
              <p:cNvSpPr>
                <a:spLocks noChangeShapeType="1"/>
              </p:cNvSpPr>
              <p:nvPr/>
            </p:nvSpPr>
            <p:spPr bwMode="auto">
              <a:xfrm>
                <a:off x="1967" y="3421"/>
                <a:ext cx="0" cy="452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7" name="Line 77"/>
              <p:cNvSpPr>
                <a:spLocks noChangeShapeType="1"/>
              </p:cNvSpPr>
              <p:nvPr/>
            </p:nvSpPr>
            <p:spPr bwMode="auto">
              <a:xfrm>
                <a:off x="2472" y="3948"/>
                <a:ext cx="411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8" name="Line 78"/>
              <p:cNvSpPr>
                <a:spLocks noChangeShapeType="1"/>
              </p:cNvSpPr>
              <p:nvPr/>
            </p:nvSpPr>
            <p:spPr bwMode="auto">
              <a:xfrm>
                <a:off x="893" y="3383"/>
                <a:ext cx="56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9" name="Line 79"/>
              <p:cNvSpPr>
                <a:spLocks noChangeShapeType="1"/>
              </p:cNvSpPr>
              <p:nvPr/>
            </p:nvSpPr>
            <p:spPr bwMode="auto">
              <a:xfrm>
                <a:off x="893" y="3496"/>
                <a:ext cx="56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0" name="Line 80"/>
              <p:cNvSpPr>
                <a:spLocks noChangeShapeType="1"/>
              </p:cNvSpPr>
              <p:nvPr/>
            </p:nvSpPr>
            <p:spPr bwMode="auto">
              <a:xfrm>
                <a:off x="893" y="3948"/>
                <a:ext cx="56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1" name="Line 81"/>
              <p:cNvSpPr>
                <a:spLocks noChangeShapeType="1"/>
              </p:cNvSpPr>
              <p:nvPr/>
            </p:nvSpPr>
            <p:spPr bwMode="auto">
              <a:xfrm>
                <a:off x="893" y="4023"/>
                <a:ext cx="56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2" name="Text Box 90"/>
              <p:cNvSpPr txBox="1">
                <a:spLocks noChangeArrowheads="1"/>
              </p:cNvSpPr>
              <p:nvPr/>
            </p:nvSpPr>
            <p:spPr bwMode="auto">
              <a:xfrm>
                <a:off x="624" y="3456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B </a:t>
                </a:r>
              </a:p>
            </p:txBody>
          </p:sp>
          <p:sp>
            <p:nvSpPr>
              <p:cNvPr id="19483" name="Text Box 93"/>
              <p:cNvSpPr txBox="1">
                <a:spLocks noChangeArrowheads="1"/>
              </p:cNvSpPr>
              <p:nvPr/>
            </p:nvSpPr>
            <p:spPr bwMode="auto">
              <a:xfrm>
                <a:off x="2736" y="3696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F</a:t>
                </a:r>
              </a:p>
            </p:txBody>
          </p:sp>
          <p:graphicFrame>
            <p:nvGraphicFramePr>
              <p:cNvPr id="19484" name="Object 94"/>
              <p:cNvGraphicFramePr>
                <a:graphicFrameLocks noChangeAspect="1"/>
              </p:cNvGraphicFramePr>
              <p:nvPr/>
            </p:nvGraphicFramePr>
            <p:xfrm>
              <a:off x="1430" y="3270"/>
              <a:ext cx="348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01" name="图片" r:id="rId3" imgW="904951" imgH="689458" progId="Word.Picture.8">
                      <p:embed/>
                    </p:oleObj>
                  </mc:Choice>
                  <mc:Fallback>
                    <p:oleObj name="图片" r:id="rId3" imgW="904951" imgH="689458" progId="Word.Picture.8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0" y="3270"/>
                            <a:ext cx="348" cy="3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5" name="Object 95"/>
              <p:cNvGraphicFramePr>
                <a:graphicFrameLocks noChangeAspect="1"/>
              </p:cNvGraphicFramePr>
              <p:nvPr/>
            </p:nvGraphicFramePr>
            <p:xfrm>
              <a:off x="1430" y="3760"/>
              <a:ext cx="34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02" name="图片" r:id="rId5" imgW="904951" imgH="689458" progId="Word.Picture.8">
                      <p:embed/>
                    </p:oleObj>
                  </mc:Choice>
                  <mc:Fallback>
                    <p:oleObj name="图片" r:id="rId5" imgW="904951" imgH="689458" progId="Word.Picture.8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0" y="3760"/>
                            <a:ext cx="34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6" name="Object 97"/>
              <p:cNvGraphicFramePr>
                <a:graphicFrameLocks noChangeAspect="1"/>
              </p:cNvGraphicFramePr>
              <p:nvPr/>
            </p:nvGraphicFramePr>
            <p:xfrm>
              <a:off x="2188" y="3760"/>
              <a:ext cx="34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03" name="图片" r:id="rId6" imgW="904951" imgH="689458" progId="Word.Picture.8">
                      <p:embed/>
                    </p:oleObj>
                  </mc:Choice>
                  <mc:Fallback>
                    <p:oleObj name="图片" r:id="rId6" imgW="904951" imgH="689458" progId="Word.Picture.8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8" y="3760"/>
                            <a:ext cx="34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7" name="Line 98"/>
              <p:cNvSpPr>
                <a:spLocks noChangeShapeType="1"/>
              </p:cNvSpPr>
              <p:nvPr/>
            </p:nvSpPr>
            <p:spPr bwMode="auto">
              <a:xfrm>
                <a:off x="701" y="3492"/>
                <a:ext cx="67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8" name="Text Box 100"/>
              <p:cNvSpPr txBox="1">
                <a:spLocks noChangeArrowheads="1"/>
              </p:cNvSpPr>
              <p:nvPr/>
            </p:nvSpPr>
            <p:spPr bwMode="auto">
              <a:xfrm>
                <a:off x="672" y="3792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A</a:t>
                </a:r>
              </a:p>
            </p:txBody>
          </p:sp>
          <p:sp>
            <p:nvSpPr>
              <p:cNvPr id="19489" name="Text Box 101"/>
              <p:cNvSpPr txBox="1">
                <a:spLocks noChangeArrowheads="1"/>
              </p:cNvSpPr>
              <p:nvPr/>
            </p:nvSpPr>
            <p:spPr bwMode="auto">
              <a:xfrm>
                <a:off x="672" y="3984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B </a:t>
                </a:r>
              </a:p>
            </p:txBody>
          </p:sp>
          <p:sp>
            <p:nvSpPr>
              <p:cNvPr id="19490" name="Line 102"/>
              <p:cNvSpPr>
                <a:spLocks noChangeShapeType="1"/>
              </p:cNvSpPr>
              <p:nvPr/>
            </p:nvSpPr>
            <p:spPr bwMode="auto">
              <a:xfrm>
                <a:off x="773" y="3828"/>
                <a:ext cx="67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9463" name="Line 130"/>
          <p:cNvSpPr>
            <a:spLocks noChangeShapeType="1"/>
          </p:cNvSpPr>
          <p:nvPr/>
        </p:nvSpPr>
        <p:spPr bwMode="auto">
          <a:xfrm>
            <a:off x="5791200" y="762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Text Box 141"/>
          <p:cNvSpPr txBox="1">
            <a:spLocks noChangeArrowheads="1"/>
          </p:cNvSpPr>
          <p:nvPr/>
        </p:nvSpPr>
        <p:spPr bwMode="auto">
          <a:xfrm>
            <a:off x="986631" y="1657552"/>
            <a:ext cx="3313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 smtClean="0">
                <a:solidFill>
                  <a:schemeClr val="hlink"/>
                </a:solidFill>
              </a:rPr>
              <a:t>方法</a:t>
            </a:r>
            <a:r>
              <a:rPr lang="en-US" altLang="zh-CN" sz="2800" dirty="0" smtClean="0">
                <a:solidFill>
                  <a:schemeClr val="hlink"/>
                </a:solidFill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1</a:t>
            </a:r>
            <a:r>
              <a:rPr lang="zh-CN" altLang="en-US" sz="2800" dirty="0">
                <a:solidFill>
                  <a:schemeClr val="hlink"/>
                </a:solidFill>
              </a:rPr>
              <a:t>：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(F' )'</a:t>
            </a:r>
          </a:p>
        </p:txBody>
      </p:sp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611560" y="243225"/>
            <a:ext cx="8096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</a:t>
            </a:r>
            <a:r>
              <a:rPr lang="zh-CN" altLang="en-US" sz="2800" b="1" dirty="0"/>
              <a:t>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与非门）</a:t>
            </a:r>
            <a:r>
              <a:rPr lang="zh-CN" altLang="en-US" sz="2800" b="1" dirty="0"/>
              <a:t>设计最简二级</a:t>
            </a:r>
            <a:r>
              <a:rPr lang="zh-CN" altLang="en-US" sz="2800" b="1" dirty="0" smtClean="0"/>
              <a:t>电路</a:t>
            </a:r>
          </a:p>
        </p:txBody>
      </p:sp>
      <p:pic>
        <p:nvPicPr>
          <p:cNvPr id="19466" name="Picture 143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552294" y="1420331"/>
            <a:ext cx="151209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 smtClean="0">
                <a:solidFill>
                  <a:schemeClr val="hlink"/>
                </a:solidFill>
              </a:rPr>
              <a:t>方法</a:t>
            </a:r>
            <a:r>
              <a:rPr lang="en-US" altLang="zh-CN" sz="2800" dirty="0" smtClean="0">
                <a:solidFill>
                  <a:schemeClr val="hlink"/>
                </a:solidFill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2: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211169" y="1916832"/>
            <a:ext cx="5368943" cy="2308324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(1) </a:t>
            </a:r>
            <a:r>
              <a:rPr lang="zh-CN" altLang="en-US" b="1" dirty="0" smtClean="0"/>
              <a:t>找出</a:t>
            </a:r>
            <a:r>
              <a:rPr lang="en-US" altLang="zh-CN" b="1" dirty="0"/>
              <a:t>F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bg1"/>
                </a:solidFill>
              </a:rPr>
              <a:t>最简积之和</a:t>
            </a:r>
            <a:r>
              <a:rPr lang="zh-CN" altLang="en-US" b="1" dirty="0"/>
              <a:t>式</a:t>
            </a:r>
            <a:r>
              <a:rPr lang="en-US" altLang="zh-CN" b="1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(2) </a:t>
            </a:r>
            <a:r>
              <a:rPr lang="zh-CN" altLang="en-US" b="1" dirty="0"/>
              <a:t>画出二级</a:t>
            </a:r>
            <a:r>
              <a:rPr lang="zh-CN" altLang="en-US" b="1" dirty="0">
                <a:solidFill>
                  <a:schemeClr val="bg1"/>
                </a:solidFill>
              </a:rPr>
              <a:t>与或电</a:t>
            </a:r>
            <a:r>
              <a:rPr lang="zh-CN" altLang="en-US" b="1" dirty="0"/>
              <a:t>路（</a:t>
            </a:r>
            <a:r>
              <a:rPr lang="en-US" altLang="zh-CN" b="1" i="1" dirty="0">
                <a:solidFill>
                  <a:schemeClr val="bg1"/>
                </a:solidFill>
              </a:rPr>
              <a:t>AND-OR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r>
              <a:rPr lang="en-US" altLang="zh-CN" b="1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(3) </a:t>
            </a:r>
            <a:r>
              <a:rPr lang="zh-CN" altLang="en-US" b="1" dirty="0" smtClean="0"/>
              <a:t>用</a:t>
            </a:r>
            <a:r>
              <a:rPr lang="zh-CN" altLang="en-US" b="1" dirty="0">
                <a:solidFill>
                  <a:schemeClr val="bg1"/>
                </a:solidFill>
              </a:rPr>
              <a:t>与非门</a:t>
            </a:r>
            <a:r>
              <a:rPr lang="zh-CN" altLang="en-US" b="1" dirty="0"/>
              <a:t>替换</a:t>
            </a:r>
            <a:r>
              <a:rPr lang="zh-CN" altLang="en-US" b="1" dirty="0">
                <a:solidFill>
                  <a:schemeClr val="bg1"/>
                </a:solidFill>
              </a:rPr>
              <a:t>所有逻辑门</a:t>
            </a:r>
            <a:r>
              <a:rPr lang="en-US" altLang="zh-CN" b="1" i="1" dirty="0">
                <a:solidFill>
                  <a:schemeClr val="bg1"/>
                </a:solidFill>
              </a:rPr>
              <a:t>.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(4</a:t>
            </a:r>
            <a:r>
              <a:rPr lang="en-US" altLang="zh-CN" b="1" dirty="0" smtClean="0"/>
              <a:t>) </a:t>
            </a:r>
            <a:r>
              <a:rPr lang="zh-CN" altLang="en-US" b="1" dirty="0"/>
              <a:t>将连接输出门的所有</a:t>
            </a:r>
            <a:r>
              <a:rPr lang="zh-CN" altLang="en-US" b="1" dirty="0">
                <a:solidFill>
                  <a:schemeClr val="bg1"/>
                </a:solidFill>
              </a:rPr>
              <a:t>单个变量取</a:t>
            </a:r>
            <a:r>
              <a:rPr lang="zh-CN" altLang="en-US" b="1" dirty="0" smtClean="0">
                <a:solidFill>
                  <a:schemeClr val="bg1"/>
                </a:solidFill>
              </a:rPr>
              <a:t>反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04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4" y="4437112"/>
            <a:ext cx="3743325" cy="16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78" y="4437112"/>
            <a:ext cx="3778920" cy="1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Text Box 2"/>
          <p:cNvSpPr txBox="1">
            <a:spLocks noChangeArrowheads="1"/>
          </p:cNvSpPr>
          <p:nvPr/>
        </p:nvSpPr>
        <p:spPr bwMode="auto">
          <a:xfrm>
            <a:off x="517764" y="887390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已知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最简与或式</a:t>
            </a:r>
            <a:endParaRPr lang="en-US" altLang="zh-CN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04288"/>
              </p:ext>
            </p:extLst>
          </p:nvPr>
        </p:nvGraphicFramePr>
        <p:xfrm>
          <a:off x="409691" y="5999227"/>
          <a:ext cx="3924498" cy="52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56" name="Equation" r:id="rId5" imgW="1968480" imgH="228600" progId="Equation.DSMT4">
                  <p:embed/>
                </p:oleObj>
              </mc:Choice>
              <mc:Fallback>
                <p:oleObj name="Equation" r:id="rId5" imgW="19684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91" y="5999227"/>
                        <a:ext cx="3924498" cy="52074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6724"/>
              </p:ext>
            </p:extLst>
          </p:nvPr>
        </p:nvGraphicFramePr>
        <p:xfrm>
          <a:off x="5812817" y="1610338"/>
          <a:ext cx="3259269" cy="56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57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817" y="1610338"/>
                        <a:ext cx="3259269" cy="568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232757"/>
              </p:ext>
            </p:extLst>
          </p:nvPr>
        </p:nvGraphicFramePr>
        <p:xfrm>
          <a:off x="5906423" y="2348880"/>
          <a:ext cx="2780377" cy="66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58" name="Equation" r:id="rId9" imgW="1257120" imgH="279360" progId="Equation.DSMT4">
                  <p:embed/>
                </p:oleObj>
              </mc:Choice>
              <mc:Fallback>
                <p:oleObj name="Equation" r:id="rId9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423" y="2348880"/>
                        <a:ext cx="2780377" cy="663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30"/>
          <p:cNvSpPr>
            <a:spLocks noChangeShapeType="1"/>
          </p:cNvSpPr>
          <p:nvPr/>
        </p:nvSpPr>
        <p:spPr bwMode="auto">
          <a:xfrm>
            <a:off x="5791200" y="762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11560" y="243225"/>
            <a:ext cx="8096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</a:t>
            </a:r>
            <a:r>
              <a:rPr lang="zh-CN" altLang="en-US" sz="2800" b="1" dirty="0"/>
              <a:t>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与非门）</a:t>
            </a:r>
            <a:r>
              <a:rPr lang="zh-CN" altLang="en-US" sz="2800" b="1" dirty="0"/>
              <a:t>设计最简二级</a:t>
            </a:r>
            <a:r>
              <a:rPr lang="zh-CN" altLang="en-US" sz="2800" b="1" dirty="0" smtClean="0"/>
              <a:t>电路</a:t>
            </a:r>
          </a:p>
        </p:txBody>
      </p:sp>
      <p:pic>
        <p:nvPicPr>
          <p:cNvPr id="19" name="Picture 143" descr="ELEGL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082224"/>
              </p:ext>
            </p:extLst>
          </p:nvPr>
        </p:nvGraphicFramePr>
        <p:xfrm>
          <a:off x="5928649" y="3097783"/>
          <a:ext cx="2779730" cy="54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59" name="Equation" r:id="rId12" imgW="1244520" imgH="228600" progId="Equation.DSMT4">
                  <p:embed/>
                </p:oleObj>
              </mc:Choice>
              <mc:Fallback>
                <p:oleObj name="Equation" r:id="rId12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649" y="3097783"/>
                        <a:ext cx="2779730" cy="543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679807"/>
              </p:ext>
            </p:extLst>
          </p:nvPr>
        </p:nvGraphicFramePr>
        <p:xfrm>
          <a:off x="5928649" y="3664613"/>
          <a:ext cx="642489" cy="37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60" name="Equation" r:id="rId14" imgW="279360" imgH="164880" progId="Equation.DSMT4">
                  <p:embed/>
                </p:oleObj>
              </mc:Choice>
              <mc:Fallback>
                <p:oleObj name="Equation" r:id="rId14" imgW="279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649" y="3664613"/>
                        <a:ext cx="642489" cy="37927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4334189" y="5066325"/>
            <a:ext cx="792088" cy="352105"/>
          </a:xfrm>
          <a:prstGeom prst="right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5"/>
          <p:cNvSpPr>
            <a:spLocks noChangeShapeType="1"/>
          </p:cNvSpPr>
          <p:nvPr/>
        </p:nvSpPr>
        <p:spPr bwMode="auto">
          <a:xfrm>
            <a:off x="5791200" y="762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0" y="188913"/>
            <a:ext cx="8964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/>
              <a:t>2. </a:t>
            </a:r>
            <a:r>
              <a:rPr lang="zh-CN" altLang="en-US" sz="2800" b="1" dirty="0"/>
              <a:t>使用单一逻辑门（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或非门）</a:t>
            </a:r>
            <a:r>
              <a:rPr lang="zh-CN" altLang="en-US" sz="2800" b="1" dirty="0"/>
              <a:t>设计最简二级电路</a:t>
            </a:r>
            <a:endParaRPr lang="en-US" altLang="zh-CN" sz="2800" b="1" dirty="0"/>
          </a:p>
        </p:txBody>
      </p:sp>
      <p:pic>
        <p:nvPicPr>
          <p:cNvPr id="21508" name="Picture 7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467544" y="1700436"/>
            <a:ext cx="4464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 dirty="0">
                <a:solidFill>
                  <a:schemeClr val="hlink"/>
                </a:solidFill>
              </a:rPr>
              <a:t> </a:t>
            </a:r>
            <a:r>
              <a:rPr lang="zh-CN" altLang="en-US" sz="3200" dirty="0" smtClean="0">
                <a:solidFill>
                  <a:schemeClr val="hlink"/>
                </a:solidFill>
              </a:rPr>
              <a:t>方法</a:t>
            </a:r>
            <a:r>
              <a:rPr lang="en-US" altLang="zh-CN" sz="3200" dirty="0" smtClean="0">
                <a:solidFill>
                  <a:schemeClr val="hlink"/>
                </a:solidFill>
              </a:rPr>
              <a:t> </a:t>
            </a:r>
            <a:r>
              <a:rPr lang="en-US" altLang="zh-CN" sz="3200" dirty="0">
                <a:solidFill>
                  <a:schemeClr val="hlink"/>
                </a:solidFill>
              </a:rPr>
              <a:t>1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zh-CN" altLang="en-US" sz="3200" b="1" dirty="0"/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(</a:t>
            </a:r>
            <a:r>
              <a:rPr lang="en-US" altLang="zh-CN" sz="3200" b="1" i="1" dirty="0">
                <a:solidFill>
                  <a:schemeClr val="bg1"/>
                </a:solidFill>
              </a:rPr>
              <a:t>F</a:t>
            </a:r>
            <a:r>
              <a:rPr lang="en-US" altLang="zh-CN" sz="3200" b="1" i="1" baseline="30000" dirty="0">
                <a:solidFill>
                  <a:schemeClr val="bg1"/>
                </a:solidFill>
              </a:rPr>
              <a:t>D</a:t>
            </a:r>
            <a:r>
              <a:rPr lang="en-US" altLang="zh-CN" sz="3200" b="1" dirty="0">
                <a:solidFill>
                  <a:schemeClr val="bg1"/>
                </a:solidFill>
              </a:rPr>
              <a:t>)</a:t>
            </a:r>
            <a:r>
              <a:rPr lang="en-US" altLang="zh-CN" sz="3200" b="1" i="1" baseline="30000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54882" y="2492601"/>
            <a:ext cx="2209800" cy="461963"/>
            <a:chOff x="864" y="1584"/>
            <a:chExt cx="1392" cy="291"/>
          </a:xfrm>
        </p:grpSpPr>
        <p:grpSp>
          <p:nvGrpSpPr>
            <p:cNvPr id="21580" name="Group 13"/>
            <p:cNvGrpSpPr>
              <a:grpSpLocks/>
            </p:cNvGrpSpPr>
            <p:nvPr/>
          </p:nvGrpSpPr>
          <p:grpSpPr bwMode="auto">
            <a:xfrm>
              <a:off x="864" y="1584"/>
              <a:ext cx="1392" cy="291"/>
              <a:chOff x="816" y="2093"/>
              <a:chExt cx="1392" cy="291"/>
            </a:xfrm>
          </p:grpSpPr>
          <p:grpSp>
            <p:nvGrpSpPr>
              <p:cNvPr id="21582" name="Group 14"/>
              <p:cNvGrpSpPr>
                <a:grpSpLocks/>
              </p:cNvGrpSpPr>
              <p:nvPr/>
            </p:nvGrpSpPr>
            <p:grpSpPr bwMode="auto">
              <a:xfrm>
                <a:off x="816" y="2093"/>
                <a:ext cx="1392" cy="291"/>
                <a:chOff x="48" y="1632"/>
                <a:chExt cx="1392" cy="291"/>
              </a:xfrm>
            </p:grpSpPr>
            <p:sp>
              <p:nvSpPr>
                <p:cNvPr id="8069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" y="1632"/>
                  <a:ext cx="1392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F=AB+BC+AC</a:t>
                  </a:r>
                  <a:endPara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1585" name="Line 16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100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583" name="Line 17"/>
              <p:cNvSpPr>
                <a:spLocks noChangeShapeType="1"/>
              </p:cNvSpPr>
              <p:nvPr/>
            </p:nvSpPr>
            <p:spPr bwMode="auto">
              <a:xfrm>
                <a:off x="1270" y="2136"/>
                <a:ext cx="1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81" name="Line 18"/>
            <p:cNvSpPr>
              <a:spLocks noChangeShapeType="1"/>
            </p:cNvSpPr>
            <p:nvPr/>
          </p:nvSpPr>
          <p:spPr bwMode="auto">
            <a:xfrm>
              <a:off x="1908" y="163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54882" y="3140298"/>
            <a:ext cx="3810000" cy="1600200"/>
            <a:chOff x="1056" y="2112"/>
            <a:chExt cx="2400" cy="1008"/>
          </a:xfrm>
        </p:grpSpPr>
        <p:grpSp>
          <p:nvGrpSpPr>
            <p:cNvPr id="21560" name="Group 20"/>
            <p:cNvGrpSpPr>
              <a:grpSpLocks/>
            </p:cNvGrpSpPr>
            <p:nvPr/>
          </p:nvGrpSpPr>
          <p:grpSpPr bwMode="auto">
            <a:xfrm>
              <a:off x="1056" y="2112"/>
              <a:ext cx="2400" cy="293"/>
              <a:chOff x="1344" y="2323"/>
              <a:chExt cx="2400" cy="293"/>
            </a:xfrm>
          </p:grpSpPr>
          <p:sp>
            <p:nvSpPr>
              <p:cNvPr id="806933" name="Text Box 21"/>
              <p:cNvSpPr txBox="1">
                <a:spLocks noChangeArrowheads="1"/>
              </p:cNvSpPr>
              <p:nvPr/>
            </p:nvSpPr>
            <p:spPr bwMode="auto">
              <a:xfrm>
                <a:off x="1344" y="232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F</a:t>
                </a:r>
                <a:r>
                  <a:rPr lang="en-US" altLang="zh-CN" b="1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06934" name="Text Box 22"/>
              <p:cNvSpPr txBox="1">
                <a:spLocks noChangeArrowheads="1"/>
              </p:cNvSpPr>
              <p:nvPr/>
            </p:nvSpPr>
            <p:spPr bwMode="auto">
              <a:xfrm>
                <a:off x="1584" y="2323"/>
                <a:ext cx="216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= (A+B)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•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(B+C)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•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(A+C)</a:t>
                </a:r>
              </a:p>
            </p:txBody>
          </p:sp>
          <p:sp>
            <p:nvSpPr>
              <p:cNvPr id="21577" name="Line 23"/>
              <p:cNvSpPr>
                <a:spLocks noChangeShapeType="1"/>
              </p:cNvSpPr>
              <p:nvPr/>
            </p:nvSpPr>
            <p:spPr bwMode="auto">
              <a:xfrm>
                <a:off x="2112" y="2371"/>
                <a:ext cx="9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8" name="Line 24"/>
              <p:cNvSpPr>
                <a:spLocks noChangeShapeType="1"/>
              </p:cNvSpPr>
              <p:nvPr/>
            </p:nvSpPr>
            <p:spPr bwMode="auto">
              <a:xfrm>
                <a:off x="2784" y="2371"/>
                <a:ext cx="9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9" name="Line 25"/>
              <p:cNvSpPr>
                <a:spLocks noChangeShapeType="1"/>
              </p:cNvSpPr>
              <p:nvPr/>
            </p:nvSpPr>
            <p:spPr bwMode="auto">
              <a:xfrm>
                <a:off x="3219" y="2371"/>
                <a:ext cx="9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61" name="Group 26"/>
            <p:cNvGrpSpPr>
              <a:grpSpLocks/>
            </p:cNvGrpSpPr>
            <p:nvPr/>
          </p:nvGrpSpPr>
          <p:grpSpPr bwMode="auto">
            <a:xfrm>
              <a:off x="1308" y="2400"/>
              <a:ext cx="1296" cy="288"/>
              <a:chOff x="3744" y="2016"/>
              <a:chExt cx="1296" cy="288"/>
            </a:xfrm>
          </p:grpSpPr>
          <p:sp>
            <p:nvSpPr>
              <p:cNvPr id="806939" name="Text Box 27"/>
              <p:cNvSpPr txBox="1">
                <a:spLocks noChangeArrowheads="1"/>
              </p:cNvSpPr>
              <p:nvPr/>
            </p:nvSpPr>
            <p:spPr bwMode="auto">
              <a:xfrm>
                <a:off x="3744" y="2016"/>
                <a:ext cx="1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=ABC+ABC</a:t>
                </a:r>
              </a:p>
            </p:txBody>
          </p:sp>
          <p:sp>
            <p:nvSpPr>
              <p:cNvPr id="21572" name="Line 28"/>
              <p:cNvSpPr>
                <a:spLocks noChangeShapeType="1"/>
              </p:cNvSpPr>
              <p:nvPr/>
            </p:nvSpPr>
            <p:spPr bwMode="auto">
              <a:xfrm>
                <a:off x="3924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3" name="Line 29"/>
              <p:cNvSpPr>
                <a:spLocks noChangeShapeType="1"/>
              </p:cNvSpPr>
              <p:nvPr/>
            </p:nvSpPr>
            <p:spPr bwMode="auto">
              <a:xfrm>
                <a:off x="4044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4" name="Line 30"/>
              <p:cNvSpPr>
                <a:spLocks noChangeShapeType="1"/>
              </p:cNvSpPr>
              <p:nvPr/>
            </p:nvSpPr>
            <p:spPr bwMode="auto">
              <a:xfrm>
                <a:off x="4188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62" name="Group 31"/>
            <p:cNvGrpSpPr>
              <a:grpSpLocks/>
            </p:cNvGrpSpPr>
            <p:nvPr/>
          </p:nvGrpSpPr>
          <p:grpSpPr bwMode="auto">
            <a:xfrm>
              <a:off x="1392" y="2760"/>
              <a:ext cx="1296" cy="360"/>
              <a:chOff x="1392" y="2760"/>
              <a:chExt cx="1296" cy="360"/>
            </a:xfrm>
          </p:grpSpPr>
          <p:grpSp>
            <p:nvGrpSpPr>
              <p:cNvPr id="21563" name="Group 32"/>
              <p:cNvGrpSpPr>
                <a:grpSpLocks/>
              </p:cNvGrpSpPr>
              <p:nvPr/>
            </p:nvGrpSpPr>
            <p:grpSpPr bwMode="auto">
              <a:xfrm>
                <a:off x="1392" y="2832"/>
                <a:ext cx="1296" cy="288"/>
                <a:chOff x="3744" y="2016"/>
                <a:chExt cx="1296" cy="288"/>
              </a:xfrm>
            </p:grpSpPr>
            <p:sp>
              <p:nvSpPr>
                <p:cNvPr id="8069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44" y="2016"/>
                  <a:ext cx="12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=ABC </a:t>
                  </a: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•</a:t>
                  </a: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 ABC</a:t>
                  </a:r>
                </a:p>
              </p:txBody>
            </p:sp>
            <p:sp>
              <p:nvSpPr>
                <p:cNvPr id="21568" name="Line 34"/>
                <p:cNvSpPr>
                  <a:spLocks noChangeShapeType="1"/>
                </p:cNvSpPr>
                <p:nvPr/>
              </p:nvSpPr>
              <p:spPr bwMode="auto">
                <a:xfrm>
                  <a:off x="3924" y="2052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69" name="Line 35"/>
                <p:cNvSpPr>
                  <a:spLocks noChangeShapeType="1"/>
                </p:cNvSpPr>
                <p:nvPr/>
              </p:nvSpPr>
              <p:spPr bwMode="auto">
                <a:xfrm>
                  <a:off x="4044" y="2052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0" name="Line 36"/>
                <p:cNvSpPr>
                  <a:spLocks noChangeShapeType="1"/>
                </p:cNvSpPr>
                <p:nvPr/>
              </p:nvSpPr>
              <p:spPr bwMode="auto">
                <a:xfrm>
                  <a:off x="4188" y="2052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564" name="Line 37"/>
              <p:cNvSpPr>
                <a:spLocks noChangeShapeType="1"/>
              </p:cNvSpPr>
              <p:nvPr/>
            </p:nvSpPr>
            <p:spPr bwMode="auto">
              <a:xfrm>
                <a:off x="1536" y="280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5" name="Line 38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6" name="Line 39"/>
              <p:cNvSpPr>
                <a:spLocks noChangeShapeType="1"/>
              </p:cNvSpPr>
              <p:nvPr/>
            </p:nvSpPr>
            <p:spPr bwMode="auto">
              <a:xfrm>
                <a:off x="1510" y="276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538982" y="5013548"/>
            <a:ext cx="4038600" cy="533400"/>
            <a:chOff x="1104" y="3216"/>
            <a:chExt cx="2544" cy="336"/>
          </a:xfrm>
        </p:grpSpPr>
        <p:sp>
          <p:nvSpPr>
            <p:cNvPr id="806953" name="Text Box 41"/>
            <p:cNvSpPr txBox="1">
              <a:spLocks noChangeArrowheads="1"/>
            </p:cNvSpPr>
            <p:nvPr/>
          </p:nvSpPr>
          <p:spPr bwMode="auto">
            <a:xfrm>
              <a:off x="1104" y="3264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F=(F</a:t>
              </a:r>
              <a:r>
                <a:rPr lang="en-US" altLang="zh-CN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)</a:t>
              </a:r>
              <a:r>
                <a:rPr lang="en-US" altLang="zh-CN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=(A+B+C)+ (A+B+C)</a:t>
              </a:r>
            </a:p>
          </p:txBody>
        </p:sp>
        <p:sp>
          <p:nvSpPr>
            <p:cNvPr id="21554" name="Line 42"/>
            <p:cNvSpPr>
              <a:spLocks noChangeShapeType="1"/>
            </p:cNvSpPr>
            <p:nvPr/>
          </p:nvSpPr>
          <p:spPr bwMode="auto">
            <a:xfrm>
              <a:off x="2832" y="33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5" name="Line 43"/>
            <p:cNvSpPr>
              <a:spLocks noChangeShapeType="1"/>
            </p:cNvSpPr>
            <p:nvPr/>
          </p:nvSpPr>
          <p:spPr bwMode="auto">
            <a:xfrm>
              <a:off x="3072" y="33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6" name="Line 44"/>
            <p:cNvSpPr>
              <a:spLocks noChangeShapeType="1"/>
            </p:cNvSpPr>
            <p:nvPr/>
          </p:nvSpPr>
          <p:spPr bwMode="auto">
            <a:xfrm>
              <a:off x="3360" y="33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7" name="Line 45"/>
            <p:cNvSpPr>
              <a:spLocks noChangeShapeType="1"/>
            </p:cNvSpPr>
            <p:nvPr/>
          </p:nvSpPr>
          <p:spPr bwMode="auto">
            <a:xfrm>
              <a:off x="1920" y="3300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8" name="Line 46"/>
            <p:cNvSpPr>
              <a:spLocks noChangeShapeType="1"/>
            </p:cNvSpPr>
            <p:nvPr/>
          </p:nvSpPr>
          <p:spPr bwMode="auto">
            <a:xfrm>
              <a:off x="2784" y="3264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9" name="Line 47"/>
            <p:cNvSpPr>
              <a:spLocks noChangeShapeType="1"/>
            </p:cNvSpPr>
            <p:nvPr/>
          </p:nvSpPr>
          <p:spPr bwMode="auto">
            <a:xfrm>
              <a:off x="1872" y="3216"/>
              <a:ext cx="16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6228184" y="1628800"/>
            <a:ext cx="2133600" cy="3506788"/>
            <a:chOff x="4176" y="1392"/>
            <a:chExt cx="1344" cy="2501"/>
          </a:xfrm>
        </p:grpSpPr>
        <p:grpSp>
          <p:nvGrpSpPr>
            <p:cNvPr id="21518" name="Group 49"/>
            <p:cNvGrpSpPr>
              <a:grpSpLocks/>
            </p:cNvGrpSpPr>
            <p:nvPr/>
          </p:nvGrpSpPr>
          <p:grpSpPr bwMode="auto">
            <a:xfrm rot="-5485707">
              <a:off x="4378" y="1898"/>
              <a:ext cx="676" cy="336"/>
              <a:chOff x="4128" y="2400"/>
              <a:chExt cx="676" cy="336"/>
            </a:xfrm>
          </p:grpSpPr>
          <p:sp>
            <p:nvSpPr>
              <p:cNvPr id="806962" name="Rectangle 50"/>
              <p:cNvSpPr>
                <a:spLocks noChangeArrowheads="1"/>
              </p:cNvSpPr>
              <p:nvPr/>
            </p:nvSpPr>
            <p:spPr bwMode="auto">
              <a:xfrm>
                <a:off x="4408" y="2397"/>
                <a:ext cx="290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550" name="Line 51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1" name="Line 52"/>
              <p:cNvSpPr>
                <a:spLocks noChangeShapeType="1"/>
              </p:cNvSpPr>
              <p:nvPr/>
            </p:nvSpPr>
            <p:spPr bwMode="auto">
              <a:xfrm>
                <a:off x="4128" y="264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2" name="Oval 53"/>
              <p:cNvSpPr>
                <a:spLocks noChangeArrowheads="1"/>
              </p:cNvSpPr>
              <p:nvPr/>
            </p:nvSpPr>
            <p:spPr bwMode="auto">
              <a:xfrm>
                <a:off x="4708" y="2524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19" name="Group 54"/>
            <p:cNvGrpSpPr>
              <a:grpSpLocks/>
            </p:cNvGrpSpPr>
            <p:nvPr/>
          </p:nvGrpSpPr>
          <p:grpSpPr bwMode="auto">
            <a:xfrm rot="-5400000">
              <a:off x="4128" y="2976"/>
              <a:ext cx="676" cy="480"/>
              <a:chOff x="4128" y="2976"/>
              <a:chExt cx="676" cy="480"/>
            </a:xfrm>
          </p:grpSpPr>
          <p:sp>
            <p:nvSpPr>
              <p:cNvPr id="806967" name="Rectangle 55"/>
              <p:cNvSpPr>
                <a:spLocks noChangeArrowheads="1"/>
              </p:cNvSpPr>
              <p:nvPr/>
            </p:nvSpPr>
            <p:spPr bwMode="auto">
              <a:xfrm>
                <a:off x="4406" y="2976"/>
                <a:ext cx="291" cy="48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545" name="Line 56"/>
              <p:cNvSpPr>
                <a:spLocks noChangeShapeType="1"/>
              </p:cNvSpPr>
              <p:nvPr/>
            </p:nvSpPr>
            <p:spPr bwMode="auto">
              <a:xfrm>
                <a:off x="4128" y="307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6" name="Line 57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7" name="Oval 58"/>
              <p:cNvSpPr>
                <a:spLocks noChangeArrowheads="1"/>
              </p:cNvSpPr>
              <p:nvPr/>
            </p:nvSpPr>
            <p:spPr bwMode="auto">
              <a:xfrm>
                <a:off x="4708" y="314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Line 59"/>
              <p:cNvSpPr>
                <a:spLocks noChangeShapeType="1"/>
              </p:cNvSpPr>
              <p:nvPr/>
            </p:nvSpPr>
            <p:spPr bwMode="auto">
              <a:xfrm>
                <a:off x="4128" y="336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20" name="Group 60"/>
            <p:cNvGrpSpPr>
              <a:grpSpLocks/>
            </p:cNvGrpSpPr>
            <p:nvPr/>
          </p:nvGrpSpPr>
          <p:grpSpPr bwMode="auto">
            <a:xfrm rot="-5400000">
              <a:off x="4798" y="2978"/>
              <a:ext cx="676" cy="480"/>
              <a:chOff x="4128" y="2976"/>
              <a:chExt cx="676" cy="480"/>
            </a:xfrm>
          </p:grpSpPr>
          <p:sp>
            <p:nvSpPr>
              <p:cNvPr id="806973" name="Rectangle 61"/>
              <p:cNvSpPr>
                <a:spLocks noChangeArrowheads="1"/>
              </p:cNvSpPr>
              <p:nvPr/>
            </p:nvSpPr>
            <p:spPr bwMode="auto">
              <a:xfrm>
                <a:off x="4415" y="2976"/>
                <a:ext cx="291" cy="48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540" name="Line 62"/>
              <p:cNvSpPr>
                <a:spLocks noChangeShapeType="1"/>
              </p:cNvSpPr>
              <p:nvPr/>
            </p:nvSpPr>
            <p:spPr bwMode="auto">
              <a:xfrm>
                <a:off x="4128" y="307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1" name="Line 63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2" name="Oval 64"/>
              <p:cNvSpPr>
                <a:spLocks noChangeArrowheads="1"/>
              </p:cNvSpPr>
              <p:nvPr/>
            </p:nvSpPr>
            <p:spPr bwMode="auto">
              <a:xfrm>
                <a:off x="4708" y="314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3" name="Line 65"/>
              <p:cNvSpPr>
                <a:spLocks noChangeShapeType="1"/>
              </p:cNvSpPr>
              <p:nvPr/>
            </p:nvSpPr>
            <p:spPr bwMode="auto">
              <a:xfrm>
                <a:off x="4128" y="336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21" name="Group 66"/>
            <p:cNvGrpSpPr>
              <a:grpSpLocks/>
            </p:cNvGrpSpPr>
            <p:nvPr/>
          </p:nvGrpSpPr>
          <p:grpSpPr bwMode="auto">
            <a:xfrm>
              <a:off x="4176" y="3600"/>
              <a:ext cx="240" cy="283"/>
              <a:chOff x="192" y="2784"/>
              <a:chExt cx="240" cy="283"/>
            </a:xfrm>
          </p:grpSpPr>
          <p:sp>
            <p:nvSpPr>
              <p:cNvPr id="806979" name="Text Box 67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8" name="Line 68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22" name="Group 69"/>
            <p:cNvGrpSpPr>
              <a:grpSpLocks/>
            </p:cNvGrpSpPr>
            <p:nvPr/>
          </p:nvGrpSpPr>
          <p:grpSpPr bwMode="auto">
            <a:xfrm>
              <a:off x="4368" y="3610"/>
              <a:ext cx="240" cy="283"/>
              <a:chOff x="192" y="2784"/>
              <a:chExt cx="240" cy="283"/>
            </a:xfrm>
          </p:grpSpPr>
          <p:sp>
            <p:nvSpPr>
              <p:cNvPr id="806982" name="Text Box 70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1536" name="Line 71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23" name="Group 72"/>
            <p:cNvGrpSpPr>
              <a:grpSpLocks/>
            </p:cNvGrpSpPr>
            <p:nvPr/>
          </p:nvGrpSpPr>
          <p:grpSpPr bwMode="auto">
            <a:xfrm>
              <a:off x="4560" y="3610"/>
              <a:ext cx="240" cy="283"/>
              <a:chOff x="192" y="2784"/>
              <a:chExt cx="240" cy="283"/>
            </a:xfrm>
          </p:grpSpPr>
          <p:sp>
            <p:nvSpPr>
              <p:cNvPr id="806985" name="Text Box 73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534" name="Line 74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06987" name="Text Box 75"/>
            <p:cNvSpPr txBox="1">
              <a:spLocks noChangeArrowheads="1"/>
            </p:cNvSpPr>
            <p:nvPr/>
          </p:nvSpPr>
          <p:spPr bwMode="auto">
            <a:xfrm>
              <a:off x="5280" y="3600"/>
              <a:ext cx="24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06988" name="Text Box 76"/>
            <p:cNvSpPr txBox="1">
              <a:spLocks noChangeArrowheads="1"/>
            </p:cNvSpPr>
            <p:nvPr/>
          </p:nvSpPr>
          <p:spPr bwMode="auto">
            <a:xfrm>
              <a:off x="5040" y="3610"/>
              <a:ext cx="24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06989" name="Text Box 77"/>
            <p:cNvSpPr txBox="1">
              <a:spLocks noChangeArrowheads="1"/>
            </p:cNvSpPr>
            <p:nvPr/>
          </p:nvSpPr>
          <p:spPr bwMode="auto">
            <a:xfrm>
              <a:off x="4848" y="3610"/>
              <a:ext cx="24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27" name="Line 78"/>
            <p:cNvSpPr>
              <a:spLocks noChangeShapeType="1"/>
            </p:cNvSpPr>
            <p:nvPr/>
          </p:nvSpPr>
          <p:spPr bwMode="auto">
            <a:xfrm flipV="1">
              <a:off x="4416" y="2400"/>
              <a:ext cx="0" cy="4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8" name="Line 79"/>
            <p:cNvSpPr>
              <a:spLocks noChangeShapeType="1"/>
            </p:cNvSpPr>
            <p:nvPr/>
          </p:nvSpPr>
          <p:spPr bwMode="auto">
            <a:xfrm>
              <a:off x="4416" y="24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9" name="Line 80"/>
            <p:cNvSpPr>
              <a:spLocks noChangeShapeType="1"/>
            </p:cNvSpPr>
            <p:nvPr/>
          </p:nvSpPr>
          <p:spPr bwMode="auto">
            <a:xfrm>
              <a:off x="4800" y="2400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Line 81"/>
            <p:cNvSpPr>
              <a:spLocks noChangeShapeType="1"/>
            </p:cNvSpPr>
            <p:nvPr/>
          </p:nvSpPr>
          <p:spPr bwMode="auto">
            <a:xfrm>
              <a:off x="5088" y="2400"/>
              <a:ext cx="0" cy="4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1" name="Line 82"/>
            <p:cNvSpPr>
              <a:spLocks noChangeShapeType="1"/>
            </p:cNvSpPr>
            <p:nvPr/>
          </p:nvSpPr>
          <p:spPr bwMode="auto">
            <a:xfrm flipV="1">
              <a:off x="4704" y="144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6995" name="Text Box 83"/>
            <p:cNvSpPr txBox="1">
              <a:spLocks noChangeArrowheads="1"/>
            </p:cNvSpPr>
            <p:nvPr/>
          </p:nvSpPr>
          <p:spPr bwMode="auto">
            <a:xfrm>
              <a:off x="4752" y="139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21517" name="Text Box 2"/>
          <p:cNvSpPr txBox="1">
            <a:spLocks noChangeArrowheads="1"/>
          </p:cNvSpPr>
          <p:nvPr/>
        </p:nvSpPr>
        <p:spPr bwMode="auto">
          <a:xfrm>
            <a:off x="683444" y="1052736"/>
            <a:ext cx="460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已知</a:t>
            </a:r>
            <a:r>
              <a:rPr lang="en-US" altLang="zh-CN" sz="2800" b="1"/>
              <a:t>: </a:t>
            </a:r>
            <a:r>
              <a:rPr lang="zh-CN" altLang="en-US" sz="2800" b="1"/>
              <a:t>最简与或式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129"/>
          <p:cNvSpPr>
            <a:spLocks noChangeShapeType="1"/>
          </p:cNvSpPr>
          <p:nvPr/>
        </p:nvSpPr>
        <p:spPr bwMode="auto">
          <a:xfrm>
            <a:off x="5791200" y="762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2532" name="Picture 13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755576" y="1586705"/>
            <a:ext cx="3313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 smtClean="0">
                <a:solidFill>
                  <a:schemeClr val="hlink"/>
                </a:solidFill>
              </a:rPr>
              <a:t>方法 </a:t>
            </a:r>
            <a:r>
              <a:rPr lang="en-US" altLang="zh-CN" sz="2800" dirty="0" smtClean="0">
                <a:solidFill>
                  <a:schemeClr val="hlink"/>
                </a:solidFill>
              </a:rPr>
              <a:t>2</a:t>
            </a:r>
            <a:r>
              <a:rPr lang="en-US" altLang="zh-CN" sz="2800" dirty="0">
                <a:solidFill>
                  <a:schemeClr val="hlink"/>
                </a:solidFill>
              </a:rPr>
              <a:t>: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55576" y="2212090"/>
            <a:ext cx="3553000" cy="3970318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找出</a:t>
            </a:r>
            <a:r>
              <a:rPr lang="en-US" altLang="zh-CN" b="1" dirty="0"/>
              <a:t>F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bg1"/>
                </a:solidFill>
              </a:rPr>
              <a:t>最简和之积</a:t>
            </a:r>
            <a:r>
              <a:rPr lang="zh-CN" altLang="en-US" b="1" dirty="0"/>
              <a:t>式</a:t>
            </a:r>
            <a:r>
              <a:rPr lang="en-US" altLang="zh-CN" b="1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2. </a:t>
            </a:r>
            <a:r>
              <a:rPr lang="zh-CN" altLang="en-US" b="1" dirty="0"/>
              <a:t>画出二级</a:t>
            </a:r>
            <a:r>
              <a:rPr lang="zh-CN" altLang="en-US" b="1" dirty="0">
                <a:solidFill>
                  <a:schemeClr val="bg1"/>
                </a:solidFill>
              </a:rPr>
              <a:t>或与电</a:t>
            </a:r>
            <a:r>
              <a:rPr lang="zh-CN" altLang="en-US" b="1" dirty="0"/>
              <a:t>路（</a:t>
            </a:r>
            <a:r>
              <a:rPr lang="en-US" altLang="zh-CN" b="1" i="1" dirty="0">
                <a:solidFill>
                  <a:schemeClr val="bg1"/>
                </a:solidFill>
              </a:rPr>
              <a:t>OR-AND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r>
              <a:rPr lang="en-US" altLang="zh-CN" b="1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用或非门</a:t>
            </a:r>
            <a:r>
              <a:rPr lang="zh-CN" altLang="en-US" b="1" dirty="0">
                <a:solidFill>
                  <a:schemeClr val="bg1"/>
                </a:solidFill>
              </a:rPr>
              <a:t>替换</a:t>
            </a:r>
            <a:r>
              <a:rPr lang="zh-CN" altLang="en-US" b="1" dirty="0"/>
              <a:t>所有逻辑门</a:t>
            </a:r>
            <a:r>
              <a:rPr lang="en-US" altLang="zh-CN" b="1" i="1" dirty="0">
                <a:solidFill>
                  <a:schemeClr val="bg1"/>
                </a:solidFill>
              </a:rPr>
              <a:t>.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4. </a:t>
            </a:r>
            <a:r>
              <a:rPr lang="zh-CN" altLang="en-US" b="1" dirty="0"/>
              <a:t>将连接输出门的所有</a:t>
            </a:r>
            <a:r>
              <a:rPr lang="zh-CN" altLang="en-US" b="1" dirty="0" smtClean="0">
                <a:solidFill>
                  <a:schemeClr val="bg1"/>
                </a:solidFill>
              </a:rPr>
              <a:t>单个变量</a:t>
            </a:r>
            <a:r>
              <a:rPr lang="zh-CN" altLang="en-US" b="1" dirty="0">
                <a:solidFill>
                  <a:schemeClr val="bg1"/>
                </a:solidFill>
              </a:rPr>
              <a:t>取反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537" name="Text Box 2"/>
          <p:cNvSpPr txBox="1">
            <a:spLocks noChangeArrowheads="1"/>
          </p:cNvSpPr>
          <p:nvPr/>
        </p:nvSpPr>
        <p:spPr bwMode="auto">
          <a:xfrm>
            <a:off x="971550" y="981075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已知</a:t>
            </a:r>
            <a:r>
              <a:rPr lang="en-US" altLang="zh-CN" sz="2800" b="1"/>
              <a:t>: </a:t>
            </a:r>
            <a:r>
              <a:rPr lang="zh-CN" altLang="en-US" sz="2800" b="1"/>
              <a:t>最简与或式</a:t>
            </a:r>
            <a:endParaRPr lang="en-US" altLang="zh-CN" sz="2800" b="1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49451"/>
              </p:ext>
            </p:extLst>
          </p:nvPr>
        </p:nvGraphicFramePr>
        <p:xfrm>
          <a:off x="4511922" y="1419951"/>
          <a:ext cx="2869246" cy="5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0" name="Equation" r:id="rId4" imgW="1206360" imgH="215640" progId="Equation.DSMT4">
                  <p:embed/>
                </p:oleObj>
              </mc:Choice>
              <mc:Fallback>
                <p:oleObj name="Equation" r:id="rId4" imgW="1206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922" y="1419951"/>
                        <a:ext cx="2869246" cy="5146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41226"/>
              </p:ext>
            </p:extLst>
          </p:nvPr>
        </p:nvGraphicFramePr>
        <p:xfrm>
          <a:off x="4922738" y="5268244"/>
          <a:ext cx="664773" cy="39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1" name="Equation" r:id="rId6" imgW="279360" imgH="164880" progId="Equation.DSMT4">
                  <p:embed/>
                </p:oleObj>
              </mc:Choice>
              <mc:Fallback>
                <p:oleObj name="Equation" r:id="rId6" imgW="279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738" y="5268244"/>
                        <a:ext cx="664773" cy="3945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4393"/>
              </p:ext>
            </p:extLst>
          </p:nvPr>
        </p:nvGraphicFramePr>
        <p:xfrm>
          <a:off x="4842191" y="2132069"/>
          <a:ext cx="3654109" cy="57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2" name="Equation" r:id="rId8" imgW="1536480" imgH="241200" progId="Equation.DSMT4">
                  <p:embed/>
                </p:oleObj>
              </mc:Choice>
              <mc:Fallback>
                <p:oleObj name="Equation" r:id="rId8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191" y="2132069"/>
                        <a:ext cx="3654109" cy="576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705630"/>
              </p:ext>
            </p:extLst>
          </p:nvPr>
        </p:nvGraphicFramePr>
        <p:xfrm>
          <a:off x="4862477" y="2804598"/>
          <a:ext cx="34448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3" name="Equation" r:id="rId10" imgW="1447560" imgH="266400" progId="Equation.DSMT4">
                  <p:embed/>
                </p:oleObj>
              </mc:Choice>
              <mc:Fallback>
                <p:oleObj name="Equation" r:id="rId10" imgW="1447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477" y="2804598"/>
                        <a:ext cx="3444875" cy="639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855472"/>
              </p:ext>
            </p:extLst>
          </p:nvPr>
        </p:nvGraphicFramePr>
        <p:xfrm>
          <a:off x="4862513" y="3535363"/>
          <a:ext cx="34432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4" name="Equation" r:id="rId12" imgW="1447560" imgH="266400" progId="Equation.DSMT4">
                  <p:embed/>
                </p:oleObj>
              </mc:Choice>
              <mc:Fallback>
                <p:oleObj name="Equation" r:id="rId12" imgW="1447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3535363"/>
                        <a:ext cx="3443287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533768"/>
              </p:ext>
            </p:extLst>
          </p:nvPr>
        </p:nvGraphicFramePr>
        <p:xfrm>
          <a:off x="4893981" y="4353934"/>
          <a:ext cx="3986496" cy="73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5" name="Equation" r:id="rId14" imgW="1676160" imgH="304560" progId="Equation.DSMT4">
                  <p:embed/>
                </p:oleObj>
              </mc:Choice>
              <mc:Fallback>
                <p:oleObj name="Equation" r:id="rId14" imgW="1676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981" y="4353934"/>
                        <a:ext cx="3986496" cy="73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0" y="188913"/>
            <a:ext cx="8964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/>
              <a:t>2. </a:t>
            </a:r>
            <a:r>
              <a:rPr lang="zh-CN" altLang="en-US" sz="2800" b="1" dirty="0"/>
              <a:t>使用单一逻辑门（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或非门）</a:t>
            </a:r>
            <a:r>
              <a:rPr lang="zh-CN" altLang="en-US" sz="2800" b="1" dirty="0"/>
              <a:t>设计最简二级电路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323528" y="1598737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方法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(F' )'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2453" y="2390899"/>
            <a:ext cx="2209800" cy="457200"/>
            <a:chOff x="864" y="1584"/>
            <a:chExt cx="1392" cy="288"/>
          </a:xfrm>
        </p:grpSpPr>
        <p:grpSp>
          <p:nvGrpSpPr>
            <p:cNvPr id="23659" name="Group 16"/>
            <p:cNvGrpSpPr>
              <a:grpSpLocks/>
            </p:cNvGrpSpPr>
            <p:nvPr/>
          </p:nvGrpSpPr>
          <p:grpSpPr bwMode="auto">
            <a:xfrm>
              <a:off x="864" y="1584"/>
              <a:ext cx="1392" cy="288"/>
              <a:chOff x="816" y="2093"/>
              <a:chExt cx="1392" cy="288"/>
            </a:xfrm>
          </p:grpSpPr>
          <p:grpSp>
            <p:nvGrpSpPr>
              <p:cNvPr id="23661" name="Group 17"/>
              <p:cNvGrpSpPr>
                <a:grpSpLocks/>
              </p:cNvGrpSpPr>
              <p:nvPr/>
            </p:nvGrpSpPr>
            <p:grpSpPr bwMode="auto">
              <a:xfrm>
                <a:off x="816" y="2093"/>
                <a:ext cx="1392" cy="288"/>
                <a:chOff x="48" y="1632"/>
                <a:chExt cx="1392" cy="288"/>
              </a:xfrm>
            </p:grpSpPr>
            <p:sp>
              <p:nvSpPr>
                <p:cNvPr id="8048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" y="1632"/>
                  <a:ext cx="1392" cy="28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F=AC+BC+AB</a:t>
                  </a:r>
                </a:p>
              </p:txBody>
            </p:sp>
            <p:sp>
              <p:nvSpPr>
                <p:cNvPr id="23664" name="Line 19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100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662" name="Line 20"/>
              <p:cNvSpPr>
                <a:spLocks noChangeShapeType="1"/>
              </p:cNvSpPr>
              <p:nvPr/>
            </p:nvSpPr>
            <p:spPr bwMode="auto">
              <a:xfrm>
                <a:off x="1104" y="2136"/>
                <a:ext cx="1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60" name="Line 21"/>
            <p:cNvSpPr>
              <a:spLocks noChangeShapeType="1"/>
            </p:cNvSpPr>
            <p:nvPr/>
          </p:nvSpPr>
          <p:spPr bwMode="auto">
            <a:xfrm>
              <a:off x="2064" y="163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83890" y="3111624"/>
            <a:ext cx="2209800" cy="533400"/>
            <a:chOff x="1056" y="2112"/>
            <a:chExt cx="1392" cy="336"/>
          </a:xfrm>
        </p:grpSpPr>
        <p:grpSp>
          <p:nvGrpSpPr>
            <p:cNvPr id="23650" name="Group 23"/>
            <p:cNvGrpSpPr>
              <a:grpSpLocks/>
            </p:cNvGrpSpPr>
            <p:nvPr/>
          </p:nvGrpSpPr>
          <p:grpSpPr bwMode="auto">
            <a:xfrm>
              <a:off x="1056" y="2160"/>
              <a:ext cx="1392" cy="288"/>
              <a:chOff x="864" y="1584"/>
              <a:chExt cx="1392" cy="288"/>
            </a:xfrm>
          </p:grpSpPr>
          <p:grpSp>
            <p:nvGrpSpPr>
              <p:cNvPr id="23653" name="Group 24"/>
              <p:cNvGrpSpPr>
                <a:grpSpLocks/>
              </p:cNvGrpSpPr>
              <p:nvPr/>
            </p:nvGrpSpPr>
            <p:grpSpPr bwMode="auto">
              <a:xfrm>
                <a:off x="864" y="1584"/>
                <a:ext cx="1392" cy="288"/>
                <a:chOff x="816" y="2093"/>
                <a:chExt cx="1392" cy="288"/>
              </a:xfrm>
            </p:grpSpPr>
            <p:grpSp>
              <p:nvGrpSpPr>
                <p:cNvPr id="23655" name="Group 25"/>
                <p:cNvGrpSpPr>
                  <a:grpSpLocks/>
                </p:cNvGrpSpPr>
                <p:nvPr/>
              </p:nvGrpSpPr>
              <p:grpSpPr bwMode="auto">
                <a:xfrm>
                  <a:off x="816" y="2093"/>
                  <a:ext cx="1392" cy="288"/>
                  <a:chOff x="48" y="1632"/>
                  <a:chExt cx="1392" cy="288"/>
                </a:xfrm>
              </p:grpSpPr>
              <p:sp>
                <p:nvSpPr>
                  <p:cNvPr id="80489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632"/>
                    <a:ext cx="1392" cy="28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F=AC+BC+AB</a:t>
                    </a:r>
                  </a:p>
                </p:txBody>
              </p:sp>
              <p:sp>
                <p:nvSpPr>
                  <p:cNvPr id="2365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680"/>
                    <a:ext cx="100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56" name="Line 28"/>
                <p:cNvSpPr>
                  <a:spLocks noChangeShapeType="1"/>
                </p:cNvSpPr>
                <p:nvPr/>
              </p:nvSpPr>
              <p:spPr bwMode="auto">
                <a:xfrm>
                  <a:off x="1104" y="2136"/>
                  <a:ext cx="10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654" name="Line 29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51" name="Line 30"/>
            <p:cNvSpPr>
              <a:spLocks noChangeShapeType="1"/>
            </p:cNvSpPr>
            <p:nvPr/>
          </p:nvSpPr>
          <p:spPr bwMode="auto">
            <a:xfrm>
              <a:off x="1248" y="2112"/>
              <a:ext cx="11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2" name="Line 31"/>
            <p:cNvSpPr>
              <a:spLocks noChangeShapeType="1"/>
            </p:cNvSpPr>
            <p:nvPr/>
          </p:nvSpPr>
          <p:spPr bwMode="auto">
            <a:xfrm>
              <a:off x="1248" y="2160"/>
              <a:ext cx="11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417190" y="4070601"/>
            <a:ext cx="3962400" cy="1878014"/>
            <a:chOff x="192" y="2784"/>
            <a:chExt cx="2496" cy="1183"/>
          </a:xfrm>
        </p:grpSpPr>
        <p:grpSp>
          <p:nvGrpSpPr>
            <p:cNvPr id="23611" name="Group 33"/>
            <p:cNvGrpSpPr>
              <a:grpSpLocks/>
            </p:cNvGrpSpPr>
            <p:nvPr/>
          </p:nvGrpSpPr>
          <p:grpSpPr bwMode="auto">
            <a:xfrm rot="5458649">
              <a:off x="606" y="3067"/>
              <a:ext cx="912" cy="538"/>
              <a:chOff x="2376" y="2150"/>
              <a:chExt cx="1077" cy="538"/>
            </a:xfrm>
          </p:grpSpPr>
          <p:sp>
            <p:nvSpPr>
              <p:cNvPr id="23645" name="Rectangle 34"/>
              <p:cNvSpPr>
                <a:spLocks noChangeArrowheads="1"/>
              </p:cNvSpPr>
              <p:nvPr/>
            </p:nvSpPr>
            <p:spPr bwMode="auto">
              <a:xfrm>
                <a:off x="2376" y="2229"/>
                <a:ext cx="1077" cy="237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3646" name="Rectangle 35"/>
              <p:cNvSpPr>
                <a:spLocks noChangeArrowheads="1"/>
              </p:cNvSpPr>
              <p:nvPr/>
            </p:nvSpPr>
            <p:spPr bwMode="auto">
              <a:xfrm>
                <a:off x="2376" y="2472"/>
                <a:ext cx="312" cy="21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47" name="Rectangle 36"/>
              <p:cNvSpPr>
                <a:spLocks noChangeArrowheads="1"/>
              </p:cNvSpPr>
              <p:nvPr/>
            </p:nvSpPr>
            <p:spPr bwMode="auto">
              <a:xfrm>
                <a:off x="3072" y="2472"/>
                <a:ext cx="381" cy="213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48" name="Oval 37"/>
              <p:cNvSpPr>
                <a:spLocks noChangeArrowheads="1"/>
              </p:cNvSpPr>
              <p:nvPr/>
            </p:nvSpPr>
            <p:spPr bwMode="auto">
              <a:xfrm>
                <a:off x="2866" y="2150"/>
                <a:ext cx="97" cy="79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49" name="Line 38"/>
              <p:cNvSpPr>
                <a:spLocks noChangeShapeType="1"/>
              </p:cNvSpPr>
              <p:nvPr/>
            </p:nvSpPr>
            <p:spPr bwMode="auto">
              <a:xfrm>
                <a:off x="2688" y="26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12" name="Line 39"/>
            <p:cNvSpPr>
              <a:spLocks noChangeShapeType="1"/>
            </p:cNvSpPr>
            <p:nvPr/>
          </p:nvSpPr>
          <p:spPr bwMode="auto">
            <a:xfrm>
              <a:off x="528" y="2928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3" name="Line 40"/>
            <p:cNvSpPr>
              <a:spLocks noChangeShapeType="1"/>
            </p:cNvSpPr>
            <p:nvPr/>
          </p:nvSpPr>
          <p:spPr bwMode="auto">
            <a:xfrm>
              <a:off x="528" y="3060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4" name="Line 41"/>
            <p:cNvSpPr>
              <a:spLocks noChangeShapeType="1"/>
            </p:cNvSpPr>
            <p:nvPr/>
          </p:nvSpPr>
          <p:spPr bwMode="auto">
            <a:xfrm>
              <a:off x="504" y="3216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5" name="Line 42"/>
            <p:cNvSpPr>
              <a:spLocks noChangeShapeType="1"/>
            </p:cNvSpPr>
            <p:nvPr/>
          </p:nvSpPr>
          <p:spPr bwMode="auto">
            <a:xfrm>
              <a:off x="504" y="3360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6" name="Line 43"/>
            <p:cNvSpPr>
              <a:spLocks noChangeShapeType="1"/>
            </p:cNvSpPr>
            <p:nvPr/>
          </p:nvSpPr>
          <p:spPr bwMode="auto">
            <a:xfrm>
              <a:off x="480" y="3552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7" name="Line 44"/>
            <p:cNvSpPr>
              <a:spLocks noChangeShapeType="1"/>
            </p:cNvSpPr>
            <p:nvPr/>
          </p:nvSpPr>
          <p:spPr bwMode="auto">
            <a:xfrm>
              <a:off x="480" y="3744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4909" name="Text Box 45"/>
            <p:cNvSpPr txBox="1">
              <a:spLocks noChangeArrowheads="1"/>
            </p:cNvSpPr>
            <p:nvPr/>
          </p:nvSpPr>
          <p:spPr bwMode="auto">
            <a:xfrm>
              <a:off x="192" y="311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23619" name="Group 46"/>
            <p:cNvGrpSpPr>
              <a:grpSpLocks/>
            </p:cNvGrpSpPr>
            <p:nvPr/>
          </p:nvGrpSpPr>
          <p:grpSpPr bwMode="auto">
            <a:xfrm>
              <a:off x="192" y="2784"/>
              <a:ext cx="240" cy="250"/>
              <a:chOff x="192" y="2784"/>
              <a:chExt cx="240" cy="250"/>
            </a:xfrm>
          </p:grpSpPr>
          <p:sp>
            <p:nvSpPr>
              <p:cNvPr id="804911" name="Text Box 47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3644" name="Line 48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20" name="Group 49"/>
            <p:cNvGrpSpPr>
              <a:grpSpLocks/>
            </p:cNvGrpSpPr>
            <p:nvPr/>
          </p:nvGrpSpPr>
          <p:grpSpPr bwMode="auto">
            <a:xfrm>
              <a:off x="192" y="3717"/>
              <a:ext cx="240" cy="250"/>
              <a:chOff x="192" y="3535"/>
              <a:chExt cx="240" cy="250"/>
            </a:xfrm>
          </p:grpSpPr>
          <p:sp>
            <p:nvSpPr>
              <p:cNvPr id="804914" name="Text Box 50"/>
              <p:cNvSpPr txBox="1">
                <a:spLocks noChangeArrowheads="1"/>
              </p:cNvSpPr>
              <p:nvPr/>
            </p:nvSpPr>
            <p:spPr bwMode="auto">
              <a:xfrm>
                <a:off x="192" y="3535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3642" name="Line 51"/>
              <p:cNvSpPr>
                <a:spLocks noChangeShapeType="1"/>
              </p:cNvSpPr>
              <p:nvPr/>
            </p:nvSpPr>
            <p:spPr bwMode="auto">
              <a:xfrm>
                <a:off x="252" y="357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21" name="Group 52"/>
            <p:cNvGrpSpPr>
              <a:grpSpLocks/>
            </p:cNvGrpSpPr>
            <p:nvPr/>
          </p:nvGrpSpPr>
          <p:grpSpPr bwMode="auto">
            <a:xfrm>
              <a:off x="192" y="3312"/>
              <a:ext cx="240" cy="250"/>
              <a:chOff x="192" y="2784"/>
              <a:chExt cx="240" cy="250"/>
            </a:xfrm>
          </p:grpSpPr>
          <p:sp>
            <p:nvSpPr>
              <p:cNvPr id="804917" name="Text Box 53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3640" name="Line 54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04919" name="Text Box 55"/>
            <p:cNvSpPr txBox="1">
              <a:spLocks noChangeArrowheads="1"/>
            </p:cNvSpPr>
            <p:nvPr/>
          </p:nvSpPr>
          <p:spPr bwMode="auto">
            <a:xfrm>
              <a:off x="192" y="292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04921" name="Text Box 57"/>
            <p:cNvSpPr txBox="1">
              <a:spLocks noChangeArrowheads="1"/>
            </p:cNvSpPr>
            <p:nvPr/>
          </p:nvSpPr>
          <p:spPr bwMode="auto">
            <a:xfrm>
              <a:off x="192" y="346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624" name="Line 59"/>
            <p:cNvSpPr>
              <a:spLocks noChangeShapeType="1"/>
            </p:cNvSpPr>
            <p:nvPr/>
          </p:nvSpPr>
          <p:spPr bwMode="auto">
            <a:xfrm>
              <a:off x="1296" y="3348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625" name="Group 60"/>
            <p:cNvGrpSpPr>
              <a:grpSpLocks/>
            </p:cNvGrpSpPr>
            <p:nvPr/>
          </p:nvGrpSpPr>
          <p:grpSpPr bwMode="auto">
            <a:xfrm rot="5293147">
              <a:off x="1701" y="3099"/>
              <a:ext cx="768" cy="521"/>
              <a:chOff x="1536" y="1200"/>
              <a:chExt cx="1056" cy="633"/>
            </a:xfrm>
          </p:grpSpPr>
          <p:sp>
            <p:nvSpPr>
              <p:cNvPr id="23633" name="Rectangle 61"/>
              <p:cNvSpPr>
                <a:spLocks noChangeArrowheads="1"/>
              </p:cNvSpPr>
              <p:nvPr/>
            </p:nvSpPr>
            <p:spPr bwMode="auto">
              <a:xfrm rot="106853">
                <a:off x="1536" y="1296"/>
                <a:ext cx="105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3634" name="Rectangle 62"/>
              <p:cNvSpPr>
                <a:spLocks noChangeArrowheads="1"/>
              </p:cNvSpPr>
              <p:nvPr/>
            </p:nvSpPr>
            <p:spPr bwMode="auto">
              <a:xfrm rot="106853">
                <a:off x="1536" y="1584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35" name="Rectangle 63"/>
              <p:cNvSpPr>
                <a:spLocks noChangeArrowheads="1"/>
              </p:cNvSpPr>
              <p:nvPr/>
            </p:nvSpPr>
            <p:spPr bwMode="auto">
              <a:xfrm rot="106853">
                <a:off x="2064" y="1593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36" name="Oval 64"/>
              <p:cNvSpPr>
                <a:spLocks noChangeArrowheads="1"/>
              </p:cNvSpPr>
              <p:nvPr/>
            </p:nvSpPr>
            <p:spPr bwMode="auto">
              <a:xfrm>
                <a:off x="2016" y="120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26" name="Line 65"/>
            <p:cNvSpPr>
              <a:spLocks noChangeShapeType="1"/>
            </p:cNvSpPr>
            <p:nvPr/>
          </p:nvSpPr>
          <p:spPr bwMode="auto">
            <a:xfrm rot="106853" flipV="1">
              <a:off x="1584" y="312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7" name="Line 66"/>
            <p:cNvSpPr>
              <a:spLocks noChangeShapeType="1"/>
            </p:cNvSpPr>
            <p:nvPr/>
          </p:nvSpPr>
          <p:spPr bwMode="auto">
            <a:xfrm rot="106853">
              <a:off x="1584" y="312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8" name="Line 67"/>
            <p:cNvSpPr>
              <a:spLocks noChangeShapeType="1"/>
            </p:cNvSpPr>
            <p:nvPr/>
          </p:nvSpPr>
          <p:spPr bwMode="auto">
            <a:xfrm>
              <a:off x="1584" y="331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9" name="Line 68"/>
            <p:cNvSpPr>
              <a:spLocks noChangeShapeType="1"/>
            </p:cNvSpPr>
            <p:nvPr/>
          </p:nvSpPr>
          <p:spPr bwMode="auto">
            <a:xfrm rot="106853">
              <a:off x="1584" y="36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0" name="Oval 69"/>
            <p:cNvSpPr>
              <a:spLocks noChangeArrowheads="1"/>
            </p:cNvSpPr>
            <p:nvPr/>
          </p:nvSpPr>
          <p:spPr bwMode="auto">
            <a:xfrm>
              <a:off x="1548" y="3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Line 70"/>
            <p:cNvSpPr>
              <a:spLocks noChangeShapeType="1"/>
            </p:cNvSpPr>
            <p:nvPr/>
          </p:nvSpPr>
          <p:spPr bwMode="auto">
            <a:xfrm>
              <a:off x="2352" y="3348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4935" name="Text Box 71"/>
            <p:cNvSpPr txBox="1">
              <a:spLocks noChangeArrowheads="1"/>
            </p:cNvSpPr>
            <p:nvPr/>
          </p:nvSpPr>
          <p:spPr bwMode="auto">
            <a:xfrm>
              <a:off x="2448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5382890" y="1903537"/>
            <a:ext cx="2209800" cy="457200"/>
            <a:chOff x="3600" y="1584"/>
            <a:chExt cx="1392" cy="288"/>
          </a:xfrm>
        </p:grpSpPr>
        <p:grpSp>
          <p:nvGrpSpPr>
            <p:cNvPr id="23602" name="Group 73"/>
            <p:cNvGrpSpPr>
              <a:grpSpLocks/>
            </p:cNvGrpSpPr>
            <p:nvPr/>
          </p:nvGrpSpPr>
          <p:grpSpPr bwMode="auto">
            <a:xfrm>
              <a:off x="3600" y="1584"/>
              <a:ext cx="1392" cy="288"/>
              <a:chOff x="864" y="1584"/>
              <a:chExt cx="1392" cy="288"/>
            </a:xfrm>
          </p:grpSpPr>
          <p:grpSp>
            <p:nvGrpSpPr>
              <p:cNvPr id="23605" name="Group 74"/>
              <p:cNvGrpSpPr>
                <a:grpSpLocks/>
              </p:cNvGrpSpPr>
              <p:nvPr/>
            </p:nvGrpSpPr>
            <p:grpSpPr bwMode="auto">
              <a:xfrm>
                <a:off x="864" y="1584"/>
                <a:ext cx="1392" cy="288"/>
                <a:chOff x="816" y="2093"/>
                <a:chExt cx="1392" cy="288"/>
              </a:xfrm>
            </p:grpSpPr>
            <p:grpSp>
              <p:nvGrpSpPr>
                <p:cNvPr id="23607" name="Group 75"/>
                <p:cNvGrpSpPr>
                  <a:grpSpLocks/>
                </p:cNvGrpSpPr>
                <p:nvPr/>
              </p:nvGrpSpPr>
              <p:grpSpPr bwMode="auto">
                <a:xfrm>
                  <a:off x="816" y="2093"/>
                  <a:ext cx="1392" cy="288"/>
                  <a:chOff x="48" y="1632"/>
                  <a:chExt cx="1392" cy="288"/>
                </a:xfrm>
              </p:grpSpPr>
              <p:sp>
                <p:nvSpPr>
                  <p:cNvPr id="804940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632"/>
                    <a:ext cx="1392" cy="28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F=AC+BC+AB</a:t>
                    </a:r>
                  </a:p>
                </p:txBody>
              </p:sp>
              <p:sp>
                <p:nvSpPr>
                  <p:cNvPr id="2361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680"/>
                    <a:ext cx="100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08" name="Line 78"/>
                <p:cNvSpPr>
                  <a:spLocks noChangeShapeType="1"/>
                </p:cNvSpPr>
                <p:nvPr/>
              </p:nvSpPr>
              <p:spPr bwMode="auto">
                <a:xfrm>
                  <a:off x="1104" y="2136"/>
                  <a:ext cx="10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606" name="Line 79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03" name="Line 80"/>
            <p:cNvSpPr>
              <a:spLocks noChangeShapeType="1"/>
            </p:cNvSpPr>
            <p:nvPr/>
          </p:nvSpPr>
          <p:spPr bwMode="auto">
            <a:xfrm>
              <a:off x="3648" y="158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4" name="Line 81"/>
            <p:cNvSpPr>
              <a:spLocks noChangeShapeType="1"/>
            </p:cNvSpPr>
            <p:nvPr/>
          </p:nvSpPr>
          <p:spPr bwMode="auto">
            <a:xfrm>
              <a:off x="3888" y="1584"/>
              <a:ext cx="100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611490" y="2436937"/>
            <a:ext cx="2057400" cy="457200"/>
            <a:chOff x="3744" y="2016"/>
            <a:chExt cx="1296" cy="288"/>
          </a:xfrm>
        </p:grpSpPr>
        <p:sp>
          <p:nvSpPr>
            <p:cNvPr id="804947" name="Text Box 83"/>
            <p:cNvSpPr txBox="1">
              <a:spLocks noChangeArrowheads="1"/>
            </p:cNvSpPr>
            <p:nvPr/>
          </p:nvSpPr>
          <p:spPr bwMode="auto">
            <a:xfrm>
              <a:off x="3744" y="2016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=ABC+ABC</a:t>
              </a:r>
            </a:p>
          </p:txBody>
        </p:sp>
        <p:sp>
          <p:nvSpPr>
            <p:cNvPr id="23599" name="Line 84"/>
            <p:cNvSpPr>
              <a:spLocks noChangeShapeType="1"/>
            </p:cNvSpPr>
            <p:nvPr/>
          </p:nvSpPr>
          <p:spPr bwMode="auto">
            <a:xfrm>
              <a:off x="3924" y="205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0" name="Line 85"/>
            <p:cNvSpPr>
              <a:spLocks noChangeShapeType="1"/>
            </p:cNvSpPr>
            <p:nvPr/>
          </p:nvSpPr>
          <p:spPr bwMode="auto">
            <a:xfrm>
              <a:off x="4044" y="205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1" name="Line 86"/>
            <p:cNvSpPr>
              <a:spLocks noChangeShapeType="1"/>
            </p:cNvSpPr>
            <p:nvPr/>
          </p:nvSpPr>
          <p:spPr bwMode="auto">
            <a:xfrm>
              <a:off x="4188" y="205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87"/>
          <p:cNvGrpSpPr>
            <a:grpSpLocks/>
          </p:cNvGrpSpPr>
          <p:nvPr/>
        </p:nvGrpSpPr>
        <p:grpSpPr bwMode="auto">
          <a:xfrm>
            <a:off x="5446390" y="3038599"/>
            <a:ext cx="2438400" cy="476250"/>
            <a:chOff x="3648" y="2292"/>
            <a:chExt cx="1536" cy="300"/>
          </a:xfrm>
        </p:grpSpPr>
        <p:sp>
          <p:nvSpPr>
            <p:cNvPr id="804952" name="Text Box 88"/>
            <p:cNvSpPr txBox="1">
              <a:spLocks noChangeArrowheads="1"/>
            </p:cNvSpPr>
            <p:nvPr/>
          </p:nvSpPr>
          <p:spPr bwMode="auto">
            <a:xfrm>
              <a:off x="3648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 </a:t>
              </a:r>
            </a:p>
          </p:txBody>
        </p:sp>
        <p:grpSp>
          <p:nvGrpSpPr>
            <p:cNvPr id="23592" name="Group 89"/>
            <p:cNvGrpSpPr>
              <a:grpSpLocks/>
            </p:cNvGrpSpPr>
            <p:nvPr/>
          </p:nvGrpSpPr>
          <p:grpSpPr bwMode="auto">
            <a:xfrm>
              <a:off x="3888" y="2304"/>
              <a:ext cx="1296" cy="288"/>
              <a:chOff x="3744" y="2016"/>
              <a:chExt cx="1296" cy="288"/>
            </a:xfrm>
          </p:grpSpPr>
          <p:sp>
            <p:nvSpPr>
              <p:cNvPr id="804954" name="Text Box 90"/>
              <p:cNvSpPr txBox="1">
                <a:spLocks noChangeArrowheads="1"/>
              </p:cNvSpPr>
              <p:nvPr/>
            </p:nvSpPr>
            <p:spPr bwMode="auto">
              <a:xfrm>
                <a:off x="3744" y="2016"/>
                <a:ext cx="1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=ABC+ABC</a:t>
                </a:r>
              </a:p>
            </p:txBody>
          </p:sp>
          <p:sp>
            <p:nvSpPr>
              <p:cNvPr id="23595" name="Line 91"/>
              <p:cNvSpPr>
                <a:spLocks noChangeShapeType="1"/>
              </p:cNvSpPr>
              <p:nvPr/>
            </p:nvSpPr>
            <p:spPr bwMode="auto">
              <a:xfrm>
                <a:off x="3924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6" name="Line 92"/>
              <p:cNvSpPr>
                <a:spLocks noChangeShapeType="1"/>
              </p:cNvSpPr>
              <p:nvPr/>
            </p:nvSpPr>
            <p:spPr bwMode="auto">
              <a:xfrm>
                <a:off x="4044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7" name="Line 93"/>
              <p:cNvSpPr>
                <a:spLocks noChangeShapeType="1"/>
              </p:cNvSpPr>
              <p:nvPr/>
            </p:nvSpPr>
            <p:spPr bwMode="auto">
              <a:xfrm>
                <a:off x="4188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93" name="Line 94"/>
            <p:cNvSpPr>
              <a:spLocks noChangeShapeType="1"/>
            </p:cNvSpPr>
            <p:nvPr/>
          </p:nvSpPr>
          <p:spPr bwMode="auto">
            <a:xfrm>
              <a:off x="4032" y="229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95"/>
          <p:cNvGrpSpPr>
            <a:grpSpLocks/>
          </p:cNvGrpSpPr>
          <p:nvPr/>
        </p:nvGrpSpPr>
        <p:grpSpPr bwMode="auto">
          <a:xfrm>
            <a:off x="5867400" y="3861048"/>
            <a:ext cx="2057400" cy="2378075"/>
            <a:chOff x="3696" y="2688"/>
            <a:chExt cx="1296" cy="1498"/>
          </a:xfrm>
        </p:grpSpPr>
        <p:grpSp>
          <p:nvGrpSpPr>
            <p:cNvPr id="23566" name="Group 96"/>
            <p:cNvGrpSpPr>
              <a:grpSpLocks/>
            </p:cNvGrpSpPr>
            <p:nvPr/>
          </p:nvGrpSpPr>
          <p:grpSpPr bwMode="auto">
            <a:xfrm>
              <a:off x="3744" y="3072"/>
              <a:ext cx="1200" cy="521"/>
              <a:chOff x="1536" y="1200"/>
              <a:chExt cx="1056" cy="633"/>
            </a:xfrm>
          </p:grpSpPr>
          <p:sp>
            <p:nvSpPr>
              <p:cNvPr id="23587" name="Rectangle 97"/>
              <p:cNvSpPr>
                <a:spLocks noChangeArrowheads="1"/>
              </p:cNvSpPr>
              <p:nvPr/>
            </p:nvSpPr>
            <p:spPr bwMode="auto">
              <a:xfrm>
                <a:off x="1536" y="1296"/>
                <a:ext cx="105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3588" name="Rectangle 98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9" name="Rectangle 99"/>
              <p:cNvSpPr>
                <a:spLocks noChangeArrowheads="1"/>
              </p:cNvSpPr>
              <p:nvPr/>
            </p:nvSpPr>
            <p:spPr bwMode="auto">
              <a:xfrm>
                <a:off x="2064" y="1593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0" name="Oval 100"/>
              <p:cNvSpPr>
                <a:spLocks noChangeArrowheads="1"/>
              </p:cNvSpPr>
              <p:nvPr/>
            </p:nvSpPr>
            <p:spPr bwMode="auto">
              <a:xfrm>
                <a:off x="2016" y="120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7" name="Line 101"/>
            <p:cNvSpPr>
              <a:spLocks noChangeShapeType="1"/>
            </p:cNvSpPr>
            <p:nvPr/>
          </p:nvSpPr>
          <p:spPr bwMode="auto">
            <a:xfrm>
              <a:off x="3792" y="35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102"/>
            <p:cNvSpPr>
              <a:spLocks noChangeShapeType="1"/>
            </p:cNvSpPr>
            <p:nvPr/>
          </p:nvSpPr>
          <p:spPr bwMode="auto">
            <a:xfrm>
              <a:off x="3984" y="360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103"/>
            <p:cNvSpPr>
              <a:spLocks noChangeShapeType="1"/>
            </p:cNvSpPr>
            <p:nvPr/>
          </p:nvSpPr>
          <p:spPr bwMode="auto">
            <a:xfrm>
              <a:off x="4224" y="360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Line 104"/>
            <p:cNvSpPr>
              <a:spLocks noChangeShapeType="1"/>
            </p:cNvSpPr>
            <p:nvPr/>
          </p:nvSpPr>
          <p:spPr bwMode="auto">
            <a:xfrm>
              <a:off x="4428" y="35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1" name="Line 105"/>
            <p:cNvSpPr>
              <a:spLocks noChangeShapeType="1"/>
            </p:cNvSpPr>
            <p:nvPr/>
          </p:nvSpPr>
          <p:spPr bwMode="auto">
            <a:xfrm>
              <a:off x="4620" y="360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2" name="Line 106"/>
            <p:cNvSpPr>
              <a:spLocks noChangeShapeType="1"/>
            </p:cNvSpPr>
            <p:nvPr/>
          </p:nvSpPr>
          <p:spPr bwMode="auto">
            <a:xfrm>
              <a:off x="4860" y="360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573" name="Group 107"/>
            <p:cNvGrpSpPr>
              <a:grpSpLocks/>
            </p:cNvGrpSpPr>
            <p:nvPr/>
          </p:nvGrpSpPr>
          <p:grpSpPr bwMode="auto">
            <a:xfrm>
              <a:off x="3696" y="3926"/>
              <a:ext cx="240" cy="250"/>
              <a:chOff x="192" y="2784"/>
              <a:chExt cx="240" cy="250"/>
            </a:xfrm>
          </p:grpSpPr>
          <p:sp>
            <p:nvSpPr>
              <p:cNvPr id="804972" name="Text Box 108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3586" name="Line 109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74" name="Group 110"/>
            <p:cNvGrpSpPr>
              <a:grpSpLocks/>
            </p:cNvGrpSpPr>
            <p:nvPr/>
          </p:nvGrpSpPr>
          <p:grpSpPr bwMode="auto">
            <a:xfrm>
              <a:off x="3888" y="3936"/>
              <a:ext cx="240" cy="250"/>
              <a:chOff x="192" y="2784"/>
              <a:chExt cx="240" cy="250"/>
            </a:xfrm>
          </p:grpSpPr>
          <p:sp>
            <p:nvSpPr>
              <p:cNvPr id="804975" name="Text Box 111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3584" name="Line 112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75" name="Group 113"/>
            <p:cNvGrpSpPr>
              <a:grpSpLocks/>
            </p:cNvGrpSpPr>
            <p:nvPr/>
          </p:nvGrpSpPr>
          <p:grpSpPr bwMode="auto">
            <a:xfrm>
              <a:off x="4128" y="3936"/>
              <a:ext cx="240" cy="250"/>
              <a:chOff x="192" y="2784"/>
              <a:chExt cx="240" cy="250"/>
            </a:xfrm>
          </p:grpSpPr>
          <p:sp>
            <p:nvSpPr>
              <p:cNvPr id="804978" name="Text Box 114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3582" name="Line 115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04980" name="Text Box 116"/>
            <p:cNvSpPr txBox="1">
              <a:spLocks noChangeArrowheads="1"/>
            </p:cNvSpPr>
            <p:nvPr/>
          </p:nvSpPr>
          <p:spPr bwMode="auto">
            <a:xfrm>
              <a:off x="4752" y="392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04981" name="Text Box 117"/>
            <p:cNvSpPr txBox="1">
              <a:spLocks noChangeArrowheads="1"/>
            </p:cNvSpPr>
            <p:nvPr/>
          </p:nvSpPr>
          <p:spPr bwMode="auto">
            <a:xfrm>
              <a:off x="4512" y="393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04982" name="Text Box 118"/>
            <p:cNvSpPr txBox="1">
              <a:spLocks noChangeArrowheads="1"/>
            </p:cNvSpPr>
            <p:nvPr/>
          </p:nvSpPr>
          <p:spPr bwMode="auto">
            <a:xfrm>
              <a:off x="4320" y="393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79" name="Line 119"/>
            <p:cNvSpPr>
              <a:spLocks noChangeShapeType="1"/>
            </p:cNvSpPr>
            <p:nvPr/>
          </p:nvSpPr>
          <p:spPr bwMode="auto">
            <a:xfrm flipV="1">
              <a:off x="4344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4984" name="Text Box 120"/>
            <p:cNvSpPr txBox="1">
              <a:spLocks noChangeArrowheads="1"/>
            </p:cNvSpPr>
            <p:nvPr/>
          </p:nvSpPr>
          <p:spPr bwMode="auto">
            <a:xfrm>
              <a:off x="4368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23564" name="Rectangle 146"/>
          <p:cNvSpPr>
            <a:spLocks noChangeArrowheads="1"/>
          </p:cNvSpPr>
          <p:nvPr/>
        </p:nvSpPr>
        <p:spPr bwMode="auto">
          <a:xfrm>
            <a:off x="359328" y="168821"/>
            <a:ext cx="8158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en-US" sz="2800" b="1" dirty="0"/>
              <a:t>使用单一逻辑门（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与或非门）</a:t>
            </a:r>
            <a:r>
              <a:rPr lang="zh-CN" altLang="en-US" sz="2800" b="1" dirty="0"/>
              <a:t>设计最简二级电路</a:t>
            </a:r>
            <a:endParaRPr lang="en-US" altLang="zh-CN" sz="2800" b="1" dirty="0"/>
          </a:p>
        </p:txBody>
      </p:sp>
      <p:sp>
        <p:nvSpPr>
          <p:cNvPr id="23565" name="Text Box 2"/>
          <p:cNvSpPr txBox="1">
            <a:spLocks noChangeArrowheads="1"/>
          </p:cNvSpPr>
          <p:nvPr/>
        </p:nvSpPr>
        <p:spPr bwMode="auto">
          <a:xfrm>
            <a:off x="539428" y="878012"/>
            <a:ext cx="460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已知</a:t>
            </a:r>
            <a:r>
              <a:rPr lang="en-US" altLang="zh-CN" sz="2800" b="1"/>
              <a:t>: </a:t>
            </a:r>
            <a:r>
              <a:rPr lang="zh-CN" altLang="en-US" sz="2800" b="1"/>
              <a:t>最简与或式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27"/>
          <p:cNvSpPr txBox="1">
            <a:spLocks noChangeArrowheads="1"/>
          </p:cNvSpPr>
          <p:nvPr/>
        </p:nvSpPr>
        <p:spPr bwMode="auto">
          <a:xfrm>
            <a:off x="2484438" y="622300"/>
            <a:ext cx="4608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正逻辑与负逻辑</a:t>
            </a:r>
          </a:p>
        </p:txBody>
      </p:sp>
      <p:sp>
        <p:nvSpPr>
          <p:cNvPr id="351236" name="Text Box 1028"/>
          <p:cNvSpPr txBox="1">
            <a:spLocks noChangeArrowheads="1"/>
          </p:cNvSpPr>
          <p:nvPr/>
        </p:nvSpPr>
        <p:spPr bwMode="auto">
          <a:xfrm>
            <a:off x="990600" y="1628775"/>
            <a:ext cx="74676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28750" indent="-1428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客观：只要电路组成一定，其输入与输出的电位关系就唯一被确定下来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主观：输入与输出的高低电位被赋予什么逻辑值是人为规定的</a:t>
            </a:r>
          </a:p>
        </p:txBody>
      </p:sp>
      <p:pic>
        <p:nvPicPr>
          <p:cNvPr id="24582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"/>
          <p:cNvSpPr txBox="1">
            <a:spLocks noChangeArrowheads="1"/>
          </p:cNvSpPr>
          <p:nvPr/>
        </p:nvSpPr>
        <p:spPr bwMode="auto">
          <a:xfrm>
            <a:off x="476200" y="260648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r>
              <a:rPr lang="zh-CN" altLang="en-US" sz="3200" b="1"/>
              <a:t>某电路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76600" y="336848"/>
            <a:ext cx="1524000" cy="2833688"/>
            <a:chOff x="2016" y="384"/>
            <a:chExt cx="960" cy="1785"/>
          </a:xfrm>
        </p:grpSpPr>
        <p:sp>
          <p:nvSpPr>
            <p:cNvPr id="25622" name="Text Box 12"/>
            <p:cNvSpPr txBox="1">
              <a:spLocks noChangeArrowheads="1"/>
            </p:cNvSpPr>
            <p:nvPr/>
          </p:nvSpPr>
          <p:spPr bwMode="auto"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ts val="3000"/>
                </a:spcBef>
              </a:pPr>
              <a:r>
                <a:rPr lang="en-US" altLang="zh-CN" sz="2800" b="1"/>
                <a:t>A B   </a:t>
              </a:r>
              <a:r>
                <a:rPr lang="en-US" altLang="zh-CN" sz="2800" b="1">
                  <a:solidFill>
                    <a:srgbClr val="FF33CC"/>
                  </a:solidFill>
                </a:rPr>
                <a:t> </a:t>
              </a:r>
              <a:r>
                <a:rPr lang="en-US" altLang="zh-CN" sz="2800" b="1"/>
                <a:t>F</a:t>
              </a:r>
              <a:endParaRPr lang="en-US" altLang="zh-CN" sz="2800" b="1" baseline="-30000"/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L L     L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L H     L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H L     L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H H    H   </a:t>
              </a:r>
            </a:p>
          </p:txBody>
        </p:sp>
        <p:sp>
          <p:nvSpPr>
            <p:cNvPr id="25623" name="Text Box 13"/>
            <p:cNvSpPr txBox="1">
              <a:spLocks noChangeArrowheads="1"/>
            </p:cNvSpPr>
            <p:nvPr/>
          </p:nvSpPr>
          <p:spPr bwMode="auto">
            <a:xfrm>
              <a:off x="2086" y="384"/>
              <a:ext cx="8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真值表</a:t>
              </a:r>
            </a:p>
          </p:txBody>
        </p:sp>
        <p:sp>
          <p:nvSpPr>
            <p:cNvPr id="25624" name="Line 14"/>
            <p:cNvSpPr>
              <a:spLocks noChangeShapeType="1"/>
            </p:cNvSpPr>
            <p:nvPr/>
          </p:nvSpPr>
          <p:spPr bwMode="auto">
            <a:xfrm>
              <a:off x="2592" y="754"/>
              <a:ext cx="0" cy="138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15"/>
            <p:cNvSpPr>
              <a:spLocks noChangeShapeType="1"/>
            </p:cNvSpPr>
            <p:nvPr/>
          </p:nvSpPr>
          <p:spPr bwMode="auto">
            <a:xfrm>
              <a:off x="2016" y="953"/>
              <a:ext cx="949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33400" y="2089448"/>
            <a:ext cx="1524000" cy="2833688"/>
            <a:chOff x="2016" y="384"/>
            <a:chExt cx="960" cy="1785"/>
          </a:xfrm>
        </p:grpSpPr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A B   </a:t>
              </a:r>
              <a:r>
                <a:rPr lang="en-US" altLang="zh-CN" sz="2800" b="1">
                  <a:solidFill>
                    <a:srgbClr val="FF33CC"/>
                  </a:solidFill>
                </a:rPr>
                <a:t> </a:t>
              </a:r>
              <a:r>
                <a:rPr lang="en-US" altLang="zh-CN" sz="2800" b="1"/>
                <a:t>F</a:t>
              </a:r>
              <a:endParaRPr lang="en-US" altLang="zh-CN" sz="2800" b="1" baseline="-30000"/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0  0     0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0  1     0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1  0     0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1  1     1   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2086" y="384"/>
              <a:ext cx="8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真值表</a:t>
              </a: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2592" y="754"/>
              <a:ext cx="0" cy="138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2016" y="953"/>
              <a:ext cx="949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496000" y="2089448"/>
            <a:ext cx="1524000" cy="2833688"/>
            <a:chOff x="2016" y="384"/>
            <a:chExt cx="960" cy="1785"/>
          </a:xfrm>
        </p:grpSpPr>
        <p:sp>
          <p:nvSpPr>
            <p:cNvPr id="25614" name="Text Box 23"/>
            <p:cNvSpPr txBox="1">
              <a:spLocks noChangeArrowheads="1"/>
            </p:cNvSpPr>
            <p:nvPr/>
          </p:nvSpPr>
          <p:spPr bwMode="auto"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A B   </a:t>
              </a:r>
              <a:r>
                <a:rPr lang="en-US" altLang="zh-CN" sz="2800" b="1">
                  <a:solidFill>
                    <a:srgbClr val="FF33CC"/>
                  </a:solidFill>
                </a:rPr>
                <a:t> </a:t>
              </a:r>
              <a:r>
                <a:rPr lang="en-US" altLang="zh-CN" sz="2800" b="1"/>
                <a:t>F</a:t>
              </a:r>
              <a:endParaRPr lang="en-US" altLang="zh-CN" sz="2800" b="1" baseline="-30000"/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1  1     1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1  0     1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0  1     1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0  0     0      </a:t>
              </a:r>
            </a:p>
          </p:txBody>
        </p:sp>
        <p:sp>
          <p:nvSpPr>
            <p:cNvPr id="25615" name="Text Box 24"/>
            <p:cNvSpPr txBox="1">
              <a:spLocks noChangeArrowheads="1"/>
            </p:cNvSpPr>
            <p:nvPr/>
          </p:nvSpPr>
          <p:spPr bwMode="auto">
            <a:xfrm>
              <a:off x="2086" y="384"/>
              <a:ext cx="8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真值表</a:t>
              </a:r>
            </a:p>
          </p:txBody>
        </p:sp>
        <p:sp>
          <p:nvSpPr>
            <p:cNvPr id="25616" name="Line 25"/>
            <p:cNvSpPr>
              <a:spLocks noChangeShapeType="1"/>
            </p:cNvSpPr>
            <p:nvPr/>
          </p:nvSpPr>
          <p:spPr bwMode="auto">
            <a:xfrm>
              <a:off x="2592" y="754"/>
              <a:ext cx="0" cy="138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26"/>
            <p:cNvSpPr>
              <a:spLocks noChangeShapeType="1"/>
            </p:cNvSpPr>
            <p:nvPr/>
          </p:nvSpPr>
          <p:spPr bwMode="auto">
            <a:xfrm>
              <a:off x="2016" y="953"/>
              <a:ext cx="949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1835" name="Line 27"/>
          <p:cNvSpPr>
            <a:spLocks noChangeShapeType="1"/>
          </p:cNvSpPr>
          <p:nvPr/>
        </p:nvSpPr>
        <p:spPr bwMode="auto">
          <a:xfrm flipH="1">
            <a:off x="2533600" y="3156248"/>
            <a:ext cx="1752600" cy="1143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36" name="Line 28"/>
          <p:cNvSpPr>
            <a:spLocks noChangeShapeType="1"/>
          </p:cNvSpPr>
          <p:nvPr/>
        </p:nvSpPr>
        <p:spPr bwMode="auto">
          <a:xfrm>
            <a:off x="4514800" y="3232448"/>
            <a:ext cx="1905000" cy="9906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37" name="Text Box 29"/>
          <p:cNvSpPr txBox="1">
            <a:spLocks noChangeArrowheads="1"/>
          </p:cNvSpPr>
          <p:nvPr/>
        </p:nvSpPr>
        <p:spPr bwMode="auto">
          <a:xfrm>
            <a:off x="2762200" y="407064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正逻辑</a:t>
            </a:r>
          </a:p>
        </p:txBody>
      </p:sp>
      <p:sp>
        <p:nvSpPr>
          <p:cNvPr id="631838" name="Text Box 30"/>
          <p:cNvSpPr txBox="1">
            <a:spLocks noChangeArrowheads="1"/>
          </p:cNvSpPr>
          <p:nvPr/>
        </p:nvSpPr>
        <p:spPr bwMode="auto">
          <a:xfrm>
            <a:off x="5048200" y="407064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负逻辑</a:t>
            </a:r>
          </a:p>
        </p:txBody>
      </p:sp>
      <p:sp>
        <p:nvSpPr>
          <p:cNvPr id="631839" name="Text Box 31"/>
          <p:cNvSpPr txBox="1">
            <a:spLocks noChangeArrowheads="1"/>
          </p:cNvSpPr>
          <p:nvPr/>
        </p:nvSpPr>
        <p:spPr bwMode="auto">
          <a:xfrm>
            <a:off x="1238200" y="513744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与门</a:t>
            </a:r>
          </a:p>
        </p:txBody>
      </p:sp>
      <p:sp>
        <p:nvSpPr>
          <p:cNvPr id="631840" name="Text Box 32"/>
          <p:cNvSpPr txBox="1">
            <a:spLocks noChangeArrowheads="1"/>
          </p:cNvSpPr>
          <p:nvPr/>
        </p:nvSpPr>
        <p:spPr bwMode="auto">
          <a:xfrm>
            <a:off x="6877000" y="513744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或门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607568" y="4949433"/>
            <a:ext cx="38884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一电路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，既可采用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正逻辑，也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可采用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负逻辑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，这不会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影响电路结构，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但会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影响电路逻辑功能。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6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35" grpId="0" animBg="1"/>
      <p:bldP spid="631836" grpId="0" animBg="1"/>
      <p:bldP spid="631837" grpId="0" autoUpdateAnimBg="0"/>
      <p:bldP spid="631838" grpId="0" autoUpdateAnimBg="0"/>
      <p:bldP spid="631839" grpId="0" autoUpdateAnimBg="0"/>
      <p:bldP spid="631840" grpId="0" autoUpdateAnimBg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/>
              <a:t>5. </a:t>
            </a:r>
            <a:r>
              <a:rPr lang="zh-CN" altLang="en-US" sz="4000" b="1"/>
              <a:t>多级门电路</a:t>
            </a:r>
            <a:endParaRPr lang="en-US" altLang="zh-CN" sz="4000" b="1"/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95288" y="39703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703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例子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84438" y="981075"/>
            <a:ext cx="8229600" cy="519113"/>
            <a:chOff x="288" y="768"/>
            <a:chExt cx="5184" cy="327"/>
          </a:xfrm>
        </p:grpSpPr>
        <p:sp>
          <p:nvSpPr>
            <p:cNvPr id="31849" name="Text Box 4"/>
            <p:cNvSpPr txBox="1">
              <a:spLocks noChangeArrowheads="1"/>
            </p:cNvSpPr>
            <p:nvPr/>
          </p:nvSpPr>
          <p:spPr bwMode="auto">
            <a:xfrm>
              <a:off x="288" y="768"/>
              <a:ext cx="5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         </a:t>
              </a:r>
              <a:r>
                <a:rPr kumimoji="0" lang="en-US" altLang="zh-CN" sz="2800" b="1"/>
                <a:t>F</a:t>
              </a:r>
              <a:r>
                <a:rPr kumimoji="0" lang="en-US" altLang="zh-CN" sz="2800" b="1" baseline="-25000"/>
                <a:t>1 </a:t>
              </a:r>
              <a:r>
                <a:rPr lang="zh-CN" altLang="en-US" sz="2800" b="1">
                  <a:latin typeface="Times New Roman" pitchFamily="18" charset="0"/>
                </a:rPr>
                <a:t>＝</a:t>
              </a:r>
              <a:r>
                <a:rPr lang="en-US" altLang="zh-CN" sz="2800" b="1">
                  <a:latin typeface="Times New Roman" pitchFamily="18" charset="0"/>
                </a:rPr>
                <a:t>C</a:t>
              </a:r>
              <a:r>
                <a:rPr lang="zh-CN" altLang="en-US" sz="2800" b="1">
                  <a:latin typeface="Times New Roman" pitchFamily="18" charset="0"/>
                </a:rPr>
                <a:t>＋</a:t>
              </a:r>
              <a:r>
                <a:rPr lang="en-US" altLang="zh-CN" sz="2800" b="1">
                  <a:latin typeface="Times New Roman" pitchFamily="18" charset="0"/>
                </a:rPr>
                <a:t>AB,   </a:t>
              </a:r>
              <a:r>
                <a:rPr kumimoji="0" lang="en-US" altLang="zh-CN" sz="2800" b="1"/>
                <a:t>F</a:t>
              </a:r>
              <a:r>
                <a:rPr kumimoji="0" lang="en-US" altLang="zh-CN" sz="2800" b="1" baseline="-25000"/>
                <a:t>2 </a:t>
              </a:r>
              <a:r>
                <a:rPr lang="zh-CN" altLang="en-US" sz="2800" b="1">
                  <a:latin typeface="Times New Roman" pitchFamily="18" charset="0"/>
                </a:rPr>
                <a:t>＝</a:t>
              </a:r>
              <a:r>
                <a:rPr lang="en-US" altLang="zh-CN" sz="2800" b="1">
                  <a:latin typeface="Times New Roman" pitchFamily="18" charset="0"/>
                </a:rPr>
                <a:t>BC</a:t>
              </a:r>
              <a:r>
                <a:rPr lang="zh-CN" altLang="en-US" sz="2800" b="1">
                  <a:latin typeface="Times New Roman" pitchFamily="18" charset="0"/>
                </a:rPr>
                <a:t>＋</a:t>
              </a:r>
              <a:r>
                <a:rPr lang="en-US" altLang="zh-CN" sz="2800" b="1">
                  <a:latin typeface="Times New Roman" pitchFamily="18" charset="0"/>
                </a:rPr>
                <a:t>ABC</a:t>
              </a:r>
            </a:p>
          </p:txBody>
        </p:sp>
        <p:sp>
          <p:nvSpPr>
            <p:cNvPr id="31850" name="Line 5"/>
            <p:cNvSpPr>
              <a:spLocks noChangeShapeType="1"/>
            </p:cNvSpPr>
            <p:nvPr/>
          </p:nvSpPr>
          <p:spPr bwMode="auto">
            <a:xfrm>
              <a:off x="1920" y="81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51" name="Line 6"/>
            <p:cNvSpPr>
              <a:spLocks noChangeShapeType="1"/>
            </p:cNvSpPr>
            <p:nvPr/>
          </p:nvSpPr>
          <p:spPr bwMode="auto">
            <a:xfrm>
              <a:off x="3480" y="81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52" name="Line 7"/>
            <p:cNvSpPr>
              <a:spLocks noChangeShapeType="1"/>
            </p:cNvSpPr>
            <p:nvPr/>
          </p:nvSpPr>
          <p:spPr bwMode="auto">
            <a:xfrm>
              <a:off x="3648" y="81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3850" y="1700213"/>
            <a:ext cx="2514600" cy="2454275"/>
            <a:chOff x="240" y="1248"/>
            <a:chExt cx="1584" cy="1546"/>
          </a:xfrm>
        </p:grpSpPr>
        <p:sp>
          <p:nvSpPr>
            <p:cNvPr id="780297" name="Text Box 9"/>
            <p:cNvSpPr txBox="1">
              <a:spLocks noChangeArrowheads="1"/>
            </p:cNvSpPr>
            <p:nvPr/>
          </p:nvSpPr>
          <p:spPr bwMode="auto">
            <a:xfrm>
              <a:off x="384" y="254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298" name="Text Box 10"/>
            <p:cNvSpPr txBox="1">
              <a:spLocks noChangeArrowheads="1"/>
            </p:cNvSpPr>
            <p:nvPr/>
          </p:nvSpPr>
          <p:spPr bwMode="auto">
            <a:xfrm>
              <a:off x="240" y="254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299" name="Text Box 11"/>
            <p:cNvSpPr txBox="1">
              <a:spLocks noChangeArrowheads="1"/>
            </p:cNvSpPr>
            <p:nvPr/>
          </p:nvSpPr>
          <p:spPr bwMode="auto">
            <a:xfrm>
              <a:off x="529" y="2533"/>
              <a:ext cx="3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824" name="Group 12"/>
            <p:cNvGrpSpPr>
              <a:grpSpLocks/>
            </p:cNvGrpSpPr>
            <p:nvPr/>
          </p:nvGrpSpPr>
          <p:grpSpPr bwMode="auto">
            <a:xfrm>
              <a:off x="1319" y="2076"/>
              <a:ext cx="313" cy="236"/>
              <a:chOff x="816" y="1095"/>
              <a:chExt cx="528" cy="393"/>
            </a:xfrm>
          </p:grpSpPr>
          <p:sp>
            <p:nvSpPr>
              <p:cNvPr id="31847" name="Rectangle 13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8" name="Oval 14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25" name="Line 15"/>
            <p:cNvSpPr>
              <a:spLocks noChangeShapeType="1"/>
            </p:cNvSpPr>
            <p:nvPr/>
          </p:nvSpPr>
          <p:spPr bwMode="auto">
            <a:xfrm flipV="1">
              <a:off x="1469" y="190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6" name="Line 16"/>
            <p:cNvSpPr>
              <a:spLocks noChangeShapeType="1"/>
            </p:cNvSpPr>
            <p:nvPr/>
          </p:nvSpPr>
          <p:spPr bwMode="auto">
            <a:xfrm>
              <a:off x="381" y="2322"/>
              <a:ext cx="3" cy="159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827" name="Group 17"/>
            <p:cNvGrpSpPr>
              <a:grpSpLocks/>
            </p:cNvGrpSpPr>
            <p:nvPr/>
          </p:nvGrpSpPr>
          <p:grpSpPr bwMode="auto">
            <a:xfrm>
              <a:off x="336" y="2076"/>
              <a:ext cx="323" cy="236"/>
              <a:chOff x="816" y="1095"/>
              <a:chExt cx="528" cy="393"/>
            </a:xfrm>
          </p:grpSpPr>
          <p:sp>
            <p:nvSpPr>
              <p:cNvPr id="31845" name="Rectangle 18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6" name="Oval 19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28" name="Line 20"/>
            <p:cNvSpPr>
              <a:spLocks noChangeShapeType="1"/>
            </p:cNvSpPr>
            <p:nvPr/>
          </p:nvSpPr>
          <p:spPr bwMode="auto">
            <a:xfrm flipV="1">
              <a:off x="486" y="190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09" name="Text Box 21"/>
            <p:cNvSpPr txBox="1">
              <a:spLocks noChangeArrowheads="1"/>
            </p:cNvSpPr>
            <p:nvPr/>
          </p:nvSpPr>
          <p:spPr bwMode="auto">
            <a:xfrm>
              <a:off x="649" y="1248"/>
              <a:ext cx="38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780310" name="Rectangle 22"/>
            <p:cNvSpPr>
              <a:spLocks noChangeArrowheads="1"/>
            </p:cNvSpPr>
            <p:nvPr/>
          </p:nvSpPr>
          <p:spPr bwMode="auto">
            <a:xfrm rot="-5400000">
              <a:off x="879" y="1439"/>
              <a:ext cx="189" cy="44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831" name="Line 23"/>
            <p:cNvSpPr>
              <a:spLocks noChangeShapeType="1"/>
            </p:cNvSpPr>
            <p:nvPr/>
          </p:nvSpPr>
          <p:spPr bwMode="auto">
            <a:xfrm rot="-5400000">
              <a:off x="879" y="1411"/>
              <a:ext cx="1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2" name="Oval 24"/>
            <p:cNvSpPr>
              <a:spLocks noChangeArrowheads="1"/>
            </p:cNvSpPr>
            <p:nvPr/>
          </p:nvSpPr>
          <p:spPr bwMode="auto">
            <a:xfrm rot="-5400000">
              <a:off x="947" y="1470"/>
              <a:ext cx="62" cy="128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3" name="Line 25"/>
            <p:cNvSpPr>
              <a:spLocks noChangeShapeType="1"/>
            </p:cNvSpPr>
            <p:nvPr/>
          </p:nvSpPr>
          <p:spPr bwMode="auto">
            <a:xfrm>
              <a:off x="470" y="1899"/>
              <a:ext cx="35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4" name="Line 26"/>
            <p:cNvSpPr>
              <a:spLocks noChangeShapeType="1"/>
            </p:cNvSpPr>
            <p:nvPr/>
          </p:nvSpPr>
          <p:spPr bwMode="auto">
            <a:xfrm flipV="1">
              <a:off x="828" y="177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5" name="Line 27"/>
            <p:cNvSpPr>
              <a:spLocks noChangeShapeType="1"/>
            </p:cNvSpPr>
            <p:nvPr/>
          </p:nvSpPr>
          <p:spPr bwMode="auto">
            <a:xfrm flipH="1">
              <a:off x="1130" y="1899"/>
              <a:ext cx="3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6" name="Line 28"/>
            <p:cNvSpPr>
              <a:spLocks noChangeShapeType="1"/>
            </p:cNvSpPr>
            <p:nvPr/>
          </p:nvSpPr>
          <p:spPr bwMode="auto">
            <a:xfrm flipV="1">
              <a:off x="1142" y="177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7" name="Line 29"/>
            <p:cNvSpPr>
              <a:spLocks noChangeShapeType="1"/>
            </p:cNvSpPr>
            <p:nvPr/>
          </p:nvSpPr>
          <p:spPr bwMode="auto">
            <a:xfrm flipH="1">
              <a:off x="1536" y="2311"/>
              <a:ext cx="8" cy="2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8" name="Line 30"/>
            <p:cNvSpPr>
              <a:spLocks noChangeShapeType="1"/>
            </p:cNvSpPr>
            <p:nvPr/>
          </p:nvSpPr>
          <p:spPr bwMode="auto">
            <a:xfrm>
              <a:off x="480" y="230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9" name="Line 31"/>
            <p:cNvSpPr>
              <a:spLocks noChangeShapeType="1"/>
            </p:cNvSpPr>
            <p:nvPr/>
          </p:nvSpPr>
          <p:spPr bwMode="auto">
            <a:xfrm>
              <a:off x="588" y="230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0" name="Line 32"/>
            <p:cNvSpPr>
              <a:spLocks noChangeShapeType="1"/>
            </p:cNvSpPr>
            <p:nvPr/>
          </p:nvSpPr>
          <p:spPr bwMode="auto">
            <a:xfrm flipH="1">
              <a:off x="1392" y="2304"/>
              <a:ext cx="8" cy="2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1" name="Line 33"/>
            <p:cNvSpPr>
              <a:spLocks noChangeShapeType="1"/>
            </p:cNvSpPr>
            <p:nvPr/>
          </p:nvSpPr>
          <p:spPr bwMode="auto">
            <a:xfrm>
              <a:off x="456" y="25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2" name="Line 34"/>
            <p:cNvSpPr>
              <a:spLocks noChangeShapeType="1"/>
            </p:cNvSpPr>
            <p:nvPr/>
          </p:nvSpPr>
          <p:spPr bwMode="auto">
            <a:xfrm>
              <a:off x="600" y="25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23" name="Text Box 35"/>
            <p:cNvSpPr txBox="1">
              <a:spLocks noChangeArrowheads="1"/>
            </p:cNvSpPr>
            <p:nvPr/>
          </p:nvSpPr>
          <p:spPr bwMode="auto">
            <a:xfrm>
              <a:off x="1289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24" name="Text Box 36"/>
            <p:cNvSpPr txBox="1">
              <a:spLocks noChangeArrowheads="1"/>
            </p:cNvSpPr>
            <p:nvPr/>
          </p:nvSpPr>
          <p:spPr bwMode="auto">
            <a:xfrm>
              <a:off x="1481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276600" y="1557338"/>
            <a:ext cx="1600200" cy="2514600"/>
            <a:chOff x="1776" y="1200"/>
            <a:chExt cx="1008" cy="1584"/>
          </a:xfrm>
        </p:grpSpPr>
        <p:sp>
          <p:nvSpPr>
            <p:cNvPr id="780326" name="Text Box 38"/>
            <p:cNvSpPr txBox="1">
              <a:spLocks noChangeArrowheads="1"/>
            </p:cNvSpPr>
            <p:nvPr/>
          </p:nvSpPr>
          <p:spPr bwMode="auto">
            <a:xfrm>
              <a:off x="2001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27" name="Text Box 39"/>
            <p:cNvSpPr txBox="1">
              <a:spLocks noChangeArrowheads="1"/>
            </p:cNvSpPr>
            <p:nvPr/>
          </p:nvSpPr>
          <p:spPr bwMode="auto">
            <a:xfrm>
              <a:off x="1776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28" name="Text Box 40"/>
            <p:cNvSpPr txBox="1">
              <a:spLocks noChangeArrowheads="1"/>
            </p:cNvSpPr>
            <p:nvPr/>
          </p:nvSpPr>
          <p:spPr bwMode="auto">
            <a:xfrm>
              <a:off x="2440" y="2523"/>
              <a:ext cx="3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806" name="Line 41"/>
            <p:cNvSpPr>
              <a:spLocks noChangeShapeType="1"/>
            </p:cNvSpPr>
            <p:nvPr/>
          </p:nvSpPr>
          <p:spPr bwMode="auto">
            <a:xfrm>
              <a:off x="1917" y="2312"/>
              <a:ext cx="3" cy="159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807" name="Group 42"/>
            <p:cNvGrpSpPr>
              <a:grpSpLocks/>
            </p:cNvGrpSpPr>
            <p:nvPr/>
          </p:nvGrpSpPr>
          <p:grpSpPr bwMode="auto">
            <a:xfrm>
              <a:off x="1872" y="2066"/>
              <a:ext cx="323" cy="236"/>
              <a:chOff x="816" y="1095"/>
              <a:chExt cx="528" cy="393"/>
            </a:xfrm>
          </p:grpSpPr>
          <p:sp>
            <p:nvSpPr>
              <p:cNvPr id="31819" name="Rectangle 43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0" name="Oval 44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08" name="Line 45"/>
            <p:cNvSpPr>
              <a:spLocks noChangeShapeType="1"/>
            </p:cNvSpPr>
            <p:nvPr/>
          </p:nvSpPr>
          <p:spPr bwMode="auto">
            <a:xfrm flipV="1">
              <a:off x="2022" y="189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34" name="Text Box 46"/>
            <p:cNvSpPr txBox="1">
              <a:spLocks noChangeArrowheads="1"/>
            </p:cNvSpPr>
            <p:nvPr/>
          </p:nvSpPr>
          <p:spPr bwMode="auto">
            <a:xfrm>
              <a:off x="2016" y="1200"/>
              <a:ext cx="38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780335" name="Rectangle 47"/>
            <p:cNvSpPr>
              <a:spLocks noChangeArrowheads="1"/>
            </p:cNvSpPr>
            <p:nvPr/>
          </p:nvSpPr>
          <p:spPr bwMode="auto">
            <a:xfrm rot="-5400000">
              <a:off x="2353" y="1490"/>
              <a:ext cx="218" cy="35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811" name="Line 48"/>
            <p:cNvSpPr>
              <a:spLocks noChangeShapeType="1"/>
            </p:cNvSpPr>
            <p:nvPr/>
          </p:nvSpPr>
          <p:spPr bwMode="auto">
            <a:xfrm rot="-5400000">
              <a:off x="2367" y="1401"/>
              <a:ext cx="1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2" name="Oval 49"/>
            <p:cNvSpPr>
              <a:spLocks noChangeArrowheads="1"/>
            </p:cNvSpPr>
            <p:nvPr/>
          </p:nvSpPr>
          <p:spPr bwMode="auto">
            <a:xfrm rot="-5400000">
              <a:off x="2417" y="1478"/>
              <a:ext cx="72" cy="101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Line 50"/>
            <p:cNvSpPr>
              <a:spLocks noChangeShapeType="1"/>
            </p:cNvSpPr>
            <p:nvPr/>
          </p:nvSpPr>
          <p:spPr bwMode="auto">
            <a:xfrm>
              <a:off x="2006" y="1889"/>
              <a:ext cx="35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4" name="Line 51"/>
            <p:cNvSpPr>
              <a:spLocks noChangeShapeType="1"/>
            </p:cNvSpPr>
            <p:nvPr/>
          </p:nvSpPr>
          <p:spPr bwMode="auto">
            <a:xfrm flipV="1">
              <a:off x="2364" y="176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5" name="Line 52"/>
            <p:cNvSpPr>
              <a:spLocks noChangeShapeType="1"/>
            </p:cNvSpPr>
            <p:nvPr/>
          </p:nvSpPr>
          <p:spPr bwMode="auto">
            <a:xfrm>
              <a:off x="2112" y="229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6" name="Line 53"/>
            <p:cNvSpPr>
              <a:spLocks noChangeShapeType="1"/>
            </p:cNvSpPr>
            <p:nvPr/>
          </p:nvSpPr>
          <p:spPr bwMode="auto">
            <a:xfrm>
              <a:off x="2073" y="255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7" name="Line 54"/>
            <p:cNvSpPr>
              <a:spLocks noChangeShapeType="1"/>
            </p:cNvSpPr>
            <p:nvPr/>
          </p:nvSpPr>
          <p:spPr bwMode="auto">
            <a:xfrm>
              <a:off x="2496" y="255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8" name="Line 55"/>
            <p:cNvSpPr>
              <a:spLocks noChangeShapeType="1"/>
            </p:cNvSpPr>
            <p:nvPr/>
          </p:nvSpPr>
          <p:spPr bwMode="auto">
            <a:xfrm>
              <a:off x="2544" y="1776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-828675" y="4360863"/>
            <a:ext cx="5113338" cy="2497137"/>
            <a:chOff x="144" y="2928"/>
            <a:chExt cx="2928" cy="1573"/>
          </a:xfrm>
        </p:grpSpPr>
        <p:sp>
          <p:nvSpPr>
            <p:cNvPr id="780345" name="Text Box 57"/>
            <p:cNvSpPr txBox="1">
              <a:spLocks noChangeArrowheads="1"/>
            </p:cNvSpPr>
            <p:nvPr/>
          </p:nvSpPr>
          <p:spPr bwMode="auto">
            <a:xfrm>
              <a:off x="144" y="2928"/>
              <a:ext cx="2928" cy="1573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F</a:t>
              </a:r>
              <a:r>
                <a:rPr kumimoji="0" lang="en-US" altLang="zh-CN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）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＝ </a:t>
              </a:r>
              <a:r>
                <a:rPr lang="en-US" altLang="zh-CN" sz="3000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zh-CN" altLang="en-US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ABC </a:t>
              </a:r>
              <a:r>
                <a:rPr lang="zh-CN" altLang="en-US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</a:t>
              </a:r>
              <a:r>
                <a:rPr lang="en-US" altLang="zh-CN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</a:t>
              </a:r>
              <a:r>
                <a:rPr lang="en-US" altLang="zh-CN" sz="3000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 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ABC</a:t>
              </a:r>
            </a:p>
          </p:txBody>
        </p:sp>
        <p:sp>
          <p:nvSpPr>
            <p:cNvPr id="31795" name="Line 58"/>
            <p:cNvSpPr>
              <a:spLocks noChangeShapeType="1"/>
            </p:cNvSpPr>
            <p:nvPr/>
          </p:nvSpPr>
          <p:spPr bwMode="auto">
            <a:xfrm>
              <a:off x="1920" y="297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6" name="Line 59"/>
            <p:cNvSpPr>
              <a:spLocks noChangeShapeType="1"/>
            </p:cNvSpPr>
            <p:nvPr/>
          </p:nvSpPr>
          <p:spPr bwMode="auto">
            <a:xfrm>
              <a:off x="1902" y="338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7" name="Line 60"/>
            <p:cNvSpPr>
              <a:spLocks noChangeShapeType="1"/>
            </p:cNvSpPr>
            <p:nvPr/>
          </p:nvSpPr>
          <p:spPr bwMode="auto">
            <a:xfrm>
              <a:off x="2666" y="338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8" name="Line 61"/>
            <p:cNvSpPr>
              <a:spLocks noChangeShapeType="1"/>
            </p:cNvSpPr>
            <p:nvPr/>
          </p:nvSpPr>
          <p:spPr bwMode="auto">
            <a:xfrm>
              <a:off x="1920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9" name="Line 62"/>
            <p:cNvSpPr>
              <a:spLocks noChangeShapeType="1"/>
            </p:cNvSpPr>
            <p:nvPr/>
          </p:nvSpPr>
          <p:spPr bwMode="auto">
            <a:xfrm>
              <a:off x="2112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0" name="Line 63"/>
            <p:cNvSpPr>
              <a:spLocks noChangeShapeType="1"/>
            </p:cNvSpPr>
            <p:nvPr/>
          </p:nvSpPr>
          <p:spPr bwMode="auto">
            <a:xfrm>
              <a:off x="2640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1" name="Line 64"/>
            <p:cNvSpPr>
              <a:spLocks noChangeShapeType="1"/>
            </p:cNvSpPr>
            <p:nvPr/>
          </p:nvSpPr>
          <p:spPr bwMode="auto">
            <a:xfrm>
              <a:off x="1968" y="41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2" name="Line 65"/>
            <p:cNvSpPr>
              <a:spLocks noChangeShapeType="1"/>
            </p:cNvSpPr>
            <p:nvPr/>
          </p:nvSpPr>
          <p:spPr bwMode="auto">
            <a:xfrm>
              <a:off x="2160" y="41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5580063" y="1700213"/>
            <a:ext cx="3048000" cy="2530475"/>
            <a:chOff x="3600" y="1200"/>
            <a:chExt cx="1920" cy="1594"/>
          </a:xfrm>
        </p:grpSpPr>
        <p:sp>
          <p:nvSpPr>
            <p:cNvPr id="780355" name="Text Box 67"/>
            <p:cNvSpPr txBox="1">
              <a:spLocks noChangeArrowheads="1"/>
            </p:cNvSpPr>
            <p:nvPr/>
          </p:nvSpPr>
          <p:spPr bwMode="auto">
            <a:xfrm>
              <a:off x="4080" y="254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56" name="Text Box 68"/>
            <p:cNvSpPr txBox="1">
              <a:spLocks noChangeArrowheads="1"/>
            </p:cNvSpPr>
            <p:nvPr/>
          </p:nvSpPr>
          <p:spPr bwMode="auto">
            <a:xfrm>
              <a:off x="3936" y="254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57" name="Text Box 69"/>
            <p:cNvSpPr txBox="1">
              <a:spLocks noChangeArrowheads="1"/>
            </p:cNvSpPr>
            <p:nvPr/>
          </p:nvSpPr>
          <p:spPr bwMode="auto">
            <a:xfrm>
              <a:off x="4225" y="2533"/>
              <a:ext cx="3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60" name="Group 70"/>
            <p:cNvGrpSpPr>
              <a:grpSpLocks/>
            </p:cNvGrpSpPr>
            <p:nvPr/>
          </p:nvGrpSpPr>
          <p:grpSpPr bwMode="auto">
            <a:xfrm>
              <a:off x="5015" y="2076"/>
              <a:ext cx="313" cy="236"/>
              <a:chOff x="816" y="1095"/>
              <a:chExt cx="528" cy="393"/>
            </a:xfrm>
          </p:grpSpPr>
          <p:sp>
            <p:nvSpPr>
              <p:cNvPr id="31792" name="Rectangle 71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Oval 72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1" name="Line 73"/>
            <p:cNvSpPr>
              <a:spLocks noChangeShapeType="1"/>
            </p:cNvSpPr>
            <p:nvPr/>
          </p:nvSpPr>
          <p:spPr bwMode="auto">
            <a:xfrm flipV="1">
              <a:off x="5165" y="190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2" name="Line 74"/>
            <p:cNvSpPr>
              <a:spLocks noChangeShapeType="1"/>
            </p:cNvSpPr>
            <p:nvPr/>
          </p:nvSpPr>
          <p:spPr bwMode="auto">
            <a:xfrm>
              <a:off x="4077" y="2322"/>
              <a:ext cx="3" cy="159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763" name="Group 75"/>
            <p:cNvGrpSpPr>
              <a:grpSpLocks/>
            </p:cNvGrpSpPr>
            <p:nvPr/>
          </p:nvGrpSpPr>
          <p:grpSpPr bwMode="auto">
            <a:xfrm>
              <a:off x="4032" y="2076"/>
              <a:ext cx="323" cy="236"/>
              <a:chOff x="816" y="1095"/>
              <a:chExt cx="528" cy="393"/>
            </a:xfrm>
          </p:grpSpPr>
          <p:sp>
            <p:nvSpPr>
              <p:cNvPr id="31790" name="Rectangle 76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Oval 77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4" name="Line 78"/>
            <p:cNvSpPr>
              <a:spLocks noChangeShapeType="1"/>
            </p:cNvSpPr>
            <p:nvPr/>
          </p:nvSpPr>
          <p:spPr bwMode="auto">
            <a:xfrm flipV="1">
              <a:off x="4182" y="190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67" name="Text Box 79"/>
            <p:cNvSpPr txBox="1">
              <a:spLocks noChangeArrowheads="1"/>
            </p:cNvSpPr>
            <p:nvPr/>
          </p:nvSpPr>
          <p:spPr bwMode="auto">
            <a:xfrm>
              <a:off x="4318" y="1200"/>
              <a:ext cx="38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780368" name="Rectangle 80"/>
            <p:cNvSpPr>
              <a:spLocks noChangeArrowheads="1"/>
            </p:cNvSpPr>
            <p:nvPr/>
          </p:nvSpPr>
          <p:spPr bwMode="auto">
            <a:xfrm rot="-5400000">
              <a:off x="4574" y="1439"/>
              <a:ext cx="189" cy="44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767" name="Line 81"/>
            <p:cNvSpPr>
              <a:spLocks noChangeShapeType="1"/>
            </p:cNvSpPr>
            <p:nvPr/>
          </p:nvSpPr>
          <p:spPr bwMode="auto">
            <a:xfrm rot="-5400000">
              <a:off x="4575" y="1411"/>
              <a:ext cx="1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8" name="Oval 82"/>
            <p:cNvSpPr>
              <a:spLocks noChangeArrowheads="1"/>
            </p:cNvSpPr>
            <p:nvPr/>
          </p:nvSpPr>
          <p:spPr bwMode="auto">
            <a:xfrm rot="-5400000">
              <a:off x="4643" y="1470"/>
              <a:ext cx="62" cy="128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83"/>
            <p:cNvSpPr>
              <a:spLocks noChangeShapeType="1"/>
            </p:cNvSpPr>
            <p:nvPr/>
          </p:nvSpPr>
          <p:spPr bwMode="auto">
            <a:xfrm>
              <a:off x="4166" y="1899"/>
              <a:ext cx="35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Line 84"/>
            <p:cNvSpPr>
              <a:spLocks noChangeShapeType="1"/>
            </p:cNvSpPr>
            <p:nvPr/>
          </p:nvSpPr>
          <p:spPr bwMode="auto">
            <a:xfrm flipV="1">
              <a:off x="4524" y="177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85"/>
            <p:cNvSpPr>
              <a:spLocks noChangeShapeType="1"/>
            </p:cNvSpPr>
            <p:nvPr/>
          </p:nvSpPr>
          <p:spPr bwMode="auto">
            <a:xfrm flipH="1">
              <a:off x="4826" y="1899"/>
              <a:ext cx="3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86"/>
            <p:cNvSpPr>
              <a:spLocks noChangeShapeType="1"/>
            </p:cNvSpPr>
            <p:nvPr/>
          </p:nvSpPr>
          <p:spPr bwMode="auto">
            <a:xfrm flipV="1">
              <a:off x="4838" y="177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Line 87"/>
            <p:cNvSpPr>
              <a:spLocks noChangeShapeType="1"/>
            </p:cNvSpPr>
            <p:nvPr/>
          </p:nvSpPr>
          <p:spPr bwMode="auto">
            <a:xfrm flipH="1">
              <a:off x="5232" y="2311"/>
              <a:ext cx="8" cy="2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Line 88"/>
            <p:cNvSpPr>
              <a:spLocks noChangeShapeType="1"/>
            </p:cNvSpPr>
            <p:nvPr/>
          </p:nvSpPr>
          <p:spPr bwMode="auto">
            <a:xfrm>
              <a:off x="4176" y="230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5" name="Line 89"/>
            <p:cNvSpPr>
              <a:spLocks noChangeShapeType="1"/>
            </p:cNvSpPr>
            <p:nvPr/>
          </p:nvSpPr>
          <p:spPr bwMode="auto">
            <a:xfrm>
              <a:off x="4284" y="230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Line 90"/>
            <p:cNvSpPr>
              <a:spLocks noChangeShapeType="1"/>
            </p:cNvSpPr>
            <p:nvPr/>
          </p:nvSpPr>
          <p:spPr bwMode="auto">
            <a:xfrm flipH="1">
              <a:off x="5088" y="2304"/>
              <a:ext cx="8" cy="2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7" name="Line 91"/>
            <p:cNvSpPr>
              <a:spLocks noChangeShapeType="1"/>
            </p:cNvSpPr>
            <p:nvPr/>
          </p:nvSpPr>
          <p:spPr bwMode="auto">
            <a:xfrm>
              <a:off x="4152" y="25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8" name="Line 92"/>
            <p:cNvSpPr>
              <a:spLocks noChangeShapeType="1"/>
            </p:cNvSpPr>
            <p:nvPr/>
          </p:nvSpPr>
          <p:spPr bwMode="auto">
            <a:xfrm>
              <a:off x="4296" y="25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81" name="Text Box 93"/>
            <p:cNvSpPr txBox="1">
              <a:spLocks noChangeArrowheads="1"/>
            </p:cNvSpPr>
            <p:nvPr/>
          </p:nvSpPr>
          <p:spPr bwMode="auto">
            <a:xfrm>
              <a:off x="4985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82" name="Text Box 94"/>
            <p:cNvSpPr txBox="1">
              <a:spLocks noChangeArrowheads="1"/>
            </p:cNvSpPr>
            <p:nvPr/>
          </p:nvSpPr>
          <p:spPr bwMode="auto">
            <a:xfrm>
              <a:off x="5177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83" name="Rectangle 95"/>
            <p:cNvSpPr>
              <a:spLocks noChangeArrowheads="1"/>
            </p:cNvSpPr>
            <p:nvPr/>
          </p:nvSpPr>
          <p:spPr bwMode="auto">
            <a:xfrm rot="-5400000">
              <a:off x="3857" y="1417"/>
              <a:ext cx="189" cy="44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782" name="Line 96"/>
            <p:cNvSpPr>
              <a:spLocks noChangeShapeType="1"/>
            </p:cNvSpPr>
            <p:nvPr/>
          </p:nvSpPr>
          <p:spPr bwMode="auto">
            <a:xfrm rot="-5400000">
              <a:off x="3858" y="1390"/>
              <a:ext cx="1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3" name="Oval 97"/>
            <p:cNvSpPr>
              <a:spLocks noChangeArrowheads="1"/>
            </p:cNvSpPr>
            <p:nvPr/>
          </p:nvSpPr>
          <p:spPr bwMode="auto">
            <a:xfrm rot="-5400000">
              <a:off x="3926" y="1449"/>
              <a:ext cx="62" cy="128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Line 98"/>
            <p:cNvSpPr>
              <a:spLocks noChangeShapeType="1"/>
            </p:cNvSpPr>
            <p:nvPr/>
          </p:nvSpPr>
          <p:spPr bwMode="auto">
            <a:xfrm flipH="1">
              <a:off x="3984" y="189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5" name="Line 99"/>
            <p:cNvSpPr>
              <a:spLocks noChangeShapeType="1"/>
            </p:cNvSpPr>
            <p:nvPr/>
          </p:nvSpPr>
          <p:spPr bwMode="auto">
            <a:xfrm flipV="1">
              <a:off x="3984" y="1752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6" name="Line 100"/>
            <p:cNvSpPr>
              <a:spLocks noChangeShapeType="1"/>
            </p:cNvSpPr>
            <p:nvPr/>
          </p:nvSpPr>
          <p:spPr bwMode="auto">
            <a:xfrm>
              <a:off x="3792" y="1728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89" name="Text Box 101"/>
            <p:cNvSpPr txBox="1">
              <a:spLocks noChangeArrowheads="1"/>
            </p:cNvSpPr>
            <p:nvPr/>
          </p:nvSpPr>
          <p:spPr bwMode="auto">
            <a:xfrm>
              <a:off x="3689" y="2486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788" name="Line 102"/>
            <p:cNvSpPr>
              <a:spLocks noChangeShapeType="1"/>
            </p:cNvSpPr>
            <p:nvPr/>
          </p:nvSpPr>
          <p:spPr bwMode="auto">
            <a:xfrm>
              <a:off x="3744" y="249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91" name="Text Box 103"/>
            <p:cNvSpPr txBox="1">
              <a:spLocks noChangeArrowheads="1"/>
            </p:cNvSpPr>
            <p:nvPr/>
          </p:nvSpPr>
          <p:spPr bwMode="auto">
            <a:xfrm>
              <a:off x="3600" y="1200"/>
              <a:ext cx="38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多输出电路的设计</a:t>
            </a:r>
            <a:endParaRPr lang="en-US" altLang="zh-CN" sz="3200"/>
          </a:p>
        </p:txBody>
      </p:sp>
      <p:pic>
        <p:nvPicPr>
          <p:cNvPr id="31752" name="Picture 10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Text Box 109"/>
          <p:cNvSpPr txBox="1">
            <a:spLocks noChangeArrowheads="1"/>
          </p:cNvSpPr>
          <p:nvPr/>
        </p:nvSpPr>
        <p:spPr bwMode="auto">
          <a:xfrm>
            <a:off x="250825" y="836613"/>
            <a:ext cx="3025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任务</a:t>
            </a:r>
            <a:r>
              <a:rPr lang="zh-CN" altLang="en-US"/>
              <a:t>：设计两级</a:t>
            </a:r>
            <a:r>
              <a:rPr lang="en-US" altLang="zh-CN"/>
              <a:t> NAND-NAND </a:t>
            </a:r>
            <a:r>
              <a:rPr lang="zh-CN" altLang="en-US"/>
              <a:t>电路</a:t>
            </a:r>
            <a:endParaRPr lang="en-US" altLang="zh-CN"/>
          </a:p>
        </p:txBody>
      </p:sp>
      <p:sp>
        <p:nvSpPr>
          <p:cNvPr id="780400" name="Rectangle 16"/>
          <p:cNvSpPr>
            <a:spLocks noChangeArrowheads="1"/>
          </p:cNvSpPr>
          <p:nvPr/>
        </p:nvSpPr>
        <p:spPr bwMode="auto">
          <a:xfrm>
            <a:off x="4572000" y="4581525"/>
            <a:ext cx="43926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kumimoji="0" lang="zh-CN" altLang="en-US" sz="3200" b="1">
                <a:solidFill>
                  <a:schemeClr val="bg1"/>
                </a:solidFill>
              </a:rPr>
              <a:t>关键</a:t>
            </a:r>
            <a:r>
              <a:rPr kumimoji="0" lang="zh-CN" altLang="en-US" sz="3200" b="1"/>
              <a:t>：寻找共享项</a:t>
            </a:r>
            <a:r>
              <a:rPr kumimoji="0" lang="en-US" altLang="zh-CN" sz="3200" b="1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4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/>
              <a:t>5. </a:t>
            </a:r>
            <a:r>
              <a:rPr lang="zh-CN" altLang="en-US" sz="4000" b="1"/>
              <a:t>多级门电路</a:t>
            </a:r>
            <a:endParaRPr lang="en-US" altLang="zh-CN" sz="4000" b="1"/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395288" y="25654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654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多级门电路</a:t>
            </a:r>
            <a:r>
              <a:rPr lang="zh-CN" altLang="en-US" sz="3200" b="1"/>
              <a:t>（</a:t>
            </a:r>
            <a:r>
              <a:rPr lang="en-US" altLang="zh-CN" sz="3200" b="1"/>
              <a:t>Multi-Level Circuits</a:t>
            </a:r>
            <a:r>
              <a:rPr lang="zh-CN" altLang="en-US" sz="3200" b="1"/>
              <a:t>）</a:t>
            </a:r>
            <a:endParaRPr lang="en-US" altLang="zh-CN" sz="3200" b="1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例子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1676400"/>
            <a:ext cx="2590800" cy="1295400"/>
            <a:chOff x="48" y="1824"/>
            <a:chExt cx="1632" cy="816"/>
          </a:xfrm>
        </p:grpSpPr>
        <p:sp>
          <p:nvSpPr>
            <p:cNvPr id="773123" name="Rectangle 3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24" name="Rectangle 4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25" name="Rectangle 5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26" name="Rectangle 6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27" name="Rectangle 7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28" name="Rectangle 8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29" name="Rectangle 9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30" name="Rectangle 10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821" name="Line 11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2" name="Line 12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3" name="Line 13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4" name="Line 14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5" name="Line 15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6" name="Line 16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7" name="Line 17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8" name="Line 18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9" name="Line 19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0" name="Line 20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3141" name="Text Box 21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773142" name="Text Box 22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43" name="Text Box 23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3144" name="Text Box 24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29200" y="1676400"/>
            <a:ext cx="2590800" cy="1295400"/>
            <a:chOff x="48" y="1824"/>
            <a:chExt cx="1632" cy="816"/>
          </a:xfrm>
        </p:grpSpPr>
        <p:sp>
          <p:nvSpPr>
            <p:cNvPr id="773146" name="Rectangle 26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47" name="Rectangle 27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48" name="Rectangle 28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49" name="Rectangle 29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50" name="Rectangle 30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51" name="Rectangle 31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52" name="Rectangle 32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53" name="Rectangle 33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799" name="Line 34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Line 35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1" name="Line 36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2" name="Line 37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3" name="Line 38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4" name="Line 39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5" name="Line 40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Line 41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7" name="Line 42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8" name="Line 43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3164" name="Text Box 44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773165" name="Text Box 45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66" name="Text Box 46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3167" name="Text Box 47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773169" name="Oval 49"/>
          <p:cNvSpPr>
            <a:spLocks noChangeArrowheads="1"/>
          </p:cNvSpPr>
          <p:nvPr/>
        </p:nvSpPr>
        <p:spPr bwMode="auto">
          <a:xfrm>
            <a:off x="5600700" y="2590800"/>
            <a:ext cx="3810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773170" name="Oval 50"/>
          <p:cNvSpPr>
            <a:spLocks noChangeArrowheads="1"/>
          </p:cNvSpPr>
          <p:nvPr/>
        </p:nvSpPr>
        <p:spPr bwMode="auto">
          <a:xfrm>
            <a:off x="1981200" y="2590800"/>
            <a:ext cx="3810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773171" name="AutoShape 51"/>
          <p:cNvSpPr>
            <a:spLocks noChangeArrowheads="1"/>
          </p:cNvSpPr>
          <p:nvPr/>
        </p:nvSpPr>
        <p:spPr bwMode="auto">
          <a:xfrm>
            <a:off x="2571750" y="2266950"/>
            <a:ext cx="8382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72" name="Oval 52"/>
          <p:cNvSpPr>
            <a:spLocks noChangeArrowheads="1"/>
          </p:cNvSpPr>
          <p:nvPr/>
        </p:nvSpPr>
        <p:spPr bwMode="auto">
          <a:xfrm>
            <a:off x="6648450" y="2228850"/>
            <a:ext cx="381000" cy="7620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74" name="Text Box 54"/>
          <p:cNvSpPr txBox="1">
            <a:spLocks noChangeArrowheads="1"/>
          </p:cNvSpPr>
          <p:nvPr/>
        </p:nvSpPr>
        <p:spPr bwMode="auto">
          <a:xfrm>
            <a:off x="2720975" y="106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773175" name="Text Box 55"/>
          <p:cNvSpPr txBox="1">
            <a:spLocks noChangeArrowheads="1"/>
          </p:cNvSpPr>
          <p:nvPr/>
        </p:nvSpPr>
        <p:spPr bwMode="auto">
          <a:xfrm>
            <a:off x="6249988" y="1143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403350" y="3500438"/>
            <a:ext cx="2971800" cy="519112"/>
            <a:chOff x="480" y="2592"/>
            <a:chExt cx="1872" cy="327"/>
          </a:xfrm>
        </p:grpSpPr>
        <p:sp>
          <p:nvSpPr>
            <p:cNvPr id="773173" name="Text Box 53"/>
            <p:cNvSpPr txBox="1">
              <a:spLocks noChangeArrowheads="1"/>
            </p:cNvSpPr>
            <p:nvPr/>
          </p:nvSpPr>
          <p:spPr bwMode="auto">
            <a:xfrm>
              <a:off x="480" y="2592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ABC</a:t>
              </a:r>
            </a:p>
          </p:txBody>
        </p:sp>
        <p:sp>
          <p:nvSpPr>
            <p:cNvPr id="32789" name="Line 56"/>
            <p:cNvSpPr>
              <a:spLocks noChangeShapeType="1"/>
            </p:cNvSpPr>
            <p:nvPr/>
          </p:nvSpPr>
          <p:spPr bwMode="auto">
            <a:xfrm>
              <a:off x="1608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Line 57"/>
            <p:cNvSpPr>
              <a:spLocks noChangeShapeType="1"/>
            </p:cNvSpPr>
            <p:nvPr/>
          </p:nvSpPr>
          <p:spPr bwMode="auto">
            <a:xfrm>
              <a:off x="1800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076825" y="3429000"/>
            <a:ext cx="2971800" cy="519113"/>
            <a:chOff x="3120" y="2592"/>
            <a:chExt cx="1872" cy="327"/>
          </a:xfrm>
        </p:grpSpPr>
        <p:sp>
          <p:nvSpPr>
            <p:cNvPr id="773180" name="Text Box 60"/>
            <p:cNvSpPr txBox="1">
              <a:spLocks noChangeArrowheads="1"/>
            </p:cNvSpPr>
            <p:nvPr/>
          </p:nvSpPr>
          <p:spPr bwMode="auto">
            <a:xfrm>
              <a:off x="3120" y="2592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ABC</a:t>
              </a:r>
            </a:p>
          </p:txBody>
        </p:sp>
        <p:sp>
          <p:nvSpPr>
            <p:cNvPr id="32786" name="Line 61"/>
            <p:cNvSpPr>
              <a:spLocks noChangeShapeType="1"/>
            </p:cNvSpPr>
            <p:nvPr/>
          </p:nvSpPr>
          <p:spPr bwMode="auto">
            <a:xfrm>
              <a:off x="4368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62"/>
            <p:cNvSpPr>
              <a:spLocks noChangeShapeType="1"/>
            </p:cNvSpPr>
            <p:nvPr/>
          </p:nvSpPr>
          <p:spPr bwMode="auto">
            <a:xfrm>
              <a:off x="4560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1330325" y="4365625"/>
            <a:ext cx="72739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0" lang="zh-CN" altLang="en-US" sz="2800" b="1" dirty="0"/>
              <a:t>找到与操作的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共享项；</a:t>
            </a:r>
            <a:endParaRPr kumimoji="0" lang="en-US" altLang="zh-CN" sz="2800" b="1" dirty="0">
              <a:solidFill>
                <a:schemeClr val="bg1"/>
              </a:solidFill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0" lang="zh-CN" altLang="en-US" sz="2800" b="1" dirty="0"/>
              <a:t>利用共享项简化。</a:t>
            </a:r>
            <a:endParaRPr kumimoji="0" lang="en-US" altLang="zh-CN" sz="2800" b="1" dirty="0"/>
          </a:p>
        </p:txBody>
      </p:sp>
      <p:pic>
        <p:nvPicPr>
          <p:cNvPr id="32783" name="Picture 6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4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多输出电路的设计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69" grpId="0" animBg="1" autoUpdateAnimBg="0"/>
      <p:bldP spid="773170" grpId="0" animBg="1" autoUpdateAnimBg="0"/>
      <p:bldP spid="773171" grpId="0" animBg="1"/>
      <p:bldP spid="773172" grpId="0" animBg="1"/>
      <p:bldP spid="327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1438"/>
            <a:ext cx="60912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14738"/>
            <a:ext cx="6243638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684213" y="188913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3200" b="1">
                <a:solidFill>
                  <a:srgbClr val="0000FF"/>
                </a:solidFill>
                <a:latin typeface="Times New Roman" pitchFamily="18" charset="0"/>
              </a:rPr>
              <a:t>多输出电路的化简</a:t>
            </a:r>
            <a:endParaRPr kumimoji="0" lang="en-US" altLang="zh-CN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33799" name="Picture 11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/>
              <a:t>5. </a:t>
            </a:r>
            <a:r>
              <a:rPr lang="zh-CN" altLang="en-US" sz="4000" b="1"/>
              <a:t>多级门电路</a:t>
            </a:r>
            <a:endParaRPr lang="en-US" altLang="zh-CN" sz="4000" b="1"/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395288" y="48339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339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例子</a:t>
            </a:r>
            <a:endParaRPr lang="en-US" altLang="zh-CN" sz="32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2091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396552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三人表决器的设计</a:t>
            </a:r>
            <a:endParaRPr lang="en-US" altLang="zh-CN" sz="2800" b="1" dirty="0"/>
          </a:p>
        </p:txBody>
      </p:sp>
      <p:pic>
        <p:nvPicPr>
          <p:cNvPr id="35843" name="Picture 31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11"/>
          <p:cNvGrpSpPr>
            <a:grpSpLocks/>
          </p:cNvGrpSpPr>
          <p:nvPr/>
        </p:nvGrpSpPr>
        <p:grpSpPr bwMode="auto">
          <a:xfrm>
            <a:off x="3059113" y="908050"/>
            <a:ext cx="5638800" cy="2133600"/>
            <a:chOff x="816" y="720"/>
            <a:chExt cx="3552" cy="1344"/>
          </a:xfrm>
        </p:grpSpPr>
        <p:cxnSp>
          <p:nvCxnSpPr>
            <p:cNvPr id="35905" name="AutoShape 312"/>
            <p:cNvCxnSpPr>
              <a:cxnSpLocks noChangeShapeType="1"/>
            </p:cNvCxnSpPr>
            <p:nvPr/>
          </p:nvCxnSpPr>
          <p:spPr bwMode="auto">
            <a:xfrm>
              <a:off x="1632" y="1488"/>
              <a:ext cx="480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6" name="AutoShape 313"/>
            <p:cNvCxnSpPr>
              <a:cxnSpLocks noChangeShapeType="1"/>
            </p:cNvCxnSpPr>
            <p:nvPr/>
          </p:nvCxnSpPr>
          <p:spPr bwMode="auto">
            <a:xfrm>
              <a:off x="1632" y="1728"/>
              <a:ext cx="480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314"/>
            <p:cNvCxnSpPr>
              <a:cxnSpLocks noChangeShapeType="1"/>
            </p:cNvCxnSpPr>
            <p:nvPr/>
          </p:nvCxnSpPr>
          <p:spPr bwMode="auto">
            <a:xfrm>
              <a:off x="1632" y="1968"/>
              <a:ext cx="480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8" name="Rectangle 315"/>
            <p:cNvSpPr>
              <a:spLocks noChangeArrowheads="1"/>
            </p:cNvSpPr>
            <p:nvPr/>
          </p:nvSpPr>
          <p:spPr bwMode="auto">
            <a:xfrm>
              <a:off x="2064" y="1392"/>
              <a:ext cx="1248" cy="67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b="1"/>
                <a:t>表决器</a:t>
              </a:r>
              <a:endParaRPr kumimoji="0" lang="en-US" altLang="zh-CN" b="1"/>
            </a:p>
          </p:txBody>
        </p:sp>
        <p:sp>
          <p:nvSpPr>
            <p:cNvPr id="35909" name="Line 316"/>
            <p:cNvSpPr>
              <a:spLocks noChangeShapeType="1"/>
            </p:cNvSpPr>
            <p:nvPr/>
          </p:nvSpPr>
          <p:spPr bwMode="auto">
            <a:xfrm flipH="1" flipV="1">
              <a:off x="1152" y="1392"/>
              <a:ext cx="48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0" name="Line 317"/>
            <p:cNvSpPr>
              <a:spLocks noChangeShapeType="1"/>
            </p:cNvSpPr>
            <p:nvPr/>
          </p:nvSpPr>
          <p:spPr bwMode="auto">
            <a:xfrm flipH="1" flipV="1">
              <a:off x="1152" y="1632"/>
              <a:ext cx="48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1" name="Line 318"/>
            <p:cNvSpPr>
              <a:spLocks noChangeShapeType="1"/>
            </p:cNvSpPr>
            <p:nvPr/>
          </p:nvSpPr>
          <p:spPr bwMode="auto">
            <a:xfrm flipH="1" flipV="1">
              <a:off x="1152" y="1872"/>
              <a:ext cx="48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2" name="Line 319"/>
            <p:cNvSpPr>
              <a:spLocks noChangeShapeType="1"/>
            </p:cNvSpPr>
            <p:nvPr/>
          </p:nvSpPr>
          <p:spPr bwMode="auto">
            <a:xfrm>
              <a:off x="3312" y="1776"/>
              <a:ext cx="6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3" name="Line 320"/>
            <p:cNvSpPr>
              <a:spLocks noChangeShapeType="1"/>
            </p:cNvSpPr>
            <p:nvPr/>
          </p:nvSpPr>
          <p:spPr bwMode="auto">
            <a:xfrm flipV="1">
              <a:off x="3648" y="158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4" name="Oval 321"/>
            <p:cNvSpPr>
              <a:spLocks noChangeArrowheads="1"/>
            </p:cNvSpPr>
            <p:nvPr/>
          </p:nvSpPr>
          <p:spPr bwMode="auto">
            <a:xfrm>
              <a:off x="1090" y="1344"/>
              <a:ext cx="50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5" name="Oval 322"/>
            <p:cNvSpPr>
              <a:spLocks noChangeArrowheads="1"/>
            </p:cNvSpPr>
            <p:nvPr/>
          </p:nvSpPr>
          <p:spPr bwMode="auto">
            <a:xfrm>
              <a:off x="1200" y="1200"/>
              <a:ext cx="50" cy="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6" name="Oval 323"/>
            <p:cNvSpPr>
              <a:spLocks noChangeArrowheads="1"/>
            </p:cNvSpPr>
            <p:nvPr/>
          </p:nvSpPr>
          <p:spPr bwMode="auto">
            <a:xfrm>
              <a:off x="1080" y="1606"/>
              <a:ext cx="50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7" name="Oval 324"/>
            <p:cNvSpPr>
              <a:spLocks noChangeArrowheads="1"/>
            </p:cNvSpPr>
            <p:nvPr/>
          </p:nvSpPr>
          <p:spPr bwMode="auto">
            <a:xfrm>
              <a:off x="1080" y="1846"/>
              <a:ext cx="50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8" name="Oval 325"/>
            <p:cNvSpPr>
              <a:spLocks noChangeArrowheads="1"/>
            </p:cNvSpPr>
            <p:nvPr/>
          </p:nvSpPr>
          <p:spPr bwMode="auto">
            <a:xfrm>
              <a:off x="1198" y="1728"/>
              <a:ext cx="50" cy="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9" name="Oval 326"/>
            <p:cNvSpPr>
              <a:spLocks noChangeArrowheads="1"/>
            </p:cNvSpPr>
            <p:nvPr/>
          </p:nvSpPr>
          <p:spPr bwMode="auto">
            <a:xfrm>
              <a:off x="1200" y="1486"/>
              <a:ext cx="50" cy="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0" name="Line 327"/>
            <p:cNvSpPr>
              <a:spLocks noChangeShapeType="1"/>
            </p:cNvSpPr>
            <p:nvPr/>
          </p:nvSpPr>
          <p:spPr bwMode="auto">
            <a:xfrm>
              <a:off x="1248" y="175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1" name="Line 328"/>
            <p:cNvSpPr>
              <a:spLocks noChangeShapeType="1"/>
            </p:cNvSpPr>
            <p:nvPr/>
          </p:nvSpPr>
          <p:spPr bwMode="auto">
            <a:xfrm>
              <a:off x="1248" y="15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2" name="Line 329"/>
            <p:cNvSpPr>
              <a:spLocks noChangeShapeType="1"/>
            </p:cNvSpPr>
            <p:nvPr/>
          </p:nvSpPr>
          <p:spPr bwMode="auto">
            <a:xfrm>
              <a:off x="1260" y="12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3" name="Line 330"/>
            <p:cNvSpPr>
              <a:spLocks noChangeShapeType="1"/>
            </p:cNvSpPr>
            <p:nvPr/>
          </p:nvSpPr>
          <p:spPr bwMode="auto">
            <a:xfrm flipV="1">
              <a:off x="1344" y="936"/>
              <a:ext cx="0" cy="8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4" name="Line 331"/>
            <p:cNvSpPr>
              <a:spLocks noChangeShapeType="1"/>
            </p:cNvSpPr>
            <p:nvPr/>
          </p:nvSpPr>
          <p:spPr bwMode="auto">
            <a:xfrm flipH="1">
              <a:off x="864" y="187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5" name="Line 332"/>
            <p:cNvSpPr>
              <a:spLocks noChangeShapeType="1"/>
            </p:cNvSpPr>
            <p:nvPr/>
          </p:nvSpPr>
          <p:spPr bwMode="auto">
            <a:xfrm flipH="1">
              <a:off x="864" y="163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6" name="Line 333"/>
            <p:cNvSpPr>
              <a:spLocks noChangeShapeType="1"/>
            </p:cNvSpPr>
            <p:nvPr/>
          </p:nvSpPr>
          <p:spPr bwMode="auto">
            <a:xfrm flipH="1">
              <a:off x="864" y="1368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7" name="Line 334"/>
            <p:cNvSpPr>
              <a:spLocks noChangeShapeType="1"/>
            </p:cNvSpPr>
            <p:nvPr/>
          </p:nvSpPr>
          <p:spPr bwMode="auto">
            <a:xfrm flipV="1">
              <a:off x="864" y="1056"/>
              <a:ext cx="0" cy="8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8" name="Line 335"/>
            <p:cNvSpPr>
              <a:spLocks noChangeShapeType="1"/>
            </p:cNvSpPr>
            <p:nvPr/>
          </p:nvSpPr>
          <p:spPr bwMode="auto">
            <a:xfrm>
              <a:off x="816" y="105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368" name="Text Box 336"/>
            <p:cNvSpPr txBox="1">
              <a:spLocks noChangeArrowheads="1"/>
            </p:cNvSpPr>
            <p:nvPr/>
          </p:nvSpPr>
          <p:spPr bwMode="auto">
            <a:xfrm>
              <a:off x="1200" y="72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84369" name="Oval 337"/>
            <p:cNvSpPr>
              <a:spLocks noChangeArrowheads="1"/>
            </p:cNvSpPr>
            <p:nvPr/>
          </p:nvSpPr>
          <p:spPr bwMode="auto">
            <a:xfrm>
              <a:off x="3504" y="1344"/>
              <a:ext cx="240" cy="24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×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931" name="Line 338"/>
            <p:cNvSpPr>
              <a:spLocks noChangeShapeType="1"/>
            </p:cNvSpPr>
            <p:nvPr/>
          </p:nvSpPr>
          <p:spPr bwMode="auto">
            <a:xfrm flipV="1">
              <a:off x="3636" y="1200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32" name="Line 339"/>
            <p:cNvSpPr>
              <a:spLocks noChangeShapeType="1"/>
            </p:cNvSpPr>
            <p:nvPr/>
          </p:nvSpPr>
          <p:spPr bwMode="auto">
            <a:xfrm>
              <a:off x="3564" y="120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372" name="Text Box 340"/>
            <p:cNvSpPr txBox="1">
              <a:spLocks noChangeArrowheads="1"/>
            </p:cNvSpPr>
            <p:nvPr/>
          </p:nvSpPr>
          <p:spPr bwMode="auto">
            <a:xfrm>
              <a:off x="4032" y="16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3" name="Group 341"/>
          <p:cNvGrpSpPr>
            <a:grpSpLocks/>
          </p:cNvGrpSpPr>
          <p:nvPr/>
        </p:nvGrpSpPr>
        <p:grpSpPr bwMode="auto">
          <a:xfrm>
            <a:off x="596900" y="1700560"/>
            <a:ext cx="1795463" cy="4064000"/>
            <a:chOff x="240" y="1458"/>
            <a:chExt cx="1131" cy="2559"/>
          </a:xfrm>
        </p:grpSpPr>
        <p:sp>
          <p:nvSpPr>
            <p:cNvPr id="684374" name="Text Box 342"/>
            <p:cNvSpPr txBox="1">
              <a:spLocks noChangeArrowheads="1"/>
            </p:cNvSpPr>
            <p:nvPr/>
          </p:nvSpPr>
          <p:spPr bwMode="auto">
            <a:xfrm>
              <a:off x="240" y="1458"/>
              <a:ext cx="1104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lang="en-US" altLang="zh-CN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0  0  0     0 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0  0  1     0 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0  1  0     0 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0  1  1     1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1  0  0     0 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1  0  1     1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1  1  0     1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1  1  1     1  </a:t>
              </a:r>
            </a:p>
          </p:txBody>
        </p:sp>
        <p:sp>
          <p:nvSpPr>
            <p:cNvPr id="35903" name="Line 343"/>
            <p:cNvSpPr>
              <a:spLocks noChangeShapeType="1"/>
            </p:cNvSpPr>
            <p:nvPr/>
          </p:nvSpPr>
          <p:spPr bwMode="auto">
            <a:xfrm>
              <a:off x="912" y="1473"/>
              <a:ext cx="0" cy="253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344"/>
            <p:cNvSpPr>
              <a:spLocks noChangeShapeType="1"/>
            </p:cNvSpPr>
            <p:nvPr/>
          </p:nvSpPr>
          <p:spPr bwMode="auto">
            <a:xfrm>
              <a:off x="240" y="1728"/>
              <a:ext cx="1131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45"/>
          <p:cNvGrpSpPr>
            <a:grpSpLocks/>
          </p:cNvGrpSpPr>
          <p:nvPr/>
        </p:nvGrpSpPr>
        <p:grpSpPr bwMode="auto">
          <a:xfrm>
            <a:off x="2916238" y="3427413"/>
            <a:ext cx="2590800" cy="1295400"/>
            <a:chOff x="48" y="1824"/>
            <a:chExt cx="1632" cy="816"/>
          </a:xfrm>
        </p:grpSpPr>
        <p:sp>
          <p:nvSpPr>
            <p:cNvPr id="35880" name="Rectangle 346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1" name="Rectangle 347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2" name="Rectangle 348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3" name="Rectangle 349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84" name="Rectangle 350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85" name="Rectangle 351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6" name="Rectangle 352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87" name="Rectangle 353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88" name="Line 354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9" name="Line 355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0" name="Line 356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1" name="Line 357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2" name="Line 358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3" name="Line 359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4" name="Line 360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5" name="Line 361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6" name="Line 362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7" name="Line 363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8" name="Text Box 364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35899" name="Text Box 365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900" name="Text Box 366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901" name="Text Box 367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684400" name="Oval 368"/>
          <p:cNvSpPr>
            <a:spLocks noChangeArrowheads="1"/>
          </p:cNvSpPr>
          <p:nvPr/>
        </p:nvSpPr>
        <p:spPr bwMode="auto">
          <a:xfrm>
            <a:off x="4500563" y="4005263"/>
            <a:ext cx="304800" cy="6858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401" name="Oval 369"/>
          <p:cNvSpPr>
            <a:spLocks noChangeArrowheads="1"/>
          </p:cNvSpPr>
          <p:nvPr/>
        </p:nvSpPr>
        <p:spPr bwMode="auto">
          <a:xfrm>
            <a:off x="3949700" y="4383088"/>
            <a:ext cx="9144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402" name="Oval 370"/>
          <p:cNvSpPr>
            <a:spLocks noChangeArrowheads="1"/>
          </p:cNvSpPr>
          <p:nvPr/>
        </p:nvSpPr>
        <p:spPr bwMode="auto">
          <a:xfrm>
            <a:off x="4483100" y="4402138"/>
            <a:ext cx="9144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403" name="Text Box 371"/>
          <p:cNvSpPr txBox="1">
            <a:spLocks noChangeArrowheads="1"/>
          </p:cNvSpPr>
          <p:nvPr/>
        </p:nvSpPr>
        <p:spPr bwMode="auto">
          <a:xfrm>
            <a:off x="2987675" y="5227638"/>
            <a:ext cx="2590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F=</a:t>
            </a:r>
            <a:r>
              <a:rPr lang="en-US" altLang="zh-CN" sz="2800" b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BC</a:t>
            </a:r>
          </a:p>
        </p:txBody>
      </p:sp>
      <p:grpSp>
        <p:nvGrpSpPr>
          <p:cNvPr id="5" name="Group 372"/>
          <p:cNvGrpSpPr>
            <a:grpSpLocks/>
          </p:cNvGrpSpPr>
          <p:nvPr/>
        </p:nvGrpSpPr>
        <p:grpSpPr bwMode="auto">
          <a:xfrm>
            <a:off x="6227763" y="3357563"/>
            <a:ext cx="2438400" cy="2667000"/>
            <a:chOff x="3792" y="2112"/>
            <a:chExt cx="1536" cy="1680"/>
          </a:xfrm>
        </p:grpSpPr>
        <p:sp>
          <p:nvSpPr>
            <p:cNvPr id="684405" name="Text Box 373"/>
            <p:cNvSpPr txBox="1">
              <a:spLocks noChangeArrowheads="1"/>
            </p:cNvSpPr>
            <p:nvPr/>
          </p:nvSpPr>
          <p:spPr bwMode="auto">
            <a:xfrm>
              <a:off x="4416" y="24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35854" name="Line 374"/>
            <p:cNvSpPr>
              <a:spLocks noChangeShapeType="1"/>
            </p:cNvSpPr>
            <p:nvPr/>
          </p:nvSpPr>
          <p:spPr bwMode="auto">
            <a:xfrm flipV="1">
              <a:off x="4522" y="2815"/>
              <a:ext cx="0" cy="19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5" name="Line 375"/>
            <p:cNvSpPr>
              <a:spLocks noChangeShapeType="1"/>
            </p:cNvSpPr>
            <p:nvPr/>
          </p:nvSpPr>
          <p:spPr bwMode="auto">
            <a:xfrm flipV="1">
              <a:off x="5041" y="2815"/>
              <a:ext cx="0" cy="19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6" name="Line 376"/>
            <p:cNvSpPr>
              <a:spLocks noChangeShapeType="1"/>
            </p:cNvSpPr>
            <p:nvPr/>
          </p:nvSpPr>
          <p:spPr bwMode="auto">
            <a:xfrm>
              <a:off x="4128" y="3280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7" name="Line 377"/>
            <p:cNvSpPr>
              <a:spLocks noChangeShapeType="1"/>
            </p:cNvSpPr>
            <p:nvPr/>
          </p:nvSpPr>
          <p:spPr bwMode="auto">
            <a:xfrm>
              <a:off x="4451" y="3280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8" name="Rectangle 378"/>
            <p:cNvSpPr>
              <a:spLocks noChangeArrowheads="1"/>
            </p:cNvSpPr>
            <p:nvPr/>
          </p:nvSpPr>
          <p:spPr bwMode="auto">
            <a:xfrm>
              <a:off x="4378" y="3076"/>
              <a:ext cx="331" cy="192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379"/>
            <p:cNvSpPr>
              <a:spLocks noChangeArrowheads="1"/>
            </p:cNvSpPr>
            <p:nvPr/>
          </p:nvSpPr>
          <p:spPr bwMode="auto">
            <a:xfrm>
              <a:off x="4896" y="3076"/>
              <a:ext cx="327" cy="192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380"/>
            <p:cNvSpPr>
              <a:spLocks noChangeArrowheads="1"/>
            </p:cNvSpPr>
            <p:nvPr/>
          </p:nvSpPr>
          <p:spPr bwMode="auto">
            <a:xfrm>
              <a:off x="3859" y="3076"/>
              <a:ext cx="337" cy="192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381"/>
            <p:cNvSpPr>
              <a:spLocks noChangeShapeType="1"/>
            </p:cNvSpPr>
            <p:nvPr/>
          </p:nvSpPr>
          <p:spPr bwMode="auto">
            <a:xfrm flipV="1">
              <a:off x="4016" y="2815"/>
              <a:ext cx="0" cy="19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414" name="Text Box 382"/>
            <p:cNvSpPr txBox="1">
              <a:spLocks noChangeArrowheads="1"/>
            </p:cNvSpPr>
            <p:nvPr/>
          </p:nvSpPr>
          <p:spPr bwMode="auto">
            <a:xfrm>
              <a:off x="4301" y="2112"/>
              <a:ext cx="40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4415" name="Rectangle 383"/>
            <p:cNvSpPr>
              <a:spLocks noChangeArrowheads="1"/>
            </p:cNvSpPr>
            <p:nvPr/>
          </p:nvSpPr>
          <p:spPr bwMode="auto">
            <a:xfrm rot="-5400000">
              <a:off x="4412" y="2315"/>
              <a:ext cx="210" cy="467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5864" name="Line 384"/>
            <p:cNvSpPr>
              <a:spLocks noChangeShapeType="1"/>
            </p:cNvSpPr>
            <p:nvPr/>
          </p:nvSpPr>
          <p:spPr bwMode="auto">
            <a:xfrm rot="-5400000">
              <a:off x="4419" y="2313"/>
              <a:ext cx="21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5" name="Line 385"/>
            <p:cNvSpPr>
              <a:spLocks noChangeShapeType="1"/>
            </p:cNvSpPr>
            <p:nvPr/>
          </p:nvSpPr>
          <p:spPr bwMode="auto">
            <a:xfrm rot="-5400000">
              <a:off x="4419" y="2755"/>
              <a:ext cx="21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6" name="Line 386"/>
            <p:cNvSpPr>
              <a:spLocks noChangeShapeType="1"/>
            </p:cNvSpPr>
            <p:nvPr/>
          </p:nvSpPr>
          <p:spPr bwMode="auto">
            <a:xfrm>
              <a:off x="3999" y="2809"/>
              <a:ext cx="37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7" name="Line 387"/>
            <p:cNvSpPr>
              <a:spLocks noChangeShapeType="1"/>
            </p:cNvSpPr>
            <p:nvPr/>
          </p:nvSpPr>
          <p:spPr bwMode="auto">
            <a:xfrm flipV="1">
              <a:off x="4373" y="2665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8" name="Line 388"/>
            <p:cNvSpPr>
              <a:spLocks noChangeShapeType="1"/>
            </p:cNvSpPr>
            <p:nvPr/>
          </p:nvSpPr>
          <p:spPr bwMode="auto">
            <a:xfrm flipH="1">
              <a:off x="4688" y="2809"/>
              <a:ext cx="3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9" name="Line 389"/>
            <p:cNvSpPr>
              <a:spLocks noChangeShapeType="1"/>
            </p:cNvSpPr>
            <p:nvPr/>
          </p:nvSpPr>
          <p:spPr bwMode="auto">
            <a:xfrm flipV="1">
              <a:off x="4699" y="2665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0" name="Line 390"/>
            <p:cNvSpPr>
              <a:spLocks noChangeShapeType="1"/>
            </p:cNvSpPr>
            <p:nvPr/>
          </p:nvSpPr>
          <p:spPr bwMode="auto">
            <a:xfrm>
              <a:off x="3936" y="3264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1" name="Line 391"/>
            <p:cNvSpPr>
              <a:spLocks noChangeShapeType="1"/>
            </p:cNvSpPr>
            <p:nvPr/>
          </p:nvSpPr>
          <p:spPr bwMode="auto">
            <a:xfrm>
              <a:off x="4608" y="3280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2" name="Line 392"/>
            <p:cNvSpPr>
              <a:spLocks noChangeShapeType="1"/>
            </p:cNvSpPr>
            <p:nvPr/>
          </p:nvSpPr>
          <p:spPr bwMode="auto">
            <a:xfrm>
              <a:off x="4992" y="3280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3" name="Line 393"/>
            <p:cNvSpPr>
              <a:spLocks noChangeShapeType="1"/>
            </p:cNvSpPr>
            <p:nvPr/>
          </p:nvSpPr>
          <p:spPr bwMode="auto">
            <a:xfrm>
              <a:off x="5136" y="3280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426" name="Text Box 394"/>
            <p:cNvSpPr txBox="1">
              <a:spLocks noChangeArrowheads="1"/>
            </p:cNvSpPr>
            <p:nvPr/>
          </p:nvSpPr>
          <p:spPr bwMode="auto">
            <a:xfrm>
              <a:off x="3792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84427" name="Text Box 395"/>
            <p:cNvSpPr txBox="1">
              <a:spLocks noChangeArrowheads="1"/>
            </p:cNvSpPr>
            <p:nvPr/>
          </p:nvSpPr>
          <p:spPr bwMode="auto">
            <a:xfrm>
              <a:off x="4032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4428" name="Text Box 396"/>
            <p:cNvSpPr txBox="1">
              <a:spLocks noChangeArrowheads="1"/>
            </p:cNvSpPr>
            <p:nvPr/>
          </p:nvSpPr>
          <p:spPr bwMode="auto">
            <a:xfrm>
              <a:off x="4320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84429" name="Text Box 397"/>
            <p:cNvSpPr txBox="1">
              <a:spLocks noChangeArrowheads="1"/>
            </p:cNvSpPr>
            <p:nvPr/>
          </p:nvSpPr>
          <p:spPr bwMode="auto">
            <a:xfrm>
              <a:off x="4512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84430" name="Text Box 398"/>
            <p:cNvSpPr txBox="1">
              <a:spLocks noChangeArrowheads="1"/>
            </p:cNvSpPr>
            <p:nvPr/>
          </p:nvSpPr>
          <p:spPr bwMode="auto">
            <a:xfrm>
              <a:off x="5040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84431" name="Text Box 399"/>
            <p:cNvSpPr txBox="1">
              <a:spLocks noChangeArrowheads="1"/>
            </p:cNvSpPr>
            <p:nvPr/>
          </p:nvSpPr>
          <p:spPr bwMode="auto">
            <a:xfrm>
              <a:off x="4848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71538" y="1268760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8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68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8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400" grpId="0" animBg="1"/>
      <p:bldP spid="684401" grpId="0" animBg="1"/>
      <p:bldP spid="684402" grpId="0" animBg="1"/>
      <p:bldP spid="684403" grpId="0" autoUpdateAnimBg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举重比赛裁判电路的设计</a:t>
            </a:r>
            <a:endParaRPr lang="en-US" altLang="zh-CN" sz="2800" b="1" dirty="0"/>
          </a:p>
        </p:txBody>
      </p:sp>
      <p:pic>
        <p:nvPicPr>
          <p:cNvPr id="36867" name="Picture 16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0097" name="Text Box 161"/>
          <p:cNvSpPr txBox="1">
            <a:spLocks noChangeArrowheads="1"/>
          </p:cNvSpPr>
          <p:nvPr/>
        </p:nvSpPr>
        <p:spPr bwMode="auto">
          <a:xfrm>
            <a:off x="539552" y="2251192"/>
            <a:ext cx="36004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15963" indent="320675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比赛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结果用红、绿两只灯显示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85725" lvl="1" indent="276225" eaLnBrk="1" hangingPunct="1">
              <a:spcBef>
                <a:spcPct val="50000"/>
              </a:spcBef>
              <a:buClr>
                <a:srgbClr val="006600"/>
              </a:buClr>
              <a:buSzPct val="40000"/>
              <a:buFont typeface="Wingdings" pitchFamily="2" charset="2"/>
              <a:buChar char="l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两灯都亮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成功</a:t>
            </a:r>
            <a:endParaRPr lang="en-US" altLang="zh-CN" sz="2800" b="1" dirty="0"/>
          </a:p>
          <a:p>
            <a:pPr marL="85725" lvl="1" indent="276225" eaLnBrk="1" hangingPunct="1">
              <a:spcBef>
                <a:spcPct val="50000"/>
              </a:spcBef>
              <a:buClr>
                <a:srgbClr val="006600"/>
              </a:buClr>
              <a:buSzPct val="40000"/>
              <a:buFont typeface="Wingdings" pitchFamily="2" charset="2"/>
              <a:buChar char="l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只有红灯亮</a:t>
            </a:r>
            <a:r>
              <a:rPr lang="en-US" altLang="zh-CN" sz="2800" b="1" dirty="0"/>
              <a:t> : </a:t>
            </a:r>
            <a:r>
              <a:rPr lang="zh-CN" altLang="en-US" sz="2800" b="1" dirty="0"/>
              <a:t>讨论</a:t>
            </a:r>
            <a:endParaRPr lang="en-US" altLang="zh-CN" sz="2800" b="1" dirty="0"/>
          </a:p>
          <a:p>
            <a:pPr marL="85725" lvl="1" indent="276225" eaLnBrk="1" hangingPunct="1">
              <a:spcBef>
                <a:spcPct val="50000"/>
              </a:spcBef>
              <a:buClr>
                <a:srgbClr val="006600"/>
              </a:buClr>
              <a:buSzPct val="40000"/>
              <a:buFont typeface="Wingdings" pitchFamily="2" charset="2"/>
              <a:buChar char="l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其他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失败</a:t>
            </a:r>
            <a:endParaRPr lang="en-US" altLang="zh-CN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44008" y="1772816"/>
            <a:ext cx="438897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一个主裁判，两个副裁判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个裁判均按下自己的按钮，红绿两只灯都亮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两个裁判（其中有一个是主裁判）按下自己的按钮，红绿两只灯都亮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两个裁判（均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是副裁判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或仅一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个主裁判按下自己的按钮，红灯亮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其它情况，红绿灯都灭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860032" y="1066055"/>
            <a:ext cx="4605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bg1"/>
                </a:solidFill>
              </a:rPr>
              <a:t>红绿灯与按钮的关系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: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9551" y="1066055"/>
            <a:ext cx="39352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bg1"/>
                </a:solidFill>
              </a:rPr>
              <a:t>比赛结果与红绿灯的关系：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499992" y="836712"/>
            <a:ext cx="25184" cy="6021288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097" grpId="0"/>
      <p:bldP spid="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754460"/>
            <a:ext cx="2133600" cy="4914900"/>
            <a:chOff x="384" y="855"/>
            <a:chExt cx="1344" cy="3096"/>
          </a:xfrm>
        </p:grpSpPr>
        <p:sp>
          <p:nvSpPr>
            <p:cNvPr id="667652" name="Text Box 4"/>
            <p:cNvSpPr txBox="1">
              <a:spLocks noChangeArrowheads="1"/>
            </p:cNvSpPr>
            <p:nvPr/>
          </p:nvSpPr>
          <p:spPr bwMode="auto">
            <a:xfrm>
              <a:off x="384" y="1089"/>
              <a:ext cx="1344" cy="2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B C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主副</a:t>
              </a:r>
              <a:r>
                <a:rPr lang="zh-CN" altLang="en-US" b="1" dirty="0" smtClean="0">
                  <a:latin typeface="黑体" pitchFamily="49" charset="-122"/>
                  <a:ea typeface="黑体" pitchFamily="49" charset="-122"/>
                </a:rPr>
                <a:t>副 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红 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绿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0  0  0      0   0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0  0  1      0   0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0  1  0      0   0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0  1  1      1   0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1  0  0      1   0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1  0  1      1   1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1  1  0      1   1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1  1  1      1   1</a:t>
              </a:r>
            </a:p>
          </p:txBody>
        </p:sp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658" y="855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180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真值表</a:t>
              </a:r>
              <a:endPara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019" name="Line 6"/>
            <p:cNvSpPr>
              <a:spLocks noChangeShapeType="1"/>
            </p:cNvSpPr>
            <p:nvPr/>
          </p:nvSpPr>
          <p:spPr bwMode="auto">
            <a:xfrm>
              <a:off x="1056" y="1104"/>
              <a:ext cx="0" cy="284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" name="Line 7"/>
            <p:cNvSpPr>
              <a:spLocks noChangeShapeType="1"/>
            </p:cNvSpPr>
            <p:nvPr/>
          </p:nvSpPr>
          <p:spPr bwMode="auto">
            <a:xfrm>
              <a:off x="384" y="1632"/>
              <a:ext cx="133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75856" y="439464"/>
            <a:ext cx="2590800" cy="1303338"/>
            <a:chOff x="48" y="1824"/>
            <a:chExt cx="1632" cy="821"/>
          </a:xfrm>
        </p:grpSpPr>
        <p:sp>
          <p:nvSpPr>
            <p:cNvPr id="667658" name="Rectangle 10"/>
            <p:cNvSpPr>
              <a:spLocks noChangeArrowheads="1"/>
            </p:cNvSpPr>
            <p:nvPr/>
          </p:nvSpPr>
          <p:spPr bwMode="auto">
            <a:xfrm>
              <a:off x="1354" y="2409"/>
              <a:ext cx="326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59" name="Rectangle 11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60" name="Rectangle 12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61" name="Rectangle 13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62" name="Rectangle 14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63" name="Rectangle 15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64" name="Rectangle 16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65" name="Rectangle 17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004" name="Line 18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5" name="Line 19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6" name="Line 20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7" name="Line 21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8" name="Line 22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9" name="Line 23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0" name="Line 24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1" name="Line 26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2" name="Line 27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676" name="Text Box 28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00   01    11    10</a:t>
              </a:r>
            </a:p>
          </p:txBody>
        </p:sp>
        <p:sp>
          <p:nvSpPr>
            <p:cNvPr id="667677" name="Text Box 29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78" name="Text Box 30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7679" name="Text Box 31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276600" y="2362200"/>
            <a:ext cx="2590800" cy="1295400"/>
            <a:chOff x="48" y="1824"/>
            <a:chExt cx="1632" cy="816"/>
          </a:xfrm>
        </p:grpSpPr>
        <p:sp>
          <p:nvSpPr>
            <p:cNvPr id="667681" name="Rectangle 33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82" name="Rectangle 34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83" name="Rectangle 35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84" name="Rectangle 36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85" name="Rectangle 37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86" name="Rectangle 38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87" name="Rectangle 39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88" name="Rectangle 40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982" name="Line 41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3" name="Line 42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4" name="Line 43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5" name="Line 44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6" name="Line 45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7" name="Line 46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8" name="Line 47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9" name="Line 48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90" name="Line 49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91" name="Line 50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699" name="Text Box 51"/>
            <p:cNvSpPr txBox="1">
              <a:spLocks noChangeArrowheads="1"/>
            </p:cNvSpPr>
            <p:nvPr/>
          </p:nvSpPr>
          <p:spPr bwMode="auto">
            <a:xfrm>
              <a:off x="405" y="1902"/>
              <a:ext cx="127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00   01    11     10</a:t>
              </a:r>
            </a:p>
          </p:txBody>
        </p:sp>
        <p:sp>
          <p:nvSpPr>
            <p:cNvPr id="667700" name="Text Box 52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701" name="Text Box 53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7702" name="Text Box 54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667703" name="Oval 55"/>
          <p:cNvSpPr>
            <a:spLocks noChangeArrowheads="1"/>
          </p:cNvSpPr>
          <p:nvPr/>
        </p:nvSpPr>
        <p:spPr bwMode="auto">
          <a:xfrm>
            <a:off x="4858594" y="983977"/>
            <a:ext cx="427037" cy="750887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704" name="AutoShape 56"/>
          <p:cNvSpPr>
            <a:spLocks noChangeArrowheads="1"/>
          </p:cNvSpPr>
          <p:nvPr/>
        </p:nvSpPr>
        <p:spPr bwMode="auto">
          <a:xfrm>
            <a:off x="3850531" y="1391964"/>
            <a:ext cx="1905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667705" name="Oval 57"/>
          <p:cNvSpPr>
            <a:spLocks noChangeArrowheads="1"/>
          </p:cNvSpPr>
          <p:nvPr/>
        </p:nvSpPr>
        <p:spPr bwMode="auto">
          <a:xfrm>
            <a:off x="4356100" y="3276600"/>
            <a:ext cx="9906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706" name="Oval 58"/>
          <p:cNvSpPr>
            <a:spLocks noChangeArrowheads="1"/>
          </p:cNvSpPr>
          <p:nvPr/>
        </p:nvSpPr>
        <p:spPr bwMode="auto">
          <a:xfrm>
            <a:off x="4859338" y="3276600"/>
            <a:ext cx="990600" cy="3810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6476256" y="1049064"/>
            <a:ext cx="205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=A+BC</a:t>
            </a:r>
          </a:p>
        </p:txBody>
      </p:sp>
      <p:sp>
        <p:nvSpPr>
          <p:cNvPr id="667708" name="Text Box 60"/>
          <p:cNvSpPr txBox="1">
            <a:spLocks noChangeArrowheads="1"/>
          </p:cNvSpPr>
          <p:nvPr/>
        </p:nvSpPr>
        <p:spPr bwMode="auto">
          <a:xfrm>
            <a:off x="6553200" y="2971800"/>
            <a:ext cx="205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=AB+AC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3132138" y="3789363"/>
            <a:ext cx="5105400" cy="2514600"/>
            <a:chOff x="1968" y="2400"/>
            <a:chExt cx="3216" cy="1584"/>
          </a:xfrm>
        </p:grpSpPr>
        <p:sp>
          <p:nvSpPr>
            <p:cNvPr id="38928" name="Line 83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65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90"/>
            <p:cNvSpPr>
              <a:spLocks noChangeShapeType="1"/>
            </p:cNvSpPr>
            <p:nvPr/>
          </p:nvSpPr>
          <p:spPr bwMode="auto">
            <a:xfrm flipH="1">
              <a:off x="2304" y="2592"/>
              <a:ext cx="15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30" name="Group 70"/>
            <p:cNvGrpSpPr>
              <a:grpSpLocks/>
            </p:cNvGrpSpPr>
            <p:nvPr/>
          </p:nvGrpSpPr>
          <p:grpSpPr bwMode="auto">
            <a:xfrm>
              <a:off x="2784" y="2688"/>
              <a:ext cx="576" cy="336"/>
              <a:chOff x="2832" y="2928"/>
              <a:chExt cx="576" cy="336"/>
            </a:xfrm>
          </p:grpSpPr>
          <p:sp>
            <p:nvSpPr>
              <p:cNvPr id="667710" name="Rectangle 62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8972" name="Line 63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3" name="Line 64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31" name="Group 66"/>
            <p:cNvGrpSpPr>
              <a:grpSpLocks/>
            </p:cNvGrpSpPr>
            <p:nvPr/>
          </p:nvGrpSpPr>
          <p:grpSpPr bwMode="auto">
            <a:xfrm>
              <a:off x="3792" y="2496"/>
              <a:ext cx="576" cy="336"/>
              <a:chOff x="1204" y="2160"/>
              <a:chExt cx="576" cy="336"/>
            </a:xfrm>
          </p:grpSpPr>
          <p:sp>
            <p:nvSpPr>
              <p:cNvPr id="667715" name="Rectangle 67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38969" name="Line 68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0" name="Line 69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32" name="Group 71"/>
            <p:cNvGrpSpPr>
              <a:grpSpLocks/>
            </p:cNvGrpSpPr>
            <p:nvPr/>
          </p:nvGrpSpPr>
          <p:grpSpPr bwMode="auto">
            <a:xfrm>
              <a:off x="2784" y="3168"/>
              <a:ext cx="576" cy="336"/>
              <a:chOff x="2832" y="2928"/>
              <a:chExt cx="576" cy="336"/>
            </a:xfrm>
          </p:grpSpPr>
          <p:sp>
            <p:nvSpPr>
              <p:cNvPr id="667720" name="Rectangle 72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8966" name="Line 73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67" name="Line 74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33" name="Group 75"/>
            <p:cNvGrpSpPr>
              <a:grpSpLocks/>
            </p:cNvGrpSpPr>
            <p:nvPr/>
          </p:nvGrpSpPr>
          <p:grpSpPr bwMode="auto">
            <a:xfrm>
              <a:off x="2784" y="3648"/>
              <a:ext cx="576" cy="336"/>
              <a:chOff x="2832" y="2928"/>
              <a:chExt cx="576" cy="336"/>
            </a:xfrm>
          </p:grpSpPr>
          <p:sp>
            <p:nvSpPr>
              <p:cNvPr id="667724" name="Rectangle 76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8963" name="Line 77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64" name="Line 78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34" name="Group 79"/>
            <p:cNvGrpSpPr>
              <a:grpSpLocks/>
            </p:cNvGrpSpPr>
            <p:nvPr/>
          </p:nvGrpSpPr>
          <p:grpSpPr bwMode="auto">
            <a:xfrm>
              <a:off x="3936" y="3408"/>
              <a:ext cx="576" cy="336"/>
              <a:chOff x="1204" y="2160"/>
              <a:chExt cx="576" cy="336"/>
            </a:xfrm>
          </p:grpSpPr>
          <p:sp>
            <p:nvSpPr>
              <p:cNvPr id="667728" name="Rectangle 80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38960" name="Line 81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61" name="Line 82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35" name="Oval 84"/>
            <p:cNvSpPr>
              <a:spLocks noChangeArrowheads="1"/>
            </p:cNvSpPr>
            <p:nvPr/>
          </p:nvSpPr>
          <p:spPr bwMode="auto">
            <a:xfrm>
              <a:off x="2760" y="256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86"/>
            <p:cNvSpPr>
              <a:spLocks noChangeShapeType="1"/>
            </p:cNvSpPr>
            <p:nvPr/>
          </p:nvSpPr>
          <p:spPr bwMode="auto">
            <a:xfrm flipH="1">
              <a:off x="2304" y="2784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735" name="Text Box 87"/>
            <p:cNvSpPr txBox="1"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38" name="Line 88"/>
            <p:cNvSpPr>
              <a:spLocks noChangeShapeType="1"/>
            </p:cNvSpPr>
            <p:nvPr/>
          </p:nvSpPr>
          <p:spPr bwMode="auto">
            <a:xfrm flipH="1">
              <a:off x="2316" y="2928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737" name="Text Box 89"/>
            <p:cNvSpPr txBox="1">
              <a:spLocks noChangeArrowheads="1"/>
            </p:cNvSpPr>
            <p:nvPr/>
          </p:nvSpPr>
          <p:spPr bwMode="auto">
            <a:xfrm>
              <a:off x="1968" y="27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67739" name="Text Box 91"/>
            <p:cNvSpPr txBox="1">
              <a:spLocks noChangeArrowheads="1"/>
            </p:cNvSpPr>
            <p:nvPr/>
          </p:nvSpPr>
          <p:spPr bwMode="auto">
            <a:xfrm>
              <a:off x="1968" y="24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941" name="Line 92"/>
            <p:cNvSpPr>
              <a:spLocks noChangeShapeType="1"/>
            </p:cNvSpPr>
            <p:nvPr/>
          </p:nvSpPr>
          <p:spPr bwMode="auto">
            <a:xfrm flipH="1">
              <a:off x="2640" y="340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2" name="Line 93"/>
            <p:cNvSpPr>
              <a:spLocks noChangeShapeType="1"/>
            </p:cNvSpPr>
            <p:nvPr/>
          </p:nvSpPr>
          <p:spPr bwMode="auto">
            <a:xfrm flipV="1">
              <a:off x="2640" y="2784"/>
              <a:ext cx="0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3" name="Oval 94"/>
            <p:cNvSpPr>
              <a:spLocks noChangeArrowheads="1"/>
            </p:cNvSpPr>
            <p:nvPr/>
          </p:nvSpPr>
          <p:spPr bwMode="auto">
            <a:xfrm>
              <a:off x="2616" y="276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Line 95"/>
            <p:cNvSpPr>
              <a:spLocks noChangeShapeType="1"/>
            </p:cNvSpPr>
            <p:nvPr/>
          </p:nvSpPr>
          <p:spPr bwMode="auto">
            <a:xfrm>
              <a:off x="2784" y="3264"/>
              <a:ext cx="0" cy="4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Oval 96"/>
            <p:cNvSpPr>
              <a:spLocks noChangeArrowheads="1"/>
            </p:cNvSpPr>
            <p:nvPr/>
          </p:nvSpPr>
          <p:spPr bwMode="auto">
            <a:xfrm>
              <a:off x="2760" y="322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Line 97"/>
            <p:cNvSpPr>
              <a:spLocks noChangeShapeType="1"/>
            </p:cNvSpPr>
            <p:nvPr/>
          </p:nvSpPr>
          <p:spPr bwMode="auto">
            <a:xfrm flipH="1">
              <a:off x="2496" y="3888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7" name="Line 98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8" name="Oval 99"/>
            <p:cNvSpPr>
              <a:spLocks noChangeArrowheads="1"/>
            </p:cNvSpPr>
            <p:nvPr/>
          </p:nvSpPr>
          <p:spPr bwMode="auto">
            <a:xfrm>
              <a:off x="2472" y="290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100"/>
            <p:cNvSpPr>
              <a:spLocks noChangeShapeType="1"/>
            </p:cNvSpPr>
            <p:nvPr/>
          </p:nvSpPr>
          <p:spPr bwMode="auto">
            <a:xfrm>
              <a:off x="3360" y="2880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0" name="Line 101"/>
            <p:cNvSpPr>
              <a:spLocks noChangeShapeType="1"/>
            </p:cNvSpPr>
            <p:nvPr/>
          </p:nvSpPr>
          <p:spPr bwMode="auto">
            <a:xfrm flipV="1">
              <a:off x="3792" y="2736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1" name="Line 102"/>
            <p:cNvSpPr>
              <a:spLocks noChangeShapeType="1"/>
            </p:cNvSpPr>
            <p:nvPr/>
          </p:nvSpPr>
          <p:spPr bwMode="auto">
            <a:xfrm>
              <a:off x="3360" y="3312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2" name="Line 103"/>
            <p:cNvSpPr>
              <a:spLocks noChangeShapeType="1"/>
            </p:cNvSpPr>
            <p:nvPr/>
          </p:nvSpPr>
          <p:spPr bwMode="auto">
            <a:xfrm>
              <a:off x="3360" y="3816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3" name="Line 104"/>
            <p:cNvSpPr>
              <a:spLocks noChangeShapeType="1"/>
            </p:cNvSpPr>
            <p:nvPr/>
          </p:nvSpPr>
          <p:spPr bwMode="auto">
            <a:xfrm flipV="1">
              <a:off x="3936" y="364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4" name="Line 105"/>
            <p:cNvSpPr>
              <a:spLocks noChangeShapeType="1"/>
            </p:cNvSpPr>
            <p:nvPr/>
          </p:nvSpPr>
          <p:spPr bwMode="auto">
            <a:xfrm flipV="1">
              <a:off x="3936" y="33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5" name="Line 106"/>
            <p:cNvSpPr>
              <a:spLocks noChangeShapeType="1"/>
            </p:cNvSpPr>
            <p:nvPr/>
          </p:nvSpPr>
          <p:spPr bwMode="auto">
            <a:xfrm>
              <a:off x="4368" y="2640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6" name="Line 107"/>
            <p:cNvSpPr>
              <a:spLocks noChangeShapeType="1"/>
            </p:cNvSpPr>
            <p:nvPr/>
          </p:nvSpPr>
          <p:spPr bwMode="auto">
            <a:xfrm>
              <a:off x="4512" y="3600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756" name="Text Box 108"/>
            <p:cNvSpPr txBox="1">
              <a:spLocks noChangeArrowheads="1"/>
            </p:cNvSpPr>
            <p:nvPr/>
          </p:nvSpPr>
          <p:spPr bwMode="auto">
            <a:xfrm>
              <a:off x="4752" y="244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7757" name="Text Box 109"/>
            <p:cNvSpPr txBox="1">
              <a:spLocks noChangeArrowheads="1"/>
            </p:cNvSpPr>
            <p:nvPr/>
          </p:nvSpPr>
          <p:spPr bwMode="auto">
            <a:xfrm>
              <a:off x="4752" y="340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H="1">
            <a:off x="5866656" y="1358627"/>
            <a:ext cx="0" cy="384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直接连接符 111"/>
          <p:cNvCxnSpPr>
            <a:cxnSpLocks noChangeShapeType="1"/>
          </p:cNvCxnSpPr>
          <p:nvPr/>
        </p:nvCxnSpPr>
        <p:spPr bwMode="auto">
          <a:xfrm flipH="1">
            <a:off x="5867400" y="3260725"/>
            <a:ext cx="0" cy="384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60126" y="67012"/>
            <a:ext cx="2802956" cy="20313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三个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红绿都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亮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一主一副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红绿都亮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两副</a:t>
            </a:r>
            <a:r>
              <a:rPr lang="en-US" altLang="zh-CN" sz="1800" b="1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仅红亮</a:t>
            </a:r>
            <a:endParaRPr lang="en-US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一主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仅红亮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其它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红绿都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不亮</a:t>
            </a: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4566494" y="188640"/>
            <a:ext cx="7489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auto">
          <a:xfrm>
            <a:off x="4510280" y="2126165"/>
            <a:ext cx="7489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6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6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03" grpId="0" animBg="1"/>
      <p:bldP spid="667704" grpId="0" animBg="1" autoUpdateAnimBg="0"/>
      <p:bldP spid="667705" grpId="0" animBg="1"/>
      <p:bldP spid="667706" grpId="0" animBg="1"/>
      <p:bldP spid="667707" grpId="0" autoUpdateAnimBg="0"/>
      <p:bldP spid="667708" grpId="0" autoUpdateAnimBg="0"/>
      <p:bldP spid="107" grpId="0" animBg="1"/>
      <p:bldP spid="108" grpId="0" autoUpdateAnimBg="0"/>
      <p:bldP spid="1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457200" y="33147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8163" y="962025"/>
            <a:ext cx="2133600" cy="4914900"/>
            <a:chOff x="384" y="855"/>
            <a:chExt cx="1344" cy="3096"/>
          </a:xfrm>
        </p:grpSpPr>
        <p:sp>
          <p:nvSpPr>
            <p:cNvPr id="668678" name="Text Box 6"/>
            <p:cNvSpPr txBox="1">
              <a:spLocks noChangeArrowheads="1"/>
            </p:cNvSpPr>
            <p:nvPr/>
          </p:nvSpPr>
          <p:spPr bwMode="auto">
            <a:xfrm>
              <a:off x="384" y="1089"/>
              <a:ext cx="1344" cy="284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B C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＋－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0  0  0     0   0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0  0  1     1   1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0  1  0     1   0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1    × ×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1  0  0     0   1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  × ×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  × ×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1    × ×</a:t>
              </a:r>
            </a:p>
          </p:txBody>
        </p:sp>
        <p:sp>
          <p:nvSpPr>
            <p:cNvPr id="39969" name="Text Box 7"/>
            <p:cNvSpPr txBox="1">
              <a:spLocks noChangeArrowheads="1"/>
            </p:cNvSpPr>
            <p:nvPr/>
          </p:nvSpPr>
          <p:spPr bwMode="auto">
            <a:xfrm>
              <a:off x="793" y="855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真值表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39970" name="Line 8"/>
            <p:cNvSpPr>
              <a:spLocks noChangeShapeType="1"/>
            </p:cNvSpPr>
            <p:nvPr/>
          </p:nvSpPr>
          <p:spPr bwMode="auto">
            <a:xfrm>
              <a:off x="1056" y="1104"/>
              <a:ext cx="0" cy="284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9"/>
            <p:cNvSpPr>
              <a:spLocks noChangeShapeType="1"/>
            </p:cNvSpPr>
            <p:nvPr/>
          </p:nvSpPr>
          <p:spPr bwMode="auto">
            <a:xfrm>
              <a:off x="384" y="1604"/>
              <a:ext cx="133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356100" y="2383904"/>
            <a:ext cx="2362200" cy="1981200"/>
            <a:chOff x="2352" y="2976"/>
            <a:chExt cx="1488" cy="1248"/>
          </a:xfrm>
        </p:grpSpPr>
        <p:sp>
          <p:nvSpPr>
            <p:cNvPr id="39954" name="Rectangle 58"/>
            <p:cNvSpPr>
              <a:spLocks noChangeArrowheads="1"/>
            </p:cNvSpPr>
            <p:nvPr/>
          </p:nvSpPr>
          <p:spPr bwMode="auto">
            <a:xfrm>
              <a:off x="2352" y="3360"/>
              <a:ext cx="1344" cy="3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操作码生成器</a:t>
              </a:r>
              <a:endParaRPr lang="en-US" altLang="zh-CN" sz="2000" b="1"/>
            </a:p>
          </p:txBody>
        </p:sp>
        <p:sp>
          <p:nvSpPr>
            <p:cNvPr id="39955" name="Line 59"/>
            <p:cNvSpPr>
              <a:spLocks noChangeShapeType="1"/>
            </p:cNvSpPr>
            <p:nvPr/>
          </p:nvSpPr>
          <p:spPr bwMode="auto">
            <a:xfrm flipV="1">
              <a:off x="2688" y="3072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6" name="Line 60"/>
            <p:cNvSpPr>
              <a:spLocks noChangeShapeType="1"/>
            </p:cNvSpPr>
            <p:nvPr/>
          </p:nvSpPr>
          <p:spPr bwMode="auto">
            <a:xfrm flipV="1">
              <a:off x="3312" y="3072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8733" name="Text Box 61"/>
            <p:cNvSpPr txBox="1">
              <a:spLocks noChangeArrowheads="1"/>
            </p:cNvSpPr>
            <p:nvPr/>
          </p:nvSpPr>
          <p:spPr bwMode="auto">
            <a:xfrm>
              <a:off x="2688" y="29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8734" name="Text Box 62"/>
            <p:cNvSpPr txBox="1">
              <a:spLocks noChangeArrowheads="1"/>
            </p:cNvSpPr>
            <p:nvPr/>
          </p:nvSpPr>
          <p:spPr bwMode="auto">
            <a:xfrm>
              <a:off x="3312" y="29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59" name="Line 63"/>
            <p:cNvSpPr>
              <a:spLocks noChangeShapeType="1"/>
            </p:cNvSpPr>
            <p:nvPr/>
          </p:nvSpPr>
          <p:spPr bwMode="auto">
            <a:xfrm flipV="1">
              <a:off x="2544" y="3744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0" name="Line 64"/>
            <p:cNvSpPr>
              <a:spLocks noChangeShapeType="1"/>
            </p:cNvSpPr>
            <p:nvPr/>
          </p:nvSpPr>
          <p:spPr bwMode="auto">
            <a:xfrm flipV="1">
              <a:off x="3024" y="3744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1" name="Line 65"/>
            <p:cNvSpPr>
              <a:spLocks noChangeShapeType="1"/>
            </p:cNvSpPr>
            <p:nvPr/>
          </p:nvSpPr>
          <p:spPr bwMode="auto">
            <a:xfrm flipV="1">
              <a:off x="3504" y="3744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8738" name="Text Box 66"/>
            <p:cNvSpPr txBox="1">
              <a:spLocks noChangeArrowheads="1"/>
            </p:cNvSpPr>
            <p:nvPr/>
          </p:nvSpPr>
          <p:spPr bwMode="auto">
            <a:xfrm>
              <a:off x="2400" y="393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668739" name="Text Box 67"/>
            <p:cNvSpPr txBox="1">
              <a:spLocks noChangeArrowheads="1"/>
            </p:cNvSpPr>
            <p:nvPr/>
          </p:nvSpPr>
          <p:spPr bwMode="auto">
            <a:xfrm>
              <a:off x="2880" y="39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</a:t>
              </a:r>
            </a:p>
          </p:txBody>
        </p:sp>
        <p:sp>
          <p:nvSpPr>
            <p:cNvPr id="668740" name="Text Box 68"/>
            <p:cNvSpPr txBox="1">
              <a:spLocks noChangeArrowheads="1"/>
            </p:cNvSpPr>
            <p:nvPr/>
          </p:nvSpPr>
          <p:spPr bwMode="auto">
            <a:xfrm>
              <a:off x="3360" y="39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－</a:t>
              </a:r>
            </a:p>
          </p:txBody>
        </p:sp>
        <p:sp>
          <p:nvSpPr>
            <p:cNvPr id="668741" name="Text Box 69"/>
            <p:cNvSpPr txBox="1">
              <a:spLocks noChangeArrowheads="1"/>
            </p:cNvSpPr>
            <p:nvPr/>
          </p:nvSpPr>
          <p:spPr bwMode="auto">
            <a:xfrm>
              <a:off x="2544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8742" name="Text Box 70"/>
            <p:cNvSpPr txBox="1">
              <a:spLocks noChangeArrowheads="1"/>
            </p:cNvSpPr>
            <p:nvPr/>
          </p:nvSpPr>
          <p:spPr bwMode="auto">
            <a:xfrm>
              <a:off x="3024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8743" name="Text Box 71"/>
            <p:cNvSpPr txBox="1">
              <a:spLocks noChangeArrowheads="1"/>
            </p:cNvSpPr>
            <p:nvPr/>
          </p:nvSpPr>
          <p:spPr bwMode="auto">
            <a:xfrm>
              <a:off x="3504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668745" name="Text Box 73"/>
          <p:cNvSpPr txBox="1">
            <a:spLocks noChangeArrowheads="1"/>
          </p:cNvSpPr>
          <p:nvPr/>
        </p:nvSpPr>
        <p:spPr bwMode="auto">
          <a:xfrm>
            <a:off x="3059113" y="4352925"/>
            <a:ext cx="2298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约束：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 =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BC =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AC = 0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68754" name="Text Box 82"/>
          <p:cNvSpPr txBox="1">
            <a:spLocks noChangeArrowheads="1"/>
          </p:cNvSpPr>
          <p:nvPr/>
        </p:nvSpPr>
        <p:spPr bwMode="auto">
          <a:xfrm>
            <a:off x="2905125" y="847725"/>
            <a:ext cx="58435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要求：</a:t>
            </a:r>
            <a:r>
              <a:rPr lang="zh-CN" altLang="en-US" b="1" dirty="0" smtClean="0"/>
              <a:t>用</a:t>
            </a:r>
            <a:r>
              <a:rPr lang="zh-CN" altLang="en-US" b="1" dirty="0" smtClean="0">
                <a:solidFill>
                  <a:srgbClr val="C00000"/>
                </a:solidFill>
              </a:rPr>
              <a:t>或非门</a:t>
            </a:r>
            <a:r>
              <a:rPr lang="zh-CN" altLang="en-US" b="1" dirty="0"/>
              <a:t>设计一个操作码生成器，当按下</a:t>
            </a:r>
            <a:r>
              <a:rPr lang="en-US" altLang="zh-CN" b="1" dirty="0"/>
              <a:t>×</a:t>
            </a:r>
            <a:r>
              <a:rPr lang="zh-CN" altLang="en-US" b="1" dirty="0"/>
              <a:t>、＋、－各个操作键时，要求分别产生乘法、加法、减法的操作码</a:t>
            </a:r>
            <a:r>
              <a:rPr lang="en-US" altLang="zh-CN" b="1" dirty="0"/>
              <a:t>01</a:t>
            </a:r>
            <a:r>
              <a:rPr lang="zh-CN" altLang="en-US" b="1" dirty="0"/>
              <a:t>、</a:t>
            </a:r>
            <a:r>
              <a:rPr lang="en-US" altLang="zh-CN" b="1" dirty="0"/>
              <a:t>10</a:t>
            </a:r>
            <a:r>
              <a:rPr lang="zh-CN" altLang="en-US" b="1" dirty="0"/>
              <a:t>和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，不按任何操作键时，操作码为</a:t>
            </a:r>
            <a:r>
              <a:rPr lang="en-US" altLang="zh-CN" b="1" dirty="0" smtClean="0"/>
              <a:t>00</a:t>
            </a:r>
            <a:r>
              <a:rPr lang="zh-CN" altLang="en-US" b="1" dirty="0" smtClean="0"/>
              <a:t>。</a:t>
            </a:r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2654300"/>
            <a:ext cx="2592388" cy="4619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0825" y="3128963"/>
            <a:ext cx="2592388" cy="46196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50825" y="3992563"/>
            <a:ext cx="2592388" cy="46196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948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操作码生成器</a:t>
            </a:r>
            <a:endParaRPr lang="en-US" altLang="zh-CN" sz="2800" b="1" dirty="0"/>
          </a:p>
        </p:txBody>
      </p:sp>
      <p:sp>
        <p:nvSpPr>
          <p:cNvPr id="30" name="AutoShape 74"/>
          <p:cNvSpPr>
            <a:spLocks noChangeArrowheads="1"/>
          </p:cNvSpPr>
          <p:nvPr/>
        </p:nvSpPr>
        <p:spPr bwMode="auto">
          <a:xfrm>
            <a:off x="5662404" y="500822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" name="Group 79"/>
          <p:cNvGrpSpPr>
            <a:grpSpLocks/>
          </p:cNvGrpSpPr>
          <p:nvPr/>
        </p:nvGrpSpPr>
        <p:grpSpPr bwMode="auto">
          <a:xfrm>
            <a:off x="6732240" y="4221088"/>
            <a:ext cx="1447800" cy="2100263"/>
            <a:chOff x="4560" y="2832"/>
            <a:chExt cx="912" cy="1323"/>
          </a:xfrm>
        </p:grpSpPr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4560" y="2832"/>
              <a:ext cx="912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ABC=0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ABC=0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ABC=0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ABC=0</a:t>
              </a:r>
            </a:p>
          </p:txBody>
        </p:sp>
        <p:sp>
          <p:nvSpPr>
            <p:cNvPr id="35" name="Line 76"/>
            <p:cNvSpPr>
              <a:spLocks noChangeShapeType="1"/>
            </p:cNvSpPr>
            <p:nvPr/>
          </p:nvSpPr>
          <p:spPr bwMode="auto">
            <a:xfrm>
              <a:off x="4656" y="2832"/>
              <a:ext cx="1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77"/>
            <p:cNvSpPr>
              <a:spLocks noChangeShapeType="1"/>
            </p:cNvSpPr>
            <p:nvPr/>
          </p:nvSpPr>
          <p:spPr bwMode="auto">
            <a:xfrm>
              <a:off x="4800" y="3189"/>
              <a:ext cx="1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78"/>
            <p:cNvSpPr>
              <a:spLocks noChangeShapeType="1"/>
            </p:cNvSpPr>
            <p:nvPr/>
          </p:nvSpPr>
          <p:spPr bwMode="auto">
            <a:xfrm>
              <a:off x="4983" y="3525"/>
              <a:ext cx="1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66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668745" grpId="0" autoUpdateAnimBg="0"/>
      <p:bldP spid="668754" grpId="0"/>
      <p:bldP spid="5" grpId="0" animBg="1"/>
      <p:bldP spid="33" grpId="0" animBg="1"/>
      <p:bldP spid="34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258888" y="1336675"/>
            <a:ext cx="2590800" cy="1295400"/>
            <a:chOff x="48" y="1824"/>
            <a:chExt cx="1632" cy="816"/>
          </a:xfrm>
        </p:grpSpPr>
        <p:sp>
          <p:nvSpPr>
            <p:cNvPr id="41001" name="Rectangle 3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1002" name="Rectangle 4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1003" name="Rectangle 5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1004" name="Rectangle 6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05" name="Rectangle 7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06" name="Rectangle 8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1007" name="Rectangle 9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08" name="Rectangle 10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09" name="Line 11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0" name="Line 12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13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14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3" name="Line 15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4" name="Line 16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5" name="Line 17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18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Line 19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8" name="Line 20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9" name="Text Box 21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00   01    11    10</a:t>
              </a:r>
            </a:p>
          </p:txBody>
        </p:sp>
        <p:sp>
          <p:nvSpPr>
            <p:cNvPr id="41020" name="Text Box 22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21" name="Text Box 23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22" name="Text Box 24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40963" name="AutoShape 25"/>
          <p:cNvSpPr>
            <a:spLocks noChangeArrowheads="1"/>
          </p:cNvSpPr>
          <p:nvPr/>
        </p:nvSpPr>
        <p:spPr bwMode="auto">
          <a:xfrm>
            <a:off x="1795463" y="1928813"/>
            <a:ext cx="4318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grpSp>
        <p:nvGrpSpPr>
          <p:cNvPr id="40964" name="Group 26"/>
          <p:cNvGrpSpPr>
            <a:grpSpLocks/>
          </p:cNvGrpSpPr>
          <p:nvPr/>
        </p:nvGrpSpPr>
        <p:grpSpPr bwMode="auto">
          <a:xfrm>
            <a:off x="4932363" y="1336675"/>
            <a:ext cx="2590800" cy="1295400"/>
            <a:chOff x="48" y="1824"/>
            <a:chExt cx="1632" cy="816"/>
          </a:xfrm>
        </p:grpSpPr>
        <p:sp>
          <p:nvSpPr>
            <p:cNvPr id="40979" name="Rectangle 27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0980" name="Rectangle 28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0981" name="Rectangle 29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0982" name="Rectangle 30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83" name="Rectangle 31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84" name="Rectangle 32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0985" name="Rectangle 33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87" name="Line 35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8" name="Line 36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9" name="Line 37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38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39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40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41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42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43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44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Text Box 45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00   01     11   10</a:t>
              </a:r>
            </a:p>
          </p:txBody>
        </p:sp>
        <p:sp>
          <p:nvSpPr>
            <p:cNvPr id="40998" name="Text Box 46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99" name="Text Box 47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00" name="Text Box 48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40965" name="AutoShape 54"/>
          <p:cNvSpPr>
            <a:spLocks/>
          </p:cNvSpPr>
          <p:nvPr/>
        </p:nvSpPr>
        <p:spPr bwMode="auto">
          <a:xfrm>
            <a:off x="7097713" y="1839913"/>
            <a:ext cx="355600" cy="431800"/>
          </a:xfrm>
          <a:prstGeom prst="leftBracket">
            <a:avLst>
              <a:gd name="adj" fmla="val 12452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55"/>
          <p:cNvSpPr>
            <a:spLocks/>
          </p:cNvSpPr>
          <p:nvPr/>
        </p:nvSpPr>
        <p:spPr bwMode="auto">
          <a:xfrm>
            <a:off x="5519738" y="1844675"/>
            <a:ext cx="347662" cy="415925"/>
          </a:xfrm>
          <a:prstGeom prst="rightBracket">
            <a:avLst>
              <a:gd name="adj" fmla="val 16621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37" name="Text Box 73"/>
          <p:cNvSpPr txBox="1">
            <a:spLocks noChangeArrowheads="1"/>
          </p:cNvSpPr>
          <p:nvPr/>
        </p:nvSpPr>
        <p:spPr bwMode="auto">
          <a:xfrm>
            <a:off x="1765300" y="3209925"/>
            <a:ext cx="23050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B+C</a:t>
            </a:r>
            <a:endParaRPr lang="en-US" altLang="zh-CN" sz="3200" dirty="0"/>
          </a:p>
        </p:txBody>
      </p:sp>
      <p:sp>
        <p:nvSpPr>
          <p:cNvPr id="779338" name="Text Box 74"/>
          <p:cNvSpPr txBox="1">
            <a:spLocks noChangeArrowheads="1"/>
          </p:cNvSpPr>
          <p:nvPr/>
        </p:nvSpPr>
        <p:spPr bwMode="auto">
          <a:xfrm>
            <a:off x="5435600" y="3136900"/>
            <a:ext cx="23050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A+C</a:t>
            </a:r>
            <a:endParaRPr lang="en-US" altLang="zh-CN" sz="3200" dirty="0"/>
          </a:p>
        </p:txBody>
      </p:sp>
      <p:sp>
        <p:nvSpPr>
          <p:cNvPr id="40973" name="AutoShape 77"/>
          <p:cNvSpPr>
            <a:spLocks noChangeArrowheads="1"/>
          </p:cNvSpPr>
          <p:nvPr/>
        </p:nvSpPr>
        <p:spPr bwMode="auto">
          <a:xfrm>
            <a:off x="2555875" y="4000500"/>
            <a:ext cx="360363" cy="649288"/>
          </a:xfrm>
          <a:prstGeom prst="downArrow">
            <a:avLst>
              <a:gd name="adj1" fmla="val 50000"/>
              <a:gd name="adj2" fmla="val 45044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74" name="AutoShape 78"/>
          <p:cNvSpPr>
            <a:spLocks noChangeArrowheads="1"/>
          </p:cNvSpPr>
          <p:nvPr/>
        </p:nvSpPr>
        <p:spPr bwMode="auto">
          <a:xfrm>
            <a:off x="6126163" y="3984625"/>
            <a:ext cx="360362" cy="649288"/>
          </a:xfrm>
          <a:prstGeom prst="downArrow">
            <a:avLst>
              <a:gd name="adj1" fmla="val 50000"/>
              <a:gd name="adj2" fmla="val 45044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0975" name="Picture 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6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/>
              <a:t>： 操作码生成器</a:t>
            </a:r>
            <a:endParaRPr lang="en-US" altLang="zh-CN" sz="2800" b="1"/>
          </a:p>
        </p:txBody>
      </p:sp>
      <p:cxnSp>
        <p:nvCxnSpPr>
          <p:cNvPr id="64" name="直接连接符 63"/>
          <p:cNvCxnSpPr>
            <a:cxnSpLocks noChangeShapeType="1"/>
          </p:cNvCxnSpPr>
          <p:nvPr/>
        </p:nvCxnSpPr>
        <p:spPr bwMode="auto">
          <a:xfrm flipH="1">
            <a:off x="3851275" y="2252663"/>
            <a:ext cx="0" cy="384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连接符 64"/>
          <p:cNvCxnSpPr>
            <a:cxnSpLocks noChangeShapeType="1"/>
          </p:cNvCxnSpPr>
          <p:nvPr/>
        </p:nvCxnSpPr>
        <p:spPr bwMode="auto">
          <a:xfrm flipH="1">
            <a:off x="7524750" y="2252663"/>
            <a:ext cx="0" cy="384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14116"/>
              </p:ext>
            </p:extLst>
          </p:nvPr>
        </p:nvGraphicFramePr>
        <p:xfrm>
          <a:off x="1708150" y="5011738"/>
          <a:ext cx="21415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Equation" r:id="rId4" imgW="685800" imgH="279360" progId="Equation.DSMT4">
                  <p:embed/>
                </p:oleObj>
              </mc:Choice>
              <mc:Fallback>
                <p:oleObj name="Equation" r:id="rId4" imgW="685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5011738"/>
                        <a:ext cx="2141538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17476"/>
              </p:ext>
            </p:extLst>
          </p:nvPr>
        </p:nvGraphicFramePr>
        <p:xfrm>
          <a:off x="5504721" y="4964905"/>
          <a:ext cx="21034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Equation" r:id="rId6" imgW="672840" imgH="279360" progId="Equation.DSMT4">
                  <p:embed/>
                </p:oleObj>
              </mc:Choice>
              <mc:Fallback>
                <p:oleObj name="Equation" r:id="rId6" imgW="672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721" y="4964905"/>
                        <a:ext cx="2103438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/>
      <p:bldP spid="40965" grpId="0" animBg="1"/>
      <p:bldP spid="40966" grpId="0" animBg="1"/>
      <p:bldP spid="779337" grpId="0"/>
      <p:bldP spid="779338" grpId="0"/>
      <p:bldP spid="40973" grpId="0" animBg="1"/>
      <p:bldP spid="4097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684213" y="909638"/>
            <a:ext cx="86407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chemeClr val="bg1"/>
                </a:solidFill>
              </a:rPr>
              <a:t>要求： </a:t>
            </a:r>
            <a:r>
              <a:rPr lang="en-US" altLang="zh-CN" b="1">
                <a:ea typeface="楷体_GB2312" pitchFamily="49" charset="-122"/>
              </a:rPr>
              <a:t>X </a:t>
            </a:r>
            <a:r>
              <a:rPr lang="zh-CN" altLang="en-US" b="1">
                <a:ea typeface="楷体_GB2312" pitchFamily="49" charset="-122"/>
              </a:rPr>
              <a:t>是一个</a:t>
            </a:r>
            <a:r>
              <a:rPr lang="en-US" altLang="zh-CN" b="1">
                <a:ea typeface="楷体_GB2312" pitchFamily="49" charset="-122"/>
              </a:rPr>
              <a:t> 2-bit </a:t>
            </a:r>
            <a:r>
              <a:rPr lang="zh-CN" altLang="en-US" b="1">
                <a:ea typeface="楷体_GB2312" pitchFamily="49" charset="-122"/>
              </a:rPr>
              <a:t>比特串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zh-CN" altLang="en-US" b="1">
                <a:ea typeface="楷体_GB2312" pitchFamily="49" charset="-122"/>
              </a:rPr>
              <a:t>设计一个电路，实现</a:t>
            </a:r>
            <a:r>
              <a:rPr lang="en-US" altLang="zh-CN" b="1">
                <a:ea typeface="楷体_GB2312" pitchFamily="49" charset="-122"/>
              </a:rPr>
              <a:t> Y=X</a:t>
            </a:r>
            <a:r>
              <a:rPr lang="en-US" altLang="zh-CN" b="1" baseline="30000">
                <a:ea typeface="楷体_GB2312" pitchFamily="49" charset="-122"/>
              </a:rPr>
              <a:t>2</a:t>
            </a:r>
            <a:endParaRPr lang="en-US" altLang="zh-CN" b="1">
              <a:ea typeface="楷体_GB2312" pitchFamily="49" charset="-122"/>
            </a:endParaRPr>
          </a:p>
        </p:txBody>
      </p:sp>
      <p:graphicFrame>
        <p:nvGraphicFramePr>
          <p:cNvPr id="784466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36451"/>
              </p:ext>
            </p:extLst>
          </p:nvPr>
        </p:nvGraphicFramePr>
        <p:xfrm>
          <a:off x="1571625" y="2024063"/>
          <a:ext cx="6096000" cy="4068763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2033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 smtClean="0"/>
              <a:t>2-bit </a:t>
            </a:r>
            <a:r>
              <a:rPr lang="zh-CN" altLang="en-US" sz="2800" b="1" dirty="0" smtClean="0"/>
              <a:t>比特串的平方</a:t>
            </a:r>
            <a:endParaRPr lang="en-US" altLang="zh-CN" sz="2800" b="1" dirty="0"/>
          </a:p>
        </p:txBody>
      </p:sp>
      <p:pic>
        <p:nvPicPr>
          <p:cNvPr id="42034" name="Picture 8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4"/>
          <p:cNvSpPr txBox="1">
            <a:spLocks noChangeArrowheads="1"/>
          </p:cNvSpPr>
          <p:nvPr/>
        </p:nvSpPr>
        <p:spPr bwMode="auto">
          <a:xfrm>
            <a:off x="827088" y="980728"/>
            <a:ext cx="6767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7175" indent="-1527175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前提</a:t>
            </a:r>
            <a:r>
              <a:rPr lang="en-US" altLang="zh-CN" sz="2800" b="1">
                <a:solidFill>
                  <a:schemeClr val="bg1"/>
                </a:solidFill>
              </a:rPr>
              <a:t>:  </a:t>
            </a:r>
            <a:r>
              <a:rPr lang="zh-CN" altLang="en-US" sz="2800" b="1"/>
              <a:t>忽略输入端原、反变量的差别</a:t>
            </a:r>
            <a:r>
              <a:rPr lang="en-US" altLang="zh-CN" sz="2800" b="1"/>
              <a:t>.</a:t>
            </a:r>
          </a:p>
        </p:txBody>
      </p:sp>
      <p:pic>
        <p:nvPicPr>
          <p:cNvPr id="6147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78" name="Text Box 18"/>
          <p:cNvSpPr txBox="1">
            <a:spLocks noChangeArrowheads="1"/>
          </p:cNvSpPr>
          <p:nvPr/>
        </p:nvSpPr>
        <p:spPr bwMode="auto">
          <a:xfrm>
            <a:off x="827088" y="1695103"/>
            <a:ext cx="7200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门的</a:t>
            </a:r>
            <a:r>
              <a:rPr lang="zh-CN" altLang="en-US" sz="2800" b="1" dirty="0">
                <a:solidFill>
                  <a:schemeClr val="bg1"/>
                </a:solidFill>
              </a:rPr>
              <a:t>级数</a:t>
            </a:r>
            <a:r>
              <a:rPr lang="en-US" altLang="zh-CN" sz="2800" dirty="0"/>
              <a:t>——</a:t>
            </a:r>
            <a:r>
              <a:rPr lang="zh-CN" altLang="en-US" sz="2800" dirty="0"/>
              <a:t>在电路输入、输出之间，最大的串行级联的逻辑门的最大数目</a:t>
            </a:r>
            <a:endParaRPr lang="en-US" altLang="zh-CN" sz="2800" dirty="0"/>
          </a:p>
        </p:txBody>
      </p:sp>
      <p:sp>
        <p:nvSpPr>
          <p:cNvPr id="296979" name="Text Box 19"/>
          <p:cNvSpPr txBox="1">
            <a:spLocks noChangeArrowheads="1"/>
          </p:cNvSpPr>
          <p:nvPr/>
        </p:nvSpPr>
        <p:spPr bwMode="auto">
          <a:xfrm>
            <a:off x="823557" y="2826887"/>
            <a:ext cx="8064500" cy="217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1. </a:t>
            </a:r>
            <a:r>
              <a:rPr lang="en-US" altLang="zh-CN" sz="2800" i="1" dirty="0">
                <a:solidFill>
                  <a:schemeClr val="bg1"/>
                </a:solidFill>
              </a:rPr>
              <a:t>AND-OR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zh-CN" altLang="en-US" sz="2800" b="1" dirty="0"/>
              <a:t>积之和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r>
              <a:rPr lang="en-US" altLang="zh-CN" sz="2800" i="1" dirty="0">
                <a:solidFill>
                  <a:schemeClr val="bg1"/>
                </a:solidFill>
              </a:rPr>
              <a:t> </a:t>
            </a:r>
            <a:r>
              <a:rPr lang="zh-CN" altLang="en-US" sz="2800" dirty="0"/>
              <a:t>电路</a:t>
            </a:r>
            <a:r>
              <a:rPr lang="en-US" altLang="zh-CN" sz="2800" i="1" dirty="0"/>
              <a:t> </a:t>
            </a:r>
            <a:r>
              <a:rPr lang="en-US" altLang="zh-CN" sz="2800" dirty="0"/>
              <a:t>:</a:t>
            </a:r>
            <a:r>
              <a:rPr lang="en-US" altLang="zh-CN" dirty="0"/>
              <a:t> </a:t>
            </a:r>
            <a:r>
              <a:rPr lang="zh-CN" altLang="en-US" sz="2800" dirty="0"/>
              <a:t>两级电路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2. </a:t>
            </a:r>
            <a:r>
              <a:rPr lang="en-US" altLang="zh-CN" sz="2800" i="1" dirty="0">
                <a:solidFill>
                  <a:schemeClr val="bg1"/>
                </a:solidFill>
              </a:rPr>
              <a:t>OR-AND</a:t>
            </a:r>
            <a:r>
              <a:rPr lang="en-US" altLang="zh-CN" sz="2800" i="1" dirty="0"/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zh-CN" altLang="en-US" sz="2800" b="1" dirty="0"/>
              <a:t>和之积</a:t>
            </a:r>
            <a:r>
              <a:rPr lang="zh-CN" altLang="en-US" sz="2800" dirty="0">
                <a:solidFill>
                  <a:schemeClr val="bg1"/>
                </a:solidFill>
              </a:rPr>
              <a:t>） </a:t>
            </a:r>
            <a:r>
              <a:rPr lang="en-US" altLang="zh-CN" sz="2800" i="1" dirty="0">
                <a:solidFill>
                  <a:schemeClr val="bg1"/>
                </a:solidFill>
              </a:rPr>
              <a:t> </a:t>
            </a:r>
            <a:r>
              <a:rPr lang="zh-CN" altLang="en-US" sz="2800" dirty="0"/>
              <a:t>电路</a:t>
            </a:r>
            <a:r>
              <a:rPr lang="en-US" altLang="zh-CN" sz="2800" i="1" dirty="0"/>
              <a:t> </a:t>
            </a:r>
            <a:r>
              <a:rPr lang="en-US" altLang="zh-CN" sz="2800" dirty="0"/>
              <a:t>: </a:t>
            </a:r>
            <a:r>
              <a:rPr lang="zh-CN" altLang="en-US" sz="2800" dirty="0"/>
              <a:t>两级电路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3. </a:t>
            </a:r>
            <a:r>
              <a:rPr lang="en-US" altLang="zh-CN" sz="2800" i="1" dirty="0">
                <a:solidFill>
                  <a:schemeClr val="bg1"/>
                </a:solidFill>
              </a:rPr>
              <a:t>OR-AND-OR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solidFill>
                  <a:schemeClr val="bg1"/>
                </a:solidFill>
              </a:rPr>
              <a:t> </a:t>
            </a:r>
            <a:r>
              <a:rPr lang="zh-CN" altLang="en-US" sz="2800" dirty="0"/>
              <a:t>电路</a:t>
            </a:r>
            <a:r>
              <a:rPr lang="en-US" altLang="zh-CN" sz="2800" i="1" dirty="0"/>
              <a:t> </a:t>
            </a:r>
            <a:r>
              <a:rPr lang="en-US" altLang="zh-CN" sz="2800" dirty="0"/>
              <a:t>: </a:t>
            </a:r>
            <a:r>
              <a:rPr lang="zh-CN" altLang="en-US" sz="2800" dirty="0"/>
              <a:t>三级电路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altLang="zh-CN" sz="1100" b="1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/>
              <a:t>      </a:t>
            </a:r>
            <a:endParaRPr lang="en-US" altLang="zh-CN" sz="2800" dirty="0"/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  <p:sp>
        <p:nvSpPr>
          <p:cNvPr id="2" name="矩形 1"/>
          <p:cNvSpPr/>
          <p:nvPr/>
        </p:nvSpPr>
        <p:spPr>
          <a:xfrm>
            <a:off x="890570" y="4641052"/>
            <a:ext cx="7425846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      在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/>
              <a:t>门和</a:t>
            </a:r>
            <a:r>
              <a:rPr lang="en-US" altLang="zh-CN" sz="2800" dirty="0"/>
              <a:t> OR </a:t>
            </a:r>
            <a:r>
              <a:rPr lang="zh-CN" altLang="en-US" sz="2800" dirty="0"/>
              <a:t>门构成的电路中，门没有特定顺序，输出门可能是</a:t>
            </a:r>
            <a:r>
              <a:rPr lang="en-US" altLang="zh-CN" sz="2800" dirty="0"/>
              <a:t> AND</a:t>
            </a:r>
            <a:r>
              <a:rPr lang="zh-CN" altLang="en-US" sz="2800" dirty="0"/>
              <a:t>门</a:t>
            </a:r>
            <a:r>
              <a:rPr lang="en-US" altLang="zh-CN" sz="2800" dirty="0"/>
              <a:t> </a:t>
            </a:r>
            <a:r>
              <a:rPr lang="zh-CN" altLang="en-US" sz="2800" dirty="0"/>
              <a:t>或</a:t>
            </a:r>
            <a:r>
              <a:rPr lang="en-US" altLang="zh-CN" sz="2800" dirty="0"/>
              <a:t> OR</a:t>
            </a:r>
            <a:r>
              <a:rPr lang="zh-CN" altLang="en-US" sz="2800" dirty="0"/>
              <a:t>门，不影响级数。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8" grpId="0"/>
      <p:bldP spid="296979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9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16460"/>
              </p:ext>
            </p:extLst>
          </p:nvPr>
        </p:nvGraphicFramePr>
        <p:xfrm>
          <a:off x="755650" y="2220913"/>
          <a:ext cx="2667000" cy="2573337"/>
        </p:xfrm>
        <a:graphic>
          <a:graphicData uri="http://schemas.openxmlformats.org/drawingml/2006/table">
            <a:tbl>
              <a:tblPr/>
              <a:tblGrid>
                <a:gridCol w="1295400"/>
                <a:gridCol w="1371600"/>
              </a:tblGrid>
              <a:tr h="518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S</a:t>
                      </a:r>
                      <a:r>
                        <a:rPr kumimoji="0" lang="en-US" altLang="zh-CN" sz="2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5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1    1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1    0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08450" y="2449513"/>
            <a:ext cx="3506788" cy="1160462"/>
            <a:chOff x="3120" y="1207"/>
            <a:chExt cx="2209" cy="731"/>
          </a:xfrm>
        </p:grpSpPr>
        <p:sp>
          <p:nvSpPr>
            <p:cNvPr id="719888" name="Text Box 16"/>
            <p:cNvSpPr txBox="1">
              <a:spLocks noChangeArrowheads="1"/>
            </p:cNvSpPr>
            <p:nvPr/>
          </p:nvSpPr>
          <p:spPr bwMode="auto">
            <a:xfrm>
              <a:off x="3243" y="1207"/>
              <a:ext cx="2086" cy="7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S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= </a:t>
              </a:r>
              <a:r>
                <a:rPr kumimoji="0"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</a:t>
              </a:r>
              <a:r>
                <a:rPr kumimoji="0" lang="en-US" altLang="zh-CN" sz="28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⊕</a:t>
              </a: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b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C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</a:t>
              </a:r>
              <a:r>
                <a:rPr kumimoji="0" lang="en-US" altLang="zh-CN" sz="28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kumimoji="0"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b</a:t>
              </a:r>
              <a:r>
                <a:rPr kumimoji="0" lang="en-US" altLang="zh-CN" sz="28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endPara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43062" name="AutoShape 17"/>
            <p:cNvSpPr>
              <a:spLocks/>
            </p:cNvSpPr>
            <p:nvPr/>
          </p:nvSpPr>
          <p:spPr bwMode="auto">
            <a:xfrm>
              <a:off x="3120" y="1344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9890" name="Text Box 18"/>
          <p:cNvSpPr txBox="1">
            <a:spLocks noChangeArrowheads="1"/>
          </p:cNvSpPr>
          <p:nvPr/>
        </p:nvSpPr>
        <p:spPr bwMode="auto">
          <a:xfrm>
            <a:off x="800100" y="925513"/>
            <a:ext cx="7558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要求： </a:t>
            </a:r>
            <a:r>
              <a:rPr kumimoji="0" lang="zh-CN" altLang="en-US" sz="2800" b="1"/>
              <a:t>实现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两个</a:t>
            </a:r>
            <a:r>
              <a:rPr kumimoji="0" lang="en-US" altLang="zh-CN" sz="2800" b="1"/>
              <a:t>1-bit</a:t>
            </a:r>
            <a:r>
              <a:rPr kumimoji="0" lang="zh-CN" altLang="en-US" sz="2800" b="1"/>
              <a:t>二进制数的加法</a:t>
            </a:r>
            <a:endParaRPr kumimoji="0" lang="en-US" altLang="zh-CN" sz="2800" b="1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623050" y="1916113"/>
            <a:ext cx="1981200" cy="2771523"/>
            <a:chOff x="3168" y="2112"/>
            <a:chExt cx="1212" cy="1843"/>
          </a:xfrm>
        </p:grpSpPr>
        <p:grpSp>
          <p:nvGrpSpPr>
            <p:cNvPr id="43038" name="Group 20"/>
            <p:cNvGrpSpPr>
              <a:grpSpLocks/>
            </p:cNvGrpSpPr>
            <p:nvPr/>
          </p:nvGrpSpPr>
          <p:grpSpPr bwMode="auto">
            <a:xfrm rot="-5488510">
              <a:off x="2933" y="3022"/>
              <a:ext cx="911" cy="336"/>
              <a:chOff x="289" y="1008"/>
              <a:chExt cx="911" cy="336"/>
            </a:xfrm>
          </p:grpSpPr>
          <p:grpSp>
            <p:nvGrpSpPr>
              <p:cNvPr id="43056" name="Group 21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</p:grpSpPr>
            <p:sp>
              <p:nvSpPr>
                <p:cNvPr id="43059" name="Rectangle 22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895" name="Oval 23"/>
                <p:cNvSpPr>
                  <a:spLocks noChangeArrowheads="1"/>
                </p:cNvSpPr>
                <p:nvPr/>
              </p:nvSpPr>
              <p:spPr bwMode="auto">
                <a:xfrm>
                  <a:off x="962" y="1068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+</a:t>
                  </a:r>
                </a:p>
              </p:txBody>
            </p:sp>
          </p:grpSp>
          <p:sp>
            <p:nvSpPr>
              <p:cNvPr id="43057" name="Line 24"/>
              <p:cNvSpPr>
                <a:spLocks noChangeShapeType="1"/>
              </p:cNvSpPr>
              <p:nvPr/>
            </p:nvSpPr>
            <p:spPr bwMode="auto">
              <a:xfrm>
                <a:off x="289" y="1100"/>
                <a:ext cx="620" cy="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8" name="Line 25"/>
              <p:cNvSpPr>
                <a:spLocks noChangeShapeType="1"/>
              </p:cNvSpPr>
              <p:nvPr/>
            </p:nvSpPr>
            <p:spPr bwMode="auto">
              <a:xfrm>
                <a:off x="624" y="124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039" name="Line 26"/>
            <p:cNvSpPr>
              <a:spLocks noChangeShapeType="1"/>
            </p:cNvSpPr>
            <p:nvPr/>
          </p:nvSpPr>
          <p:spPr bwMode="auto">
            <a:xfrm flipH="1">
              <a:off x="3464" y="3312"/>
              <a:ext cx="6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0" name="Line 27"/>
            <p:cNvSpPr>
              <a:spLocks noChangeShapeType="1"/>
            </p:cNvSpPr>
            <p:nvPr/>
          </p:nvSpPr>
          <p:spPr bwMode="auto">
            <a:xfrm>
              <a:off x="3468" y="3312"/>
              <a:ext cx="0" cy="3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2" name="Oval 29"/>
            <p:cNvSpPr>
              <a:spLocks noChangeArrowheads="1"/>
            </p:cNvSpPr>
            <p:nvPr/>
          </p:nvSpPr>
          <p:spPr bwMode="auto">
            <a:xfrm>
              <a:off x="3444" y="328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" name="Line 30"/>
            <p:cNvSpPr>
              <a:spLocks noChangeShapeType="1"/>
            </p:cNvSpPr>
            <p:nvPr/>
          </p:nvSpPr>
          <p:spPr bwMode="auto">
            <a:xfrm flipV="1">
              <a:off x="3360" y="2561"/>
              <a:ext cx="0" cy="1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4" name="Line 31"/>
            <p:cNvSpPr>
              <a:spLocks noChangeShapeType="1"/>
            </p:cNvSpPr>
            <p:nvPr/>
          </p:nvSpPr>
          <p:spPr bwMode="auto">
            <a:xfrm flipV="1">
              <a:off x="4176" y="244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04" name="Text Box 32"/>
            <p:cNvSpPr txBox="1">
              <a:spLocks noChangeArrowheads="1"/>
            </p:cNvSpPr>
            <p:nvPr/>
          </p:nvSpPr>
          <p:spPr bwMode="auto">
            <a:xfrm>
              <a:off x="3168" y="2160"/>
              <a:ext cx="38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sp>
          <p:nvSpPr>
            <p:cNvPr id="719905" name="Text Box 33"/>
            <p:cNvSpPr txBox="1">
              <a:spLocks noChangeArrowheads="1"/>
            </p:cNvSpPr>
            <p:nvPr/>
          </p:nvSpPr>
          <p:spPr bwMode="auto">
            <a:xfrm>
              <a:off x="3168" y="3648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</a:t>
              </a:r>
              <a:r>
                <a:rPr kumimoji="0" lang="en-US" altLang="zh-CN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endParaRPr kumimoji="0"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719906" name="Text Box 34"/>
            <p:cNvSpPr txBox="1">
              <a:spLocks noChangeArrowheads="1"/>
            </p:cNvSpPr>
            <p:nvPr/>
          </p:nvSpPr>
          <p:spPr bwMode="auto">
            <a:xfrm>
              <a:off x="3888" y="2112"/>
              <a:ext cx="48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sz="2800" b="1" i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3048" name="Line 35"/>
            <p:cNvSpPr>
              <a:spLocks noChangeShapeType="1"/>
            </p:cNvSpPr>
            <p:nvPr/>
          </p:nvSpPr>
          <p:spPr bwMode="auto">
            <a:xfrm flipH="1">
              <a:off x="3323" y="3456"/>
              <a:ext cx="9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9" name="Line 36"/>
            <p:cNvSpPr>
              <a:spLocks noChangeShapeType="1"/>
            </p:cNvSpPr>
            <p:nvPr/>
          </p:nvSpPr>
          <p:spPr bwMode="auto">
            <a:xfrm>
              <a:off x="3324" y="331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0" name="Oval 37"/>
            <p:cNvSpPr>
              <a:spLocks noChangeArrowheads="1"/>
            </p:cNvSpPr>
            <p:nvPr/>
          </p:nvSpPr>
          <p:spPr bwMode="auto">
            <a:xfrm>
              <a:off x="3288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10" name="Text Box 38"/>
            <p:cNvSpPr txBox="1">
              <a:spLocks noChangeArrowheads="1"/>
            </p:cNvSpPr>
            <p:nvPr/>
          </p:nvSpPr>
          <p:spPr bwMode="auto">
            <a:xfrm>
              <a:off x="3408" y="3648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b</a:t>
              </a:r>
              <a:r>
                <a:rPr kumimoji="0" lang="en-US" altLang="zh-CN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</a:p>
          </p:txBody>
        </p:sp>
        <p:grpSp>
          <p:nvGrpSpPr>
            <p:cNvPr id="43052" name="Group 39"/>
            <p:cNvGrpSpPr>
              <a:grpSpLocks/>
            </p:cNvGrpSpPr>
            <p:nvPr/>
          </p:nvGrpSpPr>
          <p:grpSpPr bwMode="auto">
            <a:xfrm rot="-5368025">
              <a:off x="3849" y="2924"/>
              <a:ext cx="726" cy="336"/>
              <a:chOff x="1061" y="2160"/>
              <a:chExt cx="726" cy="336"/>
            </a:xfrm>
          </p:grpSpPr>
          <p:sp>
            <p:nvSpPr>
              <p:cNvPr id="719912" name="Rectangle 40"/>
              <p:cNvSpPr>
                <a:spLocks noChangeArrowheads="1"/>
              </p:cNvSpPr>
              <p:nvPr/>
            </p:nvSpPr>
            <p:spPr bwMode="auto">
              <a:xfrm>
                <a:off x="1499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43054" name="Line 41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5" name="Line 42"/>
              <p:cNvSpPr>
                <a:spLocks noChangeShapeType="1"/>
              </p:cNvSpPr>
              <p:nvPr/>
            </p:nvSpPr>
            <p:spPr bwMode="auto">
              <a:xfrm flipV="1">
                <a:off x="1061" y="2403"/>
                <a:ext cx="431" cy="4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908425" y="4029075"/>
            <a:ext cx="2379663" cy="1169988"/>
            <a:chOff x="4105" y="3022"/>
            <a:chExt cx="1499" cy="737"/>
          </a:xfrm>
        </p:grpSpPr>
        <p:sp>
          <p:nvSpPr>
            <p:cNvPr id="43029" name="Rectangle 48"/>
            <p:cNvSpPr>
              <a:spLocks noChangeArrowheads="1"/>
            </p:cNvSpPr>
            <p:nvPr/>
          </p:nvSpPr>
          <p:spPr bwMode="auto">
            <a:xfrm>
              <a:off x="4604" y="3113"/>
              <a:ext cx="408" cy="635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Line 49"/>
            <p:cNvSpPr>
              <a:spLocks noChangeShapeType="1"/>
            </p:cNvSpPr>
            <p:nvPr/>
          </p:nvSpPr>
          <p:spPr bwMode="auto">
            <a:xfrm>
              <a:off x="4377" y="3249"/>
              <a:ext cx="22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Line 50"/>
            <p:cNvSpPr>
              <a:spLocks noChangeShapeType="1"/>
            </p:cNvSpPr>
            <p:nvPr/>
          </p:nvSpPr>
          <p:spPr bwMode="auto">
            <a:xfrm>
              <a:off x="4377" y="3612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2" name="Line 51"/>
            <p:cNvSpPr>
              <a:spLocks noChangeShapeType="1"/>
            </p:cNvSpPr>
            <p:nvPr/>
          </p:nvSpPr>
          <p:spPr bwMode="auto">
            <a:xfrm>
              <a:off x="5012" y="3294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3" name="Line 52"/>
            <p:cNvSpPr>
              <a:spLocks noChangeShapeType="1"/>
            </p:cNvSpPr>
            <p:nvPr/>
          </p:nvSpPr>
          <p:spPr bwMode="auto">
            <a:xfrm>
              <a:off x="5012" y="3612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25" name="Rectangle 53"/>
            <p:cNvSpPr>
              <a:spLocks noChangeArrowheads="1"/>
            </p:cNvSpPr>
            <p:nvPr/>
          </p:nvSpPr>
          <p:spPr bwMode="auto">
            <a:xfrm>
              <a:off x="4105" y="3022"/>
              <a:ext cx="271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8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19926" name="Rectangle 54"/>
            <p:cNvSpPr>
              <a:spLocks noChangeArrowheads="1"/>
            </p:cNvSpPr>
            <p:nvPr/>
          </p:nvSpPr>
          <p:spPr bwMode="auto">
            <a:xfrm>
              <a:off x="5284" y="3067"/>
              <a:ext cx="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19927" name="Rectangle 55"/>
            <p:cNvSpPr>
              <a:spLocks noChangeArrowheads="1"/>
            </p:cNvSpPr>
            <p:nvPr/>
          </p:nvSpPr>
          <p:spPr bwMode="auto">
            <a:xfrm>
              <a:off x="5284" y="3430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19928" name="Rectangle 56"/>
            <p:cNvSpPr>
              <a:spLocks noChangeArrowheads="1"/>
            </p:cNvSpPr>
            <p:nvPr/>
          </p:nvSpPr>
          <p:spPr bwMode="auto">
            <a:xfrm>
              <a:off x="4558" y="3249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pic>
        <p:nvPicPr>
          <p:cNvPr id="43027" name="Picture 5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8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/>
              <a:t>： </a:t>
            </a:r>
            <a:r>
              <a:rPr lang="zh-CN" altLang="en-US" sz="2800" b="1" dirty="0"/>
              <a:t>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9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9"/>
          <p:cNvSpPr>
            <a:spLocks noChangeArrowheads="1"/>
          </p:cNvSpPr>
          <p:nvPr/>
        </p:nvSpPr>
        <p:spPr bwMode="auto">
          <a:xfrm>
            <a:off x="900112" y="4095750"/>
            <a:ext cx="7488238" cy="27622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1330325" y="908050"/>
            <a:ext cx="7705725" cy="24320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kumimoji="0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40000"/>
              </a:lnSpc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=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)+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</a:p>
          <a:p>
            <a:pPr>
              <a:lnSpc>
                <a:spcPct val="140000"/>
              </a:lnSpc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=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</a:p>
        </p:txBody>
      </p:sp>
      <p:sp>
        <p:nvSpPr>
          <p:cNvPr id="44036" name="AutoShape 36"/>
          <p:cNvSpPr>
            <a:spLocks/>
          </p:cNvSpPr>
          <p:nvPr/>
        </p:nvSpPr>
        <p:spPr bwMode="auto">
          <a:xfrm>
            <a:off x="968375" y="1531938"/>
            <a:ext cx="381000" cy="22860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7" name="Line 39"/>
          <p:cNvSpPr>
            <a:spLocks noChangeShapeType="1"/>
          </p:cNvSpPr>
          <p:nvPr/>
        </p:nvSpPr>
        <p:spPr bwMode="auto">
          <a:xfrm>
            <a:off x="2135188" y="1550988"/>
            <a:ext cx="22383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8" name="Line 41"/>
          <p:cNvSpPr>
            <a:spLocks noChangeShapeType="1"/>
          </p:cNvSpPr>
          <p:nvPr/>
        </p:nvSpPr>
        <p:spPr bwMode="auto">
          <a:xfrm>
            <a:off x="3101975" y="1531938"/>
            <a:ext cx="2238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9" name="Line 42"/>
          <p:cNvSpPr>
            <a:spLocks noChangeShapeType="1"/>
          </p:cNvSpPr>
          <p:nvPr/>
        </p:nvSpPr>
        <p:spPr bwMode="auto">
          <a:xfrm>
            <a:off x="3559175" y="1531938"/>
            <a:ext cx="2238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0" name="Line 43"/>
          <p:cNvSpPr>
            <a:spLocks noChangeShapeType="1"/>
          </p:cNvSpPr>
          <p:nvPr/>
        </p:nvSpPr>
        <p:spPr bwMode="auto">
          <a:xfrm>
            <a:off x="4706938" y="1531938"/>
            <a:ext cx="22383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1" name="Line 44"/>
          <p:cNvSpPr>
            <a:spLocks noChangeShapeType="1"/>
          </p:cNvSpPr>
          <p:nvPr/>
        </p:nvSpPr>
        <p:spPr bwMode="auto">
          <a:xfrm>
            <a:off x="5616575" y="1531938"/>
            <a:ext cx="2238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2" name="Line 45"/>
          <p:cNvSpPr>
            <a:spLocks noChangeShapeType="1"/>
          </p:cNvSpPr>
          <p:nvPr/>
        </p:nvSpPr>
        <p:spPr bwMode="auto">
          <a:xfrm>
            <a:off x="6530975" y="1531938"/>
            <a:ext cx="2238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3" name="Line 46"/>
          <p:cNvSpPr>
            <a:spLocks noChangeShapeType="1"/>
          </p:cNvSpPr>
          <p:nvPr/>
        </p:nvSpPr>
        <p:spPr bwMode="auto">
          <a:xfrm>
            <a:off x="2555776" y="2217738"/>
            <a:ext cx="22383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47"/>
          <p:cNvSpPr>
            <a:spLocks noChangeShapeType="1"/>
          </p:cNvSpPr>
          <p:nvPr/>
        </p:nvSpPr>
        <p:spPr bwMode="auto">
          <a:xfrm>
            <a:off x="3254375" y="2141538"/>
            <a:ext cx="2238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Line 48"/>
          <p:cNvSpPr>
            <a:spLocks noChangeShapeType="1"/>
          </p:cNvSpPr>
          <p:nvPr/>
        </p:nvSpPr>
        <p:spPr bwMode="auto">
          <a:xfrm>
            <a:off x="4355976" y="2217738"/>
            <a:ext cx="2238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6" name="Line 49"/>
          <p:cNvSpPr>
            <a:spLocks noChangeShapeType="1"/>
          </p:cNvSpPr>
          <p:nvPr/>
        </p:nvSpPr>
        <p:spPr bwMode="auto">
          <a:xfrm>
            <a:off x="5004048" y="2141538"/>
            <a:ext cx="223837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50"/>
          <p:cNvSpPr>
            <a:spLocks noChangeShapeType="1"/>
          </p:cNvSpPr>
          <p:nvPr/>
        </p:nvSpPr>
        <p:spPr bwMode="auto">
          <a:xfrm>
            <a:off x="6073775" y="2141538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51"/>
          <p:cNvSpPr>
            <a:spLocks noChangeShapeType="1"/>
          </p:cNvSpPr>
          <p:nvPr/>
        </p:nvSpPr>
        <p:spPr bwMode="auto">
          <a:xfrm>
            <a:off x="7445375" y="2141538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Line 52"/>
          <p:cNvSpPr>
            <a:spLocks noChangeShapeType="1"/>
          </p:cNvSpPr>
          <p:nvPr/>
        </p:nvSpPr>
        <p:spPr bwMode="auto">
          <a:xfrm>
            <a:off x="3711575" y="2827338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0" name="Line 53"/>
          <p:cNvSpPr>
            <a:spLocks noChangeShapeType="1"/>
          </p:cNvSpPr>
          <p:nvPr/>
        </p:nvSpPr>
        <p:spPr bwMode="auto">
          <a:xfrm>
            <a:off x="2568575" y="2846388"/>
            <a:ext cx="3778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1" name="Line 54"/>
          <p:cNvSpPr>
            <a:spLocks noChangeShapeType="1"/>
          </p:cNvSpPr>
          <p:nvPr/>
        </p:nvSpPr>
        <p:spPr bwMode="auto">
          <a:xfrm>
            <a:off x="2035175" y="2789238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2" name="Line 55"/>
          <p:cNvSpPr>
            <a:spLocks noChangeShapeType="1"/>
          </p:cNvSpPr>
          <p:nvPr/>
        </p:nvSpPr>
        <p:spPr bwMode="auto">
          <a:xfrm>
            <a:off x="3254375" y="2751138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53" name="Group 59"/>
          <p:cNvGrpSpPr>
            <a:grpSpLocks/>
          </p:cNvGrpSpPr>
          <p:nvPr/>
        </p:nvGrpSpPr>
        <p:grpSpPr bwMode="auto">
          <a:xfrm>
            <a:off x="1425575" y="3360738"/>
            <a:ext cx="1981200" cy="519112"/>
            <a:chOff x="240" y="2304"/>
            <a:chExt cx="1248" cy="327"/>
          </a:xfrm>
        </p:grpSpPr>
        <p:sp>
          <p:nvSpPr>
            <p:cNvPr id="695352" name="Text Box 56"/>
            <p:cNvSpPr txBox="1">
              <a:spLocks noChangeArrowheads="1"/>
            </p:cNvSpPr>
            <p:nvPr/>
          </p:nvSpPr>
          <p:spPr bwMode="auto">
            <a:xfrm>
              <a:off x="240" y="2304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 a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4092" name="Line 57"/>
            <p:cNvSpPr>
              <a:spLocks noChangeShapeType="1"/>
            </p:cNvSpPr>
            <p:nvPr/>
          </p:nvSpPr>
          <p:spPr bwMode="auto">
            <a:xfrm>
              <a:off x="672" y="2352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93" name="Line 58"/>
            <p:cNvSpPr>
              <a:spLocks noChangeShapeType="1"/>
            </p:cNvSpPr>
            <p:nvPr/>
          </p:nvSpPr>
          <p:spPr bwMode="auto">
            <a:xfrm>
              <a:off x="672" y="230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54" name="Line 60"/>
          <p:cNvSpPr>
            <a:spLocks noChangeShapeType="1"/>
          </p:cNvSpPr>
          <p:nvPr/>
        </p:nvSpPr>
        <p:spPr bwMode="auto">
          <a:xfrm>
            <a:off x="2035175" y="2674938"/>
            <a:ext cx="2133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4615581"/>
            <a:ext cx="6911975" cy="1909763"/>
            <a:chOff x="839" y="2387"/>
            <a:chExt cx="4354" cy="1203"/>
          </a:xfrm>
        </p:grpSpPr>
        <p:graphicFrame>
          <p:nvGraphicFramePr>
            <p:cNvPr id="44060" name="Object 7"/>
            <p:cNvGraphicFramePr>
              <a:graphicFrameLocks noChangeAspect="1"/>
            </p:cNvGraphicFramePr>
            <p:nvPr/>
          </p:nvGraphicFramePr>
          <p:xfrm>
            <a:off x="1565" y="2750"/>
            <a:ext cx="47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3" name="图片" r:id="rId4" imgW="904951" imgH="689458" progId="Word.Picture.8">
                    <p:embed/>
                  </p:oleObj>
                </mc:Choice>
                <mc:Fallback>
                  <p:oleObj name="图片" r:id="rId4" imgW="904951" imgH="689458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750"/>
                          <a:ext cx="479" cy="432"/>
                        </a:xfrm>
                        <a:prstGeom prst="rect">
                          <a:avLst/>
                        </a:prstGeom>
                        <a:solidFill>
                          <a:srgbClr val="0000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1" name="Object 8"/>
            <p:cNvGraphicFramePr>
              <a:graphicFrameLocks noChangeAspect="1"/>
            </p:cNvGraphicFramePr>
            <p:nvPr/>
          </p:nvGraphicFramePr>
          <p:xfrm>
            <a:off x="2381" y="3158"/>
            <a:ext cx="47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4" name="图片" r:id="rId6" imgW="904951" imgH="689458" progId="Word.Picture.8">
                    <p:embed/>
                  </p:oleObj>
                </mc:Choice>
                <mc:Fallback>
                  <p:oleObj name="图片" r:id="rId6" imgW="904951" imgH="689458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158"/>
                          <a:ext cx="479" cy="432"/>
                        </a:xfrm>
                        <a:prstGeom prst="rect">
                          <a:avLst/>
                        </a:prstGeom>
                        <a:solidFill>
                          <a:srgbClr val="0000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9"/>
            <p:cNvGraphicFramePr>
              <a:graphicFrameLocks noChangeAspect="1"/>
            </p:cNvGraphicFramePr>
            <p:nvPr/>
          </p:nvGraphicFramePr>
          <p:xfrm>
            <a:off x="3742" y="2433"/>
            <a:ext cx="47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5" name="图片" r:id="rId7" imgW="904951" imgH="689458" progId="Word.Picture.8">
                    <p:embed/>
                  </p:oleObj>
                </mc:Choice>
                <mc:Fallback>
                  <p:oleObj name="图片" r:id="rId7" imgW="904951" imgH="689458" progId="Word.Picture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433"/>
                          <a:ext cx="479" cy="432"/>
                        </a:xfrm>
                        <a:prstGeom prst="rect">
                          <a:avLst/>
                        </a:prstGeom>
                        <a:solidFill>
                          <a:srgbClr val="0000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3" name="Object 10"/>
            <p:cNvGraphicFramePr>
              <a:graphicFrameLocks noChangeAspect="1"/>
            </p:cNvGraphicFramePr>
            <p:nvPr/>
          </p:nvGraphicFramePr>
          <p:xfrm>
            <a:off x="2381" y="2387"/>
            <a:ext cx="47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6" name="图片" r:id="rId8" imgW="904951" imgH="689458" progId="Word.Picture.8">
                    <p:embed/>
                  </p:oleObj>
                </mc:Choice>
                <mc:Fallback>
                  <p:oleObj name="图片" r:id="rId8" imgW="904951" imgH="689458" progId="Word.Picture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387"/>
                          <a:ext cx="479" cy="432"/>
                        </a:xfrm>
                        <a:prstGeom prst="rect">
                          <a:avLst/>
                        </a:prstGeom>
                        <a:solidFill>
                          <a:srgbClr val="0000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4" name="Object 11"/>
            <p:cNvGraphicFramePr>
              <a:graphicFrameLocks noChangeAspect="1"/>
            </p:cNvGraphicFramePr>
            <p:nvPr/>
          </p:nvGraphicFramePr>
          <p:xfrm>
            <a:off x="3742" y="2841"/>
            <a:ext cx="47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7" name="图片" r:id="rId9" imgW="904951" imgH="689458" progId="Word.Picture.8">
                    <p:embed/>
                  </p:oleObj>
                </mc:Choice>
                <mc:Fallback>
                  <p:oleObj name="图片" r:id="rId9" imgW="904951" imgH="689458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841"/>
                          <a:ext cx="479" cy="432"/>
                        </a:xfrm>
                        <a:prstGeom prst="rect">
                          <a:avLst/>
                        </a:prstGeom>
                        <a:solidFill>
                          <a:srgbClr val="0000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5" name="Line 12"/>
            <p:cNvSpPr>
              <a:spLocks noChangeShapeType="1"/>
            </p:cNvSpPr>
            <p:nvPr/>
          </p:nvSpPr>
          <p:spPr bwMode="auto">
            <a:xfrm>
              <a:off x="1973" y="2977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6" name="Line 13"/>
            <p:cNvSpPr>
              <a:spLocks noChangeShapeType="1"/>
            </p:cNvSpPr>
            <p:nvPr/>
          </p:nvSpPr>
          <p:spPr bwMode="auto">
            <a:xfrm>
              <a:off x="2744" y="2569"/>
              <a:ext cx="10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7" name="Line 14"/>
            <p:cNvSpPr>
              <a:spLocks noChangeShapeType="1"/>
            </p:cNvSpPr>
            <p:nvPr/>
          </p:nvSpPr>
          <p:spPr bwMode="auto">
            <a:xfrm>
              <a:off x="1111" y="2886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8" name="Line 15"/>
            <p:cNvSpPr>
              <a:spLocks noChangeShapeType="1"/>
            </p:cNvSpPr>
            <p:nvPr/>
          </p:nvSpPr>
          <p:spPr bwMode="auto">
            <a:xfrm>
              <a:off x="1111" y="3022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9" name="Line 16"/>
            <p:cNvSpPr>
              <a:spLocks noChangeShapeType="1"/>
            </p:cNvSpPr>
            <p:nvPr/>
          </p:nvSpPr>
          <p:spPr bwMode="auto">
            <a:xfrm>
              <a:off x="2245" y="2659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0" name="Line 17"/>
            <p:cNvSpPr>
              <a:spLocks noChangeShapeType="1"/>
            </p:cNvSpPr>
            <p:nvPr/>
          </p:nvSpPr>
          <p:spPr bwMode="auto">
            <a:xfrm>
              <a:off x="2245" y="2659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1" name="Line 18"/>
            <p:cNvSpPr>
              <a:spLocks noChangeShapeType="1"/>
            </p:cNvSpPr>
            <p:nvPr/>
          </p:nvSpPr>
          <p:spPr bwMode="auto">
            <a:xfrm>
              <a:off x="2245" y="329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2" name="Oval 19"/>
            <p:cNvSpPr>
              <a:spLocks noChangeArrowheads="1"/>
            </p:cNvSpPr>
            <p:nvPr/>
          </p:nvSpPr>
          <p:spPr bwMode="auto">
            <a:xfrm>
              <a:off x="2221" y="2955"/>
              <a:ext cx="50" cy="50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3" name="Line 20"/>
            <p:cNvSpPr>
              <a:spLocks noChangeShapeType="1"/>
            </p:cNvSpPr>
            <p:nvPr/>
          </p:nvSpPr>
          <p:spPr bwMode="auto">
            <a:xfrm>
              <a:off x="1474" y="2523"/>
              <a:ext cx="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4" name="Line 21"/>
            <p:cNvSpPr>
              <a:spLocks noChangeShapeType="1"/>
            </p:cNvSpPr>
            <p:nvPr/>
          </p:nvSpPr>
          <p:spPr bwMode="auto">
            <a:xfrm>
              <a:off x="1474" y="3430"/>
              <a:ext cx="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5" name="Line 22"/>
            <p:cNvSpPr>
              <a:spLocks noChangeShapeType="1"/>
            </p:cNvSpPr>
            <p:nvPr/>
          </p:nvSpPr>
          <p:spPr bwMode="auto">
            <a:xfrm>
              <a:off x="1474" y="3022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6" name="Line 23"/>
            <p:cNvSpPr>
              <a:spLocks noChangeShapeType="1"/>
            </p:cNvSpPr>
            <p:nvPr/>
          </p:nvSpPr>
          <p:spPr bwMode="auto">
            <a:xfrm flipV="1">
              <a:off x="1474" y="2523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7" name="Line 24"/>
            <p:cNvSpPr>
              <a:spLocks noChangeShapeType="1"/>
            </p:cNvSpPr>
            <p:nvPr/>
          </p:nvSpPr>
          <p:spPr bwMode="auto">
            <a:xfrm>
              <a:off x="3606" y="2977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8" name="Line 25"/>
            <p:cNvSpPr>
              <a:spLocks noChangeShapeType="1"/>
            </p:cNvSpPr>
            <p:nvPr/>
          </p:nvSpPr>
          <p:spPr bwMode="auto">
            <a:xfrm>
              <a:off x="3606" y="315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9" name="Line 26"/>
            <p:cNvSpPr>
              <a:spLocks noChangeShapeType="1"/>
            </p:cNvSpPr>
            <p:nvPr/>
          </p:nvSpPr>
          <p:spPr bwMode="auto">
            <a:xfrm>
              <a:off x="2789" y="3340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80" name="Line 27"/>
            <p:cNvSpPr>
              <a:spLocks noChangeShapeType="1"/>
            </p:cNvSpPr>
            <p:nvPr/>
          </p:nvSpPr>
          <p:spPr bwMode="auto">
            <a:xfrm flipV="1">
              <a:off x="3334" y="2750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81" name="Line 28"/>
            <p:cNvSpPr>
              <a:spLocks noChangeShapeType="1"/>
            </p:cNvSpPr>
            <p:nvPr/>
          </p:nvSpPr>
          <p:spPr bwMode="auto">
            <a:xfrm>
              <a:off x="3334" y="275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82" name="Line 29"/>
            <p:cNvSpPr>
              <a:spLocks noChangeShapeType="1"/>
            </p:cNvSpPr>
            <p:nvPr/>
          </p:nvSpPr>
          <p:spPr bwMode="auto">
            <a:xfrm>
              <a:off x="4150" y="2659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83" name="Line 30"/>
            <p:cNvSpPr>
              <a:spLocks noChangeShapeType="1"/>
            </p:cNvSpPr>
            <p:nvPr/>
          </p:nvSpPr>
          <p:spPr bwMode="auto">
            <a:xfrm>
              <a:off x="4150" y="3068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5327" name="Text Box 31"/>
            <p:cNvSpPr txBox="1">
              <a:spLocks noChangeArrowheads="1"/>
            </p:cNvSpPr>
            <p:nvPr/>
          </p:nvSpPr>
          <p:spPr bwMode="auto">
            <a:xfrm>
              <a:off x="839" y="2659"/>
              <a:ext cx="272" cy="327"/>
            </a:xfrm>
            <a:prstGeom prst="rect">
              <a:avLst/>
            </a:prstGeom>
            <a:solidFill>
              <a:srgbClr val="000099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95328" name="Text Box 32"/>
            <p:cNvSpPr txBox="1">
              <a:spLocks noChangeArrowheads="1"/>
            </p:cNvSpPr>
            <p:nvPr/>
          </p:nvSpPr>
          <p:spPr bwMode="auto">
            <a:xfrm>
              <a:off x="839" y="2931"/>
              <a:ext cx="409" cy="327"/>
            </a:xfrm>
            <a:prstGeom prst="rect">
              <a:avLst/>
            </a:prstGeom>
            <a:solidFill>
              <a:srgbClr val="000099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r>
                <a:rPr kumimoji="0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95329" name="Text Box 33"/>
            <p:cNvSpPr txBox="1">
              <a:spLocks noChangeArrowheads="1"/>
            </p:cNvSpPr>
            <p:nvPr/>
          </p:nvSpPr>
          <p:spPr bwMode="auto">
            <a:xfrm>
              <a:off x="4649" y="2433"/>
              <a:ext cx="454" cy="330"/>
            </a:xfrm>
            <a:prstGeom prst="rect">
              <a:avLst/>
            </a:prstGeom>
            <a:solidFill>
              <a:srgbClr val="000099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 smtClean="0">
                  <a:solidFill>
                    <a:schemeClr val="tx1"/>
                  </a:solidFill>
                  <a:latin typeface="+mn-lt"/>
                </a:rPr>
                <a:t>S</a:t>
              </a:r>
              <a:r>
                <a:rPr kumimoji="0" lang="en-US" altLang="zh-CN" sz="2800" b="1" baseline="-25000" dirty="0" smtClean="0">
                  <a:solidFill>
                    <a:schemeClr val="tx1"/>
                  </a:solidFill>
                  <a:latin typeface="+mn-lt"/>
                </a:rPr>
                <a:t>i</a:t>
              </a:r>
            </a:p>
          </p:txBody>
        </p:sp>
        <p:sp>
          <p:nvSpPr>
            <p:cNvPr id="695330" name="Text Box 34"/>
            <p:cNvSpPr txBox="1">
              <a:spLocks noChangeArrowheads="1"/>
            </p:cNvSpPr>
            <p:nvPr/>
          </p:nvSpPr>
          <p:spPr bwMode="auto">
            <a:xfrm>
              <a:off x="4649" y="2886"/>
              <a:ext cx="544" cy="327"/>
            </a:xfrm>
            <a:prstGeom prst="rect">
              <a:avLst/>
            </a:prstGeom>
            <a:solidFill>
              <a:srgbClr val="000099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4088" name="Oval 61"/>
            <p:cNvSpPr>
              <a:spLocks noChangeArrowheads="1"/>
            </p:cNvSpPr>
            <p:nvPr/>
          </p:nvSpPr>
          <p:spPr bwMode="auto">
            <a:xfrm>
              <a:off x="1440" y="3000"/>
              <a:ext cx="50" cy="50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89" name="Oval 62"/>
            <p:cNvSpPr>
              <a:spLocks noChangeArrowheads="1"/>
            </p:cNvSpPr>
            <p:nvPr/>
          </p:nvSpPr>
          <p:spPr bwMode="auto">
            <a:xfrm>
              <a:off x="1452" y="2856"/>
              <a:ext cx="50" cy="50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90" name="Oval 63"/>
            <p:cNvSpPr>
              <a:spLocks noChangeArrowheads="1"/>
            </p:cNvSpPr>
            <p:nvPr/>
          </p:nvSpPr>
          <p:spPr bwMode="auto">
            <a:xfrm>
              <a:off x="3576" y="2952"/>
              <a:ext cx="50" cy="50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4058" name="Picture 71" descr="ELEGL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5</a:t>
            </a:r>
            <a:r>
              <a:rPr lang="zh-CN" altLang="en-US" sz="2800" b="1"/>
              <a:t>： 用</a:t>
            </a:r>
            <a:r>
              <a:rPr lang="en-US" altLang="zh-CN" sz="2800" b="1"/>
              <a:t>NAND</a:t>
            </a:r>
            <a:r>
              <a:rPr lang="zh-CN" altLang="en-US" sz="2800" b="1"/>
              <a:t>门实现半加器 （</a:t>
            </a:r>
            <a:r>
              <a:rPr lang="en-US" altLang="zh-CN" sz="2800" b="1"/>
              <a:t>Half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163867"/>
              </p:ext>
            </p:extLst>
          </p:nvPr>
        </p:nvGraphicFramePr>
        <p:xfrm>
          <a:off x="2667694" y="5006143"/>
          <a:ext cx="579438" cy="59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8" name="Equation" r:id="rId11" imgW="266400" imgH="253800" progId="Equation.DSMT4">
                  <p:embed/>
                </p:oleObj>
              </mc:Choice>
              <mc:Fallback>
                <p:oleObj name="Equation" r:id="rId11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694" y="5006143"/>
                        <a:ext cx="579438" cy="590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21025"/>
              </p:ext>
            </p:extLst>
          </p:nvPr>
        </p:nvGraphicFramePr>
        <p:xfrm>
          <a:off x="6241256" y="5679206"/>
          <a:ext cx="5794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9" name="Equation" r:id="rId13" imgW="266400" imgH="279360" progId="Equation.DSMT4">
                  <p:embed/>
                </p:oleObj>
              </mc:Choice>
              <mc:Fallback>
                <p:oleObj name="Equation" r:id="rId13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256" y="5679206"/>
                        <a:ext cx="579438" cy="649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37987"/>
              </p:ext>
            </p:extLst>
          </p:nvPr>
        </p:nvGraphicFramePr>
        <p:xfrm>
          <a:off x="3818402" y="4263593"/>
          <a:ext cx="8302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0" name="Equation" r:id="rId15" imgW="380880" imgH="279360" progId="Equation.DSMT4">
                  <p:embed/>
                </p:oleObj>
              </mc:Choice>
              <mc:Fallback>
                <p:oleObj name="Equation" r:id="rId15" imgW="380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402" y="4263593"/>
                        <a:ext cx="830262" cy="650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74613"/>
              </p:ext>
            </p:extLst>
          </p:nvPr>
        </p:nvGraphicFramePr>
        <p:xfrm>
          <a:off x="4067175" y="6151563"/>
          <a:ext cx="8016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1" name="Equation" r:id="rId17" imgW="368280" imgH="279360" progId="Equation.DSMT4">
                  <p:embed/>
                </p:oleObj>
              </mc:Choice>
              <mc:Fallback>
                <p:oleObj name="Equation" r:id="rId17" imgW="368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6151563"/>
                        <a:ext cx="801688" cy="650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94530"/>
              </p:ext>
            </p:extLst>
          </p:nvPr>
        </p:nvGraphicFramePr>
        <p:xfrm>
          <a:off x="6073775" y="4258362"/>
          <a:ext cx="17716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2" name="Equation" r:id="rId19" imgW="812520" imgH="304560" progId="Equation.DSMT4">
                  <p:embed/>
                </p:oleObj>
              </mc:Choice>
              <mc:Fallback>
                <p:oleObj name="Equation" r:id="rId19" imgW="812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4258362"/>
                        <a:ext cx="17716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5106988" y="2009775"/>
            <a:ext cx="3810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1011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=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1110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1628775"/>
            <a:ext cx="4419600" cy="2576513"/>
            <a:chOff x="2688" y="1968"/>
            <a:chExt cx="2784" cy="1623"/>
          </a:xfrm>
        </p:grpSpPr>
        <p:sp>
          <p:nvSpPr>
            <p:cNvPr id="692234" name="Text Box 10"/>
            <p:cNvSpPr txBox="1">
              <a:spLocks noChangeArrowheads="1"/>
            </p:cNvSpPr>
            <p:nvPr/>
          </p:nvSpPr>
          <p:spPr bwMode="auto">
            <a:xfrm>
              <a:off x="2928" y="1968"/>
              <a:ext cx="2400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1 ………..  A </a:t>
              </a:r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1  0 ………..   B </a:t>
              </a:r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0  …………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45073" name="Line 11"/>
            <p:cNvSpPr>
              <a:spLocks noChangeShapeType="1"/>
            </p:cNvSpPr>
            <p:nvPr/>
          </p:nvSpPr>
          <p:spPr bwMode="auto">
            <a:xfrm>
              <a:off x="2784" y="3216"/>
              <a:ext cx="26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2736" y="3264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0  1 ……….. 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2688" y="2793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</p:grpSp>
      <p:sp>
        <p:nvSpPr>
          <p:cNvPr id="692244" name="Rectangle 20"/>
          <p:cNvSpPr>
            <a:spLocks noChangeArrowheads="1"/>
          </p:cNvSpPr>
          <p:nvPr/>
        </p:nvSpPr>
        <p:spPr bwMode="auto">
          <a:xfrm>
            <a:off x="1701800" y="2924175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5" name="Rectangle 21"/>
          <p:cNvSpPr>
            <a:spLocks noChangeArrowheads="1"/>
          </p:cNvSpPr>
          <p:nvPr/>
        </p:nvSpPr>
        <p:spPr bwMode="auto">
          <a:xfrm>
            <a:off x="1412875" y="2997200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6" name="Rectangle 22"/>
          <p:cNvSpPr>
            <a:spLocks noChangeArrowheads="1"/>
          </p:cNvSpPr>
          <p:nvPr/>
        </p:nvSpPr>
        <p:spPr bwMode="auto">
          <a:xfrm>
            <a:off x="981075" y="2997200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7" name="Rectangle 23"/>
          <p:cNvSpPr>
            <a:spLocks noChangeArrowheads="1"/>
          </p:cNvSpPr>
          <p:nvPr/>
        </p:nvSpPr>
        <p:spPr bwMode="auto">
          <a:xfrm>
            <a:off x="1773238" y="3644900"/>
            <a:ext cx="360362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8" name="Rectangle 24"/>
          <p:cNvSpPr>
            <a:spLocks noChangeArrowheads="1"/>
          </p:cNvSpPr>
          <p:nvPr/>
        </p:nvSpPr>
        <p:spPr bwMode="auto">
          <a:xfrm>
            <a:off x="1412875" y="3716338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9" name="Rectangle 25"/>
          <p:cNvSpPr>
            <a:spLocks noChangeArrowheads="1"/>
          </p:cNvSpPr>
          <p:nvPr/>
        </p:nvSpPr>
        <p:spPr bwMode="auto">
          <a:xfrm>
            <a:off x="1054100" y="3716338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50" name="Rectangle 26"/>
          <p:cNvSpPr>
            <a:spLocks noChangeArrowheads="1"/>
          </p:cNvSpPr>
          <p:nvPr/>
        </p:nvSpPr>
        <p:spPr bwMode="auto">
          <a:xfrm>
            <a:off x="693738" y="3716338"/>
            <a:ext cx="360362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51" name="Rectangle 27"/>
          <p:cNvSpPr>
            <a:spLocks noChangeArrowheads="1"/>
          </p:cNvSpPr>
          <p:nvPr/>
        </p:nvSpPr>
        <p:spPr bwMode="auto">
          <a:xfrm>
            <a:off x="2133600" y="3716338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5070" name="Picture 3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1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Adder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92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9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9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92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92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9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9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692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3" grpId="0" autoUpdateAnimBg="0"/>
      <p:bldP spid="692244" grpId="0" animBg="1"/>
      <p:bldP spid="692245" grpId="0" animBg="1"/>
      <p:bldP spid="692246" grpId="0" animBg="1"/>
      <p:bldP spid="692247" grpId="0" animBg="1"/>
      <p:bldP spid="692248" grpId="0" animBg="1"/>
      <p:bldP spid="692249" grpId="0" animBg="1"/>
      <p:bldP spid="692250" grpId="0" animBg="1"/>
      <p:bldP spid="6922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462" name="Group 142"/>
          <p:cNvGraphicFramePr>
            <a:graphicFrameLocks noGrp="1"/>
          </p:cNvGraphicFramePr>
          <p:nvPr/>
        </p:nvGraphicFramePr>
        <p:xfrm>
          <a:off x="250825" y="1477963"/>
          <a:ext cx="2808288" cy="4048125"/>
        </p:xfrm>
        <a:graphic>
          <a:graphicData uri="http://schemas.openxmlformats.org/drawingml/2006/table">
            <a:tbl>
              <a:tblPr/>
              <a:tblGrid>
                <a:gridCol w="1584326"/>
                <a:gridCol w="1223962"/>
              </a:tblGrid>
              <a:tr h="518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i-1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0    0    1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0    1    1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1    1    1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337" name="Text Box 17"/>
          <p:cNvSpPr txBox="1">
            <a:spLocks noChangeArrowheads="1"/>
          </p:cNvSpPr>
          <p:nvPr/>
        </p:nvSpPr>
        <p:spPr bwMode="auto">
          <a:xfrm>
            <a:off x="3352800" y="52720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C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kumimoji="0" lang="en-US" altLang="zh-CN" sz="2800" b="1">
                <a:latin typeface="Times New Roman" pitchFamily="18" charset="0"/>
              </a:rPr>
              <a:t>=(a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⊕ b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) C</a:t>
            </a:r>
            <a:r>
              <a:rPr kumimoji="0" lang="en-US" altLang="zh-CN" sz="2800" b="1" baseline="-25000">
                <a:latin typeface="Times New Roman" pitchFamily="18" charset="0"/>
              </a:rPr>
              <a:t>i-1 </a:t>
            </a:r>
            <a:r>
              <a:rPr kumimoji="0" lang="en-US" altLang="zh-CN" sz="2800" b="1">
                <a:latin typeface="Times New Roman" pitchFamily="18" charset="0"/>
              </a:rPr>
              <a:t>+ a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kumimoji="0" lang="en-US" altLang="zh-CN" sz="2800" b="1">
                <a:latin typeface="Times New Roman" pitchFamily="18" charset="0"/>
              </a:rPr>
              <a:t>b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kumimoji="0" lang="en-US" altLang="zh-CN" sz="2800" b="1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429000" y="1143000"/>
            <a:ext cx="2590800" cy="1524000"/>
            <a:chOff x="2160" y="192"/>
            <a:chExt cx="1632" cy="960"/>
          </a:xfrm>
        </p:grpSpPr>
        <p:sp>
          <p:nvSpPr>
            <p:cNvPr id="46143" name="Rectangle 25"/>
            <p:cNvSpPr>
              <a:spLocks noChangeArrowheads="1"/>
            </p:cNvSpPr>
            <p:nvPr/>
          </p:nvSpPr>
          <p:spPr bwMode="auto">
            <a:xfrm>
              <a:off x="3466" y="915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44" name="Rectangle 26"/>
            <p:cNvSpPr>
              <a:spLocks noChangeArrowheads="1"/>
            </p:cNvSpPr>
            <p:nvPr/>
          </p:nvSpPr>
          <p:spPr bwMode="auto">
            <a:xfrm>
              <a:off x="3139" y="915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45" name="Rectangle 27"/>
            <p:cNvSpPr>
              <a:spLocks noChangeArrowheads="1"/>
            </p:cNvSpPr>
            <p:nvPr/>
          </p:nvSpPr>
          <p:spPr bwMode="auto">
            <a:xfrm>
              <a:off x="2813" y="915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46" name="Rectangle 28"/>
            <p:cNvSpPr>
              <a:spLocks noChangeArrowheads="1"/>
            </p:cNvSpPr>
            <p:nvPr/>
          </p:nvSpPr>
          <p:spPr bwMode="auto">
            <a:xfrm>
              <a:off x="2486" y="915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47" name="Rectangle 29"/>
            <p:cNvSpPr>
              <a:spLocks noChangeArrowheads="1"/>
            </p:cNvSpPr>
            <p:nvPr/>
          </p:nvSpPr>
          <p:spPr bwMode="auto">
            <a:xfrm>
              <a:off x="3466" y="679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48" name="Rectangle 30"/>
            <p:cNvSpPr>
              <a:spLocks noChangeArrowheads="1"/>
            </p:cNvSpPr>
            <p:nvPr/>
          </p:nvSpPr>
          <p:spPr bwMode="auto">
            <a:xfrm>
              <a:off x="3139" y="679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49" name="Rectangle 31"/>
            <p:cNvSpPr>
              <a:spLocks noChangeArrowheads="1"/>
            </p:cNvSpPr>
            <p:nvPr/>
          </p:nvSpPr>
          <p:spPr bwMode="auto">
            <a:xfrm>
              <a:off x="2813" y="679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50" name="Rectangle 32"/>
            <p:cNvSpPr>
              <a:spLocks noChangeArrowheads="1"/>
            </p:cNvSpPr>
            <p:nvPr/>
          </p:nvSpPr>
          <p:spPr bwMode="auto">
            <a:xfrm>
              <a:off x="2486" y="679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86" y="67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>
              <a:off x="2486" y="915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>
              <a:off x="2486" y="1151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486" y="679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813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3139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>
              <a:off x="3466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>
              <a:off x="3792" y="915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>
              <a:off x="3792" y="679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2313" y="504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1" name="Text Box 43"/>
            <p:cNvSpPr txBox="1">
              <a:spLocks noChangeArrowheads="1"/>
            </p:cNvSpPr>
            <p:nvPr/>
          </p:nvSpPr>
          <p:spPr bwMode="auto">
            <a:xfrm>
              <a:off x="2574" y="414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46162" name="Text Box 44"/>
            <p:cNvSpPr txBox="1">
              <a:spLocks noChangeArrowheads="1"/>
            </p:cNvSpPr>
            <p:nvPr/>
          </p:nvSpPr>
          <p:spPr bwMode="auto">
            <a:xfrm>
              <a:off x="2313" y="748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63" name="Text Box 45"/>
            <p:cNvSpPr txBox="1">
              <a:spLocks noChangeArrowheads="1"/>
            </p:cNvSpPr>
            <p:nvPr/>
          </p:nvSpPr>
          <p:spPr bwMode="auto">
            <a:xfrm>
              <a:off x="2160" y="4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itchFamily="18" charset="0"/>
                </a:rPr>
                <a:t>a</a:t>
              </a:r>
              <a:r>
                <a:rPr kumimoji="0" lang="en-US" altLang="zh-CN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6164" name="Text Box 46"/>
            <p:cNvSpPr txBox="1">
              <a:spLocks noChangeArrowheads="1"/>
            </p:cNvSpPr>
            <p:nvPr/>
          </p:nvSpPr>
          <p:spPr bwMode="auto">
            <a:xfrm>
              <a:off x="2208" y="19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itchFamily="18" charset="0"/>
                </a:rPr>
                <a:t>b</a:t>
              </a:r>
              <a:r>
                <a:rPr kumimoji="0" lang="en-US" altLang="zh-CN" b="1" baseline="-25000">
                  <a:latin typeface="Times New Roman" pitchFamily="18" charset="0"/>
                </a:rPr>
                <a:t>i</a:t>
              </a:r>
              <a:r>
                <a:rPr kumimoji="0" lang="en-US" altLang="zh-CN" b="1">
                  <a:latin typeface="Times New Roman" pitchFamily="18" charset="0"/>
                </a:rPr>
                <a:t>c</a:t>
              </a:r>
              <a:r>
                <a:rPr kumimoji="0" lang="en-US" altLang="zh-CN" b="1" baseline="-25000">
                  <a:latin typeface="Times New Roman" pitchFamily="18" charset="0"/>
                </a:rPr>
                <a:t>i-1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172200" y="1141413"/>
            <a:ext cx="2590800" cy="1524000"/>
            <a:chOff x="2160" y="192"/>
            <a:chExt cx="1632" cy="960"/>
          </a:xfrm>
        </p:grpSpPr>
        <p:sp>
          <p:nvSpPr>
            <p:cNvPr id="46121" name="Rectangle 72"/>
            <p:cNvSpPr>
              <a:spLocks noChangeArrowheads="1"/>
            </p:cNvSpPr>
            <p:nvPr/>
          </p:nvSpPr>
          <p:spPr bwMode="auto">
            <a:xfrm>
              <a:off x="3466" y="915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22" name="Rectangle 73"/>
            <p:cNvSpPr>
              <a:spLocks noChangeArrowheads="1"/>
            </p:cNvSpPr>
            <p:nvPr/>
          </p:nvSpPr>
          <p:spPr bwMode="auto">
            <a:xfrm>
              <a:off x="3139" y="915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23" name="Rectangle 74"/>
            <p:cNvSpPr>
              <a:spLocks noChangeArrowheads="1"/>
            </p:cNvSpPr>
            <p:nvPr/>
          </p:nvSpPr>
          <p:spPr bwMode="auto">
            <a:xfrm>
              <a:off x="2813" y="915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24" name="Rectangle 75"/>
            <p:cNvSpPr>
              <a:spLocks noChangeArrowheads="1"/>
            </p:cNvSpPr>
            <p:nvPr/>
          </p:nvSpPr>
          <p:spPr bwMode="auto">
            <a:xfrm>
              <a:off x="2486" y="915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25" name="Rectangle 76"/>
            <p:cNvSpPr>
              <a:spLocks noChangeArrowheads="1"/>
            </p:cNvSpPr>
            <p:nvPr/>
          </p:nvSpPr>
          <p:spPr bwMode="auto">
            <a:xfrm>
              <a:off x="3466" y="679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26" name="Rectangle 77"/>
            <p:cNvSpPr>
              <a:spLocks noChangeArrowheads="1"/>
            </p:cNvSpPr>
            <p:nvPr/>
          </p:nvSpPr>
          <p:spPr bwMode="auto">
            <a:xfrm>
              <a:off x="3139" y="679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27" name="Rectangle 78"/>
            <p:cNvSpPr>
              <a:spLocks noChangeArrowheads="1"/>
            </p:cNvSpPr>
            <p:nvPr/>
          </p:nvSpPr>
          <p:spPr bwMode="auto">
            <a:xfrm>
              <a:off x="2813" y="679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28" name="Rectangle 79"/>
            <p:cNvSpPr>
              <a:spLocks noChangeArrowheads="1"/>
            </p:cNvSpPr>
            <p:nvPr/>
          </p:nvSpPr>
          <p:spPr bwMode="auto">
            <a:xfrm>
              <a:off x="2486" y="679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29" name="Line 80"/>
            <p:cNvSpPr>
              <a:spLocks noChangeShapeType="1"/>
            </p:cNvSpPr>
            <p:nvPr/>
          </p:nvSpPr>
          <p:spPr bwMode="auto">
            <a:xfrm>
              <a:off x="2486" y="67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Line 81"/>
            <p:cNvSpPr>
              <a:spLocks noChangeShapeType="1"/>
            </p:cNvSpPr>
            <p:nvPr/>
          </p:nvSpPr>
          <p:spPr bwMode="auto">
            <a:xfrm>
              <a:off x="2486" y="915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1" name="Line 82"/>
            <p:cNvSpPr>
              <a:spLocks noChangeShapeType="1"/>
            </p:cNvSpPr>
            <p:nvPr/>
          </p:nvSpPr>
          <p:spPr bwMode="auto">
            <a:xfrm>
              <a:off x="2486" y="1151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2" name="Line 83"/>
            <p:cNvSpPr>
              <a:spLocks noChangeShapeType="1"/>
            </p:cNvSpPr>
            <p:nvPr/>
          </p:nvSpPr>
          <p:spPr bwMode="auto">
            <a:xfrm>
              <a:off x="2486" y="679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3" name="Line 84"/>
            <p:cNvSpPr>
              <a:spLocks noChangeShapeType="1"/>
            </p:cNvSpPr>
            <p:nvPr/>
          </p:nvSpPr>
          <p:spPr bwMode="auto">
            <a:xfrm>
              <a:off x="2813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4" name="Line 85"/>
            <p:cNvSpPr>
              <a:spLocks noChangeShapeType="1"/>
            </p:cNvSpPr>
            <p:nvPr/>
          </p:nvSpPr>
          <p:spPr bwMode="auto">
            <a:xfrm>
              <a:off x="3139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5" name="Line 86"/>
            <p:cNvSpPr>
              <a:spLocks noChangeShapeType="1"/>
            </p:cNvSpPr>
            <p:nvPr/>
          </p:nvSpPr>
          <p:spPr bwMode="auto">
            <a:xfrm>
              <a:off x="3466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6" name="Line 87"/>
            <p:cNvSpPr>
              <a:spLocks noChangeShapeType="1"/>
            </p:cNvSpPr>
            <p:nvPr/>
          </p:nvSpPr>
          <p:spPr bwMode="auto">
            <a:xfrm>
              <a:off x="3792" y="915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7" name="Line 88"/>
            <p:cNvSpPr>
              <a:spLocks noChangeShapeType="1"/>
            </p:cNvSpPr>
            <p:nvPr/>
          </p:nvSpPr>
          <p:spPr bwMode="auto">
            <a:xfrm>
              <a:off x="3792" y="679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8" name="Line 89"/>
            <p:cNvSpPr>
              <a:spLocks noChangeShapeType="1"/>
            </p:cNvSpPr>
            <p:nvPr/>
          </p:nvSpPr>
          <p:spPr bwMode="auto">
            <a:xfrm>
              <a:off x="2313" y="504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Text Box 90"/>
            <p:cNvSpPr txBox="1">
              <a:spLocks noChangeArrowheads="1"/>
            </p:cNvSpPr>
            <p:nvPr/>
          </p:nvSpPr>
          <p:spPr bwMode="auto">
            <a:xfrm>
              <a:off x="2574" y="414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46140" name="Text Box 91"/>
            <p:cNvSpPr txBox="1">
              <a:spLocks noChangeArrowheads="1"/>
            </p:cNvSpPr>
            <p:nvPr/>
          </p:nvSpPr>
          <p:spPr bwMode="auto">
            <a:xfrm>
              <a:off x="2313" y="748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41" name="Text Box 92"/>
            <p:cNvSpPr txBox="1">
              <a:spLocks noChangeArrowheads="1"/>
            </p:cNvSpPr>
            <p:nvPr/>
          </p:nvSpPr>
          <p:spPr bwMode="auto">
            <a:xfrm>
              <a:off x="2160" y="4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itchFamily="18" charset="0"/>
                </a:rPr>
                <a:t>a</a:t>
              </a:r>
              <a:r>
                <a:rPr kumimoji="0" lang="en-US" altLang="zh-CN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6142" name="Text Box 93"/>
            <p:cNvSpPr txBox="1">
              <a:spLocks noChangeArrowheads="1"/>
            </p:cNvSpPr>
            <p:nvPr/>
          </p:nvSpPr>
          <p:spPr bwMode="auto">
            <a:xfrm>
              <a:off x="2208" y="19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itchFamily="18" charset="0"/>
                </a:rPr>
                <a:t>b</a:t>
              </a:r>
              <a:r>
                <a:rPr kumimoji="0" lang="en-US" altLang="zh-CN" b="1" baseline="-25000">
                  <a:latin typeface="Times New Roman" pitchFamily="18" charset="0"/>
                </a:rPr>
                <a:t>i</a:t>
              </a:r>
              <a:r>
                <a:rPr kumimoji="0" lang="en-US" altLang="zh-CN" b="1">
                  <a:latin typeface="Times New Roman" pitchFamily="18" charset="0"/>
                </a:rPr>
                <a:t>c</a:t>
              </a:r>
              <a:r>
                <a:rPr kumimoji="0" lang="en-US" altLang="zh-CN" b="1" baseline="-25000">
                  <a:latin typeface="Times New Roman" pitchFamily="18" charset="0"/>
                </a:rPr>
                <a:t>i-1</a:t>
              </a:r>
            </a:p>
          </p:txBody>
        </p:sp>
      </p:grpSp>
      <p:sp>
        <p:nvSpPr>
          <p:cNvPr id="696414" name="Oval 94"/>
          <p:cNvSpPr>
            <a:spLocks noChangeArrowheads="1"/>
          </p:cNvSpPr>
          <p:nvPr/>
        </p:nvSpPr>
        <p:spPr bwMode="auto">
          <a:xfrm>
            <a:off x="7315200" y="2284413"/>
            <a:ext cx="838200" cy="4572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5" name="Oval 95"/>
          <p:cNvSpPr>
            <a:spLocks noChangeArrowheads="1"/>
          </p:cNvSpPr>
          <p:nvPr/>
        </p:nvSpPr>
        <p:spPr bwMode="auto">
          <a:xfrm>
            <a:off x="7810500" y="2284413"/>
            <a:ext cx="838200" cy="457200"/>
          </a:xfrm>
          <a:prstGeom prst="ellipse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6" name="Oval 96"/>
          <p:cNvSpPr>
            <a:spLocks noChangeArrowheads="1"/>
          </p:cNvSpPr>
          <p:nvPr/>
        </p:nvSpPr>
        <p:spPr bwMode="auto">
          <a:xfrm>
            <a:off x="7772400" y="1903413"/>
            <a:ext cx="381000" cy="838200"/>
          </a:xfrm>
          <a:prstGeom prst="ellips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3267075" y="3152775"/>
            <a:ext cx="6105525" cy="1800225"/>
            <a:chOff x="2154" y="1872"/>
            <a:chExt cx="3846" cy="1134"/>
          </a:xfrm>
        </p:grpSpPr>
        <p:sp>
          <p:nvSpPr>
            <p:cNvPr id="46107" name="Text Box 18"/>
            <p:cNvSpPr txBox="1">
              <a:spLocks noChangeArrowheads="1"/>
            </p:cNvSpPr>
            <p:nvPr/>
          </p:nvSpPr>
          <p:spPr bwMode="auto">
            <a:xfrm>
              <a:off x="2154" y="1872"/>
              <a:ext cx="3846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 dirty="0"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= a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b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 </a:t>
              </a:r>
              <a:r>
                <a:rPr kumimoji="0" lang="en-US" altLang="zh-CN" sz="2800" b="1" dirty="0">
                  <a:latin typeface="Times New Roman" pitchFamily="18" charset="0"/>
                </a:rPr>
                <a:t>+ 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 err="1">
                  <a:latin typeface="Times New Roman" pitchFamily="18" charset="0"/>
                </a:rPr>
                <a:t>b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</a:t>
              </a:r>
              <a:r>
                <a:rPr kumimoji="0" lang="en-US" altLang="zh-CN" sz="2800" b="1" dirty="0">
                  <a:latin typeface="Times New Roman" pitchFamily="18" charset="0"/>
                </a:rPr>
                <a:t>+ 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 </a:t>
              </a:r>
              <a:r>
                <a:rPr kumimoji="0" lang="en-US" altLang="zh-CN" sz="2800" b="1" dirty="0">
                  <a:latin typeface="Times New Roman" pitchFamily="18" charset="0"/>
                </a:rPr>
                <a:t>b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</a:t>
              </a:r>
              <a:r>
                <a:rPr kumimoji="0" lang="en-US" altLang="zh-CN" sz="2800" b="1" dirty="0">
                  <a:latin typeface="Times New Roman" pitchFamily="18" charset="0"/>
                </a:rPr>
                <a:t>+ 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b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 </a:t>
              </a:r>
            </a:p>
            <a:p>
              <a:pPr eaLnBrk="1" hangingPunct="1"/>
              <a:r>
                <a:rPr kumimoji="0" lang="en-US" altLang="zh-CN" sz="2800" b="1" dirty="0">
                  <a:latin typeface="Times New Roman" pitchFamily="18" charset="0"/>
                </a:rPr>
                <a:t>   =(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 err="1">
                  <a:latin typeface="Times New Roman" pitchFamily="18" charset="0"/>
                </a:rPr>
                <a:t>b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+ 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b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) 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 </a:t>
              </a:r>
              <a:r>
                <a:rPr kumimoji="0" lang="en-US" altLang="zh-CN" sz="2800" b="1" dirty="0">
                  <a:latin typeface="Times New Roman" pitchFamily="18" charset="0"/>
                </a:rPr>
                <a:t>+(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 err="1">
                  <a:latin typeface="Times New Roman" pitchFamily="18" charset="0"/>
                </a:rPr>
                <a:t>b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+ 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b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) 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 </a:t>
              </a:r>
            </a:p>
            <a:p>
              <a:pPr eaLnBrk="1" hangingPunct="1"/>
              <a:r>
                <a:rPr kumimoji="0" lang="en-US" altLang="zh-CN" sz="2800" b="1" baseline="-25000" dirty="0">
                  <a:latin typeface="Times New Roman" pitchFamily="18" charset="0"/>
                </a:rPr>
                <a:t>     </a:t>
              </a:r>
              <a:r>
                <a:rPr kumimoji="0" lang="en-US" altLang="zh-CN" sz="2800" b="1" dirty="0">
                  <a:latin typeface="Times New Roman" pitchFamily="18" charset="0"/>
                </a:rPr>
                <a:t>=(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⊕ b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) 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 </a:t>
              </a:r>
              <a:r>
                <a:rPr kumimoji="0" lang="en-US" altLang="zh-CN" sz="2800" b="1" dirty="0">
                  <a:latin typeface="Times New Roman" pitchFamily="18" charset="0"/>
                </a:rPr>
                <a:t>+(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 ⊕ b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2800" b="1" dirty="0">
                  <a:latin typeface="Times New Roman" pitchFamily="18" charset="0"/>
                </a:rPr>
                <a:t>) 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 </a:t>
              </a:r>
            </a:p>
            <a:p>
              <a:pPr eaLnBrk="1" hangingPunct="1"/>
              <a:r>
                <a:rPr kumimoji="0" lang="en-US" altLang="zh-CN" sz="2800" b="1" dirty="0">
                  <a:latin typeface="Times New Roman" pitchFamily="18" charset="0"/>
                </a:rPr>
                <a:t>   = </a:t>
              </a:r>
              <a:r>
                <a:rPr kumimoji="0" lang="en-US" altLang="zh-CN" sz="2800" b="1" dirty="0" err="1">
                  <a:latin typeface="Times New Roman" pitchFamily="18" charset="0"/>
                </a:rPr>
                <a:t>a</a:t>
              </a:r>
              <a:r>
                <a:rPr kumimoji="0" lang="en-US" altLang="zh-CN" sz="2800" b="1" baseline="-25000" dirty="0" err="1">
                  <a:latin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kumimoji="0" lang="en-US" altLang="zh-CN" sz="2800" b="1" dirty="0">
                  <a:latin typeface="Times New Roman" pitchFamily="18" charset="0"/>
                </a:rPr>
                <a:t>⊕ b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</a:rPr>
                <a:t> </a:t>
              </a:r>
              <a:r>
                <a:rPr kumimoji="0" lang="en-US" altLang="zh-CN" sz="2800" b="1" dirty="0">
                  <a:latin typeface="Times New Roman" pitchFamily="18" charset="0"/>
                </a:rPr>
                <a:t>⊕ C</a:t>
              </a:r>
              <a:r>
                <a:rPr kumimoji="0" lang="en-US" altLang="zh-CN" sz="2800" b="1" baseline="-25000" dirty="0"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46108" name="Line 97"/>
            <p:cNvSpPr>
              <a:spLocks noChangeShapeType="1"/>
            </p:cNvSpPr>
            <p:nvPr/>
          </p:nvSpPr>
          <p:spPr bwMode="auto">
            <a:xfrm>
              <a:off x="2640" y="195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9" name="Line 98"/>
            <p:cNvSpPr>
              <a:spLocks noChangeShapeType="1"/>
            </p:cNvSpPr>
            <p:nvPr/>
          </p:nvSpPr>
          <p:spPr bwMode="auto">
            <a:xfrm>
              <a:off x="2784" y="195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0" name="Line 99"/>
            <p:cNvSpPr>
              <a:spLocks noChangeShapeType="1"/>
            </p:cNvSpPr>
            <p:nvPr/>
          </p:nvSpPr>
          <p:spPr bwMode="auto">
            <a:xfrm>
              <a:off x="3444" y="19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1" name="Line 100"/>
            <p:cNvSpPr>
              <a:spLocks noChangeShapeType="1"/>
            </p:cNvSpPr>
            <p:nvPr/>
          </p:nvSpPr>
          <p:spPr bwMode="auto">
            <a:xfrm>
              <a:off x="3792" y="19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2" name="Line 101"/>
            <p:cNvSpPr>
              <a:spLocks noChangeShapeType="1"/>
            </p:cNvSpPr>
            <p:nvPr/>
          </p:nvSpPr>
          <p:spPr bwMode="auto">
            <a:xfrm>
              <a:off x="4428" y="193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Line 102"/>
            <p:cNvSpPr>
              <a:spLocks noChangeShapeType="1"/>
            </p:cNvSpPr>
            <p:nvPr/>
          </p:nvSpPr>
          <p:spPr bwMode="auto">
            <a:xfrm>
              <a:off x="4608" y="1920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4" name="Line 103"/>
            <p:cNvSpPr>
              <a:spLocks noChangeShapeType="1"/>
            </p:cNvSpPr>
            <p:nvPr/>
          </p:nvSpPr>
          <p:spPr bwMode="auto">
            <a:xfrm>
              <a:off x="2616" y="2220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Line 104"/>
            <p:cNvSpPr>
              <a:spLocks noChangeShapeType="1"/>
            </p:cNvSpPr>
            <p:nvPr/>
          </p:nvSpPr>
          <p:spPr bwMode="auto">
            <a:xfrm>
              <a:off x="2760" y="2220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6" name="Line 105"/>
            <p:cNvSpPr>
              <a:spLocks noChangeShapeType="1"/>
            </p:cNvSpPr>
            <p:nvPr/>
          </p:nvSpPr>
          <p:spPr bwMode="auto">
            <a:xfrm>
              <a:off x="4128" y="224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7" name="Line 106"/>
            <p:cNvSpPr>
              <a:spLocks noChangeShapeType="1"/>
            </p:cNvSpPr>
            <p:nvPr/>
          </p:nvSpPr>
          <p:spPr bwMode="auto">
            <a:xfrm>
              <a:off x="4848" y="220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8" name="Line 107"/>
            <p:cNvSpPr>
              <a:spLocks noChangeShapeType="1"/>
            </p:cNvSpPr>
            <p:nvPr/>
          </p:nvSpPr>
          <p:spPr bwMode="auto">
            <a:xfrm>
              <a:off x="5184" y="225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Line 108"/>
            <p:cNvSpPr>
              <a:spLocks noChangeShapeType="1"/>
            </p:cNvSpPr>
            <p:nvPr/>
          </p:nvSpPr>
          <p:spPr bwMode="auto">
            <a:xfrm>
              <a:off x="2592" y="2496"/>
              <a:ext cx="7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0" name="Line 109"/>
            <p:cNvSpPr>
              <a:spLocks noChangeShapeType="1"/>
            </p:cNvSpPr>
            <p:nvPr/>
          </p:nvSpPr>
          <p:spPr bwMode="auto">
            <a:xfrm>
              <a:off x="4656" y="249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6431" name="Text Box 111"/>
          <p:cNvSpPr txBox="1">
            <a:spLocks noChangeArrowheads="1"/>
          </p:cNvSpPr>
          <p:nvPr/>
        </p:nvSpPr>
        <p:spPr bwMode="auto">
          <a:xfrm>
            <a:off x="4724400" y="990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696432" name="Text Box 112"/>
          <p:cNvSpPr txBox="1">
            <a:spLocks noChangeArrowheads="1"/>
          </p:cNvSpPr>
          <p:nvPr/>
        </p:nvSpPr>
        <p:spPr bwMode="auto">
          <a:xfrm>
            <a:off x="7415213" y="9810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</a:p>
        </p:txBody>
      </p:sp>
      <p:pic>
        <p:nvPicPr>
          <p:cNvPr id="46104" name="Picture 1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5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60475" y="98107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9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69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69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69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69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69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7" grpId="0" autoUpdateAnimBg="0"/>
      <p:bldP spid="696414" grpId="0" animBg="1"/>
      <p:bldP spid="696415" grpId="0" animBg="1"/>
      <p:bldP spid="696416" grpId="0" animBg="1"/>
      <p:bldP spid="696431" grpId="0" autoUpdateAnimBg="0"/>
      <p:bldP spid="696432" grpId="0" autoUpdateAnimBg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84313"/>
            <a:ext cx="2736850" cy="6477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bg1"/>
                </a:solidFill>
                <a:latin typeface="Arial" charset="0"/>
              </a:rPr>
              <a:t>♦</a:t>
            </a:r>
            <a:r>
              <a:rPr lang="en-US" altLang="zh-CN" sz="1400" b="1" smtClean="0">
                <a:solidFill>
                  <a:schemeClr val="bg1"/>
                </a:solidFill>
                <a:latin typeface="Arial" charset="0"/>
              </a:rPr>
              <a:t>   </a:t>
            </a:r>
            <a:r>
              <a:rPr lang="zh-CN" altLang="en-US" sz="2800" b="1" smtClean="0">
                <a:solidFill>
                  <a:schemeClr val="bg1"/>
                </a:solidFill>
                <a:latin typeface="Arial" charset="0"/>
              </a:rPr>
              <a:t>方案</a:t>
            </a:r>
            <a:r>
              <a:rPr lang="en-US" altLang="zh-CN" sz="2800" b="1" smtClean="0">
                <a:solidFill>
                  <a:schemeClr val="bg1"/>
                </a:solidFill>
                <a:latin typeface="Arial" charset="0"/>
              </a:rPr>
              <a:t> 1</a:t>
            </a:r>
            <a:r>
              <a:rPr lang="zh-CN" altLang="en-US" sz="2800" b="1" smtClean="0">
                <a:solidFill>
                  <a:schemeClr val="bg1"/>
                </a:solidFill>
                <a:latin typeface="Arial" charset="0"/>
              </a:rPr>
              <a:t>：</a:t>
            </a:r>
          </a:p>
        </p:txBody>
      </p:sp>
      <p:sp>
        <p:nvSpPr>
          <p:cNvPr id="47107" name="Text Box 18"/>
          <p:cNvSpPr txBox="1">
            <a:spLocks noChangeArrowheads="1"/>
          </p:cNvSpPr>
          <p:nvPr/>
        </p:nvSpPr>
        <p:spPr bwMode="auto">
          <a:xfrm>
            <a:off x="3635375" y="1268413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dirty="0">
                <a:latin typeface="Times New Roman" pitchFamily="18" charset="0"/>
              </a:rPr>
              <a:t>S</a:t>
            </a:r>
            <a:r>
              <a:rPr kumimoji="0" lang="en-US" altLang="zh-CN" sz="3200" b="1" baseline="-25000" dirty="0"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latin typeface="Times New Roman" pitchFamily="18" charset="0"/>
              </a:rPr>
              <a:t> = </a:t>
            </a:r>
            <a:r>
              <a:rPr kumimoji="0" lang="en-US" altLang="zh-CN" sz="3200" b="1" dirty="0" err="1">
                <a:latin typeface="Times New Roman" pitchFamily="18" charset="0"/>
              </a:rPr>
              <a:t>a</a:t>
            </a:r>
            <a:r>
              <a:rPr kumimoji="0" lang="en-US" altLang="zh-CN" sz="3200" b="1" baseline="-25000" dirty="0" err="1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latin typeface="Times New Roman" pitchFamily="18" charset="0"/>
              </a:rPr>
              <a:t>⊕ b</a:t>
            </a:r>
            <a:r>
              <a:rPr kumimoji="0" lang="en-US" altLang="zh-CN" sz="3200" b="1" baseline="-25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latin typeface="Times New Roman" pitchFamily="18" charset="0"/>
              </a:rPr>
              <a:t>⊕ C</a:t>
            </a:r>
            <a:r>
              <a:rPr kumimoji="0" lang="en-US" altLang="zh-CN" sz="3200" b="1" baseline="-25000" dirty="0">
                <a:latin typeface="Times New Roman" pitchFamily="18" charset="0"/>
              </a:rPr>
              <a:t>i-1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</a:rPr>
              <a:t>C</a:t>
            </a:r>
            <a:r>
              <a:rPr kumimoji="0" lang="en-US" altLang="zh-CN" sz="3200" b="1" baseline="-25000" dirty="0">
                <a:latin typeface="Times New Roman" pitchFamily="18" charset="0"/>
              </a:rPr>
              <a:t>i</a:t>
            </a:r>
            <a:r>
              <a:rPr kumimoji="0" lang="en-US" altLang="zh-CN" sz="3200" b="1" dirty="0">
                <a:latin typeface="Times New Roman" pitchFamily="18" charset="0"/>
              </a:rPr>
              <a:t>=(</a:t>
            </a:r>
            <a:r>
              <a:rPr kumimoji="0" lang="en-US" altLang="zh-CN" sz="3200" b="1" dirty="0" err="1">
                <a:latin typeface="Times New Roman" pitchFamily="18" charset="0"/>
              </a:rPr>
              <a:t>a</a:t>
            </a:r>
            <a:r>
              <a:rPr kumimoji="0" lang="en-US" altLang="zh-CN" sz="3200" b="1" baseline="-25000" dirty="0" err="1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latin typeface="Times New Roman" pitchFamily="18" charset="0"/>
              </a:rPr>
              <a:t>⊕ b</a:t>
            </a:r>
            <a:r>
              <a:rPr kumimoji="0" lang="en-US" altLang="zh-CN" sz="3200" b="1" baseline="-25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latin typeface="Times New Roman" pitchFamily="18" charset="0"/>
              </a:rPr>
              <a:t>) C</a:t>
            </a:r>
            <a:r>
              <a:rPr kumimoji="0" lang="en-US" altLang="zh-CN" sz="3200" b="1" baseline="-25000" dirty="0">
                <a:latin typeface="Times New Roman" pitchFamily="18" charset="0"/>
              </a:rPr>
              <a:t>i-1 </a:t>
            </a:r>
            <a:r>
              <a:rPr kumimoji="0" lang="en-US" altLang="zh-CN" sz="3200" b="1" dirty="0">
                <a:latin typeface="Times New Roman" pitchFamily="18" charset="0"/>
              </a:rPr>
              <a:t>+ </a:t>
            </a:r>
            <a:r>
              <a:rPr kumimoji="0" lang="en-US" altLang="zh-CN" sz="3200" b="1" dirty="0" err="1">
                <a:latin typeface="Times New Roman" pitchFamily="18" charset="0"/>
              </a:rPr>
              <a:t>a</a:t>
            </a:r>
            <a:r>
              <a:rPr kumimoji="0" lang="en-US" altLang="zh-CN" sz="3200" b="1" baseline="-25000" dirty="0" err="1">
                <a:latin typeface="Times New Roman" pitchFamily="18" charset="0"/>
              </a:rPr>
              <a:t>i</a:t>
            </a:r>
            <a:r>
              <a:rPr kumimoji="0" lang="en-US" altLang="zh-CN" sz="3200" b="1" dirty="0" err="1">
                <a:latin typeface="Times New Roman" pitchFamily="18" charset="0"/>
              </a:rPr>
              <a:t>b</a:t>
            </a:r>
            <a:r>
              <a:rPr kumimoji="0" lang="en-US" altLang="zh-CN" sz="3200" b="1" baseline="-25000" dirty="0" err="1">
                <a:latin typeface="Times New Roman" pitchFamily="18" charset="0"/>
              </a:rPr>
              <a:t>i</a:t>
            </a:r>
            <a:endParaRPr kumimoji="0" lang="en-US" altLang="zh-CN" sz="3200" b="1" baseline="-25000" dirty="0">
              <a:latin typeface="Times New Roman" pitchFamily="18" charset="0"/>
            </a:endParaRPr>
          </a:p>
        </p:txBody>
      </p:sp>
      <p:sp>
        <p:nvSpPr>
          <p:cNvPr id="47108" name="AutoShape 19"/>
          <p:cNvSpPr>
            <a:spLocks/>
          </p:cNvSpPr>
          <p:nvPr/>
        </p:nvSpPr>
        <p:spPr bwMode="auto">
          <a:xfrm>
            <a:off x="3419475" y="1557338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900113" y="2852738"/>
            <a:ext cx="4267200" cy="2957512"/>
            <a:chOff x="1296" y="1920"/>
            <a:chExt cx="2688" cy="1863"/>
          </a:xfrm>
        </p:grpSpPr>
        <p:sp>
          <p:nvSpPr>
            <p:cNvPr id="47128" name="Line 112"/>
            <p:cNvSpPr>
              <a:spLocks noChangeShapeType="1"/>
            </p:cNvSpPr>
            <p:nvPr/>
          </p:nvSpPr>
          <p:spPr bwMode="auto">
            <a:xfrm flipH="1">
              <a:off x="1440" y="3063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9" name="Rectangle 32"/>
            <p:cNvSpPr>
              <a:spLocks noChangeArrowheads="1"/>
            </p:cNvSpPr>
            <p:nvPr/>
          </p:nvSpPr>
          <p:spPr bwMode="auto">
            <a:xfrm>
              <a:off x="1392" y="2409"/>
              <a:ext cx="576" cy="19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7130" name="Rectangle 33"/>
            <p:cNvSpPr>
              <a:spLocks noChangeArrowheads="1"/>
            </p:cNvSpPr>
            <p:nvPr/>
          </p:nvSpPr>
          <p:spPr bwMode="auto">
            <a:xfrm>
              <a:off x="1392" y="2605"/>
              <a:ext cx="288" cy="16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34"/>
            <p:cNvSpPr>
              <a:spLocks noChangeArrowheads="1"/>
            </p:cNvSpPr>
            <p:nvPr/>
          </p:nvSpPr>
          <p:spPr bwMode="auto">
            <a:xfrm>
              <a:off x="1680" y="2611"/>
              <a:ext cx="288" cy="16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41"/>
            <p:cNvSpPr>
              <a:spLocks noChangeShapeType="1"/>
            </p:cNvSpPr>
            <p:nvPr/>
          </p:nvSpPr>
          <p:spPr bwMode="auto">
            <a:xfrm flipV="1">
              <a:off x="1680" y="211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3" name="Line 46"/>
            <p:cNvSpPr>
              <a:spLocks noChangeShapeType="1"/>
            </p:cNvSpPr>
            <p:nvPr/>
          </p:nvSpPr>
          <p:spPr bwMode="auto">
            <a:xfrm flipV="1">
              <a:off x="1872" y="2775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4" name="Text Box 62"/>
            <p:cNvSpPr txBox="1">
              <a:spLocks noChangeArrowheads="1"/>
            </p:cNvSpPr>
            <p:nvPr/>
          </p:nvSpPr>
          <p:spPr bwMode="auto">
            <a:xfrm>
              <a:off x="1296" y="192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C</a:t>
              </a:r>
              <a:r>
                <a:rPr lang="en-US" altLang="zh-CN" sz="2800" b="1" baseline="-3000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7135" name="Group 71"/>
            <p:cNvGrpSpPr>
              <a:grpSpLocks/>
            </p:cNvGrpSpPr>
            <p:nvPr/>
          </p:nvGrpSpPr>
          <p:grpSpPr bwMode="auto">
            <a:xfrm rot="-5488510">
              <a:off x="3336" y="2703"/>
              <a:ext cx="576" cy="336"/>
              <a:chOff x="624" y="1008"/>
              <a:chExt cx="576" cy="336"/>
            </a:xfrm>
          </p:grpSpPr>
          <p:grpSp>
            <p:nvGrpSpPr>
              <p:cNvPr id="47165" name="Group 72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</p:grpSpPr>
            <p:sp>
              <p:nvSpPr>
                <p:cNvPr id="47168" name="Rectangle 7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69" name="Oval 74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>
                      <a:latin typeface="Times New Roman" pitchFamily="18" charset="0"/>
                    </a:rPr>
                    <a:t>+</a:t>
                  </a:r>
                </a:p>
              </p:txBody>
            </p:sp>
          </p:grpSp>
          <p:sp>
            <p:nvSpPr>
              <p:cNvPr id="47166" name="Line 75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7136" name="Group 77"/>
            <p:cNvGrpSpPr>
              <a:grpSpLocks/>
            </p:cNvGrpSpPr>
            <p:nvPr/>
          </p:nvGrpSpPr>
          <p:grpSpPr bwMode="auto">
            <a:xfrm rot="-5488510">
              <a:off x="2332" y="2895"/>
              <a:ext cx="962" cy="336"/>
              <a:chOff x="238" y="1008"/>
              <a:chExt cx="962" cy="336"/>
            </a:xfrm>
          </p:grpSpPr>
          <p:grpSp>
            <p:nvGrpSpPr>
              <p:cNvPr id="47160" name="Group 78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</p:grpSpPr>
            <p:sp>
              <p:nvSpPr>
                <p:cNvPr id="47163" name="Rectangle 79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64" name="Oval 80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>
                      <a:latin typeface="Times New Roman" pitchFamily="18" charset="0"/>
                    </a:rPr>
                    <a:t>+</a:t>
                  </a:r>
                </a:p>
              </p:txBody>
            </p:sp>
          </p:grpSp>
          <p:sp>
            <p:nvSpPr>
              <p:cNvPr id="47161" name="Line 81"/>
              <p:cNvSpPr>
                <a:spLocks noChangeShapeType="1"/>
              </p:cNvSpPr>
              <p:nvPr/>
            </p:nvSpPr>
            <p:spPr bwMode="auto">
              <a:xfrm>
                <a:off x="624" y="110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2" name="Line 82"/>
              <p:cNvSpPr>
                <a:spLocks noChangeShapeType="1"/>
              </p:cNvSpPr>
              <p:nvPr/>
            </p:nvSpPr>
            <p:spPr bwMode="auto">
              <a:xfrm>
                <a:off x="238" y="1233"/>
                <a:ext cx="674" cy="17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37" name="Line 83"/>
            <p:cNvSpPr>
              <a:spLocks noChangeShapeType="1"/>
            </p:cNvSpPr>
            <p:nvPr/>
          </p:nvSpPr>
          <p:spPr bwMode="auto">
            <a:xfrm flipH="1">
              <a:off x="1590" y="3159"/>
              <a:ext cx="115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8" name="Line 84"/>
            <p:cNvSpPr>
              <a:spLocks noChangeShapeType="1"/>
            </p:cNvSpPr>
            <p:nvPr/>
          </p:nvSpPr>
          <p:spPr bwMode="auto">
            <a:xfrm flipH="1">
              <a:off x="3333" y="3159"/>
              <a:ext cx="23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0" name="Line 89"/>
            <p:cNvSpPr>
              <a:spLocks noChangeShapeType="1"/>
            </p:cNvSpPr>
            <p:nvPr/>
          </p:nvSpPr>
          <p:spPr bwMode="auto">
            <a:xfrm>
              <a:off x="3696" y="2873"/>
              <a:ext cx="4" cy="57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1" name="Oval 92"/>
            <p:cNvSpPr>
              <a:spLocks noChangeArrowheads="1"/>
            </p:cNvSpPr>
            <p:nvPr/>
          </p:nvSpPr>
          <p:spPr bwMode="auto">
            <a:xfrm>
              <a:off x="2856" y="3039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94"/>
            <p:cNvSpPr>
              <a:spLocks noChangeShapeType="1"/>
            </p:cNvSpPr>
            <p:nvPr/>
          </p:nvSpPr>
          <p:spPr bwMode="auto">
            <a:xfrm flipV="1">
              <a:off x="2784" y="2408"/>
              <a:ext cx="0" cy="1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3" name="Line 95"/>
            <p:cNvSpPr>
              <a:spLocks noChangeShapeType="1"/>
            </p:cNvSpPr>
            <p:nvPr/>
          </p:nvSpPr>
          <p:spPr bwMode="auto">
            <a:xfrm flipV="1">
              <a:off x="3600" y="2295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4" name="Text Box 97"/>
            <p:cNvSpPr txBox="1">
              <a:spLocks noChangeArrowheads="1"/>
            </p:cNvSpPr>
            <p:nvPr/>
          </p:nvSpPr>
          <p:spPr bwMode="auto">
            <a:xfrm>
              <a:off x="3360" y="195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S</a:t>
              </a:r>
              <a:r>
                <a:rPr kumimoji="0" lang="en-US" altLang="zh-CN" b="1" baseline="-25000"/>
                <a:t>i</a:t>
              </a:r>
            </a:p>
          </p:txBody>
        </p:sp>
        <p:sp>
          <p:nvSpPr>
            <p:cNvPr id="47145" name="Text Box 102"/>
            <p:cNvSpPr txBox="1">
              <a:spLocks noChangeArrowheads="1"/>
            </p:cNvSpPr>
            <p:nvPr/>
          </p:nvSpPr>
          <p:spPr bwMode="auto">
            <a:xfrm>
              <a:off x="2592" y="349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a</a:t>
              </a:r>
              <a:r>
                <a:rPr kumimoji="0" lang="en-US" altLang="zh-CN" b="1" baseline="-25000"/>
                <a:t>i</a:t>
              </a:r>
            </a:p>
          </p:txBody>
        </p:sp>
        <p:sp>
          <p:nvSpPr>
            <p:cNvPr id="47146" name="Text Box 103"/>
            <p:cNvSpPr txBox="1">
              <a:spLocks noChangeArrowheads="1"/>
            </p:cNvSpPr>
            <p:nvPr/>
          </p:nvSpPr>
          <p:spPr bwMode="auto">
            <a:xfrm>
              <a:off x="3504" y="3447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C</a:t>
              </a:r>
              <a:r>
                <a:rPr lang="en-US" altLang="zh-CN" sz="2800" b="1" baseline="-30000"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47147" name="Line 104"/>
            <p:cNvSpPr>
              <a:spLocks noChangeShapeType="1"/>
            </p:cNvSpPr>
            <p:nvPr/>
          </p:nvSpPr>
          <p:spPr bwMode="auto">
            <a:xfrm flipV="1">
              <a:off x="3324" y="2403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8" name="Line 105"/>
            <p:cNvSpPr>
              <a:spLocks noChangeShapeType="1"/>
            </p:cNvSpPr>
            <p:nvPr/>
          </p:nvSpPr>
          <p:spPr bwMode="auto">
            <a:xfrm flipH="1">
              <a:off x="2352" y="2391"/>
              <a:ext cx="98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9" name="Line 106"/>
            <p:cNvSpPr>
              <a:spLocks noChangeShapeType="1"/>
            </p:cNvSpPr>
            <p:nvPr/>
          </p:nvSpPr>
          <p:spPr bwMode="auto">
            <a:xfrm>
              <a:off x="2352" y="2391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0" name="Line 107"/>
            <p:cNvSpPr>
              <a:spLocks noChangeShapeType="1"/>
            </p:cNvSpPr>
            <p:nvPr/>
          </p:nvSpPr>
          <p:spPr bwMode="auto">
            <a:xfrm flipH="1">
              <a:off x="1872" y="2967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1" name="Oval 108"/>
            <p:cNvSpPr>
              <a:spLocks noChangeArrowheads="1"/>
            </p:cNvSpPr>
            <p:nvPr/>
          </p:nvSpPr>
          <p:spPr bwMode="auto">
            <a:xfrm>
              <a:off x="2760" y="236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Line 109"/>
            <p:cNvSpPr>
              <a:spLocks noChangeShapeType="1"/>
            </p:cNvSpPr>
            <p:nvPr/>
          </p:nvSpPr>
          <p:spPr bwMode="auto">
            <a:xfrm flipH="1">
              <a:off x="1728" y="3303"/>
              <a:ext cx="19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3" name="Line 110"/>
            <p:cNvSpPr>
              <a:spLocks noChangeShapeType="1"/>
            </p:cNvSpPr>
            <p:nvPr/>
          </p:nvSpPr>
          <p:spPr bwMode="auto">
            <a:xfrm flipV="1">
              <a:off x="1728" y="2775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4" name="Line 111"/>
            <p:cNvSpPr>
              <a:spLocks noChangeShapeType="1"/>
            </p:cNvSpPr>
            <p:nvPr/>
          </p:nvSpPr>
          <p:spPr bwMode="auto">
            <a:xfrm flipV="1">
              <a:off x="1584" y="2775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5" name="Line 113"/>
            <p:cNvSpPr>
              <a:spLocks noChangeShapeType="1"/>
            </p:cNvSpPr>
            <p:nvPr/>
          </p:nvSpPr>
          <p:spPr bwMode="auto">
            <a:xfrm flipV="1">
              <a:off x="1440" y="2775"/>
              <a:ext cx="0" cy="2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6" name="Line 114"/>
            <p:cNvSpPr>
              <a:spLocks noChangeShapeType="1"/>
            </p:cNvSpPr>
            <p:nvPr/>
          </p:nvSpPr>
          <p:spPr bwMode="auto">
            <a:xfrm>
              <a:off x="2742" y="3159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57" name="Oval 115"/>
            <p:cNvSpPr>
              <a:spLocks noChangeArrowheads="1"/>
            </p:cNvSpPr>
            <p:nvPr/>
          </p:nvSpPr>
          <p:spPr bwMode="auto">
            <a:xfrm>
              <a:off x="2712" y="313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Text Box 116"/>
            <p:cNvSpPr txBox="1">
              <a:spLocks noChangeArrowheads="1"/>
            </p:cNvSpPr>
            <p:nvPr/>
          </p:nvSpPr>
          <p:spPr bwMode="auto">
            <a:xfrm>
              <a:off x="2832" y="349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b</a:t>
              </a:r>
              <a:r>
                <a:rPr kumimoji="0" lang="en-US" altLang="zh-CN" b="1" baseline="-25000"/>
                <a:t>i</a:t>
              </a:r>
            </a:p>
          </p:txBody>
        </p:sp>
        <p:sp>
          <p:nvSpPr>
            <p:cNvPr id="47159" name="Oval 122"/>
            <p:cNvSpPr>
              <a:spLocks noChangeArrowheads="1"/>
            </p:cNvSpPr>
            <p:nvPr/>
          </p:nvSpPr>
          <p:spPr bwMode="auto">
            <a:xfrm>
              <a:off x="3672" y="3264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5435600" y="3357563"/>
            <a:ext cx="3248025" cy="1584325"/>
            <a:chOff x="3742" y="2296"/>
            <a:chExt cx="2046" cy="998"/>
          </a:xfrm>
        </p:grpSpPr>
        <p:sp>
          <p:nvSpPr>
            <p:cNvPr id="47115" name="Rectangle 126"/>
            <p:cNvSpPr>
              <a:spLocks noChangeArrowheads="1"/>
            </p:cNvSpPr>
            <p:nvPr/>
          </p:nvSpPr>
          <p:spPr bwMode="auto">
            <a:xfrm>
              <a:off x="5480" y="2432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/>
                <a:t>S</a:t>
              </a:r>
              <a:r>
                <a:rPr kumimoji="0" lang="en-US" altLang="zh-CN" b="1" baseline="-25000"/>
                <a:t>i</a:t>
              </a:r>
            </a:p>
          </p:txBody>
        </p:sp>
        <p:grpSp>
          <p:nvGrpSpPr>
            <p:cNvPr id="47116" name="Group 127"/>
            <p:cNvGrpSpPr>
              <a:grpSpLocks/>
            </p:cNvGrpSpPr>
            <p:nvPr/>
          </p:nvGrpSpPr>
          <p:grpSpPr bwMode="auto">
            <a:xfrm>
              <a:off x="3742" y="2296"/>
              <a:ext cx="1678" cy="998"/>
              <a:chOff x="3742" y="2296"/>
              <a:chExt cx="1678" cy="998"/>
            </a:xfrm>
          </p:grpSpPr>
          <p:sp>
            <p:nvSpPr>
              <p:cNvPr id="47118" name="Rectangle 128"/>
              <p:cNvSpPr>
                <a:spLocks noChangeArrowheads="1"/>
              </p:cNvSpPr>
              <p:nvPr/>
            </p:nvSpPr>
            <p:spPr bwMode="auto">
              <a:xfrm>
                <a:off x="4513" y="2296"/>
                <a:ext cx="635" cy="998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9" name="Line 129"/>
              <p:cNvSpPr>
                <a:spLocks noChangeShapeType="1"/>
              </p:cNvSpPr>
              <p:nvPr/>
            </p:nvSpPr>
            <p:spPr bwMode="auto">
              <a:xfrm>
                <a:off x="4014" y="2478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0" name="Line 130"/>
              <p:cNvSpPr>
                <a:spLocks noChangeShapeType="1"/>
              </p:cNvSpPr>
              <p:nvPr/>
            </p:nvSpPr>
            <p:spPr bwMode="auto">
              <a:xfrm>
                <a:off x="4014" y="2750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1" name="Line 131"/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2" name="Line 132"/>
              <p:cNvSpPr>
                <a:spLocks noChangeShapeType="1"/>
              </p:cNvSpPr>
              <p:nvPr/>
            </p:nvSpPr>
            <p:spPr bwMode="auto">
              <a:xfrm>
                <a:off x="5148" y="2568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3" name="Rectangle 133"/>
              <p:cNvSpPr>
                <a:spLocks noChangeArrowheads="1"/>
              </p:cNvSpPr>
              <p:nvPr/>
            </p:nvSpPr>
            <p:spPr bwMode="auto">
              <a:xfrm>
                <a:off x="4649" y="2568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FA</a:t>
                </a:r>
              </a:p>
            </p:txBody>
          </p:sp>
          <p:sp>
            <p:nvSpPr>
              <p:cNvPr id="47124" name="Rectangle 134"/>
              <p:cNvSpPr>
                <a:spLocks noChangeArrowheads="1"/>
              </p:cNvSpPr>
              <p:nvPr/>
            </p:nvSpPr>
            <p:spPr bwMode="auto">
              <a:xfrm>
                <a:off x="3758" y="2359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/>
                  <a:t>a</a:t>
                </a:r>
                <a:r>
                  <a:rPr kumimoji="0" lang="en-US" altLang="zh-CN" b="1" baseline="-25000"/>
                  <a:t>i</a:t>
                </a:r>
              </a:p>
            </p:txBody>
          </p:sp>
          <p:sp>
            <p:nvSpPr>
              <p:cNvPr id="47125" name="Rectangle 135"/>
              <p:cNvSpPr>
                <a:spLocks noChangeArrowheads="1"/>
              </p:cNvSpPr>
              <p:nvPr/>
            </p:nvSpPr>
            <p:spPr bwMode="auto">
              <a:xfrm>
                <a:off x="3803" y="2615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/>
                  <a:t>b</a:t>
                </a:r>
                <a:r>
                  <a:rPr kumimoji="0" lang="en-US" altLang="zh-CN" b="1" baseline="-25000"/>
                  <a:t>i</a:t>
                </a:r>
              </a:p>
            </p:txBody>
          </p:sp>
          <p:sp>
            <p:nvSpPr>
              <p:cNvPr id="47126" name="Rectangle 136"/>
              <p:cNvSpPr>
                <a:spLocks noChangeArrowheads="1"/>
              </p:cNvSpPr>
              <p:nvPr/>
            </p:nvSpPr>
            <p:spPr bwMode="auto">
              <a:xfrm>
                <a:off x="3742" y="2931"/>
                <a:ext cx="44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</a:rPr>
                  <a:t>C</a:t>
                </a:r>
                <a:r>
                  <a:rPr lang="en-US" altLang="zh-CN" sz="2800" b="1" baseline="-30000">
                    <a:latin typeface="Times New Roman" pitchFamily="18" charset="0"/>
                  </a:rPr>
                  <a:t>i-1</a:t>
                </a:r>
              </a:p>
            </p:txBody>
          </p:sp>
          <p:sp>
            <p:nvSpPr>
              <p:cNvPr id="47127" name="Line 137"/>
              <p:cNvSpPr>
                <a:spLocks noChangeShapeType="1"/>
              </p:cNvSpPr>
              <p:nvPr/>
            </p:nvSpPr>
            <p:spPr bwMode="auto">
              <a:xfrm>
                <a:off x="5148" y="297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17" name="Rectangle 138"/>
            <p:cNvSpPr>
              <a:spLocks noChangeArrowheads="1"/>
            </p:cNvSpPr>
            <p:nvPr/>
          </p:nvSpPr>
          <p:spPr bwMode="auto">
            <a:xfrm>
              <a:off x="5480" y="28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/>
                <a:t>Ci</a:t>
              </a:r>
              <a:endParaRPr kumimoji="0" lang="en-US" altLang="zh-CN" b="1" baseline="-25000"/>
            </a:p>
          </p:txBody>
        </p:sp>
      </p:grpSp>
      <p:pic>
        <p:nvPicPr>
          <p:cNvPr id="47113" name="Picture 1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64" name="Text Box 16"/>
          <p:cNvSpPr txBox="1">
            <a:spLocks noChangeArrowheads="1"/>
          </p:cNvSpPr>
          <p:nvPr/>
        </p:nvSpPr>
        <p:spPr bwMode="auto">
          <a:xfrm>
            <a:off x="2060575" y="6211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a</a:t>
            </a:r>
            <a:r>
              <a:rPr kumimoji="0" lang="en-US" altLang="zh-CN" b="1" baseline="-25000"/>
              <a:t>i</a:t>
            </a: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2465388" y="6211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b</a:t>
            </a:r>
            <a:r>
              <a:rPr kumimoji="0" lang="en-US" altLang="zh-CN" b="1" baseline="-25000"/>
              <a:t>i</a:t>
            </a:r>
          </a:p>
        </p:txBody>
      </p:sp>
      <p:sp>
        <p:nvSpPr>
          <p:cNvPr id="718887" name="Text Box 39"/>
          <p:cNvSpPr txBox="1">
            <a:spLocks noChangeArrowheads="1"/>
          </p:cNvSpPr>
          <p:nvPr/>
        </p:nvSpPr>
        <p:spPr bwMode="auto">
          <a:xfrm>
            <a:off x="1965325" y="88356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/>
              <a:t>S</a:t>
            </a:r>
            <a:r>
              <a:rPr kumimoji="0" lang="en-US" altLang="zh-CN" b="1" baseline="-25000" dirty="0"/>
              <a:t>i</a:t>
            </a:r>
          </a:p>
        </p:txBody>
      </p:sp>
      <p:sp>
        <p:nvSpPr>
          <p:cNvPr id="718889" name="Text Box 41"/>
          <p:cNvSpPr txBox="1">
            <a:spLocks noChangeArrowheads="1"/>
          </p:cNvSpPr>
          <p:nvPr/>
        </p:nvSpPr>
        <p:spPr bwMode="auto">
          <a:xfrm>
            <a:off x="5672138" y="30289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 rot="5306413">
            <a:off x="4751388" y="3182938"/>
            <a:ext cx="533400" cy="914400"/>
            <a:chOff x="673" y="1488"/>
            <a:chExt cx="336" cy="576"/>
          </a:xfrm>
        </p:grpSpPr>
        <p:sp>
          <p:nvSpPr>
            <p:cNvPr id="48199" name="Rectangle 51"/>
            <p:cNvSpPr>
              <a:spLocks noChangeArrowheads="1"/>
            </p:cNvSpPr>
            <p:nvPr/>
          </p:nvSpPr>
          <p:spPr bwMode="auto">
            <a:xfrm rot="-5368025">
              <a:off x="697" y="146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+</a:t>
              </a:r>
            </a:p>
          </p:txBody>
        </p:sp>
        <p:sp>
          <p:nvSpPr>
            <p:cNvPr id="48200" name="Line 52"/>
            <p:cNvSpPr>
              <a:spLocks noChangeShapeType="1"/>
            </p:cNvSpPr>
            <p:nvPr/>
          </p:nvSpPr>
          <p:spPr bwMode="auto">
            <a:xfrm rot="-5368025">
              <a:off x="622" y="1919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1" name="Line 53"/>
            <p:cNvSpPr>
              <a:spLocks noChangeShapeType="1"/>
            </p:cNvSpPr>
            <p:nvPr/>
          </p:nvSpPr>
          <p:spPr bwMode="auto">
            <a:xfrm rot="-5368025">
              <a:off x="766" y="192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831975" y="3983038"/>
            <a:ext cx="2362200" cy="1828800"/>
            <a:chOff x="1152" y="2448"/>
            <a:chExt cx="1488" cy="1296"/>
          </a:xfrm>
        </p:grpSpPr>
        <p:grpSp>
          <p:nvGrpSpPr>
            <p:cNvPr id="48179" name="Group 3"/>
            <p:cNvGrpSpPr>
              <a:grpSpLocks/>
            </p:cNvGrpSpPr>
            <p:nvPr/>
          </p:nvGrpSpPr>
          <p:grpSpPr bwMode="auto">
            <a:xfrm rot="-5488510">
              <a:off x="1224" y="2904"/>
              <a:ext cx="576" cy="336"/>
              <a:chOff x="624" y="1008"/>
              <a:chExt cx="576" cy="336"/>
            </a:xfrm>
          </p:grpSpPr>
          <p:grpSp>
            <p:nvGrpSpPr>
              <p:cNvPr id="48194" name="Group 4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</p:grpSpPr>
            <p:sp>
              <p:nvSpPr>
                <p:cNvPr id="48197" name="Rectangle 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98" name="Oval 6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>
                      <a:latin typeface="Times New Roman" pitchFamily="18" charset="0"/>
                    </a:rPr>
                    <a:t>+</a:t>
                  </a:r>
                </a:p>
              </p:txBody>
            </p:sp>
          </p:grpSp>
          <p:sp>
            <p:nvSpPr>
              <p:cNvPr id="48196" name="Line 8"/>
              <p:cNvSpPr>
                <a:spLocks noChangeShapeType="1"/>
              </p:cNvSpPr>
              <p:nvPr/>
            </p:nvSpPr>
            <p:spPr bwMode="auto">
              <a:xfrm>
                <a:off x="624" y="124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80" name="Line 9"/>
            <p:cNvSpPr>
              <a:spLocks noChangeShapeType="1"/>
            </p:cNvSpPr>
            <p:nvPr/>
          </p:nvSpPr>
          <p:spPr bwMode="auto">
            <a:xfrm flipH="1">
              <a:off x="1592" y="3360"/>
              <a:ext cx="6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1" name="Line 10"/>
            <p:cNvSpPr>
              <a:spLocks noChangeShapeType="1"/>
            </p:cNvSpPr>
            <p:nvPr/>
          </p:nvSpPr>
          <p:spPr bwMode="auto">
            <a:xfrm>
              <a:off x="1596" y="3360"/>
              <a:ext cx="0" cy="3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2" name="Line 11"/>
            <p:cNvSpPr>
              <a:spLocks noChangeShapeType="1"/>
            </p:cNvSpPr>
            <p:nvPr/>
          </p:nvSpPr>
          <p:spPr bwMode="auto">
            <a:xfrm>
              <a:off x="2410" y="3070"/>
              <a:ext cx="2" cy="44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3" name="Oval 12"/>
            <p:cNvSpPr>
              <a:spLocks noChangeArrowheads="1"/>
            </p:cNvSpPr>
            <p:nvPr/>
          </p:nvSpPr>
          <p:spPr bwMode="auto">
            <a:xfrm>
              <a:off x="1572" y="333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4" name="Line 13"/>
            <p:cNvSpPr>
              <a:spLocks noChangeShapeType="1"/>
            </p:cNvSpPr>
            <p:nvPr/>
          </p:nvSpPr>
          <p:spPr bwMode="auto">
            <a:xfrm flipV="1">
              <a:off x="1488" y="2609"/>
              <a:ext cx="0" cy="1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5" name="Line 14"/>
            <p:cNvSpPr>
              <a:spLocks noChangeShapeType="1"/>
            </p:cNvSpPr>
            <p:nvPr/>
          </p:nvSpPr>
          <p:spPr bwMode="auto">
            <a:xfrm flipV="1">
              <a:off x="2304" y="2496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6" name="Line 18"/>
            <p:cNvSpPr>
              <a:spLocks noChangeShapeType="1"/>
            </p:cNvSpPr>
            <p:nvPr/>
          </p:nvSpPr>
          <p:spPr bwMode="auto">
            <a:xfrm flipH="1">
              <a:off x="1448" y="3504"/>
              <a:ext cx="9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7" name="Line 19"/>
            <p:cNvSpPr>
              <a:spLocks noChangeShapeType="1"/>
            </p:cNvSpPr>
            <p:nvPr/>
          </p:nvSpPr>
          <p:spPr bwMode="auto">
            <a:xfrm>
              <a:off x="1442" y="3077"/>
              <a:ext cx="10" cy="66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8" name="Oval 20"/>
            <p:cNvSpPr>
              <a:spLocks noChangeArrowheads="1"/>
            </p:cNvSpPr>
            <p:nvPr/>
          </p:nvSpPr>
          <p:spPr bwMode="auto">
            <a:xfrm>
              <a:off x="1416" y="348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89" name="Group 22"/>
            <p:cNvGrpSpPr>
              <a:grpSpLocks/>
            </p:cNvGrpSpPr>
            <p:nvPr/>
          </p:nvGrpSpPr>
          <p:grpSpPr bwMode="auto">
            <a:xfrm rot="-5368025">
              <a:off x="2052" y="2904"/>
              <a:ext cx="576" cy="336"/>
              <a:chOff x="1204" y="2160"/>
              <a:chExt cx="576" cy="336"/>
            </a:xfrm>
          </p:grpSpPr>
          <p:sp>
            <p:nvSpPr>
              <p:cNvPr id="48191" name="Rectangle 23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48192" name="Line 24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90" name="Rectangle 55"/>
            <p:cNvSpPr>
              <a:spLocks noChangeArrowheads="1"/>
            </p:cNvSpPr>
            <p:nvPr/>
          </p:nvSpPr>
          <p:spPr bwMode="auto">
            <a:xfrm>
              <a:off x="1152" y="2448"/>
              <a:ext cx="1488" cy="1296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904" name="Line 56"/>
          <p:cNvSpPr>
            <a:spLocks noChangeShapeType="1"/>
          </p:cNvSpPr>
          <p:nvPr/>
        </p:nvSpPr>
        <p:spPr bwMode="auto">
          <a:xfrm>
            <a:off x="2308225" y="573563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05" name="Line 57"/>
          <p:cNvSpPr>
            <a:spLocks noChangeShapeType="1"/>
          </p:cNvSpPr>
          <p:nvPr/>
        </p:nvSpPr>
        <p:spPr bwMode="auto">
          <a:xfrm>
            <a:off x="2536825" y="573563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812925" y="1697038"/>
            <a:ext cx="2209800" cy="1752600"/>
            <a:chOff x="3120" y="1440"/>
            <a:chExt cx="1392" cy="1296"/>
          </a:xfrm>
        </p:grpSpPr>
        <p:grpSp>
          <p:nvGrpSpPr>
            <p:cNvPr id="48159" name="Group 27"/>
            <p:cNvGrpSpPr>
              <a:grpSpLocks/>
            </p:cNvGrpSpPr>
            <p:nvPr/>
          </p:nvGrpSpPr>
          <p:grpSpPr bwMode="auto">
            <a:xfrm rot="-5488510">
              <a:off x="3096" y="1848"/>
              <a:ext cx="576" cy="336"/>
              <a:chOff x="624" y="1008"/>
              <a:chExt cx="576" cy="336"/>
            </a:xfrm>
          </p:grpSpPr>
          <p:grpSp>
            <p:nvGrpSpPr>
              <p:cNvPr id="48174" name="Group 28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</p:grpSpPr>
            <p:sp>
              <p:nvSpPr>
                <p:cNvPr id="48177" name="Rectangle 29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8" name="Oval 30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>
                      <a:latin typeface="Times New Roman" pitchFamily="18" charset="0"/>
                    </a:rPr>
                    <a:t>+</a:t>
                  </a:r>
                </a:p>
              </p:txBody>
            </p:sp>
          </p:grpSp>
          <p:sp>
            <p:nvSpPr>
              <p:cNvPr id="48176" name="Line 32"/>
              <p:cNvSpPr>
                <a:spLocks noChangeShapeType="1"/>
              </p:cNvSpPr>
              <p:nvPr/>
            </p:nvSpPr>
            <p:spPr bwMode="auto">
              <a:xfrm>
                <a:off x="624" y="124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60" name="Line 33"/>
            <p:cNvSpPr>
              <a:spLocks noChangeShapeType="1"/>
            </p:cNvSpPr>
            <p:nvPr/>
          </p:nvSpPr>
          <p:spPr bwMode="auto">
            <a:xfrm flipH="1">
              <a:off x="3464" y="2304"/>
              <a:ext cx="6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1" name="Line 34"/>
            <p:cNvSpPr>
              <a:spLocks noChangeShapeType="1"/>
            </p:cNvSpPr>
            <p:nvPr/>
          </p:nvSpPr>
          <p:spPr bwMode="auto">
            <a:xfrm>
              <a:off x="3468" y="2304"/>
              <a:ext cx="0" cy="3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2" name="Line 35"/>
            <p:cNvSpPr>
              <a:spLocks noChangeShapeType="1"/>
            </p:cNvSpPr>
            <p:nvPr/>
          </p:nvSpPr>
          <p:spPr bwMode="auto">
            <a:xfrm>
              <a:off x="4284" y="217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3" name="Oval 36"/>
            <p:cNvSpPr>
              <a:spLocks noChangeArrowheads="1"/>
            </p:cNvSpPr>
            <p:nvPr/>
          </p:nvSpPr>
          <p:spPr bwMode="auto">
            <a:xfrm>
              <a:off x="3444" y="228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37"/>
            <p:cNvSpPr>
              <a:spLocks noChangeShapeType="1"/>
            </p:cNvSpPr>
            <p:nvPr/>
          </p:nvSpPr>
          <p:spPr bwMode="auto">
            <a:xfrm flipV="1">
              <a:off x="3360" y="1553"/>
              <a:ext cx="0" cy="1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5" name="Line 38"/>
            <p:cNvSpPr>
              <a:spLocks noChangeShapeType="1"/>
            </p:cNvSpPr>
            <p:nvPr/>
          </p:nvSpPr>
          <p:spPr bwMode="auto">
            <a:xfrm flipV="1">
              <a:off x="4176" y="1440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6" name="Line 42"/>
            <p:cNvSpPr>
              <a:spLocks noChangeShapeType="1"/>
            </p:cNvSpPr>
            <p:nvPr/>
          </p:nvSpPr>
          <p:spPr bwMode="auto">
            <a:xfrm flipH="1">
              <a:off x="3336" y="2448"/>
              <a:ext cx="9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7" name="Line 43"/>
            <p:cNvSpPr>
              <a:spLocks noChangeShapeType="1"/>
            </p:cNvSpPr>
            <p:nvPr/>
          </p:nvSpPr>
          <p:spPr bwMode="auto">
            <a:xfrm>
              <a:off x="3312" y="2014"/>
              <a:ext cx="12" cy="67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8" name="Oval 44"/>
            <p:cNvSpPr>
              <a:spLocks noChangeArrowheads="1"/>
            </p:cNvSpPr>
            <p:nvPr/>
          </p:nvSpPr>
          <p:spPr bwMode="auto">
            <a:xfrm>
              <a:off x="3288" y="2424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69" name="Group 46"/>
            <p:cNvGrpSpPr>
              <a:grpSpLocks/>
            </p:cNvGrpSpPr>
            <p:nvPr/>
          </p:nvGrpSpPr>
          <p:grpSpPr bwMode="auto">
            <a:xfrm rot="-5368025">
              <a:off x="3924" y="1848"/>
              <a:ext cx="576" cy="336"/>
              <a:chOff x="1204" y="2160"/>
              <a:chExt cx="576" cy="336"/>
            </a:xfrm>
          </p:grpSpPr>
          <p:sp>
            <p:nvSpPr>
              <p:cNvPr id="48171" name="Rectangle 47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48172" name="Line 48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3" name="Line 49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70" name="Rectangle 59"/>
            <p:cNvSpPr>
              <a:spLocks noChangeArrowheads="1"/>
            </p:cNvSpPr>
            <p:nvPr/>
          </p:nvSpPr>
          <p:spPr bwMode="auto">
            <a:xfrm>
              <a:off x="3120" y="1440"/>
              <a:ext cx="1392" cy="1296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910" name="Line 62"/>
          <p:cNvSpPr>
            <a:spLocks noChangeShapeType="1"/>
          </p:cNvSpPr>
          <p:nvPr/>
        </p:nvSpPr>
        <p:spPr bwMode="auto">
          <a:xfrm>
            <a:off x="2136775" y="3297238"/>
            <a:ext cx="0" cy="4572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11" name="Line 63"/>
          <p:cNvSpPr>
            <a:spLocks noChangeShapeType="1"/>
          </p:cNvSpPr>
          <p:nvPr/>
        </p:nvSpPr>
        <p:spPr bwMode="auto">
          <a:xfrm flipH="1">
            <a:off x="917575" y="3754438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12" name="Text Box 64"/>
          <p:cNvSpPr txBox="1">
            <a:spLocks noChangeArrowheads="1"/>
          </p:cNvSpPr>
          <p:nvPr/>
        </p:nvSpPr>
        <p:spPr bwMode="auto">
          <a:xfrm>
            <a:off x="179388" y="3525838"/>
            <a:ext cx="71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</a:rPr>
              <a:t>i-1</a:t>
            </a:r>
          </a:p>
        </p:txBody>
      </p:sp>
      <p:sp>
        <p:nvSpPr>
          <p:cNvPr id="718913" name="Line 65"/>
          <p:cNvSpPr>
            <a:spLocks noChangeShapeType="1"/>
          </p:cNvSpPr>
          <p:nvPr/>
        </p:nvSpPr>
        <p:spPr bwMode="auto">
          <a:xfrm>
            <a:off x="2365375" y="3297238"/>
            <a:ext cx="0" cy="990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14" name="Line 66"/>
          <p:cNvSpPr>
            <a:spLocks noChangeShapeType="1"/>
          </p:cNvSpPr>
          <p:nvPr/>
        </p:nvSpPr>
        <p:spPr bwMode="auto">
          <a:xfrm flipV="1">
            <a:off x="2193925" y="139223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15" name="Line 67"/>
          <p:cNvSpPr>
            <a:spLocks noChangeShapeType="1"/>
          </p:cNvSpPr>
          <p:nvPr/>
        </p:nvSpPr>
        <p:spPr bwMode="auto">
          <a:xfrm flipV="1">
            <a:off x="3660775" y="3754438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16" name="Line 68"/>
          <p:cNvSpPr>
            <a:spLocks noChangeShapeType="1"/>
          </p:cNvSpPr>
          <p:nvPr/>
        </p:nvSpPr>
        <p:spPr bwMode="auto">
          <a:xfrm>
            <a:off x="3641725" y="3754438"/>
            <a:ext cx="1066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17" name="Line 69"/>
          <p:cNvSpPr>
            <a:spLocks noChangeShapeType="1"/>
          </p:cNvSpPr>
          <p:nvPr/>
        </p:nvSpPr>
        <p:spPr bwMode="auto">
          <a:xfrm flipV="1">
            <a:off x="4556125" y="1392238"/>
            <a:ext cx="0" cy="213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18" name="Line 70"/>
          <p:cNvSpPr>
            <a:spLocks noChangeShapeType="1"/>
          </p:cNvSpPr>
          <p:nvPr/>
        </p:nvSpPr>
        <p:spPr bwMode="auto">
          <a:xfrm flipH="1">
            <a:off x="3489325" y="1392238"/>
            <a:ext cx="1066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19" name="Line 71"/>
          <p:cNvSpPr>
            <a:spLocks noChangeShapeType="1"/>
          </p:cNvSpPr>
          <p:nvPr/>
        </p:nvSpPr>
        <p:spPr bwMode="auto">
          <a:xfrm>
            <a:off x="3489325" y="1392238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20" name="Line 72"/>
          <p:cNvSpPr>
            <a:spLocks noChangeShapeType="1"/>
          </p:cNvSpPr>
          <p:nvPr/>
        </p:nvSpPr>
        <p:spPr bwMode="auto">
          <a:xfrm>
            <a:off x="5470525" y="3621088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21" name="Text Box 73"/>
          <p:cNvSpPr txBox="1">
            <a:spLocks noChangeArrowheads="1"/>
          </p:cNvSpPr>
          <p:nvPr/>
        </p:nvSpPr>
        <p:spPr bwMode="auto">
          <a:xfrm>
            <a:off x="5076825" y="1628775"/>
            <a:ext cx="381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kumimoji="0" lang="en-US" altLang="zh-CN" sz="2800" b="1">
                <a:latin typeface="Times New Roman" pitchFamily="18" charset="0"/>
              </a:rPr>
              <a:t> = a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⊕ b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⊕ C</a:t>
            </a:r>
            <a:r>
              <a:rPr kumimoji="0" lang="en-US" altLang="zh-CN" sz="2800" b="1" baseline="-25000">
                <a:latin typeface="Times New Roman" pitchFamily="18" charset="0"/>
              </a:rPr>
              <a:t>i-1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kumimoji="0" lang="en-US" altLang="zh-CN" sz="2800" b="1">
                <a:latin typeface="Times New Roman" pitchFamily="18" charset="0"/>
              </a:rPr>
              <a:t>=(a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⊕ b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) C</a:t>
            </a:r>
            <a:r>
              <a:rPr kumimoji="0" lang="en-US" altLang="zh-CN" sz="2800" b="1" baseline="-25000">
                <a:latin typeface="Times New Roman" pitchFamily="18" charset="0"/>
              </a:rPr>
              <a:t>i-1 </a:t>
            </a:r>
            <a:r>
              <a:rPr kumimoji="0" lang="en-US" altLang="zh-CN" sz="2800" b="1">
                <a:latin typeface="Times New Roman" pitchFamily="18" charset="0"/>
              </a:rPr>
              <a:t>+ a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  <a:r>
              <a:rPr kumimoji="0" lang="en-US" altLang="zh-CN" sz="2800" b="1">
                <a:latin typeface="Times New Roman" pitchFamily="18" charset="0"/>
              </a:rPr>
              <a:t>b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</a:p>
        </p:txBody>
      </p: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5257800" y="4478338"/>
            <a:ext cx="3506788" cy="1160462"/>
            <a:chOff x="3120" y="1207"/>
            <a:chExt cx="2209" cy="731"/>
          </a:xfrm>
        </p:grpSpPr>
        <p:sp>
          <p:nvSpPr>
            <p:cNvPr id="48157" name="Text Box 75"/>
            <p:cNvSpPr txBox="1">
              <a:spLocks noChangeArrowheads="1"/>
            </p:cNvSpPr>
            <p:nvPr/>
          </p:nvSpPr>
          <p:spPr bwMode="auto">
            <a:xfrm>
              <a:off x="3243" y="1207"/>
              <a:ext cx="2086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0" lang="en-US" altLang="zh-CN" sz="2800" b="1"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>
                  <a:latin typeface="Times New Roman" pitchFamily="18" charset="0"/>
                </a:rPr>
                <a:t>i</a:t>
              </a:r>
              <a:r>
                <a:rPr kumimoji="0" lang="en-US" altLang="zh-CN" sz="2800" b="1">
                  <a:latin typeface="Times New Roman" pitchFamily="18" charset="0"/>
                </a:rPr>
                <a:t> = a</a:t>
              </a:r>
              <a:r>
                <a:rPr kumimoji="0" lang="en-US" altLang="zh-CN" sz="2800" b="1" baseline="-25000">
                  <a:latin typeface="Times New Roman" pitchFamily="18" charset="0"/>
                </a:rPr>
                <a:t>i</a:t>
              </a:r>
              <a:r>
                <a:rPr lang="en-US" altLang="zh-CN" sz="2800" b="1">
                  <a:latin typeface="Times New Roman" pitchFamily="18" charset="0"/>
                </a:rPr>
                <a:t> </a:t>
              </a:r>
              <a:r>
                <a:rPr kumimoji="0" lang="en-US" altLang="zh-CN" sz="2800" b="1">
                  <a:latin typeface="Times New Roman" pitchFamily="18" charset="0"/>
                </a:rPr>
                <a:t>⊕ b</a:t>
              </a:r>
              <a:r>
                <a:rPr kumimoji="0" lang="en-US" altLang="zh-CN" sz="2800" b="1" baseline="-25000">
                  <a:latin typeface="Times New Roman" pitchFamily="18" charset="0"/>
                </a:rPr>
                <a:t>i</a:t>
              </a:r>
              <a:r>
                <a:rPr lang="en-US" altLang="zh-CN" sz="2800" b="1">
                  <a:latin typeface="Times New Roman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C</a:t>
              </a:r>
              <a:r>
                <a:rPr kumimoji="0" lang="en-US" altLang="zh-CN" sz="2800" b="1" baseline="-25000">
                  <a:latin typeface="Times New Roman" pitchFamily="18" charset="0"/>
                </a:rPr>
                <a:t>i</a:t>
              </a:r>
              <a:r>
                <a:rPr kumimoji="0" lang="en-US" altLang="zh-CN" sz="2800" b="1">
                  <a:latin typeface="Times New Roman" pitchFamily="18" charset="0"/>
                </a:rPr>
                <a:t>= a</a:t>
              </a:r>
              <a:r>
                <a:rPr kumimoji="0" lang="en-US" altLang="zh-CN" sz="2800" b="1" baseline="-25000">
                  <a:latin typeface="Times New Roman" pitchFamily="18" charset="0"/>
                </a:rPr>
                <a:t>i</a:t>
              </a:r>
              <a:r>
                <a:rPr kumimoji="0" lang="en-US" altLang="zh-CN" sz="2800" b="1">
                  <a:latin typeface="Times New Roman" pitchFamily="18" charset="0"/>
                </a:rPr>
                <a:t>b</a:t>
              </a:r>
              <a:r>
                <a:rPr kumimoji="0" lang="en-US" altLang="zh-CN" sz="28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8158" name="AutoShape 76"/>
            <p:cNvSpPr>
              <a:spLocks/>
            </p:cNvSpPr>
            <p:nvPr/>
          </p:nvSpPr>
          <p:spPr bwMode="auto">
            <a:xfrm>
              <a:off x="3120" y="1344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8154" name="Picture 8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5" name="Rectangle 85"/>
          <p:cNvSpPr>
            <a:spLocks noChangeArrowheads="1"/>
          </p:cNvSpPr>
          <p:nvPr/>
        </p:nvSpPr>
        <p:spPr bwMode="auto">
          <a:xfrm>
            <a:off x="5003800" y="981075"/>
            <a:ext cx="2881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♦</a:t>
            </a:r>
            <a:r>
              <a:rPr lang="en-US" altLang="zh-CN" sz="1400" b="1">
                <a:solidFill>
                  <a:schemeClr val="bg1"/>
                </a:solidFill>
              </a:rPr>
              <a:t>    </a:t>
            </a:r>
            <a:r>
              <a:rPr lang="zh-CN" altLang="en-US" sz="2800" b="1">
                <a:solidFill>
                  <a:schemeClr val="bg1"/>
                </a:solidFill>
              </a:rPr>
              <a:t>方案</a:t>
            </a:r>
            <a:r>
              <a:rPr lang="en-US" altLang="zh-CN" sz="2800" b="1">
                <a:solidFill>
                  <a:schemeClr val="bg1"/>
                </a:solidFill>
              </a:rPr>
              <a:t> 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48156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22783"/>
              </p:ext>
            </p:extLst>
          </p:nvPr>
        </p:nvGraphicFramePr>
        <p:xfrm>
          <a:off x="1331640" y="3975455"/>
          <a:ext cx="914400" cy="53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5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75455"/>
                        <a:ext cx="914400" cy="533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16137"/>
              </p:ext>
            </p:extLst>
          </p:nvPr>
        </p:nvGraphicFramePr>
        <p:xfrm>
          <a:off x="696912" y="1628800"/>
          <a:ext cx="1334889" cy="47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6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" y="1628800"/>
                        <a:ext cx="1334889" cy="4743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26290"/>
              </p:ext>
            </p:extLst>
          </p:nvPr>
        </p:nvGraphicFramePr>
        <p:xfrm>
          <a:off x="2998788" y="839007"/>
          <a:ext cx="14414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7" name="Equation" r:id="rId8" imgW="749160" imgH="253800" progId="Equation.DSMT4">
                  <p:embed/>
                </p:oleObj>
              </mc:Choice>
              <mc:Fallback>
                <p:oleObj name="Equation" r:id="rId8" imgW="749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839007"/>
                        <a:ext cx="1441450" cy="5191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37265"/>
              </p:ext>
            </p:extLst>
          </p:nvPr>
        </p:nvGraphicFramePr>
        <p:xfrm>
          <a:off x="3723546" y="3977308"/>
          <a:ext cx="5254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8"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546" y="3977308"/>
                        <a:ext cx="525462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63591"/>
              </p:ext>
            </p:extLst>
          </p:nvPr>
        </p:nvGraphicFramePr>
        <p:xfrm>
          <a:off x="5513440" y="3674316"/>
          <a:ext cx="2390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9" name="Equation" r:id="rId12" imgW="1244520" imgH="253800" progId="Equation.DSMT4">
                  <p:embed/>
                </p:oleObj>
              </mc:Choice>
              <mc:Fallback>
                <p:oleObj name="Equation" r:id="rId12" imgW="124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440" y="3674316"/>
                        <a:ext cx="2390775" cy="520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1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1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7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7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71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64" grpId="0" autoUpdateAnimBg="0"/>
      <p:bldP spid="718869" grpId="0" autoUpdateAnimBg="0"/>
      <p:bldP spid="718887" grpId="0" autoUpdateAnimBg="0"/>
      <p:bldP spid="718889" grpId="0" autoUpdateAnimBg="0"/>
      <p:bldP spid="718904" grpId="0" animBg="1"/>
      <p:bldP spid="718905" grpId="0" animBg="1"/>
      <p:bldP spid="718910" grpId="0" animBg="1"/>
      <p:bldP spid="718911" grpId="0" animBg="1"/>
      <p:bldP spid="718912" grpId="0" autoUpdateAnimBg="0"/>
      <p:bldP spid="718913" grpId="0" animBg="1"/>
      <p:bldP spid="718914" grpId="0" animBg="1"/>
      <p:bldP spid="718915" grpId="0" animBg="1"/>
      <p:bldP spid="718916" grpId="0" animBg="1"/>
      <p:bldP spid="718917" grpId="0" animBg="1"/>
      <p:bldP spid="718918" grpId="0" animBg="1"/>
      <p:bldP spid="718919" grpId="0" animBg="1"/>
      <p:bldP spid="718920" grpId="0" animBg="1"/>
      <p:bldP spid="71892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151471" y="2713038"/>
            <a:ext cx="70569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74LS82  </a:t>
            </a:r>
            <a:r>
              <a:rPr lang="en-US" altLang="zh-CN" sz="3200" b="1" dirty="0" smtClean="0">
                <a:latin typeface="+mn-lt"/>
              </a:rPr>
              <a:t>(</a:t>
            </a:r>
            <a:r>
              <a:rPr lang="en-US" altLang="zh-CN" sz="3200" dirty="0" smtClean="0">
                <a:latin typeface="+mn-lt"/>
              </a:rPr>
              <a:t>2-bit)</a:t>
            </a:r>
            <a:endParaRPr lang="en-US" altLang="zh-CN" sz="32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74LS83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 74LS283</a:t>
            </a:r>
            <a:r>
              <a:rPr lang="zh-CN" altLang="en-US" sz="3200" b="1" dirty="0" smtClean="0"/>
              <a:t>  </a:t>
            </a:r>
            <a:r>
              <a:rPr lang="en-US" altLang="zh-CN" sz="3200" b="1" dirty="0" smtClean="0">
                <a:latin typeface="+mn-lt"/>
              </a:rPr>
              <a:t>(</a:t>
            </a:r>
            <a:r>
              <a:rPr lang="en-US" altLang="zh-CN" sz="3200" dirty="0">
                <a:latin typeface="+mn-lt"/>
              </a:rPr>
              <a:t>4-bit </a:t>
            </a:r>
            <a:r>
              <a:rPr lang="en-US" altLang="zh-CN" sz="3200" b="1" dirty="0" smtClean="0">
                <a:latin typeface="+mn-lt"/>
              </a:rPr>
              <a:t>)</a:t>
            </a:r>
          </a:p>
        </p:txBody>
      </p:sp>
      <p:sp>
        <p:nvSpPr>
          <p:cNvPr id="49158" name="Text Box 64"/>
          <p:cNvSpPr txBox="1">
            <a:spLocks noChangeArrowheads="1"/>
          </p:cNvSpPr>
          <p:nvPr/>
        </p:nvSpPr>
        <p:spPr bwMode="auto">
          <a:xfrm>
            <a:off x="684213" y="1484313"/>
            <a:ext cx="6338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1">
                <a:ea typeface="楷体_GB2312" pitchFamily="49" charset="-122"/>
              </a:rPr>
              <a:t>典型芯片</a:t>
            </a:r>
            <a:r>
              <a:rPr kumimoji="0" lang="en-US" altLang="zh-CN" sz="3200" b="1">
                <a:ea typeface="楷体_GB2312" pitchFamily="49" charset="-122"/>
              </a:rPr>
              <a:t>:   </a:t>
            </a:r>
          </a:p>
        </p:txBody>
      </p:sp>
      <p:pic>
        <p:nvPicPr>
          <p:cNvPr id="49159" name="Picture 1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ChangeArrowheads="1"/>
          </p:cNvSpPr>
          <p:nvPr/>
        </p:nvSpPr>
        <p:spPr bwMode="auto">
          <a:xfrm>
            <a:off x="395288" y="1916113"/>
            <a:ext cx="43211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latin typeface="Times New Roman" pitchFamily="18" charset="0"/>
              </a:rPr>
              <a:t>3</a:t>
            </a:r>
            <a:r>
              <a:rPr kumimoji="0" lang="en-US" altLang="zh-CN" sz="2800" b="1"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latin typeface="Times New Roman" pitchFamily="18" charset="0"/>
              </a:rPr>
              <a:t>2</a:t>
            </a:r>
            <a:r>
              <a:rPr kumimoji="0" lang="en-US" altLang="zh-CN" sz="2800" b="1"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latin typeface="Times New Roman" pitchFamily="18" charset="0"/>
              </a:rPr>
              <a:t>1</a:t>
            </a:r>
            <a:r>
              <a:rPr kumimoji="0" lang="en-US" altLang="zh-CN" sz="2800" b="1"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latin typeface="Times New Roman" pitchFamily="18" charset="0"/>
              </a:rPr>
              <a:t>0</a:t>
            </a:r>
            <a:r>
              <a:rPr kumimoji="0" lang="en-US" altLang="zh-CN" sz="2800" b="1">
                <a:latin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Times New Roman" pitchFamily="18" charset="0"/>
              </a:rPr>
              <a:t>    Input</a:t>
            </a:r>
            <a:r>
              <a:rPr kumimoji="0" lang="zh-CN" altLang="en-US" sz="2800" b="1">
                <a:latin typeface="Times New Roman" pitchFamily="18" charset="0"/>
              </a:rPr>
              <a:t>：</a:t>
            </a:r>
            <a:r>
              <a:rPr kumimoji="0" lang="en-US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8421 code     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3</a:t>
            </a: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2</a:t>
            </a: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1</a:t>
            </a: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0</a:t>
            </a:r>
            <a:r>
              <a:rPr kumimoji="0" lang="en-US" altLang="zh-CN" sz="2800" b="1">
                <a:latin typeface="Times New Roman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Times New Roman" pitchFamily="18" charset="0"/>
              </a:rPr>
              <a:t>    Output</a:t>
            </a:r>
            <a:r>
              <a:rPr kumimoji="0" lang="zh-CN" altLang="en-US" sz="2800" b="1">
                <a:latin typeface="Times New Roman" pitchFamily="18" charset="0"/>
              </a:rPr>
              <a:t>：</a:t>
            </a:r>
            <a:r>
              <a:rPr kumimoji="0" lang="en-US" altLang="zh-CN" sz="2800" b="1">
                <a:latin typeface="Times New Roman" pitchFamily="18" charset="0"/>
              </a:rPr>
              <a:t>Excess-3 code</a:t>
            </a:r>
          </a:p>
          <a:p>
            <a:pPr>
              <a:lnSpc>
                <a:spcPct val="150000"/>
              </a:lnSpc>
            </a:pPr>
            <a:endParaRPr kumimoji="0" lang="en-US" sz="2800" b="1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S = A+0011</a:t>
            </a:r>
          </a:p>
        </p:txBody>
      </p:sp>
      <p:sp>
        <p:nvSpPr>
          <p:cNvPr id="50179" name="Rectangle 8"/>
          <p:cNvSpPr>
            <a:spLocks noChangeArrowheads="1"/>
          </p:cNvSpPr>
          <p:nvPr/>
        </p:nvSpPr>
        <p:spPr bwMode="auto">
          <a:xfrm>
            <a:off x="1476375" y="90805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3200" b="1">
                <a:solidFill>
                  <a:srgbClr val="0000FF"/>
                </a:solidFill>
                <a:latin typeface="Times New Roman" pitchFamily="18" charset="0"/>
              </a:rPr>
              <a:t>MSI adder</a:t>
            </a:r>
            <a:r>
              <a:rPr kumimoji="0" lang="zh-CN" altLang="en-US" sz="3200" b="1">
                <a:solidFill>
                  <a:srgbClr val="0000FF"/>
                </a:solidFill>
                <a:latin typeface="Times New Roman" pitchFamily="18" charset="0"/>
              </a:rPr>
              <a:t>的应用</a:t>
            </a:r>
            <a:r>
              <a:rPr kumimoji="0" lang="en-US" altLang="zh-CN" sz="3200" b="1">
                <a:solidFill>
                  <a:srgbClr val="0000FF"/>
                </a:solidFill>
                <a:latin typeface="Times New Roman" pitchFamily="18" charset="0"/>
              </a:rPr>
              <a:t>: 74x283</a:t>
            </a:r>
          </a:p>
        </p:txBody>
      </p:sp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73238"/>
            <a:ext cx="30289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0182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755650" y="4349750"/>
            <a:ext cx="79216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宋体" pitchFamily="2" charset="-122"/>
              </a:rPr>
              <a:t>·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缺点</a:t>
            </a:r>
            <a:r>
              <a:rPr kumimoji="0" lang="zh-CN" altLang="en-US" sz="2800" b="1" dirty="0"/>
              <a:t>：串行进位，运算速度慢 </a:t>
            </a:r>
          </a:p>
          <a:p>
            <a:pPr eaLnBrk="1" hangingPunct="1"/>
            <a:r>
              <a:rPr kumimoji="0" lang="en-US" altLang="zh-CN" sz="2800" b="1" dirty="0">
                <a:latin typeface="宋体" pitchFamily="2" charset="-122"/>
              </a:rPr>
              <a:t>·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优点</a:t>
            </a:r>
            <a:r>
              <a:rPr kumimoji="0" lang="zh-CN" altLang="en-US" sz="2800" b="1" dirty="0"/>
              <a:t>：线路简单</a:t>
            </a:r>
          </a:p>
          <a:p>
            <a:pPr eaLnBrk="1" hangingPunct="1"/>
            <a:r>
              <a:rPr kumimoji="0" lang="en-US" altLang="zh-CN" sz="2800" b="1" dirty="0">
                <a:latin typeface="宋体" pitchFamily="2" charset="-122"/>
              </a:rPr>
              <a:t>·</a:t>
            </a:r>
            <a:r>
              <a:rPr kumimoji="0" lang="en-US" altLang="zh-CN" sz="2800" b="1" dirty="0"/>
              <a:t> 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关键</a:t>
            </a:r>
            <a:r>
              <a:rPr kumimoji="0" lang="zh-CN" altLang="en-US" sz="2800" b="1" dirty="0"/>
              <a:t>：进位形成时间</a:t>
            </a:r>
          </a:p>
          <a:p>
            <a:pPr eaLnBrk="1" hangingPunct="1"/>
            <a:r>
              <a:rPr kumimoji="0" lang="en-US" altLang="zh-CN" sz="2800" b="1" dirty="0">
                <a:latin typeface="宋体" pitchFamily="2" charset="-122"/>
              </a:rPr>
              <a:t>·</a:t>
            </a:r>
            <a:r>
              <a:rPr kumimoji="0" lang="en-US" altLang="zh-CN" sz="2800" b="1" dirty="0"/>
              <a:t> 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解决方案</a:t>
            </a:r>
            <a:r>
              <a:rPr kumimoji="0" lang="zh-CN" altLang="en-US" sz="2800" b="1" dirty="0"/>
              <a:t>：改串行进位为并行进位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965200"/>
            <a:ext cx="3889375" cy="909638"/>
          </a:xfrm>
        </p:spPr>
        <p:txBody>
          <a:bodyPr/>
          <a:lstStyle/>
          <a:p>
            <a:pPr algn="l" eaLnBrk="1" hangingPunct="1"/>
            <a:r>
              <a:rPr lang="zh-CN" altLang="en-US" b="1" smtClean="0">
                <a:solidFill>
                  <a:schemeClr val="bg2"/>
                </a:solidFill>
                <a:latin typeface="Arial" charset="0"/>
              </a:rPr>
              <a:t>（</a:t>
            </a:r>
            <a:r>
              <a:rPr lang="en-US" altLang="zh-CN" b="1" smtClean="0">
                <a:solidFill>
                  <a:schemeClr val="bg2"/>
                </a:solidFill>
                <a:latin typeface="Arial" charset="0"/>
              </a:rPr>
              <a:t>1</a:t>
            </a:r>
            <a:r>
              <a:rPr lang="zh-CN" altLang="en-US" b="1" smtClean="0">
                <a:solidFill>
                  <a:schemeClr val="bg2"/>
                </a:solidFill>
                <a:latin typeface="Arial" charset="0"/>
              </a:rPr>
              <a:t>）串行进位</a:t>
            </a:r>
            <a:r>
              <a:rPr lang="en-US" altLang="zh-CN" b="1" smtClean="0">
                <a:solidFill>
                  <a:schemeClr val="bg2"/>
                </a:solidFill>
                <a:latin typeface="Arial" charset="0"/>
              </a:rPr>
              <a:t>    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042988" y="1830388"/>
            <a:ext cx="6705600" cy="2286000"/>
            <a:chOff x="912" y="1728"/>
            <a:chExt cx="4224" cy="1440"/>
          </a:xfrm>
        </p:grpSpPr>
        <p:sp>
          <p:nvSpPr>
            <p:cNvPr id="51210" name="Line 13"/>
            <p:cNvSpPr>
              <a:spLocks noChangeShapeType="1"/>
            </p:cNvSpPr>
            <p:nvPr/>
          </p:nvSpPr>
          <p:spPr bwMode="auto">
            <a:xfrm>
              <a:off x="3344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1" name="Line 14"/>
            <p:cNvSpPr>
              <a:spLocks noChangeShapeType="1"/>
            </p:cNvSpPr>
            <p:nvPr/>
          </p:nvSpPr>
          <p:spPr bwMode="auto">
            <a:xfrm>
              <a:off x="3632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15"/>
            <p:cNvSpPr>
              <a:spLocks noChangeShapeType="1"/>
            </p:cNvSpPr>
            <p:nvPr/>
          </p:nvSpPr>
          <p:spPr bwMode="auto">
            <a:xfrm>
              <a:off x="3488" y="1755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20"/>
            <p:cNvSpPr>
              <a:spLocks noChangeShapeType="1"/>
            </p:cNvSpPr>
            <p:nvPr/>
          </p:nvSpPr>
          <p:spPr bwMode="auto">
            <a:xfrm>
              <a:off x="2400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21"/>
            <p:cNvSpPr>
              <a:spLocks noChangeShapeType="1"/>
            </p:cNvSpPr>
            <p:nvPr/>
          </p:nvSpPr>
          <p:spPr bwMode="auto">
            <a:xfrm>
              <a:off x="2688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22"/>
            <p:cNvSpPr>
              <a:spLocks noChangeShapeType="1"/>
            </p:cNvSpPr>
            <p:nvPr/>
          </p:nvSpPr>
          <p:spPr bwMode="auto">
            <a:xfrm>
              <a:off x="4416" y="1755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Rectangle 24"/>
            <p:cNvSpPr>
              <a:spLocks noChangeArrowheads="1"/>
            </p:cNvSpPr>
            <p:nvPr/>
          </p:nvSpPr>
          <p:spPr bwMode="auto">
            <a:xfrm>
              <a:off x="1248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FA3</a:t>
              </a:r>
            </a:p>
          </p:txBody>
        </p:sp>
        <p:sp>
          <p:nvSpPr>
            <p:cNvPr id="51217" name="Line 30"/>
            <p:cNvSpPr>
              <a:spLocks noChangeShapeType="1"/>
            </p:cNvSpPr>
            <p:nvPr/>
          </p:nvSpPr>
          <p:spPr bwMode="auto">
            <a:xfrm>
              <a:off x="1392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31"/>
            <p:cNvSpPr>
              <a:spLocks noChangeShapeType="1"/>
            </p:cNvSpPr>
            <p:nvPr/>
          </p:nvSpPr>
          <p:spPr bwMode="auto">
            <a:xfrm>
              <a:off x="1536" y="1755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36"/>
            <p:cNvSpPr>
              <a:spLocks noChangeShapeType="1"/>
            </p:cNvSpPr>
            <p:nvPr/>
          </p:nvSpPr>
          <p:spPr bwMode="auto">
            <a:xfrm>
              <a:off x="4336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37"/>
            <p:cNvSpPr>
              <a:spLocks noChangeShapeType="1"/>
            </p:cNvSpPr>
            <p:nvPr/>
          </p:nvSpPr>
          <p:spPr bwMode="auto">
            <a:xfrm>
              <a:off x="4624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38"/>
            <p:cNvSpPr>
              <a:spLocks noChangeShapeType="1"/>
            </p:cNvSpPr>
            <p:nvPr/>
          </p:nvSpPr>
          <p:spPr bwMode="auto">
            <a:xfrm>
              <a:off x="2560" y="1755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2" name="Line 40"/>
            <p:cNvSpPr>
              <a:spLocks noChangeShapeType="1"/>
            </p:cNvSpPr>
            <p:nvPr/>
          </p:nvSpPr>
          <p:spPr bwMode="auto">
            <a:xfrm>
              <a:off x="1680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0460" name="Text Box 44"/>
            <p:cNvSpPr txBox="1">
              <a:spLocks noChangeArrowheads="1"/>
            </p:cNvSpPr>
            <p:nvPr/>
          </p:nvSpPr>
          <p:spPr bwMode="auto">
            <a:xfrm>
              <a:off x="4800" y="2064"/>
              <a:ext cx="33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67" name="Text Box 51"/>
            <p:cNvSpPr txBox="1">
              <a:spLocks noChangeArrowheads="1"/>
            </p:cNvSpPr>
            <p:nvPr/>
          </p:nvSpPr>
          <p:spPr bwMode="auto">
            <a:xfrm>
              <a:off x="4464" y="17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68" name="Text Box 52"/>
            <p:cNvSpPr txBox="1">
              <a:spLocks noChangeArrowheads="1"/>
            </p:cNvSpPr>
            <p:nvPr/>
          </p:nvSpPr>
          <p:spPr bwMode="auto">
            <a:xfrm>
              <a:off x="3504" y="17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69" name="Text Box 53"/>
            <p:cNvSpPr txBox="1">
              <a:spLocks noChangeArrowheads="1"/>
            </p:cNvSpPr>
            <p:nvPr/>
          </p:nvSpPr>
          <p:spPr bwMode="auto">
            <a:xfrm>
              <a:off x="2544" y="17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0" name="Text Box 54"/>
            <p:cNvSpPr txBox="1">
              <a:spLocks noChangeArrowheads="1"/>
            </p:cNvSpPr>
            <p:nvPr/>
          </p:nvSpPr>
          <p:spPr bwMode="auto">
            <a:xfrm>
              <a:off x="1536" y="17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2" name="Text Box 56"/>
            <p:cNvSpPr txBox="1">
              <a:spLocks noChangeArrowheads="1"/>
            </p:cNvSpPr>
            <p:nvPr/>
          </p:nvSpPr>
          <p:spPr bwMode="auto">
            <a:xfrm>
              <a:off x="1392" y="2880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3" name="Text Box 57"/>
            <p:cNvSpPr txBox="1">
              <a:spLocks noChangeArrowheads="1"/>
            </p:cNvSpPr>
            <p:nvPr/>
          </p:nvSpPr>
          <p:spPr bwMode="auto">
            <a:xfrm>
              <a:off x="4320" y="2880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4" name="Text Box 58"/>
            <p:cNvSpPr txBox="1">
              <a:spLocks noChangeArrowheads="1"/>
            </p:cNvSpPr>
            <p:nvPr/>
          </p:nvSpPr>
          <p:spPr bwMode="auto">
            <a:xfrm>
              <a:off x="3312" y="2880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5" name="Text Box 59"/>
            <p:cNvSpPr txBox="1">
              <a:spLocks noChangeArrowheads="1"/>
            </p:cNvSpPr>
            <p:nvPr/>
          </p:nvSpPr>
          <p:spPr bwMode="auto">
            <a:xfrm>
              <a:off x="2352" y="2880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32" name="Rectangle 70"/>
            <p:cNvSpPr>
              <a:spLocks noChangeArrowheads="1"/>
            </p:cNvSpPr>
            <p:nvPr/>
          </p:nvSpPr>
          <p:spPr bwMode="auto">
            <a:xfrm>
              <a:off x="225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FA2</a:t>
              </a:r>
            </a:p>
          </p:txBody>
        </p:sp>
        <p:sp>
          <p:nvSpPr>
            <p:cNvPr id="51233" name="Rectangle 71"/>
            <p:cNvSpPr>
              <a:spLocks noChangeArrowheads="1"/>
            </p:cNvSpPr>
            <p:nvPr/>
          </p:nvSpPr>
          <p:spPr bwMode="auto">
            <a:xfrm>
              <a:off x="321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FA1</a:t>
              </a:r>
            </a:p>
          </p:txBody>
        </p:sp>
        <p:sp>
          <p:nvSpPr>
            <p:cNvPr id="51234" name="Rectangle 72"/>
            <p:cNvSpPr>
              <a:spLocks noChangeArrowheads="1"/>
            </p:cNvSpPr>
            <p:nvPr/>
          </p:nvSpPr>
          <p:spPr bwMode="auto">
            <a:xfrm>
              <a:off x="417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FA0</a:t>
              </a:r>
            </a:p>
          </p:txBody>
        </p:sp>
        <p:sp>
          <p:nvSpPr>
            <p:cNvPr id="51235" name="Line 73"/>
            <p:cNvSpPr>
              <a:spLocks noChangeShapeType="1"/>
            </p:cNvSpPr>
            <p:nvPr/>
          </p:nvSpPr>
          <p:spPr bwMode="auto">
            <a:xfrm flipH="1">
              <a:off x="3792" y="2388"/>
              <a:ext cx="35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6" name="Line 74"/>
            <p:cNvSpPr>
              <a:spLocks noChangeShapeType="1"/>
            </p:cNvSpPr>
            <p:nvPr/>
          </p:nvSpPr>
          <p:spPr bwMode="auto">
            <a:xfrm flipH="1">
              <a:off x="2832" y="2400"/>
              <a:ext cx="35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Line 75"/>
            <p:cNvSpPr>
              <a:spLocks noChangeShapeType="1"/>
            </p:cNvSpPr>
            <p:nvPr/>
          </p:nvSpPr>
          <p:spPr bwMode="auto">
            <a:xfrm flipH="1">
              <a:off x="1824" y="2400"/>
              <a:ext cx="35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0492" name="Text Box 76"/>
            <p:cNvSpPr txBox="1">
              <a:spLocks noChangeArrowheads="1"/>
            </p:cNvSpPr>
            <p:nvPr/>
          </p:nvSpPr>
          <p:spPr bwMode="auto">
            <a:xfrm>
              <a:off x="1872" y="201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93" name="Text Box 77"/>
            <p:cNvSpPr txBox="1">
              <a:spLocks noChangeArrowheads="1"/>
            </p:cNvSpPr>
            <p:nvPr/>
          </p:nvSpPr>
          <p:spPr bwMode="auto">
            <a:xfrm>
              <a:off x="2928" y="201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94" name="Text Box 78"/>
            <p:cNvSpPr txBox="1">
              <a:spLocks noChangeArrowheads="1"/>
            </p:cNvSpPr>
            <p:nvPr/>
          </p:nvSpPr>
          <p:spPr bwMode="auto">
            <a:xfrm>
              <a:off x="3888" y="201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41" name="Line 79"/>
            <p:cNvSpPr>
              <a:spLocks noChangeShapeType="1"/>
            </p:cNvSpPr>
            <p:nvPr/>
          </p:nvSpPr>
          <p:spPr bwMode="auto">
            <a:xfrm flipH="1">
              <a:off x="4752" y="2400"/>
              <a:ext cx="384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0496" name="Text Box 80"/>
            <p:cNvSpPr txBox="1">
              <a:spLocks noChangeArrowheads="1"/>
            </p:cNvSpPr>
            <p:nvPr/>
          </p:nvSpPr>
          <p:spPr bwMode="auto">
            <a:xfrm>
              <a:off x="912" y="201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43" name="Line 81"/>
            <p:cNvSpPr>
              <a:spLocks noChangeShapeType="1"/>
            </p:cNvSpPr>
            <p:nvPr/>
          </p:nvSpPr>
          <p:spPr bwMode="auto">
            <a:xfrm flipH="1">
              <a:off x="912" y="2400"/>
              <a:ext cx="35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07" name="Line 106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1208" name="Picture 10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用四个全加器构成并行加法器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678612" y="1180856"/>
            <a:ext cx="233910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mtClean="0"/>
              <a:t>行波进位加法器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2916238" y="981075"/>
            <a:ext cx="3455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（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）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超前进位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539552" y="155733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=(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</a:t>
            </a:r>
            <a:r>
              <a: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</a:t>
            </a:r>
            <a:r>
              <a:rPr kumimoji="0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0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</p:txBody>
      </p:sp>
      <p:grpSp>
        <p:nvGrpSpPr>
          <p:cNvPr id="3" name="Group 170"/>
          <p:cNvGrpSpPr>
            <a:grpSpLocks/>
          </p:cNvGrpSpPr>
          <p:nvPr/>
        </p:nvGrpSpPr>
        <p:grpSpPr bwMode="auto">
          <a:xfrm>
            <a:off x="606996" y="3717032"/>
            <a:ext cx="7923212" cy="2033588"/>
            <a:chOff x="373" y="2289"/>
            <a:chExt cx="4991" cy="1281"/>
          </a:xfrm>
        </p:grpSpPr>
        <p:sp>
          <p:nvSpPr>
            <p:cNvPr id="723115" name="Rectangle 171"/>
            <p:cNvSpPr>
              <a:spLocks noChangeArrowheads="1"/>
            </p:cNvSpPr>
            <p:nvPr/>
          </p:nvSpPr>
          <p:spPr bwMode="auto">
            <a:xfrm>
              <a:off x="530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16" name="Rectangle 172"/>
            <p:cNvSpPr>
              <a:spLocks noChangeArrowheads="1"/>
            </p:cNvSpPr>
            <p:nvPr/>
          </p:nvSpPr>
          <p:spPr bwMode="auto">
            <a:xfrm>
              <a:off x="489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17" name="Rectangle 173"/>
            <p:cNvSpPr>
              <a:spLocks noChangeArrowheads="1"/>
            </p:cNvSpPr>
            <p:nvPr/>
          </p:nvSpPr>
          <p:spPr bwMode="auto">
            <a:xfrm>
              <a:off x="4679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18" name="Rectangle 174"/>
            <p:cNvSpPr>
              <a:spLocks noChangeArrowheads="1"/>
            </p:cNvSpPr>
            <p:nvPr/>
          </p:nvSpPr>
          <p:spPr bwMode="auto">
            <a:xfrm>
              <a:off x="4318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19" name="Rectangle 175"/>
            <p:cNvSpPr>
              <a:spLocks noChangeArrowheads="1"/>
            </p:cNvSpPr>
            <p:nvPr/>
          </p:nvSpPr>
          <p:spPr bwMode="auto">
            <a:xfrm>
              <a:off x="411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0" name="Rectangle 176"/>
            <p:cNvSpPr>
              <a:spLocks noChangeArrowheads="1"/>
            </p:cNvSpPr>
            <p:nvPr/>
          </p:nvSpPr>
          <p:spPr bwMode="auto">
            <a:xfrm>
              <a:off x="3944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1" name="Rectangle 177"/>
            <p:cNvSpPr>
              <a:spLocks noChangeArrowheads="1"/>
            </p:cNvSpPr>
            <p:nvPr/>
          </p:nvSpPr>
          <p:spPr bwMode="auto">
            <a:xfrm>
              <a:off x="357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2" name="Rectangle 178"/>
            <p:cNvSpPr>
              <a:spLocks noChangeArrowheads="1"/>
            </p:cNvSpPr>
            <p:nvPr/>
          </p:nvSpPr>
          <p:spPr bwMode="auto">
            <a:xfrm>
              <a:off x="337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3" name="Rectangle 179"/>
            <p:cNvSpPr>
              <a:spLocks noChangeArrowheads="1"/>
            </p:cNvSpPr>
            <p:nvPr/>
          </p:nvSpPr>
          <p:spPr bwMode="auto">
            <a:xfrm>
              <a:off x="3208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4" name="Rectangle 180"/>
            <p:cNvSpPr>
              <a:spLocks noChangeArrowheads="1"/>
            </p:cNvSpPr>
            <p:nvPr/>
          </p:nvSpPr>
          <p:spPr bwMode="auto">
            <a:xfrm>
              <a:off x="303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5" name="Rectangle 181"/>
            <p:cNvSpPr>
              <a:spLocks noChangeArrowheads="1"/>
            </p:cNvSpPr>
            <p:nvPr/>
          </p:nvSpPr>
          <p:spPr bwMode="auto">
            <a:xfrm>
              <a:off x="2674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6" name="Rectangle 182"/>
            <p:cNvSpPr>
              <a:spLocks noChangeArrowheads="1"/>
            </p:cNvSpPr>
            <p:nvPr/>
          </p:nvSpPr>
          <p:spPr bwMode="auto">
            <a:xfrm>
              <a:off x="240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7" name="Rectangle 183"/>
            <p:cNvSpPr>
              <a:spLocks noChangeArrowheads="1"/>
            </p:cNvSpPr>
            <p:nvPr/>
          </p:nvSpPr>
          <p:spPr bwMode="auto">
            <a:xfrm>
              <a:off x="2241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8" name="Rectangle 184"/>
            <p:cNvSpPr>
              <a:spLocks noChangeArrowheads="1"/>
            </p:cNvSpPr>
            <p:nvPr/>
          </p:nvSpPr>
          <p:spPr bwMode="auto">
            <a:xfrm>
              <a:off x="2079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9" name="Rectangle 185"/>
            <p:cNvSpPr>
              <a:spLocks noChangeArrowheads="1"/>
            </p:cNvSpPr>
            <p:nvPr/>
          </p:nvSpPr>
          <p:spPr bwMode="auto">
            <a:xfrm>
              <a:off x="190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0" name="Rectangle 186"/>
            <p:cNvSpPr>
              <a:spLocks noChangeArrowheads="1"/>
            </p:cNvSpPr>
            <p:nvPr/>
          </p:nvSpPr>
          <p:spPr bwMode="auto">
            <a:xfrm>
              <a:off x="151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1" name="Rectangle 187"/>
            <p:cNvSpPr>
              <a:spLocks noChangeArrowheads="1"/>
            </p:cNvSpPr>
            <p:nvPr/>
          </p:nvSpPr>
          <p:spPr bwMode="auto">
            <a:xfrm>
              <a:off x="110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2" name="Rectangle 188"/>
            <p:cNvSpPr>
              <a:spLocks noChangeArrowheads="1"/>
            </p:cNvSpPr>
            <p:nvPr/>
          </p:nvSpPr>
          <p:spPr bwMode="auto">
            <a:xfrm>
              <a:off x="90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3" name="Rectangle 189"/>
            <p:cNvSpPr>
              <a:spLocks noChangeArrowheads="1"/>
            </p:cNvSpPr>
            <p:nvPr/>
          </p:nvSpPr>
          <p:spPr bwMode="auto">
            <a:xfrm>
              <a:off x="51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4" name="Rectangle 190"/>
            <p:cNvSpPr>
              <a:spLocks noChangeArrowheads="1"/>
            </p:cNvSpPr>
            <p:nvPr/>
          </p:nvSpPr>
          <p:spPr bwMode="auto">
            <a:xfrm>
              <a:off x="4218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5" name="Rectangle 191"/>
            <p:cNvSpPr>
              <a:spLocks noChangeArrowheads="1"/>
            </p:cNvSpPr>
            <p:nvPr/>
          </p:nvSpPr>
          <p:spPr bwMode="auto">
            <a:xfrm>
              <a:off x="3813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6" name="Rectangle 192"/>
            <p:cNvSpPr>
              <a:spLocks noChangeArrowheads="1"/>
            </p:cNvSpPr>
            <p:nvPr/>
          </p:nvSpPr>
          <p:spPr bwMode="auto">
            <a:xfrm>
              <a:off x="3612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7" name="Rectangle 193"/>
            <p:cNvSpPr>
              <a:spLocks noChangeArrowheads="1"/>
            </p:cNvSpPr>
            <p:nvPr/>
          </p:nvSpPr>
          <p:spPr bwMode="auto">
            <a:xfrm>
              <a:off x="3237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8" name="Rectangle 194"/>
            <p:cNvSpPr>
              <a:spLocks noChangeArrowheads="1"/>
            </p:cNvSpPr>
            <p:nvPr/>
          </p:nvSpPr>
          <p:spPr bwMode="auto">
            <a:xfrm>
              <a:off x="303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9" name="Rectangle 195"/>
            <p:cNvSpPr>
              <a:spLocks noChangeArrowheads="1"/>
            </p:cNvSpPr>
            <p:nvPr/>
          </p:nvSpPr>
          <p:spPr bwMode="auto">
            <a:xfrm>
              <a:off x="2872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0" name="Rectangle 196"/>
            <p:cNvSpPr>
              <a:spLocks noChangeArrowheads="1"/>
            </p:cNvSpPr>
            <p:nvPr/>
          </p:nvSpPr>
          <p:spPr bwMode="auto">
            <a:xfrm>
              <a:off x="2506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1" name="Rectangle 197"/>
            <p:cNvSpPr>
              <a:spLocks noChangeArrowheads="1"/>
            </p:cNvSpPr>
            <p:nvPr/>
          </p:nvSpPr>
          <p:spPr bwMode="auto">
            <a:xfrm>
              <a:off x="2238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2" name="Rectangle 198"/>
            <p:cNvSpPr>
              <a:spLocks noChangeArrowheads="1"/>
            </p:cNvSpPr>
            <p:nvPr/>
          </p:nvSpPr>
          <p:spPr bwMode="auto">
            <a:xfrm>
              <a:off x="2073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3" name="Rectangle 199"/>
            <p:cNvSpPr>
              <a:spLocks noChangeArrowheads="1"/>
            </p:cNvSpPr>
            <p:nvPr/>
          </p:nvSpPr>
          <p:spPr bwMode="auto">
            <a:xfrm>
              <a:off x="1911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4" name="Rectangle 200"/>
            <p:cNvSpPr>
              <a:spLocks noChangeArrowheads="1"/>
            </p:cNvSpPr>
            <p:nvPr/>
          </p:nvSpPr>
          <p:spPr bwMode="auto">
            <a:xfrm>
              <a:off x="151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5" name="Rectangle 201"/>
            <p:cNvSpPr>
              <a:spLocks noChangeArrowheads="1"/>
            </p:cNvSpPr>
            <p:nvPr/>
          </p:nvSpPr>
          <p:spPr bwMode="auto">
            <a:xfrm>
              <a:off x="1109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6" name="Rectangle 202"/>
            <p:cNvSpPr>
              <a:spLocks noChangeArrowheads="1"/>
            </p:cNvSpPr>
            <p:nvPr/>
          </p:nvSpPr>
          <p:spPr bwMode="auto">
            <a:xfrm>
              <a:off x="91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7" name="Rectangle 203"/>
            <p:cNvSpPr>
              <a:spLocks noChangeArrowheads="1"/>
            </p:cNvSpPr>
            <p:nvPr/>
          </p:nvSpPr>
          <p:spPr bwMode="auto">
            <a:xfrm>
              <a:off x="517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8" name="Rectangle 204"/>
            <p:cNvSpPr>
              <a:spLocks noChangeArrowheads="1"/>
            </p:cNvSpPr>
            <p:nvPr/>
          </p:nvSpPr>
          <p:spPr bwMode="auto">
            <a:xfrm>
              <a:off x="323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9" name="Rectangle 205"/>
            <p:cNvSpPr>
              <a:spLocks noChangeArrowheads="1"/>
            </p:cNvSpPr>
            <p:nvPr/>
          </p:nvSpPr>
          <p:spPr bwMode="auto">
            <a:xfrm>
              <a:off x="283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0" name="Rectangle 206"/>
            <p:cNvSpPr>
              <a:spLocks noChangeArrowheads="1"/>
            </p:cNvSpPr>
            <p:nvPr/>
          </p:nvSpPr>
          <p:spPr bwMode="auto">
            <a:xfrm>
              <a:off x="263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1" name="Rectangle 207"/>
            <p:cNvSpPr>
              <a:spLocks noChangeArrowheads="1"/>
            </p:cNvSpPr>
            <p:nvPr/>
          </p:nvSpPr>
          <p:spPr bwMode="auto">
            <a:xfrm>
              <a:off x="2283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2" name="Rectangle 208"/>
            <p:cNvSpPr>
              <a:spLocks noChangeArrowheads="1"/>
            </p:cNvSpPr>
            <p:nvPr/>
          </p:nvSpPr>
          <p:spPr bwMode="auto">
            <a:xfrm>
              <a:off x="2014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3" name="Rectangle 209"/>
            <p:cNvSpPr>
              <a:spLocks noChangeArrowheads="1"/>
            </p:cNvSpPr>
            <p:nvPr/>
          </p:nvSpPr>
          <p:spPr bwMode="auto">
            <a:xfrm>
              <a:off x="1850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4" name="Rectangle 210"/>
            <p:cNvSpPr>
              <a:spLocks noChangeArrowheads="1"/>
            </p:cNvSpPr>
            <p:nvPr/>
          </p:nvSpPr>
          <p:spPr bwMode="auto">
            <a:xfrm>
              <a:off x="147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5" name="Rectangle 211"/>
            <p:cNvSpPr>
              <a:spLocks noChangeArrowheads="1"/>
            </p:cNvSpPr>
            <p:nvPr/>
          </p:nvSpPr>
          <p:spPr bwMode="auto">
            <a:xfrm>
              <a:off x="107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6" name="Rectangle 212"/>
            <p:cNvSpPr>
              <a:spLocks noChangeArrowheads="1"/>
            </p:cNvSpPr>
            <p:nvPr/>
          </p:nvSpPr>
          <p:spPr bwMode="auto">
            <a:xfrm>
              <a:off x="87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7" name="Rectangle 213"/>
            <p:cNvSpPr>
              <a:spLocks noChangeArrowheads="1"/>
            </p:cNvSpPr>
            <p:nvPr/>
          </p:nvSpPr>
          <p:spPr bwMode="auto">
            <a:xfrm>
              <a:off x="503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8" name="Rectangle 214"/>
            <p:cNvSpPr>
              <a:spLocks noChangeArrowheads="1"/>
            </p:cNvSpPr>
            <p:nvPr/>
          </p:nvSpPr>
          <p:spPr bwMode="auto">
            <a:xfrm>
              <a:off x="1581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9" name="Rectangle 215"/>
            <p:cNvSpPr>
              <a:spLocks noChangeArrowheads="1"/>
            </p:cNvSpPr>
            <p:nvPr/>
          </p:nvSpPr>
          <p:spPr bwMode="auto">
            <a:xfrm>
              <a:off x="1179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0" name="Rectangle 216"/>
            <p:cNvSpPr>
              <a:spLocks noChangeArrowheads="1"/>
            </p:cNvSpPr>
            <p:nvPr/>
          </p:nvSpPr>
          <p:spPr bwMode="auto">
            <a:xfrm>
              <a:off x="910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1" name="Rectangle 217"/>
            <p:cNvSpPr>
              <a:spLocks noChangeArrowheads="1"/>
            </p:cNvSpPr>
            <p:nvPr/>
          </p:nvSpPr>
          <p:spPr bwMode="auto">
            <a:xfrm>
              <a:off x="514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2" name="Rectangle 218"/>
            <p:cNvSpPr>
              <a:spLocks noChangeArrowheads="1"/>
            </p:cNvSpPr>
            <p:nvPr/>
          </p:nvSpPr>
          <p:spPr bwMode="auto">
            <a:xfrm>
              <a:off x="5154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3" name="Rectangle 219"/>
            <p:cNvSpPr>
              <a:spLocks noChangeArrowheads="1"/>
            </p:cNvSpPr>
            <p:nvPr/>
          </p:nvSpPr>
          <p:spPr bwMode="auto">
            <a:xfrm>
              <a:off x="4740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4" name="Rectangle 220"/>
            <p:cNvSpPr>
              <a:spLocks noChangeArrowheads="1"/>
            </p:cNvSpPr>
            <p:nvPr/>
          </p:nvSpPr>
          <p:spPr bwMode="auto">
            <a:xfrm>
              <a:off x="4585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5" name="Rectangle 221"/>
            <p:cNvSpPr>
              <a:spLocks noChangeArrowheads="1"/>
            </p:cNvSpPr>
            <p:nvPr/>
          </p:nvSpPr>
          <p:spPr bwMode="auto">
            <a:xfrm>
              <a:off x="4181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6" name="Rectangle 222"/>
            <p:cNvSpPr>
              <a:spLocks noChangeArrowheads="1"/>
            </p:cNvSpPr>
            <p:nvPr/>
          </p:nvSpPr>
          <p:spPr bwMode="auto">
            <a:xfrm>
              <a:off x="4018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7" name="Rectangle 223"/>
            <p:cNvSpPr>
              <a:spLocks noChangeArrowheads="1"/>
            </p:cNvSpPr>
            <p:nvPr/>
          </p:nvSpPr>
          <p:spPr bwMode="auto">
            <a:xfrm>
              <a:off x="385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8" name="Rectangle 224"/>
            <p:cNvSpPr>
              <a:spLocks noChangeArrowheads="1"/>
            </p:cNvSpPr>
            <p:nvPr/>
          </p:nvSpPr>
          <p:spPr bwMode="auto">
            <a:xfrm>
              <a:off x="3426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9" name="Rectangle 225"/>
            <p:cNvSpPr>
              <a:spLocks noChangeArrowheads="1"/>
            </p:cNvSpPr>
            <p:nvPr/>
          </p:nvSpPr>
          <p:spPr bwMode="auto">
            <a:xfrm>
              <a:off x="3286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0" name="Rectangle 226"/>
            <p:cNvSpPr>
              <a:spLocks noChangeArrowheads="1"/>
            </p:cNvSpPr>
            <p:nvPr/>
          </p:nvSpPr>
          <p:spPr bwMode="auto">
            <a:xfrm>
              <a:off x="311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1" name="Rectangle 227"/>
            <p:cNvSpPr>
              <a:spLocks noChangeArrowheads="1"/>
            </p:cNvSpPr>
            <p:nvPr/>
          </p:nvSpPr>
          <p:spPr bwMode="auto">
            <a:xfrm>
              <a:off x="2942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2" name="Rectangle 228"/>
            <p:cNvSpPr>
              <a:spLocks noChangeArrowheads="1"/>
            </p:cNvSpPr>
            <p:nvPr/>
          </p:nvSpPr>
          <p:spPr bwMode="auto">
            <a:xfrm>
              <a:off x="2470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3" name="Rectangle 229"/>
            <p:cNvSpPr>
              <a:spLocks noChangeArrowheads="1"/>
            </p:cNvSpPr>
            <p:nvPr/>
          </p:nvSpPr>
          <p:spPr bwMode="auto">
            <a:xfrm>
              <a:off x="231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4" name="Rectangle 230"/>
            <p:cNvSpPr>
              <a:spLocks noChangeArrowheads="1"/>
            </p:cNvSpPr>
            <p:nvPr/>
          </p:nvSpPr>
          <p:spPr bwMode="auto">
            <a:xfrm>
              <a:off x="2157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5" name="Rectangle 231"/>
            <p:cNvSpPr>
              <a:spLocks noChangeArrowheads="1"/>
            </p:cNvSpPr>
            <p:nvPr/>
          </p:nvSpPr>
          <p:spPr bwMode="auto">
            <a:xfrm>
              <a:off x="1981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6" name="Rectangle 232"/>
            <p:cNvSpPr>
              <a:spLocks noChangeArrowheads="1"/>
            </p:cNvSpPr>
            <p:nvPr/>
          </p:nvSpPr>
          <p:spPr bwMode="auto">
            <a:xfrm>
              <a:off x="1813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7" name="Rectangle 233"/>
            <p:cNvSpPr>
              <a:spLocks noChangeArrowheads="1"/>
            </p:cNvSpPr>
            <p:nvPr/>
          </p:nvSpPr>
          <p:spPr bwMode="auto">
            <a:xfrm>
              <a:off x="1371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8" name="Rectangle 234"/>
            <p:cNvSpPr>
              <a:spLocks noChangeArrowheads="1"/>
            </p:cNvSpPr>
            <p:nvPr/>
          </p:nvSpPr>
          <p:spPr bwMode="auto">
            <a:xfrm>
              <a:off x="964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9" name="Rectangle 235"/>
            <p:cNvSpPr>
              <a:spLocks noChangeArrowheads="1"/>
            </p:cNvSpPr>
            <p:nvPr/>
          </p:nvSpPr>
          <p:spPr bwMode="auto">
            <a:xfrm>
              <a:off x="809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0" name="Rectangle 236"/>
            <p:cNvSpPr>
              <a:spLocks noChangeArrowheads="1"/>
            </p:cNvSpPr>
            <p:nvPr/>
          </p:nvSpPr>
          <p:spPr bwMode="auto">
            <a:xfrm>
              <a:off x="373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1" name="Rectangle 237"/>
            <p:cNvSpPr>
              <a:spLocks noChangeArrowheads="1"/>
            </p:cNvSpPr>
            <p:nvPr/>
          </p:nvSpPr>
          <p:spPr bwMode="auto">
            <a:xfrm>
              <a:off x="4068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2" name="Rectangle 238"/>
            <p:cNvSpPr>
              <a:spLocks noChangeArrowheads="1"/>
            </p:cNvSpPr>
            <p:nvPr/>
          </p:nvSpPr>
          <p:spPr bwMode="auto">
            <a:xfrm>
              <a:off x="3677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3" name="Rectangle 239"/>
            <p:cNvSpPr>
              <a:spLocks noChangeArrowheads="1"/>
            </p:cNvSpPr>
            <p:nvPr/>
          </p:nvSpPr>
          <p:spPr bwMode="auto">
            <a:xfrm>
              <a:off x="3514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4" name="Rectangle 240"/>
            <p:cNvSpPr>
              <a:spLocks noChangeArrowheads="1"/>
            </p:cNvSpPr>
            <p:nvPr/>
          </p:nvSpPr>
          <p:spPr bwMode="auto">
            <a:xfrm>
              <a:off x="3089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5" name="Rectangle 241"/>
            <p:cNvSpPr>
              <a:spLocks noChangeArrowheads="1"/>
            </p:cNvSpPr>
            <p:nvPr/>
          </p:nvSpPr>
          <p:spPr bwMode="auto">
            <a:xfrm>
              <a:off x="2950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6" name="Rectangle 242"/>
            <p:cNvSpPr>
              <a:spLocks noChangeArrowheads="1"/>
            </p:cNvSpPr>
            <p:nvPr/>
          </p:nvSpPr>
          <p:spPr bwMode="auto">
            <a:xfrm>
              <a:off x="2774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7" name="Rectangle 243"/>
            <p:cNvSpPr>
              <a:spLocks noChangeArrowheads="1"/>
            </p:cNvSpPr>
            <p:nvPr/>
          </p:nvSpPr>
          <p:spPr bwMode="auto">
            <a:xfrm>
              <a:off x="2302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8" name="Rectangle 244"/>
            <p:cNvSpPr>
              <a:spLocks noChangeArrowheads="1"/>
            </p:cNvSpPr>
            <p:nvPr/>
          </p:nvSpPr>
          <p:spPr bwMode="auto">
            <a:xfrm>
              <a:off x="2142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9" name="Rectangle 245"/>
            <p:cNvSpPr>
              <a:spLocks noChangeArrowheads="1"/>
            </p:cNvSpPr>
            <p:nvPr/>
          </p:nvSpPr>
          <p:spPr bwMode="auto">
            <a:xfrm>
              <a:off x="1989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0" name="Rectangle 246"/>
            <p:cNvSpPr>
              <a:spLocks noChangeArrowheads="1"/>
            </p:cNvSpPr>
            <p:nvPr/>
          </p:nvSpPr>
          <p:spPr bwMode="auto">
            <a:xfrm>
              <a:off x="1813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1" name="Rectangle 247"/>
            <p:cNvSpPr>
              <a:spLocks noChangeArrowheads="1"/>
            </p:cNvSpPr>
            <p:nvPr/>
          </p:nvSpPr>
          <p:spPr bwMode="auto">
            <a:xfrm>
              <a:off x="1364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2" name="Rectangle 248"/>
            <p:cNvSpPr>
              <a:spLocks noChangeArrowheads="1"/>
            </p:cNvSpPr>
            <p:nvPr/>
          </p:nvSpPr>
          <p:spPr bwMode="auto">
            <a:xfrm>
              <a:off x="979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3" name="Rectangle 249"/>
            <p:cNvSpPr>
              <a:spLocks noChangeArrowheads="1"/>
            </p:cNvSpPr>
            <p:nvPr/>
          </p:nvSpPr>
          <p:spPr bwMode="auto">
            <a:xfrm>
              <a:off x="816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4" name="Rectangle 250"/>
            <p:cNvSpPr>
              <a:spLocks noChangeArrowheads="1"/>
            </p:cNvSpPr>
            <p:nvPr/>
          </p:nvSpPr>
          <p:spPr bwMode="auto">
            <a:xfrm>
              <a:off x="373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5" name="Rectangle 251"/>
            <p:cNvSpPr>
              <a:spLocks noChangeArrowheads="1"/>
            </p:cNvSpPr>
            <p:nvPr/>
          </p:nvSpPr>
          <p:spPr bwMode="auto">
            <a:xfrm>
              <a:off x="3102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6" name="Rectangle 252"/>
            <p:cNvSpPr>
              <a:spLocks noChangeArrowheads="1"/>
            </p:cNvSpPr>
            <p:nvPr/>
          </p:nvSpPr>
          <p:spPr bwMode="auto">
            <a:xfrm>
              <a:off x="2690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7" name="Rectangle 253"/>
            <p:cNvSpPr>
              <a:spLocks noChangeArrowheads="1"/>
            </p:cNvSpPr>
            <p:nvPr/>
          </p:nvSpPr>
          <p:spPr bwMode="auto">
            <a:xfrm>
              <a:off x="2550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8" name="Rectangle 254"/>
            <p:cNvSpPr>
              <a:spLocks noChangeArrowheads="1"/>
            </p:cNvSpPr>
            <p:nvPr/>
          </p:nvSpPr>
          <p:spPr bwMode="auto">
            <a:xfrm>
              <a:off x="2079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9" name="Rectangle 255"/>
            <p:cNvSpPr>
              <a:spLocks noChangeArrowheads="1"/>
            </p:cNvSpPr>
            <p:nvPr/>
          </p:nvSpPr>
          <p:spPr bwMode="auto">
            <a:xfrm>
              <a:off x="1918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0" name="Rectangle 256"/>
            <p:cNvSpPr>
              <a:spLocks noChangeArrowheads="1"/>
            </p:cNvSpPr>
            <p:nvPr/>
          </p:nvSpPr>
          <p:spPr bwMode="auto">
            <a:xfrm>
              <a:off x="1765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1" name="Rectangle 257"/>
            <p:cNvSpPr>
              <a:spLocks noChangeArrowheads="1"/>
            </p:cNvSpPr>
            <p:nvPr/>
          </p:nvSpPr>
          <p:spPr bwMode="auto">
            <a:xfrm>
              <a:off x="1338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2" name="Rectangle 258"/>
            <p:cNvSpPr>
              <a:spLocks noChangeArrowheads="1"/>
            </p:cNvSpPr>
            <p:nvPr/>
          </p:nvSpPr>
          <p:spPr bwMode="auto">
            <a:xfrm>
              <a:off x="933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3" name="Rectangle 259"/>
            <p:cNvSpPr>
              <a:spLocks noChangeArrowheads="1"/>
            </p:cNvSpPr>
            <p:nvPr/>
          </p:nvSpPr>
          <p:spPr bwMode="auto">
            <a:xfrm>
              <a:off x="793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4" name="Rectangle 260"/>
            <p:cNvSpPr>
              <a:spLocks noChangeArrowheads="1"/>
            </p:cNvSpPr>
            <p:nvPr/>
          </p:nvSpPr>
          <p:spPr bwMode="auto">
            <a:xfrm>
              <a:off x="373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5" name="Rectangle 261"/>
            <p:cNvSpPr>
              <a:spLocks noChangeArrowheads="1"/>
            </p:cNvSpPr>
            <p:nvPr/>
          </p:nvSpPr>
          <p:spPr bwMode="auto">
            <a:xfrm>
              <a:off x="1433" y="2314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6" name="Rectangle 262"/>
            <p:cNvSpPr>
              <a:spLocks noChangeArrowheads="1"/>
            </p:cNvSpPr>
            <p:nvPr/>
          </p:nvSpPr>
          <p:spPr bwMode="auto">
            <a:xfrm>
              <a:off x="975" y="2314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7" name="Rectangle 263"/>
            <p:cNvSpPr>
              <a:spLocks noChangeArrowheads="1"/>
            </p:cNvSpPr>
            <p:nvPr/>
          </p:nvSpPr>
          <p:spPr bwMode="auto">
            <a:xfrm>
              <a:off x="814" y="2314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8" name="Rectangle 264"/>
            <p:cNvSpPr>
              <a:spLocks noChangeArrowheads="1"/>
            </p:cNvSpPr>
            <p:nvPr/>
          </p:nvSpPr>
          <p:spPr bwMode="auto">
            <a:xfrm>
              <a:off x="373" y="2314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1" name="Rectangle 277"/>
            <p:cNvSpPr>
              <a:spLocks noChangeArrowheads="1"/>
            </p:cNvSpPr>
            <p:nvPr/>
          </p:nvSpPr>
          <p:spPr bwMode="auto">
            <a:xfrm>
              <a:off x="5007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2" name="Rectangle 278"/>
            <p:cNvSpPr>
              <a:spLocks noChangeArrowheads="1"/>
            </p:cNvSpPr>
            <p:nvPr/>
          </p:nvSpPr>
          <p:spPr bwMode="auto">
            <a:xfrm>
              <a:off x="4425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3" name="Rectangle 279"/>
            <p:cNvSpPr>
              <a:spLocks noChangeArrowheads="1"/>
            </p:cNvSpPr>
            <p:nvPr/>
          </p:nvSpPr>
          <p:spPr bwMode="auto">
            <a:xfrm>
              <a:off x="3690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4" name="Rectangle 280"/>
            <p:cNvSpPr>
              <a:spLocks noChangeArrowheads="1"/>
            </p:cNvSpPr>
            <p:nvPr/>
          </p:nvSpPr>
          <p:spPr bwMode="auto">
            <a:xfrm>
              <a:off x="2782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5" name="Rectangle 281"/>
            <p:cNvSpPr>
              <a:spLocks noChangeArrowheads="1"/>
            </p:cNvSpPr>
            <p:nvPr/>
          </p:nvSpPr>
          <p:spPr bwMode="auto">
            <a:xfrm>
              <a:off x="1644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6" name="Rectangle 282"/>
            <p:cNvSpPr>
              <a:spLocks noChangeArrowheads="1"/>
            </p:cNvSpPr>
            <p:nvPr/>
          </p:nvSpPr>
          <p:spPr bwMode="auto">
            <a:xfrm>
              <a:off x="1224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7" name="Rectangle 283"/>
            <p:cNvSpPr>
              <a:spLocks noChangeArrowheads="1"/>
            </p:cNvSpPr>
            <p:nvPr/>
          </p:nvSpPr>
          <p:spPr bwMode="auto">
            <a:xfrm>
              <a:off x="639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8" name="Rectangle 284"/>
            <p:cNvSpPr>
              <a:spLocks noChangeArrowheads="1"/>
            </p:cNvSpPr>
            <p:nvPr/>
          </p:nvSpPr>
          <p:spPr bwMode="auto">
            <a:xfrm>
              <a:off x="3921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9" name="Rectangle 285"/>
            <p:cNvSpPr>
              <a:spLocks noChangeArrowheads="1"/>
            </p:cNvSpPr>
            <p:nvPr/>
          </p:nvSpPr>
          <p:spPr bwMode="auto">
            <a:xfrm>
              <a:off x="335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0" name="Rectangle 286"/>
            <p:cNvSpPr>
              <a:spLocks noChangeArrowheads="1"/>
            </p:cNvSpPr>
            <p:nvPr/>
          </p:nvSpPr>
          <p:spPr bwMode="auto">
            <a:xfrm>
              <a:off x="261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1" name="Rectangle 287"/>
            <p:cNvSpPr>
              <a:spLocks noChangeArrowheads="1"/>
            </p:cNvSpPr>
            <p:nvPr/>
          </p:nvSpPr>
          <p:spPr bwMode="auto">
            <a:xfrm>
              <a:off x="164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2" name="Rectangle 288"/>
            <p:cNvSpPr>
              <a:spLocks noChangeArrowheads="1"/>
            </p:cNvSpPr>
            <p:nvPr/>
          </p:nvSpPr>
          <p:spPr bwMode="auto">
            <a:xfrm>
              <a:off x="1217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3" name="Rectangle 289"/>
            <p:cNvSpPr>
              <a:spLocks noChangeArrowheads="1"/>
            </p:cNvSpPr>
            <p:nvPr/>
          </p:nvSpPr>
          <p:spPr bwMode="auto">
            <a:xfrm>
              <a:off x="647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4" name="Rectangle 290"/>
            <p:cNvSpPr>
              <a:spLocks noChangeArrowheads="1"/>
            </p:cNvSpPr>
            <p:nvPr/>
          </p:nvSpPr>
          <p:spPr bwMode="auto">
            <a:xfrm>
              <a:off x="2955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5" name="Rectangle 291"/>
            <p:cNvSpPr>
              <a:spLocks noChangeArrowheads="1"/>
            </p:cNvSpPr>
            <p:nvPr/>
          </p:nvSpPr>
          <p:spPr bwMode="auto">
            <a:xfrm>
              <a:off x="2390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6" name="Rectangle 292"/>
            <p:cNvSpPr>
              <a:spLocks noChangeArrowheads="1"/>
            </p:cNvSpPr>
            <p:nvPr/>
          </p:nvSpPr>
          <p:spPr bwMode="auto">
            <a:xfrm>
              <a:off x="1596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7" name="Rectangle 293"/>
            <p:cNvSpPr>
              <a:spLocks noChangeArrowheads="1"/>
            </p:cNvSpPr>
            <p:nvPr/>
          </p:nvSpPr>
          <p:spPr bwMode="auto">
            <a:xfrm>
              <a:off x="1192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8" name="Rectangle 294"/>
            <p:cNvSpPr>
              <a:spLocks noChangeArrowheads="1"/>
            </p:cNvSpPr>
            <p:nvPr/>
          </p:nvSpPr>
          <p:spPr bwMode="auto">
            <a:xfrm>
              <a:off x="624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9" name="Rectangle 295"/>
            <p:cNvSpPr>
              <a:spLocks noChangeArrowheads="1"/>
            </p:cNvSpPr>
            <p:nvPr/>
          </p:nvSpPr>
          <p:spPr bwMode="auto">
            <a:xfrm>
              <a:off x="1286" y="2289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0" name="Rectangle 296"/>
            <p:cNvSpPr>
              <a:spLocks noChangeArrowheads="1"/>
            </p:cNvSpPr>
            <p:nvPr/>
          </p:nvSpPr>
          <p:spPr bwMode="auto">
            <a:xfrm>
              <a:off x="644" y="2289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3" name="Rectangle 299"/>
            <p:cNvSpPr>
              <a:spLocks noChangeArrowheads="1"/>
            </p:cNvSpPr>
            <p:nvPr/>
          </p:nvSpPr>
          <p:spPr bwMode="auto">
            <a:xfrm>
              <a:off x="2614" y="3402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4" name="Rectangle 300"/>
            <p:cNvSpPr>
              <a:spLocks noChangeArrowheads="1"/>
            </p:cNvSpPr>
            <p:nvPr/>
          </p:nvSpPr>
          <p:spPr bwMode="auto">
            <a:xfrm>
              <a:off x="2446" y="3078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5" name="Rectangle 301"/>
            <p:cNvSpPr>
              <a:spLocks noChangeArrowheads="1"/>
            </p:cNvSpPr>
            <p:nvPr/>
          </p:nvSpPr>
          <p:spPr bwMode="auto">
            <a:xfrm>
              <a:off x="2222" y="2755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6" name="Rectangle 302"/>
            <p:cNvSpPr>
              <a:spLocks noChangeArrowheads="1"/>
            </p:cNvSpPr>
            <p:nvPr/>
          </p:nvSpPr>
          <p:spPr bwMode="auto">
            <a:xfrm>
              <a:off x="1118" y="2431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2231" name="Line 306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2232" name="Picture 30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7</a:t>
            </a:r>
            <a:r>
              <a:rPr lang="zh-CN" altLang="en-US" sz="2800" b="1"/>
              <a:t>： 用四个全加器构成并行加法器</a:t>
            </a:r>
            <a:endParaRPr lang="en-US" altLang="zh-CN" sz="2800" b="1"/>
          </a:p>
        </p:txBody>
      </p:sp>
      <p:grpSp>
        <p:nvGrpSpPr>
          <p:cNvPr id="153" name="Group 305"/>
          <p:cNvGrpSpPr>
            <a:grpSpLocks/>
          </p:cNvGrpSpPr>
          <p:nvPr/>
        </p:nvGrpSpPr>
        <p:grpSpPr bwMode="auto">
          <a:xfrm>
            <a:off x="4784486" y="2176768"/>
            <a:ext cx="3190875" cy="687898"/>
            <a:chOff x="432" y="1824"/>
            <a:chExt cx="2016" cy="473"/>
          </a:xfrm>
        </p:grpSpPr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2285" y="2085"/>
              <a:ext cx="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1701" y="2085"/>
              <a:ext cx="3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i-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1296" y="206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644" y="2085"/>
              <a:ext cx="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2063" y="1859"/>
              <a:ext cx="305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1488" y="1859"/>
              <a:ext cx="206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1186" y="1859"/>
              <a:ext cx="188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432" y="1859"/>
              <a:ext cx="206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1836" y="1824"/>
              <a:ext cx="169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930" y="1824"/>
              <a:ext cx="169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64" name="Text Box 4"/>
          <p:cNvSpPr txBox="1">
            <a:spLocks noChangeArrowheads="1"/>
          </p:cNvSpPr>
          <p:nvPr/>
        </p:nvSpPr>
        <p:spPr bwMode="auto">
          <a:xfrm>
            <a:off x="5336158" y="2921304"/>
            <a:ext cx="4826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进位传播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公式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9336" y="3717032"/>
            <a:ext cx="8496944" cy="2330334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976095"/>
              </p:ext>
            </p:extLst>
          </p:nvPr>
        </p:nvGraphicFramePr>
        <p:xfrm>
          <a:off x="495300" y="2290763"/>
          <a:ext cx="39735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4" imgW="1701720" imgH="228600" progId="Equation.DSMT4">
                  <p:embed/>
                </p:oleObj>
              </mc:Choice>
              <mc:Fallback>
                <p:oleObj name="Equation" r:id="rId4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290763"/>
                        <a:ext cx="3973513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  <p:bldP spid="722950" grpId="0" autoUpdateAnimBg="0"/>
      <p:bldP spid="164" grpId="0" autoUpdateAnimBg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68325"/>
            <a:ext cx="7299599" cy="596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539552" y="476672"/>
            <a:ext cx="649288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例：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4"/>
          <p:cNvSpPr>
            <a:spLocks noChangeShapeType="1"/>
          </p:cNvSpPr>
          <p:nvPr/>
        </p:nvSpPr>
        <p:spPr bwMode="auto">
          <a:xfrm>
            <a:off x="1330325" y="3500438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1" name="Line 5"/>
          <p:cNvSpPr>
            <a:spLocks noChangeShapeType="1"/>
          </p:cNvSpPr>
          <p:nvPr/>
        </p:nvSpPr>
        <p:spPr bwMode="auto">
          <a:xfrm>
            <a:off x="1330325" y="3789363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>
            <a:off x="1330325" y="4076700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3" name="Line 7"/>
          <p:cNvSpPr>
            <a:spLocks noChangeShapeType="1"/>
          </p:cNvSpPr>
          <p:nvPr/>
        </p:nvSpPr>
        <p:spPr bwMode="auto">
          <a:xfrm>
            <a:off x="1330325" y="4364038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4" name="Line 8"/>
          <p:cNvSpPr>
            <a:spLocks noChangeShapeType="1"/>
          </p:cNvSpPr>
          <p:nvPr/>
        </p:nvSpPr>
        <p:spPr bwMode="auto">
          <a:xfrm>
            <a:off x="1330325" y="4652963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5" name="Line 9"/>
          <p:cNvSpPr>
            <a:spLocks noChangeShapeType="1"/>
          </p:cNvSpPr>
          <p:nvPr/>
        </p:nvSpPr>
        <p:spPr bwMode="auto">
          <a:xfrm>
            <a:off x="1330325" y="4940300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330325" y="5229225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330325" y="5516563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8" name="Line 12"/>
          <p:cNvSpPr>
            <a:spLocks noChangeShapeType="1"/>
          </p:cNvSpPr>
          <p:nvPr/>
        </p:nvSpPr>
        <p:spPr bwMode="auto">
          <a:xfrm>
            <a:off x="1330325" y="5805488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2349" name="Rectangle 13"/>
          <p:cNvSpPr>
            <a:spLocks noChangeArrowheads="1"/>
          </p:cNvSpPr>
          <p:nvPr/>
        </p:nvSpPr>
        <p:spPr bwMode="auto">
          <a:xfrm>
            <a:off x="827088" y="3213100"/>
            <a:ext cx="585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C-1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G0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P0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G1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P1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G2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P2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G3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P3</a:t>
            </a:r>
          </a:p>
          <a:p>
            <a:pPr>
              <a:defRPr/>
            </a:pP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260" name="Rectangle 14"/>
          <p:cNvSpPr>
            <a:spLocks noChangeArrowheads="1"/>
          </p:cNvSpPr>
          <p:nvPr/>
        </p:nvSpPr>
        <p:spPr bwMode="auto">
          <a:xfrm>
            <a:off x="1835150" y="1844675"/>
            <a:ext cx="3600450" cy="9144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>
            <a:off x="1835150" y="2276475"/>
            <a:ext cx="360045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>
            <a:off x="2482850" y="2276475"/>
            <a:ext cx="0" cy="50482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>
            <a:off x="3851275" y="2276475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4" name="Line 18"/>
          <p:cNvSpPr>
            <a:spLocks noChangeShapeType="1"/>
          </p:cNvSpPr>
          <p:nvPr/>
        </p:nvSpPr>
        <p:spPr bwMode="auto">
          <a:xfrm>
            <a:off x="3130550" y="2276475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5" name="Line 19"/>
          <p:cNvSpPr>
            <a:spLocks noChangeShapeType="1"/>
          </p:cNvSpPr>
          <p:nvPr/>
        </p:nvSpPr>
        <p:spPr bwMode="auto">
          <a:xfrm>
            <a:off x="4570413" y="2276475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6" name="Line 20"/>
          <p:cNvSpPr>
            <a:spLocks noChangeShapeType="1"/>
          </p:cNvSpPr>
          <p:nvPr/>
        </p:nvSpPr>
        <p:spPr bwMode="auto">
          <a:xfrm>
            <a:off x="3275013" y="2060575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7" name="Line 21"/>
          <p:cNvSpPr>
            <a:spLocks noChangeShapeType="1"/>
          </p:cNvSpPr>
          <p:nvPr/>
        </p:nvSpPr>
        <p:spPr bwMode="auto">
          <a:xfrm>
            <a:off x="3490913" y="1844675"/>
            <a:ext cx="0" cy="3603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8" name="Line 22"/>
          <p:cNvSpPr>
            <a:spLocks noChangeShapeType="1"/>
          </p:cNvSpPr>
          <p:nvPr/>
        </p:nvSpPr>
        <p:spPr bwMode="auto">
          <a:xfrm flipV="1">
            <a:off x="3635375" y="1268413"/>
            <a:ext cx="0" cy="576262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9" name="Line 23"/>
          <p:cNvSpPr>
            <a:spLocks noChangeShapeType="1"/>
          </p:cNvSpPr>
          <p:nvPr/>
        </p:nvSpPr>
        <p:spPr bwMode="auto">
          <a:xfrm>
            <a:off x="2122488" y="2781300"/>
            <a:ext cx="0" cy="27352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0" name="Line 24"/>
          <p:cNvSpPr>
            <a:spLocks noChangeShapeType="1"/>
          </p:cNvSpPr>
          <p:nvPr/>
        </p:nvSpPr>
        <p:spPr bwMode="auto">
          <a:xfrm>
            <a:off x="2698750" y="2781300"/>
            <a:ext cx="0" cy="302418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1" name="Line 25"/>
          <p:cNvSpPr>
            <a:spLocks noChangeShapeType="1"/>
          </p:cNvSpPr>
          <p:nvPr/>
        </p:nvSpPr>
        <p:spPr bwMode="auto">
          <a:xfrm>
            <a:off x="2914650" y="2781300"/>
            <a:ext cx="0" cy="20875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2" name="Line 26"/>
          <p:cNvSpPr>
            <a:spLocks noChangeShapeType="1"/>
          </p:cNvSpPr>
          <p:nvPr/>
        </p:nvSpPr>
        <p:spPr bwMode="auto">
          <a:xfrm>
            <a:off x="3275013" y="2781300"/>
            <a:ext cx="0" cy="302418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3" name="Line 27"/>
          <p:cNvSpPr>
            <a:spLocks noChangeShapeType="1"/>
          </p:cNvSpPr>
          <p:nvPr/>
        </p:nvSpPr>
        <p:spPr bwMode="auto">
          <a:xfrm>
            <a:off x="3419475" y="2781300"/>
            <a:ext cx="0" cy="244792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4" name="Line 28"/>
          <p:cNvSpPr>
            <a:spLocks noChangeShapeType="1"/>
          </p:cNvSpPr>
          <p:nvPr/>
        </p:nvSpPr>
        <p:spPr bwMode="auto">
          <a:xfrm>
            <a:off x="3635375" y="2781300"/>
            <a:ext cx="0" cy="158273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5" name="Line 29"/>
          <p:cNvSpPr>
            <a:spLocks noChangeShapeType="1"/>
          </p:cNvSpPr>
          <p:nvPr/>
        </p:nvSpPr>
        <p:spPr bwMode="auto">
          <a:xfrm>
            <a:off x="3922713" y="2781300"/>
            <a:ext cx="0" cy="302418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6" name="Line 30"/>
          <p:cNvSpPr>
            <a:spLocks noChangeShapeType="1"/>
          </p:cNvSpPr>
          <p:nvPr/>
        </p:nvSpPr>
        <p:spPr bwMode="auto">
          <a:xfrm>
            <a:off x="4067175" y="2781300"/>
            <a:ext cx="0" cy="244792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7" name="Line 31"/>
          <p:cNvSpPr>
            <a:spLocks noChangeShapeType="1"/>
          </p:cNvSpPr>
          <p:nvPr/>
        </p:nvSpPr>
        <p:spPr bwMode="auto">
          <a:xfrm>
            <a:off x="4211638" y="2781300"/>
            <a:ext cx="0" cy="18716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8" name="Line 32"/>
          <p:cNvSpPr>
            <a:spLocks noChangeShapeType="1"/>
          </p:cNvSpPr>
          <p:nvPr/>
        </p:nvSpPr>
        <p:spPr bwMode="auto">
          <a:xfrm>
            <a:off x="4427538" y="2781300"/>
            <a:ext cx="0" cy="10080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9" name="Line 33"/>
          <p:cNvSpPr>
            <a:spLocks noChangeShapeType="1"/>
          </p:cNvSpPr>
          <p:nvPr/>
        </p:nvSpPr>
        <p:spPr bwMode="auto">
          <a:xfrm>
            <a:off x="4643438" y="2781300"/>
            <a:ext cx="0" cy="302418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0" name="Line 34"/>
          <p:cNvSpPr>
            <a:spLocks noChangeShapeType="1"/>
          </p:cNvSpPr>
          <p:nvPr/>
        </p:nvSpPr>
        <p:spPr bwMode="auto">
          <a:xfrm>
            <a:off x="4787900" y="2781300"/>
            <a:ext cx="0" cy="244792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1" name="Line 35"/>
          <p:cNvSpPr>
            <a:spLocks noChangeShapeType="1"/>
          </p:cNvSpPr>
          <p:nvPr/>
        </p:nvSpPr>
        <p:spPr bwMode="auto">
          <a:xfrm>
            <a:off x="5003800" y="2781300"/>
            <a:ext cx="0" cy="18716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2" name="Line 36"/>
          <p:cNvSpPr>
            <a:spLocks noChangeShapeType="1"/>
          </p:cNvSpPr>
          <p:nvPr/>
        </p:nvSpPr>
        <p:spPr bwMode="auto">
          <a:xfrm>
            <a:off x="5146675" y="2781300"/>
            <a:ext cx="0" cy="12954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3" name="Line 37"/>
          <p:cNvSpPr>
            <a:spLocks noChangeShapeType="1"/>
          </p:cNvSpPr>
          <p:nvPr/>
        </p:nvSpPr>
        <p:spPr bwMode="auto">
          <a:xfrm>
            <a:off x="5362575" y="2781300"/>
            <a:ext cx="0" cy="71913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4" name="Oval 38"/>
          <p:cNvSpPr>
            <a:spLocks noChangeArrowheads="1"/>
          </p:cNvSpPr>
          <p:nvPr/>
        </p:nvSpPr>
        <p:spPr bwMode="auto">
          <a:xfrm>
            <a:off x="7380288" y="234791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Oval 39"/>
          <p:cNvSpPr>
            <a:spLocks noChangeArrowheads="1"/>
          </p:cNvSpPr>
          <p:nvPr/>
        </p:nvSpPr>
        <p:spPr bwMode="auto">
          <a:xfrm>
            <a:off x="2122488" y="551656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Oval 40"/>
          <p:cNvSpPr>
            <a:spLocks noChangeArrowheads="1"/>
          </p:cNvSpPr>
          <p:nvPr/>
        </p:nvSpPr>
        <p:spPr bwMode="auto">
          <a:xfrm>
            <a:off x="2627313" y="573246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Oval 41"/>
          <p:cNvSpPr>
            <a:spLocks noChangeArrowheads="1"/>
          </p:cNvSpPr>
          <p:nvPr/>
        </p:nvSpPr>
        <p:spPr bwMode="auto">
          <a:xfrm>
            <a:off x="2843213" y="486886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Oval 42"/>
          <p:cNvSpPr>
            <a:spLocks noChangeArrowheads="1"/>
          </p:cNvSpPr>
          <p:nvPr/>
        </p:nvSpPr>
        <p:spPr bwMode="auto">
          <a:xfrm>
            <a:off x="3203575" y="573246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Oval 43"/>
          <p:cNvSpPr>
            <a:spLocks noChangeArrowheads="1"/>
          </p:cNvSpPr>
          <p:nvPr/>
        </p:nvSpPr>
        <p:spPr bwMode="auto">
          <a:xfrm>
            <a:off x="3419475" y="5156200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4"/>
          <p:cNvSpPr>
            <a:spLocks noChangeArrowheads="1"/>
          </p:cNvSpPr>
          <p:nvPr/>
        </p:nvSpPr>
        <p:spPr bwMode="auto">
          <a:xfrm>
            <a:off x="3562350" y="4364038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5"/>
          <p:cNvSpPr>
            <a:spLocks noChangeArrowheads="1"/>
          </p:cNvSpPr>
          <p:nvPr/>
        </p:nvSpPr>
        <p:spPr bwMode="auto">
          <a:xfrm>
            <a:off x="3851275" y="573246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6"/>
          <p:cNvSpPr>
            <a:spLocks noChangeArrowheads="1"/>
          </p:cNvSpPr>
          <p:nvPr/>
        </p:nvSpPr>
        <p:spPr bwMode="auto">
          <a:xfrm>
            <a:off x="3995738" y="5156200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7"/>
          <p:cNvSpPr>
            <a:spLocks noChangeArrowheads="1"/>
          </p:cNvSpPr>
          <p:nvPr/>
        </p:nvSpPr>
        <p:spPr bwMode="auto">
          <a:xfrm>
            <a:off x="4211638" y="465296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8"/>
          <p:cNvSpPr>
            <a:spLocks noChangeArrowheads="1"/>
          </p:cNvSpPr>
          <p:nvPr/>
        </p:nvSpPr>
        <p:spPr bwMode="auto">
          <a:xfrm>
            <a:off x="4354513" y="378936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9"/>
          <p:cNvSpPr>
            <a:spLocks noChangeArrowheads="1"/>
          </p:cNvSpPr>
          <p:nvPr/>
        </p:nvSpPr>
        <p:spPr bwMode="auto">
          <a:xfrm>
            <a:off x="4570413" y="573246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50"/>
          <p:cNvSpPr>
            <a:spLocks noChangeArrowheads="1"/>
          </p:cNvSpPr>
          <p:nvPr/>
        </p:nvSpPr>
        <p:spPr bwMode="auto">
          <a:xfrm>
            <a:off x="4714875" y="5156200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51"/>
          <p:cNvSpPr>
            <a:spLocks noChangeArrowheads="1"/>
          </p:cNvSpPr>
          <p:nvPr/>
        </p:nvSpPr>
        <p:spPr bwMode="auto">
          <a:xfrm>
            <a:off x="4930775" y="465296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2"/>
          <p:cNvSpPr>
            <a:spLocks noChangeArrowheads="1"/>
          </p:cNvSpPr>
          <p:nvPr/>
        </p:nvSpPr>
        <p:spPr bwMode="auto">
          <a:xfrm>
            <a:off x="5146675" y="4076700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3"/>
          <p:cNvSpPr>
            <a:spLocks noChangeArrowheads="1"/>
          </p:cNvSpPr>
          <p:nvPr/>
        </p:nvSpPr>
        <p:spPr bwMode="auto">
          <a:xfrm>
            <a:off x="5362575" y="3500438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4"/>
          <p:cNvSpPr>
            <a:spLocks noChangeArrowheads="1"/>
          </p:cNvSpPr>
          <p:nvPr/>
        </p:nvSpPr>
        <p:spPr bwMode="auto">
          <a:xfrm>
            <a:off x="5938838" y="234791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Oval 55"/>
          <p:cNvSpPr>
            <a:spLocks noChangeArrowheads="1"/>
          </p:cNvSpPr>
          <p:nvPr/>
        </p:nvSpPr>
        <p:spPr bwMode="auto">
          <a:xfrm>
            <a:off x="6299200" y="234791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2" name="Oval 56"/>
          <p:cNvSpPr>
            <a:spLocks noChangeArrowheads="1"/>
          </p:cNvSpPr>
          <p:nvPr/>
        </p:nvSpPr>
        <p:spPr bwMode="auto">
          <a:xfrm>
            <a:off x="6588125" y="234791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3" name="Oval 57"/>
          <p:cNvSpPr>
            <a:spLocks noChangeArrowheads="1"/>
          </p:cNvSpPr>
          <p:nvPr/>
        </p:nvSpPr>
        <p:spPr bwMode="auto">
          <a:xfrm>
            <a:off x="6875463" y="234791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4" name="Oval 58"/>
          <p:cNvSpPr>
            <a:spLocks noChangeArrowheads="1"/>
          </p:cNvSpPr>
          <p:nvPr/>
        </p:nvSpPr>
        <p:spPr bwMode="auto">
          <a:xfrm>
            <a:off x="7162800" y="234791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305" name="Object 59"/>
          <p:cNvGraphicFramePr>
            <a:graphicFrameLocks noChangeAspect="1"/>
          </p:cNvGraphicFramePr>
          <p:nvPr/>
        </p:nvGraphicFramePr>
        <p:xfrm>
          <a:off x="3275013" y="620713"/>
          <a:ext cx="4302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2" name="公式" r:id="rId3" imgW="241195" imgH="253890" progId="Equation.3">
                  <p:embed/>
                </p:oleObj>
              </mc:Choice>
              <mc:Fallback>
                <p:oleObj name="公式" r:id="rId3" imgW="241195" imgH="25389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620713"/>
                        <a:ext cx="430212" cy="4524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5"/>
          <p:cNvSpPr>
            <a:spLocks noChangeArrowheads="1"/>
          </p:cNvSpPr>
          <p:nvPr/>
        </p:nvSpPr>
        <p:spPr bwMode="auto">
          <a:xfrm>
            <a:off x="1446213" y="2554288"/>
            <a:ext cx="7486650" cy="7620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Line 4"/>
          <p:cNvSpPr>
            <a:spLocks noChangeShapeType="1"/>
          </p:cNvSpPr>
          <p:nvPr/>
        </p:nvSpPr>
        <p:spPr bwMode="auto">
          <a:xfrm>
            <a:off x="2346325" y="1639888"/>
            <a:ext cx="0" cy="935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1827213" y="25542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7696200" y="19446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5562600" y="19446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3275013" y="19446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1141413" y="20208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608013" y="4206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2817813" y="4206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4953000" y="4206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B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7086600" y="4206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B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85" name="Group 14"/>
          <p:cNvGrpSpPr>
            <a:grpSpLocks/>
          </p:cNvGrpSpPr>
          <p:nvPr/>
        </p:nvGrpSpPr>
        <p:grpSpPr bwMode="auto">
          <a:xfrm>
            <a:off x="365125" y="868363"/>
            <a:ext cx="1843088" cy="1685925"/>
            <a:chOff x="240" y="637"/>
            <a:chExt cx="1161" cy="1062"/>
          </a:xfrm>
        </p:grpSpPr>
        <p:sp>
          <p:nvSpPr>
            <p:cNvPr id="54470" name="Line 15"/>
            <p:cNvSpPr>
              <a:spLocks noChangeShapeType="1"/>
            </p:cNvSpPr>
            <p:nvPr/>
          </p:nvSpPr>
          <p:spPr bwMode="auto">
            <a:xfrm>
              <a:off x="528" y="637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71" name="Group 16"/>
            <p:cNvGrpSpPr>
              <a:grpSpLocks/>
            </p:cNvGrpSpPr>
            <p:nvPr/>
          </p:nvGrpSpPr>
          <p:grpSpPr bwMode="auto">
            <a:xfrm>
              <a:off x="240" y="864"/>
              <a:ext cx="907" cy="453"/>
              <a:chOff x="240" y="864"/>
              <a:chExt cx="907" cy="453"/>
            </a:xfrm>
          </p:grpSpPr>
          <p:sp>
            <p:nvSpPr>
              <p:cNvPr id="54478" name="Rectangle 17"/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907" cy="453"/>
              </a:xfrm>
              <a:prstGeom prst="rect">
                <a:avLst/>
              </a:prstGeom>
              <a:solidFill>
                <a:srgbClr val="E1FD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9" name="Text Box 18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54472" name="Line 19"/>
            <p:cNvSpPr>
              <a:spLocks noChangeShapeType="1"/>
            </p:cNvSpPr>
            <p:nvPr/>
          </p:nvSpPr>
          <p:spPr bwMode="auto">
            <a:xfrm>
              <a:off x="816" y="637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3" name="Line 20"/>
            <p:cNvSpPr>
              <a:spLocks noChangeShapeType="1"/>
            </p:cNvSpPr>
            <p:nvPr/>
          </p:nvSpPr>
          <p:spPr bwMode="auto">
            <a:xfrm>
              <a:off x="672" y="1309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4" name="Line 21"/>
            <p:cNvSpPr>
              <a:spLocks noChangeShapeType="1"/>
            </p:cNvSpPr>
            <p:nvPr/>
          </p:nvSpPr>
          <p:spPr bwMode="auto">
            <a:xfrm>
              <a:off x="1296" y="1200"/>
              <a:ext cx="0" cy="49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5" name="Line 22"/>
            <p:cNvSpPr>
              <a:spLocks noChangeShapeType="1"/>
            </p:cNvSpPr>
            <p:nvPr/>
          </p:nvSpPr>
          <p:spPr bwMode="auto">
            <a:xfrm>
              <a:off x="1392" y="1008"/>
              <a:ext cx="0" cy="6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6" name="Line 23"/>
            <p:cNvSpPr>
              <a:spLocks noChangeShapeType="1"/>
            </p:cNvSpPr>
            <p:nvPr/>
          </p:nvSpPr>
          <p:spPr bwMode="auto">
            <a:xfrm>
              <a:off x="1152" y="1008"/>
              <a:ext cx="24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7" name="Line 24"/>
            <p:cNvSpPr>
              <a:spLocks noChangeShapeType="1"/>
            </p:cNvSpPr>
            <p:nvPr/>
          </p:nvSpPr>
          <p:spPr bwMode="auto">
            <a:xfrm>
              <a:off x="1152" y="1200"/>
              <a:ext cx="1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6" name="Group 25"/>
          <p:cNvGrpSpPr>
            <a:grpSpLocks/>
          </p:cNvGrpSpPr>
          <p:nvPr/>
        </p:nvGrpSpPr>
        <p:grpSpPr bwMode="auto">
          <a:xfrm>
            <a:off x="2574925" y="868363"/>
            <a:ext cx="1843088" cy="1685925"/>
            <a:chOff x="240" y="637"/>
            <a:chExt cx="1161" cy="1062"/>
          </a:xfrm>
        </p:grpSpPr>
        <p:sp>
          <p:nvSpPr>
            <p:cNvPr id="54460" name="Line 26"/>
            <p:cNvSpPr>
              <a:spLocks noChangeShapeType="1"/>
            </p:cNvSpPr>
            <p:nvPr/>
          </p:nvSpPr>
          <p:spPr bwMode="auto">
            <a:xfrm>
              <a:off x="528" y="637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61" name="Group 27"/>
            <p:cNvGrpSpPr>
              <a:grpSpLocks/>
            </p:cNvGrpSpPr>
            <p:nvPr/>
          </p:nvGrpSpPr>
          <p:grpSpPr bwMode="auto">
            <a:xfrm>
              <a:off x="240" y="864"/>
              <a:ext cx="907" cy="453"/>
              <a:chOff x="240" y="864"/>
              <a:chExt cx="907" cy="453"/>
            </a:xfrm>
          </p:grpSpPr>
          <p:sp>
            <p:nvSpPr>
              <p:cNvPr id="54468" name="Rectangle 28"/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907" cy="453"/>
              </a:xfrm>
              <a:prstGeom prst="rect">
                <a:avLst/>
              </a:prstGeom>
              <a:solidFill>
                <a:srgbClr val="E1FD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69" name="Text Box 29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54462" name="Line 30"/>
            <p:cNvSpPr>
              <a:spLocks noChangeShapeType="1"/>
            </p:cNvSpPr>
            <p:nvPr/>
          </p:nvSpPr>
          <p:spPr bwMode="auto">
            <a:xfrm>
              <a:off x="816" y="637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3" name="Line 31"/>
            <p:cNvSpPr>
              <a:spLocks noChangeShapeType="1"/>
            </p:cNvSpPr>
            <p:nvPr/>
          </p:nvSpPr>
          <p:spPr bwMode="auto">
            <a:xfrm>
              <a:off x="672" y="1309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4" name="Line 32"/>
            <p:cNvSpPr>
              <a:spLocks noChangeShapeType="1"/>
            </p:cNvSpPr>
            <p:nvPr/>
          </p:nvSpPr>
          <p:spPr bwMode="auto">
            <a:xfrm>
              <a:off x="1296" y="1200"/>
              <a:ext cx="0" cy="49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5" name="Line 33"/>
            <p:cNvSpPr>
              <a:spLocks noChangeShapeType="1"/>
            </p:cNvSpPr>
            <p:nvPr/>
          </p:nvSpPr>
          <p:spPr bwMode="auto">
            <a:xfrm>
              <a:off x="1392" y="1008"/>
              <a:ext cx="0" cy="6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6" name="Line 34"/>
            <p:cNvSpPr>
              <a:spLocks noChangeShapeType="1"/>
            </p:cNvSpPr>
            <p:nvPr/>
          </p:nvSpPr>
          <p:spPr bwMode="auto">
            <a:xfrm>
              <a:off x="1152" y="1008"/>
              <a:ext cx="24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7" name="Line 35"/>
            <p:cNvSpPr>
              <a:spLocks noChangeShapeType="1"/>
            </p:cNvSpPr>
            <p:nvPr/>
          </p:nvSpPr>
          <p:spPr bwMode="auto">
            <a:xfrm>
              <a:off x="1152" y="1200"/>
              <a:ext cx="1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7" name="Group 36"/>
          <p:cNvGrpSpPr>
            <a:grpSpLocks/>
          </p:cNvGrpSpPr>
          <p:nvPr/>
        </p:nvGrpSpPr>
        <p:grpSpPr bwMode="auto">
          <a:xfrm>
            <a:off x="4786313" y="868363"/>
            <a:ext cx="1843087" cy="1685925"/>
            <a:chOff x="240" y="637"/>
            <a:chExt cx="1161" cy="1062"/>
          </a:xfrm>
        </p:grpSpPr>
        <p:sp>
          <p:nvSpPr>
            <p:cNvPr id="54450" name="Line 37"/>
            <p:cNvSpPr>
              <a:spLocks noChangeShapeType="1"/>
            </p:cNvSpPr>
            <p:nvPr/>
          </p:nvSpPr>
          <p:spPr bwMode="auto">
            <a:xfrm>
              <a:off x="528" y="637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51" name="Group 38"/>
            <p:cNvGrpSpPr>
              <a:grpSpLocks/>
            </p:cNvGrpSpPr>
            <p:nvPr/>
          </p:nvGrpSpPr>
          <p:grpSpPr bwMode="auto">
            <a:xfrm>
              <a:off x="240" y="864"/>
              <a:ext cx="907" cy="453"/>
              <a:chOff x="240" y="864"/>
              <a:chExt cx="907" cy="453"/>
            </a:xfrm>
          </p:grpSpPr>
          <p:sp>
            <p:nvSpPr>
              <p:cNvPr id="54458" name="Rectangle 39"/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907" cy="453"/>
              </a:xfrm>
              <a:prstGeom prst="rect">
                <a:avLst/>
              </a:prstGeom>
              <a:solidFill>
                <a:srgbClr val="E1FD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59" name="Text Box 40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54452" name="Line 41"/>
            <p:cNvSpPr>
              <a:spLocks noChangeShapeType="1"/>
            </p:cNvSpPr>
            <p:nvPr/>
          </p:nvSpPr>
          <p:spPr bwMode="auto">
            <a:xfrm>
              <a:off x="816" y="637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3" name="Line 42"/>
            <p:cNvSpPr>
              <a:spLocks noChangeShapeType="1"/>
            </p:cNvSpPr>
            <p:nvPr/>
          </p:nvSpPr>
          <p:spPr bwMode="auto">
            <a:xfrm>
              <a:off x="672" y="1309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4" name="Line 43"/>
            <p:cNvSpPr>
              <a:spLocks noChangeShapeType="1"/>
            </p:cNvSpPr>
            <p:nvPr/>
          </p:nvSpPr>
          <p:spPr bwMode="auto">
            <a:xfrm>
              <a:off x="1296" y="1200"/>
              <a:ext cx="0" cy="49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5" name="Line 44"/>
            <p:cNvSpPr>
              <a:spLocks noChangeShapeType="1"/>
            </p:cNvSpPr>
            <p:nvPr/>
          </p:nvSpPr>
          <p:spPr bwMode="auto">
            <a:xfrm>
              <a:off x="1392" y="1008"/>
              <a:ext cx="0" cy="6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6" name="Line 45"/>
            <p:cNvSpPr>
              <a:spLocks noChangeShapeType="1"/>
            </p:cNvSpPr>
            <p:nvPr/>
          </p:nvSpPr>
          <p:spPr bwMode="auto">
            <a:xfrm>
              <a:off x="1152" y="1008"/>
              <a:ext cx="24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7" name="Line 46"/>
            <p:cNvSpPr>
              <a:spLocks noChangeShapeType="1"/>
            </p:cNvSpPr>
            <p:nvPr/>
          </p:nvSpPr>
          <p:spPr bwMode="auto">
            <a:xfrm>
              <a:off x="1152" y="1200"/>
              <a:ext cx="1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8" name="Group 47"/>
          <p:cNvGrpSpPr>
            <a:grpSpLocks/>
          </p:cNvGrpSpPr>
          <p:nvPr/>
        </p:nvGrpSpPr>
        <p:grpSpPr bwMode="auto">
          <a:xfrm>
            <a:off x="6919913" y="868363"/>
            <a:ext cx="1843087" cy="1685925"/>
            <a:chOff x="240" y="637"/>
            <a:chExt cx="1161" cy="1062"/>
          </a:xfrm>
        </p:grpSpPr>
        <p:sp>
          <p:nvSpPr>
            <p:cNvPr id="54440" name="Line 48"/>
            <p:cNvSpPr>
              <a:spLocks noChangeShapeType="1"/>
            </p:cNvSpPr>
            <p:nvPr/>
          </p:nvSpPr>
          <p:spPr bwMode="auto">
            <a:xfrm>
              <a:off x="528" y="637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41" name="Group 49"/>
            <p:cNvGrpSpPr>
              <a:grpSpLocks/>
            </p:cNvGrpSpPr>
            <p:nvPr/>
          </p:nvGrpSpPr>
          <p:grpSpPr bwMode="auto">
            <a:xfrm>
              <a:off x="240" y="864"/>
              <a:ext cx="907" cy="453"/>
              <a:chOff x="240" y="864"/>
              <a:chExt cx="907" cy="453"/>
            </a:xfrm>
          </p:grpSpPr>
          <p:sp>
            <p:nvSpPr>
              <p:cNvPr id="54448" name="Rectangle 50"/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907" cy="453"/>
              </a:xfrm>
              <a:prstGeom prst="rect">
                <a:avLst/>
              </a:prstGeom>
              <a:solidFill>
                <a:srgbClr val="E1FD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49" name="Text Box 51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54442" name="Line 52"/>
            <p:cNvSpPr>
              <a:spLocks noChangeShapeType="1"/>
            </p:cNvSpPr>
            <p:nvPr/>
          </p:nvSpPr>
          <p:spPr bwMode="auto">
            <a:xfrm>
              <a:off x="816" y="637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3" name="Line 53"/>
            <p:cNvSpPr>
              <a:spLocks noChangeShapeType="1"/>
            </p:cNvSpPr>
            <p:nvPr/>
          </p:nvSpPr>
          <p:spPr bwMode="auto">
            <a:xfrm>
              <a:off x="672" y="1309"/>
              <a:ext cx="0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4" name="Line 54"/>
            <p:cNvSpPr>
              <a:spLocks noChangeShapeType="1"/>
            </p:cNvSpPr>
            <p:nvPr/>
          </p:nvSpPr>
          <p:spPr bwMode="auto">
            <a:xfrm>
              <a:off x="1296" y="1200"/>
              <a:ext cx="0" cy="49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5" name="Line 55"/>
            <p:cNvSpPr>
              <a:spLocks noChangeShapeType="1"/>
            </p:cNvSpPr>
            <p:nvPr/>
          </p:nvSpPr>
          <p:spPr bwMode="auto">
            <a:xfrm>
              <a:off x="1392" y="1008"/>
              <a:ext cx="0" cy="6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6" name="Line 56"/>
            <p:cNvSpPr>
              <a:spLocks noChangeShapeType="1"/>
            </p:cNvSpPr>
            <p:nvPr/>
          </p:nvSpPr>
          <p:spPr bwMode="auto">
            <a:xfrm>
              <a:off x="1152" y="1008"/>
              <a:ext cx="24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7" name="Line 57"/>
            <p:cNvSpPr>
              <a:spLocks noChangeShapeType="1"/>
            </p:cNvSpPr>
            <p:nvPr/>
          </p:nvSpPr>
          <p:spPr bwMode="auto">
            <a:xfrm>
              <a:off x="1152" y="1200"/>
              <a:ext cx="1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9" name="Line 58"/>
          <p:cNvSpPr>
            <a:spLocks noChangeShapeType="1"/>
          </p:cNvSpPr>
          <p:nvPr/>
        </p:nvSpPr>
        <p:spPr bwMode="auto">
          <a:xfrm flipV="1">
            <a:off x="2359025" y="1639888"/>
            <a:ext cx="2159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Line 59"/>
          <p:cNvSpPr>
            <a:spLocks noChangeShapeType="1"/>
          </p:cNvSpPr>
          <p:nvPr/>
        </p:nvSpPr>
        <p:spPr bwMode="auto">
          <a:xfrm>
            <a:off x="150813" y="156368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61"/>
          <p:cNvSpPr>
            <a:spLocks noChangeShapeType="1"/>
          </p:cNvSpPr>
          <p:nvPr/>
        </p:nvSpPr>
        <p:spPr bwMode="auto">
          <a:xfrm>
            <a:off x="4570413" y="1619250"/>
            <a:ext cx="0" cy="9350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Line 62"/>
          <p:cNvSpPr>
            <a:spLocks noChangeShapeType="1"/>
          </p:cNvSpPr>
          <p:nvPr/>
        </p:nvSpPr>
        <p:spPr bwMode="auto">
          <a:xfrm flipV="1">
            <a:off x="4583113" y="1619250"/>
            <a:ext cx="2174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Line 63"/>
          <p:cNvSpPr>
            <a:spLocks noChangeShapeType="1"/>
          </p:cNvSpPr>
          <p:nvPr/>
        </p:nvSpPr>
        <p:spPr bwMode="auto">
          <a:xfrm>
            <a:off x="6705600" y="1639888"/>
            <a:ext cx="0" cy="935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64"/>
          <p:cNvSpPr>
            <a:spLocks noChangeShapeType="1"/>
          </p:cNvSpPr>
          <p:nvPr/>
        </p:nvSpPr>
        <p:spPr bwMode="auto">
          <a:xfrm flipV="1">
            <a:off x="6723063" y="1639888"/>
            <a:ext cx="2159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Text Box 66"/>
          <p:cNvSpPr txBox="1">
            <a:spLocks noChangeArrowheads="1"/>
          </p:cNvSpPr>
          <p:nvPr/>
        </p:nvSpPr>
        <p:spPr bwMode="auto">
          <a:xfrm>
            <a:off x="1370013" y="28590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en-US" altLang="zh-CN" sz="2000" b="1" baseline="-25000">
                <a:latin typeface="Times New Roman" pitchFamily="18" charset="0"/>
              </a:rPr>
              <a:t>-1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54297" name="Text Box 67"/>
          <p:cNvSpPr txBox="1">
            <a:spLocks noChangeArrowheads="1"/>
          </p:cNvSpPr>
          <p:nvPr/>
        </p:nvSpPr>
        <p:spPr bwMode="auto">
          <a:xfrm>
            <a:off x="3656013" y="2859088"/>
            <a:ext cx="274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进位超前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4298" name="Text Box 68"/>
          <p:cNvSpPr txBox="1">
            <a:spLocks noChangeArrowheads="1"/>
          </p:cNvSpPr>
          <p:nvPr/>
        </p:nvSpPr>
        <p:spPr bwMode="auto">
          <a:xfrm>
            <a:off x="4037013" y="2554288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P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4299" name="Text Box 69"/>
          <p:cNvSpPr txBox="1">
            <a:spLocks noChangeArrowheads="1"/>
          </p:cNvSpPr>
          <p:nvPr/>
        </p:nvSpPr>
        <p:spPr bwMode="auto">
          <a:xfrm>
            <a:off x="6172200" y="255428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P</a:t>
            </a:r>
            <a:r>
              <a:rPr lang="en-US" altLang="zh-CN" sz="2000" b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en-US" altLang="zh-CN" sz="20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4300" name="Text Box 70"/>
          <p:cNvSpPr txBox="1">
            <a:spLocks noChangeArrowheads="1"/>
          </p:cNvSpPr>
          <p:nvPr/>
        </p:nvSpPr>
        <p:spPr bwMode="auto">
          <a:xfrm>
            <a:off x="8305800" y="2554288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P</a:t>
            </a:r>
            <a:r>
              <a:rPr lang="en-US" altLang="zh-CN" sz="2000" b="1" baseline="-25000">
                <a:latin typeface="Times New Roman" pitchFamily="18" charset="0"/>
              </a:rPr>
              <a:t>3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54301" name="Line 71"/>
          <p:cNvSpPr>
            <a:spLocks noChangeShapeType="1"/>
          </p:cNvSpPr>
          <p:nvPr/>
        </p:nvSpPr>
        <p:spPr bwMode="auto">
          <a:xfrm>
            <a:off x="150813" y="2935288"/>
            <a:ext cx="1295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040" name="Text Box 72"/>
          <p:cNvSpPr txBox="1">
            <a:spLocks noChangeArrowheads="1"/>
          </p:cNvSpPr>
          <p:nvPr/>
        </p:nvSpPr>
        <p:spPr bwMode="auto">
          <a:xfrm>
            <a:off x="150813" y="308768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4303" name="Oval 73"/>
          <p:cNvSpPr>
            <a:spLocks noChangeArrowheads="1"/>
          </p:cNvSpPr>
          <p:nvPr/>
        </p:nvSpPr>
        <p:spPr bwMode="auto">
          <a:xfrm>
            <a:off x="119063" y="2894013"/>
            <a:ext cx="71437" cy="714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4" name="Line 74"/>
          <p:cNvSpPr>
            <a:spLocks noChangeShapeType="1"/>
          </p:cNvSpPr>
          <p:nvPr/>
        </p:nvSpPr>
        <p:spPr bwMode="auto">
          <a:xfrm>
            <a:off x="7620000" y="331628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043" name="Text Box 75"/>
          <p:cNvSpPr txBox="1">
            <a:spLocks noChangeArrowheads="1"/>
          </p:cNvSpPr>
          <p:nvPr/>
        </p:nvSpPr>
        <p:spPr bwMode="auto">
          <a:xfrm>
            <a:off x="7753350" y="3259138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54306" name="Group 76"/>
          <p:cNvGrpSpPr>
            <a:grpSpLocks/>
          </p:cNvGrpSpPr>
          <p:nvPr/>
        </p:nvGrpSpPr>
        <p:grpSpPr bwMode="auto">
          <a:xfrm>
            <a:off x="592138" y="3929063"/>
            <a:ext cx="7923212" cy="2547937"/>
            <a:chOff x="373" y="1965"/>
            <a:chExt cx="4991" cy="1605"/>
          </a:xfrm>
        </p:grpSpPr>
        <p:sp>
          <p:nvSpPr>
            <p:cNvPr id="724045" name="Rectangle 77"/>
            <p:cNvSpPr>
              <a:spLocks noChangeArrowheads="1"/>
            </p:cNvSpPr>
            <p:nvPr/>
          </p:nvSpPr>
          <p:spPr bwMode="auto">
            <a:xfrm>
              <a:off x="530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46" name="Rectangle 78"/>
            <p:cNvSpPr>
              <a:spLocks noChangeArrowheads="1"/>
            </p:cNvSpPr>
            <p:nvPr/>
          </p:nvSpPr>
          <p:spPr bwMode="auto">
            <a:xfrm>
              <a:off x="489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47" name="Rectangle 79"/>
            <p:cNvSpPr>
              <a:spLocks noChangeArrowheads="1"/>
            </p:cNvSpPr>
            <p:nvPr/>
          </p:nvSpPr>
          <p:spPr bwMode="auto">
            <a:xfrm>
              <a:off x="4679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48" name="Rectangle 80"/>
            <p:cNvSpPr>
              <a:spLocks noChangeArrowheads="1"/>
            </p:cNvSpPr>
            <p:nvPr/>
          </p:nvSpPr>
          <p:spPr bwMode="auto">
            <a:xfrm>
              <a:off x="4318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49" name="Rectangle 81"/>
            <p:cNvSpPr>
              <a:spLocks noChangeArrowheads="1"/>
            </p:cNvSpPr>
            <p:nvPr/>
          </p:nvSpPr>
          <p:spPr bwMode="auto">
            <a:xfrm>
              <a:off x="411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0" name="Rectangle 82"/>
            <p:cNvSpPr>
              <a:spLocks noChangeArrowheads="1"/>
            </p:cNvSpPr>
            <p:nvPr/>
          </p:nvSpPr>
          <p:spPr bwMode="auto">
            <a:xfrm>
              <a:off x="3944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1" name="Rectangle 83"/>
            <p:cNvSpPr>
              <a:spLocks noChangeArrowheads="1"/>
            </p:cNvSpPr>
            <p:nvPr/>
          </p:nvSpPr>
          <p:spPr bwMode="auto">
            <a:xfrm>
              <a:off x="357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2" name="Rectangle 84"/>
            <p:cNvSpPr>
              <a:spLocks noChangeArrowheads="1"/>
            </p:cNvSpPr>
            <p:nvPr/>
          </p:nvSpPr>
          <p:spPr bwMode="auto">
            <a:xfrm>
              <a:off x="337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3" name="Rectangle 85"/>
            <p:cNvSpPr>
              <a:spLocks noChangeArrowheads="1"/>
            </p:cNvSpPr>
            <p:nvPr/>
          </p:nvSpPr>
          <p:spPr bwMode="auto">
            <a:xfrm>
              <a:off x="3208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4" name="Rectangle 86"/>
            <p:cNvSpPr>
              <a:spLocks noChangeArrowheads="1"/>
            </p:cNvSpPr>
            <p:nvPr/>
          </p:nvSpPr>
          <p:spPr bwMode="auto">
            <a:xfrm>
              <a:off x="303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5" name="Rectangle 87"/>
            <p:cNvSpPr>
              <a:spLocks noChangeArrowheads="1"/>
            </p:cNvSpPr>
            <p:nvPr/>
          </p:nvSpPr>
          <p:spPr bwMode="auto">
            <a:xfrm>
              <a:off x="2674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6" name="Rectangle 88"/>
            <p:cNvSpPr>
              <a:spLocks noChangeArrowheads="1"/>
            </p:cNvSpPr>
            <p:nvPr/>
          </p:nvSpPr>
          <p:spPr bwMode="auto">
            <a:xfrm>
              <a:off x="240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7" name="Rectangle 89"/>
            <p:cNvSpPr>
              <a:spLocks noChangeArrowheads="1"/>
            </p:cNvSpPr>
            <p:nvPr/>
          </p:nvSpPr>
          <p:spPr bwMode="auto">
            <a:xfrm>
              <a:off x="2241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8" name="Rectangle 90"/>
            <p:cNvSpPr>
              <a:spLocks noChangeArrowheads="1"/>
            </p:cNvSpPr>
            <p:nvPr/>
          </p:nvSpPr>
          <p:spPr bwMode="auto">
            <a:xfrm>
              <a:off x="2079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9" name="Rectangle 91"/>
            <p:cNvSpPr>
              <a:spLocks noChangeArrowheads="1"/>
            </p:cNvSpPr>
            <p:nvPr/>
          </p:nvSpPr>
          <p:spPr bwMode="auto">
            <a:xfrm>
              <a:off x="190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0" name="Rectangle 92"/>
            <p:cNvSpPr>
              <a:spLocks noChangeArrowheads="1"/>
            </p:cNvSpPr>
            <p:nvPr/>
          </p:nvSpPr>
          <p:spPr bwMode="auto">
            <a:xfrm>
              <a:off x="151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1" name="Rectangle 93"/>
            <p:cNvSpPr>
              <a:spLocks noChangeArrowheads="1"/>
            </p:cNvSpPr>
            <p:nvPr/>
          </p:nvSpPr>
          <p:spPr bwMode="auto">
            <a:xfrm>
              <a:off x="110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2" name="Rectangle 94"/>
            <p:cNvSpPr>
              <a:spLocks noChangeArrowheads="1"/>
            </p:cNvSpPr>
            <p:nvPr/>
          </p:nvSpPr>
          <p:spPr bwMode="auto">
            <a:xfrm>
              <a:off x="90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3" name="Rectangle 95"/>
            <p:cNvSpPr>
              <a:spLocks noChangeArrowheads="1"/>
            </p:cNvSpPr>
            <p:nvPr/>
          </p:nvSpPr>
          <p:spPr bwMode="auto">
            <a:xfrm>
              <a:off x="51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4" name="Rectangle 96"/>
            <p:cNvSpPr>
              <a:spLocks noChangeArrowheads="1"/>
            </p:cNvSpPr>
            <p:nvPr/>
          </p:nvSpPr>
          <p:spPr bwMode="auto">
            <a:xfrm>
              <a:off x="4218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5" name="Rectangle 97"/>
            <p:cNvSpPr>
              <a:spLocks noChangeArrowheads="1"/>
            </p:cNvSpPr>
            <p:nvPr/>
          </p:nvSpPr>
          <p:spPr bwMode="auto">
            <a:xfrm>
              <a:off x="3813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6" name="Rectangle 98"/>
            <p:cNvSpPr>
              <a:spLocks noChangeArrowheads="1"/>
            </p:cNvSpPr>
            <p:nvPr/>
          </p:nvSpPr>
          <p:spPr bwMode="auto">
            <a:xfrm>
              <a:off x="3612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7" name="Rectangle 99"/>
            <p:cNvSpPr>
              <a:spLocks noChangeArrowheads="1"/>
            </p:cNvSpPr>
            <p:nvPr/>
          </p:nvSpPr>
          <p:spPr bwMode="auto">
            <a:xfrm>
              <a:off x="3237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8" name="Rectangle 100"/>
            <p:cNvSpPr>
              <a:spLocks noChangeArrowheads="1"/>
            </p:cNvSpPr>
            <p:nvPr/>
          </p:nvSpPr>
          <p:spPr bwMode="auto">
            <a:xfrm>
              <a:off x="303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9" name="Rectangle 101"/>
            <p:cNvSpPr>
              <a:spLocks noChangeArrowheads="1"/>
            </p:cNvSpPr>
            <p:nvPr/>
          </p:nvSpPr>
          <p:spPr bwMode="auto">
            <a:xfrm>
              <a:off x="2872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0" name="Rectangle 102"/>
            <p:cNvSpPr>
              <a:spLocks noChangeArrowheads="1"/>
            </p:cNvSpPr>
            <p:nvPr/>
          </p:nvSpPr>
          <p:spPr bwMode="auto">
            <a:xfrm>
              <a:off x="2506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1" name="Rectangle 103"/>
            <p:cNvSpPr>
              <a:spLocks noChangeArrowheads="1"/>
            </p:cNvSpPr>
            <p:nvPr/>
          </p:nvSpPr>
          <p:spPr bwMode="auto">
            <a:xfrm>
              <a:off x="2238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2" name="Rectangle 104"/>
            <p:cNvSpPr>
              <a:spLocks noChangeArrowheads="1"/>
            </p:cNvSpPr>
            <p:nvPr/>
          </p:nvSpPr>
          <p:spPr bwMode="auto">
            <a:xfrm>
              <a:off x="2073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3" name="Rectangle 105"/>
            <p:cNvSpPr>
              <a:spLocks noChangeArrowheads="1"/>
            </p:cNvSpPr>
            <p:nvPr/>
          </p:nvSpPr>
          <p:spPr bwMode="auto">
            <a:xfrm>
              <a:off x="1911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4" name="Rectangle 106"/>
            <p:cNvSpPr>
              <a:spLocks noChangeArrowheads="1"/>
            </p:cNvSpPr>
            <p:nvPr/>
          </p:nvSpPr>
          <p:spPr bwMode="auto">
            <a:xfrm>
              <a:off x="151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5" name="Rectangle 107"/>
            <p:cNvSpPr>
              <a:spLocks noChangeArrowheads="1"/>
            </p:cNvSpPr>
            <p:nvPr/>
          </p:nvSpPr>
          <p:spPr bwMode="auto">
            <a:xfrm>
              <a:off x="1109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6" name="Rectangle 108"/>
            <p:cNvSpPr>
              <a:spLocks noChangeArrowheads="1"/>
            </p:cNvSpPr>
            <p:nvPr/>
          </p:nvSpPr>
          <p:spPr bwMode="auto">
            <a:xfrm>
              <a:off x="91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7" name="Rectangle 109"/>
            <p:cNvSpPr>
              <a:spLocks noChangeArrowheads="1"/>
            </p:cNvSpPr>
            <p:nvPr/>
          </p:nvSpPr>
          <p:spPr bwMode="auto">
            <a:xfrm>
              <a:off x="517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8" name="Rectangle 110"/>
            <p:cNvSpPr>
              <a:spLocks noChangeArrowheads="1"/>
            </p:cNvSpPr>
            <p:nvPr/>
          </p:nvSpPr>
          <p:spPr bwMode="auto">
            <a:xfrm>
              <a:off x="323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9" name="Rectangle 111"/>
            <p:cNvSpPr>
              <a:spLocks noChangeArrowheads="1"/>
            </p:cNvSpPr>
            <p:nvPr/>
          </p:nvSpPr>
          <p:spPr bwMode="auto">
            <a:xfrm>
              <a:off x="283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0" name="Rectangle 112"/>
            <p:cNvSpPr>
              <a:spLocks noChangeArrowheads="1"/>
            </p:cNvSpPr>
            <p:nvPr/>
          </p:nvSpPr>
          <p:spPr bwMode="auto">
            <a:xfrm>
              <a:off x="263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1" name="Rectangle 113"/>
            <p:cNvSpPr>
              <a:spLocks noChangeArrowheads="1"/>
            </p:cNvSpPr>
            <p:nvPr/>
          </p:nvSpPr>
          <p:spPr bwMode="auto">
            <a:xfrm>
              <a:off x="2283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2" name="Rectangle 114"/>
            <p:cNvSpPr>
              <a:spLocks noChangeArrowheads="1"/>
            </p:cNvSpPr>
            <p:nvPr/>
          </p:nvSpPr>
          <p:spPr bwMode="auto">
            <a:xfrm>
              <a:off x="2014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3" name="Rectangle 115"/>
            <p:cNvSpPr>
              <a:spLocks noChangeArrowheads="1"/>
            </p:cNvSpPr>
            <p:nvPr/>
          </p:nvSpPr>
          <p:spPr bwMode="auto">
            <a:xfrm>
              <a:off x="1850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4" name="Rectangle 116"/>
            <p:cNvSpPr>
              <a:spLocks noChangeArrowheads="1"/>
            </p:cNvSpPr>
            <p:nvPr/>
          </p:nvSpPr>
          <p:spPr bwMode="auto">
            <a:xfrm>
              <a:off x="147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5" name="Rectangle 117"/>
            <p:cNvSpPr>
              <a:spLocks noChangeArrowheads="1"/>
            </p:cNvSpPr>
            <p:nvPr/>
          </p:nvSpPr>
          <p:spPr bwMode="auto">
            <a:xfrm>
              <a:off x="107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6" name="Rectangle 118"/>
            <p:cNvSpPr>
              <a:spLocks noChangeArrowheads="1"/>
            </p:cNvSpPr>
            <p:nvPr/>
          </p:nvSpPr>
          <p:spPr bwMode="auto">
            <a:xfrm>
              <a:off x="87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7" name="Rectangle 119"/>
            <p:cNvSpPr>
              <a:spLocks noChangeArrowheads="1"/>
            </p:cNvSpPr>
            <p:nvPr/>
          </p:nvSpPr>
          <p:spPr bwMode="auto">
            <a:xfrm>
              <a:off x="503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8" name="Rectangle 120"/>
            <p:cNvSpPr>
              <a:spLocks noChangeArrowheads="1"/>
            </p:cNvSpPr>
            <p:nvPr/>
          </p:nvSpPr>
          <p:spPr bwMode="auto">
            <a:xfrm>
              <a:off x="1581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9" name="Rectangle 121"/>
            <p:cNvSpPr>
              <a:spLocks noChangeArrowheads="1"/>
            </p:cNvSpPr>
            <p:nvPr/>
          </p:nvSpPr>
          <p:spPr bwMode="auto">
            <a:xfrm>
              <a:off x="1179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0" name="Rectangle 122"/>
            <p:cNvSpPr>
              <a:spLocks noChangeArrowheads="1"/>
            </p:cNvSpPr>
            <p:nvPr/>
          </p:nvSpPr>
          <p:spPr bwMode="auto">
            <a:xfrm>
              <a:off x="910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1" name="Rectangle 123"/>
            <p:cNvSpPr>
              <a:spLocks noChangeArrowheads="1"/>
            </p:cNvSpPr>
            <p:nvPr/>
          </p:nvSpPr>
          <p:spPr bwMode="auto">
            <a:xfrm>
              <a:off x="514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2" name="Rectangle 124"/>
            <p:cNvSpPr>
              <a:spLocks noChangeArrowheads="1"/>
            </p:cNvSpPr>
            <p:nvPr/>
          </p:nvSpPr>
          <p:spPr bwMode="auto">
            <a:xfrm>
              <a:off x="5154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3" name="Rectangle 125"/>
            <p:cNvSpPr>
              <a:spLocks noChangeArrowheads="1"/>
            </p:cNvSpPr>
            <p:nvPr/>
          </p:nvSpPr>
          <p:spPr bwMode="auto">
            <a:xfrm>
              <a:off x="4740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4" name="Rectangle 126"/>
            <p:cNvSpPr>
              <a:spLocks noChangeArrowheads="1"/>
            </p:cNvSpPr>
            <p:nvPr/>
          </p:nvSpPr>
          <p:spPr bwMode="auto">
            <a:xfrm>
              <a:off x="4585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5" name="Rectangle 127"/>
            <p:cNvSpPr>
              <a:spLocks noChangeArrowheads="1"/>
            </p:cNvSpPr>
            <p:nvPr/>
          </p:nvSpPr>
          <p:spPr bwMode="auto">
            <a:xfrm>
              <a:off x="4181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6" name="Rectangle 128"/>
            <p:cNvSpPr>
              <a:spLocks noChangeArrowheads="1"/>
            </p:cNvSpPr>
            <p:nvPr/>
          </p:nvSpPr>
          <p:spPr bwMode="auto">
            <a:xfrm>
              <a:off x="4018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7" name="Rectangle 129"/>
            <p:cNvSpPr>
              <a:spLocks noChangeArrowheads="1"/>
            </p:cNvSpPr>
            <p:nvPr/>
          </p:nvSpPr>
          <p:spPr bwMode="auto">
            <a:xfrm>
              <a:off x="385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8" name="Rectangle 130"/>
            <p:cNvSpPr>
              <a:spLocks noChangeArrowheads="1"/>
            </p:cNvSpPr>
            <p:nvPr/>
          </p:nvSpPr>
          <p:spPr bwMode="auto">
            <a:xfrm>
              <a:off x="3426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9" name="Rectangle 131"/>
            <p:cNvSpPr>
              <a:spLocks noChangeArrowheads="1"/>
            </p:cNvSpPr>
            <p:nvPr/>
          </p:nvSpPr>
          <p:spPr bwMode="auto">
            <a:xfrm>
              <a:off x="3286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0" name="Rectangle 132"/>
            <p:cNvSpPr>
              <a:spLocks noChangeArrowheads="1"/>
            </p:cNvSpPr>
            <p:nvPr/>
          </p:nvSpPr>
          <p:spPr bwMode="auto">
            <a:xfrm>
              <a:off x="311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1" name="Rectangle 133"/>
            <p:cNvSpPr>
              <a:spLocks noChangeArrowheads="1"/>
            </p:cNvSpPr>
            <p:nvPr/>
          </p:nvSpPr>
          <p:spPr bwMode="auto">
            <a:xfrm>
              <a:off x="2942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2" name="Rectangle 134"/>
            <p:cNvSpPr>
              <a:spLocks noChangeArrowheads="1"/>
            </p:cNvSpPr>
            <p:nvPr/>
          </p:nvSpPr>
          <p:spPr bwMode="auto">
            <a:xfrm>
              <a:off x="2470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3" name="Rectangle 135"/>
            <p:cNvSpPr>
              <a:spLocks noChangeArrowheads="1"/>
            </p:cNvSpPr>
            <p:nvPr/>
          </p:nvSpPr>
          <p:spPr bwMode="auto">
            <a:xfrm>
              <a:off x="231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4" name="Rectangle 136"/>
            <p:cNvSpPr>
              <a:spLocks noChangeArrowheads="1"/>
            </p:cNvSpPr>
            <p:nvPr/>
          </p:nvSpPr>
          <p:spPr bwMode="auto">
            <a:xfrm>
              <a:off x="2157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5" name="Rectangle 137"/>
            <p:cNvSpPr>
              <a:spLocks noChangeArrowheads="1"/>
            </p:cNvSpPr>
            <p:nvPr/>
          </p:nvSpPr>
          <p:spPr bwMode="auto">
            <a:xfrm>
              <a:off x="1981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6" name="Rectangle 138"/>
            <p:cNvSpPr>
              <a:spLocks noChangeArrowheads="1"/>
            </p:cNvSpPr>
            <p:nvPr/>
          </p:nvSpPr>
          <p:spPr bwMode="auto">
            <a:xfrm>
              <a:off x="1813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7" name="Rectangle 139"/>
            <p:cNvSpPr>
              <a:spLocks noChangeArrowheads="1"/>
            </p:cNvSpPr>
            <p:nvPr/>
          </p:nvSpPr>
          <p:spPr bwMode="auto">
            <a:xfrm>
              <a:off x="1371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8" name="Rectangle 140"/>
            <p:cNvSpPr>
              <a:spLocks noChangeArrowheads="1"/>
            </p:cNvSpPr>
            <p:nvPr/>
          </p:nvSpPr>
          <p:spPr bwMode="auto">
            <a:xfrm>
              <a:off x="964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9" name="Rectangle 141"/>
            <p:cNvSpPr>
              <a:spLocks noChangeArrowheads="1"/>
            </p:cNvSpPr>
            <p:nvPr/>
          </p:nvSpPr>
          <p:spPr bwMode="auto">
            <a:xfrm>
              <a:off x="809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0" name="Rectangle 142"/>
            <p:cNvSpPr>
              <a:spLocks noChangeArrowheads="1"/>
            </p:cNvSpPr>
            <p:nvPr/>
          </p:nvSpPr>
          <p:spPr bwMode="auto">
            <a:xfrm>
              <a:off x="373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1" name="Rectangle 143"/>
            <p:cNvSpPr>
              <a:spLocks noChangeArrowheads="1"/>
            </p:cNvSpPr>
            <p:nvPr/>
          </p:nvSpPr>
          <p:spPr bwMode="auto">
            <a:xfrm>
              <a:off x="4068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2" name="Rectangle 144"/>
            <p:cNvSpPr>
              <a:spLocks noChangeArrowheads="1"/>
            </p:cNvSpPr>
            <p:nvPr/>
          </p:nvSpPr>
          <p:spPr bwMode="auto">
            <a:xfrm>
              <a:off x="3677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3" name="Rectangle 145"/>
            <p:cNvSpPr>
              <a:spLocks noChangeArrowheads="1"/>
            </p:cNvSpPr>
            <p:nvPr/>
          </p:nvSpPr>
          <p:spPr bwMode="auto">
            <a:xfrm>
              <a:off x="3514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4" name="Rectangle 146"/>
            <p:cNvSpPr>
              <a:spLocks noChangeArrowheads="1"/>
            </p:cNvSpPr>
            <p:nvPr/>
          </p:nvSpPr>
          <p:spPr bwMode="auto">
            <a:xfrm>
              <a:off x="3089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5" name="Rectangle 147"/>
            <p:cNvSpPr>
              <a:spLocks noChangeArrowheads="1"/>
            </p:cNvSpPr>
            <p:nvPr/>
          </p:nvSpPr>
          <p:spPr bwMode="auto">
            <a:xfrm>
              <a:off x="2950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6" name="Rectangle 148"/>
            <p:cNvSpPr>
              <a:spLocks noChangeArrowheads="1"/>
            </p:cNvSpPr>
            <p:nvPr/>
          </p:nvSpPr>
          <p:spPr bwMode="auto">
            <a:xfrm>
              <a:off x="2774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7" name="Rectangle 149"/>
            <p:cNvSpPr>
              <a:spLocks noChangeArrowheads="1"/>
            </p:cNvSpPr>
            <p:nvPr/>
          </p:nvSpPr>
          <p:spPr bwMode="auto">
            <a:xfrm>
              <a:off x="2302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8" name="Rectangle 150"/>
            <p:cNvSpPr>
              <a:spLocks noChangeArrowheads="1"/>
            </p:cNvSpPr>
            <p:nvPr/>
          </p:nvSpPr>
          <p:spPr bwMode="auto">
            <a:xfrm>
              <a:off x="2142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9" name="Rectangle 151"/>
            <p:cNvSpPr>
              <a:spLocks noChangeArrowheads="1"/>
            </p:cNvSpPr>
            <p:nvPr/>
          </p:nvSpPr>
          <p:spPr bwMode="auto">
            <a:xfrm>
              <a:off x="1989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0" name="Rectangle 152"/>
            <p:cNvSpPr>
              <a:spLocks noChangeArrowheads="1"/>
            </p:cNvSpPr>
            <p:nvPr/>
          </p:nvSpPr>
          <p:spPr bwMode="auto">
            <a:xfrm>
              <a:off x="1813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1" name="Rectangle 153"/>
            <p:cNvSpPr>
              <a:spLocks noChangeArrowheads="1"/>
            </p:cNvSpPr>
            <p:nvPr/>
          </p:nvSpPr>
          <p:spPr bwMode="auto">
            <a:xfrm>
              <a:off x="1364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2" name="Rectangle 154"/>
            <p:cNvSpPr>
              <a:spLocks noChangeArrowheads="1"/>
            </p:cNvSpPr>
            <p:nvPr/>
          </p:nvSpPr>
          <p:spPr bwMode="auto">
            <a:xfrm>
              <a:off x="979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3" name="Rectangle 155"/>
            <p:cNvSpPr>
              <a:spLocks noChangeArrowheads="1"/>
            </p:cNvSpPr>
            <p:nvPr/>
          </p:nvSpPr>
          <p:spPr bwMode="auto">
            <a:xfrm>
              <a:off x="816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4" name="Rectangle 156"/>
            <p:cNvSpPr>
              <a:spLocks noChangeArrowheads="1"/>
            </p:cNvSpPr>
            <p:nvPr/>
          </p:nvSpPr>
          <p:spPr bwMode="auto">
            <a:xfrm>
              <a:off x="373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5" name="Rectangle 157"/>
            <p:cNvSpPr>
              <a:spLocks noChangeArrowheads="1"/>
            </p:cNvSpPr>
            <p:nvPr/>
          </p:nvSpPr>
          <p:spPr bwMode="auto">
            <a:xfrm>
              <a:off x="3102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6" name="Rectangle 158"/>
            <p:cNvSpPr>
              <a:spLocks noChangeArrowheads="1"/>
            </p:cNvSpPr>
            <p:nvPr/>
          </p:nvSpPr>
          <p:spPr bwMode="auto">
            <a:xfrm>
              <a:off x="2690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7" name="Rectangle 159"/>
            <p:cNvSpPr>
              <a:spLocks noChangeArrowheads="1"/>
            </p:cNvSpPr>
            <p:nvPr/>
          </p:nvSpPr>
          <p:spPr bwMode="auto">
            <a:xfrm>
              <a:off x="2550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8" name="Rectangle 160"/>
            <p:cNvSpPr>
              <a:spLocks noChangeArrowheads="1"/>
            </p:cNvSpPr>
            <p:nvPr/>
          </p:nvSpPr>
          <p:spPr bwMode="auto">
            <a:xfrm>
              <a:off x="2079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9" name="Rectangle 161"/>
            <p:cNvSpPr>
              <a:spLocks noChangeArrowheads="1"/>
            </p:cNvSpPr>
            <p:nvPr/>
          </p:nvSpPr>
          <p:spPr bwMode="auto">
            <a:xfrm>
              <a:off x="1918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0" name="Rectangle 162"/>
            <p:cNvSpPr>
              <a:spLocks noChangeArrowheads="1"/>
            </p:cNvSpPr>
            <p:nvPr/>
          </p:nvSpPr>
          <p:spPr bwMode="auto">
            <a:xfrm>
              <a:off x="1765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1" name="Rectangle 163"/>
            <p:cNvSpPr>
              <a:spLocks noChangeArrowheads="1"/>
            </p:cNvSpPr>
            <p:nvPr/>
          </p:nvSpPr>
          <p:spPr bwMode="auto">
            <a:xfrm>
              <a:off x="1338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2" name="Rectangle 164"/>
            <p:cNvSpPr>
              <a:spLocks noChangeArrowheads="1"/>
            </p:cNvSpPr>
            <p:nvPr/>
          </p:nvSpPr>
          <p:spPr bwMode="auto">
            <a:xfrm>
              <a:off x="933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3" name="Rectangle 165"/>
            <p:cNvSpPr>
              <a:spLocks noChangeArrowheads="1"/>
            </p:cNvSpPr>
            <p:nvPr/>
          </p:nvSpPr>
          <p:spPr bwMode="auto">
            <a:xfrm>
              <a:off x="793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4" name="Rectangle 166"/>
            <p:cNvSpPr>
              <a:spLocks noChangeArrowheads="1"/>
            </p:cNvSpPr>
            <p:nvPr/>
          </p:nvSpPr>
          <p:spPr bwMode="auto">
            <a:xfrm>
              <a:off x="373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5" name="Rectangle 167"/>
            <p:cNvSpPr>
              <a:spLocks noChangeArrowheads="1"/>
            </p:cNvSpPr>
            <p:nvPr/>
          </p:nvSpPr>
          <p:spPr bwMode="auto">
            <a:xfrm>
              <a:off x="1433" y="2314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6" name="Rectangle 168"/>
            <p:cNvSpPr>
              <a:spLocks noChangeArrowheads="1"/>
            </p:cNvSpPr>
            <p:nvPr/>
          </p:nvSpPr>
          <p:spPr bwMode="auto">
            <a:xfrm>
              <a:off x="975" y="2314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7" name="Rectangle 169"/>
            <p:cNvSpPr>
              <a:spLocks noChangeArrowheads="1"/>
            </p:cNvSpPr>
            <p:nvPr/>
          </p:nvSpPr>
          <p:spPr bwMode="auto">
            <a:xfrm>
              <a:off x="814" y="2314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8" name="Rectangle 170"/>
            <p:cNvSpPr>
              <a:spLocks noChangeArrowheads="1"/>
            </p:cNvSpPr>
            <p:nvPr/>
          </p:nvSpPr>
          <p:spPr bwMode="auto">
            <a:xfrm>
              <a:off x="373" y="2314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9" name="Rectangle 171"/>
            <p:cNvSpPr>
              <a:spLocks noChangeArrowheads="1"/>
            </p:cNvSpPr>
            <p:nvPr/>
          </p:nvSpPr>
          <p:spPr bwMode="auto">
            <a:xfrm>
              <a:off x="2378" y="1990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0" name="Rectangle 172"/>
            <p:cNvSpPr>
              <a:spLocks noChangeArrowheads="1"/>
            </p:cNvSpPr>
            <p:nvPr/>
          </p:nvSpPr>
          <p:spPr bwMode="auto">
            <a:xfrm>
              <a:off x="2213" y="1990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1" name="Rectangle 173"/>
            <p:cNvSpPr>
              <a:spLocks noChangeArrowheads="1"/>
            </p:cNvSpPr>
            <p:nvPr/>
          </p:nvSpPr>
          <p:spPr bwMode="auto">
            <a:xfrm>
              <a:off x="1780" y="1990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2" name="Rectangle 174"/>
            <p:cNvSpPr>
              <a:spLocks noChangeArrowheads="1"/>
            </p:cNvSpPr>
            <p:nvPr/>
          </p:nvSpPr>
          <p:spPr bwMode="auto">
            <a:xfrm>
              <a:off x="1170" y="1990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3" name="Rectangle 175"/>
            <p:cNvSpPr>
              <a:spLocks noChangeArrowheads="1"/>
            </p:cNvSpPr>
            <p:nvPr/>
          </p:nvSpPr>
          <p:spPr bwMode="auto">
            <a:xfrm>
              <a:off x="767" y="1990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4" name="Rectangle 176"/>
            <p:cNvSpPr>
              <a:spLocks noChangeArrowheads="1"/>
            </p:cNvSpPr>
            <p:nvPr/>
          </p:nvSpPr>
          <p:spPr bwMode="auto">
            <a:xfrm>
              <a:off x="386" y="1990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5" name="Rectangle 177"/>
            <p:cNvSpPr>
              <a:spLocks noChangeArrowheads="1"/>
            </p:cNvSpPr>
            <p:nvPr/>
          </p:nvSpPr>
          <p:spPr bwMode="auto">
            <a:xfrm>
              <a:off x="2498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6" name="Rectangle 178"/>
            <p:cNvSpPr>
              <a:spLocks noChangeArrowheads="1"/>
            </p:cNvSpPr>
            <p:nvPr/>
          </p:nvSpPr>
          <p:spPr bwMode="auto">
            <a:xfrm>
              <a:off x="2323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7" name="Rectangle 179"/>
            <p:cNvSpPr>
              <a:spLocks noChangeArrowheads="1"/>
            </p:cNvSpPr>
            <p:nvPr/>
          </p:nvSpPr>
          <p:spPr bwMode="auto">
            <a:xfrm>
              <a:off x="1926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8" name="Rectangle 180"/>
            <p:cNvSpPr>
              <a:spLocks noChangeArrowheads="1"/>
            </p:cNvSpPr>
            <p:nvPr/>
          </p:nvSpPr>
          <p:spPr bwMode="auto">
            <a:xfrm>
              <a:off x="1308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9" name="Rectangle 181"/>
            <p:cNvSpPr>
              <a:spLocks noChangeArrowheads="1"/>
            </p:cNvSpPr>
            <p:nvPr/>
          </p:nvSpPr>
          <p:spPr bwMode="auto">
            <a:xfrm>
              <a:off x="924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0" name="Rectangle 182"/>
            <p:cNvSpPr>
              <a:spLocks noChangeArrowheads="1"/>
            </p:cNvSpPr>
            <p:nvPr/>
          </p:nvSpPr>
          <p:spPr bwMode="auto">
            <a:xfrm>
              <a:off x="480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1" name="Rectangle 183"/>
            <p:cNvSpPr>
              <a:spLocks noChangeArrowheads="1"/>
            </p:cNvSpPr>
            <p:nvPr/>
          </p:nvSpPr>
          <p:spPr bwMode="auto">
            <a:xfrm>
              <a:off x="5007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2" name="Rectangle 184"/>
            <p:cNvSpPr>
              <a:spLocks noChangeArrowheads="1"/>
            </p:cNvSpPr>
            <p:nvPr/>
          </p:nvSpPr>
          <p:spPr bwMode="auto">
            <a:xfrm>
              <a:off x="4425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3" name="Rectangle 185"/>
            <p:cNvSpPr>
              <a:spLocks noChangeArrowheads="1"/>
            </p:cNvSpPr>
            <p:nvPr/>
          </p:nvSpPr>
          <p:spPr bwMode="auto">
            <a:xfrm>
              <a:off x="3690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4" name="Rectangle 186"/>
            <p:cNvSpPr>
              <a:spLocks noChangeArrowheads="1"/>
            </p:cNvSpPr>
            <p:nvPr/>
          </p:nvSpPr>
          <p:spPr bwMode="auto">
            <a:xfrm>
              <a:off x="2782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5" name="Rectangle 187"/>
            <p:cNvSpPr>
              <a:spLocks noChangeArrowheads="1"/>
            </p:cNvSpPr>
            <p:nvPr/>
          </p:nvSpPr>
          <p:spPr bwMode="auto">
            <a:xfrm>
              <a:off x="1644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6" name="Rectangle 188"/>
            <p:cNvSpPr>
              <a:spLocks noChangeArrowheads="1"/>
            </p:cNvSpPr>
            <p:nvPr/>
          </p:nvSpPr>
          <p:spPr bwMode="auto">
            <a:xfrm>
              <a:off x="1224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7" name="Rectangle 189"/>
            <p:cNvSpPr>
              <a:spLocks noChangeArrowheads="1"/>
            </p:cNvSpPr>
            <p:nvPr/>
          </p:nvSpPr>
          <p:spPr bwMode="auto">
            <a:xfrm>
              <a:off x="639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8" name="Rectangle 190"/>
            <p:cNvSpPr>
              <a:spLocks noChangeArrowheads="1"/>
            </p:cNvSpPr>
            <p:nvPr/>
          </p:nvSpPr>
          <p:spPr bwMode="auto">
            <a:xfrm>
              <a:off x="3921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9" name="Rectangle 191"/>
            <p:cNvSpPr>
              <a:spLocks noChangeArrowheads="1"/>
            </p:cNvSpPr>
            <p:nvPr/>
          </p:nvSpPr>
          <p:spPr bwMode="auto">
            <a:xfrm>
              <a:off x="335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0" name="Rectangle 192"/>
            <p:cNvSpPr>
              <a:spLocks noChangeArrowheads="1"/>
            </p:cNvSpPr>
            <p:nvPr/>
          </p:nvSpPr>
          <p:spPr bwMode="auto">
            <a:xfrm>
              <a:off x="261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1" name="Rectangle 193"/>
            <p:cNvSpPr>
              <a:spLocks noChangeArrowheads="1"/>
            </p:cNvSpPr>
            <p:nvPr/>
          </p:nvSpPr>
          <p:spPr bwMode="auto">
            <a:xfrm>
              <a:off x="164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2" name="Rectangle 194"/>
            <p:cNvSpPr>
              <a:spLocks noChangeArrowheads="1"/>
            </p:cNvSpPr>
            <p:nvPr/>
          </p:nvSpPr>
          <p:spPr bwMode="auto">
            <a:xfrm>
              <a:off x="1217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3" name="Rectangle 195"/>
            <p:cNvSpPr>
              <a:spLocks noChangeArrowheads="1"/>
            </p:cNvSpPr>
            <p:nvPr/>
          </p:nvSpPr>
          <p:spPr bwMode="auto">
            <a:xfrm>
              <a:off x="647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4" name="Rectangle 196"/>
            <p:cNvSpPr>
              <a:spLocks noChangeArrowheads="1"/>
            </p:cNvSpPr>
            <p:nvPr/>
          </p:nvSpPr>
          <p:spPr bwMode="auto">
            <a:xfrm>
              <a:off x="2955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5" name="Rectangle 197"/>
            <p:cNvSpPr>
              <a:spLocks noChangeArrowheads="1"/>
            </p:cNvSpPr>
            <p:nvPr/>
          </p:nvSpPr>
          <p:spPr bwMode="auto">
            <a:xfrm>
              <a:off x="2390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6" name="Rectangle 198"/>
            <p:cNvSpPr>
              <a:spLocks noChangeArrowheads="1"/>
            </p:cNvSpPr>
            <p:nvPr/>
          </p:nvSpPr>
          <p:spPr bwMode="auto">
            <a:xfrm>
              <a:off x="1596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7" name="Rectangle 199"/>
            <p:cNvSpPr>
              <a:spLocks noChangeArrowheads="1"/>
            </p:cNvSpPr>
            <p:nvPr/>
          </p:nvSpPr>
          <p:spPr bwMode="auto">
            <a:xfrm>
              <a:off x="1192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8" name="Rectangle 200"/>
            <p:cNvSpPr>
              <a:spLocks noChangeArrowheads="1"/>
            </p:cNvSpPr>
            <p:nvPr/>
          </p:nvSpPr>
          <p:spPr bwMode="auto">
            <a:xfrm>
              <a:off x="624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9" name="Rectangle 201"/>
            <p:cNvSpPr>
              <a:spLocks noChangeArrowheads="1"/>
            </p:cNvSpPr>
            <p:nvPr/>
          </p:nvSpPr>
          <p:spPr bwMode="auto">
            <a:xfrm>
              <a:off x="1286" y="2289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0" name="Rectangle 202"/>
            <p:cNvSpPr>
              <a:spLocks noChangeArrowheads="1"/>
            </p:cNvSpPr>
            <p:nvPr/>
          </p:nvSpPr>
          <p:spPr bwMode="auto">
            <a:xfrm>
              <a:off x="644" y="2289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1" name="Rectangle 203"/>
            <p:cNvSpPr>
              <a:spLocks noChangeArrowheads="1"/>
            </p:cNvSpPr>
            <p:nvPr/>
          </p:nvSpPr>
          <p:spPr bwMode="auto">
            <a:xfrm>
              <a:off x="2033" y="1965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2" name="Rectangle 204"/>
            <p:cNvSpPr>
              <a:spLocks noChangeArrowheads="1"/>
            </p:cNvSpPr>
            <p:nvPr/>
          </p:nvSpPr>
          <p:spPr bwMode="auto">
            <a:xfrm>
              <a:off x="587" y="1965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3" name="Rectangle 205"/>
            <p:cNvSpPr>
              <a:spLocks noChangeArrowheads="1"/>
            </p:cNvSpPr>
            <p:nvPr/>
          </p:nvSpPr>
          <p:spPr bwMode="auto">
            <a:xfrm>
              <a:off x="2614" y="3402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4" name="Rectangle 206"/>
            <p:cNvSpPr>
              <a:spLocks noChangeArrowheads="1"/>
            </p:cNvSpPr>
            <p:nvPr/>
          </p:nvSpPr>
          <p:spPr bwMode="auto">
            <a:xfrm>
              <a:off x="2446" y="3078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5" name="Rectangle 207"/>
            <p:cNvSpPr>
              <a:spLocks noChangeArrowheads="1"/>
            </p:cNvSpPr>
            <p:nvPr/>
          </p:nvSpPr>
          <p:spPr bwMode="auto">
            <a:xfrm>
              <a:off x="2222" y="2755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6" name="Rectangle 208"/>
            <p:cNvSpPr>
              <a:spLocks noChangeArrowheads="1"/>
            </p:cNvSpPr>
            <p:nvPr/>
          </p:nvSpPr>
          <p:spPr bwMode="auto">
            <a:xfrm>
              <a:off x="1118" y="2431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7" name="Text Box 209"/>
            <p:cNvSpPr txBox="1">
              <a:spLocks noChangeArrowheads="1"/>
            </p:cNvSpPr>
            <p:nvPr/>
          </p:nvSpPr>
          <p:spPr bwMode="auto">
            <a:xfrm>
              <a:off x="864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700338" y="5516563"/>
            <a:ext cx="4606925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=0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，加法</a:t>
            </a: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=1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，逻辑运算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2662238" y="1804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92150"/>
            <a:ext cx="6884988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250825" y="188913"/>
            <a:ext cx="144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66950" y="1557338"/>
            <a:ext cx="6769100" cy="2576512"/>
            <a:chOff x="2596" y="1968"/>
            <a:chExt cx="2876" cy="1623"/>
          </a:xfrm>
        </p:grpSpPr>
        <p:sp>
          <p:nvSpPr>
            <p:cNvPr id="785414" name="Text Box 6"/>
            <p:cNvSpPr txBox="1">
              <a:spLocks noChangeArrowheads="1"/>
            </p:cNvSpPr>
            <p:nvPr/>
          </p:nvSpPr>
          <p:spPr bwMode="auto">
            <a:xfrm>
              <a:off x="2928" y="1968"/>
              <a:ext cx="2400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1  1  0  0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………..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</a:t>
              </a:r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………..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2784" y="3216"/>
              <a:ext cx="26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5416" name="Text Box 8"/>
            <p:cNvSpPr txBox="1">
              <a:spLocks noChangeArrowheads="1"/>
            </p:cNvSpPr>
            <p:nvPr/>
          </p:nvSpPr>
          <p:spPr bwMode="auto">
            <a:xfrm>
              <a:off x="2736" y="3264"/>
              <a:ext cx="25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0  0  0  1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………..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Di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85417" name="Text Box 9"/>
            <p:cNvSpPr txBox="1">
              <a:spLocks noChangeArrowheads="1"/>
            </p:cNvSpPr>
            <p:nvPr/>
          </p:nvSpPr>
          <p:spPr bwMode="auto">
            <a:xfrm>
              <a:off x="2596" y="2772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—</a:t>
              </a:r>
            </a:p>
          </p:txBody>
        </p:sp>
      </p:grpSp>
      <p:sp>
        <p:nvSpPr>
          <p:cNvPr id="785421" name="Rectangle 13"/>
          <p:cNvSpPr>
            <a:spLocks noChangeArrowheads="1"/>
          </p:cNvSpPr>
          <p:nvPr/>
        </p:nvSpPr>
        <p:spPr bwMode="auto">
          <a:xfrm>
            <a:off x="4356100" y="2852738"/>
            <a:ext cx="2175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…………  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0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endParaRPr kumimoji="0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324" name="Line 15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6325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二进制全减器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4"/>
          <p:cNvGrpSpPr>
            <a:grpSpLocks/>
          </p:cNvGrpSpPr>
          <p:nvPr/>
        </p:nvGrpSpPr>
        <p:grpSpPr bwMode="auto">
          <a:xfrm>
            <a:off x="2555875" y="981075"/>
            <a:ext cx="4465638" cy="5688013"/>
            <a:chOff x="1972" y="346"/>
            <a:chExt cx="2813" cy="3583"/>
          </a:xfrm>
        </p:grpSpPr>
        <p:sp>
          <p:nvSpPr>
            <p:cNvPr id="57350" name="Rectangle 5"/>
            <p:cNvSpPr>
              <a:spLocks noChangeArrowheads="1"/>
            </p:cNvSpPr>
            <p:nvPr/>
          </p:nvSpPr>
          <p:spPr bwMode="auto">
            <a:xfrm>
              <a:off x="1972" y="346"/>
              <a:ext cx="2767" cy="358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1" name="Line 6"/>
            <p:cNvSpPr>
              <a:spLocks noChangeShapeType="1"/>
            </p:cNvSpPr>
            <p:nvPr/>
          </p:nvSpPr>
          <p:spPr bwMode="auto">
            <a:xfrm>
              <a:off x="2018" y="754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2" name="Line 7"/>
            <p:cNvSpPr>
              <a:spLocks noChangeShapeType="1"/>
            </p:cNvSpPr>
            <p:nvPr/>
          </p:nvSpPr>
          <p:spPr bwMode="auto">
            <a:xfrm>
              <a:off x="2018" y="2205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3" name="Line 8"/>
            <p:cNvSpPr>
              <a:spLocks noChangeShapeType="1"/>
            </p:cNvSpPr>
            <p:nvPr/>
          </p:nvSpPr>
          <p:spPr bwMode="auto">
            <a:xfrm>
              <a:off x="2018" y="3067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4" name="Line 9"/>
            <p:cNvSpPr>
              <a:spLocks noChangeShapeType="1"/>
            </p:cNvSpPr>
            <p:nvPr/>
          </p:nvSpPr>
          <p:spPr bwMode="auto">
            <a:xfrm>
              <a:off x="2018" y="2659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5" name="Line 10"/>
            <p:cNvSpPr>
              <a:spLocks noChangeShapeType="1"/>
            </p:cNvSpPr>
            <p:nvPr/>
          </p:nvSpPr>
          <p:spPr bwMode="auto">
            <a:xfrm>
              <a:off x="2018" y="3475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6" name="Line 11"/>
            <p:cNvSpPr>
              <a:spLocks noChangeShapeType="1"/>
            </p:cNvSpPr>
            <p:nvPr/>
          </p:nvSpPr>
          <p:spPr bwMode="auto">
            <a:xfrm>
              <a:off x="2018" y="3067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7" name="Line 12"/>
            <p:cNvSpPr>
              <a:spLocks noChangeShapeType="1"/>
            </p:cNvSpPr>
            <p:nvPr/>
          </p:nvSpPr>
          <p:spPr bwMode="auto">
            <a:xfrm>
              <a:off x="2018" y="1434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8" name="Line 13"/>
            <p:cNvSpPr>
              <a:spLocks noChangeShapeType="1"/>
            </p:cNvSpPr>
            <p:nvPr/>
          </p:nvSpPr>
          <p:spPr bwMode="auto">
            <a:xfrm>
              <a:off x="2018" y="1842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9" name="Line 14"/>
            <p:cNvSpPr>
              <a:spLocks noChangeShapeType="1"/>
            </p:cNvSpPr>
            <p:nvPr/>
          </p:nvSpPr>
          <p:spPr bwMode="auto">
            <a:xfrm>
              <a:off x="2018" y="1117"/>
              <a:ext cx="27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0" name="Line 15"/>
            <p:cNvSpPr>
              <a:spLocks noChangeShapeType="1"/>
            </p:cNvSpPr>
            <p:nvPr/>
          </p:nvSpPr>
          <p:spPr bwMode="auto">
            <a:xfrm>
              <a:off x="2562" y="346"/>
              <a:ext cx="0" cy="3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1" name="Line 16"/>
            <p:cNvSpPr>
              <a:spLocks noChangeShapeType="1"/>
            </p:cNvSpPr>
            <p:nvPr/>
          </p:nvSpPr>
          <p:spPr bwMode="auto">
            <a:xfrm>
              <a:off x="3651" y="346"/>
              <a:ext cx="0" cy="3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2" name="Line 17"/>
            <p:cNvSpPr>
              <a:spLocks noChangeShapeType="1"/>
            </p:cNvSpPr>
            <p:nvPr/>
          </p:nvSpPr>
          <p:spPr bwMode="auto">
            <a:xfrm>
              <a:off x="3061" y="346"/>
              <a:ext cx="0" cy="3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3" name="Line 18"/>
            <p:cNvSpPr>
              <a:spLocks noChangeShapeType="1"/>
            </p:cNvSpPr>
            <p:nvPr/>
          </p:nvSpPr>
          <p:spPr bwMode="auto">
            <a:xfrm>
              <a:off x="4241" y="346"/>
              <a:ext cx="0" cy="3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Line 19"/>
            <p:cNvSpPr>
              <a:spLocks noChangeShapeType="1"/>
            </p:cNvSpPr>
            <p:nvPr/>
          </p:nvSpPr>
          <p:spPr bwMode="auto">
            <a:xfrm>
              <a:off x="3651" y="346"/>
              <a:ext cx="0" cy="3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6452" name="Rectangle 20"/>
            <p:cNvSpPr>
              <a:spLocks noChangeArrowheads="1"/>
            </p:cNvSpPr>
            <p:nvPr/>
          </p:nvSpPr>
          <p:spPr bwMode="auto">
            <a:xfrm>
              <a:off x="2017" y="391"/>
              <a:ext cx="2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b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c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d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c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786453" name="Rectangle 21"/>
            <p:cNvSpPr>
              <a:spLocks noChangeArrowheads="1"/>
            </p:cNvSpPr>
            <p:nvPr/>
          </p:nvSpPr>
          <p:spPr bwMode="auto">
            <a:xfrm>
              <a:off x="2018" y="754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0           0          0           0         0</a:t>
              </a:r>
            </a:p>
          </p:txBody>
        </p:sp>
        <p:sp>
          <p:nvSpPr>
            <p:cNvPr id="786454" name="Rectangle 22"/>
            <p:cNvSpPr>
              <a:spLocks noChangeArrowheads="1"/>
            </p:cNvSpPr>
            <p:nvPr/>
          </p:nvSpPr>
          <p:spPr bwMode="auto">
            <a:xfrm>
              <a:off x="2018" y="1117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0           0          1           1         1</a:t>
              </a:r>
            </a:p>
          </p:txBody>
        </p:sp>
        <p:sp>
          <p:nvSpPr>
            <p:cNvPr id="786455" name="Rectangle 23"/>
            <p:cNvSpPr>
              <a:spLocks noChangeArrowheads="1"/>
            </p:cNvSpPr>
            <p:nvPr/>
          </p:nvSpPr>
          <p:spPr bwMode="auto">
            <a:xfrm>
              <a:off x="2018" y="1480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0           1          0           1         1</a:t>
              </a:r>
            </a:p>
          </p:txBody>
        </p:sp>
        <p:sp>
          <p:nvSpPr>
            <p:cNvPr id="786456" name="Rectangle 24"/>
            <p:cNvSpPr>
              <a:spLocks noChangeArrowheads="1"/>
            </p:cNvSpPr>
            <p:nvPr/>
          </p:nvSpPr>
          <p:spPr bwMode="auto">
            <a:xfrm>
              <a:off x="2018" y="1842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0           1          1           0         1</a:t>
              </a:r>
            </a:p>
          </p:txBody>
        </p:sp>
        <p:sp>
          <p:nvSpPr>
            <p:cNvPr id="786457" name="Rectangle 25"/>
            <p:cNvSpPr>
              <a:spLocks noChangeArrowheads="1"/>
            </p:cNvSpPr>
            <p:nvPr/>
          </p:nvSpPr>
          <p:spPr bwMode="auto">
            <a:xfrm>
              <a:off x="2018" y="2251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1           0          0           1         0</a:t>
              </a:r>
            </a:p>
          </p:txBody>
        </p:sp>
        <p:sp>
          <p:nvSpPr>
            <p:cNvPr id="786458" name="Rectangle 26"/>
            <p:cNvSpPr>
              <a:spLocks noChangeArrowheads="1"/>
            </p:cNvSpPr>
            <p:nvPr/>
          </p:nvSpPr>
          <p:spPr bwMode="auto">
            <a:xfrm>
              <a:off x="2018" y="2720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1           0          1           0         0</a:t>
              </a:r>
            </a:p>
          </p:txBody>
        </p:sp>
        <p:sp>
          <p:nvSpPr>
            <p:cNvPr id="786459" name="Rectangle 27"/>
            <p:cNvSpPr>
              <a:spLocks noChangeArrowheads="1"/>
            </p:cNvSpPr>
            <p:nvPr/>
          </p:nvSpPr>
          <p:spPr bwMode="auto">
            <a:xfrm>
              <a:off x="2018" y="3113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1           1          0           0         0</a:t>
              </a:r>
            </a:p>
          </p:txBody>
        </p:sp>
        <p:sp>
          <p:nvSpPr>
            <p:cNvPr id="786460" name="Rectangle 28"/>
            <p:cNvSpPr>
              <a:spLocks noChangeArrowheads="1"/>
            </p:cNvSpPr>
            <p:nvPr/>
          </p:nvSpPr>
          <p:spPr bwMode="auto">
            <a:xfrm>
              <a:off x="2018" y="3566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1           1          1           1        1</a:t>
              </a:r>
            </a:p>
          </p:txBody>
        </p:sp>
      </p:grpSp>
      <p:sp>
        <p:nvSpPr>
          <p:cNvPr id="57347" name="Line 15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7348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8</a:t>
            </a:r>
            <a:r>
              <a:rPr lang="zh-CN" altLang="en-US" sz="2800" b="1"/>
              <a:t>： 二进制全减器</a:t>
            </a:r>
            <a:endParaRPr lang="en-US" altLang="zh-CN" sz="2800" b="1"/>
          </a:p>
        </p:txBody>
      </p:sp>
      <p:cxnSp>
        <p:nvCxnSpPr>
          <p:cNvPr id="3" name="直接连接符 2"/>
          <p:cNvCxnSpPr>
            <a:endCxn id="57351" idx="1"/>
          </p:cNvCxnSpPr>
          <p:nvPr/>
        </p:nvCxnSpPr>
        <p:spPr bwMode="auto">
          <a:xfrm>
            <a:off x="2555875" y="1628775"/>
            <a:ext cx="4392000" cy="1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57364" idx="0"/>
          </p:cNvCxnSpPr>
          <p:nvPr/>
        </p:nvCxnSpPr>
        <p:spPr bwMode="auto">
          <a:xfrm>
            <a:off x="5221288" y="981075"/>
            <a:ext cx="0" cy="5688013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9395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2124075" y="1268413"/>
            <a:ext cx="4824413" cy="23241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zh-CN" altLang="en-US" sz="2800" b="1" dirty="0" smtClean="0"/>
              <a:t>三态：</a:t>
            </a:r>
            <a:endParaRPr lang="en-US" altLang="zh-CN" sz="2800" b="1" dirty="0" smtClean="0"/>
          </a:p>
          <a:p>
            <a:pPr lvl="1"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0</a:t>
            </a:r>
          </a:p>
          <a:p>
            <a:pPr lvl="1"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chemeClr val="hlink"/>
                </a:solidFill>
              </a:rPr>
              <a:t> Z: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高阻态</a:t>
            </a:r>
            <a:endParaRPr lang="en-US" altLang="zh-CN" sz="2800" b="1" dirty="0"/>
          </a:p>
        </p:txBody>
      </p:sp>
      <p:pic>
        <p:nvPicPr>
          <p:cNvPr id="593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37" y="4170363"/>
            <a:ext cx="5905326" cy="140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398" name="Object 13"/>
          <p:cNvGraphicFramePr>
            <a:graphicFrameLocks noChangeAspect="1"/>
          </p:cNvGraphicFramePr>
          <p:nvPr/>
        </p:nvGraphicFramePr>
        <p:xfrm>
          <a:off x="1044575" y="14128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4128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62137"/>
            <a:ext cx="4019698" cy="32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8372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73113" y="4994275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latin typeface="宋体" pitchFamily="2" charset="-122"/>
              </a:rPr>
              <a:t>包括三态恒等门、三态非门、三态与非门等，商品名称为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</a:rPr>
              <a:t>缓冲器</a:t>
            </a:r>
            <a:r>
              <a:rPr lang="zh-CN" altLang="en-US" sz="2800" b="1" dirty="0" smtClean="0">
                <a:latin typeface="宋体" pitchFamily="2" charset="-122"/>
              </a:rPr>
              <a:t>。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" t="20054" r="72083"/>
          <a:stretch/>
        </p:blipFill>
        <p:spPr bwMode="auto">
          <a:xfrm>
            <a:off x="1187624" y="2859658"/>
            <a:ext cx="1097639" cy="9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 bwMode="auto">
          <a:xfrm>
            <a:off x="4499992" y="1700808"/>
            <a:ext cx="0" cy="504056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0419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4168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699792" y="764704"/>
            <a:ext cx="0" cy="6093296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4644008" y="836712"/>
            <a:ext cx="0" cy="6093296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6444208" y="764704"/>
            <a:ext cx="0" cy="6093296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5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1443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1800225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140" y="3633788"/>
            <a:ext cx="19796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13"/>
          <p:cNvSpPr txBox="1">
            <a:spLocks noChangeArrowheads="1"/>
          </p:cNvSpPr>
          <p:nvPr/>
        </p:nvSpPr>
        <p:spPr bwMode="auto">
          <a:xfrm>
            <a:off x="3563540" y="4281488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61447" name="Text Box 14"/>
          <p:cNvSpPr txBox="1">
            <a:spLocks noChangeArrowheads="1"/>
          </p:cNvSpPr>
          <p:nvPr/>
        </p:nvSpPr>
        <p:spPr bwMode="auto">
          <a:xfrm>
            <a:off x="3563540" y="4929188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1448" name="AutoShape 16"/>
          <p:cNvSpPr>
            <a:spLocks noChangeArrowheads="1"/>
          </p:cNvSpPr>
          <p:nvPr/>
        </p:nvSpPr>
        <p:spPr bwMode="auto">
          <a:xfrm>
            <a:off x="4139803" y="3560763"/>
            <a:ext cx="1584325" cy="576262"/>
          </a:xfrm>
          <a:prstGeom prst="wedgeRoundRectCallout">
            <a:avLst>
              <a:gd name="adj1" fmla="val -57514"/>
              <a:gd name="adj2" fmla="val 102343"/>
              <a:gd name="adj3" fmla="val 16667"/>
            </a:avLst>
          </a:prstGeom>
          <a:solidFill>
            <a:srgbClr val="FFFF99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/>
              <a:t>冲突</a:t>
            </a:r>
            <a:endParaRPr lang="en-US" altLang="zh-CN"/>
          </a:p>
        </p:txBody>
      </p:sp>
      <p:pic>
        <p:nvPicPr>
          <p:cNvPr id="6145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68413"/>
            <a:ext cx="2447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1" name="Text Box 19"/>
          <p:cNvSpPr txBox="1">
            <a:spLocks noChangeArrowheads="1"/>
          </p:cNvSpPr>
          <p:nvPr/>
        </p:nvSpPr>
        <p:spPr bwMode="auto">
          <a:xfrm>
            <a:off x="6227763" y="17002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D=</a:t>
            </a:r>
            <a:r>
              <a:rPr lang="en-US" altLang="en-US" sz="2800" b="1" dirty="0"/>
              <a:t>B'</a:t>
            </a:r>
            <a:r>
              <a:rPr lang="en-US" altLang="zh-CN" sz="2800" b="1" dirty="0"/>
              <a:t>A+BC</a:t>
            </a:r>
          </a:p>
        </p:txBody>
      </p:sp>
      <p:sp>
        <p:nvSpPr>
          <p:cNvPr id="61452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7" grpId="0"/>
      <p:bldP spid="61448" grpId="0" animBg="1"/>
      <p:bldP spid="614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2467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684213" y="1414463"/>
            <a:ext cx="2951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应用：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6246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7470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9"/>
          <p:cNvSpPr>
            <a:spLocks noChangeArrowheads="1"/>
          </p:cNvSpPr>
          <p:nvPr/>
        </p:nvSpPr>
        <p:spPr bwMode="auto">
          <a:xfrm>
            <a:off x="3619500" y="5076825"/>
            <a:ext cx="2519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三态总线</a:t>
            </a:r>
            <a:endParaRPr lang="en-US" altLang="zh-CN"/>
          </a:p>
        </p:txBody>
      </p:sp>
      <p:sp>
        <p:nvSpPr>
          <p:cNvPr id="62471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0" y="3047289"/>
            <a:ext cx="4664075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/>
          <a:stretch/>
        </p:blipFill>
        <p:spPr bwMode="auto">
          <a:xfrm>
            <a:off x="539552" y="1833088"/>
            <a:ext cx="4333648" cy="77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3491880" y="5445224"/>
            <a:ext cx="52917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级、</a:t>
            </a:r>
            <a:r>
              <a:rPr lang="en-US" altLang="zh-CN" sz="2800" dirty="0">
                <a:solidFill>
                  <a:schemeClr val="bg1"/>
                </a:solidFill>
              </a:rPr>
              <a:t> 5</a:t>
            </a:r>
            <a:r>
              <a:rPr lang="zh-CN" altLang="en-US" sz="2800" dirty="0">
                <a:solidFill>
                  <a:schemeClr val="bg1"/>
                </a:solidFill>
              </a:rPr>
              <a:t>个门、</a:t>
            </a:r>
            <a:r>
              <a:rPr lang="en-US" altLang="zh-CN" sz="2800" dirty="0">
                <a:solidFill>
                  <a:schemeClr val="bg1"/>
                </a:solidFill>
              </a:rPr>
              <a:t>12</a:t>
            </a:r>
            <a:r>
              <a:rPr lang="zh-CN" altLang="en-US" sz="2800" dirty="0">
                <a:solidFill>
                  <a:schemeClr val="bg1"/>
                </a:solidFill>
              </a:rPr>
              <a:t>个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门输入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8199" name="Picture 13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052513"/>
            <a:ext cx="2735262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72725"/>
            <a:ext cx="4824535" cy="6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4515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11338"/>
            <a:ext cx="71643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89363"/>
            <a:ext cx="88011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矩形 2"/>
          <p:cNvSpPr>
            <a:spLocks noChangeArrowheads="1"/>
          </p:cNvSpPr>
          <p:nvPr/>
        </p:nvSpPr>
        <p:spPr bwMode="auto">
          <a:xfrm>
            <a:off x="4211638" y="3327400"/>
            <a:ext cx="661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Pin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684213" y="1196975"/>
            <a:ext cx="2951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应用：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61" name="Text Box 13"/>
          <p:cNvSpPr txBox="1">
            <a:spLocks noChangeArrowheads="1"/>
          </p:cNvSpPr>
          <p:nvPr/>
        </p:nvSpPr>
        <p:spPr bwMode="auto">
          <a:xfrm>
            <a:off x="1116013" y="2205038"/>
            <a:ext cx="567372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① </a:t>
            </a:r>
            <a:r>
              <a:rPr kumimoji="0" lang="en-US" altLang="zh-CN" sz="2800" b="1" dirty="0"/>
              <a:t> </a:t>
            </a:r>
            <a:r>
              <a:rPr kumimoji="0" lang="zh-CN" altLang="en-US" sz="2800" b="1" dirty="0"/>
              <a:t>真值表</a:t>
            </a:r>
            <a:r>
              <a:rPr kumimoji="0" lang="en-US" altLang="zh-CN" sz="3200" dirty="0"/>
              <a:t>( </a:t>
            </a:r>
            <a:r>
              <a:rPr kumimoji="0" lang="en-US" altLang="zh-CN" dirty="0"/>
              <a:t>F </a:t>
            </a:r>
            <a:r>
              <a:rPr kumimoji="0" lang="zh-CN" altLang="en-US" dirty="0"/>
              <a:t>为控制信号</a:t>
            </a:r>
            <a:r>
              <a:rPr kumimoji="0" lang="en-US" altLang="zh-CN" dirty="0"/>
              <a:t>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00200" y="2819400"/>
            <a:ext cx="6781800" cy="3886200"/>
            <a:chOff x="816" y="2304"/>
            <a:chExt cx="4272" cy="2016"/>
          </a:xfrm>
        </p:grpSpPr>
        <p:grpSp>
          <p:nvGrpSpPr>
            <p:cNvPr id="66568" name="Group 15"/>
            <p:cNvGrpSpPr>
              <a:grpSpLocks/>
            </p:cNvGrpSpPr>
            <p:nvPr/>
          </p:nvGrpSpPr>
          <p:grpSpPr bwMode="auto">
            <a:xfrm>
              <a:off x="816" y="2304"/>
              <a:ext cx="1584" cy="353"/>
              <a:chOff x="0" y="0"/>
              <a:chExt cx="970" cy="327"/>
            </a:xfrm>
          </p:grpSpPr>
          <p:sp>
            <p:nvSpPr>
              <p:cNvPr id="82126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70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91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70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69" name="Group 18"/>
            <p:cNvGrpSpPr>
              <a:grpSpLocks/>
            </p:cNvGrpSpPr>
            <p:nvPr/>
          </p:nvGrpSpPr>
          <p:grpSpPr bwMode="auto">
            <a:xfrm>
              <a:off x="2400" y="2304"/>
              <a:ext cx="590" cy="336"/>
              <a:chOff x="970" y="0"/>
              <a:chExt cx="378" cy="327"/>
            </a:xfrm>
          </p:grpSpPr>
          <p:sp>
            <p:nvSpPr>
              <p:cNvPr id="821267" name="Rectangle 19"/>
              <p:cNvSpPr>
                <a:spLocks noChangeArrowheads="1"/>
              </p:cNvSpPr>
              <p:nvPr/>
            </p:nvSpPr>
            <p:spPr bwMode="auto">
              <a:xfrm>
                <a:off x="970" y="0"/>
                <a:ext cx="378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  <a:p>
                <a:pPr algn="just" eaLnBrk="0" hangingPunct="0">
                  <a:defRPr/>
                </a:pPr>
                <a:endPara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9" name="Rectangle 20"/>
              <p:cNvSpPr>
                <a:spLocks noChangeArrowheads="1"/>
              </p:cNvSpPr>
              <p:nvPr/>
            </p:nvSpPr>
            <p:spPr bwMode="auto">
              <a:xfrm>
                <a:off x="970" y="0"/>
                <a:ext cx="378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0" name="Group 21"/>
            <p:cNvGrpSpPr>
              <a:grpSpLocks/>
            </p:cNvGrpSpPr>
            <p:nvPr/>
          </p:nvGrpSpPr>
          <p:grpSpPr bwMode="auto">
            <a:xfrm>
              <a:off x="2997" y="2304"/>
              <a:ext cx="1525" cy="353"/>
              <a:chOff x="1348" y="0"/>
              <a:chExt cx="942" cy="327"/>
            </a:xfrm>
          </p:grpSpPr>
          <p:sp>
            <p:nvSpPr>
              <p:cNvPr id="821270" name="Rectangle 22"/>
              <p:cNvSpPr>
                <a:spLocks noChangeArrowheads="1"/>
              </p:cNvSpPr>
              <p:nvPr/>
            </p:nvSpPr>
            <p:spPr bwMode="auto">
              <a:xfrm>
                <a:off x="1348" y="0"/>
                <a:ext cx="942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7" name="Rectangle 23"/>
              <p:cNvSpPr>
                <a:spLocks noChangeArrowheads="1"/>
              </p:cNvSpPr>
              <p:nvPr/>
            </p:nvSpPr>
            <p:spPr bwMode="auto">
              <a:xfrm>
                <a:off x="1348" y="0"/>
                <a:ext cx="942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1" name="Group 24"/>
            <p:cNvGrpSpPr>
              <a:grpSpLocks/>
            </p:cNvGrpSpPr>
            <p:nvPr/>
          </p:nvGrpSpPr>
          <p:grpSpPr bwMode="auto">
            <a:xfrm>
              <a:off x="4522" y="2304"/>
              <a:ext cx="566" cy="353"/>
              <a:chOff x="2290" y="0"/>
              <a:chExt cx="350" cy="327"/>
            </a:xfrm>
          </p:grpSpPr>
          <p:sp>
            <p:nvSpPr>
              <p:cNvPr id="821273" name="Rectangle 25"/>
              <p:cNvSpPr>
                <a:spLocks noChangeArrowheads="1"/>
              </p:cNvSpPr>
              <p:nvPr/>
            </p:nvSpPr>
            <p:spPr bwMode="auto">
              <a:xfrm>
                <a:off x="2290" y="0"/>
                <a:ext cx="350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  <a:p>
                <a:pPr algn="just" eaLnBrk="0" hangingPunct="0">
                  <a:defRPr/>
                </a:pPr>
                <a:endPara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5" name="Rectangle 26"/>
              <p:cNvSpPr>
                <a:spLocks noChangeArrowheads="1"/>
              </p:cNvSpPr>
              <p:nvPr/>
            </p:nvSpPr>
            <p:spPr bwMode="auto">
              <a:xfrm>
                <a:off x="2290" y="0"/>
                <a:ext cx="350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2" name="Group 27"/>
            <p:cNvGrpSpPr>
              <a:grpSpLocks/>
            </p:cNvGrpSpPr>
            <p:nvPr/>
          </p:nvGrpSpPr>
          <p:grpSpPr bwMode="auto">
            <a:xfrm>
              <a:off x="816" y="2657"/>
              <a:ext cx="1570" cy="1663"/>
              <a:chOff x="0" y="327"/>
              <a:chExt cx="970" cy="999"/>
            </a:xfrm>
          </p:grpSpPr>
          <p:sp>
            <p:nvSpPr>
              <p:cNvPr id="821276" name="Rectangle 28"/>
              <p:cNvSpPr>
                <a:spLocks noChangeArrowheads="1"/>
              </p:cNvSpPr>
              <p:nvPr/>
            </p:nvSpPr>
            <p:spPr bwMode="auto">
              <a:xfrm>
                <a:off x="0" y="327"/>
                <a:ext cx="970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     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0   0   0   0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0   0   0   1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0   0   1   0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0   0   1   1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0   1   0   0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0   1   0   1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0   1   1   0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0   1   1   1</a:t>
                </a:r>
              </a:p>
              <a:p>
                <a:pPr algn="just" eaLnBrk="0" hangingPunct="0">
                  <a:defRPr/>
                </a:pPr>
                <a:endPara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3" name="Rectangle 29"/>
              <p:cNvSpPr>
                <a:spLocks noChangeArrowheads="1"/>
              </p:cNvSpPr>
              <p:nvPr/>
            </p:nvSpPr>
            <p:spPr bwMode="auto">
              <a:xfrm>
                <a:off x="0" y="327"/>
                <a:ext cx="970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3" name="Group 30"/>
            <p:cNvGrpSpPr>
              <a:grpSpLocks/>
            </p:cNvGrpSpPr>
            <p:nvPr/>
          </p:nvGrpSpPr>
          <p:grpSpPr bwMode="auto">
            <a:xfrm>
              <a:off x="2400" y="2657"/>
              <a:ext cx="611" cy="1663"/>
              <a:chOff x="970" y="327"/>
              <a:chExt cx="378" cy="999"/>
            </a:xfrm>
          </p:grpSpPr>
          <p:sp>
            <p:nvSpPr>
              <p:cNvPr id="821279" name="Rectangle 31"/>
              <p:cNvSpPr>
                <a:spLocks noChangeArrowheads="1"/>
              </p:cNvSpPr>
              <p:nvPr/>
            </p:nvSpPr>
            <p:spPr bwMode="auto">
              <a:xfrm>
                <a:off x="970" y="327"/>
                <a:ext cx="378" cy="99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1 </a:t>
                </a:r>
              </a:p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1</a:t>
                </a:r>
              </a:p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  <a:r>
                  <a:rPr kumimoji="0"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1" name="Rectangle 32"/>
              <p:cNvSpPr>
                <a:spLocks noChangeArrowheads="1"/>
              </p:cNvSpPr>
              <p:nvPr/>
            </p:nvSpPr>
            <p:spPr bwMode="auto">
              <a:xfrm>
                <a:off x="970" y="327"/>
                <a:ext cx="378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4" name="Group 33"/>
            <p:cNvGrpSpPr>
              <a:grpSpLocks/>
            </p:cNvGrpSpPr>
            <p:nvPr/>
          </p:nvGrpSpPr>
          <p:grpSpPr bwMode="auto">
            <a:xfrm>
              <a:off x="2997" y="2657"/>
              <a:ext cx="1525" cy="1663"/>
              <a:chOff x="1348" y="327"/>
              <a:chExt cx="942" cy="999"/>
            </a:xfrm>
          </p:grpSpPr>
          <p:sp>
            <p:nvSpPr>
              <p:cNvPr id="821282" name="Rectangle 34"/>
              <p:cNvSpPr>
                <a:spLocks noChangeArrowheads="1"/>
              </p:cNvSpPr>
              <p:nvPr/>
            </p:nvSpPr>
            <p:spPr bwMode="auto">
              <a:xfrm>
                <a:off x="1348" y="327"/>
                <a:ext cx="942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1   0   0   0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1   0   0   1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1   0   1   0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1   0   1   1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1   1   0   0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1   1   0   1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1   1   1   0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1   1   1   1</a:t>
                </a:r>
              </a:p>
              <a:p>
                <a:pPr algn="just" eaLnBrk="0" hangingPunct="0">
                  <a:defRPr/>
                </a:pPr>
                <a:endPara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79" name="Rectangle 35"/>
              <p:cNvSpPr>
                <a:spLocks noChangeArrowheads="1"/>
              </p:cNvSpPr>
              <p:nvPr/>
            </p:nvSpPr>
            <p:spPr bwMode="auto">
              <a:xfrm>
                <a:off x="1348" y="327"/>
                <a:ext cx="942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5" name="Group 36"/>
            <p:cNvGrpSpPr>
              <a:grpSpLocks/>
            </p:cNvGrpSpPr>
            <p:nvPr/>
          </p:nvGrpSpPr>
          <p:grpSpPr bwMode="auto">
            <a:xfrm>
              <a:off x="4522" y="2657"/>
              <a:ext cx="566" cy="1663"/>
              <a:chOff x="2290" y="327"/>
              <a:chExt cx="350" cy="999"/>
            </a:xfrm>
          </p:grpSpPr>
          <p:sp>
            <p:nvSpPr>
              <p:cNvPr id="821285" name="Rectangle 37"/>
              <p:cNvSpPr>
                <a:spLocks noChangeArrowheads="1"/>
              </p:cNvSpPr>
              <p:nvPr/>
            </p:nvSpPr>
            <p:spPr bwMode="auto">
              <a:xfrm>
                <a:off x="2290" y="327"/>
                <a:ext cx="350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Times New Roman" pitchFamily="18" charset="0"/>
                  </a:rPr>
                  <a:t> </a:t>
                </a:r>
                <a:r>
                  <a:rPr kumimoji="0" lang="en-US" altLang="zh-CN" sz="1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77" name="Rectangle 38"/>
              <p:cNvSpPr>
                <a:spLocks noChangeArrowheads="1"/>
              </p:cNvSpPr>
              <p:nvPr/>
            </p:nvSpPr>
            <p:spPr bwMode="auto">
              <a:xfrm>
                <a:off x="2290" y="327"/>
                <a:ext cx="350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6564" name="Line 39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6565" name="Picture 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4213" y="1138238"/>
            <a:ext cx="8080375" cy="10080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X=X</a:t>
            </a:r>
            <a:r>
              <a:rPr lang="en-US" altLang="zh-CN" sz="2800" b="1" kern="0" baseline="-25000" dirty="0">
                <a:latin typeface="+mn-lt"/>
                <a:ea typeface="+mn-ea"/>
              </a:rPr>
              <a:t>3</a:t>
            </a:r>
            <a:r>
              <a:rPr lang="en-US" altLang="zh-CN" sz="2800" b="1" kern="0" dirty="0">
                <a:latin typeface="+mn-lt"/>
                <a:ea typeface="+mn-ea"/>
              </a:rPr>
              <a:t>X</a:t>
            </a:r>
            <a:r>
              <a:rPr lang="en-US" altLang="zh-CN" sz="2800" b="1" kern="0" baseline="-25000" dirty="0">
                <a:latin typeface="+mn-lt"/>
                <a:ea typeface="+mn-ea"/>
              </a:rPr>
              <a:t>2</a:t>
            </a:r>
            <a:r>
              <a:rPr lang="en-US" altLang="zh-CN" sz="2800" b="1" kern="0" dirty="0">
                <a:latin typeface="+mn-lt"/>
                <a:ea typeface="+mn-ea"/>
              </a:rPr>
              <a:t>X</a:t>
            </a:r>
            <a:r>
              <a:rPr lang="en-US" altLang="zh-CN" sz="2800" b="1" kern="0" baseline="-25000" dirty="0">
                <a:latin typeface="+mn-lt"/>
                <a:ea typeface="+mn-ea"/>
              </a:rPr>
              <a:t>1</a:t>
            </a:r>
            <a:r>
              <a:rPr lang="en-US" altLang="zh-CN" sz="2800" b="1" kern="0" dirty="0">
                <a:latin typeface="+mn-lt"/>
                <a:ea typeface="+mn-ea"/>
              </a:rPr>
              <a:t>X</a:t>
            </a:r>
            <a:r>
              <a:rPr lang="en-US" altLang="zh-CN" sz="2800" b="1" kern="0" baseline="-25000" dirty="0">
                <a:latin typeface="+mn-lt"/>
                <a:ea typeface="+mn-ea"/>
              </a:rPr>
              <a:t>0</a:t>
            </a:r>
            <a:r>
              <a:rPr lang="zh-CN" altLang="en-US" sz="2800" b="1" kern="0" dirty="0">
                <a:latin typeface="+mn-lt"/>
                <a:ea typeface="+mn-ea"/>
              </a:rPr>
              <a:t>为</a:t>
            </a:r>
            <a:r>
              <a:rPr lang="en-US" altLang="zh-CN" sz="2800" b="1" kern="0" dirty="0">
                <a:latin typeface="+mn-lt"/>
                <a:ea typeface="+mn-ea"/>
              </a:rPr>
              <a:t>8421BCD</a:t>
            </a:r>
            <a:r>
              <a:rPr lang="zh-CN" altLang="en-US" sz="2800" b="1" kern="0" dirty="0">
                <a:latin typeface="+mn-lt"/>
                <a:ea typeface="+mn-ea"/>
              </a:rPr>
              <a:t>码，设计一个</a:t>
            </a:r>
            <a:r>
              <a:rPr lang="en-US" altLang="zh-CN" sz="2800" b="1" kern="0" dirty="0">
                <a:latin typeface="+mn-lt"/>
                <a:ea typeface="+mn-ea"/>
              </a:rPr>
              <a:t>MOD 5</a:t>
            </a:r>
            <a:r>
              <a:rPr lang="zh-CN" altLang="en-US" sz="2800" b="1" kern="0" dirty="0">
                <a:latin typeface="+mn-lt"/>
                <a:ea typeface="+mn-ea"/>
              </a:rPr>
              <a:t>选择电路，要求选择那些能被</a:t>
            </a:r>
            <a:r>
              <a:rPr lang="en-US" altLang="zh-CN" sz="2800" b="1" kern="0" dirty="0">
                <a:latin typeface="+mn-lt"/>
                <a:ea typeface="+mn-ea"/>
              </a:rPr>
              <a:t>5</a:t>
            </a:r>
            <a:r>
              <a:rPr lang="zh-CN" altLang="en-US" sz="2800" b="1" kern="0" dirty="0">
                <a:latin typeface="+mn-lt"/>
                <a:ea typeface="+mn-ea"/>
              </a:rPr>
              <a:t>整除的数输出。</a:t>
            </a:r>
          </a:p>
        </p:txBody>
      </p:sp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选择电路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61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4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7587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279" name="Text Box 7"/>
          <p:cNvSpPr txBox="1">
            <a:spLocks noChangeArrowheads="1"/>
          </p:cNvSpPr>
          <p:nvPr/>
        </p:nvSpPr>
        <p:spPr bwMode="auto">
          <a:xfrm>
            <a:off x="755650" y="1196975"/>
            <a:ext cx="350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/>
              <a:t>②  </a:t>
            </a:r>
            <a:r>
              <a:rPr kumimoji="0" lang="zh-CN" altLang="en-US" sz="3200" b="1"/>
              <a:t>化简</a:t>
            </a:r>
            <a:endParaRPr kumimoji="0" lang="en-US" altLang="zh-CN" sz="3200" b="1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59338" y="1989138"/>
            <a:ext cx="3816350" cy="2955925"/>
            <a:chOff x="672" y="1872"/>
            <a:chExt cx="2404" cy="1862"/>
          </a:xfrm>
        </p:grpSpPr>
        <p:sp>
          <p:nvSpPr>
            <p:cNvPr id="822281" name="Rectangle 9"/>
            <p:cNvSpPr>
              <a:spLocks noChangeArrowheads="1"/>
            </p:cNvSpPr>
            <p:nvPr/>
          </p:nvSpPr>
          <p:spPr bwMode="auto">
            <a:xfrm>
              <a:off x="2611" y="2633"/>
              <a:ext cx="465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282" name="Rectangle 10"/>
            <p:cNvSpPr>
              <a:spLocks noChangeArrowheads="1"/>
            </p:cNvSpPr>
            <p:nvPr/>
          </p:nvSpPr>
          <p:spPr bwMode="auto">
            <a:xfrm>
              <a:off x="2147" y="2633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283" name="Rectangle 11"/>
            <p:cNvSpPr>
              <a:spLocks noChangeArrowheads="1"/>
            </p:cNvSpPr>
            <p:nvPr/>
          </p:nvSpPr>
          <p:spPr bwMode="auto">
            <a:xfrm>
              <a:off x="1681" y="2633"/>
              <a:ext cx="466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1</a:t>
              </a:r>
            </a:p>
          </p:txBody>
        </p:sp>
        <p:sp>
          <p:nvSpPr>
            <p:cNvPr id="822284" name="Rectangle 12"/>
            <p:cNvSpPr>
              <a:spLocks noChangeArrowheads="1"/>
            </p:cNvSpPr>
            <p:nvPr/>
          </p:nvSpPr>
          <p:spPr bwMode="auto">
            <a:xfrm>
              <a:off x="752" y="2633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01 </a:t>
              </a:r>
            </a:p>
          </p:txBody>
        </p:sp>
        <p:sp>
          <p:nvSpPr>
            <p:cNvPr id="822285" name="Rectangle 13"/>
            <p:cNvSpPr>
              <a:spLocks noChangeArrowheads="1"/>
            </p:cNvSpPr>
            <p:nvPr/>
          </p:nvSpPr>
          <p:spPr bwMode="auto">
            <a:xfrm>
              <a:off x="2611" y="2278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286" name="Rectangle 14"/>
            <p:cNvSpPr>
              <a:spLocks noChangeArrowheads="1"/>
            </p:cNvSpPr>
            <p:nvPr/>
          </p:nvSpPr>
          <p:spPr bwMode="auto">
            <a:xfrm>
              <a:off x="2147" y="2278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287" name="Rectangle 15"/>
            <p:cNvSpPr>
              <a:spLocks noChangeArrowheads="1"/>
            </p:cNvSpPr>
            <p:nvPr/>
          </p:nvSpPr>
          <p:spPr bwMode="auto">
            <a:xfrm>
              <a:off x="1681" y="2278"/>
              <a:ext cx="466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288" name="Rectangle 16"/>
            <p:cNvSpPr>
              <a:spLocks noChangeArrowheads="1"/>
            </p:cNvSpPr>
            <p:nvPr/>
          </p:nvSpPr>
          <p:spPr bwMode="auto">
            <a:xfrm>
              <a:off x="1216" y="2278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1</a:t>
              </a:r>
            </a:p>
          </p:txBody>
        </p:sp>
        <p:sp>
          <p:nvSpPr>
            <p:cNvPr id="822289" name="Rectangle 17"/>
            <p:cNvSpPr>
              <a:spLocks noChangeArrowheads="1"/>
            </p:cNvSpPr>
            <p:nvPr/>
          </p:nvSpPr>
          <p:spPr bwMode="auto">
            <a:xfrm>
              <a:off x="752" y="2278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00 </a:t>
              </a:r>
            </a:p>
          </p:txBody>
        </p:sp>
        <p:sp>
          <p:nvSpPr>
            <p:cNvPr id="822290" name="Rectangle 18"/>
            <p:cNvSpPr>
              <a:spLocks noChangeArrowheads="1"/>
            </p:cNvSpPr>
            <p:nvPr/>
          </p:nvSpPr>
          <p:spPr bwMode="auto">
            <a:xfrm>
              <a:off x="2611" y="1921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10</a:t>
              </a:r>
            </a:p>
          </p:txBody>
        </p:sp>
        <p:sp>
          <p:nvSpPr>
            <p:cNvPr id="822291" name="Rectangle 19"/>
            <p:cNvSpPr>
              <a:spLocks noChangeArrowheads="1"/>
            </p:cNvSpPr>
            <p:nvPr/>
          </p:nvSpPr>
          <p:spPr bwMode="auto">
            <a:xfrm>
              <a:off x="2147" y="1921"/>
              <a:ext cx="464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11</a:t>
              </a:r>
            </a:p>
          </p:txBody>
        </p:sp>
        <p:sp>
          <p:nvSpPr>
            <p:cNvPr id="822292" name="Rectangle 20"/>
            <p:cNvSpPr>
              <a:spLocks noChangeArrowheads="1"/>
            </p:cNvSpPr>
            <p:nvPr/>
          </p:nvSpPr>
          <p:spPr bwMode="auto">
            <a:xfrm>
              <a:off x="1681" y="1921"/>
              <a:ext cx="466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01</a:t>
              </a:r>
            </a:p>
          </p:txBody>
        </p:sp>
        <p:sp>
          <p:nvSpPr>
            <p:cNvPr id="822293" name="Rectangle 21"/>
            <p:cNvSpPr>
              <a:spLocks noChangeArrowheads="1"/>
            </p:cNvSpPr>
            <p:nvPr/>
          </p:nvSpPr>
          <p:spPr bwMode="auto">
            <a:xfrm>
              <a:off x="1216" y="1921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00</a:t>
              </a:r>
            </a:p>
          </p:txBody>
        </p:sp>
        <p:sp>
          <p:nvSpPr>
            <p:cNvPr id="822294" name="Rectangle 22"/>
            <p:cNvSpPr>
              <a:spLocks noChangeArrowheads="1"/>
            </p:cNvSpPr>
            <p:nvPr/>
          </p:nvSpPr>
          <p:spPr bwMode="auto">
            <a:xfrm>
              <a:off x="672" y="1921"/>
              <a:ext cx="544" cy="35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endParaRPr kumimoji="0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7630" name="Line 23"/>
            <p:cNvSpPr>
              <a:spLocks noChangeShapeType="1"/>
            </p:cNvSpPr>
            <p:nvPr/>
          </p:nvSpPr>
          <p:spPr bwMode="auto">
            <a:xfrm>
              <a:off x="752" y="1921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Line 24"/>
            <p:cNvSpPr>
              <a:spLocks noChangeShapeType="1"/>
            </p:cNvSpPr>
            <p:nvPr/>
          </p:nvSpPr>
          <p:spPr bwMode="auto">
            <a:xfrm>
              <a:off x="752" y="2278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Line 25"/>
            <p:cNvSpPr>
              <a:spLocks noChangeShapeType="1"/>
            </p:cNvSpPr>
            <p:nvPr/>
          </p:nvSpPr>
          <p:spPr bwMode="auto">
            <a:xfrm>
              <a:off x="752" y="2633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3" name="Line 26"/>
            <p:cNvSpPr>
              <a:spLocks noChangeShapeType="1"/>
            </p:cNvSpPr>
            <p:nvPr/>
          </p:nvSpPr>
          <p:spPr bwMode="auto">
            <a:xfrm>
              <a:off x="752" y="2989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4" name="Line 27"/>
            <p:cNvSpPr>
              <a:spLocks noChangeShapeType="1"/>
            </p:cNvSpPr>
            <p:nvPr/>
          </p:nvSpPr>
          <p:spPr bwMode="auto">
            <a:xfrm>
              <a:off x="752" y="1921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5" name="Line 28"/>
            <p:cNvSpPr>
              <a:spLocks noChangeShapeType="1"/>
            </p:cNvSpPr>
            <p:nvPr/>
          </p:nvSpPr>
          <p:spPr bwMode="auto">
            <a:xfrm>
              <a:off x="1216" y="1921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6" name="Line 29"/>
            <p:cNvSpPr>
              <a:spLocks noChangeShapeType="1"/>
            </p:cNvSpPr>
            <p:nvPr/>
          </p:nvSpPr>
          <p:spPr bwMode="auto">
            <a:xfrm>
              <a:off x="1681" y="1921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7" name="Line 30"/>
            <p:cNvSpPr>
              <a:spLocks noChangeShapeType="1"/>
            </p:cNvSpPr>
            <p:nvPr/>
          </p:nvSpPr>
          <p:spPr bwMode="auto">
            <a:xfrm>
              <a:off x="2147" y="1921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8" name="Line 31"/>
            <p:cNvSpPr>
              <a:spLocks noChangeShapeType="1"/>
            </p:cNvSpPr>
            <p:nvPr/>
          </p:nvSpPr>
          <p:spPr bwMode="auto">
            <a:xfrm>
              <a:off x="2611" y="1921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9" name="Line 32"/>
            <p:cNvSpPr>
              <a:spLocks noChangeShapeType="1"/>
            </p:cNvSpPr>
            <p:nvPr/>
          </p:nvSpPr>
          <p:spPr bwMode="auto">
            <a:xfrm>
              <a:off x="3076" y="1921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0" name="Line 33"/>
            <p:cNvSpPr>
              <a:spLocks noChangeShapeType="1"/>
            </p:cNvSpPr>
            <p:nvPr/>
          </p:nvSpPr>
          <p:spPr bwMode="auto">
            <a:xfrm>
              <a:off x="752" y="1921"/>
              <a:ext cx="481" cy="33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06" name="Text Box 34"/>
            <p:cNvSpPr txBox="1">
              <a:spLocks noChangeArrowheads="1"/>
            </p:cNvSpPr>
            <p:nvPr/>
          </p:nvSpPr>
          <p:spPr bwMode="auto">
            <a:xfrm>
              <a:off x="816" y="1872"/>
              <a:ext cx="5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07" name="Text Box 35"/>
            <p:cNvSpPr txBox="1">
              <a:spLocks noChangeArrowheads="1"/>
            </p:cNvSpPr>
            <p:nvPr/>
          </p:nvSpPr>
          <p:spPr bwMode="auto">
            <a:xfrm>
              <a:off x="672" y="2064"/>
              <a:ext cx="46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08" name="Rectangle 36"/>
            <p:cNvSpPr>
              <a:spLocks noChangeArrowheads="1"/>
            </p:cNvSpPr>
            <p:nvPr/>
          </p:nvSpPr>
          <p:spPr bwMode="auto">
            <a:xfrm>
              <a:off x="2611" y="3353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09" name="Rectangle 37"/>
            <p:cNvSpPr>
              <a:spLocks noChangeArrowheads="1"/>
            </p:cNvSpPr>
            <p:nvPr/>
          </p:nvSpPr>
          <p:spPr bwMode="auto">
            <a:xfrm>
              <a:off x="2147" y="3353"/>
              <a:ext cx="464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10" name="Rectangle 38"/>
            <p:cNvSpPr>
              <a:spLocks noChangeArrowheads="1"/>
            </p:cNvSpPr>
            <p:nvPr/>
          </p:nvSpPr>
          <p:spPr bwMode="auto">
            <a:xfrm>
              <a:off x="1682" y="3353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11" name="Rectangle 39"/>
            <p:cNvSpPr>
              <a:spLocks noChangeArrowheads="1"/>
            </p:cNvSpPr>
            <p:nvPr/>
          </p:nvSpPr>
          <p:spPr bwMode="auto">
            <a:xfrm>
              <a:off x="1193" y="3353"/>
              <a:ext cx="489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12" name="Rectangle 40"/>
            <p:cNvSpPr>
              <a:spLocks noChangeArrowheads="1"/>
            </p:cNvSpPr>
            <p:nvPr/>
          </p:nvSpPr>
          <p:spPr bwMode="auto">
            <a:xfrm>
              <a:off x="752" y="3353"/>
              <a:ext cx="441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10</a:t>
              </a:r>
            </a:p>
          </p:txBody>
        </p:sp>
        <p:sp>
          <p:nvSpPr>
            <p:cNvPr id="822313" name="Rectangle 41"/>
            <p:cNvSpPr>
              <a:spLocks noChangeArrowheads="1"/>
            </p:cNvSpPr>
            <p:nvPr/>
          </p:nvSpPr>
          <p:spPr bwMode="auto">
            <a:xfrm>
              <a:off x="2611" y="2988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14" name="Rectangle 42"/>
            <p:cNvSpPr>
              <a:spLocks noChangeArrowheads="1"/>
            </p:cNvSpPr>
            <p:nvPr/>
          </p:nvSpPr>
          <p:spPr bwMode="auto">
            <a:xfrm>
              <a:off x="2147" y="2988"/>
              <a:ext cx="464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15" name="Rectangle 43"/>
            <p:cNvSpPr>
              <a:spLocks noChangeArrowheads="1"/>
            </p:cNvSpPr>
            <p:nvPr/>
          </p:nvSpPr>
          <p:spPr bwMode="auto">
            <a:xfrm>
              <a:off x="1682" y="2988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16" name="Rectangle 44"/>
            <p:cNvSpPr>
              <a:spLocks noChangeArrowheads="1"/>
            </p:cNvSpPr>
            <p:nvPr/>
          </p:nvSpPr>
          <p:spPr bwMode="auto">
            <a:xfrm>
              <a:off x="1193" y="2988"/>
              <a:ext cx="489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67652" name="Line 45"/>
            <p:cNvSpPr>
              <a:spLocks noChangeShapeType="1"/>
            </p:cNvSpPr>
            <p:nvPr/>
          </p:nvSpPr>
          <p:spPr bwMode="auto">
            <a:xfrm>
              <a:off x="752" y="2988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3" name="Line 46"/>
            <p:cNvSpPr>
              <a:spLocks noChangeShapeType="1"/>
            </p:cNvSpPr>
            <p:nvPr/>
          </p:nvSpPr>
          <p:spPr bwMode="auto">
            <a:xfrm>
              <a:off x="752" y="3353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4" name="Line 47"/>
            <p:cNvSpPr>
              <a:spLocks noChangeShapeType="1"/>
            </p:cNvSpPr>
            <p:nvPr/>
          </p:nvSpPr>
          <p:spPr bwMode="auto">
            <a:xfrm>
              <a:off x="752" y="3717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5" name="Line 48"/>
            <p:cNvSpPr>
              <a:spLocks noChangeShapeType="1"/>
            </p:cNvSpPr>
            <p:nvPr/>
          </p:nvSpPr>
          <p:spPr bwMode="auto">
            <a:xfrm>
              <a:off x="752" y="2988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6" name="Line 49"/>
            <p:cNvSpPr>
              <a:spLocks noChangeShapeType="1"/>
            </p:cNvSpPr>
            <p:nvPr/>
          </p:nvSpPr>
          <p:spPr bwMode="auto">
            <a:xfrm>
              <a:off x="1216" y="300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7" name="Line 50"/>
            <p:cNvSpPr>
              <a:spLocks noChangeShapeType="1"/>
            </p:cNvSpPr>
            <p:nvPr/>
          </p:nvSpPr>
          <p:spPr bwMode="auto">
            <a:xfrm>
              <a:off x="1682" y="2988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8" name="Line 51"/>
            <p:cNvSpPr>
              <a:spLocks noChangeShapeType="1"/>
            </p:cNvSpPr>
            <p:nvPr/>
          </p:nvSpPr>
          <p:spPr bwMode="auto">
            <a:xfrm>
              <a:off x="2147" y="2988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9" name="Line 52"/>
            <p:cNvSpPr>
              <a:spLocks noChangeShapeType="1"/>
            </p:cNvSpPr>
            <p:nvPr/>
          </p:nvSpPr>
          <p:spPr bwMode="auto">
            <a:xfrm>
              <a:off x="2611" y="2988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0" name="Line 53"/>
            <p:cNvSpPr>
              <a:spLocks noChangeShapeType="1"/>
            </p:cNvSpPr>
            <p:nvPr/>
          </p:nvSpPr>
          <p:spPr bwMode="auto">
            <a:xfrm>
              <a:off x="3076" y="2988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26" name="Rectangle 54"/>
            <p:cNvSpPr>
              <a:spLocks noChangeArrowheads="1"/>
            </p:cNvSpPr>
            <p:nvPr/>
          </p:nvSpPr>
          <p:spPr bwMode="auto">
            <a:xfrm>
              <a:off x="1233" y="2648"/>
              <a:ext cx="465" cy="35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27" name="Rectangle 55"/>
            <p:cNvSpPr>
              <a:spLocks noChangeArrowheads="1"/>
            </p:cNvSpPr>
            <p:nvPr/>
          </p:nvSpPr>
          <p:spPr bwMode="auto">
            <a:xfrm>
              <a:off x="1233" y="3377"/>
              <a:ext cx="465" cy="35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28" name="Rectangle 56"/>
            <p:cNvSpPr>
              <a:spLocks noChangeArrowheads="1"/>
            </p:cNvSpPr>
            <p:nvPr/>
          </p:nvSpPr>
          <p:spPr bwMode="auto">
            <a:xfrm>
              <a:off x="762" y="3005"/>
              <a:ext cx="464" cy="35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11 </a:t>
              </a:r>
            </a:p>
          </p:txBody>
        </p:sp>
        <p:sp>
          <p:nvSpPr>
            <p:cNvPr id="67664" name="Oval 57"/>
            <p:cNvSpPr>
              <a:spLocks noChangeArrowheads="1"/>
            </p:cNvSpPr>
            <p:nvPr/>
          </p:nvSpPr>
          <p:spPr bwMode="auto">
            <a:xfrm>
              <a:off x="1776" y="2688"/>
              <a:ext cx="720" cy="24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65" name="Oval 58"/>
            <p:cNvSpPr>
              <a:spLocks noChangeArrowheads="1"/>
            </p:cNvSpPr>
            <p:nvPr/>
          </p:nvSpPr>
          <p:spPr bwMode="auto">
            <a:xfrm>
              <a:off x="1296" y="2352"/>
              <a:ext cx="336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533400" y="2276475"/>
            <a:ext cx="4343400" cy="1160463"/>
            <a:chOff x="384" y="2197"/>
            <a:chExt cx="2736" cy="731"/>
          </a:xfrm>
        </p:grpSpPr>
        <p:sp>
          <p:nvSpPr>
            <p:cNvPr id="822332" name="Text Box 60"/>
            <p:cNvSpPr txBox="1">
              <a:spLocks noChangeArrowheads="1"/>
            </p:cNvSpPr>
            <p:nvPr/>
          </p:nvSpPr>
          <p:spPr bwMode="auto">
            <a:xfrm>
              <a:off x="384" y="2197"/>
              <a:ext cx="2736" cy="7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= 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)   </a:t>
              </a:r>
            </a:p>
          </p:txBody>
        </p:sp>
        <p:sp>
          <p:nvSpPr>
            <p:cNvPr id="67603" name="Line 61"/>
            <p:cNvSpPr>
              <a:spLocks noChangeShapeType="1"/>
            </p:cNvSpPr>
            <p:nvPr/>
          </p:nvSpPr>
          <p:spPr bwMode="auto">
            <a:xfrm>
              <a:off x="960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Line 62"/>
            <p:cNvSpPr>
              <a:spLocks noChangeShapeType="1"/>
            </p:cNvSpPr>
            <p:nvPr/>
          </p:nvSpPr>
          <p:spPr bwMode="auto">
            <a:xfrm>
              <a:off x="1548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5" name="Line 63"/>
            <p:cNvSpPr>
              <a:spLocks noChangeShapeType="1"/>
            </p:cNvSpPr>
            <p:nvPr/>
          </p:nvSpPr>
          <p:spPr bwMode="auto">
            <a:xfrm>
              <a:off x="1776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6" name="Line 64"/>
            <p:cNvSpPr>
              <a:spLocks noChangeShapeType="1"/>
            </p:cNvSpPr>
            <p:nvPr/>
          </p:nvSpPr>
          <p:spPr bwMode="auto">
            <a:xfrm>
              <a:off x="2064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7" name="Line 65"/>
            <p:cNvSpPr>
              <a:spLocks noChangeShapeType="1"/>
            </p:cNvSpPr>
            <p:nvPr/>
          </p:nvSpPr>
          <p:spPr bwMode="auto">
            <a:xfrm>
              <a:off x="2304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8" name="Line 66"/>
            <p:cNvSpPr>
              <a:spLocks noChangeShapeType="1"/>
            </p:cNvSpPr>
            <p:nvPr/>
          </p:nvSpPr>
          <p:spPr bwMode="auto">
            <a:xfrm>
              <a:off x="1152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9" name="Line 67"/>
            <p:cNvSpPr>
              <a:spLocks noChangeShapeType="1"/>
            </p:cNvSpPr>
            <p:nvPr/>
          </p:nvSpPr>
          <p:spPr bwMode="auto">
            <a:xfrm>
              <a:off x="1884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0" name="Line 68"/>
            <p:cNvSpPr>
              <a:spLocks noChangeShapeType="1"/>
            </p:cNvSpPr>
            <p:nvPr/>
          </p:nvSpPr>
          <p:spPr bwMode="auto">
            <a:xfrm>
              <a:off x="2112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1" name="Line 69"/>
            <p:cNvSpPr>
              <a:spLocks noChangeShapeType="1"/>
            </p:cNvSpPr>
            <p:nvPr/>
          </p:nvSpPr>
          <p:spPr bwMode="auto">
            <a:xfrm>
              <a:off x="2352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2" name="Line 70"/>
            <p:cNvSpPr>
              <a:spLocks noChangeShapeType="1"/>
            </p:cNvSpPr>
            <p:nvPr/>
          </p:nvSpPr>
          <p:spPr bwMode="auto">
            <a:xfrm>
              <a:off x="2592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3" name="Line 71"/>
            <p:cNvSpPr>
              <a:spLocks noChangeShapeType="1"/>
            </p:cNvSpPr>
            <p:nvPr/>
          </p:nvSpPr>
          <p:spPr bwMode="auto">
            <a:xfrm>
              <a:off x="912" y="2592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4" name="Line 72"/>
            <p:cNvSpPr>
              <a:spLocks noChangeShapeType="1"/>
            </p:cNvSpPr>
            <p:nvPr/>
          </p:nvSpPr>
          <p:spPr bwMode="auto">
            <a:xfrm>
              <a:off x="1872" y="2592"/>
              <a:ext cx="8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5" name="Line 73"/>
            <p:cNvSpPr>
              <a:spLocks noChangeShapeType="1"/>
            </p:cNvSpPr>
            <p:nvPr/>
          </p:nvSpPr>
          <p:spPr bwMode="auto">
            <a:xfrm>
              <a:off x="912" y="2544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33400" y="4029075"/>
            <a:ext cx="4724400" cy="962025"/>
            <a:chOff x="384" y="3120"/>
            <a:chExt cx="2976" cy="606"/>
          </a:xfrm>
        </p:grpSpPr>
        <p:sp>
          <p:nvSpPr>
            <p:cNvPr id="822347" name="Text Box 75"/>
            <p:cNvSpPr txBox="1">
              <a:spLocks noChangeArrowheads="1"/>
            </p:cNvSpPr>
            <p:nvPr/>
          </p:nvSpPr>
          <p:spPr bwMode="auto">
            <a:xfrm>
              <a:off x="384" y="3168"/>
              <a:ext cx="2976" cy="5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 =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) </a:t>
              </a:r>
            </a:p>
            <a:p>
              <a:pPr>
                <a:spcBef>
                  <a:spcPct val="50000"/>
                </a:spcBef>
                <a:defRPr/>
              </a:pPr>
              <a:endParaRPr kumimoji="0"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7594" name="Line 76"/>
            <p:cNvSpPr>
              <a:spLocks noChangeShapeType="1"/>
            </p:cNvSpPr>
            <p:nvPr/>
          </p:nvSpPr>
          <p:spPr bwMode="auto">
            <a:xfrm>
              <a:off x="115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5" name="Line 77"/>
            <p:cNvSpPr>
              <a:spLocks noChangeShapeType="1"/>
            </p:cNvSpPr>
            <p:nvPr/>
          </p:nvSpPr>
          <p:spPr bwMode="auto">
            <a:xfrm>
              <a:off x="1884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6" name="Line 78"/>
            <p:cNvSpPr>
              <a:spLocks noChangeShapeType="1"/>
            </p:cNvSpPr>
            <p:nvPr/>
          </p:nvSpPr>
          <p:spPr bwMode="auto">
            <a:xfrm>
              <a:off x="211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Line 79"/>
            <p:cNvSpPr>
              <a:spLocks noChangeShapeType="1"/>
            </p:cNvSpPr>
            <p:nvPr/>
          </p:nvSpPr>
          <p:spPr bwMode="auto">
            <a:xfrm>
              <a:off x="235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8" name="Line 80"/>
            <p:cNvSpPr>
              <a:spLocks noChangeShapeType="1"/>
            </p:cNvSpPr>
            <p:nvPr/>
          </p:nvSpPr>
          <p:spPr bwMode="auto">
            <a:xfrm>
              <a:off x="259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9" name="Line 81"/>
            <p:cNvSpPr>
              <a:spLocks noChangeShapeType="1"/>
            </p:cNvSpPr>
            <p:nvPr/>
          </p:nvSpPr>
          <p:spPr bwMode="auto">
            <a:xfrm>
              <a:off x="912" y="3120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Line 82"/>
            <p:cNvSpPr>
              <a:spLocks noChangeShapeType="1"/>
            </p:cNvSpPr>
            <p:nvPr/>
          </p:nvSpPr>
          <p:spPr bwMode="auto">
            <a:xfrm>
              <a:off x="1872" y="3120"/>
              <a:ext cx="8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1" name="Line 83"/>
            <p:cNvSpPr>
              <a:spLocks noChangeShapeType="1"/>
            </p:cNvSpPr>
            <p:nvPr/>
          </p:nvSpPr>
          <p:spPr bwMode="auto">
            <a:xfrm>
              <a:off x="480" y="31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592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10</a:t>
            </a:r>
            <a:r>
              <a:rPr lang="zh-CN" altLang="en-US" sz="2800" b="1"/>
              <a:t>： </a:t>
            </a:r>
            <a:r>
              <a:rPr lang="en-US" altLang="zh-CN" sz="2800" b="1"/>
              <a:t>MOD5</a:t>
            </a:r>
            <a:r>
              <a:rPr lang="zh-CN" altLang="en-US" sz="2800" b="1"/>
              <a:t>选择电路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80"/>
          <p:cNvSpPr>
            <a:spLocks noChangeArrowheads="1"/>
          </p:cNvSpPr>
          <p:nvPr/>
        </p:nvSpPr>
        <p:spPr bwMode="auto">
          <a:xfrm>
            <a:off x="1187450" y="1773238"/>
            <a:ext cx="7056438" cy="4464050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Text Box 82"/>
          <p:cNvSpPr txBox="1">
            <a:spLocks noChangeArrowheads="1"/>
          </p:cNvSpPr>
          <p:nvPr/>
        </p:nvSpPr>
        <p:spPr bwMode="auto">
          <a:xfrm>
            <a:off x="468313" y="908050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>
                <a:latin typeface="宋体" pitchFamily="2" charset="-122"/>
                <a:sym typeface="Wingdings 2" pitchFamily="18" charset="2"/>
              </a:rPr>
              <a:t></a:t>
            </a:r>
            <a:r>
              <a:rPr kumimoji="0" lang="en-US" altLang="zh-CN" sz="3200" b="1"/>
              <a:t>  </a:t>
            </a:r>
            <a:r>
              <a:rPr kumimoji="0" lang="zh-CN" altLang="en-US" sz="3200" b="1"/>
              <a:t>电路</a:t>
            </a:r>
            <a:endParaRPr kumimoji="0" lang="en-US" altLang="zh-CN" sz="3200" b="1"/>
          </a:p>
        </p:txBody>
      </p:sp>
      <p:sp>
        <p:nvSpPr>
          <p:cNvPr id="68612" name="Text Box 83"/>
          <p:cNvSpPr txBox="1">
            <a:spLocks noChangeArrowheads="1"/>
          </p:cNvSpPr>
          <p:nvPr/>
        </p:nvSpPr>
        <p:spPr bwMode="auto">
          <a:xfrm>
            <a:off x="1219200" y="1905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X</a:t>
            </a:r>
            <a:r>
              <a:rPr kumimoji="0" lang="en-US" altLang="zh-CN" b="1" baseline="-25000">
                <a:solidFill>
                  <a:schemeClr val="tx1"/>
                </a:solidFill>
              </a:rPr>
              <a:t>3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13" name="Text Box 84"/>
          <p:cNvSpPr txBox="1">
            <a:spLocks noChangeArrowheads="1"/>
          </p:cNvSpPr>
          <p:nvPr/>
        </p:nvSpPr>
        <p:spPr bwMode="auto">
          <a:xfrm>
            <a:off x="7620000" y="1905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Y</a:t>
            </a:r>
            <a:r>
              <a:rPr kumimoji="0" lang="en-US" altLang="zh-CN" b="1" baseline="-25000">
                <a:solidFill>
                  <a:schemeClr val="tx1"/>
                </a:solidFill>
              </a:rPr>
              <a:t>3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grpSp>
        <p:nvGrpSpPr>
          <p:cNvPr id="68614" name="Group 85"/>
          <p:cNvGrpSpPr>
            <a:grpSpLocks/>
          </p:cNvGrpSpPr>
          <p:nvPr/>
        </p:nvGrpSpPr>
        <p:grpSpPr bwMode="auto">
          <a:xfrm>
            <a:off x="5867400" y="3810000"/>
            <a:ext cx="495300" cy="474663"/>
            <a:chOff x="1464" y="1824"/>
            <a:chExt cx="312" cy="299"/>
          </a:xfrm>
        </p:grpSpPr>
        <p:sp>
          <p:nvSpPr>
            <p:cNvPr id="68707" name="AutoShape 86"/>
            <p:cNvSpPr>
              <a:spLocks noChangeArrowheads="1"/>
            </p:cNvSpPr>
            <p:nvPr/>
          </p:nvSpPr>
          <p:spPr bwMode="auto">
            <a:xfrm rot="5400000" flipH="1">
              <a:off x="1488" y="1800"/>
              <a:ext cx="264" cy="312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8" name="Oval 87"/>
            <p:cNvSpPr>
              <a:spLocks noChangeArrowheads="1"/>
            </p:cNvSpPr>
            <p:nvPr/>
          </p:nvSpPr>
          <p:spPr bwMode="auto">
            <a:xfrm>
              <a:off x="1584" y="2064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15" name="Group 88"/>
          <p:cNvGrpSpPr>
            <a:grpSpLocks/>
          </p:cNvGrpSpPr>
          <p:nvPr/>
        </p:nvGrpSpPr>
        <p:grpSpPr bwMode="auto">
          <a:xfrm>
            <a:off x="5867400" y="1981200"/>
            <a:ext cx="495300" cy="474663"/>
            <a:chOff x="1464" y="1824"/>
            <a:chExt cx="312" cy="299"/>
          </a:xfrm>
        </p:grpSpPr>
        <p:sp>
          <p:nvSpPr>
            <p:cNvPr id="68705" name="AutoShape 89"/>
            <p:cNvSpPr>
              <a:spLocks noChangeArrowheads="1"/>
            </p:cNvSpPr>
            <p:nvPr/>
          </p:nvSpPr>
          <p:spPr bwMode="auto">
            <a:xfrm rot="5400000" flipH="1">
              <a:off x="1488" y="1800"/>
              <a:ext cx="264" cy="312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6" name="Oval 90"/>
            <p:cNvSpPr>
              <a:spLocks noChangeArrowheads="1"/>
            </p:cNvSpPr>
            <p:nvPr/>
          </p:nvSpPr>
          <p:spPr bwMode="auto">
            <a:xfrm>
              <a:off x="1584" y="2064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16" name="Group 91"/>
          <p:cNvGrpSpPr>
            <a:grpSpLocks/>
          </p:cNvGrpSpPr>
          <p:nvPr/>
        </p:nvGrpSpPr>
        <p:grpSpPr bwMode="auto">
          <a:xfrm>
            <a:off x="5867400" y="3200400"/>
            <a:ext cx="495300" cy="474663"/>
            <a:chOff x="1464" y="1824"/>
            <a:chExt cx="312" cy="299"/>
          </a:xfrm>
        </p:grpSpPr>
        <p:sp>
          <p:nvSpPr>
            <p:cNvPr id="68703" name="AutoShape 92"/>
            <p:cNvSpPr>
              <a:spLocks noChangeArrowheads="1"/>
            </p:cNvSpPr>
            <p:nvPr/>
          </p:nvSpPr>
          <p:spPr bwMode="auto">
            <a:xfrm rot="5400000" flipH="1">
              <a:off x="1488" y="1800"/>
              <a:ext cx="264" cy="312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4" name="Oval 93"/>
            <p:cNvSpPr>
              <a:spLocks noChangeArrowheads="1"/>
            </p:cNvSpPr>
            <p:nvPr/>
          </p:nvSpPr>
          <p:spPr bwMode="auto">
            <a:xfrm>
              <a:off x="1584" y="2064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17" name="Group 94"/>
          <p:cNvGrpSpPr>
            <a:grpSpLocks/>
          </p:cNvGrpSpPr>
          <p:nvPr/>
        </p:nvGrpSpPr>
        <p:grpSpPr bwMode="auto">
          <a:xfrm>
            <a:off x="5867400" y="2590800"/>
            <a:ext cx="495300" cy="474663"/>
            <a:chOff x="1464" y="1824"/>
            <a:chExt cx="312" cy="299"/>
          </a:xfrm>
        </p:grpSpPr>
        <p:sp>
          <p:nvSpPr>
            <p:cNvPr id="68701" name="AutoShape 95"/>
            <p:cNvSpPr>
              <a:spLocks noChangeArrowheads="1"/>
            </p:cNvSpPr>
            <p:nvPr/>
          </p:nvSpPr>
          <p:spPr bwMode="auto">
            <a:xfrm rot="5400000" flipH="1">
              <a:off x="1488" y="1800"/>
              <a:ext cx="264" cy="312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2" name="Oval 96"/>
            <p:cNvSpPr>
              <a:spLocks noChangeArrowheads="1"/>
            </p:cNvSpPr>
            <p:nvPr/>
          </p:nvSpPr>
          <p:spPr bwMode="auto">
            <a:xfrm>
              <a:off x="1584" y="2064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18" name="Line 97"/>
          <p:cNvSpPr>
            <a:spLocks noChangeShapeType="1"/>
          </p:cNvSpPr>
          <p:nvPr/>
        </p:nvSpPr>
        <p:spPr bwMode="auto">
          <a:xfrm>
            <a:off x="1676400" y="2209800"/>
            <a:ext cx="419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19" name="Line 98"/>
          <p:cNvSpPr>
            <a:spLocks noChangeShapeType="1"/>
          </p:cNvSpPr>
          <p:nvPr/>
        </p:nvSpPr>
        <p:spPr bwMode="auto">
          <a:xfrm>
            <a:off x="6400800" y="2209800"/>
            <a:ext cx="1143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20" name="Line 99"/>
          <p:cNvSpPr>
            <a:spLocks noChangeShapeType="1"/>
          </p:cNvSpPr>
          <p:nvPr/>
        </p:nvSpPr>
        <p:spPr bwMode="auto">
          <a:xfrm>
            <a:off x="1676400" y="2819400"/>
            <a:ext cx="419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21" name="Line 100"/>
          <p:cNvSpPr>
            <a:spLocks noChangeShapeType="1"/>
          </p:cNvSpPr>
          <p:nvPr/>
        </p:nvSpPr>
        <p:spPr bwMode="auto">
          <a:xfrm>
            <a:off x="1676400" y="3429000"/>
            <a:ext cx="419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22" name="Line 101"/>
          <p:cNvSpPr>
            <a:spLocks noChangeShapeType="1"/>
          </p:cNvSpPr>
          <p:nvPr/>
        </p:nvSpPr>
        <p:spPr bwMode="auto">
          <a:xfrm>
            <a:off x="1676400" y="4038600"/>
            <a:ext cx="419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8623" name="Group 102"/>
          <p:cNvGrpSpPr>
            <a:grpSpLocks/>
          </p:cNvGrpSpPr>
          <p:nvPr/>
        </p:nvGrpSpPr>
        <p:grpSpPr bwMode="auto">
          <a:xfrm>
            <a:off x="3200400" y="4114800"/>
            <a:ext cx="474663" cy="381000"/>
            <a:chOff x="1872" y="2784"/>
            <a:chExt cx="299" cy="240"/>
          </a:xfrm>
        </p:grpSpPr>
        <p:sp>
          <p:nvSpPr>
            <p:cNvPr id="68699" name="AutoShape 103"/>
            <p:cNvSpPr>
              <a:spLocks noChangeArrowheads="1"/>
            </p:cNvSpPr>
            <p:nvPr/>
          </p:nvSpPr>
          <p:spPr bwMode="auto">
            <a:xfrm rot="5400000" flipH="1">
              <a:off x="1872" y="2784"/>
              <a:ext cx="240" cy="240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0" name="Oval 104"/>
            <p:cNvSpPr>
              <a:spLocks noChangeArrowheads="1"/>
            </p:cNvSpPr>
            <p:nvPr/>
          </p:nvSpPr>
          <p:spPr bwMode="auto">
            <a:xfrm>
              <a:off x="2112" y="2880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24" name="Group 105"/>
          <p:cNvGrpSpPr>
            <a:grpSpLocks/>
          </p:cNvGrpSpPr>
          <p:nvPr/>
        </p:nvGrpSpPr>
        <p:grpSpPr bwMode="auto">
          <a:xfrm>
            <a:off x="3200400" y="4495800"/>
            <a:ext cx="474663" cy="381000"/>
            <a:chOff x="1872" y="2784"/>
            <a:chExt cx="299" cy="240"/>
          </a:xfrm>
        </p:grpSpPr>
        <p:sp>
          <p:nvSpPr>
            <p:cNvPr id="68697" name="AutoShape 106"/>
            <p:cNvSpPr>
              <a:spLocks noChangeArrowheads="1"/>
            </p:cNvSpPr>
            <p:nvPr/>
          </p:nvSpPr>
          <p:spPr bwMode="auto">
            <a:xfrm rot="5400000" flipH="1">
              <a:off x="1872" y="2784"/>
              <a:ext cx="240" cy="240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98" name="Oval 107"/>
            <p:cNvSpPr>
              <a:spLocks noChangeArrowheads="1"/>
            </p:cNvSpPr>
            <p:nvPr/>
          </p:nvSpPr>
          <p:spPr bwMode="auto">
            <a:xfrm>
              <a:off x="2112" y="2880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25" name="Group 108"/>
          <p:cNvGrpSpPr>
            <a:grpSpLocks/>
          </p:cNvGrpSpPr>
          <p:nvPr/>
        </p:nvGrpSpPr>
        <p:grpSpPr bwMode="auto">
          <a:xfrm>
            <a:off x="3200400" y="4876800"/>
            <a:ext cx="474663" cy="381000"/>
            <a:chOff x="1872" y="2784"/>
            <a:chExt cx="299" cy="240"/>
          </a:xfrm>
        </p:grpSpPr>
        <p:sp>
          <p:nvSpPr>
            <p:cNvPr id="68695" name="AutoShape 109"/>
            <p:cNvSpPr>
              <a:spLocks noChangeArrowheads="1"/>
            </p:cNvSpPr>
            <p:nvPr/>
          </p:nvSpPr>
          <p:spPr bwMode="auto">
            <a:xfrm rot="5400000" flipH="1">
              <a:off x="1872" y="2784"/>
              <a:ext cx="240" cy="240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96" name="Oval 110"/>
            <p:cNvSpPr>
              <a:spLocks noChangeArrowheads="1"/>
            </p:cNvSpPr>
            <p:nvPr/>
          </p:nvSpPr>
          <p:spPr bwMode="auto">
            <a:xfrm>
              <a:off x="2112" y="2880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26" name="Group 111"/>
          <p:cNvGrpSpPr>
            <a:grpSpLocks/>
          </p:cNvGrpSpPr>
          <p:nvPr/>
        </p:nvGrpSpPr>
        <p:grpSpPr bwMode="auto">
          <a:xfrm>
            <a:off x="3200400" y="5257800"/>
            <a:ext cx="474663" cy="381000"/>
            <a:chOff x="1872" y="2784"/>
            <a:chExt cx="299" cy="240"/>
          </a:xfrm>
        </p:grpSpPr>
        <p:sp>
          <p:nvSpPr>
            <p:cNvPr id="68693" name="AutoShape 112"/>
            <p:cNvSpPr>
              <a:spLocks noChangeArrowheads="1"/>
            </p:cNvSpPr>
            <p:nvPr/>
          </p:nvSpPr>
          <p:spPr bwMode="auto">
            <a:xfrm rot="5400000" flipH="1">
              <a:off x="1872" y="2784"/>
              <a:ext cx="240" cy="240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94" name="Oval 113"/>
            <p:cNvSpPr>
              <a:spLocks noChangeArrowheads="1"/>
            </p:cNvSpPr>
            <p:nvPr/>
          </p:nvSpPr>
          <p:spPr bwMode="auto">
            <a:xfrm>
              <a:off x="2112" y="2880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27" name="Freeform 114"/>
          <p:cNvSpPr>
            <a:spLocks/>
          </p:cNvSpPr>
          <p:nvPr/>
        </p:nvSpPr>
        <p:spPr bwMode="auto">
          <a:xfrm>
            <a:off x="4427538" y="4513263"/>
            <a:ext cx="423862" cy="484187"/>
          </a:xfrm>
          <a:custGeom>
            <a:avLst/>
            <a:gdLst>
              <a:gd name="T0" fmla="*/ 2147483647 w 960"/>
              <a:gd name="T1" fmla="*/ 0 h 832"/>
              <a:gd name="T2" fmla="*/ 2147483647 w 960"/>
              <a:gd name="T3" fmla="*/ 2147483647 h 832"/>
              <a:gd name="T4" fmla="*/ 2147483647 w 960"/>
              <a:gd name="T5" fmla="*/ 2147483647 h 832"/>
              <a:gd name="T6" fmla="*/ 0 w 960"/>
              <a:gd name="T7" fmla="*/ 2147483647 h 832"/>
              <a:gd name="T8" fmla="*/ 0 w 960"/>
              <a:gd name="T9" fmla="*/ 0 h 832"/>
              <a:gd name="T10" fmla="*/ 2147483647 w 960"/>
              <a:gd name="T11" fmla="*/ 0 h 8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0"/>
              <a:gd name="T19" fmla="*/ 0 h 832"/>
              <a:gd name="T20" fmla="*/ 960 w 960"/>
              <a:gd name="T21" fmla="*/ 832 h 8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0" h="832">
                <a:moveTo>
                  <a:pt x="480" y="0"/>
                </a:moveTo>
                <a:cubicBezTo>
                  <a:pt x="745" y="0"/>
                  <a:pt x="960" y="186"/>
                  <a:pt x="960" y="416"/>
                </a:cubicBezTo>
                <a:cubicBezTo>
                  <a:pt x="960" y="646"/>
                  <a:pt x="745" y="832"/>
                  <a:pt x="480" y="832"/>
                </a:cubicBezTo>
                <a:lnTo>
                  <a:pt x="0" y="832"/>
                </a:lnTo>
                <a:lnTo>
                  <a:pt x="0" y="0"/>
                </a:lnTo>
                <a:lnTo>
                  <a:pt x="480" y="0"/>
                </a:lnTo>
                <a:close/>
              </a:path>
            </a:pathLst>
          </a:custGeom>
          <a:noFill/>
          <a:ln w="38100" cap="rnd" cmpd="sng">
            <a:solidFill>
              <a:schemeClr val="fol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8" name="Oval 115"/>
          <p:cNvSpPr>
            <a:spLocks noChangeArrowheads="1"/>
          </p:cNvSpPr>
          <p:nvPr/>
        </p:nvSpPr>
        <p:spPr bwMode="auto">
          <a:xfrm>
            <a:off x="4849813" y="4706938"/>
            <a:ext cx="85725" cy="96837"/>
          </a:xfrm>
          <a:prstGeom prst="ellipse">
            <a:avLst/>
          </a:prstGeom>
          <a:noFill/>
          <a:ln w="381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629" name="Object 116"/>
          <p:cNvGraphicFramePr>
            <a:graphicFrameLocks noChangeAspect="1"/>
          </p:cNvGraphicFramePr>
          <p:nvPr/>
        </p:nvGraphicFramePr>
        <p:xfrm>
          <a:off x="4343400" y="5486400"/>
          <a:ext cx="67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5" r:id="rId3" imgW="904951" imgH="689458" progId="Word.Picture.8">
                  <p:embed/>
                </p:oleObj>
              </mc:Choice>
              <mc:Fallback>
                <p:oleObj r:id="rId3" imgW="904951" imgH="689458" progId="Word.Picture.8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676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Line 117"/>
          <p:cNvSpPr>
            <a:spLocks noChangeShapeType="1"/>
          </p:cNvSpPr>
          <p:nvPr/>
        </p:nvSpPr>
        <p:spPr bwMode="auto">
          <a:xfrm>
            <a:off x="4953000" y="5791200"/>
            <a:ext cx="609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1" name="Line 118"/>
          <p:cNvSpPr>
            <a:spLocks noChangeShapeType="1"/>
          </p:cNvSpPr>
          <p:nvPr/>
        </p:nvSpPr>
        <p:spPr bwMode="auto">
          <a:xfrm>
            <a:off x="4953000" y="48006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2" name="Line 119"/>
          <p:cNvSpPr>
            <a:spLocks noChangeShapeType="1"/>
          </p:cNvSpPr>
          <p:nvPr/>
        </p:nvSpPr>
        <p:spPr bwMode="auto">
          <a:xfrm>
            <a:off x="5257800" y="4800600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3" name="Line 120"/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4" name="Line 121"/>
          <p:cNvSpPr>
            <a:spLocks noChangeShapeType="1"/>
          </p:cNvSpPr>
          <p:nvPr/>
        </p:nvSpPr>
        <p:spPr bwMode="auto">
          <a:xfrm>
            <a:off x="6172200" y="24384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5" name="Line 122"/>
          <p:cNvSpPr>
            <a:spLocks noChangeShapeType="1"/>
          </p:cNvSpPr>
          <p:nvPr/>
        </p:nvSpPr>
        <p:spPr bwMode="auto">
          <a:xfrm>
            <a:off x="6172200" y="42672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6" name="Line 123"/>
          <p:cNvSpPr>
            <a:spLocks noChangeShapeType="1"/>
          </p:cNvSpPr>
          <p:nvPr/>
        </p:nvSpPr>
        <p:spPr bwMode="auto">
          <a:xfrm>
            <a:off x="6172200" y="36576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7" name="Line 124"/>
          <p:cNvSpPr>
            <a:spLocks noChangeShapeType="1"/>
          </p:cNvSpPr>
          <p:nvPr/>
        </p:nvSpPr>
        <p:spPr bwMode="auto">
          <a:xfrm>
            <a:off x="6172200" y="30480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8" name="Line 125"/>
          <p:cNvSpPr>
            <a:spLocks noChangeShapeType="1"/>
          </p:cNvSpPr>
          <p:nvPr/>
        </p:nvSpPr>
        <p:spPr bwMode="auto">
          <a:xfrm>
            <a:off x="6629400" y="24384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9" name="Line 126"/>
          <p:cNvSpPr>
            <a:spLocks noChangeShapeType="1"/>
          </p:cNvSpPr>
          <p:nvPr/>
        </p:nvSpPr>
        <p:spPr bwMode="auto">
          <a:xfrm>
            <a:off x="6019800" y="5638800"/>
            <a:ext cx="609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0" name="Line 127"/>
          <p:cNvSpPr>
            <a:spLocks noChangeShapeType="1"/>
          </p:cNvSpPr>
          <p:nvPr/>
        </p:nvSpPr>
        <p:spPr bwMode="auto">
          <a:xfrm>
            <a:off x="3657600" y="43434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1" name="Line 128"/>
          <p:cNvSpPr>
            <a:spLocks noChangeShapeType="1"/>
          </p:cNvSpPr>
          <p:nvPr/>
        </p:nvSpPr>
        <p:spPr bwMode="auto">
          <a:xfrm>
            <a:off x="4114800" y="4343400"/>
            <a:ext cx="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2" name="Line 129"/>
          <p:cNvSpPr>
            <a:spLocks noChangeShapeType="1"/>
          </p:cNvSpPr>
          <p:nvPr/>
        </p:nvSpPr>
        <p:spPr bwMode="auto">
          <a:xfrm>
            <a:off x="4114800" y="45720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3" name="Line 130"/>
          <p:cNvSpPr>
            <a:spLocks noChangeShapeType="1"/>
          </p:cNvSpPr>
          <p:nvPr/>
        </p:nvSpPr>
        <p:spPr bwMode="auto">
          <a:xfrm>
            <a:off x="3657600" y="4724400"/>
            <a:ext cx="762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4" name="Line 131"/>
          <p:cNvSpPr>
            <a:spLocks noChangeShapeType="1"/>
          </p:cNvSpPr>
          <p:nvPr/>
        </p:nvSpPr>
        <p:spPr bwMode="auto">
          <a:xfrm>
            <a:off x="3962400" y="48768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5" name="Line 132"/>
          <p:cNvSpPr>
            <a:spLocks noChangeShapeType="1"/>
          </p:cNvSpPr>
          <p:nvPr/>
        </p:nvSpPr>
        <p:spPr bwMode="auto">
          <a:xfrm>
            <a:off x="4114800" y="50292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6" name="Line 133"/>
          <p:cNvSpPr>
            <a:spLocks noChangeShapeType="1"/>
          </p:cNvSpPr>
          <p:nvPr/>
        </p:nvSpPr>
        <p:spPr bwMode="auto">
          <a:xfrm>
            <a:off x="3657600" y="51054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7" name="Line 134"/>
          <p:cNvSpPr>
            <a:spLocks noChangeShapeType="1"/>
          </p:cNvSpPr>
          <p:nvPr/>
        </p:nvSpPr>
        <p:spPr bwMode="auto">
          <a:xfrm>
            <a:off x="3962400" y="48768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8" name="Line 135"/>
          <p:cNvSpPr>
            <a:spLocks noChangeShapeType="1"/>
          </p:cNvSpPr>
          <p:nvPr/>
        </p:nvSpPr>
        <p:spPr bwMode="auto">
          <a:xfrm>
            <a:off x="4114800" y="5029200"/>
            <a:ext cx="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9" name="Line 136"/>
          <p:cNvSpPr>
            <a:spLocks noChangeShapeType="1"/>
          </p:cNvSpPr>
          <p:nvPr/>
        </p:nvSpPr>
        <p:spPr bwMode="auto">
          <a:xfrm>
            <a:off x="3657600" y="54864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0" name="Line 137"/>
          <p:cNvSpPr>
            <a:spLocks noChangeShapeType="1"/>
          </p:cNvSpPr>
          <p:nvPr/>
        </p:nvSpPr>
        <p:spPr bwMode="auto">
          <a:xfrm>
            <a:off x="2971800" y="2209800"/>
            <a:ext cx="0" cy="2133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1" name="Line 138"/>
          <p:cNvSpPr>
            <a:spLocks noChangeShapeType="1"/>
          </p:cNvSpPr>
          <p:nvPr/>
        </p:nvSpPr>
        <p:spPr bwMode="auto">
          <a:xfrm>
            <a:off x="2971800" y="4343400"/>
            <a:ext cx="228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2" name="Line 139"/>
          <p:cNvSpPr>
            <a:spLocks noChangeShapeType="1"/>
          </p:cNvSpPr>
          <p:nvPr/>
        </p:nvSpPr>
        <p:spPr bwMode="auto">
          <a:xfrm>
            <a:off x="2819400" y="4648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3" name="Line 140"/>
          <p:cNvSpPr>
            <a:spLocks noChangeShapeType="1"/>
          </p:cNvSpPr>
          <p:nvPr/>
        </p:nvSpPr>
        <p:spPr bwMode="auto">
          <a:xfrm flipH="1">
            <a:off x="2819400" y="2819400"/>
            <a:ext cx="0" cy="3048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4" name="Line 141"/>
          <p:cNvSpPr>
            <a:spLocks noChangeShapeType="1"/>
          </p:cNvSpPr>
          <p:nvPr/>
        </p:nvSpPr>
        <p:spPr bwMode="auto">
          <a:xfrm>
            <a:off x="2667000" y="3429000"/>
            <a:ext cx="0" cy="1676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5" name="Line 142"/>
          <p:cNvSpPr>
            <a:spLocks noChangeShapeType="1"/>
          </p:cNvSpPr>
          <p:nvPr/>
        </p:nvSpPr>
        <p:spPr bwMode="auto">
          <a:xfrm>
            <a:off x="2667000" y="51054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6" name="Line 143"/>
          <p:cNvSpPr>
            <a:spLocks noChangeShapeType="1"/>
          </p:cNvSpPr>
          <p:nvPr/>
        </p:nvSpPr>
        <p:spPr bwMode="auto">
          <a:xfrm>
            <a:off x="2514600" y="5486400"/>
            <a:ext cx="685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7" name="Line 144"/>
          <p:cNvSpPr>
            <a:spLocks noChangeShapeType="1"/>
          </p:cNvSpPr>
          <p:nvPr/>
        </p:nvSpPr>
        <p:spPr bwMode="auto">
          <a:xfrm>
            <a:off x="2514600" y="4038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8" name="Text Box 145"/>
          <p:cNvSpPr txBox="1">
            <a:spLocks noChangeArrowheads="1"/>
          </p:cNvSpPr>
          <p:nvPr/>
        </p:nvSpPr>
        <p:spPr bwMode="auto">
          <a:xfrm>
            <a:off x="1219200" y="2514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X</a:t>
            </a:r>
            <a:r>
              <a:rPr kumimoji="0" lang="en-US" altLang="zh-CN" b="1" baseline="-25000">
                <a:solidFill>
                  <a:schemeClr val="tx1"/>
                </a:solidFill>
              </a:rPr>
              <a:t>2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59" name="Text Box 146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X</a:t>
            </a:r>
            <a:r>
              <a:rPr kumimoji="0" lang="en-US" altLang="zh-CN" b="1" baseline="-25000">
                <a:solidFill>
                  <a:schemeClr val="tx1"/>
                </a:solidFill>
              </a:rPr>
              <a:t>1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0" name="Text Box 147"/>
          <p:cNvSpPr txBox="1">
            <a:spLocks noChangeArrowheads="1"/>
          </p:cNvSpPr>
          <p:nvPr/>
        </p:nvSpPr>
        <p:spPr bwMode="auto">
          <a:xfrm>
            <a:off x="12192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X</a:t>
            </a:r>
            <a:r>
              <a:rPr kumimoji="0" lang="en-US" altLang="zh-CN" b="1" baseline="-25000">
                <a:solidFill>
                  <a:schemeClr val="tx1"/>
                </a:solidFill>
              </a:rPr>
              <a:t>0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1" name="Line 148"/>
          <p:cNvSpPr>
            <a:spLocks noChangeShapeType="1"/>
          </p:cNvSpPr>
          <p:nvPr/>
        </p:nvSpPr>
        <p:spPr bwMode="auto">
          <a:xfrm>
            <a:off x="6400800" y="2819400"/>
            <a:ext cx="1143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2" name="Line 149"/>
          <p:cNvSpPr>
            <a:spLocks noChangeShapeType="1"/>
          </p:cNvSpPr>
          <p:nvPr/>
        </p:nvSpPr>
        <p:spPr bwMode="auto">
          <a:xfrm>
            <a:off x="6400800" y="3429000"/>
            <a:ext cx="1143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3" name="Line 150"/>
          <p:cNvSpPr>
            <a:spLocks noChangeShapeType="1"/>
          </p:cNvSpPr>
          <p:nvPr/>
        </p:nvSpPr>
        <p:spPr bwMode="auto">
          <a:xfrm>
            <a:off x="6400800" y="4038600"/>
            <a:ext cx="1143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4" name="Text Box 151"/>
          <p:cNvSpPr txBox="1">
            <a:spLocks noChangeArrowheads="1"/>
          </p:cNvSpPr>
          <p:nvPr/>
        </p:nvSpPr>
        <p:spPr bwMode="auto">
          <a:xfrm>
            <a:off x="7620000" y="2514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Y</a:t>
            </a:r>
            <a:r>
              <a:rPr kumimoji="0" lang="en-US" altLang="zh-CN" b="1" baseline="-25000">
                <a:solidFill>
                  <a:schemeClr val="tx1"/>
                </a:solidFill>
              </a:rPr>
              <a:t>2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5" name="Text Box 152"/>
          <p:cNvSpPr txBox="1">
            <a:spLocks noChangeArrowheads="1"/>
          </p:cNvSpPr>
          <p:nvPr/>
        </p:nvSpPr>
        <p:spPr bwMode="auto">
          <a:xfrm>
            <a:off x="76200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Y</a:t>
            </a:r>
            <a:r>
              <a:rPr kumimoji="0" lang="en-US" altLang="zh-CN" b="1" baseline="-25000">
                <a:solidFill>
                  <a:schemeClr val="tx1"/>
                </a:solidFill>
              </a:rPr>
              <a:t>1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6" name="Text Box 153"/>
          <p:cNvSpPr txBox="1">
            <a:spLocks noChangeArrowheads="1"/>
          </p:cNvSpPr>
          <p:nvPr/>
        </p:nvSpPr>
        <p:spPr bwMode="auto">
          <a:xfrm>
            <a:off x="7620000" y="3733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Y</a:t>
            </a:r>
            <a:r>
              <a:rPr kumimoji="0" lang="en-US" altLang="zh-CN" b="1" baseline="-25000">
                <a:solidFill>
                  <a:schemeClr val="tx1"/>
                </a:solidFill>
              </a:rPr>
              <a:t>0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7" name="Line 154"/>
          <p:cNvSpPr>
            <a:spLocks noChangeShapeType="1"/>
          </p:cNvSpPr>
          <p:nvPr/>
        </p:nvSpPr>
        <p:spPr bwMode="auto">
          <a:xfrm>
            <a:off x="2819400" y="5867400"/>
            <a:ext cx="1600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8" name="Line 155"/>
          <p:cNvSpPr>
            <a:spLocks noChangeShapeType="1"/>
          </p:cNvSpPr>
          <p:nvPr/>
        </p:nvSpPr>
        <p:spPr bwMode="auto">
          <a:xfrm>
            <a:off x="2514600" y="54864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9" name="Line 156"/>
          <p:cNvSpPr>
            <a:spLocks noChangeShapeType="1"/>
          </p:cNvSpPr>
          <p:nvPr/>
        </p:nvSpPr>
        <p:spPr bwMode="auto">
          <a:xfrm>
            <a:off x="2514600" y="6019800"/>
            <a:ext cx="1905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70" name="Line 157"/>
          <p:cNvSpPr>
            <a:spLocks noChangeShapeType="1"/>
          </p:cNvSpPr>
          <p:nvPr/>
        </p:nvSpPr>
        <p:spPr bwMode="auto">
          <a:xfrm>
            <a:off x="3962400" y="57150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71" name="Line 158"/>
          <p:cNvSpPr>
            <a:spLocks noChangeShapeType="1"/>
          </p:cNvSpPr>
          <p:nvPr/>
        </p:nvSpPr>
        <p:spPr bwMode="auto">
          <a:xfrm>
            <a:off x="4419600" y="4343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72" name="AutoShape 159"/>
          <p:cNvSpPr>
            <a:spLocks noChangeArrowheads="1"/>
          </p:cNvSpPr>
          <p:nvPr/>
        </p:nvSpPr>
        <p:spPr bwMode="auto">
          <a:xfrm>
            <a:off x="5562600" y="5410200"/>
            <a:ext cx="457200" cy="457200"/>
          </a:xfrm>
          <a:prstGeom prst="flowChartDelay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73" name="Oval 160"/>
          <p:cNvSpPr>
            <a:spLocks noChangeArrowheads="1"/>
          </p:cNvSpPr>
          <p:nvPr/>
        </p:nvSpPr>
        <p:spPr bwMode="auto">
          <a:xfrm>
            <a:off x="2476500" y="40005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4" name="Oval 161"/>
          <p:cNvSpPr>
            <a:spLocks noChangeArrowheads="1"/>
          </p:cNvSpPr>
          <p:nvPr/>
        </p:nvSpPr>
        <p:spPr bwMode="auto">
          <a:xfrm>
            <a:off x="2628900" y="33909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5" name="Oval 162"/>
          <p:cNvSpPr>
            <a:spLocks noChangeArrowheads="1"/>
          </p:cNvSpPr>
          <p:nvPr/>
        </p:nvSpPr>
        <p:spPr bwMode="auto">
          <a:xfrm>
            <a:off x="2781300" y="27813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6" name="Oval 163"/>
          <p:cNvSpPr>
            <a:spLocks noChangeArrowheads="1"/>
          </p:cNvSpPr>
          <p:nvPr/>
        </p:nvSpPr>
        <p:spPr bwMode="auto">
          <a:xfrm>
            <a:off x="2933700" y="21717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7" name="Oval 164"/>
          <p:cNvSpPr>
            <a:spLocks noChangeArrowheads="1"/>
          </p:cNvSpPr>
          <p:nvPr/>
        </p:nvSpPr>
        <p:spPr bwMode="auto">
          <a:xfrm>
            <a:off x="2781300" y="459105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8" name="Oval 165"/>
          <p:cNvSpPr>
            <a:spLocks noChangeArrowheads="1"/>
          </p:cNvSpPr>
          <p:nvPr/>
        </p:nvSpPr>
        <p:spPr bwMode="auto">
          <a:xfrm>
            <a:off x="2476500" y="54483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9" name="Oval 166"/>
          <p:cNvSpPr>
            <a:spLocks noChangeArrowheads="1"/>
          </p:cNvSpPr>
          <p:nvPr/>
        </p:nvSpPr>
        <p:spPr bwMode="auto">
          <a:xfrm>
            <a:off x="6591300" y="30099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0" name="Oval 167"/>
          <p:cNvSpPr>
            <a:spLocks noChangeArrowheads="1"/>
          </p:cNvSpPr>
          <p:nvPr/>
        </p:nvSpPr>
        <p:spPr bwMode="auto">
          <a:xfrm>
            <a:off x="6591300" y="36195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1" name="Oval 168"/>
          <p:cNvSpPr>
            <a:spLocks noChangeArrowheads="1"/>
          </p:cNvSpPr>
          <p:nvPr/>
        </p:nvSpPr>
        <p:spPr bwMode="auto">
          <a:xfrm>
            <a:off x="6591300" y="42291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2" name="Oval 179"/>
          <p:cNvSpPr>
            <a:spLocks noChangeArrowheads="1"/>
          </p:cNvSpPr>
          <p:nvPr/>
        </p:nvSpPr>
        <p:spPr bwMode="auto">
          <a:xfrm>
            <a:off x="3905250" y="50673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83" name="Group 181"/>
          <p:cNvGrpSpPr>
            <a:grpSpLocks/>
          </p:cNvGrpSpPr>
          <p:nvPr/>
        </p:nvGrpSpPr>
        <p:grpSpPr bwMode="auto">
          <a:xfrm>
            <a:off x="3563938" y="333375"/>
            <a:ext cx="4724400" cy="962025"/>
            <a:chOff x="384" y="3120"/>
            <a:chExt cx="2976" cy="606"/>
          </a:xfrm>
        </p:grpSpPr>
        <p:sp>
          <p:nvSpPr>
            <p:cNvPr id="823478" name="Text Box 182"/>
            <p:cNvSpPr txBox="1">
              <a:spLocks noChangeArrowheads="1"/>
            </p:cNvSpPr>
            <p:nvPr/>
          </p:nvSpPr>
          <p:spPr bwMode="auto">
            <a:xfrm>
              <a:off x="384" y="3168"/>
              <a:ext cx="2976" cy="5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 =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) </a:t>
              </a:r>
            </a:p>
            <a:p>
              <a:pPr>
                <a:spcBef>
                  <a:spcPct val="50000"/>
                </a:spcBef>
                <a:defRPr/>
              </a:pPr>
              <a:endParaRPr kumimoji="0"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85" name="Line 183"/>
            <p:cNvSpPr>
              <a:spLocks noChangeShapeType="1"/>
            </p:cNvSpPr>
            <p:nvPr/>
          </p:nvSpPr>
          <p:spPr bwMode="auto">
            <a:xfrm>
              <a:off x="115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6" name="Line 184"/>
            <p:cNvSpPr>
              <a:spLocks noChangeShapeType="1"/>
            </p:cNvSpPr>
            <p:nvPr/>
          </p:nvSpPr>
          <p:spPr bwMode="auto">
            <a:xfrm>
              <a:off x="1884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7" name="Line 185"/>
            <p:cNvSpPr>
              <a:spLocks noChangeShapeType="1"/>
            </p:cNvSpPr>
            <p:nvPr/>
          </p:nvSpPr>
          <p:spPr bwMode="auto">
            <a:xfrm>
              <a:off x="211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8" name="Line 186"/>
            <p:cNvSpPr>
              <a:spLocks noChangeShapeType="1"/>
            </p:cNvSpPr>
            <p:nvPr/>
          </p:nvSpPr>
          <p:spPr bwMode="auto">
            <a:xfrm>
              <a:off x="235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9" name="Line 187"/>
            <p:cNvSpPr>
              <a:spLocks noChangeShapeType="1"/>
            </p:cNvSpPr>
            <p:nvPr/>
          </p:nvSpPr>
          <p:spPr bwMode="auto">
            <a:xfrm>
              <a:off x="259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0" name="Line 188"/>
            <p:cNvSpPr>
              <a:spLocks noChangeShapeType="1"/>
            </p:cNvSpPr>
            <p:nvPr/>
          </p:nvSpPr>
          <p:spPr bwMode="auto">
            <a:xfrm>
              <a:off x="912" y="3120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1" name="Line 189"/>
            <p:cNvSpPr>
              <a:spLocks noChangeShapeType="1"/>
            </p:cNvSpPr>
            <p:nvPr/>
          </p:nvSpPr>
          <p:spPr bwMode="auto">
            <a:xfrm>
              <a:off x="1872" y="3120"/>
              <a:ext cx="8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2" name="Line 190"/>
            <p:cNvSpPr>
              <a:spLocks noChangeShapeType="1"/>
            </p:cNvSpPr>
            <p:nvPr/>
          </p:nvSpPr>
          <p:spPr bwMode="auto">
            <a:xfrm>
              <a:off x="480" y="31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/>
              <a:t>5. </a:t>
            </a:r>
            <a:r>
              <a:rPr lang="zh-CN" altLang="en-US" sz="4000" b="1"/>
              <a:t>多级门电路</a:t>
            </a:r>
            <a:endParaRPr lang="en-US" altLang="zh-CN" sz="4000" b="1"/>
          </a:p>
        </p:txBody>
      </p:sp>
      <p:pic>
        <p:nvPicPr>
          <p:cNvPr id="71683" name="Picture 6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例子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29255"/>
            <a:ext cx="3138242" cy="31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2708"/>
            <a:ext cx="5184575" cy="122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636912"/>
            <a:ext cx="3494087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4572000" y="5157192"/>
            <a:ext cx="5545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级、</a:t>
            </a:r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个门、</a:t>
            </a:r>
            <a:r>
              <a:rPr lang="en-US" altLang="zh-CN" sz="2800" dirty="0">
                <a:solidFill>
                  <a:schemeClr val="bg1"/>
                </a:solidFill>
              </a:rPr>
              <a:t>14</a:t>
            </a:r>
            <a:r>
              <a:rPr lang="zh-CN" altLang="en-US" sz="2800" dirty="0">
                <a:solidFill>
                  <a:schemeClr val="bg1"/>
                </a:solidFill>
              </a:rPr>
              <a:t>个门输入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9222" name="Picture 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49694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3"/>
            <a:ext cx="7920880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28444</TotalTime>
  <Words>3214</Words>
  <Application>Microsoft Office PowerPoint</Application>
  <PresentationFormat>全屏显示(4:3)</PresentationFormat>
  <Paragraphs>1108</Paragraphs>
  <Slides>64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85" baseType="lpstr">
      <vt:lpstr>黑体</vt:lpstr>
      <vt:lpstr>华文行楷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2</vt:lpstr>
      <vt:lpstr>Soaring</vt:lpstr>
      <vt:lpstr>Clip</vt:lpstr>
      <vt:lpstr>图片</vt:lpstr>
      <vt:lpstr>公式</vt:lpstr>
      <vt:lpstr>Microsoft 公式 3.0</vt:lpstr>
      <vt:lpstr>Equation</vt:lpstr>
      <vt:lpstr>MathType 6.0 Equation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2243</cp:revision>
  <dcterms:created xsi:type="dcterms:W3CDTF">2002-03-18T12:39:57Z</dcterms:created>
  <dcterms:modified xsi:type="dcterms:W3CDTF">2016-09-26T13:24:36Z</dcterms:modified>
</cp:coreProperties>
</file>