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handoutMasterIdLst>
    <p:handoutMasterId r:id="rId33"/>
  </p:handoutMasterIdLst>
  <p:sldIdLst>
    <p:sldId id="989" r:id="rId2"/>
    <p:sldId id="1005" r:id="rId3"/>
    <p:sldId id="256" r:id="rId4"/>
    <p:sldId id="531" r:id="rId5"/>
    <p:sldId id="532" r:id="rId6"/>
    <p:sldId id="1006" r:id="rId7"/>
    <p:sldId id="845" r:id="rId8"/>
    <p:sldId id="1039" r:id="rId9"/>
    <p:sldId id="1040" r:id="rId10"/>
    <p:sldId id="1050" r:id="rId11"/>
    <p:sldId id="1041" r:id="rId12"/>
    <p:sldId id="1010" r:id="rId13"/>
    <p:sldId id="1051" r:id="rId14"/>
    <p:sldId id="1043" r:id="rId15"/>
    <p:sldId id="1044" r:id="rId16"/>
    <p:sldId id="1049" r:id="rId17"/>
    <p:sldId id="1054" r:id="rId18"/>
    <p:sldId id="1012" r:id="rId19"/>
    <p:sldId id="1045" r:id="rId20"/>
    <p:sldId id="1025" r:id="rId21"/>
    <p:sldId id="1053" r:id="rId22"/>
    <p:sldId id="1028" r:id="rId23"/>
    <p:sldId id="1055" r:id="rId24"/>
    <p:sldId id="1042" r:id="rId25"/>
    <p:sldId id="1015" r:id="rId26"/>
    <p:sldId id="1013" r:id="rId27"/>
    <p:sldId id="1016" r:id="rId28"/>
    <p:sldId id="1014" r:id="rId29"/>
    <p:sldId id="1046" r:id="rId30"/>
    <p:sldId id="1047" r:id="rId31"/>
    <p:sldId id="984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CC00"/>
    <a:srgbClr val="006600"/>
    <a:srgbClr val="CC0099"/>
    <a:srgbClr val="FF99FF"/>
    <a:srgbClr val="CCCC00"/>
    <a:srgbClr val="B2B2B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1" autoAdjust="0"/>
  </p:normalViewPr>
  <p:slideViewPr>
    <p:cSldViewPr>
      <p:cViewPr varScale="1">
        <p:scale>
          <a:sx n="66" d="100"/>
          <a:sy n="66" d="100"/>
        </p:scale>
        <p:origin x="1208" y="32"/>
      </p:cViewPr>
      <p:guideLst>
        <p:guide orient="horz" pos="2256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2.wmf"/><Relationship Id="rId5" Type="http://schemas.openxmlformats.org/officeDocument/2006/relationships/image" Target="../media/image24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F9A18CF-7F96-4441-8224-1D58BACDA3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030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153 w 21600"/>
                <a:gd name="T1" fmla="*/ 0 h 21231"/>
                <a:gd name="T2" fmla="*/ 831 w 21600"/>
                <a:gd name="T3" fmla="*/ 526 h 21231"/>
                <a:gd name="T4" fmla="*/ 0 w 21600"/>
                <a:gd name="T5" fmla="*/ 526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3F96A-F0E1-40BC-8950-5BBC169757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14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88B13-292B-4338-8A94-2EEA0C0AB7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9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E1615-7EE3-4374-9A55-80CD651D09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41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3F5DB-E170-49E1-BB59-AA569937A1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69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E23AF-03DC-4E77-8BC8-3C5DD3DA4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68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6EAF9-FCC2-4F01-A9B3-026FD14C6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58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ED06D-D9EE-4B47-8DFC-58237E8361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83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7C80C-A665-4C83-94AF-426494F15D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70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8DE6-26FD-4245-A9A4-CF3F6043F3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43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9DC12-687D-42FF-995E-E7FC07119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54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10547-7CD3-41D5-A830-48A6631F74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52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1299 w 21600"/>
                <a:gd name="T3" fmla="*/ 861 h 21600"/>
                <a:gd name="T4" fmla="*/ 0 w 21600"/>
                <a:gd name="T5" fmla="*/ 86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68C890D-0070-4477-BA38-65CF0FA6CE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3.wmf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oleObject" Target="../embeddings/oleObject14.bin"/><Relationship Id="rId3" Type="http://schemas.openxmlformats.org/officeDocument/2006/relationships/image" Target="../media/image3.png"/><Relationship Id="rId7" Type="http://schemas.openxmlformats.org/officeDocument/2006/relationships/image" Target="../media/image30.wmf"/><Relationship Id="rId12" Type="http://schemas.openxmlformats.org/officeDocument/2006/relationships/image" Target="../media/image31.wmf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29.wmf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0030550062"/>
          <p:cNvPicPr>
            <a:picLocks noChangeAspect="1" noChangeArrowheads="1"/>
          </p:cNvPicPr>
          <p:nvPr/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WordArt 3"/>
          <p:cNvSpPr>
            <a:spLocks noChangeArrowheads="1" noChangeShapeType="1" noTextEdit="1"/>
          </p:cNvSpPr>
          <p:nvPr/>
        </p:nvSpPr>
        <p:spPr bwMode="auto"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</a:bodyPr>
          <a:lstStyle/>
          <a:p>
            <a:pPr algn="ctr"/>
            <a:r>
              <a:rPr lang="zh-CN" altLang="en-US" sz="3600" kern="10"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数字世界精彩无限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/>
              <a:t>门延迟（</a:t>
            </a:r>
            <a:r>
              <a:rPr lang="en-US" altLang="zh-CN" sz="3200" b="1"/>
              <a:t>Gate Delays</a:t>
            </a:r>
            <a:r>
              <a:rPr lang="zh-CN" altLang="en-US" sz="3200" b="1"/>
              <a:t>）</a:t>
            </a:r>
            <a:endParaRPr lang="en-US" altLang="zh-CN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533783"/>
            <a:ext cx="6650353" cy="34563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052736"/>
            <a:ext cx="5976664" cy="14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755650" y="1052513"/>
            <a:ext cx="7388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kumimoji="0" lang="en-US" altLang="zh-CN" sz="3200" b="1">
              <a:solidFill>
                <a:srgbClr val="0000FF"/>
              </a:solidFill>
            </a:endParaRPr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18002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2852738"/>
            <a:ext cx="1944688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8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0" y="333375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3200" b="1"/>
              <a:t>静态冒险（</a:t>
            </a:r>
            <a:r>
              <a:rPr kumimoji="0" lang="en-US" altLang="zh-CN" sz="3200" b="1"/>
              <a:t>Statistic Hazard</a:t>
            </a:r>
            <a:r>
              <a:rPr kumimoji="0" lang="zh-CN" altLang="en-US" sz="3200" b="1"/>
              <a:t>）</a:t>
            </a:r>
            <a:endParaRPr kumimoji="0" lang="en-US" altLang="zh-CN" sz="3200" b="1"/>
          </a:p>
        </p:txBody>
      </p:sp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755650" y="908050"/>
            <a:ext cx="76327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b="1">
                <a:solidFill>
                  <a:schemeClr val="bg1"/>
                </a:solidFill>
              </a:rPr>
              <a:t>静态冒险</a:t>
            </a:r>
            <a:r>
              <a:rPr kumimoji="0" lang="zh-CN" altLang="en-US" b="1">
                <a:solidFill>
                  <a:srgbClr val="0000FF"/>
                </a:solidFill>
              </a:rPr>
              <a:t> </a:t>
            </a:r>
            <a:r>
              <a:rPr kumimoji="0" lang="zh-CN" altLang="en-US" b="1"/>
              <a:t>：</a:t>
            </a:r>
            <a:r>
              <a:rPr lang="zh-CN" altLang="en-US"/>
              <a:t>指由于电路延迟，组合逻辑电路在输入没有发生变化的情况下也可能发生输出跃变</a:t>
            </a:r>
            <a:r>
              <a:rPr lang="en-US" altLang="zh-CN"/>
              <a:t>.</a:t>
            </a:r>
          </a:p>
        </p:txBody>
      </p:sp>
      <p:sp>
        <p:nvSpPr>
          <p:cNvPr id="12296" name="Text Box 11"/>
          <p:cNvSpPr txBox="1">
            <a:spLocks noChangeArrowheads="1"/>
          </p:cNvSpPr>
          <p:nvPr/>
        </p:nvSpPr>
        <p:spPr bwMode="auto">
          <a:xfrm>
            <a:off x="2914650" y="2133600"/>
            <a:ext cx="2449513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0" lang="zh-CN" altLang="en-US" b="1"/>
              <a:t>静态</a:t>
            </a:r>
            <a:r>
              <a:rPr kumimoji="0" lang="en-US" altLang="zh-CN" b="1"/>
              <a:t>-0 </a:t>
            </a:r>
            <a:r>
              <a:rPr kumimoji="0" lang="zh-CN" altLang="en-US" b="1"/>
              <a:t>冒险</a:t>
            </a:r>
            <a:endParaRPr lang="en-US" altLang="zh-CN"/>
          </a:p>
        </p:txBody>
      </p:sp>
      <p:sp>
        <p:nvSpPr>
          <p:cNvPr id="12297" name="Text Box 12"/>
          <p:cNvSpPr txBox="1">
            <a:spLocks noChangeArrowheads="1"/>
          </p:cNvSpPr>
          <p:nvPr/>
        </p:nvSpPr>
        <p:spPr bwMode="auto">
          <a:xfrm>
            <a:off x="322263" y="2133600"/>
            <a:ext cx="2449512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0" lang="zh-CN" altLang="en-US" b="1"/>
              <a:t>静态</a:t>
            </a:r>
            <a:r>
              <a:rPr kumimoji="0" lang="en-US" altLang="zh-CN" b="1"/>
              <a:t>-1 </a:t>
            </a:r>
            <a:r>
              <a:rPr kumimoji="0" lang="zh-CN" altLang="en-US" b="1"/>
              <a:t>冒险</a:t>
            </a:r>
            <a:endParaRPr lang="en-US" altLang="zh-CN"/>
          </a:p>
        </p:txBody>
      </p:sp>
      <p:pic>
        <p:nvPicPr>
          <p:cNvPr id="12298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2852738"/>
            <a:ext cx="20891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852738"/>
            <a:ext cx="1728788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5722938" y="2133600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b="1"/>
              <a:t>动态冒险</a:t>
            </a:r>
            <a:endParaRPr kumimoji="0" lang="en-US" altLang="zh-CN" b="1"/>
          </a:p>
        </p:txBody>
      </p:sp>
      <p:sp>
        <p:nvSpPr>
          <p:cNvPr id="12301" name="Text Box 16"/>
          <p:cNvSpPr txBox="1">
            <a:spLocks noChangeArrowheads="1"/>
          </p:cNvSpPr>
          <p:nvPr/>
        </p:nvSpPr>
        <p:spPr bwMode="auto">
          <a:xfrm>
            <a:off x="755650" y="4724400"/>
            <a:ext cx="735647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b="1" dirty="0">
                <a:solidFill>
                  <a:schemeClr val="bg1"/>
                </a:solidFill>
              </a:rPr>
              <a:t>动态冒险（</a:t>
            </a:r>
            <a:r>
              <a:rPr kumimoji="0" lang="en-US" altLang="zh-CN" b="1" dirty="0">
                <a:solidFill>
                  <a:schemeClr val="bg1"/>
                </a:solidFill>
              </a:rPr>
              <a:t>Dynamic hazard</a:t>
            </a:r>
            <a:r>
              <a:rPr kumimoji="0" lang="zh-CN" altLang="en-US" b="1" dirty="0">
                <a:solidFill>
                  <a:schemeClr val="bg1"/>
                </a:solidFill>
              </a:rPr>
              <a:t>）</a:t>
            </a:r>
            <a:r>
              <a:rPr kumimoji="0" lang="en-US" altLang="zh-CN" b="1" dirty="0"/>
              <a:t>:</a:t>
            </a:r>
            <a:r>
              <a:rPr lang="en-US" altLang="zh-CN" dirty="0"/>
              <a:t> </a:t>
            </a:r>
            <a:r>
              <a:rPr lang="zh-CN" altLang="en-US" dirty="0"/>
              <a:t>输入只改变</a:t>
            </a:r>
            <a:r>
              <a:rPr lang="en-US" altLang="zh-CN" dirty="0"/>
              <a:t>1</a:t>
            </a:r>
            <a:r>
              <a:rPr lang="zh-CN" altLang="en-US" dirty="0"/>
              <a:t>次，但输出改变多次。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  <p:bldP spid="12297" grpId="0"/>
      <p:bldP spid="123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/>
          </p:cNvGrpSpPr>
          <p:nvPr/>
        </p:nvGrpSpPr>
        <p:grpSpPr bwMode="auto">
          <a:xfrm>
            <a:off x="755650" y="1481138"/>
            <a:ext cx="4419600" cy="579437"/>
            <a:chOff x="1008" y="192"/>
            <a:chExt cx="2784" cy="365"/>
          </a:xfrm>
        </p:grpSpPr>
        <p:sp>
          <p:nvSpPr>
            <p:cNvPr id="14385" name="Text Box 4"/>
            <p:cNvSpPr txBox="1">
              <a:spLocks noChangeArrowheads="1"/>
            </p:cNvSpPr>
            <p:nvPr/>
          </p:nvSpPr>
          <p:spPr bwMode="auto">
            <a:xfrm>
              <a:off x="1008" y="192"/>
              <a:ext cx="27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</a:rPr>
                <a:t>F</a:t>
              </a:r>
              <a:r>
                <a:rPr lang="zh-CN" altLang="en-US" sz="3200" b="1">
                  <a:latin typeface="Times New Roman" pitchFamily="18" charset="0"/>
                </a:rPr>
                <a:t>＝（</a:t>
              </a:r>
              <a:r>
                <a:rPr lang="en-US" altLang="zh-CN" sz="3200" b="1">
                  <a:latin typeface="Times New Roman" pitchFamily="18" charset="0"/>
                </a:rPr>
                <a:t>A</a:t>
              </a:r>
              <a:r>
                <a:rPr lang="zh-CN" altLang="en-US" sz="3200" b="1">
                  <a:latin typeface="Times New Roman" pitchFamily="18" charset="0"/>
                </a:rPr>
                <a:t>＋</a:t>
              </a:r>
              <a:r>
                <a:rPr lang="en-US" altLang="zh-CN" sz="3200" b="1">
                  <a:latin typeface="Times New Roman" pitchFamily="18" charset="0"/>
                </a:rPr>
                <a:t>B)( A+C)</a:t>
              </a:r>
            </a:p>
          </p:txBody>
        </p:sp>
        <p:sp>
          <p:nvSpPr>
            <p:cNvPr id="14386" name="Line 5"/>
            <p:cNvSpPr>
              <a:spLocks noChangeShapeType="1"/>
            </p:cNvSpPr>
            <p:nvPr/>
          </p:nvSpPr>
          <p:spPr bwMode="auto">
            <a:xfrm>
              <a:off x="2592" y="240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27088" y="2276475"/>
            <a:ext cx="2667000" cy="1169988"/>
            <a:chOff x="528" y="2208"/>
            <a:chExt cx="1680" cy="737"/>
          </a:xfrm>
        </p:grpSpPr>
        <p:sp>
          <p:nvSpPr>
            <p:cNvPr id="14383" name="Text Box 7"/>
            <p:cNvSpPr txBox="1">
              <a:spLocks noChangeArrowheads="1"/>
            </p:cNvSpPr>
            <p:nvPr/>
          </p:nvSpPr>
          <p:spPr bwMode="auto">
            <a:xfrm>
              <a:off x="528" y="2208"/>
              <a:ext cx="1680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     </a:t>
              </a:r>
              <a:r>
                <a:rPr lang="en-US" altLang="zh-CN" sz="2800" b="1"/>
                <a:t>B</a:t>
              </a:r>
              <a:r>
                <a:rPr lang="zh-CN" altLang="en-US" sz="2800" b="1"/>
                <a:t>＝</a:t>
              </a:r>
              <a:r>
                <a:rPr lang="en-US" altLang="zh-CN" sz="2800" b="1"/>
                <a:t>C</a:t>
              </a:r>
              <a:r>
                <a:rPr lang="zh-CN" altLang="en-US" sz="2800" b="1"/>
                <a:t>＝</a:t>
              </a:r>
              <a:r>
                <a:rPr lang="en-US" altLang="zh-CN" sz="2800" b="1"/>
                <a:t>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    </a:t>
              </a:r>
              <a:r>
                <a:rPr lang="en-US" altLang="zh-CN" sz="2800" b="1"/>
                <a:t>     F</a:t>
              </a:r>
              <a:r>
                <a:rPr lang="zh-CN" altLang="en-US" sz="2800" b="1"/>
                <a:t>＝</a:t>
              </a:r>
              <a:r>
                <a:rPr lang="en-US" altLang="zh-CN" sz="2800" b="1"/>
                <a:t>AA</a:t>
              </a:r>
            </a:p>
          </p:txBody>
        </p:sp>
        <p:sp>
          <p:nvSpPr>
            <p:cNvPr id="14384" name="Line 8"/>
            <p:cNvSpPr>
              <a:spLocks noChangeShapeType="1"/>
            </p:cNvSpPr>
            <p:nvPr/>
          </p:nvSpPr>
          <p:spPr bwMode="auto">
            <a:xfrm>
              <a:off x="1662" y="266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11188" y="3860800"/>
            <a:ext cx="3305175" cy="1314450"/>
            <a:chOff x="384" y="2988"/>
            <a:chExt cx="2082" cy="828"/>
          </a:xfrm>
        </p:grpSpPr>
        <p:grpSp>
          <p:nvGrpSpPr>
            <p:cNvPr id="14366" name="Group 42"/>
            <p:cNvGrpSpPr>
              <a:grpSpLocks/>
            </p:cNvGrpSpPr>
            <p:nvPr/>
          </p:nvGrpSpPr>
          <p:grpSpPr bwMode="auto">
            <a:xfrm>
              <a:off x="845" y="3600"/>
              <a:ext cx="587" cy="216"/>
              <a:chOff x="1008" y="3744"/>
              <a:chExt cx="960" cy="336"/>
            </a:xfrm>
          </p:grpSpPr>
          <p:sp>
            <p:nvSpPr>
              <p:cNvPr id="14379" name="Rectangle 43"/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3200" b="1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4380" name="Line 44"/>
              <p:cNvSpPr>
                <a:spLocks noChangeShapeType="1"/>
              </p:cNvSpPr>
              <p:nvPr/>
            </p:nvSpPr>
            <p:spPr bwMode="auto">
              <a:xfrm>
                <a:off x="1680" y="391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81" name="Line 45"/>
              <p:cNvSpPr>
                <a:spLocks noChangeShapeType="1"/>
              </p:cNvSpPr>
              <p:nvPr/>
            </p:nvSpPr>
            <p:spPr bwMode="auto">
              <a:xfrm>
                <a:off x="1008" y="391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82" name="Oval 46"/>
              <p:cNvSpPr>
                <a:spLocks noChangeArrowheads="1"/>
              </p:cNvSpPr>
              <p:nvPr/>
            </p:nvSpPr>
            <p:spPr bwMode="auto">
              <a:xfrm>
                <a:off x="1588" y="3868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67" name="Rectangle 47"/>
            <p:cNvSpPr>
              <a:spLocks noChangeArrowheads="1"/>
            </p:cNvSpPr>
            <p:nvPr/>
          </p:nvSpPr>
          <p:spPr bwMode="auto">
            <a:xfrm rot="5400000">
              <a:off x="1571" y="3448"/>
              <a:ext cx="432" cy="207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48"/>
            <p:cNvSpPr>
              <a:spLocks noChangeShapeType="1"/>
            </p:cNvSpPr>
            <p:nvPr/>
          </p:nvSpPr>
          <p:spPr bwMode="auto">
            <a:xfrm flipH="1">
              <a:off x="845" y="3180"/>
              <a:ext cx="46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9" name="Line 49"/>
            <p:cNvSpPr>
              <a:spLocks noChangeShapeType="1"/>
            </p:cNvSpPr>
            <p:nvPr/>
          </p:nvSpPr>
          <p:spPr bwMode="auto">
            <a:xfrm>
              <a:off x="845" y="3180"/>
              <a:ext cx="0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0" name="Line 50"/>
            <p:cNvSpPr>
              <a:spLocks noChangeShapeType="1"/>
            </p:cNvSpPr>
            <p:nvPr/>
          </p:nvSpPr>
          <p:spPr bwMode="auto">
            <a:xfrm flipH="1">
              <a:off x="594" y="3180"/>
              <a:ext cx="3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1" name="Oval 51"/>
            <p:cNvSpPr>
              <a:spLocks noChangeArrowheads="1"/>
            </p:cNvSpPr>
            <p:nvPr/>
          </p:nvSpPr>
          <p:spPr bwMode="auto">
            <a:xfrm>
              <a:off x="824" y="3156"/>
              <a:ext cx="42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Text Box 52"/>
            <p:cNvSpPr txBox="1">
              <a:spLocks noChangeArrowheads="1"/>
            </p:cNvSpPr>
            <p:nvPr/>
          </p:nvSpPr>
          <p:spPr bwMode="auto">
            <a:xfrm>
              <a:off x="384" y="2988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373" name="Line 53"/>
            <p:cNvSpPr>
              <a:spLocks noChangeShapeType="1"/>
            </p:cNvSpPr>
            <p:nvPr/>
          </p:nvSpPr>
          <p:spPr bwMode="auto">
            <a:xfrm flipH="1">
              <a:off x="1517" y="3420"/>
              <a:ext cx="1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4" name="Line 54"/>
            <p:cNvSpPr>
              <a:spLocks noChangeShapeType="1"/>
            </p:cNvSpPr>
            <p:nvPr/>
          </p:nvSpPr>
          <p:spPr bwMode="auto">
            <a:xfrm flipV="1">
              <a:off x="1517" y="3180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5" name="Line 55"/>
            <p:cNvSpPr>
              <a:spLocks noChangeShapeType="1"/>
            </p:cNvSpPr>
            <p:nvPr/>
          </p:nvSpPr>
          <p:spPr bwMode="auto">
            <a:xfrm flipH="1">
              <a:off x="1308" y="3180"/>
              <a:ext cx="2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6" name="Line 56"/>
            <p:cNvSpPr>
              <a:spLocks noChangeShapeType="1"/>
            </p:cNvSpPr>
            <p:nvPr/>
          </p:nvSpPr>
          <p:spPr bwMode="auto">
            <a:xfrm>
              <a:off x="1894" y="3576"/>
              <a:ext cx="25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7" name="Text Box 57"/>
            <p:cNvSpPr txBox="1">
              <a:spLocks noChangeArrowheads="1"/>
            </p:cNvSpPr>
            <p:nvPr/>
          </p:nvSpPr>
          <p:spPr bwMode="auto">
            <a:xfrm>
              <a:off x="2256" y="3504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378" name="Line 58"/>
            <p:cNvSpPr>
              <a:spLocks noChangeShapeType="1"/>
            </p:cNvSpPr>
            <p:nvPr/>
          </p:nvSpPr>
          <p:spPr bwMode="auto">
            <a:xfrm>
              <a:off x="1392" y="3708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4572000" y="2349500"/>
            <a:ext cx="4572000" cy="2509838"/>
            <a:chOff x="2784" y="1959"/>
            <a:chExt cx="2880" cy="1581"/>
          </a:xfrm>
        </p:grpSpPr>
        <p:sp>
          <p:nvSpPr>
            <p:cNvPr id="14349" name="Freeform 60"/>
            <p:cNvSpPr>
              <a:spLocks/>
            </p:cNvSpPr>
            <p:nvPr/>
          </p:nvSpPr>
          <p:spPr bwMode="auto">
            <a:xfrm>
              <a:off x="3019" y="1959"/>
              <a:ext cx="2645" cy="311"/>
            </a:xfrm>
            <a:custGeom>
              <a:avLst/>
              <a:gdLst>
                <a:gd name="T0" fmla="*/ 0 w 2789"/>
                <a:gd name="T1" fmla="*/ 311 h 311"/>
                <a:gd name="T2" fmla="*/ 468 w 2789"/>
                <a:gd name="T3" fmla="*/ 311 h 311"/>
                <a:gd name="T4" fmla="*/ 468 w 2789"/>
                <a:gd name="T5" fmla="*/ 0 h 311"/>
                <a:gd name="T6" fmla="*/ 1458 w 2789"/>
                <a:gd name="T7" fmla="*/ 0 h 311"/>
                <a:gd name="T8" fmla="*/ 1458 w 2789"/>
                <a:gd name="T9" fmla="*/ 311 h 311"/>
                <a:gd name="T10" fmla="*/ 2140 w 2789"/>
                <a:gd name="T11" fmla="*/ 311 h 3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89"/>
                <a:gd name="T19" fmla="*/ 0 h 311"/>
                <a:gd name="T20" fmla="*/ 2789 w 2789"/>
                <a:gd name="T21" fmla="*/ 311 h 3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89" h="311">
                  <a:moveTo>
                    <a:pt x="0" y="311"/>
                  </a:moveTo>
                  <a:lnTo>
                    <a:pt x="611" y="311"/>
                  </a:lnTo>
                  <a:lnTo>
                    <a:pt x="611" y="0"/>
                  </a:lnTo>
                  <a:lnTo>
                    <a:pt x="1900" y="0"/>
                  </a:lnTo>
                  <a:lnTo>
                    <a:pt x="1900" y="311"/>
                  </a:lnTo>
                  <a:lnTo>
                    <a:pt x="2789" y="311"/>
                  </a:ln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Freeform 61"/>
            <p:cNvSpPr>
              <a:spLocks/>
            </p:cNvSpPr>
            <p:nvPr/>
          </p:nvSpPr>
          <p:spPr bwMode="auto">
            <a:xfrm>
              <a:off x="3040" y="2447"/>
              <a:ext cx="2593" cy="289"/>
            </a:xfrm>
            <a:custGeom>
              <a:avLst/>
              <a:gdLst>
                <a:gd name="T0" fmla="*/ 0 w 2734"/>
                <a:gd name="T1" fmla="*/ 0 h 289"/>
                <a:gd name="T2" fmla="*/ 615 w 2734"/>
                <a:gd name="T3" fmla="*/ 0 h 289"/>
                <a:gd name="T4" fmla="*/ 615 w 2734"/>
                <a:gd name="T5" fmla="*/ 289 h 289"/>
                <a:gd name="T6" fmla="*/ 1517 w 2734"/>
                <a:gd name="T7" fmla="*/ 289 h 289"/>
                <a:gd name="T8" fmla="*/ 1517 w 2734"/>
                <a:gd name="T9" fmla="*/ 0 h 289"/>
                <a:gd name="T10" fmla="*/ 2098 w 2734"/>
                <a:gd name="T11" fmla="*/ 0 h 2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34"/>
                <a:gd name="T19" fmla="*/ 0 h 289"/>
                <a:gd name="T20" fmla="*/ 2734 w 2734"/>
                <a:gd name="T21" fmla="*/ 289 h 2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34" h="289">
                  <a:moveTo>
                    <a:pt x="0" y="0"/>
                  </a:moveTo>
                  <a:lnTo>
                    <a:pt x="800" y="0"/>
                  </a:lnTo>
                  <a:lnTo>
                    <a:pt x="800" y="289"/>
                  </a:lnTo>
                  <a:lnTo>
                    <a:pt x="1978" y="289"/>
                  </a:lnTo>
                  <a:lnTo>
                    <a:pt x="1978" y="0"/>
                  </a:lnTo>
                  <a:lnTo>
                    <a:pt x="2734" y="0"/>
                  </a:ln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Rectangle 62"/>
            <p:cNvSpPr>
              <a:spLocks noChangeArrowheads="1"/>
            </p:cNvSpPr>
            <p:nvPr/>
          </p:nvSpPr>
          <p:spPr bwMode="auto">
            <a:xfrm>
              <a:off x="2784" y="206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352" name="Line 63"/>
            <p:cNvSpPr>
              <a:spLocks noChangeShapeType="1"/>
            </p:cNvSpPr>
            <p:nvPr/>
          </p:nvSpPr>
          <p:spPr bwMode="auto">
            <a:xfrm>
              <a:off x="3325" y="2581"/>
              <a:ext cx="27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Line 64"/>
            <p:cNvSpPr>
              <a:spLocks noChangeShapeType="1"/>
            </p:cNvSpPr>
            <p:nvPr/>
          </p:nvSpPr>
          <p:spPr bwMode="auto">
            <a:xfrm flipH="1">
              <a:off x="3799" y="2581"/>
              <a:ext cx="28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Text Box 65"/>
            <p:cNvSpPr txBox="1">
              <a:spLocks noChangeArrowheads="1"/>
            </p:cNvSpPr>
            <p:nvPr/>
          </p:nvSpPr>
          <p:spPr bwMode="auto">
            <a:xfrm>
              <a:off x="3850" y="2224"/>
              <a:ext cx="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itchFamily="18" charset="0"/>
                </a:rPr>
                <a:t>t</a:t>
              </a:r>
              <a:r>
                <a:rPr lang="en-US" altLang="zh-CN" sz="2800" b="1" i="1" baseline="-25000">
                  <a:latin typeface="Times New Roman" pitchFamily="18" charset="0"/>
                </a:rPr>
                <a:t>pd</a:t>
              </a:r>
              <a:endParaRPr lang="en-US" altLang="zh-CN" sz="2800" b="1" i="1">
                <a:latin typeface="Times New Roman" pitchFamily="18" charset="0"/>
              </a:endParaRPr>
            </a:p>
          </p:txBody>
        </p:sp>
        <p:sp>
          <p:nvSpPr>
            <p:cNvPr id="14355" name="Line 66"/>
            <p:cNvSpPr>
              <a:spLocks noChangeShapeType="1"/>
            </p:cNvSpPr>
            <p:nvPr/>
          </p:nvSpPr>
          <p:spPr bwMode="auto">
            <a:xfrm>
              <a:off x="3792" y="1968"/>
              <a:ext cx="0" cy="1536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67"/>
            <p:cNvSpPr>
              <a:spLocks noChangeShapeType="1"/>
            </p:cNvSpPr>
            <p:nvPr/>
          </p:nvSpPr>
          <p:spPr bwMode="auto">
            <a:xfrm>
              <a:off x="3600" y="2256"/>
              <a:ext cx="0" cy="1284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Line 68"/>
            <p:cNvSpPr>
              <a:spLocks noChangeShapeType="1"/>
            </p:cNvSpPr>
            <p:nvPr/>
          </p:nvSpPr>
          <p:spPr bwMode="auto">
            <a:xfrm>
              <a:off x="3072" y="3360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8" name="Line 69"/>
            <p:cNvSpPr>
              <a:spLocks noChangeShapeType="1"/>
            </p:cNvSpPr>
            <p:nvPr/>
          </p:nvSpPr>
          <p:spPr bwMode="auto">
            <a:xfrm flipV="1">
              <a:off x="3600" y="3024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9" name="Line 70"/>
            <p:cNvSpPr>
              <a:spLocks noChangeShapeType="1"/>
            </p:cNvSpPr>
            <p:nvPr/>
          </p:nvSpPr>
          <p:spPr bwMode="auto">
            <a:xfrm>
              <a:off x="3600" y="3024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0" name="Line 71"/>
            <p:cNvSpPr>
              <a:spLocks noChangeShapeType="1"/>
            </p:cNvSpPr>
            <p:nvPr/>
          </p:nvSpPr>
          <p:spPr bwMode="auto">
            <a:xfrm>
              <a:off x="3792" y="3024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1" name="Line 72"/>
            <p:cNvSpPr>
              <a:spLocks noChangeShapeType="1"/>
            </p:cNvSpPr>
            <p:nvPr/>
          </p:nvSpPr>
          <p:spPr bwMode="auto">
            <a:xfrm>
              <a:off x="3792" y="3360"/>
              <a:ext cx="18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362" name="Group 73"/>
            <p:cNvGrpSpPr>
              <a:grpSpLocks/>
            </p:cNvGrpSpPr>
            <p:nvPr/>
          </p:nvGrpSpPr>
          <p:grpSpPr bwMode="auto">
            <a:xfrm>
              <a:off x="2784" y="2301"/>
              <a:ext cx="278" cy="327"/>
              <a:chOff x="2549" y="2301"/>
              <a:chExt cx="278" cy="327"/>
            </a:xfrm>
          </p:grpSpPr>
          <p:sp>
            <p:nvSpPr>
              <p:cNvPr id="14364" name="Text Box 74"/>
              <p:cNvSpPr txBox="1">
                <a:spLocks noChangeArrowheads="1"/>
              </p:cNvSpPr>
              <p:nvPr/>
            </p:nvSpPr>
            <p:spPr bwMode="auto">
              <a:xfrm>
                <a:off x="2549" y="2301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4365" name="Line 75"/>
              <p:cNvSpPr>
                <a:spLocks noChangeShapeType="1"/>
              </p:cNvSpPr>
              <p:nvPr/>
            </p:nvSpPr>
            <p:spPr bwMode="auto">
              <a:xfrm>
                <a:off x="2592" y="240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363" name="Text Box 76"/>
            <p:cNvSpPr txBox="1">
              <a:spLocks noChangeArrowheads="1"/>
            </p:cNvSpPr>
            <p:nvPr/>
          </p:nvSpPr>
          <p:spPr bwMode="auto">
            <a:xfrm>
              <a:off x="2832" y="316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814159" name="Line 79"/>
          <p:cNvSpPr>
            <a:spLocks noChangeShapeType="1"/>
          </p:cNvSpPr>
          <p:nvPr/>
        </p:nvSpPr>
        <p:spPr bwMode="auto">
          <a:xfrm flipV="1">
            <a:off x="3999705" y="4679950"/>
            <a:ext cx="1925637" cy="1406525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4160" name="Text Box 80"/>
          <p:cNvSpPr txBox="1">
            <a:spLocks noChangeArrowheads="1"/>
          </p:cNvSpPr>
          <p:nvPr/>
        </p:nvSpPr>
        <p:spPr bwMode="auto">
          <a:xfrm>
            <a:off x="2245420" y="5949950"/>
            <a:ext cx="26146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静态</a:t>
            </a:r>
            <a:r>
              <a:rPr kumimoji="0" lang="en-US" b="1" dirty="0"/>
              <a:t>-0 </a:t>
            </a:r>
            <a:r>
              <a:rPr kumimoji="0" lang="zh-CN" altLang="en-US" b="1" dirty="0"/>
              <a:t>冒险</a:t>
            </a:r>
            <a:endParaRPr kumimoji="0" lang="en-US" altLang="zh-CN" b="1" dirty="0"/>
          </a:p>
        </p:txBody>
      </p:sp>
      <p:pic>
        <p:nvPicPr>
          <p:cNvPr id="14344" name="Picture 81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/>
              <a:t>静态冒险</a:t>
            </a:r>
            <a:r>
              <a:rPr lang="en-US" altLang="zh-CN" sz="3200" b="1" dirty="0"/>
              <a:t>——</a:t>
            </a:r>
            <a:r>
              <a:rPr lang="zh-CN" altLang="en-US" sz="3200" b="1" dirty="0" smtClean="0"/>
              <a:t>例 </a:t>
            </a:r>
            <a:r>
              <a:rPr lang="en-US" altLang="zh-CN" sz="3200" b="1" dirty="0" smtClean="0"/>
              <a:t>1</a:t>
            </a:r>
            <a:endParaRPr lang="en-US" altLang="zh-CN" sz="3200" b="1" dirty="0"/>
          </a:p>
        </p:txBody>
      </p:sp>
      <p:sp>
        <p:nvSpPr>
          <p:cNvPr id="51" name="Rectangle 26" descr="深色下对角线"/>
          <p:cNvSpPr>
            <a:spLocks noChangeArrowheads="1"/>
          </p:cNvSpPr>
          <p:nvPr/>
        </p:nvSpPr>
        <p:spPr bwMode="auto">
          <a:xfrm>
            <a:off x="5865814" y="4066832"/>
            <a:ext cx="284004" cy="506755"/>
          </a:xfrm>
          <a:prstGeom prst="rect">
            <a:avLst/>
          </a:prstGeom>
          <a:pattFill prst="dkDnDiag">
            <a:fgClr>
              <a:srgbClr val="FF9900"/>
            </a:fgClr>
            <a:bgClr>
              <a:srgbClr val="CC00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81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59" grpId="0" animBg="1"/>
      <p:bldP spid="814160" grpId="0" autoUpdateAnimBg="0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84776" y="1800319"/>
            <a:ext cx="1674812" cy="530224"/>
            <a:chOff x="1768" y="936"/>
            <a:chExt cx="1055" cy="334"/>
          </a:xfrm>
        </p:grpSpPr>
        <p:sp>
          <p:nvSpPr>
            <p:cNvPr id="13378" name="Line 3"/>
            <p:cNvSpPr>
              <a:spLocks noChangeShapeType="1"/>
            </p:cNvSpPr>
            <p:nvPr/>
          </p:nvSpPr>
          <p:spPr bwMode="auto">
            <a:xfrm>
              <a:off x="2435" y="975"/>
              <a:ext cx="117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3060" name="Rectangle 4"/>
            <p:cNvSpPr>
              <a:spLocks noChangeArrowheads="1"/>
            </p:cNvSpPr>
            <p:nvPr/>
          </p:nvSpPr>
          <p:spPr bwMode="auto">
            <a:xfrm>
              <a:off x="2695" y="960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13061" name="Rectangle 5"/>
            <p:cNvSpPr>
              <a:spLocks noChangeArrowheads="1"/>
            </p:cNvSpPr>
            <p:nvPr/>
          </p:nvSpPr>
          <p:spPr bwMode="auto">
            <a:xfrm>
              <a:off x="2567" y="936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62" name="Rectangle 6"/>
            <p:cNvSpPr>
              <a:spLocks noChangeArrowheads="1"/>
            </p:cNvSpPr>
            <p:nvPr/>
          </p:nvSpPr>
          <p:spPr bwMode="auto">
            <a:xfrm>
              <a:off x="2255" y="936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63" name="Rectangle 7"/>
            <p:cNvSpPr>
              <a:spLocks noChangeArrowheads="1"/>
            </p:cNvSpPr>
            <p:nvPr/>
          </p:nvSpPr>
          <p:spPr bwMode="auto">
            <a:xfrm>
              <a:off x="1947" y="936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64" name="Rectangle 8"/>
            <p:cNvSpPr>
              <a:spLocks noChangeArrowheads="1"/>
            </p:cNvSpPr>
            <p:nvPr/>
          </p:nvSpPr>
          <p:spPr bwMode="auto">
            <a:xfrm>
              <a:off x="2411" y="960"/>
              <a:ext cx="17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65" name="Rectangle 9"/>
            <p:cNvSpPr>
              <a:spLocks noChangeArrowheads="1"/>
            </p:cNvSpPr>
            <p:nvPr/>
          </p:nvSpPr>
          <p:spPr bwMode="auto">
            <a:xfrm>
              <a:off x="2112" y="960"/>
              <a:ext cx="17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66" name="Rectangle 10"/>
            <p:cNvSpPr>
              <a:spLocks noChangeArrowheads="1"/>
            </p:cNvSpPr>
            <p:nvPr/>
          </p:nvSpPr>
          <p:spPr bwMode="auto">
            <a:xfrm>
              <a:off x="1768" y="960"/>
              <a:ext cx="17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922963" y="1294389"/>
            <a:ext cx="2465387" cy="530224"/>
            <a:chOff x="288" y="936"/>
            <a:chExt cx="1553" cy="334"/>
          </a:xfrm>
        </p:grpSpPr>
        <p:sp>
          <p:nvSpPr>
            <p:cNvPr id="813073" name="Rectangle 17"/>
            <p:cNvSpPr>
              <a:spLocks noChangeArrowheads="1"/>
            </p:cNvSpPr>
            <p:nvPr/>
          </p:nvSpPr>
          <p:spPr bwMode="auto">
            <a:xfrm>
              <a:off x="1319" y="960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13074" name="Rectangle 18"/>
            <p:cNvSpPr>
              <a:spLocks noChangeArrowheads="1"/>
            </p:cNvSpPr>
            <p:nvPr/>
          </p:nvSpPr>
          <p:spPr bwMode="auto">
            <a:xfrm>
              <a:off x="1190" y="936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75" name="Rectangle 19"/>
            <p:cNvSpPr>
              <a:spLocks noChangeArrowheads="1"/>
            </p:cNvSpPr>
            <p:nvPr/>
          </p:nvSpPr>
          <p:spPr bwMode="auto">
            <a:xfrm>
              <a:off x="864" y="936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76" name="Rectangle 20"/>
            <p:cNvSpPr>
              <a:spLocks noChangeArrowheads="1"/>
            </p:cNvSpPr>
            <p:nvPr/>
          </p:nvSpPr>
          <p:spPr bwMode="auto">
            <a:xfrm>
              <a:off x="1008" y="960"/>
              <a:ext cx="17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77" name="Rectangle 21"/>
            <p:cNvSpPr>
              <a:spLocks noChangeArrowheads="1"/>
            </p:cNvSpPr>
            <p:nvPr/>
          </p:nvSpPr>
          <p:spPr bwMode="auto">
            <a:xfrm>
              <a:off x="699" y="960"/>
              <a:ext cx="17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78" name="Rectangle 22"/>
            <p:cNvSpPr>
              <a:spLocks noChangeArrowheads="1"/>
            </p:cNvSpPr>
            <p:nvPr/>
          </p:nvSpPr>
          <p:spPr bwMode="auto">
            <a:xfrm>
              <a:off x="1584" y="960"/>
              <a:ext cx="257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，</a:t>
              </a:r>
              <a:endPara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79" name="Rectangle 23"/>
            <p:cNvSpPr>
              <a:spLocks noChangeArrowheads="1"/>
            </p:cNvSpPr>
            <p:nvPr/>
          </p:nvSpPr>
          <p:spPr bwMode="auto">
            <a:xfrm>
              <a:off x="288" y="960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If</a:t>
              </a:r>
            </a:p>
          </p:txBody>
        </p:sp>
      </p:grpSp>
      <p:sp>
        <p:nvSpPr>
          <p:cNvPr id="813127" name="Text Box 71"/>
          <p:cNvSpPr txBox="1">
            <a:spLocks noChangeArrowheads="1"/>
          </p:cNvSpPr>
          <p:nvPr/>
        </p:nvSpPr>
        <p:spPr bwMode="auto">
          <a:xfrm>
            <a:off x="6352282" y="5893544"/>
            <a:ext cx="2614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静态</a:t>
            </a:r>
            <a:r>
              <a:rPr kumimoji="0" lang="en-US" b="1" dirty="0"/>
              <a:t>-</a:t>
            </a:r>
            <a:r>
              <a:rPr kumimoji="0" lang="en-US" altLang="zh-CN" b="1" dirty="0"/>
              <a:t>1</a:t>
            </a:r>
            <a:r>
              <a:rPr kumimoji="0" lang="en-US" b="1" dirty="0"/>
              <a:t> </a:t>
            </a:r>
            <a:r>
              <a:rPr kumimoji="0" lang="zh-CN" altLang="en-US" b="1" dirty="0"/>
              <a:t>冒险</a:t>
            </a:r>
            <a:endParaRPr kumimoji="0" lang="en-US" altLang="zh-CN" b="1" dirty="0"/>
          </a:p>
        </p:txBody>
      </p:sp>
      <p:pic>
        <p:nvPicPr>
          <p:cNvPr id="13321" name="Picture 7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3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/>
              <a:t>静态冒险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例</a:t>
            </a:r>
            <a:r>
              <a:rPr lang="en-US" altLang="zh-CN" sz="3200" b="1" dirty="0" smtClean="0"/>
              <a:t>1</a:t>
            </a:r>
            <a:endParaRPr lang="en-US" altLang="zh-CN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81" y="1024711"/>
            <a:ext cx="4889932" cy="1481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30" y="2920823"/>
            <a:ext cx="7837926" cy="2681759"/>
          </a:xfrm>
          <a:prstGeom prst="rect">
            <a:avLst/>
          </a:prstGeom>
        </p:spPr>
      </p:pic>
      <p:sp>
        <p:nvSpPr>
          <p:cNvPr id="813126" name="Line 70"/>
          <p:cNvSpPr>
            <a:spLocks noChangeShapeType="1"/>
          </p:cNvSpPr>
          <p:nvPr/>
        </p:nvSpPr>
        <p:spPr bwMode="auto">
          <a:xfrm flipH="1" flipV="1">
            <a:off x="5984775" y="5301208"/>
            <a:ext cx="546100" cy="791051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728000" y="3285024"/>
            <a:ext cx="6564620" cy="360000"/>
            <a:chOff x="1728000" y="3285024"/>
            <a:chExt cx="6564620" cy="360000"/>
          </a:xfrm>
        </p:grpSpPr>
        <p:cxnSp>
          <p:nvCxnSpPr>
            <p:cNvPr id="9" name="直接连接符 8"/>
            <p:cNvCxnSpPr/>
            <p:nvPr/>
          </p:nvCxnSpPr>
          <p:spPr bwMode="auto">
            <a:xfrm>
              <a:off x="1728000" y="3645024"/>
              <a:ext cx="2916000" cy="0"/>
            </a:xfrm>
            <a:prstGeom prst="line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4656620" y="3292528"/>
              <a:ext cx="3636000" cy="12032"/>
            </a:xfrm>
            <a:prstGeom prst="line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flipV="1">
              <a:off x="4644007" y="3285024"/>
              <a:ext cx="1" cy="360000"/>
            </a:xfrm>
            <a:prstGeom prst="line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301880" y="3031670"/>
                <a:ext cx="307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880" y="3031670"/>
                <a:ext cx="30777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000" r="-34000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6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127" grpId="0"/>
      <p:bldP spid="813126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1116013" y="1412875"/>
            <a:ext cx="7056437" cy="360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3200" dirty="0"/>
              <a:t>发生的电路多于两级</a:t>
            </a:r>
            <a:endParaRPr kumimoji="0" lang="en-US" altLang="zh-CN" sz="3200" dirty="0"/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3200" dirty="0"/>
              <a:t>某输入信号发生变化后，将影响几个输出信号，不同信号有不同的路径，通过电路的时间延迟可能不同</a:t>
            </a:r>
            <a:endParaRPr kumimoji="0" lang="en-US" altLang="zh-CN" sz="3200" dirty="0"/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3200" dirty="0"/>
              <a:t>输入改变一次，输出可能改变多次</a:t>
            </a:r>
            <a:endParaRPr lang="en-US" altLang="zh-CN" sz="3200" dirty="0"/>
          </a:p>
        </p:txBody>
      </p:sp>
      <p:pic>
        <p:nvPicPr>
          <p:cNvPr id="15363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/>
              <a:t>动态冒险（</a:t>
            </a:r>
            <a:r>
              <a:rPr lang="en-US" altLang="zh-CN" sz="3200" b="1"/>
              <a:t>Dynamic Hazard</a:t>
            </a:r>
            <a:r>
              <a:rPr lang="zh-CN" altLang="en-US" sz="3200" b="1"/>
              <a:t>）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914400" y="1196975"/>
            <a:ext cx="70421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57200" indent="-457200">
              <a:lnSpc>
                <a:spcPct val="140000"/>
              </a:lnSpc>
              <a:buClr>
                <a:schemeClr val="bg1"/>
              </a:buClr>
              <a:buFont typeface="Arial" charset="0"/>
              <a:buChar char="•"/>
            </a:pPr>
            <a:r>
              <a:rPr kumimoji="0" lang="zh-CN" altLang="en-US" sz="2800" b="1"/>
              <a:t>当</a:t>
            </a:r>
            <a:r>
              <a:rPr kumimoji="0" lang="en-US" altLang="zh-CN" sz="2800" b="1"/>
              <a:t>   WYZ=001,  F=X'</a:t>
            </a:r>
          </a:p>
          <a:p>
            <a:pPr marL="457200" indent="-457200">
              <a:lnSpc>
                <a:spcPct val="140000"/>
              </a:lnSpc>
              <a:buClr>
                <a:schemeClr val="bg1"/>
              </a:buClr>
              <a:buFont typeface="Arial" charset="0"/>
              <a:buChar char="•"/>
            </a:pPr>
            <a:r>
              <a:rPr kumimoji="0" lang="en-US" altLang="zh-CN" sz="2800" b="1"/>
              <a:t>X – F </a:t>
            </a:r>
            <a:r>
              <a:rPr kumimoji="0" lang="zh-CN" altLang="en-US" sz="2800" b="1"/>
              <a:t>之间存在</a:t>
            </a:r>
            <a:r>
              <a:rPr kumimoji="0" lang="en-US" altLang="zh-CN" sz="2800" b="1"/>
              <a:t>3</a:t>
            </a:r>
            <a:r>
              <a:rPr kumimoji="0" lang="zh-CN" altLang="en-US" sz="2800" b="1"/>
              <a:t>条路径</a:t>
            </a:r>
            <a:endParaRPr kumimoji="0" lang="en-US" altLang="zh-CN" sz="2800" b="1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213100"/>
            <a:ext cx="6480695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/>
              <a:t>动态冒险</a:t>
            </a:r>
            <a:r>
              <a:rPr lang="en-US" altLang="zh-CN" sz="3200" b="1" dirty="0"/>
              <a:t>——</a:t>
            </a:r>
            <a:r>
              <a:rPr lang="zh-CN" altLang="en-US" sz="3200" b="1" dirty="0" smtClean="0"/>
              <a:t>例子</a:t>
            </a:r>
            <a:endParaRPr lang="en-US" altLang="zh-CN" sz="3200" b="1" dirty="0"/>
          </a:p>
        </p:txBody>
      </p:sp>
      <p:sp>
        <p:nvSpPr>
          <p:cNvPr id="16392" name="Text Box 75"/>
          <p:cNvSpPr txBox="1">
            <a:spLocks noChangeArrowheads="1"/>
          </p:cNvSpPr>
          <p:nvPr/>
        </p:nvSpPr>
        <p:spPr bwMode="auto">
          <a:xfrm>
            <a:off x="250825" y="981075"/>
            <a:ext cx="804863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例：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5"/>
          <p:cNvSpPr txBox="1">
            <a:spLocks noChangeArrowheads="1"/>
          </p:cNvSpPr>
          <p:nvPr/>
        </p:nvSpPr>
        <p:spPr bwMode="auto">
          <a:xfrm>
            <a:off x="138113" y="642938"/>
            <a:ext cx="9005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dirty="0"/>
              <a:t>6</a:t>
            </a:r>
            <a:r>
              <a:rPr lang="en-US" altLang="zh-CN" sz="4000" b="1" dirty="0" smtClean="0"/>
              <a:t>.</a:t>
            </a:r>
            <a:r>
              <a:rPr lang="zh-CN" altLang="en-US" sz="4000" b="1" dirty="0"/>
              <a:t>组合电路中的冒险等</a:t>
            </a:r>
            <a:endParaRPr lang="en-US" altLang="zh-CN" sz="4000" b="1" dirty="0"/>
          </a:p>
        </p:txBody>
      </p:sp>
      <p:graphicFrame>
        <p:nvGraphicFramePr>
          <p:cNvPr id="7" name="Object 21"/>
          <p:cNvGraphicFramePr>
            <a:graphicFrameLocks noChangeAspect="1"/>
          </p:cNvGraphicFramePr>
          <p:nvPr/>
        </p:nvGraphicFramePr>
        <p:xfrm>
          <a:off x="1000125" y="468947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68947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0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001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2288" y="1785938"/>
            <a:ext cx="6100762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zh-CN" altLang="en-US" sz="3200" b="1" dirty="0"/>
              <a:t>使用有限扇入门设计组合电路</a:t>
            </a:r>
            <a:endParaRPr lang="en-US" altLang="zh-CN" sz="3200" b="1" dirty="0"/>
          </a:p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zh-CN" altLang="en-US" sz="3200" b="1" dirty="0"/>
              <a:t>组合电路中的冒险（</a:t>
            </a:r>
            <a:r>
              <a:rPr lang="en-US" altLang="zh-CN" sz="3200" b="1" dirty="0"/>
              <a:t>Hazard</a:t>
            </a:r>
            <a:r>
              <a:rPr lang="zh-CN" altLang="en-US" sz="3200" b="1" dirty="0"/>
              <a:t>）</a:t>
            </a:r>
            <a:endParaRPr lang="en-US" altLang="zh-CN" sz="3200" b="1" dirty="0"/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门延迟（</a:t>
            </a:r>
            <a:r>
              <a:rPr lang="en-US" altLang="zh-CN" sz="2600" b="1" dirty="0"/>
              <a:t> Gate Delays </a:t>
            </a:r>
            <a:r>
              <a:rPr lang="zh-CN" altLang="en-US" sz="2600" b="1" dirty="0"/>
              <a:t>）</a:t>
            </a:r>
            <a:endParaRPr lang="en-US" altLang="zh-CN" sz="2600" b="1" dirty="0"/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静态冒险（</a:t>
            </a:r>
            <a:r>
              <a:rPr lang="en-US" altLang="zh-CN" sz="2600" b="1" dirty="0"/>
              <a:t> Static Hazard </a:t>
            </a:r>
            <a:r>
              <a:rPr lang="zh-CN" altLang="en-US" sz="2600" b="1" dirty="0"/>
              <a:t>）</a:t>
            </a:r>
            <a:endParaRPr lang="en-US" altLang="zh-CN" sz="2600" b="1" dirty="0"/>
          </a:p>
          <a:p>
            <a:pPr marL="2857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</a:rPr>
              <a:t>冒险的判断及消除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代数法</a:t>
            </a:r>
            <a:r>
              <a:rPr lang="en-US" altLang="zh-CN" sz="2600" b="1" dirty="0"/>
              <a:t> </a:t>
            </a:r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600" b="1" dirty="0"/>
              <a:t> 卡诺图法</a:t>
            </a:r>
            <a:endParaRPr lang="en-US" altLang="zh-CN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5"/>
          <p:cNvSpPr txBox="1">
            <a:spLocks noChangeArrowheads="1"/>
          </p:cNvSpPr>
          <p:nvPr/>
        </p:nvSpPr>
        <p:spPr bwMode="auto">
          <a:xfrm>
            <a:off x="138113" y="642938"/>
            <a:ext cx="9005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dirty="0"/>
              <a:t>6</a:t>
            </a:r>
            <a:r>
              <a:rPr lang="en-US" altLang="zh-CN" sz="4000" b="1" dirty="0" smtClean="0"/>
              <a:t>.</a:t>
            </a:r>
            <a:r>
              <a:rPr lang="zh-CN" altLang="en-US" sz="4000" b="1" dirty="0"/>
              <a:t>组合电路中的冒险等</a:t>
            </a:r>
            <a:endParaRPr lang="en-US" altLang="zh-CN" sz="4000" b="1" dirty="0"/>
          </a:p>
        </p:txBody>
      </p:sp>
      <p:pic>
        <p:nvPicPr>
          <p:cNvPr id="19460" name="Picture 6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001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2288" y="1785938"/>
            <a:ext cx="6100762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zh-CN" altLang="en-US" sz="3200" b="1" dirty="0"/>
              <a:t>使用有限扇入门设计组合电路</a:t>
            </a:r>
            <a:endParaRPr lang="en-US" altLang="zh-CN" sz="3200" b="1" dirty="0"/>
          </a:p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zh-CN" altLang="en-US" sz="3200" b="1" dirty="0"/>
              <a:t>组合电路中的冒险（</a:t>
            </a:r>
            <a:r>
              <a:rPr lang="en-US" altLang="zh-CN" sz="3200" b="1" dirty="0"/>
              <a:t>Hazard</a:t>
            </a:r>
            <a:r>
              <a:rPr lang="zh-CN" altLang="en-US" sz="3200" b="1" dirty="0"/>
              <a:t>）</a:t>
            </a:r>
            <a:endParaRPr lang="en-US" altLang="zh-CN" sz="3200" b="1" dirty="0"/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门延迟（</a:t>
            </a:r>
            <a:r>
              <a:rPr lang="en-US" altLang="zh-CN" sz="2600" b="1" dirty="0"/>
              <a:t> Gate Delays </a:t>
            </a:r>
            <a:r>
              <a:rPr lang="zh-CN" altLang="en-US" sz="2600" b="1" dirty="0"/>
              <a:t>）</a:t>
            </a:r>
            <a:endParaRPr lang="en-US" altLang="zh-CN" sz="2600" b="1" dirty="0"/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静态冒险（</a:t>
            </a:r>
            <a:r>
              <a:rPr lang="en-US" altLang="zh-CN" sz="2600" b="1" dirty="0"/>
              <a:t> Static Hazard </a:t>
            </a:r>
            <a:r>
              <a:rPr lang="zh-CN" altLang="en-US" sz="2600" b="1" dirty="0"/>
              <a:t>）</a:t>
            </a:r>
            <a:endParaRPr lang="en-US" altLang="zh-CN" sz="2600" b="1" dirty="0"/>
          </a:p>
          <a:p>
            <a:pPr marL="2857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</a:rPr>
              <a:t>冒险的判断及消除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>
                <a:solidFill>
                  <a:schemeClr val="bg1"/>
                </a:solidFill>
              </a:rPr>
              <a:t>代数法</a:t>
            </a:r>
            <a:r>
              <a:rPr lang="en-US" altLang="zh-CN" sz="2600" b="1" dirty="0">
                <a:solidFill>
                  <a:schemeClr val="bg1"/>
                </a:solidFill>
              </a:rPr>
              <a:t> </a:t>
            </a:r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600" b="1" dirty="0"/>
              <a:t> 卡诺图法</a:t>
            </a:r>
            <a:endParaRPr lang="en-US" altLang="zh-CN" sz="2600" b="1" dirty="0"/>
          </a:p>
        </p:txBody>
      </p:sp>
    </p:spTree>
    <p:extLst>
      <p:ext uri="{BB962C8B-B14F-4D97-AF65-F5344CB8AC3E}">
        <p14:creationId xmlns:p14="http://schemas.microsoft.com/office/powerpoint/2010/main" val="26281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11"/>
          <p:cNvSpPr txBox="1">
            <a:spLocks noChangeArrowheads="1"/>
          </p:cNvSpPr>
          <p:nvPr/>
        </p:nvSpPr>
        <p:spPr bwMode="auto">
          <a:xfrm>
            <a:off x="827088" y="1341438"/>
            <a:ext cx="7343775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ym typeface="Monotype Sorts" charset="2"/>
              </a:rPr>
              <a:t>检查</a:t>
            </a:r>
            <a:r>
              <a:rPr lang="zh-CN" altLang="zh-CN" sz="2800" b="1">
                <a:sym typeface="Monotype Sorts" charset="2"/>
              </a:rPr>
              <a:t>表达式中</a:t>
            </a:r>
            <a:r>
              <a:rPr lang="zh-CN" altLang="en-US" sz="2800" b="1">
                <a:sym typeface="Monotype Sorts" charset="2"/>
              </a:rPr>
              <a:t>是否存在某个变量</a:t>
            </a:r>
            <a:r>
              <a:rPr lang="en-US" altLang="zh-CN" sz="2800" b="1" i="1">
                <a:sym typeface="Monotype Sorts" charset="2"/>
              </a:rPr>
              <a:t>X</a:t>
            </a:r>
            <a:r>
              <a:rPr lang="zh-CN" altLang="en-US" sz="2800" b="1">
                <a:sym typeface="Monotype Sorts" charset="2"/>
              </a:rPr>
              <a:t>，</a:t>
            </a:r>
            <a:r>
              <a:rPr lang="zh-CN" altLang="zh-CN" sz="2800" b="1">
                <a:sym typeface="Monotype Sorts" charset="2"/>
              </a:rPr>
              <a:t>它同时以原变量和反变量的形式出现；</a:t>
            </a:r>
            <a:r>
              <a:rPr lang="zh-CN" altLang="en-US" sz="2800" b="1">
                <a:sym typeface="Monotype Sorts" charset="2"/>
              </a:rPr>
              <a:t>并能在特定条件下简化成下面形式之一：</a:t>
            </a:r>
            <a:endParaRPr lang="zh-CN" altLang="en-US" sz="2800" b="1"/>
          </a:p>
        </p:txBody>
      </p:sp>
      <p:grpSp>
        <p:nvGrpSpPr>
          <p:cNvPr id="20484" name="Group 16"/>
          <p:cNvGrpSpPr>
            <a:grpSpLocks/>
          </p:cNvGrpSpPr>
          <p:nvPr/>
        </p:nvGrpSpPr>
        <p:grpSpPr bwMode="auto">
          <a:xfrm>
            <a:off x="2051050" y="3286125"/>
            <a:ext cx="1655763" cy="1373188"/>
            <a:chOff x="567" y="2251"/>
            <a:chExt cx="1043" cy="865"/>
          </a:xfrm>
        </p:grpSpPr>
        <p:sp>
          <p:nvSpPr>
            <p:cNvPr id="20488" name="Line 13"/>
            <p:cNvSpPr>
              <a:spLocks noChangeShapeType="1"/>
            </p:cNvSpPr>
            <p:nvPr/>
          </p:nvSpPr>
          <p:spPr bwMode="auto">
            <a:xfrm>
              <a:off x="1226" y="2373"/>
              <a:ext cx="16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9" name="Rectangle 14"/>
            <p:cNvSpPr>
              <a:spLocks noChangeArrowheads="1"/>
            </p:cNvSpPr>
            <p:nvPr/>
          </p:nvSpPr>
          <p:spPr bwMode="auto">
            <a:xfrm>
              <a:off x="567" y="2251"/>
              <a:ext cx="1043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lnSpc>
                  <a:spcPct val="130000"/>
                </a:lnSpc>
                <a:buClr>
                  <a:schemeClr val="hlink"/>
                </a:buClr>
                <a:buSzPct val="70000"/>
                <a:buFont typeface="Wingdings" pitchFamily="2" charset="2"/>
                <a:buChar char="n"/>
              </a:pPr>
              <a:r>
                <a:rPr lang="en-US" altLang="zh-CN" sz="3200" b="1" i="1">
                  <a:sym typeface="Monotype Sorts" charset="2"/>
                </a:rPr>
                <a:t> X+X</a:t>
              </a:r>
              <a:endParaRPr lang="en-US" altLang="zh-CN" sz="3200" b="1">
                <a:sym typeface="Monotype Sorts" charset="2"/>
              </a:endParaRPr>
            </a:p>
            <a:p>
              <a:pPr marL="285750" indent="-285750">
                <a:lnSpc>
                  <a:spcPct val="130000"/>
                </a:lnSpc>
                <a:buClr>
                  <a:schemeClr val="hlink"/>
                </a:buClr>
                <a:buSzPct val="70000"/>
                <a:buFont typeface="Wingdings" pitchFamily="2" charset="2"/>
                <a:buChar char="n"/>
              </a:pPr>
              <a:r>
                <a:rPr lang="en-US" altLang="zh-CN" sz="3200" b="1" i="1">
                  <a:sym typeface="Monotype Sorts" charset="2"/>
                </a:rPr>
                <a:t> X</a:t>
              </a:r>
              <a:r>
                <a:rPr lang="en-US" altLang="zh-CN" sz="3200" b="1">
                  <a:sym typeface="Symbol" pitchFamily="18" charset="2"/>
                </a:rPr>
                <a:t></a:t>
              </a:r>
              <a:r>
                <a:rPr lang="en-US" altLang="zh-CN" sz="3200" b="1" i="1">
                  <a:sym typeface="Symbol" pitchFamily="18" charset="2"/>
                </a:rPr>
                <a:t>X</a:t>
              </a:r>
              <a:endParaRPr lang="en-US" altLang="zh-CN" sz="3200" b="1">
                <a:sym typeface="Monotype Sorts" charset="2"/>
              </a:endParaRPr>
            </a:p>
          </p:txBody>
        </p:sp>
        <p:sp>
          <p:nvSpPr>
            <p:cNvPr id="20490" name="Line 15"/>
            <p:cNvSpPr>
              <a:spLocks noChangeShapeType="1"/>
            </p:cNvSpPr>
            <p:nvPr/>
          </p:nvSpPr>
          <p:spPr bwMode="auto">
            <a:xfrm>
              <a:off x="1153" y="2750"/>
              <a:ext cx="16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3200" b="1"/>
              <a:t>冒险的判断法</a:t>
            </a:r>
            <a:r>
              <a:rPr kumimoji="0" lang="en-US" altLang="zh-CN" sz="3200" b="1"/>
              <a:t>1——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代数法</a:t>
            </a:r>
            <a:endParaRPr kumimoji="0"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0" y="333375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/>
              <a:t>代数法</a:t>
            </a:r>
            <a:r>
              <a:rPr lang="en-US" altLang="zh-CN" sz="2600" b="1"/>
              <a:t>——</a:t>
            </a:r>
            <a:r>
              <a:rPr lang="zh-CN" altLang="en-US" sz="2600" b="1"/>
              <a:t>例子</a:t>
            </a:r>
            <a:r>
              <a:rPr lang="en-US" altLang="zh-CN" sz="2600" b="1"/>
              <a:t>1</a:t>
            </a:r>
          </a:p>
        </p:txBody>
      </p:sp>
      <p:grpSp>
        <p:nvGrpSpPr>
          <p:cNvPr id="21508" name="Group 53"/>
          <p:cNvGrpSpPr>
            <a:grpSpLocks/>
          </p:cNvGrpSpPr>
          <p:nvPr/>
        </p:nvGrpSpPr>
        <p:grpSpPr bwMode="auto">
          <a:xfrm>
            <a:off x="2771775" y="1268413"/>
            <a:ext cx="2736850" cy="466725"/>
            <a:chOff x="1910" y="769"/>
            <a:chExt cx="1724" cy="294"/>
          </a:xfrm>
        </p:grpSpPr>
        <p:sp>
          <p:nvSpPr>
            <p:cNvPr id="21540" name="Line 8"/>
            <p:cNvSpPr>
              <a:spLocks noChangeShapeType="1"/>
            </p:cNvSpPr>
            <p:nvPr/>
          </p:nvSpPr>
          <p:spPr bwMode="auto">
            <a:xfrm>
              <a:off x="2316" y="806"/>
              <a:ext cx="137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1" name="Line 9"/>
            <p:cNvSpPr>
              <a:spLocks noChangeShapeType="1"/>
            </p:cNvSpPr>
            <p:nvPr/>
          </p:nvSpPr>
          <p:spPr bwMode="auto">
            <a:xfrm>
              <a:off x="2507" y="806"/>
              <a:ext cx="143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10"/>
            <p:cNvSpPr>
              <a:spLocks noChangeShapeType="1"/>
            </p:cNvSpPr>
            <p:nvPr/>
          </p:nvSpPr>
          <p:spPr bwMode="auto">
            <a:xfrm>
              <a:off x="2881" y="806"/>
              <a:ext cx="136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9933" name="Rectangle 13"/>
            <p:cNvSpPr>
              <a:spLocks noChangeArrowheads="1"/>
            </p:cNvSpPr>
            <p:nvPr/>
          </p:nvSpPr>
          <p:spPr bwMode="auto">
            <a:xfrm>
              <a:off x="3336" y="794"/>
              <a:ext cx="2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34" name="Rectangle 14"/>
            <p:cNvSpPr>
              <a:spLocks noChangeArrowheads="1"/>
            </p:cNvSpPr>
            <p:nvPr/>
          </p:nvSpPr>
          <p:spPr bwMode="auto">
            <a:xfrm>
              <a:off x="2966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35" name="Rectangle 15"/>
            <p:cNvSpPr>
              <a:spLocks noChangeArrowheads="1"/>
            </p:cNvSpPr>
            <p:nvPr/>
          </p:nvSpPr>
          <p:spPr bwMode="auto">
            <a:xfrm>
              <a:off x="2840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36" name="Rectangle 16"/>
            <p:cNvSpPr>
              <a:spLocks noChangeArrowheads="1"/>
            </p:cNvSpPr>
            <p:nvPr/>
          </p:nvSpPr>
          <p:spPr bwMode="auto">
            <a:xfrm>
              <a:off x="2448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37" name="Rectangle 17"/>
            <p:cNvSpPr>
              <a:spLocks noChangeArrowheads="1"/>
            </p:cNvSpPr>
            <p:nvPr/>
          </p:nvSpPr>
          <p:spPr bwMode="auto">
            <a:xfrm>
              <a:off x="2318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38" name="Rectangle 18"/>
            <p:cNvSpPr>
              <a:spLocks noChangeArrowheads="1"/>
            </p:cNvSpPr>
            <p:nvPr/>
          </p:nvSpPr>
          <p:spPr bwMode="auto">
            <a:xfrm>
              <a:off x="1910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39" name="Rectangle 19"/>
            <p:cNvSpPr>
              <a:spLocks noChangeArrowheads="1"/>
            </p:cNvSpPr>
            <p:nvPr/>
          </p:nvSpPr>
          <p:spPr bwMode="auto">
            <a:xfrm>
              <a:off x="3149" y="76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40" name="Rectangle 20"/>
            <p:cNvSpPr>
              <a:spLocks noChangeArrowheads="1"/>
            </p:cNvSpPr>
            <p:nvPr/>
          </p:nvSpPr>
          <p:spPr bwMode="auto">
            <a:xfrm>
              <a:off x="2653" y="76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41" name="Rectangle 21"/>
            <p:cNvSpPr>
              <a:spLocks noChangeArrowheads="1"/>
            </p:cNvSpPr>
            <p:nvPr/>
          </p:nvSpPr>
          <p:spPr bwMode="auto">
            <a:xfrm>
              <a:off x="2123" y="76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849944" name="Text Box 24"/>
          <p:cNvSpPr txBox="1">
            <a:spLocks noChangeArrowheads="1"/>
          </p:cNvSpPr>
          <p:nvPr/>
        </p:nvSpPr>
        <p:spPr bwMode="auto">
          <a:xfrm>
            <a:off x="900113" y="2205038"/>
            <a:ext cx="3671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检查变量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49946" name="Text Box 26"/>
          <p:cNvSpPr txBox="1">
            <a:spLocks noChangeArrowheads="1"/>
          </p:cNvSpPr>
          <p:nvPr/>
        </p:nvSpPr>
        <p:spPr bwMode="auto">
          <a:xfrm>
            <a:off x="4140944" y="5805264"/>
            <a:ext cx="1727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没有冒险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187450" y="3068638"/>
            <a:ext cx="5761038" cy="2592387"/>
            <a:chOff x="748" y="1933"/>
            <a:chExt cx="3629" cy="1633"/>
          </a:xfrm>
        </p:grpSpPr>
        <p:sp>
          <p:nvSpPr>
            <p:cNvPr id="849945" name="Text Box 25"/>
            <p:cNvSpPr txBox="1">
              <a:spLocks noChangeArrowheads="1"/>
            </p:cNvSpPr>
            <p:nvPr/>
          </p:nvSpPr>
          <p:spPr bwMode="auto">
            <a:xfrm>
              <a:off x="748" y="1933"/>
              <a:ext cx="11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Monotype Sorts" pitchFamily="2" charset="2"/>
                </a:rPr>
                <a:t>  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Monotype Sorts" pitchFamily="2" charset="2"/>
                </a:rPr>
                <a:t>C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Monotype Sorts" pitchFamily="2" charset="2"/>
                </a:rPr>
                <a:t>：</a:t>
              </a:r>
              <a:endPara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48" name="Rectangle 28"/>
            <p:cNvSpPr>
              <a:spLocks noChangeArrowheads="1"/>
            </p:cNvSpPr>
            <p:nvPr/>
          </p:nvSpPr>
          <p:spPr bwMode="auto">
            <a:xfrm>
              <a:off x="2607" y="3142"/>
              <a:ext cx="2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49" name="Rectangle 29"/>
            <p:cNvSpPr>
              <a:spLocks noChangeArrowheads="1"/>
            </p:cNvSpPr>
            <p:nvPr/>
          </p:nvSpPr>
          <p:spPr bwMode="auto">
            <a:xfrm>
              <a:off x="2607" y="2806"/>
              <a:ext cx="2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0" name="Rectangle 30"/>
            <p:cNvSpPr>
              <a:spLocks noChangeArrowheads="1"/>
            </p:cNvSpPr>
            <p:nvPr/>
          </p:nvSpPr>
          <p:spPr bwMode="auto">
            <a:xfrm>
              <a:off x="2626" y="2470"/>
              <a:ext cx="2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1" name="Rectangle 31"/>
            <p:cNvSpPr>
              <a:spLocks noChangeArrowheads="1"/>
            </p:cNvSpPr>
            <p:nvPr/>
          </p:nvSpPr>
          <p:spPr bwMode="auto">
            <a:xfrm>
              <a:off x="2626" y="2134"/>
              <a:ext cx="2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2" name="Rectangle 32"/>
            <p:cNvSpPr>
              <a:spLocks noChangeArrowheads="1"/>
            </p:cNvSpPr>
            <p:nvPr/>
          </p:nvSpPr>
          <p:spPr bwMode="auto">
            <a:xfrm>
              <a:off x="2465" y="311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3" name="Rectangle 33"/>
            <p:cNvSpPr>
              <a:spLocks noChangeArrowheads="1"/>
            </p:cNvSpPr>
            <p:nvPr/>
          </p:nvSpPr>
          <p:spPr bwMode="auto">
            <a:xfrm>
              <a:off x="2465" y="278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4" name="Rectangle 34"/>
            <p:cNvSpPr>
              <a:spLocks noChangeArrowheads="1"/>
            </p:cNvSpPr>
            <p:nvPr/>
          </p:nvSpPr>
          <p:spPr bwMode="auto">
            <a:xfrm>
              <a:off x="2465" y="244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5" name="Rectangle 35"/>
            <p:cNvSpPr>
              <a:spLocks noChangeArrowheads="1"/>
            </p:cNvSpPr>
            <p:nvPr/>
          </p:nvSpPr>
          <p:spPr bwMode="auto">
            <a:xfrm>
              <a:off x="2465" y="210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6" name="Rectangle 36"/>
            <p:cNvSpPr>
              <a:spLocks noChangeArrowheads="1"/>
            </p:cNvSpPr>
            <p:nvPr/>
          </p:nvSpPr>
          <p:spPr bwMode="auto">
            <a:xfrm>
              <a:off x="2159" y="3142"/>
              <a:ext cx="2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7" name="Rectangle 37"/>
            <p:cNvSpPr>
              <a:spLocks noChangeArrowheads="1"/>
            </p:cNvSpPr>
            <p:nvPr/>
          </p:nvSpPr>
          <p:spPr bwMode="auto">
            <a:xfrm>
              <a:off x="2159" y="2806"/>
              <a:ext cx="2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8" name="Rectangle 38"/>
            <p:cNvSpPr>
              <a:spLocks noChangeArrowheads="1"/>
            </p:cNvSpPr>
            <p:nvPr/>
          </p:nvSpPr>
          <p:spPr bwMode="auto">
            <a:xfrm>
              <a:off x="2159" y="2470"/>
              <a:ext cx="2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9" name="Rectangle 39"/>
            <p:cNvSpPr>
              <a:spLocks noChangeArrowheads="1"/>
            </p:cNvSpPr>
            <p:nvPr/>
          </p:nvSpPr>
          <p:spPr bwMode="auto">
            <a:xfrm>
              <a:off x="2159" y="2134"/>
              <a:ext cx="2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1526" name="Line 40"/>
            <p:cNvSpPr>
              <a:spLocks noChangeShapeType="1"/>
            </p:cNvSpPr>
            <p:nvPr/>
          </p:nvSpPr>
          <p:spPr bwMode="auto">
            <a:xfrm>
              <a:off x="3729" y="2163"/>
              <a:ext cx="133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9961" name="Rectangle 41"/>
            <p:cNvSpPr>
              <a:spLocks noChangeArrowheads="1"/>
            </p:cNvSpPr>
            <p:nvPr/>
          </p:nvSpPr>
          <p:spPr bwMode="auto">
            <a:xfrm>
              <a:off x="3720" y="3158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2" name="Rectangle 42"/>
            <p:cNvSpPr>
              <a:spLocks noChangeArrowheads="1"/>
            </p:cNvSpPr>
            <p:nvPr/>
          </p:nvSpPr>
          <p:spPr bwMode="auto">
            <a:xfrm>
              <a:off x="3365" y="3158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3" name="Rectangle 43"/>
            <p:cNvSpPr>
              <a:spLocks noChangeArrowheads="1"/>
            </p:cNvSpPr>
            <p:nvPr/>
          </p:nvSpPr>
          <p:spPr bwMode="auto">
            <a:xfrm>
              <a:off x="3720" y="282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4" name="Rectangle 44"/>
            <p:cNvSpPr>
              <a:spLocks noChangeArrowheads="1"/>
            </p:cNvSpPr>
            <p:nvPr/>
          </p:nvSpPr>
          <p:spPr bwMode="auto">
            <a:xfrm>
              <a:off x="3365" y="282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5" name="Rectangle 45"/>
            <p:cNvSpPr>
              <a:spLocks noChangeArrowheads="1"/>
            </p:cNvSpPr>
            <p:nvPr/>
          </p:nvSpPr>
          <p:spPr bwMode="auto">
            <a:xfrm>
              <a:off x="3365" y="24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6" name="Rectangle 46"/>
            <p:cNvSpPr>
              <a:spLocks noChangeArrowheads="1"/>
            </p:cNvSpPr>
            <p:nvPr/>
          </p:nvSpPr>
          <p:spPr bwMode="auto">
            <a:xfrm>
              <a:off x="3720" y="21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7" name="Rectangle 47"/>
            <p:cNvSpPr>
              <a:spLocks noChangeArrowheads="1"/>
            </p:cNvSpPr>
            <p:nvPr/>
          </p:nvSpPr>
          <p:spPr bwMode="auto">
            <a:xfrm>
              <a:off x="3365" y="21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8" name="Rectangle 48"/>
            <p:cNvSpPr>
              <a:spLocks noChangeArrowheads="1"/>
            </p:cNvSpPr>
            <p:nvPr/>
          </p:nvSpPr>
          <p:spPr bwMode="auto">
            <a:xfrm>
              <a:off x="3562" y="313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9" name="Rectangle 49"/>
            <p:cNvSpPr>
              <a:spLocks noChangeArrowheads="1"/>
            </p:cNvSpPr>
            <p:nvPr/>
          </p:nvSpPr>
          <p:spPr bwMode="auto">
            <a:xfrm>
              <a:off x="3562" y="279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70" name="Rectangle 50"/>
            <p:cNvSpPr>
              <a:spLocks noChangeArrowheads="1"/>
            </p:cNvSpPr>
            <p:nvPr/>
          </p:nvSpPr>
          <p:spPr bwMode="auto">
            <a:xfrm>
              <a:off x="3562" y="24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71" name="Rectangle 51"/>
            <p:cNvSpPr>
              <a:spLocks noChangeArrowheads="1"/>
            </p:cNvSpPr>
            <p:nvPr/>
          </p:nvSpPr>
          <p:spPr bwMode="auto">
            <a:xfrm>
              <a:off x="3562" y="212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72" name="Rectangle 52"/>
            <p:cNvSpPr>
              <a:spLocks noChangeArrowheads="1"/>
            </p:cNvSpPr>
            <p:nvPr/>
          </p:nvSpPr>
          <p:spPr bwMode="auto">
            <a:xfrm>
              <a:off x="3704" y="2486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1539" name="AutoShape 54"/>
            <p:cNvSpPr>
              <a:spLocks noChangeArrowheads="1"/>
            </p:cNvSpPr>
            <p:nvPr/>
          </p:nvSpPr>
          <p:spPr bwMode="auto">
            <a:xfrm>
              <a:off x="1791" y="2024"/>
              <a:ext cx="2586" cy="1542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12" name="Text Box 75"/>
          <p:cNvSpPr txBox="1">
            <a:spLocks noChangeArrowheads="1"/>
          </p:cNvSpPr>
          <p:nvPr/>
        </p:nvSpPr>
        <p:spPr bwMode="auto">
          <a:xfrm>
            <a:off x="250825" y="981075"/>
            <a:ext cx="804863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例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：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4" grpId="0" build="p" autoUpdateAnimBg="0"/>
      <p:bldP spid="84994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6"/>
          <p:cNvSpPr>
            <a:spLocks noChangeArrowheads="1" noChangeShapeType="1" noTextEdit="1"/>
          </p:cNvSpPr>
          <p:nvPr/>
        </p:nvSpPr>
        <p:spPr bwMode="auto">
          <a:xfrm>
            <a:off x="1568450" y="2133600"/>
            <a:ext cx="1584325" cy="57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Unit 6</a:t>
            </a:r>
            <a:endParaRPr lang="zh-CN" altLang="en-US" sz="36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348038" y="2060575"/>
            <a:ext cx="367188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dirty="0" smtClean="0"/>
              <a:t>组合电路中的冒险等</a:t>
            </a:r>
            <a:endParaRPr lang="en-US" altLang="zh-CN" sz="4400" b="1" dirty="0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827931" y="3919094"/>
            <a:ext cx="763250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Times New Roman" pitchFamily="18" charset="0"/>
                <a:ea typeface="楷体" pitchFamily="49" charset="-122"/>
              </a:rPr>
              <a:t>李琼</a:t>
            </a:r>
          </a:p>
          <a:p>
            <a:pPr algn="ctr" eaLnBrk="1" hangingPunct="1"/>
            <a:endParaRPr lang="en-US" altLang="zh-CN" sz="2000" b="1" dirty="0">
              <a:latin typeface="Times New Roman" pitchFamily="18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计算机科学与技术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学院         信息对抗技术研究所</a:t>
            </a:r>
            <a:endParaRPr lang="en-US" altLang="zh-CN" sz="2000" b="1" dirty="0">
              <a:solidFill>
                <a:schemeClr val="bg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 eaLnBrk="1" hangingPunct="1"/>
            <a:endParaRPr lang="en-US" altLang="zh-CN" sz="2000" b="1" dirty="0" smtClean="0">
              <a:latin typeface="华文行楷" pitchFamily="2" charset="-122"/>
              <a:ea typeface="华文行楷" pitchFamily="2" charset="-122"/>
            </a:endParaRPr>
          </a:p>
          <a:p>
            <a:pPr algn="ctr" eaLnBrk="1" hangingPunct="1"/>
            <a:r>
              <a:rPr lang="zh-CN" altLang="en-US" sz="2000" b="1" dirty="0" smtClean="0">
                <a:latin typeface="华文行楷" pitchFamily="2" charset="-122"/>
                <a:ea typeface="华文行楷" pitchFamily="2" charset="-122"/>
              </a:rPr>
              <a:t>哈尔滨工业大学</a:t>
            </a:r>
            <a:endParaRPr lang="en-US" altLang="zh-CN" sz="2000" b="1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0" name="Text Box 60"/>
          <p:cNvSpPr txBox="1">
            <a:spLocks noChangeArrowheads="1"/>
          </p:cNvSpPr>
          <p:nvPr/>
        </p:nvSpPr>
        <p:spPr bwMode="auto">
          <a:xfrm>
            <a:off x="1403350" y="2133600"/>
            <a:ext cx="1871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：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33" name="AutoShape 87"/>
          <p:cNvSpPr>
            <a:spLocks noChangeArrowheads="1"/>
          </p:cNvSpPr>
          <p:nvPr/>
        </p:nvSpPr>
        <p:spPr bwMode="auto">
          <a:xfrm>
            <a:off x="2555776" y="2781300"/>
            <a:ext cx="4105275" cy="24479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4" name="Rectangle 89"/>
          <p:cNvSpPr>
            <a:spLocks noChangeArrowheads="1"/>
          </p:cNvSpPr>
          <p:nvPr/>
        </p:nvSpPr>
        <p:spPr bwMode="auto">
          <a:xfrm>
            <a:off x="3863181" y="4565650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11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22535" name="Rectangle 90"/>
          <p:cNvSpPr>
            <a:spLocks noChangeArrowheads="1"/>
          </p:cNvSpPr>
          <p:nvPr/>
        </p:nvSpPr>
        <p:spPr bwMode="auto">
          <a:xfrm>
            <a:off x="3863181" y="4032250"/>
            <a:ext cx="3590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</a:rPr>
              <a:t>10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22536" name="Rectangle 91"/>
          <p:cNvSpPr>
            <a:spLocks noChangeArrowheads="1"/>
          </p:cNvSpPr>
          <p:nvPr/>
        </p:nvSpPr>
        <p:spPr bwMode="auto">
          <a:xfrm>
            <a:off x="3896518" y="3498850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01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22537" name="Rectangle 92"/>
          <p:cNvSpPr>
            <a:spLocks noChangeArrowheads="1"/>
          </p:cNvSpPr>
          <p:nvPr/>
        </p:nvSpPr>
        <p:spPr bwMode="auto">
          <a:xfrm>
            <a:off x="3896518" y="2965450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00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22538" name="Rectangle 93"/>
          <p:cNvSpPr>
            <a:spLocks noChangeArrowheads="1"/>
          </p:cNvSpPr>
          <p:nvPr/>
        </p:nvSpPr>
        <p:spPr bwMode="auto">
          <a:xfrm>
            <a:off x="3620293" y="4525963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latin typeface="Symbol" pitchFamily="18" charset="2"/>
              </a:rPr>
              <a:t>=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22539" name="Rectangle 94"/>
          <p:cNvSpPr>
            <a:spLocks noChangeArrowheads="1"/>
          </p:cNvSpPr>
          <p:nvPr/>
        </p:nvSpPr>
        <p:spPr bwMode="auto">
          <a:xfrm>
            <a:off x="3620293" y="3992563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latin typeface="Symbol" pitchFamily="18" charset="2"/>
              </a:rPr>
              <a:t>=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22540" name="Rectangle 95"/>
          <p:cNvSpPr>
            <a:spLocks noChangeArrowheads="1"/>
          </p:cNvSpPr>
          <p:nvPr/>
        </p:nvSpPr>
        <p:spPr bwMode="auto">
          <a:xfrm>
            <a:off x="3620293" y="3459163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latin typeface="Symbol" pitchFamily="18" charset="2"/>
              </a:rPr>
              <a:t>=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22541" name="Rectangle 96"/>
          <p:cNvSpPr>
            <a:spLocks noChangeArrowheads="1"/>
          </p:cNvSpPr>
          <p:nvPr/>
        </p:nvSpPr>
        <p:spPr bwMode="auto">
          <a:xfrm>
            <a:off x="3620293" y="2925763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latin typeface="Symbol" pitchFamily="18" charset="2"/>
              </a:rPr>
              <a:t>=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22542" name="Rectangle 97"/>
          <p:cNvSpPr>
            <a:spLocks noChangeArrowheads="1"/>
          </p:cNvSpPr>
          <p:nvPr/>
        </p:nvSpPr>
        <p:spPr bwMode="auto">
          <a:xfrm>
            <a:off x="3059906" y="4565650"/>
            <a:ext cx="4776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</a:rPr>
              <a:t>AC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22543" name="Rectangle 98"/>
          <p:cNvSpPr>
            <a:spLocks noChangeArrowheads="1"/>
          </p:cNvSpPr>
          <p:nvPr/>
        </p:nvSpPr>
        <p:spPr bwMode="auto">
          <a:xfrm>
            <a:off x="3059906" y="4032250"/>
            <a:ext cx="4776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</a:rPr>
              <a:t>AC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22545" name="Rectangle 100"/>
          <p:cNvSpPr>
            <a:spLocks noChangeArrowheads="1"/>
          </p:cNvSpPr>
          <p:nvPr/>
        </p:nvSpPr>
        <p:spPr bwMode="auto">
          <a:xfrm>
            <a:off x="3059906" y="2965450"/>
            <a:ext cx="4776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</a:rPr>
              <a:t>AC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22550" name="Rectangle 105"/>
          <p:cNvSpPr>
            <a:spLocks noChangeArrowheads="1"/>
          </p:cNvSpPr>
          <p:nvPr/>
        </p:nvSpPr>
        <p:spPr bwMode="auto">
          <a:xfrm>
            <a:off x="5793581" y="4625975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</a:rPr>
              <a:t>1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22551" name="Rectangle 106"/>
          <p:cNvSpPr>
            <a:spLocks noChangeArrowheads="1"/>
          </p:cNvSpPr>
          <p:nvPr/>
        </p:nvSpPr>
        <p:spPr bwMode="auto">
          <a:xfrm>
            <a:off x="5145881" y="4625975"/>
            <a:ext cx="236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1">
                <a:latin typeface="Times New Roman" pitchFamily="18" charset="0"/>
              </a:rPr>
              <a:t>F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22552" name="Rectangle 107"/>
          <p:cNvSpPr>
            <a:spLocks noChangeArrowheads="1"/>
          </p:cNvSpPr>
          <p:nvPr/>
        </p:nvSpPr>
        <p:spPr bwMode="auto">
          <a:xfrm>
            <a:off x="5793581" y="4064000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0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22553" name="Rectangle 108"/>
          <p:cNvSpPr>
            <a:spLocks noChangeArrowheads="1"/>
          </p:cNvSpPr>
          <p:nvPr/>
        </p:nvSpPr>
        <p:spPr bwMode="auto">
          <a:xfrm>
            <a:off x="5145881" y="4064000"/>
            <a:ext cx="236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1">
                <a:latin typeface="Times New Roman" pitchFamily="18" charset="0"/>
              </a:rPr>
              <a:t>F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22554" name="Rectangle 109"/>
          <p:cNvSpPr>
            <a:spLocks noChangeArrowheads="1"/>
          </p:cNvSpPr>
          <p:nvPr/>
        </p:nvSpPr>
        <p:spPr bwMode="auto">
          <a:xfrm>
            <a:off x="5793581" y="3502025"/>
            <a:ext cx="238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</a:rPr>
              <a:t>B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22555" name="Rectangle 110"/>
          <p:cNvSpPr>
            <a:spLocks noChangeArrowheads="1"/>
          </p:cNvSpPr>
          <p:nvPr/>
        </p:nvSpPr>
        <p:spPr bwMode="auto">
          <a:xfrm>
            <a:off x="5145881" y="3502025"/>
            <a:ext cx="236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1">
                <a:latin typeface="Times New Roman" pitchFamily="18" charset="0"/>
              </a:rPr>
              <a:t>F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22556" name="Rectangle 111"/>
          <p:cNvSpPr>
            <a:spLocks noChangeArrowheads="1"/>
          </p:cNvSpPr>
          <p:nvPr/>
        </p:nvSpPr>
        <p:spPr bwMode="auto">
          <a:xfrm>
            <a:off x="5793581" y="2968625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1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22557" name="Rectangle 112"/>
          <p:cNvSpPr>
            <a:spLocks noChangeArrowheads="1"/>
          </p:cNvSpPr>
          <p:nvPr/>
        </p:nvSpPr>
        <p:spPr bwMode="auto">
          <a:xfrm>
            <a:off x="5145881" y="2968625"/>
            <a:ext cx="236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1">
                <a:latin typeface="Times New Roman" pitchFamily="18" charset="0"/>
              </a:rPr>
              <a:t>F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22559" name="Rectangle 114"/>
          <p:cNvSpPr>
            <a:spLocks noChangeArrowheads="1"/>
          </p:cNvSpPr>
          <p:nvPr/>
        </p:nvSpPr>
        <p:spPr bwMode="auto">
          <a:xfrm>
            <a:off x="5484018" y="4586288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latin typeface="Symbol" pitchFamily="18" charset="2"/>
              </a:rPr>
              <a:t>=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22560" name="Rectangle 115"/>
          <p:cNvSpPr>
            <a:spLocks noChangeArrowheads="1"/>
          </p:cNvSpPr>
          <p:nvPr/>
        </p:nvSpPr>
        <p:spPr bwMode="auto">
          <a:xfrm>
            <a:off x="5484018" y="4024313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latin typeface="Symbol" pitchFamily="18" charset="2"/>
              </a:rPr>
              <a:t>=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22561" name="Rectangle 116"/>
          <p:cNvSpPr>
            <a:spLocks noChangeArrowheads="1"/>
          </p:cNvSpPr>
          <p:nvPr/>
        </p:nvSpPr>
        <p:spPr bwMode="auto">
          <a:xfrm>
            <a:off x="5484018" y="3462338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latin typeface="Symbol" pitchFamily="18" charset="2"/>
              </a:rPr>
              <a:t>=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22562" name="Rectangle 117"/>
          <p:cNvSpPr>
            <a:spLocks noChangeArrowheads="1"/>
          </p:cNvSpPr>
          <p:nvPr/>
        </p:nvSpPr>
        <p:spPr bwMode="auto">
          <a:xfrm>
            <a:off x="5484018" y="2928938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latin typeface="Symbol" pitchFamily="18" charset="2"/>
              </a:rPr>
              <a:t>=</a:t>
            </a:r>
            <a:endParaRPr lang="en-US" altLang="zh-CN" b="1">
              <a:latin typeface="Times New Roman" pitchFamily="18" charset="0"/>
            </a:endParaRPr>
          </a:p>
        </p:txBody>
      </p:sp>
      <p:pic>
        <p:nvPicPr>
          <p:cNvPr id="22565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66" name="Text Box 4"/>
          <p:cNvSpPr txBox="1">
            <a:spLocks noChangeArrowheads="1"/>
          </p:cNvSpPr>
          <p:nvPr/>
        </p:nvSpPr>
        <p:spPr bwMode="auto">
          <a:xfrm>
            <a:off x="0" y="333375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/>
              <a:t>代数法</a:t>
            </a:r>
            <a:r>
              <a:rPr lang="en-US" altLang="zh-CN" sz="2600" b="1"/>
              <a:t>——</a:t>
            </a:r>
            <a:r>
              <a:rPr lang="zh-CN" altLang="en-US" sz="2600" b="1"/>
              <a:t>例子</a:t>
            </a:r>
            <a:r>
              <a:rPr lang="en-US" altLang="zh-CN" sz="2600" b="1"/>
              <a:t>1</a:t>
            </a:r>
          </a:p>
        </p:txBody>
      </p:sp>
      <p:grpSp>
        <p:nvGrpSpPr>
          <p:cNvPr id="22567" name="Group 53"/>
          <p:cNvGrpSpPr>
            <a:grpSpLocks/>
          </p:cNvGrpSpPr>
          <p:nvPr/>
        </p:nvGrpSpPr>
        <p:grpSpPr bwMode="auto">
          <a:xfrm>
            <a:off x="2771775" y="1268413"/>
            <a:ext cx="2736850" cy="466725"/>
            <a:chOff x="1910" y="769"/>
            <a:chExt cx="1724" cy="294"/>
          </a:xfrm>
        </p:grpSpPr>
        <p:sp>
          <p:nvSpPr>
            <p:cNvPr id="22569" name="Line 8"/>
            <p:cNvSpPr>
              <a:spLocks noChangeShapeType="1"/>
            </p:cNvSpPr>
            <p:nvPr/>
          </p:nvSpPr>
          <p:spPr bwMode="auto">
            <a:xfrm>
              <a:off x="2316" y="806"/>
              <a:ext cx="137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Line 9"/>
            <p:cNvSpPr>
              <a:spLocks noChangeShapeType="1"/>
            </p:cNvSpPr>
            <p:nvPr/>
          </p:nvSpPr>
          <p:spPr bwMode="auto">
            <a:xfrm>
              <a:off x="2507" y="806"/>
              <a:ext cx="143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Line 10"/>
            <p:cNvSpPr>
              <a:spLocks noChangeShapeType="1"/>
            </p:cNvSpPr>
            <p:nvPr/>
          </p:nvSpPr>
          <p:spPr bwMode="auto">
            <a:xfrm>
              <a:off x="2881" y="806"/>
              <a:ext cx="136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3336" y="794"/>
              <a:ext cx="2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2966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2840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2448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2318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1910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3149" y="76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6" name="Rectangle 20"/>
            <p:cNvSpPr>
              <a:spLocks noChangeArrowheads="1"/>
            </p:cNvSpPr>
            <p:nvPr/>
          </p:nvSpPr>
          <p:spPr bwMode="auto">
            <a:xfrm>
              <a:off x="2653" y="76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" name="Rectangle 21"/>
            <p:cNvSpPr>
              <a:spLocks noChangeArrowheads="1"/>
            </p:cNvSpPr>
            <p:nvPr/>
          </p:nvSpPr>
          <p:spPr bwMode="auto">
            <a:xfrm>
              <a:off x="2123" y="76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2568" name="Text Box 75"/>
          <p:cNvSpPr txBox="1">
            <a:spLocks noChangeArrowheads="1"/>
          </p:cNvSpPr>
          <p:nvPr/>
        </p:nvSpPr>
        <p:spPr bwMode="auto">
          <a:xfrm>
            <a:off x="250825" y="981075"/>
            <a:ext cx="804863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例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：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51" name="Rectangle 100"/>
          <p:cNvSpPr>
            <a:spLocks noChangeArrowheads="1"/>
          </p:cNvSpPr>
          <p:nvPr/>
        </p:nvSpPr>
        <p:spPr bwMode="auto">
          <a:xfrm>
            <a:off x="3085448" y="3502169"/>
            <a:ext cx="4776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</a:rPr>
              <a:t>AC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3779912" y="5413375"/>
            <a:ext cx="1727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没有冒险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0" name="Text Box 60"/>
          <p:cNvSpPr txBox="1">
            <a:spLocks noChangeArrowheads="1"/>
          </p:cNvSpPr>
          <p:nvPr/>
        </p:nvSpPr>
        <p:spPr bwMode="auto">
          <a:xfrm>
            <a:off x="1403350" y="2133600"/>
            <a:ext cx="1871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A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：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22565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66" name="Text Box 4"/>
          <p:cNvSpPr txBox="1">
            <a:spLocks noChangeArrowheads="1"/>
          </p:cNvSpPr>
          <p:nvPr/>
        </p:nvSpPr>
        <p:spPr bwMode="auto">
          <a:xfrm>
            <a:off x="0" y="333375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/>
              <a:t>代数法</a:t>
            </a:r>
            <a:r>
              <a:rPr lang="en-US" altLang="zh-CN" sz="2600" b="1"/>
              <a:t>——</a:t>
            </a:r>
            <a:r>
              <a:rPr lang="zh-CN" altLang="en-US" sz="2600" b="1"/>
              <a:t>例子</a:t>
            </a:r>
            <a:r>
              <a:rPr lang="en-US" altLang="zh-CN" sz="2600" b="1"/>
              <a:t>1</a:t>
            </a:r>
          </a:p>
        </p:txBody>
      </p:sp>
      <p:grpSp>
        <p:nvGrpSpPr>
          <p:cNvPr id="22567" name="Group 53"/>
          <p:cNvGrpSpPr>
            <a:grpSpLocks/>
          </p:cNvGrpSpPr>
          <p:nvPr/>
        </p:nvGrpSpPr>
        <p:grpSpPr bwMode="auto">
          <a:xfrm>
            <a:off x="2771775" y="1268413"/>
            <a:ext cx="2736850" cy="466725"/>
            <a:chOff x="1910" y="769"/>
            <a:chExt cx="1724" cy="294"/>
          </a:xfrm>
        </p:grpSpPr>
        <p:sp>
          <p:nvSpPr>
            <p:cNvPr id="22569" name="Line 8"/>
            <p:cNvSpPr>
              <a:spLocks noChangeShapeType="1"/>
            </p:cNvSpPr>
            <p:nvPr/>
          </p:nvSpPr>
          <p:spPr bwMode="auto">
            <a:xfrm>
              <a:off x="2316" y="806"/>
              <a:ext cx="137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Line 9"/>
            <p:cNvSpPr>
              <a:spLocks noChangeShapeType="1"/>
            </p:cNvSpPr>
            <p:nvPr/>
          </p:nvSpPr>
          <p:spPr bwMode="auto">
            <a:xfrm>
              <a:off x="2507" y="806"/>
              <a:ext cx="143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Line 10"/>
            <p:cNvSpPr>
              <a:spLocks noChangeShapeType="1"/>
            </p:cNvSpPr>
            <p:nvPr/>
          </p:nvSpPr>
          <p:spPr bwMode="auto">
            <a:xfrm>
              <a:off x="2881" y="806"/>
              <a:ext cx="136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3336" y="794"/>
              <a:ext cx="2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2966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2840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2448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2318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1910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3149" y="76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6" name="Rectangle 20"/>
            <p:cNvSpPr>
              <a:spLocks noChangeArrowheads="1"/>
            </p:cNvSpPr>
            <p:nvPr/>
          </p:nvSpPr>
          <p:spPr bwMode="auto">
            <a:xfrm>
              <a:off x="2653" y="76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" name="Rectangle 21"/>
            <p:cNvSpPr>
              <a:spLocks noChangeArrowheads="1"/>
            </p:cNvSpPr>
            <p:nvPr/>
          </p:nvSpPr>
          <p:spPr bwMode="auto">
            <a:xfrm>
              <a:off x="2123" y="76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2568" name="Text Box 75"/>
          <p:cNvSpPr txBox="1">
            <a:spLocks noChangeArrowheads="1"/>
          </p:cNvSpPr>
          <p:nvPr/>
        </p:nvSpPr>
        <p:spPr bwMode="auto">
          <a:xfrm>
            <a:off x="250825" y="981075"/>
            <a:ext cx="804863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例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：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5" name="AutoShape 87"/>
          <p:cNvSpPr>
            <a:spLocks noChangeArrowheads="1"/>
          </p:cNvSpPr>
          <p:nvPr/>
        </p:nvSpPr>
        <p:spPr bwMode="auto">
          <a:xfrm>
            <a:off x="2195513" y="2781300"/>
            <a:ext cx="4105275" cy="24479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Rectangle 89"/>
          <p:cNvSpPr>
            <a:spLocks noChangeArrowheads="1"/>
          </p:cNvSpPr>
          <p:nvPr/>
        </p:nvSpPr>
        <p:spPr bwMode="auto">
          <a:xfrm>
            <a:off x="3287713" y="4565650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7" name="Rectangle 90"/>
          <p:cNvSpPr>
            <a:spLocks noChangeArrowheads="1"/>
          </p:cNvSpPr>
          <p:nvPr/>
        </p:nvSpPr>
        <p:spPr bwMode="auto">
          <a:xfrm>
            <a:off x="3287713" y="4032250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8" name="Rectangle 91"/>
          <p:cNvSpPr>
            <a:spLocks noChangeArrowheads="1"/>
          </p:cNvSpPr>
          <p:nvPr/>
        </p:nvSpPr>
        <p:spPr bwMode="auto">
          <a:xfrm>
            <a:off x="3321050" y="3498850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9" name="Rectangle 92"/>
          <p:cNvSpPr>
            <a:spLocks noChangeArrowheads="1"/>
          </p:cNvSpPr>
          <p:nvPr/>
        </p:nvSpPr>
        <p:spPr bwMode="auto">
          <a:xfrm>
            <a:off x="3321050" y="2965450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00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3044825" y="4525963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Symbol" panose="05050102010706020507" pitchFamily="18" charset="2"/>
              </a:rPr>
              <a:t>=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3" name="Rectangle 94"/>
          <p:cNvSpPr>
            <a:spLocks noChangeArrowheads="1"/>
          </p:cNvSpPr>
          <p:nvPr/>
        </p:nvSpPr>
        <p:spPr bwMode="auto">
          <a:xfrm>
            <a:off x="3044825" y="3992563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Symbol" panose="05050102010706020507" pitchFamily="18" charset="2"/>
              </a:rPr>
              <a:t>=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4" name="Rectangle 95"/>
          <p:cNvSpPr>
            <a:spLocks noChangeArrowheads="1"/>
          </p:cNvSpPr>
          <p:nvPr/>
        </p:nvSpPr>
        <p:spPr bwMode="auto">
          <a:xfrm>
            <a:off x="3044825" y="3459163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Symbol" panose="05050102010706020507" pitchFamily="18" charset="2"/>
              </a:rPr>
              <a:t>=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5" name="Rectangle 96"/>
          <p:cNvSpPr>
            <a:spLocks noChangeArrowheads="1"/>
          </p:cNvSpPr>
          <p:nvPr/>
        </p:nvSpPr>
        <p:spPr bwMode="auto">
          <a:xfrm>
            <a:off x="3044825" y="2925763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Symbol" panose="05050102010706020507" pitchFamily="18" charset="2"/>
              </a:rPr>
              <a:t>=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6" name="Rectangle 97"/>
          <p:cNvSpPr>
            <a:spLocks noChangeArrowheads="1"/>
          </p:cNvSpPr>
          <p:nvPr/>
        </p:nvSpPr>
        <p:spPr bwMode="auto">
          <a:xfrm>
            <a:off x="2484438" y="4565650"/>
            <a:ext cx="473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BC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7" name="Rectangle 98"/>
          <p:cNvSpPr>
            <a:spLocks noChangeArrowheads="1"/>
          </p:cNvSpPr>
          <p:nvPr/>
        </p:nvSpPr>
        <p:spPr bwMode="auto">
          <a:xfrm>
            <a:off x="2484438" y="4032250"/>
            <a:ext cx="473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BC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8" name="Rectangle 99"/>
          <p:cNvSpPr>
            <a:spLocks noChangeArrowheads="1"/>
          </p:cNvSpPr>
          <p:nvPr/>
        </p:nvSpPr>
        <p:spPr bwMode="auto">
          <a:xfrm>
            <a:off x="2484438" y="3498850"/>
            <a:ext cx="473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BC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8" name="Rectangle 100"/>
          <p:cNvSpPr>
            <a:spLocks noChangeArrowheads="1"/>
          </p:cNvSpPr>
          <p:nvPr/>
        </p:nvSpPr>
        <p:spPr bwMode="auto">
          <a:xfrm>
            <a:off x="2484438" y="2965450"/>
            <a:ext cx="473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BC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9" name="Line 101"/>
          <p:cNvSpPr>
            <a:spLocks noChangeShapeType="1"/>
          </p:cNvSpPr>
          <p:nvPr/>
        </p:nvSpPr>
        <p:spPr bwMode="auto">
          <a:xfrm>
            <a:off x="5283200" y="2987675"/>
            <a:ext cx="217488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102"/>
          <p:cNvSpPr>
            <a:spLocks noChangeShapeType="1"/>
          </p:cNvSpPr>
          <p:nvPr/>
        </p:nvSpPr>
        <p:spPr bwMode="auto">
          <a:xfrm>
            <a:off x="5283200" y="4083050"/>
            <a:ext cx="217488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03"/>
          <p:cNvSpPr>
            <a:spLocks noChangeShapeType="1"/>
          </p:cNvSpPr>
          <p:nvPr/>
        </p:nvSpPr>
        <p:spPr bwMode="auto">
          <a:xfrm>
            <a:off x="5862638" y="4645025"/>
            <a:ext cx="217487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104"/>
          <p:cNvSpPr>
            <a:spLocks noChangeArrowheads="1"/>
          </p:cNvSpPr>
          <p:nvPr/>
        </p:nvSpPr>
        <p:spPr bwMode="auto">
          <a:xfrm>
            <a:off x="5789613" y="4625975"/>
            <a:ext cx="236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3" name="Rectangle 105"/>
          <p:cNvSpPr>
            <a:spLocks noChangeArrowheads="1"/>
          </p:cNvSpPr>
          <p:nvPr/>
        </p:nvSpPr>
        <p:spPr bwMode="auto">
          <a:xfrm>
            <a:off x="5218113" y="4625975"/>
            <a:ext cx="236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4" name="Rectangle 106"/>
          <p:cNvSpPr>
            <a:spLocks noChangeArrowheads="1"/>
          </p:cNvSpPr>
          <p:nvPr/>
        </p:nvSpPr>
        <p:spPr bwMode="auto">
          <a:xfrm>
            <a:off x="4570413" y="4625975"/>
            <a:ext cx="236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5" name="Rectangle 107"/>
          <p:cNvSpPr>
            <a:spLocks noChangeArrowheads="1"/>
          </p:cNvSpPr>
          <p:nvPr/>
        </p:nvSpPr>
        <p:spPr bwMode="auto">
          <a:xfrm>
            <a:off x="5218113" y="4064000"/>
            <a:ext cx="236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6" name="Rectangle 108"/>
          <p:cNvSpPr>
            <a:spLocks noChangeArrowheads="1"/>
          </p:cNvSpPr>
          <p:nvPr/>
        </p:nvSpPr>
        <p:spPr bwMode="auto">
          <a:xfrm>
            <a:off x="4570413" y="4064000"/>
            <a:ext cx="236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7" name="Rectangle 109"/>
          <p:cNvSpPr>
            <a:spLocks noChangeArrowheads="1"/>
          </p:cNvSpPr>
          <p:nvPr/>
        </p:nvSpPr>
        <p:spPr bwMode="auto">
          <a:xfrm>
            <a:off x="5218113" y="3502025"/>
            <a:ext cx="236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8" name="Rectangle 110"/>
          <p:cNvSpPr>
            <a:spLocks noChangeArrowheads="1"/>
          </p:cNvSpPr>
          <p:nvPr/>
        </p:nvSpPr>
        <p:spPr bwMode="auto">
          <a:xfrm>
            <a:off x="4570413" y="3502025"/>
            <a:ext cx="236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9" name="Rectangle 111"/>
          <p:cNvSpPr>
            <a:spLocks noChangeArrowheads="1"/>
          </p:cNvSpPr>
          <p:nvPr/>
        </p:nvSpPr>
        <p:spPr bwMode="auto">
          <a:xfrm>
            <a:off x="5218113" y="2968625"/>
            <a:ext cx="236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0" name="Rectangle 112"/>
          <p:cNvSpPr>
            <a:spLocks noChangeArrowheads="1"/>
          </p:cNvSpPr>
          <p:nvPr/>
        </p:nvSpPr>
        <p:spPr bwMode="auto">
          <a:xfrm>
            <a:off x="4570413" y="2968625"/>
            <a:ext cx="236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1" name="Rectangle 113"/>
          <p:cNvSpPr>
            <a:spLocks noChangeArrowheads="1"/>
          </p:cNvSpPr>
          <p:nvPr/>
        </p:nvSpPr>
        <p:spPr bwMode="auto">
          <a:xfrm>
            <a:off x="5492750" y="4586288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Symbol" panose="05050102010706020507" pitchFamily="18" charset="2"/>
              </a:rPr>
              <a:t>+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2" name="Rectangle 114"/>
          <p:cNvSpPr>
            <a:spLocks noChangeArrowheads="1"/>
          </p:cNvSpPr>
          <p:nvPr/>
        </p:nvSpPr>
        <p:spPr bwMode="auto">
          <a:xfrm>
            <a:off x="4908550" y="4586288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Symbol" panose="05050102010706020507" pitchFamily="18" charset="2"/>
              </a:rPr>
              <a:t>=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3" name="Rectangle 115"/>
          <p:cNvSpPr>
            <a:spLocks noChangeArrowheads="1"/>
          </p:cNvSpPr>
          <p:nvPr/>
        </p:nvSpPr>
        <p:spPr bwMode="auto">
          <a:xfrm>
            <a:off x="4908550" y="4024313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Symbol" panose="05050102010706020507" pitchFamily="18" charset="2"/>
              </a:rPr>
              <a:t>=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908550" y="3462338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Symbol" panose="05050102010706020507" pitchFamily="18" charset="2"/>
              </a:rPr>
              <a:t>=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5" name="Rectangle 117"/>
          <p:cNvSpPr>
            <a:spLocks noChangeArrowheads="1"/>
          </p:cNvSpPr>
          <p:nvPr/>
        </p:nvSpPr>
        <p:spPr bwMode="auto">
          <a:xfrm>
            <a:off x="4908550" y="2928938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Symbol" panose="05050102010706020507" pitchFamily="18" charset="2"/>
              </a:rPr>
              <a:t>=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6" name="Line 118"/>
          <p:cNvSpPr>
            <a:spLocks noChangeShapeType="1"/>
          </p:cNvSpPr>
          <p:nvPr/>
        </p:nvSpPr>
        <p:spPr bwMode="auto">
          <a:xfrm>
            <a:off x="2484438" y="5013325"/>
            <a:ext cx="590391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" name="Text Box 119"/>
          <p:cNvSpPr txBox="1">
            <a:spLocks noChangeArrowheads="1"/>
          </p:cNvSpPr>
          <p:nvPr/>
        </p:nvSpPr>
        <p:spPr bwMode="auto">
          <a:xfrm>
            <a:off x="6372225" y="4437063"/>
            <a:ext cx="26146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静态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冒险 </a:t>
            </a:r>
            <a:endParaRPr kumimoji="0"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11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4863" y="765175"/>
            <a:ext cx="4630737" cy="7921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F=(A+B)(A+C)(B+C)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213" y="2060575"/>
            <a:ext cx="7467600" cy="2654300"/>
            <a:chOff x="528" y="816"/>
            <a:chExt cx="4704" cy="1672"/>
          </a:xfrm>
        </p:grpSpPr>
        <p:sp>
          <p:nvSpPr>
            <p:cNvPr id="832517" name="Text Box 5"/>
            <p:cNvSpPr txBox="1">
              <a:spLocks noChangeArrowheads="1"/>
            </p:cNvSpPr>
            <p:nvPr/>
          </p:nvSpPr>
          <p:spPr bwMode="auto">
            <a:xfrm>
              <a:off x="528" y="816"/>
              <a:ext cx="4704" cy="16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         </a:t>
              </a: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                    A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C = 0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0              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F = BB </a:t>
              </a:r>
              <a:endPara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endParaRP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                    A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C = 0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1             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F = B</a:t>
              </a:r>
              <a:endPara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          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A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C = 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0             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F = 0</a:t>
              </a:r>
              <a:endPara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endParaRP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                    A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C = 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1             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F = 1</a:t>
              </a:r>
              <a:endPara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endParaRPr>
            </a:p>
            <a:p>
              <a:pPr>
                <a:defRPr/>
              </a:pPr>
              <a:endPara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3573" name="Line 6"/>
            <p:cNvSpPr>
              <a:spLocks noChangeShapeType="1"/>
            </p:cNvSpPr>
            <p:nvPr/>
          </p:nvSpPr>
          <p:spPr bwMode="auto">
            <a:xfrm>
              <a:off x="4032" y="11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55650" y="4149725"/>
            <a:ext cx="7696200" cy="2227263"/>
            <a:chOff x="528" y="2448"/>
            <a:chExt cx="4848" cy="1403"/>
          </a:xfrm>
        </p:grpSpPr>
        <p:sp>
          <p:nvSpPr>
            <p:cNvPr id="832520" name="Text Box 8"/>
            <p:cNvSpPr txBox="1">
              <a:spLocks noChangeArrowheads="1"/>
            </p:cNvSpPr>
            <p:nvPr/>
          </p:nvSpPr>
          <p:spPr bwMode="auto">
            <a:xfrm>
              <a:off x="528" y="2448"/>
              <a:ext cx="4848" cy="14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endParaRP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                    B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C = 0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0             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F = AA </a:t>
              </a:r>
              <a:endPara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endParaRP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                    B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C = 0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1            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F = A</a:t>
              </a:r>
              <a:endPara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          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B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C = 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0            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F = A </a:t>
              </a:r>
              <a:endPara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endParaRP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                    B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C = 1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1           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 F = 1</a:t>
              </a:r>
              <a:endParaRPr kumimoji="0" lang="en-US" altLang="zh-CN" sz="1600" b="1" dirty="0"/>
            </a:p>
          </p:txBody>
        </p:sp>
        <p:sp>
          <p:nvSpPr>
            <p:cNvPr id="23570" name="Line 9"/>
            <p:cNvSpPr>
              <a:spLocks noChangeShapeType="1"/>
            </p:cNvSpPr>
            <p:nvPr/>
          </p:nvSpPr>
          <p:spPr bwMode="auto">
            <a:xfrm>
              <a:off x="4032" y="278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1" name="Line 10"/>
            <p:cNvSpPr>
              <a:spLocks noChangeShapeType="1"/>
            </p:cNvSpPr>
            <p:nvPr/>
          </p:nvSpPr>
          <p:spPr bwMode="auto">
            <a:xfrm>
              <a:off x="4013" y="331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557" name="Line 11"/>
          <p:cNvSpPr>
            <a:spLocks noChangeShapeType="1"/>
          </p:cNvSpPr>
          <p:nvPr/>
        </p:nvSpPr>
        <p:spPr bwMode="auto">
          <a:xfrm>
            <a:off x="3295650" y="1089025"/>
            <a:ext cx="152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8" name="Line 12"/>
          <p:cNvSpPr>
            <a:spLocks noChangeShapeType="1"/>
          </p:cNvSpPr>
          <p:nvPr/>
        </p:nvSpPr>
        <p:spPr bwMode="auto">
          <a:xfrm>
            <a:off x="4203700" y="1089025"/>
            <a:ext cx="152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2528" name="Text Box 16"/>
          <p:cNvSpPr txBox="1">
            <a:spLocks noChangeArrowheads="1"/>
          </p:cNvSpPr>
          <p:nvPr/>
        </p:nvSpPr>
        <p:spPr bwMode="auto">
          <a:xfrm>
            <a:off x="1042988" y="1700213"/>
            <a:ext cx="3671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检查变量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32529" name="Text Box 17"/>
          <p:cNvSpPr txBox="1">
            <a:spLocks noChangeArrowheads="1"/>
          </p:cNvSpPr>
          <p:nvPr/>
        </p:nvSpPr>
        <p:spPr bwMode="auto">
          <a:xfrm>
            <a:off x="684213" y="4581525"/>
            <a:ext cx="1871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A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：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32530" name="Text Box 18"/>
          <p:cNvSpPr txBox="1">
            <a:spLocks noChangeArrowheads="1"/>
          </p:cNvSpPr>
          <p:nvPr/>
        </p:nvSpPr>
        <p:spPr bwMode="auto">
          <a:xfrm>
            <a:off x="684213" y="2492375"/>
            <a:ext cx="1871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B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：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32531" name="AutoShape 19"/>
          <p:cNvSpPr>
            <a:spLocks noChangeArrowheads="1"/>
          </p:cNvSpPr>
          <p:nvPr/>
        </p:nvSpPr>
        <p:spPr bwMode="auto">
          <a:xfrm>
            <a:off x="2700338" y="2420938"/>
            <a:ext cx="4176712" cy="5762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2532" name="AutoShape 20"/>
          <p:cNvSpPr>
            <a:spLocks noChangeArrowheads="1"/>
          </p:cNvSpPr>
          <p:nvPr/>
        </p:nvSpPr>
        <p:spPr bwMode="auto">
          <a:xfrm>
            <a:off x="2700338" y="4508500"/>
            <a:ext cx="4176712" cy="5762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3566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7" name="Text Box 4"/>
          <p:cNvSpPr txBox="1">
            <a:spLocks noChangeArrowheads="1"/>
          </p:cNvSpPr>
          <p:nvPr/>
        </p:nvSpPr>
        <p:spPr bwMode="auto">
          <a:xfrm>
            <a:off x="0" y="333375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/>
              <a:t>代数法</a:t>
            </a:r>
            <a:r>
              <a:rPr lang="en-US" altLang="zh-CN" sz="2600" b="1"/>
              <a:t>——</a:t>
            </a:r>
            <a:r>
              <a:rPr lang="zh-CN" altLang="en-US" sz="2600" b="1"/>
              <a:t>例子</a:t>
            </a:r>
            <a:r>
              <a:rPr lang="en-US" altLang="zh-CN" sz="2600" b="1"/>
              <a:t>2</a:t>
            </a:r>
          </a:p>
        </p:txBody>
      </p:sp>
      <p:sp>
        <p:nvSpPr>
          <p:cNvPr id="23568" name="Text Box 75"/>
          <p:cNvSpPr txBox="1">
            <a:spLocks noChangeArrowheads="1"/>
          </p:cNvSpPr>
          <p:nvPr/>
        </p:nvSpPr>
        <p:spPr bwMode="auto">
          <a:xfrm>
            <a:off x="250825" y="981075"/>
            <a:ext cx="804863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例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：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2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3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28" grpId="0" build="p" autoUpdateAnimBg="0"/>
      <p:bldP spid="832529" grpId="0" build="p" autoUpdateAnimBg="0"/>
      <p:bldP spid="832530" grpId="0" build="p" autoUpdateAnimBg="0"/>
      <p:bldP spid="832531" grpId="0" animBg="1"/>
      <p:bldP spid="8325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5"/>
          <p:cNvSpPr txBox="1">
            <a:spLocks noChangeArrowheads="1"/>
          </p:cNvSpPr>
          <p:nvPr/>
        </p:nvSpPr>
        <p:spPr bwMode="auto">
          <a:xfrm>
            <a:off x="138113" y="642938"/>
            <a:ext cx="9005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dirty="0"/>
              <a:t>6</a:t>
            </a:r>
            <a:r>
              <a:rPr lang="en-US" altLang="zh-CN" sz="4000" b="1" dirty="0" smtClean="0"/>
              <a:t>.</a:t>
            </a:r>
            <a:r>
              <a:rPr lang="zh-CN" altLang="en-US" sz="4000" b="1" dirty="0"/>
              <a:t>组合电路中的冒险等</a:t>
            </a:r>
            <a:endParaRPr lang="en-US" altLang="zh-CN" sz="4000" b="1" dirty="0"/>
          </a:p>
        </p:txBody>
      </p:sp>
      <p:pic>
        <p:nvPicPr>
          <p:cNvPr id="19460" name="Picture 6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001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2288" y="1785938"/>
            <a:ext cx="6100762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zh-CN" altLang="en-US" sz="3200" b="1" dirty="0"/>
              <a:t>使用有限扇入门设计组合电路</a:t>
            </a:r>
            <a:endParaRPr lang="en-US" altLang="zh-CN" sz="3200" b="1" dirty="0"/>
          </a:p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zh-CN" altLang="en-US" sz="3200" b="1" dirty="0"/>
              <a:t>组合电路中的冒险（</a:t>
            </a:r>
            <a:r>
              <a:rPr lang="en-US" altLang="zh-CN" sz="3200" b="1" dirty="0"/>
              <a:t>Hazard</a:t>
            </a:r>
            <a:r>
              <a:rPr lang="zh-CN" altLang="en-US" sz="3200" b="1" dirty="0"/>
              <a:t>）</a:t>
            </a:r>
            <a:endParaRPr lang="en-US" altLang="zh-CN" sz="3200" b="1" dirty="0"/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门延迟（</a:t>
            </a:r>
            <a:r>
              <a:rPr lang="en-US" altLang="zh-CN" sz="2600" b="1" dirty="0"/>
              <a:t> Gate Delays </a:t>
            </a:r>
            <a:r>
              <a:rPr lang="zh-CN" altLang="en-US" sz="2600" b="1" dirty="0"/>
              <a:t>）</a:t>
            </a:r>
            <a:endParaRPr lang="en-US" altLang="zh-CN" sz="2600" b="1" dirty="0"/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静态冒险（</a:t>
            </a:r>
            <a:r>
              <a:rPr lang="en-US" altLang="zh-CN" sz="2600" b="1" dirty="0"/>
              <a:t> Static Hazard </a:t>
            </a:r>
            <a:r>
              <a:rPr lang="zh-CN" altLang="en-US" sz="2600" b="1" dirty="0"/>
              <a:t>）</a:t>
            </a:r>
            <a:endParaRPr lang="en-US" altLang="zh-CN" sz="2600" b="1" dirty="0"/>
          </a:p>
          <a:p>
            <a:pPr marL="2857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</a:rPr>
              <a:t>冒险的判断及消除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代数法</a:t>
            </a:r>
            <a:r>
              <a:rPr lang="en-US" altLang="zh-CN" sz="2600" b="1" dirty="0"/>
              <a:t> </a:t>
            </a:r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600" b="1" dirty="0"/>
              <a:t> </a:t>
            </a:r>
            <a:r>
              <a:rPr lang="zh-CN" altLang="en-US" sz="2600" b="1" dirty="0">
                <a:solidFill>
                  <a:schemeClr val="bg1"/>
                </a:solidFill>
              </a:rPr>
              <a:t>卡诺图法</a:t>
            </a:r>
            <a:endParaRPr lang="en-US" altLang="zh-C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1042988" y="4416425"/>
          <a:ext cx="2438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6" r:id="rId4" imgW="1092674" imgH="177877" progId="Equation.3">
                  <p:embed/>
                </p:oleObj>
              </mc:Choice>
              <mc:Fallback>
                <p:oleObj r:id="rId4" imgW="1092674" imgH="17787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16425"/>
                        <a:ext cx="24384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7"/>
          <p:cNvGraphicFramePr>
            <a:graphicFrameLocks noChangeAspect="1"/>
          </p:cNvGraphicFramePr>
          <p:nvPr/>
        </p:nvGraphicFramePr>
        <p:xfrm>
          <a:off x="5148263" y="4416425"/>
          <a:ext cx="2819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7" r:id="rId6" imgW="1359490" imgH="215994" progId="Equation.3">
                  <p:embed/>
                </p:oleObj>
              </mc:Choice>
              <mc:Fallback>
                <p:oleObj r:id="rId6" imgW="1359490" imgH="21599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416425"/>
                        <a:ext cx="2819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8"/>
          <p:cNvGraphicFramePr>
            <a:graphicFrameLocks noChangeAspect="1"/>
          </p:cNvGraphicFramePr>
          <p:nvPr/>
        </p:nvGraphicFramePr>
        <p:xfrm>
          <a:off x="4748213" y="4868863"/>
          <a:ext cx="41719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8" name="Equation" r:id="rId8" imgW="2006280" imgH="241200" progId="Equation.DSMT4">
                  <p:embed/>
                </p:oleObj>
              </mc:Choice>
              <mc:Fallback>
                <p:oleObj name="Equation" r:id="rId8" imgW="20062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4868863"/>
                        <a:ext cx="41719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083134"/>
              </p:ext>
            </p:extLst>
          </p:nvPr>
        </p:nvGraphicFramePr>
        <p:xfrm>
          <a:off x="323528" y="4868863"/>
          <a:ext cx="39528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9" name="Equation" r:id="rId10" imgW="2133360" imgH="241200" progId="Equation.DSMT4">
                  <p:embed/>
                </p:oleObj>
              </mc:Choice>
              <mc:Fallback>
                <p:oleObj name="Equation" r:id="rId10" imgW="213336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868863"/>
                        <a:ext cx="39528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159000"/>
            <a:ext cx="36385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05038"/>
            <a:ext cx="373380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Text Box 12"/>
          <p:cNvSpPr txBox="1">
            <a:spLocks noChangeArrowheads="1"/>
          </p:cNvSpPr>
          <p:nvPr/>
        </p:nvSpPr>
        <p:spPr bwMode="auto">
          <a:xfrm>
            <a:off x="1187450" y="1052513"/>
            <a:ext cx="6408738" cy="5842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3200" b="1"/>
              <a:t>化简后是否存在相切的卡诺圈</a:t>
            </a:r>
            <a:endParaRPr kumimoji="0" lang="en-US" altLang="zh-CN" sz="3200" b="1"/>
          </a:p>
        </p:txBody>
      </p:sp>
      <p:sp>
        <p:nvSpPr>
          <p:cNvPr id="24586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3200" b="1"/>
              <a:t>冒险的判断法</a:t>
            </a:r>
            <a:r>
              <a:rPr kumimoji="0" lang="en-US" altLang="zh-CN" sz="3200" b="1"/>
              <a:t>2——</a:t>
            </a:r>
            <a:r>
              <a:rPr kumimoji="0" lang="zh-CN" altLang="en-US" sz="3200" b="1"/>
              <a:t>卡诺图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法</a:t>
            </a:r>
            <a:endParaRPr kumimoji="0" lang="en-US" altLang="zh-CN" sz="3200" b="1"/>
          </a:p>
        </p:txBody>
      </p:sp>
      <p:cxnSp>
        <p:nvCxnSpPr>
          <p:cNvPr id="24587" name="直接连接符 2"/>
          <p:cNvCxnSpPr>
            <a:cxnSpLocks noChangeShapeType="1"/>
          </p:cNvCxnSpPr>
          <p:nvPr/>
        </p:nvCxnSpPr>
        <p:spPr bwMode="auto">
          <a:xfrm>
            <a:off x="4618038" y="1636713"/>
            <a:ext cx="25400" cy="52212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611188" y="1341438"/>
            <a:ext cx="8153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40000"/>
              </a:lnSpc>
            </a:pPr>
            <a:endParaRPr kumimoji="0" lang="en-US" altLang="zh-CN" sz="32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5603" name="Group 10"/>
          <p:cNvGrpSpPr>
            <a:grpSpLocks/>
          </p:cNvGrpSpPr>
          <p:nvPr/>
        </p:nvGrpSpPr>
        <p:grpSpPr bwMode="auto">
          <a:xfrm>
            <a:off x="4356100" y="1341438"/>
            <a:ext cx="3644900" cy="3222625"/>
            <a:chOff x="1582" y="799"/>
            <a:chExt cx="2296" cy="2030"/>
          </a:xfrm>
        </p:grpSpPr>
        <p:sp>
          <p:nvSpPr>
            <p:cNvPr id="25623" name="AutoShape 11"/>
            <p:cNvSpPr>
              <a:spLocks noChangeArrowheads="1"/>
            </p:cNvSpPr>
            <p:nvPr/>
          </p:nvSpPr>
          <p:spPr bwMode="auto">
            <a:xfrm>
              <a:off x="2198" y="1693"/>
              <a:ext cx="731" cy="681"/>
            </a:xfrm>
            <a:prstGeom prst="roundRect">
              <a:avLst>
                <a:gd name="adj" fmla="val 16667"/>
              </a:avLst>
            </a:prstGeom>
            <a:solidFill>
              <a:srgbClr val="FFCCFF">
                <a:alpha val="50195"/>
              </a:srgbClr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AutoShape 12"/>
            <p:cNvSpPr>
              <a:spLocks noChangeArrowheads="1"/>
            </p:cNvSpPr>
            <p:nvPr/>
          </p:nvSpPr>
          <p:spPr bwMode="auto">
            <a:xfrm>
              <a:off x="2198" y="2100"/>
              <a:ext cx="731" cy="681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195"/>
              </a:srgbClr>
            </a:solidFill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5" name="Oval 13"/>
            <p:cNvSpPr>
              <a:spLocks noChangeArrowheads="1"/>
            </p:cNvSpPr>
            <p:nvPr/>
          </p:nvSpPr>
          <p:spPr bwMode="auto">
            <a:xfrm>
              <a:off x="3073" y="1245"/>
              <a:ext cx="305" cy="742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14"/>
            <p:cNvSpPr>
              <a:spLocks noChangeShapeType="1"/>
            </p:cNvSpPr>
            <p:nvPr/>
          </p:nvSpPr>
          <p:spPr bwMode="auto">
            <a:xfrm>
              <a:off x="2130" y="1608"/>
              <a:ext cx="174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7" name="Text Box 15"/>
            <p:cNvSpPr txBox="1">
              <a:spLocks noChangeArrowheads="1"/>
            </p:cNvSpPr>
            <p:nvPr/>
          </p:nvSpPr>
          <p:spPr bwMode="auto">
            <a:xfrm>
              <a:off x="2215" y="915"/>
              <a:ext cx="16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00    01    11   10</a:t>
              </a:r>
            </a:p>
          </p:txBody>
        </p:sp>
        <p:sp>
          <p:nvSpPr>
            <p:cNvPr id="25628" name="Text Box 16"/>
            <p:cNvSpPr txBox="1">
              <a:spLocks noChangeArrowheads="1"/>
            </p:cNvSpPr>
            <p:nvPr/>
          </p:nvSpPr>
          <p:spPr bwMode="auto">
            <a:xfrm>
              <a:off x="1765" y="1141"/>
              <a:ext cx="364" cy="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b="1">
                  <a:latin typeface="Times New Roman" pitchFamily="18" charset="0"/>
                </a:rPr>
                <a:t>00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b="1">
                  <a:latin typeface="Times New Roman" pitchFamily="18" charset="0"/>
                </a:rPr>
                <a:t>01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b="1">
                  <a:latin typeface="Times New Roman" pitchFamily="18" charset="0"/>
                </a:rPr>
                <a:t>11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5629" name="Text Box 17"/>
            <p:cNvSpPr txBox="1">
              <a:spLocks noChangeArrowheads="1"/>
            </p:cNvSpPr>
            <p:nvPr/>
          </p:nvSpPr>
          <p:spPr bwMode="auto">
            <a:xfrm>
              <a:off x="1862" y="799"/>
              <a:ext cx="4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itchFamily="18" charset="0"/>
                </a:rPr>
                <a:t>AB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25630" name="Text Box 18"/>
            <p:cNvSpPr txBox="1">
              <a:spLocks noChangeArrowheads="1"/>
            </p:cNvSpPr>
            <p:nvPr/>
          </p:nvSpPr>
          <p:spPr bwMode="auto">
            <a:xfrm>
              <a:off x="1582" y="930"/>
              <a:ext cx="4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itchFamily="18" charset="0"/>
                </a:rPr>
                <a:t>CD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25631" name="Group 19"/>
            <p:cNvGrpSpPr>
              <a:grpSpLocks/>
            </p:cNvGrpSpPr>
            <p:nvPr/>
          </p:nvGrpSpPr>
          <p:grpSpPr bwMode="auto">
            <a:xfrm>
              <a:off x="2111" y="1201"/>
              <a:ext cx="1754" cy="1604"/>
              <a:chOff x="520" y="702"/>
              <a:chExt cx="1281" cy="1403"/>
            </a:xfrm>
          </p:grpSpPr>
          <p:sp>
            <p:nvSpPr>
              <p:cNvPr id="25643" name="Rectangle 20"/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5644" name="Group 21"/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25645" name="Line 22"/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6" name="Line 23"/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7" name="Line 24"/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32" name="Line 25"/>
            <p:cNvSpPr>
              <a:spLocks noChangeShapeType="1"/>
            </p:cNvSpPr>
            <p:nvPr/>
          </p:nvSpPr>
          <p:spPr bwMode="auto">
            <a:xfrm>
              <a:off x="2130" y="2006"/>
              <a:ext cx="174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26"/>
            <p:cNvSpPr>
              <a:spLocks noChangeShapeType="1"/>
            </p:cNvSpPr>
            <p:nvPr/>
          </p:nvSpPr>
          <p:spPr bwMode="auto">
            <a:xfrm>
              <a:off x="2112" y="2449"/>
              <a:ext cx="174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4" name="Rectangle 27"/>
            <p:cNvSpPr>
              <a:spLocks noChangeArrowheads="1"/>
            </p:cNvSpPr>
            <p:nvPr/>
          </p:nvSpPr>
          <p:spPr bwMode="auto">
            <a:xfrm>
              <a:off x="2682" y="250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35" name="Rectangle 28"/>
            <p:cNvSpPr>
              <a:spLocks noChangeArrowheads="1"/>
            </p:cNvSpPr>
            <p:nvPr/>
          </p:nvSpPr>
          <p:spPr bwMode="auto">
            <a:xfrm>
              <a:off x="2219" y="250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36" name="Rectangle 29"/>
            <p:cNvSpPr>
              <a:spLocks noChangeArrowheads="1"/>
            </p:cNvSpPr>
            <p:nvPr/>
          </p:nvSpPr>
          <p:spPr bwMode="auto">
            <a:xfrm>
              <a:off x="2681" y="209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37" name="Rectangle 30"/>
            <p:cNvSpPr>
              <a:spLocks noChangeArrowheads="1"/>
            </p:cNvSpPr>
            <p:nvPr/>
          </p:nvSpPr>
          <p:spPr bwMode="auto">
            <a:xfrm>
              <a:off x="2207" y="209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38" name="Text Box 31"/>
            <p:cNvSpPr txBox="1">
              <a:spLocks noChangeArrowheads="1"/>
            </p:cNvSpPr>
            <p:nvPr/>
          </p:nvSpPr>
          <p:spPr bwMode="auto">
            <a:xfrm>
              <a:off x="3121" y="1219"/>
              <a:ext cx="237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39" name="Rectangle 32"/>
            <p:cNvSpPr>
              <a:spLocks noChangeArrowheads="1"/>
            </p:cNvSpPr>
            <p:nvPr/>
          </p:nvSpPr>
          <p:spPr bwMode="auto">
            <a:xfrm>
              <a:off x="2689" y="167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40" name="Rectangle 33"/>
            <p:cNvSpPr>
              <a:spLocks noChangeArrowheads="1"/>
            </p:cNvSpPr>
            <p:nvPr/>
          </p:nvSpPr>
          <p:spPr bwMode="auto">
            <a:xfrm>
              <a:off x="2227" y="167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41" name="Text Box 34"/>
            <p:cNvSpPr txBox="1">
              <a:spLocks noChangeArrowheads="1"/>
            </p:cNvSpPr>
            <p:nvPr/>
          </p:nvSpPr>
          <p:spPr bwMode="auto">
            <a:xfrm>
              <a:off x="3121" y="1630"/>
              <a:ext cx="348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42" name="Line 35"/>
            <p:cNvSpPr>
              <a:spLocks noChangeShapeType="1"/>
            </p:cNvSpPr>
            <p:nvPr/>
          </p:nvSpPr>
          <p:spPr bwMode="auto">
            <a:xfrm>
              <a:off x="1803" y="911"/>
              <a:ext cx="306" cy="30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4" name="Text Box 36"/>
          <p:cNvSpPr txBox="1">
            <a:spLocks noChangeArrowheads="1"/>
          </p:cNvSpPr>
          <p:nvPr/>
        </p:nvSpPr>
        <p:spPr bwMode="auto">
          <a:xfrm>
            <a:off x="611188" y="2852738"/>
            <a:ext cx="3600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当</a:t>
            </a:r>
            <a:r>
              <a:rPr lang="zh-CN" altLang="en-US" sz="2800" b="1" i="1" dirty="0"/>
              <a:t> </a:t>
            </a:r>
            <a:r>
              <a:rPr lang="en-US" altLang="zh-CN" sz="2800" b="1" i="1" dirty="0"/>
              <a:t>B = D </a:t>
            </a:r>
            <a:r>
              <a:rPr lang="en-US" altLang="zh-CN" sz="2800" b="1" dirty="0"/>
              <a:t>= 1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C </a:t>
            </a:r>
            <a:r>
              <a:rPr lang="en-US" altLang="zh-CN" sz="2800" b="1" dirty="0"/>
              <a:t>= 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</p:txBody>
      </p:sp>
      <p:grpSp>
        <p:nvGrpSpPr>
          <p:cNvPr id="25605" name="Group 37"/>
          <p:cNvGrpSpPr>
            <a:grpSpLocks/>
          </p:cNvGrpSpPr>
          <p:nvPr/>
        </p:nvGrpSpPr>
        <p:grpSpPr bwMode="auto">
          <a:xfrm>
            <a:off x="827088" y="1773239"/>
            <a:ext cx="3168652" cy="531813"/>
            <a:chOff x="1716" y="518"/>
            <a:chExt cx="1996" cy="335"/>
          </a:xfrm>
        </p:grpSpPr>
        <p:sp>
          <p:nvSpPr>
            <p:cNvPr id="25610" name="Line 38"/>
            <p:cNvSpPr>
              <a:spLocks noChangeShapeType="1"/>
            </p:cNvSpPr>
            <p:nvPr/>
          </p:nvSpPr>
          <p:spPr bwMode="auto">
            <a:xfrm>
              <a:off x="2110" y="555"/>
              <a:ext cx="137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5611" name="Line 39"/>
            <p:cNvSpPr>
              <a:spLocks noChangeShapeType="1"/>
            </p:cNvSpPr>
            <p:nvPr/>
          </p:nvSpPr>
          <p:spPr bwMode="auto">
            <a:xfrm>
              <a:off x="2631" y="555"/>
              <a:ext cx="137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5612" name="Line 40"/>
            <p:cNvSpPr>
              <a:spLocks noChangeShapeType="1"/>
            </p:cNvSpPr>
            <p:nvPr/>
          </p:nvSpPr>
          <p:spPr bwMode="auto">
            <a:xfrm>
              <a:off x="3568" y="555"/>
              <a:ext cx="144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5613" name="Rectangle 41"/>
            <p:cNvSpPr>
              <a:spLocks noChangeArrowheads="1"/>
            </p:cNvSpPr>
            <p:nvPr/>
          </p:nvSpPr>
          <p:spPr bwMode="auto">
            <a:xfrm>
              <a:off x="3525" y="543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dirty="0">
                  <a:latin typeface="Times New Roman" pitchFamily="18" charset="0"/>
                </a:rPr>
                <a:t>C</a:t>
              </a:r>
              <a:endParaRPr lang="en-US" altLang="zh-CN" sz="2800" b="1" dirty="0">
                <a:latin typeface="Times New Roman" pitchFamily="18" charset="0"/>
              </a:endParaRPr>
            </a:p>
          </p:txBody>
        </p:sp>
        <p:sp>
          <p:nvSpPr>
            <p:cNvPr id="25614" name="Rectangle 42"/>
            <p:cNvSpPr>
              <a:spLocks noChangeArrowheads="1"/>
            </p:cNvSpPr>
            <p:nvPr/>
          </p:nvSpPr>
          <p:spPr bwMode="auto">
            <a:xfrm>
              <a:off x="3149" y="543"/>
              <a:ext cx="35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dirty="0">
                  <a:latin typeface="Times New Roman" pitchFamily="18" charset="0"/>
                </a:rPr>
                <a:t>AB</a:t>
              </a:r>
              <a:endParaRPr lang="en-US" altLang="zh-CN" sz="2800" b="1" dirty="0">
                <a:latin typeface="Times New Roman" pitchFamily="18" charset="0"/>
              </a:endParaRPr>
            </a:p>
          </p:txBody>
        </p:sp>
        <p:sp>
          <p:nvSpPr>
            <p:cNvPr id="25615" name="Rectangle 43"/>
            <p:cNvSpPr>
              <a:spLocks noChangeArrowheads="1"/>
            </p:cNvSpPr>
            <p:nvPr/>
          </p:nvSpPr>
          <p:spPr bwMode="auto">
            <a:xfrm>
              <a:off x="2758" y="543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</a:rPr>
                <a:t>C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25616" name="Rectangle 44"/>
            <p:cNvSpPr>
              <a:spLocks noChangeArrowheads="1"/>
            </p:cNvSpPr>
            <p:nvPr/>
          </p:nvSpPr>
          <p:spPr bwMode="auto">
            <a:xfrm>
              <a:off x="2602" y="530"/>
              <a:ext cx="30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dirty="0" smtClean="0">
                  <a:latin typeface="Times New Roman" pitchFamily="18" charset="0"/>
                </a:rPr>
                <a:t>A  </a:t>
              </a:r>
              <a:endParaRPr lang="en-US" altLang="zh-CN" sz="2800" b="1" dirty="0">
                <a:latin typeface="Times New Roman" pitchFamily="18" charset="0"/>
              </a:endParaRPr>
            </a:p>
          </p:txBody>
        </p:sp>
        <p:sp>
          <p:nvSpPr>
            <p:cNvPr id="25617" name="Rectangle 45"/>
            <p:cNvSpPr>
              <a:spLocks noChangeArrowheads="1"/>
            </p:cNvSpPr>
            <p:nvPr/>
          </p:nvSpPr>
          <p:spPr bwMode="auto">
            <a:xfrm>
              <a:off x="2250" y="543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</a:rPr>
                <a:t>D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25618" name="Rectangle 46"/>
            <p:cNvSpPr>
              <a:spLocks noChangeArrowheads="1"/>
            </p:cNvSpPr>
            <p:nvPr/>
          </p:nvSpPr>
          <p:spPr bwMode="auto">
            <a:xfrm>
              <a:off x="2103" y="543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dirty="0">
                  <a:latin typeface="Times New Roman" pitchFamily="18" charset="0"/>
                </a:rPr>
                <a:t>A</a:t>
              </a:r>
              <a:endParaRPr lang="en-US" altLang="zh-CN" sz="2800" b="1" dirty="0">
                <a:latin typeface="Times New Roman" pitchFamily="18" charset="0"/>
              </a:endParaRPr>
            </a:p>
          </p:txBody>
        </p:sp>
        <p:sp>
          <p:nvSpPr>
            <p:cNvPr id="25619" name="Rectangle 47"/>
            <p:cNvSpPr>
              <a:spLocks noChangeArrowheads="1"/>
            </p:cNvSpPr>
            <p:nvPr/>
          </p:nvSpPr>
          <p:spPr bwMode="auto">
            <a:xfrm>
              <a:off x="1716" y="543"/>
              <a:ext cx="17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</a:rPr>
                <a:t>F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25620" name="Rectangle 48"/>
            <p:cNvSpPr>
              <a:spLocks noChangeArrowheads="1"/>
            </p:cNvSpPr>
            <p:nvPr/>
          </p:nvSpPr>
          <p:spPr bwMode="auto">
            <a:xfrm>
              <a:off x="2962" y="518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dirty="0">
                  <a:latin typeface="Symbol" pitchFamily="18" charset="2"/>
                </a:rPr>
                <a:t>+</a:t>
              </a:r>
              <a:endParaRPr lang="en-US" altLang="zh-CN" sz="2800" b="1" dirty="0">
                <a:latin typeface="Times New Roman" pitchFamily="18" charset="0"/>
              </a:endParaRPr>
            </a:p>
          </p:txBody>
        </p:sp>
        <p:sp>
          <p:nvSpPr>
            <p:cNvPr id="25621" name="Rectangle 49"/>
            <p:cNvSpPr>
              <a:spLocks noChangeArrowheads="1"/>
            </p:cNvSpPr>
            <p:nvPr/>
          </p:nvSpPr>
          <p:spPr bwMode="auto">
            <a:xfrm>
              <a:off x="2458" y="518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dirty="0">
                  <a:latin typeface="Symbol" pitchFamily="18" charset="2"/>
                </a:rPr>
                <a:t>+</a:t>
              </a:r>
              <a:endParaRPr lang="en-US" altLang="zh-CN" sz="2800" b="1" dirty="0">
                <a:latin typeface="Times New Roman" pitchFamily="18" charset="0"/>
              </a:endParaRPr>
            </a:p>
          </p:txBody>
        </p:sp>
        <p:sp>
          <p:nvSpPr>
            <p:cNvPr id="25622" name="Rectangle 50"/>
            <p:cNvSpPr>
              <a:spLocks noChangeArrowheads="1"/>
            </p:cNvSpPr>
            <p:nvPr/>
          </p:nvSpPr>
          <p:spPr bwMode="auto">
            <a:xfrm>
              <a:off x="1929" y="518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latin typeface="Symbol" pitchFamily="18" charset="2"/>
                </a:rPr>
                <a:t>=</a:t>
              </a:r>
              <a:endParaRPr lang="en-US" altLang="zh-CN" sz="2800" b="1">
                <a:latin typeface="Times New Roman" pitchFamily="18" charset="0"/>
              </a:endParaRPr>
            </a:p>
          </p:txBody>
        </p:sp>
      </p:grpSp>
      <p:pic>
        <p:nvPicPr>
          <p:cNvPr id="25606" name="Picture 51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3200" b="1"/>
              <a:t>冒险的判断法</a:t>
            </a:r>
            <a:r>
              <a:rPr kumimoji="0" lang="en-US" altLang="zh-CN" sz="3200" b="1"/>
              <a:t>2——</a:t>
            </a:r>
            <a:r>
              <a:rPr kumimoji="0" lang="zh-CN" altLang="en-US" sz="3200" b="1"/>
              <a:t>卡诺图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法</a:t>
            </a:r>
            <a:endParaRPr kumimoji="0" lang="en-US" altLang="zh-CN" sz="3200" b="1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730293"/>
              </p:ext>
            </p:extLst>
          </p:nvPr>
        </p:nvGraphicFramePr>
        <p:xfrm>
          <a:off x="1074738" y="3651250"/>
          <a:ext cx="220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4" imgW="660240" imgH="203040" progId="Equation.DSMT4">
                  <p:embed/>
                </p:oleObj>
              </mc:Choice>
              <mc:Fallback>
                <p:oleObj name="Equation" r:id="rId4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651250"/>
                        <a:ext cx="2209800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0" y="18864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/>
              <a:t>冒险</a:t>
            </a:r>
            <a:r>
              <a:rPr lang="zh-CN" altLang="en-US" sz="3600" b="1" dirty="0"/>
              <a:t>的</a:t>
            </a:r>
            <a:r>
              <a:rPr lang="zh-CN" altLang="en-US" sz="3600" b="1" dirty="0" smtClean="0"/>
              <a:t>消除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卡诺图法</a:t>
            </a:r>
            <a:endParaRPr lang="en-US" altLang="zh-CN" sz="3600" b="1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28675" y="981075"/>
            <a:ext cx="3889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40000"/>
              </a:lnSpc>
            </a:pPr>
            <a:r>
              <a:rPr kumimoji="0" lang="en-US" altLang="zh-CN" sz="3200" b="1" dirty="0">
                <a:solidFill>
                  <a:schemeClr val="bg1"/>
                </a:solidFill>
                <a:latin typeface="宋体" pitchFamily="2" charset="-122"/>
              </a:rPr>
              <a:t>① </a:t>
            </a:r>
            <a:r>
              <a:rPr kumimoji="0" lang="zh-CN" altLang="en-US" sz="3200" b="1" dirty="0">
                <a:solidFill>
                  <a:schemeClr val="bg1"/>
                </a:solidFill>
                <a:latin typeface="宋体" pitchFamily="2" charset="-122"/>
              </a:rPr>
              <a:t>添加卡诺圈</a:t>
            </a:r>
            <a:r>
              <a:rPr kumimoji="0" lang="en-US" sz="32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6629" name="Object 10"/>
          <p:cNvGraphicFramePr>
            <a:graphicFrameLocks noChangeAspect="1"/>
          </p:cNvGraphicFramePr>
          <p:nvPr/>
        </p:nvGraphicFramePr>
        <p:xfrm>
          <a:off x="757238" y="4281488"/>
          <a:ext cx="32337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5" r:id="rId4" imgW="1421166" imgH="177646" progId="Equation.3">
                  <p:embed/>
                </p:oleObj>
              </mc:Choice>
              <mc:Fallback>
                <p:oleObj r:id="rId4" imgW="1421166" imgH="17764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281488"/>
                        <a:ext cx="32337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1"/>
          <p:cNvGraphicFramePr>
            <a:graphicFrameLocks noChangeAspect="1"/>
          </p:cNvGraphicFramePr>
          <p:nvPr/>
        </p:nvGraphicFramePr>
        <p:xfrm>
          <a:off x="4930775" y="4281488"/>
          <a:ext cx="3817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6" r:id="rId6" imgW="1827214" imgH="215713" progId="Equation.3">
                  <p:embed/>
                </p:oleObj>
              </mc:Choice>
              <mc:Fallback>
                <p:oleObj r:id="rId6" imgW="1827214" imgH="2157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4281488"/>
                        <a:ext cx="38179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3" name="Picture 1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14"/>
          <a:stretch/>
        </p:blipFill>
        <p:spPr bwMode="auto">
          <a:xfrm>
            <a:off x="515938" y="1704975"/>
            <a:ext cx="384003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6" name="AutoShape 17"/>
          <p:cNvSpPr>
            <a:spLocks noChangeArrowheads="1"/>
          </p:cNvSpPr>
          <p:nvPr/>
        </p:nvSpPr>
        <p:spPr bwMode="auto">
          <a:xfrm>
            <a:off x="3357282" y="4292600"/>
            <a:ext cx="720725" cy="431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7" name="AutoShape 18"/>
          <p:cNvSpPr>
            <a:spLocks noChangeArrowheads="1"/>
          </p:cNvSpPr>
          <p:nvPr/>
        </p:nvSpPr>
        <p:spPr bwMode="auto">
          <a:xfrm>
            <a:off x="7810500" y="4292600"/>
            <a:ext cx="936625" cy="431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26638" name="直接连接符 14"/>
          <p:cNvCxnSpPr>
            <a:cxnSpLocks noChangeShapeType="1"/>
          </p:cNvCxnSpPr>
          <p:nvPr/>
        </p:nvCxnSpPr>
        <p:spPr bwMode="auto">
          <a:xfrm>
            <a:off x="4500563" y="1636713"/>
            <a:ext cx="25400" cy="52212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705838"/>
              </p:ext>
            </p:extLst>
          </p:nvPr>
        </p:nvGraphicFramePr>
        <p:xfrm>
          <a:off x="345062" y="4819882"/>
          <a:ext cx="39528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7" name="Equation" r:id="rId9" imgW="2133360" imgH="241200" progId="Equation.DSMT4">
                  <p:embed/>
                </p:oleObj>
              </mc:Choice>
              <mc:Fallback>
                <p:oleObj name="Equation" r:id="rId9" imgW="2133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62" y="4819882"/>
                        <a:ext cx="3952875" cy="52546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835784"/>
              </p:ext>
            </p:extLst>
          </p:nvPr>
        </p:nvGraphicFramePr>
        <p:xfrm>
          <a:off x="1327329" y="5527288"/>
          <a:ext cx="2487920" cy="944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8" name="Equation" r:id="rId11" imgW="1079280" imgH="406080" progId="Equation.DSMT4">
                  <p:embed/>
                </p:oleObj>
              </mc:Choice>
              <mc:Fallback>
                <p:oleObj name="Equation" r:id="rId11" imgW="1079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329" y="5527288"/>
                        <a:ext cx="2487920" cy="94444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494725"/>
              </p:ext>
            </p:extLst>
          </p:nvPr>
        </p:nvGraphicFramePr>
        <p:xfrm>
          <a:off x="4748213" y="4847754"/>
          <a:ext cx="41719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9" name="Equation" r:id="rId13" imgW="2006280" imgH="241200" progId="Equation.DSMT4">
                  <p:embed/>
                </p:oleObj>
              </mc:Choice>
              <mc:Fallback>
                <p:oleObj name="Equation" r:id="rId13" imgW="2006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4847754"/>
                        <a:ext cx="4171950" cy="52546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520254"/>
              </p:ext>
            </p:extLst>
          </p:nvPr>
        </p:nvGraphicFramePr>
        <p:xfrm>
          <a:off x="5548313" y="5538788"/>
          <a:ext cx="284003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0" name="Equation" r:id="rId15" imgW="1231560" imgH="431640" progId="Equation.DSMT4">
                  <p:embed/>
                </p:oleObj>
              </mc:Choice>
              <mc:Fallback>
                <p:oleObj name="Equation" r:id="rId15" imgW="1231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5538788"/>
                        <a:ext cx="2840037" cy="10017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/>
        </p:nvSpPr>
        <p:spPr bwMode="auto">
          <a:xfrm>
            <a:off x="7810500" y="2420888"/>
            <a:ext cx="721940" cy="98088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1908674"/>
            <a:ext cx="4054599" cy="221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 bwMode="auto">
          <a:xfrm>
            <a:off x="8100467" y="2717107"/>
            <a:ext cx="431973" cy="999925"/>
          </a:xfrm>
          <a:prstGeom prst="round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355976" y="1480849"/>
            <a:ext cx="4716016" cy="529235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 animBg="1"/>
      <p:bldP spid="26637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Oval 11"/>
          <p:cNvSpPr>
            <a:spLocks noChangeArrowheads="1"/>
          </p:cNvSpPr>
          <p:nvPr/>
        </p:nvSpPr>
        <p:spPr bwMode="auto">
          <a:xfrm>
            <a:off x="4160838" y="3586163"/>
            <a:ext cx="528637" cy="12350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36" name="Oval 12"/>
          <p:cNvSpPr>
            <a:spLocks noChangeArrowheads="1"/>
          </p:cNvSpPr>
          <p:nvPr/>
        </p:nvSpPr>
        <p:spPr bwMode="auto">
          <a:xfrm>
            <a:off x="4867275" y="3552825"/>
            <a:ext cx="1339850" cy="492125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b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7653" name="Line 13"/>
          <p:cNvSpPr>
            <a:spLocks noChangeShapeType="1"/>
          </p:cNvSpPr>
          <p:nvPr/>
        </p:nvSpPr>
        <p:spPr bwMode="auto">
          <a:xfrm>
            <a:off x="3302000" y="3422650"/>
            <a:ext cx="303371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38" name="Text Box 14"/>
          <p:cNvSpPr txBox="1">
            <a:spLocks noChangeArrowheads="1"/>
          </p:cNvSpPr>
          <p:nvPr/>
        </p:nvSpPr>
        <p:spPr bwMode="auto">
          <a:xfrm>
            <a:off x="3449638" y="2295525"/>
            <a:ext cx="302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758825" algn="l"/>
              </a:tabLs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00     01     11      10</a:t>
            </a:r>
          </a:p>
        </p:txBody>
      </p:sp>
      <p:sp>
        <p:nvSpPr>
          <p:cNvPr id="820239" name="Text Box 15"/>
          <p:cNvSpPr txBox="1">
            <a:spLocks noChangeArrowheads="1"/>
          </p:cNvSpPr>
          <p:nvPr/>
        </p:nvSpPr>
        <p:spPr bwMode="auto">
          <a:xfrm>
            <a:off x="2668588" y="2517775"/>
            <a:ext cx="63182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  <a:tabLst>
                <a:tab pos="758825" algn="l"/>
              </a:tabLs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00</a:t>
            </a:r>
          </a:p>
          <a:p>
            <a:pPr>
              <a:lnSpc>
                <a:spcPct val="170000"/>
              </a:lnSpc>
              <a:tabLst>
                <a:tab pos="758825" algn="l"/>
              </a:tabLs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01</a:t>
            </a:r>
          </a:p>
          <a:p>
            <a:pPr>
              <a:lnSpc>
                <a:spcPct val="170000"/>
              </a:lnSpc>
              <a:tabLst>
                <a:tab pos="758825" algn="l"/>
              </a:tabLs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</a:p>
          <a:p>
            <a:pPr>
              <a:lnSpc>
                <a:spcPct val="170000"/>
              </a:lnSpc>
              <a:tabLst>
                <a:tab pos="758825" algn="l"/>
              </a:tabLs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</a:p>
        </p:txBody>
      </p:sp>
      <p:sp>
        <p:nvSpPr>
          <p:cNvPr id="820240" name="Text Box 16"/>
          <p:cNvSpPr txBox="1">
            <a:spLocks noChangeArrowheads="1"/>
          </p:cNvSpPr>
          <p:nvPr/>
        </p:nvSpPr>
        <p:spPr bwMode="auto">
          <a:xfrm>
            <a:off x="2836863" y="2017713"/>
            <a:ext cx="677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CD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20241" name="Text Box 17"/>
          <p:cNvSpPr txBox="1">
            <a:spLocks noChangeArrowheads="1"/>
          </p:cNvSpPr>
          <p:nvPr/>
        </p:nvSpPr>
        <p:spPr bwMode="auto">
          <a:xfrm>
            <a:off x="2351088" y="2244725"/>
            <a:ext cx="657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7658" name="Line 18"/>
          <p:cNvSpPr>
            <a:spLocks noChangeShapeType="1"/>
          </p:cNvSpPr>
          <p:nvPr/>
        </p:nvSpPr>
        <p:spPr bwMode="auto">
          <a:xfrm>
            <a:off x="3302000" y="4113213"/>
            <a:ext cx="303371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Line 19"/>
          <p:cNvSpPr>
            <a:spLocks noChangeShapeType="1"/>
          </p:cNvSpPr>
          <p:nvPr/>
        </p:nvSpPr>
        <p:spPr bwMode="auto">
          <a:xfrm>
            <a:off x="3270250" y="4881563"/>
            <a:ext cx="303371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44" name="Rectangle 20"/>
          <p:cNvSpPr>
            <a:spLocks noChangeArrowheads="1"/>
          </p:cNvSpPr>
          <p:nvPr/>
        </p:nvSpPr>
        <p:spPr bwMode="auto">
          <a:xfrm>
            <a:off x="4260850" y="49736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820245" name="Rectangle 21"/>
          <p:cNvSpPr>
            <a:spLocks noChangeArrowheads="1"/>
          </p:cNvSpPr>
          <p:nvPr/>
        </p:nvSpPr>
        <p:spPr bwMode="auto">
          <a:xfrm>
            <a:off x="3457575" y="49720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820246" name="Rectangle 22"/>
          <p:cNvSpPr>
            <a:spLocks noChangeArrowheads="1"/>
          </p:cNvSpPr>
          <p:nvPr/>
        </p:nvSpPr>
        <p:spPr bwMode="auto">
          <a:xfrm>
            <a:off x="4257675" y="42576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820247" name="Rectangle 23"/>
          <p:cNvSpPr>
            <a:spLocks noChangeArrowheads="1"/>
          </p:cNvSpPr>
          <p:nvPr/>
        </p:nvSpPr>
        <p:spPr bwMode="auto">
          <a:xfrm>
            <a:off x="3435350" y="42576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820248" name="Text Box 24"/>
          <p:cNvSpPr txBox="1">
            <a:spLocks noChangeArrowheads="1"/>
          </p:cNvSpPr>
          <p:nvPr/>
        </p:nvSpPr>
        <p:spPr bwMode="auto">
          <a:xfrm>
            <a:off x="5797550" y="2746375"/>
            <a:ext cx="328613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820249" name="Rectangle 25"/>
          <p:cNvSpPr>
            <a:spLocks noChangeArrowheads="1"/>
          </p:cNvSpPr>
          <p:nvPr/>
        </p:nvSpPr>
        <p:spPr bwMode="auto">
          <a:xfrm>
            <a:off x="4271963" y="35433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820250" name="Rectangle 26"/>
          <p:cNvSpPr>
            <a:spLocks noChangeArrowheads="1"/>
          </p:cNvSpPr>
          <p:nvPr/>
        </p:nvSpPr>
        <p:spPr bwMode="auto">
          <a:xfrm>
            <a:off x="3470275" y="35433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820251" name="Text Box 27"/>
          <p:cNvSpPr txBox="1">
            <a:spLocks noChangeArrowheads="1"/>
          </p:cNvSpPr>
          <p:nvPr/>
        </p:nvSpPr>
        <p:spPr bwMode="auto">
          <a:xfrm>
            <a:off x="5797550" y="3459163"/>
            <a:ext cx="40957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7668" name="Line 28"/>
          <p:cNvSpPr>
            <a:spLocks noChangeShapeType="1"/>
          </p:cNvSpPr>
          <p:nvPr/>
        </p:nvSpPr>
        <p:spPr bwMode="auto">
          <a:xfrm>
            <a:off x="2735263" y="2211388"/>
            <a:ext cx="530225" cy="5286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53" name="Text Box 29"/>
          <p:cNvSpPr txBox="1">
            <a:spLocks noChangeArrowheads="1"/>
          </p:cNvSpPr>
          <p:nvPr/>
        </p:nvSpPr>
        <p:spPr bwMode="auto">
          <a:xfrm>
            <a:off x="3467100" y="2825750"/>
            <a:ext cx="361950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820254" name="Text Box 30"/>
          <p:cNvSpPr txBox="1">
            <a:spLocks noChangeArrowheads="1"/>
          </p:cNvSpPr>
          <p:nvPr/>
        </p:nvSpPr>
        <p:spPr bwMode="auto">
          <a:xfrm>
            <a:off x="4225925" y="2825750"/>
            <a:ext cx="361950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820255" name="Text Box 31"/>
          <p:cNvSpPr txBox="1">
            <a:spLocks noChangeArrowheads="1"/>
          </p:cNvSpPr>
          <p:nvPr/>
        </p:nvSpPr>
        <p:spPr bwMode="auto">
          <a:xfrm>
            <a:off x="5019675" y="2825750"/>
            <a:ext cx="361950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820256" name="Rectangle 32"/>
          <p:cNvSpPr>
            <a:spLocks noChangeArrowheads="1"/>
          </p:cNvSpPr>
          <p:nvPr/>
        </p:nvSpPr>
        <p:spPr bwMode="auto">
          <a:xfrm>
            <a:off x="5030788" y="35433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820257" name="Text Box 33"/>
          <p:cNvSpPr txBox="1">
            <a:spLocks noChangeArrowheads="1"/>
          </p:cNvSpPr>
          <p:nvPr/>
        </p:nvSpPr>
        <p:spPr bwMode="auto">
          <a:xfrm>
            <a:off x="5037138" y="4271963"/>
            <a:ext cx="361950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820258" name="Text Box 34"/>
          <p:cNvSpPr txBox="1">
            <a:spLocks noChangeArrowheads="1"/>
          </p:cNvSpPr>
          <p:nvPr/>
        </p:nvSpPr>
        <p:spPr bwMode="auto">
          <a:xfrm>
            <a:off x="5795963" y="4271963"/>
            <a:ext cx="361950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820259" name="Text Box 35"/>
          <p:cNvSpPr txBox="1">
            <a:spLocks noChangeArrowheads="1"/>
          </p:cNvSpPr>
          <p:nvPr/>
        </p:nvSpPr>
        <p:spPr bwMode="auto">
          <a:xfrm>
            <a:off x="5037138" y="4941888"/>
            <a:ext cx="361950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820260" name="Text Box 36"/>
          <p:cNvSpPr txBox="1">
            <a:spLocks noChangeArrowheads="1"/>
          </p:cNvSpPr>
          <p:nvPr/>
        </p:nvSpPr>
        <p:spPr bwMode="auto">
          <a:xfrm>
            <a:off x="5795963" y="4941888"/>
            <a:ext cx="361950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27677" name="Oval 37" descr="70%"/>
          <p:cNvSpPr>
            <a:spLocks noChangeArrowheads="1"/>
          </p:cNvSpPr>
          <p:nvPr/>
        </p:nvSpPr>
        <p:spPr bwMode="auto">
          <a:xfrm>
            <a:off x="4127500" y="3552825"/>
            <a:ext cx="1339850" cy="492125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Oval 38"/>
          <p:cNvSpPr>
            <a:spLocks noChangeArrowheads="1"/>
          </p:cNvSpPr>
          <p:nvPr/>
        </p:nvSpPr>
        <p:spPr bwMode="auto">
          <a:xfrm>
            <a:off x="5713413" y="2792413"/>
            <a:ext cx="528637" cy="1287462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79" name="Group 39"/>
          <p:cNvGrpSpPr>
            <a:grpSpLocks/>
          </p:cNvGrpSpPr>
          <p:nvPr/>
        </p:nvGrpSpPr>
        <p:grpSpPr bwMode="auto">
          <a:xfrm>
            <a:off x="3268663" y="2716213"/>
            <a:ext cx="3044825" cy="2782887"/>
            <a:chOff x="520" y="702"/>
            <a:chExt cx="1281" cy="1403"/>
          </a:xfrm>
        </p:grpSpPr>
        <p:sp>
          <p:nvSpPr>
            <p:cNvPr id="27685" name="Rectangle 40"/>
            <p:cNvSpPr>
              <a:spLocks noChangeArrowheads="1"/>
            </p:cNvSpPr>
            <p:nvPr/>
          </p:nvSpPr>
          <p:spPr bwMode="auto">
            <a:xfrm>
              <a:off x="520" y="702"/>
              <a:ext cx="1281" cy="1400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86" name="Group 41"/>
            <p:cNvGrpSpPr>
              <a:grpSpLocks/>
            </p:cNvGrpSpPr>
            <p:nvPr/>
          </p:nvGrpSpPr>
          <p:grpSpPr bwMode="auto">
            <a:xfrm>
              <a:off x="858" y="702"/>
              <a:ext cx="645" cy="1403"/>
              <a:chOff x="858" y="702"/>
              <a:chExt cx="645" cy="1380"/>
            </a:xfrm>
          </p:grpSpPr>
          <p:sp>
            <p:nvSpPr>
              <p:cNvPr id="27687" name="Line 42"/>
              <p:cNvSpPr>
                <a:spLocks noChangeShapeType="1"/>
              </p:cNvSpPr>
              <p:nvPr/>
            </p:nvSpPr>
            <p:spPr bwMode="auto">
              <a:xfrm>
                <a:off x="858" y="703"/>
                <a:ext cx="0" cy="1379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8" name="Line 43"/>
              <p:cNvSpPr>
                <a:spLocks noChangeShapeType="1"/>
              </p:cNvSpPr>
              <p:nvPr/>
            </p:nvSpPr>
            <p:spPr bwMode="auto">
              <a:xfrm>
                <a:off x="1170" y="703"/>
                <a:ext cx="0" cy="1379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9" name="Line 44"/>
              <p:cNvSpPr>
                <a:spLocks noChangeShapeType="1"/>
              </p:cNvSpPr>
              <p:nvPr/>
            </p:nvSpPr>
            <p:spPr bwMode="auto">
              <a:xfrm>
                <a:off x="1503" y="702"/>
                <a:ext cx="0" cy="1379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680" name="AutoShape 45"/>
          <p:cNvSpPr>
            <a:spLocks noChangeArrowheads="1"/>
          </p:cNvSpPr>
          <p:nvPr/>
        </p:nvSpPr>
        <p:spPr bwMode="auto">
          <a:xfrm>
            <a:off x="3419475" y="4275138"/>
            <a:ext cx="1270000" cy="11826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0" y="18864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/>
              <a:t>冒险</a:t>
            </a:r>
            <a:r>
              <a:rPr lang="zh-CN" altLang="en-US" sz="3600" b="1" dirty="0"/>
              <a:t>的</a:t>
            </a:r>
            <a:r>
              <a:rPr lang="zh-CN" altLang="en-US" sz="3600" b="1" dirty="0" smtClean="0"/>
              <a:t>消除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卡诺图法</a:t>
            </a: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10"/>
          <p:cNvSpPr txBox="1">
            <a:spLocks noChangeArrowheads="1"/>
          </p:cNvSpPr>
          <p:nvPr/>
        </p:nvSpPr>
        <p:spPr bwMode="auto">
          <a:xfrm>
            <a:off x="449300" y="4362901"/>
            <a:ext cx="4608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dirty="0">
                <a:solidFill>
                  <a:schemeClr val="bg1"/>
                </a:solidFill>
              </a:rPr>
              <a:t>② </a:t>
            </a:r>
            <a:r>
              <a:rPr kumimoji="0" lang="en-US" altLang="zh-CN" sz="3200" b="1" dirty="0" smtClean="0">
                <a:solidFill>
                  <a:schemeClr val="bg1"/>
                </a:solidFill>
              </a:rPr>
              <a:t> </a:t>
            </a:r>
            <a:r>
              <a:rPr kumimoji="0" lang="zh-CN" altLang="en-US" sz="3200" b="1" dirty="0" smtClean="0">
                <a:solidFill>
                  <a:schemeClr val="bg1"/>
                </a:solidFill>
              </a:rPr>
              <a:t>添加</a:t>
            </a:r>
            <a:r>
              <a:rPr kumimoji="0" lang="zh-CN" altLang="en-US" sz="3200" b="1" dirty="0">
                <a:solidFill>
                  <a:schemeClr val="bg1"/>
                </a:solidFill>
              </a:rPr>
              <a:t>冗余项</a:t>
            </a:r>
            <a:r>
              <a:rPr kumimoji="0" lang="en-US" altLang="zh-CN" sz="3200" b="1" dirty="0">
                <a:solidFill>
                  <a:schemeClr val="bg1"/>
                </a:solidFill>
              </a:rPr>
              <a:t>: </a:t>
            </a:r>
            <a:r>
              <a:rPr lang="en-US" altLang="zh-CN" sz="3200" b="1" dirty="0">
                <a:solidFill>
                  <a:schemeClr val="bg1"/>
                </a:solidFill>
              </a:rPr>
              <a:t>BC</a:t>
            </a:r>
          </a:p>
        </p:txBody>
      </p:sp>
      <p:grpSp>
        <p:nvGrpSpPr>
          <p:cNvPr id="28677" name="Group 36"/>
          <p:cNvGrpSpPr>
            <a:grpSpLocks/>
          </p:cNvGrpSpPr>
          <p:nvPr/>
        </p:nvGrpSpPr>
        <p:grpSpPr bwMode="auto">
          <a:xfrm>
            <a:off x="887412" y="5185264"/>
            <a:ext cx="4375150" cy="696587"/>
            <a:chOff x="563" y="2496"/>
            <a:chExt cx="2756" cy="486"/>
          </a:xfrm>
        </p:grpSpPr>
        <p:sp>
          <p:nvSpPr>
            <p:cNvPr id="28704" name="Rectangle 35"/>
            <p:cNvSpPr>
              <a:spLocks noChangeArrowheads="1"/>
            </p:cNvSpPr>
            <p:nvPr/>
          </p:nvSpPr>
          <p:spPr bwMode="auto">
            <a:xfrm>
              <a:off x="2729" y="2529"/>
              <a:ext cx="590" cy="453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870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6412651"/>
                </p:ext>
              </p:extLst>
            </p:nvPr>
          </p:nvGraphicFramePr>
          <p:xfrm>
            <a:off x="563" y="2496"/>
            <a:ext cx="2688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2" name="公式" r:id="rId4" imgW="2743200" imgH="368300" progId="Equation.3">
                    <p:embed/>
                  </p:oleObj>
                </mc:Choice>
                <mc:Fallback>
                  <p:oleObj name="公式" r:id="rId4" imgW="2743200" imgH="368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2496"/>
                          <a:ext cx="2688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78" name="Group 12"/>
          <p:cNvGrpSpPr>
            <a:grpSpLocks/>
          </p:cNvGrpSpPr>
          <p:nvPr/>
        </p:nvGrpSpPr>
        <p:grpSpPr bwMode="auto">
          <a:xfrm>
            <a:off x="5677655" y="3232600"/>
            <a:ext cx="3358841" cy="2457450"/>
            <a:chOff x="3580" y="1731"/>
            <a:chExt cx="2175" cy="1548"/>
          </a:xfrm>
        </p:grpSpPr>
        <p:sp>
          <p:nvSpPr>
            <p:cNvPr id="28682" name="Rectangle 13"/>
            <p:cNvSpPr>
              <a:spLocks noChangeArrowheads="1"/>
            </p:cNvSpPr>
            <p:nvPr/>
          </p:nvSpPr>
          <p:spPr bwMode="auto">
            <a:xfrm>
              <a:off x="3969" y="2391"/>
              <a:ext cx="414" cy="25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Freeform 14"/>
            <p:cNvSpPr>
              <a:spLocks/>
            </p:cNvSpPr>
            <p:nvPr/>
          </p:nvSpPr>
          <p:spPr bwMode="auto">
            <a:xfrm>
              <a:off x="4680" y="2004"/>
              <a:ext cx="374" cy="391"/>
            </a:xfrm>
            <a:custGeom>
              <a:avLst/>
              <a:gdLst>
                <a:gd name="T0" fmla="*/ 0 w 446"/>
                <a:gd name="T1" fmla="*/ 5 h 389"/>
                <a:gd name="T2" fmla="*/ 88 w 446"/>
                <a:gd name="T3" fmla="*/ 0 h 389"/>
                <a:gd name="T4" fmla="*/ 88 w 446"/>
                <a:gd name="T5" fmla="*/ 399 h 389"/>
                <a:gd name="T6" fmla="*/ 185 w 446"/>
                <a:gd name="T7" fmla="*/ 399 h 3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6"/>
                <a:gd name="T13" fmla="*/ 0 h 389"/>
                <a:gd name="T14" fmla="*/ 446 w 446"/>
                <a:gd name="T15" fmla="*/ 389 h 3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6" h="389">
                  <a:moveTo>
                    <a:pt x="0" y="5"/>
                  </a:moveTo>
                  <a:lnTo>
                    <a:pt x="212" y="0"/>
                  </a:lnTo>
                  <a:lnTo>
                    <a:pt x="212" y="389"/>
                  </a:lnTo>
                  <a:lnTo>
                    <a:pt x="446" y="389"/>
                  </a:ln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Rectangle 15"/>
            <p:cNvSpPr>
              <a:spLocks noChangeArrowheads="1"/>
            </p:cNvSpPr>
            <p:nvPr/>
          </p:nvSpPr>
          <p:spPr bwMode="auto">
            <a:xfrm>
              <a:off x="4471" y="1807"/>
              <a:ext cx="224" cy="364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Rectangle 16"/>
            <p:cNvSpPr>
              <a:spLocks noChangeArrowheads="1"/>
            </p:cNvSpPr>
            <p:nvPr/>
          </p:nvSpPr>
          <p:spPr bwMode="auto">
            <a:xfrm>
              <a:off x="4507" y="2877"/>
              <a:ext cx="224" cy="363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Rectangle 17"/>
            <p:cNvSpPr>
              <a:spLocks noChangeArrowheads="1"/>
            </p:cNvSpPr>
            <p:nvPr/>
          </p:nvSpPr>
          <p:spPr bwMode="auto">
            <a:xfrm>
              <a:off x="5042" y="2328"/>
              <a:ext cx="224" cy="363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8687" name="Line 18"/>
            <p:cNvSpPr>
              <a:spLocks noChangeShapeType="1"/>
            </p:cNvSpPr>
            <p:nvPr/>
          </p:nvSpPr>
          <p:spPr bwMode="auto">
            <a:xfrm>
              <a:off x="3800" y="1901"/>
              <a:ext cx="68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Line 19"/>
            <p:cNvSpPr>
              <a:spLocks noChangeShapeType="1"/>
            </p:cNvSpPr>
            <p:nvPr/>
          </p:nvSpPr>
          <p:spPr bwMode="auto">
            <a:xfrm>
              <a:off x="3800" y="2115"/>
              <a:ext cx="68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Oval 20"/>
            <p:cNvSpPr>
              <a:spLocks noChangeArrowheads="1"/>
            </p:cNvSpPr>
            <p:nvPr/>
          </p:nvSpPr>
          <p:spPr bwMode="auto">
            <a:xfrm>
              <a:off x="4146" y="2098"/>
              <a:ext cx="40" cy="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Text Box 21"/>
            <p:cNvSpPr txBox="1">
              <a:spLocks noChangeArrowheads="1"/>
            </p:cNvSpPr>
            <p:nvPr/>
          </p:nvSpPr>
          <p:spPr bwMode="auto">
            <a:xfrm>
              <a:off x="4441" y="2821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8691" name="Text Box 22"/>
            <p:cNvSpPr txBox="1">
              <a:spLocks noChangeArrowheads="1"/>
            </p:cNvSpPr>
            <p:nvPr/>
          </p:nvSpPr>
          <p:spPr bwMode="auto">
            <a:xfrm>
              <a:off x="3588" y="173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8692" name="Rectangle 23"/>
            <p:cNvSpPr>
              <a:spLocks noChangeArrowheads="1"/>
            </p:cNvSpPr>
            <p:nvPr/>
          </p:nvSpPr>
          <p:spPr bwMode="auto">
            <a:xfrm>
              <a:off x="3580" y="299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8693" name="Rectangle 24"/>
            <p:cNvSpPr>
              <a:spLocks noChangeArrowheads="1"/>
            </p:cNvSpPr>
            <p:nvPr/>
          </p:nvSpPr>
          <p:spPr bwMode="auto">
            <a:xfrm>
              <a:off x="3587" y="197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8694" name="Line 25"/>
            <p:cNvSpPr>
              <a:spLocks noChangeShapeType="1"/>
            </p:cNvSpPr>
            <p:nvPr/>
          </p:nvSpPr>
          <p:spPr bwMode="auto">
            <a:xfrm>
              <a:off x="5280" y="2524"/>
              <a:ext cx="2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Rectangle 26"/>
            <p:cNvSpPr>
              <a:spLocks noChangeArrowheads="1"/>
            </p:cNvSpPr>
            <p:nvPr/>
          </p:nvSpPr>
          <p:spPr bwMode="auto">
            <a:xfrm>
              <a:off x="5522" y="236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8696" name="Oval 27"/>
            <p:cNvSpPr>
              <a:spLocks noChangeArrowheads="1"/>
            </p:cNvSpPr>
            <p:nvPr/>
          </p:nvSpPr>
          <p:spPr bwMode="auto">
            <a:xfrm>
              <a:off x="4152" y="2652"/>
              <a:ext cx="61" cy="61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28697" name="Line 28"/>
            <p:cNvSpPr>
              <a:spLocks noChangeShapeType="1"/>
            </p:cNvSpPr>
            <p:nvPr/>
          </p:nvSpPr>
          <p:spPr bwMode="auto">
            <a:xfrm flipH="1">
              <a:off x="4176" y="3024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8" name="Line 29"/>
            <p:cNvSpPr>
              <a:spLocks noChangeShapeType="1"/>
            </p:cNvSpPr>
            <p:nvPr/>
          </p:nvSpPr>
          <p:spPr bwMode="auto">
            <a:xfrm flipV="1">
              <a:off x="4176" y="2736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9" name="Line 30"/>
            <p:cNvSpPr>
              <a:spLocks noChangeShapeType="1"/>
            </p:cNvSpPr>
            <p:nvPr/>
          </p:nvSpPr>
          <p:spPr bwMode="auto">
            <a:xfrm>
              <a:off x="4176" y="2112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0" name="Line 31"/>
            <p:cNvSpPr>
              <a:spLocks noChangeShapeType="1"/>
            </p:cNvSpPr>
            <p:nvPr/>
          </p:nvSpPr>
          <p:spPr bwMode="auto">
            <a:xfrm flipH="1">
              <a:off x="3888" y="3120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1" name="Line 32"/>
            <p:cNvSpPr>
              <a:spLocks noChangeShapeType="1"/>
            </p:cNvSpPr>
            <p:nvPr/>
          </p:nvSpPr>
          <p:spPr bwMode="auto">
            <a:xfrm>
              <a:off x="4704" y="302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2" name="Line 33"/>
            <p:cNvSpPr>
              <a:spLocks noChangeShapeType="1"/>
            </p:cNvSpPr>
            <p:nvPr/>
          </p:nvSpPr>
          <p:spPr bwMode="auto">
            <a:xfrm flipV="1">
              <a:off x="4848" y="2592"/>
              <a:ext cx="0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3" name="Line 34"/>
            <p:cNvSpPr>
              <a:spLocks noChangeShapeType="1"/>
            </p:cNvSpPr>
            <p:nvPr/>
          </p:nvSpPr>
          <p:spPr bwMode="auto">
            <a:xfrm>
              <a:off x="4848" y="2592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Group 79"/>
          <p:cNvGrpSpPr>
            <a:grpSpLocks/>
          </p:cNvGrpSpPr>
          <p:nvPr/>
        </p:nvGrpSpPr>
        <p:grpSpPr bwMode="auto">
          <a:xfrm>
            <a:off x="1720713" y="1071216"/>
            <a:ext cx="5875623" cy="1789113"/>
            <a:chOff x="576" y="1737"/>
            <a:chExt cx="3360" cy="1127"/>
          </a:xfrm>
        </p:grpSpPr>
        <p:sp>
          <p:nvSpPr>
            <p:cNvPr id="33" name="Rectangle 80"/>
            <p:cNvSpPr>
              <a:spLocks noChangeArrowheads="1"/>
            </p:cNvSpPr>
            <p:nvPr/>
          </p:nvSpPr>
          <p:spPr bwMode="auto">
            <a:xfrm>
              <a:off x="321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4" name="Rectangle 81"/>
            <p:cNvSpPr>
              <a:spLocks noChangeArrowheads="1"/>
            </p:cNvSpPr>
            <p:nvPr/>
          </p:nvSpPr>
          <p:spPr bwMode="auto">
            <a:xfrm>
              <a:off x="249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" name="Rectangle 82"/>
            <p:cNvSpPr>
              <a:spLocks noChangeArrowheads="1"/>
            </p:cNvSpPr>
            <p:nvPr/>
          </p:nvSpPr>
          <p:spPr bwMode="auto">
            <a:xfrm>
              <a:off x="177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" name="Rectangle 83"/>
            <p:cNvSpPr>
              <a:spLocks noChangeArrowheads="1"/>
            </p:cNvSpPr>
            <p:nvPr/>
          </p:nvSpPr>
          <p:spPr bwMode="auto">
            <a:xfrm>
              <a:off x="105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" name="Rectangle 84"/>
            <p:cNvSpPr>
              <a:spLocks noChangeArrowheads="1"/>
            </p:cNvSpPr>
            <p:nvPr/>
          </p:nvSpPr>
          <p:spPr bwMode="auto">
            <a:xfrm>
              <a:off x="321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" name="Rectangle 85"/>
            <p:cNvSpPr>
              <a:spLocks noChangeArrowheads="1"/>
            </p:cNvSpPr>
            <p:nvPr/>
          </p:nvSpPr>
          <p:spPr bwMode="auto">
            <a:xfrm>
              <a:off x="249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" name="Rectangle 86"/>
            <p:cNvSpPr>
              <a:spLocks noChangeArrowheads="1"/>
            </p:cNvSpPr>
            <p:nvPr/>
          </p:nvSpPr>
          <p:spPr bwMode="auto">
            <a:xfrm>
              <a:off x="177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105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1" name="Line 88"/>
            <p:cNvSpPr>
              <a:spLocks noChangeShapeType="1"/>
            </p:cNvSpPr>
            <p:nvPr/>
          </p:nvSpPr>
          <p:spPr bwMode="auto">
            <a:xfrm>
              <a:off x="1056" y="2208"/>
              <a:ext cx="28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89"/>
            <p:cNvSpPr>
              <a:spLocks noChangeShapeType="1"/>
            </p:cNvSpPr>
            <p:nvPr/>
          </p:nvSpPr>
          <p:spPr bwMode="auto">
            <a:xfrm>
              <a:off x="1056" y="2534"/>
              <a:ext cx="28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90"/>
            <p:cNvSpPr>
              <a:spLocks noChangeShapeType="1"/>
            </p:cNvSpPr>
            <p:nvPr/>
          </p:nvSpPr>
          <p:spPr bwMode="auto">
            <a:xfrm>
              <a:off x="1056" y="2860"/>
              <a:ext cx="28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91"/>
            <p:cNvSpPr>
              <a:spLocks noChangeShapeType="1"/>
            </p:cNvSpPr>
            <p:nvPr/>
          </p:nvSpPr>
          <p:spPr bwMode="auto">
            <a:xfrm>
              <a:off x="1056" y="2208"/>
              <a:ext cx="0" cy="65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92"/>
            <p:cNvSpPr>
              <a:spLocks noChangeShapeType="1"/>
            </p:cNvSpPr>
            <p:nvPr/>
          </p:nvSpPr>
          <p:spPr bwMode="auto">
            <a:xfrm>
              <a:off x="1776" y="2208"/>
              <a:ext cx="0" cy="6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93"/>
            <p:cNvSpPr>
              <a:spLocks noChangeShapeType="1"/>
            </p:cNvSpPr>
            <p:nvPr/>
          </p:nvSpPr>
          <p:spPr bwMode="auto">
            <a:xfrm>
              <a:off x="2496" y="2208"/>
              <a:ext cx="0" cy="6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94"/>
            <p:cNvSpPr>
              <a:spLocks noChangeShapeType="1"/>
            </p:cNvSpPr>
            <p:nvPr/>
          </p:nvSpPr>
          <p:spPr bwMode="auto">
            <a:xfrm>
              <a:off x="3216" y="2208"/>
              <a:ext cx="0" cy="6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95"/>
            <p:cNvSpPr>
              <a:spLocks noChangeShapeType="1"/>
            </p:cNvSpPr>
            <p:nvPr/>
          </p:nvSpPr>
          <p:spPr bwMode="auto">
            <a:xfrm>
              <a:off x="3936" y="2534"/>
              <a:ext cx="0" cy="32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96"/>
            <p:cNvSpPr>
              <a:spLocks noChangeShapeType="1"/>
            </p:cNvSpPr>
            <p:nvPr/>
          </p:nvSpPr>
          <p:spPr bwMode="auto">
            <a:xfrm>
              <a:off x="3936" y="2208"/>
              <a:ext cx="0" cy="65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97"/>
            <p:cNvSpPr>
              <a:spLocks noChangeShapeType="1"/>
            </p:cNvSpPr>
            <p:nvPr/>
          </p:nvSpPr>
          <p:spPr bwMode="auto">
            <a:xfrm>
              <a:off x="672" y="1968"/>
              <a:ext cx="384" cy="24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Text Box 98"/>
            <p:cNvSpPr txBox="1">
              <a:spLocks noChangeArrowheads="1"/>
            </p:cNvSpPr>
            <p:nvPr/>
          </p:nvSpPr>
          <p:spPr bwMode="auto">
            <a:xfrm>
              <a:off x="1248" y="1859"/>
              <a:ext cx="268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00       01        11      10</a:t>
              </a:r>
            </a:p>
          </p:txBody>
        </p:sp>
        <p:sp>
          <p:nvSpPr>
            <p:cNvPr id="52" name="Text Box 99"/>
            <p:cNvSpPr txBox="1">
              <a:spLocks noChangeArrowheads="1"/>
            </p:cNvSpPr>
            <p:nvPr/>
          </p:nvSpPr>
          <p:spPr bwMode="auto">
            <a:xfrm>
              <a:off x="803" y="2180"/>
              <a:ext cx="432" cy="6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defRPr/>
              </a:pP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53" name="Text Box 100"/>
            <p:cNvSpPr txBox="1">
              <a:spLocks noChangeArrowheads="1"/>
            </p:cNvSpPr>
            <p:nvPr/>
          </p:nvSpPr>
          <p:spPr bwMode="auto">
            <a:xfrm>
              <a:off x="576" y="1977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54" name="Text Box 101"/>
            <p:cNvSpPr txBox="1">
              <a:spLocks noChangeArrowheads="1"/>
            </p:cNvSpPr>
            <p:nvPr/>
          </p:nvSpPr>
          <p:spPr bwMode="auto">
            <a:xfrm>
              <a:off x="720" y="1737"/>
              <a:ext cx="5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sp>
        <p:nvSpPr>
          <p:cNvPr id="2" name="圆角矩形 1"/>
          <p:cNvSpPr/>
          <p:nvPr/>
        </p:nvSpPr>
        <p:spPr bwMode="auto">
          <a:xfrm>
            <a:off x="3999066" y="1905682"/>
            <a:ext cx="2201858" cy="36512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5292080" y="2420888"/>
            <a:ext cx="2201858" cy="36000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7" name="圆角矩形 56"/>
          <p:cNvSpPr/>
          <p:nvPr/>
        </p:nvSpPr>
        <p:spPr bwMode="auto">
          <a:xfrm rot="5400000">
            <a:off x="5026411" y="2083211"/>
            <a:ext cx="1393374" cy="578123"/>
          </a:xfrm>
          <a:prstGeom prst="roundRect">
            <a:avLst/>
          </a:prstGeom>
          <a:noFill/>
          <a:ln w="38100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338328"/>
              </p:ext>
            </p:extLst>
          </p:nvPr>
        </p:nvGraphicFramePr>
        <p:xfrm>
          <a:off x="2315958" y="2922223"/>
          <a:ext cx="2847203" cy="726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3" name="Equation" r:id="rId6" imgW="850680" imgH="215640" progId="Equation.DSMT4">
                  <p:embed/>
                </p:oleObj>
              </mc:Choice>
              <mc:Fallback>
                <p:oleObj name="Equation" r:id="rId6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958" y="2922223"/>
                        <a:ext cx="2847203" cy="726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11918" y="3713613"/>
            <a:ext cx="3889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40000"/>
              </a:lnSpc>
            </a:pPr>
            <a:r>
              <a:rPr kumimoji="0" lang="en-US" altLang="zh-CN" sz="3200" b="1" dirty="0">
                <a:solidFill>
                  <a:schemeClr val="bg1"/>
                </a:solidFill>
                <a:latin typeface="宋体" pitchFamily="2" charset="-122"/>
              </a:rPr>
              <a:t>① </a:t>
            </a:r>
            <a:r>
              <a:rPr kumimoji="0" lang="zh-CN" altLang="en-US" sz="3200" b="1" dirty="0">
                <a:solidFill>
                  <a:schemeClr val="bg1"/>
                </a:solidFill>
                <a:latin typeface="宋体" pitchFamily="2" charset="-122"/>
              </a:rPr>
              <a:t>添加卡诺圈</a:t>
            </a:r>
            <a:r>
              <a:rPr kumimoji="0" lang="en-US" sz="32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0" y="18864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/>
              <a:t>冒险</a:t>
            </a:r>
            <a:r>
              <a:rPr lang="zh-CN" altLang="en-US" sz="3600" b="1" dirty="0"/>
              <a:t>的</a:t>
            </a:r>
            <a:r>
              <a:rPr lang="zh-CN" altLang="en-US" sz="3600" b="1" dirty="0" smtClean="0"/>
              <a:t>消除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卡诺图法</a:t>
            </a: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" grpId="0" animBg="1"/>
      <p:bldP spid="56" grpId="0" animBg="1"/>
      <p:bldP spid="57" grpId="0" animBg="1"/>
      <p:bldP spid="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4"/>
          <p:cNvSpPr>
            <a:spLocks noChangeShapeType="1"/>
          </p:cNvSpPr>
          <p:nvPr/>
        </p:nvSpPr>
        <p:spPr bwMode="auto">
          <a:xfrm>
            <a:off x="4500563" y="4459288"/>
            <a:ext cx="328136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Freeform 5"/>
          <p:cNvSpPr>
            <a:spLocks/>
          </p:cNvSpPr>
          <p:nvPr/>
        </p:nvSpPr>
        <p:spPr bwMode="auto">
          <a:xfrm>
            <a:off x="3036888" y="3171825"/>
            <a:ext cx="952500" cy="1111250"/>
          </a:xfrm>
          <a:custGeom>
            <a:avLst/>
            <a:gdLst>
              <a:gd name="T0" fmla="*/ 0 w 578"/>
              <a:gd name="T1" fmla="*/ 0 h 655"/>
              <a:gd name="T2" fmla="*/ 0 w 578"/>
              <a:gd name="T3" fmla="*/ 2147483647 h 655"/>
              <a:gd name="T4" fmla="*/ 2147483647 w 578"/>
              <a:gd name="T5" fmla="*/ 2147483647 h 655"/>
              <a:gd name="T6" fmla="*/ 0 60000 65536"/>
              <a:gd name="T7" fmla="*/ 0 60000 65536"/>
              <a:gd name="T8" fmla="*/ 0 60000 65536"/>
              <a:gd name="T9" fmla="*/ 0 w 578"/>
              <a:gd name="T10" fmla="*/ 0 h 655"/>
              <a:gd name="T11" fmla="*/ 578 w 578"/>
              <a:gd name="T12" fmla="*/ 655 h 6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8" h="655">
                <a:moveTo>
                  <a:pt x="0" y="0"/>
                </a:moveTo>
                <a:lnTo>
                  <a:pt x="0" y="655"/>
                </a:lnTo>
                <a:lnTo>
                  <a:pt x="578" y="655"/>
                </a:lnTo>
              </a:path>
            </a:pathLst>
          </a:custGeom>
          <a:noFill/>
          <a:ln w="28575">
            <a:solidFill>
              <a:schemeClr val="bg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Freeform 6"/>
          <p:cNvSpPr>
            <a:spLocks/>
          </p:cNvSpPr>
          <p:nvPr/>
        </p:nvSpPr>
        <p:spPr bwMode="auto">
          <a:xfrm>
            <a:off x="4465638" y="4724400"/>
            <a:ext cx="1252537" cy="863600"/>
          </a:xfrm>
          <a:custGeom>
            <a:avLst/>
            <a:gdLst>
              <a:gd name="T0" fmla="*/ 0 w 767"/>
              <a:gd name="T1" fmla="*/ 2147483647 h 688"/>
              <a:gd name="T2" fmla="*/ 2147483647 w 767"/>
              <a:gd name="T3" fmla="*/ 2147483647 h 688"/>
              <a:gd name="T4" fmla="*/ 2147483647 w 767"/>
              <a:gd name="T5" fmla="*/ 0 h 688"/>
              <a:gd name="T6" fmla="*/ 2147483647 w 767"/>
              <a:gd name="T7" fmla="*/ 0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767"/>
              <a:gd name="T13" fmla="*/ 0 h 688"/>
              <a:gd name="T14" fmla="*/ 767 w 767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7" h="688">
                <a:moveTo>
                  <a:pt x="0" y="688"/>
                </a:moveTo>
                <a:lnTo>
                  <a:pt x="611" y="688"/>
                </a:lnTo>
                <a:lnTo>
                  <a:pt x="611" y="0"/>
                </a:lnTo>
                <a:lnTo>
                  <a:pt x="767" y="0"/>
                </a:lnTo>
              </a:path>
            </a:pathLst>
          </a:custGeom>
          <a:noFill/>
          <a:ln w="28575">
            <a:solidFill>
              <a:schemeClr val="bg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3989388" y="2590800"/>
            <a:ext cx="406400" cy="70485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3989388" y="4087813"/>
            <a:ext cx="406400" cy="70485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3989388" y="5219700"/>
            <a:ext cx="406400" cy="7048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bg2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2614613" y="3522663"/>
            <a:ext cx="830262" cy="43973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Line 12"/>
          <p:cNvSpPr>
            <a:spLocks noChangeShapeType="1"/>
          </p:cNvSpPr>
          <p:nvPr/>
        </p:nvSpPr>
        <p:spPr bwMode="auto">
          <a:xfrm>
            <a:off x="1749425" y="2730500"/>
            <a:ext cx="223996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Line 13"/>
          <p:cNvSpPr>
            <a:spLocks noChangeShapeType="1"/>
          </p:cNvSpPr>
          <p:nvPr/>
        </p:nvSpPr>
        <p:spPr bwMode="auto">
          <a:xfrm>
            <a:off x="1749425" y="3170238"/>
            <a:ext cx="223996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Oval 14"/>
          <p:cNvSpPr>
            <a:spLocks noChangeArrowheads="1"/>
          </p:cNvSpPr>
          <p:nvPr/>
        </p:nvSpPr>
        <p:spPr bwMode="auto">
          <a:xfrm>
            <a:off x="2981325" y="3965575"/>
            <a:ext cx="106363" cy="106363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Freeform 15"/>
          <p:cNvSpPr>
            <a:spLocks/>
          </p:cNvSpPr>
          <p:nvPr/>
        </p:nvSpPr>
        <p:spPr bwMode="auto">
          <a:xfrm>
            <a:off x="4500563" y="2924175"/>
            <a:ext cx="1217612" cy="1270000"/>
          </a:xfrm>
          <a:custGeom>
            <a:avLst/>
            <a:gdLst>
              <a:gd name="T0" fmla="*/ 0 w 767"/>
              <a:gd name="T1" fmla="*/ 0 h 800"/>
              <a:gd name="T2" fmla="*/ 2147483647 w 767"/>
              <a:gd name="T3" fmla="*/ 0 h 800"/>
              <a:gd name="T4" fmla="*/ 2147483647 w 767"/>
              <a:gd name="T5" fmla="*/ 2147483647 h 800"/>
              <a:gd name="T6" fmla="*/ 2147483647 w 767"/>
              <a:gd name="T7" fmla="*/ 2147483647 h 800"/>
              <a:gd name="T8" fmla="*/ 0 60000 65536"/>
              <a:gd name="T9" fmla="*/ 0 60000 65536"/>
              <a:gd name="T10" fmla="*/ 0 60000 65536"/>
              <a:gd name="T11" fmla="*/ 0 60000 65536"/>
              <a:gd name="T12" fmla="*/ 0 w 767"/>
              <a:gd name="T13" fmla="*/ 0 h 800"/>
              <a:gd name="T14" fmla="*/ 767 w 767"/>
              <a:gd name="T15" fmla="*/ 800 h 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7" h="800">
                <a:moveTo>
                  <a:pt x="0" y="0"/>
                </a:moveTo>
                <a:lnTo>
                  <a:pt x="600" y="0"/>
                </a:lnTo>
                <a:lnTo>
                  <a:pt x="600" y="800"/>
                </a:lnTo>
                <a:lnTo>
                  <a:pt x="767" y="800"/>
                </a:lnTo>
              </a:path>
            </a:pathLst>
          </a:custGeom>
          <a:noFill/>
          <a:ln w="28575">
            <a:solidFill>
              <a:schemeClr val="bg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Line 16"/>
          <p:cNvSpPr>
            <a:spLocks noChangeShapeType="1"/>
          </p:cNvSpPr>
          <p:nvPr/>
        </p:nvSpPr>
        <p:spPr bwMode="auto">
          <a:xfrm flipV="1">
            <a:off x="2022475" y="5748338"/>
            <a:ext cx="196691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0" name="Line 17"/>
          <p:cNvSpPr>
            <a:spLocks noChangeShapeType="1"/>
          </p:cNvSpPr>
          <p:nvPr/>
        </p:nvSpPr>
        <p:spPr bwMode="auto">
          <a:xfrm>
            <a:off x="1784350" y="4635500"/>
            <a:ext cx="220503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1" name="Oval 18"/>
          <p:cNvSpPr>
            <a:spLocks noChangeArrowheads="1"/>
          </p:cNvSpPr>
          <p:nvPr/>
        </p:nvSpPr>
        <p:spPr bwMode="auto">
          <a:xfrm>
            <a:off x="2981325" y="3119438"/>
            <a:ext cx="106363" cy="1063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2" name="Rectangle 19"/>
          <p:cNvSpPr>
            <a:spLocks noChangeArrowheads="1"/>
          </p:cNvSpPr>
          <p:nvPr/>
        </p:nvSpPr>
        <p:spPr bwMode="auto">
          <a:xfrm>
            <a:off x="3683000" y="5132388"/>
            <a:ext cx="1019175" cy="879475"/>
          </a:xfrm>
          <a:prstGeom prst="rect">
            <a:avLst/>
          </a:prstGeom>
          <a:noFill/>
          <a:ln w="28575">
            <a:solidFill>
              <a:schemeClr val="bg2"/>
            </a:solidFill>
            <a:prstDash val="dash"/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3" name="Freeform 20"/>
          <p:cNvSpPr>
            <a:spLocks/>
          </p:cNvSpPr>
          <p:nvPr/>
        </p:nvSpPr>
        <p:spPr bwMode="auto">
          <a:xfrm>
            <a:off x="2613025" y="4652963"/>
            <a:ext cx="1376363" cy="708025"/>
          </a:xfrm>
          <a:custGeom>
            <a:avLst/>
            <a:gdLst>
              <a:gd name="T0" fmla="*/ 0 w 867"/>
              <a:gd name="T1" fmla="*/ 0 h 567"/>
              <a:gd name="T2" fmla="*/ 0 w 867"/>
              <a:gd name="T3" fmla="*/ 2147483647 h 567"/>
              <a:gd name="T4" fmla="*/ 2147483647 w 867"/>
              <a:gd name="T5" fmla="*/ 2147483647 h 567"/>
              <a:gd name="T6" fmla="*/ 0 60000 65536"/>
              <a:gd name="T7" fmla="*/ 0 60000 65536"/>
              <a:gd name="T8" fmla="*/ 0 60000 65536"/>
              <a:gd name="T9" fmla="*/ 0 w 867"/>
              <a:gd name="T10" fmla="*/ 0 h 567"/>
              <a:gd name="T11" fmla="*/ 867 w 867"/>
              <a:gd name="T12" fmla="*/ 567 h 5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7" h="567">
                <a:moveTo>
                  <a:pt x="0" y="0"/>
                </a:moveTo>
                <a:lnTo>
                  <a:pt x="0" y="567"/>
                </a:lnTo>
                <a:lnTo>
                  <a:pt x="867" y="567"/>
                </a:lnTo>
              </a:path>
            </a:pathLst>
          </a:custGeom>
          <a:noFill/>
          <a:ln w="28575">
            <a:solidFill>
              <a:schemeClr val="bg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4" name="Oval 21"/>
          <p:cNvSpPr>
            <a:spLocks noChangeArrowheads="1"/>
          </p:cNvSpPr>
          <p:nvPr/>
        </p:nvSpPr>
        <p:spPr bwMode="auto">
          <a:xfrm>
            <a:off x="2557463" y="4583113"/>
            <a:ext cx="106362" cy="1063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966" name="Rectangle 22"/>
          <p:cNvSpPr>
            <a:spLocks noChangeArrowheads="1"/>
          </p:cNvSpPr>
          <p:nvPr/>
        </p:nvSpPr>
        <p:spPr bwMode="auto">
          <a:xfrm>
            <a:off x="1374775" y="2373313"/>
            <a:ext cx="420688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850967" name="Rectangle 23"/>
          <p:cNvSpPr>
            <a:spLocks noChangeArrowheads="1"/>
          </p:cNvSpPr>
          <p:nvPr/>
        </p:nvSpPr>
        <p:spPr bwMode="auto">
          <a:xfrm>
            <a:off x="1374775" y="2921000"/>
            <a:ext cx="420688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850968" name="Rectangle 24"/>
          <p:cNvSpPr>
            <a:spLocks noChangeArrowheads="1"/>
          </p:cNvSpPr>
          <p:nvPr/>
        </p:nvSpPr>
        <p:spPr bwMode="auto">
          <a:xfrm>
            <a:off x="1374775" y="4367213"/>
            <a:ext cx="420688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850969" name="Text Box 25"/>
          <p:cNvSpPr txBox="1">
            <a:spLocks noChangeArrowheads="1"/>
          </p:cNvSpPr>
          <p:nvPr/>
        </p:nvSpPr>
        <p:spPr bwMode="auto">
          <a:xfrm>
            <a:off x="7726363" y="4175125"/>
            <a:ext cx="420687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</a:p>
        </p:txBody>
      </p:sp>
      <p:sp>
        <p:nvSpPr>
          <p:cNvPr id="29719" name="Line 26"/>
          <p:cNvSpPr>
            <a:spLocks noChangeShapeType="1"/>
          </p:cNvSpPr>
          <p:nvPr/>
        </p:nvSpPr>
        <p:spPr bwMode="auto">
          <a:xfrm flipH="1">
            <a:off x="2028825" y="2720975"/>
            <a:ext cx="9525" cy="30289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20" name="Oval 27"/>
          <p:cNvSpPr>
            <a:spLocks noChangeArrowheads="1"/>
          </p:cNvSpPr>
          <p:nvPr/>
        </p:nvSpPr>
        <p:spPr bwMode="auto">
          <a:xfrm>
            <a:off x="1973263" y="2665413"/>
            <a:ext cx="106362" cy="1158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955" name="Rectangle 11"/>
          <p:cNvSpPr>
            <a:spLocks noChangeArrowheads="1"/>
          </p:cNvSpPr>
          <p:nvPr/>
        </p:nvSpPr>
        <p:spPr bwMode="auto">
          <a:xfrm>
            <a:off x="5718175" y="4087813"/>
            <a:ext cx="406400" cy="70485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miter lim="800000"/>
            <a:headEnd/>
            <a:tailEnd type="none" w="sm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</a:p>
        </p:txBody>
      </p:sp>
      <p:pic>
        <p:nvPicPr>
          <p:cNvPr id="29722" name="Picture 28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23" name="Group 30"/>
          <p:cNvGrpSpPr>
            <a:grpSpLocks/>
          </p:cNvGrpSpPr>
          <p:nvPr/>
        </p:nvGrpSpPr>
        <p:grpSpPr bwMode="auto">
          <a:xfrm>
            <a:off x="1835150" y="1268413"/>
            <a:ext cx="4414838" cy="719137"/>
            <a:chOff x="480" y="2777"/>
            <a:chExt cx="2781" cy="453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2671" y="2777"/>
              <a:ext cx="590" cy="453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9728" name="Object 32"/>
            <p:cNvGraphicFramePr>
              <a:graphicFrameLocks noChangeAspect="1"/>
            </p:cNvGraphicFramePr>
            <p:nvPr/>
          </p:nvGraphicFramePr>
          <p:xfrm>
            <a:off x="480" y="2778"/>
            <a:ext cx="2688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2" name="公式" r:id="rId4" imgW="2743200" imgH="368300" progId="Equation.3">
                    <p:embed/>
                  </p:oleObj>
                </mc:Choice>
                <mc:Fallback>
                  <p:oleObj name="公式" r:id="rId4" imgW="2743200" imgH="3683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778"/>
                          <a:ext cx="2688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0" y="18864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/>
              <a:t>冒险</a:t>
            </a:r>
            <a:r>
              <a:rPr lang="zh-CN" altLang="en-US" sz="3600" b="1" dirty="0"/>
              <a:t>的</a:t>
            </a:r>
            <a:r>
              <a:rPr lang="zh-CN" altLang="en-US" sz="3600" b="1" dirty="0" smtClean="0"/>
              <a:t>消除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卡诺图法</a:t>
            </a: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5"/>
          <p:cNvSpPr txBox="1">
            <a:spLocks noChangeArrowheads="1"/>
          </p:cNvSpPr>
          <p:nvPr/>
        </p:nvSpPr>
        <p:spPr bwMode="auto">
          <a:xfrm>
            <a:off x="138113" y="642938"/>
            <a:ext cx="9005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dirty="0"/>
              <a:t>6</a:t>
            </a:r>
            <a:r>
              <a:rPr lang="en-US" altLang="zh-CN" sz="4000" b="1" dirty="0" smtClean="0"/>
              <a:t>.</a:t>
            </a:r>
            <a:r>
              <a:rPr lang="zh-CN" altLang="en-US" sz="4000" b="1" dirty="0"/>
              <a:t>组合电路中的冒险等</a:t>
            </a:r>
            <a:endParaRPr lang="en-US" altLang="zh-CN" sz="4000" b="1" dirty="0"/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1000125" y="200183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00183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001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792288" y="1785938"/>
            <a:ext cx="6100762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</a:rPr>
              <a:t>使用有限扇入门设计组合电路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zh-CN" altLang="en-US" sz="3200" b="1" dirty="0"/>
              <a:t>组合电路中的冒险（</a:t>
            </a:r>
            <a:r>
              <a:rPr lang="en-US" altLang="zh-CN" sz="3200" b="1" dirty="0"/>
              <a:t>Hazard</a:t>
            </a:r>
            <a:r>
              <a:rPr lang="zh-CN" altLang="en-US" sz="3200" b="1" dirty="0"/>
              <a:t>）</a:t>
            </a:r>
            <a:endParaRPr lang="en-US" altLang="zh-CN" sz="3200" b="1" dirty="0"/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门延迟（</a:t>
            </a:r>
            <a:r>
              <a:rPr lang="en-US" altLang="zh-CN" sz="2600" b="1" dirty="0"/>
              <a:t> Gate Delays </a:t>
            </a:r>
            <a:r>
              <a:rPr lang="zh-CN" altLang="en-US" sz="2600" b="1" dirty="0"/>
              <a:t>）</a:t>
            </a:r>
            <a:endParaRPr lang="en-US" altLang="zh-CN" sz="2600" b="1" dirty="0"/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静态冒险（</a:t>
            </a:r>
            <a:r>
              <a:rPr lang="en-US" altLang="zh-CN" sz="2600" b="1" dirty="0"/>
              <a:t> Static Hazard </a:t>
            </a:r>
            <a:r>
              <a:rPr lang="zh-CN" altLang="en-US" sz="2600" b="1" dirty="0"/>
              <a:t>）</a:t>
            </a:r>
            <a:endParaRPr lang="en-US" altLang="zh-CN" sz="2600" b="1" dirty="0"/>
          </a:p>
          <a:p>
            <a:pPr marL="2857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 dirty="0"/>
              <a:t> </a:t>
            </a:r>
            <a:r>
              <a:rPr lang="zh-CN" altLang="en-US" sz="3200" b="1" dirty="0"/>
              <a:t>冒险的判断及消除</a:t>
            </a:r>
            <a:endParaRPr lang="en-US" altLang="zh-CN" sz="3200" b="1" dirty="0"/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代数法</a:t>
            </a:r>
            <a:r>
              <a:rPr lang="en-US" altLang="zh-CN" sz="2600" b="1" dirty="0"/>
              <a:t> </a:t>
            </a:r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600" b="1" dirty="0"/>
              <a:t> 卡诺图法</a:t>
            </a:r>
            <a:endParaRPr lang="en-US" altLang="zh-CN" sz="2600" b="1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4" name="Group 7"/>
          <p:cNvGrpSpPr>
            <a:grpSpLocks/>
          </p:cNvGrpSpPr>
          <p:nvPr/>
        </p:nvGrpSpPr>
        <p:grpSpPr bwMode="auto">
          <a:xfrm>
            <a:off x="2164556" y="980728"/>
            <a:ext cx="4814887" cy="1590675"/>
            <a:chOff x="1479" y="2502"/>
            <a:chExt cx="3033" cy="1002"/>
          </a:xfrm>
        </p:grpSpPr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2082" y="2615"/>
              <a:ext cx="984" cy="800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1707" y="2769"/>
              <a:ext cx="37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1706" y="2926"/>
              <a:ext cx="36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1706" y="3293"/>
              <a:ext cx="36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980" name="Text Box 12"/>
            <p:cNvSpPr txBox="1">
              <a:spLocks noChangeArrowheads="1"/>
            </p:cNvSpPr>
            <p:nvPr/>
          </p:nvSpPr>
          <p:spPr bwMode="auto">
            <a:xfrm rot="-5400000">
              <a:off x="1726" y="2956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3069" y="3004"/>
              <a:ext cx="99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3540" y="2948"/>
              <a:ext cx="294" cy="111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bg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4068" y="3004"/>
              <a:ext cx="0" cy="17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3977" y="3181"/>
              <a:ext cx="19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3977" y="3259"/>
              <a:ext cx="19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4068" y="3259"/>
              <a:ext cx="0" cy="24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3977" y="3504"/>
              <a:ext cx="193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3238" y="2979"/>
              <a:ext cx="43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4046" y="2979"/>
              <a:ext cx="42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990" name="Text Box 22"/>
            <p:cNvSpPr txBox="1">
              <a:spLocks noChangeArrowheads="1"/>
            </p:cNvSpPr>
            <p:nvPr/>
          </p:nvSpPr>
          <p:spPr bwMode="auto">
            <a:xfrm>
              <a:off x="1479" y="2502"/>
              <a:ext cx="304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51991" name="Text Box 23"/>
            <p:cNvSpPr txBox="1">
              <a:spLocks noChangeArrowheads="1"/>
            </p:cNvSpPr>
            <p:nvPr/>
          </p:nvSpPr>
          <p:spPr bwMode="auto">
            <a:xfrm>
              <a:off x="1479" y="2692"/>
              <a:ext cx="304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51992" name="Text Box 24"/>
            <p:cNvSpPr txBox="1">
              <a:spLocks noChangeArrowheads="1"/>
            </p:cNvSpPr>
            <p:nvPr/>
          </p:nvSpPr>
          <p:spPr bwMode="auto">
            <a:xfrm>
              <a:off x="1479" y="3091"/>
              <a:ext cx="313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51993" name="Text Box 25"/>
            <p:cNvSpPr txBox="1">
              <a:spLocks noChangeArrowheads="1"/>
            </p:cNvSpPr>
            <p:nvPr/>
          </p:nvSpPr>
          <p:spPr bwMode="auto">
            <a:xfrm>
              <a:off x="4185" y="2725"/>
              <a:ext cx="327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F'</a:t>
              </a:r>
            </a:p>
          </p:txBody>
        </p:sp>
        <p:sp>
          <p:nvSpPr>
            <p:cNvPr id="851994" name="Rectangle 26"/>
            <p:cNvSpPr>
              <a:spLocks noChangeArrowheads="1"/>
            </p:cNvSpPr>
            <p:nvPr/>
          </p:nvSpPr>
          <p:spPr bwMode="auto">
            <a:xfrm>
              <a:off x="3166" y="2714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51995" name="Text Box 27"/>
            <p:cNvSpPr txBox="1">
              <a:spLocks noChangeArrowheads="1"/>
            </p:cNvSpPr>
            <p:nvPr/>
          </p:nvSpPr>
          <p:spPr bwMode="auto">
            <a:xfrm>
              <a:off x="3750" y="3091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b="1" i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51996" name="Rectangle 28"/>
            <p:cNvSpPr>
              <a:spLocks noChangeArrowheads="1"/>
            </p:cNvSpPr>
            <p:nvPr/>
          </p:nvSpPr>
          <p:spPr bwMode="auto">
            <a:xfrm>
              <a:off x="3587" y="2681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0749" name="Text Box 29"/>
            <p:cNvSpPr txBox="1">
              <a:spLocks noChangeArrowheads="1"/>
            </p:cNvSpPr>
            <p:nvPr/>
          </p:nvSpPr>
          <p:spPr bwMode="auto">
            <a:xfrm>
              <a:off x="2269" y="2857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Times New Roman" pitchFamily="18" charset="0"/>
                </a:rPr>
                <a:t>电路</a:t>
              </a:r>
              <a:endParaRPr lang="en-US" altLang="zh-CN" sz="2800" b="1">
                <a:latin typeface="Times New Roman" pitchFamily="18" charset="0"/>
              </a:endParaRPr>
            </a:p>
          </p:txBody>
        </p:sp>
      </p:grp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0" y="18864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/>
              <a:t>冒险</a:t>
            </a:r>
            <a:r>
              <a:rPr lang="zh-CN" altLang="en-US" sz="3600" b="1" dirty="0"/>
              <a:t>的</a:t>
            </a:r>
            <a:r>
              <a:rPr lang="zh-CN" altLang="en-US" sz="3600" b="1" dirty="0" smtClean="0"/>
              <a:t>消除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添加滤波电容法</a:t>
            </a:r>
            <a:endParaRPr lang="en-US" altLang="zh-CN" sz="3600" b="1" dirty="0"/>
          </a:p>
        </p:txBody>
      </p: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1135683" y="2564904"/>
            <a:ext cx="3087688" cy="1611312"/>
            <a:chOff x="3398" y="1543"/>
            <a:chExt cx="1945" cy="1015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645" y="2453"/>
              <a:ext cx="154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3645" y="1620"/>
              <a:ext cx="0" cy="83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645" y="2098"/>
              <a:ext cx="1411" cy="300"/>
            </a:xfrm>
            <a:custGeom>
              <a:avLst/>
              <a:gdLst>
                <a:gd name="T0" fmla="*/ 0 w 1411"/>
                <a:gd name="T1" fmla="*/ 278 h 300"/>
                <a:gd name="T2" fmla="*/ 311 w 1411"/>
                <a:gd name="T3" fmla="*/ 278 h 300"/>
                <a:gd name="T4" fmla="*/ 311 w 1411"/>
                <a:gd name="T5" fmla="*/ 0 h 300"/>
                <a:gd name="T6" fmla="*/ 911 w 1411"/>
                <a:gd name="T7" fmla="*/ 0 h 300"/>
                <a:gd name="T8" fmla="*/ 911 w 1411"/>
                <a:gd name="T9" fmla="*/ 300 h 300"/>
                <a:gd name="T10" fmla="*/ 1089 w 1411"/>
                <a:gd name="T11" fmla="*/ 300 h 300"/>
                <a:gd name="T12" fmla="*/ 1089 w 1411"/>
                <a:gd name="T13" fmla="*/ 11 h 300"/>
                <a:gd name="T14" fmla="*/ 1411 w 1411"/>
                <a:gd name="T15" fmla="*/ 1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1" h="300">
                  <a:moveTo>
                    <a:pt x="0" y="278"/>
                  </a:moveTo>
                  <a:lnTo>
                    <a:pt x="311" y="278"/>
                  </a:lnTo>
                  <a:lnTo>
                    <a:pt x="311" y="0"/>
                  </a:lnTo>
                  <a:lnTo>
                    <a:pt x="911" y="0"/>
                  </a:lnTo>
                  <a:lnTo>
                    <a:pt x="911" y="300"/>
                  </a:lnTo>
                  <a:lnTo>
                    <a:pt x="1089" y="300"/>
                  </a:lnTo>
                  <a:lnTo>
                    <a:pt x="1089" y="11"/>
                  </a:lnTo>
                  <a:lnTo>
                    <a:pt x="1411" y="11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3398" y="154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i="0"/>
                <a:t>F</a:t>
              </a:r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5165" y="2231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/>
                <a:t>t</a:t>
              </a:r>
            </a:p>
          </p:txBody>
        </p:sp>
      </p:grpSp>
      <p:grpSp>
        <p:nvGrpSpPr>
          <p:cNvPr id="35" name="Group 44"/>
          <p:cNvGrpSpPr>
            <a:grpSpLocks/>
          </p:cNvGrpSpPr>
          <p:nvPr/>
        </p:nvGrpSpPr>
        <p:grpSpPr bwMode="auto">
          <a:xfrm>
            <a:off x="1043608" y="3447554"/>
            <a:ext cx="3214688" cy="2633662"/>
            <a:chOff x="3340" y="2099"/>
            <a:chExt cx="2025" cy="1659"/>
          </a:xfrm>
        </p:grpSpPr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3645" y="3643"/>
              <a:ext cx="1567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 flipV="1">
              <a:off x="3645" y="2810"/>
              <a:ext cx="0" cy="83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4557" y="2099"/>
              <a:ext cx="0" cy="155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4735" y="2110"/>
              <a:ext cx="0" cy="155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3645" y="3216"/>
              <a:ext cx="1533" cy="371"/>
            </a:xfrm>
            <a:custGeom>
              <a:avLst/>
              <a:gdLst>
                <a:gd name="T0" fmla="*/ 0 w 1533"/>
                <a:gd name="T1" fmla="*/ 371 h 371"/>
                <a:gd name="T2" fmla="*/ 141 w 1533"/>
                <a:gd name="T3" fmla="*/ 354 h 371"/>
                <a:gd name="T4" fmla="*/ 233 w 1533"/>
                <a:gd name="T5" fmla="*/ 326 h 371"/>
                <a:gd name="T6" fmla="*/ 267 w 1533"/>
                <a:gd name="T7" fmla="*/ 264 h 371"/>
                <a:gd name="T8" fmla="*/ 291 w 1533"/>
                <a:gd name="T9" fmla="*/ 192 h 371"/>
                <a:gd name="T10" fmla="*/ 315 w 1533"/>
                <a:gd name="T11" fmla="*/ 114 h 371"/>
                <a:gd name="T12" fmla="*/ 344 w 1533"/>
                <a:gd name="T13" fmla="*/ 60 h 371"/>
                <a:gd name="T14" fmla="*/ 387 w 1533"/>
                <a:gd name="T15" fmla="*/ 30 h 371"/>
                <a:gd name="T16" fmla="*/ 478 w 1533"/>
                <a:gd name="T17" fmla="*/ 15 h 371"/>
                <a:gd name="T18" fmla="*/ 573 w 1533"/>
                <a:gd name="T19" fmla="*/ 6 h 371"/>
                <a:gd name="T20" fmla="*/ 678 w 1533"/>
                <a:gd name="T21" fmla="*/ 4 h 371"/>
                <a:gd name="T22" fmla="*/ 822 w 1533"/>
                <a:gd name="T23" fmla="*/ 4 h 371"/>
                <a:gd name="T24" fmla="*/ 922 w 1533"/>
                <a:gd name="T25" fmla="*/ 26 h 371"/>
                <a:gd name="T26" fmla="*/ 1000 w 1533"/>
                <a:gd name="T27" fmla="*/ 137 h 371"/>
                <a:gd name="T28" fmla="*/ 1089 w 1533"/>
                <a:gd name="T29" fmla="*/ 37 h 371"/>
                <a:gd name="T30" fmla="*/ 1089 w 1533"/>
                <a:gd name="T31" fmla="*/ 37 h 371"/>
                <a:gd name="T32" fmla="*/ 1173 w 1533"/>
                <a:gd name="T33" fmla="*/ 12 h 371"/>
                <a:gd name="T34" fmla="*/ 1263 w 1533"/>
                <a:gd name="T35" fmla="*/ 0 h 371"/>
                <a:gd name="T36" fmla="*/ 1347 w 1533"/>
                <a:gd name="T37" fmla="*/ 6 h 371"/>
                <a:gd name="T38" fmla="*/ 1437 w 1533"/>
                <a:gd name="T39" fmla="*/ 0 h 371"/>
                <a:gd name="T40" fmla="*/ 1533 w 1533"/>
                <a:gd name="T41" fmla="*/ 1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3" h="371">
                  <a:moveTo>
                    <a:pt x="0" y="371"/>
                  </a:moveTo>
                  <a:lnTo>
                    <a:pt x="141" y="354"/>
                  </a:lnTo>
                  <a:lnTo>
                    <a:pt x="233" y="326"/>
                  </a:lnTo>
                  <a:lnTo>
                    <a:pt x="267" y="264"/>
                  </a:lnTo>
                  <a:lnTo>
                    <a:pt x="291" y="192"/>
                  </a:lnTo>
                  <a:lnTo>
                    <a:pt x="315" y="114"/>
                  </a:lnTo>
                  <a:lnTo>
                    <a:pt x="344" y="60"/>
                  </a:lnTo>
                  <a:lnTo>
                    <a:pt x="387" y="30"/>
                  </a:lnTo>
                  <a:lnTo>
                    <a:pt x="478" y="15"/>
                  </a:lnTo>
                  <a:lnTo>
                    <a:pt x="573" y="6"/>
                  </a:lnTo>
                  <a:lnTo>
                    <a:pt x="678" y="4"/>
                  </a:lnTo>
                  <a:lnTo>
                    <a:pt x="822" y="4"/>
                  </a:lnTo>
                  <a:lnTo>
                    <a:pt x="922" y="26"/>
                  </a:lnTo>
                  <a:lnTo>
                    <a:pt x="1000" y="137"/>
                  </a:lnTo>
                  <a:lnTo>
                    <a:pt x="1089" y="37"/>
                  </a:lnTo>
                  <a:lnTo>
                    <a:pt x="1089" y="37"/>
                  </a:lnTo>
                  <a:lnTo>
                    <a:pt x="1173" y="12"/>
                  </a:lnTo>
                  <a:lnTo>
                    <a:pt x="1263" y="0"/>
                  </a:lnTo>
                  <a:lnTo>
                    <a:pt x="1347" y="6"/>
                  </a:lnTo>
                  <a:lnTo>
                    <a:pt x="1437" y="0"/>
                  </a:lnTo>
                  <a:lnTo>
                    <a:pt x="1533" y="15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3340" y="2776"/>
              <a:ext cx="3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i="0" dirty="0" smtClean="0"/>
                <a:t>F</a:t>
              </a:r>
              <a:r>
                <a:rPr lang="en-US" altLang="zh-CN" sz="2800" dirty="0" smtClean="0"/>
                <a:t>’</a:t>
              </a:r>
              <a:endParaRPr kumimoji="1" lang="en-US" altLang="zh-CN" sz="2800" i="0" dirty="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187" y="3431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/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715980" y="3405663"/>
                <a:ext cx="4130502" cy="249299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zh-CN" altLang="en-US" b="1" dirty="0" smtClean="0">
                    <a:solidFill>
                      <a:schemeClr val="bg1"/>
                    </a:solidFill>
                  </a:rPr>
                  <a:t>注意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indent="452438">
                  <a:lnSpc>
                    <a:spcPct val="11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适当</a:t>
                </a:r>
                <a:r>
                  <a:rPr lang="zh-CN" altLang="en-US" dirty="0"/>
                  <a:t>选择时间常数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zh-CN" altLang="el-GR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CN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=RC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</a:t>
                </a:r>
                <a:endParaRPr lang="en-US" altLang="zh-CN" i="1" dirty="0" smtClean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indent="452438" defTabSz="830263">
                  <a:lnSpc>
                    <a:spcPct val="11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zh-CN" altLang="en-US" dirty="0" smtClean="0">
                    <a:sym typeface="Symbol" panose="05050102010706020507" pitchFamily="18" charset="2"/>
                  </a:rPr>
                  <a:t>需</a:t>
                </a:r>
                <a:r>
                  <a:rPr lang="zh-CN" altLang="zh-CN" dirty="0">
                    <a:sym typeface="Symbol" panose="05050102010706020507" pitchFamily="18" charset="2"/>
                  </a:rPr>
                  <a:t>足够大，以便“削平”尖</a:t>
                </a:r>
                <a:r>
                  <a:rPr lang="zh-CN" altLang="zh-CN" dirty="0" smtClean="0">
                    <a:sym typeface="Symbol" panose="05050102010706020507" pitchFamily="18" charset="2"/>
                  </a:rPr>
                  <a:t>脉冲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，</a:t>
                </a:r>
                <a:r>
                  <a:rPr lang="zh-CN" altLang="zh-CN" dirty="0" smtClean="0">
                    <a:sym typeface="Symbol" panose="05050102010706020507" pitchFamily="18" charset="2"/>
                  </a:rPr>
                  <a:t>但不能</a:t>
                </a:r>
                <a:r>
                  <a:rPr lang="zh-CN" altLang="zh-CN" dirty="0">
                    <a:sym typeface="Symbol" panose="05050102010706020507" pitchFamily="18" charset="2"/>
                  </a:rPr>
                  <a:t>太大，以免使正常的输出发生畸变。</a:t>
                </a:r>
                <a:endParaRPr lang="zh-CN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980" y="3405663"/>
                <a:ext cx="4130502" cy="2492990"/>
              </a:xfrm>
              <a:prstGeom prst="rect">
                <a:avLst/>
              </a:prstGeom>
              <a:blipFill rotWithShape="0">
                <a:blip r:embed="rId3"/>
                <a:stretch>
                  <a:fillRect l="-2363" t="-2445" r="-9601" b="-2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 txBox="1">
            <a:spLocks noChangeArrowheads="1"/>
          </p:cNvSpPr>
          <p:nvPr/>
        </p:nvSpPr>
        <p:spPr bwMode="auto">
          <a:xfrm>
            <a:off x="138113" y="642938"/>
            <a:ext cx="9005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dirty="0"/>
              <a:t>6</a:t>
            </a:r>
            <a:r>
              <a:rPr lang="en-US" altLang="zh-CN" sz="4000" b="1" dirty="0" smtClean="0"/>
              <a:t>.</a:t>
            </a:r>
            <a:r>
              <a:rPr lang="zh-CN" altLang="en-US" sz="4000" b="1"/>
              <a:t>组合电路中的冒险等</a:t>
            </a:r>
            <a:endParaRPr lang="en-US" altLang="zh-CN" sz="4000" b="1" dirty="0"/>
          </a:p>
        </p:txBody>
      </p:sp>
      <p:pic>
        <p:nvPicPr>
          <p:cNvPr id="31747" name="Picture 6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001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2288" y="1785938"/>
            <a:ext cx="6100762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zh-CN" altLang="en-US" sz="3200" b="1" dirty="0"/>
              <a:t>使用有限扇入门设计组合电路</a:t>
            </a:r>
            <a:endParaRPr lang="en-US" altLang="zh-CN" sz="3200" b="1" dirty="0"/>
          </a:p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 dirty="0"/>
              <a:t> </a:t>
            </a:r>
            <a:r>
              <a:rPr lang="zh-CN" altLang="en-US" sz="3200" b="1" dirty="0"/>
              <a:t>组合电路中的冒险（</a:t>
            </a:r>
            <a:r>
              <a:rPr lang="en-US" altLang="zh-CN" sz="3200" b="1" dirty="0"/>
              <a:t>Hazard</a:t>
            </a:r>
            <a:r>
              <a:rPr lang="zh-CN" altLang="en-US" sz="3200" b="1" dirty="0"/>
              <a:t>）</a:t>
            </a:r>
            <a:endParaRPr lang="en-US" altLang="zh-CN" sz="3200" b="1" dirty="0"/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门延迟（</a:t>
            </a:r>
            <a:r>
              <a:rPr lang="en-US" altLang="zh-CN" sz="2600" b="1" dirty="0"/>
              <a:t> Gate Delays </a:t>
            </a:r>
            <a:r>
              <a:rPr lang="zh-CN" altLang="en-US" sz="2600" b="1" dirty="0"/>
              <a:t>）</a:t>
            </a:r>
            <a:endParaRPr lang="en-US" altLang="zh-CN" sz="2600" b="1" dirty="0"/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静态冒险（</a:t>
            </a:r>
            <a:r>
              <a:rPr lang="en-US" altLang="zh-CN" sz="2600" b="1" dirty="0"/>
              <a:t> Static Hazard </a:t>
            </a:r>
            <a:r>
              <a:rPr lang="zh-CN" altLang="en-US" sz="2600" b="1" dirty="0"/>
              <a:t>）</a:t>
            </a:r>
            <a:endParaRPr lang="en-US" altLang="zh-CN" sz="2600" b="1" dirty="0"/>
          </a:p>
          <a:p>
            <a:pPr marL="2857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 dirty="0"/>
              <a:t> </a:t>
            </a:r>
            <a:r>
              <a:rPr lang="zh-CN" altLang="en-US" sz="3200" b="1" dirty="0"/>
              <a:t>冒险的判断及消除</a:t>
            </a:r>
            <a:endParaRPr lang="en-US" altLang="zh-CN" sz="3200" b="1" dirty="0"/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代数法</a:t>
            </a:r>
            <a:r>
              <a:rPr lang="en-US" altLang="zh-CN" sz="2600" b="1" dirty="0"/>
              <a:t> </a:t>
            </a:r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600" b="1" dirty="0"/>
              <a:t> 卡诺图法</a:t>
            </a:r>
            <a:endParaRPr lang="en-US" altLang="zh-CN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971550" y="188913"/>
            <a:ext cx="7488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使用有线扇入门设计逻辑电路</a:t>
            </a:r>
            <a:endParaRPr lang="en-US" altLang="zh-CN" sz="2800" b="1"/>
          </a:p>
        </p:txBody>
      </p:sp>
      <p:pic>
        <p:nvPicPr>
          <p:cNvPr id="6147" name="Picture 1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827088" y="981075"/>
            <a:ext cx="4321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扇入系数</a:t>
            </a:r>
            <a:r>
              <a:rPr lang="zh-CN" altLang="en-US" sz="3200" b="1"/>
              <a:t>（</a:t>
            </a:r>
            <a:r>
              <a:rPr lang="en-US" altLang="zh-CN" sz="3200" b="1"/>
              <a:t>fan-in</a:t>
            </a:r>
            <a:r>
              <a:rPr lang="zh-CN" altLang="en-US" sz="3200" b="1"/>
              <a:t>）</a:t>
            </a:r>
            <a:r>
              <a:rPr lang="en-US" altLang="zh-CN" sz="3200" b="1"/>
              <a:t>?</a:t>
            </a:r>
          </a:p>
        </p:txBody>
      </p:sp>
      <p:sp>
        <p:nvSpPr>
          <p:cNvPr id="6149" name="Text Box 21"/>
          <p:cNvSpPr txBox="1">
            <a:spLocks noChangeArrowheads="1"/>
          </p:cNvSpPr>
          <p:nvPr/>
        </p:nvSpPr>
        <p:spPr bwMode="auto">
          <a:xfrm>
            <a:off x="1187450" y="1700213"/>
            <a:ext cx="7705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zh-CN" sz="2800" b="1"/>
              <a:t> </a:t>
            </a:r>
            <a:r>
              <a:rPr lang="zh-CN" altLang="en-US" sz="2800" b="1"/>
              <a:t>逻辑门最大输入端的个数</a:t>
            </a:r>
            <a:endParaRPr lang="en-US" altLang="zh-CN" sz="2800" b="1"/>
          </a:p>
        </p:txBody>
      </p:sp>
      <p:pic>
        <p:nvPicPr>
          <p:cNvPr id="6150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87713"/>
            <a:ext cx="7065962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24"/>
          <p:cNvSpPr txBox="1">
            <a:spLocks noChangeArrowheads="1"/>
          </p:cNvSpPr>
          <p:nvPr/>
        </p:nvSpPr>
        <p:spPr bwMode="auto">
          <a:xfrm>
            <a:off x="1403350" y="2332038"/>
            <a:ext cx="6842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利用与非门（扇入系数为</a:t>
            </a:r>
            <a:r>
              <a:rPr lang="en-US" altLang="zh-CN" sz="2800" b="1"/>
              <a:t>2</a:t>
            </a:r>
            <a:r>
              <a:rPr lang="zh-CN" altLang="en-US" sz="2800" b="1"/>
              <a:t>）和反相器设计指定逻辑函数</a:t>
            </a:r>
            <a:endParaRPr lang="en-US" altLang="zh-CN" sz="2800" b="1"/>
          </a:p>
        </p:txBody>
      </p:sp>
      <p:sp>
        <p:nvSpPr>
          <p:cNvPr id="6152" name="Text Box 25"/>
          <p:cNvSpPr txBox="1">
            <a:spLocks noChangeArrowheads="1"/>
          </p:cNvSpPr>
          <p:nvPr/>
        </p:nvSpPr>
        <p:spPr bwMode="auto">
          <a:xfrm>
            <a:off x="466725" y="2349500"/>
            <a:ext cx="792163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例：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1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2513"/>
            <a:ext cx="7065963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652963"/>
            <a:ext cx="40322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19"/>
          <p:cNvSpPr txBox="1">
            <a:spLocks noChangeArrowheads="1"/>
          </p:cNvSpPr>
          <p:nvPr/>
        </p:nvSpPr>
        <p:spPr bwMode="auto">
          <a:xfrm>
            <a:off x="900113" y="5229225"/>
            <a:ext cx="172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化简</a:t>
            </a:r>
            <a:endParaRPr lang="en-US" altLang="zh-CN" sz="2800" b="1"/>
          </a:p>
        </p:txBody>
      </p:sp>
      <p:sp>
        <p:nvSpPr>
          <p:cNvPr id="7176" name="AutoShape 20"/>
          <p:cNvSpPr>
            <a:spLocks noChangeArrowheads="1"/>
          </p:cNvSpPr>
          <p:nvPr/>
        </p:nvSpPr>
        <p:spPr bwMode="auto">
          <a:xfrm>
            <a:off x="2627313" y="5300663"/>
            <a:ext cx="1008062" cy="360362"/>
          </a:xfrm>
          <a:prstGeom prst="rightArrow">
            <a:avLst>
              <a:gd name="adj1" fmla="val 50000"/>
              <a:gd name="adj2" fmla="val 69934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7" name="Text Box 4"/>
          <p:cNvSpPr txBox="1">
            <a:spLocks noChangeArrowheads="1"/>
          </p:cNvSpPr>
          <p:nvPr/>
        </p:nvSpPr>
        <p:spPr bwMode="auto">
          <a:xfrm>
            <a:off x="971550" y="188913"/>
            <a:ext cx="7488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使用有线扇入门设计逻辑电路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124075" y="188913"/>
            <a:ext cx="5329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多级门电路</a:t>
            </a:r>
            <a:endParaRPr lang="en-US" altLang="zh-CN" sz="3200" b="1"/>
          </a:p>
        </p:txBody>
      </p:sp>
      <p:pic>
        <p:nvPicPr>
          <p:cNvPr id="8197" name="Picture 1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508125"/>
            <a:ext cx="3960812" cy="1741488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08125"/>
            <a:ext cx="4032250" cy="1854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0" name="AutoShape 15"/>
          <p:cNvSpPr>
            <a:spLocks noChangeArrowheads="1"/>
          </p:cNvSpPr>
          <p:nvPr/>
        </p:nvSpPr>
        <p:spPr bwMode="auto">
          <a:xfrm>
            <a:off x="4284663" y="2300288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8201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2058988"/>
            <a:ext cx="3744913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Line 17"/>
          <p:cNvSpPr>
            <a:spLocks noChangeShapeType="1"/>
          </p:cNvSpPr>
          <p:nvPr/>
        </p:nvSpPr>
        <p:spPr bwMode="auto">
          <a:xfrm>
            <a:off x="5076825" y="2660650"/>
            <a:ext cx="34559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3" name="Oval 18"/>
          <p:cNvSpPr>
            <a:spLocks noChangeArrowheads="1"/>
          </p:cNvSpPr>
          <p:nvPr/>
        </p:nvSpPr>
        <p:spPr bwMode="auto">
          <a:xfrm>
            <a:off x="1116013" y="2155825"/>
            <a:ext cx="2016125" cy="576263"/>
          </a:xfrm>
          <a:prstGeom prst="ellips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04" name="Oval 19"/>
          <p:cNvSpPr>
            <a:spLocks noChangeArrowheads="1"/>
          </p:cNvSpPr>
          <p:nvPr/>
        </p:nvSpPr>
        <p:spPr bwMode="auto">
          <a:xfrm>
            <a:off x="2555875" y="2732088"/>
            <a:ext cx="1800225" cy="576262"/>
          </a:xfrm>
          <a:prstGeom prst="ellipse">
            <a:avLst/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05" name="Oval 20"/>
          <p:cNvSpPr>
            <a:spLocks noChangeArrowheads="1"/>
          </p:cNvSpPr>
          <p:nvPr/>
        </p:nvSpPr>
        <p:spPr bwMode="auto">
          <a:xfrm>
            <a:off x="1116013" y="1581150"/>
            <a:ext cx="2087562" cy="576263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06" name="AutoShape 22"/>
          <p:cNvSpPr>
            <a:spLocks noChangeArrowheads="1"/>
          </p:cNvSpPr>
          <p:nvPr/>
        </p:nvSpPr>
        <p:spPr bwMode="auto">
          <a:xfrm>
            <a:off x="6084888" y="3163888"/>
            <a:ext cx="215900" cy="576262"/>
          </a:xfrm>
          <a:prstGeom prst="downArrow">
            <a:avLst>
              <a:gd name="adj1" fmla="val 50000"/>
              <a:gd name="adj2" fmla="val 66728"/>
            </a:avLst>
          </a:prstGeom>
          <a:solidFill>
            <a:schemeClr val="folHlink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207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884613"/>
            <a:ext cx="46815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26427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2124075" y="188913"/>
            <a:ext cx="5329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多级门电路</a:t>
            </a:r>
            <a:endParaRPr lang="en-US" altLang="zh-CN" sz="3200" b="1"/>
          </a:p>
        </p:txBody>
      </p:sp>
      <p:pic>
        <p:nvPicPr>
          <p:cNvPr id="9220" name="Picture 1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5"/>
          <p:cNvSpPr txBox="1">
            <a:spLocks noChangeArrowheads="1"/>
          </p:cNvSpPr>
          <p:nvPr/>
        </p:nvSpPr>
        <p:spPr bwMode="auto">
          <a:xfrm>
            <a:off x="138113" y="642938"/>
            <a:ext cx="9005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dirty="0"/>
              <a:t>6</a:t>
            </a:r>
            <a:r>
              <a:rPr lang="en-US" altLang="zh-CN" sz="4000" b="1" dirty="0" smtClean="0"/>
              <a:t>.</a:t>
            </a:r>
            <a:r>
              <a:rPr lang="zh-CN" altLang="en-US" sz="4000" b="1" dirty="0"/>
              <a:t>组合电路中的冒险等</a:t>
            </a:r>
            <a:endParaRPr lang="en-US" altLang="zh-CN" sz="4000" b="1" dirty="0"/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/>
        </p:nvGraphicFramePr>
        <p:xfrm>
          <a:off x="1000125" y="278130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8130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4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001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2288" y="1785938"/>
            <a:ext cx="6100762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zh-CN" altLang="en-US" sz="3200" b="1" dirty="0"/>
              <a:t>使用有限扇入门设计组合电路</a:t>
            </a:r>
            <a:endParaRPr lang="en-US" altLang="zh-CN" sz="3200" b="1" dirty="0"/>
          </a:p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</a:rPr>
              <a:t>组合电路中的冒险（</a:t>
            </a:r>
            <a:r>
              <a:rPr lang="en-US" altLang="zh-CN" sz="3200" b="1" dirty="0">
                <a:solidFill>
                  <a:schemeClr val="bg1"/>
                </a:solidFill>
              </a:rPr>
              <a:t>Hazard</a:t>
            </a:r>
            <a:r>
              <a:rPr lang="zh-CN" altLang="en-US" sz="3200" b="1" dirty="0">
                <a:solidFill>
                  <a:schemeClr val="bg1"/>
                </a:solidFill>
              </a:rPr>
              <a:t>）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门延迟（</a:t>
            </a:r>
            <a:r>
              <a:rPr lang="en-US" altLang="zh-CN" sz="2600" b="1" dirty="0"/>
              <a:t> Gate Delays </a:t>
            </a:r>
            <a:r>
              <a:rPr lang="zh-CN" altLang="en-US" sz="2600" b="1" dirty="0"/>
              <a:t>）</a:t>
            </a:r>
            <a:endParaRPr lang="en-US" altLang="zh-CN" sz="2600" b="1" dirty="0"/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静态冒险（</a:t>
            </a:r>
            <a:r>
              <a:rPr lang="en-US" altLang="zh-CN" sz="2600" b="1" dirty="0"/>
              <a:t> Static Hazard </a:t>
            </a:r>
            <a:r>
              <a:rPr lang="zh-CN" altLang="en-US" sz="2600" b="1" dirty="0"/>
              <a:t>）</a:t>
            </a:r>
            <a:endParaRPr lang="en-US" altLang="zh-CN" sz="2600" b="1" dirty="0"/>
          </a:p>
          <a:p>
            <a:pPr marL="2857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 dirty="0"/>
              <a:t> </a:t>
            </a:r>
            <a:r>
              <a:rPr lang="zh-CN" altLang="en-US" sz="3200" b="1" dirty="0"/>
              <a:t>冒险的判断及消除</a:t>
            </a:r>
            <a:endParaRPr lang="en-US" altLang="zh-CN" sz="3200" b="1" dirty="0"/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代数法</a:t>
            </a:r>
            <a:r>
              <a:rPr lang="en-US" altLang="zh-CN" sz="2600" b="1" dirty="0"/>
              <a:t> </a:t>
            </a:r>
          </a:p>
          <a:p>
            <a:pPr marL="1200150" lvl="2" indent="-285750">
              <a:spcBef>
                <a:spcPct val="5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600" b="1" dirty="0"/>
              <a:t> 卡诺图法</a:t>
            </a:r>
            <a:endParaRPr lang="en-US" altLang="zh-CN" sz="2600" b="1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268538" y="1700213"/>
          <a:ext cx="5329237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VISIO" r:id="rId3" imgW="2141220" imgH="1242060" progId="Visio.Drawing.4">
                  <p:embed/>
                </p:oleObj>
              </mc:Choice>
              <mc:Fallback>
                <p:oleObj name="VISIO" r:id="rId3" imgW="2141220" imgH="124206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00213"/>
                        <a:ext cx="5329237" cy="3095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7" name="Picture 5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/>
              <a:t>门延迟（</a:t>
            </a:r>
            <a:r>
              <a:rPr lang="en-US" altLang="zh-CN" sz="3200" b="1"/>
              <a:t>Gate Delays</a:t>
            </a:r>
            <a:r>
              <a:rPr lang="zh-CN" altLang="en-US" sz="3200" b="1"/>
              <a:t>）</a:t>
            </a:r>
            <a:endParaRPr lang="en-US" altLang="zh-CN" sz="3200"/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684213" y="4797425"/>
            <a:ext cx="77041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zh-CN" altLang="en-US"/>
              <a:t>在很多情况下，这种延迟可以被忽略</a:t>
            </a:r>
            <a:r>
              <a:rPr lang="en-US" altLang="zh-CN"/>
              <a:t>. </a:t>
            </a:r>
          </a:p>
          <a:p>
            <a:pPr eaLnBrk="1" hangingPunct="1"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zh-CN" altLang="en-US"/>
              <a:t>但是，在分析一些类型的时序电路时，即使很短的延迟也非常重要</a:t>
            </a:r>
            <a:r>
              <a:rPr lang="en-US" altLang="zh-CN"/>
              <a:t>.</a:t>
            </a:r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611188" y="1052513"/>
            <a:ext cx="8208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门延迟</a:t>
            </a:r>
            <a:r>
              <a:rPr lang="zh-CN" altLang="en-US"/>
              <a:t>：指逻辑门的输入改变后，输出不会马上改变。</a:t>
            </a:r>
            <a:endParaRPr lang="en-US" altLang="zh-CN"/>
          </a:p>
        </p:txBody>
      </p:sp>
      <p:pic>
        <p:nvPicPr>
          <p:cNvPr id="1127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636838"/>
            <a:ext cx="11049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26957</TotalTime>
  <Words>1083</Words>
  <Application>Microsoft Office PowerPoint</Application>
  <PresentationFormat>全屏显示(4:3)</PresentationFormat>
  <Paragraphs>343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50" baseType="lpstr">
      <vt:lpstr>Monotype Sorts</vt:lpstr>
      <vt:lpstr>黑体</vt:lpstr>
      <vt:lpstr>华文行楷</vt:lpstr>
      <vt:lpstr>楷体</vt:lpstr>
      <vt:lpstr>楷体_GB2312</vt:lpstr>
      <vt:lpstr>隶书</vt:lpstr>
      <vt:lpstr>宋体</vt:lpstr>
      <vt:lpstr>Arial</vt:lpstr>
      <vt:lpstr>Cambria Math</vt:lpstr>
      <vt:lpstr>Symbol</vt:lpstr>
      <vt:lpstr>Times New Roman</vt:lpstr>
      <vt:lpstr>Wingdings</vt:lpstr>
      <vt:lpstr>Wingdings 2</vt:lpstr>
      <vt:lpstr>Soaring</vt:lpstr>
      <vt:lpstr>Clip</vt:lpstr>
      <vt:lpstr>VISIO</vt:lpstr>
      <vt:lpstr>Microsoft 公式 3.0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F=(A+B)(A+C)(B+C)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Jessica</cp:lastModifiedBy>
  <cp:revision>2107</cp:revision>
  <dcterms:created xsi:type="dcterms:W3CDTF">2002-03-18T12:39:57Z</dcterms:created>
  <dcterms:modified xsi:type="dcterms:W3CDTF">2016-09-28T15:25:57Z</dcterms:modified>
</cp:coreProperties>
</file>