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3"/>
  </p:notesMasterIdLst>
  <p:handoutMasterIdLst>
    <p:handoutMasterId r:id="rId84"/>
  </p:handoutMasterIdLst>
  <p:sldIdLst>
    <p:sldId id="869" r:id="rId2"/>
    <p:sldId id="576" r:id="rId3"/>
    <p:sldId id="256" r:id="rId4"/>
    <p:sldId id="821" r:id="rId5"/>
    <p:sldId id="822" r:id="rId6"/>
    <p:sldId id="914" r:id="rId7"/>
    <p:sldId id="915" r:id="rId8"/>
    <p:sldId id="282" r:id="rId9"/>
    <p:sldId id="876" r:id="rId10"/>
    <p:sldId id="895" r:id="rId11"/>
    <p:sldId id="896" r:id="rId12"/>
    <p:sldId id="898" r:id="rId13"/>
    <p:sldId id="897" r:id="rId14"/>
    <p:sldId id="873" r:id="rId15"/>
    <p:sldId id="878" r:id="rId16"/>
    <p:sldId id="877" r:id="rId17"/>
    <p:sldId id="903" r:id="rId18"/>
    <p:sldId id="874" r:id="rId19"/>
    <p:sldId id="890" r:id="rId20"/>
    <p:sldId id="880" r:id="rId21"/>
    <p:sldId id="881" r:id="rId22"/>
    <p:sldId id="902" r:id="rId23"/>
    <p:sldId id="901" r:id="rId24"/>
    <p:sldId id="882" r:id="rId25"/>
    <p:sldId id="883" r:id="rId26"/>
    <p:sldId id="884" r:id="rId27"/>
    <p:sldId id="905" r:id="rId28"/>
    <p:sldId id="885" r:id="rId29"/>
    <p:sldId id="886" r:id="rId30"/>
    <p:sldId id="283" r:id="rId31"/>
    <p:sldId id="888" r:id="rId32"/>
    <p:sldId id="907" r:id="rId33"/>
    <p:sldId id="922" r:id="rId34"/>
    <p:sldId id="925" r:id="rId35"/>
    <p:sldId id="923" r:id="rId36"/>
    <p:sldId id="926" r:id="rId37"/>
    <p:sldId id="927" r:id="rId38"/>
    <p:sldId id="924" r:id="rId39"/>
    <p:sldId id="284" r:id="rId40"/>
    <p:sldId id="285" r:id="rId41"/>
    <p:sldId id="908" r:id="rId42"/>
    <p:sldId id="843" r:id="rId43"/>
    <p:sldId id="909" r:id="rId44"/>
    <p:sldId id="910" r:id="rId45"/>
    <p:sldId id="911" r:id="rId46"/>
    <p:sldId id="899" r:id="rId47"/>
    <p:sldId id="845" r:id="rId48"/>
    <p:sldId id="918" r:id="rId49"/>
    <p:sldId id="572" r:id="rId50"/>
    <p:sldId id="912" r:id="rId51"/>
    <p:sldId id="577" r:id="rId52"/>
    <p:sldId id="913" r:id="rId53"/>
    <p:sldId id="581" r:id="rId54"/>
    <p:sldId id="580" r:id="rId55"/>
    <p:sldId id="591" r:id="rId56"/>
    <p:sldId id="823" r:id="rId57"/>
    <p:sldId id="592" r:id="rId58"/>
    <p:sldId id="919" r:id="rId59"/>
    <p:sldId id="593" r:id="rId60"/>
    <p:sldId id="892" r:id="rId61"/>
    <p:sldId id="633" r:id="rId62"/>
    <p:sldId id="612" r:id="rId63"/>
    <p:sldId id="617" r:id="rId64"/>
    <p:sldId id="630" r:id="rId65"/>
    <p:sldId id="616" r:id="rId66"/>
    <p:sldId id="629" r:id="rId67"/>
    <p:sldId id="628" r:id="rId68"/>
    <p:sldId id="893" r:id="rId69"/>
    <p:sldId id="627" r:id="rId70"/>
    <p:sldId id="615" r:id="rId71"/>
    <p:sldId id="588" r:id="rId72"/>
    <p:sldId id="613" r:id="rId73"/>
    <p:sldId id="862" r:id="rId74"/>
    <p:sldId id="644" r:id="rId75"/>
    <p:sldId id="863" r:id="rId76"/>
    <p:sldId id="647" r:id="rId77"/>
    <p:sldId id="864" r:id="rId78"/>
    <p:sldId id="846" r:id="rId79"/>
    <p:sldId id="916" r:id="rId80"/>
    <p:sldId id="920" r:id="rId81"/>
    <p:sldId id="921" r:id="rId8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423"/>
    <a:srgbClr val="FF3300"/>
    <a:srgbClr val="00FF00"/>
    <a:srgbClr val="F8F8F8"/>
    <a:srgbClr val="FFFFCC"/>
    <a:srgbClr val="EC1423"/>
    <a:srgbClr val="FF0101"/>
    <a:srgbClr val="000066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46" autoAdjust="0"/>
  </p:normalViewPr>
  <p:slideViewPr>
    <p:cSldViewPr>
      <p:cViewPr varScale="1">
        <p:scale>
          <a:sx n="68" d="100"/>
          <a:sy n="68" d="100"/>
        </p:scale>
        <p:origin x="744" y="52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2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7AFD512-142B-42D2-A786-8E170B541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881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4607F-B1C0-46D6-B168-429CEC0062CA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BAE3-F65A-4498-B1CF-4291C4E3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6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3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51687-656E-4481-AE13-415EF506BF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6A8B2-CDCE-4E0A-B737-F798DFF3C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0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1AB57-23B1-4A06-AB16-06433A9F7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33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002BE-8252-40AA-98C3-3F139F746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4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36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4AF7253-4CBD-4767-9829-536CB40716B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3" r:id="rId1"/>
    <p:sldLayoutId id="2147483822" r:id="rId2"/>
    <p:sldLayoutId id="2147483823" r:id="rId3"/>
    <p:sldLayoutId id="214748382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http://col.njtu.edu.cn/zskj/5004/digitsim_web/beike/users/szljdl/html/Log_710.jp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0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数字世界精彩无限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2977778"/>
            <a:ext cx="3333750" cy="1995487"/>
            <a:chOff x="874" y="855"/>
            <a:chExt cx="2100" cy="1257"/>
          </a:xfrm>
        </p:grpSpPr>
        <p:grpSp>
          <p:nvGrpSpPr>
            <p:cNvPr id="12318" name="Group 5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2340" name="Arc 6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1" name="Arc 7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Arc 8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3" name="Oval 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19" name="Line 10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20" name="Group 11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2336" name="Arc 12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Arc 13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8" name="Arc 14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9" name="Oval 1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21" name="Line 16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17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18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4" name="Line 19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5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6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7" name="Line 22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8" name="Line 23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9" name="Line 24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0" name="Line 25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1" name="Line 26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2" name="Text Box 27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2333" name="Text Box 28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334" name="Text Box 29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2335" name="Text Box 30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683568" y="1052736"/>
            <a:ext cx="245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（1）S = R = 0</a:t>
            </a:r>
            <a:endParaRPr lang="zh-CN" altLang="en-US" sz="2400" b="1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587500" y="2780928"/>
            <a:ext cx="377825" cy="2441575"/>
            <a:chOff x="864" y="766"/>
            <a:chExt cx="238" cy="1538"/>
          </a:xfrm>
        </p:grpSpPr>
        <p:sp>
          <p:nvSpPr>
            <p:cNvPr id="12316" name="Text Box 35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2317" name="Text Box 36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841482" y="3206279"/>
            <a:ext cx="2386013" cy="1603375"/>
            <a:chOff x="1200" y="2064"/>
            <a:chExt cx="1503" cy="1010"/>
          </a:xfrm>
        </p:grpSpPr>
        <p:sp>
          <p:nvSpPr>
            <p:cNvPr id="12300" name="AutoShape 38"/>
            <p:cNvSpPr>
              <a:spLocks noChangeArrowheads="1"/>
            </p:cNvSpPr>
            <p:nvPr/>
          </p:nvSpPr>
          <p:spPr bwMode="auto">
            <a:xfrm rot="5400000">
              <a:off x="1464" y="20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1" name="Oval 39"/>
            <p:cNvSpPr>
              <a:spLocks noChangeArrowheads="1"/>
            </p:cNvSpPr>
            <p:nvPr/>
          </p:nvSpPr>
          <p:spPr bwMode="auto">
            <a:xfrm>
              <a:off x="1728" y="216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2" name="Line 40"/>
            <p:cNvSpPr>
              <a:spLocks noChangeShapeType="1"/>
            </p:cNvSpPr>
            <p:nvPr/>
          </p:nvSpPr>
          <p:spPr bwMode="auto">
            <a:xfrm>
              <a:off x="1200" y="220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Line 41"/>
            <p:cNvSpPr>
              <a:spLocks noChangeShapeType="1"/>
            </p:cNvSpPr>
            <p:nvPr/>
          </p:nvSpPr>
          <p:spPr bwMode="auto">
            <a:xfrm>
              <a:off x="1824" y="220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AutoShape 42"/>
            <p:cNvSpPr>
              <a:spLocks noChangeArrowheads="1"/>
            </p:cNvSpPr>
            <p:nvPr/>
          </p:nvSpPr>
          <p:spPr bwMode="auto">
            <a:xfrm rot="5400000">
              <a:off x="1464" y="280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5" name="Oval 43"/>
            <p:cNvSpPr>
              <a:spLocks noChangeArrowheads="1"/>
            </p:cNvSpPr>
            <p:nvPr/>
          </p:nvSpPr>
          <p:spPr bwMode="auto">
            <a:xfrm>
              <a:off x="172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6" name="Line 44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7" name="Line 45"/>
            <p:cNvSpPr>
              <a:spLocks noChangeShapeType="1"/>
            </p:cNvSpPr>
            <p:nvPr/>
          </p:nvSpPr>
          <p:spPr bwMode="auto">
            <a:xfrm>
              <a:off x="1824" y="292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8" name="Line 46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9" name="Line 47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0" name="Line 48"/>
            <p:cNvSpPr>
              <a:spLocks noChangeShapeType="1"/>
            </p:cNvSpPr>
            <p:nvPr/>
          </p:nvSpPr>
          <p:spPr bwMode="auto">
            <a:xfrm>
              <a:off x="1200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1" name="Line 49"/>
            <p:cNvSpPr>
              <a:spLocks noChangeShapeType="1"/>
            </p:cNvSpPr>
            <p:nvPr/>
          </p:nvSpPr>
          <p:spPr bwMode="auto">
            <a:xfrm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2" name="Line 50"/>
            <p:cNvSpPr>
              <a:spLocks noChangeShapeType="1"/>
            </p:cNvSpPr>
            <p:nvPr/>
          </p:nvSpPr>
          <p:spPr bwMode="auto">
            <a:xfrm>
              <a:off x="1200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3" name="Line 51"/>
            <p:cNvSpPr>
              <a:spLocks noChangeShapeType="1"/>
            </p:cNvSpPr>
            <p:nvPr/>
          </p:nvSpPr>
          <p:spPr bwMode="auto">
            <a:xfrm flipV="1"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4" name="Text Box 52"/>
            <p:cNvSpPr txBox="1">
              <a:spLocks noChangeArrowheads="1"/>
            </p:cNvSpPr>
            <p:nvPr/>
          </p:nvSpPr>
          <p:spPr bwMode="auto">
            <a:xfrm>
              <a:off x="2400" y="2064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2315" name="Text Box 53"/>
            <p:cNvSpPr txBox="1">
              <a:spLocks noChangeArrowheads="1"/>
            </p:cNvSpPr>
            <p:nvPr/>
          </p:nvSpPr>
          <p:spPr bwMode="auto">
            <a:xfrm>
              <a:off x="2400" y="2786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 rot="16200000">
            <a:off x="4857967" y="3582430"/>
            <a:ext cx="530225" cy="609600"/>
            <a:chOff x="1414" y="2304"/>
            <a:chExt cx="334" cy="384"/>
          </a:xfrm>
        </p:grpSpPr>
        <p:sp>
          <p:nvSpPr>
            <p:cNvPr id="12298" name="AutoShape 55"/>
            <p:cNvSpPr>
              <a:spLocks noChangeArrowheads="1"/>
            </p:cNvSpPr>
            <p:nvPr/>
          </p:nvSpPr>
          <p:spPr bwMode="auto">
            <a:xfrm>
              <a:off x="1414" y="230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9" name="Rectangle 56"/>
            <p:cNvSpPr>
              <a:spLocks noChangeArrowheads="1"/>
            </p:cNvSpPr>
            <p:nvPr/>
          </p:nvSpPr>
          <p:spPr bwMode="auto">
            <a:xfrm>
              <a:off x="1632" y="234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3538538" y="1828799"/>
            <a:ext cx="2879725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保持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   Q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baseline="50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Q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endParaRPr lang="zh-CN" altLang="en-US" sz="2400" b="1" baseline="5000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12296" name="Picture 6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3" grpId="0" autoUpdateAnimBg="0"/>
      <p:bldP spid="19768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"/>
          <p:cNvGrpSpPr>
            <a:grpSpLocks/>
          </p:cNvGrpSpPr>
          <p:nvPr/>
        </p:nvGrpSpPr>
        <p:grpSpPr bwMode="auto">
          <a:xfrm>
            <a:off x="930275" y="2555583"/>
            <a:ext cx="3333750" cy="1995487"/>
            <a:chOff x="874" y="855"/>
            <a:chExt cx="2100" cy="1257"/>
          </a:xfrm>
        </p:grpSpPr>
        <p:grpSp>
          <p:nvGrpSpPr>
            <p:cNvPr id="13398" name="Group 5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3420" name="Arc 6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" name="Arc 7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" name="Arc 8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" name="Oval 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99" name="Line 10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400" name="Group 11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3416" name="Arc 12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" name="Arc 13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8" name="Arc 14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9" name="Oval 1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401" name="Line 16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2" name="Line 17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3" name="Line 18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4" name="Line 19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5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6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7" name="Line 22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8" name="Line 23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9" name="Line 24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0" name="Line 25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1" name="Line 26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2" name="Text Box 27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3413" name="Text Box 28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414" name="Text Box 29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3415" name="Text Box 30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13386" name="Text Box 33"/>
          <p:cNvSpPr txBox="1">
            <a:spLocks noChangeArrowheads="1"/>
          </p:cNvSpPr>
          <p:nvPr/>
        </p:nvSpPr>
        <p:spPr bwMode="auto">
          <a:xfrm>
            <a:off x="1241847" y="2926309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87" name="Text Box 34"/>
          <p:cNvSpPr txBox="1">
            <a:spLocks noChangeArrowheads="1"/>
          </p:cNvSpPr>
          <p:nvPr/>
        </p:nvSpPr>
        <p:spPr bwMode="auto">
          <a:xfrm>
            <a:off x="1222375" y="3707359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66FF66"/>
                </a:solidFill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13388" name="Group 35"/>
          <p:cNvGrpSpPr>
            <a:grpSpLocks/>
          </p:cNvGrpSpPr>
          <p:nvPr/>
        </p:nvGrpSpPr>
        <p:grpSpPr bwMode="auto">
          <a:xfrm>
            <a:off x="1603648" y="3083472"/>
            <a:ext cx="1600200" cy="1081088"/>
            <a:chOff x="1104" y="3207"/>
            <a:chExt cx="1008" cy="681"/>
          </a:xfrm>
        </p:grpSpPr>
        <p:sp>
          <p:nvSpPr>
            <p:cNvPr id="13394" name="Line 36"/>
            <p:cNvSpPr>
              <a:spLocks noChangeShapeType="1"/>
            </p:cNvSpPr>
            <p:nvPr/>
          </p:nvSpPr>
          <p:spPr bwMode="auto">
            <a:xfrm>
              <a:off x="1104" y="3216"/>
              <a:ext cx="28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5" name="Line 37"/>
            <p:cNvSpPr>
              <a:spLocks noChangeShapeType="1"/>
            </p:cNvSpPr>
            <p:nvPr/>
          </p:nvSpPr>
          <p:spPr bwMode="auto">
            <a:xfrm flipV="1">
              <a:off x="2112" y="3696"/>
              <a:ext cx="0" cy="19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6" name="Line 38"/>
            <p:cNvSpPr>
              <a:spLocks noChangeShapeType="1"/>
            </p:cNvSpPr>
            <p:nvPr/>
          </p:nvSpPr>
          <p:spPr bwMode="auto">
            <a:xfrm>
              <a:off x="1104" y="3207"/>
              <a:ext cx="0" cy="15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7" name="Line 39"/>
            <p:cNvSpPr>
              <a:spLocks noChangeShapeType="1"/>
            </p:cNvSpPr>
            <p:nvPr/>
          </p:nvSpPr>
          <p:spPr bwMode="auto">
            <a:xfrm>
              <a:off x="1104" y="3351"/>
              <a:ext cx="1008" cy="3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89" name="Group 40"/>
          <p:cNvGrpSpPr>
            <a:grpSpLocks/>
          </p:cNvGrpSpPr>
          <p:nvPr/>
        </p:nvGrpSpPr>
        <p:grpSpPr bwMode="auto">
          <a:xfrm>
            <a:off x="1603648" y="2945359"/>
            <a:ext cx="1600200" cy="1066800"/>
            <a:chOff x="1104" y="3120"/>
            <a:chExt cx="1008" cy="672"/>
          </a:xfrm>
        </p:grpSpPr>
        <p:sp>
          <p:nvSpPr>
            <p:cNvPr id="13390" name="Line 41"/>
            <p:cNvSpPr>
              <a:spLocks noChangeShapeType="1"/>
            </p:cNvSpPr>
            <p:nvPr/>
          </p:nvSpPr>
          <p:spPr bwMode="auto">
            <a:xfrm>
              <a:off x="1104" y="3792"/>
              <a:ext cx="28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1" name="Line 42"/>
            <p:cNvSpPr>
              <a:spLocks noChangeShapeType="1"/>
            </p:cNvSpPr>
            <p:nvPr/>
          </p:nvSpPr>
          <p:spPr bwMode="auto">
            <a:xfrm>
              <a:off x="2112" y="3120"/>
              <a:ext cx="0" cy="19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2" name="Line 43"/>
            <p:cNvSpPr>
              <a:spLocks noChangeShapeType="1"/>
            </p:cNvSpPr>
            <p:nvPr/>
          </p:nvSpPr>
          <p:spPr bwMode="auto">
            <a:xfrm>
              <a:off x="1104" y="3648"/>
              <a:ext cx="0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3" name="Line 44"/>
            <p:cNvSpPr>
              <a:spLocks noChangeShapeType="1"/>
            </p:cNvSpPr>
            <p:nvPr/>
          </p:nvSpPr>
          <p:spPr bwMode="auto">
            <a:xfrm flipV="1">
              <a:off x="1104" y="3312"/>
              <a:ext cx="1008" cy="33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157311" y="1084689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</a:rPr>
              <a:t>（2）S = 0, R = 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609600" y="4921796"/>
            <a:ext cx="295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a.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5" name="Text Box 49"/>
          <p:cNvSpPr txBox="1">
            <a:spLocks noChangeArrowheads="1"/>
          </p:cNvSpPr>
          <p:nvPr/>
        </p:nvSpPr>
        <p:spPr bwMode="auto">
          <a:xfrm>
            <a:off x="976313" y="5531396"/>
            <a:ext cx="2900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5076056" y="4767907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5436418" y="5415607"/>
            <a:ext cx="2989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3563938" y="1057783"/>
            <a:ext cx="3698875" cy="461962"/>
          </a:xfrm>
          <a:prstGeom prst="rect">
            <a:avLst/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复位：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   Q’</a:t>
            </a:r>
            <a:r>
              <a:rPr lang="en-US" altLang="zh-CN" sz="2400" b="1" baseline="-25000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3384" name="Text Box 56"/>
          <p:cNvSpPr txBox="1">
            <a:spLocks noChangeArrowheads="1"/>
          </p:cNvSpPr>
          <p:nvPr/>
        </p:nvSpPr>
        <p:spPr bwMode="auto">
          <a:xfrm>
            <a:off x="1230313" y="2308771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85" name="Text Box 57"/>
          <p:cNvSpPr txBox="1">
            <a:spLocks noChangeArrowheads="1"/>
          </p:cNvSpPr>
          <p:nvPr/>
        </p:nvSpPr>
        <p:spPr bwMode="auto">
          <a:xfrm>
            <a:off x="1230313" y="4293146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3383" name="Text Box 58"/>
          <p:cNvSpPr txBox="1">
            <a:spLocks noChangeArrowheads="1"/>
          </p:cNvSpPr>
          <p:nvPr/>
        </p:nvSpPr>
        <p:spPr bwMode="auto">
          <a:xfrm>
            <a:off x="468313" y="3148559"/>
            <a:ext cx="71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pSp>
        <p:nvGrpSpPr>
          <p:cNvPr id="13348" name="Group 61"/>
          <p:cNvGrpSpPr>
            <a:grpSpLocks/>
          </p:cNvGrpSpPr>
          <p:nvPr/>
        </p:nvGrpSpPr>
        <p:grpSpPr bwMode="auto">
          <a:xfrm>
            <a:off x="6289872" y="2483323"/>
            <a:ext cx="990600" cy="609600"/>
            <a:chOff x="2064" y="1536"/>
            <a:chExt cx="624" cy="384"/>
          </a:xfrm>
        </p:grpSpPr>
        <p:sp>
          <p:nvSpPr>
            <p:cNvPr id="13378" name="Arc 62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Arc 63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0" name="Arc 64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Oval 65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49" name="Line 66"/>
          <p:cNvSpPr>
            <a:spLocks noChangeShapeType="1"/>
          </p:cNvSpPr>
          <p:nvPr/>
        </p:nvSpPr>
        <p:spPr bwMode="auto">
          <a:xfrm flipH="1">
            <a:off x="5680272" y="2635723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50" name="Group 67"/>
          <p:cNvGrpSpPr>
            <a:grpSpLocks/>
          </p:cNvGrpSpPr>
          <p:nvPr/>
        </p:nvGrpSpPr>
        <p:grpSpPr bwMode="auto">
          <a:xfrm>
            <a:off x="6289872" y="3702524"/>
            <a:ext cx="990600" cy="609600"/>
            <a:chOff x="2064" y="1536"/>
            <a:chExt cx="624" cy="384"/>
          </a:xfrm>
        </p:grpSpPr>
        <p:sp>
          <p:nvSpPr>
            <p:cNvPr id="13374" name="Arc 68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5" name="Arc 69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6" name="Arc 70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7" name="Oval 71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51" name="Line 72"/>
          <p:cNvSpPr>
            <a:spLocks noChangeShapeType="1"/>
          </p:cNvSpPr>
          <p:nvPr/>
        </p:nvSpPr>
        <p:spPr bwMode="auto">
          <a:xfrm flipH="1">
            <a:off x="5680272" y="4159724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2" name="Line 73"/>
          <p:cNvSpPr>
            <a:spLocks noChangeShapeType="1"/>
          </p:cNvSpPr>
          <p:nvPr/>
        </p:nvSpPr>
        <p:spPr bwMode="auto">
          <a:xfrm>
            <a:off x="7280472" y="2788123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3" name="Line 74"/>
          <p:cNvSpPr>
            <a:spLocks noChangeShapeType="1"/>
          </p:cNvSpPr>
          <p:nvPr/>
        </p:nvSpPr>
        <p:spPr bwMode="auto">
          <a:xfrm>
            <a:off x="7280472" y="4007324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Text Box 75"/>
          <p:cNvSpPr txBox="1">
            <a:spLocks noChangeArrowheads="1"/>
          </p:cNvSpPr>
          <p:nvPr/>
        </p:nvSpPr>
        <p:spPr bwMode="auto">
          <a:xfrm>
            <a:off x="8178997" y="2545236"/>
            <a:ext cx="37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</a:t>
            </a:r>
          </a:p>
        </p:txBody>
      </p:sp>
      <p:sp>
        <p:nvSpPr>
          <p:cNvPr id="13355" name="Text Box 76"/>
          <p:cNvSpPr txBox="1">
            <a:spLocks noChangeArrowheads="1"/>
          </p:cNvSpPr>
          <p:nvPr/>
        </p:nvSpPr>
        <p:spPr bwMode="auto">
          <a:xfrm>
            <a:off x="8152010" y="3778724"/>
            <a:ext cx="45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Q’</a:t>
            </a:r>
          </a:p>
        </p:txBody>
      </p:sp>
      <p:sp>
        <p:nvSpPr>
          <p:cNvPr id="13356" name="Text Box 77"/>
          <p:cNvSpPr txBox="1">
            <a:spLocks noChangeArrowheads="1"/>
          </p:cNvSpPr>
          <p:nvPr/>
        </p:nvSpPr>
        <p:spPr bwMode="auto">
          <a:xfrm>
            <a:off x="5299272" y="2392836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13357" name="Text Box 78"/>
          <p:cNvSpPr txBox="1">
            <a:spLocks noChangeArrowheads="1"/>
          </p:cNvSpPr>
          <p:nvPr/>
        </p:nvSpPr>
        <p:spPr bwMode="auto">
          <a:xfrm>
            <a:off x="5313560" y="3931124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S</a:t>
            </a:r>
          </a:p>
        </p:txBody>
      </p:sp>
      <p:grpSp>
        <p:nvGrpSpPr>
          <p:cNvPr id="13358" name="Group 79"/>
          <p:cNvGrpSpPr>
            <a:grpSpLocks/>
          </p:cNvGrpSpPr>
          <p:nvPr/>
        </p:nvGrpSpPr>
        <p:grpSpPr bwMode="auto">
          <a:xfrm>
            <a:off x="5607247" y="2175348"/>
            <a:ext cx="377825" cy="2441576"/>
            <a:chOff x="864" y="766"/>
            <a:chExt cx="238" cy="1538"/>
          </a:xfrm>
        </p:grpSpPr>
        <p:sp>
          <p:nvSpPr>
            <p:cNvPr id="13372" name="Text Box 80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3373" name="Text Box 81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3360" name="Text Box 83"/>
          <p:cNvSpPr txBox="1">
            <a:spLocks noChangeArrowheads="1"/>
          </p:cNvSpPr>
          <p:nvPr/>
        </p:nvSpPr>
        <p:spPr bwMode="auto">
          <a:xfrm>
            <a:off x="5580111" y="278812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3361" name="Text Box 84"/>
          <p:cNvSpPr txBox="1">
            <a:spLocks noChangeArrowheads="1"/>
          </p:cNvSpPr>
          <p:nvPr/>
        </p:nvSpPr>
        <p:spPr bwMode="auto">
          <a:xfrm>
            <a:off x="5580111" y="355012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66FF66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3362" name="Group 85"/>
          <p:cNvGrpSpPr>
            <a:grpSpLocks/>
          </p:cNvGrpSpPr>
          <p:nvPr/>
        </p:nvGrpSpPr>
        <p:grpSpPr bwMode="auto">
          <a:xfrm>
            <a:off x="5961111" y="2926236"/>
            <a:ext cx="1600200" cy="1081088"/>
            <a:chOff x="1104" y="3207"/>
            <a:chExt cx="1008" cy="681"/>
          </a:xfrm>
        </p:grpSpPr>
        <p:sp>
          <p:nvSpPr>
            <p:cNvPr id="13368" name="Line 86"/>
            <p:cNvSpPr>
              <a:spLocks noChangeShapeType="1"/>
            </p:cNvSpPr>
            <p:nvPr/>
          </p:nvSpPr>
          <p:spPr bwMode="auto">
            <a:xfrm>
              <a:off x="1104" y="321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9" name="Line 87"/>
            <p:cNvSpPr>
              <a:spLocks noChangeShapeType="1"/>
            </p:cNvSpPr>
            <p:nvPr/>
          </p:nvSpPr>
          <p:spPr bwMode="auto">
            <a:xfrm flipV="1">
              <a:off x="2112" y="369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0" name="Line 88"/>
            <p:cNvSpPr>
              <a:spLocks noChangeShapeType="1"/>
            </p:cNvSpPr>
            <p:nvPr/>
          </p:nvSpPr>
          <p:spPr bwMode="auto">
            <a:xfrm>
              <a:off x="1104" y="3207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1" name="Line 89"/>
            <p:cNvSpPr>
              <a:spLocks noChangeShapeType="1"/>
            </p:cNvSpPr>
            <p:nvPr/>
          </p:nvSpPr>
          <p:spPr bwMode="auto">
            <a:xfrm>
              <a:off x="1104" y="3351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63" name="Group 90"/>
          <p:cNvGrpSpPr>
            <a:grpSpLocks/>
          </p:cNvGrpSpPr>
          <p:nvPr/>
        </p:nvGrpSpPr>
        <p:grpSpPr bwMode="auto">
          <a:xfrm>
            <a:off x="5961111" y="2788123"/>
            <a:ext cx="1600200" cy="1066800"/>
            <a:chOff x="1104" y="3120"/>
            <a:chExt cx="1008" cy="672"/>
          </a:xfrm>
        </p:grpSpPr>
        <p:sp>
          <p:nvSpPr>
            <p:cNvPr id="13364" name="Line 91"/>
            <p:cNvSpPr>
              <a:spLocks noChangeShapeType="1"/>
            </p:cNvSpPr>
            <p:nvPr/>
          </p:nvSpPr>
          <p:spPr bwMode="auto">
            <a:xfrm>
              <a:off x="1104" y="3792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5" name="Line 92"/>
            <p:cNvSpPr>
              <a:spLocks noChangeShapeType="1"/>
            </p:cNvSpPr>
            <p:nvPr/>
          </p:nvSpPr>
          <p:spPr bwMode="auto">
            <a:xfrm>
              <a:off x="2112" y="312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6" name="Line 93"/>
            <p:cNvSpPr>
              <a:spLocks noChangeShapeType="1"/>
            </p:cNvSpPr>
            <p:nvPr/>
          </p:nvSpPr>
          <p:spPr bwMode="auto">
            <a:xfrm>
              <a:off x="1104" y="36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7" name="Line 94"/>
            <p:cNvSpPr>
              <a:spLocks noChangeShapeType="1"/>
            </p:cNvSpPr>
            <p:nvPr/>
          </p:nvSpPr>
          <p:spPr bwMode="auto">
            <a:xfrm flipV="1">
              <a:off x="1104" y="3312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44" name="Text Box 97"/>
          <p:cNvSpPr txBox="1">
            <a:spLocks noChangeArrowheads="1"/>
          </p:cNvSpPr>
          <p:nvPr/>
        </p:nvSpPr>
        <p:spPr bwMode="auto">
          <a:xfrm>
            <a:off x="7357565" y="2266331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3345" name="Text Box 98"/>
          <p:cNvSpPr txBox="1">
            <a:spLocks noChangeArrowheads="1"/>
          </p:cNvSpPr>
          <p:nvPr/>
        </p:nvSpPr>
        <p:spPr bwMode="auto">
          <a:xfrm>
            <a:off x="7380311" y="4007322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pic>
        <p:nvPicPr>
          <p:cNvPr id="13330" name="Picture 1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13" name="矩形 112"/>
          <p:cNvSpPr/>
          <p:nvPr/>
        </p:nvSpPr>
        <p:spPr>
          <a:xfrm>
            <a:off x="323528" y="3244652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(a)</a:t>
            </a:r>
            <a:endParaRPr lang="en-US" altLang="zh-CN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999" y="3092922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(b)</a:t>
            </a:r>
            <a:endParaRPr lang="en-US" altLang="zh-CN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2987824" y="2470722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4" name="Text Box 47"/>
          <p:cNvSpPr txBox="1">
            <a:spLocks noChangeArrowheads="1"/>
          </p:cNvSpPr>
          <p:nvPr/>
        </p:nvSpPr>
        <p:spPr bwMode="auto">
          <a:xfrm>
            <a:off x="3059832" y="4151874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20" name="Text Box 47"/>
          <p:cNvSpPr txBox="1">
            <a:spLocks noChangeArrowheads="1"/>
          </p:cNvSpPr>
          <p:nvPr/>
        </p:nvSpPr>
        <p:spPr bwMode="auto">
          <a:xfrm>
            <a:off x="7995740" y="2266331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1" name="Text Box 48"/>
          <p:cNvSpPr txBox="1">
            <a:spLocks noChangeArrowheads="1"/>
          </p:cNvSpPr>
          <p:nvPr/>
        </p:nvSpPr>
        <p:spPr bwMode="auto">
          <a:xfrm>
            <a:off x="7986736" y="4022403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22" name="直接箭头连接符 121"/>
          <p:cNvCxnSpPr>
            <a:stCxn id="13344" idx="3"/>
          </p:cNvCxnSpPr>
          <p:nvPr/>
        </p:nvCxnSpPr>
        <p:spPr bwMode="auto">
          <a:xfrm>
            <a:off x="7678240" y="2494931"/>
            <a:ext cx="3501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/>
          <p:nvPr/>
        </p:nvCxnSpPr>
        <p:spPr bwMode="auto">
          <a:xfrm>
            <a:off x="7763989" y="4259387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 Box 48"/>
          <p:cNvSpPr txBox="1">
            <a:spLocks noChangeArrowheads="1"/>
          </p:cNvSpPr>
          <p:nvPr/>
        </p:nvSpPr>
        <p:spPr bwMode="auto">
          <a:xfrm>
            <a:off x="5004047" y="3543499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cxnSp>
        <p:nvCxnSpPr>
          <p:cNvPr id="125" name="直接箭头连接符 124"/>
          <p:cNvCxnSpPr/>
          <p:nvPr/>
        </p:nvCxnSpPr>
        <p:spPr bwMode="auto">
          <a:xfrm>
            <a:off x="5299272" y="3778723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 Box 48"/>
          <p:cNvSpPr txBox="1">
            <a:spLocks noChangeArrowheads="1"/>
          </p:cNvSpPr>
          <p:nvPr/>
        </p:nvSpPr>
        <p:spPr bwMode="auto">
          <a:xfrm>
            <a:off x="5032894" y="2793802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27" name="直接箭头连接符 126"/>
          <p:cNvCxnSpPr/>
          <p:nvPr/>
        </p:nvCxnSpPr>
        <p:spPr bwMode="auto">
          <a:xfrm>
            <a:off x="5328119" y="3029026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3" name="Text Box 47"/>
          <p:cNvSpPr txBox="1">
            <a:spLocks noChangeArrowheads="1"/>
          </p:cNvSpPr>
          <p:nvPr/>
        </p:nvSpPr>
        <p:spPr bwMode="auto">
          <a:xfrm>
            <a:off x="2987824" y="2470722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3059832" y="4159796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1520" y="2132856"/>
            <a:ext cx="4039640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572000" y="2132856"/>
            <a:ext cx="4176464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5" grpId="0"/>
      <p:bldP spid="198707" grpId="0"/>
      <p:bldP spid="198708" grpId="0" animBg="1"/>
      <p:bldP spid="13384" grpId="0"/>
      <p:bldP spid="13385" grpId="0"/>
      <p:bldP spid="120" grpId="0"/>
      <p:bldP spid="121" grpId="0"/>
      <p:bldP spid="124" grpId="0"/>
      <p:bldP spid="126" grpId="0"/>
      <p:bldP spid="198703" grpId="0"/>
      <p:bldP spid="1987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4"/>
          <p:cNvGrpSpPr>
            <a:grpSpLocks/>
          </p:cNvGrpSpPr>
          <p:nvPr/>
        </p:nvGrpSpPr>
        <p:grpSpPr bwMode="auto">
          <a:xfrm>
            <a:off x="900113" y="2276971"/>
            <a:ext cx="3333750" cy="1995488"/>
            <a:chOff x="874" y="855"/>
            <a:chExt cx="2100" cy="1257"/>
          </a:xfrm>
        </p:grpSpPr>
        <p:grpSp>
          <p:nvGrpSpPr>
            <p:cNvPr id="14422" name="Group 5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4444" name="Arc 6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Arc 7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6" name="Arc 8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7" name="Oval 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423" name="Line 10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424" name="Group 11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4440" name="Arc 12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1" name="Arc 13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2" name="Arc 14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3" name="Oval 1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425" name="Line 16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6" name="Line 17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7" name="Line 18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8" name="Line 19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9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0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1" name="Line 22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2" name="Line 23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3" name="Line 24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4" name="Line 25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5" name="Line 26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6" name="Text Box 27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4437" name="Text Box 28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438" name="Text Box 29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4439" name="Text Box 30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14410" name="Text Box 33"/>
          <p:cNvSpPr txBox="1">
            <a:spLocks noChangeArrowheads="1"/>
          </p:cNvSpPr>
          <p:nvPr/>
        </p:nvSpPr>
        <p:spPr bwMode="auto">
          <a:xfrm>
            <a:off x="1219200" y="2692896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411" name="Text Box 34"/>
          <p:cNvSpPr txBox="1">
            <a:spLocks noChangeArrowheads="1"/>
          </p:cNvSpPr>
          <p:nvPr/>
        </p:nvSpPr>
        <p:spPr bwMode="auto">
          <a:xfrm>
            <a:off x="1219200" y="3454896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66FF66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0749" name="Text Box 45"/>
          <p:cNvSpPr txBox="1">
            <a:spLocks noChangeArrowheads="1"/>
          </p:cNvSpPr>
          <p:nvPr/>
        </p:nvSpPr>
        <p:spPr bwMode="auto">
          <a:xfrm>
            <a:off x="492125" y="973313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</a:rPr>
              <a:t>（3）S = 1, R = 0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200750" name="Text Box 46"/>
          <p:cNvSpPr txBox="1">
            <a:spLocks noChangeArrowheads="1"/>
          </p:cNvSpPr>
          <p:nvPr/>
        </p:nvSpPr>
        <p:spPr bwMode="auto">
          <a:xfrm>
            <a:off x="609600" y="4674096"/>
            <a:ext cx="2940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a.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1" name="Text Box 47"/>
          <p:cNvSpPr txBox="1">
            <a:spLocks noChangeArrowheads="1"/>
          </p:cNvSpPr>
          <p:nvPr/>
        </p:nvSpPr>
        <p:spPr bwMode="auto">
          <a:xfrm>
            <a:off x="2987824" y="2235696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0752" name="Text Box 48"/>
          <p:cNvSpPr txBox="1">
            <a:spLocks noChangeArrowheads="1"/>
          </p:cNvSpPr>
          <p:nvPr/>
        </p:nvSpPr>
        <p:spPr bwMode="auto">
          <a:xfrm>
            <a:off x="2987824" y="3912096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00753" name="Text Box 49"/>
          <p:cNvSpPr txBox="1">
            <a:spLocks noChangeArrowheads="1"/>
          </p:cNvSpPr>
          <p:nvPr/>
        </p:nvSpPr>
        <p:spPr bwMode="auto">
          <a:xfrm>
            <a:off x="971550" y="5301159"/>
            <a:ext cx="2900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4" name="Text Box 50"/>
          <p:cNvSpPr txBox="1">
            <a:spLocks noChangeArrowheads="1"/>
          </p:cNvSpPr>
          <p:nvPr/>
        </p:nvSpPr>
        <p:spPr bwMode="auto">
          <a:xfrm>
            <a:off x="5068600" y="4639766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5" name="Text Box 51"/>
          <p:cNvSpPr txBox="1">
            <a:spLocks noChangeArrowheads="1"/>
          </p:cNvSpPr>
          <p:nvPr/>
        </p:nvSpPr>
        <p:spPr bwMode="auto">
          <a:xfrm>
            <a:off x="5416262" y="5271591"/>
            <a:ext cx="2900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6" name="Text Box 52"/>
          <p:cNvSpPr txBox="1">
            <a:spLocks noChangeArrowheads="1"/>
          </p:cNvSpPr>
          <p:nvPr/>
        </p:nvSpPr>
        <p:spPr bwMode="auto">
          <a:xfrm>
            <a:off x="4066081" y="1093716"/>
            <a:ext cx="3494087" cy="461962"/>
          </a:xfrm>
          <a:prstGeom prst="rect">
            <a:avLst/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  Q’</a:t>
            </a:r>
            <a:r>
              <a:rPr lang="en-US" altLang="zh-CN" sz="2400" b="1" baseline="-25000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4406" name="Group 56"/>
          <p:cNvGrpSpPr>
            <a:grpSpLocks/>
          </p:cNvGrpSpPr>
          <p:nvPr/>
        </p:nvGrpSpPr>
        <p:grpSpPr bwMode="auto">
          <a:xfrm>
            <a:off x="1233488" y="2061072"/>
            <a:ext cx="377825" cy="2441577"/>
            <a:chOff x="864" y="766"/>
            <a:chExt cx="238" cy="1538"/>
          </a:xfrm>
        </p:grpSpPr>
        <p:sp>
          <p:nvSpPr>
            <p:cNvPr id="14408" name="Text Box 57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09" name="Text Box 58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4407" name="Text Box 59"/>
          <p:cNvSpPr txBox="1">
            <a:spLocks noChangeArrowheads="1"/>
          </p:cNvSpPr>
          <p:nvPr/>
        </p:nvSpPr>
        <p:spPr bwMode="auto">
          <a:xfrm>
            <a:off x="323528" y="2975473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ahoma" panose="020B0604030504040204" pitchFamily="34" charset="0"/>
              </a:rPr>
              <a:t>(a)</a:t>
            </a:r>
          </a:p>
        </p:txBody>
      </p:sp>
      <p:grpSp>
        <p:nvGrpSpPr>
          <p:cNvPr id="14372" name="Group 62"/>
          <p:cNvGrpSpPr>
            <a:grpSpLocks/>
          </p:cNvGrpSpPr>
          <p:nvPr/>
        </p:nvGrpSpPr>
        <p:grpSpPr bwMode="auto">
          <a:xfrm>
            <a:off x="6405313" y="2368823"/>
            <a:ext cx="990600" cy="609600"/>
            <a:chOff x="2064" y="1536"/>
            <a:chExt cx="624" cy="384"/>
          </a:xfrm>
        </p:grpSpPr>
        <p:sp>
          <p:nvSpPr>
            <p:cNvPr id="14402" name="Arc 63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3" name="Arc 64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Arc 65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5" name="Oval 66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373" name="Line 67"/>
          <p:cNvSpPr>
            <a:spLocks noChangeShapeType="1"/>
          </p:cNvSpPr>
          <p:nvPr/>
        </p:nvSpPr>
        <p:spPr bwMode="auto">
          <a:xfrm flipH="1">
            <a:off x="5795713" y="2521223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374" name="Group 68"/>
          <p:cNvGrpSpPr>
            <a:grpSpLocks/>
          </p:cNvGrpSpPr>
          <p:nvPr/>
        </p:nvGrpSpPr>
        <p:grpSpPr bwMode="auto">
          <a:xfrm>
            <a:off x="6405313" y="3588023"/>
            <a:ext cx="990600" cy="609600"/>
            <a:chOff x="2064" y="1536"/>
            <a:chExt cx="624" cy="384"/>
          </a:xfrm>
        </p:grpSpPr>
        <p:sp>
          <p:nvSpPr>
            <p:cNvPr id="14398" name="Arc 69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Arc 70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0" name="Arc 71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1" name="Oval 72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375" name="Line 73"/>
          <p:cNvSpPr>
            <a:spLocks noChangeShapeType="1"/>
          </p:cNvSpPr>
          <p:nvPr/>
        </p:nvSpPr>
        <p:spPr bwMode="auto">
          <a:xfrm flipH="1">
            <a:off x="5795713" y="4045223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6" name="Line 74"/>
          <p:cNvSpPr>
            <a:spLocks noChangeShapeType="1"/>
          </p:cNvSpPr>
          <p:nvPr/>
        </p:nvSpPr>
        <p:spPr bwMode="auto">
          <a:xfrm>
            <a:off x="7395914" y="2673623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7" name="Line 75"/>
          <p:cNvSpPr>
            <a:spLocks noChangeShapeType="1"/>
          </p:cNvSpPr>
          <p:nvPr/>
        </p:nvSpPr>
        <p:spPr bwMode="auto">
          <a:xfrm>
            <a:off x="7395914" y="3892823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8" name="Text Box 76"/>
          <p:cNvSpPr txBox="1">
            <a:spLocks noChangeArrowheads="1"/>
          </p:cNvSpPr>
          <p:nvPr/>
        </p:nvSpPr>
        <p:spPr bwMode="auto">
          <a:xfrm>
            <a:off x="8294439" y="2430736"/>
            <a:ext cx="37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</a:t>
            </a:r>
          </a:p>
        </p:txBody>
      </p:sp>
      <p:sp>
        <p:nvSpPr>
          <p:cNvPr id="14379" name="Text Box 77"/>
          <p:cNvSpPr txBox="1">
            <a:spLocks noChangeArrowheads="1"/>
          </p:cNvSpPr>
          <p:nvPr/>
        </p:nvSpPr>
        <p:spPr bwMode="auto">
          <a:xfrm>
            <a:off x="8267451" y="3667398"/>
            <a:ext cx="48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2400" b="1">
                <a:solidFill>
                  <a:schemeClr val="bg2"/>
                </a:solidFill>
              </a:rPr>
              <a:t>’</a:t>
            </a:r>
            <a:endParaRPr lang="en-US" altLang="zh-CN" sz="2400" b="1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14380" name="Text Box 78"/>
          <p:cNvSpPr txBox="1">
            <a:spLocks noChangeArrowheads="1"/>
          </p:cNvSpPr>
          <p:nvPr/>
        </p:nvSpPr>
        <p:spPr bwMode="auto">
          <a:xfrm>
            <a:off x="5414713" y="2278336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14381" name="Text Box 79"/>
          <p:cNvSpPr txBox="1">
            <a:spLocks noChangeArrowheads="1"/>
          </p:cNvSpPr>
          <p:nvPr/>
        </p:nvSpPr>
        <p:spPr bwMode="auto">
          <a:xfrm>
            <a:off x="5429001" y="381662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S</a:t>
            </a:r>
          </a:p>
        </p:txBody>
      </p:sp>
      <p:sp>
        <p:nvSpPr>
          <p:cNvPr id="14396" name="Text Box 81"/>
          <p:cNvSpPr txBox="1">
            <a:spLocks noChangeArrowheads="1"/>
          </p:cNvSpPr>
          <p:nvPr/>
        </p:nvSpPr>
        <p:spPr bwMode="auto">
          <a:xfrm>
            <a:off x="5722688" y="206084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397" name="Text Box 82"/>
          <p:cNvSpPr txBox="1">
            <a:spLocks noChangeArrowheads="1"/>
          </p:cNvSpPr>
          <p:nvPr/>
        </p:nvSpPr>
        <p:spPr bwMode="auto">
          <a:xfrm>
            <a:off x="5722688" y="404522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4383" name="Group 83"/>
          <p:cNvGrpSpPr>
            <a:grpSpLocks/>
          </p:cNvGrpSpPr>
          <p:nvPr/>
        </p:nvGrpSpPr>
        <p:grpSpPr bwMode="auto">
          <a:xfrm>
            <a:off x="6100513" y="2673623"/>
            <a:ext cx="1600200" cy="1219200"/>
            <a:chOff x="1008" y="1152"/>
            <a:chExt cx="1008" cy="768"/>
          </a:xfrm>
        </p:grpSpPr>
        <p:grpSp>
          <p:nvGrpSpPr>
            <p:cNvPr id="14386" name="Group 86"/>
            <p:cNvGrpSpPr>
              <a:grpSpLocks/>
            </p:cNvGrpSpPr>
            <p:nvPr/>
          </p:nvGrpSpPr>
          <p:grpSpPr bwMode="auto">
            <a:xfrm>
              <a:off x="1008" y="1239"/>
              <a:ext cx="1008" cy="681"/>
              <a:chOff x="1104" y="3207"/>
              <a:chExt cx="1008" cy="681"/>
            </a:xfrm>
          </p:grpSpPr>
          <p:sp>
            <p:nvSpPr>
              <p:cNvPr id="14392" name="Line 87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Line 88"/>
              <p:cNvSpPr>
                <a:spLocks noChangeShapeType="1"/>
              </p:cNvSpPr>
              <p:nvPr/>
            </p:nvSpPr>
            <p:spPr bwMode="auto">
              <a:xfrm flipV="1">
                <a:off x="2112" y="36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4" name="Line 89"/>
              <p:cNvSpPr>
                <a:spLocks noChangeShapeType="1"/>
              </p:cNvSpPr>
              <p:nvPr/>
            </p:nvSpPr>
            <p:spPr bwMode="auto">
              <a:xfrm>
                <a:off x="1104" y="3207"/>
                <a:ext cx="0" cy="153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5" name="Line 90"/>
              <p:cNvSpPr>
                <a:spLocks noChangeShapeType="1"/>
              </p:cNvSpPr>
              <p:nvPr/>
            </p:nvSpPr>
            <p:spPr bwMode="auto">
              <a:xfrm>
                <a:off x="1104" y="3351"/>
                <a:ext cx="1008" cy="34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387" name="Group 91"/>
            <p:cNvGrpSpPr>
              <a:grpSpLocks/>
            </p:cNvGrpSpPr>
            <p:nvPr/>
          </p:nvGrpSpPr>
          <p:grpSpPr bwMode="auto">
            <a:xfrm>
              <a:off x="1008" y="1152"/>
              <a:ext cx="1008" cy="672"/>
              <a:chOff x="1104" y="3120"/>
              <a:chExt cx="1008" cy="672"/>
            </a:xfrm>
          </p:grpSpPr>
          <p:sp>
            <p:nvSpPr>
              <p:cNvPr id="14388" name="Line 92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9" name="Line 93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0" name="Line 94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1" name="Line 9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1008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371" name="Text Box 96"/>
          <p:cNvSpPr txBox="1">
            <a:spLocks noChangeArrowheads="1"/>
          </p:cNvSpPr>
          <p:nvPr/>
        </p:nvSpPr>
        <p:spPr bwMode="auto">
          <a:xfrm>
            <a:off x="4558655" y="3053903"/>
            <a:ext cx="73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ahoma" panose="020B0604030504040204" pitchFamily="34" charset="0"/>
              </a:rPr>
              <a:t>(b)</a:t>
            </a:r>
            <a:endParaRPr lang="zh-CN" altLang="en-US" sz="28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4369" name="Text Box 99"/>
          <p:cNvSpPr txBox="1">
            <a:spLocks noChangeArrowheads="1"/>
          </p:cNvSpPr>
          <p:nvPr/>
        </p:nvSpPr>
        <p:spPr bwMode="auto">
          <a:xfrm>
            <a:off x="8172399" y="3933626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00804" name="Text Box 100"/>
          <p:cNvSpPr txBox="1">
            <a:spLocks noChangeArrowheads="1"/>
          </p:cNvSpPr>
          <p:nvPr/>
        </p:nvSpPr>
        <p:spPr bwMode="auto">
          <a:xfrm>
            <a:off x="7524002" y="2250132"/>
            <a:ext cx="360363" cy="3911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pic>
        <p:nvPicPr>
          <p:cNvPr id="14354" name="Picture 11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13" name="Text Box 47"/>
          <p:cNvSpPr txBox="1">
            <a:spLocks noChangeArrowheads="1"/>
          </p:cNvSpPr>
          <p:nvPr/>
        </p:nvSpPr>
        <p:spPr bwMode="auto">
          <a:xfrm>
            <a:off x="2987824" y="2243283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4" name="Text Box 48"/>
          <p:cNvSpPr txBox="1">
            <a:spLocks noChangeArrowheads="1"/>
          </p:cNvSpPr>
          <p:nvPr/>
        </p:nvSpPr>
        <p:spPr bwMode="auto">
          <a:xfrm>
            <a:off x="2987824" y="3907904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5" name="Text Box 82"/>
          <p:cNvSpPr txBox="1">
            <a:spLocks noChangeArrowheads="1"/>
          </p:cNvSpPr>
          <p:nvPr/>
        </p:nvSpPr>
        <p:spPr bwMode="auto">
          <a:xfrm>
            <a:off x="7506540" y="3908474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6" name="Text Box 33"/>
          <p:cNvSpPr txBox="1">
            <a:spLocks noChangeArrowheads="1"/>
          </p:cNvSpPr>
          <p:nvPr/>
        </p:nvSpPr>
        <p:spPr bwMode="auto">
          <a:xfrm>
            <a:off x="5724125" y="261233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7" name="Text Box 34"/>
          <p:cNvSpPr txBox="1">
            <a:spLocks noChangeArrowheads="1"/>
          </p:cNvSpPr>
          <p:nvPr/>
        </p:nvSpPr>
        <p:spPr bwMode="auto">
          <a:xfrm>
            <a:off x="5724125" y="3476426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66FF66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8129857" y="2205434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19" name="直接箭头连接符 118"/>
          <p:cNvCxnSpPr/>
          <p:nvPr/>
        </p:nvCxnSpPr>
        <p:spPr bwMode="auto">
          <a:xfrm>
            <a:off x="7812357" y="2434034"/>
            <a:ext cx="3501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箭头连接符 119"/>
          <p:cNvCxnSpPr/>
          <p:nvPr/>
        </p:nvCxnSpPr>
        <p:spPr bwMode="auto">
          <a:xfrm>
            <a:off x="7822254" y="4149650"/>
            <a:ext cx="3501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Text Box 48"/>
          <p:cNvSpPr txBox="1">
            <a:spLocks noChangeArrowheads="1"/>
          </p:cNvSpPr>
          <p:nvPr/>
        </p:nvSpPr>
        <p:spPr bwMode="auto">
          <a:xfrm>
            <a:off x="5148061" y="2649787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5443286" y="2872706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48"/>
          <p:cNvSpPr txBox="1">
            <a:spLocks noChangeArrowheads="1"/>
          </p:cNvSpPr>
          <p:nvPr/>
        </p:nvSpPr>
        <p:spPr bwMode="auto">
          <a:xfrm>
            <a:off x="5187429" y="3471391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24" name="直接箭头连接符 123"/>
          <p:cNvCxnSpPr/>
          <p:nvPr/>
        </p:nvCxnSpPr>
        <p:spPr bwMode="auto">
          <a:xfrm>
            <a:off x="5443288" y="3707185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矩形 91"/>
          <p:cNvSpPr/>
          <p:nvPr/>
        </p:nvSpPr>
        <p:spPr bwMode="auto">
          <a:xfrm>
            <a:off x="251520" y="1916832"/>
            <a:ext cx="4039640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572000" y="1916832"/>
            <a:ext cx="4101852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53" grpId="0"/>
      <p:bldP spid="200755" grpId="0"/>
      <p:bldP spid="200756" grpId="0" animBg="1"/>
      <p:bldP spid="14396" grpId="0"/>
      <p:bldP spid="14397" grpId="0"/>
      <p:bldP spid="14369" grpId="0"/>
      <p:bldP spid="113" grpId="0"/>
      <p:bldP spid="114" grpId="0"/>
      <p:bldP spid="118" grpId="0"/>
      <p:bldP spid="121" grpId="0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1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3" name="Group 121"/>
          <p:cNvGrpSpPr>
            <a:grpSpLocks/>
          </p:cNvGrpSpPr>
          <p:nvPr/>
        </p:nvGrpSpPr>
        <p:grpSpPr bwMode="auto">
          <a:xfrm>
            <a:off x="3110458" y="3003525"/>
            <a:ext cx="3333750" cy="1995488"/>
            <a:chOff x="874" y="855"/>
            <a:chExt cx="2100" cy="1257"/>
          </a:xfrm>
        </p:grpSpPr>
        <p:grpSp>
          <p:nvGrpSpPr>
            <p:cNvPr id="15375" name="Group 122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5397" name="Arc 123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Arc 124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Arc 125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Oval 126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76" name="Line 127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377" name="Group 128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5393" name="Arc 129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Arc 130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Arc 131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Oval 132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78" name="Line 133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134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135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136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Line 137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138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139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Line 140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141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142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Line 143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Text Box 144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5390" name="Text Box 145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391" name="Text Box 146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5392" name="Text Box 147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199829" name="Text Box 149"/>
          <p:cNvSpPr txBox="1">
            <a:spLocks noChangeArrowheads="1"/>
          </p:cNvSpPr>
          <p:nvPr/>
        </p:nvSpPr>
        <p:spPr bwMode="auto">
          <a:xfrm>
            <a:off x="774799" y="1032817"/>
            <a:ext cx="245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</a:rPr>
              <a:t>（4）S = R = 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5471070" y="2962250"/>
            <a:ext cx="336550" cy="2133600"/>
            <a:chOff x="2054" y="864"/>
            <a:chExt cx="212" cy="1344"/>
          </a:xfrm>
        </p:grpSpPr>
        <p:sp>
          <p:nvSpPr>
            <p:cNvPr id="15373" name="Text Box 151"/>
            <p:cNvSpPr txBox="1">
              <a:spLocks noChangeArrowheads="1"/>
            </p:cNvSpPr>
            <p:nvPr/>
          </p:nvSpPr>
          <p:spPr bwMode="auto">
            <a:xfrm>
              <a:off x="2054" y="864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5374" name="Text Box 152"/>
            <p:cNvSpPr txBox="1">
              <a:spLocks noChangeArrowheads="1"/>
            </p:cNvSpPr>
            <p:nvPr/>
          </p:nvSpPr>
          <p:spPr bwMode="auto">
            <a:xfrm>
              <a:off x="2064" y="192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99833" name="Text Box 153"/>
          <p:cNvSpPr txBox="1">
            <a:spLocks noChangeArrowheads="1"/>
          </p:cNvSpPr>
          <p:nvPr/>
        </p:nvSpPr>
        <p:spPr bwMode="auto">
          <a:xfrm>
            <a:off x="3372743" y="1648104"/>
            <a:ext cx="3517900" cy="850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不允许出现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baseline="50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Q’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baseline="50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0</a:t>
            </a:r>
          </a:p>
        </p:txBody>
      </p: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3397795" y="2787625"/>
            <a:ext cx="377825" cy="2441575"/>
            <a:chOff x="864" y="766"/>
            <a:chExt cx="238" cy="1538"/>
          </a:xfrm>
        </p:grpSpPr>
        <p:sp>
          <p:nvSpPr>
            <p:cNvPr id="15371" name="Text Box 156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372" name="Text Box 157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83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16"/>
          <p:cNvSpPr txBox="1">
            <a:spLocks noChangeArrowheads="1"/>
          </p:cNvSpPr>
          <p:nvPr/>
        </p:nvSpPr>
        <p:spPr bwMode="auto">
          <a:xfrm>
            <a:off x="719410" y="836712"/>
            <a:ext cx="7164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次态的表达式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特性方程，次态方程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741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1480061"/>
            <a:ext cx="18764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755576" y="4725144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1741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384968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2916238" y="3606800"/>
            <a:ext cx="1295400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13" name="Text Box 153"/>
          <p:cNvSpPr txBox="1">
            <a:spLocks noChangeArrowheads="1"/>
          </p:cNvSpPr>
          <p:nvPr/>
        </p:nvSpPr>
        <p:spPr bwMode="auto">
          <a:xfrm>
            <a:off x="6408737" y="2158009"/>
            <a:ext cx="2555751" cy="52322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r>
              <a:rPr lang="en-US" altLang="zh-CN" sz="2800" b="1" baseline="3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800" b="1" baseline="5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=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S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’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endParaRPr lang="en-US" altLang="zh-CN" sz="2800" b="1" i="1" dirty="0">
              <a:solidFill>
                <a:schemeClr val="bg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1863" y="2928937"/>
            <a:ext cx="1909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800" b="1" i="1" dirty="0" smtClean="0">
                <a:latin typeface="+mn-lt"/>
                <a:ea typeface="黑体" panose="02010609060101010101" pitchFamily="49" charset="-122"/>
              </a:rPr>
              <a:t>SR = 0</a:t>
            </a:r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）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202" y="4881916"/>
            <a:ext cx="1538436" cy="1595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00113" y="836712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驱动表（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Driving table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18435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219700" y="2518370"/>
            <a:ext cx="3124200" cy="2416175"/>
            <a:chOff x="3264" y="1872"/>
            <a:chExt cx="1968" cy="1522"/>
          </a:xfrm>
        </p:grpSpPr>
        <p:sp>
          <p:nvSpPr>
            <p:cNvPr id="18445" name="Text Box 19"/>
            <p:cNvSpPr txBox="1">
              <a:spLocks noChangeArrowheads="1"/>
            </p:cNvSpPr>
            <p:nvPr/>
          </p:nvSpPr>
          <p:spPr bwMode="auto">
            <a:xfrm>
              <a:off x="3264" y="1872"/>
              <a:ext cx="1968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i="1" dirty="0" err="1">
                  <a:solidFill>
                    <a:schemeClr val="bg2"/>
                  </a:solidFill>
                </a:rPr>
                <a:t>Q</a:t>
              </a:r>
              <a:r>
                <a:rPr lang="en-US" altLang="zh-CN" sz="2400" b="1" i="1" baseline="-30000" dirty="0" err="1">
                  <a:solidFill>
                    <a:schemeClr val="bg2"/>
                  </a:solidFill>
                </a:rPr>
                <a:t>n</a:t>
              </a:r>
              <a:r>
                <a:rPr lang="en-US" altLang="zh-CN" sz="2400" b="1" baseline="-30000" dirty="0">
                  <a:solidFill>
                    <a:schemeClr val="bg2"/>
                  </a:solidFill>
                </a:rPr>
                <a:t>            </a:t>
              </a:r>
              <a:r>
                <a:rPr lang="en-US" altLang="zh-CN" sz="2400" b="1" i="1" dirty="0">
                  <a:solidFill>
                    <a:schemeClr val="bg2"/>
                  </a:solidFill>
                </a:rPr>
                <a:t>Q</a:t>
              </a:r>
              <a:r>
                <a:rPr lang="en-US" altLang="zh-CN" sz="2400" b="1" i="1" baseline="-30000" dirty="0">
                  <a:solidFill>
                    <a:schemeClr val="bg2"/>
                  </a:solidFill>
                </a:rPr>
                <a:t>n</a:t>
              </a:r>
              <a:r>
                <a:rPr lang="en-US" altLang="zh-CN" sz="2400" b="1" baseline="-30000" dirty="0">
                  <a:solidFill>
                    <a:schemeClr val="bg2"/>
                  </a:solidFill>
                </a:rPr>
                <a:t>+1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   </a:t>
              </a:r>
              <a:r>
                <a:rPr lang="en-US" altLang="zh-CN" sz="2400" b="1" i="1" dirty="0" smtClean="0">
                  <a:solidFill>
                    <a:schemeClr val="bg2"/>
                  </a:solidFill>
                </a:rPr>
                <a:t>S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     </a:t>
              </a:r>
              <a:r>
                <a:rPr lang="en-US" altLang="zh-CN" sz="2400" b="1" i="1" dirty="0" smtClean="0">
                  <a:solidFill>
                    <a:schemeClr val="bg2"/>
                  </a:solidFill>
                </a:rPr>
                <a:t>R</a:t>
              </a:r>
              <a:endParaRPr lang="en-US" altLang="zh-CN" sz="2400" b="1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 0          0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        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0    ×</a:t>
              </a:r>
              <a:endParaRPr lang="en-US" altLang="zh-CN" sz="2400" b="1" baseline="-300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 0          1   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1     0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 1          0   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0     1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 1          1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       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×    0</a:t>
              </a:r>
              <a:endParaRPr lang="en-US" altLang="zh-CN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18446" name="Line 20"/>
            <p:cNvSpPr>
              <a:spLocks noChangeShapeType="1"/>
            </p:cNvSpPr>
            <p:nvPr/>
          </p:nvSpPr>
          <p:spPr bwMode="auto">
            <a:xfrm flipH="1">
              <a:off x="4453" y="1885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21"/>
            <p:cNvSpPr>
              <a:spLocks noChangeShapeType="1"/>
            </p:cNvSpPr>
            <p:nvPr/>
          </p:nvSpPr>
          <p:spPr bwMode="auto">
            <a:xfrm>
              <a:off x="3264" y="2160"/>
              <a:ext cx="196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22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Line 23"/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Line 24"/>
            <p:cNvSpPr>
              <a:spLocks noChangeShapeType="1"/>
            </p:cNvSpPr>
            <p:nvPr/>
          </p:nvSpPr>
          <p:spPr bwMode="auto">
            <a:xfrm>
              <a:off x="3744" y="264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25"/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Line 26"/>
            <p:cNvSpPr>
              <a:spLocks noChangeShapeType="1"/>
            </p:cNvSpPr>
            <p:nvPr/>
          </p:nvSpPr>
          <p:spPr bwMode="auto">
            <a:xfrm>
              <a:off x="3744" y="326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7" name="Text Box 18"/>
          <p:cNvSpPr txBox="1">
            <a:spLocks noChangeArrowheads="1"/>
          </p:cNvSpPr>
          <p:nvPr/>
        </p:nvSpPr>
        <p:spPr bwMode="auto">
          <a:xfrm>
            <a:off x="5762625" y="1700808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驱动表</a:t>
            </a:r>
          </a:p>
        </p:txBody>
      </p:sp>
      <p:pic>
        <p:nvPicPr>
          <p:cNvPr id="1843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29445"/>
            <a:ext cx="3849688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20"/>
          <p:cNvSpPr txBox="1">
            <a:spLocks noChangeArrowheads="1"/>
          </p:cNvSpPr>
          <p:nvPr/>
        </p:nvSpPr>
        <p:spPr bwMode="auto">
          <a:xfrm>
            <a:off x="684213" y="170080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3563938" y="3574058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folHlink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8443" name="TextBox 19"/>
          <p:cNvSpPr txBox="1">
            <a:spLocks noChangeArrowheads="1"/>
          </p:cNvSpPr>
          <p:nvPr/>
        </p:nvSpPr>
        <p:spPr bwMode="auto">
          <a:xfrm>
            <a:off x="2987675" y="4534495"/>
            <a:ext cx="1296988" cy="831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1844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896641"/>
            <a:ext cx="3267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827584" y="836712"/>
            <a:ext cx="838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(6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另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一种形式的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RS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214813" y="2277641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4214813" y="2855491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214813" y="3426991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72313" y="2250654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072313" y="2852936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72313" y="3501008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4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149304"/>
            <a:ext cx="1918138" cy="15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2816"/>
            <a:ext cx="23185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9472" name="TextBox 17"/>
          <p:cNvSpPr txBox="1">
            <a:spLocks noChangeArrowheads="1"/>
          </p:cNvSpPr>
          <p:nvPr/>
        </p:nvSpPr>
        <p:spPr bwMode="auto">
          <a:xfrm>
            <a:off x="6519863" y="3988966"/>
            <a:ext cx="1295400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2"/>
          <p:cNvSpPr txBox="1">
            <a:spLocks noChangeArrowheads="1"/>
          </p:cNvSpPr>
          <p:nvPr/>
        </p:nvSpPr>
        <p:spPr bwMode="auto">
          <a:xfrm>
            <a:off x="755650" y="1038225"/>
            <a:ext cx="309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(7) </a:t>
            </a: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应用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861219" y="1988840"/>
            <a:ext cx="7637462" cy="39456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构成其他锁存器、触发器；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消除机械开关的触点抖动：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bg2"/>
                </a:solidFill>
              </a:rPr>
              <a:t>       基本 </a:t>
            </a:r>
            <a:r>
              <a:rPr lang="en-US" altLang="zh-CN" dirty="0" smtClean="0">
                <a:solidFill>
                  <a:schemeClr val="bg2"/>
                </a:solidFill>
              </a:rPr>
              <a:t>S- R </a:t>
            </a:r>
            <a:r>
              <a:rPr lang="zh-CN" altLang="zh-CN" dirty="0" smtClean="0">
                <a:solidFill>
                  <a:schemeClr val="bg2"/>
                </a:solidFill>
              </a:rPr>
              <a:t>触发器</a:t>
            </a:r>
            <a:r>
              <a:rPr lang="zh-CN" altLang="zh-CN" dirty="0">
                <a:solidFill>
                  <a:schemeClr val="bg2"/>
                </a:solidFill>
              </a:rPr>
              <a:t>的一个重要特性</a:t>
            </a:r>
            <a:r>
              <a:rPr lang="zh-CN" altLang="zh-CN" dirty="0" smtClean="0">
                <a:solidFill>
                  <a:schemeClr val="bg2"/>
                </a:solidFill>
              </a:rPr>
              <a:t>：如果</a:t>
            </a:r>
            <a:r>
              <a:rPr lang="zh-CN" altLang="zh-CN" dirty="0">
                <a:solidFill>
                  <a:schemeClr val="bg2"/>
                </a:solidFill>
              </a:rPr>
              <a:t>连续出现多个置0或置1信号，只有第一个置0或置1信号起作用</a:t>
            </a:r>
            <a:r>
              <a:rPr lang="zh-CN" altLang="zh-CN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</a:t>
            </a:r>
            <a:r>
              <a:rPr lang="zh-CN" altLang="zh-CN" dirty="0" smtClean="0">
                <a:solidFill>
                  <a:schemeClr val="bg2"/>
                </a:solidFill>
              </a:rPr>
              <a:t>利用</a:t>
            </a:r>
            <a:r>
              <a:rPr lang="zh-CN" altLang="zh-CN" dirty="0">
                <a:solidFill>
                  <a:schemeClr val="bg2"/>
                </a:solidFill>
              </a:rPr>
              <a:t>这一特性可消除机械开关的触点抖动</a:t>
            </a:r>
            <a:r>
              <a:rPr lang="zh-CN" altLang="zh-CN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2"/>
          <p:cNvSpPr txBox="1">
            <a:spLocks noChangeArrowheads="1"/>
          </p:cNvSpPr>
          <p:nvPr/>
        </p:nvSpPr>
        <p:spPr bwMode="auto">
          <a:xfrm>
            <a:off x="755650" y="103822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(7)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应用</a:t>
            </a:r>
          </a:p>
        </p:txBody>
      </p:sp>
      <p:grpSp>
        <p:nvGrpSpPr>
          <p:cNvPr id="20486" name="Group 38"/>
          <p:cNvGrpSpPr>
            <a:grpSpLocks/>
          </p:cNvGrpSpPr>
          <p:nvPr/>
        </p:nvGrpSpPr>
        <p:grpSpPr bwMode="auto">
          <a:xfrm>
            <a:off x="250825" y="1700213"/>
            <a:ext cx="4681538" cy="4667250"/>
            <a:chOff x="240" y="1092"/>
            <a:chExt cx="2949" cy="2940"/>
          </a:xfrm>
        </p:grpSpPr>
        <p:grpSp>
          <p:nvGrpSpPr>
            <p:cNvPr id="20518" name="Group 39"/>
            <p:cNvGrpSpPr>
              <a:grpSpLocks/>
            </p:cNvGrpSpPr>
            <p:nvPr/>
          </p:nvGrpSpPr>
          <p:grpSpPr bwMode="auto">
            <a:xfrm>
              <a:off x="240" y="1200"/>
              <a:ext cx="2949" cy="2832"/>
              <a:chOff x="240" y="816"/>
              <a:chExt cx="2949" cy="2832"/>
            </a:xfrm>
          </p:grpSpPr>
          <p:sp>
            <p:nvSpPr>
              <p:cNvPr id="20521" name="Line 40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2" name="Line 41"/>
              <p:cNvSpPr>
                <a:spLocks noChangeShapeType="1"/>
              </p:cNvSpPr>
              <p:nvPr/>
            </p:nvSpPr>
            <p:spPr bwMode="auto">
              <a:xfrm flipV="1">
                <a:off x="1558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523" name="Group 42"/>
              <p:cNvGrpSpPr>
                <a:grpSpLocks/>
              </p:cNvGrpSpPr>
              <p:nvPr/>
            </p:nvGrpSpPr>
            <p:grpSpPr bwMode="auto">
              <a:xfrm rot="-5400000">
                <a:off x="471" y="1534"/>
                <a:ext cx="676" cy="480"/>
                <a:chOff x="1200" y="1056"/>
                <a:chExt cx="676" cy="336"/>
              </a:xfrm>
            </p:grpSpPr>
            <p:sp>
              <p:nvSpPr>
                <p:cNvPr id="664619" name="Rectangle 43"/>
                <p:cNvSpPr>
                  <a:spLocks noChangeArrowheads="1"/>
                </p:cNvSpPr>
                <p:nvPr/>
              </p:nvSpPr>
              <p:spPr bwMode="auto">
                <a:xfrm>
                  <a:off x="1488" y="1056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0569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1152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0" name="Line 45"/>
                <p:cNvSpPr>
                  <a:spLocks noChangeShapeType="1"/>
                </p:cNvSpPr>
                <p:nvPr/>
              </p:nvSpPr>
              <p:spPr bwMode="auto">
                <a:xfrm>
                  <a:off x="1200" y="129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1" name="Oval 46"/>
                <p:cNvSpPr>
                  <a:spLocks noChangeArrowheads="1"/>
                </p:cNvSpPr>
                <p:nvPr/>
              </p:nvSpPr>
              <p:spPr bwMode="auto">
                <a:xfrm>
                  <a:off x="1780" y="1180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20524" name="Group 47"/>
              <p:cNvGrpSpPr>
                <a:grpSpLocks/>
              </p:cNvGrpSpPr>
              <p:nvPr/>
            </p:nvGrpSpPr>
            <p:grpSpPr bwMode="auto">
              <a:xfrm rot="-5400000">
                <a:off x="2048" y="1534"/>
                <a:ext cx="676" cy="480"/>
                <a:chOff x="1200" y="1056"/>
                <a:chExt cx="676" cy="336"/>
              </a:xfrm>
            </p:grpSpPr>
            <p:sp>
              <p:nvSpPr>
                <p:cNvPr id="664624" name="Rectangle 48"/>
                <p:cNvSpPr>
                  <a:spLocks noChangeArrowheads="1"/>
                </p:cNvSpPr>
                <p:nvPr/>
              </p:nvSpPr>
              <p:spPr bwMode="auto">
                <a:xfrm>
                  <a:off x="1488" y="1056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0565" name="Line 49"/>
                <p:cNvSpPr>
                  <a:spLocks noChangeShapeType="1"/>
                </p:cNvSpPr>
                <p:nvPr/>
              </p:nvSpPr>
              <p:spPr bwMode="auto">
                <a:xfrm>
                  <a:off x="1200" y="1152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6" name="Line 50"/>
                <p:cNvSpPr>
                  <a:spLocks noChangeShapeType="1"/>
                </p:cNvSpPr>
                <p:nvPr/>
              </p:nvSpPr>
              <p:spPr bwMode="auto">
                <a:xfrm>
                  <a:off x="1200" y="129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7" name="Oval 51"/>
                <p:cNvSpPr>
                  <a:spLocks noChangeArrowheads="1"/>
                </p:cNvSpPr>
                <p:nvPr/>
              </p:nvSpPr>
              <p:spPr bwMode="auto">
                <a:xfrm>
                  <a:off x="1780" y="1180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0525" name="Line 52"/>
              <p:cNvSpPr>
                <a:spLocks noChangeShapeType="1"/>
              </p:cNvSpPr>
              <p:nvPr/>
            </p:nvSpPr>
            <p:spPr bwMode="auto">
              <a:xfrm>
                <a:off x="912" y="2108"/>
                <a:ext cx="3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6" name="Line 53"/>
              <p:cNvSpPr>
                <a:spLocks noChangeShapeType="1"/>
              </p:cNvSpPr>
              <p:nvPr/>
            </p:nvSpPr>
            <p:spPr bwMode="auto">
              <a:xfrm flipV="1">
                <a:off x="2389" y="114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7" name="Line 54"/>
              <p:cNvSpPr>
                <a:spLocks noChangeShapeType="1"/>
              </p:cNvSpPr>
              <p:nvPr/>
            </p:nvSpPr>
            <p:spPr bwMode="auto">
              <a:xfrm flipH="1" flipV="1">
                <a:off x="2009" y="1292"/>
                <a:ext cx="38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8" name="Line 55"/>
              <p:cNvSpPr>
                <a:spLocks noChangeShapeType="1"/>
              </p:cNvSpPr>
              <p:nvPr/>
            </p:nvSpPr>
            <p:spPr bwMode="auto">
              <a:xfrm flipH="1">
                <a:off x="1255" y="1292"/>
                <a:ext cx="754" cy="816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9" name="Line 56"/>
              <p:cNvSpPr>
                <a:spLocks noChangeShapeType="1"/>
              </p:cNvSpPr>
              <p:nvPr/>
            </p:nvSpPr>
            <p:spPr bwMode="auto">
              <a:xfrm flipV="1">
                <a:off x="812" y="114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0" name="Line 57"/>
              <p:cNvSpPr>
                <a:spLocks noChangeShapeType="1"/>
              </p:cNvSpPr>
              <p:nvPr/>
            </p:nvSpPr>
            <p:spPr bwMode="auto">
              <a:xfrm>
                <a:off x="812" y="1292"/>
                <a:ext cx="4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1" name="Line 58"/>
              <p:cNvSpPr>
                <a:spLocks noChangeShapeType="1"/>
              </p:cNvSpPr>
              <p:nvPr/>
            </p:nvSpPr>
            <p:spPr bwMode="auto">
              <a:xfrm flipH="1">
                <a:off x="1941" y="2108"/>
                <a:ext cx="34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2" name="Line 59"/>
              <p:cNvSpPr>
                <a:spLocks noChangeShapeType="1"/>
              </p:cNvSpPr>
              <p:nvPr/>
            </p:nvSpPr>
            <p:spPr bwMode="auto">
              <a:xfrm flipH="1" flipV="1">
                <a:off x="1255" y="1292"/>
                <a:ext cx="686" cy="816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3" name="Line 60"/>
              <p:cNvSpPr>
                <a:spLocks noChangeShapeType="1"/>
              </p:cNvSpPr>
              <p:nvPr/>
            </p:nvSpPr>
            <p:spPr bwMode="auto">
              <a:xfrm>
                <a:off x="706" y="1964"/>
                <a:ext cx="0" cy="336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4" name="Line 61"/>
              <p:cNvSpPr>
                <a:spLocks noChangeShapeType="1"/>
              </p:cNvSpPr>
              <p:nvPr/>
            </p:nvSpPr>
            <p:spPr bwMode="auto">
              <a:xfrm>
                <a:off x="2489" y="201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4639" name="Text Box 63"/>
              <p:cNvSpPr txBox="1">
                <a:spLocks noChangeArrowheads="1"/>
              </p:cNvSpPr>
              <p:nvPr/>
            </p:nvSpPr>
            <p:spPr bwMode="auto">
              <a:xfrm>
                <a:off x="432" y="816"/>
                <a:ext cx="54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64641" name="Text Box 65"/>
              <p:cNvSpPr txBox="1">
                <a:spLocks noChangeArrowheads="1"/>
              </p:cNvSpPr>
              <p:nvPr/>
            </p:nvSpPr>
            <p:spPr bwMode="auto">
              <a:xfrm>
                <a:off x="2078" y="816"/>
                <a:ext cx="48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64642" name="Text Box 66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75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664643" name="Text Box 67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54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  <a:endPara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64644" name="Text Box 68"/>
              <p:cNvSpPr txBox="1">
                <a:spLocks noChangeArrowheads="1"/>
              </p:cNvSpPr>
              <p:nvPr/>
            </p:nvSpPr>
            <p:spPr bwMode="auto">
              <a:xfrm>
                <a:off x="606" y="1493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64645" name="Text Box 69"/>
              <p:cNvSpPr txBox="1">
                <a:spLocks noChangeArrowheads="1"/>
              </p:cNvSpPr>
              <p:nvPr/>
            </p:nvSpPr>
            <p:spPr bwMode="auto">
              <a:xfrm>
                <a:off x="2202" y="1488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0541" name="Rectangle 70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336" cy="96"/>
              </a:xfrm>
              <a:prstGeom prst="rect">
                <a:avLst/>
              </a:prstGeom>
              <a:solidFill>
                <a:schemeClr val="hlink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2" name="Rectangle 7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336" cy="96"/>
              </a:xfrm>
              <a:prstGeom prst="rect">
                <a:avLst/>
              </a:prstGeom>
              <a:solidFill>
                <a:schemeClr val="hlink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3" name="Oval 72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4" name="Oval 73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5" name="Oval 74"/>
              <p:cNvSpPr>
                <a:spLocks noChangeArrowheads="1"/>
              </p:cNvSpPr>
              <p:nvPr/>
            </p:nvSpPr>
            <p:spPr bwMode="auto">
              <a:xfrm>
                <a:off x="1499" y="2352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6" name="Oval 75"/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7" name="Line 76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48" name="Oval 77"/>
              <p:cNvSpPr>
                <a:spLocks noChangeArrowheads="1"/>
              </p:cNvSpPr>
              <p:nvPr/>
            </p:nvSpPr>
            <p:spPr bwMode="auto">
              <a:xfrm>
                <a:off x="1536" y="266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64654" name="Text Box 78"/>
              <p:cNvSpPr txBox="1">
                <a:spLocks noChangeArrowheads="1"/>
              </p:cNvSpPr>
              <p:nvPr/>
            </p:nvSpPr>
            <p:spPr bwMode="auto">
              <a:xfrm>
                <a:off x="960" y="2784"/>
                <a:ext cx="52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1K</a:t>
                </a:r>
              </a:p>
            </p:txBody>
          </p:sp>
          <p:sp>
            <p:nvSpPr>
              <p:cNvPr id="664655" name="Text Box 79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52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1K</a:t>
                </a:r>
              </a:p>
            </p:txBody>
          </p:sp>
          <p:sp>
            <p:nvSpPr>
              <p:cNvPr id="664656" name="Text Box 80"/>
              <p:cNvSpPr txBox="1">
                <a:spLocks noChangeArrowheads="1"/>
              </p:cNvSpPr>
              <p:nvPr/>
            </p:nvSpPr>
            <p:spPr bwMode="auto">
              <a:xfrm>
                <a:off x="1584" y="2208"/>
                <a:ext cx="57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+5V</a:t>
                </a:r>
              </a:p>
            </p:txBody>
          </p:sp>
          <p:sp>
            <p:nvSpPr>
              <p:cNvPr id="20552" name="Line 81"/>
              <p:cNvSpPr>
                <a:spLocks noChangeShapeType="1"/>
              </p:cNvSpPr>
              <p:nvPr/>
            </p:nvSpPr>
            <p:spPr bwMode="auto">
              <a:xfrm flipH="1">
                <a:off x="720" y="268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3" name="Line 82"/>
              <p:cNvSpPr>
                <a:spLocks noChangeShapeType="1"/>
              </p:cNvSpPr>
              <p:nvPr/>
            </p:nvSpPr>
            <p:spPr bwMode="auto">
              <a:xfrm flipV="1">
                <a:off x="705" y="2208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4" name="Line 83"/>
              <p:cNvSpPr>
                <a:spLocks noChangeShapeType="1"/>
              </p:cNvSpPr>
              <p:nvPr/>
            </p:nvSpPr>
            <p:spPr bwMode="auto">
              <a:xfrm>
                <a:off x="2489" y="2215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5" name="Line 84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31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6" name="Line 85"/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7" name="Line 86"/>
              <p:cNvSpPr>
                <a:spLocks noChangeShapeType="1"/>
              </p:cNvSpPr>
              <p:nvPr/>
            </p:nvSpPr>
            <p:spPr bwMode="auto">
              <a:xfrm>
                <a:off x="1488" y="3648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4663" name="Text Box 87"/>
              <p:cNvSpPr txBox="1">
                <a:spLocks noChangeArrowheads="1"/>
              </p:cNvSpPr>
              <p:nvPr/>
            </p:nvSpPr>
            <p:spPr bwMode="auto">
              <a:xfrm>
                <a:off x="1776" y="3312"/>
                <a:ext cx="28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20559" name="Line 88"/>
              <p:cNvSpPr>
                <a:spLocks noChangeShapeType="1"/>
              </p:cNvSpPr>
              <p:nvPr/>
            </p:nvSpPr>
            <p:spPr bwMode="auto">
              <a:xfrm flipH="1">
                <a:off x="720" y="3168"/>
                <a:ext cx="52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60" name="Line 89"/>
              <p:cNvSpPr>
                <a:spLocks noChangeShapeType="1"/>
              </p:cNvSpPr>
              <p:nvPr/>
            </p:nvSpPr>
            <p:spPr bwMode="auto">
              <a:xfrm>
                <a:off x="705" y="2688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61" name="Oval 90"/>
              <p:cNvSpPr>
                <a:spLocks noChangeArrowheads="1"/>
              </p:cNvSpPr>
              <p:nvPr/>
            </p:nvSpPr>
            <p:spPr bwMode="auto">
              <a:xfrm>
                <a:off x="672" y="2661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62" name="Oval 91"/>
              <p:cNvSpPr>
                <a:spLocks noChangeArrowheads="1"/>
              </p:cNvSpPr>
              <p:nvPr/>
            </p:nvSpPr>
            <p:spPr bwMode="auto">
              <a:xfrm>
                <a:off x="2464" y="265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63" name="Line 92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19" name="Line 93"/>
            <p:cNvSpPr>
              <a:spLocks noChangeShapeType="1"/>
            </p:cNvSpPr>
            <p:nvPr/>
          </p:nvSpPr>
          <p:spPr bwMode="auto">
            <a:xfrm>
              <a:off x="216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0" name="Rectangle 94"/>
            <p:cNvSpPr>
              <a:spLocks noChangeArrowheads="1"/>
            </p:cNvSpPr>
            <p:nvPr/>
          </p:nvSpPr>
          <p:spPr bwMode="auto">
            <a:xfrm>
              <a:off x="480" y="109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664579" name="Line 3"/>
          <p:cNvSpPr>
            <a:spLocks noChangeShapeType="1"/>
          </p:cNvSpPr>
          <p:nvPr/>
        </p:nvSpPr>
        <p:spPr bwMode="auto">
          <a:xfrm flipV="1">
            <a:off x="2384425" y="5621336"/>
            <a:ext cx="390525" cy="32384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4609" name="Line 33"/>
          <p:cNvSpPr>
            <a:spLocks noChangeShapeType="1"/>
          </p:cNvSpPr>
          <p:nvPr/>
        </p:nvSpPr>
        <p:spPr bwMode="auto">
          <a:xfrm flipH="1" flipV="1">
            <a:off x="1993900" y="5605461"/>
            <a:ext cx="349248" cy="339723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18163" y="1847850"/>
            <a:ext cx="2362200" cy="636588"/>
            <a:chOff x="3648" y="1440"/>
            <a:chExt cx="1488" cy="401"/>
          </a:xfrm>
        </p:grpSpPr>
        <p:sp>
          <p:nvSpPr>
            <p:cNvPr id="20512" name="Line 5"/>
            <p:cNvSpPr>
              <a:spLocks noChangeShapeType="1"/>
            </p:cNvSpPr>
            <p:nvPr/>
          </p:nvSpPr>
          <p:spPr bwMode="auto">
            <a:xfrm>
              <a:off x="3648" y="144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Line 6"/>
            <p:cNvSpPr>
              <a:spLocks noChangeShapeType="1"/>
            </p:cNvSpPr>
            <p:nvPr/>
          </p:nvSpPr>
          <p:spPr bwMode="auto">
            <a:xfrm>
              <a:off x="3936" y="144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4" name="Line 7"/>
            <p:cNvSpPr>
              <a:spLocks noChangeShapeType="1"/>
            </p:cNvSpPr>
            <p:nvPr/>
          </p:nvSpPr>
          <p:spPr bwMode="auto">
            <a:xfrm>
              <a:off x="4320" y="1824"/>
              <a:ext cx="48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5" name="Line 8"/>
            <p:cNvSpPr>
              <a:spLocks noChangeShapeType="1"/>
            </p:cNvSpPr>
            <p:nvPr/>
          </p:nvSpPr>
          <p:spPr bwMode="auto">
            <a:xfrm flipV="1">
              <a:off x="4800" y="144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6" name="Line 9"/>
            <p:cNvSpPr>
              <a:spLocks noChangeShapeType="1"/>
            </p:cNvSpPr>
            <p:nvPr/>
          </p:nvSpPr>
          <p:spPr bwMode="auto">
            <a:xfrm>
              <a:off x="4800" y="1440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7" name="Freeform 10"/>
            <p:cNvSpPr>
              <a:spLocks/>
            </p:cNvSpPr>
            <p:nvPr/>
          </p:nvSpPr>
          <p:spPr bwMode="auto">
            <a:xfrm>
              <a:off x="3919" y="1440"/>
              <a:ext cx="376" cy="401"/>
            </a:xfrm>
            <a:custGeom>
              <a:avLst/>
              <a:gdLst>
                <a:gd name="T0" fmla="*/ 0 w 376"/>
                <a:gd name="T1" fmla="*/ 401 h 401"/>
                <a:gd name="T2" fmla="*/ 38 w 376"/>
                <a:gd name="T3" fmla="*/ 326 h 401"/>
                <a:gd name="T4" fmla="*/ 63 w 376"/>
                <a:gd name="T5" fmla="*/ 250 h 401"/>
                <a:gd name="T6" fmla="*/ 75 w 376"/>
                <a:gd name="T7" fmla="*/ 13 h 401"/>
                <a:gd name="T8" fmla="*/ 88 w 376"/>
                <a:gd name="T9" fmla="*/ 50 h 401"/>
                <a:gd name="T10" fmla="*/ 113 w 376"/>
                <a:gd name="T11" fmla="*/ 138 h 401"/>
                <a:gd name="T12" fmla="*/ 151 w 376"/>
                <a:gd name="T13" fmla="*/ 401 h 401"/>
                <a:gd name="T14" fmla="*/ 188 w 376"/>
                <a:gd name="T15" fmla="*/ 213 h 401"/>
                <a:gd name="T16" fmla="*/ 213 w 376"/>
                <a:gd name="T17" fmla="*/ 38 h 401"/>
                <a:gd name="T18" fmla="*/ 263 w 376"/>
                <a:gd name="T19" fmla="*/ 150 h 401"/>
                <a:gd name="T20" fmla="*/ 376 w 376"/>
                <a:gd name="T21" fmla="*/ 388 h 4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6"/>
                <a:gd name="T34" fmla="*/ 0 h 401"/>
                <a:gd name="T35" fmla="*/ 376 w 376"/>
                <a:gd name="T36" fmla="*/ 401 h 4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6" h="401">
                  <a:moveTo>
                    <a:pt x="0" y="401"/>
                  </a:moveTo>
                  <a:cubicBezTo>
                    <a:pt x="30" y="355"/>
                    <a:pt x="22" y="375"/>
                    <a:pt x="38" y="326"/>
                  </a:cubicBezTo>
                  <a:cubicBezTo>
                    <a:pt x="47" y="301"/>
                    <a:pt x="63" y="250"/>
                    <a:pt x="63" y="250"/>
                  </a:cubicBezTo>
                  <a:cubicBezTo>
                    <a:pt x="67" y="171"/>
                    <a:pt x="65" y="91"/>
                    <a:pt x="75" y="13"/>
                  </a:cubicBezTo>
                  <a:cubicBezTo>
                    <a:pt x="77" y="0"/>
                    <a:pt x="84" y="38"/>
                    <a:pt x="88" y="50"/>
                  </a:cubicBezTo>
                  <a:cubicBezTo>
                    <a:pt x="102" y="91"/>
                    <a:pt x="101" y="92"/>
                    <a:pt x="113" y="138"/>
                  </a:cubicBezTo>
                  <a:cubicBezTo>
                    <a:pt x="139" y="376"/>
                    <a:pt x="114" y="292"/>
                    <a:pt x="151" y="401"/>
                  </a:cubicBezTo>
                  <a:cubicBezTo>
                    <a:pt x="173" y="332"/>
                    <a:pt x="178" y="293"/>
                    <a:pt x="188" y="213"/>
                  </a:cubicBezTo>
                  <a:cubicBezTo>
                    <a:pt x="196" y="155"/>
                    <a:pt x="213" y="38"/>
                    <a:pt x="213" y="38"/>
                  </a:cubicBezTo>
                  <a:cubicBezTo>
                    <a:pt x="227" y="78"/>
                    <a:pt x="253" y="109"/>
                    <a:pt x="263" y="150"/>
                  </a:cubicBezTo>
                  <a:cubicBezTo>
                    <a:pt x="281" y="222"/>
                    <a:pt x="266" y="388"/>
                    <a:pt x="376" y="388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541963" y="2990850"/>
            <a:ext cx="2971800" cy="625475"/>
            <a:chOff x="3600" y="2160"/>
            <a:chExt cx="1872" cy="394"/>
          </a:xfrm>
        </p:grpSpPr>
        <p:sp>
          <p:nvSpPr>
            <p:cNvPr id="20504" name="Line 12"/>
            <p:cNvSpPr>
              <a:spLocks noChangeShapeType="1"/>
            </p:cNvSpPr>
            <p:nvPr/>
          </p:nvSpPr>
          <p:spPr bwMode="auto">
            <a:xfrm>
              <a:off x="4512" y="216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Line 13"/>
            <p:cNvSpPr>
              <a:spLocks noChangeShapeType="1"/>
            </p:cNvSpPr>
            <p:nvPr/>
          </p:nvSpPr>
          <p:spPr bwMode="auto">
            <a:xfrm>
              <a:off x="4800" y="216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6" name="Line 14"/>
            <p:cNvSpPr>
              <a:spLocks noChangeShapeType="1"/>
            </p:cNvSpPr>
            <p:nvPr/>
          </p:nvSpPr>
          <p:spPr bwMode="auto">
            <a:xfrm>
              <a:off x="3600" y="2544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7" name="Line 15"/>
            <p:cNvSpPr>
              <a:spLocks noChangeShapeType="1"/>
            </p:cNvSpPr>
            <p:nvPr/>
          </p:nvSpPr>
          <p:spPr bwMode="auto">
            <a:xfrm flipV="1">
              <a:off x="3888" y="216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8" name="Line 16"/>
            <p:cNvSpPr>
              <a:spLocks noChangeShapeType="1"/>
            </p:cNvSpPr>
            <p:nvPr/>
          </p:nvSpPr>
          <p:spPr bwMode="auto">
            <a:xfrm>
              <a:off x="3888" y="2160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Line 17"/>
            <p:cNvSpPr>
              <a:spLocks noChangeShapeType="1"/>
            </p:cNvSpPr>
            <p:nvPr/>
          </p:nvSpPr>
          <p:spPr bwMode="auto">
            <a:xfrm>
              <a:off x="4800" y="2544"/>
              <a:ext cx="4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Freeform 18"/>
            <p:cNvSpPr>
              <a:spLocks/>
            </p:cNvSpPr>
            <p:nvPr/>
          </p:nvSpPr>
          <p:spPr bwMode="auto">
            <a:xfrm>
              <a:off x="4858" y="2179"/>
              <a:ext cx="339" cy="375"/>
            </a:xfrm>
            <a:custGeom>
              <a:avLst/>
              <a:gdLst>
                <a:gd name="T0" fmla="*/ 0 w 339"/>
                <a:gd name="T1" fmla="*/ 350 h 375"/>
                <a:gd name="T2" fmla="*/ 25 w 339"/>
                <a:gd name="T3" fmla="*/ 188 h 375"/>
                <a:gd name="T4" fmla="*/ 38 w 339"/>
                <a:gd name="T5" fmla="*/ 25 h 375"/>
                <a:gd name="T6" fmla="*/ 76 w 339"/>
                <a:gd name="T7" fmla="*/ 0 h 375"/>
                <a:gd name="T8" fmla="*/ 151 w 339"/>
                <a:gd name="T9" fmla="*/ 350 h 375"/>
                <a:gd name="T10" fmla="*/ 201 w 339"/>
                <a:gd name="T11" fmla="*/ 175 h 375"/>
                <a:gd name="T12" fmla="*/ 226 w 339"/>
                <a:gd name="T13" fmla="*/ 0 h 375"/>
                <a:gd name="T14" fmla="*/ 276 w 339"/>
                <a:gd name="T15" fmla="*/ 125 h 375"/>
                <a:gd name="T16" fmla="*/ 339 w 339"/>
                <a:gd name="T17" fmla="*/ 37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9"/>
                <a:gd name="T28" fmla="*/ 0 h 375"/>
                <a:gd name="T29" fmla="*/ 339 w 3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9" h="375">
                  <a:moveTo>
                    <a:pt x="0" y="350"/>
                  </a:moveTo>
                  <a:cubicBezTo>
                    <a:pt x="8" y="296"/>
                    <a:pt x="17" y="242"/>
                    <a:pt x="25" y="188"/>
                  </a:cubicBezTo>
                  <a:cubicBezTo>
                    <a:pt x="33" y="134"/>
                    <a:pt x="24" y="78"/>
                    <a:pt x="38" y="25"/>
                  </a:cubicBezTo>
                  <a:cubicBezTo>
                    <a:pt x="42" y="10"/>
                    <a:pt x="63" y="8"/>
                    <a:pt x="76" y="0"/>
                  </a:cubicBezTo>
                  <a:cubicBezTo>
                    <a:pt x="152" y="112"/>
                    <a:pt x="10" y="305"/>
                    <a:pt x="151" y="350"/>
                  </a:cubicBezTo>
                  <a:cubicBezTo>
                    <a:pt x="187" y="242"/>
                    <a:pt x="170" y="301"/>
                    <a:pt x="201" y="175"/>
                  </a:cubicBezTo>
                  <a:cubicBezTo>
                    <a:pt x="215" y="118"/>
                    <a:pt x="226" y="0"/>
                    <a:pt x="226" y="0"/>
                  </a:cubicBezTo>
                  <a:cubicBezTo>
                    <a:pt x="254" y="42"/>
                    <a:pt x="263" y="76"/>
                    <a:pt x="276" y="125"/>
                  </a:cubicBezTo>
                  <a:cubicBezTo>
                    <a:pt x="284" y="205"/>
                    <a:pt x="274" y="315"/>
                    <a:pt x="339" y="375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Line 19"/>
            <p:cNvSpPr>
              <a:spLocks noChangeShapeType="1"/>
            </p:cNvSpPr>
            <p:nvPr/>
          </p:nvSpPr>
          <p:spPr bwMode="auto">
            <a:xfrm>
              <a:off x="5184" y="2544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5541963" y="4286250"/>
            <a:ext cx="2895600" cy="609600"/>
            <a:chOff x="3600" y="3168"/>
            <a:chExt cx="1824" cy="384"/>
          </a:xfrm>
        </p:grpSpPr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800" y="3168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3600" y="3168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499" name="Group 24"/>
            <p:cNvGrpSpPr>
              <a:grpSpLocks/>
            </p:cNvGrpSpPr>
            <p:nvPr/>
          </p:nvGrpSpPr>
          <p:grpSpPr bwMode="auto">
            <a:xfrm>
              <a:off x="3888" y="3552"/>
              <a:ext cx="912" cy="0"/>
              <a:chOff x="3888" y="3552"/>
              <a:chExt cx="912" cy="0"/>
            </a:xfrm>
          </p:grpSpPr>
          <p:sp>
            <p:nvSpPr>
              <p:cNvPr id="20501" name="Line 25"/>
              <p:cNvSpPr>
                <a:spLocks noChangeShapeType="1"/>
              </p:cNvSpPr>
              <p:nvPr/>
            </p:nvSpPr>
            <p:spPr bwMode="auto">
              <a:xfrm>
                <a:off x="4512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2" name="Line 26"/>
              <p:cNvSpPr>
                <a:spLocks noChangeShapeType="1"/>
              </p:cNvSpPr>
              <p:nvPr/>
            </p:nvSpPr>
            <p:spPr bwMode="auto">
              <a:xfrm>
                <a:off x="3888" y="3552"/>
                <a:ext cx="76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3" name="Line 27"/>
              <p:cNvSpPr>
                <a:spLocks noChangeShapeType="1"/>
              </p:cNvSpPr>
              <p:nvPr/>
            </p:nvSpPr>
            <p:spPr bwMode="auto">
              <a:xfrm>
                <a:off x="4752" y="3552"/>
                <a:ext cx="4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00" name="Line 28"/>
            <p:cNvSpPr>
              <a:spLocks noChangeShapeType="1"/>
            </p:cNvSpPr>
            <p:nvPr/>
          </p:nvSpPr>
          <p:spPr bwMode="auto">
            <a:xfrm>
              <a:off x="4800" y="3168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4932363" y="1557338"/>
            <a:ext cx="685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zh-CN" sz="28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64607" name="Text Box 31"/>
          <p:cNvSpPr txBox="1">
            <a:spLocks noChangeArrowheads="1"/>
          </p:cNvSpPr>
          <p:nvPr/>
        </p:nvSpPr>
        <p:spPr bwMode="auto">
          <a:xfrm>
            <a:off x="4932363" y="3295650"/>
            <a:ext cx="76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4932363" y="428625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4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tton1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animBg="1"/>
      <p:bldP spid="664609" grpId="0" animBg="1"/>
      <p:bldP spid="664606" grpId="0"/>
      <p:bldP spid="664607" grpId="0" autoUpdateAnimBg="0"/>
      <p:bldP spid="6646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7704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(8)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典型芯片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74LS279      4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latches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1507" name="Picture 9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19" y="1844824"/>
            <a:ext cx="8424862" cy="42484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333750" indent="-3333750" eaLnBrk="1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总结：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在众多的触发器中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S-R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锁存器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是最基本的，其他触发器都是在它的基础上逐步改进和完善后形成的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：结构简单</a:t>
            </a: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缺点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l-GR" sz="2600" dirty="0">
                <a:latin typeface="黑体" pitchFamily="49" charset="-122"/>
                <a:ea typeface="黑体" pitchFamily="49" charset="-122"/>
              </a:rPr>
              <a:t>①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  输入存在约束，使用不便；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defRPr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l-GR" sz="2600" dirty="0">
                <a:latin typeface="黑体" pitchFamily="49" charset="-122"/>
                <a:ea typeface="黑体" pitchFamily="49" charset="-122"/>
              </a:rPr>
              <a:t>②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 状态改变由输入直接控制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给使用带来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局限性。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用途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：记忆输入状态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3333750" indent="-3333750" eaLnBrk="1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altLang="zh-CN" sz="3200" b="1" dirty="0">
              <a:latin typeface="Arial" charset="0"/>
            </a:endParaRPr>
          </a:p>
          <a:p>
            <a:pPr marL="3333750" indent="-3333750" eaLnBrk="1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el-GR" sz="26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116013" y="2168525"/>
            <a:ext cx="1368425" cy="684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8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843213" y="2168525"/>
            <a:ext cx="6624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锁存器与触发器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(Latches and Flip-Flops)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828675" y="3919538"/>
            <a:ext cx="76311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ea typeface="楷体" panose="02010609060101010101" pitchFamily="49" charset="-122"/>
              </a:rPr>
              <a:t>李琼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ea typeface="楷体_GB2312"/>
                <a:cs typeface="楷体_GB2312"/>
              </a:rPr>
              <a:t>计算机科学与技术学院         信息对抗技术研究所</a:t>
            </a:r>
            <a:endParaRPr lang="en-US" altLang="zh-CN" sz="2000" b="1">
              <a:solidFill>
                <a:schemeClr val="bg1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哈尔滨工业大学</a:t>
            </a: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20" y="4520905"/>
            <a:ext cx="1217159" cy="145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85" y="1763167"/>
            <a:ext cx="1719411" cy="33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5508625" y="98107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684213" y="981075"/>
            <a:ext cx="345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755650" y="3929063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pic>
        <p:nvPicPr>
          <p:cNvPr id="2253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93875"/>
            <a:ext cx="35623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门控锁存器（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Gated D Latch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220072" y="2371451"/>
            <a:ext cx="2247900" cy="132468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220072" y="3757219"/>
            <a:ext cx="224790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5220071" y="4365104"/>
            <a:ext cx="2247901" cy="71900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7532886" y="2802811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532886" y="3849889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532886" y="4538199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395213" y="854926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次态的表达式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3555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94" y="1124744"/>
            <a:ext cx="3260716" cy="19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54" y="3328007"/>
            <a:ext cx="4429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14"/>
          <p:cNvSpPr txBox="1">
            <a:spLocks noChangeArrowheads="1"/>
          </p:cNvSpPr>
          <p:nvPr/>
        </p:nvSpPr>
        <p:spPr bwMode="auto">
          <a:xfrm>
            <a:off x="380832" y="2974962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时序分析</a:t>
            </a:r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404842" y="5693419"/>
            <a:ext cx="7920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(6)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典型芯片 ：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74LS373       8 D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</a:p>
        </p:txBody>
      </p:sp>
      <p:sp>
        <p:nvSpPr>
          <p:cNvPr id="2356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门控锁存器（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Gated D Latch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5" y="3577698"/>
            <a:ext cx="2978866" cy="134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91010"/>
            <a:ext cx="1116236" cy="220339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可选过程 2"/>
          <p:cNvSpPr/>
          <p:nvPr/>
        </p:nvSpPr>
        <p:spPr bwMode="auto">
          <a:xfrm>
            <a:off x="6981109" y="5085561"/>
            <a:ext cx="1728304" cy="576752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透明锁存器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153"/>
          <p:cNvSpPr txBox="1">
            <a:spLocks noChangeArrowheads="1"/>
          </p:cNvSpPr>
          <p:nvPr/>
        </p:nvSpPr>
        <p:spPr bwMode="auto">
          <a:xfrm>
            <a:off x="6439455" y="2429116"/>
            <a:ext cx="2555751" cy="52322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r>
              <a:rPr lang="en-US" altLang="zh-CN" sz="2800" b="1" baseline="3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800" b="1" baseline="5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=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GD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’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endParaRPr lang="en-US" altLang="zh-CN" sz="2800" b="1" i="1" dirty="0">
              <a:solidFill>
                <a:schemeClr val="bg2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3" grpId="0" animBg="1"/>
      <p:bldP spid="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0063" y="428625"/>
            <a:ext cx="8305800" cy="3429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defRPr/>
            </a:pP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总结：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结构简单，仅一个输入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端，无输入约束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缺点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使能电位作用期间，只要输入信号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改变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有时是干扰信号加入），触发器的状态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Q 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跟着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改变；</a:t>
            </a:r>
            <a:r>
              <a:rPr kumimoji="0" lang="zh-CN" altLang="en-US" sz="2600" dirty="0">
                <a:latin typeface="黑体" pitchFamily="49" charset="-122"/>
                <a:ea typeface="黑体" pitchFamily="49" charset="-122"/>
              </a:rPr>
              <a:t>存在“</a:t>
            </a:r>
            <a:r>
              <a:rPr kumimoji="0" lang="zh-CN" altLang="en-US" sz="2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空翻</a:t>
            </a:r>
            <a:r>
              <a:rPr kumimoji="0" lang="zh-CN" altLang="en-US" sz="2600" dirty="0">
                <a:latin typeface="黑体" pitchFamily="49" charset="-122"/>
                <a:ea typeface="黑体" pitchFamily="49" charset="-122"/>
              </a:rPr>
              <a:t>”现象</a:t>
            </a:r>
            <a:endParaRPr lang="zh-CN" altLang="el-GR" sz="2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46705" y="3053377"/>
            <a:ext cx="3183284" cy="1041450"/>
          </a:xfrm>
          <a:prstGeom prst="wedgeRoundRectCallout">
            <a:avLst>
              <a:gd name="adj1" fmla="val -5407"/>
              <a:gd name="adj2" fmla="val -65759"/>
              <a:gd name="adj3" fmla="val 16667"/>
            </a:avLst>
          </a:prstGeom>
          <a:solidFill>
            <a:schemeClr val="tx1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同一时钟内，触发器状态</a:t>
            </a:r>
            <a:r>
              <a:rPr kumimoji="0" lang="zh-CN" altLang="en-US" sz="2400" b="1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发生多次</a:t>
            </a:r>
            <a:r>
              <a:rPr kumimoji="0"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368252" y="444661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2368252" y="505621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2368252" y="566581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130252" y="4294212"/>
            <a:ext cx="4572000" cy="381000"/>
            <a:chOff x="768" y="3024"/>
            <a:chExt cx="2165" cy="240"/>
          </a:xfrm>
        </p:grpSpPr>
        <p:sp>
          <p:nvSpPr>
            <p:cNvPr id="24627" name="Line 39"/>
            <p:cNvSpPr>
              <a:spLocks noChangeShapeType="1"/>
            </p:cNvSpPr>
            <p:nvPr/>
          </p:nvSpPr>
          <p:spPr bwMode="auto">
            <a:xfrm>
              <a:off x="1077" y="3024"/>
              <a:ext cx="31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8" name="Line 40"/>
            <p:cNvSpPr>
              <a:spLocks noChangeShapeType="1"/>
            </p:cNvSpPr>
            <p:nvPr/>
          </p:nvSpPr>
          <p:spPr bwMode="auto">
            <a:xfrm>
              <a:off x="1387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9" name="Line 41"/>
            <p:cNvSpPr>
              <a:spLocks noChangeShapeType="1"/>
            </p:cNvSpPr>
            <p:nvPr/>
          </p:nvSpPr>
          <p:spPr bwMode="auto">
            <a:xfrm>
              <a:off x="1077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0" name="Line 42"/>
            <p:cNvSpPr>
              <a:spLocks noChangeShapeType="1"/>
            </p:cNvSpPr>
            <p:nvPr/>
          </p:nvSpPr>
          <p:spPr bwMode="auto">
            <a:xfrm>
              <a:off x="1387" y="326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1" name="Line 43"/>
            <p:cNvSpPr>
              <a:spLocks noChangeShapeType="1"/>
            </p:cNvSpPr>
            <p:nvPr/>
          </p:nvSpPr>
          <p:spPr bwMode="auto">
            <a:xfrm>
              <a:off x="1696" y="302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2" name="Line 44"/>
            <p:cNvSpPr>
              <a:spLocks noChangeShapeType="1"/>
            </p:cNvSpPr>
            <p:nvPr/>
          </p:nvSpPr>
          <p:spPr bwMode="auto">
            <a:xfrm>
              <a:off x="2005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3" name="Line 45"/>
            <p:cNvSpPr>
              <a:spLocks noChangeShapeType="1"/>
            </p:cNvSpPr>
            <p:nvPr/>
          </p:nvSpPr>
          <p:spPr bwMode="auto">
            <a:xfrm>
              <a:off x="1696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4" name="Line 46"/>
            <p:cNvSpPr>
              <a:spLocks noChangeShapeType="1"/>
            </p:cNvSpPr>
            <p:nvPr/>
          </p:nvSpPr>
          <p:spPr bwMode="auto">
            <a:xfrm>
              <a:off x="2005" y="3264"/>
              <a:ext cx="31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5" name="Line 47"/>
            <p:cNvSpPr>
              <a:spLocks noChangeShapeType="1"/>
            </p:cNvSpPr>
            <p:nvPr/>
          </p:nvSpPr>
          <p:spPr bwMode="auto">
            <a:xfrm>
              <a:off x="2315" y="302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6" name="Line 48"/>
            <p:cNvSpPr>
              <a:spLocks noChangeShapeType="1"/>
            </p:cNvSpPr>
            <p:nvPr/>
          </p:nvSpPr>
          <p:spPr bwMode="auto">
            <a:xfrm>
              <a:off x="2624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7" name="Line 49"/>
            <p:cNvSpPr>
              <a:spLocks noChangeShapeType="1"/>
            </p:cNvSpPr>
            <p:nvPr/>
          </p:nvSpPr>
          <p:spPr bwMode="auto">
            <a:xfrm>
              <a:off x="2315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8" name="Line 50"/>
            <p:cNvSpPr>
              <a:spLocks noChangeShapeType="1"/>
            </p:cNvSpPr>
            <p:nvPr/>
          </p:nvSpPr>
          <p:spPr bwMode="auto">
            <a:xfrm>
              <a:off x="2624" y="326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9" name="Line 55"/>
            <p:cNvSpPr>
              <a:spLocks noChangeShapeType="1"/>
            </p:cNvSpPr>
            <p:nvPr/>
          </p:nvSpPr>
          <p:spPr bwMode="auto">
            <a:xfrm>
              <a:off x="768" y="326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3782715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>
            <a:off x="3930352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59"/>
          <p:cNvSpPr>
            <a:spLocks noChangeShapeType="1"/>
          </p:cNvSpPr>
          <p:nvPr/>
        </p:nvSpPr>
        <p:spPr bwMode="auto">
          <a:xfrm>
            <a:off x="4087515" y="4351362"/>
            <a:ext cx="0" cy="18288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>
            <a:off x="4335165" y="4351362"/>
            <a:ext cx="0" cy="18288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61"/>
          <p:cNvSpPr>
            <a:spLocks noChangeShapeType="1"/>
          </p:cNvSpPr>
          <p:nvPr/>
        </p:nvSpPr>
        <p:spPr bwMode="auto">
          <a:xfrm>
            <a:off x="5092402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5744865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>
            <a:off x="6983115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64"/>
          <p:cNvSpPr>
            <a:spLocks noChangeShapeType="1"/>
          </p:cNvSpPr>
          <p:nvPr/>
        </p:nvSpPr>
        <p:spPr bwMode="auto">
          <a:xfrm>
            <a:off x="6697365" y="42942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3111202" y="5761062"/>
            <a:ext cx="4591050" cy="342900"/>
            <a:chOff x="660" y="3900"/>
            <a:chExt cx="2892" cy="216"/>
          </a:xfrm>
        </p:grpSpPr>
        <p:sp>
          <p:nvSpPr>
            <p:cNvPr id="24613" name="Line 73"/>
            <p:cNvSpPr>
              <a:spLocks noChangeShapeType="1"/>
            </p:cNvSpPr>
            <p:nvPr/>
          </p:nvSpPr>
          <p:spPr bwMode="auto">
            <a:xfrm>
              <a:off x="1920" y="4104"/>
              <a:ext cx="995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4" name="Line 87"/>
            <p:cNvSpPr>
              <a:spLocks noChangeShapeType="1"/>
            </p:cNvSpPr>
            <p:nvPr/>
          </p:nvSpPr>
          <p:spPr bwMode="auto">
            <a:xfrm>
              <a:off x="1424" y="4104"/>
              <a:ext cx="4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Line 88"/>
            <p:cNvSpPr>
              <a:spLocks noChangeShapeType="1"/>
            </p:cNvSpPr>
            <p:nvPr/>
          </p:nvSpPr>
          <p:spPr bwMode="auto">
            <a:xfrm>
              <a:off x="1171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Line 89"/>
            <p:cNvSpPr>
              <a:spLocks noChangeShapeType="1"/>
            </p:cNvSpPr>
            <p:nvPr/>
          </p:nvSpPr>
          <p:spPr bwMode="auto">
            <a:xfrm flipH="1">
              <a:off x="660" y="4104"/>
              <a:ext cx="41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90"/>
            <p:cNvSpPr>
              <a:spLocks noChangeShapeType="1"/>
            </p:cNvSpPr>
            <p:nvPr/>
          </p:nvSpPr>
          <p:spPr bwMode="auto">
            <a:xfrm>
              <a:off x="1184" y="40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91"/>
            <p:cNvSpPr>
              <a:spLocks noChangeShapeType="1"/>
            </p:cNvSpPr>
            <p:nvPr/>
          </p:nvSpPr>
          <p:spPr bwMode="auto">
            <a:xfrm>
              <a:off x="1267" y="3900"/>
              <a:ext cx="0" cy="1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Line 92"/>
            <p:cNvSpPr>
              <a:spLocks noChangeShapeType="1"/>
            </p:cNvSpPr>
            <p:nvPr/>
          </p:nvSpPr>
          <p:spPr bwMode="auto">
            <a:xfrm>
              <a:off x="1268" y="3900"/>
              <a:ext cx="1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0" name="Line 93"/>
            <p:cNvSpPr>
              <a:spLocks noChangeShapeType="1"/>
            </p:cNvSpPr>
            <p:nvPr/>
          </p:nvSpPr>
          <p:spPr bwMode="auto">
            <a:xfrm>
              <a:off x="1424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1" name="Line 94"/>
            <p:cNvSpPr>
              <a:spLocks noChangeShapeType="1"/>
            </p:cNvSpPr>
            <p:nvPr/>
          </p:nvSpPr>
          <p:spPr bwMode="auto">
            <a:xfrm>
              <a:off x="1080" y="39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Line 95"/>
            <p:cNvSpPr>
              <a:spLocks noChangeShapeType="1"/>
            </p:cNvSpPr>
            <p:nvPr/>
          </p:nvSpPr>
          <p:spPr bwMode="auto">
            <a:xfrm>
              <a:off x="1080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3" name="Line 100"/>
            <p:cNvSpPr>
              <a:spLocks noChangeShapeType="1"/>
            </p:cNvSpPr>
            <p:nvPr/>
          </p:nvSpPr>
          <p:spPr bwMode="auto">
            <a:xfrm>
              <a:off x="2922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4" name="Line 101"/>
            <p:cNvSpPr>
              <a:spLocks noChangeShapeType="1"/>
            </p:cNvSpPr>
            <p:nvPr/>
          </p:nvSpPr>
          <p:spPr bwMode="auto">
            <a:xfrm>
              <a:off x="2911" y="3912"/>
              <a:ext cx="18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5" name="Line 102"/>
            <p:cNvSpPr>
              <a:spLocks noChangeShapeType="1"/>
            </p:cNvSpPr>
            <p:nvPr/>
          </p:nvSpPr>
          <p:spPr bwMode="auto">
            <a:xfrm>
              <a:off x="3084" y="392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6" name="Line 103"/>
            <p:cNvSpPr>
              <a:spLocks noChangeShapeType="1"/>
            </p:cNvSpPr>
            <p:nvPr/>
          </p:nvSpPr>
          <p:spPr bwMode="auto">
            <a:xfrm>
              <a:off x="3072" y="411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3282652" y="4980012"/>
            <a:ext cx="4457700" cy="381000"/>
            <a:chOff x="768" y="3408"/>
            <a:chExt cx="2808" cy="240"/>
          </a:xfrm>
        </p:grpSpPr>
        <p:sp>
          <p:nvSpPr>
            <p:cNvPr id="24596" name="Line 66"/>
            <p:cNvSpPr>
              <a:spLocks noChangeShapeType="1"/>
            </p:cNvSpPr>
            <p:nvPr/>
          </p:nvSpPr>
          <p:spPr bwMode="auto">
            <a:xfrm>
              <a:off x="1425" y="3624"/>
              <a:ext cx="4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Line 67"/>
            <p:cNvSpPr>
              <a:spLocks noChangeShapeType="1"/>
            </p:cNvSpPr>
            <p:nvPr/>
          </p:nvSpPr>
          <p:spPr bwMode="auto">
            <a:xfrm>
              <a:off x="1929" y="3624"/>
              <a:ext cx="53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8" name="Line 68"/>
            <p:cNvSpPr>
              <a:spLocks noChangeShapeType="1"/>
            </p:cNvSpPr>
            <p:nvPr/>
          </p:nvSpPr>
          <p:spPr bwMode="auto">
            <a:xfrm>
              <a:off x="1172" y="343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69"/>
            <p:cNvSpPr>
              <a:spLocks noChangeShapeType="1"/>
            </p:cNvSpPr>
            <p:nvPr/>
          </p:nvSpPr>
          <p:spPr bwMode="auto">
            <a:xfrm flipH="1">
              <a:off x="768" y="3432"/>
              <a:ext cx="41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77"/>
            <p:cNvSpPr>
              <a:spLocks noChangeShapeType="1"/>
            </p:cNvSpPr>
            <p:nvPr/>
          </p:nvSpPr>
          <p:spPr bwMode="auto">
            <a:xfrm>
              <a:off x="1185" y="36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78"/>
            <p:cNvSpPr>
              <a:spLocks noChangeShapeType="1"/>
            </p:cNvSpPr>
            <p:nvPr/>
          </p:nvSpPr>
          <p:spPr bwMode="auto">
            <a:xfrm>
              <a:off x="1268" y="340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Line 79"/>
            <p:cNvSpPr>
              <a:spLocks noChangeShapeType="1"/>
            </p:cNvSpPr>
            <p:nvPr/>
          </p:nvSpPr>
          <p:spPr bwMode="auto">
            <a:xfrm>
              <a:off x="1257" y="3420"/>
              <a:ext cx="18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3" name="Line 80"/>
            <p:cNvSpPr>
              <a:spLocks noChangeShapeType="1"/>
            </p:cNvSpPr>
            <p:nvPr/>
          </p:nvSpPr>
          <p:spPr bwMode="auto">
            <a:xfrm>
              <a:off x="1425" y="343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82"/>
            <p:cNvSpPr>
              <a:spLocks noChangeShapeType="1"/>
            </p:cNvSpPr>
            <p:nvPr/>
          </p:nvSpPr>
          <p:spPr bwMode="auto">
            <a:xfrm>
              <a:off x="2463" y="362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83"/>
            <p:cNvSpPr>
              <a:spLocks noChangeShapeType="1"/>
            </p:cNvSpPr>
            <p:nvPr/>
          </p:nvSpPr>
          <p:spPr bwMode="auto">
            <a:xfrm>
              <a:off x="2546" y="343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84"/>
            <p:cNvSpPr>
              <a:spLocks noChangeShapeType="1"/>
            </p:cNvSpPr>
            <p:nvPr/>
          </p:nvSpPr>
          <p:spPr bwMode="auto">
            <a:xfrm>
              <a:off x="2547" y="3432"/>
              <a:ext cx="1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85"/>
            <p:cNvSpPr>
              <a:spLocks noChangeShapeType="1"/>
            </p:cNvSpPr>
            <p:nvPr/>
          </p:nvSpPr>
          <p:spPr bwMode="auto">
            <a:xfrm>
              <a:off x="2703" y="344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96"/>
            <p:cNvSpPr>
              <a:spLocks noChangeShapeType="1"/>
            </p:cNvSpPr>
            <p:nvPr/>
          </p:nvSpPr>
          <p:spPr bwMode="auto">
            <a:xfrm>
              <a:off x="2700" y="3636"/>
              <a:ext cx="23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97"/>
            <p:cNvSpPr>
              <a:spLocks noChangeShapeType="1"/>
            </p:cNvSpPr>
            <p:nvPr/>
          </p:nvSpPr>
          <p:spPr bwMode="auto">
            <a:xfrm>
              <a:off x="2915" y="344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0" name="Line 98"/>
            <p:cNvSpPr>
              <a:spLocks noChangeShapeType="1"/>
            </p:cNvSpPr>
            <p:nvPr/>
          </p:nvSpPr>
          <p:spPr bwMode="auto">
            <a:xfrm>
              <a:off x="2904" y="3444"/>
              <a:ext cx="2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1" name="Line 99"/>
            <p:cNvSpPr>
              <a:spLocks noChangeShapeType="1"/>
            </p:cNvSpPr>
            <p:nvPr/>
          </p:nvSpPr>
          <p:spPr bwMode="auto">
            <a:xfrm>
              <a:off x="3096" y="345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Line 104"/>
            <p:cNvSpPr>
              <a:spLocks noChangeShapeType="1"/>
            </p:cNvSpPr>
            <p:nvPr/>
          </p:nvSpPr>
          <p:spPr bwMode="auto">
            <a:xfrm>
              <a:off x="3096" y="364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animBg="1" autoUpdateAnimBg="0"/>
      <p:bldP spid="6" grpId="0" autoUpdateAnimBg="0"/>
      <p:bldP spid="7" grpId="0" autoUpdateAnimBg="0"/>
      <p:bldP spid="8" grpId="0" autoUpdateAnimBg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0825" y="2492896"/>
            <a:ext cx="8153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200" b="1" dirty="0">
                <a:latin typeface="+mn-ea"/>
                <a:ea typeface="+mn-ea"/>
              </a:rPr>
              <a:t> </a:t>
            </a:r>
            <a:r>
              <a:rPr kumimoji="0" lang="zh-CN" altLang="el-GR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☆</a:t>
            </a:r>
            <a:r>
              <a:rPr kumimoji="0" lang="en-US" altLang="zh-CN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关键问题</a:t>
            </a:r>
            <a:r>
              <a:rPr kumimoji="0" lang="zh-CN" altLang="en-US" sz="3200" b="1" dirty="0">
                <a:latin typeface="+mn-ea"/>
                <a:ea typeface="+mn-ea"/>
              </a:rPr>
              <a:t>：电平（电位）触发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zh-CN" altLang="el-GR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☆</a:t>
            </a: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解决方案</a:t>
            </a:r>
            <a:r>
              <a:rPr kumimoji="0" lang="zh-CN" altLang="en-US" sz="3200" b="1" dirty="0" smtClean="0">
                <a:latin typeface="+mn-ea"/>
                <a:ea typeface="+mn-ea"/>
              </a:rPr>
              <a:t>：将电平触发改为</a:t>
            </a:r>
            <a:r>
              <a:rPr kumimoji="0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边沿触发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300" y="1126303"/>
            <a:ext cx="815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n"/>
              <a:defRPr/>
            </a:pPr>
            <a:r>
              <a:rPr kumimoji="0" lang="en-US" altLang="zh-CN" sz="2800" b="1" dirty="0">
                <a:latin typeface="+mn-ea"/>
                <a:ea typeface="+mn-ea"/>
              </a:rPr>
              <a:t>“</a:t>
            </a:r>
            <a:r>
              <a:rPr kumimoji="0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空翻</a:t>
            </a:r>
            <a:r>
              <a:rPr kumimoji="0" lang="zh-CN" altLang="en-US" sz="2800" b="1" dirty="0">
                <a:latin typeface="+mn-ea"/>
                <a:ea typeface="+mn-ea"/>
              </a:rPr>
              <a:t>”现象是锁存器（或电平方式触发器）共有的</a:t>
            </a:r>
            <a:r>
              <a:rPr kumimoji="0" lang="zh-CN" altLang="en-US" sz="2800" b="1" dirty="0" smtClean="0">
                <a:latin typeface="+mn-ea"/>
                <a:ea typeface="+mn-ea"/>
              </a:rPr>
              <a:t>问题</a:t>
            </a:r>
            <a:endParaRPr kumimoji="0" lang="en-US" altLang="zh-CN" sz="2800" b="1" dirty="0" smtClean="0">
              <a:latin typeface="+mn-ea"/>
              <a:ea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38225" y="4653483"/>
            <a:ext cx="7648575" cy="9540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38250" indent="-12382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特征：触发器的状态仅在时钟信号的</a:t>
            </a:r>
            <a:r>
              <a:rPr kumimoji="0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上升沿</a:t>
            </a:r>
            <a:r>
              <a:rPr kumimoji="0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或</a:t>
            </a:r>
            <a:r>
              <a:rPr kumimoji="0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下降沿 </a:t>
            </a:r>
            <a:r>
              <a:rPr kumimoji="0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发生改变 </a:t>
            </a:r>
          </a:p>
        </p:txBody>
      </p:sp>
      <p:cxnSp>
        <p:nvCxnSpPr>
          <p:cNvPr id="25609" name="直接箭头连接符 14"/>
          <p:cNvCxnSpPr>
            <a:cxnSpLocks noChangeShapeType="1"/>
          </p:cNvCxnSpPr>
          <p:nvPr/>
        </p:nvCxnSpPr>
        <p:spPr bwMode="auto">
          <a:xfrm rot="5400000">
            <a:off x="6430169" y="4362177"/>
            <a:ext cx="571500" cy="1588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门控锁存器（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Gated D Latch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utoUpdateAnimBg="0"/>
      <p:bldP spid="1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090219"/>
              </p:ext>
            </p:extLst>
          </p:nvPr>
        </p:nvGraphicFramePr>
        <p:xfrm>
          <a:off x="755650" y="2636416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416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1772816"/>
            <a:ext cx="6659563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</a:rPr>
              <a:t> 触发器</a:t>
            </a:r>
            <a:endParaRPr lang="en-US" altLang="zh-CN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D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S-R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J-K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T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带附加输入的触发器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触发器的转换</a:t>
            </a:r>
            <a:endParaRPr lang="en-US" altLang="zh-CN" sz="3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33" y="1098763"/>
            <a:ext cx="2763837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4">
            <a:lum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47" y="1097400"/>
            <a:ext cx="2778125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9" y="4099966"/>
            <a:ext cx="15843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755650" y="836712"/>
            <a:ext cx="2089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713397" y="3504150"/>
            <a:ext cx="2663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2765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331492" y="3526339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次态方程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4788024" y="5520779"/>
            <a:ext cx="2055812" cy="6445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7313412" y="4678862"/>
            <a:ext cx="1427163" cy="608013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851920" y="4139654"/>
            <a:ext cx="3168650" cy="1952625"/>
            <a:chOff x="5076056" y="1124744"/>
            <a:chExt cx="3168650" cy="1952625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076056" y="1124744"/>
              <a:ext cx="3168650" cy="1952625"/>
              <a:chOff x="2688" y="2208"/>
              <a:chExt cx="1996" cy="1230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888" y="3112"/>
                <a:ext cx="768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120" y="3112"/>
                <a:ext cx="768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888" y="2784"/>
                <a:ext cx="768" cy="32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768" cy="32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120" y="3112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3148" y="343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65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65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4656" y="3112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4656" y="2784"/>
                <a:ext cx="0" cy="32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2832" y="2400"/>
                <a:ext cx="288" cy="38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396" y="2352"/>
                <a:ext cx="115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   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1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736" y="2832"/>
                <a:ext cx="384" cy="49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688" y="2400"/>
                <a:ext cx="38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38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cxnSp>
          <p:nvCxnSpPr>
            <p:cNvPr id="15" name="直接连接符 3"/>
            <p:cNvCxnSpPr>
              <a:cxnSpLocks noChangeShapeType="1"/>
              <a:stCxn id="25" idx="0"/>
            </p:cNvCxnSpPr>
            <p:nvPr/>
          </p:nvCxnSpPr>
          <p:spPr bwMode="auto">
            <a:xfrm>
              <a:off x="8200256" y="2559844"/>
              <a:ext cx="0" cy="517525"/>
            </a:xfrm>
            <a:prstGeom prst="line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8"/>
              <p:cNvSpPr>
                <a:spLocks noChangeArrowheads="1"/>
              </p:cNvSpPr>
              <p:nvPr/>
            </p:nvSpPr>
            <p:spPr bwMode="auto">
              <a:xfrm>
                <a:off x="395536" y="1503363"/>
                <a:ext cx="1872208" cy="1210212"/>
              </a:xfrm>
              <a:prstGeom prst="wedgeRoundRectCallout">
                <a:avLst>
                  <a:gd name="adj1" fmla="val 37281"/>
                  <a:gd name="adj2" fmla="val 73733"/>
                  <a:gd name="adj3" fmla="val 16667"/>
                </a:avLst>
              </a:prstGeom>
              <a:solidFill>
                <a:schemeClr val="tx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只在时钟从</a:t>
                </a:r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14:m>
                  <m:oMath xmlns:m="http://schemas.openxmlformats.org/officeDocument/2006/math">
                    <m:r>
                      <a:rPr kumimoji="0"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的变化瞬间改变</a:t>
                </a:r>
                <a:endParaRPr kumimoji="0"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AutoShap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503363"/>
                <a:ext cx="1872208" cy="1210212"/>
              </a:xfrm>
              <a:prstGeom prst="wedgeRoundRectCallout">
                <a:avLst>
                  <a:gd name="adj1" fmla="val 37281"/>
                  <a:gd name="adj2" fmla="val 73733"/>
                  <a:gd name="adj3" fmla="val 16667"/>
                </a:avLst>
              </a:prstGeom>
              <a:blipFill rotWithShape="0">
                <a:blip r:embed="rId6"/>
                <a:stretch>
                  <a:fillRect l="-958"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utoShape 8"/>
              <p:cNvSpPr>
                <a:spLocks noChangeArrowheads="1"/>
              </p:cNvSpPr>
              <p:nvPr/>
            </p:nvSpPr>
            <p:spPr bwMode="auto">
              <a:xfrm>
                <a:off x="6948265" y="1424494"/>
                <a:ext cx="1872208" cy="1210212"/>
              </a:xfrm>
              <a:prstGeom prst="wedgeRoundRectCallout">
                <a:avLst>
                  <a:gd name="adj1" fmla="val -50567"/>
                  <a:gd name="adj2" fmla="val 80303"/>
                  <a:gd name="adj3" fmla="val 16667"/>
                </a:avLst>
              </a:prstGeom>
              <a:solidFill>
                <a:schemeClr val="tx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只在时钟从</a:t>
                </a:r>
                <a14:m>
                  <m:oMath xmlns:m="http://schemas.openxmlformats.org/officeDocument/2006/math">
                    <m:r>
                      <a:rPr kumimoji="0" lang="en-US" altLang="zh-CN" sz="24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0" lang="en-US" altLang="zh-CN" sz="24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的变化瞬间改变</a:t>
                </a:r>
                <a:endParaRPr kumimoji="0"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AutoShap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5" y="1424494"/>
                <a:ext cx="1872208" cy="1210212"/>
              </a:xfrm>
              <a:prstGeom prst="wedgeRoundRectCallout">
                <a:avLst>
                  <a:gd name="adj1" fmla="val -50567"/>
                  <a:gd name="adj2" fmla="val 80303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 autoUpdateAnimBg="0"/>
      <p:bldP spid="32" grpId="0" animBg="1" autoUpdateAnimBg="0"/>
      <p:bldP spid="3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344561" y="946236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时序分析</a:t>
            </a:r>
          </a:p>
        </p:txBody>
      </p:sp>
      <p:sp>
        <p:nvSpPr>
          <p:cNvPr id="2868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" y="3822691"/>
            <a:ext cx="8352928" cy="26226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9124"/>
          <a:stretch/>
        </p:blipFill>
        <p:spPr>
          <a:xfrm>
            <a:off x="466688" y="1470111"/>
            <a:ext cx="7991512" cy="1817439"/>
          </a:xfrm>
          <a:prstGeom prst="rect">
            <a:avLst/>
          </a:prstGeom>
        </p:spPr>
      </p:pic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187624" y="2209677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4462444" y="1375390"/>
            <a:ext cx="613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=D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7327340" y="1387359"/>
            <a:ext cx="989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保持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1468619" y="221142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427984" y="1844824"/>
            <a:ext cx="86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保持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01840" y="1875789"/>
            <a:ext cx="86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=P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794139" y="2213167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4481211" y="2170377"/>
            <a:ext cx="824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=D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7318483" y="2285580"/>
            <a:ext cx="824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</a:rPr>
              <a:t>保持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237827" y="3146977"/>
            <a:ext cx="4877508" cy="830997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b="1" baseline="30000" dirty="0" smtClean="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有效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沿之前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 D,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在上升沿之前的其他变化不影响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值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16" y="44624"/>
            <a:ext cx="1630888" cy="130489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23528" y="1226479"/>
            <a:ext cx="8640960" cy="205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en-US" sz="2600" dirty="0" smtClean="0">
                <a:solidFill>
                  <a:schemeClr val="bg2"/>
                </a:solidFill>
                <a:latin typeface="Arial" panose="020B0604020202020204" pitchFamily="34" charset="0"/>
              </a:rPr>
              <a:t>一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个边沿触发的触发器的输入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 D 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必须在时钟的有效沿之前和之后保持一段时间的稳定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FF6600"/>
              </a:buClr>
              <a:buSzPct val="70000"/>
              <a:buNone/>
            </a:pPr>
            <a:r>
              <a:rPr lang="zh-CN" altLang="en-US" sz="2600" dirty="0" smtClean="0">
                <a:solidFill>
                  <a:schemeClr val="bg2"/>
                </a:solidFill>
                <a:latin typeface="Arial" panose="020B0604020202020204" pitchFamily="34" charset="0"/>
              </a:rPr>
              <a:t>   如果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在时钟有效沿同时变化，则触发器的行为是随机的，不可预测的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9699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21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0" y="116632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4014819"/>
            <a:ext cx="849694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传播延时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/>
              <a:t>时钟有效沿与输出结果改变之间的时间。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323528" y="4662891"/>
            <a:ext cx="849694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建立时间：</a:t>
            </a:r>
            <a:r>
              <a:rPr lang="zh-CN" altLang="en-US" sz="2800" dirty="0" smtClean="0"/>
              <a:t>有效沿之前 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必须稳定的时间。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323528" y="5301208"/>
            <a:ext cx="8496944" cy="525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保持时间：</a:t>
            </a:r>
            <a:r>
              <a:rPr lang="zh-CN" altLang="en-US" sz="2800" dirty="0" smtClean="0"/>
              <a:t>有效沿之后 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必须稳定的时间。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72828"/>
            <a:ext cx="8640960" cy="27236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211960" y="929352"/>
            <a:ext cx="648072" cy="1193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860032" y="929352"/>
            <a:ext cx="648072" cy="1193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27984" y="2852936"/>
            <a:ext cx="1232520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0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" grpId="0"/>
      <p:bldP spid="8" grpId="0"/>
      <p:bldP spid="9" grpId="0"/>
      <p:bldP spid="6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2987825" y="1124744"/>
            <a:ext cx="583264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None/>
            </a:pPr>
            <a:r>
              <a:rPr lang="zh-CN" altLang="en-US" sz="2400" b="1" smtClean="0">
                <a:solidFill>
                  <a:schemeClr val="bg2"/>
                </a:solidFill>
                <a:latin typeface="+mn-ea"/>
                <a:ea typeface="+mn-ea"/>
              </a:rPr>
              <a:t>假设左</a:t>
            </a:r>
            <a:r>
              <a:rPr lang="zh-CN" altLang="en-US" sz="2400" b="1">
                <a:solidFill>
                  <a:schemeClr val="bg2"/>
                </a:solidFill>
                <a:latin typeface="+mn-ea"/>
                <a:ea typeface="+mn-ea"/>
              </a:rPr>
              <a:t>图中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  <a:ea typeface="+mn-ea"/>
              </a:rPr>
              <a:t>的反相器的传输延时 </a:t>
            </a:r>
            <a:r>
              <a:rPr lang="en-US" altLang="zh-CN" sz="2400" b="1" smtClean="0">
                <a:solidFill>
                  <a:schemeClr val="bg2"/>
                </a:solidFill>
                <a:latin typeface="+mn-ea"/>
                <a:ea typeface="+mn-ea"/>
              </a:rPr>
              <a:t>= </a:t>
            </a:r>
            <a:r>
              <a:rPr lang="en-US" altLang="zh-CN" sz="2400" b="1" smtClean="0">
                <a:solidFill>
                  <a:srgbClr val="FF0000"/>
                </a:solidFill>
                <a:latin typeface="+mn-ea"/>
                <a:ea typeface="+mn-ea"/>
              </a:rPr>
              <a:t>2ns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endParaRPr lang="en-US" altLang="zh-CN" sz="2400" b="1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None/>
            </a:pPr>
            <a:r>
              <a:rPr lang="en-US" altLang="zh-CN" sz="2400" b="1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latin typeface="+mn-ea"/>
                <a:ea typeface="+mn-ea"/>
              </a:rPr>
              <a:t>           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  <a:ea typeface="+mn-ea"/>
              </a:rPr>
              <a:t>触发器的</a:t>
            </a:r>
            <a:r>
              <a:rPr lang="zh-CN" altLang="en-US" sz="2400" b="1">
                <a:solidFill>
                  <a:schemeClr val="bg2"/>
                </a:solidFill>
                <a:latin typeface="+mn-ea"/>
              </a:rPr>
              <a:t>传输延时 </a:t>
            </a:r>
            <a:r>
              <a:rPr lang="en-US" altLang="zh-CN" sz="2400" b="1">
                <a:solidFill>
                  <a:schemeClr val="bg2"/>
                </a:solidFill>
                <a:latin typeface="+mn-ea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5ns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</a:rPr>
              <a:t>，</a:t>
            </a:r>
            <a:endParaRPr lang="en-US" altLang="zh-CN" sz="2400" b="1" smtClean="0">
              <a:solidFill>
                <a:schemeClr val="bg2"/>
              </a:solidFill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None/>
            </a:pPr>
            <a:r>
              <a:rPr lang="en-US" altLang="zh-CN" sz="2400" b="1" smtClean="0">
                <a:solidFill>
                  <a:schemeClr val="bg2"/>
                </a:solidFill>
                <a:latin typeface="+mn-ea"/>
              </a:rPr>
              <a:t>      </a:t>
            </a:r>
            <a:r>
              <a:rPr lang="en-US" altLang="zh-CN" sz="2400" b="1">
                <a:solidFill>
                  <a:schemeClr val="bg2"/>
                </a:solidFill>
                <a:latin typeface="+mn-ea"/>
              </a:rPr>
              <a:t>	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</a:rPr>
              <a:t>建立时间 </a:t>
            </a:r>
            <a:r>
              <a:rPr lang="en-US" altLang="zh-CN" sz="2400" b="1" smtClean="0">
                <a:solidFill>
                  <a:schemeClr val="bg2"/>
                </a:solidFill>
                <a:latin typeface="+mn-ea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3ns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None/>
            </a:pPr>
            <a:r>
              <a:rPr lang="en-US" altLang="zh-CN" sz="2400" b="1" smtClean="0">
                <a:solidFill>
                  <a:schemeClr val="bg2"/>
                </a:solidFill>
                <a:latin typeface="+mn-ea"/>
                <a:ea typeface="+mn-ea"/>
              </a:rPr>
              <a:t>(1)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  <a:ea typeface="+mn-ea"/>
              </a:rPr>
              <a:t>下图周期为 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9ns 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  <a:ea typeface="+mn-ea"/>
              </a:rPr>
              <a:t>的时钟能让该 </a:t>
            </a:r>
            <a:r>
              <a:rPr lang="en-US" altLang="zh-CN" sz="2400" b="1" smtClean="0">
                <a:solidFill>
                  <a:schemeClr val="bg2"/>
                </a:solidFill>
                <a:latin typeface="+mn-ea"/>
                <a:ea typeface="+mn-ea"/>
              </a:rPr>
              <a:t>D </a:t>
            </a:r>
            <a:r>
              <a:rPr lang="zh-CN" altLang="en-US" sz="2400" b="1" smtClean="0">
                <a:solidFill>
                  <a:schemeClr val="bg2"/>
                </a:solidFill>
                <a:latin typeface="+mn-ea"/>
                <a:ea typeface="+mn-ea"/>
              </a:rPr>
              <a:t>触发器正常工作吗？</a:t>
            </a:r>
            <a:endParaRPr lang="en-US" altLang="zh-CN" sz="2400" b="1" smtClean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29699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887412"/>
            <a:ext cx="2664296" cy="1780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3248402"/>
            <a:ext cx="5087466" cy="33916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04148" y="3031007"/>
            <a:ext cx="27718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</a:pPr>
            <a:r>
              <a:rPr lang="en-US" altLang="zh-CN" b="1" smtClean="0">
                <a:latin typeface="+mn-ea"/>
              </a:rPr>
              <a:t>(2)</a:t>
            </a:r>
            <a:r>
              <a:rPr lang="zh-CN" altLang="en-US" b="1" smtClean="0">
                <a:latin typeface="+mn-ea"/>
              </a:rPr>
              <a:t> 能</a:t>
            </a:r>
            <a:r>
              <a:rPr lang="zh-CN" altLang="en-US" b="1">
                <a:latin typeface="+mn-ea"/>
              </a:rPr>
              <a:t>让该 </a:t>
            </a:r>
            <a:r>
              <a:rPr lang="en-US" altLang="zh-CN" b="1">
                <a:latin typeface="+mn-ea"/>
              </a:rPr>
              <a:t>D </a:t>
            </a:r>
            <a:r>
              <a:rPr lang="zh-CN" altLang="en-US" b="1">
                <a:latin typeface="+mn-ea"/>
              </a:rPr>
              <a:t>触发器正常</a:t>
            </a:r>
            <a:r>
              <a:rPr lang="zh-CN" altLang="en-US" b="1" smtClean="0">
                <a:latin typeface="+mn-ea"/>
              </a:rPr>
              <a:t>工作的最小时钟周期是多少？</a:t>
            </a:r>
            <a:endParaRPr lang="en-US" altLang="zh-CN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03563" y="1989138"/>
            <a:ext cx="3124200" cy="2416175"/>
            <a:chOff x="3264" y="1872"/>
            <a:chExt cx="1968" cy="1522"/>
          </a:xfrm>
        </p:grpSpPr>
        <p:sp>
          <p:nvSpPr>
            <p:cNvPr id="357379" name="Text Box 3"/>
            <p:cNvSpPr txBox="1">
              <a:spLocks noChangeArrowheads="1"/>
            </p:cNvSpPr>
            <p:nvPr/>
          </p:nvSpPr>
          <p:spPr bwMode="auto">
            <a:xfrm>
              <a:off x="3264" y="1872"/>
              <a:ext cx="1968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  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D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</a:t>
              </a:r>
              <a:endParaRPr lang="en-US" altLang="zh-CN" b="1" baseline="-30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0729" name="Line 4"/>
            <p:cNvSpPr>
              <a:spLocks noChangeShapeType="1"/>
            </p:cNvSpPr>
            <p:nvPr/>
          </p:nvSpPr>
          <p:spPr bwMode="auto">
            <a:xfrm flipH="1">
              <a:off x="4453" y="1885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5"/>
            <p:cNvSpPr>
              <a:spLocks noChangeShapeType="1"/>
            </p:cNvSpPr>
            <p:nvPr/>
          </p:nvSpPr>
          <p:spPr bwMode="auto">
            <a:xfrm>
              <a:off x="3264" y="2160"/>
              <a:ext cx="196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6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2" name="Line 7"/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3" name="Line 8"/>
            <p:cNvSpPr>
              <a:spLocks noChangeShapeType="1"/>
            </p:cNvSpPr>
            <p:nvPr/>
          </p:nvSpPr>
          <p:spPr bwMode="auto">
            <a:xfrm>
              <a:off x="3744" y="264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9"/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>
              <a:off x="3744" y="326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23" name="Text Box 13"/>
          <p:cNvSpPr txBox="1">
            <a:spLocks noChangeArrowheads="1"/>
          </p:cNvSpPr>
          <p:nvPr/>
        </p:nvSpPr>
        <p:spPr bwMode="auto">
          <a:xfrm>
            <a:off x="900113" y="1196975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驱动表</a:t>
            </a:r>
          </a:p>
        </p:txBody>
      </p:sp>
      <p:pic>
        <p:nvPicPr>
          <p:cNvPr id="30724" name="Picture 1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755650" y="23495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495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锁存器</a:t>
            </a:r>
            <a:endParaRPr lang="en-US" altLang="zh-CN" sz="3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锁存器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门控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锁存器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6A8B2-CDCE-4E0A-B737-F798DFF3C5F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7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312"/>
            <a:ext cx="129562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0" name="Group 47"/>
          <p:cNvGrpSpPr>
            <a:grpSpLocks/>
          </p:cNvGrpSpPr>
          <p:nvPr/>
        </p:nvGrpSpPr>
        <p:grpSpPr bwMode="auto">
          <a:xfrm>
            <a:off x="3203575" y="1509420"/>
            <a:ext cx="2209800" cy="3868324"/>
            <a:chOff x="4128" y="1124"/>
            <a:chExt cx="1392" cy="2475"/>
          </a:xfrm>
        </p:grpSpPr>
        <p:sp>
          <p:nvSpPr>
            <p:cNvPr id="365611" name="Text Box 43"/>
            <p:cNvSpPr txBox="1">
              <a:spLocks noChangeArrowheads="1"/>
            </p:cNvSpPr>
            <p:nvPr/>
          </p:nvSpPr>
          <p:spPr bwMode="auto">
            <a:xfrm>
              <a:off x="4128" y="1124"/>
              <a:ext cx="1392" cy="247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S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0    0    0       0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0    0    1       1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0    1    0       1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0    1    1       1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1    0    0       0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1    0    1       0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1    0      ×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1    1      ×</a:t>
              </a:r>
            </a:p>
          </p:txBody>
        </p:sp>
        <p:sp>
          <p:nvSpPr>
            <p:cNvPr id="31760" name="Line 44"/>
            <p:cNvSpPr>
              <a:spLocks noChangeShapeType="1"/>
            </p:cNvSpPr>
            <p:nvPr/>
          </p:nvSpPr>
          <p:spPr bwMode="auto">
            <a:xfrm>
              <a:off x="4992" y="1132"/>
              <a:ext cx="3" cy="246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45"/>
            <p:cNvSpPr>
              <a:spLocks noChangeShapeType="1"/>
            </p:cNvSpPr>
            <p:nvPr/>
          </p:nvSpPr>
          <p:spPr bwMode="auto">
            <a:xfrm>
              <a:off x="4128" y="1392"/>
              <a:ext cx="1344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1" name="Group 11"/>
          <p:cNvGrpSpPr>
            <a:grpSpLocks/>
          </p:cNvGrpSpPr>
          <p:nvPr/>
        </p:nvGrpSpPr>
        <p:grpSpPr bwMode="auto">
          <a:xfrm>
            <a:off x="6313690" y="1484412"/>
            <a:ext cx="2286000" cy="2416175"/>
            <a:chOff x="3408" y="768"/>
            <a:chExt cx="1440" cy="1522"/>
          </a:xfrm>
        </p:grpSpPr>
        <p:sp>
          <p:nvSpPr>
            <p:cNvPr id="363532" name="Text Box 12"/>
            <p:cNvSpPr txBox="1">
              <a:spLocks noChangeArrowheads="1"/>
            </p:cNvSpPr>
            <p:nvPr/>
          </p:nvSpPr>
          <p:spPr bwMode="auto">
            <a:xfrm>
              <a:off x="3408" y="768"/>
              <a:ext cx="1440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S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0   1           1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1   0           0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    × </a:t>
              </a:r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H="1">
              <a:off x="3984" y="781"/>
              <a:ext cx="8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3408" y="1056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2" name="Text Box 93"/>
          <p:cNvSpPr txBox="1">
            <a:spLocks noChangeArrowheads="1"/>
          </p:cNvSpPr>
          <p:nvPr/>
        </p:nvSpPr>
        <p:spPr bwMode="auto">
          <a:xfrm>
            <a:off x="684213" y="836712"/>
            <a:ext cx="2089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31753" name="Text Box 94"/>
          <p:cNvSpPr txBox="1">
            <a:spLocks noChangeArrowheads="1"/>
          </p:cNvSpPr>
          <p:nvPr/>
        </p:nvSpPr>
        <p:spPr bwMode="auto">
          <a:xfrm>
            <a:off x="3059113" y="836712"/>
            <a:ext cx="2663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31754" name="AutoShape 95"/>
          <p:cNvSpPr>
            <a:spLocks noChangeArrowheads="1"/>
          </p:cNvSpPr>
          <p:nvPr/>
        </p:nvSpPr>
        <p:spPr bwMode="auto">
          <a:xfrm>
            <a:off x="5604872" y="2248792"/>
            <a:ext cx="503237" cy="360363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folHlink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5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63476" y="3772513"/>
            <a:ext cx="27718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</a:rPr>
              <a:t>与</a:t>
            </a:r>
            <a:r>
              <a:rPr lang="en-US" altLang="zh-CN" b="1" dirty="0">
                <a:latin typeface="+mn-ea"/>
              </a:rPr>
              <a:t>S-R</a:t>
            </a:r>
            <a:r>
              <a:rPr lang="zh-CN" altLang="en-US" b="1" dirty="0" smtClean="0">
                <a:latin typeface="+mn-ea"/>
              </a:rPr>
              <a:t>锁存器的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相同处</a:t>
            </a:r>
            <a:r>
              <a:rPr lang="zh-CN" altLang="en-US" b="1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 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真值表、次态方程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5589240"/>
            <a:ext cx="76103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chemeClr val="bg1"/>
                </a:solidFill>
                <a:latin typeface="+mn-ea"/>
              </a:rPr>
              <a:t>不同处</a:t>
            </a:r>
            <a:r>
              <a:rPr lang="zh-CN" altLang="en-US" b="1" smtClean="0">
                <a:latin typeface="+mn-ea"/>
              </a:rPr>
              <a:t>：对</a:t>
            </a:r>
            <a:r>
              <a:rPr lang="en-US" altLang="zh-CN" b="1" smtClean="0">
                <a:latin typeface="+mn-ea"/>
              </a:rPr>
              <a:t>S-R</a:t>
            </a:r>
            <a:r>
              <a:rPr lang="zh-CN" altLang="en-US" b="1" smtClean="0">
                <a:latin typeface="+mn-ea"/>
              </a:rPr>
              <a:t>锁存器，</a:t>
            </a:r>
            <a:r>
              <a:rPr lang="en-US" altLang="zh-CN" b="1" smtClean="0">
                <a:latin typeface="+mn-ea"/>
              </a:rPr>
              <a:t>Q</a:t>
            </a:r>
            <a:r>
              <a:rPr lang="en-US" altLang="zh-CN" b="1" baseline="-25000" smtClean="0">
                <a:latin typeface="+mn-ea"/>
              </a:rPr>
              <a:t>n+1</a:t>
            </a:r>
            <a:r>
              <a:rPr lang="zh-CN" altLang="en-US" b="1">
                <a:latin typeface="+mn-ea"/>
              </a:rPr>
              <a:t>为传输延时</a:t>
            </a:r>
            <a:r>
              <a:rPr lang="zh-CN" altLang="en-US" b="1" smtClean="0">
                <a:latin typeface="+mn-ea"/>
              </a:rPr>
              <a:t>后的</a:t>
            </a:r>
            <a:r>
              <a:rPr lang="en-US" altLang="zh-CN" b="1" smtClean="0">
                <a:latin typeface="+mn-ea"/>
              </a:rPr>
              <a:t>Q</a:t>
            </a:r>
            <a:r>
              <a:rPr lang="zh-CN" altLang="en-US" b="1" smtClean="0">
                <a:latin typeface="+mn-ea"/>
              </a:rPr>
              <a:t>值；对</a:t>
            </a:r>
            <a:r>
              <a:rPr lang="en-US" altLang="zh-CN" b="1" smtClean="0">
                <a:latin typeface="+mn-ea"/>
              </a:rPr>
              <a:t>S-R</a:t>
            </a:r>
            <a:r>
              <a:rPr lang="zh-CN" altLang="en-US" b="1" smtClean="0">
                <a:latin typeface="+mn-ea"/>
              </a:rPr>
              <a:t>触发器，</a:t>
            </a:r>
            <a:r>
              <a:rPr lang="en-US" altLang="zh-CN" b="1" smtClean="0">
                <a:latin typeface="+mn-ea"/>
              </a:rPr>
              <a:t>Q</a:t>
            </a:r>
            <a:r>
              <a:rPr lang="en-US" altLang="zh-CN" b="1" baseline="-25000" smtClean="0">
                <a:latin typeface="+mn-ea"/>
              </a:rPr>
              <a:t>n+1</a:t>
            </a:r>
            <a:r>
              <a:rPr lang="zh-CN" altLang="en-US" b="1" smtClean="0">
                <a:latin typeface="+mn-ea"/>
              </a:rPr>
              <a:t>为时钟有效沿后</a:t>
            </a:r>
            <a:r>
              <a:rPr lang="zh-CN" altLang="en-US" b="1">
                <a:latin typeface="+mn-ea"/>
              </a:rPr>
              <a:t>的</a:t>
            </a:r>
            <a:r>
              <a:rPr lang="en-US" altLang="zh-CN" b="1">
                <a:latin typeface="+mn-ea"/>
              </a:rPr>
              <a:t>Q</a:t>
            </a:r>
            <a:r>
              <a:rPr lang="zh-CN" altLang="en-US" b="1">
                <a:latin typeface="+mn-ea"/>
              </a:rPr>
              <a:t>值</a:t>
            </a:r>
            <a:endParaRPr lang="en-US" altLang="zh-CN" b="1" smtClean="0">
              <a:latin typeface="+mn-ea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057676" y="1988840"/>
            <a:ext cx="2547196" cy="7920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3034876" y="2825012"/>
            <a:ext cx="2547197" cy="820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057675" y="3713932"/>
            <a:ext cx="2547197" cy="72318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/>
      <p:bldP spid="17" grpId="0"/>
      <p:bldP spid="19" grpId="0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72000" y="4320000"/>
            <a:ext cx="6865937" cy="1935162"/>
            <a:chOff x="612" y="2749"/>
            <a:chExt cx="4325" cy="1219"/>
          </a:xfrm>
        </p:grpSpPr>
        <p:pic>
          <p:nvPicPr>
            <p:cNvPr id="32809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840"/>
              <a:ext cx="4325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760" y="297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788" y="364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812" name="Text Box 29"/>
            <p:cNvSpPr txBox="1">
              <a:spLocks noChangeArrowheads="1"/>
            </p:cNvSpPr>
            <p:nvPr/>
          </p:nvSpPr>
          <p:spPr bwMode="auto">
            <a:xfrm>
              <a:off x="1655" y="274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813" name="Text Box 30"/>
            <p:cNvSpPr txBox="1">
              <a:spLocks noChangeArrowheads="1"/>
            </p:cNvSpPr>
            <p:nvPr/>
          </p:nvSpPr>
          <p:spPr bwMode="auto">
            <a:xfrm>
              <a:off x="1676" y="3437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814" name="Text Box 31"/>
            <p:cNvSpPr txBox="1">
              <a:spLocks noChangeArrowheads="1"/>
            </p:cNvSpPr>
            <p:nvPr/>
          </p:nvSpPr>
          <p:spPr bwMode="auto">
            <a:xfrm>
              <a:off x="3017" y="288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815" name="Text Box 32"/>
            <p:cNvSpPr txBox="1">
              <a:spLocks noChangeArrowheads="1"/>
            </p:cNvSpPr>
            <p:nvPr/>
          </p:nvSpPr>
          <p:spPr bwMode="auto">
            <a:xfrm>
              <a:off x="3016" y="336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816" name="Text Box 43"/>
            <p:cNvSpPr txBox="1">
              <a:spLocks noChangeArrowheads="1"/>
            </p:cNvSpPr>
            <p:nvPr/>
          </p:nvSpPr>
          <p:spPr bwMode="auto">
            <a:xfrm>
              <a:off x="4559" y="293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817" name="Text Box 33"/>
            <p:cNvSpPr txBox="1">
              <a:spLocks noChangeArrowheads="1"/>
            </p:cNvSpPr>
            <p:nvPr/>
          </p:nvSpPr>
          <p:spPr bwMode="auto">
            <a:xfrm>
              <a:off x="4558" y="2886"/>
              <a:ext cx="226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pic>
        <p:nvPicPr>
          <p:cNvPr id="3281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4428000"/>
            <a:ext cx="6840538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25638"/>
            <a:ext cx="686593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" y="1944000"/>
            <a:ext cx="68405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971550" y="836712"/>
            <a:ext cx="774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主从触发器（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flip-flop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1547813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5003800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5048250" y="306896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6013425" y="2060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6013425" y="289979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7215188" y="1643063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保持</a:t>
            </a: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2339975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2627313" y="17002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0481" name="Text Box 17"/>
          <p:cNvSpPr txBox="1">
            <a:spLocks noChangeArrowheads="1"/>
          </p:cNvSpPr>
          <p:nvPr/>
        </p:nvSpPr>
        <p:spPr bwMode="auto">
          <a:xfrm>
            <a:off x="2671763" y="28987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4789488" y="19161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0483" name="Text Box 19"/>
          <p:cNvSpPr txBox="1">
            <a:spLocks noChangeArrowheads="1"/>
          </p:cNvSpPr>
          <p:nvPr/>
        </p:nvSpPr>
        <p:spPr bwMode="auto">
          <a:xfrm>
            <a:off x="4787900" y="26844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84" name="Text Box 20"/>
          <p:cNvSpPr txBox="1">
            <a:spLocks noChangeArrowheads="1"/>
          </p:cNvSpPr>
          <p:nvPr/>
        </p:nvSpPr>
        <p:spPr bwMode="auto">
          <a:xfrm>
            <a:off x="7235825" y="2060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788" name="AutoShape 34"/>
          <p:cNvSpPr>
            <a:spLocks noChangeArrowheads="1"/>
          </p:cNvSpPr>
          <p:nvPr/>
        </p:nvSpPr>
        <p:spPr bwMode="auto">
          <a:xfrm>
            <a:off x="1692275" y="3789363"/>
            <a:ext cx="287338" cy="719137"/>
          </a:xfrm>
          <a:prstGeom prst="downArrow">
            <a:avLst>
              <a:gd name="adj1" fmla="val 50000"/>
              <a:gd name="adj2" fmla="val 625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oup 178"/>
          <p:cNvGrpSpPr>
            <a:grpSpLocks/>
          </p:cNvGrpSpPr>
          <p:nvPr/>
        </p:nvGrpSpPr>
        <p:grpSpPr bwMode="auto">
          <a:xfrm>
            <a:off x="1116013" y="4076700"/>
            <a:ext cx="533400" cy="304800"/>
            <a:chOff x="3360" y="480"/>
            <a:chExt cx="336" cy="192"/>
          </a:xfrm>
        </p:grpSpPr>
        <p:sp>
          <p:nvSpPr>
            <p:cNvPr id="32804" name="Line 17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17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Line 17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Line 17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8" name="Line 17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0508" name="AutoShape 44"/>
          <p:cNvSpPr>
            <a:spLocks noChangeArrowheads="1"/>
          </p:cNvSpPr>
          <p:nvPr/>
        </p:nvSpPr>
        <p:spPr bwMode="auto">
          <a:xfrm>
            <a:off x="1042988" y="3357563"/>
            <a:ext cx="360362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folHlink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0488" name="Text Box 24"/>
          <p:cNvSpPr txBox="1">
            <a:spLocks noChangeArrowheads="1"/>
          </p:cNvSpPr>
          <p:nvPr/>
        </p:nvSpPr>
        <p:spPr bwMode="auto">
          <a:xfrm>
            <a:off x="1547813" y="47974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0487" name="Text Box 23"/>
          <p:cNvSpPr txBox="1">
            <a:spLocks noChangeArrowheads="1"/>
          </p:cNvSpPr>
          <p:nvPr/>
        </p:nvSpPr>
        <p:spPr bwMode="auto">
          <a:xfrm>
            <a:off x="5004048" y="55892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0505" name="Text Box 41"/>
          <p:cNvSpPr txBox="1">
            <a:spLocks noChangeArrowheads="1"/>
          </p:cNvSpPr>
          <p:nvPr/>
        </p:nvSpPr>
        <p:spPr bwMode="auto">
          <a:xfrm>
            <a:off x="3491880" y="436510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2267744" y="479715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91" name="Text Box 27"/>
          <p:cNvSpPr txBox="1">
            <a:spLocks noChangeArrowheads="1"/>
          </p:cNvSpPr>
          <p:nvPr/>
        </p:nvSpPr>
        <p:spPr bwMode="auto">
          <a:xfrm>
            <a:off x="6227763" y="4076700"/>
            <a:ext cx="187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状态改变</a:t>
            </a:r>
          </a:p>
        </p:txBody>
      </p:sp>
      <p:sp>
        <p:nvSpPr>
          <p:cNvPr id="190492" name="Text Box 28"/>
          <p:cNvSpPr txBox="1">
            <a:spLocks noChangeArrowheads="1"/>
          </p:cNvSpPr>
          <p:nvPr/>
        </p:nvSpPr>
        <p:spPr bwMode="auto">
          <a:xfrm>
            <a:off x="3491880" y="515719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486" name="Text Box 22"/>
          <p:cNvSpPr txBox="1">
            <a:spLocks noChangeArrowheads="1"/>
          </p:cNvSpPr>
          <p:nvPr/>
        </p:nvSpPr>
        <p:spPr bwMode="auto">
          <a:xfrm>
            <a:off x="5004048" y="479715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4717281" y="441196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4717281" y="52292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7149456" y="46089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586537" y="1883569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636963" y="2669381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5909493" y="4546327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5941775" y="531389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15830" y="1305868"/>
            <a:ext cx="3326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Q=0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S=1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R=0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7236296" y="289979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7178348" y="536202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1000"/>
                                        <p:tgtEl>
                                          <p:spTgt spid="1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1000"/>
                                        <p:tgtEl>
                                          <p:spTgt spid="1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/>
      <p:bldP spid="190474" grpId="0"/>
      <p:bldP spid="190475" grpId="0"/>
      <p:bldP spid="190476" grpId="0"/>
      <p:bldP spid="190477" grpId="0"/>
      <p:bldP spid="190478" grpId="0"/>
      <p:bldP spid="190479" grpId="0"/>
      <p:bldP spid="190480" grpId="0"/>
      <p:bldP spid="190481" grpId="0"/>
      <p:bldP spid="190482" grpId="0"/>
      <p:bldP spid="190483" grpId="0"/>
      <p:bldP spid="190484" grpId="0"/>
      <p:bldP spid="190508" grpId="0" animBg="1"/>
      <p:bldP spid="190488" grpId="0"/>
      <p:bldP spid="190487" grpId="0"/>
      <p:bldP spid="190505" grpId="0"/>
      <p:bldP spid="190506" grpId="0"/>
      <p:bldP spid="190491" grpId="0"/>
      <p:bldP spid="190492" grpId="0"/>
      <p:bldP spid="190486" grpId="0"/>
      <p:bldP spid="3" grpId="0"/>
      <p:bldP spid="4" grpId="0"/>
      <p:bldP spid="7" grpId="0"/>
      <p:bldP spid="51" grpId="0"/>
      <p:bldP spid="52" grpId="0"/>
      <p:bldP spid="55" grpId="0"/>
      <p:bldP spid="57" grpId="0"/>
      <p:bldP spid="53" grpId="0"/>
      <p:bldP spid="54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971550" y="836712"/>
            <a:ext cx="774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主从触发器（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flip-flop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5492" y="1661968"/>
            <a:ext cx="6138036" cy="50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与边沿触发型触发器的对比：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474" y="2404687"/>
            <a:ext cx="8085052" cy="1456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+mn-ea"/>
              </a:rPr>
              <a:t>边沿触发型触发器（上升沿）： 时钟上升沿到来时才采集输入数据；在时钟为低电平时输入可以改变。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190" y="4149080"/>
            <a:ext cx="8085052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+mn-ea"/>
              </a:rPr>
              <a:t>主从触发器（上升沿）：</a:t>
            </a:r>
            <a:r>
              <a:rPr lang="zh-CN" altLang="en-US" sz="2800" b="1" dirty="0">
                <a:latin typeface="+mn-ea"/>
              </a:rPr>
              <a:t>在时钟为低电平</a:t>
            </a:r>
            <a:r>
              <a:rPr lang="zh-CN" altLang="en-US" sz="2800" b="1" dirty="0" smtClean="0">
                <a:latin typeface="+mn-ea"/>
              </a:rPr>
              <a:t>时，如果输入改变，则触发器的输出可能出错。</a:t>
            </a:r>
            <a:endParaRPr lang="en-US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8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893177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cxnSp>
        <p:nvCxnSpPr>
          <p:cNvPr id="4" name="直接连接符 3"/>
          <p:cNvCxnSpPr/>
          <p:nvPr/>
        </p:nvCxnSpPr>
        <p:spPr bwMode="auto">
          <a:xfrm>
            <a:off x="1115616" y="314096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55576" y="136287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099425" y="103763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420" y="1078652"/>
            <a:ext cx="864096" cy="6865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20" y="1978966"/>
            <a:ext cx="864096" cy="686542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908969" y="836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907704" y="210770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584" y="1819672"/>
            <a:ext cx="864096" cy="686542"/>
          </a:xfrm>
          <a:prstGeom prst="rect">
            <a:avLst/>
          </a:prstGeom>
        </p:spPr>
      </p:pic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052985" y="138762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63716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635896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507732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077321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8100392" y="19888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589489" y="19636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6588224" y="105273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0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893177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cxnSp>
        <p:nvCxnSpPr>
          <p:cNvPr id="16" name="直接连接符 15"/>
          <p:cNvCxnSpPr/>
          <p:nvPr/>
        </p:nvCxnSpPr>
        <p:spPr bwMode="auto">
          <a:xfrm>
            <a:off x="1691680" y="314096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55576" y="136287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099425" y="103763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328" y="2010884"/>
            <a:ext cx="864096" cy="686542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908969" y="836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907704" y="210770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584" y="1819672"/>
            <a:ext cx="864096" cy="686542"/>
          </a:xfrm>
          <a:prstGeom prst="rect">
            <a:avLst/>
          </a:prstGeom>
        </p:spPr>
      </p:pic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052985" y="138762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63716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635896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507732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077321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8100392" y="19888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882" y="912907"/>
            <a:ext cx="864096" cy="686542"/>
          </a:xfrm>
          <a:prstGeom prst="rect">
            <a:avLst/>
          </a:prstGeom>
        </p:spPr>
      </p:pic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436096" y="2179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436096" y="124360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661497" y="105273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33551"/>
              </p:ext>
            </p:extLst>
          </p:nvPr>
        </p:nvGraphicFramePr>
        <p:xfrm>
          <a:off x="6175124" y="3284984"/>
          <a:ext cx="29333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345"/>
                <a:gridCol w="733345"/>
                <a:gridCol w="733345"/>
                <a:gridCol w="733345"/>
              </a:tblGrid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Ｒ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Ｑ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Ｑ</a:t>
                      </a:r>
                      <a:r>
                        <a:rPr lang="zh-CN" altLang="en-US" sz="2400" b="1" baseline="30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＋</a:t>
                      </a:r>
                      <a:endParaRPr lang="zh-CN" altLang="en-US" sz="2400" b="1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655016" y="19888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1115616" y="314096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73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893177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cxnSp>
        <p:nvCxnSpPr>
          <p:cNvPr id="4" name="直接连接符 3"/>
          <p:cNvCxnSpPr/>
          <p:nvPr/>
        </p:nvCxnSpPr>
        <p:spPr bwMode="auto">
          <a:xfrm>
            <a:off x="1115616" y="314096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691680" y="314096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55576" y="136287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099425" y="103763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328" y="2010884"/>
            <a:ext cx="864096" cy="686542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908969" y="836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907704" y="210770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584" y="1819672"/>
            <a:ext cx="864096" cy="686542"/>
          </a:xfrm>
          <a:prstGeom prst="rect">
            <a:avLst/>
          </a:prstGeom>
        </p:spPr>
      </p:pic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052985" y="138762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63716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635896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507732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077321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8100392" y="19888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882" y="912907"/>
            <a:ext cx="864096" cy="686542"/>
          </a:xfrm>
          <a:prstGeom prst="rect">
            <a:avLst/>
          </a:prstGeom>
        </p:spPr>
      </p:pic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436096" y="2179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436096" y="124360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661497" y="105273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00095"/>
              </p:ext>
            </p:extLst>
          </p:nvPr>
        </p:nvGraphicFramePr>
        <p:xfrm>
          <a:off x="6175124" y="3284984"/>
          <a:ext cx="29333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345"/>
                <a:gridCol w="733345"/>
                <a:gridCol w="733345"/>
                <a:gridCol w="733345"/>
              </a:tblGrid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Ｒ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Ｑ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Ｑ</a:t>
                      </a:r>
                      <a:r>
                        <a:rPr lang="zh-CN" altLang="en-US" sz="2400" b="1" baseline="30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＋</a:t>
                      </a:r>
                      <a:endParaRPr lang="zh-CN" altLang="en-US" sz="2400" b="1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 bwMode="auto">
          <a:xfrm>
            <a:off x="4355976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5077321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655016" y="19888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8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1259632" y="3176972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691680" y="314096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4355976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5077321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893177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755576" y="136287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8099425" y="103763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420" y="1078652"/>
            <a:ext cx="864096" cy="686542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20" y="1978966"/>
            <a:ext cx="864096" cy="686542"/>
          </a:xfrm>
          <a:prstGeom prst="rect">
            <a:avLst/>
          </a:prstGeom>
        </p:spPr>
      </p:pic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908969" y="836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1907704" y="210770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584" y="1819672"/>
            <a:ext cx="864096" cy="686542"/>
          </a:xfrm>
          <a:prstGeom prst="rect">
            <a:avLst/>
          </a:prstGeom>
        </p:spPr>
      </p:pic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2052985" y="138762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63716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635896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507732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5077321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8100392" y="19888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1619672" y="1052736"/>
            <a:ext cx="36130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1331640" y="836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12" y="897065"/>
            <a:ext cx="864096" cy="686542"/>
          </a:xfrm>
          <a:prstGeom prst="rect">
            <a:avLst/>
          </a:prstGeom>
        </p:spPr>
      </p:pic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635896" y="119675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5293345" y="908720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１</a:t>
            </a:r>
            <a:endParaRPr lang="en-US" altLang="zh-CN" sz="2400" b="1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9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6" grpId="0"/>
      <p:bldP spid="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1259632" y="3176972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691680" y="314096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20326"/>
              </p:ext>
            </p:extLst>
          </p:nvPr>
        </p:nvGraphicFramePr>
        <p:xfrm>
          <a:off x="6175124" y="3284984"/>
          <a:ext cx="29333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345"/>
                <a:gridCol w="733345"/>
                <a:gridCol w="733345"/>
                <a:gridCol w="733345"/>
              </a:tblGrid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Ｒ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Ｑ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Ｑ</a:t>
                      </a:r>
                      <a:r>
                        <a:rPr lang="zh-CN" altLang="en-US" sz="2400" b="1" baseline="30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＋</a:t>
                      </a:r>
                      <a:endParaRPr lang="zh-CN" altLang="en-US" sz="2400" b="1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０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１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 bwMode="auto">
          <a:xfrm>
            <a:off x="4355976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5077321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893177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8099425" y="103763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20" y="1978966"/>
            <a:ext cx="864096" cy="686542"/>
          </a:xfrm>
          <a:prstGeom prst="rect">
            <a:avLst/>
          </a:prstGeom>
        </p:spPr>
      </p:pic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908969" y="836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1907704" y="210770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584" y="1819672"/>
            <a:ext cx="864096" cy="686542"/>
          </a:xfrm>
          <a:prstGeom prst="rect">
            <a:avLst/>
          </a:prstGeom>
        </p:spPr>
      </p:pic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63716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635896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5077321" y="9087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5077321" y="18196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8100392" y="19888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1619672" y="1052736"/>
            <a:ext cx="36130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1331640" y="83671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12" y="897065"/>
            <a:ext cx="864096" cy="686542"/>
          </a:xfrm>
          <a:prstGeom prst="rect">
            <a:avLst/>
          </a:prstGeom>
        </p:spPr>
      </p:pic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635896" y="119675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5293345" y="908720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１</a:t>
            </a:r>
            <a:endParaRPr lang="en-US" altLang="zh-CN" sz="2400" b="1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827584" y="134076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979712" y="134076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365353" y="126876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589489" y="112474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589489" y="19636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8317681" y="102758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8317681" y="19636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940152" y="3140968"/>
            <a:ext cx="267532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上升沿后：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b="1" dirty="0" smtClean="0">
                <a:latin typeface="+mn-ea"/>
              </a:rPr>
              <a:t>S=0,R=0,Q=P=1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893177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7" name="矩形 16"/>
          <p:cNvSpPr/>
          <p:nvPr/>
        </p:nvSpPr>
        <p:spPr>
          <a:xfrm>
            <a:off x="5976925" y="4005064"/>
            <a:ext cx="305486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正确情况：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b="1" dirty="0" smtClean="0">
                <a:latin typeface="+mn-ea"/>
              </a:rPr>
              <a:t>S=0,R=0,Q</a:t>
            </a:r>
            <a:r>
              <a:rPr lang="zh-CN" altLang="en-US" b="1" dirty="0" smtClean="0">
                <a:latin typeface="+mn-ea"/>
              </a:rPr>
              <a:t>保持为</a:t>
            </a:r>
            <a:r>
              <a:rPr lang="en-US" altLang="zh-CN" b="1" dirty="0" smtClean="0">
                <a:latin typeface="+mn-ea"/>
              </a:rPr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6012160" y="4998192"/>
            <a:ext cx="305486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解决方案：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en-US" b="1" dirty="0" smtClean="0">
                <a:latin typeface="+mn-ea"/>
              </a:rPr>
              <a:t>仅允许</a:t>
            </a:r>
            <a:r>
              <a:rPr lang="en-US" altLang="zh-CN" b="1" dirty="0" smtClean="0">
                <a:latin typeface="+mn-ea"/>
              </a:rPr>
              <a:t>S,R</a:t>
            </a:r>
            <a:r>
              <a:rPr lang="zh-CN" altLang="en-US" b="1" dirty="0" smtClean="0">
                <a:latin typeface="+mn-ea"/>
              </a:rPr>
              <a:t>在时钟高电平时才可改变</a:t>
            </a: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0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14287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22"/>
          <p:cNvSpPr txBox="1">
            <a:spLocks noChangeArrowheads="1"/>
          </p:cNvSpPr>
          <p:nvPr/>
        </p:nvSpPr>
        <p:spPr bwMode="auto">
          <a:xfrm>
            <a:off x="539750" y="889000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33799" name="Text Box 23"/>
          <p:cNvSpPr txBox="1">
            <a:spLocks noChangeArrowheads="1"/>
          </p:cNvSpPr>
          <p:nvPr/>
        </p:nvSpPr>
        <p:spPr bwMode="auto">
          <a:xfrm>
            <a:off x="2771775" y="889000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grpSp>
        <p:nvGrpSpPr>
          <p:cNvPr id="33800" name="Group 36"/>
          <p:cNvGrpSpPr>
            <a:grpSpLocks/>
          </p:cNvGrpSpPr>
          <p:nvPr/>
        </p:nvGrpSpPr>
        <p:grpSpPr bwMode="auto">
          <a:xfrm>
            <a:off x="2916238" y="1550988"/>
            <a:ext cx="2209800" cy="3929062"/>
            <a:chOff x="1791" y="1427"/>
            <a:chExt cx="1392" cy="2475"/>
          </a:xfrm>
        </p:grpSpPr>
        <p:sp>
          <p:nvSpPr>
            <p:cNvPr id="376840" name="Text Box 8"/>
            <p:cNvSpPr txBox="1">
              <a:spLocks noChangeArrowheads="1"/>
            </p:cNvSpPr>
            <p:nvPr/>
          </p:nvSpPr>
          <p:spPr bwMode="auto">
            <a:xfrm>
              <a:off x="1791" y="1427"/>
              <a:ext cx="1392" cy="247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K</a:t>
              </a:r>
              <a:r>
                <a:rPr lang="en-US" altLang="zh-CN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0    0    0       0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0    0    1       1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0    1    0       0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0    1    1       0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1    0    0       1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1    0    1       1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1    1    0       1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1    1    1       0</a:t>
              </a:r>
            </a:p>
          </p:txBody>
        </p:sp>
        <p:sp>
          <p:nvSpPr>
            <p:cNvPr id="33809" name="Line 9"/>
            <p:cNvSpPr>
              <a:spLocks noChangeShapeType="1"/>
            </p:cNvSpPr>
            <p:nvPr/>
          </p:nvSpPr>
          <p:spPr bwMode="auto">
            <a:xfrm>
              <a:off x="2696" y="1440"/>
              <a:ext cx="3" cy="246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0"/>
            <p:cNvSpPr>
              <a:spLocks noChangeShapeType="1"/>
            </p:cNvSpPr>
            <p:nvPr/>
          </p:nvSpPr>
          <p:spPr bwMode="auto">
            <a:xfrm>
              <a:off x="1837" y="1706"/>
              <a:ext cx="1344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1" name="AutoShape 15"/>
          <p:cNvSpPr>
            <a:spLocks noChangeArrowheads="1"/>
          </p:cNvSpPr>
          <p:nvPr/>
        </p:nvSpPr>
        <p:spPr bwMode="auto">
          <a:xfrm>
            <a:off x="5289550" y="2492896"/>
            <a:ext cx="577850" cy="352425"/>
          </a:xfrm>
          <a:prstGeom prst="rightArrow">
            <a:avLst>
              <a:gd name="adj1" fmla="val 50000"/>
              <a:gd name="adj2" fmla="val 40991"/>
            </a:avLst>
          </a:prstGeom>
          <a:solidFill>
            <a:schemeClr val="folHlink"/>
          </a:solidFill>
          <a:ln w="28575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33802" name="Group 37"/>
          <p:cNvGrpSpPr>
            <a:grpSpLocks/>
          </p:cNvGrpSpPr>
          <p:nvPr/>
        </p:nvGrpSpPr>
        <p:grpSpPr bwMode="auto">
          <a:xfrm>
            <a:off x="5989638" y="1556792"/>
            <a:ext cx="2286000" cy="2416175"/>
            <a:chOff x="4429" y="1696"/>
            <a:chExt cx="1440" cy="1522"/>
          </a:xfrm>
        </p:grpSpPr>
        <p:sp>
          <p:nvSpPr>
            <p:cNvPr id="376844" name="Text Box 12"/>
            <p:cNvSpPr txBox="1">
              <a:spLocks noChangeArrowheads="1"/>
            </p:cNvSpPr>
            <p:nvPr/>
          </p:nvSpPr>
          <p:spPr bwMode="auto">
            <a:xfrm>
              <a:off x="4429" y="1696"/>
              <a:ext cx="1440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K        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0   1           0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1   0           1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 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H="1">
              <a:off x="5013" y="1709"/>
              <a:ext cx="0" cy="150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4429" y="1984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6"/>
            <p:cNvSpPr>
              <a:spLocks noChangeShapeType="1"/>
            </p:cNvSpPr>
            <p:nvPr/>
          </p:nvSpPr>
          <p:spPr bwMode="auto">
            <a:xfrm>
              <a:off x="5396" y="2970"/>
              <a:ext cx="15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699792" y="1988840"/>
            <a:ext cx="2547196" cy="7920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2699792" y="2897020"/>
            <a:ext cx="2547197" cy="820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699792" y="3785940"/>
            <a:ext cx="2547197" cy="72318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2699792" y="4650036"/>
            <a:ext cx="2547197" cy="72318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3" name="Picture 5" descr="Log_710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4" r="54944" b="29982"/>
          <a:stretch>
            <a:fillRect/>
          </a:stretch>
        </p:blipFill>
        <p:spPr bwMode="auto">
          <a:xfrm>
            <a:off x="755650" y="860425"/>
            <a:ext cx="29527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539552" y="3867869"/>
            <a:ext cx="4105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i="1" dirty="0">
                <a:solidFill>
                  <a:srgbClr val="0000CC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锁存器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触发器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是时序电路中常用的存储器件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简 介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Picture 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9552" y="4831482"/>
            <a:ext cx="81359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锁存器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: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没有时钟输入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的存储单元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endParaRPr lang="en-US" altLang="zh-CN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触发器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有时钟输入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，仅在时钟脉冲到来时改变状态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5" descr="Log_710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5" t="-2393" b="-2"/>
          <a:stretch>
            <a:fillRect/>
          </a:stretch>
        </p:blipFill>
        <p:spPr bwMode="auto">
          <a:xfrm>
            <a:off x="5227638" y="865188"/>
            <a:ext cx="3463925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552" y="5949280"/>
            <a:ext cx="687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 时序电路中</a:t>
            </a:r>
            <a:r>
              <a:rPr lang="en-US" altLang="zh-CN" dirty="0"/>
              <a:t>, </a:t>
            </a:r>
            <a:r>
              <a:rPr lang="zh-CN" altLang="en-US" dirty="0"/>
              <a:t>反馈（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feedback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zh-CN" altLang="en-US" dirty="0"/>
              <a:t>）非常重要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41725" y="3898911"/>
            <a:ext cx="4270649" cy="8875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输出不仅与当前输入有关，还与之前的输入序列有关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3"/>
          <p:cNvSpPr txBox="1">
            <a:spLocks noChangeArrowheads="1"/>
          </p:cNvSpPr>
          <p:nvPr/>
        </p:nvSpPr>
        <p:spPr bwMode="auto">
          <a:xfrm>
            <a:off x="900113" y="1052513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次态的表达式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4821" name="Picture 2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5" name="Group 31"/>
          <p:cNvGrpSpPr>
            <a:grpSpLocks/>
          </p:cNvGrpSpPr>
          <p:nvPr/>
        </p:nvGrpSpPr>
        <p:grpSpPr bwMode="auto">
          <a:xfrm>
            <a:off x="1876014" y="1941525"/>
            <a:ext cx="4038600" cy="793750"/>
            <a:chOff x="884" y="1253"/>
            <a:chExt cx="2544" cy="499"/>
          </a:xfrm>
        </p:grpSpPr>
        <p:grpSp>
          <p:nvGrpSpPr>
            <p:cNvPr id="34840" name="Group 49"/>
            <p:cNvGrpSpPr>
              <a:grpSpLocks/>
            </p:cNvGrpSpPr>
            <p:nvPr/>
          </p:nvGrpSpPr>
          <p:grpSpPr bwMode="auto">
            <a:xfrm>
              <a:off x="884" y="1298"/>
              <a:ext cx="2544" cy="365"/>
              <a:chOff x="912" y="3235"/>
              <a:chExt cx="2544" cy="365"/>
            </a:xfrm>
          </p:grpSpPr>
          <p:sp>
            <p:nvSpPr>
              <p:cNvPr id="377893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544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n+1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J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K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34843" name="Line 38"/>
              <p:cNvSpPr>
                <a:spLocks noChangeShapeType="1"/>
              </p:cNvSpPr>
              <p:nvPr/>
            </p:nvSpPr>
            <p:spPr bwMode="auto">
              <a:xfrm>
                <a:off x="1937" y="3281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4" name="Line 48"/>
              <p:cNvSpPr>
                <a:spLocks noChangeShapeType="1"/>
              </p:cNvSpPr>
              <p:nvPr/>
            </p:nvSpPr>
            <p:spPr bwMode="auto">
              <a:xfrm>
                <a:off x="2481" y="3281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1" name="Rectangle 30"/>
            <p:cNvSpPr>
              <a:spLocks noChangeArrowheads="1"/>
            </p:cNvSpPr>
            <p:nvPr/>
          </p:nvSpPr>
          <p:spPr bwMode="auto">
            <a:xfrm>
              <a:off x="884" y="1253"/>
              <a:ext cx="2359" cy="499"/>
            </a:xfrm>
            <a:prstGeom prst="rect">
              <a:avLst/>
            </a:prstGeom>
            <a:noFill/>
            <a:ln w="38100" algn="ctr">
              <a:solidFill>
                <a:srgbClr val="EC142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331913" y="4181177"/>
            <a:ext cx="3124200" cy="2416175"/>
            <a:chOff x="3264" y="1872"/>
            <a:chExt cx="1968" cy="1522"/>
          </a:xfrm>
        </p:grpSpPr>
        <p:sp>
          <p:nvSpPr>
            <p:cNvPr id="375817" name="Text Box 9"/>
            <p:cNvSpPr txBox="1">
              <a:spLocks noChangeArrowheads="1"/>
            </p:cNvSpPr>
            <p:nvPr/>
          </p:nvSpPr>
          <p:spPr bwMode="auto">
            <a:xfrm>
              <a:off x="3264" y="1872"/>
              <a:ext cx="1968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J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K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×</a:t>
              </a:r>
              <a:endParaRPr lang="en-US" altLang="zh-CN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×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  0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4833" name="Line 10"/>
            <p:cNvSpPr>
              <a:spLocks noChangeShapeType="1"/>
            </p:cNvSpPr>
            <p:nvPr/>
          </p:nvSpPr>
          <p:spPr bwMode="auto">
            <a:xfrm flipH="1">
              <a:off x="4453" y="1885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196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2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6" name="Line 13"/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7" name="Line 14"/>
            <p:cNvSpPr>
              <a:spLocks noChangeShapeType="1"/>
            </p:cNvSpPr>
            <p:nvPr/>
          </p:nvSpPr>
          <p:spPr bwMode="auto">
            <a:xfrm>
              <a:off x="3744" y="264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8" name="Line 15"/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9" name="Line 16"/>
            <p:cNvSpPr>
              <a:spLocks noChangeShapeType="1"/>
            </p:cNvSpPr>
            <p:nvPr/>
          </p:nvSpPr>
          <p:spPr bwMode="auto">
            <a:xfrm>
              <a:off x="3744" y="326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24" name="Text Box 42"/>
          <p:cNvSpPr txBox="1">
            <a:spLocks noChangeArrowheads="1"/>
          </p:cNvSpPr>
          <p:nvPr/>
        </p:nvSpPr>
        <p:spPr bwMode="auto">
          <a:xfrm>
            <a:off x="900113" y="3557959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驱动表</a:t>
            </a:r>
          </a:p>
        </p:txBody>
      </p:sp>
      <p:sp>
        <p:nvSpPr>
          <p:cNvPr id="37899" name="AutoShape 48"/>
          <p:cNvSpPr>
            <a:spLocks noChangeArrowheads="1"/>
          </p:cNvSpPr>
          <p:nvPr/>
        </p:nvSpPr>
        <p:spPr bwMode="auto">
          <a:xfrm rot="19643586">
            <a:off x="4317536" y="4311727"/>
            <a:ext cx="2606781" cy="419335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2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6509075" y="1039457"/>
            <a:ext cx="2209800" cy="3929062"/>
            <a:chOff x="1791" y="1427"/>
            <a:chExt cx="1392" cy="247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791" y="1427"/>
              <a:ext cx="1392" cy="247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K</a:t>
              </a:r>
              <a:r>
                <a:rPr lang="en-US" altLang="zh-CN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0    0    0       0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0    0    1       1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0    1    0       0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0    1    1       0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1    0    0       1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1    0    1       1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1    1    0       1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1    1    1       0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2696" y="1440"/>
              <a:ext cx="3" cy="246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1837" y="1706"/>
              <a:ext cx="1344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2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732240" y="116632"/>
            <a:ext cx="2286000" cy="2416175"/>
            <a:chOff x="4429" y="1696"/>
            <a:chExt cx="1440" cy="1522"/>
          </a:xfrm>
        </p:grpSpPr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429" y="1696"/>
              <a:ext cx="1440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K        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0   1           0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1   0           1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 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5013" y="1709"/>
              <a:ext cx="0" cy="150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4429" y="1984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>
              <a:off x="5373" y="2970"/>
              <a:ext cx="15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2" y="2625824"/>
            <a:ext cx="8233548" cy="3755504"/>
          </a:xfrm>
          <a:prstGeom prst="rect">
            <a:avLst/>
          </a:prstGeom>
        </p:spPr>
      </p:pic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755576" y="1782439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时序图：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1"/>
          <p:cNvSpPr txBox="1">
            <a:spLocks noChangeArrowheads="1"/>
          </p:cNvSpPr>
          <p:nvPr/>
        </p:nvSpPr>
        <p:spPr bwMode="auto">
          <a:xfrm>
            <a:off x="285750" y="836712"/>
            <a:ext cx="788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JK flip-flop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35843" name="Picture 4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46"/>
          <p:cNvSpPr txBox="1">
            <a:spLocks noChangeArrowheads="1"/>
          </p:cNvSpPr>
          <p:nvPr/>
        </p:nvSpPr>
        <p:spPr bwMode="auto">
          <a:xfrm>
            <a:off x="179512" y="4321623"/>
            <a:ext cx="8784207" cy="830997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Q=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J=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则不论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K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值为何，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1,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 (P=1,P’=0)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  <a:endParaRPr lang="en-US" altLang="zh-CN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5847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7057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48"/>
          <p:cNvSpPr txBox="1">
            <a:spLocks noChangeArrowheads="1"/>
          </p:cNvSpPr>
          <p:nvPr/>
        </p:nvSpPr>
        <p:spPr bwMode="auto">
          <a:xfrm>
            <a:off x="179387" y="382053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clk=0: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7813625" y="184467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268935" y="1785618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5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32905" y="2132856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20025" y="2740858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61297" y="1700808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861297" y="2524834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6" grpId="0"/>
      <p:bldP spid="3" grpId="0"/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1"/>
          <p:cNvSpPr txBox="1">
            <a:spLocks noChangeArrowheads="1"/>
          </p:cNvSpPr>
          <p:nvPr/>
        </p:nvSpPr>
        <p:spPr bwMode="auto">
          <a:xfrm>
            <a:off x="285750" y="836712"/>
            <a:ext cx="788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JK flip-flop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35843" name="Picture 4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46"/>
          <p:cNvSpPr txBox="1">
            <a:spLocks noChangeArrowheads="1"/>
          </p:cNvSpPr>
          <p:nvPr/>
        </p:nvSpPr>
        <p:spPr bwMode="auto">
          <a:xfrm>
            <a:off x="179512" y="4321623"/>
            <a:ext cx="8784207" cy="830997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Q=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J=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则不论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K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值为何，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1,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 (P=1,P’=0)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  <a:endParaRPr lang="en-US" altLang="zh-CN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Q=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K=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则不论 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J 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值为何， 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0,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 (P=0,P’=1) .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5847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7057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48"/>
          <p:cNvSpPr txBox="1">
            <a:spLocks noChangeArrowheads="1"/>
          </p:cNvSpPr>
          <p:nvPr/>
        </p:nvSpPr>
        <p:spPr bwMode="auto">
          <a:xfrm>
            <a:off x="179387" y="382053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clk=0: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7813625" y="184467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63" y="2604864"/>
            <a:ext cx="803225" cy="6323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558" y="1748899"/>
            <a:ext cx="864000" cy="652893"/>
          </a:xfrm>
          <a:prstGeom prst="rect">
            <a:avLst/>
          </a:prstGeom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32905" y="2132856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267744" y="2604864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12360" y="2740858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61297" y="1700659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860032" y="2596842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6" grpId="0"/>
      <p:bldP spid="16" grpId="0"/>
      <p:bldP spid="17" grpId="0"/>
      <p:bldP spid="14" grpId="0"/>
      <p:bldP spid="15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4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96" y="764985"/>
            <a:ext cx="7457108" cy="7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46"/>
          <p:cNvSpPr txBox="1">
            <a:spLocks noChangeArrowheads="1"/>
          </p:cNvSpPr>
          <p:nvPr/>
        </p:nvSpPr>
        <p:spPr bwMode="auto">
          <a:xfrm>
            <a:off x="179512" y="4321623"/>
            <a:ext cx="8784207" cy="830997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Q=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J=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则不论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K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值为何，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1,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 (P=1,P’=0)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  <a:endParaRPr lang="en-US" altLang="zh-CN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Q=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K=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则不论 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J 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值为何， 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0,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i="1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 (P=0,P’=1) .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8" name="Text Box 48"/>
          <p:cNvSpPr txBox="1">
            <a:spLocks noChangeArrowheads="1"/>
          </p:cNvSpPr>
          <p:nvPr/>
        </p:nvSpPr>
        <p:spPr bwMode="auto">
          <a:xfrm>
            <a:off x="179387" y="382053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clk=0: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TextBox 12"/>
          <p:cNvSpPr txBox="1">
            <a:spLocks noChangeArrowheads="1"/>
          </p:cNvSpPr>
          <p:nvPr/>
        </p:nvSpPr>
        <p:spPr bwMode="auto">
          <a:xfrm>
            <a:off x="179512" y="5325194"/>
            <a:ext cx="6572250" cy="12001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主触发器的输出取决于从触发器的状态：</a:t>
            </a:r>
            <a:endParaRPr lang="en-US" altLang="zh-CN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     从触发器：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态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；主触发器：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态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     从触发器：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态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；主触发器：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态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971550" y="4737121"/>
            <a:ext cx="5761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6948264" y="4725144"/>
            <a:ext cx="5761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971600" y="5085184"/>
            <a:ext cx="5761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7020322" y="5073207"/>
            <a:ext cx="5761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285750" y="836712"/>
            <a:ext cx="788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JK flip-flop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32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7057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7813625" y="184467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63" y="2604864"/>
            <a:ext cx="803225" cy="63232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558" y="1748899"/>
            <a:ext cx="864000" cy="652893"/>
          </a:xfrm>
          <a:prstGeom prst="rect">
            <a:avLst/>
          </a:prstGeom>
        </p:spPr>
      </p:pic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1332905" y="2132856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267744" y="2604864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812360" y="2740858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61297" y="1700659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860032" y="2596842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539750" y="4291013"/>
            <a:ext cx="8064500" cy="1200329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Q =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J=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,  P=1,P’=0,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0, Q</a:t>
            </a:r>
            <a:r>
              <a:rPr lang="en-US" altLang="zh-CN" sz="2400" b="1" baseline="30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=1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70" name="Text Box 11"/>
          <p:cNvSpPr txBox="1">
            <a:spLocks noChangeArrowheads="1"/>
          </p:cNvSpPr>
          <p:nvPr/>
        </p:nvSpPr>
        <p:spPr bwMode="auto">
          <a:xfrm>
            <a:off x="468313" y="371475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Clk    :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71" name="Line 12"/>
          <p:cNvSpPr>
            <a:spLocks noChangeShapeType="1"/>
          </p:cNvSpPr>
          <p:nvPr/>
        </p:nvSpPr>
        <p:spPr bwMode="auto">
          <a:xfrm flipV="1">
            <a:off x="1116013" y="3787775"/>
            <a:ext cx="0" cy="287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68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4975"/>
            <a:ext cx="68580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899592" y="2709862"/>
            <a:ext cx="1009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 smtClean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6875" name="Text Box 41"/>
          <p:cNvSpPr txBox="1">
            <a:spLocks noChangeArrowheads="1"/>
          </p:cNvSpPr>
          <p:nvPr/>
        </p:nvSpPr>
        <p:spPr bwMode="auto">
          <a:xfrm>
            <a:off x="285750" y="836712"/>
            <a:ext cx="788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JK flip-flop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342033" y="191449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308" y="186519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1010" y="270892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4027" y="224072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6016" y="187676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6016" y="216479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28842" y="198884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6714" y="266885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76714" y="302889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8842" y="278092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4314" y="1845984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→</a:t>
            </a:r>
            <a:r>
              <a:rPr lang="en-US" altLang="zh-CN" sz="2000" b="1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462" y="2811351"/>
            <a:ext cx="749995" cy="59535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596336" y="2607295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→</a:t>
            </a: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6" grpId="0"/>
      <p:bldP spid="3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4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539750" y="4291013"/>
            <a:ext cx="8064500" cy="120015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Q=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0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J=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,  P=1,P’=0,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0, Q</a:t>
            </a:r>
            <a:r>
              <a:rPr lang="en-US" altLang="zh-CN" sz="2400" b="1" baseline="30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=1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如果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Q=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K=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P=0,P’=1,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1, Q</a:t>
            </a:r>
            <a:r>
              <a:rPr lang="en-US" altLang="zh-CN" sz="2400" b="1" baseline="30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=0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。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70" name="Text Box 11"/>
          <p:cNvSpPr txBox="1">
            <a:spLocks noChangeArrowheads="1"/>
          </p:cNvSpPr>
          <p:nvPr/>
        </p:nvSpPr>
        <p:spPr bwMode="auto">
          <a:xfrm>
            <a:off x="468313" y="371475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Clk    :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71" name="Line 12"/>
          <p:cNvSpPr>
            <a:spLocks noChangeShapeType="1"/>
          </p:cNvSpPr>
          <p:nvPr/>
        </p:nvSpPr>
        <p:spPr bwMode="auto">
          <a:xfrm flipV="1">
            <a:off x="1116013" y="3787775"/>
            <a:ext cx="0" cy="287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68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4975"/>
            <a:ext cx="68580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6875" name="Text Box 41"/>
          <p:cNvSpPr txBox="1">
            <a:spLocks noChangeArrowheads="1"/>
          </p:cNvSpPr>
          <p:nvPr/>
        </p:nvSpPr>
        <p:spPr bwMode="auto">
          <a:xfrm>
            <a:off x="285750" y="836712"/>
            <a:ext cx="788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JK flip-flop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99592" y="2709862"/>
            <a:ext cx="1009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 smtClean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2709862"/>
            <a:ext cx="1009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 smtClean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2033" y="191449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98783" y="261361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1010" y="270892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04027" y="224072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16016" y="187676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16016" y="216479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28842" y="198884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6714" y="266885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6714" y="302889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28842" y="278092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83953" y="1871048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→</a:t>
            </a: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89" y="2051685"/>
            <a:ext cx="749995" cy="59535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7596336" y="2679303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→</a:t>
            </a: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90" y="1041400"/>
            <a:ext cx="2159744" cy="186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9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103"/>
          <p:cNvSpPr txBox="1">
            <a:spLocks noChangeArrowheads="1"/>
          </p:cNvSpPr>
          <p:nvPr/>
        </p:nvSpPr>
        <p:spPr bwMode="auto">
          <a:xfrm>
            <a:off x="827088" y="836613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37895" name="Text Box 104"/>
          <p:cNvSpPr txBox="1">
            <a:spLocks noChangeArrowheads="1"/>
          </p:cNvSpPr>
          <p:nvPr/>
        </p:nvSpPr>
        <p:spPr bwMode="auto">
          <a:xfrm>
            <a:off x="827088" y="2741067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37896" name="AutoShape 12"/>
          <p:cNvSpPr>
            <a:spLocks noChangeArrowheads="1"/>
          </p:cNvSpPr>
          <p:nvPr/>
        </p:nvSpPr>
        <p:spPr bwMode="auto">
          <a:xfrm>
            <a:off x="3995738" y="3965029"/>
            <a:ext cx="750887" cy="381000"/>
          </a:xfrm>
          <a:prstGeom prst="rightArrow">
            <a:avLst>
              <a:gd name="adj1" fmla="val 50000"/>
              <a:gd name="adj2" fmla="val 49271"/>
            </a:avLst>
          </a:prstGeom>
          <a:solidFill>
            <a:schemeClr val="folHlink"/>
          </a:solidFill>
          <a:ln w="28575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37897" name="Group 13"/>
          <p:cNvGrpSpPr>
            <a:grpSpLocks/>
          </p:cNvGrpSpPr>
          <p:nvPr/>
        </p:nvGrpSpPr>
        <p:grpSpPr bwMode="auto">
          <a:xfrm>
            <a:off x="971550" y="3317081"/>
            <a:ext cx="2286000" cy="2416175"/>
            <a:chOff x="3408" y="768"/>
            <a:chExt cx="1440" cy="1522"/>
          </a:xfrm>
        </p:grpSpPr>
        <p:sp>
          <p:nvSpPr>
            <p:cNvPr id="396302" name="Text Box 14"/>
            <p:cNvSpPr txBox="1">
              <a:spLocks noChangeArrowheads="1"/>
            </p:cNvSpPr>
            <p:nvPr/>
          </p:nvSpPr>
          <p:spPr bwMode="auto">
            <a:xfrm>
              <a:off x="3408" y="768"/>
              <a:ext cx="1440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0   0           0</a:t>
              </a:r>
              <a:endPara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0   1           1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1   0           1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1   1           0</a:t>
              </a:r>
            </a:p>
          </p:txBody>
        </p:sp>
        <p:sp>
          <p:nvSpPr>
            <p:cNvPr id="37907" name="Line 15"/>
            <p:cNvSpPr>
              <a:spLocks noChangeShapeType="1"/>
            </p:cNvSpPr>
            <p:nvPr/>
          </p:nvSpPr>
          <p:spPr bwMode="auto">
            <a:xfrm flipH="1">
              <a:off x="3984" y="781"/>
              <a:ext cx="8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16"/>
            <p:cNvSpPr>
              <a:spLocks noChangeShapeType="1"/>
            </p:cNvSpPr>
            <p:nvPr/>
          </p:nvSpPr>
          <p:spPr bwMode="auto">
            <a:xfrm>
              <a:off x="3408" y="1056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Group 20"/>
          <p:cNvGrpSpPr>
            <a:grpSpLocks/>
          </p:cNvGrpSpPr>
          <p:nvPr/>
        </p:nvGrpSpPr>
        <p:grpSpPr bwMode="auto">
          <a:xfrm>
            <a:off x="5187776" y="3012529"/>
            <a:ext cx="2438400" cy="1905000"/>
            <a:chOff x="3408" y="2016"/>
            <a:chExt cx="1536" cy="1200"/>
          </a:xfrm>
        </p:grpSpPr>
        <p:grpSp>
          <p:nvGrpSpPr>
            <p:cNvPr id="37900" name="Group 8"/>
            <p:cNvGrpSpPr>
              <a:grpSpLocks/>
            </p:cNvGrpSpPr>
            <p:nvPr/>
          </p:nvGrpSpPr>
          <p:grpSpPr bwMode="auto">
            <a:xfrm>
              <a:off x="3504" y="2316"/>
              <a:ext cx="1440" cy="900"/>
              <a:chOff x="3504" y="2030"/>
              <a:chExt cx="1440" cy="900"/>
            </a:xfrm>
          </p:grpSpPr>
          <p:sp>
            <p:nvSpPr>
              <p:cNvPr id="396297" name="Text Box 9"/>
              <p:cNvSpPr txBox="1">
                <a:spLocks noChangeArrowheads="1"/>
              </p:cNvSpPr>
              <p:nvPr/>
            </p:nvSpPr>
            <p:spPr bwMode="auto">
              <a:xfrm>
                <a:off x="3504" y="2030"/>
                <a:ext cx="1440" cy="9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CC0066"/>
                </a:solidFill>
                <a:miter lim="800000"/>
                <a:headEnd/>
                <a:tailEnd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T</a:t>
                </a:r>
                <a:r>
                  <a:rPr lang="en-US" altLang="zh-CN" b="1" baseline="-300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  <a:r>
                  <a:rPr lang="en-US" altLang="zh-CN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0          Q</a:t>
                </a:r>
                <a:r>
                  <a:rPr lang="en-US" altLang="zh-CN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1          Q</a:t>
                </a:r>
                <a:r>
                  <a:rPr lang="en-US" altLang="zh-CN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37904" name="Line 10"/>
              <p:cNvSpPr>
                <a:spLocks noChangeShapeType="1"/>
              </p:cNvSpPr>
              <p:nvPr/>
            </p:nvSpPr>
            <p:spPr bwMode="auto">
              <a:xfrm flipH="1">
                <a:off x="4080" y="2043"/>
                <a:ext cx="8" cy="886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5" name="Line 11"/>
              <p:cNvSpPr>
                <a:spLocks noChangeShapeType="1"/>
              </p:cNvSpPr>
              <p:nvPr/>
            </p:nvSpPr>
            <p:spPr bwMode="auto">
              <a:xfrm>
                <a:off x="3504" y="2318"/>
                <a:ext cx="144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6306" name="Text Box 18"/>
            <p:cNvSpPr txBox="1">
              <a:spLocks noChangeArrowheads="1"/>
            </p:cNvSpPr>
            <p:nvPr/>
          </p:nvSpPr>
          <p:spPr bwMode="auto">
            <a:xfrm>
              <a:off x="3408" y="201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7902" name="Line 19"/>
            <p:cNvSpPr>
              <a:spLocks noChangeShapeType="1"/>
            </p:cNvSpPr>
            <p:nvPr/>
          </p:nvSpPr>
          <p:spPr bwMode="auto">
            <a:xfrm>
              <a:off x="4333" y="293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次态的表达式：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2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1331640" y="2132856"/>
            <a:ext cx="2286000" cy="2416175"/>
            <a:chOff x="3408" y="768"/>
            <a:chExt cx="1440" cy="1522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408" y="768"/>
              <a:ext cx="1440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0   0           0</a:t>
              </a:r>
              <a:endPara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0   1           1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1   0           1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1   1           0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H="1">
              <a:off x="3984" y="781"/>
              <a:ext cx="8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408" y="1056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4679950" y="2384372"/>
            <a:ext cx="3816350" cy="1584325"/>
            <a:chOff x="975" y="2251"/>
            <a:chExt cx="2404" cy="998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9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 </a:t>
              </a:r>
              <a:r>
                <a:rPr lang="en-US" altLang="zh-CN" sz="32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+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   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043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562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020" y="2251"/>
              <a:ext cx="2359" cy="998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3929062" y="3133775"/>
            <a:ext cx="750887" cy="381000"/>
          </a:xfrm>
          <a:prstGeom prst="rightArrow">
            <a:avLst>
              <a:gd name="adj1" fmla="val 50000"/>
              <a:gd name="adj2" fmla="val 49271"/>
            </a:avLst>
          </a:prstGeom>
          <a:solidFill>
            <a:schemeClr val="folHlink"/>
          </a:solidFill>
          <a:ln w="28575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456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496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(4) T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触发器的实现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38918" name="Group 12"/>
          <p:cNvGrpSpPr>
            <a:grpSpLocks/>
          </p:cNvGrpSpPr>
          <p:nvPr/>
        </p:nvGrpSpPr>
        <p:grpSpPr bwMode="auto">
          <a:xfrm>
            <a:off x="1475656" y="2060848"/>
            <a:ext cx="4038600" cy="792163"/>
            <a:chOff x="884" y="1253"/>
            <a:chExt cx="2544" cy="499"/>
          </a:xfrm>
        </p:grpSpPr>
        <p:grpSp>
          <p:nvGrpSpPr>
            <p:cNvPr id="38928" name="Group 49"/>
            <p:cNvGrpSpPr>
              <a:grpSpLocks/>
            </p:cNvGrpSpPr>
            <p:nvPr/>
          </p:nvGrpSpPr>
          <p:grpSpPr bwMode="auto">
            <a:xfrm>
              <a:off x="884" y="1298"/>
              <a:ext cx="2544" cy="365"/>
              <a:chOff x="912" y="3235"/>
              <a:chExt cx="2544" cy="365"/>
            </a:xfrm>
          </p:grpSpPr>
          <p:sp>
            <p:nvSpPr>
              <p:cNvPr id="2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544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n+1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J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K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38931" name="Line 38"/>
              <p:cNvSpPr>
                <a:spLocks noChangeShapeType="1"/>
              </p:cNvSpPr>
              <p:nvPr/>
            </p:nvSpPr>
            <p:spPr bwMode="auto">
              <a:xfrm>
                <a:off x="1910" y="3281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2" name="Line 48"/>
              <p:cNvSpPr>
                <a:spLocks noChangeShapeType="1"/>
              </p:cNvSpPr>
              <p:nvPr/>
            </p:nvSpPr>
            <p:spPr bwMode="auto">
              <a:xfrm>
                <a:off x="2499" y="3281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884" y="1253"/>
              <a:ext cx="2359" cy="499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2628181" y="2997473"/>
            <a:ext cx="360362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131418" y="3068911"/>
            <a:ext cx="2087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smtClean="0">
                <a:solidFill>
                  <a:schemeClr val="bg2"/>
                </a:solidFill>
                <a:latin typeface="Arial" panose="020B0604020202020204" pitchFamily="34" charset="0"/>
              </a:rPr>
              <a:t>当</a:t>
            </a:r>
            <a:r>
              <a:rPr lang="en-US" altLang="zh-CN" sz="280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J=K=T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75656" y="3789636"/>
            <a:ext cx="3816350" cy="1584325"/>
            <a:chOff x="975" y="2251"/>
            <a:chExt cx="2404" cy="998"/>
          </a:xfrm>
        </p:grpSpPr>
        <p:sp>
          <p:nvSpPr>
            <p:cNvPr id="377893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9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T </a:t>
              </a:r>
              <a:r>
                <a:rPr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+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   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38925" name="Line 38"/>
            <p:cNvSpPr>
              <a:spLocks noChangeShapeType="1"/>
            </p:cNvSpPr>
            <p:nvPr/>
          </p:nvSpPr>
          <p:spPr bwMode="auto">
            <a:xfrm>
              <a:off x="2043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48"/>
            <p:cNvSpPr>
              <a:spLocks noChangeShapeType="1"/>
            </p:cNvSpPr>
            <p:nvPr/>
          </p:nvSpPr>
          <p:spPr bwMode="auto">
            <a:xfrm>
              <a:off x="2562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Rectangle 33"/>
            <p:cNvSpPr>
              <a:spLocks noChangeArrowheads="1"/>
            </p:cNvSpPr>
            <p:nvPr/>
          </p:nvSpPr>
          <p:spPr bwMode="auto">
            <a:xfrm>
              <a:off x="1020" y="2251"/>
              <a:ext cx="2359" cy="998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051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50" y="1809266"/>
            <a:ext cx="2247958" cy="23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animBg="1"/>
      <p:bldP spid="204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39750" y="846138"/>
            <a:ext cx="8135938" cy="30469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latin typeface="Arial" charset="0"/>
              </a:rPr>
              <a:t>双稳态</a:t>
            </a:r>
            <a:r>
              <a:rPr lang="en-US" altLang="zh-CN" b="1" dirty="0">
                <a:latin typeface="Arial" charset="0"/>
              </a:rPr>
              <a:t>(</a:t>
            </a:r>
            <a:r>
              <a:rPr lang="en-US" altLang="zh-CN" b="1" dirty="0" err="1">
                <a:latin typeface="Arial" charset="0"/>
                <a:cs typeface="Times New Roman" pitchFamily="18" charset="0"/>
              </a:rPr>
              <a:t>Bi</a:t>
            </a:r>
            <a:r>
              <a:rPr lang="en-US" altLang="zh-CN" b="1" dirty="0" err="1">
                <a:latin typeface="Arial" charset="0"/>
              </a:rPr>
              <a:t>stable</a:t>
            </a:r>
            <a:r>
              <a:rPr lang="en-US" altLang="zh-CN" b="1" dirty="0">
                <a:latin typeface="Arial" charset="0"/>
              </a:rPr>
              <a:t> state) </a:t>
            </a:r>
            <a:r>
              <a:rPr lang="zh-CN" altLang="en-US" b="1" dirty="0">
                <a:latin typeface="Arial" charset="0"/>
              </a:rPr>
              <a:t>锁存器 和 触发器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b="1" dirty="0">
                <a:latin typeface="Arial" charset="0"/>
              </a:rPr>
              <a:t>Q</a:t>
            </a:r>
            <a:r>
              <a:rPr lang="zh-CN" altLang="en-US" b="1" dirty="0">
                <a:latin typeface="Arial" charset="0"/>
              </a:rPr>
              <a:t>和</a:t>
            </a:r>
            <a:r>
              <a:rPr lang="en-US" altLang="zh-CN" b="1" dirty="0">
                <a:latin typeface="Arial" charset="0"/>
              </a:rPr>
              <a:t>Q’ </a:t>
            </a:r>
            <a:r>
              <a:rPr lang="zh-CN" altLang="en-US" b="1" dirty="0">
                <a:latin typeface="Arial" charset="0"/>
              </a:rPr>
              <a:t>一定互反，</a:t>
            </a:r>
            <a:endParaRPr lang="en-US" altLang="zh-CN" b="1" dirty="0">
              <a:latin typeface="Arial" charset="0"/>
            </a:endParaRP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b="1" dirty="0" smtClean="0">
                <a:latin typeface="Arial" charset="0"/>
              </a:rPr>
              <a:t>双稳态</a:t>
            </a:r>
            <a:r>
              <a:rPr lang="en-US" altLang="zh-CN" b="1" dirty="0">
                <a:latin typeface="Arial" charset="0"/>
              </a:rPr>
              <a:t>: state 0, state </a:t>
            </a:r>
            <a:r>
              <a:rPr lang="en-US" altLang="zh-CN" b="1" dirty="0" smtClean="0">
                <a:latin typeface="Arial" charset="0"/>
              </a:rPr>
              <a:t>1</a:t>
            </a:r>
            <a:r>
              <a:rPr lang="zh-CN" altLang="en-US" b="1" dirty="0" smtClean="0">
                <a:latin typeface="Arial" charset="0"/>
              </a:rPr>
              <a:t>，</a:t>
            </a:r>
            <a:r>
              <a:rPr lang="en-US" altLang="zh-CN" b="1" dirty="0" smtClean="0">
                <a:latin typeface="Arial" charset="0"/>
              </a:rPr>
              <a:t> </a:t>
            </a:r>
            <a:endParaRPr lang="en-US" altLang="zh-CN" b="1" dirty="0">
              <a:latin typeface="Arial" charset="0"/>
            </a:endParaRP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b="1" dirty="0" smtClean="0">
                <a:latin typeface="Arial" charset="0"/>
              </a:rPr>
              <a:t>在</a:t>
            </a:r>
            <a:r>
              <a:rPr lang="zh-CN" altLang="en-US" b="1" dirty="0">
                <a:latin typeface="Arial" charset="0"/>
              </a:rPr>
              <a:t>外界输入信号的刺激下，可以从一个稳定状态转变到另一个</a:t>
            </a:r>
            <a:r>
              <a:rPr lang="zh-CN" altLang="en-US" b="1" dirty="0" smtClean="0">
                <a:latin typeface="Arial" charset="0"/>
              </a:rPr>
              <a:t>稳定状态，</a:t>
            </a:r>
            <a:endParaRPr lang="en-US" altLang="zh-CN" b="1" dirty="0">
              <a:latin typeface="Arial" charset="0"/>
            </a:endParaRP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b="1" dirty="0">
                <a:latin typeface="Arial" charset="0"/>
              </a:rPr>
              <a:t>没有外界信号刺激，维持当前状态不变。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简 介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547813" y="4153048"/>
            <a:ext cx="2284412" cy="457200"/>
            <a:chOff x="825" y="864"/>
            <a:chExt cx="1439" cy="288"/>
          </a:xfrm>
        </p:grpSpPr>
        <p:sp>
          <p:nvSpPr>
            <p:cNvPr id="9261" name="AutoShape 5"/>
            <p:cNvSpPr>
              <a:spLocks noChangeArrowheads="1"/>
            </p:cNvSpPr>
            <p:nvPr/>
          </p:nvSpPr>
          <p:spPr bwMode="auto">
            <a:xfrm rot="5400000">
              <a:off x="1089" y="8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62" name="Oval 6"/>
            <p:cNvSpPr>
              <a:spLocks noChangeArrowheads="1"/>
            </p:cNvSpPr>
            <p:nvPr/>
          </p:nvSpPr>
          <p:spPr bwMode="auto">
            <a:xfrm>
              <a:off x="1353" y="96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63" name="Line 7"/>
            <p:cNvSpPr>
              <a:spLocks noChangeShapeType="1"/>
            </p:cNvSpPr>
            <p:nvPr/>
          </p:nvSpPr>
          <p:spPr bwMode="auto">
            <a:xfrm>
              <a:off x="825" y="100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4" name="Line 8"/>
            <p:cNvSpPr>
              <a:spLocks noChangeShapeType="1"/>
            </p:cNvSpPr>
            <p:nvPr/>
          </p:nvSpPr>
          <p:spPr bwMode="auto">
            <a:xfrm>
              <a:off x="1449" y="100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5" name="Text Box 9"/>
            <p:cNvSpPr txBox="1">
              <a:spLocks noChangeArrowheads="1"/>
            </p:cNvSpPr>
            <p:nvPr/>
          </p:nvSpPr>
          <p:spPr bwMode="auto">
            <a:xfrm>
              <a:off x="2025" y="864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1547813" y="4368948"/>
            <a:ext cx="2386012" cy="1374775"/>
            <a:chOff x="825" y="1152"/>
            <a:chExt cx="1503" cy="866"/>
          </a:xfrm>
        </p:grpSpPr>
        <p:sp>
          <p:nvSpPr>
            <p:cNvPr id="9250" name="AutoShape 11"/>
            <p:cNvSpPr>
              <a:spLocks noChangeArrowheads="1"/>
            </p:cNvSpPr>
            <p:nvPr/>
          </p:nvSpPr>
          <p:spPr bwMode="auto">
            <a:xfrm rot="5400000">
              <a:off x="1089" y="1752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51" name="Oval 12"/>
            <p:cNvSpPr>
              <a:spLocks noChangeArrowheads="1"/>
            </p:cNvSpPr>
            <p:nvPr/>
          </p:nvSpPr>
          <p:spPr bwMode="auto">
            <a:xfrm>
              <a:off x="1353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52" name="Line 13"/>
            <p:cNvSpPr>
              <a:spLocks noChangeShapeType="1"/>
            </p:cNvSpPr>
            <p:nvPr/>
          </p:nvSpPr>
          <p:spPr bwMode="auto">
            <a:xfrm>
              <a:off x="825" y="1872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3" name="Line 14"/>
            <p:cNvSpPr>
              <a:spLocks noChangeShapeType="1"/>
            </p:cNvSpPr>
            <p:nvPr/>
          </p:nvSpPr>
          <p:spPr bwMode="auto">
            <a:xfrm>
              <a:off x="1449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4" name="Line 15"/>
            <p:cNvSpPr>
              <a:spLocks noChangeShapeType="1"/>
            </p:cNvSpPr>
            <p:nvPr/>
          </p:nvSpPr>
          <p:spPr bwMode="auto">
            <a:xfrm>
              <a:off x="1641" y="1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5" name="Line 16"/>
            <p:cNvSpPr>
              <a:spLocks noChangeShapeType="1"/>
            </p:cNvSpPr>
            <p:nvPr/>
          </p:nvSpPr>
          <p:spPr bwMode="auto">
            <a:xfrm flipV="1">
              <a:off x="1641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6" name="Line 17"/>
            <p:cNvSpPr>
              <a:spLocks noChangeShapeType="1"/>
            </p:cNvSpPr>
            <p:nvPr/>
          </p:nvSpPr>
          <p:spPr bwMode="auto">
            <a:xfrm>
              <a:off x="825" y="1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7" name="Line 18"/>
            <p:cNvSpPr>
              <a:spLocks noChangeShapeType="1"/>
            </p:cNvSpPr>
            <p:nvPr/>
          </p:nvSpPr>
          <p:spPr bwMode="auto">
            <a:xfrm>
              <a:off x="825" y="1344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8" name="Line 19"/>
            <p:cNvSpPr>
              <a:spLocks noChangeShapeType="1"/>
            </p:cNvSpPr>
            <p:nvPr/>
          </p:nvSpPr>
          <p:spPr bwMode="auto">
            <a:xfrm>
              <a:off x="825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9" name="Line 20"/>
            <p:cNvSpPr>
              <a:spLocks noChangeShapeType="1"/>
            </p:cNvSpPr>
            <p:nvPr/>
          </p:nvSpPr>
          <p:spPr bwMode="auto">
            <a:xfrm flipV="1">
              <a:off x="825" y="1344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0" name="Text Box 21"/>
            <p:cNvSpPr txBox="1">
              <a:spLocks noChangeArrowheads="1"/>
            </p:cNvSpPr>
            <p:nvPr/>
          </p:nvSpPr>
          <p:spPr bwMode="auto">
            <a:xfrm>
              <a:off x="2025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843213" y="3865711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116013" y="523254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843213" y="552147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1116013" y="415304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5580063" y="4153048"/>
            <a:ext cx="2386012" cy="1603375"/>
            <a:chOff x="1200" y="2064"/>
            <a:chExt cx="1503" cy="1010"/>
          </a:xfrm>
        </p:grpSpPr>
        <p:sp>
          <p:nvSpPr>
            <p:cNvPr id="9234" name="AutoShape 27"/>
            <p:cNvSpPr>
              <a:spLocks noChangeArrowheads="1"/>
            </p:cNvSpPr>
            <p:nvPr/>
          </p:nvSpPr>
          <p:spPr bwMode="auto">
            <a:xfrm rot="5400000">
              <a:off x="1464" y="20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5" name="Oval 28"/>
            <p:cNvSpPr>
              <a:spLocks noChangeArrowheads="1"/>
            </p:cNvSpPr>
            <p:nvPr/>
          </p:nvSpPr>
          <p:spPr bwMode="auto">
            <a:xfrm>
              <a:off x="1728" y="216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6" name="Line 29"/>
            <p:cNvSpPr>
              <a:spLocks noChangeShapeType="1"/>
            </p:cNvSpPr>
            <p:nvPr/>
          </p:nvSpPr>
          <p:spPr bwMode="auto">
            <a:xfrm>
              <a:off x="1200" y="220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Line 30"/>
            <p:cNvSpPr>
              <a:spLocks noChangeShapeType="1"/>
            </p:cNvSpPr>
            <p:nvPr/>
          </p:nvSpPr>
          <p:spPr bwMode="auto">
            <a:xfrm>
              <a:off x="1824" y="220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AutoShape 31"/>
            <p:cNvSpPr>
              <a:spLocks noChangeArrowheads="1"/>
            </p:cNvSpPr>
            <p:nvPr/>
          </p:nvSpPr>
          <p:spPr bwMode="auto">
            <a:xfrm rot="5400000">
              <a:off x="1464" y="280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9" name="Oval 32"/>
            <p:cNvSpPr>
              <a:spLocks noChangeArrowheads="1"/>
            </p:cNvSpPr>
            <p:nvPr/>
          </p:nvSpPr>
          <p:spPr bwMode="auto">
            <a:xfrm>
              <a:off x="172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0" name="Line 33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34"/>
            <p:cNvSpPr>
              <a:spLocks noChangeShapeType="1"/>
            </p:cNvSpPr>
            <p:nvPr/>
          </p:nvSpPr>
          <p:spPr bwMode="auto">
            <a:xfrm>
              <a:off x="1824" y="292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Line 35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Line 36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4" name="Line 37"/>
            <p:cNvSpPr>
              <a:spLocks noChangeShapeType="1"/>
            </p:cNvSpPr>
            <p:nvPr/>
          </p:nvSpPr>
          <p:spPr bwMode="auto">
            <a:xfrm>
              <a:off x="1200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5" name="Line 38"/>
            <p:cNvSpPr>
              <a:spLocks noChangeShapeType="1"/>
            </p:cNvSpPr>
            <p:nvPr/>
          </p:nvSpPr>
          <p:spPr bwMode="auto">
            <a:xfrm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" name="Line 39"/>
            <p:cNvSpPr>
              <a:spLocks noChangeShapeType="1"/>
            </p:cNvSpPr>
            <p:nvPr/>
          </p:nvSpPr>
          <p:spPr bwMode="auto">
            <a:xfrm>
              <a:off x="1200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" name="Line 40"/>
            <p:cNvSpPr>
              <a:spLocks noChangeShapeType="1"/>
            </p:cNvSpPr>
            <p:nvPr/>
          </p:nvSpPr>
          <p:spPr bwMode="auto">
            <a:xfrm flipV="1"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8" name="Text Box 41"/>
            <p:cNvSpPr txBox="1">
              <a:spLocks noChangeArrowheads="1"/>
            </p:cNvSpPr>
            <p:nvPr/>
          </p:nvSpPr>
          <p:spPr bwMode="auto">
            <a:xfrm>
              <a:off x="2400" y="2064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9249" name="Text Box 42"/>
            <p:cNvSpPr txBox="1">
              <a:spLocks noChangeArrowheads="1"/>
            </p:cNvSpPr>
            <p:nvPr/>
          </p:nvSpPr>
          <p:spPr bwMode="auto">
            <a:xfrm>
              <a:off x="2400" y="2786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6877050" y="3865711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5148263" y="523254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6877050" y="552147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5148263" y="415304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816100" y="5951686"/>
            <a:ext cx="1162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state 0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846763" y="5991373"/>
            <a:ext cx="1246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state 1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(4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) T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实现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38918" name="Group 12"/>
          <p:cNvGrpSpPr>
            <a:grpSpLocks/>
          </p:cNvGrpSpPr>
          <p:nvPr/>
        </p:nvGrpSpPr>
        <p:grpSpPr bwMode="auto">
          <a:xfrm>
            <a:off x="1541512" y="1916832"/>
            <a:ext cx="3528243" cy="792163"/>
            <a:chOff x="884" y="1253"/>
            <a:chExt cx="2544" cy="499"/>
          </a:xfrm>
        </p:grpSpPr>
        <p:sp>
          <p:nvSpPr>
            <p:cNvPr id="2" name="Text Box 37"/>
            <p:cNvSpPr txBox="1">
              <a:spLocks noChangeArrowheads="1"/>
            </p:cNvSpPr>
            <p:nvPr/>
          </p:nvSpPr>
          <p:spPr bwMode="auto">
            <a:xfrm>
              <a:off x="884" y="1298"/>
              <a:ext cx="254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884" y="1253"/>
              <a:ext cx="2359" cy="499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2694037" y="2853457"/>
            <a:ext cx="360362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197274" y="2907433"/>
            <a:ext cx="238283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当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D=</a:t>
            </a:r>
            <a:r>
              <a:rPr kumimoji="0" lang="en-US" altLang="zh-CN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kumimoji="0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 </a:t>
            </a:r>
            <a:r>
              <a:rPr kumimoji="0" lang="en-US" altLang="zh-CN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Q</a:t>
            </a:r>
            <a:r>
              <a:rPr kumimoji="0" lang="en-US" altLang="zh-CN" sz="2800" b="1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</a:t>
            </a:r>
            <a:endParaRPr kumimoji="0" lang="en-US" altLang="zh-CN" sz="2800" b="1" baseline="-25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541512" y="3645620"/>
            <a:ext cx="3240211" cy="771089"/>
            <a:chOff x="975" y="2251"/>
            <a:chExt cx="2404" cy="998"/>
          </a:xfrm>
        </p:grpSpPr>
        <p:sp>
          <p:nvSpPr>
            <p:cNvPr id="377893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3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38927" name="Rectangle 33"/>
            <p:cNvSpPr>
              <a:spLocks noChangeArrowheads="1"/>
            </p:cNvSpPr>
            <p:nvPr/>
          </p:nvSpPr>
          <p:spPr bwMode="auto">
            <a:xfrm>
              <a:off x="1020" y="2251"/>
              <a:ext cx="2359" cy="998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92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73" y="1721732"/>
            <a:ext cx="202827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animBg="1"/>
      <p:bldP spid="204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11"/>
          <p:cNvSpPr txBox="1">
            <a:spLocks noChangeArrowheads="1"/>
          </p:cNvSpPr>
          <p:nvPr/>
        </p:nvSpPr>
        <p:spPr bwMode="auto">
          <a:xfrm>
            <a:off x="900113" y="981075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次态的表达式：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3" name="AutoShape 18"/>
          <p:cNvSpPr>
            <a:spLocks noChangeArrowheads="1"/>
          </p:cNvSpPr>
          <p:nvPr/>
        </p:nvSpPr>
        <p:spPr bwMode="auto">
          <a:xfrm>
            <a:off x="2700338" y="2709863"/>
            <a:ext cx="360362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Text Box 19"/>
          <p:cNvSpPr txBox="1">
            <a:spLocks noChangeArrowheads="1"/>
          </p:cNvSpPr>
          <p:nvPr/>
        </p:nvSpPr>
        <p:spPr bwMode="auto">
          <a:xfrm>
            <a:off x="3203575" y="2781300"/>
            <a:ext cx="2382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当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 T=1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39945" name="Group 25"/>
          <p:cNvGrpSpPr>
            <a:grpSpLocks/>
          </p:cNvGrpSpPr>
          <p:nvPr/>
        </p:nvGrpSpPr>
        <p:grpSpPr bwMode="auto">
          <a:xfrm>
            <a:off x="1979613" y="3502025"/>
            <a:ext cx="2305050" cy="863600"/>
            <a:chOff x="1020" y="2251"/>
            <a:chExt cx="1452" cy="544"/>
          </a:xfrm>
        </p:grpSpPr>
        <p:sp>
          <p:nvSpPr>
            <p:cNvPr id="377893" name="Text Box 37"/>
            <p:cNvSpPr txBox="1">
              <a:spLocks noChangeArrowheads="1"/>
            </p:cNvSpPr>
            <p:nvPr/>
          </p:nvSpPr>
          <p:spPr bwMode="auto">
            <a:xfrm>
              <a:off x="1020" y="2296"/>
              <a:ext cx="145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39950" name="Line 38"/>
            <p:cNvSpPr>
              <a:spLocks noChangeShapeType="1"/>
            </p:cNvSpPr>
            <p:nvPr/>
          </p:nvSpPr>
          <p:spPr bwMode="auto">
            <a:xfrm>
              <a:off x="1927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1" name="Rectangle 28"/>
            <p:cNvSpPr>
              <a:spLocks noChangeArrowheads="1"/>
            </p:cNvSpPr>
            <p:nvPr/>
          </p:nvSpPr>
          <p:spPr bwMode="auto">
            <a:xfrm>
              <a:off x="1020" y="2251"/>
              <a:ext cx="1406" cy="544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9946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46" y="1598226"/>
            <a:ext cx="1936458" cy="1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 Box 30"/>
          <p:cNvSpPr txBox="1">
            <a:spLocks noChangeArrowheads="1"/>
          </p:cNvSpPr>
          <p:nvPr/>
        </p:nvSpPr>
        <p:spPr bwMode="auto">
          <a:xfrm>
            <a:off x="7224541" y="333184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3994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T’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1512032" y="1742480"/>
            <a:ext cx="3240211" cy="771089"/>
            <a:chOff x="975" y="2251"/>
            <a:chExt cx="2404" cy="998"/>
          </a:xfrm>
        </p:grpSpPr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3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1020" y="2251"/>
              <a:ext cx="2359" cy="998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  <p:bldP spid="399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Line 3"/>
          <p:cNvSpPr>
            <a:spLocks noChangeShapeType="1"/>
          </p:cNvSpPr>
          <p:nvPr/>
        </p:nvSpPr>
        <p:spPr bwMode="auto">
          <a:xfrm>
            <a:off x="2697163" y="3573463"/>
            <a:ext cx="0" cy="900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28" name="Line 4"/>
          <p:cNvSpPr>
            <a:spLocks noChangeShapeType="1"/>
          </p:cNvSpPr>
          <p:nvPr/>
        </p:nvSpPr>
        <p:spPr bwMode="auto">
          <a:xfrm>
            <a:off x="3078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29" name="Line 5"/>
          <p:cNvSpPr>
            <a:spLocks noChangeShapeType="1"/>
          </p:cNvSpPr>
          <p:nvPr/>
        </p:nvSpPr>
        <p:spPr bwMode="auto">
          <a:xfrm>
            <a:off x="3459163" y="36496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0" name="Line 6"/>
          <p:cNvSpPr>
            <a:spLocks noChangeShapeType="1"/>
          </p:cNvSpPr>
          <p:nvPr/>
        </p:nvSpPr>
        <p:spPr bwMode="auto">
          <a:xfrm>
            <a:off x="3840163" y="36496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1" name="Line 7"/>
          <p:cNvSpPr>
            <a:spLocks noChangeShapeType="1"/>
          </p:cNvSpPr>
          <p:nvPr/>
        </p:nvSpPr>
        <p:spPr bwMode="auto">
          <a:xfrm>
            <a:off x="4221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2" name="Line 8"/>
          <p:cNvSpPr>
            <a:spLocks noChangeShapeType="1"/>
          </p:cNvSpPr>
          <p:nvPr/>
        </p:nvSpPr>
        <p:spPr bwMode="auto">
          <a:xfrm>
            <a:off x="4602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1492250" y="3282950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1492250" y="41211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</a:p>
        </p:txBody>
      </p:sp>
      <p:grpSp>
        <p:nvGrpSpPr>
          <p:cNvPr id="40974" name="Group 15"/>
          <p:cNvGrpSpPr>
            <a:grpSpLocks/>
          </p:cNvGrpSpPr>
          <p:nvPr/>
        </p:nvGrpSpPr>
        <p:grpSpPr bwMode="auto">
          <a:xfrm>
            <a:off x="2316163" y="3192463"/>
            <a:ext cx="3429000" cy="381000"/>
            <a:chOff x="240" y="3504"/>
            <a:chExt cx="2160" cy="240"/>
          </a:xfrm>
        </p:grpSpPr>
        <p:sp>
          <p:nvSpPr>
            <p:cNvPr id="40998" name="Line 16"/>
            <p:cNvSpPr>
              <a:spLocks noChangeShapeType="1"/>
            </p:cNvSpPr>
            <p:nvPr/>
          </p:nvSpPr>
          <p:spPr bwMode="auto">
            <a:xfrm>
              <a:off x="48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17"/>
            <p:cNvSpPr>
              <a:spLocks noChangeShapeType="1"/>
            </p:cNvSpPr>
            <p:nvPr/>
          </p:nvSpPr>
          <p:spPr bwMode="auto">
            <a:xfrm>
              <a:off x="72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18"/>
            <p:cNvSpPr>
              <a:spLocks noChangeShapeType="1"/>
            </p:cNvSpPr>
            <p:nvPr/>
          </p:nvSpPr>
          <p:spPr bwMode="auto">
            <a:xfrm>
              <a:off x="48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Line 19"/>
            <p:cNvSpPr>
              <a:spLocks noChangeShapeType="1"/>
            </p:cNvSpPr>
            <p:nvPr/>
          </p:nvSpPr>
          <p:spPr bwMode="auto">
            <a:xfrm>
              <a:off x="72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2" name="Line 20"/>
            <p:cNvSpPr>
              <a:spLocks noChangeShapeType="1"/>
            </p:cNvSpPr>
            <p:nvPr/>
          </p:nvSpPr>
          <p:spPr bwMode="auto">
            <a:xfrm>
              <a:off x="96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3" name="Line 21"/>
            <p:cNvSpPr>
              <a:spLocks noChangeShapeType="1"/>
            </p:cNvSpPr>
            <p:nvPr/>
          </p:nvSpPr>
          <p:spPr bwMode="auto">
            <a:xfrm>
              <a:off x="120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4" name="Line 22"/>
            <p:cNvSpPr>
              <a:spLocks noChangeShapeType="1"/>
            </p:cNvSpPr>
            <p:nvPr/>
          </p:nvSpPr>
          <p:spPr bwMode="auto">
            <a:xfrm>
              <a:off x="96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5" name="Line 23"/>
            <p:cNvSpPr>
              <a:spLocks noChangeShapeType="1"/>
            </p:cNvSpPr>
            <p:nvPr/>
          </p:nvSpPr>
          <p:spPr bwMode="auto">
            <a:xfrm>
              <a:off x="120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Line 24"/>
            <p:cNvSpPr>
              <a:spLocks noChangeShapeType="1"/>
            </p:cNvSpPr>
            <p:nvPr/>
          </p:nvSpPr>
          <p:spPr bwMode="auto">
            <a:xfrm>
              <a:off x="144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7" name="Line 25"/>
            <p:cNvSpPr>
              <a:spLocks noChangeShapeType="1"/>
            </p:cNvSpPr>
            <p:nvPr/>
          </p:nvSpPr>
          <p:spPr bwMode="auto">
            <a:xfrm>
              <a:off x="168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26"/>
            <p:cNvSpPr>
              <a:spLocks noChangeShapeType="1"/>
            </p:cNvSpPr>
            <p:nvPr/>
          </p:nvSpPr>
          <p:spPr bwMode="auto">
            <a:xfrm>
              <a:off x="144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9" name="Line 27"/>
            <p:cNvSpPr>
              <a:spLocks noChangeShapeType="1"/>
            </p:cNvSpPr>
            <p:nvPr/>
          </p:nvSpPr>
          <p:spPr bwMode="auto">
            <a:xfrm>
              <a:off x="168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Line 28"/>
            <p:cNvSpPr>
              <a:spLocks noChangeShapeType="1"/>
            </p:cNvSpPr>
            <p:nvPr/>
          </p:nvSpPr>
          <p:spPr bwMode="auto">
            <a:xfrm>
              <a:off x="192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29"/>
            <p:cNvSpPr>
              <a:spLocks noChangeShapeType="1"/>
            </p:cNvSpPr>
            <p:nvPr/>
          </p:nvSpPr>
          <p:spPr bwMode="auto">
            <a:xfrm>
              <a:off x="216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30"/>
            <p:cNvSpPr>
              <a:spLocks noChangeShapeType="1"/>
            </p:cNvSpPr>
            <p:nvPr/>
          </p:nvSpPr>
          <p:spPr bwMode="auto">
            <a:xfrm>
              <a:off x="192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31"/>
            <p:cNvSpPr>
              <a:spLocks noChangeShapeType="1"/>
            </p:cNvSpPr>
            <p:nvPr/>
          </p:nvSpPr>
          <p:spPr bwMode="auto">
            <a:xfrm>
              <a:off x="216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32"/>
            <p:cNvSpPr>
              <a:spLocks noChangeShapeType="1"/>
            </p:cNvSpPr>
            <p:nvPr/>
          </p:nvSpPr>
          <p:spPr bwMode="auto">
            <a:xfrm>
              <a:off x="24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2257" name="Line 33"/>
          <p:cNvSpPr>
            <a:spLocks noChangeShapeType="1"/>
          </p:cNvSpPr>
          <p:nvPr/>
        </p:nvSpPr>
        <p:spPr bwMode="auto">
          <a:xfrm>
            <a:off x="4983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58" name="Line 34"/>
          <p:cNvSpPr>
            <a:spLocks noChangeShapeType="1"/>
          </p:cNvSpPr>
          <p:nvPr/>
        </p:nvSpPr>
        <p:spPr bwMode="auto">
          <a:xfrm>
            <a:off x="5364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60" name="Text Box 36"/>
          <p:cNvSpPr txBox="1">
            <a:spLocks noChangeArrowheads="1"/>
          </p:cNvSpPr>
          <p:nvPr/>
        </p:nvSpPr>
        <p:spPr bwMode="auto">
          <a:xfrm>
            <a:off x="2411413" y="19891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408238" y="3998913"/>
            <a:ext cx="3703637" cy="427037"/>
            <a:chOff x="1728" y="3091"/>
            <a:chExt cx="2333" cy="269"/>
          </a:xfrm>
        </p:grpSpPr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1728" y="309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设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89" name="Line 44"/>
            <p:cNvSpPr>
              <a:spLocks noChangeShapeType="1"/>
            </p:cNvSpPr>
            <p:nvPr/>
          </p:nvSpPr>
          <p:spPr bwMode="auto">
            <a:xfrm>
              <a:off x="2159" y="3168"/>
              <a:ext cx="46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45"/>
            <p:cNvSpPr>
              <a:spLocks noChangeShapeType="1"/>
            </p:cNvSpPr>
            <p:nvPr/>
          </p:nvSpPr>
          <p:spPr bwMode="auto">
            <a:xfrm>
              <a:off x="2627" y="3360"/>
              <a:ext cx="47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46"/>
            <p:cNvSpPr>
              <a:spLocks noChangeShapeType="1"/>
            </p:cNvSpPr>
            <p:nvPr/>
          </p:nvSpPr>
          <p:spPr bwMode="auto">
            <a:xfrm>
              <a:off x="2148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47"/>
            <p:cNvSpPr>
              <a:spLocks noChangeShapeType="1"/>
            </p:cNvSpPr>
            <p:nvPr/>
          </p:nvSpPr>
          <p:spPr bwMode="auto">
            <a:xfrm flipH="1">
              <a:off x="1944" y="3360"/>
              <a:ext cx="2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48"/>
            <p:cNvSpPr>
              <a:spLocks noChangeShapeType="1"/>
            </p:cNvSpPr>
            <p:nvPr/>
          </p:nvSpPr>
          <p:spPr bwMode="auto">
            <a:xfrm>
              <a:off x="2627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49"/>
            <p:cNvSpPr>
              <a:spLocks noChangeShapeType="1"/>
            </p:cNvSpPr>
            <p:nvPr/>
          </p:nvSpPr>
          <p:spPr bwMode="auto">
            <a:xfrm>
              <a:off x="3119" y="3168"/>
              <a:ext cx="46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50"/>
            <p:cNvSpPr>
              <a:spLocks noChangeShapeType="1"/>
            </p:cNvSpPr>
            <p:nvPr/>
          </p:nvSpPr>
          <p:spPr bwMode="auto">
            <a:xfrm>
              <a:off x="3587" y="3360"/>
              <a:ext cx="47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51"/>
            <p:cNvSpPr>
              <a:spLocks noChangeShapeType="1"/>
            </p:cNvSpPr>
            <p:nvPr/>
          </p:nvSpPr>
          <p:spPr bwMode="auto">
            <a:xfrm>
              <a:off x="3108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52"/>
            <p:cNvSpPr>
              <a:spLocks noChangeShapeType="1"/>
            </p:cNvSpPr>
            <p:nvPr/>
          </p:nvSpPr>
          <p:spPr bwMode="auto">
            <a:xfrm>
              <a:off x="3587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2277" name="Text Box 53"/>
          <p:cNvSpPr txBox="1">
            <a:spLocks noChangeArrowheads="1"/>
          </p:cNvSpPr>
          <p:nvPr/>
        </p:nvSpPr>
        <p:spPr bwMode="auto">
          <a:xfrm>
            <a:off x="1675606" y="5157788"/>
            <a:ext cx="4319587" cy="523875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功能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二分频等 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40980" name="Group 55"/>
          <p:cNvGrpSpPr>
            <a:grpSpLocks/>
          </p:cNvGrpSpPr>
          <p:nvPr/>
        </p:nvGrpSpPr>
        <p:grpSpPr bwMode="auto">
          <a:xfrm>
            <a:off x="2484438" y="1196975"/>
            <a:ext cx="2514600" cy="579438"/>
            <a:chOff x="1632" y="1795"/>
            <a:chExt cx="1584" cy="365"/>
          </a:xfrm>
        </p:grpSpPr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1632" y="1795"/>
              <a:ext cx="158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endPara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0987" name="Line 57"/>
            <p:cNvSpPr>
              <a:spLocks noChangeShapeType="1"/>
            </p:cNvSpPr>
            <p:nvPr/>
          </p:nvSpPr>
          <p:spPr bwMode="auto">
            <a:xfrm>
              <a:off x="2721" y="1840"/>
              <a:ext cx="15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981" name="Picture 1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2" name="Picture 1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412875"/>
            <a:ext cx="1872059" cy="161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3" name="Text Box 143"/>
          <p:cNvSpPr txBox="1">
            <a:spLocks noChangeArrowheads="1"/>
          </p:cNvSpPr>
          <p:nvPr/>
        </p:nvSpPr>
        <p:spPr bwMode="auto">
          <a:xfrm>
            <a:off x="7164213" y="306956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40984" name="Text Box 144"/>
          <p:cNvSpPr txBox="1">
            <a:spLocks noChangeArrowheads="1"/>
          </p:cNvSpPr>
          <p:nvPr/>
        </p:nvSpPr>
        <p:spPr bwMode="auto">
          <a:xfrm>
            <a:off x="1116013" y="2276475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时序分析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8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T’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2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6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animBg="1"/>
      <p:bldP spid="692228" grpId="0" animBg="1"/>
      <p:bldP spid="692229" grpId="0" animBg="1"/>
      <p:bldP spid="692230" grpId="0" animBg="1"/>
      <p:bldP spid="692231" grpId="0" animBg="1"/>
      <p:bldP spid="692232" grpId="0" animBg="1"/>
      <p:bldP spid="692234" grpId="0" autoUpdateAnimBg="0"/>
      <p:bldP spid="692257" grpId="0" animBg="1"/>
      <p:bldP spid="692258" grpId="0" animBg="1"/>
      <p:bldP spid="69227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0" name="Group 55"/>
          <p:cNvGrpSpPr>
            <a:grpSpLocks/>
          </p:cNvGrpSpPr>
          <p:nvPr/>
        </p:nvGrpSpPr>
        <p:grpSpPr bwMode="auto">
          <a:xfrm>
            <a:off x="3125688" y="4916673"/>
            <a:ext cx="2514600" cy="523875"/>
            <a:chOff x="1632" y="1795"/>
            <a:chExt cx="1584" cy="330"/>
          </a:xfrm>
        </p:grpSpPr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1632" y="1795"/>
              <a:ext cx="1584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2800" b="1" baseline="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 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40987" name="Line 57"/>
            <p:cNvSpPr>
              <a:spLocks noChangeShapeType="1"/>
            </p:cNvSpPr>
            <p:nvPr/>
          </p:nvSpPr>
          <p:spPr bwMode="auto">
            <a:xfrm>
              <a:off x="2407" y="1840"/>
              <a:ext cx="15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>
                <a:latin typeface="+mn-lt"/>
              </a:endParaRPr>
            </a:p>
          </p:txBody>
        </p:sp>
      </p:grpSp>
      <p:pic>
        <p:nvPicPr>
          <p:cNvPr id="40981" name="Picture 1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>
                <a:latin typeface="+mn-lt"/>
              </a:rPr>
              <a:pPr>
                <a:defRPr/>
              </a:pPr>
              <a:t>53</a:t>
            </a:fld>
            <a:endParaRPr lang="en-US" altLang="zh-CN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17" y="4941168"/>
            <a:ext cx="2049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T’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53" name="Group 35"/>
          <p:cNvGrpSpPr>
            <a:grpSpLocks/>
          </p:cNvGrpSpPr>
          <p:nvPr/>
        </p:nvGrpSpPr>
        <p:grpSpPr bwMode="auto">
          <a:xfrm>
            <a:off x="3125688" y="3909970"/>
            <a:ext cx="3240211" cy="611926"/>
            <a:chOff x="975" y="2296"/>
            <a:chExt cx="2404" cy="792"/>
          </a:xfrm>
        </p:grpSpPr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2800" b="1" baseline="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1020" y="2411"/>
              <a:ext cx="2359" cy="6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842917" y="3933056"/>
            <a:ext cx="1946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T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42917" y="299695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J-K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3125688" y="980728"/>
            <a:ext cx="125867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sp>
        <p:nvSpPr>
          <p:cNvPr id="65" name="矩形 64"/>
          <p:cNvSpPr/>
          <p:nvPr/>
        </p:nvSpPr>
        <p:spPr>
          <a:xfrm>
            <a:off x="842917" y="1012178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D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4679" y="1937168"/>
            <a:ext cx="3687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S + R’Q    (SR=0)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42917" y="19696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S-R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3125688" y="2999971"/>
            <a:ext cx="4038600" cy="586961"/>
            <a:chOff x="884" y="1298"/>
            <a:chExt cx="2544" cy="369"/>
          </a:xfrm>
        </p:grpSpPr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884" y="1298"/>
              <a:ext cx="2544" cy="3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J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Q’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K’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884" y="1338"/>
              <a:ext cx="116" cy="3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755650" y="38258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258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/>
              <a:t> </a:t>
            </a:r>
            <a:r>
              <a:rPr lang="zh-CN" altLang="en-US" sz="3000" b="1" smtClean="0"/>
              <a:t>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</a:rPr>
              <a:t>带附加输入的触发器</a:t>
            </a:r>
            <a:endParaRPr lang="en-US" altLang="zh-CN" sz="30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触发器的转换</a:t>
            </a:r>
            <a:endParaRPr lang="en-US" altLang="zh-CN" sz="3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29" y="894912"/>
            <a:ext cx="3523058" cy="165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30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36" y="3485715"/>
            <a:ext cx="5790834" cy="267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22"/>
          <p:cNvSpPr txBox="1">
            <a:spLocks noChangeArrowheads="1"/>
          </p:cNvSpPr>
          <p:nvPr/>
        </p:nvSpPr>
        <p:spPr bwMode="auto">
          <a:xfrm>
            <a:off x="361056" y="1266087"/>
            <a:ext cx="4326805" cy="954107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目的：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将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触发器设置到一个与时钟无关的初始态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1835696" y="4069195"/>
            <a:ext cx="3672408" cy="96148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830624" y="5052185"/>
            <a:ext cx="3677480" cy="111311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4217149" y="2608272"/>
            <a:ext cx="1856559" cy="489365"/>
          </a:xfrm>
          <a:prstGeom prst="wedgeRectCallout">
            <a:avLst>
              <a:gd name="adj1" fmla="val 17454"/>
              <a:gd name="adj2" fmla="val -183285"/>
            </a:avLst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异步清零端</a:t>
            </a:r>
          </a:p>
        </p:txBody>
      </p:sp>
      <p:sp>
        <p:nvSpPr>
          <p:cNvPr id="14" name="矩形标注 13"/>
          <p:cNvSpPr/>
          <p:nvPr/>
        </p:nvSpPr>
        <p:spPr bwMode="auto">
          <a:xfrm>
            <a:off x="6906958" y="2662387"/>
            <a:ext cx="2016224" cy="482566"/>
          </a:xfrm>
          <a:prstGeom prst="wedgeRectCallout">
            <a:avLst>
              <a:gd name="adj1" fmla="val 24504"/>
              <a:gd name="adj2" fmla="val -196860"/>
            </a:avLst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异步置位端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4" name="Line 34"/>
          <p:cNvSpPr>
            <a:spLocks noChangeShapeType="1"/>
          </p:cNvSpPr>
          <p:nvPr/>
        </p:nvSpPr>
        <p:spPr bwMode="auto">
          <a:xfrm>
            <a:off x="3470870" y="3183905"/>
            <a:ext cx="0" cy="2411413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0" name="Line 30"/>
          <p:cNvSpPr>
            <a:spLocks noChangeShapeType="1"/>
          </p:cNvSpPr>
          <p:nvPr/>
        </p:nvSpPr>
        <p:spPr bwMode="auto">
          <a:xfrm>
            <a:off x="1813520" y="3183905"/>
            <a:ext cx="0" cy="2411413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3608982" y="1655762"/>
            <a:ext cx="167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n+1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746720" y="3298205"/>
            <a:ext cx="647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CP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757311" y="3641105"/>
            <a:ext cx="7747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ClrN</a:t>
            </a:r>
            <a:endParaRPr lang="en-US" altLang="zh-CN" sz="20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784820" y="5012705"/>
            <a:ext cx="45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</a:p>
        </p:txBody>
      </p:sp>
      <p:sp>
        <p:nvSpPr>
          <p:cNvPr id="46089" name="Line 17"/>
          <p:cNvSpPr>
            <a:spLocks noChangeShapeType="1"/>
          </p:cNvSpPr>
          <p:nvPr/>
        </p:nvSpPr>
        <p:spPr bwMode="auto">
          <a:xfrm>
            <a:off x="2161183" y="3145805"/>
            <a:ext cx="65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0" name="Line 18"/>
          <p:cNvSpPr>
            <a:spLocks noChangeShapeType="1"/>
          </p:cNvSpPr>
          <p:nvPr/>
        </p:nvSpPr>
        <p:spPr bwMode="auto">
          <a:xfrm>
            <a:off x="2815233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>
            <a:off x="2161183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2" name="Line 20"/>
          <p:cNvSpPr>
            <a:spLocks noChangeShapeType="1"/>
          </p:cNvSpPr>
          <p:nvPr/>
        </p:nvSpPr>
        <p:spPr bwMode="auto">
          <a:xfrm>
            <a:off x="2815233" y="3526805"/>
            <a:ext cx="6524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3467695" y="3145805"/>
            <a:ext cx="65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4" name="Line 22"/>
          <p:cNvSpPr>
            <a:spLocks noChangeShapeType="1"/>
          </p:cNvSpPr>
          <p:nvPr/>
        </p:nvSpPr>
        <p:spPr bwMode="auto">
          <a:xfrm>
            <a:off x="4121745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3467695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>
            <a:off x="4121745" y="3526805"/>
            <a:ext cx="65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4775795" y="3145805"/>
            <a:ext cx="6524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>
            <a:off x="5428258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>
            <a:off x="4775795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5428258" y="3526805"/>
            <a:ext cx="6524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01" name="Line 29"/>
          <p:cNvSpPr>
            <a:spLocks noChangeShapeType="1"/>
          </p:cNvSpPr>
          <p:nvPr/>
        </p:nvSpPr>
        <p:spPr bwMode="auto">
          <a:xfrm>
            <a:off x="1508720" y="3526805"/>
            <a:ext cx="6524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1" name="Line 31"/>
          <p:cNvSpPr>
            <a:spLocks noChangeShapeType="1"/>
          </p:cNvSpPr>
          <p:nvPr/>
        </p:nvSpPr>
        <p:spPr bwMode="auto">
          <a:xfrm>
            <a:off x="1965920" y="3183905"/>
            <a:ext cx="0" cy="2411413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2" name="Line 32"/>
          <p:cNvSpPr>
            <a:spLocks noChangeShapeType="1"/>
          </p:cNvSpPr>
          <p:nvPr/>
        </p:nvSpPr>
        <p:spPr bwMode="auto">
          <a:xfrm>
            <a:off x="2156420" y="3202955"/>
            <a:ext cx="0" cy="2411413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6" name="Line 36"/>
          <p:cNvSpPr>
            <a:spLocks noChangeShapeType="1"/>
          </p:cNvSpPr>
          <p:nvPr/>
        </p:nvSpPr>
        <p:spPr bwMode="auto">
          <a:xfrm>
            <a:off x="6061670" y="3183905"/>
            <a:ext cx="0" cy="2411413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7" name="Line 37"/>
          <p:cNvSpPr>
            <a:spLocks noChangeShapeType="1"/>
          </p:cNvSpPr>
          <p:nvPr/>
        </p:nvSpPr>
        <p:spPr bwMode="auto">
          <a:xfrm>
            <a:off x="4766270" y="3145805"/>
            <a:ext cx="0" cy="2411413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06" name="Group 104"/>
          <p:cNvGrpSpPr>
            <a:grpSpLocks/>
          </p:cNvGrpSpPr>
          <p:nvPr/>
        </p:nvGrpSpPr>
        <p:grpSpPr bwMode="auto">
          <a:xfrm>
            <a:off x="1546820" y="3793505"/>
            <a:ext cx="5791200" cy="342900"/>
            <a:chOff x="576" y="3024"/>
            <a:chExt cx="3648" cy="216"/>
          </a:xfrm>
        </p:grpSpPr>
        <p:sp>
          <p:nvSpPr>
            <p:cNvPr id="46146" name="Line 56"/>
            <p:cNvSpPr>
              <a:spLocks noChangeShapeType="1"/>
            </p:cNvSpPr>
            <p:nvPr/>
          </p:nvSpPr>
          <p:spPr bwMode="auto">
            <a:xfrm>
              <a:off x="740" y="304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7" name="Line 57"/>
            <p:cNvSpPr>
              <a:spLocks noChangeShapeType="1"/>
            </p:cNvSpPr>
            <p:nvPr/>
          </p:nvSpPr>
          <p:spPr bwMode="auto">
            <a:xfrm flipH="1">
              <a:off x="576" y="3048"/>
              <a:ext cx="1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8" name="Line 58"/>
            <p:cNvSpPr>
              <a:spLocks noChangeShapeType="1"/>
            </p:cNvSpPr>
            <p:nvPr/>
          </p:nvSpPr>
          <p:spPr bwMode="auto">
            <a:xfrm>
              <a:off x="753" y="32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9" name="Line 59"/>
            <p:cNvSpPr>
              <a:spLocks noChangeShapeType="1"/>
            </p:cNvSpPr>
            <p:nvPr/>
          </p:nvSpPr>
          <p:spPr bwMode="auto">
            <a:xfrm>
              <a:off x="836" y="302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0" name="Line 60"/>
            <p:cNvSpPr>
              <a:spLocks noChangeShapeType="1"/>
            </p:cNvSpPr>
            <p:nvPr/>
          </p:nvSpPr>
          <p:spPr bwMode="auto">
            <a:xfrm flipV="1">
              <a:off x="825" y="3024"/>
              <a:ext cx="3399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07" name="Line 71"/>
          <p:cNvSpPr>
            <a:spLocks noChangeShapeType="1"/>
          </p:cNvSpPr>
          <p:nvPr/>
        </p:nvSpPr>
        <p:spPr bwMode="auto">
          <a:xfrm>
            <a:off x="1546820" y="4403105"/>
            <a:ext cx="5791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4" name="Text Box 74"/>
          <p:cNvSpPr txBox="1">
            <a:spLocks noChangeArrowheads="1"/>
          </p:cNvSpPr>
          <p:nvPr/>
        </p:nvSpPr>
        <p:spPr bwMode="auto">
          <a:xfrm>
            <a:off x="2994620" y="402210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46110" name="Line 75"/>
          <p:cNvSpPr>
            <a:spLocks noChangeShapeType="1"/>
          </p:cNvSpPr>
          <p:nvPr/>
        </p:nvSpPr>
        <p:spPr bwMode="auto">
          <a:xfrm>
            <a:off x="6061670" y="3145805"/>
            <a:ext cx="6524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1" name="Line 76"/>
          <p:cNvSpPr>
            <a:spLocks noChangeShapeType="1"/>
          </p:cNvSpPr>
          <p:nvPr/>
        </p:nvSpPr>
        <p:spPr bwMode="auto">
          <a:xfrm>
            <a:off x="6714133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2" name="Line 77"/>
          <p:cNvSpPr>
            <a:spLocks noChangeShapeType="1"/>
          </p:cNvSpPr>
          <p:nvPr/>
        </p:nvSpPr>
        <p:spPr bwMode="auto">
          <a:xfrm>
            <a:off x="6061670" y="314580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3" name="Line 78"/>
          <p:cNvSpPr>
            <a:spLocks noChangeShapeType="1"/>
          </p:cNvSpPr>
          <p:nvPr/>
        </p:nvSpPr>
        <p:spPr bwMode="auto">
          <a:xfrm>
            <a:off x="6714133" y="3526805"/>
            <a:ext cx="6524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14" name="Group 103"/>
          <p:cNvGrpSpPr>
            <a:grpSpLocks/>
          </p:cNvGrpSpPr>
          <p:nvPr/>
        </p:nvGrpSpPr>
        <p:grpSpPr bwMode="auto">
          <a:xfrm>
            <a:off x="1546820" y="4631705"/>
            <a:ext cx="5867400" cy="304800"/>
            <a:chOff x="576" y="3552"/>
            <a:chExt cx="3696" cy="192"/>
          </a:xfrm>
        </p:grpSpPr>
        <p:sp>
          <p:nvSpPr>
            <p:cNvPr id="46135" name="Line 79"/>
            <p:cNvSpPr>
              <a:spLocks noChangeShapeType="1"/>
            </p:cNvSpPr>
            <p:nvPr/>
          </p:nvSpPr>
          <p:spPr bwMode="auto">
            <a:xfrm>
              <a:off x="576" y="3552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6" name="Line 80"/>
            <p:cNvSpPr>
              <a:spLocks noChangeShapeType="1"/>
            </p:cNvSpPr>
            <p:nvPr/>
          </p:nvSpPr>
          <p:spPr bwMode="auto">
            <a:xfrm>
              <a:off x="1248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7" name="Line 81"/>
            <p:cNvSpPr>
              <a:spLocks noChangeShapeType="1"/>
            </p:cNvSpPr>
            <p:nvPr/>
          </p:nvSpPr>
          <p:spPr bwMode="auto">
            <a:xfrm>
              <a:off x="1248" y="3744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8" name="Line 82"/>
            <p:cNvSpPr>
              <a:spLocks noChangeShapeType="1"/>
            </p:cNvSpPr>
            <p:nvPr/>
          </p:nvSpPr>
          <p:spPr bwMode="auto">
            <a:xfrm>
              <a:off x="2016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Line 83"/>
            <p:cNvSpPr>
              <a:spLocks noChangeShapeType="1"/>
            </p:cNvSpPr>
            <p:nvPr/>
          </p:nvSpPr>
          <p:spPr bwMode="auto">
            <a:xfrm>
              <a:off x="2016" y="355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0" name="Line 84"/>
            <p:cNvSpPr>
              <a:spLocks noChangeShapeType="1"/>
            </p:cNvSpPr>
            <p:nvPr/>
          </p:nvSpPr>
          <p:spPr bwMode="auto">
            <a:xfrm>
              <a:off x="2256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1" name="Line 85"/>
            <p:cNvSpPr>
              <a:spLocks noChangeShapeType="1"/>
            </p:cNvSpPr>
            <p:nvPr/>
          </p:nvSpPr>
          <p:spPr bwMode="auto">
            <a:xfrm>
              <a:off x="2256" y="37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2" name="Line 86"/>
            <p:cNvSpPr>
              <a:spLocks noChangeShapeType="1"/>
            </p:cNvSpPr>
            <p:nvPr/>
          </p:nvSpPr>
          <p:spPr bwMode="auto">
            <a:xfrm flipV="1">
              <a:off x="2400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3" name="Line 87"/>
            <p:cNvSpPr>
              <a:spLocks noChangeShapeType="1"/>
            </p:cNvSpPr>
            <p:nvPr/>
          </p:nvSpPr>
          <p:spPr bwMode="auto">
            <a:xfrm>
              <a:off x="2400" y="355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4" name="Line 88"/>
            <p:cNvSpPr>
              <a:spLocks noChangeShapeType="1"/>
            </p:cNvSpPr>
            <p:nvPr/>
          </p:nvSpPr>
          <p:spPr bwMode="auto">
            <a:xfrm>
              <a:off x="2784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5" name="Line 89"/>
            <p:cNvSpPr>
              <a:spLocks noChangeShapeType="1"/>
            </p:cNvSpPr>
            <p:nvPr/>
          </p:nvSpPr>
          <p:spPr bwMode="auto">
            <a:xfrm>
              <a:off x="2784" y="3744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90" name="Text Box 90"/>
          <p:cNvSpPr txBox="1">
            <a:spLocks noChangeArrowheads="1"/>
          </p:cNvSpPr>
          <p:nvPr/>
        </p:nvSpPr>
        <p:spPr bwMode="auto">
          <a:xfrm>
            <a:off x="784820" y="4479305"/>
            <a:ext cx="533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661120" y="5165105"/>
            <a:ext cx="5791200" cy="381000"/>
            <a:chOff x="624" y="3888"/>
            <a:chExt cx="3648" cy="240"/>
          </a:xfrm>
        </p:grpSpPr>
        <p:sp>
          <p:nvSpPr>
            <p:cNvPr id="46124" name="Line 91"/>
            <p:cNvSpPr>
              <a:spLocks noChangeShapeType="1"/>
            </p:cNvSpPr>
            <p:nvPr/>
          </p:nvSpPr>
          <p:spPr bwMode="auto">
            <a:xfrm>
              <a:off x="624" y="388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Line 92"/>
            <p:cNvSpPr>
              <a:spLocks noChangeShapeType="1"/>
            </p:cNvSpPr>
            <p:nvPr/>
          </p:nvSpPr>
          <p:spPr bwMode="auto">
            <a:xfrm>
              <a:off x="720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Line 93"/>
            <p:cNvSpPr>
              <a:spLocks noChangeShapeType="1"/>
            </p:cNvSpPr>
            <p:nvPr/>
          </p:nvSpPr>
          <p:spPr bwMode="auto">
            <a:xfrm>
              <a:off x="720" y="41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7" name="Line 94"/>
            <p:cNvSpPr>
              <a:spLocks noChangeShapeType="1"/>
            </p:cNvSpPr>
            <p:nvPr/>
          </p:nvSpPr>
          <p:spPr bwMode="auto">
            <a:xfrm flipV="1">
              <a:off x="960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Line 95"/>
            <p:cNvSpPr>
              <a:spLocks noChangeShapeType="1"/>
            </p:cNvSpPr>
            <p:nvPr/>
          </p:nvSpPr>
          <p:spPr bwMode="auto">
            <a:xfrm>
              <a:off x="960" y="3888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Line 96"/>
            <p:cNvSpPr>
              <a:spLocks noChangeShapeType="1"/>
            </p:cNvSpPr>
            <p:nvPr/>
          </p:nvSpPr>
          <p:spPr bwMode="auto">
            <a:xfrm>
              <a:off x="1776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Line 97"/>
            <p:cNvSpPr>
              <a:spLocks noChangeShapeType="1"/>
            </p:cNvSpPr>
            <p:nvPr/>
          </p:nvSpPr>
          <p:spPr bwMode="auto">
            <a:xfrm>
              <a:off x="1776" y="4128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1" name="Line 98"/>
            <p:cNvSpPr>
              <a:spLocks noChangeShapeType="1"/>
            </p:cNvSpPr>
            <p:nvPr/>
          </p:nvSpPr>
          <p:spPr bwMode="auto">
            <a:xfrm flipV="1">
              <a:off x="2592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2" name="Line 99"/>
            <p:cNvSpPr>
              <a:spLocks noChangeShapeType="1"/>
            </p:cNvSpPr>
            <p:nvPr/>
          </p:nvSpPr>
          <p:spPr bwMode="auto">
            <a:xfrm>
              <a:off x="2592" y="3888"/>
              <a:ext cx="8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3" name="Line 100"/>
            <p:cNvSpPr>
              <a:spLocks noChangeShapeType="1"/>
            </p:cNvSpPr>
            <p:nvPr/>
          </p:nvSpPr>
          <p:spPr bwMode="auto">
            <a:xfrm>
              <a:off x="3408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4" name="Line 101"/>
            <p:cNvSpPr>
              <a:spLocks noChangeShapeType="1"/>
            </p:cNvSpPr>
            <p:nvPr/>
          </p:nvSpPr>
          <p:spPr bwMode="auto">
            <a:xfrm>
              <a:off x="3408" y="4128"/>
              <a:ext cx="8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20" name="Text Box 75"/>
          <p:cNvSpPr txBox="1">
            <a:spLocks noChangeArrowheads="1"/>
          </p:cNvSpPr>
          <p:nvPr/>
        </p:nvSpPr>
        <p:spPr bwMode="auto">
          <a:xfrm>
            <a:off x="811808" y="234888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时序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图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6121" name="Picture 7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22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739924" y="4109779"/>
            <a:ext cx="7747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PreN</a:t>
            </a:r>
            <a:endParaRPr lang="en-US" altLang="zh-CN" sz="20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4" grpId="0" animBg="1"/>
      <p:bldP spid="409630" grpId="0" animBg="1"/>
      <p:bldP spid="409631" grpId="0" animBg="1"/>
      <p:bldP spid="409632" grpId="0" animBg="1"/>
      <p:bldP spid="409636" grpId="0" animBg="1"/>
      <p:bldP spid="4096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26"/>
          <p:cNvSpPr txBox="1">
            <a:spLocks noChangeArrowheads="1"/>
          </p:cNvSpPr>
          <p:nvPr/>
        </p:nvSpPr>
        <p:spPr bwMode="auto">
          <a:xfrm>
            <a:off x="757238" y="908050"/>
            <a:ext cx="72723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目的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我们希望有些触发器即使在输入可能正在改变时，仍保持数据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Text Box 27"/>
          <p:cNvSpPr txBox="1">
            <a:spLocks noChangeArrowheads="1"/>
          </p:cNvSpPr>
          <p:nvPr/>
        </p:nvSpPr>
        <p:spPr bwMode="auto">
          <a:xfrm>
            <a:off x="4393406" y="4011961"/>
            <a:ext cx="4064794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可能的问题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1. 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由于门延时，失去同步性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2. </a:t>
            </a:r>
            <a:r>
              <a:rPr lang="zh-CN" altLang="en-US" sz="2600" dirty="0">
                <a:solidFill>
                  <a:schemeClr val="bg2"/>
                </a:solidFill>
                <a:latin typeface="+mn-lt"/>
              </a:rPr>
              <a:t>触发器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可能被 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En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触发，而非时钟，失去同步性。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040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71699" y="4005064"/>
            <a:ext cx="342423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希望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1. 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En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时，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CLK=0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Q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保持，不随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D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变化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2. 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En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时，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Q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在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CLK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的有效沿随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D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变化。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-1" t="8013" r="59865"/>
          <a:stretch/>
        </p:blipFill>
        <p:spPr>
          <a:xfrm>
            <a:off x="2843808" y="1959288"/>
            <a:ext cx="3344459" cy="202661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26"/>
          <p:cNvSpPr txBox="1">
            <a:spLocks noChangeArrowheads="1"/>
          </p:cNvSpPr>
          <p:nvPr/>
        </p:nvSpPr>
        <p:spPr bwMode="auto">
          <a:xfrm>
            <a:off x="757238" y="908050"/>
            <a:ext cx="72723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目的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我们希望有些触发器即使在输入可能正在改变时，仍保持数据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4040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-1" t="8013" r="59865"/>
          <a:stretch/>
        </p:blipFill>
        <p:spPr>
          <a:xfrm>
            <a:off x="323528" y="1915426"/>
            <a:ext cx="3344459" cy="202661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71699" y="4221088"/>
            <a:ext cx="371226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解决方案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(b). 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时钟使能端，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CE=0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，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Ck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被禁止，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Q</a:t>
            </a:r>
            <a:r>
              <a:rPr lang="en-US" altLang="zh-CN" sz="2600" baseline="30000" dirty="0" smtClean="0">
                <a:solidFill>
                  <a:schemeClr val="bg2"/>
                </a:solidFill>
                <a:latin typeface="+mn-lt"/>
              </a:rPr>
              <a:t>+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=Q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；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CE=1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，</a:t>
            </a:r>
            <a:r>
              <a:rPr lang="en-US" altLang="zh-CN" sz="2600" dirty="0">
                <a:solidFill>
                  <a:schemeClr val="bg2"/>
                </a:solidFill>
              </a:rPr>
              <a:t> Q</a:t>
            </a:r>
            <a:r>
              <a:rPr lang="en-US" altLang="zh-CN" sz="2600" baseline="30000" dirty="0" smtClean="0">
                <a:solidFill>
                  <a:schemeClr val="bg2"/>
                </a:solidFill>
              </a:rPr>
              <a:t>+</a:t>
            </a:r>
            <a:r>
              <a:rPr lang="en-US" altLang="zh-CN" sz="2600" dirty="0" smtClean="0">
                <a:solidFill>
                  <a:schemeClr val="bg2"/>
                </a:solidFill>
              </a:rPr>
              <a:t>=D</a:t>
            </a:r>
            <a:r>
              <a:rPr lang="zh-CN" altLang="en-US" sz="2600" dirty="0" smtClean="0">
                <a:solidFill>
                  <a:schemeClr val="bg2"/>
                </a:solidFill>
              </a:rPr>
              <a:t>，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1712" y="5821796"/>
                <a:ext cx="32042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altLang="zh-CN" sz="2800" baseline="30000" dirty="0">
                    <a:solidFill>
                      <a:schemeClr val="bg1"/>
                    </a:solidFill>
                  </a:rPr>
                  <a:t>+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Q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CE’ + D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2" y="5821796"/>
                <a:ext cx="320421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000" t="-11628" r="-285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22040" y="5714092"/>
                <a:ext cx="4157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altLang="zh-CN" sz="2800" baseline="30000" dirty="0" smtClean="0">
                    <a:solidFill>
                      <a:schemeClr val="bg1"/>
                    </a:solidFill>
                  </a:rPr>
                  <a:t>+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= D = Q</a:t>
                </a:r>
                <a:r>
                  <a:rPr lang="zh-CN" altLang="en-US" sz="28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CE’ + D</a:t>
                </a:r>
                <a:r>
                  <a:rPr lang="en-US" altLang="zh-CN" sz="2800" baseline="-25000" dirty="0" smtClean="0">
                    <a:solidFill>
                      <a:schemeClr val="bg1"/>
                    </a:solidFill>
                  </a:rPr>
                  <a:t>in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40" y="5714092"/>
                <a:ext cx="4157998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079" t="-11628" r="-20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4468011" y="4821540"/>
            <a:ext cx="371226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(c). MUX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输出：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99641" y="4110171"/>
            <a:ext cx="2958559" cy="830997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时钟线上无逻辑门，无同步问题！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44349" t="-100" r="346" b="415"/>
          <a:stretch/>
        </p:blipFill>
        <p:spPr>
          <a:xfrm>
            <a:off x="4320921" y="1880823"/>
            <a:ext cx="4608512" cy="219624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100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755650" y="45085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/>
              <a:t> </a:t>
            </a:r>
            <a:r>
              <a:rPr lang="zh-CN" altLang="en-US" sz="3000" b="1" smtClean="0"/>
              <a:t>触发</a:t>
            </a:r>
            <a:r>
              <a:rPr lang="zh-CN" altLang="en-US" sz="3000" b="1" dirty="0" smtClean="0"/>
              <a:t>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带附加输入的触发器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</a:rPr>
              <a:t>触发器的转换</a:t>
            </a:r>
            <a:endParaRPr lang="en-US" altLang="zh-CN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简 介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98" y="1196752"/>
            <a:ext cx="3061320" cy="19650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0" y="3161789"/>
            <a:ext cx="723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73"/>
          <p:cNvSpPr txBox="1">
            <a:spLocks noChangeArrowheads="1"/>
          </p:cNvSpPr>
          <p:nvPr/>
        </p:nvSpPr>
        <p:spPr bwMode="auto">
          <a:xfrm>
            <a:off x="1042988" y="1546225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方法：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AutoShape 74"/>
          <p:cNvSpPr>
            <a:spLocks/>
          </p:cNvSpPr>
          <p:nvPr/>
        </p:nvSpPr>
        <p:spPr bwMode="auto">
          <a:xfrm>
            <a:off x="2268538" y="1401763"/>
            <a:ext cx="285750" cy="936625"/>
          </a:xfrm>
          <a:prstGeom prst="leftBrace">
            <a:avLst>
              <a:gd name="adj1" fmla="val 27315"/>
              <a:gd name="adj2" fmla="val 50000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221259" name="Text Box 75"/>
          <p:cNvSpPr txBox="1">
            <a:spLocks noChangeArrowheads="1"/>
          </p:cNvSpPr>
          <p:nvPr/>
        </p:nvSpPr>
        <p:spPr bwMode="auto">
          <a:xfrm>
            <a:off x="2578100" y="1196975"/>
            <a:ext cx="4176713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代数法</a:t>
            </a:r>
            <a:endParaRPr lang="zh-CN" altLang="en-US" sz="2800" b="1" dirty="0">
              <a:solidFill>
                <a:schemeClr val="bg1"/>
              </a:solidFill>
              <a:latin typeface="Arial" charset="0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latin typeface="Times New Roman" pitchFamily="18" charset="0"/>
              </a:rPr>
              <a:t>卡诺图法</a:t>
            </a:r>
          </a:p>
        </p:txBody>
      </p:sp>
      <p:pic>
        <p:nvPicPr>
          <p:cNvPr id="50181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50183" name="Group 4"/>
          <p:cNvGrpSpPr>
            <a:grpSpLocks/>
          </p:cNvGrpSpPr>
          <p:nvPr/>
        </p:nvGrpSpPr>
        <p:grpSpPr bwMode="auto">
          <a:xfrm>
            <a:off x="0" y="2708275"/>
            <a:ext cx="6553200" cy="584200"/>
            <a:chOff x="96" y="288"/>
            <a:chExt cx="4128" cy="368"/>
          </a:xfrm>
        </p:grpSpPr>
        <p:sp>
          <p:nvSpPr>
            <p:cNvPr id="406530" name="Text Box 2"/>
            <p:cNvSpPr txBox="1">
              <a:spLocks noChangeArrowheads="1"/>
            </p:cNvSpPr>
            <p:nvPr/>
          </p:nvSpPr>
          <p:spPr bwMode="auto">
            <a:xfrm>
              <a:off x="96" y="288"/>
              <a:ext cx="412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900113" indent="174625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en-US" altLang="zh-CN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D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T‘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）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SR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0197" name="Line 3"/>
            <p:cNvSpPr>
              <a:spLocks noChangeShapeType="1"/>
            </p:cNvSpPr>
            <p:nvPr/>
          </p:nvSpPr>
          <p:spPr bwMode="auto">
            <a:xfrm>
              <a:off x="1488" y="480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87450" y="3643313"/>
            <a:ext cx="3276600" cy="579437"/>
            <a:chOff x="96" y="816"/>
            <a:chExt cx="2064" cy="365"/>
          </a:xfrm>
        </p:grpSpPr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(1)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0195" name="Line 7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16213" y="4394200"/>
            <a:ext cx="3810000" cy="579438"/>
            <a:chOff x="2016" y="1248"/>
            <a:chExt cx="2400" cy="365"/>
          </a:xfrm>
        </p:grpSpPr>
        <p:sp>
          <p:nvSpPr>
            <p:cNvPr id="406538" name="Text Box 10"/>
            <p:cNvSpPr txBox="1">
              <a:spLocks noChangeArrowheads="1"/>
            </p:cNvSpPr>
            <p:nvPr/>
          </p:nvSpPr>
          <p:spPr bwMode="auto">
            <a:xfrm>
              <a:off x="2016" y="1248"/>
              <a:ext cx="240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J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0192" name="Line 11"/>
            <p:cNvSpPr>
              <a:spLocks noChangeShapeType="1"/>
            </p:cNvSpPr>
            <p:nvPr/>
          </p:nvSpPr>
          <p:spPr bwMode="auto">
            <a:xfrm>
              <a:off x="3105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2"/>
            <p:cNvSpPr>
              <a:spLocks noChangeShapeType="1"/>
            </p:cNvSpPr>
            <p:nvPr/>
          </p:nvSpPr>
          <p:spPr bwMode="auto">
            <a:xfrm>
              <a:off x="3681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6542" name="Text Box 14"/>
          <p:cNvSpPr txBox="1">
            <a:spLocks noChangeArrowheads="1"/>
          </p:cNvSpPr>
          <p:nvPr/>
        </p:nvSpPr>
        <p:spPr bwMode="auto">
          <a:xfrm>
            <a:off x="1192213" y="447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JK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06543" name="Text Box 15"/>
          <p:cNvSpPr txBox="1">
            <a:spLocks noChangeArrowheads="1"/>
          </p:cNvSpPr>
          <p:nvPr/>
        </p:nvSpPr>
        <p:spPr bwMode="auto">
          <a:xfrm>
            <a:off x="1116013" y="5156200"/>
            <a:ext cx="1298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2716213" y="51562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42" grpId="0" autoUpdateAnimBg="0"/>
      <p:bldP spid="406543" grpId="0" autoUpdateAnimBg="0"/>
      <p:bldP spid="40654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1143000"/>
            <a:ext cx="3276600" cy="579438"/>
            <a:chOff x="96" y="816"/>
            <a:chExt cx="2064" cy="365"/>
          </a:xfrm>
        </p:grpSpPr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(1)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1253" name="Line 7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24075" y="2205038"/>
            <a:ext cx="3810000" cy="579437"/>
            <a:chOff x="2016" y="1248"/>
            <a:chExt cx="2400" cy="365"/>
          </a:xfrm>
        </p:grpSpPr>
        <p:sp>
          <p:nvSpPr>
            <p:cNvPr id="406546" name="Text Box 18"/>
            <p:cNvSpPr txBox="1">
              <a:spLocks noChangeArrowheads="1"/>
            </p:cNvSpPr>
            <p:nvPr/>
          </p:nvSpPr>
          <p:spPr bwMode="auto">
            <a:xfrm>
              <a:off x="2016" y="1248"/>
              <a:ext cx="240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  J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1250" name="Line 19"/>
            <p:cNvSpPr>
              <a:spLocks noChangeShapeType="1"/>
            </p:cNvSpPr>
            <p:nvPr/>
          </p:nvSpPr>
          <p:spPr bwMode="auto">
            <a:xfrm>
              <a:off x="3105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1" name="Line 20"/>
            <p:cNvSpPr>
              <a:spLocks noChangeShapeType="1"/>
            </p:cNvSpPr>
            <p:nvPr/>
          </p:nvSpPr>
          <p:spPr bwMode="auto">
            <a:xfrm>
              <a:off x="3681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6549" name="AutoShape 21"/>
          <p:cNvSpPr>
            <a:spLocks noChangeArrowheads="1"/>
          </p:cNvSpPr>
          <p:nvPr/>
        </p:nvSpPr>
        <p:spPr bwMode="auto">
          <a:xfrm>
            <a:off x="828675" y="2327275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23850" y="3068960"/>
            <a:ext cx="5943600" cy="579437"/>
            <a:chOff x="192" y="2659"/>
            <a:chExt cx="3744" cy="365"/>
          </a:xfrm>
        </p:grpSpPr>
        <p:sp>
          <p:nvSpPr>
            <p:cNvPr id="406551" name="Text Box 23"/>
            <p:cNvSpPr txBox="1">
              <a:spLocks noChangeArrowheads="1"/>
            </p:cNvSpPr>
            <p:nvPr/>
          </p:nvSpPr>
          <p:spPr bwMode="auto">
            <a:xfrm>
              <a:off x="192" y="2659"/>
              <a:ext cx="374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）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  J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1246" name="Line 24"/>
            <p:cNvSpPr>
              <a:spLocks noChangeShapeType="1"/>
            </p:cNvSpPr>
            <p:nvPr/>
          </p:nvSpPr>
          <p:spPr bwMode="auto">
            <a:xfrm>
              <a:off x="2673" y="2724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7" name="Line 25"/>
            <p:cNvSpPr>
              <a:spLocks noChangeShapeType="1"/>
            </p:cNvSpPr>
            <p:nvPr/>
          </p:nvSpPr>
          <p:spPr bwMode="auto">
            <a:xfrm>
              <a:off x="3249" y="2724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26"/>
            <p:cNvSpPr>
              <a:spLocks noChangeShapeType="1"/>
            </p:cNvSpPr>
            <p:nvPr/>
          </p:nvSpPr>
          <p:spPr bwMode="auto">
            <a:xfrm>
              <a:off x="1152" y="2688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16013" y="4797152"/>
            <a:ext cx="2819400" cy="1004888"/>
            <a:chOff x="336" y="3696"/>
            <a:chExt cx="1776" cy="633"/>
          </a:xfrm>
        </p:grpSpPr>
        <p:sp>
          <p:nvSpPr>
            <p:cNvPr id="406562" name="Text Box 34"/>
            <p:cNvSpPr txBox="1">
              <a:spLocks noChangeArrowheads="1"/>
            </p:cNvSpPr>
            <p:nvPr/>
          </p:nvSpPr>
          <p:spPr bwMode="auto">
            <a:xfrm>
              <a:off x="624" y="3696"/>
              <a:ext cx="148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K=D)</a:t>
              </a:r>
            </a:p>
          </p:txBody>
        </p:sp>
        <p:sp>
          <p:nvSpPr>
            <p:cNvPr id="51242" name="Line 35"/>
            <p:cNvSpPr>
              <a:spLocks noChangeShapeType="1"/>
            </p:cNvSpPr>
            <p:nvPr/>
          </p:nvSpPr>
          <p:spPr bwMode="auto">
            <a:xfrm>
              <a:off x="684" y="4080"/>
              <a:ext cx="1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3" name="Line 36"/>
            <p:cNvSpPr>
              <a:spLocks noChangeShapeType="1"/>
            </p:cNvSpPr>
            <p:nvPr/>
          </p:nvSpPr>
          <p:spPr bwMode="auto">
            <a:xfrm>
              <a:off x="1658" y="4080"/>
              <a:ext cx="1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AutoShape 37"/>
            <p:cNvSpPr>
              <a:spLocks/>
            </p:cNvSpPr>
            <p:nvPr/>
          </p:nvSpPr>
          <p:spPr bwMode="auto">
            <a:xfrm>
              <a:off x="336" y="3792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324600" y="1219200"/>
            <a:ext cx="2590800" cy="4343400"/>
            <a:chOff x="4128" y="960"/>
            <a:chExt cx="1632" cy="2736"/>
          </a:xfrm>
        </p:grpSpPr>
        <p:sp>
          <p:nvSpPr>
            <p:cNvPr id="51220" name="Rectangle 39"/>
            <p:cNvSpPr>
              <a:spLocks noChangeArrowheads="1"/>
            </p:cNvSpPr>
            <p:nvPr/>
          </p:nvSpPr>
          <p:spPr bwMode="auto">
            <a:xfrm>
              <a:off x="4320" y="1536"/>
              <a:ext cx="1200" cy="62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06568" name="Text Box 40"/>
            <p:cNvSpPr txBox="1">
              <a:spLocks noChangeArrowheads="1"/>
            </p:cNvSpPr>
            <p:nvPr/>
          </p:nvSpPr>
          <p:spPr bwMode="auto">
            <a:xfrm>
              <a:off x="4416" y="153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06569" name="Text Box 41"/>
            <p:cNvSpPr txBox="1">
              <a:spLocks noChangeArrowheads="1"/>
            </p:cNvSpPr>
            <p:nvPr/>
          </p:nvSpPr>
          <p:spPr bwMode="auto">
            <a:xfrm>
              <a:off x="5088" y="153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1223" name="Line 42"/>
            <p:cNvSpPr>
              <a:spLocks noChangeShapeType="1"/>
            </p:cNvSpPr>
            <p:nvPr/>
          </p:nvSpPr>
          <p:spPr bwMode="auto">
            <a:xfrm>
              <a:off x="5136" y="158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6571" name="Text Box 43"/>
            <p:cNvSpPr txBox="1">
              <a:spLocks noChangeArrowheads="1"/>
            </p:cNvSpPr>
            <p:nvPr/>
          </p:nvSpPr>
          <p:spPr bwMode="auto">
            <a:xfrm>
              <a:off x="4416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406572" name="Text Box 44"/>
            <p:cNvSpPr txBox="1">
              <a:spLocks noChangeArrowheads="1"/>
            </p:cNvSpPr>
            <p:nvPr/>
          </p:nvSpPr>
          <p:spPr bwMode="auto">
            <a:xfrm>
              <a:off x="5088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51226" name="Oval 45"/>
            <p:cNvSpPr>
              <a:spLocks noChangeArrowheads="1"/>
            </p:cNvSpPr>
            <p:nvPr/>
          </p:nvSpPr>
          <p:spPr bwMode="auto">
            <a:xfrm>
              <a:off x="4823" y="2160"/>
              <a:ext cx="73" cy="7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1227" name="Line 51"/>
            <p:cNvSpPr>
              <a:spLocks noChangeShapeType="1"/>
            </p:cNvSpPr>
            <p:nvPr/>
          </p:nvSpPr>
          <p:spPr bwMode="auto">
            <a:xfrm>
              <a:off x="5232" y="2160"/>
              <a:ext cx="0" cy="125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8" name="Line 52"/>
            <p:cNvSpPr>
              <a:spLocks noChangeShapeType="1"/>
            </p:cNvSpPr>
            <p:nvPr/>
          </p:nvSpPr>
          <p:spPr bwMode="auto">
            <a:xfrm>
              <a:off x="4548" y="3072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9" name="Oval 53"/>
            <p:cNvSpPr>
              <a:spLocks noChangeArrowheads="1"/>
            </p:cNvSpPr>
            <p:nvPr/>
          </p:nvSpPr>
          <p:spPr bwMode="auto">
            <a:xfrm>
              <a:off x="5196" y="30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1230" name="Line 54"/>
            <p:cNvSpPr>
              <a:spLocks noChangeShapeType="1"/>
            </p:cNvSpPr>
            <p:nvPr/>
          </p:nvSpPr>
          <p:spPr bwMode="auto">
            <a:xfrm>
              <a:off x="4860" y="2244"/>
              <a:ext cx="0" cy="115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1231" name="Group 60"/>
            <p:cNvGrpSpPr>
              <a:grpSpLocks/>
            </p:cNvGrpSpPr>
            <p:nvPr/>
          </p:nvGrpSpPr>
          <p:grpSpPr bwMode="auto">
            <a:xfrm>
              <a:off x="4358" y="2157"/>
              <a:ext cx="394" cy="915"/>
              <a:chOff x="3734" y="2013"/>
              <a:chExt cx="538" cy="915"/>
            </a:xfrm>
          </p:grpSpPr>
          <p:grpSp>
            <p:nvGrpSpPr>
              <p:cNvPr id="51236" name="Group 55"/>
              <p:cNvGrpSpPr>
                <a:grpSpLocks/>
              </p:cNvGrpSpPr>
              <p:nvPr/>
            </p:nvGrpSpPr>
            <p:grpSpPr bwMode="auto">
              <a:xfrm>
                <a:off x="3734" y="2251"/>
                <a:ext cx="538" cy="324"/>
                <a:chOff x="816" y="1095"/>
                <a:chExt cx="528" cy="393"/>
              </a:xfrm>
            </p:grpSpPr>
            <p:sp>
              <p:nvSpPr>
                <p:cNvPr id="51239" name="Rectangle 56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1240" name="Oval 57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51237" name="Line 58"/>
              <p:cNvSpPr>
                <a:spLocks noChangeShapeType="1"/>
              </p:cNvSpPr>
              <p:nvPr/>
            </p:nvSpPr>
            <p:spPr bwMode="auto">
              <a:xfrm flipV="1">
                <a:off x="3979" y="2013"/>
                <a:ext cx="0" cy="23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8" name="Line 59"/>
              <p:cNvSpPr>
                <a:spLocks noChangeShapeType="1"/>
              </p:cNvSpPr>
              <p:nvPr/>
            </p:nvSpPr>
            <p:spPr bwMode="auto">
              <a:xfrm flipV="1">
                <a:off x="3979" y="2590"/>
                <a:ext cx="0" cy="33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6589" name="Text Box 61"/>
            <p:cNvSpPr txBox="1">
              <a:spLocks noChangeArrowheads="1"/>
            </p:cNvSpPr>
            <p:nvPr/>
          </p:nvSpPr>
          <p:spPr bwMode="auto">
            <a:xfrm>
              <a:off x="4656" y="340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      D</a:t>
              </a:r>
            </a:p>
          </p:txBody>
        </p:sp>
        <p:sp>
          <p:nvSpPr>
            <p:cNvPr id="51233" name="Rectangle 62"/>
            <p:cNvSpPr>
              <a:spLocks noChangeArrowheads="1"/>
            </p:cNvSpPr>
            <p:nvPr/>
          </p:nvSpPr>
          <p:spPr bwMode="auto">
            <a:xfrm>
              <a:off x="4128" y="1248"/>
              <a:ext cx="1632" cy="196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1234" name="Line 63"/>
            <p:cNvSpPr>
              <a:spLocks noChangeShapeType="1"/>
            </p:cNvSpPr>
            <p:nvPr/>
          </p:nvSpPr>
          <p:spPr bwMode="auto">
            <a:xfrm flipV="1">
              <a:off x="4512" y="960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5" name="Line 64"/>
            <p:cNvSpPr>
              <a:spLocks noChangeShapeType="1"/>
            </p:cNvSpPr>
            <p:nvPr/>
          </p:nvSpPr>
          <p:spPr bwMode="auto">
            <a:xfrm flipV="1">
              <a:off x="5232" y="960"/>
              <a:ext cx="0" cy="5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05544" y="3800797"/>
            <a:ext cx="5562600" cy="579438"/>
            <a:chOff x="144" y="3120"/>
            <a:chExt cx="3504" cy="365"/>
          </a:xfrm>
        </p:grpSpPr>
        <p:grpSp>
          <p:nvGrpSpPr>
            <p:cNvPr id="51213" name="Group 33"/>
            <p:cNvGrpSpPr>
              <a:grpSpLocks/>
            </p:cNvGrpSpPr>
            <p:nvPr/>
          </p:nvGrpSpPr>
          <p:grpSpPr bwMode="auto">
            <a:xfrm>
              <a:off x="144" y="3120"/>
              <a:ext cx="3504" cy="365"/>
              <a:chOff x="816" y="3187"/>
              <a:chExt cx="3504" cy="365"/>
            </a:xfrm>
          </p:grpSpPr>
          <p:sp>
            <p:nvSpPr>
              <p:cNvPr id="406557" name="Text Box 29"/>
              <p:cNvSpPr txBox="1">
                <a:spLocks noChangeArrowheads="1"/>
              </p:cNvSpPr>
              <p:nvPr/>
            </p:nvSpPr>
            <p:spPr bwMode="auto">
              <a:xfrm>
                <a:off x="816" y="3187"/>
                <a:ext cx="3504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 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 J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+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K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1217" name="Line 30"/>
              <p:cNvSpPr>
                <a:spLocks noChangeShapeType="1"/>
              </p:cNvSpPr>
              <p:nvPr/>
            </p:nvSpPr>
            <p:spPr bwMode="auto">
              <a:xfrm>
                <a:off x="3081" y="3252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9" name="Line 32"/>
              <p:cNvSpPr>
                <a:spLocks noChangeShapeType="1"/>
              </p:cNvSpPr>
              <p:nvPr/>
            </p:nvSpPr>
            <p:spPr bwMode="auto">
              <a:xfrm>
                <a:off x="1377" y="3216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214" name="Rectangle 68"/>
            <p:cNvSpPr>
              <a:spLocks noChangeArrowheads="1"/>
            </p:cNvSpPr>
            <p:nvPr/>
          </p:nvSpPr>
          <p:spPr bwMode="auto">
            <a:xfrm>
              <a:off x="3168" y="3120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1215" name="Line 69"/>
            <p:cNvSpPr>
              <a:spLocks noChangeShapeType="1"/>
            </p:cNvSpPr>
            <p:nvPr/>
          </p:nvSpPr>
          <p:spPr bwMode="auto">
            <a:xfrm>
              <a:off x="2976" y="3168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51211" name="Picture 6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4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685800" y="981075"/>
            <a:ext cx="3276600" cy="579438"/>
            <a:chOff x="96" y="816"/>
            <a:chExt cx="2064" cy="365"/>
          </a:xfrm>
        </p:grpSpPr>
        <p:sp>
          <p:nvSpPr>
            <p:cNvPr id="385027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(2)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2270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1706563"/>
            <a:ext cx="3810000" cy="579437"/>
            <a:chOff x="2016" y="1248"/>
            <a:chExt cx="2400" cy="365"/>
          </a:xfrm>
        </p:grpSpPr>
        <p:sp>
          <p:nvSpPr>
            <p:cNvPr id="385033" name="Text Box 9"/>
            <p:cNvSpPr txBox="1">
              <a:spLocks noChangeArrowheads="1"/>
            </p:cNvSpPr>
            <p:nvPr/>
          </p:nvSpPr>
          <p:spPr bwMode="auto">
            <a:xfrm>
              <a:off x="2016" y="1248"/>
              <a:ext cx="240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J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2267" name="Line 10"/>
            <p:cNvSpPr>
              <a:spLocks noChangeShapeType="1"/>
            </p:cNvSpPr>
            <p:nvPr/>
          </p:nvSpPr>
          <p:spPr bwMode="auto">
            <a:xfrm>
              <a:off x="3105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Line 11"/>
            <p:cNvSpPr>
              <a:spLocks noChangeShapeType="1"/>
            </p:cNvSpPr>
            <p:nvPr/>
          </p:nvSpPr>
          <p:spPr bwMode="auto">
            <a:xfrm>
              <a:off x="3681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685800" y="17827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JK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09800" y="2362200"/>
            <a:ext cx="3810000" cy="579438"/>
            <a:chOff x="2016" y="1248"/>
            <a:chExt cx="2400" cy="365"/>
          </a:xfrm>
        </p:grpSpPr>
        <p:sp>
          <p:nvSpPr>
            <p:cNvPr id="385038" name="Text Box 14"/>
            <p:cNvSpPr txBox="1">
              <a:spLocks noChangeArrowheads="1"/>
            </p:cNvSpPr>
            <p:nvPr/>
          </p:nvSpPr>
          <p:spPr bwMode="auto">
            <a:xfrm>
              <a:off x="2016" y="1248"/>
              <a:ext cx="240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T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2264" name="Line 15"/>
            <p:cNvSpPr>
              <a:spLocks noChangeShapeType="1"/>
            </p:cNvSpPr>
            <p:nvPr/>
          </p:nvSpPr>
          <p:spPr bwMode="auto">
            <a:xfrm>
              <a:off x="3105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5" name="Line 16"/>
            <p:cNvSpPr>
              <a:spLocks noChangeShapeType="1"/>
            </p:cNvSpPr>
            <p:nvPr/>
          </p:nvSpPr>
          <p:spPr bwMode="auto">
            <a:xfrm>
              <a:off x="3681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5041" name="Text Box 17"/>
          <p:cNvSpPr txBox="1">
            <a:spLocks noChangeArrowheads="1"/>
          </p:cNvSpPr>
          <p:nvPr/>
        </p:nvSpPr>
        <p:spPr bwMode="auto">
          <a:xfrm>
            <a:off x="685800" y="2438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239000" y="1828800"/>
            <a:ext cx="1676400" cy="1160463"/>
            <a:chOff x="480" y="2160"/>
            <a:chExt cx="1056" cy="731"/>
          </a:xfrm>
        </p:grpSpPr>
        <p:sp>
          <p:nvSpPr>
            <p:cNvPr id="385043" name="Text Box 19"/>
            <p:cNvSpPr txBox="1">
              <a:spLocks noChangeArrowheads="1"/>
            </p:cNvSpPr>
            <p:nvPr/>
          </p:nvSpPr>
          <p:spPr bwMode="auto">
            <a:xfrm>
              <a:off x="768" y="2160"/>
              <a:ext cx="7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</a:p>
          </p:txBody>
        </p:sp>
        <p:sp>
          <p:nvSpPr>
            <p:cNvPr id="52262" name="AutoShape 22"/>
            <p:cNvSpPr>
              <a:spLocks/>
            </p:cNvSpPr>
            <p:nvPr/>
          </p:nvSpPr>
          <p:spPr bwMode="auto">
            <a:xfrm>
              <a:off x="480" y="225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143000" y="3276600"/>
            <a:ext cx="2362200" cy="3390900"/>
            <a:chOff x="3888" y="1632"/>
            <a:chExt cx="1488" cy="2330"/>
          </a:xfrm>
        </p:grpSpPr>
        <p:sp>
          <p:nvSpPr>
            <p:cNvPr id="52245" name="Rectangle 25"/>
            <p:cNvSpPr>
              <a:spLocks noChangeArrowheads="1"/>
            </p:cNvSpPr>
            <p:nvPr/>
          </p:nvSpPr>
          <p:spPr bwMode="auto">
            <a:xfrm>
              <a:off x="4032" y="2208"/>
              <a:ext cx="1200" cy="62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85050" name="Text Box 26"/>
            <p:cNvSpPr txBox="1">
              <a:spLocks noChangeArrowheads="1"/>
            </p:cNvSpPr>
            <p:nvPr/>
          </p:nvSpPr>
          <p:spPr bwMode="auto">
            <a:xfrm>
              <a:off x="4128" y="2208"/>
              <a:ext cx="33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385051" name="Text Box 27"/>
            <p:cNvSpPr txBox="1">
              <a:spLocks noChangeArrowheads="1"/>
            </p:cNvSpPr>
            <p:nvPr/>
          </p:nvSpPr>
          <p:spPr bwMode="auto">
            <a:xfrm>
              <a:off x="4800" y="2208"/>
              <a:ext cx="33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52248" name="Line 28"/>
            <p:cNvSpPr>
              <a:spLocks noChangeShapeType="1"/>
            </p:cNvSpPr>
            <p:nvPr/>
          </p:nvSpPr>
          <p:spPr bwMode="auto">
            <a:xfrm>
              <a:off x="4848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5053" name="Text Box 29"/>
            <p:cNvSpPr txBox="1">
              <a:spLocks noChangeArrowheads="1"/>
            </p:cNvSpPr>
            <p:nvPr/>
          </p:nvSpPr>
          <p:spPr bwMode="auto">
            <a:xfrm>
              <a:off x="4128" y="2544"/>
              <a:ext cx="28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</a:p>
          </p:txBody>
        </p:sp>
        <p:sp>
          <p:nvSpPr>
            <p:cNvPr id="385054" name="Text Box 30"/>
            <p:cNvSpPr txBox="1">
              <a:spLocks noChangeArrowheads="1"/>
            </p:cNvSpPr>
            <p:nvPr/>
          </p:nvSpPr>
          <p:spPr bwMode="auto">
            <a:xfrm>
              <a:off x="4800" y="2544"/>
              <a:ext cx="28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52251" name="Oval 31"/>
            <p:cNvSpPr>
              <a:spLocks noChangeArrowheads="1"/>
            </p:cNvSpPr>
            <p:nvPr/>
          </p:nvSpPr>
          <p:spPr bwMode="auto">
            <a:xfrm>
              <a:off x="4535" y="2832"/>
              <a:ext cx="73" cy="7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252" name="Line 32"/>
            <p:cNvSpPr>
              <a:spLocks noChangeShapeType="1"/>
            </p:cNvSpPr>
            <p:nvPr/>
          </p:nvSpPr>
          <p:spPr bwMode="auto">
            <a:xfrm>
              <a:off x="4944" y="2832"/>
              <a:ext cx="0" cy="82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Line 33"/>
            <p:cNvSpPr>
              <a:spLocks noChangeShapeType="1"/>
            </p:cNvSpPr>
            <p:nvPr/>
          </p:nvSpPr>
          <p:spPr bwMode="auto">
            <a:xfrm>
              <a:off x="4260" y="3192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4" name="Oval 34"/>
            <p:cNvSpPr>
              <a:spLocks noChangeArrowheads="1"/>
            </p:cNvSpPr>
            <p:nvPr/>
          </p:nvSpPr>
          <p:spPr bwMode="auto">
            <a:xfrm>
              <a:off x="4908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255" name="Line 35"/>
            <p:cNvSpPr>
              <a:spLocks noChangeShapeType="1"/>
            </p:cNvSpPr>
            <p:nvPr/>
          </p:nvSpPr>
          <p:spPr bwMode="auto">
            <a:xfrm>
              <a:off x="4572" y="2916"/>
              <a:ext cx="0" cy="74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5066" name="Text Box 42"/>
            <p:cNvSpPr txBox="1">
              <a:spLocks noChangeArrowheads="1"/>
            </p:cNvSpPr>
            <p:nvPr/>
          </p:nvSpPr>
          <p:spPr bwMode="auto">
            <a:xfrm>
              <a:off x="4368" y="3648"/>
              <a:ext cx="81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     T</a:t>
              </a:r>
            </a:p>
          </p:txBody>
        </p:sp>
        <p:sp>
          <p:nvSpPr>
            <p:cNvPr id="52257" name="Rectangle 43"/>
            <p:cNvSpPr>
              <a:spLocks noChangeArrowheads="1"/>
            </p:cNvSpPr>
            <p:nvPr/>
          </p:nvSpPr>
          <p:spPr bwMode="auto">
            <a:xfrm>
              <a:off x="3888" y="1920"/>
              <a:ext cx="1488" cy="144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258" name="Line 44"/>
            <p:cNvSpPr>
              <a:spLocks noChangeShapeType="1"/>
            </p:cNvSpPr>
            <p:nvPr/>
          </p:nvSpPr>
          <p:spPr bwMode="auto">
            <a:xfrm flipV="1">
              <a:off x="4224" y="163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9" name="Line 45"/>
            <p:cNvSpPr>
              <a:spLocks noChangeShapeType="1"/>
            </p:cNvSpPr>
            <p:nvPr/>
          </p:nvSpPr>
          <p:spPr bwMode="auto">
            <a:xfrm flipV="1">
              <a:off x="4944" y="1632"/>
              <a:ext cx="0" cy="5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0" name="Line 46"/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3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5072" name="AutoShape 48"/>
          <p:cNvSpPr>
            <a:spLocks noChangeArrowheads="1"/>
          </p:cNvSpPr>
          <p:nvPr/>
        </p:nvSpPr>
        <p:spPr bwMode="auto">
          <a:xfrm>
            <a:off x="5943600" y="22098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495800" y="3352800"/>
            <a:ext cx="3276600" cy="579438"/>
            <a:chOff x="96" y="816"/>
            <a:chExt cx="2064" cy="365"/>
          </a:xfrm>
        </p:grpSpPr>
        <p:sp>
          <p:nvSpPr>
            <p:cNvPr id="385074" name="Text Box 50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 T‘</a:t>
              </a:r>
            </a:p>
          </p:txBody>
        </p:sp>
        <p:sp>
          <p:nvSpPr>
            <p:cNvPr id="52244" name="Line 51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5076" name="AutoShape 52"/>
          <p:cNvSpPr>
            <a:spLocks noChangeArrowheads="1"/>
          </p:cNvSpPr>
          <p:nvPr/>
        </p:nvSpPr>
        <p:spPr bwMode="auto">
          <a:xfrm>
            <a:off x="6324600" y="40386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486400" y="4953000"/>
            <a:ext cx="1676400" cy="1160463"/>
            <a:chOff x="480" y="2160"/>
            <a:chExt cx="1056" cy="731"/>
          </a:xfrm>
        </p:grpSpPr>
        <p:sp>
          <p:nvSpPr>
            <p:cNvPr id="385078" name="Text Box 54"/>
            <p:cNvSpPr txBox="1">
              <a:spLocks noChangeArrowheads="1"/>
            </p:cNvSpPr>
            <p:nvPr/>
          </p:nvSpPr>
          <p:spPr bwMode="auto">
            <a:xfrm>
              <a:off x="768" y="2160"/>
              <a:ext cx="7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2242" name="AutoShape 55"/>
            <p:cNvSpPr>
              <a:spLocks/>
            </p:cNvSpPr>
            <p:nvPr/>
          </p:nvSpPr>
          <p:spPr bwMode="auto">
            <a:xfrm>
              <a:off x="480" y="225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52239" name="Picture 4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8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6" grpId="0" autoUpdateAnimBg="0"/>
      <p:bldP spid="385041" grpId="0" autoUpdateAnimBg="0"/>
      <p:bldP spid="385072" grpId="0" animBg="1"/>
      <p:bldP spid="38507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685800" y="1142998"/>
            <a:ext cx="3276600" cy="584200"/>
            <a:chOff x="96" y="816"/>
            <a:chExt cx="2064" cy="368"/>
          </a:xfrm>
        </p:grpSpPr>
        <p:sp>
          <p:nvSpPr>
            <p:cNvPr id="390147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(3)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 dirty="0">
                  <a:latin typeface="Arial" charset="0"/>
                </a:rPr>
                <a:t>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3290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706563"/>
            <a:ext cx="3810000" cy="579437"/>
            <a:chOff x="2016" y="1248"/>
            <a:chExt cx="2400" cy="365"/>
          </a:xfrm>
        </p:grpSpPr>
        <p:sp>
          <p:nvSpPr>
            <p:cNvPr id="390152" name="Text Box 8"/>
            <p:cNvSpPr txBox="1">
              <a:spLocks noChangeArrowheads="1"/>
            </p:cNvSpPr>
            <p:nvPr/>
          </p:nvSpPr>
          <p:spPr bwMode="auto">
            <a:xfrm>
              <a:off x="2016" y="1248"/>
              <a:ext cx="240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J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3287" name="Line 9"/>
            <p:cNvSpPr>
              <a:spLocks noChangeShapeType="1"/>
            </p:cNvSpPr>
            <p:nvPr/>
          </p:nvSpPr>
          <p:spPr bwMode="auto">
            <a:xfrm>
              <a:off x="3105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88" name="Line 10"/>
            <p:cNvSpPr>
              <a:spLocks noChangeShapeType="1"/>
            </p:cNvSpPr>
            <p:nvPr/>
          </p:nvSpPr>
          <p:spPr bwMode="auto">
            <a:xfrm>
              <a:off x="3681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685800" y="17827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JK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685800" y="25146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RS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6000" y="2514600"/>
            <a:ext cx="3087688" cy="579438"/>
            <a:chOff x="1440" y="1584"/>
            <a:chExt cx="1945" cy="365"/>
          </a:xfrm>
        </p:grpSpPr>
        <p:sp>
          <p:nvSpPr>
            <p:cNvPr id="390156" name="Rectangle 12"/>
            <p:cNvSpPr>
              <a:spLocks noChangeArrowheads="1"/>
            </p:cNvSpPr>
            <p:nvPr/>
          </p:nvSpPr>
          <p:spPr bwMode="auto">
            <a:xfrm>
              <a:off x="1440" y="1584"/>
              <a:ext cx="19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3285" name="Line 14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971800" y="3048000"/>
            <a:ext cx="5791200" cy="3048000"/>
            <a:chOff x="1872" y="1920"/>
            <a:chExt cx="3648" cy="1920"/>
          </a:xfrm>
        </p:grpSpPr>
        <p:sp>
          <p:nvSpPr>
            <p:cNvPr id="390161" name="Text Box 17"/>
            <p:cNvSpPr txBox="1">
              <a:spLocks noChangeArrowheads="1"/>
            </p:cNvSpPr>
            <p:nvPr/>
          </p:nvSpPr>
          <p:spPr bwMode="auto">
            <a:xfrm>
              <a:off x="2016" y="1920"/>
              <a:ext cx="283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S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(Q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)</a:t>
              </a:r>
              <a:r>
                <a:rPr kumimoji="0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＋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3267" name="Line 18"/>
            <p:cNvSpPr>
              <a:spLocks noChangeShapeType="1"/>
            </p:cNvSpPr>
            <p:nvPr/>
          </p:nvSpPr>
          <p:spPr bwMode="auto">
            <a:xfrm>
              <a:off x="3873" y="198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>
              <a:off x="3216" y="1968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66" name="Text Box 22"/>
            <p:cNvSpPr txBox="1">
              <a:spLocks noChangeArrowheads="1"/>
            </p:cNvSpPr>
            <p:nvPr/>
          </p:nvSpPr>
          <p:spPr bwMode="auto">
            <a:xfrm>
              <a:off x="1872" y="2352"/>
              <a:ext cx="350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3270" name="Line 23"/>
            <p:cNvSpPr>
              <a:spLocks noChangeShapeType="1"/>
            </p:cNvSpPr>
            <p:nvPr/>
          </p:nvSpPr>
          <p:spPr bwMode="auto">
            <a:xfrm>
              <a:off x="3840" y="2417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1" name="Line 25"/>
            <p:cNvSpPr>
              <a:spLocks noChangeShapeType="1"/>
            </p:cNvSpPr>
            <p:nvPr/>
          </p:nvSpPr>
          <p:spPr bwMode="auto">
            <a:xfrm>
              <a:off x="3201" y="2381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71" name="Text Box 27"/>
            <p:cNvSpPr txBox="1">
              <a:spLocks noChangeArrowheads="1"/>
            </p:cNvSpPr>
            <p:nvPr/>
          </p:nvSpPr>
          <p:spPr bwMode="auto">
            <a:xfrm>
              <a:off x="1872" y="2707"/>
              <a:ext cx="350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(R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)</a:t>
              </a:r>
            </a:p>
          </p:txBody>
        </p:sp>
        <p:sp>
          <p:nvSpPr>
            <p:cNvPr id="53273" name="Line 28"/>
            <p:cNvSpPr>
              <a:spLocks noChangeShapeType="1"/>
            </p:cNvSpPr>
            <p:nvPr/>
          </p:nvSpPr>
          <p:spPr bwMode="auto">
            <a:xfrm>
              <a:off x="2481" y="2760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4" name="Line 29"/>
            <p:cNvSpPr>
              <a:spLocks noChangeShapeType="1"/>
            </p:cNvSpPr>
            <p:nvPr/>
          </p:nvSpPr>
          <p:spPr bwMode="auto">
            <a:xfrm>
              <a:off x="2976" y="2784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5" name="Line 30"/>
            <p:cNvSpPr>
              <a:spLocks noChangeShapeType="1"/>
            </p:cNvSpPr>
            <p:nvPr/>
          </p:nvSpPr>
          <p:spPr bwMode="auto">
            <a:xfrm>
              <a:off x="4848" y="2736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75" name="Text Box 31"/>
            <p:cNvSpPr txBox="1">
              <a:spLocks noChangeArrowheads="1"/>
            </p:cNvSpPr>
            <p:nvPr/>
          </p:nvSpPr>
          <p:spPr bwMode="auto">
            <a:xfrm>
              <a:off x="1872" y="3091"/>
              <a:ext cx="3648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32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  <a:r>
                <a:rPr kumimoji="0" lang="en-US" altLang="zh-CN" sz="32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28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kumimoji="0" lang="en-US" altLang="zh-CN" sz="32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53277" name="Line 32"/>
            <p:cNvSpPr>
              <a:spLocks noChangeShapeType="1"/>
            </p:cNvSpPr>
            <p:nvPr/>
          </p:nvSpPr>
          <p:spPr bwMode="auto">
            <a:xfrm>
              <a:off x="2496" y="3168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8" name="Line 33"/>
            <p:cNvSpPr>
              <a:spLocks noChangeShapeType="1"/>
            </p:cNvSpPr>
            <p:nvPr/>
          </p:nvSpPr>
          <p:spPr bwMode="auto">
            <a:xfrm>
              <a:off x="3009" y="3168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9" name="Line 34"/>
            <p:cNvSpPr>
              <a:spLocks noChangeShapeType="1"/>
            </p:cNvSpPr>
            <p:nvPr/>
          </p:nvSpPr>
          <p:spPr bwMode="auto">
            <a:xfrm>
              <a:off x="4704" y="3168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79" name="Text Box 35"/>
            <p:cNvSpPr txBox="1">
              <a:spLocks noChangeArrowheads="1"/>
            </p:cNvSpPr>
            <p:nvPr/>
          </p:nvSpPr>
          <p:spPr bwMode="auto">
            <a:xfrm>
              <a:off x="1872" y="3475"/>
              <a:ext cx="278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53281" name="Line 36"/>
            <p:cNvSpPr>
              <a:spLocks noChangeShapeType="1"/>
            </p:cNvSpPr>
            <p:nvPr/>
          </p:nvSpPr>
          <p:spPr bwMode="auto">
            <a:xfrm>
              <a:off x="2496" y="3552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82" name="Line 37"/>
            <p:cNvSpPr>
              <a:spLocks noChangeShapeType="1"/>
            </p:cNvSpPr>
            <p:nvPr/>
          </p:nvSpPr>
          <p:spPr bwMode="auto">
            <a:xfrm>
              <a:off x="3009" y="3552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83" name="Line 38"/>
            <p:cNvSpPr>
              <a:spLocks noChangeShapeType="1"/>
            </p:cNvSpPr>
            <p:nvPr/>
          </p:nvSpPr>
          <p:spPr bwMode="auto">
            <a:xfrm>
              <a:off x="3792" y="3840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0183" name="Line 39"/>
          <p:cNvSpPr>
            <a:spLocks noChangeShapeType="1"/>
          </p:cNvSpPr>
          <p:nvPr/>
        </p:nvSpPr>
        <p:spPr bwMode="auto">
          <a:xfrm>
            <a:off x="6324600" y="6096000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0184" name="Line 40"/>
          <p:cNvSpPr>
            <a:spLocks noChangeShapeType="1"/>
          </p:cNvSpPr>
          <p:nvPr/>
        </p:nvSpPr>
        <p:spPr bwMode="auto">
          <a:xfrm flipH="1">
            <a:off x="5410200" y="6400800"/>
            <a:ext cx="914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4191000" y="6096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S=0</a:t>
            </a: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838200" y="4173538"/>
            <a:ext cx="1524000" cy="1160462"/>
            <a:chOff x="576" y="2160"/>
            <a:chExt cx="960" cy="731"/>
          </a:xfrm>
        </p:grpSpPr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768" y="2160"/>
              <a:ext cx="7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</a:p>
          </p:txBody>
        </p:sp>
        <p:sp>
          <p:nvSpPr>
            <p:cNvPr id="53265" name="AutoShape 44"/>
            <p:cNvSpPr>
              <a:spLocks/>
            </p:cNvSpPr>
            <p:nvPr/>
          </p:nvSpPr>
          <p:spPr bwMode="auto">
            <a:xfrm>
              <a:off x="576" y="2255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pic>
        <p:nvPicPr>
          <p:cNvPr id="53262" name="Picture 4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5" grpId="0" autoUpdateAnimBg="0"/>
      <p:bldP spid="390157" grpId="0" autoUpdateAnimBg="0"/>
      <p:bldP spid="390183" grpId="0" animBg="1"/>
      <p:bldP spid="390184" grpId="0" animBg="1"/>
      <p:bldP spid="39018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53"/>
          <p:cNvGrpSpPr>
            <a:grpSpLocks/>
          </p:cNvGrpSpPr>
          <p:nvPr/>
        </p:nvGrpSpPr>
        <p:grpSpPr bwMode="auto">
          <a:xfrm>
            <a:off x="2613248" y="2574776"/>
            <a:ext cx="4191000" cy="2438400"/>
            <a:chOff x="432" y="144"/>
            <a:chExt cx="2640" cy="1536"/>
          </a:xfrm>
        </p:grpSpPr>
        <p:sp>
          <p:nvSpPr>
            <p:cNvPr id="54282" name="Rectangle 27"/>
            <p:cNvSpPr>
              <a:spLocks noChangeArrowheads="1"/>
            </p:cNvSpPr>
            <p:nvPr/>
          </p:nvSpPr>
          <p:spPr bwMode="auto">
            <a:xfrm>
              <a:off x="1200" y="480"/>
              <a:ext cx="768" cy="48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grpSp>
          <p:nvGrpSpPr>
            <p:cNvPr id="54283" name="Group 28"/>
            <p:cNvGrpSpPr>
              <a:grpSpLocks/>
            </p:cNvGrpSpPr>
            <p:nvPr/>
          </p:nvGrpSpPr>
          <p:grpSpPr bwMode="auto">
            <a:xfrm>
              <a:off x="1248" y="480"/>
              <a:ext cx="336" cy="288"/>
              <a:chOff x="240" y="2736"/>
              <a:chExt cx="336" cy="288"/>
            </a:xfrm>
          </p:grpSpPr>
          <p:sp>
            <p:nvSpPr>
              <p:cNvPr id="403485" name="Text Box 29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4307" name="Line 30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3487" name="Text Box 31"/>
            <p:cNvSpPr txBox="1">
              <a:spLocks noChangeArrowheads="1"/>
            </p:cNvSpPr>
            <p:nvPr/>
          </p:nvSpPr>
          <p:spPr bwMode="auto">
            <a:xfrm>
              <a:off x="1584" y="480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4285" name="Line 32"/>
            <p:cNvSpPr>
              <a:spLocks noChangeShapeType="1"/>
            </p:cNvSpPr>
            <p:nvPr/>
          </p:nvSpPr>
          <p:spPr bwMode="auto">
            <a:xfrm flipV="1">
              <a:off x="1392" y="144"/>
              <a:ext cx="0" cy="33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6" name="Line 33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48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7" name="Line 34"/>
            <p:cNvSpPr>
              <a:spLocks noChangeShapeType="1"/>
            </p:cNvSpPr>
            <p:nvPr/>
          </p:nvSpPr>
          <p:spPr bwMode="auto">
            <a:xfrm flipV="1">
              <a:off x="1728" y="144"/>
              <a:ext cx="0" cy="33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8" name="Oval 35"/>
            <p:cNvSpPr>
              <a:spLocks noChangeArrowheads="1"/>
            </p:cNvSpPr>
            <p:nvPr/>
          </p:nvSpPr>
          <p:spPr bwMode="auto">
            <a:xfrm>
              <a:off x="1130" y="672"/>
              <a:ext cx="70" cy="7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4289" name="Line 36"/>
            <p:cNvSpPr>
              <a:spLocks noChangeShapeType="1"/>
            </p:cNvSpPr>
            <p:nvPr/>
          </p:nvSpPr>
          <p:spPr bwMode="auto">
            <a:xfrm flipV="1">
              <a:off x="1824" y="960"/>
              <a:ext cx="0" cy="48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0" name="Oval 37"/>
            <p:cNvSpPr>
              <a:spLocks noChangeArrowheads="1"/>
            </p:cNvSpPr>
            <p:nvPr/>
          </p:nvSpPr>
          <p:spPr bwMode="auto">
            <a:xfrm>
              <a:off x="1968" y="672"/>
              <a:ext cx="70" cy="7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03494" name="Text Box 38"/>
            <p:cNvSpPr txBox="1">
              <a:spLocks noChangeArrowheads="1"/>
            </p:cNvSpPr>
            <p:nvPr/>
          </p:nvSpPr>
          <p:spPr bwMode="auto">
            <a:xfrm>
              <a:off x="432" y="576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403495" name="Text Box 39"/>
            <p:cNvSpPr txBox="1">
              <a:spLocks noChangeArrowheads="1"/>
            </p:cNvSpPr>
            <p:nvPr/>
          </p:nvSpPr>
          <p:spPr bwMode="auto">
            <a:xfrm>
              <a:off x="2592" y="576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93" name="Line 40"/>
            <p:cNvSpPr>
              <a:spLocks noChangeShapeType="1"/>
            </p:cNvSpPr>
            <p:nvPr/>
          </p:nvSpPr>
          <p:spPr bwMode="auto">
            <a:xfrm>
              <a:off x="2040" y="708"/>
              <a:ext cx="504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4" name="Line 41"/>
            <p:cNvSpPr>
              <a:spLocks noChangeShapeType="1"/>
            </p:cNvSpPr>
            <p:nvPr/>
          </p:nvSpPr>
          <p:spPr bwMode="auto">
            <a:xfrm>
              <a:off x="720" y="720"/>
              <a:ext cx="40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98" name="Text Box 42"/>
            <p:cNvSpPr txBox="1">
              <a:spLocks noChangeArrowheads="1"/>
            </p:cNvSpPr>
            <p:nvPr/>
          </p:nvSpPr>
          <p:spPr bwMode="auto">
            <a:xfrm>
              <a:off x="1680" y="72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03499" name="Text Box 43"/>
            <p:cNvSpPr txBox="1">
              <a:spLocks noChangeArrowheads="1"/>
            </p:cNvSpPr>
            <p:nvPr/>
          </p:nvSpPr>
          <p:spPr bwMode="auto">
            <a:xfrm>
              <a:off x="1200" y="7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4297" name="Line 44"/>
            <p:cNvSpPr>
              <a:spLocks noChangeShapeType="1"/>
            </p:cNvSpPr>
            <p:nvPr/>
          </p:nvSpPr>
          <p:spPr bwMode="auto">
            <a:xfrm flipV="1">
              <a:off x="1584" y="1032"/>
              <a:ext cx="0" cy="4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501" name="Text Box 45"/>
            <p:cNvSpPr txBox="1">
              <a:spLocks noChangeArrowheads="1"/>
            </p:cNvSpPr>
            <p:nvPr/>
          </p:nvSpPr>
          <p:spPr bwMode="auto">
            <a:xfrm>
              <a:off x="1392" y="13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  <p:grpSp>
          <p:nvGrpSpPr>
            <p:cNvPr id="54299" name="Group 46"/>
            <p:cNvGrpSpPr>
              <a:grpSpLocks/>
            </p:cNvGrpSpPr>
            <p:nvPr/>
          </p:nvGrpSpPr>
          <p:grpSpPr bwMode="auto">
            <a:xfrm>
              <a:off x="1536" y="864"/>
              <a:ext cx="96" cy="96"/>
              <a:chOff x="3120" y="3744"/>
              <a:chExt cx="96" cy="96"/>
            </a:xfrm>
          </p:grpSpPr>
          <p:sp>
            <p:nvSpPr>
              <p:cNvPr id="54304" name="Line 4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4300" name="Oval 49"/>
            <p:cNvSpPr>
              <a:spLocks noChangeArrowheads="1"/>
            </p:cNvSpPr>
            <p:nvPr/>
          </p:nvSpPr>
          <p:spPr bwMode="auto">
            <a:xfrm>
              <a:off x="1548" y="960"/>
              <a:ext cx="70" cy="7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4301" name="Rectangle 50"/>
            <p:cNvSpPr>
              <a:spLocks noChangeArrowheads="1"/>
            </p:cNvSpPr>
            <p:nvPr/>
          </p:nvSpPr>
          <p:spPr bwMode="auto">
            <a:xfrm>
              <a:off x="864" y="288"/>
              <a:ext cx="1440" cy="86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03507" name="Text Box 51"/>
            <p:cNvSpPr txBox="1">
              <a:spLocks noChangeArrowheads="1"/>
            </p:cNvSpPr>
            <p:nvPr/>
          </p:nvSpPr>
          <p:spPr bwMode="auto">
            <a:xfrm>
              <a:off x="1728" y="13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03508" name="Text Box 52"/>
            <p:cNvSpPr txBox="1">
              <a:spLocks noChangeArrowheads="1"/>
            </p:cNvSpPr>
            <p:nvPr/>
          </p:nvSpPr>
          <p:spPr bwMode="auto">
            <a:xfrm>
              <a:off x="1200" y="13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403511" name="Text Box 55"/>
          <p:cNvSpPr txBox="1">
            <a:spLocks noChangeArrowheads="1"/>
          </p:cNvSpPr>
          <p:nvPr/>
        </p:nvSpPr>
        <p:spPr bwMode="auto">
          <a:xfrm>
            <a:off x="1475656" y="1467569"/>
            <a:ext cx="1219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</a:p>
        </p:txBody>
      </p:sp>
      <p:pic>
        <p:nvPicPr>
          <p:cNvPr id="54278" name="Picture 3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86"/>
          <p:cNvGrpSpPr>
            <a:grpSpLocks/>
          </p:cNvGrpSpPr>
          <p:nvPr/>
        </p:nvGrpSpPr>
        <p:grpSpPr bwMode="auto">
          <a:xfrm>
            <a:off x="0" y="908050"/>
            <a:ext cx="6877050" cy="579438"/>
            <a:chOff x="0" y="300"/>
            <a:chExt cx="4332" cy="365"/>
          </a:xfrm>
        </p:grpSpPr>
        <p:sp>
          <p:nvSpPr>
            <p:cNvPr id="389123" name="Text Box 3"/>
            <p:cNvSpPr txBox="1">
              <a:spLocks noChangeArrowheads="1"/>
            </p:cNvSpPr>
            <p:nvPr/>
          </p:nvSpPr>
          <p:spPr bwMode="auto">
            <a:xfrm>
              <a:off x="0" y="300"/>
              <a:ext cx="43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11200" indent="18891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  <a:latin typeface="宋体" pitchFamily="2" charset="-122"/>
                </a:rPr>
                <a:t>        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en-US" altLang="zh-CN" i="1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T‘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）、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RS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55382" name="Line 4"/>
            <p:cNvSpPr>
              <a:spLocks noChangeShapeType="1"/>
            </p:cNvSpPr>
            <p:nvPr/>
          </p:nvSpPr>
          <p:spPr bwMode="auto">
            <a:xfrm>
              <a:off x="1338" y="492"/>
              <a:ext cx="50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5275" y="1879600"/>
            <a:ext cx="3276600" cy="579438"/>
            <a:chOff x="96" y="816"/>
            <a:chExt cx="2064" cy="365"/>
          </a:xfrm>
        </p:grpSpPr>
        <p:sp>
          <p:nvSpPr>
            <p:cNvPr id="389126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       </a:t>
              </a:r>
              <a:r>
                <a:rPr lang="en-US" altLang="zh-CN">
                  <a:latin typeface="Arial" charset="0"/>
                </a:rPr>
                <a:t>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5380" name="Line 7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124075" y="3175000"/>
            <a:ext cx="3810000" cy="579438"/>
            <a:chOff x="2016" y="1248"/>
            <a:chExt cx="2400" cy="365"/>
          </a:xfrm>
        </p:grpSpPr>
        <p:sp>
          <p:nvSpPr>
            <p:cNvPr id="389129" name="Text Box 9"/>
            <p:cNvSpPr txBox="1">
              <a:spLocks noChangeArrowheads="1"/>
            </p:cNvSpPr>
            <p:nvPr/>
          </p:nvSpPr>
          <p:spPr bwMode="auto">
            <a:xfrm>
              <a:off x="2016" y="1248"/>
              <a:ext cx="240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J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5377" name="Line 10"/>
            <p:cNvSpPr>
              <a:spLocks noChangeShapeType="1"/>
            </p:cNvSpPr>
            <p:nvPr/>
          </p:nvSpPr>
          <p:spPr bwMode="auto">
            <a:xfrm>
              <a:off x="3105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8" name="Line 11"/>
            <p:cNvSpPr>
              <a:spLocks noChangeShapeType="1"/>
            </p:cNvSpPr>
            <p:nvPr/>
          </p:nvSpPr>
          <p:spPr bwMode="auto">
            <a:xfrm>
              <a:off x="3681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132" name="Text Box 12"/>
          <p:cNvSpPr txBox="1">
            <a:spLocks noChangeArrowheads="1"/>
          </p:cNvSpPr>
          <p:nvPr/>
        </p:nvSpPr>
        <p:spPr bwMode="auto">
          <a:xfrm>
            <a:off x="600075" y="3251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JK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389133" name="Text Box 13"/>
          <p:cNvSpPr txBox="1">
            <a:spLocks noChangeArrowheads="1"/>
          </p:cNvSpPr>
          <p:nvPr/>
        </p:nvSpPr>
        <p:spPr bwMode="auto">
          <a:xfrm>
            <a:off x="523875" y="2565400"/>
            <a:ext cx="1281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389134" name="Text Box 14"/>
          <p:cNvSpPr txBox="1">
            <a:spLocks noChangeArrowheads="1"/>
          </p:cNvSpPr>
          <p:nvPr/>
        </p:nvSpPr>
        <p:spPr bwMode="auto">
          <a:xfrm>
            <a:off x="2124075" y="25654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124075" y="3890963"/>
            <a:ext cx="3810000" cy="579437"/>
            <a:chOff x="2016" y="1248"/>
            <a:chExt cx="2400" cy="365"/>
          </a:xfrm>
        </p:grpSpPr>
        <p:sp>
          <p:nvSpPr>
            <p:cNvPr id="389136" name="Text Box 16"/>
            <p:cNvSpPr txBox="1">
              <a:spLocks noChangeArrowheads="1"/>
            </p:cNvSpPr>
            <p:nvPr/>
          </p:nvSpPr>
          <p:spPr bwMode="auto">
            <a:xfrm>
              <a:off x="2016" y="1248"/>
              <a:ext cx="240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  J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5374" name="Line 17"/>
            <p:cNvSpPr>
              <a:spLocks noChangeShapeType="1"/>
            </p:cNvSpPr>
            <p:nvPr/>
          </p:nvSpPr>
          <p:spPr bwMode="auto">
            <a:xfrm>
              <a:off x="3105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5" name="Line 18"/>
            <p:cNvSpPr>
              <a:spLocks noChangeShapeType="1"/>
            </p:cNvSpPr>
            <p:nvPr/>
          </p:nvSpPr>
          <p:spPr bwMode="auto">
            <a:xfrm>
              <a:off x="3681" y="1325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139" name="AutoShape 19"/>
          <p:cNvSpPr>
            <a:spLocks noChangeArrowheads="1"/>
          </p:cNvSpPr>
          <p:nvPr/>
        </p:nvSpPr>
        <p:spPr bwMode="auto">
          <a:xfrm>
            <a:off x="752475" y="40132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743075" y="4622800"/>
            <a:ext cx="3810000" cy="609600"/>
            <a:chOff x="1344" y="2448"/>
            <a:chExt cx="2400" cy="384"/>
          </a:xfrm>
        </p:grpSpPr>
        <p:grpSp>
          <p:nvGrpSpPr>
            <p:cNvPr id="55367" name="Group 20"/>
            <p:cNvGrpSpPr>
              <a:grpSpLocks/>
            </p:cNvGrpSpPr>
            <p:nvPr/>
          </p:nvGrpSpPr>
          <p:grpSpPr bwMode="auto">
            <a:xfrm>
              <a:off x="1344" y="2467"/>
              <a:ext cx="2400" cy="365"/>
              <a:chOff x="2016" y="1248"/>
              <a:chExt cx="2400" cy="365"/>
            </a:xfrm>
          </p:grpSpPr>
          <p:sp>
            <p:nvSpPr>
              <p:cNvPr id="389141" name="Text Box 21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240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    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kumimoji="0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J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+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K</a:t>
                </a:r>
                <a:r>
                  <a:rPr kumimoji="0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55371" name="Line 22"/>
              <p:cNvSpPr>
                <a:spLocks noChangeShapeType="1"/>
              </p:cNvSpPr>
              <p:nvPr/>
            </p:nvSpPr>
            <p:spPr bwMode="auto">
              <a:xfrm>
                <a:off x="3105" y="1325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72" name="Line 23"/>
              <p:cNvSpPr>
                <a:spLocks noChangeShapeType="1"/>
              </p:cNvSpPr>
              <p:nvPr/>
            </p:nvSpPr>
            <p:spPr bwMode="auto">
              <a:xfrm>
                <a:off x="3681" y="1325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68" name="Line 24"/>
            <p:cNvSpPr>
              <a:spLocks noChangeShapeType="1"/>
            </p:cNvSpPr>
            <p:nvPr/>
          </p:nvSpPr>
          <p:spPr bwMode="auto">
            <a:xfrm>
              <a:off x="2208" y="2496"/>
              <a:ext cx="1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69" name="Line 25"/>
            <p:cNvSpPr>
              <a:spLocks noChangeShapeType="1"/>
            </p:cNvSpPr>
            <p:nvPr/>
          </p:nvSpPr>
          <p:spPr bwMode="auto">
            <a:xfrm>
              <a:off x="2160" y="2448"/>
              <a:ext cx="12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743075" y="5461000"/>
            <a:ext cx="3810000" cy="609600"/>
            <a:chOff x="1344" y="2976"/>
            <a:chExt cx="2400" cy="384"/>
          </a:xfrm>
        </p:grpSpPr>
        <p:grpSp>
          <p:nvGrpSpPr>
            <p:cNvPr id="55359" name="Group 28"/>
            <p:cNvGrpSpPr>
              <a:grpSpLocks/>
            </p:cNvGrpSpPr>
            <p:nvPr/>
          </p:nvGrpSpPr>
          <p:grpSpPr bwMode="auto">
            <a:xfrm>
              <a:off x="1344" y="2995"/>
              <a:ext cx="2400" cy="365"/>
              <a:chOff x="2016" y="1248"/>
              <a:chExt cx="2400" cy="365"/>
            </a:xfrm>
          </p:grpSpPr>
          <p:sp>
            <p:nvSpPr>
              <p:cNvPr id="389149" name="Text Box 29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240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    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kumimoji="0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J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 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K</a:t>
                </a:r>
                <a:r>
                  <a:rPr kumimoji="0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55365" name="Line 30"/>
              <p:cNvSpPr>
                <a:spLocks noChangeShapeType="1"/>
              </p:cNvSpPr>
              <p:nvPr/>
            </p:nvSpPr>
            <p:spPr bwMode="auto">
              <a:xfrm>
                <a:off x="3105" y="1325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6" name="Line 31"/>
              <p:cNvSpPr>
                <a:spLocks noChangeShapeType="1"/>
              </p:cNvSpPr>
              <p:nvPr/>
            </p:nvSpPr>
            <p:spPr bwMode="auto">
              <a:xfrm>
                <a:off x="3681" y="1325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60" name="Line 33"/>
            <p:cNvSpPr>
              <a:spLocks noChangeShapeType="1"/>
            </p:cNvSpPr>
            <p:nvPr/>
          </p:nvSpPr>
          <p:spPr bwMode="auto">
            <a:xfrm>
              <a:off x="2160" y="2976"/>
              <a:ext cx="12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61" name="Line 34"/>
            <p:cNvSpPr>
              <a:spLocks noChangeShapeType="1"/>
            </p:cNvSpPr>
            <p:nvPr/>
          </p:nvSpPr>
          <p:spPr bwMode="auto">
            <a:xfrm>
              <a:off x="2256" y="302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62" name="Line 35"/>
            <p:cNvSpPr>
              <a:spLocks noChangeShapeType="1"/>
            </p:cNvSpPr>
            <p:nvPr/>
          </p:nvSpPr>
          <p:spPr bwMode="auto">
            <a:xfrm>
              <a:off x="2976" y="3024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63" name="Oval 36"/>
            <p:cNvSpPr>
              <a:spLocks noChangeArrowheads="1"/>
            </p:cNvSpPr>
            <p:nvPr/>
          </p:nvSpPr>
          <p:spPr bwMode="auto">
            <a:xfrm>
              <a:off x="2784" y="312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084888" y="1628775"/>
            <a:ext cx="2952750" cy="4489450"/>
            <a:chOff x="3833" y="1026"/>
            <a:chExt cx="1860" cy="2828"/>
          </a:xfrm>
        </p:grpSpPr>
        <p:sp>
          <p:nvSpPr>
            <p:cNvPr id="55313" name="Line 41"/>
            <p:cNvSpPr>
              <a:spLocks noChangeShapeType="1"/>
            </p:cNvSpPr>
            <p:nvPr/>
          </p:nvSpPr>
          <p:spPr bwMode="auto">
            <a:xfrm flipV="1">
              <a:off x="4818" y="1026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4" name="Line 42"/>
            <p:cNvSpPr>
              <a:spLocks noChangeShapeType="1"/>
            </p:cNvSpPr>
            <p:nvPr/>
          </p:nvSpPr>
          <p:spPr bwMode="auto">
            <a:xfrm flipV="1">
              <a:off x="5154" y="1026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63" name="Text Box 43"/>
            <p:cNvSpPr txBox="1">
              <a:spLocks noChangeArrowheads="1"/>
            </p:cNvSpPr>
            <p:nvPr/>
          </p:nvSpPr>
          <p:spPr bwMode="auto">
            <a:xfrm>
              <a:off x="4785" y="356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55316" name="Rectangle 44"/>
            <p:cNvSpPr>
              <a:spLocks noChangeArrowheads="1"/>
            </p:cNvSpPr>
            <p:nvPr/>
          </p:nvSpPr>
          <p:spPr bwMode="auto">
            <a:xfrm>
              <a:off x="4626" y="1410"/>
              <a:ext cx="768" cy="48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grpSp>
          <p:nvGrpSpPr>
            <p:cNvPr id="55317" name="Group 45"/>
            <p:cNvGrpSpPr>
              <a:grpSpLocks/>
            </p:cNvGrpSpPr>
            <p:nvPr/>
          </p:nvGrpSpPr>
          <p:grpSpPr bwMode="auto">
            <a:xfrm>
              <a:off x="4674" y="1410"/>
              <a:ext cx="336" cy="296"/>
              <a:chOff x="240" y="2736"/>
              <a:chExt cx="336" cy="296"/>
            </a:xfrm>
          </p:grpSpPr>
          <p:sp>
            <p:nvSpPr>
              <p:cNvPr id="389166" name="Text Box 4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29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5358" name="Line 4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168" name="Text Box 48"/>
            <p:cNvSpPr txBox="1">
              <a:spLocks noChangeArrowheads="1"/>
            </p:cNvSpPr>
            <p:nvPr/>
          </p:nvSpPr>
          <p:spPr bwMode="auto">
            <a:xfrm>
              <a:off x="5010" y="1410"/>
              <a:ext cx="288" cy="2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5319" name="Line 49"/>
            <p:cNvSpPr>
              <a:spLocks noChangeShapeType="1"/>
            </p:cNvSpPr>
            <p:nvPr/>
          </p:nvSpPr>
          <p:spPr bwMode="auto">
            <a:xfrm flipV="1">
              <a:off x="5250" y="1890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70" name="Text Box 50"/>
            <p:cNvSpPr txBox="1">
              <a:spLocks noChangeArrowheads="1"/>
            </p:cNvSpPr>
            <p:nvPr/>
          </p:nvSpPr>
          <p:spPr bwMode="auto">
            <a:xfrm>
              <a:off x="5106" y="1650"/>
              <a:ext cx="288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 </a:t>
              </a:r>
            </a:p>
          </p:txBody>
        </p:sp>
        <p:sp>
          <p:nvSpPr>
            <p:cNvPr id="55321" name="Line 51"/>
            <p:cNvSpPr>
              <a:spLocks noChangeShapeType="1"/>
            </p:cNvSpPr>
            <p:nvPr/>
          </p:nvSpPr>
          <p:spPr bwMode="auto">
            <a:xfrm flipV="1">
              <a:off x="5010" y="1890"/>
              <a:ext cx="0" cy="43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5322" name="Group 52"/>
            <p:cNvGrpSpPr>
              <a:grpSpLocks/>
            </p:cNvGrpSpPr>
            <p:nvPr/>
          </p:nvGrpSpPr>
          <p:grpSpPr bwMode="auto">
            <a:xfrm>
              <a:off x="4962" y="1794"/>
              <a:ext cx="96" cy="96"/>
              <a:chOff x="3120" y="3744"/>
              <a:chExt cx="96" cy="96"/>
            </a:xfrm>
          </p:grpSpPr>
          <p:sp>
            <p:nvSpPr>
              <p:cNvPr id="55355" name="Line 53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6" name="Line 54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23" name="Oval 55"/>
            <p:cNvSpPr>
              <a:spLocks noChangeArrowheads="1"/>
            </p:cNvSpPr>
            <p:nvPr/>
          </p:nvSpPr>
          <p:spPr bwMode="auto">
            <a:xfrm>
              <a:off x="4782" y="1242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24" name="Line 56"/>
            <p:cNvSpPr>
              <a:spLocks noChangeShapeType="1"/>
            </p:cNvSpPr>
            <p:nvPr/>
          </p:nvSpPr>
          <p:spPr bwMode="auto">
            <a:xfrm>
              <a:off x="5012" y="2296"/>
              <a:ext cx="0" cy="10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5" name="Rectangle 57"/>
            <p:cNvSpPr>
              <a:spLocks noChangeArrowheads="1"/>
            </p:cNvSpPr>
            <p:nvPr/>
          </p:nvSpPr>
          <p:spPr bwMode="auto">
            <a:xfrm>
              <a:off x="4377" y="2251"/>
              <a:ext cx="272" cy="181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26" name="Rectangle 58"/>
            <p:cNvSpPr>
              <a:spLocks noChangeArrowheads="1"/>
            </p:cNvSpPr>
            <p:nvPr/>
          </p:nvSpPr>
          <p:spPr bwMode="auto">
            <a:xfrm>
              <a:off x="4105" y="2659"/>
              <a:ext cx="272" cy="181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27" name="Rectangle 59"/>
            <p:cNvSpPr>
              <a:spLocks noChangeArrowheads="1"/>
            </p:cNvSpPr>
            <p:nvPr/>
          </p:nvSpPr>
          <p:spPr bwMode="auto">
            <a:xfrm>
              <a:off x="4604" y="2659"/>
              <a:ext cx="272" cy="181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28" name="Rectangle 60"/>
            <p:cNvSpPr>
              <a:spLocks noChangeArrowheads="1"/>
            </p:cNvSpPr>
            <p:nvPr/>
          </p:nvSpPr>
          <p:spPr bwMode="auto">
            <a:xfrm>
              <a:off x="4604" y="3067"/>
              <a:ext cx="272" cy="181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29" name="Line 61"/>
            <p:cNvSpPr>
              <a:spLocks noChangeShapeType="1"/>
            </p:cNvSpPr>
            <p:nvPr/>
          </p:nvSpPr>
          <p:spPr bwMode="auto">
            <a:xfrm>
              <a:off x="4694" y="3249"/>
              <a:ext cx="0" cy="2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0" name="Line 62"/>
            <p:cNvSpPr>
              <a:spLocks noChangeShapeType="1"/>
            </p:cNvSpPr>
            <p:nvPr/>
          </p:nvSpPr>
          <p:spPr bwMode="auto">
            <a:xfrm>
              <a:off x="4286" y="2840"/>
              <a:ext cx="0" cy="63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1" name="Line 63"/>
            <p:cNvSpPr>
              <a:spLocks noChangeShapeType="1"/>
            </p:cNvSpPr>
            <p:nvPr/>
          </p:nvSpPr>
          <p:spPr bwMode="auto">
            <a:xfrm flipH="1">
              <a:off x="3969" y="1253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2" name="Line 64"/>
            <p:cNvSpPr>
              <a:spLocks noChangeShapeType="1"/>
            </p:cNvSpPr>
            <p:nvPr/>
          </p:nvSpPr>
          <p:spPr bwMode="auto">
            <a:xfrm>
              <a:off x="3969" y="1253"/>
              <a:ext cx="0" cy="176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3" name="Line 65"/>
            <p:cNvSpPr>
              <a:spLocks noChangeShapeType="1"/>
            </p:cNvSpPr>
            <p:nvPr/>
          </p:nvSpPr>
          <p:spPr bwMode="auto">
            <a:xfrm>
              <a:off x="4150" y="2840"/>
              <a:ext cx="0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4" name="Line 66"/>
            <p:cNvSpPr>
              <a:spLocks noChangeShapeType="1"/>
            </p:cNvSpPr>
            <p:nvPr/>
          </p:nvSpPr>
          <p:spPr bwMode="auto">
            <a:xfrm>
              <a:off x="3969" y="3022"/>
              <a:ext cx="1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5" name="Line 67"/>
            <p:cNvSpPr>
              <a:spLocks noChangeShapeType="1"/>
            </p:cNvSpPr>
            <p:nvPr/>
          </p:nvSpPr>
          <p:spPr bwMode="auto">
            <a:xfrm>
              <a:off x="4830" y="2931"/>
              <a:ext cx="7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6" name="Line 68"/>
            <p:cNvSpPr>
              <a:spLocks noChangeShapeType="1"/>
            </p:cNvSpPr>
            <p:nvPr/>
          </p:nvSpPr>
          <p:spPr bwMode="auto">
            <a:xfrm>
              <a:off x="5148" y="1253"/>
              <a:ext cx="40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7" name="Oval 69"/>
            <p:cNvSpPr>
              <a:spLocks noChangeArrowheads="1"/>
            </p:cNvSpPr>
            <p:nvPr/>
          </p:nvSpPr>
          <p:spPr bwMode="auto">
            <a:xfrm>
              <a:off x="4468" y="2160"/>
              <a:ext cx="91" cy="91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38" name="Oval 70"/>
            <p:cNvSpPr>
              <a:spLocks noChangeArrowheads="1"/>
            </p:cNvSpPr>
            <p:nvPr/>
          </p:nvSpPr>
          <p:spPr bwMode="auto">
            <a:xfrm>
              <a:off x="4195" y="2568"/>
              <a:ext cx="91" cy="91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39" name="Oval 71"/>
            <p:cNvSpPr>
              <a:spLocks noChangeArrowheads="1"/>
            </p:cNvSpPr>
            <p:nvPr/>
          </p:nvSpPr>
          <p:spPr bwMode="auto">
            <a:xfrm>
              <a:off x="4694" y="2568"/>
              <a:ext cx="91" cy="91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40" name="Line 72"/>
            <p:cNvSpPr>
              <a:spLocks noChangeShapeType="1"/>
            </p:cNvSpPr>
            <p:nvPr/>
          </p:nvSpPr>
          <p:spPr bwMode="auto">
            <a:xfrm flipV="1">
              <a:off x="4241" y="2478"/>
              <a:ext cx="0" cy="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1" name="Line 73"/>
            <p:cNvSpPr>
              <a:spLocks noChangeShapeType="1"/>
            </p:cNvSpPr>
            <p:nvPr/>
          </p:nvSpPr>
          <p:spPr bwMode="auto">
            <a:xfrm>
              <a:off x="4241" y="24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2" name="Line 74"/>
            <p:cNvSpPr>
              <a:spLocks noChangeShapeType="1"/>
            </p:cNvSpPr>
            <p:nvPr/>
          </p:nvSpPr>
          <p:spPr bwMode="auto">
            <a:xfrm>
              <a:off x="4558" y="2432"/>
              <a:ext cx="0" cy="4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3" name="Line 75"/>
            <p:cNvSpPr>
              <a:spLocks noChangeShapeType="1"/>
            </p:cNvSpPr>
            <p:nvPr/>
          </p:nvSpPr>
          <p:spPr bwMode="auto">
            <a:xfrm>
              <a:off x="4558" y="2478"/>
              <a:ext cx="18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4" name="Line 76"/>
            <p:cNvSpPr>
              <a:spLocks noChangeShapeType="1"/>
            </p:cNvSpPr>
            <p:nvPr/>
          </p:nvSpPr>
          <p:spPr bwMode="auto">
            <a:xfrm>
              <a:off x="4740" y="2478"/>
              <a:ext cx="0" cy="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5" name="Line 77"/>
            <p:cNvSpPr>
              <a:spLocks noChangeShapeType="1"/>
            </p:cNvSpPr>
            <p:nvPr/>
          </p:nvSpPr>
          <p:spPr bwMode="auto">
            <a:xfrm>
              <a:off x="4468" y="2432"/>
              <a:ext cx="0" cy="4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6" name="Line 78"/>
            <p:cNvSpPr>
              <a:spLocks noChangeShapeType="1"/>
            </p:cNvSpPr>
            <p:nvPr/>
          </p:nvSpPr>
          <p:spPr bwMode="auto">
            <a:xfrm flipV="1">
              <a:off x="4513" y="2115"/>
              <a:ext cx="0" cy="4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7" name="Line 79"/>
            <p:cNvSpPr>
              <a:spLocks noChangeShapeType="1"/>
            </p:cNvSpPr>
            <p:nvPr/>
          </p:nvSpPr>
          <p:spPr bwMode="auto">
            <a:xfrm>
              <a:off x="4513" y="2115"/>
              <a:ext cx="7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8" name="Oval 80"/>
            <p:cNvSpPr>
              <a:spLocks noChangeArrowheads="1"/>
            </p:cNvSpPr>
            <p:nvPr/>
          </p:nvSpPr>
          <p:spPr bwMode="auto">
            <a:xfrm>
              <a:off x="4694" y="2976"/>
              <a:ext cx="91" cy="91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349" name="Line 81"/>
            <p:cNvSpPr>
              <a:spLocks noChangeShapeType="1"/>
            </p:cNvSpPr>
            <p:nvPr/>
          </p:nvSpPr>
          <p:spPr bwMode="auto">
            <a:xfrm>
              <a:off x="4740" y="2840"/>
              <a:ext cx="0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0" name="Line 82"/>
            <p:cNvSpPr>
              <a:spLocks noChangeShapeType="1"/>
            </p:cNvSpPr>
            <p:nvPr/>
          </p:nvSpPr>
          <p:spPr bwMode="auto">
            <a:xfrm>
              <a:off x="4830" y="2840"/>
              <a:ext cx="0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1" name="Line 83"/>
            <p:cNvSpPr>
              <a:spLocks noChangeShapeType="1"/>
            </p:cNvSpPr>
            <p:nvPr/>
          </p:nvSpPr>
          <p:spPr bwMode="auto">
            <a:xfrm>
              <a:off x="5556" y="1253"/>
              <a:ext cx="0" cy="16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2" name="Line 84"/>
            <p:cNvSpPr>
              <a:spLocks noChangeShapeType="1"/>
            </p:cNvSpPr>
            <p:nvPr/>
          </p:nvSpPr>
          <p:spPr bwMode="auto">
            <a:xfrm>
              <a:off x="5012" y="3385"/>
              <a:ext cx="0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3" name="Rectangle 85"/>
            <p:cNvSpPr>
              <a:spLocks noChangeArrowheads="1"/>
            </p:cNvSpPr>
            <p:nvPr/>
          </p:nvSpPr>
          <p:spPr bwMode="auto">
            <a:xfrm>
              <a:off x="3833" y="1117"/>
              <a:ext cx="1860" cy="222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89206" name="Rectangle 86"/>
            <p:cNvSpPr>
              <a:spLocks noChangeArrowheads="1"/>
            </p:cNvSpPr>
            <p:nvPr/>
          </p:nvSpPr>
          <p:spPr bwMode="auto">
            <a:xfrm>
              <a:off x="4195" y="3521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   K</a:t>
              </a:r>
            </a:p>
          </p:txBody>
        </p:sp>
      </p:grpSp>
      <p:pic>
        <p:nvPicPr>
          <p:cNvPr id="55311" name="Picture 8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2" grpId="0" autoUpdateAnimBg="0"/>
      <p:bldP spid="389133" grpId="0" autoUpdateAnimBg="0"/>
      <p:bldP spid="389134" grpId="0" autoUpdateAnimBg="0"/>
      <p:bldP spid="38913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685800" y="1020763"/>
            <a:ext cx="3276600" cy="579437"/>
            <a:chOff x="96" y="816"/>
            <a:chExt cx="2064" cy="365"/>
          </a:xfrm>
        </p:grpSpPr>
        <p:sp>
          <p:nvSpPr>
            <p:cNvPr id="402435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       </a:t>
              </a:r>
              <a:r>
                <a:rPr lang="en-US" altLang="zh-CN">
                  <a:latin typeface="Arial" charset="0"/>
                </a:rPr>
                <a:t>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T(T’)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6366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914400" y="1676400"/>
            <a:ext cx="1354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2514600" y="16764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514600" y="2438400"/>
            <a:ext cx="2895600" cy="579438"/>
            <a:chOff x="2160" y="1632"/>
            <a:chExt cx="1824" cy="365"/>
          </a:xfrm>
        </p:grpSpPr>
        <p:sp>
          <p:nvSpPr>
            <p:cNvPr id="402443" name="Text Box 11"/>
            <p:cNvSpPr txBox="1">
              <a:spLocks noChangeArrowheads="1"/>
            </p:cNvSpPr>
            <p:nvPr/>
          </p:nvSpPr>
          <p:spPr bwMode="auto">
            <a:xfrm>
              <a:off x="2160" y="1632"/>
              <a:ext cx="18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T 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7393" name="Text Box 13"/>
            <p:cNvSpPr txBox="1">
              <a:spLocks noChangeArrowheads="1"/>
            </p:cNvSpPr>
            <p:nvPr/>
          </p:nvSpPr>
          <p:spPr bwMode="auto">
            <a:xfrm>
              <a:off x="3120" y="1632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</a:t>
              </a:r>
              <a:r>
                <a:rPr lang="en-US" altLang="zh-CN" sz="3200" b="1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402447" name="Text Box 15"/>
          <p:cNvSpPr txBox="1">
            <a:spLocks noChangeArrowheads="1"/>
          </p:cNvSpPr>
          <p:nvPr/>
        </p:nvSpPr>
        <p:spPr bwMode="auto">
          <a:xfrm>
            <a:off x="914400" y="2392363"/>
            <a:ext cx="1354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02451" name="Text Box 19"/>
          <p:cNvSpPr txBox="1">
            <a:spLocks noChangeArrowheads="1"/>
          </p:cNvSpPr>
          <p:nvPr/>
        </p:nvSpPr>
        <p:spPr bwMode="auto">
          <a:xfrm>
            <a:off x="5943600" y="2057400"/>
            <a:ext cx="289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 T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 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endParaRPr lang="en-US" altLang="zh-CN" sz="32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02455" name="Line 23"/>
          <p:cNvSpPr>
            <a:spLocks noChangeShapeType="1"/>
          </p:cNvSpPr>
          <p:nvPr/>
        </p:nvSpPr>
        <p:spPr bwMode="auto">
          <a:xfrm>
            <a:off x="457200" y="33528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2456" name="Text Box 24"/>
          <p:cNvSpPr txBox="1">
            <a:spLocks noChangeArrowheads="1"/>
          </p:cNvSpPr>
          <p:nvPr/>
        </p:nvSpPr>
        <p:spPr bwMode="auto">
          <a:xfrm>
            <a:off x="990600" y="3962400"/>
            <a:ext cx="1349375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02457" name="Text Box 25"/>
          <p:cNvSpPr txBox="1">
            <a:spLocks noChangeArrowheads="1"/>
          </p:cNvSpPr>
          <p:nvPr/>
        </p:nvSpPr>
        <p:spPr bwMode="auto">
          <a:xfrm>
            <a:off x="2590800" y="3962400"/>
            <a:ext cx="2209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sp>
        <p:nvSpPr>
          <p:cNvPr id="402463" name="Text Box 31"/>
          <p:cNvSpPr txBox="1">
            <a:spLocks noChangeArrowheads="1"/>
          </p:cNvSpPr>
          <p:nvPr/>
        </p:nvSpPr>
        <p:spPr bwMode="auto">
          <a:xfrm>
            <a:off x="990600" y="4678363"/>
            <a:ext cx="1636713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T’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590800" y="4724400"/>
            <a:ext cx="2057400" cy="579438"/>
            <a:chOff x="1632" y="3187"/>
            <a:chExt cx="1296" cy="365"/>
          </a:xfrm>
        </p:grpSpPr>
        <p:sp>
          <p:nvSpPr>
            <p:cNvPr id="402459" name="Text Box 27"/>
            <p:cNvSpPr txBox="1">
              <a:spLocks noChangeArrowheads="1"/>
            </p:cNvSpPr>
            <p:nvPr/>
          </p:nvSpPr>
          <p:spPr bwMode="auto">
            <a:xfrm>
              <a:off x="1632" y="3187"/>
              <a:ext cx="12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6362" name="Line 32"/>
            <p:cNvSpPr>
              <a:spLocks noChangeShapeType="1"/>
            </p:cNvSpPr>
            <p:nvPr/>
          </p:nvSpPr>
          <p:spPr bwMode="auto">
            <a:xfrm>
              <a:off x="2448" y="326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5486400"/>
            <a:ext cx="2057400" cy="579438"/>
            <a:chOff x="1632" y="3187"/>
            <a:chExt cx="1296" cy="365"/>
          </a:xfrm>
        </p:grpSpPr>
        <p:sp>
          <p:nvSpPr>
            <p:cNvPr id="402467" name="Text Box 35"/>
            <p:cNvSpPr txBox="1">
              <a:spLocks noChangeArrowheads="1"/>
            </p:cNvSpPr>
            <p:nvPr/>
          </p:nvSpPr>
          <p:spPr bwMode="auto">
            <a:xfrm>
              <a:off x="1632" y="3187"/>
              <a:ext cx="129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D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6360" name="Line 36"/>
            <p:cNvSpPr>
              <a:spLocks noChangeShapeType="1"/>
            </p:cNvSpPr>
            <p:nvPr/>
          </p:nvSpPr>
          <p:spPr bwMode="auto">
            <a:xfrm>
              <a:off x="2448" y="326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2469" name="AutoShape 37"/>
          <p:cNvSpPr>
            <a:spLocks noChangeArrowheads="1"/>
          </p:cNvSpPr>
          <p:nvPr/>
        </p:nvSpPr>
        <p:spPr bwMode="auto">
          <a:xfrm>
            <a:off x="990600" y="5684838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02494" name="AutoShape 62"/>
          <p:cNvSpPr>
            <a:spLocks/>
          </p:cNvSpPr>
          <p:nvPr/>
        </p:nvSpPr>
        <p:spPr bwMode="auto">
          <a:xfrm>
            <a:off x="5334000" y="1752600"/>
            <a:ext cx="457200" cy="1143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924550" y="3962400"/>
            <a:ext cx="1543050" cy="2514600"/>
            <a:chOff x="3732" y="2496"/>
            <a:chExt cx="972" cy="1584"/>
          </a:xfrm>
        </p:grpSpPr>
        <p:sp>
          <p:nvSpPr>
            <p:cNvPr id="56341" name="Rectangle 39"/>
            <p:cNvSpPr>
              <a:spLocks noChangeArrowheads="1"/>
            </p:cNvSpPr>
            <p:nvPr/>
          </p:nvSpPr>
          <p:spPr bwMode="auto">
            <a:xfrm>
              <a:off x="3936" y="2880"/>
              <a:ext cx="768" cy="48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grpSp>
          <p:nvGrpSpPr>
            <p:cNvPr id="56342" name="Group 40"/>
            <p:cNvGrpSpPr>
              <a:grpSpLocks/>
            </p:cNvGrpSpPr>
            <p:nvPr/>
          </p:nvGrpSpPr>
          <p:grpSpPr bwMode="auto">
            <a:xfrm>
              <a:off x="3984" y="2880"/>
              <a:ext cx="336" cy="288"/>
              <a:chOff x="240" y="2736"/>
              <a:chExt cx="336" cy="288"/>
            </a:xfrm>
          </p:grpSpPr>
          <p:sp>
            <p:nvSpPr>
              <p:cNvPr id="402473" name="Text Box 41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6358" name="Line 42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2475" name="Text Box 43"/>
            <p:cNvSpPr txBox="1">
              <a:spLocks noChangeArrowheads="1"/>
            </p:cNvSpPr>
            <p:nvPr/>
          </p:nvSpPr>
          <p:spPr bwMode="auto">
            <a:xfrm>
              <a:off x="4320" y="2880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6344" name="Line 44"/>
            <p:cNvSpPr>
              <a:spLocks noChangeShapeType="1"/>
            </p:cNvSpPr>
            <p:nvPr/>
          </p:nvSpPr>
          <p:spPr bwMode="auto">
            <a:xfrm flipV="1">
              <a:off x="4128" y="2496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Line 45"/>
            <p:cNvSpPr>
              <a:spLocks noChangeShapeType="1"/>
            </p:cNvSpPr>
            <p:nvPr/>
          </p:nvSpPr>
          <p:spPr bwMode="auto">
            <a:xfrm flipV="1">
              <a:off x="4464" y="2496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6" name="Line 47"/>
            <p:cNvSpPr>
              <a:spLocks noChangeShapeType="1"/>
            </p:cNvSpPr>
            <p:nvPr/>
          </p:nvSpPr>
          <p:spPr bwMode="auto">
            <a:xfrm flipV="1">
              <a:off x="4560" y="3360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485" name="Text Box 53"/>
            <p:cNvSpPr txBox="1">
              <a:spLocks noChangeArrowheads="1"/>
            </p:cNvSpPr>
            <p:nvPr/>
          </p:nvSpPr>
          <p:spPr bwMode="auto">
            <a:xfrm>
              <a:off x="4416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 </a:t>
              </a:r>
            </a:p>
          </p:txBody>
        </p:sp>
        <p:sp>
          <p:nvSpPr>
            <p:cNvPr id="56348" name="Line 54"/>
            <p:cNvSpPr>
              <a:spLocks noChangeShapeType="1"/>
            </p:cNvSpPr>
            <p:nvPr/>
          </p:nvSpPr>
          <p:spPr bwMode="auto">
            <a:xfrm flipV="1">
              <a:off x="4320" y="3360"/>
              <a:ext cx="0" cy="43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487" name="Text Box 55"/>
            <p:cNvSpPr txBox="1">
              <a:spLocks noChangeArrowheads="1"/>
            </p:cNvSpPr>
            <p:nvPr/>
          </p:nvSpPr>
          <p:spPr bwMode="auto">
            <a:xfrm>
              <a:off x="4128" y="37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  <p:grpSp>
          <p:nvGrpSpPr>
            <p:cNvPr id="56350" name="Group 56"/>
            <p:cNvGrpSpPr>
              <a:grpSpLocks/>
            </p:cNvGrpSpPr>
            <p:nvPr/>
          </p:nvGrpSpPr>
          <p:grpSpPr bwMode="auto">
            <a:xfrm>
              <a:off x="4272" y="3264"/>
              <a:ext cx="96" cy="96"/>
              <a:chOff x="3120" y="3744"/>
              <a:chExt cx="96" cy="96"/>
            </a:xfrm>
          </p:grpSpPr>
          <p:sp>
            <p:nvSpPr>
              <p:cNvPr id="56355" name="Line 5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6" name="Line 5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351" name="Line 59"/>
            <p:cNvSpPr>
              <a:spLocks noChangeShapeType="1"/>
            </p:cNvSpPr>
            <p:nvPr/>
          </p:nvSpPr>
          <p:spPr bwMode="auto">
            <a:xfrm flipH="1">
              <a:off x="3732" y="2736"/>
              <a:ext cx="38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60"/>
            <p:cNvSpPr>
              <a:spLocks noChangeShapeType="1"/>
            </p:cNvSpPr>
            <p:nvPr/>
          </p:nvSpPr>
          <p:spPr bwMode="auto">
            <a:xfrm>
              <a:off x="3744" y="2736"/>
              <a:ext cx="0" cy="8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3" name="Line 61"/>
            <p:cNvSpPr>
              <a:spLocks noChangeShapeType="1"/>
            </p:cNvSpPr>
            <p:nvPr/>
          </p:nvSpPr>
          <p:spPr bwMode="auto">
            <a:xfrm>
              <a:off x="3746" y="3600"/>
              <a:ext cx="8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4" name="Oval 63"/>
            <p:cNvSpPr>
              <a:spLocks noChangeArrowheads="1"/>
            </p:cNvSpPr>
            <p:nvPr/>
          </p:nvSpPr>
          <p:spPr bwMode="auto">
            <a:xfrm>
              <a:off x="4092" y="2712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56339" name="Picture 5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4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40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0" grpId="0" autoUpdateAnimBg="0"/>
      <p:bldP spid="402441" grpId="0" autoUpdateAnimBg="0"/>
      <p:bldP spid="402447" grpId="0" autoUpdateAnimBg="0"/>
      <p:bldP spid="402451" grpId="0"/>
      <p:bldP spid="402455" grpId="0" animBg="1"/>
      <p:bldP spid="402456" grpId="0" autoUpdateAnimBg="0"/>
      <p:bldP spid="402457" grpId="0" autoUpdateAnimBg="0"/>
      <p:bldP spid="402463" grpId="0" autoUpdateAnimBg="0"/>
      <p:bldP spid="402469" grpId="0" animBg="1"/>
      <p:bldP spid="40249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539750" y="1162048"/>
            <a:ext cx="3276600" cy="584200"/>
            <a:chOff x="96" y="816"/>
            <a:chExt cx="2064" cy="368"/>
          </a:xfrm>
        </p:grpSpPr>
        <p:sp>
          <p:nvSpPr>
            <p:cNvPr id="401411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7394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768350" y="1817688"/>
            <a:ext cx="1281113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2368550" y="1817688"/>
            <a:ext cx="2209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881063" y="2655888"/>
            <a:ext cx="124142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RS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grpSp>
        <p:nvGrpSpPr>
          <p:cNvPr id="57350" name="Group 11"/>
          <p:cNvGrpSpPr>
            <a:grpSpLocks/>
          </p:cNvGrpSpPr>
          <p:nvPr/>
        </p:nvGrpSpPr>
        <p:grpSpPr bwMode="auto">
          <a:xfrm>
            <a:off x="2481263" y="2655888"/>
            <a:ext cx="3087687" cy="579437"/>
            <a:chOff x="1440" y="1584"/>
            <a:chExt cx="1945" cy="365"/>
          </a:xfrm>
        </p:grpSpPr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1440" y="1584"/>
              <a:ext cx="19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7392" name="Line 13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351" name="Group 16"/>
          <p:cNvGrpSpPr>
            <a:grpSpLocks/>
          </p:cNvGrpSpPr>
          <p:nvPr/>
        </p:nvGrpSpPr>
        <p:grpSpPr bwMode="auto">
          <a:xfrm>
            <a:off x="2520950" y="3570288"/>
            <a:ext cx="3049588" cy="579437"/>
            <a:chOff x="1440" y="1584"/>
            <a:chExt cx="1921" cy="365"/>
          </a:xfrm>
        </p:grpSpPr>
        <p:sp>
          <p:nvSpPr>
            <p:cNvPr id="401425" name="Rectangle 17"/>
            <p:cNvSpPr>
              <a:spLocks noChangeArrowheads="1"/>
            </p:cNvSpPr>
            <p:nvPr/>
          </p:nvSpPr>
          <p:spPr bwMode="auto">
            <a:xfrm>
              <a:off x="1440" y="1584"/>
              <a:ext cx="19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D  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7390" name="Line 18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352" name="AutoShape 19"/>
          <p:cNvSpPr>
            <a:spLocks noChangeArrowheads="1"/>
          </p:cNvSpPr>
          <p:nvPr/>
        </p:nvSpPr>
        <p:spPr bwMode="auto">
          <a:xfrm>
            <a:off x="1149350" y="3798888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443663" y="1412875"/>
            <a:ext cx="2016125" cy="4213225"/>
            <a:chOff x="4195" y="1480"/>
            <a:chExt cx="1270" cy="2654"/>
          </a:xfrm>
        </p:grpSpPr>
        <p:grpSp>
          <p:nvGrpSpPr>
            <p:cNvPr id="57358" name="Group 23"/>
            <p:cNvGrpSpPr>
              <a:grpSpLocks/>
            </p:cNvGrpSpPr>
            <p:nvPr/>
          </p:nvGrpSpPr>
          <p:grpSpPr bwMode="auto">
            <a:xfrm>
              <a:off x="4195" y="1480"/>
              <a:ext cx="1270" cy="2654"/>
              <a:chOff x="4195" y="1480"/>
              <a:chExt cx="1270" cy="2654"/>
            </a:xfrm>
          </p:grpSpPr>
          <p:sp>
            <p:nvSpPr>
              <p:cNvPr id="57360" name="Rectangle 24"/>
              <p:cNvSpPr>
                <a:spLocks noChangeArrowheads="1"/>
              </p:cNvSpPr>
              <p:nvPr/>
            </p:nvSpPr>
            <p:spPr bwMode="auto">
              <a:xfrm>
                <a:off x="4286" y="1842"/>
                <a:ext cx="862" cy="576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61" name="Line 25"/>
              <p:cNvSpPr>
                <a:spLocks noChangeShapeType="1"/>
              </p:cNvSpPr>
              <p:nvPr/>
            </p:nvSpPr>
            <p:spPr bwMode="auto">
              <a:xfrm flipV="1">
                <a:off x="4468" y="1480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2" name="Line 26"/>
              <p:cNvSpPr>
                <a:spLocks noChangeShapeType="1"/>
              </p:cNvSpPr>
              <p:nvPr/>
            </p:nvSpPr>
            <p:spPr bwMode="auto">
              <a:xfrm flipV="1">
                <a:off x="4876" y="1480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3" name="Line 27"/>
              <p:cNvSpPr>
                <a:spLocks noChangeShapeType="1"/>
              </p:cNvSpPr>
              <p:nvPr/>
            </p:nvSpPr>
            <p:spPr bwMode="auto">
              <a:xfrm flipV="1">
                <a:off x="4513" y="2296"/>
                <a:ext cx="91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4" name="Line 28"/>
              <p:cNvSpPr>
                <a:spLocks noChangeShapeType="1"/>
              </p:cNvSpPr>
              <p:nvPr/>
            </p:nvSpPr>
            <p:spPr bwMode="auto">
              <a:xfrm>
                <a:off x="4604" y="2296"/>
                <a:ext cx="9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5" name="Line 29"/>
              <p:cNvSpPr>
                <a:spLocks noChangeShapeType="1"/>
              </p:cNvSpPr>
              <p:nvPr/>
            </p:nvSpPr>
            <p:spPr bwMode="auto">
              <a:xfrm>
                <a:off x="4604" y="2432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6" name="Rectangle 30"/>
              <p:cNvSpPr>
                <a:spLocks noChangeArrowheads="1"/>
              </p:cNvSpPr>
              <p:nvPr/>
            </p:nvSpPr>
            <p:spPr bwMode="auto">
              <a:xfrm>
                <a:off x="4876" y="2976"/>
                <a:ext cx="273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67" name="Line 31"/>
              <p:cNvSpPr>
                <a:spLocks noChangeShapeType="1"/>
              </p:cNvSpPr>
              <p:nvPr/>
            </p:nvSpPr>
            <p:spPr bwMode="auto">
              <a:xfrm>
                <a:off x="4830" y="2659"/>
                <a:ext cx="13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8" name="Line 32"/>
              <p:cNvSpPr>
                <a:spLocks noChangeShapeType="1"/>
              </p:cNvSpPr>
              <p:nvPr/>
            </p:nvSpPr>
            <p:spPr bwMode="auto">
              <a:xfrm>
                <a:off x="4876" y="2568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9" name="Line 33"/>
              <p:cNvSpPr>
                <a:spLocks noChangeShapeType="1"/>
              </p:cNvSpPr>
              <p:nvPr/>
            </p:nvSpPr>
            <p:spPr bwMode="auto">
              <a:xfrm flipH="1">
                <a:off x="4785" y="2659"/>
                <a:ext cx="4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0" name="Rectangle 34"/>
              <p:cNvSpPr>
                <a:spLocks noChangeArrowheads="1"/>
              </p:cNvSpPr>
              <p:nvPr/>
            </p:nvSpPr>
            <p:spPr bwMode="auto">
              <a:xfrm>
                <a:off x="4740" y="2523"/>
                <a:ext cx="273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71" name="Line 35"/>
              <p:cNvSpPr>
                <a:spLocks noChangeShapeType="1"/>
              </p:cNvSpPr>
              <p:nvPr/>
            </p:nvSpPr>
            <p:spPr bwMode="auto">
              <a:xfrm>
                <a:off x="4785" y="2750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2" name="Line 36"/>
              <p:cNvSpPr>
                <a:spLocks noChangeShapeType="1"/>
              </p:cNvSpPr>
              <p:nvPr/>
            </p:nvSpPr>
            <p:spPr bwMode="auto">
              <a:xfrm>
                <a:off x="4967" y="2750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3" name="Line 37"/>
              <p:cNvSpPr>
                <a:spLocks noChangeShapeType="1"/>
              </p:cNvSpPr>
              <p:nvPr/>
            </p:nvSpPr>
            <p:spPr bwMode="auto">
              <a:xfrm>
                <a:off x="4876" y="1706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4" name="Line 38"/>
              <p:cNvSpPr>
                <a:spLocks noChangeShapeType="1"/>
              </p:cNvSpPr>
              <p:nvPr/>
            </p:nvSpPr>
            <p:spPr bwMode="auto">
              <a:xfrm>
                <a:off x="4876" y="243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5" name="Rectangle 39"/>
              <p:cNvSpPr>
                <a:spLocks noChangeArrowheads="1"/>
              </p:cNvSpPr>
              <p:nvPr/>
            </p:nvSpPr>
            <p:spPr bwMode="auto">
              <a:xfrm>
                <a:off x="4876" y="3385"/>
                <a:ext cx="273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76" name="Oval 40"/>
              <p:cNvSpPr>
                <a:spLocks noChangeArrowheads="1"/>
              </p:cNvSpPr>
              <p:nvPr/>
            </p:nvSpPr>
            <p:spPr bwMode="auto">
              <a:xfrm>
                <a:off x="4967" y="3294"/>
                <a:ext cx="91" cy="91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77" name="Line 41"/>
              <p:cNvSpPr>
                <a:spLocks noChangeShapeType="1"/>
              </p:cNvSpPr>
              <p:nvPr/>
            </p:nvSpPr>
            <p:spPr bwMode="auto">
              <a:xfrm>
                <a:off x="5012" y="3203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8" name="Line 42"/>
              <p:cNvSpPr>
                <a:spLocks noChangeShapeType="1"/>
              </p:cNvSpPr>
              <p:nvPr/>
            </p:nvSpPr>
            <p:spPr bwMode="auto">
              <a:xfrm>
                <a:off x="5103" y="3203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9" name="Line 43"/>
              <p:cNvSpPr>
                <a:spLocks noChangeShapeType="1"/>
              </p:cNvSpPr>
              <p:nvPr/>
            </p:nvSpPr>
            <p:spPr bwMode="auto">
              <a:xfrm>
                <a:off x="5103" y="3294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0" name="Line 44"/>
              <p:cNvSpPr>
                <a:spLocks noChangeShapeType="1"/>
              </p:cNvSpPr>
              <p:nvPr/>
            </p:nvSpPr>
            <p:spPr bwMode="auto">
              <a:xfrm>
                <a:off x="5375" y="1706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1" name="Line 45"/>
              <p:cNvSpPr>
                <a:spLocks noChangeShapeType="1"/>
              </p:cNvSpPr>
              <p:nvPr/>
            </p:nvSpPr>
            <p:spPr bwMode="auto">
              <a:xfrm>
                <a:off x="4604" y="3385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2" name="Line 46"/>
              <p:cNvSpPr>
                <a:spLocks noChangeShapeType="1"/>
              </p:cNvSpPr>
              <p:nvPr/>
            </p:nvSpPr>
            <p:spPr bwMode="auto">
              <a:xfrm>
                <a:off x="4785" y="3385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3" name="Line 47"/>
              <p:cNvSpPr>
                <a:spLocks noChangeShapeType="1"/>
              </p:cNvSpPr>
              <p:nvPr/>
            </p:nvSpPr>
            <p:spPr bwMode="auto">
              <a:xfrm>
                <a:off x="5012" y="3612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1456" name="Rectangle 48"/>
              <p:cNvSpPr>
                <a:spLocks noChangeArrowheads="1"/>
              </p:cNvSpPr>
              <p:nvPr/>
            </p:nvSpPr>
            <p:spPr bwMode="auto">
              <a:xfrm>
                <a:off x="4740" y="1842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0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57385" name="Line 49"/>
              <p:cNvSpPr>
                <a:spLocks noChangeShapeType="1"/>
              </p:cNvSpPr>
              <p:nvPr/>
            </p:nvSpPr>
            <p:spPr bwMode="auto">
              <a:xfrm>
                <a:off x="4422" y="188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1458" name="Rectangle 50"/>
              <p:cNvSpPr>
                <a:spLocks noChangeArrowheads="1"/>
              </p:cNvSpPr>
              <p:nvPr/>
            </p:nvSpPr>
            <p:spPr bwMode="auto">
              <a:xfrm>
                <a:off x="4377" y="1888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0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401459" name="Rectangle 51"/>
              <p:cNvSpPr>
                <a:spLocks noChangeArrowheads="1"/>
              </p:cNvSpPr>
              <p:nvPr/>
            </p:nvSpPr>
            <p:spPr bwMode="auto">
              <a:xfrm>
                <a:off x="4422" y="3884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CP S   R</a:t>
                </a:r>
              </a:p>
            </p:txBody>
          </p:sp>
          <p:sp>
            <p:nvSpPr>
              <p:cNvPr id="57388" name="Rectangle 52"/>
              <p:cNvSpPr>
                <a:spLocks noChangeArrowheads="1"/>
              </p:cNvSpPr>
              <p:nvPr/>
            </p:nvSpPr>
            <p:spPr bwMode="auto">
              <a:xfrm>
                <a:off x="4195" y="1616"/>
                <a:ext cx="1270" cy="213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01461" name="Rectangle 53"/>
            <p:cNvSpPr>
              <a:spLocks noChangeArrowheads="1"/>
            </p:cNvSpPr>
            <p:nvPr/>
          </p:nvSpPr>
          <p:spPr bwMode="auto">
            <a:xfrm>
              <a:off x="4740" y="2160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</p:grpSp>
      <p:pic>
        <p:nvPicPr>
          <p:cNvPr id="57356" name="Picture 5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6" grpId="0"/>
      <p:bldP spid="401417" grpId="0"/>
      <p:bldP spid="401418" grpId="0"/>
      <p:bldP spid="5735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395288" y="3141663"/>
            <a:ext cx="6553200" cy="579437"/>
            <a:chOff x="96" y="288"/>
            <a:chExt cx="4128" cy="365"/>
          </a:xfrm>
        </p:grpSpPr>
        <p:sp>
          <p:nvSpPr>
            <p:cNvPr id="400387" name="Text Box 3"/>
            <p:cNvSpPr txBox="1">
              <a:spLocks noChangeArrowheads="1"/>
            </p:cNvSpPr>
            <p:nvPr/>
          </p:nvSpPr>
          <p:spPr bwMode="auto">
            <a:xfrm>
              <a:off x="96" y="288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623888" indent="-8731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T</a:t>
              </a:r>
              <a:r>
                <a:rPr lang="en-US" altLang="zh-CN" i="1">
                  <a:solidFill>
                    <a:schemeClr val="bg1"/>
                  </a:solidFill>
                  <a:latin typeface="宋体" pitchFamily="2" charset="-122"/>
                </a:rPr>
                <a:t>          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en-US" altLang="zh-CN" i="1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RS</a:t>
              </a: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58382" name="Line 4"/>
            <p:cNvSpPr>
              <a:spLocks noChangeShapeType="1"/>
            </p:cNvSpPr>
            <p:nvPr/>
          </p:nvSpPr>
          <p:spPr bwMode="auto">
            <a:xfrm>
              <a:off x="1366" y="480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2" name="Group 5"/>
          <p:cNvGrpSpPr>
            <a:grpSpLocks/>
          </p:cNvGrpSpPr>
          <p:nvPr/>
        </p:nvGrpSpPr>
        <p:grpSpPr bwMode="auto">
          <a:xfrm>
            <a:off x="1547813" y="4076700"/>
            <a:ext cx="3276600" cy="579438"/>
            <a:chOff x="96" y="816"/>
            <a:chExt cx="2064" cy="365"/>
          </a:xfrm>
        </p:grpSpPr>
        <p:sp>
          <p:nvSpPr>
            <p:cNvPr id="400390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>
                  <a:latin typeface="Arial" charset="0"/>
                </a:rPr>
                <a:t>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8380" name="Line 7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8376" name="Text Box 73"/>
          <p:cNvSpPr txBox="1">
            <a:spLocks noChangeArrowheads="1"/>
          </p:cNvSpPr>
          <p:nvPr/>
        </p:nvSpPr>
        <p:spPr bwMode="auto">
          <a:xfrm>
            <a:off x="1042988" y="1546225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方法：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8377" name="AutoShape 74"/>
          <p:cNvSpPr>
            <a:spLocks/>
          </p:cNvSpPr>
          <p:nvPr/>
        </p:nvSpPr>
        <p:spPr bwMode="auto">
          <a:xfrm>
            <a:off x="2268538" y="1401763"/>
            <a:ext cx="285750" cy="936625"/>
          </a:xfrm>
          <a:prstGeom prst="leftBrace">
            <a:avLst>
              <a:gd name="adj1" fmla="val 27315"/>
              <a:gd name="adj2" fmla="val 50000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8" name="Text Box 75"/>
          <p:cNvSpPr txBox="1">
            <a:spLocks noChangeArrowheads="1"/>
          </p:cNvSpPr>
          <p:nvPr/>
        </p:nvSpPr>
        <p:spPr bwMode="auto">
          <a:xfrm>
            <a:off x="2578100" y="1196975"/>
            <a:ext cx="4176713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代数法</a:t>
            </a:r>
            <a:endParaRPr lang="zh-CN" altLang="en-US" sz="2800" b="1" dirty="0">
              <a:latin typeface="Arial" charset="0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卡诺图法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5"/>
          <p:cNvGrpSpPr>
            <a:grpSpLocks/>
          </p:cNvGrpSpPr>
          <p:nvPr/>
        </p:nvGrpSpPr>
        <p:grpSpPr bwMode="auto">
          <a:xfrm>
            <a:off x="685800" y="1143000"/>
            <a:ext cx="3276600" cy="579438"/>
            <a:chOff x="96" y="816"/>
            <a:chExt cx="2064" cy="365"/>
          </a:xfrm>
        </p:grpSpPr>
        <p:sp>
          <p:nvSpPr>
            <p:cNvPr id="400390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>
                  <a:latin typeface="Arial" charset="0"/>
                </a:rPr>
                <a:t>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9484" name="Line 7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395" name="Group 18"/>
          <p:cNvGrpSpPr>
            <a:grpSpLocks/>
          </p:cNvGrpSpPr>
          <p:nvPr/>
        </p:nvGrpSpPr>
        <p:grpSpPr bwMode="auto">
          <a:xfrm>
            <a:off x="762000" y="1828800"/>
            <a:ext cx="4343400" cy="2417763"/>
            <a:chOff x="576" y="1536"/>
            <a:chExt cx="2736" cy="1523"/>
          </a:xfrm>
        </p:grpSpPr>
        <p:sp>
          <p:nvSpPr>
            <p:cNvPr id="400393" name="Text Box 9"/>
            <p:cNvSpPr txBox="1">
              <a:spLocks noChangeArrowheads="1"/>
            </p:cNvSpPr>
            <p:nvPr/>
          </p:nvSpPr>
          <p:spPr bwMode="auto">
            <a:xfrm>
              <a:off x="576" y="1536"/>
              <a:ext cx="2736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T           J     K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0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1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1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   </a:t>
              </a:r>
              <a:r>
                <a:rPr lang="en-US" altLang="zh-CN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0</a:t>
              </a:r>
            </a:p>
          </p:txBody>
        </p:sp>
        <p:sp>
          <p:nvSpPr>
            <p:cNvPr id="59475" name="Line 10"/>
            <p:cNvSpPr>
              <a:spLocks noChangeShapeType="1"/>
            </p:cNvSpPr>
            <p:nvPr/>
          </p:nvSpPr>
          <p:spPr bwMode="auto">
            <a:xfrm flipH="1">
              <a:off x="1765" y="1549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6" name="Line 11"/>
            <p:cNvSpPr>
              <a:spLocks noChangeShapeType="1"/>
            </p:cNvSpPr>
            <p:nvPr/>
          </p:nvSpPr>
          <p:spPr bwMode="auto">
            <a:xfrm>
              <a:off x="576" y="1824"/>
              <a:ext cx="2736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7" name="Line 12"/>
            <p:cNvSpPr>
              <a:spLocks noChangeShapeType="1"/>
            </p:cNvSpPr>
            <p:nvPr/>
          </p:nvSpPr>
          <p:spPr bwMode="auto">
            <a:xfrm>
              <a:off x="1056" y="168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8" name="Line 13"/>
            <p:cNvSpPr>
              <a:spLocks noChangeShapeType="1"/>
            </p:cNvSpPr>
            <p:nvPr/>
          </p:nvSpPr>
          <p:spPr bwMode="auto">
            <a:xfrm>
              <a:off x="1056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9" name="Line 14"/>
            <p:cNvSpPr>
              <a:spLocks noChangeShapeType="1"/>
            </p:cNvSpPr>
            <p:nvPr/>
          </p:nvSpPr>
          <p:spPr bwMode="auto">
            <a:xfrm>
              <a:off x="1056" y="230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0" name="Line 15"/>
            <p:cNvSpPr>
              <a:spLocks noChangeShapeType="1"/>
            </p:cNvSpPr>
            <p:nvPr/>
          </p:nvSpPr>
          <p:spPr bwMode="auto">
            <a:xfrm>
              <a:off x="1056" y="259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1" name="Line 16"/>
            <p:cNvSpPr>
              <a:spLocks noChangeShapeType="1"/>
            </p:cNvSpPr>
            <p:nvPr/>
          </p:nvSpPr>
          <p:spPr bwMode="auto">
            <a:xfrm>
              <a:off x="1056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2" name="Line 17"/>
            <p:cNvSpPr>
              <a:spLocks noChangeShapeType="1"/>
            </p:cNvSpPr>
            <p:nvPr/>
          </p:nvSpPr>
          <p:spPr bwMode="auto">
            <a:xfrm flipH="1">
              <a:off x="2400" y="1584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62000" y="4343400"/>
            <a:ext cx="4343400" cy="2209800"/>
            <a:chOff x="1296" y="1200"/>
            <a:chExt cx="2736" cy="1392"/>
          </a:xfrm>
        </p:grpSpPr>
        <p:sp>
          <p:nvSpPr>
            <p:cNvPr id="400404" name="Rectangle 20"/>
            <p:cNvSpPr>
              <a:spLocks noChangeArrowheads="1"/>
            </p:cNvSpPr>
            <p:nvPr/>
          </p:nvSpPr>
          <p:spPr bwMode="auto">
            <a:xfrm>
              <a:off x="3485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05" name="Rectangle 21"/>
            <p:cNvSpPr>
              <a:spLocks noChangeArrowheads="1"/>
            </p:cNvSpPr>
            <p:nvPr/>
          </p:nvSpPr>
          <p:spPr bwMode="auto">
            <a:xfrm>
              <a:off x="2938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06" name="Rectangle 22"/>
            <p:cNvSpPr>
              <a:spLocks noChangeArrowheads="1"/>
            </p:cNvSpPr>
            <p:nvPr/>
          </p:nvSpPr>
          <p:spPr bwMode="auto">
            <a:xfrm>
              <a:off x="2390" y="2153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1843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08" name="Rectangle 24"/>
            <p:cNvSpPr>
              <a:spLocks noChangeArrowheads="1"/>
            </p:cNvSpPr>
            <p:nvPr/>
          </p:nvSpPr>
          <p:spPr bwMode="auto">
            <a:xfrm>
              <a:off x="1296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400409" name="Rectangle 25"/>
            <p:cNvSpPr>
              <a:spLocks noChangeArrowheads="1"/>
            </p:cNvSpPr>
            <p:nvPr/>
          </p:nvSpPr>
          <p:spPr bwMode="auto">
            <a:xfrm>
              <a:off x="3485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2938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11" name="Rectangle 27"/>
            <p:cNvSpPr>
              <a:spLocks noChangeArrowheads="1"/>
            </p:cNvSpPr>
            <p:nvPr/>
          </p:nvSpPr>
          <p:spPr bwMode="auto">
            <a:xfrm>
              <a:off x="2390" y="1713"/>
              <a:ext cx="548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12" name="Rectangle 28"/>
            <p:cNvSpPr>
              <a:spLocks noChangeArrowheads="1"/>
            </p:cNvSpPr>
            <p:nvPr/>
          </p:nvSpPr>
          <p:spPr bwMode="auto">
            <a:xfrm>
              <a:off x="1843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400413" name="Rectangle 29"/>
            <p:cNvSpPr>
              <a:spLocks noChangeArrowheads="1"/>
            </p:cNvSpPr>
            <p:nvPr/>
          </p:nvSpPr>
          <p:spPr bwMode="auto">
            <a:xfrm>
              <a:off x="1296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3485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2938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400416" name="Rectangle 32"/>
            <p:cNvSpPr>
              <a:spLocks noChangeArrowheads="1"/>
            </p:cNvSpPr>
            <p:nvPr/>
          </p:nvSpPr>
          <p:spPr bwMode="auto">
            <a:xfrm>
              <a:off x="2390" y="1274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400417" name="Rectangle 33"/>
            <p:cNvSpPr>
              <a:spLocks noChangeArrowheads="1"/>
            </p:cNvSpPr>
            <p:nvPr/>
          </p:nvSpPr>
          <p:spPr bwMode="auto">
            <a:xfrm>
              <a:off x="1843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400418" name="Rectangle 34"/>
            <p:cNvSpPr>
              <a:spLocks noChangeArrowheads="1"/>
            </p:cNvSpPr>
            <p:nvPr/>
          </p:nvSpPr>
          <p:spPr bwMode="auto">
            <a:xfrm>
              <a:off x="1296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9461" name="Line 35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2" name="Line 36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3" name="Line 37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4" name="Line 38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5" name="Line 39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6" name="Line 40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7" name="Line 41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8" name="Line 42"/>
            <p:cNvSpPr>
              <a:spLocks noChangeShapeType="1"/>
            </p:cNvSpPr>
            <p:nvPr/>
          </p:nvSpPr>
          <p:spPr bwMode="auto">
            <a:xfrm>
              <a:off x="2938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9" name="Line 43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0" name="Line 44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1" name="Line 45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30" name="Text Box 46"/>
            <p:cNvSpPr txBox="1">
              <a:spLocks noChangeArrowheads="1"/>
            </p:cNvSpPr>
            <p:nvPr/>
          </p:nvSpPr>
          <p:spPr bwMode="auto">
            <a:xfrm>
              <a:off x="1459" y="1200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JK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00431" name="Text Box 47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sp>
        <p:nvSpPr>
          <p:cNvPr id="400432" name="Oval 48"/>
          <p:cNvSpPr>
            <a:spLocks noChangeArrowheads="1"/>
          </p:cNvSpPr>
          <p:nvPr/>
        </p:nvSpPr>
        <p:spPr bwMode="auto">
          <a:xfrm>
            <a:off x="2389187" y="5805488"/>
            <a:ext cx="1847849" cy="762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00433" name="Oval 49"/>
          <p:cNvSpPr>
            <a:spLocks noChangeArrowheads="1"/>
          </p:cNvSpPr>
          <p:nvPr/>
        </p:nvSpPr>
        <p:spPr bwMode="auto">
          <a:xfrm>
            <a:off x="3352800" y="5105400"/>
            <a:ext cx="1676400" cy="6858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00435" name="Line 51"/>
          <p:cNvSpPr>
            <a:spLocks noChangeShapeType="1"/>
          </p:cNvSpPr>
          <p:nvPr/>
        </p:nvSpPr>
        <p:spPr bwMode="auto">
          <a:xfrm flipV="1">
            <a:off x="5167519" y="5603077"/>
            <a:ext cx="706756" cy="1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846762" y="5390990"/>
            <a:ext cx="3352800" cy="584762"/>
            <a:chOff x="3689" y="4616"/>
            <a:chExt cx="2112" cy="4734"/>
          </a:xfrm>
        </p:grpSpPr>
        <p:sp>
          <p:nvSpPr>
            <p:cNvPr id="400437" name="Text Box 53"/>
            <p:cNvSpPr txBox="1">
              <a:spLocks noChangeArrowheads="1"/>
            </p:cNvSpPr>
            <p:nvPr/>
          </p:nvSpPr>
          <p:spPr bwMode="auto">
            <a:xfrm>
              <a:off x="3689" y="4616"/>
              <a:ext cx="2112" cy="47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kumimoji="0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</a:t>
              </a:r>
              <a:r>
                <a:rPr lang="en-US" altLang="zh-CN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3200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9445" name="Line 54"/>
            <p:cNvSpPr>
              <a:spLocks noChangeShapeType="1"/>
            </p:cNvSpPr>
            <p:nvPr/>
          </p:nvSpPr>
          <p:spPr bwMode="auto">
            <a:xfrm>
              <a:off x="4453" y="5055"/>
              <a:ext cx="111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975349" y="1123950"/>
            <a:ext cx="2663825" cy="3678237"/>
            <a:chOff x="3969" y="1888"/>
            <a:chExt cx="1678" cy="2317"/>
          </a:xfrm>
        </p:grpSpPr>
        <p:grpSp>
          <p:nvGrpSpPr>
            <p:cNvPr id="59406" name="Group 60"/>
            <p:cNvGrpSpPr>
              <a:grpSpLocks/>
            </p:cNvGrpSpPr>
            <p:nvPr/>
          </p:nvGrpSpPr>
          <p:grpSpPr bwMode="auto">
            <a:xfrm>
              <a:off x="4059" y="1888"/>
              <a:ext cx="1474" cy="2317"/>
              <a:chOff x="4286" y="1888"/>
              <a:chExt cx="1474" cy="2317"/>
            </a:xfrm>
          </p:grpSpPr>
          <p:sp>
            <p:nvSpPr>
              <p:cNvPr id="59408" name="Rectangle 61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576" cy="36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09" name="Line 62"/>
              <p:cNvSpPr>
                <a:spLocks noChangeShapeType="1"/>
              </p:cNvSpPr>
              <p:nvPr/>
            </p:nvSpPr>
            <p:spPr bwMode="auto">
              <a:xfrm flipH="1">
                <a:off x="4558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0" name="Line 63"/>
              <p:cNvSpPr>
                <a:spLocks noChangeShapeType="1"/>
              </p:cNvSpPr>
              <p:nvPr/>
            </p:nvSpPr>
            <p:spPr bwMode="auto">
              <a:xfrm>
                <a:off x="4649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1" name="Line 64"/>
              <p:cNvSpPr>
                <a:spLocks noChangeShapeType="1"/>
              </p:cNvSpPr>
              <p:nvPr/>
            </p:nvSpPr>
            <p:spPr bwMode="auto">
              <a:xfrm>
                <a:off x="4649" y="2614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2" name="Rectangle 65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13" name="Line 66"/>
              <p:cNvSpPr>
                <a:spLocks noChangeShapeType="1"/>
              </p:cNvSpPr>
              <p:nvPr/>
            </p:nvSpPr>
            <p:spPr bwMode="auto">
              <a:xfrm>
                <a:off x="5012" y="2931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4" name="Line 67"/>
              <p:cNvSpPr>
                <a:spLocks noChangeShapeType="1"/>
              </p:cNvSpPr>
              <p:nvPr/>
            </p:nvSpPr>
            <p:spPr bwMode="auto">
              <a:xfrm>
                <a:off x="5148" y="2795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5" name="Line 68"/>
              <p:cNvSpPr>
                <a:spLocks noChangeShapeType="1"/>
              </p:cNvSpPr>
              <p:nvPr/>
            </p:nvSpPr>
            <p:spPr bwMode="auto">
              <a:xfrm>
                <a:off x="5148" y="293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6" name="Rectangle 69"/>
              <p:cNvSpPr>
                <a:spLocks noChangeArrowheads="1"/>
              </p:cNvSpPr>
              <p:nvPr/>
            </p:nvSpPr>
            <p:spPr bwMode="auto">
              <a:xfrm>
                <a:off x="4740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17" name="Rectangle 70"/>
              <p:cNvSpPr>
                <a:spLocks noChangeArrowheads="1"/>
              </p:cNvSpPr>
              <p:nvPr/>
            </p:nvSpPr>
            <p:spPr bwMode="auto">
              <a:xfrm>
                <a:off x="5239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18" name="Line 71"/>
              <p:cNvSpPr>
                <a:spLocks noChangeShapeType="1"/>
              </p:cNvSpPr>
              <p:nvPr/>
            </p:nvSpPr>
            <p:spPr bwMode="auto">
              <a:xfrm>
                <a:off x="5057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9" name="Line 72"/>
              <p:cNvSpPr>
                <a:spLocks noChangeShapeType="1"/>
              </p:cNvSpPr>
              <p:nvPr/>
            </p:nvSpPr>
            <p:spPr bwMode="auto">
              <a:xfrm flipH="1">
                <a:off x="4921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0" name="Line 73"/>
              <p:cNvSpPr>
                <a:spLocks noChangeShapeType="1"/>
              </p:cNvSpPr>
              <p:nvPr/>
            </p:nvSpPr>
            <p:spPr bwMode="auto">
              <a:xfrm>
                <a:off x="4921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1" name="Line 74"/>
              <p:cNvSpPr>
                <a:spLocks noChangeShapeType="1"/>
              </p:cNvSpPr>
              <p:nvPr/>
            </p:nvSpPr>
            <p:spPr bwMode="auto">
              <a:xfrm>
                <a:off x="5284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2" name="Line 75"/>
              <p:cNvSpPr>
                <a:spLocks noChangeShapeType="1"/>
              </p:cNvSpPr>
              <p:nvPr/>
            </p:nvSpPr>
            <p:spPr bwMode="auto">
              <a:xfrm>
                <a:off x="5284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3" name="Line 76"/>
              <p:cNvSpPr>
                <a:spLocks noChangeShapeType="1"/>
              </p:cNvSpPr>
              <p:nvPr/>
            </p:nvSpPr>
            <p:spPr bwMode="auto">
              <a:xfrm>
                <a:off x="5420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4" name="Line 77"/>
              <p:cNvSpPr>
                <a:spLocks noChangeShapeType="1"/>
              </p:cNvSpPr>
              <p:nvPr/>
            </p:nvSpPr>
            <p:spPr bwMode="auto">
              <a:xfrm>
                <a:off x="4876" y="2614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5" name="Line 78"/>
              <p:cNvSpPr>
                <a:spLocks noChangeShapeType="1"/>
              </p:cNvSpPr>
              <p:nvPr/>
            </p:nvSpPr>
            <p:spPr bwMode="auto">
              <a:xfrm>
                <a:off x="4876" y="270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6" name="Line 79"/>
              <p:cNvSpPr>
                <a:spLocks noChangeShapeType="1"/>
              </p:cNvSpPr>
              <p:nvPr/>
            </p:nvSpPr>
            <p:spPr bwMode="auto">
              <a:xfrm>
                <a:off x="5148" y="2704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7" name="Line 80"/>
              <p:cNvSpPr>
                <a:spLocks noChangeShapeType="1"/>
              </p:cNvSpPr>
              <p:nvPr/>
            </p:nvSpPr>
            <p:spPr bwMode="auto">
              <a:xfrm>
                <a:off x="5057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8" name="Line 81"/>
              <p:cNvSpPr>
                <a:spLocks noChangeShapeType="1"/>
              </p:cNvSpPr>
              <p:nvPr/>
            </p:nvSpPr>
            <p:spPr bwMode="auto">
              <a:xfrm>
                <a:off x="5329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9" name="Line 82"/>
              <p:cNvSpPr>
                <a:spLocks noChangeShapeType="1"/>
              </p:cNvSpPr>
              <p:nvPr/>
            </p:nvSpPr>
            <p:spPr bwMode="auto">
              <a:xfrm flipV="1">
                <a:off x="4604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0" name="Line 83"/>
              <p:cNvSpPr>
                <a:spLocks noChangeShapeType="1"/>
              </p:cNvSpPr>
              <p:nvPr/>
            </p:nvSpPr>
            <p:spPr bwMode="auto">
              <a:xfrm flipV="1">
                <a:off x="4876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1" name="Line 84"/>
              <p:cNvSpPr>
                <a:spLocks noChangeShapeType="1"/>
              </p:cNvSpPr>
              <p:nvPr/>
            </p:nvSpPr>
            <p:spPr bwMode="auto">
              <a:xfrm>
                <a:off x="4830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2" name="Line 85"/>
              <p:cNvSpPr>
                <a:spLocks noChangeShapeType="1"/>
              </p:cNvSpPr>
              <p:nvPr/>
            </p:nvSpPr>
            <p:spPr bwMode="auto">
              <a:xfrm flipH="1">
                <a:off x="4286" y="3748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3" name="Line 86"/>
              <p:cNvSpPr>
                <a:spLocks noChangeShapeType="1"/>
              </p:cNvSpPr>
              <p:nvPr/>
            </p:nvSpPr>
            <p:spPr bwMode="auto">
              <a:xfrm flipV="1">
                <a:off x="4286" y="2115"/>
                <a:ext cx="0" cy="163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4" name="Line 87"/>
              <p:cNvSpPr>
                <a:spLocks noChangeShapeType="1"/>
              </p:cNvSpPr>
              <p:nvPr/>
            </p:nvSpPr>
            <p:spPr bwMode="auto">
              <a:xfrm>
                <a:off x="4286" y="211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5" name="Line 88"/>
              <p:cNvSpPr>
                <a:spLocks noChangeShapeType="1"/>
              </p:cNvSpPr>
              <p:nvPr/>
            </p:nvSpPr>
            <p:spPr bwMode="auto">
              <a:xfrm>
                <a:off x="4876" y="2160"/>
                <a:ext cx="8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6" name="Line 89"/>
              <p:cNvSpPr>
                <a:spLocks noChangeShapeType="1"/>
              </p:cNvSpPr>
              <p:nvPr/>
            </p:nvSpPr>
            <p:spPr bwMode="auto">
              <a:xfrm>
                <a:off x="5760" y="2160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474" name="Rectangle 90"/>
              <p:cNvSpPr>
                <a:spLocks noChangeArrowheads="1"/>
              </p:cNvSpPr>
              <p:nvPr/>
            </p:nvSpPr>
            <p:spPr bwMode="auto">
              <a:xfrm>
                <a:off x="4558" y="3974"/>
                <a:ext cx="8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     J    K </a:t>
                </a:r>
              </a:p>
            </p:txBody>
          </p:sp>
          <p:sp>
            <p:nvSpPr>
              <p:cNvPr id="59438" name="Line 91"/>
              <p:cNvSpPr>
                <a:spLocks noChangeShapeType="1"/>
              </p:cNvSpPr>
              <p:nvPr/>
            </p:nvSpPr>
            <p:spPr bwMode="auto">
              <a:xfrm>
                <a:off x="5511" y="374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476" name="Rectangle 92"/>
              <p:cNvSpPr>
                <a:spLocks noChangeArrowheads="1"/>
              </p:cNvSpPr>
              <p:nvPr/>
            </p:nvSpPr>
            <p:spPr bwMode="auto">
              <a:xfrm>
                <a:off x="4830" y="238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400477" name="Rectangle 93"/>
              <p:cNvSpPr>
                <a:spLocks noChangeArrowheads="1"/>
              </p:cNvSpPr>
              <p:nvPr/>
            </p:nvSpPr>
            <p:spPr bwMode="auto">
              <a:xfrm>
                <a:off x="4785" y="2205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9441" name="Line 94"/>
              <p:cNvSpPr>
                <a:spLocks noChangeShapeType="1"/>
              </p:cNvSpPr>
              <p:nvPr/>
            </p:nvSpPr>
            <p:spPr bwMode="auto">
              <a:xfrm>
                <a:off x="455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479" name="Rectangle 95"/>
              <p:cNvSpPr>
                <a:spLocks noChangeArrowheads="1"/>
              </p:cNvSpPr>
              <p:nvPr/>
            </p:nvSpPr>
            <p:spPr bwMode="auto">
              <a:xfrm>
                <a:off x="4513" y="225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9443" name="Line 96"/>
              <p:cNvSpPr>
                <a:spLocks noChangeShapeType="1"/>
              </p:cNvSpPr>
              <p:nvPr/>
            </p:nvSpPr>
            <p:spPr bwMode="auto">
              <a:xfrm>
                <a:off x="5511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407" name="Rectangle 97"/>
            <p:cNvSpPr>
              <a:spLocks noChangeArrowheads="1"/>
            </p:cNvSpPr>
            <p:nvPr/>
          </p:nvSpPr>
          <p:spPr bwMode="auto">
            <a:xfrm>
              <a:off x="3969" y="2069"/>
              <a:ext cx="1678" cy="1769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59404" name="Picture 9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05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32" grpId="0" animBg="1"/>
      <p:bldP spid="400433" grpId="0" animBg="1"/>
      <p:bldP spid="4004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819077"/>
            <a:ext cx="8043863" cy="757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35730" y="295857"/>
            <a:ext cx="8900766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/>
              <a:t>简介</a:t>
            </a:r>
            <a:endParaRPr lang="en-US" altLang="zh-CN" sz="2800" b="1" dirty="0"/>
          </a:p>
        </p:txBody>
      </p:sp>
      <p:sp>
        <p:nvSpPr>
          <p:cNvPr id="17" name="等腰三角形 16"/>
          <p:cNvSpPr/>
          <p:nvPr/>
        </p:nvSpPr>
        <p:spPr>
          <a:xfrm rot="5400000">
            <a:off x="1135224" y="2529907"/>
            <a:ext cx="514350" cy="471488"/>
          </a:xfrm>
          <a:prstGeom prst="triangl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28143" y="2665638"/>
            <a:ext cx="200025" cy="200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2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2146889" y="2529907"/>
            <a:ext cx="514350" cy="471488"/>
          </a:xfrm>
          <a:prstGeom prst="triangl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2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635132" y="2660689"/>
            <a:ext cx="200025" cy="200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solidFill>
                <a:schemeClr val="bg2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158554" y="2529907"/>
            <a:ext cx="514350" cy="471488"/>
          </a:xfrm>
          <a:prstGeom prst="triangl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2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51473" y="2660689"/>
            <a:ext cx="200025" cy="200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solidFill>
                <a:schemeClr val="bg2"/>
              </a:solidFill>
            </a:endParaRPr>
          </a:p>
        </p:txBody>
      </p:sp>
      <p:cxnSp>
        <p:nvCxnSpPr>
          <p:cNvPr id="27" name="直接连接符 26"/>
          <p:cNvCxnSpPr>
            <a:stCxn id="19" idx="6"/>
            <a:endCxn id="22" idx="3"/>
          </p:cNvCxnSpPr>
          <p:nvPr/>
        </p:nvCxnSpPr>
        <p:spPr>
          <a:xfrm>
            <a:off x="1828168" y="2765651"/>
            <a:ext cx="34015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6"/>
            <a:endCxn id="24" idx="3"/>
          </p:cNvCxnSpPr>
          <p:nvPr/>
        </p:nvCxnSpPr>
        <p:spPr>
          <a:xfrm>
            <a:off x="2835157" y="2760702"/>
            <a:ext cx="344828" cy="494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5" idx="6"/>
          </p:cNvCxnSpPr>
          <p:nvPr/>
        </p:nvCxnSpPr>
        <p:spPr>
          <a:xfrm flipV="1">
            <a:off x="3851498" y="1857152"/>
            <a:ext cx="340152" cy="903550"/>
          </a:xfrm>
          <a:prstGeom prst="bentConnector2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77765" y="1857152"/>
            <a:ext cx="3422675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77764" y="1857152"/>
            <a:ext cx="0" cy="923925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7" idx="3"/>
          </p:cNvCxnSpPr>
          <p:nvPr/>
        </p:nvCxnSpPr>
        <p:spPr>
          <a:xfrm>
            <a:off x="777764" y="2765651"/>
            <a:ext cx="378891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2925791" y="1506632"/>
            <a:ext cx="278972" cy="35052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223690" y="1205829"/>
            <a:ext cx="8168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反馈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436276" y="2225405"/>
            <a:ext cx="6586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517711" y="2237752"/>
            <a:ext cx="6586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481892" y="2225404"/>
            <a:ext cx="6586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32011" y="2838160"/>
            <a:ext cx="189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28392" y="2824489"/>
            <a:ext cx="339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5"/>
          <p:cNvSpPr txBox="1"/>
          <p:nvPr/>
        </p:nvSpPr>
        <p:spPr>
          <a:xfrm>
            <a:off x="2847050" y="2824488"/>
            <a:ext cx="189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5"/>
          <p:cNvSpPr txBox="1"/>
          <p:nvPr/>
        </p:nvSpPr>
        <p:spPr>
          <a:xfrm>
            <a:off x="3846074" y="2824488"/>
            <a:ext cx="189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4555902" y="1124744"/>
                <a:ext cx="4261834" cy="489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bg2"/>
                    </a:solidFill>
                  </a:rPr>
                  <a:t>反相器正跳变延迟：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</a:rPr>
                  <a:t>反相器负跳变延迟：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 smtClean="0">
                    <a:solidFill>
                      <a:schemeClr val="bg2"/>
                    </a:solidFill>
                    <a:latin typeface="+mn-lt"/>
                  </a:rPr>
                  <a:t>y </a:t>
                </a:r>
                <a:r>
                  <a:rPr lang="zh-CN" altLang="en-US" sz="2400" dirty="0" smtClean="0">
                    <a:solidFill>
                      <a:schemeClr val="bg2"/>
                    </a:solidFill>
                  </a:rPr>
                  <a:t>为低</a:t>
                </a:r>
                <a:r>
                  <a:rPr lang="zh-CN" altLang="en-US" sz="2400" dirty="0">
                    <a:solidFill>
                      <a:schemeClr val="bg2"/>
                    </a:solidFill>
                  </a:rPr>
                  <a:t>电平时间：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endParaRPr lang="en-US" altLang="zh-CN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902" y="1124744"/>
                <a:ext cx="4261834" cy="4893647"/>
              </a:xfrm>
              <a:prstGeom prst="rect">
                <a:avLst/>
              </a:prstGeom>
              <a:blipFill rotWithShape="0">
                <a:blip r:embed="rId4"/>
                <a:stretch>
                  <a:fillRect l="-21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 flipH="1">
            <a:off x="777764" y="2781705"/>
            <a:ext cx="66991" cy="50444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54954" y="3068960"/>
            <a:ext cx="9813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+mn-lt"/>
              </a:rPr>
              <a:t>y</a:t>
            </a:r>
            <a:endParaRPr lang="zh-CN" altLang="en-US" i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250239" y="4943048"/>
            <a:ext cx="4322741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1025919" y="4265986"/>
            <a:ext cx="11934" cy="94620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73524" y="4460957"/>
            <a:ext cx="9813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+mn-lt"/>
              </a:rPr>
              <a:t>y</a:t>
            </a:r>
            <a:endParaRPr lang="zh-CN" altLang="en-US" sz="3200" i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031886" y="4481383"/>
            <a:ext cx="73372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1765615" y="4469944"/>
            <a:ext cx="5967" cy="47310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879765" y="4460957"/>
            <a:ext cx="114180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2891043" y="4481383"/>
            <a:ext cx="5967" cy="47310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 flipV="1">
            <a:off x="4013487" y="4469944"/>
            <a:ext cx="5967" cy="47310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83982" y="4943048"/>
            <a:ext cx="11418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1772048" y="4952034"/>
            <a:ext cx="5709" cy="452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2906737" y="4943047"/>
            <a:ext cx="5709" cy="452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2150278" y="4938289"/>
            <a:ext cx="5709" cy="452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528508" y="4938289"/>
            <a:ext cx="5709" cy="452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1709762" y="5015556"/>
                <a:ext cx="580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62" y="5015556"/>
                <a:ext cx="58047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085137" y="5015556"/>
                <a:ext cx="580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137" y="5015556"/>
                <a:ext cx="58047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2456478" y="5015556"/>
                <a:ext cx="580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478" y="5015556"/>
                <a:ext cx="58048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1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49" grpId="0"/>
      <p:bldP spid="51" grpId="0"/>
      <p:bldP spid="6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685800" y="1143000"/>
            <a:ext cx="3276600" cy="579438"/>
            <a:chOff x="96" y="816"/>
            <a:chExt cx="2064" cy="365"/>
          </a:xfrm>
        </p:grpSpPr>
        <p:sp>
          <p:nvSpPr>
            <p:cNvPr id="388099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>
                  <a:latin typeface="Arial" charset="0"/>
                </a:rPr>
                <a:t>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0480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19" name="Group 5"/>
          <p:cNvGrpSpPr>
            <a:grpSpLocks/>
          </p:cNvGrpSpPr>
          <p:nvPr/>
        </p:nvGrpSpPr>
        <p:grpSpPr bwMode="auto">
          <a:xfrm>
            <a:off x="762000" y="1828800"/>
            <a:ext cx="4343400" cy="2417763"/>
            <a:chOff x="576" y="1536"/>
            <a:chExt cx="2736" cy="1523"/>
          </a:xfrm>
        </p:grpSpPr>
        <p:sp>
          <p:nvSpPr>
            <p:cNvPr id="388102" name="Text Box 6"/>
            <p:cNvSpPr txBox="1">
              <a:spLocks noChangeArrowheads="1"/>
            </p:cNvSpPr>
            <p:nvPr/>
          </p:nvSpPr>
          <p:spPr bwMode="auto">
            <a:xfrm>
              <a:off x="576" y="1536"/>
              <a:ext cx="2736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T           D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0           0     </a:t>
              </a:r>
              <a:endParaRPr lang="en-US" altLang="zh-CN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1           1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1 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   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</a:t>
              </a:r>
            </a:p>
          </p:txBody>
        </p:sp>
        <p:sp>
          <p:nvSpPr>
            <p:cNvPr id="60471" name="Line 7"/>
            <p:cNvSpPr>
              <a:spLocks noChangeShapeType="1"/>
            </p:cNvSpPr>
            <p:nvPr/>
          </p:nvSpPr>
          <p:spPr bwMode="auto">
            <a:xfrm flipH="1">
              <a:off x="1765" y="1549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Line 8"/>
            <p:cNvSpPr>
              <a:spLocks noChangeShapeType="1"/>
            </p:cNvSpPr>
            <p:nvPr/>
          </p:nvSpPr>
          <p:spPr bwMode="auto">
            <a:xfrm>
              <a:off x="576" y="1824"/>
              <a:ext cx="2736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9"/>
            <p:cNvSpPr>
              <a:spLocks noChangeShapeType="1"/>
            </p:cNvSpPr>
            <p:nvPr/>
          </p:nvSpPr>
          <p:spPr bwMode="auto">
            <a:xfrm>
              <a:off x="1056" y="168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4" name="Line 10"/>
            <p:cNvSpPr>
              <a:spLocks noChangeShapeType="1"/>
            </p:cNvSpPr>
            <p:nvPr/>
          </p:nvSpPr>
          <p:spPr bwMode="auto">
            <a:xfrm>
              <a:off x="1056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5" name="Line 11"/>
            <p:cNvSpPr>
              <a:spLocks noChangeShapeType="1"/>
            </p:cNvSpPr>
            <p:nvPr/>
          </p:nvSpPr>
          <p:spPr bwMode="auto">
            <a:xfrm>
              <a:off x="1056" y="230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6" name="Line 12"/>
            <p:cNvSpPr>
              <a:spLocks noChangeShapeType="1"/>
            </p:cNvSpPr>
            <p:nvPr/>
          </p:nvSpPr>
          <p:spPr bwMode="auto">
            <a:xfrm>
              <a:off x="1056" y="259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7" name="Line 13"/>
            <p:cNvSpPr>
              <a:spLocks noChangeShapeType="1"/>
            </p:cNvSpPr>
            <p:nvPr/>
          </p:nvSpPr>
          <p:spPr bwMode="auto">
            <a:xfrm>
              <a:off x="1056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8" name="Line 14"/>
            <p:cNvSpPr>
              <a:spLocks noChangeShapeType="1"/>
            </p:cNvSpPr>
            <p:nvPr/>
          </p:nvSpPr>
          <p:spPr bwMode="auto">
            <a:xfrm flipH="1">
              <a:off x="2400" y="1584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03833" y="4419600"/>
            <a:ext cx="3124200" cy="2009775"/>
            <a:chOff x="2688" y="2208"/>
            <a:chExt cx="1968" cy="1266"/>
          </a:xfrm>
        </p:grpSpPr>
        <p:sp>
          <p:nvSpPr>
            <p:cNvPr id="388115" name="Rectangle 19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8116" name="Rectangle 20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8117" name="Rectangle 21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8118" name="Rectangle 22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458" name="Line 23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9" name="Line 24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0" name="Line 25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1" name="Line 26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2" name="Line 27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3" name="Line 28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4" name="Line 29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5" name="Line 30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8127" name="Text Box 31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388128" name="Text Box 32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8129" name="Text Box 33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88130" name="Text Box 34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5724128" y="5399214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 </a:t>
            </a:r>
            <a:r>
              <a:rPr kumimoji="0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 </a:t>
            </a:r>
            <a:r>
              <a:rPr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endParaRPr lang="en-US" altLang="zh-CN" sz="3200" b="1" baseline="-30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60424" name="Group 75"/>
          <p:cNvGrpSpPr>
            <a:grpSpLocks/>
          </p:cNvGrpSpPr>
          <p:nvPr/>
        </p:nvGrpSpPr>
        <p:grpSpPr bwMode="auto">
          <a:xfrm>
            <a:off x="6165056" y="1719659"/>
            <a:ext cx="1655763" cy="3128962"/>
            <a:chOff x="4150" y="2251"/>
            <a:chExt cx="1043" cy="1971"/>
          </a:xfrm>
        </p:grpSpPr>
        <p:sp>
          <p:nvSpPr>
            <p:cNvPr id="388141" name="Rectangle 45"/>
            <p:cNvSpPr>
              <a:spLocks noChangeArrowheads="1"/>
            </p:cNvSpPr>
            <p:nvPr/>
          </p:nvSpPr>
          <p:spPr bwMode="auto">
            <a:xfrm>
              <a:off x="4736" y="3963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88142" name="Rectangle 46"/>
            <p:cNvSpPr>
              <a:spLocks noChangeArrowheads="1"/>
            </p:cNvSpPr>
            <p:nvPr/>
          </p:nvSpPr>
          <p:spPr bwMode="auto">
            <a:xfrm>
              <a:off x="4786" y="397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0429" name="Rectangle 47"/>
            <p:cNvSpPr>
              <a:spLocks noChangeArrowheads="1"/>
            </p:cNvSpPr>
            <p:nvPr/>
          </p:nvSpPr>
          <p:spPr bwMode="auto">
            <a:xfrm>
              <a:off x="4264" y="2635"/>
              <a:ext cx="768" cy="48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grpSp>
          <p:nvGrpSpPr>
            <p:cNvPr id="60430" name="Group 48"/>
            <p:cNvGrpSpPr>
              <a:grpSpLocks/>
            </p:cNvGrpSpPr>
            <p:nvPr/>
          </p:nvGrpSpPr>
          <p:grpSpPr bwMode="auto">
            <a:xfrm>
              <a:off x="4312" y="2635"/>
              <a:ext cx="336" cy="288"/>
              <a:chOff x="240" y="2736"/>
              <a:chExt cx="336" cy="288"/>
            </a:xfrm>
          </p:grpSpPr>
          <p:sp>
            <p:nvSpPr>
              <p:cNvPr id="388145" name="Text Box 49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0453" name="Line 50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8147" name="Text Box 51"/>
            <p:cNvSpPr txBox="1">
              <a:spLocks noChangeArrowheads="1"/>
            </p:cNvSpPr>
            <p:nvPr/>
          </p:nvSpPr>
          <p:spPr bwMode="auto">
            <a:xfrm>
              <a:off x="4648" y="2635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0432" name="Line 52"/>
            <p:cNvSpPr>
              <a:spLocks noChangeShapeType="1"/>
            </p:cNvSpPr>
            <p:nvPr/>
          </p:nvSpPr>
          <p:spPr bwMode="auto">
            <a:xfrm flipV="1">
              <a:off x="4456" y="2251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3" name="Line 53"/>
            <p:cNvSpPr>
              <a:spLocks noChangeShapeType="1"/>
            </p:cNvSpPr>
            <p:nvPr/>
          </p:nvSpPr>
          <p:spPr bwMode="auto">
            <a:xfrm flipV="1">
              <a:off x="4792" y="2251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4" name="Line 54"/>
            <p:cNvSpPr>
              <a:spLocks noChangeShapeType="1"/>
            </p:cNvSpPr>
            <p:nvPr/>
          </p:nvSpPr>
          <p:spPr bwMode="auto">
            <a:xfrm flipV="1">
              <a:off x="4888" y="3115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5" name="Line 56"/>
            <p:cNvSpPr>
              <a:spLocks noChangeShapeType="1"/>
            </p:cNvSpPr>
            <p:nvPr/>
          </p:nvSpPr>
          <p:spPr bwMode="auto">
            <a:xfrm flipV="1">
              <a:off x="4648" y="3115"/>
              <a:ext cx="0" cy="43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8153" name="Text Box 57"/>
            <p:cNvSpPr txBox="1">
              <a:spLocks noChangeArrowheads="1"/>
            </p:cNvSpPr>
            <p:nvPr/>
          </p:nvSpPr>
          <p:spPr bwMode="auto">
            <a:xfrm>
              <a:off x="4150" y="3831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CP</a:t>
              </a:r>
            </a:p>
          </p:txBody>
        </p:sp>
        <p:grpSp>
          <p:nvGrpSpPr>
            <p:cNvPr id="60437" name="Group 58"/>
            <p:cNvGrpSpPr>
              <a:grpSpLocks/>
            </p:cNvGrpSpPr>
            <p:nvPr/>
          </p:nvGrpSpPr>
          <p:grpSpPr bwMode="auto">
            <a:xfrm>
              <a:off x="4600" y="3019"/>
              <a:ext cx="96" cy="96"/>
              <a:chOff x="3120" y="3744"/>
              <a:chExt cx="96" cy="96"/>
            </a:xfrm>
          </p:grpSpPr>
          <p:sp>
            <p:nvSpPr>
              <p:cNvPr id="60450" name="Line 5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51" name="Line 6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438" name="Rectangle 62"/>
            <p:cNvSpPr>
              <a:spLocks noChangeArrowheads="1"/>
            </p:cNvSpPr>
            <p:nvPr/>
          </p:nvSpPr>
          <p:spPr bwMode="auto">
            <a:xfrm>
              <a:off x="4695" y="3385"/>
              <a:ext cx="363" cy="27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0439" name="Line 63"/>
            <p:cNvSpPr>
              <a:spLocks noChangeShapeType="1"/>
            </p:cNvSpPr>
            <p:nvPr/>
          </p:nvSpPr>
          <p:spPr bwMode="auto">
            <a:xfrm>
              <a:off x="4786" y="3657"/>
              <a:ext cx="0" cy="3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0" name="Line 64"/>
            <p:cNvSpPr>
              <a:spLocks noChangeShapeType="1"/>
            </p:cNvSpPr>
            <p:nvPr/>
          </p:nvSpPr>
          <p:spPr bwMode="auto">
            <a:xfrm>
              <a:off x="4922" y="3657"/>
              <a:ext cx="0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1" name="Line 65"/>
            <p:cNvSpPr>
              <a:spLocks noChangeShapeType="1"/>
            </p:cNvSpPr>
            <p:nvPr/>
          </p:nvSpPr>
          <p:spPr bwMode="auto">
            <a:xfrm>
              <a:off x="4922" y="3793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2" name="Line 66"/>
            <p:cNvSpPr>
              <a:spLocks noChangeShapeType="1"/>
            </p:cNvSpPr>
            <p:nvPr/>
          </p:nvSpPr>
          <p:spPr bwMode="auto">
            <a:xfrm flipV="1">
              <a:off x="5148" y="2478"/>
              <a:ext cx="0" cy="1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3" name="Line 67"/>
            <p:cNvSpPr>
              <a:spLocks noChangeShapeType="1"/>
            </p:cNvSpPr>
            <p:nvPr/>
          </p:nvSpPr>
          <p:spPr bwMode="auto">
            <a:xfrm>
              <a:off x="4786" y="2478"/>
              <a:ext cx="3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4" name="Rectangle 68"/>
            <p:cNvSpPr>
              <a:spLocks noChangeArrowheads="1"/>
            </p:cNvSpPr>
            <p:nvPr/>
          </p:nvSpPr>
          <p:spPr bwMode="auto">
            <a:xfrm>
              <a:off x="4150" y="2289"/>
              <a:ext cx="1043" cy="1587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0445" name="Oval 69"/>
            <p:cNvSpPr>
              <a:spLocks noChangeArrowheads="1"/>
            </p:cNvSpPr>
            <p:nvPr/>
          </p:nvSpPr>
          <p:spPr bwMode="auto">
            <a:xfrm>
              <a:off x="4786" y="3430"/>
              <a:ext cx="181" cy="182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0446" name="Line 70"/>
            <p:cNvSpPr>
              <a:spLocks noChangeShapeType="1"/>
            </p:cNvSpPr>
            <p:nvPr/>
          </p:nvSpPr>
          <p:spPr bwMode="auto">
            <a:xfrm>
              <a:off x="4876" y="3430"/>
              <a:ext cx="0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71"/>
            <p:cNvSpPr>
              <a:spLocks noChangeShapeType="1"/>
            </p:cNvSpPr>
            <p:nvPr/>
          </p:nvSpPr>
          <p:spPr bwMode="auto">
            <a:xfrm>
              <a:off x="4786" y="3521"/>
              <a:ext cx="1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8168" name="Rectangle 72"/>
            <p:cNvSpPr>
              <a:spLocks noChangeArrowheads="1"/>
            </p:cNvSpPr>
            <p:nvPr/>
          </p:nvSpPr>
          <p:spPr bwMode="auto">
            <a:xfrm>
              <a:off x="4785" y="288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0449" name="Line 73"/>
            <p:cNvSpPr>
              <a:spLocks noChangeShapeType="1"/>
            </p:cNvSpPr>
            <p:nvPr/>
          </p:nvSpPr>
          <p:spPr bwMode="auto">
            <a:xfrm>
              <a:off x="4649" y="3423"/>
              <a:ext cx="0" cy="63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60425" name="Picture 7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64" name="Line 100"/>
          <p:cNvSpPr>
            <a:spLocks noChangeShapeType="1"/>
          </p:cNvSpPr>
          <p:nvPr/>
        </p:nvSpPr>
        <p:spPr bwMode="auto">
          <a:xfrm>
            <a:off x="4781550" y="5733256"/>
            <a:ext cx="647700" cy="1589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33" grpId="0"/>
      <p:bldP spid="6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4"/>
          <p:cNvGrpSpPr>
            <a:grpSpLocks/>
          </p:cNvGrpSpPr>
          <p:nvPr/>
        </p:nvGrpSpPr>
        <p:grpSpPr bwMode="auto">
          <a:xfrm>
            <a:off x="685800" y="1142998"/>
            <a:ext cx="3276600" cy="584200"/>
            <a:chOff x="96" y="816"/>
            <a:chExt cx="2064" cy="368"/>
          </a:xfrm>
        </p:grpSpPr>
        <p:sp>
          <p:nvSpPr>
            <p:cNvPr id="360453" name="Text Box 5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1532" name="Line 6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443" name="Group 7"/>
          <p:cNvGrpSpPr>
            <a:grpSpLocks/>
          </p:cNvGrpSpPr>
          <p:nvPr/>
        </p:nvGrpSpPr>
        <p:grpSpPr bwMode="auto">
          <a:xfrm>
            <a:off x="762000" y="1828800"/>
            <a:ext cx="4343400" cy="2417763"/>
            <a:chOff x="576" y="1536"/>
            <a:chExt cx="2736" cy="1523"/>
          </a:xfrm>
        </p:grpSpPr>
        <p:sp>
          <p:nvSpPr>
            <p:cNvPr id="360456" name="Text Box 8"/>
            <p:cNvSpPr txBox="1">
              <a:spLocks noChangeArrowheads="1"/>
            </p:cNvSpPr>
            <p:nvPr/>
          </p:nvSpPr>
          <p:spPr bwMode="auto">
            <a:xfrm>
              <a:off x="576" y="1536"/>
              <a:ext cx="2736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  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T           R   S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  </a:t>
              </a:r>
              <a:endParaRPr lang="en-US" altLang="zh-CN" b="1" baseline="-30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1           0    1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1  0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 × </a:t>
              </a:r>
            </a:p>
          </p:txBody>
        </p:sp>
        <p:sp>
          <p:nvSpPr>
            <p:cNvPr id="61523" name="Line 9"/>
            <p:cNvSpPr>
              <a:spLocks noChangeShapeType="1"/>
            </p:cNvSpPr>
            <p:nvPr/>
          </p:nvSpPr>
          <p:spPr bwMode="auto">
            <a:xfrm flipH="1">
              <a:off x="1765" y="1549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4" name="Line 10"/>
            <p:cNvSpPr>
              <a:spLocks noChangeShapeType="1"/>
            </p:cNvSpPr>
            <p:nvPr/>
          </p:nvSpPr>
          <p:spPr bwMode="auto">
            <a:xfrm>
              <a:off x="576" y="1824"/>
              <a:ext cx="2736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5" name="Line 11"/>
            <p:cNvSpPr>
              <a:spLocks noChangeShapeType="1"/>
            </p:cNvSpPr>
            <p:nvPr/>
          </p:nvSpPr>
          <p:spPr bwMode="auto">
            <a:xfrm>
              <a:off x="1056" y="168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6" name="Line 12"/>
            <p:cNvSpPr>
              <a:spLocks noChangeShapeType="1"/>
            </p:cNvSpPr>
            <p:nvPr/>
          </p:nvSpPr>
          <p:spPr bwMode="auto">
            <a:xfrm>
              <a:off x="1056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7" name="Line 13"/>
            <p:cNvSpPr>
              <a:spLocks noChangeShapeType="1"/>
            </p:cNvSpPr>
            <p:nvPr/>
          </p:nvSpPr>
          <p:spPr bwMode="auto">
            <a:xfrm>
              <a:off x="1056" y="230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8" name="Line 14"/>
            <p:cNvSpPr>
              <a:spLocks noChangeShapeType="1"/>
            </p:cNvSpPr>
            <p:nvPr/>
          </p:nvSpPr>
          <p:spPr bwMode="auto">
            <a:xfrm>
              <a:off x="1056" y="259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9" name="Line 15"/>
            <p:cNvSpPr>
              <a:spLocks noChangeShapeType="1"/>
            </p:cNvSpPr>
            <p:nvPr/>
          </p:nvSpPr>
          <p:spPr bwMode="auto">
            <a:xfrm>
              <a:off x="1056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0" name="Line 16"/>
            <p:cNvSpPr>
              <a:spLocks noChangeShapeType="1"/>
            </p:cNvSpPr>
            <p:nvPr/>
          </p:nvSpPr>
          <p:spPr bwMode="auto">
            <a:xfrm flipH="1">
              <a:off x="2400" y="1584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62000" y="4343400"/>
            <a:ext cx="4343400" cy="2209800"/>
            <a:chOff x="1296" y="1200"/>
            <a:chExt cx="2736" cy="1392"/>
          </a:xfrm>
        </p:grpSpPr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3485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2938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2390" y="2153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1843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90" name="Rectangle 42"/>
            <p:cNvSpPr>
              <a:spLocks noChangeArrowheads="1"/>
            </p:cNvSpPr>
            <p:nvPr/>
          </p:nvSpPr>
          <p:spPr bwMode="auto">
            <a:xfrm>
              <a:off x="1296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60491" name="Rectangle 43"/>
            <p:cNvSpPr>
              <a:spLocks noChangeArrowheads="1"/>
            </p:cNvSpPr>
            <p:nvPr/>
          </p:nvSpPr>
          <p:spPr bwMode="auto">
            <a:xfrm>
              <a:off x="3485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0</a:t>
              </a:r>
            </a:p>
          </p:txBody>
        </p:sp>
        <p:sp>
          <p:nvSpPr>
            <p:cNvPr id="360492" name="Rectangle 44"/>
            <p:cNvSpPr>
              <a:spLocks noChangeArrowheads="1"/>
            </p:cNvSpPr>
            <p:nvPr/>
          </p:nvSpPr>
          <p:spPr bwMode="auto">
            <a:xfrm>
              <a:off x="2938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60493" name="Rectangle 45"/>
            <p:cNvSpPr>
              <a:spLocks noChangeArrowheads="1"/>
            </p:cNvSpPr>
            <p:nvPr/>
          </p:nvSpPr>
          <p:spPr bwMode="auto">
            <a:xfrm>
              <a:off x="2390" y="1713"/>
              <a:ext cx="548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60494" name="Rectangle 46"/>
            <p:cNvSpPr>
              <a:spLocks noChangeArrowheads="1"/>
            </p:cNvSpPr>
            <p:nvPr/>
          </p:nvSpPr>
          <p:spPr bwMode="auto">
            <a:xfrm>
              <a:off x="1843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95" name="Rectangle 47"/>
            <p:cNvSpPr>
              <a:spLocks noChangeArrowheads="1"/>
            </p:cNvSpPr>
            <p:nvPr/>
          </p:nvSpPr>
          <p:spPr bwMode="auto">
            <a:xfrm>
              <a:off x="1296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96" name="Rectangle 48"/>
            <p:cNvSpPr>
              <a:spLocks noChangeArrowheads="1"/>
            </p:cNvSpPr>
            <p:nvPr/>
          </p:nvSpPr>
          <p:spPr bwMode="auto">
            <a:xfrm>
              <a:off x="3485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360497" name="Rectangle 49"/>
            <p:cNvSpPr>
              <a:spLocks noChangeArrowheads="1"/>
            </p:cNvSpPr>
            <p:nvPr/>
          </p:nvSpPr>
          <p:spPr bwMode="auto">
            <a:xfrm>
              <a:off x="2938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360498" name="Rectangle 50"/>
            <p:cNvSpPr>
              <a:spLocks noChangeArrowheads="1"/>
            </p:cNvSpPr>
            <p:nvPr/>
          </p:nvSpPr>
          <p:spPr bwMode="auto">
            <a:xfrm>
              <a:off x="2390" y="1274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360499" name="Rectangle 51"/>
            <p:cNvSpPr>
              <a:spLocks noChangeArrowheads="1"/>
            </p:cNvSpPr>
            <p:nvPr/>
          </p:nvSpPr>
          <p:spPr bwMode="auto">
            <a:xfrm>
              <a:off x="1843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360500" name="Rectangle 52"/>
            <p:cNvSpPr>
              <a:spLocks noChangeArrowheads="1"/>
            </p:cNvSpPr>
            <p:nvPr/>
          </p:nvSpPr>
          <p:spPr bwMode="auto">
            <a:xfrm>
              <a:off x="1296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1509" name="Line 53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0" name="Line 54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1" name="Line 55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2" name="Line 56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3" name="Line 57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4" name="Line 58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5" name="Line 59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6" name="Line 60"/>
            <p:cNvSpPr>
              <a:spLocks noChangeShapeType="1"/>
            </p:cNvSpPr>
            <p:nvPr/>
          </p:nvSpPr>
          <p:spPr bwMode="auto">
            <a:xfrm>
              <a:off x="2938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7" name="Line 61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8" name="Line 62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9" name="Line 63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459" y="1200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RS</a:t>
              </a:r>
              <a:endParaRPr lang="en-US" altLang="zh-CN" sz="20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sp>
        <p:nvSpPr>
          <p:cNvPr id="61445" name="Oval 95"/>
          <p:cNvSpPr>
            <a:spLocks noChangeArrowheads="1"/>
          </p:cNvSpPr>
          <p:nvPr/>
        </p:nvSpPr>
        <p:spPr bwMode="auto">
          <a:xfrm>
            <a:off x="2514600" y="5229200"/>
            <a:ext cx="16764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61446" name="Oval 96"/>
          <p:cNvSpPr>
            <a:spLocks noChangeArrowheads="1"/>
          </p:cNvSpPr>
          <p:nvPr/>
        </p:nvSpPr>
        <p:spPr bwMode="auto">
          <a:xfrm>
            <a:off x="3399656" y="5919936"/>
            <a:ext cx="16764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61447" name="Group 97"/>
          <p:cNvGrpSpPr>
            <a:grpSpLocks/>
          </p:cNvGrpSpPr>
          <p:nvPr/>
        </p:nvGrpSpPr>
        <p:grpSpPr bwMode="auto">
          <a:xfrm>
            <a:off x="5827712" y="5301208"/>
            <a:ext cx="3352800" cy="579438"/>
            <a:chOff x="3408" y="2227"/>
            <a:chExt cx="2112" cy="365"/>
          </a:xfrm>
        </p:grpSpPr>
        <p:sp>
          <p:nvSpPr>
            <p:cNvPr id="360546" name="Text Box 98"/>
            <p:cNvSpPr txBox="1">
              <a:spLocks noChangeArrowheads="1"/>
            </p:cNvSpPr>
            <p:nvPr/>
          </p:nvSpPr>
          <p:spPr bwMode="auto">
            <a:xfrm>
              <a:off x="3408" y="2227"/>
              <a:ext cx="211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S 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3200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1493" name="Line 99"/>
            <p:cNvSpPr>
              <a:spLocks noChangeShapeType="1"/>
            </p:cNvSpPr>
            <p:nvPr/>
          </p:nvSpPr>
          <p:spPr bwMode="auto">
            <a:xfrm>
              <a:off x="4184" y="2272"/>
              <a:ext cx="111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8" name="Line 100"/>
          <p:cNvSpPr>
            <a:spLocks noChangeShapeType="1"/>
          </p:cNvSpPr>
          <p:nvPr/>
        </p:nvSpPr>
        <p:spPr bwMode="auto">
          <a:xfrm>
            <a:off x="5151439" y="5591283"/>
            <a:ext cx="647700" cy="1589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95963" y="1478954"/>
            <a:ext cx="2808287" cy="3678238"/>
            <a:chOff x="3787" y="1797"/>
            <a:chExt cx="1769" cy="2317"/>
          </a:xfrm>
        </p:grpSpPr>
        <p:grpSp>
          <p:nvGrpSpPr>
            <p:cNvPr id="61454" name="Group 104"/>
            <p:cNvGrpSpPr>
              <a:grpSpLocks/>
            </p:cNvGrpSpPr>
            <p:nvPr/>
          </p:nvGrpSpPr>
          <p:grpSpPr bwMode="auto">
            <a:xfrm>
              <a:off x="3969" y="1797"/>
              <a:ext cx="1474" cy="2317"/>
              <a:chOff x="4286" y="1888"/>
              <a:chExt cx="1474" cy="2317"/>
            </a:xfrm>
          </p:grpSpPr>
          <p:sp>
            <p:nvSpPr>
              <p:cNvPr id="61456" name="Rectangle 105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576" cy="36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57" name="Line 106"/>
              <p:cNvSpPr>
                <a:spLocks noChangeShapeType="1"/>
              </p:cNvSpPr>
              <p:nvPr/>
            </p:nvSpPr>
            <p:spPr bwMode="auto">
              <a:xfrm flipH="1">
                <a:off x="4558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58" name="Line 107"/>
              <p:cNvSpPr>
                <a:spLocks noChangeShapeType="1"/>
              </p:cNvSpPr>
              <p:nvPr/>
            </p:nvSpPr>
            <p:spPr bwMode="auto">
              <a:xfrm>
                <a:off x="4649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59" name="Line 108"/>
              <p:cNvSpPr>
                <a:spLocks noChangeShapeType="1"/>
              </p:cNvSpPr>
              <p:nvPr/>
            </p:nvSpPr>
            <p:spPr bwMode="auto">
              <a:xfrm>
                <a:off x="4649" y="2614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0" name="Rectangle 109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61" name="Line 110"/>
              <p:cNvSpPr>
                <a:spLocks noChangeShapeType="1"/>
              </p:cNvSpPr>
              <p:nvPr/>
            </p:nvSpPr>
            <p:spPr bwMode="auto">
              <a:xfrm>
                <a:off x="5012" y="2931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2" name="Line 111"/>
              <p:cNvSpPr>
                <a:spLocks noChangeShapeType="1"/>
              </p:cNvSpPr>
              <p:nvPr/>
            </p:nvSpPr>
            <p:spPr bwMode="auto">
              <a:xfrm>
                <a:off x="5148" y="2795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3" name="Line 112"/>
              <p:cNvSpPr>
                <a:spLocks noChangeShapeType="1"/>
              </p:cNvSpPr>
              <p:nvPr/>
            </p:nvSpPr>
            <p:spPr bwMode="auto">
              <a:xfrm>
                <a:off x="5148" y="293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4" name="Rectangle 113"/>
              <p:cNvSpPr>
                <a:spLocks noChangeArrowheads="1"/>
              </p:cNvSpPr>
              <p:nvPr/>
            </p:nvSpPr>
            <p:spPr bwMode="auto">
              <a:xfrm>
                <a:off x="4740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65" name="Rectangle 114"/>
              <p:cNvSpPr>
                <a:spLocks noChangeArrowheads="1"/>
              </p:cNvSpPr>
              <p:nvPr/>
            </p:nvSpPr>
            <p:spPr bwMode="auto">
              <a:xfrm>
                <a:off x="5239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66" name="Line 115"/>
              <p:cNvSpPr>
                <a:spLocks noChangeShapeType="1"/>
              </p:cNvSpPr>
              <p:nvPr/>
            </p:nvSpPr>
            <p:spPr bwMode="auto">
              <a:xfrm>
                <a:off x="5057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7" name="Line 116"/>
              <p:cNvSpPr>
                <a:spLocks noChangeShapeType="1"/>
              </p:cNvSpPr>
              <p:nvPr/>
            </p:nvSpPr>
            <p:spPr bwMode="auto">
              <a:xfrm flipH="1">
                <a:off x="4921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8" name="Line 117"/>
              <p:cNvSpPr>
                <a:spLocks noChangeShapeType="1"/>
              </p:cNvSpPr>
              <p:nvPr/>
            </p:nvSpPr>
            <p:spPr bwMode="auto">
              <a:xfrm>
                <a:off x="4921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9" name="Line 118"/>
              <p:cNvSpPr>
                <a:spLocks noChangeShapeType="1"/>
              </p:cNvSpPr>
              <p:nvPr/>
            </p:nvSpPr>
            <p:spPr bwMode="auto">
              <a:xfrm>
                <a:off x="5284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0" name="Line 119"/>
              <p:cNvSpPr>
                <a:spLocks noChangeShapeType="1"/>
              </p:cNvSpPr>
              <p:nvPr/>
            </p:nvSpPr>
            <p:spPr bwMode="auto">
              <a:xfrm>
                <a:off x="5284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1" name="Line 120"/>
              <p:cNvSpPr>
                <a:spLocks noChangeShapeType="1"/>
              </p:cNvSpPr>
              <p:nvPr/>
            </p:nvSpPr>
            <p:spPr bwMode="auto">
              <a:xfrm>
                <a:off x="5420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2" name="Line 121"/>
              <p:cNvSpPr>
                <a:spLocks noChangeShapeType="1"/>
              </p:cNvSpPr>
              <p:nvPr/>
            </p:nvSpPr>
            <p:spPr bwMode="auto">
              <a:xfrm>
                <a:off x="4876" y="2614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3" name="Line 122"/>
              <p:cNvSpPr>
                <a:spLocks noChangeShapeType="1"/>
              </p:cNvSpPr>
              <p:nvPr/>
            </p:nvSpPr>
            <p:spPr bwMode="auto">
              <a:xfrm>
                <a:off x="4876" y="270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4" name="Line 123"/>
              <p:cNvSpPr>
                <a:spLocks noChangeShapeType="1"/>
              </p:cNvSpPr>
              <p:nvPr/>
            </p:nvSpPr>
            <p:spPr bwMode="auto">
              <a:xfrm>
                <a:off x="5148" y="2704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5" name="Line 124"/>
              <p:cNvSpPr>
                <a:spLocks noChangeShapeType="1"/>
              </p:cNvSpPr>
              <p:nvPr/>
            </p:nvSpPr>
            <p:spPr bwMode="auto">
              <a:xfrm>
                <a:off x="5057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6" name="Line 125"/>
              <p:cNvSpPr>
                <a:spLocks noChangeShapeType="1"/>
              </p:cNvSpPr>
              <p:nvPr/>
            </p:nvSpPr>
            <p:spPr bwMode="auto">
              <a:xfrm>
                <a:off x="5329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7" name="Line 126"/>
              <p:cNvSpPr>
                <a:spLocks noChangeShapeType="1"/>
              </p:cNvSpPr>
              <p:nvPr/>
            </p:nvSpPr>
            <p:spPr bwMode="auto">
              <a:xfrm flipV="1">
                <a:off x="4604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8" name="Line 127"/>
              <p:cNvSpPr>
                <a:spLocks noChangeShapeType="1"/>
              </p:cNvSpPr>
              <p:nvPr/>
            </p:nvSpPr>
            <p:spPr bwMode="auto">
              <a:xfrm flipV="1">
                <a:off x="4876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9" name="Line 128"/>
              <p:cNvSpPr>
                <a:spLocks noChangeShapeType="1"/>
              </p:cNvSpPr>
              <p:nvPr/>
            </p:nvSpPr>
            <p:spPr bwMode="auto">
              <a:xfrm>
                <a:off x="4830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0" name="Line 129"/>
              <p:cNvSpPr>
                <a:spLocks noChangeShapeType="1"/>
              </p:cNvSpPr>
              <p:nvPr/>
            </p:nvSpPr>
            <p:spPr bwMode="auto">
              <a:xfrm flipH="1">
                <a:off x="4286" y="3748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1" name="Line 130"/>
              <p:cNvSpPr>
                <a:spLocks noChangeShapeType="1"/>
              </p:cNvSpPr>
              <p:nvPr/>
            </p:nvSpPr>
            <p:spPr bwMode="auto">
              <a:xfrm flipV="1">
                <a:off x="4286" y="2115"/>
                <a:ext cx="0" cy="163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2" name="Line 131"/>
              <p:cNvSpPr>
                <a:spLocks noChangeShapeType="1"/>
              </p:cNvSpPr>
              <p:nvPr/>
            </p:nvSpPr>
            <p:spPr bwMode="auto">
              <a:xfrm>
                <a:off x="4286" y="2118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3" name="Line 132"/>
              <p:cNvSpPr>
                <a:spLocks noChangeShapeType="1"/>
              </p:cNvSpPr>
              <p:nvPr/>
            </p:nvSpPr>
            <p:spPr bwMode="auto">
              <a:xfrm>
                <a:off x="4876" y="2160"/>
                <a:ext cx="8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4" name="Line 133"/>
              <p:cNvSpPr>
                <a:spLocks noChangeShapeType="1"/>
              </p:cNvSpPr>
              <p:nvPr/>
            </p:nvSpPr>
            <p:spPr bwMode="auto">
              <a:xfrm>
                <a:off x="5760" y="2160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82" name="Rectangle 134"/>
              <p:cNvSpPr>
                <a:spLocks noChangeArrowheads="1"/>
              </p:cNvSpPr>
              <p:nvPr/>
            </p:nvSpPr>
            <p:spPr bwMode="auto">
              <a:xfrm>
                <a:off x="4558" y="3974"/>
                <a:ext cx="8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     S   R </a:t>
                </a:r>
              </a:p>
            </p:txBody>
          </p:sp>
          <p:sp>
            <p:nvSpPr>
              <p:cNvPr id="61486" name="Line 135"/>
              <p:cNvSpPr>
                <a:spLocks noChangeShapeType="1"/>
              </p:cNvSpPr>
              <p:nvPr/>
            </p:nvSpPr>
            <p:spPr bwMode="auto">
              <a:xfrm>
                <a:off x="5511" y="374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84" name="Rectangle 136"/>
              <p:cNvSpPr>
                <a:spLocks noChangeArrowheads="1"/>
              </p:cNvSpPr>
              <p:nvPr/>
            </p:nvSpPr>
            <p:spPr bwMode="auto">
              <a:xfrm>
                <a:off x="4830" y="238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360585" name="Rectangle 137"/>
              <p:cNvSpPr>
                <a:spLocks noChangeArrowheads="1"/>
              </p:cNvSpPr>
              <p:nvPr/>
            </p:nvSpPr>
            <p:spPr bwMode="auto">
              <a:xfrm>
                <a:off x="4785" y="2205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1489" name="Line 138"/>
              <p:cNvSpPr>
                <a:spLocks noChangeShapeType="1"/>
              </p:cNvSpPr>
              <p:nvPr/>
            </p:nvSpPr>
            <p:spPr bwMode="auto">
              <a:xfrm>
                <a:off x="455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87" name="Rectangle 139"/>
              <p:cNvSpPr>
                <a:spLocks noChangeArrowheads="1"/>
              </p:cNvSpPr>
              <p:nvPr/>
            </p:nvSpPr>
            <p:spPr bwMode="auto">
              <a:xfrm>
                <a:off x="4513" y="225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1491" name="Line 140"/>
              <p:cNvSpPr>
                <a:spLocks noChangeShapeType="1"/>
              </p:cNvSpPr>
              <p:nvPr/>
            </p:nvSpPr>
            <p:spPr bwMode="auto">
              <a:xfrm>
                <a:off x="5511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455" name="Rectangle 141"/>
            <p:cNvSpPr>
              <a:spLocks noChangeArrowheads="1"/>
            </p:cNvSpPr>
            <p:nvPr/>
          </p:nvSpPr>
          <p:spPr bwMode="auto">
            <a:xfrm>
              <a:off x="3787" y="1933"/>
              <a:ext cx="1769" cy="186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1452" name="Picture 9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5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6" grpId="0" animBg="1"/>
      <p:bldP spid="614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32"/>
          <p:cNvGrpSpPr>
            <a:grpSpLocks/>
          </p:cNvGrpSpPr>
          <p:nvPr/>
        </p:nvGrpSpPr>
        <p:grpSpPr bwMode="auto">
          <a:xfrm>
            <a:off x="152400" y="457200"/>
            <a:ext cx="7588250" cy="579438"/>
            <a:chOff x="96" y="288"/>
            <a:chExt cx="4416" cy="365"/>
          </a:xfrm>
        </p:grpSpPr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96" y="288"/>
              <a:ext cx="441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812800" indent="34766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　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　</a:t>
              </a:r>
              <a:r>
                <a:rPr lang="en-US" altLang="zh-CN" i="1" dirty="0" smtClean="0">
                  <a:solidFill>
                    <a:schemeClr val="bg1"/>
                  </a:solidFill>
                  <a:latin typeface="宋体" pitchFamily="2" charset="-122"/>
                </a:rPr>
                <a:t>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T‘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）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62549" name="Line 18"/>
            <p:cNvSpPr>
              <a:spLocks noChangeShapeType="1"/>
            </p:cNvSpPr>
            <p:nvPr/>
          </p:nvSpPr>
          <p:spPr bwMode="auto">
            <a:xfrm>
              <a:off x="1392" y="480"/>
              <a:ext cx="51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467" name="Group 19"/>
          <p:cNvGrpSpPr>
            <a:grpSpLocks/>
          </p:cNvGrpSpPr>
          <p:nvPr/>
        </p:nvGrpSpPr>
        <p:grpSpPr bwMode="auto">
          <a:xfrm>
            <a:off x="685800" y="1143000"/>
            <a:ext cx="3581400" cy="579438"/>
            <a:chOff x="96" y="816"/>
            <a:chExt cx="2064" cy="365"/>
          </a:xfrm>
        </p:grpSpPr>
        <p:sp>
          <p:nvSpPr>
            <p:cNvPr id="386068" name="Text Box 20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         </a:t>
              </a:r>
              <a:r>
                <a:rPr lang="en-US" altLang="zh-CN" dirty="0" smtClean="0">
                  <a:latin typeface="Arial" charset="0"/>
                </a:rPr>
                <a:t>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2547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468" name="Group 22"/>
          <p:cNvGrpSpPr>
            <a:grpSpLocks/>
          </p:cNvGrpSpPr>
          <p:nvPr/>
        </p:nvGrpSpPr>
        <p:grpSpPr bwMode="auto">
          <a:xfrm>
            <a:off x="533400" y="1774825"/>
            <a:ext cx="4267200" cy="2401167"/>
            <a:chOff x="576" y="1536"/>
            <a:chExt cx="2736" cy="1600"/>
          </a:xfrm>
        </p:grpSpPr>
        <p:sp>
          <p:nvSpPr>
            <p:cNvPr id="386071" name="Text Box 23"/>
            <p:cNvSpPr txBox="1">
              <a:spLocks noChangeArrowheads="1"/>
            </p:cNvSpPr>
            <p:nvPr/>
          </p:nvSpPr>
          <p:spPr bwMode="auto">
            <a:xfrm>
              <a:off x="576" y="1536"/>
              <a:ext cx="2736" cy="16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     K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1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　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zh-CN" altLang="en-US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sz="105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zh-CN" altLang="en-US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　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zh-CN" altLang="en-US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　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62538" name="Line 24"/>
            <p:cNvSpPr>
              <a:spLocks noChangeShapeType="1"/>
            </p:cNvSpPr>
            <p:nvPr/>
          </p:nvSpPr>
          <p:spPr bwMode="auto">
            <a:xfrm flipH="1">
              <a:off x="1765" y="1549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9" name="Line 25"/>
            <p:cNvSpPr>
              <a:spLocks noChangeShapeType="1"/>
            </p:cNvSpPr>
            <p:nvPr/>
          </p:nvSpPr>
          <p:spPr bwMode="auto">
            <a:xfrm>
              <a:off x="576" y="1824"/>
              <a:ext cx="2736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0" name="Line 26"/>
            <p:cNvSpPr>
              <a:spLocks noChangeShapeType="1"/>
            </p:cNvSpPr>
            <p:nvPr/>
          </p:nvSpPr>
          <p:spPr bwMode="auto">
            <a:xfrm>
              <a:off x="1056" y="168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1" name="Line 27"/>
            <p:cNvSpPr>
              <a:spLocks noChangeShapeType="1"/>
            </p:cNvSpPr>
            <p:nvPr/>
          </p:nvSpPr>
          <p:spPr bwMode="auto">
            <a:xfrm>
              <a:off x="1056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2" name="Line 28"/>
            <p:cNvSpPr>
              <a:spLocks noChangeShapeType="1"/>
            </p:cNvSpPr>
            <p:nvPr/>
          </p:nvSpPr>
          <p:spPr bwMode="auto">
            <a:xfrm>
              <a:off x="1056" y="230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3" name="Line 29"/>
            <p:cNvSpPr>
              <a:spLocks noChangeShapeType="1"/>
            </p:cNvSpPr>
            <p:nvPr/>
          </p:nvSpPr>
          <p:spPr bwMode="auto">
            <a:xfrm>
              <a:off x="1056" y="259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4" name="Line 30"/>
            <p:cNvSpPr>
              <a:spLocks noChangeShapeType="1"/>
            </p:cNvSpPr>
            <p:nvPr/>
          </p:nvSpPr>
          <p:spPr bwMode="auto">
            <a:xfrm>
              <a:off x="1056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5" name="Line 31"/>
            <p:cNvSpPr>
              <a:spLocks noChangeShapeType="1"/>
            </p:cNvSpPr>
            <p:nvPr/>
          </p:nvSpPr>
          <p:spPr bwMode="auto">
            <a:xfrm flipH="1">
              <a:off x="2400" y="1584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029200" y="2133600"/>
            <a:ext cx="3886200" cy="1905000"/>
            <a:chOff x="1296" y="1200"/>
            <a:chExt cx="2736" cy="1392"/>
          </a:xfrm>
        </p:grpSpPr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485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0</a:t>
              </a: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2938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86084" name="Rectangle 36"/>
            <p:cNvSpPr>
              <a:spLocks noChangeArrowheads="1"/>
            </p:cNvSpPr>
            <p:nvPr/>
          </p:nvSpPr>
          <p:spPr bwMode="auto">
            <a:xfrm>
              <a:off x="2390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86085" name="Rectangle 37"/>
            <p:cNvSpPr>
              <a:spLocks noChangeArrowheads="1"/>
            </p:cNvSpPr>
            <p:nvPr/>
          </p:nvSpPr>
          <p:spPr bwMode="auto">
            <a:xfrm>
              <a:off x="1843" y="2154"/>
              <a:ext cx="551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086" name="Rectangle 38"/>
            <p:cNvSpPr>
              <a:spLocks noChangeArrowheads="1"/>
            </p:cNvSpPr>
            <p:nvPr/>
          </p:nvSpPr>
          <p:spPr bwMode="auto">
            <a:xfrm>
              <a:off x="1296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86087" name="Rectangle 39"/>
            <p:cNvSpPr>
              <a:spLocks noChangeArrowheads="1"/>
            </p:cNvSpPr>
            <p:nvPr/>
          </p:nvSpPr>
          <p:spPr bwMode="auto">
            <a:xfrm>
              <a:off x="3485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0</a:t>
              </a:r>
            </a:p>
          </p:txBody>
        </p:sp>
        <p:sp>
          <p:nvSpPr>
            <p:cNvPr id="386088" name="Rectangle 40"/>
            <p:cNvSpPr>
              <a:spLocks noChangeArrowheads="1"/>
            </p:cNvSpPr>
            <p:nvPr/>
          </p:nvSpPr>
          <p:spPr bwMode="auto">
            <a:xfrm>
              <a:off x="2938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386089" name="Rectangle 41"/>
            <p:cNvSpPr>
              <a:spLocks noChangeArrowheads="1"/>
            </p:cNvSpPr>
            <p:nvPr/>
          </p:nvSpPr>
          <p:spPr bwMode="auto">
            <a:xfrm>
              <a:off x="2390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090" name="Rectangle 42"/>
            <p:cNvSpPr>
              <a:spLocks noChangeArrowheads="1"/>
            </p:cNvSpPr>
            <p:nvPr/>
          </p:nvSpPr>
          <p:spPr bwMode="auto">
            <a:xfrm>
              <a:off x="1843" y="1713"/>
              <a:ext cx="551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091" name="Rectangle 43"/>
            <p:cNvSpPr>
              <a:spLocks noChangeArrowheads="1"/>
            </p:cNvSpPr>
            <p:nvPr/>
          </p:nvSpPr>
          <p:spPr bwMode="auto">
            <a:xfrm>
              <a:off x="1296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092" name="Rectangle 44"/>
            <p:cNvSpPr>
              <a:spLocks noChangeArrowheads="1"/>
            </p:cNvSpPr>
            <p:nvPr/>
          </p:nvSpPr>
          <p:spPr bwMode="auto">
            <a:xfrm>
              <a:off x="3485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386093" name="Rectangle 45"/>
            <p:cNvSpPr>
              <a:spLocks noChangeArrowheads="1"/>
            </p:cNvSpPr>
            <p:nvPr/>
          </p:nvSpPr>
          <p:spPr bwMode="auto">
            <a:xfrm>
              <a:off x="2938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386094" name="Rectangle 46"/>
            <p:cNvSpPr>
              <a:spLocks noChangeArrowheads="1"/>
            </p:cNvSpPr>
            <p:nvPr/>
          </p:nvSpPr>
          <p:spPr bwMode="auto">
            <a:xfrm>
              <a:off x="2390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386095" name="Rectangle 47"/>
            <p:cNvSpPr>
              <a:spLocks noChangeArrowheads="1"/>
            </p:cNvSpPr>
            <p:nvPr/>
          </p:nvSpPr>
          <p:spPr bwMode="auto">
            <a:xfrm>
              <a:off x="1843" y="1274"/>
              <a:ext cx="551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386096" name="Rectangle 48"/>
            <p:cNvSpPr>
              <a:spLocks noChangeArrowheads="1"/>
            </p:cNvSpPr>
            <p:nvPr/>
          </p:nvSpPr>
          <p:spPr bwMode="auto">
            <a:xfrm>
              <a:off x="1296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2524" name="Line 49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5" name="Line 50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6" name="Line 51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7" name="Line 52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8" name="Line 53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Line 54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0" name="Line 55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56"/>
            <p:cNvSpPr>
              <a:spLocks noChangeShapeType="1"/>
            </p:cNvSpPr>
            <p:nvPr/>
          </p:nvSpPr>
          <p:spPr bwMode="auto">
            <a:xfrm>
              <a:off x="2938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Line 57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3" name="Line 58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4" name="Line 59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6108" name="Text Box 60"/>
            <p:cNvSpPr txBox="1">
              <a:spLocks noChangeArrowheads="1"/>
            </p:cNvSpPr>
            <p:nvPr/>
          </p:nvSpPr>
          <p:spPr bwMode="auto">
            <a:xfrm>
              <a:off x="1459" y="1200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JK</a:t>
              </a:r>
              <a:endPara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6109" name="Text Box 61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62000" y="4724400"/>
            <a:ext cx="3886200" cy="1905000"/>
            <a:chOff x="1296" y="1200"/>
            <a:chExt cx="2736" cy="1392"/>
          </a:xfrm>
        </p:grpSpPr>
        <p:sp>
          <p:nvSpPr>
            <p:cNvPr id="386111" name="Rectangle 63"/>
            <p:cNvSpPr>
              <a:spLocks noChangeArrowheads="1"/>
            </p:cNvSpPr>
            <p:nvPr/>
          </p:nvSpPr>
          <p:spPr bwMode="auto">
            <a:xfrm>
              <a:off x="3485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112" name="Rectangle 64"/>
            <p:cNvSpPr>
              <a:spLocks noChangeArrowheads="1"/>
            </p:cNvSpPr>
            <p:nvPr/>
          </p:nvSpPr>
          <p:spPr bwMode="auto">
            <a:xfrm>
              <a:off x="2938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386113" name="Rectangle 65"/>
            <p:cNvSpPr>
              <a:spLocks noChangeArrowheads="1"/>
            </p:cNvSpPr>
            <p:nvPr/>
          </p:nvSpPr>
          <p:spPr bwMode="auto">
            <a:xfrm>
              <a:off x="2390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14" name="Rectangle 66"/>
            <p:cNvSpPr>
              <a:spLocks noChangeArrowheads="1"/>
            </p:cNvSpPr>
            <p:nvPr/>
          </p:nvSpPr>
          <p:spPr bwMode="auto">
            <a:xfrm>
              <a:off x="1843" y="2154"/>
              <a:ext cx="551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115" name="Rectangle 67"/>
            <p:cNvSpPr>
              <a:spLocks noChangeArrowheads="1"/>
            </p:cNvSpPr>
            <p:nvPr/>
          </p:nvSpPr>
          <p:spPr bwMode="auto">
            <a:xfrm>
              <a:off x="1296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86116" name="Rectangle 68"/>
            <p:cNvSpPr>
              <a:spLocks noChangeArrowheads="1"/>
            </p:cNvSpPr>
            <p:nvPr/>
          </p:nvSpPr>
          <p:spPr bwMode="auto">
            <a:xfrm>
              <a:off x="3485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2938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2390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1843" y="1713"/>
              <a:ext cx="551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1296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3485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2938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2390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1843" y="1274"/>
              <a:ext cx="551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1296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2496" name="Line 78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7" name="Line 79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8" name="Line 80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9" name="Line 81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0" name="Line 82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1" name="Line 83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2" name="Line 84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3" name="Line 85"/>
            <p:cNvSpPr>
              <a:spLocks noChangeShapeType="1"/>
            </p:cNvSpPr>
            <p:nvPr/>
          </p:nvSpPr>
          <p:spPr bwMode="auto">
            <a:xfrm>
              <a:off x="2938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4" name="Line 86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5" name="Line 87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6" name="Line 88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6137" name="Text Box 89"/>
            <p:cNvSpPr txBox="1">
              <a:spLocks noChangeArrowheads="1"/>
            </p:cNvSpPr>
            <p:nvPr/>
          </p:nvSpPr>
          <p:spPr bwMode="auto">
            <a:xfrm>
              <a:off x="1459" y="1200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JK</a:t>
              </a:r>
              <a:endPara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6138" name="Text Box 90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sp>
        <p:nvSpPr>
          <p:cNvPr id="386139" name="Text Box 91"/>
          <p:cNvSpPr txBox="1">
            <a:spLocks noChangeArrowheads="1"/>
          </p:cNvSpPr>
          <p:nvPr/>
        </p:nvSpPr>
        <p:spPr bwMode="auto">
          <a:xfrm>
            <a:off x="6324600" y="1524000"/>
            <a:ext cx="762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</a:p>
        </p:txBody>
      </p:sp>
      <p:sp>
        <p:nvSpPr>
          <p:cNvPr id="386140" name="Text Box 92"/>
          <p:cNvSpPr txBox="1">
            <a:spLocks noChangeArrowheads="1"/>
          </p:cNvSpPr>
          <p:nvPr/>
        </p:nvSpPr>
        <p:spPr bwMode="auto">
          <a:xfrm>
            <a:off x="2438400" y="4297363"/>
            <a:ext cx="762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386141" name="Oval 93"/>
          <p:cNvSpPr>
            <a:spLocks noChangeArrowheads="1"/>
          </p:cNvSpPr>
          <p:nvPr/>
        </p:nvSpPr>
        <p:spPr bwMode="auto">
          <a:xfrm>
            <a:off x="6477000" y="3352800"/>
            <a:ext cx="1447800" cy="6096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86142" name="Oval 94"/>
          <p:cNvSpPr>
            <a:spLocks noChangeArrowheads="1"/>
          </p:cNvSpPr>
          <p:nvPr/>
        </p:nvSpPr>
        <p:spPr bwMode="auto">
          <a:xfrm>
            <a:off x="3059113" y="5373688"/>
            <a:ext cx="1447800" cy="6096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5879712" y="4581128"/>
            <a:ext cx="2590800" cy="1169988"/>
            <a:chOff x="3696" y="2880"/>
            <a:chExt cx="1632" cy="737"/>
          </a:xfrm>
        </p:grpSpPr>
        <p:sp>
          <p:nvSpPr>
            <p:cNvPr id="386144" name="Text Box 96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</a:t>
              </a:r>
              <a:r>
                <a:rPr kumimoji="0" lang="en-US" altLang="zh-CN" sz="28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kumimoji="0" lang="en-US" altLang="zh-CN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 </a:t>
              </a:r>
              <a:r>
                <a:rPr kumimoji="0" lang="en-US" altLang="zh-CN" sz="28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2479" name="AutoShape 97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480" name="Line 98"/>
            <p:cNvSpPr>
              <a:spLocks noChangeShapeType="1"/>
            </p:cNvSpPr>
            <p:nvPr/>
          </p:nvSpPr>
          <p:spPr bwMode="auto">
            <a:xfrm>
              <a:off x="4608" y="2925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8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39" grpId="0" autoUpdateAnimBg="0"/>
      <p:bldP spid="386140" grpId="0" autoUpdateAnimBg="0"/>
      <p:bldP spid="386141" grpId="0" animBg="1"/>
      <p:bldP spid="3861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59338" y="1412875"/>
            <a:ext cx="3095625" cy="4057650"/>
            <a:chOff x="1791" y="1389"/>
            <a:chExt cx="1950" cy="2556"/>
          </a:xfrm>
        </p:grpSpPr>
        <p:grpSp>
          <p:nvGrpSpPr>
            <p:cNvPr id="63497" name="Group 5"/>
            <p:cNvGrpSpPr>
              <a:grpSpLocks/>
            </p:cNvGrpSpPr>
            <p:nvPr/>
          </p:nvGrpSpPr>
          <p:grpSpPr bwMode="auto">
            <a:xfrm>
              <a:off x="2018" y="1389"/>
              <a:ext cx="1633" cy="2556"/>
              <a:chOff x="2018" y="1389"/>
              <a:chExt cx="1633" cy="2556"/>
            </a:xfrm>
          </p:grpSpPr>
          <p:sp>
            <p:nvSpPr>
              <p:cNvPr id="63499" name="Rectangle 6"/>
              <p:cNvSpPr>
                <a:spLocks noChangeArrowheads="1"/>
              </p:cNvSpPr>
              <p:nvPr/>
            </p:nvSpPr>
            <p:spPr bwMode="auto">
              <a:xfrm>
                <a:off x="2336" y="1933"/>
                <a:ext cx="1044" cy="576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3500" name="Line 7"/>
              <p:cNvSpPr>
                <a:spLocks noChangeShapeType="1"/>
              </p:cNvSpPr>
              <p:nvPr/>
            </p:nvSpPr>
            <p:spPr bwMode="auto">
              <a:xfrm flipH="1">
                <a:off x="2699" y="2341"/>
                <a:ext cx="90" cy="1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1" name="Line 8"/>
              <p:cNvSpPr>
                <a:spLocks noChangeShapeType="1"/>
              </p:cNvSpPr>
              <p:nvPr/>
            </p:nvSpPr>
            <p:spPr bwMode="auto">
              <a:xfrm>
                <a:off x="2789" y="2341"/>
                <a:ext cx="91" cy="18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2" name="Line 9"/>
              <p:cNvSpPr>
                <a:spLocks noChangeShapeType="1"/>
              </p:cNvSpPr>
              <p:nvPr/>
            </p:nvSpPr>
            <p:spPr bwMode="auto">
              <a:xfrm>
                <a:off x="2789" y="2523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3" name="Rectangle 10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409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3504" name="Rectangle 11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409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3505" name="Line 12"/>
              <p:cNvSpPr>
                <a:spLocks noChangeShapeType="1"/>
              </p:cNvSpPr>
              <p:nvPr/>
            </p:nvSpPr>
            <p:spPr bwMode="auto">
              <a:xfrm>
                <a:off x="2562" y="3022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6" name="Line 13"/>
              <p:cNvSpPr>
                <a:spLocks noChangeShapeType="1"/>
              </p:cNvSpPr>
              <p:nvPr/>
            </p:nvSpPr>
            <p:spPr bwMode="auto">
              <a:xfrm>
                <a:off x="3016" y="3022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7" name="Line 14"/>
              <p:cNvSpPr>
                <a:spLocks noChangeShapeType="1"/>
              </p:cNvSpPr>
              <p:nvPr/>
            </p:nvSpPr>
            <p:spPr bwMode="auto">
              <a:xfrm flipV="1">
                <a:off x="2608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8" name="Line 15"/>
              <p:cNvSpPr>
                <a:spLocks noChangeShapeType="1"/>
              </p:cNvSpPr>
              <p:nvPr/>
            </p:nvSpPr>
            <p:spPr bwMode="auto">
              <a:xfrm flipV="1">
                <a:off x="3061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9" name="Line 16"/>
              <p:cNvSpPr>
                <a:spLocks noChangeShapeType="1"/>
              </p:cNvSpPr>
              <p:nvPr/>
            </p:nvSpPr>
            <p:spPr bwMode="auto">
              <a:xfrm>
                <a:off x="3061" y="1706"/>
                <a:ext cx="59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0" name="Line 17"/>
              <p:cNvSpPr>
                <a:spLocks noChangeShapeType="1"/>
              </p:cNvSpPr>
              <p:nvPr/>
            </p:nvSpPr>
            <p:spPr bwMode="auto">
              <a:xfrm>
                <a:off x="3606" y="1706"/>
                <a:ext cx="0" cy="149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1" name="Line 18"/>
              <p:cNvSpPr>
                <a:spLocks noChangeShapeType="1"/>
              </p:cNvSpPr>
              <p:nvPr/>
            </p:nvSpPr>
            <p:spPr bwMode="auto">
              <a:xfrm>
                <a:off x="3243" y="302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3243" y="3203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2381" y="302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2018" y="3203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2018" y="1706"/>
                <a:ext cx="59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2018" y="1706"/>
                <a:ext cx="0" cy="149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2472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3107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2010" name="Rectangle 26"/>
              <p:cNvSpPr>
                <a:spLocks noChangeArrowheads="1"/>
              </p:cNvSpPr>
              <p:nvPr/>
            </p:nvSpPr>
            <p:spPr bwMode="auto">
              <a:xfrm>
                <a:off x="2517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2011" name="Rectangle 27"/>
              <p:cNvSpPr>
                <a:spLocks noChangeArrowheads="1"/>
              </p:cNvSpPr>
              <p:nvPr/>
            </p:nvSpPr>
            <p:spPr bwMode="auto">
              <a:xfrm>
                <a:off x="2381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682012" name="Rectangle 28"/>
              <p:cNvSpPr>
                <a:spLocks noChangeArrowheads="1"/>
              </p:cNvSpPr>
              <p:nvPr/>
            </p:nvSpPr>
            <p:spPr bwMode="auto">
              <a:xfrm>
                <a:off x="2971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2013" name="Rectangle 29"/>
              <p:cNvSpPr>
                <a:spLocks noChangeArrowheads="1"/>
              </p:cNvSpPr>
              <p:nvPr/>
            </p:nvSpPr>
            <p:spPr bwMode="auto">
              <a:xfrm>
                <a:off x="3016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63523" name="Line 30"/>
              <p:cNvSpPr>
                <a:spLocks noChangeShapeType="1"/>
              </p:cNvSpPr>
              <p:nvPr/>
            </p:nvSpPr>
            <p:spPr bwMode="auto">
              <a:xfrm>
                <a:off x="2517" y="197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2015" name="Rectangle 31"/>
              <p:cNvSpPr>
                <a:spLocks noChangeArrowheads="1"/>
              </p:cNvSpPr>
              <p:nvPr/>
            </p:nvSpPr>
            <p:spPr bwMode="auto">
              <a:xfrm>
                <a:off x="2290" y="3657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J   CP  K</a:t>
                </a:r>
              </a:p>
            </p:txBody>
          </p:sp>
        </p:grpSp>
        <p:sp>
          <p:nvSpPr>
            <p:cNvPr id="63498" name="Rectangle 32"/>
            <p:cNvSpPr>
              <a:spLocks noChangeArrowheads="1"/>
            </p:cNvSpPr>
            <p:nvPr/>
          </p:nvSpPr>
          <p:spPr bwMode="auto">
            <a:xfrm>
              <a:off x="1791" y="1525"/>
              <a:ext cx="1950" cy="1905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3492" name="Picture 3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1619672" y="2636912"/>
            <a:ext cx="2590800" cy="1169988"/>
            <a:chOff x="3696" y="2880"/>
            <a:chExt cx="1632" cy="737"/>
          </a:xfrm>
        </p:grpSpPr>
        <p:sp>
          <p:nvSpPr>
            <p:cNvPr id="39" name="Text Box 96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</a:t>
              </a:r>
              <a:r>
                <a:rPr kumimoji="0" lang="en-US" altLang="zh-CN" sz="28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kumimoji="0" lang="en-US" altLang="zh-CN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 </a:t>
              </a:r>
              <a:r>
                <a:rPr kumimoji="0" lang="en-US" altLang="zh-CN" sz="28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0" name="AutoShape 97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4608" y="2925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45" name="Oval 53"/>
          <p:cNvSpPr>
            <a:spLocks noChangeArrowheads="1"/>
          </p:cNvSpPr>
          <p:nvPr/>
        </p:nvSpPr>
        <p:spPr bwMode="auto">
          <a:xfrm>
            <a:off x="7010400" y="1447800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R</a:t>
            </a:r>
          </a:p>
        </p:txBody>
      </p:sp>
      <p:grpSp>
        <p:nvGrpSpPr>
          <p:cNvPr id="64515" name="Group 2"/>
          <p:cNvGrpSpPr>
            <a:grpSpLocks/>
          </p:cNvGrpSpPr>
          <p:nvPr/>
        </p:nvGrpSpPr>
        <p:grpSpPr bwMode="auto">
          <a:xfrm>
            <a:off x="685800" y="1143000"/>
            <a:ext cx="3581400" cy="579438"/>
            <a:chOff x="96" y="816"/>
            <a:chExt cx="2064" cy="365"/>
          </a:xfrm>
        </p:grpSpPr>
        <p:sp>
          <p:nvSpPr>
            <p:cNvPr id="417795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RS         </a:t>
              </a:r>
              <a:r>
                <a:rPr lang="en-US" altLang="zh-CN">
                  <a:latin typeface="Arial" charset="0"/>
                </a:rPr>
                <a:t>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4572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4516" name="Group 5"/>
          <p:cNvGrpSpPr>
            <a:grpSpLocks/>
          </p:cNvGrpSpPr>
          <p:nvPr/>
        </p:nvGrpSpPr>
        <p:grpSpPr bwMode="auto">
          <a:xfrm>
            <a:off x="533400" y="1774825"/>
            <a:ext cx="4267200" cy="2416175"/>
            <a:chOff x="576" y="1536"/>
            <a:chExt cx="2736" cy="1610"/>
          </a:xfrm>
        </p:grpSpPr>
        <p:sp>
          <p:nvSpPr>
            <p:cNvPr id="417798" name="Text Box 6"/>
            <p:cNvSpPr txBox="1">
              <a:spLocks noChangeArrowheads="1"/>
            </p:cNvSpPr>
            <p:nvPr/>
          </p:nvSpPr>
          <p:spPr bwMode="auto">
            <a:xfrm>
              <a:off x="576" y="1536"/>
              <a:ext cx="2736" cy="16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  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R  S       D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0      0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b="1" baseline="-30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0   1      1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1   0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  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1   </a:t>
              </a:r>
            </a:p>
          </p:txBody>
        </p:sp>
        <p:sp>
          <p:nvSpPr>
            <p:cNvPr id="64563" name="Line 7"/>
            <p:cNvSpPr>
              <a:spLocks noChangeShapeType="1"/>
            </p:cNvSpPr>
            <p:nvPr/>
          </p:nvSpPr>
          <p:spPr bwMode="auto">
            <a:xfrm flipH="1">
              <a:off x="1765" y="1549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4" name="Line 8"/>
            <p:cNvSpPr>
              <a:spLocks noChangeShapeType="1"/>
            </p:cNvSpPr>
            <p:nvPr/>
          </p:nvSpPr>
          <p:spPr bwMode="auto">
            <a:xfrm>
              <a:off x="576" y="1824"/>
              <a:ext cx="2736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5" name="Line 9"/>
            <p:cNvSpPr>
              <a:spLocks noChangeShapeType="1"/>
            </p:cNvSpPr>
            <p:nvPr/>
          </p:nvSpPr>
          <p:spPr bwMode="auto">
            <a:xfrm>
              <a:off x="1056" y="168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6" name="Line 10"/>
            <p:cNvSpPr>
              <a:spLocks noChangeShapeType="1"/>
            </p:cNvSpPr>
            <p:nvPr/>
          </p:nvSpPr>
          <p:spPr bwMode="auto">
            <a:xfrm>
              <a:off x="1056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7" name="Line 11"/>
            <p:cNvSpPr>
              <a:spLocks noChangeShapeType="1"/>
            </p:cNvSpPr>
            <p:nvPr/>
          </p:nvSpPr>
          <p:spPr bwMode="auto">
            <a:xfrm>
              <a:off x="1056" y="230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8" name="Line 12"/>
            <p:cNvSpPr>
              <a:spLocks noChangeShapeType="1"/>
            </p:cNvSpPr>
            <p:nvPr/>
          </p:nvSpPr>
          <p:spPr bwMode="auto">
            <a:xfrm>
              <a:off x="1056" y="259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9" name="Line 13"/>
            <p:cNvSpPr>
              <a:spLocks noChangeShapeType="1"/>
            </p:cNvSpPr>
            <p:nvPr/>
          </p:nvSpPr>
          <p:spPr bwMode="auto">
            <a:xfrm>
              <a:off x="1056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0" name="Line 14"/>
            <p:cNvSpPr>
              <a:spLocks noChangeShapeType="1"/>
            </p:cNvSpPr>
            <p:nvPr/>
          </p:nvSpPr>
          <p:spPr bwMode="auto">
            <a:xfrm flipH="1">
              <a:off x="2400" y="1584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562600" y="1724025"/>
            <a:ext cx="3124200" cy="2009775"/>
            <a:chOff x="2688" y="2208"/>
            <a:chExt cx="1968" cy="1266"/>
          </a:xfrm>
        </p:grpSpPr>
        <p:sp>
          <p:nvSpPr>
            <p:cNvPr id="417811" name="Rectangle 19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7812" name="Rectangle 20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7813" name="Rectangle 21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14" name="Rectangle 22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64550" name="Line 23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1" name="Line 24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2" name="Line 25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3" name="Line 26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4" name="Line 27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5" name="Line 28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6" name="Line 29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7" name="Line 30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823" name="Text Box 31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17824" name="Text Box 32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25" name="Text Box 33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7826" name="Text Box 34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47800" y="4495800"/>
            <a:ext cx="3124200" cy="2009775"/>
            <a:chOff x="2688" y="2208"/>
            <a:chExt cx="1968" cy="1266"/>
          </a:xfrm>
        </p:grpSpPr>
        <p:sp>
          <p:nvSpPr>
            <p:cNvPr id="417828" name="Rectangle 36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7829" name="Rectangle 37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30" name="Rectangle 38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7831" name="Rectangle 39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534" name="Line 40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5" name="Line 41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6" name="Line 42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7" name="Line 43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8" name="Line 44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9" name="Line 45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0" name="Line 46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1" name="Line 47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840" name="Text Box 48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17841" name="Text Box 49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42" name="Text Box 50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7843" name="Text Box 51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417846" name="Oval 54"/>
          <p:cNvSpPr>
            <a:spLocks noChangeArrowheads="1"/>
          </p:cNvSpPr>
          <p:nvPr/>
        </p:nvSpPr>
        <p:spPr bwMode="auto">
          <a:xfrm>
            <a:off x="609600" y="5562600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417849" name="Oval 57"/>
          <p:cNvSpPr>
            <a:spLocks noChangeArrowheads="1"/>
          </p:cNvSpPr>
          <p:nvPr/>
        </p:nvSpPr>
        <p:spPr bwMode="auto">
          <a:xfrm>
            <a:off x="2362200" y="5943600"/>
            <a:ext cx="21336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867400" y="4572000"/>
            <a:ext cx="2590800" cy="1160463"/>
            <a:chOff x="3696" y="2880"/>
            <a:chExt cx="1632" cy="731"/>
          </a:xfrm>
        </p:grpSpPr>
        <p:sp>
          <p:nvSpPr>
            <p:cNvPr id="417851" name="Text Box 59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4528" name="AutoShape 60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529" name="Line 61"/>
            <p:cNvSpPr>
              <a:spLocks noChangeShapeType="1"/>
            </p:cNvSpPr>
            <p:nvPr/>
          </p:nvSpPr>
          <p:spPr bwMode="auto">
            <a:xfrm>
              <a:off x="4608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17854" name="Oval 62"/>
          <p:cNvSpPr>
            <a:spLocks noChangeArrowheads="1"/>
          </p:cNvSpPr>
          <p:nvPr/>
        </p:nvSpPr>
        <p:spPr bwMode="auto">
          <a:xfrm>
            <a:off x="6400800" y="2628900"/>
            <a:ext cx="21336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64525" name="Picture 6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45" grpId="0" animBg="1" autoUpdateAnimBg="0"/>
      <p:bldP spid="417846" grpId="0" animBg="1" autoUpdateAnimBg="0"/>
      <p:bldP spid="417849" grpId="0" animBg="1"/>
      <p:bldP spid="41785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1989138"/>
            <a:ext cx="2663825" cy="1160462"/>
            <a:chOff x="3696" y="2880"/>
            <a:chExt cx="1632" cy="675"/>
          </a:xfrm>
        </p:grpSpPr>
        <p:sp>
          <p:nvSpPr>
            <p:cNvPr id="683013" name="Text Box 5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5564" name="AutoShape 6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565" name="Line 7"/>
            <p:cNvSpPr>
              <a:spLocks noChangeShapeType="1"/>
            </p:cNvSpPr>
            <p:nvPr/>
          </p:nvSpPr>
          <p:spPr bwMode="auto">
            <a:xfrm>
              <a:off x="4608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56100" y="1773238"/>
            <a:ext cx="2087563" cy="4057650"/>
            <a:chOff x="2064" y="1389"/>
            <a:chExt cx="1315" cy="2556"/>
          </a:xfrm>
        </p:grpSpPr>
        <p:grpSp>
          <p:nvGrpSpPr>
            <p:cNvPr id="65542" name="Group 9"/>
            <p:cNvGrpSpPr>
              <a:grpSpLocks/>
            </p:cNvGrpSpPr>
            <p:nvPr/>
          </p:nvGrpSpPr>
          <p:grpSpPr bwMode="auto">
            <a:xfrm>
              <a:off x="2154" y="1389"/>
              <a:ext cx="1090" cy="2556"/>
              <a:chOff x="2154" y="1389"/>
              <a:chExt cx="1090" cy="2556"/>
            </a:xfrm>
          </p:grpSpPr>
          <p:sp>
            <p:nvSpPr>
              <p:cNvPr id="65544" name="Rectangle 10"/>
              <p:cNvSpPr>
                <a:spLocks noChangeArrowheads="1"/>
              </p:cNvSpPr>
              <p:nvPr/>
            </p:nvSpPr>
            <p:spPr bwMode="auto">
              <a:xfrm>
                <a:off x="2200" y="1933"/>
                <a:ext cx="1044" cy="576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5545" name="Line 11"/>
              <p:cNvSpPr>
                <a:spLocks noChangeShapeType="1"/>
              </p:cNvSpPr>
              <p:nvPr/>
            </p:nvSpPr>
            <p:spPr bwMode="auto">
              <a:xfrm flipH="1">
                <a:off x="2563" y="2341"/>
                <a:ext cx="90" cy="1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6" name="Line 12"/>
              <p:cNvSpPr>
                <a:spLocks noChangeShapeType="1"/>
              </p:cNvSpPr>
              <p:nvPr/>
            </p:nvSpPr>
            <p:spPr bwMode="auto">
              <a:xfrm>
                <a:off x="2653" y="2341"/>
                <a:ext cx="91" cy="18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7" name="Line 13"/>
              <p:cNvSpPr>
                <a:spLocks noChangeShapeType="1"/>
              </p:cNvSpPr>
              <p:nvPr/>
            </p:nvSpPr>
            <p:spPr bwMode="auto">
              <a:xfrm>
                <a:off x="2653" y="2523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8" name="Rectangle 14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09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5549" name="Line 15"/>
              <p:cNvSpPr>
                <a:spLocks noChangeShapeType="1"/>
              </p:cNvSpPr>
              <p:nvPr/>
            </p:nvSpPr>
            <p:spPr bwMode="auto">
              <a:xfrm flipV="1">
                <a:off x="2472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0" name="Line 16"/>
              <p:cNvSpPr>
                <a:spLocks noChangeShapeType="1"/>
              </p:cNvSpPr>
              <p:nvPr/>
            </p:nvSpPr>
            <p:spPr bwMode="auto">
              <a:xfrm flipV="1">
                <a:off x="2925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1" name="Line 17"/>
              <p:cNvSpPr>
                <a:spLocks noChangeShapeType="1"/>
              </p:cNvSpPr>
              <p:nvPr/>
            </p:nvSpPr>
            <p:spPr bwMode="auto">
              <a:xfrm>
                <a:off x="2336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2" name="Line 18"/>
              <p:cNvSpPr>
                <a:spLocks noChangeShapeType="1"/>
              </p:cNvSpPr>
              <p:nvPr/>
            </p:nvSpPr>
            <p:spPr bwMode="auto">
              <a:xfrm>
                <a:off x="2971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7" name="Rectangle 19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3028" name="Rectangle 20"/>
              <p:cNvSpPr>
                <a:spLocks noChangeArrowheads="1"/>
              </p:cNvSpPr>
              <p:nvPr/>
            </p:nvSpPr>
            <p:spPr bwMode="auto">
              <a:xfrm>
                <a:off x="2245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683029" name="Rectangle 21"/>
              <p:cNvSpPr>
                <a:spLocks noChangeArrowheads="1"/>
              </p:cNvSpPr>
              <p:nvPr/>
            </p:nvSpPr>
            <p:spPr bwMode="auto">
              <a:xfrm>
                <a:off x="2835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3030" name="Rectangle 22"/>
              <p:cNvSpPr>
                <a:spLocks noChangeArrowheads="1"/>
              </p:cNvSpPr>
              <p:nvPr/>
            </p:nvSpPr>
            <p:spPr bwMode="auto">
              <a:xfrm>
                <a:off x="2880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65557" name="Line 23"/>
              <p:cNvSpPr>
                <a:spLocks noChangeShapeType="1"/>
              </p:cNvSpPr>
              <p:nvPr/>
            </p:nvSpPr>
            <p:spPr bwMode="auto">
              <a:xfrm>
                <a:off x="2381" y="197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32" name="Rectangle 24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CP  D   </a:t>
                </a:r>
              </a:p>
            </p:txBody>
          </p:sp>
          <p:sp>
            <p:nvSpPr>
              <p:cNvPr id="65559" name="Line 25"/>
              <p:cNvSpPr>
                <a:spLocks noChangeShapeType="1"/>
              </p:cNvSpPr>
              <p:nvPr/>
            </p:nvSpPr>
            <p:spPr bwMode="auto">
              <a:xfrm>
                <a:off x="2971" y="2568"/>
                <a:ext cx="0" cy="108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0" name="Line 26"/>
              <p:cNvSpPr>
                <a:spLocks noChangeShapeType="1"/>
              </p:cNvSpPr>
              <p:nvPr/>
            </p:nvSpPr>
            <p:spPr bwMode="auto">
              <a:xfrm>
                <a:off x="2336" y="3067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1" name="Line 27"/>
              <p:cNvSpPr>
                <a:spLocks noChangeShapeType="1"/>
              </p:cNvSpPr>
              <p:nvPr/>
            </p:nvSpPr>
            <p:spPr bwMode="auto">
              <a:xfrm>
                <a:off x="2336" y="3249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2" name="Oval 28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91" cy="91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5543" name="Rectangle 29"/>
            <p:cNvSpPr>
              <a:spLocks noChangeArrowheads="1"/>
            </p:cNvSpPr>
            <p:nvPr/>
          </p:nvSpPr>
          <p:spPr bwMode="auto">
            <a:xfrm>
              <a:off x="2064" y="1661"/>
              <a:ext cx="1315" cy="1815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5540" name="Picture 2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685800" y="1143000"/>
            <a:ext cx="3581400" cy="579438"/>
            <a:chOff x="96" y="816"/>
            <a:chExt cx="2064" cy="365"/>
          </a:xfrm>
        </p:grpSpPr>
        <p:sp>
          <p:nvSpPr>
            <p:cNvPr id="420868" name="Text Box 4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RS         </a:t>
              </a:r>
              <a:r>
                <a:rPr lang="en-US" altLang="zh-CN">
                  <a:latin typeface="Arial" charset="0"/>
                </a:rPr>
                <a:t>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6618" name="Line 5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533400" y="1774825"/>
            <a:ext cx="4267200" cy="2416175"/>
            <a:chOff x="576" y="1536"/>
            <a:chExt cx="2736" cy="1610"/>
          </a:xfrm>
        </p:grpSpPr>
        <p:sp>
          <p:nvSpPr>
            <p:cNvPr id="420871" name="Text Box 7"/>
            <p:cNvSpPr txBox="1">
              <a:spLocks noChangeArrowheads="1"/>
            </p:cNvSpPr>
            <p:nvPr/>
          </p:nvSpPr>
          <p:spPr bwMode="auto">
            <a:xfrm>
              <a:off x="576" y="1536"/>
              <a:ext cx="2736" cy="16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  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R  S       T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0      0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b="1" baseline="-30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0   1      1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1   0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0   </a:t>
              </a:r>
            </a:p>
          </p:txBody>
        </p:sp>
        <p:sp>
          <p:nvSpPr>
            <p:cNvPr id="66609" name="Line 8"/>
            <p:cNvSpPr>
              <a:spLocks noChangeShapeType="1"/>
            </p:cNvSpPr>
            <p:nvPr/>
          </p:nvSpPr>
          <p:spPr bwMode="auto">
            <a:xfrm flipH="1">
              <a:off x="1765" y="1549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0" name="Line 9"/>
            <p:cNvSpPr>
              <a:spLocks noChangeShapeType="1"/>
            </p:cNvSpPr>
            <p:nvPr/>
          </p:nvSpPr>
          <p:spPr bwMode="auto">
            <a:xfrm>
              <a:off x="576" y="1824"/>
              <a:ext cx="2736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" name="Line 10"/>
            <p:cNvSpPr>
              <a:spLocks noChangeShapeType="1"/>
            </p:cNvSpPr>
            <p:nvPr/>
          </p:nvSpPr>
          <p:spPr bwMode="auto">
            <a:xfrm>
              <a:off x="1056" y="168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2" name="Line 11"/>
            <p:cNvSpPr>
              <a:spLocks noChangeShapeType="1"/>
            </p:cNvSpPr>
            <p:nvPr/>
          </p:nvSpPr>
          <p:spPr bwMode="auto">
            <a:xfrm>
              <a:off x="1056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3" name="Line 12"/>
            <p:cNvSpPr>
              <a:spLocks noChangeShapeType="1"/>
            </p:cNvSpPr>
            <p:nvPr/>
          </p:nvSpPr>
          <p:spPr bwMode="auto">
            <a:xfrm>
              <a:off x="1056" y="230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4" name="Line 13"/>
            <p:cNvSpPr>
              <a:spLocks noChangeShapeType="1"/>
            </p:cNvSpPr>
            <p:nvPr/>
          </p:nvSpPr>
          <p:spPr bwMode="auto">
            <a:xfrm>
              <a:off x="1056" y="259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5" name="Line 14"/>
            <p:cNvSpPr>
              <a:spLocks noChangeShapeType="1"/>
            </p:cNvSpPr>
            <p:nvPr/>
          </p:nvSpPr>
          <p:spPr bwMode="auto">
            <a:xfrm>
              <a:off x="1056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6" name="Line 15"/>
            <p:cNvSpPr>
              <a:spLocks noChangeShapeType="1"/>
            </p:cNvSpPr>
            <p:nvPr/>
          </p:nvSpPr>
          <p:spPr bwMode="auto">
            <a:xfrm flipH="1">
              <a:off x="2400" y="1584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562600" y="1724025"/>
            <a:ext cx="3124200" cy="2009775"/>
            <a:chOff x="2688" y="2208"/>
            <a:chExt cx="1968" cy="1266"/>
          </a:xfrm>
        </p:grpSpPr>
        <p:sp>
          <p:nvSpPr>
            <p:cNvPr id="420884" name="Rectangle 20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885" name="Rectangle 21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886" name="Rectangle 22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887" name="Rectangle 23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66596" name="Line 24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7" name="Line 25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8" name="Line 26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9" name="Line 27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0" name="Line 28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1" name="Line 29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30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31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96" name="Text Box 32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20897" name="Text Box 33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898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20899" name="Text Box 35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447800" y="4495800"/>
            <a:ext cx="3124200" cy="2009775"/>
            <a:chOff x="2688" y="2208"/>
            <a:chExt cx="1968" cy="1266"/>
          </a:xfrm>
        </p:grpSpPr>
        <p:sp>
          <p:nvSpPr>
            <p:cNvPr id="420901" name="Rectangle 37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20902" name="Rectangle 38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903" name="Rectangle 39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20904" name="Rectangle 40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580" name="Line 41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1" name="Line 42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2" name="Line 43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3" name="Line 44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4" name="Line 45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5" name="Line 46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6" name="Line 47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7" name="Line 48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13" name="Text Box 49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20914" name="Text Box 50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915" name="Text Box 51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20916" name="Text Box 52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867400" y="4572000"/>
            <a:ext cx="2590800" cy="1160463"/>
            <a:chOff x="3696" y="2880"/>
            <a:chExt cx="1632" cy="731"/>
          </a:xfrm>
        </p:grpSpPr>
        <p:sp>
          <p:nvSpPr>
            <p:cNvPr id="420923" name="Text Box 59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66574" name="AutoShape 60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575" name="Line 61"/>
            <p:cNvSpPr>
              <a:spLocks noChangeShapeType="1"/>
            </p:cNvSpPr>
            <p:nvPr/>
          </p:nvSpPr>
          <p:spPr bwMode="auto">
            <a:xfrm>
              <a:off x="4608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0926" name="Oval 62"/>
          <p:cNvSpPr>
            <a:spLocks noChangeArrowheads="1"/>
          </p:cNvSpPr>
          <p:nvPr/>
        </p:nvSpPr>
        <p:spPr bwMode="auto">
          <a:xfrm>
            <a:off x="7010400" y="1447800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20927" name="Oval 63"/>
          <p:cNvSpPr>
            <a:spLocks noChangeArrowheads="1"/>
          </p:cNvSpPr>
          <p:nvPr/>
        </p:nvSpPr>
        <p:spPr bwMode="auto">
          <a:xfrm>
            <a:off x="609600" y="5562600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</a:p>
        </p:txBody>
      </p:sp>
      <p:pic>
        <p:nvPicPr>
          <p:cNvPr id="66571" name="Picture 6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7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6" grpId="0" animBg="1" autoUpdateAnimBg="0"/>
      <p:bldP spid="420927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1773238"/>
            <a:ext cx="2590800" cy="1160462"/>
            <a:chOff x="3696" y="2880"/>
            <a:chExt cx="1632" cy="731"/>
          </a:xfrm>
        </p:grpSpPr>
        <p:sp>
          <p:nvSpPr>
            <p:cNvPr id="684037" name="Text Box 5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67619" name="AutoShape 6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620" name="Line 7"/>
            <p:cNvSpPr>
              <a:spLocks noChangeShapeType="1"/>
            </p:cNvSpPr>
            <p:nvPr/>
          </p:nvSpPr>
          <p:spPr bwMode="auto">
            <a:xfrm>
              <a:off x="4608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43438" y="1341438"/>
            <a:ext cx="3024187" cy="4057650"/>
            <a:chOff x="1791" y="1389"/>
            <a:chExt cx="1905" cy="2556"/>
          </a:xfrm>
        </p:grpSpPr>
        <p:sp>
          <p:nvSpPr>
            <p:cNvPr id="67590" name="Rectangle 9"/>
            <p:cNvSpPr>
              <a:spLocks noChangeArrowheads="1"/>
            </p:cNvSpPr>
            <p:nvPr/>
          </p:nvSpPr>
          <p:spPr bwMode="auto">
            <a:xfrm>
              <a:off x="2200" y="1933"/>
              <a:ext cx="1044" cy="57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7591" name="Line 10"/>
            <p:cNvSpPr>
              <a:spLocks noChangeShapeType="1"/>
            </p:cNvSpPr>
            <p:nvPr/>
          </p:nvSpPr>
          <p:spPr bwMode="auto">
            <a:xfrm flipH="1">
              <a:off x="2563" y="2341"/>
              <a:ext cx="90" cy="1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2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9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Line 12"/>
            <p:cNvSpPr>
              <a:spLocks noChangeShapeType="1"/>
            </p:cNvSpPr>
            <p:nvPr/>
          </p:nvSpPr>
          <p:spPr bwMode="auto">
            <a:xfrm>
              <a:off x="2653" y="2523"/>
              <a:ext cx="0" cy="11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4" name="Rectangle 13"/>
            <p:cNvSpPr>
              <a:spLocks noChangeArrowheads="1"/>
            </p:cNvSpPr>
            <p:nvPr/>
          </p:nvSpPr>
          <p:spPr bwMode="auto">
            <a:xfrm>
              <a:off x="2789" y="2750"/>
              <a:ext cx="409" cy="27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7595" name="Line 14"/>
            <p:cNvSpPr>
              <a:spLocks noChangeShapeType="1"/>
            </p:cNvSpPr>
            <p:nvPr/>
          </p:nvSpPr>
          <p:spPr bwMode="auto">
            <a:xfrm flipV="1">
              <a:off x="2472" y="1389"/>
              <a:ext cx="0" cy="5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6" name="Line 15"/>
            <p:cNvSpPr>
              <a:spLocks noChangeShapeType="1"/>
            </p:cNvSpPr>
            <p:nvPr/>
          </p:nvSpPr>
          <p:spPr bwMode="auto">
            <a:xfrm flipV="1">
              <a:off x="2925" y="1389"/>
              <a:ext cx="0" cy="5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Line 16"/>
            <p:cNvSpPr>
              <a:spLocks noChangeShapeType="1"/>
            </p:cNvSpPr>
            <p:nvPr/>
          </p:nvSpPr>
          <p:spPr bwMode="auto">
            <a:xfrm>
              <a:off x="2336" y="2523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8" name="Line 17"/>
            <p:cNvSpPr>
              <a:spLocks noChangeShapeType="1"/>
            </p:cNvSpPr>
            <p:nvPr/>
          </p:nvSpPr>
          <p:spPr bwMode="auto">
            <a:xfrm>
              <a:off x="2971" y="2523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2381" y="1933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2245" y="225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2835" y="1933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2880" y="225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7603" name="Line 22"/>
            <p:cNvSpPr>
              <a:spLocks noChangeShapeType="1"/>
            </p:cNvSpPr>
            <p:nvPr/>
          </p:nvSpPr>
          <p:spPr bwMode="auto">
            <a:xfrm>
              <a:off x="2381" y="1979"/>
              <a:ext cx="18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154" y="3657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CP  T   </a:t>
              </a:r>
            </a:p>
          </p:txBody>
        </p:sp>
        <p:sp>
          <p:nvSpPr>
            <p:cNvPr id="67605" name="Rectangle 24"/>
            <p:cNvSpPr>
              <a:spLocks noChangeArrowheads="1"/>
            </p:cNvSpPr>
            <p:nvPr/>
          </p:nvSpPr>
          <p:spPr bwMode="auto">
            <a:xfrm>
              <a:off x="2109" y="2750"/>
              <a:ext cx="409" cy="27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7606" name="Line 25"/>
            <p:cNvSpPr>
              <a:spLocks noChangeShapeType="1"/>
            </p:cNvSpPr>
            <p:nvPr/>
          </p:nvSpPr>
          <p:spPr bwMode="auto">
            <a:xfrm>
              <a:off x="2971" y="3022"/>
              <a:ext cx="0" cy="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7" name="Line 26"/>
            <p:cNvSpPr>
              <a:spLocks noChangeShapeType="1"/>
            </p:cNvSpPr>
            <p:nvPr/>
          </p:nvSpPr>
          <p:spPr bwMode="auto">
            <a:xfrm>
              <a:off x="2381" y="3022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8" name="Line 27"/>
            <p:cNvSpPr>
              <a:spLocks noChangeShapeType="1"/>
            </p:cNvSpPr>
            <p:nvPr/>
          </p:nvSpPr>
          <p:spPr bwMode="auto">
            <a:xfrm>
              <a:off x="2381" y="3294"/>
              <a:ext cx="59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9" name="Line 28"/>
            <p:cNvSpPr>
              <a:spLocks noChangeShapeType="1"/>
            </p:cNvSpPr>
            <p:nvPr/>
          </p:nvSpPr>
          <p:spPr bwMode="auto">
            <a:xfrm>
              <a:off x="2472" y="1797"/>
              <a:ext cx="10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0" name="Line 29"/>
            <p:cNvSpPr>
              <a:spLocks noChangeShapeType="1"/>
            </p:cNvSpPr>
            <p:nvPr/>
          </p:nvSpPr>
          <p:spPr bwMode="auto">
            <a:xfrm>
              <a:off x="3515" y="1797"/>
              <a:ext cx="0" cy="154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1" name="Line 30"/>
            <p:cNvSpPr>
              <a:spLocks noChangeShapeType="1"/>
            </p:cNvSpPr>
            <p:nvPr/>
          </p:nvSpPr>
          <p:spPr bwMode="auto">
            <a:xfrm>
              <a:off x="3107" y="3022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2" name="Line 31"/>
            <p:cNvSpPr>
              <a:spLocks noChangeShapeType="1"/>
            </p:cNvSpPr>
            <p:nvPr/>
          </p:nvSpPr>
          <p:spPr bwMode="auto">
            <a:xfrm>
              <a:off x="3107" y="3294"/>
              <a:ext cx="40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3" name="Line 32"/>
            <p:cNvSpPr>
              <a:spLocks noChangeShapeType="1"/>
            </p:cNvSpPr>
            <p:nvPr/>
          </p:nvSpPr>
          <p:spPr bwMode="auto">
            <a:xfrm flipH="1">
              <a:off x="1837" y="1661"/>
              <a:ext cx="10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4" name="Line 33"/>
            <p:cNvSpPr>
              <a:spLocks noChangeShapeType="1"/>
            </p:cNvSpPr>
            <p:nvPr/>
          </p:nvSpPr>
          <p:spPr bwMode="auto">
            <a:xfrm>
              <a:off x="1882" y="1661"/>
              <a:ext cx="0" cy="15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5" name="Line 34"/>
            <p:cNvSpPr>
              <a:spLocks noChangeShapeType="1"/>
            </p:cNvSpPr>
            <p:nvPr/>
          </p:nvSpPr>
          <p:spPr bwMode="auto">
            <a:xfrm>
              <a:off x="1882" y="3203"/>
              <a:ext cx="3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6" name="Line 35"/>
            <p:cNvSpPr>
              <a:spLocks noChangeShapeType="1"/>
            </p:cNvSpPr>
            <p:nvPr/>
          </p:nvSpPr>
          <p:spPr bwMode="auto">
            <a:xfrm flipV="1">
              <a:off x="2200" y="3022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7" name="Rectangle 36"/>
            <p:cNvSpPr>
              <a:spLocks noChangeArrowheads="1"/>
            </p:cNvSpPr>
            <p:nvPr/>
          </p:nvSpPr>
          <p:spPr bwMode="auto">
            <a:xfrm>
              <a:off x="1791" y="1480"/>
              <a:ext cx="1905" cy="208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7588" name="Picture 3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68611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边沿触发触发器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467544" y="764704"/>
            <a:ext cx="6336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Clk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用作</a:t>
            </a:r>
            <a:r>
              <a:rPr lang="en-US" altLang="zh-CN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Gated D </a:t>
            </a:r>
            <a:r>
              <a:rPr lang="zh-CN" altLang="en-US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锁存器的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门控端 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Clk + Gated D </a:t>
            </a:r>
            <a:r>
              <a:rPr lang="zh-CN" altLang="en-US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r>
              <a:rPr lang="en-US" altLang="zh-CN" sz="2800" b="1" smtClean="0">
                <a:solidFill>
                  <a:schemeClr val="bg2"/>
                </a:solidFill>
                <a:latin typeface="Arial" panose="020B0604020202020204" pitchFamily="34" charset="0"/>
              </a:rPr>
              <a:t>?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57" y="1533499"/>
            <a:ext cx="2195711" cy="182437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39552" y="1340421"/>
            <a:ext cx="4367205" cy="1838572"/>
            <a:chOff x="1649939" y="1806452"/>
            <a:chExt cx="4367205" cy="1838572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5035550" y="2552428"/>
              <a:ext cx="97293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2119948" y="1814026"/>
              <a:ext cx="3888541" cy="41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6017144" y="1832348"/>
              <a:ext cx="0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2123728" y="1806452"/>
              <a:ext cx="0" cy="61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3" t="2750" r="12201" b="2750"/>
            <a:stretch/>
          </p:blipFill>
          <p:spPr>
            <a:xfrm>
              <a:off x="2389070" y="2252289"/>
              <a:ext cx="1228186" cy="60027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24" name="直接连接符 23"/>
            <p:cNvCxnSpPr/>
            <p:nvPr/>
          </p:nvCxnSpPr>
          <p:spPr bwMode="auto">
            <a:xfrm>
              <a:off x="2123728" y="2418452"/>
              <a:ext cx="57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397633" y="2552428"/>
              <a:ext cx="50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2123800" y="2700000"/>
              <a:ext cx="648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/>
            <p:cNvSpPr txBox="1"/>
            <p:nvPr/>
          </p:nvSpPr>
          <p:spPr>
            <a:xfrm>
              <a:off x="1649939" y="2334695"/>
              <a:ext cx="43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 smtClean="0">
                  <a:latin typeface="+mn-lt"/>
                </a:rPr>
                <a:t>x</a:t>
              </a:r>
              <a:endParaRPr lang="zh-CN" altLang="en-US" i="1" dirty="0">
                <a:latin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33086" y="3060249"/>
              <a:ext cx="88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 smtClean="0">
                  <a:latin typeface="+mn-lt"/>
                </a:rPr>
                <a:t>Clk</a:t>
              </a:r>
              <a:endParaRPr lang="zh-CN" altLang="en-US" dirty="0">
                <a:latin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3253633" y="3352636"/>
              <a:ext cx="648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矩形 20"/>
          <p:cNvSpPr/>
          <p:nvPr/>
        </p:nvSpPr>
        <p:spPr>
          <a:xfrm>
            <a:off x="5463550" y="1556211"/>
            <a:ext cx="2475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希望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时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607348" y="2060501"/>
          <a:ext cx="1988988" cy="853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96"/>
                <a:gridCol w="662996"/>
                <a:gridCol w="662996"/>
              </a:tblGrid>
              <a:tr h="2128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zh-CN" sz="2800" i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</a:rPr>
                        <a:t>Q</a:t>
                      </a:r>
                      <a:r>
                        <a:rPr lang="en-US" sz="2800" kern="100" baseline="30000" dirty="0">
                          <a:solidFill>
                            <a:srgbClr val="C00000"/>
                          </a:solidFill>
                          <a:effectLst/>
                        </a:rPr>
                        <a:t>+</a:t>
                      </a:r>
                      <a:endParaRPr lang="zh-CN" sz="2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bg2"/>
                          </a:solidFill>
                          <a:effectLst/>
                        </a:rPr>
                        <a:t>Q’</a:t>
                      </a:r>
                      <a:endParaRPr lang="zh-CN" sz="28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endParaRPr lang="zh-CN" sz="28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390591" y="3361781"/>
            <a:ext cx="3162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但是</a:t>
            </a:r>
            <a:r>
              <a:rPr lang="en-US" altLang="zh-CN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=1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时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可能：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04600" y="3325716"/>
              <a:ext cx="4405495" cy="8534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9071"/>
                    <a:gridCol w="576064"/>
                    <a:gridCol w="648072"/>
                    <a:gridCol w="648072"/>
                    <a:gridCol w="648072"/>
                    <a:gridCol w="1296144"/>
                  </a:tblGrid>
                  <a:tr h="2128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800" i="1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x</a:t>
                          </a:r>
                          <a:endParaRPr lang="zh-CN" sz="2800" i="1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altLang="zh-CN" sz="2800" kern="100" dirty="0" smtClean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569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US" sz="28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+</a:t>
                          </a:r>
                          <a:endParaRPr lang="zh-CN" sz="28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Q’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kern="100" dirty="0" smtClean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Q’</a:t>
                          </a:r>
                          <a:endParaRPr lang="zh-CN" altLang="zh-CN" sz="2800" kern="100" dirty="0" smtClean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kern="100" dirty="0" smtClean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</a:t>
                          </a:r>
                          <a:endParaRPr lang="zh-CN" altLang="zh-CN" sz="2800" kern="100" dirty="0" smtClean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7416425"/>
                  </p:ext>
                </p:extLst>
              </p:nvPr>
            </p:nvGraphicFramePr>
            <p:xfrm>
              <a:off x="3404600" y="3325716"/>
              <a:ext cx="4405495" cy="8534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9071"/>
                    <a:gridCol w="576064"/>
                    <a:gridCol w="648072"/>
                    <a:gridCol w="648072"/>
                    <a:gridCol w="648072"/>
                    <a:gridCol w="1296144"/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800" i="1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x</a:t>
                          </a:r>
                          <a:endParaRPr lang="zh-CN" sz="2800" i="1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altLang="zh-CN" sz="2800" kern="100" dirty="0" smtClean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0376" t="-25352" r="-939" b="-147887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US" sz="28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+</a:t>
                          </a:r>
                          <a:endParaRPr lang="zh-CN" sz="28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Q’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</a:t>
                          </a:r>
                          <a:endParaRPr lang="zh-CN" sz="2800" kern="100" dirty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kern="100" dirty="0" smtClean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Q’</a:t>
                          </a:r>
                          <a:endParaRPr lang="zh-CN" altLang="zh-CN" sz="2800" kern="100" dirty="0" smtClean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kern="100" dirty="0" smtClean="0"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Q</a:t>
                          </a:r>
                          <a:endParaRPr lang="zh-CN" altLang="zh-CN" sz="2800" kern="100" dirty="0" smtClean="0"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0376" t="-127143" r="-939" b="-5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9" name="矩形 38"/>
          <p:cNvSpPr/>
          <p:nvPr/>
        </p:nvSpPr>
        <p:spPr>
          <a:xfrm>
            <a:off x="390591" y="4263630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78683" y="4254855"/>
            <a:ext cx="6107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发生改变所需的时间</a:t>
            </a:r>
            <a:r>
              <a:rPr lang="zh-CN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altLang="zh-CN" dirty="0" err="1"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=1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时间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354362" y="4646478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&lt; Q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再次改变所需的时间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90591" y="5192617"/>
            <a:ext cx="8263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如果电路中只有一个锁存器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可能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控制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1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时间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满足要求；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系统需要多个锁存器，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则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不可能满足（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门延迟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变化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39"/>
          <p:cNvSpPr txBox="1">
            <a:spLocks noChangeArrowheads="1"/>
          </p:cNvSpPr>
          <p:nvPr/>
        </p:nvSpPr>
        <p:spPr bwMode="auto">
          <a:xfrm>
            <a:off x="467544" y="3356992"/>
            <a:ext cx="3816424" cy="3010055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1528763" indent="-152876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(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</a:t>
            </a:r>
            <a:r>
              <a:rPr lang="en-US" altLang="zh-CN" sz="2400" b="1" baseline="-30000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) ——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现态</a:t>
            </a:r>
            <a:endParaRPr lang="en-US" altLang="zh-CN" sz="2400" dirty="0" smtClean="0">
              <a:solidFill>
                <a:schemeClr val="bg2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</a:t>
            </a:r>
            <a:r>
              <a:rPr lang="en-US" altLang="zh-CN" sz="2400" b="1" baseline="30000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+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</a:t>
            </a:r>
            <a:r>
              <a:rPr lang="en-US" altLang="zh-CN" sz="2400" b="1" baseline="-30000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n</a:t>
            </a:r>
            <a:r>
              <a:rPr lang="zh-CN" altLang="en-US" sz="2400" b="1" baseline="-30000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＋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) ——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次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0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 (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 1) :   state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 (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0 ) :   state 1</a:t>
            </a:r>
          </a:p>
          <a:p>
            <a:pPr eaLnBrk="1" hangingPunct="1"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R</a:t>
            </a:r>
            <a:r>
              <a:rPr kumimoji="0" lang="zh-CN" altLang="en-US" sz="2400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：复位输出     </a:t>
            </a:r>
            <a:r>
              <a:rPr kumimoji="0" lang="en-US" altLang="zh-CN" sz="2400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  <a:sym typeface="Wingdings 2" panose="05020102010507070707" pitchFamily="18" charset="2"/>
              </a:rPr>
              <a:t>Q</a:t>
            </a:r>
            <a:r>
              <a:rPr kumimoji="0" lang="en-US" altLang="zh-CN" sz="2400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=0.</a:t>
            </a:r>
            <a:endParaRPr kumimoji="0" lang="zh-CN" altLang="en-US" sz="2400" b="1" dirty="0" smtClean="0">
              <a:solidFill>
                <a:schemeClr val="bg2"/>
              </a:solidFill>
              <a:latin typeface="+mn-lt"/>
              <a:ea typeface="楷体_GB2312"/>
              <a:cs typeface="楷体_GB2312"/>
              <a:sym typeface="Wingdings 2" panose="05020102010507070707" pitchFamily="18" charset="2"/>
            </a:endParaRPr>
          </a:p>
          <a:p>
            <a:pPr eaLnBrk="1" hangingPunct="1"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S</a:t>
            </a:r>
            <a:r>
              <a:rPr kumimoji="0" lang="zh-CN" altLang="en-US" sz="2400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： 设置输出     </a:t>
            </a:r>
            <a:r>
              <a:rPr kumimoji="0" lang="en-US" altLang="zh-CN" sz="2400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  <a:sym typeface="Wingdings 2" panose="05020102010507070707" pitchFamily="18" charset="2"/>
              </a:rPr>
              <a:t>Q</a:t>
            </a:r>
            <a:r>
              <a:rPr kumimoji="0" lang="en-US" altLang="zh-CN" sz="2400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=1.</a:t>
            </a:r>
            <a:endParaRPr kumimoji="0" lang="zh-CN" altLang="en-US" sz="2400" dirty="0" smtClean="0">
              <a:solidFill>
                <a:schemeClr val="bg2"/>
              </a:solidFill>
              <a:latin typeface="+mn-lt"/>
              <a:sym typeface="Wingdings 2" panose="05020102010507070707" pitchFamily="18" charset="2"/>
            </a:endParaRPr>
          </a:p>
        </p:txBody>
      </p:sp>
      <p:sp>
        <p:nvSpPr>
          <p:cNvPr id="10243" name="Line 40"/>
          <p:cNvSpPr>
            <a:spLocks noChangeShapeType="1"/>
          </p:cNvSpPr>
          <p:nvPr/>
        </p:nvSpPr>
        <p:spPr bwMode="auto">
          <a:xfrm>
            <a:off x="1700412" y="4509120"/>
            <a:ext cx="135284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244" name="Line 41"/>
          <p:cNvSpPr>
            <a:spLocks noChangeShapeType="1"/>
          </p:cNvSpPr>
          <p:nvPr/>
        </p:nvSpPr>
        <p:spPr bwMode="auto">
          <a:xfrm>
            <a:off x="1700412" y="5084812"/>
            <a:ext cx="135284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pic>
        <p:nvPicPr>
          <p:cNvPr id="10245" name="Picture 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0"/>
          <a:stretch/>
        </p:blipFill>
        <p:spPr bwMode="auto">
          <a:xfrm>
            <a:off x="971550" y="898442"/>
            <a:ext cx="2736304" cy="21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4464509" y="3126724"/>
            <a:ext cx="4624971" cy="1022356"/>
          </a:xfrm>
          <a:prstGeom prst="wedgeRoundRectCallout">
            <a:avLst>
              <a:gd name="adj1" fmla="val -84604"/>
              <a:gd name="adj2" fmla="val -2416"/>
              <a:gd name="adj3" fmla="val 16667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输入信号发生变化的时刻，锁存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器或触发器的输出端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的状态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4519029" y="4581128"/>
            <a:ext cx="4624971" cy="1224136"/>
          </a:xfrm>
          <a:prstGeom prst="wedgeRoundRectCallout">
            <a:avLst>
              <a:gd name="adj1" fmla="val -80161"/>
              <a:gd name="adj2" fmla="val -89309"/>
              <a:gd name="adj3" fmla="val 16667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锁存器或触发器对这个输入信号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做出响应并稳定后的输出端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状态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53942"/>
          <a:stretch/>
        </p:blipFill>
        <p:spPr>
          <a:xfrm>
            <a:off x="4253916" y="1049846"/>
            <a:ext cx="3270412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8"/>
          <p:cNvSpPr>
            <a:spLocks noChangeShapeType="1"/>
          </p:cNvSpPr>
          <p:nvPr/>
        </p:nvSpPr>
        <p:spPr bwMode="auto">
          <a:xfrm>
            <a:off x="685800" y="838200"/>
            <a:ext cx="7848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7107" name="Group 72"/>
          <p:cNvGrpSpPr>
            <a:grpSpLocks/>
          </p:cNvGrpSpPr>
          <p:nvPr/>
        </p:nvGrpSpPr>
        <p:grpSpPr bwMode="auto">
          <a:xfrm>
            <a:off x="1981200" y="981075"/>
            <a:ext cx="5486400" cy="2514600"/>
            <a:chOff x="1248" y="768"/>
            <a:chExt cx="3456" cy="1584"/>
          </a:xfrm>
        </p:grpSpPr>
        <p:sp>
          <p:nvSpPr>
            <p:cNvPr id="47147" name="Rectangle 25"/>
            <p:cNvSpPr>
              <a:spLocks noChangeArrowheads="1"/>
            </p:cNvSpPr>
            <p:nvPr/>
          </p:nvSpPr>
          <p:spPr bwMode="auto">
            <a:xfrm>
              <a:off x="3744" y="912"/>
              <a:ext cx="624" cy="91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79930" name="Text Box 26"/>
            <p:cNvSpPr txBox="1"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379931" name="Text Box 27"/>
            <p:cNvSpPr txBox="1">
              <a:spLocks noChangeArrowheads="1"/>
            </p:cNvSpPr>
            <p:nvPr/>
          </p:nvSpPr>
          <p:spPr bwMode="auto">
            <a:xfrm>
              <a:off x="3744" y="15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</a:p>
          </p:txBody>
        </p:sp>
        <p:sp>
          <p:nvSpPr>
            <p:cNvPr id="379932" name="Text Box 28"/>
            <p:cNvSpPr txBox="1">
              <a:spLocks noChangeArrowheads="1"/>
            </p:cNvSpPr>
            <p:nvPr/>
          </p:nvSpPr>
          <p:spPr bwMode="auto">
            <a:xfrm>
              <a:off x="3744" y="12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47151" name="Oval 29"/>
            <p:cNvSpPr>
              <a:spLocks noChangeArrowheads="1"/>
            </p:cNvSpPr>
            <p:nvPr/>
          </p:nvSpPr>
          <p:spPr bwMode="auto">
            <a:xfrm>
              <a:off x="3672" y="1392"/>
              <a:ext cx="70" cy="7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7152" name="Line 30"/>
            <p:cNvSpPr>
              <a:spLocks noChangeShapeType="1"/>
            </p:cNvSpPr>
            <p:nvPr/>
          </p:nvSpPr>
          <p:spPr bwMode="auto">
            <a:xfrm>
              <a:off x="2064" y="1104"/>
              <a:ext cx="16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Text Box 31"/>
            <p:cNvSpPr txBox="1">
              <a:spLocks noChangeArrowheads="1"/>
            </p:cNvSpPr>
            <p:nvPr/>
          </p:nvSpPr>
          <p:spPr bwMode="auto">
            <a:xfrm>
              <a:off x="4080" y="9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grpSp>
          <p:nvGrpSpPr>
            <p:cNvPr id="47154" name="Group 32"/>
            <p:cNvGrpSpPr>
              <a:grpSpLocks/>
            </p:cNvGrpSpPr>
            <p:nvPr/>
          </p:nvGrpSpPr>
          <p:grpSpPr bwMode="auto">
            <a:xfrm>
              <a:off x="4080" y="1536"/>
              <a:ext cx="336" cy="288"/>
              <a:chOff x="240" y="2736"/>
              <a:chExt cx="336" cy="288"/>
            </a:xfrm>
          </p:grpSpPr>
          <p:sp>
            <p:nvSpPr>
              <p:cNvPr id="379937" name="Text Box 3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</a:p>
            </p:txBody>
          </p:sp>
          <p:sp>
            <p:nvSpPr>
              <p:cNvPr id="47180" name="Line 3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55" name="Line 35"/>
            <p:cNvSpPr>
              <a:spLocks noChangeShapeType="1"/>
            </p:cNvSpPr>
            <p:nvPr/>
          </p:nvSpPr>
          <p:spPr bwMode="auto">
            <a:xfrm>
              <a:off x="4368" y="168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6" name="Line 36"/>
            <p:cNvSpPr>
              <a:spLocks noChangeShapeType="1"/>
            </p:cNvSpPr>
            <p:nvPr/>
          </p:nvSpPr>
          <p:spPr bwMode="auto">
            <a:xfrm>
              <a:off x="4608" y="1680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7" name="Line 37"/>
            <p:cNvSpPr>
              <a:spLocks noChangeShapeType="1"/>
            </p:cNvSpPr>
            <p:nvPr/>
          </p:nvSpPr>
          <p:spPr bwMode="auto">
            <a:xfrm flipH="1">
              <a:off x="2400" y="2256"/>
              <a:ext cx="220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8" name="Line 38"/>
            <p:cNvSpPr>
              <a:spLocks noChangeShapeType="1"/>
            </p:cNvSpPr>
            <p:nvPr/>
          </p:nvSpPr>
          <p:spPr bwMode="auto">
            <a:xfrm flipV="1">
              <a:off x="2400" y="1752"/>
              <a:ext cx="12" cy="5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9" name="Line 41"/>
            <p:cNvSpPr>
              <a:spLocks noChangeShapeType="1"/>
            </p:cNvSpPr>
            <p:nvPr/>
          </p:nvSpPr>
          <p:spPr bwMode="auto">
            <a:xfrm flipH="1">
              <a:off x="3168" y="144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60" name="Line 42"/>
            <p:cNvSpPr>
              <a:spLocks noChangeShapeType="1"/>
            </p:cNvSpPr>
            <p:nvPr/>
          </p:nvSpPr>
          <p:spPr bwMode="auto">
            <a:xfrm>
              <a:off x="3168" y="1440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47" name="Text Box 43"/>
            <p:cNvSpPr txBox="1">
              <a:spLocks noChangeArrowheads="1"/>
            </p:cNvSpPr>
            <p:nvPr/>
          </p:nvSpPr>
          <p:spPr bwMode="auto">
            <a:xfrm>
              <a:off x="2928" y="18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379948" name="Text Box 44"/>
            <p:cNvSpPr txBox="1">
              <a:spLocks noChangeArrowheads="1"/>
            </p:cNvSpPr>
            <p:nvPr/>
          </p:nvSpPr>
          <p:spPr bwMode="auto">
            <a:xfrm>
              <a:off x="1728" y="206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379949" name="Text Box 45"/>
            <p:cNvSpPr txBox="1">
              <a:spLocks noChangeArrowheads="1"/>
            </p:cNvSpPr>
            <p:nvPr/>
          </p:nvSpPr>
          <p:spPr bwMode="auto">
            <a:xfrm>
              <a:off x="2064" y="206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47164" name="Line 46"/>
            <p:cNvSpPr>
              <a:spLocks noChangeShapeType="1"/>
            </p:cNvSpPr>
            <p:nvPr/>
          </p:nvSpPr>
          <p:spPr bwMode="auto">
            <a:xfrm>
              <a:off x="4368" y="110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7165" name="Group 47"/>
            <p:cNvGrpSpPr>
              <a:grpSpLocks/>
            </p:cNvGrpSpPr>
            <p:nvPr/>
          </p:nvGrpSpPr>
          <p:grpSpPr bwMode="auto">
            <a:xfrm>
              <a:off x="1515" y="1248"/>
              <a:ext cx="1077" cy="521"/>
              <a:chOff x="1536" y="1200"/>
              <a:chExt cx="1056" cy="633"/>
            </a:xfrm>
          </p:grpSpPr>
          <p:sp>
            <p:nvSpPr>
              <p:cNvPr id="47175" name="Rectangle 48"/>
              <p:cNvSpPr>
                <a:spLocks noChangeArrowheads="1"/>
              </p:cNvSpPr>
              <p:nvPr/>
            </p:nvSpPr>
            <p:spPr bwMode="auto">
              <a:xfrm>
                <a:off x="1536" y="1296"/>
                <a:ext cx="105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7176" name="Rectangle 49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7177" name="Rectangle 50"/>
              <p:cNvSpPr>
                <a:spLocks noChangeArrowheads="1"/>
              </p:cNvSpPr>
              <p:nvPr/>
            </p:nvSpPr>
            <p:spPr bwMode="auto">
              <a:xfrm>
                <a:off x="2064" y="1593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7178" name="Oval 51"/>
              <p:cNvSpPr>
                <a:spLocks noChangeArrowheads="1"/>
              </p:cNvSpPr>
              <p:nvPr/>
            </p:nvSpPr>
            <p:spPr bwMode="auto">
              <a:xfrm>
                <a:off x="2016" y="120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7166" name="Line 52"/>
            <p:cNvSpPr>
              <a:spLocks noChangeShapeType="1"/>
            </p:cNvSpPr>
            <p:nvPr/>
          </p:nvSpPr>
          <p:spPr bwMode="auto">
            <a:xfrm>
              <a:off x="1851" y="177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67" name="Line 53"/>
            <p:cNvSpPr>
              <a:spLocks noChangeShapeType="1"/>
            </p:cNvSpPr>
            <p:nvPr/>
          </p:nvSpPr>
          <p:spPr bwMode="auto">
            <a:xfrm>
              <a:off x="2187" y="177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68" name="Line 54"/>
            <p:cNvSpPr>
              <a:spLocks noChangeShapeType="1"/>
            </p:cNvSpPr>
            <p:nvPr/>
          </p:nvSpPr>
          <p:spPr bwMode="auto">
            <a:xfrm>
              <a:off x="2064" y="1104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69" name="Line 55"/>
            <p:cNvSpPr>
              <a:spLocks noChangeShapeType="1"/>
            </p:cNvSpPr>
            <p:nvPr/>
          </p:nvSpPr>
          <p:spPr bwMode="auto">
            <a:xfrm flipV="1">
              <a:off x="4560" y="768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70" name="Line 56"/>
            <p:cNvSpPr>
              <a:spLocks noChangeShapeType="1"/>
            </p:cNvSpPr>
            <p:nvPr/>
          </p:nvSpPr>
          <p:spPr bwMode="auto">
            <a:xfrm flipH="1">
              <a:off x="1248" y="768"/>
              <a:ext cx="33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71" name="Line 57"/>
            <p:cNvSpPr>
              <a:spLocks noChangeShapeType="1"/>
            </p:cNvSpPr>
            <p:nvPr/>
          </p:nvSpPr>
          <p:spPr bwMode="auto">
            <a:xfrm>
              <a:off x="1248" y="768"/>
              <a:ext cx="0" cy="12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72" name="Line 58"/>
            <p:cNvSpPr>
              <a:spLocks noChangeShapeType="1"/>
            </p:cNvSpPr>
            <p:nvPr/>
          </p:nvSpPr>
          <p:spPr bwMode="auto">
            <a:xfrm>
              <a:off x="1248" y="206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73" name="Line 59"/>
            <p:cNvSpPr>
              <a:spLocks noChangeShapeType="1"/>
            </p:cNvSpPr>
            <p:nvPr/>
          </p:nvSpPr>
          <p:spPr bwMode="auto">
            <a:xfrm flipV="1">
              <a:off x="1632" y="177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74" name="Oval 71"/>
            <p:cNvSpPr>
              <a:spLocks noChangeArrowheads="1"/>
            </p:cNvSpPr>
            <p:nvPr/>
          </p:nvSpPr>
          <p:spPr bwMode="auto">
            <a:xfrm>
              <a:off x="4536" y="1068"/>
              <a:ext cx="48" cy="48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611188" y="3716338"/>
            <a:ext cx="7467600" cy="2667000"/>
            <a:chOff x="432" y="2544"/>
            <a:chExt cx="4704" cy="1680"/>
          </a:xfrm>
        </p:grpSpPr>
        <p:sp>
          <p:nvSpPr>
            <p:cNvPr id="379966" name="Text Box 62"/>
            <p:cNvSpPr txBox="1">
              <a:spLocks noChangeArrowheads="1"/>
            </p:cNvSpPr>
            <p:nvPr/>
          </p:nvSpPr>
          <p:spPr bwMode="auto">
            <a:xfrm>
              <a:off x="432" y="2544"/>
              <a:ext cx="2112" cy="8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J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       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J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7115" name="Line 63"/>
            <p:cNvSpPr>
              <a:spLocks noChangeShapeType="1"/>
            </p:cNvSpPr>
            <p:nvPr/>
          </p:nvSpPr>
          <p:spPr bwMode="auto">
            <a:xfrm>
              <a:off x="1416" y="2597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6" name="Line 64"/>
            <p:cNvSpPr>
              <a:spLocks noChangeShapeType="1"/>
            </p:cNvSpPr>
            <p:nvPr/>
          </p:nvSpPr>
          <p:spPr bwMode="auto">
            <a:xfrm>
              <a:off x="1920" y="2597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7" name="Line 65"/>
            <p:cNvSpPr>
              <a:spLocks noChangeShapeType="1"/>
            </p:cNvSpPr>
            <p:nvPr/>
          </p:nvSpPr>
          <p:spPr bwMode="auto">
            <a:xfrm>
              <a:off x="1416" y="3072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7118" name="Group 79"/>
            <p:cNvGrpSpPr>
              <a:grpSpLocks/>
            </p:cNvGrpSpPr>
            <p:nvPr/>
          </p:nvGrpSpPr>
          <p:grpSpPr bwMode="auto">
            <a:xfrm>
              <a:off x="1920" y="3024"/>
              <a:ext cx="2064" cy="327"/>
              <a:chOff x="1920" y="3072"/>
              <a:chExt cx="2064" cy="327"/>
            </a:xfrm>
          </p:grpSpPr>
          <p:sp>
            <p:nvSpPr>
              <p:cNvPr id="379970" name="Text Box 66"/>
              <p:cNvSpPr txBox="1">
                <a:spLocks noChangeArrowheads="1"/>
              </p:cNvSpPr>
              <p:nvPr/>
            </p:nvSpPr>
            <p:spPr bwMode="auto">
              <a:xfrm>
                <a:off x="1920" y="3072"/>
                <a:ext cx="20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A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+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47144" name="Line 67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5" name="Line 68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6" name="Line 76"/>
              <p:cNvSpPr>
                <a:spLocks noChangeShapeType="1"/>
              </p:cNvSpPr>
              <p:nvPr/>
            </p:nvSpPr>
            <p:spPr bwMode="auto">
              <a:xfrm>
                <a:off x="3477" y="3120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119" name="Group 78"/>
            <p:cNvGrpSpPr>
              <a:grpSpLocks/>
            </p:cNvGrpSpPr>
            <p:nvPr/>
          </p:nvGrpSpPr>
          <p:grpSpPr bwMode="auto">
            <a:xfrm>
              <a:off x="960" y="3456"/>
              <a:ext cx="2064" cy="336"/>
              <a:chOff x="960" y="3456"/>
              <a:chExt cx="2064" cy="336"/>
            </a:xfrm>
          </p:grpSpPr>
          <p:sp>
            <p:nvSpPr>
              <p:cNvPr id="379973" name="Text Box 69"/>
              <p:cNvSpPr txBox="1">
                <a:spLocks noChangeArrowheads="1"/>
              </p:cNvSpPr>
              <p:nvPr/>
            </p:nvSpPr>
            <p:spPr bwMode="auto">
              <a:xfrm>
                <a:off x="960" y="3465"/>
                <a:ext cx="20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A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47138" name="Line 70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9" name="Oval 73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7140" name="Line 74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1" name="Line 75"/>
              <p:cNvSpPr>
                <a:spLocks noChangeShapeType="1"/>
              </p:cNvSpPr>
              <p:nvPr/>
            </p:nvSpPr>
            <p:spPr bwMode="auto">
              <a:xfrm>
                <a:off x="2124" y="3504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2" name="Line 77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120" name="Group 89"/>
            <p:cNvGrpSpPr>
              <a:grpSpLocks/>
            </p:cNvGrpSpPr>
            <p:nvPr/>
          </p:nvGrpSpPr>
          <p:grpSpPr bwMode="auto">
            <a:xfrm>
              <a:off x="2784" y="3465"/>
              <a:ext cx="2352" cy="327"/>
              <a:chOff x="2784" y="3465"/>
              <a:chExt cx="2352" cy="327"/>
            </a:xfrm>
          </p:grpSpPr>
          <p:sp>
            <p:nvSpPr>
              <p:cNvPr id="379985" name="Text Box 81"/>
              <p:cNvSpPr txBox="1">
                <a:spLocks noChangeArrowheads="1"/>
              </p:cNvSpPr>
              <p:nvPr/>
            </p:nvSpPr>
            <p:spPr bwMode="auto">
              <a:xfrm>
                <a:off x="2784" y="3465"/>
                <a:ext cx="23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(A +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)  (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+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)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47133" name="Line 85"/>
              <p:cNvSpPr>
                <a:spLocks noChangeShapeType="1"/>
              </p:cNvSpPr>
              <p:nvPr/>
            </p:nvSpPr>
            <p:spPr bwMode="auto">
              <a:xfrm>
                <a:off x="3984" y="3504"/>
                <a:ext cx="137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4" name="Line 86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137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5" name="Line 87"/>
              <p:cNvSpPr>
                <a:spLocks noChangeShapeType="1"/>
              </p:cNvSpPr>
              <p:nvPr/>
            </p:nvSpPr>
            <p:spPr bwMode="auto">
              <a:xfrm>
                <a:off x="3468" y="3504"/>
                <a:ext cx="137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6" name="Line 88"/>
              <p:cNvSpPr>
                <a:spLocks noChangeShapeType="1"/>
              </p:cNvSpPr>
              <p:nvPr/>
            </p:nvSpPr>
            <p:spPr bwMode="auto">
              <a:xfrm>
                <a:off x="4800" y="3504"/>
                <a:ext cx="137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121" name="Group 100"/>
            <p:cNvGrpSpPr>
              <a:grpSpLocks/>
            </p:cNvGrpSpPr>
            <p:nvPr/>
          </p:nvGrpSpPr>
          <p:grpSpPr bwMode="auto">
            <a:xfrm>
              <a:off x="960" y="3897"/>
              <a:ext cx="1824" cy="327"/>
              <a:chOff x="960" y="3897"/>
              <a:chExt cx="1824" cy="327"/>
            </a:xfrm>
          </p:grpSpPr>
          <p:sp>
            <p:nvSpPr>
              <p:cNvPr id="379995" name="Text Box 91"/>
              <p:cNvSpPr txBox="1">
                <a:spLocks noChangeArrowheads="1"/>
              </p:cNvSpPr>
              <p:nvPr/>
            </p:nvSpPr>
            <p:spPr bwMode="auto">
              <a:xfrm>
                <a:off x="960" y="3897"/>
                <a:ext cx="18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A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+ B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7127" name="Line 95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8" name="Line 96"/>
              <p:cNvSpPr>
                <a:spLocks noChangeShapeType="1"/>
              </p:cNvSpPr>
              <p:nvPr/>
            </p:nvSpPr>
            <p:spPr bwMode="auto">
              <a:xfrm>
                <a:off x="1440" y="3936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9" name="Line 97"/>
              <p:cNvSpPr>
                <a:spLocks noChangeShapeType="1"/>
              </p:cNvSpPr>
              <p:nvPr/>
            </p:nvSpPr>
            <p:spPr bwMode="auto">
              <a:xfrm>
                <a:off x="1233" y="3936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0" name="Line 98"/>
              <p:cNvSpPr>
                <a:spLocks noChangeShapeType="1"/>
              </p:cNvSpPr>
              <p:nvPr/>
            </p:nvSpPr>
            <p:spPr bwMode="auto">
              <a:xfrm>
                <a:off x="2328" y="3936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1" name="Line 99"/>
              <p:cNvSpPr>
                <a:spLocks noChangeShapeType="1"/>
              </p:cNvSpPr>
              <p:nvPr/>
            </p:nvSpPr>
            <p:spPr bwMode="auto">
              <a:xfrm>
                <a:off x="2145" y="3936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122" name="Group 108"/>
            <p:cNvGrpSpPr>
              <a:grpSpLocks/>
            </p:cNvGrpSpPr>
            <p:nvPr/>
          </p:nvGrpSpPr>
          <p:grpSpPr bwMode="auto">
            <a:xfrm>
              <a:off x="2784" y="3888"/>
              <a:ext cx="960" cy="327"/>
              <a:chOff x="2784" y="3888"/>
              <a:chExt cx="960" cy="327"/>
            </a:xfrm>
          </p:grpSpPr>
          <p:sp>
            <p:nvSpPr>
              <p:cNvPr id="380006" name="Text Box 102"/>
              <p:cNvSpPr txBox="1">
                <a:spLocks noChangeArrowheads="1"/>
              </p:cNvSpPr>
              <p:nvPr/>
            </p:nvSpPr>
            <p:spPr bwMode="auto">
              <a:xfrm>
                <a:off x="2784" y="3888"/>
                <a:ext cx="9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BQ</a:t>
                </a:r>
                <a:r>
                  <a:rPr lang="en-US" altLang="zh-CN" sz="28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  <a:endPara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7124" name="Line 104"/>
              <p:cNvSpPr>
                <a:spLocks noChangeShapeType="1"/>
              </p:cNvSpPr>
              <p:nvPr/>
            </p:nvSpPr>
            <p:spPr bwMode="auto">
              <a:xfrm>
                <a:off x="3264" y="3927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5" name="Line 105"/>
              <p:cNvSpPr>
                <a:spLocks noChangeShapeType="1"/>
              </p:cNvSpPr>
              <p:nvPr/>
            </p:nvSpPr>
            <p:spPr bwMode="auto">
              <a:xfrm>
                <a:off x="3057" y="3927"/>
                <a:ext cx="11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47111" name="Picture 7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2" name="Text Box 78"/>
          <p:cNvSpPr txBox="1">
            <a:spLocks noChangeArrowheads="1"/>
          </p:cNvSpPr>
          <p:nvPr/>
        </p:nvSpPr>
        <p:spPr bwMode="auto">
          <a:xfrm>
            <a:off x="179388" y="519113"/>
            <a:ext cx="8286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400" i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55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4"/>
          <p:cNvGrpSpPr>
            <a:grpSpLocks/>
          </p:cNvGrpSpPr>
          <p:nvPr/>
        </p:nvGrpSpPr>
        <p:grpSpPr bwMode="auto">
          <a:xfrm>
            <a:off x="1219200" y="1277938"/>
            <a:ext cx="914400" cy="533400"/>
            <a:chOff x="624" y="1008"/>
            <a:chExt cx="576" cy="336"/>
          </a:xfrm>
        </p:grpSpPr>
        <p:grpSp>
          <p:nvGrpSpPr>
            <p:cNvPr id="48226" name="Group 5"/>
            <p:cNvGrpSpPr>
              <a:grpSpLocks/>
            </p:cNvGrpSpPr>
            <p:nvPr/>
          </p:nvGrpSpPr>
          <p:grpSpPr bwMode="auto">
            <a:xfrm>
              <a:off x="912" y="1008"/>
              <a:ext cx="288" cy="336"/>
              <a:chOff x="912" y="1008"/>
              <a:chExt cx="288" cy="336"/>
            </a:xfrm>
          </p:grpSpPr>
          <p:sp>
            <p:nvSpPr>
              <p:cNvPr id="48229" name="Rectangle 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16775" name="Oval 7"/>
              <p:cNvSpPr>
                <a:spLocks noChangeArrowheads="1"/>
              </p:cNvSpPr>
              <p:nvPr/>
            </p:nvSpPr>
            <p:spPr bwMode="auto">
              <a:xfrm>
                <a:off x="960" y="1082"/>
                <a:ext cx="192" cy="192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</p:grpSp>
        <p:sp>
          <p:nvSpPr>
            <p:cNvPr id="48227" name="Line 8"/>
            <p:cNvSpPr>
              <a:spLocks noChangeShapeType="1"/>
            </p:cNvSpPr>
            <p:nvPr/>
          </p:nvSpPr>
          <p:spPr bwMode="auto">
            <a:xfrm>
              <a:off x="624" y="1104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8" name="Line 9"/>
            <p:cNvSpPr>
              <a:spLocks noChangeShapeType="1"/>
            </p:cNvSpPr>
            <p:nvPr/>
          </p:nvSpPr>
          <p:spPr bwMode="auto">
            <a:xfrm>
              <a:off x="624" y="1248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1" name="Rectangle 10"/>
          <p:cNvSpPr>
            <a:spLocks noChangeArrowheads="1"/>
          </p:cNvSpPr>
          <p:nvPr/>
        </p:nvSpPr>
        <p:spPr bwMode="auto">
          <a:xfrm>
            <a:off x="2819400" y="1201738"/>
            <a:ext cx="990600" cy="14478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2819400" y="12779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416780" name="Text Box 12"/>
          <p:cNvSpPr txBox="1">
            <a:spLocks noChangeArrowheads="1"/>
          </p:cNvSpPr>
          <p:nvPr/>
        </p:nvSpPr>
        <p:spPr bwMode="auto">
          <a:xfrm>
            <a:off x="2819400" y="21923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</a:p>
        </p:txBody>
      </p:sp>
      <p:sp>
        <p:nvSpPr>
          <p:cNvPr id="416781" name="Text Box 13"/>
          <p:cNvSpPr txBox="1">
            <a:spLocks noChangeArrowheads="1"/>
          </p:cNvSpPr>
          <p:nvPr/>
        </p:nvSpPr>
        <p:spPr bwMode="auto">
          <a:xfrm>
            <a:off x="2819400" y="17351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CP</a:t>
            </a:r>
          </a:p>
        </p:txBody>
      </p:sp>
      <p:sp>
        <p:nvSpPr>
          <p:cNvPr id="48135" name="Oval 14"/>
          <p:cNvSpPr>
            <a:spLocks noChangeArrowheads="1"/>
          </p:cNvSpPr>
          <p:nvPr/>
        </p:nvSpPr>
        <p:spPr bwMode="auto">
          <a:xfrm>
            <a:off x="2705100" y="1963738"/>
            <a:ext cx="111125" cy="111125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8136" name="Line 15"/>
          <p:cNvSpPr>
            <a:spLocks noChangeShapeType="1"/>
          </p:cNvSpPr>
          <p:nvPr/>
        </p:nvSpPr>
        <p:spPr bwMode="auto">
          <a:xfrm>
            <a:off x="2133600" y="1506538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784" name="Text Box 16"/>
          <p:cNvSpPr txBox="1">
            <a:spLocks noChangeArrowheads="1"/>
          </p:cNvSpPr>
          <p:nvPr/>
        </p:nvSpPr>
        <p:spPr bwMode="auto">
          <a:xfrm>
            <a:off x="3352800" y="12779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</a:p>
        </p:txBody>
      </p:sp>
      <p:grpSp>
        <p:nvGrpSpPr>
          <p:cNvPr id="48138" name="Group 17"/>
          <p:cNvGrpSpPr>
            <a:grpSpLocks/>
          </p:cNvGrpSpPr>
          <p:nvPr/>
        </p:nvGrpSpPr>
        <p:grpSpPr bwMode="auto">
          <a:xfrm>
            <a:off x="3352800" y="2192338"/>
            <a:ext cx="533400" cy="457200"/>
            <a:chOff x="240" y="2736"/>
            <a:chExt cx="336" cy="288"/>
          </a:xfrm>
        </p:grpSpPr>
        <p:sp>
          <p:nvSpPr>
            <p:cNvPr id="416786" name="Text Box 18"/>
            <p:cNvSpPr txBox="1">
              <a:spLocks noChangeArrowheads="1"/>
            </p:cNvSpPr>
            <p:nvPr/>
          </p:nvSpPr>
          <p:spPr bwMode="auto">
            <a:xfrm>
              <a:off x="240" y="2736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48225" name="Line 19"/>
            <p:cNvSpPr>
              <a:spLocks noChangeShapeType="1"/>
            </p:cNvSpPr>
            <p:nvPr/>
          </p:nvSpPr>
          <p:spPr bwMode="auto">
            <a:xfrm>
              <a:off x="332" y="278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9" name="Line 20"/>
          <p:cNvSpPr>
            <a:spLocks noChangeShapeType="1"/>
          </p:cNvSpPr>
          <p:nvPr/>
        </p:nvSpPr>
        <p:spPr bwMode="auto">
          <a:xfrm>
            <a:off x="3810000" y="2420938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0" name="Line 21"/>
          <p:cNvSpPr>
            <a:spLocks noChangeShapeType="1"/>
          </p:cNvSpPr>
          <p:nvPr/>
        </p:nvSpPr>
        <p:spPr bwMode="auto">
          <a:xfrm>
            <a:off x="4191000" y="242093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1" name="Line 22"/>
          <p:cNvSpPr>
            <a:spLocks noChangeShapeType="1"/>
          </p:cNvSpPr>
          <p:nvPr/>
        </p:nvSpPr>
        <p:spPr bwMode="auto">
          <a:xfrm flipH="1">
            <a:off x="2514600" y="2954338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 flipV="1">
            <a:off x="2514600" y="242093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2514600" y="2420938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 flipH="1">
            <a:off x="1905000" y="2039938"/>
            <a:ext cx="838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1905000" y="2039938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795" name="Text Box 27"/>
          <p:cNvSpPr txBox="1">
            <a:spLocks noChangeArrowheads="1"/>
          </p:cNvSpPr>
          <p:nvPr/>
        </p:nvSpPr>
        <p:spPr bwMode="auto">
          <a:xfrm>
            <a:off x="1524000" y="28019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CP</a:t>
            </a:r>
          </a:p>
        </p:txBody>
      </p:sp>
      <p:sp>
        <p:nvSpPr>
          <p:cNvPr id="416796" name="Text Box 28"/>
          <p:cNvSpPr txBox="1">
            <a:spLocks noChangeArrowheads="1"/>
          </p:cNvSpPr>
          <p:nvPr/>
        </p:nvSpPr>
        <p:spPr bwMode="auto">
          <a:xfrm>
            <a:off x="609600" y="11255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416797" name="Text Box 29"/>
          <p:cNvSpPr txBox="1">
            <a:spLocks noChangeArrowheads="1"/>
          </p:cNvSpPr>
          <p:nvPr/>
        </p:nvSpPr>
        <p:spPr bwMode="auto">
          <a:xfrm>
            <a:off x="609600" y="14303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48149" name="Line 30"/>
          <p:cNvSpPr>
            <a:spLocks noChangeShapeType="1"/>
          </p:cNvSpPr>
          <p:nvPr/>
        </p:nvSpPr>
        <p:spPr bwMode="auto">
          <a:xfrm>
            <a:off x="3810000" y="1506538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1981200" y="4481513"/>
            <a:ext cx="0" cy="1905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802" name="Line 34"/>
          <p:cNvSpPr>
            <a:spLocks noChangeShapeType="1"/>
          </p:cNvSpPr>
          <p:nvPr/>
        </p:nvSpPr>
        <p:spPr bwMode="auto">
          <a:xfrm>
            <a:off x="2743200" y="4557713"/>
            <a:ext cx="0" cy="1828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804" name="Line 36"/>
          <p:cNvSpPr>
            <a:spLocks noChangeShapeType="1"/>
          </p:cNvSpPr>
          <p:nvPr/>
        </p:nvSpPr>
        <p:spPr bwMode="auto">
          <a:xfrm>
            <a:off x="3505200" y="4481513"/>
            <a:ext cx="0" cy="19050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805" name="Text Box 37"/>
          <p:cNvSpPr txBox="1">
            <a:spLocks noChangeArrowheads="1"/>
          </p:cNvSpPr>
          <p:nvPr/>
        </p:nvSpPr>
        <p:spPr bwMode="auto">
          <a:xfrm>
            <a:off x="609600" y="4038600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</a:p>
        </p:txBody>
      </p:sp>
      <p:sp>
        <p:nvSpPr>
          <p:cNvPr id="416806" name="Text Box 38"/>
          <p:cNvSpPr txBox="1">
            <a:spLocks noChangeArrowheads="1"/>
          </p:cNvSpPr>
          <p:nvPr/>
        </p:nvSpPr>
        <p:spPr bwMode="auto">
          <a:xfrm>
            <a:off x="685800" y="4633913"/>
            <a:ext cx="762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en-US" altLang="zh-CN" sz="2800" b="1" baseline="-30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6807" name="Text Box 39"/>
          <p:cNvSpPr txBox="1">
            <a:spLocks noChangeArrowheads="1"/>
          </p:cNvSpPr>
          <p:nvPr/>
        </p:nvSpPr>
        <p:spPr bwMode="auto">
          <a:xfrm>
            <a:off x="685800" y="59436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</a:p>
        </p:txBody>
      </p:sp>
      <p:sp>
        <p:nvSpPr>
          <p:cNvPr id="416826" name="Line 58"/>
          <p:cNvSpPr>
            <a:spLocks noChangeShapeType="1"/>
          </p:cNvSpPr>
          <p:nvPr/>
        </p:nvSpPr>
        <p:spPr bwMode="auto">
          <a:xfrm>
            <a:off x="5029200" y="4481513"/>
            <a:ext cx="0" cy="19050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827" name="Line 59"/>
          <p:cNvSpPr>
            <a:spLocks noChangeShapeType="1"/>
          </p:cNvSpPr>
          <p:nvPr/>
        </p:nvSpPr>
        <p:spPr bwMode="auto">
          <a:xfrm>
            <a:off x="4267200" y="4481513"/>
            <a:ext cx="0" cy="19050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828" name="Text Box 60"/>
          <p:cNvSpPr txBox="1">
            <a:spLocks noChangeArrowheads="1"/>
          </p:cNvSpPr>
          <p:nvPr/>
        </p:nvSpPr>
        <p:spPr bwMode="auto">
          <a:xfrm>
            <a:off x="685800" y="5410200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1752600" y="5929313"/>
            <a:ext cx="4038600" cy="319087"/>
            <a:chOff x="1104" y="3735"/>
            <a:chExt cx="2544" cy="201"/>
          </a:xfrm>
        </p:grpSpPr>
        <p:sp>
          <p:nvSpPr>
            <p:cNvPr id="48221" name="Line 62"/>
            <p:cNvSpPr>
              <a:spLocks noChangeShapeType="1"/>
            </p:cNvSpPr>
            <p:nvPr/>
          </p:nvSpPr>
          <p:spPr bwMode="auto">
            <a:xfrm>
              <a:off x="2210" y="3735"/>
              <a:ext cx="1438" cy="9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2" name="Line 63"/>
            <p:cNvSpPr>
              <a:spLocks noChangeShapeType="1"/>
            </p:cNvSpPr>
            <p:nvPr/>
          </p:nvSpPr>
          <p:spPr bwMode="auto">
            <a:xfrm>
              <a:off x="1104" y="3936"/>
              <a:ext cx="110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3" name="Line 66"/>
            <p:cNvSpPr>
              <a:spLocks noChangeShapeType="1"/>
            </p:cNvSpPr>
            <p:nvPr/>
          </p:nvSpPr>
          <p:spPr bwMode="auto">
            <a:xfrm>
              <a:off x="2207" y="3735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6835" name="Rectangle 67"/>
          <p:cNvSpPr>
            <a:spLocks noChangeArrowheads="1"/>
          </p:cNvSpPr>
          <p:nvPr/>
        </p:nvSpPr>
        <p:spPr bwMode="auto">
          <a:xfrm>
            <a:off x="1066800" y="5867400"/>
            <a:ext cx="63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48161" name="Group 92"/>
          <p:cNvGrpSpPr>
            <a:grpSpLocks/>
          </p:cNvGrpSpPr>
          <p:nvPr/>
        </p:nvGrpSpPr>
        <p:grpSpPr bwMode="auto">
          <a:xfrm>
            <a:off x="1219200" y="4100513"/>
            <a:ext cx="4191000" cy="395287"/>
            <a:chOff x="768" y="2583"/>
            <a:chExt cx="2640" cy="249"/>
          </a:xfrm>
        </p:grpSpPr>
        <p:sp>
          <p:nvSpPr>
            <p:cNvPr id="48200" name="Line 41"/>
            <p:cNvSpPr>
              <a:spLocks noChangeShapeType="1"/>
            </p:cNvSpPr>
            <p:nvPr/>
          </p:nvSpPr>
          <p:spPr bwMode="auto">
            <a:xfrm>
              <a:off x="1008" y="258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1" name="Line 42"/>
            <p:cNvSpPr>
              <a:spLocks noChangeShapeType="1"/>
            </p:cNvSpPr>
            <p:nvPr/>
          </p:nvSpPr>
          <p:spPr bwMode="auto">
            <a:xfrm>
              <a:off x="124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2" name="Line 43"/>
            <p:cNvSpPr>
              <a:spLocks noChangeShapeType="1"/>
            </p:cNvSpPr>
            <p:nvPr/>
          </p:nvSpPr>
          <p:spPr bwMode="auto">
            <a:xfrm>
              <a:off x="100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3" name="Line 44"/>
            <p:cNvSpPr>
              <a:spLocks noChangeShapeType="1"/>
            </p:cNvSpPr>
            <p:nvPr/>
          </p:nvSpPr>
          <p:spPr bwMode="auto">
            <a:xfrm>
              <a:off x="1248" y="282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4" name="Line 45"/>
            <p:cNvSpPr>
              <a:spLocks noChangeShapeType="1"/>
            </p:cNvSpPr>
            <p:nvPr/>
          </p:nvSpPr>
          <p:spPr bwMode="auto">
            <a:xfrm>
              <a:off x="1488" y="258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5" name="Line 46"/>
            <p:cNvSpPr>
              <a:spLocks noChangeShapeType="1"/>
            </p:cNvSpPr>
            <p:nvPr/>
          </p:nvSpPr>
          <p:spPr bwMode="auto">
            <a:xfrm>
              <a:off x="172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6" name="Line 47"/>
            <p:cNvSpPr>
              <a:spLocks noChangeShapeType="1"/>
            </p:cNvSpPr>
            <p:nvPr/>
          </p:nvSpPr>
          <p:spPr bwMode="auto">
            <a:xfrm>
              <a:off x="148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7" name="Line 48"/>
            <p:cNvSpPr>
              <a:spLocks noChangeShapeType="1"/>
            </p:cNvSpPr>
            <p:nvPr/>
          </p:nvSpPr>
          <p:spPr bwMode="auto">
            <a:xfrm>
              <a:off x="1728" y="282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8" name="Line 49"/>
            <p:cNvSpPr>
              <a:spLocks noChangeShapeType="1"/>
            </p:cNvSpPr>
            <p:nvPr/>
          </p:nvSpPr>
          <p:spPr bwMode="auto">
            <a:xfrm>
              <a:off x="1968" y="258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9" name="Line 50"/>
            <p:cNvSpPr>
              <a:spLocks noChangeShapeType="1"/>
            </p:cNvSpPr>
            <p:nvPr/>
          </p:nvSpPr>
          <p:spPr bwMode="auto">
            <a:xfrm>
              <a:off x="220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0" name="Line 51"/>
            <p:cNvSpPr>
              <a:spLocks noChangeShapeType="1"/>
            </p:cNvSpPr>
            <p:nvPr/>
          </p:nvSpPr>
          <p:spPr bwMode="auto">
            <a:xfrm>
              <a:off x="196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1" name="Line 52"/>
            <p:cNvSpPr>
              <a:spLocks noChangeShapeType="1"/>
            </p:cNvSpPr>
            <p:nvPr/>
          </p:nvSpPr>
          <p:spPr bwMode="auto">
            <a:xfrm>
              <a:off x="2208" y="282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2" name="Line 53"/>
            <p:cNvSpPr>
              <a:spLocks noChangeShapeType="1"/>
            </p:cNvSpPr>
            <p:nvPr/>
          </p:nvSpPr>
          <p:spPr bwMode="auto">
            <a:xfrm>
              <a:off x="2448" y="258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3" name="Line 54"/>
            <p:cNvSpPr>
              <a:spLocks noChangeShapeType="1"/>
            </p:cNvSpPr>
            <p:nvPr/>
          </p:nvSpPr>
          <p:spPr bwMode="auto">
            <a:xfrm>
              <a:off x="268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4" name="Line 55"/>
            <p:cNvSpPr>
              <a:spLocks noChangeShapeType="1"/>
            </p:cNvSpPr>
            <p:nvPr/>
          </p:nvSpPr>
          <p:spPr bwMode="auto">
            <a:xfrm>
              <a:off x="2448" y="2583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5" name="Line 56"/>
            <p:cNvSpPr>
              <a:spLocks noChangeShapeType="1"/>
            </p:cNvSpPr>
            <p:nvPr/>
          </p:nvSpPr>
          <p:spPr bwMode="auto">
            <a:xfrm>
              <a:off x="2688" y="282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6" name="Line 57"/>
            <p:cNvSpPr>
              <a:spLocks noChangeShapeType="1"/>
            </p:cNvSpPr>
            <p:nvPr/>
          </p:nvSpPr>
          <p:spPr bwMode="auto">
            <a:xfrm>
              <a:off x="768" y="2823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7" name="Line 82"/>
            <p:cNvSpPr>
              <a:spLocks noChangeShapeType="1"/>
            </p:cNvSpPr>
            <p:nvPr/>
          </p:nvSpPr>
          <p:spPr bwMode="auto">
            <a:xfrm>
              <a:off x="2928" y="259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8" name="Line 83"/>
            <p:cNvSpPr>
              <a:spLocks noChangeShapeType="1"/>
            </p:cNvSpPr>
            <p:nvPr/>
          </p:nvSpPr>
          <p:spPr bwMode="auto">
            <a:xfrm>
              <a:off x="3168" y="25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9" name="Line 84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0" name="Line 85"/>
            <p:cNvSpPr>
              <a:spLocks noChangeShapeType="1"/>
            </p:cNvSpPr>
            <p:nvPr/>
          </p:nvSpPr>
          <p:spPr bwMode="auto">
            <a:xfrm>
              <a:off x="3168" y="283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162" name="Group 91"/>
          <p:cNvGrpSpPr>
            <a:grpSpLocks/>
          </p:cNvGrpSpPr>
          <p:nvPr/>
        </p:nvGrpSpPr>
        <p:grpSpPr bwMode="auto">
          <a:xfrm>
            <a:off x="1219200" y="4786313"/>
            <a:ext cx="4286250" cy="319087"/>
            <a:chOff x="768" y="3015"/>
            <a:chExt cx="2700" cy="201"/>
          </a:xfrm>
        </p:grpSpPr>
        <p:grpSp>
          <p:nvGrpSpPr>
            <p:cNvPr id="48190" name="Group 68"/>
            <p:cNvGrpSpPr>
              <a:grpSpLocks/>
            </p:cNvGrpSpPr>
            <p:nvPr/>
          </p:nvGrpSpPr>
          <p:grpSpPr bwMode="auto">
            <a:xfrm>
              <a:off x="768" y="3015"/>
              <a:ext cx="2088" cy="192"/>
              <a:chOff x="528" y="1728"/>
              <a:chExt cx="2088" cy="192"/>
            </a:xfrm>
          </p:grpSpPr>
          <p:sp>
            <p:nvSpPr>
              <p:cNvPr id="48193" name="Line 69"/>
              <p:cNvSpPr>
                <a:spLocks noChangeShapeType="1"/>
              </p:cNvSpPr>
              <p:nvPr/>
            </p:nvSpPr>
            <p:spPr bwMode="auto">
              <a:xfrm>
                <a:off x="1094" y="1728"/>
                <a:ext cx="5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4" name="Line 70"/>
              <p:cNvSpPr>
                <a:spLocks noChangeShapeType="1"/>
              </p:cNvSpPr>
              <p:nvPr/>
            </p:nvSpPr>
            <p:spPr bwMode="auto">
              <a:xfrm>
                <a:off x="1642" y="1920"/>
                <a:ext cx="42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5" name="Line 71"/>
              <p:cNvSpPr>
                <a:spLocks noChangeShapeType="1"/>
              </p:cNvSpPr>
              <p:nvPr/>
            </p:nvSpPr>
            <p:spPr bwMode="auto">
              <a:xfrm>
                <a:off x="109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6" name="Line 72"/>
              <p:cNvSpPr>
                <a:spLocks noChangeShapeType="1"/>
              </p:cNvSpPr>
              <p:nvPr/>
            </p:nvSpPr>
            <p:spPr bwMode="auto">
              <a:xfrm flipH="1">
                <a:off x="528" y="1920"/>
                <a:ext cx="56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7" name="Line 73"/>
              <p:cNvSpPr>
                <a:spLocks noChangeShapeType="1"/>
              </p:cNvSpPr>
              <p:nvPr/>
            </p:nvSpPr>
            <p:spPr bwMode="auto">
              <a:xfrm>
                <a:off x="1642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8" name="Line 74"/>
              <p:cNvSpPr>
                <a:spLocks noChangeShapeType="1"/>
              </p:cNvSpPr>
              <p:nvPr/>
            </p:nvSpPr>
            <p:spPr bwMode="auto">
              <a:xfrm>
                <a:off x="206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9" name="Line 75"/>
              <p:cNvSpPr>
                <a:spLocks noChangeShapeType="1"/>
              </p:cNvSpPr>
              <p:nvPr/>
            </p:nvSpPr>
            <p:spPr bwMode="auto">
              <a:xfrm flipH="1">
                <a:off x="2050" y="1728"/>
                <a:ext cx="56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91" name="Line 86"/>
            <p:cNvSpPr>
              <a:spLocks noChangeShapeType="1"/>
            </p:cNvSpPr>
            <p:nvPr/>
          </p:nvSpPr>
          <p:spPr bwMode="auto">
            <a:xfrm>
              <a:off x="2844" y="302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2" name="Line 87"/>
            <p:cNvSpPr>
              <a:spLocks noChangeShapeType="1"/>
            </p:cNvSpPr>
            <p:nvPr/>
          </p:nvSpPr>
          <p:spPr bwMode="auto">
            <a:xfrm>
              <a:off x="2844" y="321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163" name="Group 90"/>
          <p:cNvGrpSpPr>
            <a:grpSpLocks/>
          </p:cNvGrpSpPr>
          <p:nvPr/>
        </p:nvGrpSpPr>
        <p:grpSpPr bwMode="auto">
          <a:xfrm>
            <a:off x="1314450" y="5334000"/>
            <a:ext cx="4171950" cy="442913"/>
            <a:chOff x="828" y="3360"/>
            <a:chExt cx="2628" cy="279"/>
          </a:xfrm>
        </p:grpSpPr>
        <p:sp>
          <p:nvSpPr>
            <p:cNvPr id="48185" name="Line 77"/>
            <p:cNvSpPr>
              <a:spLocks noChangeShapeType="1"/>
            </p:cNvSpPr>
            <p:nvPr/>
          </p:nvSpPr>
          <p:spPr bwMode="auto">
            <a:xfrm>
              <a:off x="1346" y="3360"/>
              <a:ext cx="148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6" name="Line 79"/>
            <p:cNvSpPr>
              <a:spLocks noChangeShapeType="1"/>
            </p:cNvSpPr>
            <p:nvPr/>
          </p:nvSpPr>
          <p:spPr bwMode="auto">
            <a:xfrm>
              <a:off x="1346" y="3375"/>
              <a:ext cx="0" cy="2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7" name="Line 80"/>
            <p:cNvSpPr>
              <a:spLocks noChangeShapeType="1"/>
            </p:cNvSpPr>
            <p:nvPr/>
          </p:nvSpPr>
          <p:spPr bwMode="auto">
            <a:xfrm>
              <a:off x="2832" y="3375"/>
              <a:ext cx="0" cy="2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8" name="Line 81"/>
            <p:cNvSpPr>
              <a:spLocks noChangeShapeType="1"/>
            </p:cNvSpPr>
            <p:nvPr/>
          </p:nvSpPr>
          <p:spPr bwMode="auto">
            <a:xfrm flipH="1">
              <a:off x="828" y="3624"/>
              <a:ext cx="51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9" name="Line 88"/>
            <p:cNvSpPr>
              <a:spLocks noChangeShapeType="1"/>
            </p:cNvSpPr>
            <p:nvPr/>
          </p:nvSpPr>
          <p:spPr bwMode="auto">
            <a:xfrm>
              <a:off x="2832" y="3624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4859338" y="1196975"/>
            <a:ext cx="4114800" cy="2055813"/>
            <a:chOff x="3120" y="1008"/>
            <a:chExt cx="2592" cy="1295"/>
          </a:xfrm>
        </p:grpSpPr>
        <p:sp>
          <p:nvSpPr>
            <p:cNvPr id="416863" name="Text Box 95"/>
            <p:cNvSpPr txBox="1">
              <a:spLocks noChangeArrowheads="1"/>
            </p:cNvSpPr>
            <p:nvPr/>
          </p:nvSpPr>
          <p:spPr bwMode="auto">
            <a:xfrm>
              <a:off x="3120" y="1008"/>
              <a:ext cx="2592" cy="12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J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       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         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       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          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8174" name="Line 96"/>
            <p:cNvSpPr>
              <a:spLocks noChangeShapeType="1"/>
            </p:cNvSpPr>
            <p:nvPr/>
          </p:nvSpPr>
          <p:spPr bwMode="auto">
            <a:xfrm>
              <a:off x="4104" y="1061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5" name="Line 97"/>
            <p:cNvSpPr>
              <a:spLocks noChangeShapeType="1"/>
            </p:cNvSpPr>
            <p:nvPr/>
          </p:nvSpPr>
          <p:spPr bwMode="auto">
            <a:xfrm>
              <a:off x="4608" y="1061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6" name="Line 98"/>
            <p:cNvSpPr>
              <a:spLocks noChangeShapeType="1"/>
            </p:cNvSpPr>
            <p:nvPr/>
          </p:nvSpPr>
          <p:spPr bwMode="auto">
            <a:xfrm>
              <a:off x="4560" y="1536"/>
              <a:ext cx="11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8177" name="Group 99"/>
            <p:cNvGrpSpPr>
              <a:grpSpLocks/>
            </p:cNvGrpSpPr>
            <p:nvPr/>
          </p:nvGrpSpPr>
          <p:grpSpPr bwMode="auto">
            <a:xfrm>
              <a:off x="3840" y="1488"/>
              <a:ext cx="777" cy="331"/>
              <a:chOff x="1776" y="485"/>
              <a:chExt cx="777" cy="331"/>
            </a:xfrm>
          </p:grpSpPr>
          <p:sp>
            <p:nvSpPr>
              <p:cNvPr id="416868" name="Oval 100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416869" name="Text Box 101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16870" name="Text Box 102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grpSp>
          <p:nvGrpSpPr>
            <p:cNvPr id="48178" name="Group 103"/>
            <p:cNvGrpSpPr>
              <a:grpSpLocks/>
            </p:cNvGrpSpPr>
            <p:nvPr/>
          </p:nvGrpSpPr>
          <p:grpSpPr bwMode="auto">
            <a:xfrm>
              <a:off x="3840" y="1968"/>
              <a:ext cx="777" cy="331"/>
              <a:chOff x="1776" y="485"/>
              <a:chExt cx="777" cy="331"/>
            </a:xfrm>
          </p:grpSpPr>
          <p:sp>
            <p:nvSpPr>
              <p:cNvPr id="416872" name="Oval 104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416873" name="Text Box 105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16874" name="Text Box 106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</p:grpSp>
      <p:sp>
        <p:nvSpPr>
          <p:cNvPr id="48167" name="Text Box 101"/>
          <p:cNvSpPr txBox="1">
            <a:spLocks noChangeArrowheads="1"/>
          </p:cNvSpPr>
          <p:nvPr/>
        </p:nvSpPr>
        <p:spPr bwMode="auto">
          <a:xfrm>
            <a:off x="193675" y="3481388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波形图：</a:t>
            </a:r>
            <a:endParaRPr lang="en-US" altLang="zh-CN" sz="2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1993900" y="4552950"/>
            <a:ext cx="0" cy="1828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69" name="Line 8"/>
          <p:cNvSpPr>
            <a:spLocks noChangeShapeType="1"/>
          </p:cNvSpPr>
          <p:nvPr/>
        </p:nvSpPr>
        <p:spPr bwMode="auto">
          <a:xfrm>
            <a:off x="685800" y="838200"/>
            <a:ext cx="7848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8170" name="Picture 7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71" name="Text Box 78"/>
          <p:cNvSpPr txBox="1">
            <a:spLocks noChangeArrowheads="1"/>
          </p:cNvSpPr>
          <p:nvPr/>
        </p:nvSpPr>
        <p:spPr bwMode="auto">
          <a:xfrm>
            <a:off x="179388" y="519113"/>
            <a:ext cx="8286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400" i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172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79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59" y="2133600"/>
            <a:ext cx="384968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588963" y="3468787"/>
            <a:ext cx="792162" cy="576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1268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1"/>
          <a:stretch/>
        </p:blipFill>
        <p:spPr bwMode="auto">
          <a:xfrm>
            <a:off x="179512" y="2602696"/>
            <a:ext cx="2611438" cy="283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2987824" y="1212851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211328" y="116363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8194" name="AutoShape 18"/>
          <p:cNvSpPr>
            <a:spLocks noChangeArrowheads="1"/>
          </p:cNvSpPr>
          <p:nvPr/>
        </p:nvSpPr>
        <p:spPr bwMode="auto">
          <a:xfrm>
            <a:off x="3161259" y="2565400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8195" name="AutoShape 19"/>
          <p:cNvSpPr>
            <a:spLocks noChangeArrowheads="1"/>
          </p:cNvSpPr>
          <p:nvPr/>
        </p:nvSpPr>
        <p:spPr bwMode="auto">
          <a:xfrm>
            <a:off x="3132684" y="3213100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8196" name="AutoShape 20"/>
          <p:cNvSpPr>
            <a:spLocks noChangeArrowheads="1"/>
          </p:cNvSpPr>
          <p:nvPr/>
        </p:nvSpPr>
        <p:spPr bwMode="auto">
          <a:xfrm>
            <a:off x="3132684" y="3875088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08104" y="2571750"/>
            <a:ext cx="1071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08104" y="32527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08104" y="3929063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1279" name="TextBox 17"/>
          <p:cNvSpPr txBox="1">
            <a:spLocks noChangeArrowheads="1"/>
          </p:cNvSpPr>
          <p:nvPr/>
        </p:nvSpPr>
        <p:spPr bwMode="auto">
          <a:xfrm>
            <a:off x="5509171" y="4437063"/>
            <a:ext cx="1295400" cy="830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7" name="Group 35"/>
          <p:cNvGrpSpPr>
            <a:grpSpLocks/>
          </p:cNvGrpSpPr>
          <p:nvPr/>
        </p:nvGrpSpPr>
        <p:grpSpPr bwMode="auto">
          <a:xfrm>
            <a:off x="6553200" y="2428567"/>
            <a:ext cx="2286000" cy="2416175"/>
            <a:chOff x="3408" y="768"/>
            <a:chExt cx="1440" cy="1522"/>
          </a:xfrm>
        </p:grpSpPr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408" y="768"/>
              <a:ext cx="1440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S   R         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endParaRPr lang="en-US" altLang="zh-CN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1   0   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0   1   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     --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3984" y="781"/>
              <a:ext cx="8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408" y="1056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上弧形箭头 2"/>
          <p:cNvSpPr/>
          <p:nvPr/>
        </p:nvSpPr>
        <p:spPr bwMode="auto">
          <a:xfrm>
            <a:off x="4717960" y="1631250"/>
            <a:ext cx="2230303" cy="57348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4" grpId="0" animBg="1"/>
      <p:bldP spid="178195" grpId="0" animBg="1"/>
      <p:bldP spid="178196" grpId="0" animBg="1"/>
      <p:bldP spid="14" grpId="0"/>
      <p:bldP spid="15" grpId="0"/>
      <p:bldP spid="16" grpId="0"/>
      <p:bldP spid="3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30717</TotalTime>
  <Words>3828</Words>
  <Application>Microsoft Office PowerPoint</Application>
  <PresentationFormat>全屏显示(4:3)</PresentationFormat>
  <Paragraphs>1183</Paragraphs>
  <Slides>81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102" baseType="lpstr">
      <vt:lpstr>Arial Unicode MS</vt:lpstr>
      <vt:lpstr>仿宋</vt:lpstr>
      <vt:lpstr>黑体</vt:lpstr>
      <vt:lpstr>华文行楷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Symbol</vt:lpstr>
      <vt:lpstr>Tahoma</vt:lpstr>
      <vt:lpstr>Times New Roman</vt:lpstr>
      <vt:lpstr>Wingdings</vt:lpstr>
      <vt:lpstr>Wingdings 2</vt:lpstr>
      <vt:lpstr>Soaring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2407</cp:revision>
  <dcterms:created xsi:type="dcterms:W3CDTF">2002-03-18T12:39:57Z</dcterms:created>
  <dcterms:modified xsi:type="dcterms:W3CDTF">2016-10-26T01:33:00Z</dcterms:modified>
</cp:coreProperties>
</file>