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3"/>
  </p:notesMasterIdLst>
  <p:handoutMasterIdLst>
    <p:handoutMasterId r:id="rId44"/>
  </p:handoutMasterIdLst>
  <p:sldIdLst>
    <p:sldId id="283" r:id="rId2"/>
    <p:sldId id="316" r:id="rId3"/>
    <p:sldId id="317" r:id="rId4"/>
    <p:sldId id="318" r:id="rId5"/>
    <p:sldId id="331" r:id="rId6"/>
    <p:sldId id="264" r:id="rId7"/>
    <p:sldId id="319" r:id="rId8"/>
    <p:sldId id="321" r:id="rId9"/>
    <p:sldId id="348" r:id="rId10"/>
    <p:sldId id="323" r:id="rId11"/>
    <p:sldId id="324" r:id="rId12"/>
    <p:sldId id="320" r:id="rId13"/>
    <p:sldId id="332" r:id="rId14"/>
    <p:sldId id="322" r:id="rId15"/>
    <p:sldId id="300" r:id="rId16"/>
    <p:sldId id="302" r:id="rId17"/>
    <p:sldId id="354" r:id="rId18"/>
    <p:sldId id="301" r:id="rId19"/>
    <p:sldId id="303" r:id="rId20"/>
    <p:sldId id="336" r:id="rId21"/>
    <p:sldId id="328" r:id="rId22"/>
    <p:sldId id="325" r:id="rId23"/>
    <p:sldId id="344" r:id="rId24"/>
    <p:sldId id="343" r:id="rId25"/>
    <p:sldId id="345" r:id="rId26"/>
    <p:sldId id="347" r:id="rId27"/>
    <p:sldId id="333" r:id="rId28"/>
    <p:sldId id="338" r:id="rId29"/>
    <p:sldId id="341" r:id="rId30"/>
    <p:sldId id="340" r:id="rId31"/>
    <p:sldId id="339" r:id="rId32"/>
    <p:sldId id="342" r:id="rId33"/>
    <p:sldId id="334" r:id="rId34"/>
    <p:sldId id="284" r:id="rId35"/>
    <p:sldId id="349" r:id="rId36"/>
    <p:sldId id="350" r:id="rId37"/>
    <p:sldId id="351" r:id="rId38"/>
    <p:sldId id="352" r:id="rId39"/>
    <p:sldId id="353" r:id="rId40"/>
    <p:sldId id="329" r:id="rId41"/>
    <p:sldId id="330"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mn-ea"/>
        <a:cs typeface="+mn-cs"/>
      </a:defRPr>
    </a:lvl1pPr>
    <a:lvl2pPr marL="457200" algn="l" rtl="0" eaLnBrk="0" fontAlgn="base" hangingPunct="0">
      <a:spcBef>
        <a:spcPct val="0"/>
      </a:spcBef>
      <a:spcAft>
        <a:spcPct val="0"/>
      </a:spcAft>
      <a:defRPr kern="1200">
        <a:solidFill>
          <a:schemeClr val="tx1"/>
        </a:solidFill>
        <a:latin typeface="Times New Roman" charset="0"/>
        <a:ea typeface="+mn-ea"/>
        <a:cs typeface="+mn-cs"/>
      </a:defRPr>
    </a:lvl2pPr>
    <a:lvl3pPr marL="914400" algn="l" rtl="0" eaLnBrk="0" fontAlgn="base" hangingPunct="0">
      <a:spcBef>
        <a:spcPct val="0"/>
      </a:spcBef>
      <a:spcAft>
        <a:spcPct val="0"/>
      </a:spcAft>
      <a:defRPr kern="1200">
        <a:solidFill>
          <a:schemeClr val="tx1"/>
        </a:solidFill>
        <a:latin typeface="Times New Roman" charset="0"/>
        <a:ea typeface="+mn-ea"/>
        <a:cs typeface="+mn-cs"/>
      </a:defRPr>
    </a:lvl3pPr>
    <a:lvl4pPr marL="1371600" algn="l" rtl="0" eaLnBrk="0" fontAlgn="base" hangingPunct="0">
      <a:spcBef>
        <a:spcPct val="0"/>
      </a:spcBef>
      <a:spcAft>
        <a:spcPct val="0"/>
      </a:spcAft>
      <a:defRPr kern="1200">
        <a:solidFill>
          <a:schemeClr val="tx1"/>
        </a:solidFill>
        <a:latin typeface="Times New Roman" charset="0"/>
        <a:ea typeface="+mn-ea"/>
        <a:cs typeface="+mn-cs"/>
      </a:defRPr>
    </a:lvl4pPr>
    <a:lvl5pPr marL="1828800" algn="l" rtl="0" eaLnBrk="0" fontAlgn="base" hangingPunct="0">
      <a:spcBef>
        <a:spcPct val="0"/>
      </a:spcBef>
      <a:spcAft>
        <a:spcPct val="0"/>
      </a:spcAft>
      <a:defRPr kern="1200">
        <a:solidFill>
          <a:schemeClr val="tx1"/>
        </a:solidFill>
        <a:latin typeface="Times New Roman" charset="0"/>
        <a:ea typeface="+mn-ea"/>
        <a:cs typeface="+mn-cs"/>
      </a:defRPr>
    </a:lvl5pPr>
    <a:lvl6pPr marL="2286000" algn="l" defTabSz="914400" rtl="0" eaLnBrk="1" latinLnBrk="0" hangingPunct="1">
      <a:defRPr kern="1200">
        <a:solidFill>
          <a:schemeClr val="tx1"/>
        </a:solidFill>
        <a:latin typeface="Times New Roman" charset="0"/>
        <a:ea typeface="+mn-ea"/>
        <a:cs typeface="+mn-cs"/>
      </a:defRPr>
    </a:lvl6pPr>
    <a:lvl7pPr marL="2743200" algn="l" defTabSz="914400" rtl="0" eaLnBrk="1" latinLnBrk="0" hangingPunct="1">
      <a:defRPr kern="1200">
        <a:solidFill>
          <a:schemeClr val="tx1"/>
        </a:solidFill>
        <a:latin typeface="Times New Roman" charset="0"/>
        <a:ea typeface="+mn-ea"/>
        <a:cs typeface="+mn-cs"/>
      </a:defRPr>
    </a:lvl7pPr>
    <a:lvl8pPr marL="3200400" algn="l" defTabSz="914400" rtl="0" eaLnBrk="1" latinLnBrk="0" hangingPunct="1">
      <a:defRPr kern="1200">
        <a:solidFill>
          <a:schemeClr val="tx1"/>
        </a:solidFill>
        <a:latin typeface="Times New Roman" charset="0"/>
        <a:ea typeface="+mn-ea"/>
        <a:cs typeface="+mn-cs"/>
      </a:defRPr>
    </a:lvl8pPr>
    <a:lvl9pPr marL="3657600" algn="l" defTabSz="914400" rtl="0" eaLnBrk="1" latinLnBrk="0" hangingPunct="1">
      <a:defRPr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5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1" autoAdjust="0"/>
    <p:restoredTop sz="80584" autoAdjust="0"/>
  </p:normalViewPr>
  <p:slideViewPr>
    <p:cSldViewPr snapToObjects="1">
      <p:cViewPr varScale="1">
        <p:scale>
          <a:sx n="55" d="100"/>
          <a:sy n="55" d="100"/>
        </p:scale>
        <p:origin x="-96" y="-84"/>
      </p:cViewPr>
      <p:guideLst>
        <p:guide orient="horz" pos="73"/>
        <p:guide orient="horz" pos="1207"/>
        <p:guide pos="1429"/>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굴림" pitchFamily="50" charset="-127"/>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굴림" pitchFamily="50" charset="-127"/>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굴림" pitchFamily="50" charset="-127"/>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굴림" pitchFamily="50" charset="-127"/>
              </a:defRPr>
            </a:lvl1pPr>
          </a:lstStyle>
          <a:p>
            <a:fld id="{B6409F1D-0D13-4DEA-8C5D-9BDE9B032B94}" type="slidenum">
              <a:rPr lang="ko-KR" altLang="en-US"/>
              <a:pPr/>
              <a:t>‹#›</a:t>
            </a:fld>
            <a:endParaRPr lang="en-US" altLang="ko-KR"/>
          </a:p>
        </p:txBody>
      </p:sp>
    </p:spTree>
    <p:extLst>
      <p:ext uri="{BB962C8B-B14F-4D97-AF65-F5344CB8AC3E}">
        <p14:creationId xmlns:p14="http://schemas.microsoft.com/office/powerpoint/2010/main" val="1904043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96C53E-2AD8-4B40-B3AB-6944AB826B8A}" type="datetimeFigureOut">
              <a:rPr lang="zh-CN" altLang="en-US" smtClean="0"/>
              <a:t>2014-10-10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FACA9C-604E-4D9E-BA91-97D21F336C1F}" type="slidenum">
              <a:rPr lang="zh-CN" altLang="en-US" smtClean="0"/>
              <a:t>‹#›</a:t>
            </a:fld>
            <a:endParaRPr lang="zh-CN" altLang="en-US"/>
          </a:p>
        </p:txBody>
      </p:sp>
    </p:spTree>
    <p:extLst>
      <p:ext uri="{BB962C8B-B14F-4D97-AF65-F5344CB8AC3E}">
        <p14:creationId xmlns:p14="http://schemas.microsoft.com/office/powerpoint/2010/main" val="3543311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87682.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3001329.htm" TargetMode="External"/><Relationship Id="rId5" Type="http://schemas.openxmlformats.org/officeDocument/2006/relationships/hyperlink" Target="http://baike.baidu.com/view/237708.htm" TargetMode="External"/><Relationship Id="rId4" Type="http://schemas.openxmlformats.org/officeDocument/2006/relationships/hyperlink" Target="http://baike.baidu.com/view/1349.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先说衬衫，再说变量</a:t>
            </a:r>
            <a:endParaRPr lang="zh-CN" altLang="en-US"/>
          </a:p>
        </p:txBody>
      </p:sp>
      <p:sp>
        <p:nvSpPr>
          <p:cNvPr id="4" name="灯片编号占位符 3"/>
          <p:cNvSpPr>
            <a:spLocks noGrp="1"/>
          </p:cNvSpPr>
          <p:nvPr>
            <p:ph type="sldNum" sz="quarter" idx="10"/>
          </p:nvPr>
        </p:nvSpPr>
        <p:spPr/>
        <p:txBody>
          <a:bodyPr/>
          <a:lstStyle/>
          <a:p>
            <a:fld id="{EEFACA9C-604E-4D9E-BA91-97D21F336C1F}" type="slidenum">
              <a:rPr lang="zh-CN" altLang="en-US" smtClean="0"/>
              <a:t>1</a:t>
            </a:fld>
            <a:endParaRPr lang="zh-CN" altLang="en-US"/>
          </a:p>
        </p:txBody>
      </p:sp>
    </p:spTree>
    <p:extLst>
      <p:ext uri="{BB962C8B-B14F-4D97-AF65-F5344CB8AC3E}">
        <p14:creationId xmlns:p14="http://schemas.microsoft.com/office/powerpoint/2010/main" val="1200416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D027ABA-50B6-4311-B04A-E148B14A8A53}" type="slidenum">
              <a:rPr lang="zh-CN" altLang="en-US" smtClean="0"/>
              <a:t>36</a:t>
            </a:fld>
            <a:endParaRPr lang="zh-CN" altLang="en-US"/>
          </a:p>
        </p:txBody>
      </p:sp>
    </p:spTree>
    <p:extLst>
      <p:ext uri="{BB962C8B-B14F-4D97-AF65-F5344CB8AC3E}">
        <p14:creationId xmlns:p14="http://schemas.microsoft.com/office/powerpoint/2010/main" val="45276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养成良好的写注释和代码规范排版的习惯</a:t>
            </a:r>
            <a:r>
              <a:rPr lang="en-US" altLang="zh-CN" dirty="0" smtClean="0"/>
              <a:t>,</a:t>
            </a:r>
            <a:r>
              <a:rPr lang="zh-CN" altLang="en-US" dirty="0" smtClean="0"/>
              <a:t>提高代码的可阅读性</a:t>
            </a:r>
            <a:r>
              <a:rPr lang="en-US" altLang="zh-CN" dirty="0" smtClean="0"/>
              <a:t>,</a:t>
            </a:r>
            <a:r>
              <a:rPr lang="zh-CN" altLang="en-US" dirty="0" smtClean="0"/>
              <a:t>提高代码质量</a:t>
            </a:r>
            <a:endParaRPr lang="zh-CN" altLang="en-US" dirty="0"/>
          </a:p>
        </p:txBody>
      </p:sp>
      <p:sp>
        <p:nvSpPr>
          <p:cNvPr id="4" name="Slide Number Placeholder 3"/>
          <p:cNvSpPr>
            <a:spLocks noGrp="1"/>
          </p:cNvSpPr>
          <p:nvPr>
            <p:ph type="sldNum" sz="quarter" idx="10"/>
          </p:nvPr>
        </p:nvSpPr>
        <p:spPr/>
        <p:txBody>
          <a:bodyPr/>
          <a:lstStyle/>
          <a:p>
            <a:fld id="{EEFACA9C-604E-4D9E-BA91-97D21F336C1F}" type="slidenum">
              <a:rPr lang="zh-CN" altLang="en-US" smtClean="0"/>
              <a:t>5</a:t>
            </a:fld>
            <a:endParaRPr lang="zh-CN" altLang="en-US"/>
          </a:p>
        </p:txBody>
      </p:sp>
    </p:spTree>
    <p:extLst>
      <p:ext uri="{BB962C8B-B14F-4D97-AF65-F5344CB8AC3E}">
        <p14:creationId xmlns:p14="http://schemas.microsoft.com/office/powerpoint/2010/main" val="411316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EFACA9C-604E-4D9E-BA91-97D21F336C1F}" type="slidenum">
              <a:rPr lang="zh-CN" altLang="en-US" smtClean="0"/>
              <a:t>6</a:t>
            </a:fld>
            <a:endParaRPr lang="zh-CN" altLang="en-US"/>
          </a:p>
        </p:txBody>
      </p:sp>
    </p:spTree>
    <p:extLst>
      <p:ext uri="{BB962C8B-B14F-4D97-AF65-F5344CB8AC3E}">
        <p14:creationId xmlns:p14="http://schemas.microsoft.com/office/powerpoint/2010/main" val="2994854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手电筒 </a:t>
            </a:r>
            <a:r>
              <a:rPr lang="en-US" altLang="zh-CN" dirty="0" smtClean="0"/>
              <a:t>how</a:t>
            </a:r>
            <a:r>
              <a:rPr lang="zh-CN" altLang="en-US" baseline="0" dirty="0" smtClean="0"/>
              <a:t> </a:t>
            </a:r>
            <a:r>
              <a:rPr lang="en-US" altLang="zh-CN" baseline="0" dirty="0" smtClean="0"/>
              <a:t>are</a:t>
            </a:r>
            <a:r>
              <a:rPr lang="zh-CN" altLang="en-US" baseline="0" dirty="0" smtClean="0"/>
              <a:t> </a:t>
            </a:r>
            <a:r>
              <a:rPr lang="en-US" altLang="zh-CN" baseline="0" dirty="0" smtClean="0"/>
              <a:t>you ?</a:t>
            </a:r>
            <a:endParaRPr lang="en-US" altLang="zh-CN" dirty="0" smtClean="0"/>
          </a:p>
        </p:txBody>
      </p:sp>
      <p:sp>
        <p:nvSpPr>
          <p:cNvPr id="4" name="Slide Number Placeholder 3"/>
          <p:cNvSpPr>
            <a:spLocks noGrp="1"/>
          </p:cNvSpPr>
          <p:nvPr>
            <p:ph type="sldNum" sz="quarter" idx="10"/>
          </p:nvPr>
        </p:nvSpPr>
        <p:spPr/>
        <p:txBody>
          <a:bodyPr/>
          <a:lstStyle/>
          <a:p>
            <a:fld id="{EEFACA9C-604E-4D9E-BA91-97D21F336C1F}" type="slidenum">
              <a:rPr lang="zh-CN" altLang="en-US" smtClean="0"/>
              <a:t>7</a:t>
            </a:fld>
            <a:endParaRPr lang="zh-CN" altLang="en-US"/>
          </a:p>
        </p:txBody>
      </p:sp>
    </p:spTree>
    <p:extLst>
      <p:ext uri="{BB962C8B-B14F-4D97-AF65-F5344CB8AC3E}">
        <p14:creationId xmlns:p14="http://schemas.microsoft.com/office/powerpoint/2010/main" val="44012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在计算机中，所有的数据在</a:t>
            </a:r>
            <a:r>
              <a:rPr lang="zh-CN" altLang="en-US" sz="1200" b="0" i="0" u="none" strike="noStrike"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和运算时都要使用</a:t>
            </a:r>
            <a:r>
              <a:rPr lang="zh-CN" altLang="en-US" sz="1200" b="0" i="0" u="none" strike="noStrike" kern="1200" dirty="0" smtClean="0">
                <a:solidFill>
                  <a:schemeClr val="tx1"/>
                </a:solidFill>
                <a:effectLst/>
                <a:latin typeface="+mn-lt"/>
                <a:ea typeface="+mn-ea"/>
                <a:cs typeface="+mn-cs"/>
                <a:hlinkClick r:id="rId4"/>
              </a:rPr>
              <a:t>二进制数</a:t>
            </a:r>
            <a:r>
              <a:rPr lang="zh-CN" altLang="en-US" sz="1200" b="0" i="0" kern="1200" dirty="0" smtClean="0">
                <a:solidFill>
                  <a:schemeClr val="tx1"/>
                </a:solidFill>
                <a:effectLst/>
                <a:latin typeface="+mn-lt"/>
                <a:ea typeface="+mn-ea"/>
                <a:cs typeface="+mn-cs"/>
              </a:rPr>
              <a:t>表示（因为计算机用高电平和低电平分别表示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），例如，像</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这样的</a:t>
            </a:r>
            <a:r>
              <a:rPr lang="en-US" altLang="zh-CN" sz="1200" b="0" i="0" kern="1200" dirty="0" smtClean="0">
                <a:solidFill>
                  <a:schemeClr val="tx1"/>
                </a:solidFill>
                <a:effectLst/>
                <a:latin typeface="+mn-lt"/>
                <a:ea typeface="+mn-ea"/>
                <a:cs typeface="+mn-cs"/>
              </a:rPr>
              <a:t>52</a:t>
            </a:r>
            <a:r>
              <a:rPr lang="zh-CN" altLang="en-US" sz="1200" b="0" i="0" kern="1200" dirty="0" smtClean="0">
                <a:solidFill>
                  <a:schemeClr val="tx1"/>
                </a:solidFill>
                <a:effectLst/>
                <a:latin typeface="+mn-lt"/>
                <a:ea typeface="+mn-ea"/>
                <a:cs typeface="+mn-cs"/>
              </a:rPr>
              <a:t>个字母（包括大写）、以及</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等数字还有一些常用的符号（例如*、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等）在计算机中存储时也要使用二进制数来表示，而具体用哪些二进制数字表示哪个符号，当然每个人都可以约定自己的一套（这就叫</a:t>
            </a:r>
            <a:r>
              <a:rPr lang="zh-CN" altLang="en-US" sz="1200" b="0" i="0" u="none" strike="noStrike" kern="1200" dirty="0" smtClean="0">
                <a:solidFill>
                  <a:schemeClr val="tx1"/>
                </a:solidFill>
                <a:effectLst/>
                <a:latin typeface="+mn-lt"/>
                <a:ea typeface="+mn-ea"/>
                <a:cs typeface="+mn-cs"/>
                <a:hlinkClick r:id="rId5"/>
              </a:rPr>
              <a:t>编码</a:t>
            </a:r>
            <a:r>
              <a:rPr lang="zh-CN" altLang="en-US" sz="1200" b="0" i="0" kern="1200" dirty="0" smtClean="0">
                <a:solidFill>
                  <a:schemeClr val="tx1"/>
                </a:solidFill>
                <a:effectLst/>
                <a:latin typeface="+mn-lt"/>
                <a:ea typeface="+mn-ea"/>
                <a:cs typeface="+mn-cs"/>
              </a:rPr>
              <a:t>），而大家如果要想互相通信而不造成混乱，那么大家就必须使用相同的编码规则，于是美国有关的标准化组织就出台了所谓的</a:t>
            </a:r>
            <a:r>
              <a:rPr lang="en-US" altLang="zh-CN" sz="1200" b="0" i="0" u="none" strike="noStrike" kern="1200" dirty="0" smtClean="0">
                <a:solidFill>
                  <a:schemeClr val="tx1"/>
                </a:solidFill>
                <a:effectLst/>
                <a:latin typeface="+mn-lt"/>
                <a:ea typeface="+mn-ea"/>
                <a:cs typeface="+mn-cs"/>
                <a:hlinkClick r:id="rId6"/>
              </a:rPr>
              <a:t>ASCII</a:t>
            </a:r>
            <a:r>
              <a:rPr lang="zh-CN" altLang="en-US" sz="1200" b="0" i="0" u="none" strike="noStrike" kern="1200" dirty="0" smtClean="0">
                <a:solidFill>
                  <a:schemeClr val="tx1"/>
                </a:solidFill>
                <a:effectLst/>
                <a:latin typeface="+mn-lt"/>
                <a:ea typeface="+mn-ea"/>
                <a:cs typeface="+mn-cs"/>
                <a:hlinkClick r:id="rId6"/>
              </a:rPr>
              <a:t>编码</a:t>
            </a:r>
            <a:r>
              <a:rPr lang="zh-CN" altLang="en-US" sz="1200" b="0" i="0" kern="1200" dirty="0" smtClean="0">
                <a:solidFill>
                  <a:schemeClr val="tx1"/>
                </a:solidFill>
                <a:effectLst/>
                <a:latin typeface="+mn-lt"/>
                <a:ea typeface="+mn-ea"/>
                <a:cs typeface="+mn-cs"/>
              </a:rPr>
              <a:t>，统一规定了上述常用符号用哪些二进制数来表示。</a:t>
            </a:r>
            <a:endParaRPr lang="zh-CN" altLang="en-US" dirty="0"/>
          </a:p>
        </p:txBody>
      </p:sp>
      <p:sp>
        <p:nvSpPr>
          <p:cNvPr id="4" name="Slide Number Placeholder 3"/>
          <p:cNvSpPr>
            <a:spLocks noGrp="1"/>
          </p:cNvSpPr>
          <p:nvPr>
            <p:ph type="sldNum" sz="quarter" idx="10"/>
          </p:nvPr>
        </p:nvSpPr>
        <p:spPr/>
        <p:txBody>
          <a:bodyPr/>
          <a:lstStyle/>
          <a:p>
            <a:fld id="{EEFACA9C-604E-4D9E-BA91-97D21F336C1F}" type="slidenum">
              <a:rPr lang="zh-CN" altLang="en-US" smtClean="0"/>
              <a:t>8</a:t>
            </a:fld>
            <a:endParaRPr lang="zh-CN" altLang="en-US"/>
          </a:p>
        </p:txBody>
      </p:sp>
    </p:spTree>
    <p:extLst>
      <p:ext uri="{BB962C8B-B14F-4D97-AF65-F5344CB8AC3E}">
        <p14:creationId xmlns:p14="http://schemas.microsoft.com/office/powerpoint/2010/main" val="3293975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以起人名为例</a:t>
            </a:r>
            <a:endParaRPr lang="zh-CN" altLang="en-US"/>
          </a:p>
        </p:txBody>
      </p:sp>
      <p:sp>
        <p:nvSpPr>
          <p:cNvPr id="4" name="灯片编号占位符 3"/>
          <p:cNvSpPr>
            <a:spLocks noGrp="1"/>
          </p:cNvSpPr>
          <p:nvPr>
            <p:ph type="sldNum" sz="quarter" idx="10"/>
          </p:nvPr>
        </p:nvSpPr>
        <p:spPr/>
        <p:txBody>
          <a:bodyPr/>
          <a:lstStyle/>
          <a:p>
            <a:fld id="{EEFACA9C-604E-4D9E-BA91-97D21F336C1F}" type="slidenum">
              <a:rPr lang="zh-CN" altLang="en-US" smtClean="0"/>
              <a:t>18</a:t>
            </a:fld>
            <a:endParaRPr lang="zh-CN" altLang="en-US"/>
          </a:p>
        </p:txBody>
      </p:sp>
    </p:spTree>
    <p:extLst>
      <p:ext uri="{BB962C8B-B14F-4D97-AF65-F5344CB8AC3E}">
        <p14:creationId xmlns:p14="http://schemas.microsoft.com/office/powerpoint/2010/main" val="65839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Xie</a:t>
            </a:r>
            <a:r>
              <a:rPr lang="en-US" altLang="zh-CN" baseline="0" dirty="0" smtClean="0"/>
              <a:t> </a:t>
            </a:r>
            <a:r>
              <a:rPr lang="en-US" altLang="zh-CN" baseline="0" dirty="0" err="1" smtClean="0"/>
              <a:t>xie</a:t>
            </a:r>
            <a:endParaRPr lang="zh-CN" altLang="en-US" dirty="0"/>
          </a:p>
        </p:txBody>
      </p:sp>
      <p:sp>
        <p:nvSpPr>
          <p:cNvPr id="4" name="Slide Number Placeholder 3"/>
          <p:cNvSpPr>
            <a:spLocks noGrp="1"/>
          </p:cNvSpPr>
          <p:nvPr>
            <p:ph type="sldNum" sz="quarter" idx="10"/>
          </p:nvPr>
        </p:nvSpPr>
        <p:spPr/>
        <p:txBody>
          <a:bodyPr/>
          <a:lstStyle/>
          <a:p>
            <a:fld id="{EEFACA9C-604E-4D9E-BA91-97D21F336C1F}" type="slidenum">
              <a:rPr lang="zh-CN" altLang="en-US" smtClean="0"/>
              <a:t>21</a:t>
            </a:fld>
            <a:endParaRPr lang="zh-CN" altLang="en-US"/>
          </a:p>
        </p:txBody>
      </p:sp>
    </p:spTree>
    <p:extLst>
      <p:ext uri="{BB962C8B-B14F-4D97-AF65-F5344CB8AC3E}">
        <p14:creationId xmlns:p14="http://schemas.microsoft.com/office/powerpoint/2010/main" val="1538920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EFACA9C-604E-4D9E-BA91-97D21F336C1F}" type="slidenum">
              <a:rPr lang="zh-CN" altLang="en-US" smtClean="0"/>
              <a:t>32</a:t>
            </a:fld>
            <a:endParaRPr lang="zh-CN" altLang="en-US"/>
          </a:p>
        </p:txBody>
      </p:sp>
    </p:spTree>
    <p:extLst>
      <p:ext uri="{BB962C8B-B14F-4D97-AF65-F5344CB8AC3E}">
        <p14:creationId xmlns:p14="http://schemas.microsoft.com/office/powerpoint/2010/main" val="480971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、编码</a:t>
            </a:r>
            <a:endParaRPr lang="en-US" altLang="zh-CN" dirty="0" smtClean="0"/>
          </a:p>
          <a:p>
            <a:r>
              <a:rPr lang="en-US" altLang="zh-CN" dirty="0" smtClean="0"/>
              <a:t>2</a:t>
            </a:r>
            <a:r>
              <a:rPr lang="zh-CN" altLang="en-US" dirty="0" smtClean="0"/>
              <a:t>、输入语句与内存</a:t>
            </a:r>
            <a:endParaRPr lang="en-US" altLang="zh-CN" dirty="0" smtClean="0"/>
          </a:p>
          <a:p>
            <a:r>
              <a:rPr lang="en-US" altLang="zh-CN" dirty="0" smtClean="0"/>
              <a:t>3</a:t>
            </a:r>
            <a:r>
              <a:rPr lang="zh-CN" altLang="en-US" dirty="0" smtClean="0"/>
              <a:t>、变量</a:t>
            </a:r>
            <a:endParaRPr lang="en-US" altLang="zh-CN" dirty="0" smtClean="0"/>
          </a:p>
          <a:p>
            <a:r>
              <a:rPr lang="en-US" altLang="zh-CN" dirty="0" smtClean="0"/>
              <a:t>4</a:t>
            </a:r>
            <a:r>
              <a:rPr lang="zh-CN" altLang="en-US" dirty="0" smtClean="0"/>
              <a:t>、关键字与标识符</a:t>
            </a:r>
            <a:endParaRPr lang="en-US" altLang="zh-CN" dirty="0" smtClean="0"/>
          </a:p>
          <a:p>
            <a:r>
              <a:rPr lang="en-US" altLang="zh-CN" dirty="0" smtClean="0"/>
              <a:t>5</a:t>
            </a:r>
            <a:r>
              <a:rPr lang="zh-CN" altLang="en-US" dirty="0" smtClean="0"/>
              <a:t>、输出语句</a:t>
            </a:r>
            <a:endParaRPr lang="en-US" altLang="zh-CN" dirty="0" smtClean="0"/>
          </a:p>
          <a:p>
            <a:r>
              <a:rPr lang="en-US" altLang="zh-CN" dirty="0" smtClean="0"/>
              <a:t>6</a:t>
            </a:r>
            <a:r>
              <a:rPr lang="zh-CN" altLang="en-US" dirty="0" smtClean="0"/>
              <a:t>、问题求解</a:t>
            </a:r>
            <a:endParaRPr lang="zh-CN" altLang="en-US" dirty="0"/>
          </a:p>
        </p:txBody>
      </p:sp>
      <p:sp>
        <p:nvSpPr>
          <p:cNvPr id="4" name="Slide Number Placeholder 3"/>
          <p:cNvSpPr>
            <a:spLocks noGrp="1"/>
          </p:cNvSpPr>
          <p:nvPr>
            <p:ph type="sldNum" sz="quarter" idx="10"/>
          </p:nvPr>
        </p:nvSpPr>
        <p:spPr/>
        <p:txBody>
          <a:bodyPr/>
          <a:lstStyle/>
          <a:p>
            <a:fld id="{EEFACA9C-604E-4D9E-BA91-97D21F336C1F}" type="slidenum">
              <a:rPr lang="zh-CN" altLang="en-US" smtClean="0"/>
              <a:t>34</a:t>
            </a:fld>
            <a:endParaRPr lang="zh-CN" altLang="en-US"/>
          </a:p>
        </p:txBody>
      </p:sp>
    </p:spTree>
    <p:extLst>
      <p:ext uri="{BB962C8B-B14F-4D97-AF65-F5344CB8AC3E}">
        <p14:creationId xmlns:p14="http://schemas.microsoft.com/office/powerpoint/2010/main" val="206057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7941" name="AutoShape 2405"/>
          <p:cNvSpPr>
            <a:spLocks noChangeArrowheads="1"/>
          </p:cNvSpPr>
          <p:nvPr userDrawn="1"/>
        </p:nvSpPr>
        <p:spPr bwMode="gray">
          <a:xfrm>
            <a:off x="0" y="1752600"/>
            <a:ext cx="9144000" cy="2514600"/>
          </a:xfrm>
          <a:prstGeom prst="flowChartDocument">
            <a:avLst/>
          </a:prstGeom>
          <a:ln>
            <a:noFill/>
          </a:ln>
          <a:effectLst>
            <a:glow rad="63500">
              <a:schemeClr val="accent2">
                <a:alpha val="45000"/>
                <a:satMod val="12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67932" name="AutoShape 2396"/>
          <p:cNvSpPr>
            <a:spLocks noChangeArrowheads="1"/>
          </p:cNvSpPr>
          <p:nvPr userDrawn="1"/>
        </p:nvSpPr>
        <p:spPr bwMode="gray">
          <a:xfrm>
            <a:off x="306388" y="1752600"/>
            <a:ext cx="9144000" cy="2362200"/>
          </a:xfrm>
          <a:prstGeom prst="flowChartDocument">
            <a:avLst/>
          </a:prstGeom>
          <a:gradFill rotWithShape="0">
            <a:gsLst>
              <a:gs pos="0">
                <a:schemeClr val="accent1">
                  <a:gamma/>
                  <a:shade val="84706"/>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40" name="AutoShape 2404"/>
          <p:cNvSpPr>
            <a:spLocks noChangeArrowheads="1"/>
          </p:cNvSpPr>
          <p:nvPr userDrawn="1"/>
        </p:nvSpPr>
        <p:spPr bwMode="gray">
          <a:xfrm>
            <a:off x="0" y="304800"/>
            <a:ext cx="9144000" cy="2209800"/>
          </a:xfrm>
          <a:prstGeom prst="flowChartDocumen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1" name="AutoShape 2395"/>
          <p:cNvSpPr>
            <a:spLocks noChangeArrowheads="1"/>
          </p:cNvSpPr>
          <p:nvPr userDrawn="1"/>
        </p:nvSpPr>
        <p:spPr bwMode="gray">
          <a:xfrm>
            <a:off x="0" y="0"/>
            <a:ext cx="9144000" cy="2057400"/>
          </a:xfrm>
          <a:prstGeom prst="flowChartDocument">
            <a:avLst/>
          </a:prstGeom>
          <a:gradFill rotWithShape="0">
            <a:gsLst>
              <a:gs pos="0">
                <a:schemeClr val="accent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0" name="Oval 2394"/>
          <p:cNvSpPr>
            <a:spLocks noChangeArrowheads="1"/>
          </p:cNvSpPr>
          <p:nvPr userDrawn="1"/>
        </p:nvSpPr>
        <p:spPr bwMode="gray">
          <a:xfrm>
            <a:off x="722313" y="1752600"/>
            <a:ext cx="552450" cy="508000"/>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34" name="Oval 2398"/>
          <p:cNvSpPr>
            <a:spLocks noChangeArrowheads="1"/>
          </p:cNvSpPr>
          <p:nvPr userDrawn="1"/>
        </p:nvSpPr>
        <p:spPr bwMode="gray">
          <a:xfrm>
            <a:off x="2971800" y="1773238"/>
            <a:ext cx="230188" cy="207963"/>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35" name="Oval 2399"/>
          <p:cNvSpPr>
            <a:spLocks noChangeArrowheads="1"/>
          </p:cNvSpPr>
          <p:nvPr userDrawn="1"/>
        </p:nvSpPr>
        <p:spPr bwMode="gray">
          <a:xfrm>
            <a:off x="2247900" y="2271713"/>
            <a:ext cx="538163" cy="495300"/>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48" name="Rectangle 536"/>
          <p:cNvSpPr>
            <a:spLocks noGrp="1" noChangeArrowheads="1"/>
          </p:cNvSpPr>
          <p:nvPr userDrawn="1">
            <p:ph type="ctrTitle" sz="quarter"/>
          </p:nvPr>
        </p:nvSpPr>
        <p:spPr bwMode="black">
          <a:xfrm>
            <a:off x="0" y="2533650"/>
            <a:ext cx="8723313" cy="1123950"/>
          </a:xfrm>
        </p:spPr>
        <p:txBody>
          <a:bodyPr/>
          <a:lstStyle>
            <a:lvl1pPr algn="r">
              <a:defRPr sz="4800">
                <a:solidFill>
                  <a:schemeClr val="bg1"/>
                </a:solidFill>
                <a:ea typeface="굴림" pitchFamily="50" charset="-127"/>
              </a:defRPr>
            </a:lvl1pPr>
          </a:lstStyle>
          <a:p>
            <a:pPr lvl="0"/>
            <a:r>
              <a:rPr lang="zh-CN" altLang="en-US" noProof="0" smtClean="0"/>
              <a:t>单击此处编辑母版标题样式</a:t>
            </a:r>
            <a:endParaRPr lang="en-US" altLang="ko-KR" noProof="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78793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152400"/>
            <a:ext cx="21336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2484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9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75675" y="127686"/>
            <a:ext cx="77724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381000" y="1143000"/>
            <a:ext cx="8458200" cy="4953000"/>
          </a:xfrm>
        </p:spPr>
        <p:txBody>
          <a:bodyPr/>
          <a:lstStyle/>
          <a:p>
            <a:r>
              <a:rPr lang="zh-CN" altLang="en-US" smtClean="0"/>
              <a:t>单击图标添加图表</a:t>
            </a:r>
            <a:endParaRPr lang="zh-CN" altLang="en-US"/>
          </a:p>
        </p:txBody>
      </p:sp>
    </p:spTree>
    <p:extLst>
      <p:ext uri="{BB962C8B-B14F-4D97-AF65-F5344CB8AC3E}">
        <p14:creationId xmlns:p14="http://schemas.microsoft.com/office/powerpoint/2010/main" val="5201132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75675" y="127686"/>
            <a:ext cx="77724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143000"/>
            <a:ext cx="8458200" cy="4953000"/>
          </a:xfrm>
        </p:spPr>
        <p:txBody>
          <a:bodyPr/>
          <a:lstStyle/>
          <a:p>
            <a:r>
              <a:rPr lang="zh-CN" altLang="en-US" smtClean="0"/>
              <a:t>单击图标添加表格</a:t>
            </a:r>
            <a:endParaRPr lang="zh-CN" altLang="en-US"/>
          </a:p>
        </p:txBody>
      </p:sp>
    </p:spTree>
    <p:extLst>
      <p:ext uri="{BB962C8B-B14F-4D97-AF65-F5344CB8AC3E}">
        <p14:creationId xmlns:p14="http://schemas.microsoft.com/office/powerpoint/2010/main" val="4156504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466521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9562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1430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430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185675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3568" y="114498"/>
            <a:ext cx="8229600" cy="63832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35969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3568" y="115329"/>
            <a:ext cx="7444736" cy="6096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04723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04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3306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灯片编号占位符 5"/>
          <p:cNvSpPr>
            <a:spLocks noGrp="1"/>
          </p:cNvSpPr>
          <p:nvPr>
            <p:ph type="sldNum" sz="quarter" idx="11"/>
          </p:nvPr>
        </p:nvSpPr>
        <p:spPr/>
        <p:txBody>
          <a:bodyPr/>
          <a:lstStyle>
            <a:lvl1pPr>
              <a:defRPr/>
            </a:lvl1pPr>
          </a:lstStyle>
          <a:p>
            <a:fld id="{0E2FF326-40AB-4419-94D7-07F42491831B}" type="slidenum">
              <a:rPr lang="ko-KR" altLang="en-US"/>
              <a:pPr/>
              <a:t>‹#›</a:t>
            </a:fld>
            <a:endParaRPr lang="en-US" altLang="ko-KR"/>
          </a:p>
        </p:txBody>
      </p:sp>
    </p:spTree>
    <p:extLst>
      <p:ext uri="{BB962C8B-B14F-4D97-AF65-F5344CB8AC3E}">
        <p14:creationId xmlns:p14="http://schemas.microsoft.com/office/powerpoint/2010/main" val="6722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2534" name="Rectangle 246"/>
          <p:cNvSpPr>
            <a:spLocks noChangeArrowheads="1"/>
          </p:cNvSpPr>
          <p:nvPr/>
        </p:nvSpPr>
        <p:spPr bwMode="gray">
          <a:xfrm>
            <a:off x="0" y="0"/>
            <a:ext cx="9144000" cy="838200"/>
          </a:xfrm>
          <a:prstGeom prst="rect">
            <a:avLst/>
          </a:prstGeom>
          <a:gradFill rotWithShape="0">
            <a:gsLst>
              <a:gs pos="0">
                <a:schemeClr val="hlink"/>
              </a:gs>
              <a:gs pos="100000">
                <a:schemeClr val="hlink">
                  <a:gamma/>
                  <a:tint val="2117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8" name="Rectangle 250"/>
          <p:cNvSpPr>
            <a:spLocks noChangeArrowheads="1"/>
          </p:cNvSpPr>
          <p:nvPr/>
        </p:nvSpPr>
        <p:spPr bwMode="white">
          <a:xfrm>
            <a:off x="0" y="990600"/>
            <a:ext cx="9144000" cy="3657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381000" y="1143000"/>
            <a:ext cx="8458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 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ltGray">
          <a:xfrm>
            <a:off x="4572000" y="647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1">
                <a:solidFill>
                  <a:schemeClr val="hlink"/>
                </a:solidFill>
                <a:latin typeface="+mn-lt"/>
                <a:ea typeface="굴림" pitchFamily="50" charset="-127"/>
              </a:defRPr>
            </a:lvl1pPr>
          </a:lstStyle>
          <a:p>
            <a:fld id="{794184EF-69AB-47AC-A6AB-C4E63B0D6B16}" type="slidenum">
              <a:rPr lang="ko-KR" altLang="en-US"/>
              <a:pPr/>
              <a:t>‹#›</a:t>
            </a:fld>
            <a:endParaRPr lang="en-US" altLang="ko-KR"/>
          </a:p>
        </p:txBody>
      </p:sp>
      <p:sp>
        <p:nvSpPr>
          <p:cNvPr id="12309" name="Rectangle 21"/>
          <p:cNvSpPr>
            <a:spLocks noGrp="1" noChangeArrowheads="1"/>
          </p:cNvSpPr>
          <p:nvPr>
            <p:ph type="title"/>
          </p:nvPr>
        </p:nvSpPr>
        <p:spPr bwMode="gray">
          <a:xfrm>
            <a:off x="683568" y="127686"/>
            <a:ext cx="744473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ko-KR" smtClean="0"/>
          </a:p>
        </p:txBody>
      </p:sp>
      <p:pic>
        <p:nvPicPr>
          <p:cNvPr id="12548" name="Picture 260" descr="http://astroleaks.lamost.org/wp-content/uploads/2012/03/Logo_Python.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116632"/>
            <a:ext cx="632464" cy="6324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工大标志"/>
          <p:cNvPicPr>
            <a:picLocks noChangeAspect="1" noChangeArrowheads="1"/>
          </p:cNvPicPr>
          <p:nvPr userDrawn="1"/>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1006" y="29531"/>
            <a:ext cx="3042994" cy="80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微软雅黑" pitchFamily="34" charset="-122"/>
          <a:ea typeface="微软雅黑" pitchFamily="34" charset="-122"/>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lr>
          <a:schemeClr val="accent1"/>
        </a:buClr>
        <a:buSzPct val="60000"/>
        <a:buFont typeface="Wingdings" pitchFamily="2" charset="2"/>
        <a:buChar char="n"/>
        <a:defRPr sz="24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lr>
          <a:schemeClr val="accent2"/>
        </a:buClr>
        <a:buSzPct val="60000"/>
        <a:buFont typeface="Wingdings" pitchFamily="2" charset="2"/>
        <a:buChar char="n"/>
        <a:defRPr sz="24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p:txBody>
          <a:bodyPr/>
          <a:lstStyle/>
          <a:p>
            <a:r>
              <a:rPr lang="zh-CN" altLang="en-US" dirty="0">
                <a:ea typeface="微软雅黑" pitchFamily="34" charset="-122"/>
              </a:rPr>
              <a:t>变</a:t>
            </a:r>
            <a:r>
              <a:rPr lang="zh-CN" altLang="en-US" dirty="0" smtClean="0">
                <a:ea typeface="微软雅黑" pitchFamily="34" charset="-122"/>
              </a:rPr>
              <a:t>量、标识符与</a:t>
            </a:r>
            <a:r>
              <a:rPr lang="zh-CN" altLang="en-US" dirty="0">
                <a:ea typeface="微软雅黑" pitchFamily="34" charset="-122"/>
              </a:rPr>
              <a:t>简单程序</a:t>
            </a:r>
            <a:endParaRPr lang="ko-KR" altLang="en-US" dirty="0"/>
          </a:p>
        </p:txBody>
      </p:sp>
      <p:sp>
        <p:nvSpPr>
          <p:cNvPr id="70659" name="Rectangle 1027"/>
          <p:cNvSpPr>
            <a:spLocks noGrp="1" noChangeArrowheads="1"/>
          </p:cNvSpPr>
          <p:nvPr>
            <p:ph type="subTitle" idx="1"/>
          </p:nvPr>
        </p:nvSpPr>
        <p:spPr bwMode="auto">
          <a:xfrm>
            <a:off x="1547664" y="5573469"/>
            <a:ext cx="6400800" cy="665584"/>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 typeface="Wingdings" pitchFamily="2" charset="2"/>
              <a:buNone/>
            </a:pPr>
            <a:fld id="{1054CE58-9317-41EB-AE76-E8B7A02FCC67}" type="datetime3">
              <a:rPr lang="zh-CN" altLang="en-US" sz="3200" b="0" smtClean="0">
                <a:ea typeface="굴림" pitchFamily="50" charset="-127"/>
              </a:rPr>
              <a:t>2014年10月10日星期五</a:t>
            </a:fld>
            <a:endParaRPr lang="ko-KR" altLang="en-US" sz="3200" b="0" dirty="0">
              <a:ea typeface="굴림" pitchFamily="50" charset="-127"/>
            </a:endParaRPr>
          </a:p>
        </p:txBody>
      </p:sp>
      <p:sp>
        <p:nvSpPr>
          <p:cNvPr id="2" name="TextBox 1"/>
          <p:cNvSpPr txBox="1"/>
          <p:nvPr/>
        </p:nvSpPr>
        <p:spPr>
          <a:xfrm>
            <a:off x="5335060" y="6239053"/>
            <a:ext cx="3816424" cy="646331"/>
          </a:xfrm>
          <a:prstGeom prst="rect">
            <a:avLst/>
          </a:prstGeom>
          <a:solidFill>
            <a:schemeClr val="bg1"/>
          </a:solidFill>
        </p:spPr>
        <p:txBody>
          <a:bodyPr wrap="square" rtlCol="0">
            <a:spAutoFit/>
          </a:bodyPr>
          <a:lstStyle/>
          <a:p>
            <a:endParaRPr lang="en-US" altLang="zh-CN" smtClean="0"/>
          </a:p>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输入语句</a:t>
            </a:r>
            <a:r>
              <a:rPr lang="en-US" altLang="zh-CN" smtClean="0"/>
              <a:t>(※5.11)</a:t>
            </a:r>
            <a:endParaRPr lang="zh-CN" altLang="en-US" dirty="0"/>
          </a:p>
        </p:txBody>
      </p:sp>
      <p:sp>
        <p:nvSpPr>
          <p:cNvPr id="4" name="TextBox 3"/>
          <p:cNvSpPr txBox="1"/>
          <p:nvPr/>
        </p:nvSpPr>
        <p:spPr>
          <a:xfrm>
            <a:off x="659507" y="923238"/>
            <a:ext cx="7920880" cy="2308324"/>
          </a:xfrm>
          <a:prstGeom prst="rect">
            <a:avLst/>
          </a:prstGeom>
          <a:noFill/>
        </p:spPr>
        <p:txBody>
          <a:bodyPr wrap="square" rtlCol="0">
            <a:spAutoFit/>
          </a:bodyPr>
          <a:lstStyle/>
          <a:p>
            <a:r>
              <a:rPr lang="en-US" altLang="zh-CN" sz="4800" dirty="0" err="1" smtClean="0">
                <a:solidFill>
                  <a:srgbClr val="7030A0"/>
                </a:solidFill>
              </a:rPr>
              <a:t>raw_input</a:t>
            </a:r>
            <a:r>
              <a:rPr lang="zh-CN" altLang="en-US" sz="4800" dirty="0" smtClean="0"/>
              <a:t>（</a:t>
            </a:r>
            <a:r>
              <a:rPr lang="en-US" altLang="zh-CN" sz="4800" dirty="0" smtClean="0">
                <a:solidFill>
                  <a:schemeClr val="accent5">
                    <a:lumMod val="50000"/>
                  </a:schemeClr>
                </a:solidFill>
              </a:rPr>
              <a:t>"radius</a:t>
            </a:r>
            <a:r>
              <a:rPr lang="zh-CN" altLang="en-US" sz="4800" dirty="0" smtClean="0">
                <a:solidFill>
                  <a:schemeClr val="accent5">
                    <a:lumMod val="50000"/>
                  </a:schemeClr>
                </a:solidFill>
              </a:rPr>
              <a:t>：</a:t>
            </a:r>
            <a:r>
              <a:rPr lang="en-US" altLang="zh-CN" sz="4800" dirty="0" smtClean="0">
                <a:solidFill>
                  <a:schemeClr val="accent5">
                    <a:lumMod val="50000"/>
                  </a:schemeClr>
                </a:solidFill>
              </a:rPr>
              <a:t>"</a:t>
            </a:r>
            <a:r>
              <a:rPr lang="zh-CN" altLang="en-US" sz="4800" dirty="0" smtClean="0"/>
              <a:t>）</a:t>
            </a:r>
            <a:endParaRPr lang="en-US" altLang="zh-CN" sz="4800" dirty="0" smtClean="0"/>
          </a:p>
          <a:p>
            <a:r>
              <a:rPr lang="en-US" altLang="zh-CN" sz="4800" dirty="0" smtClean="0"/>
              <a:t>C:&gt; radius:</a:t>
            </a:r>
            <a:r>
              <a:rPr lang="zh-CN" altLang="en-US" sz="4800" dirty="0" smtClean="0"/>
              <a:t> </a:t>
            </a:r>
            <a:r>
              <a:rPr lang="en-US" altLang="zh-CN" sz="4800" dirty="0" smtClean="0"/>
              <a:t>100</a:t>
            </a:r>
          </a:p>
          <a:p>
            <a:endParaRPr lang="zh-CN" altLang="en-US" sz="4800" dirty="0"/>
          </a:p>
        </p:txBody>
      </p:sp>
      <p:graphicFrame>
        <p:nvGraphicFramePr>
          <p:cNvPr id="3" name="Table 2"/>
          <p:cNvGraphicFramePr>
            <a:graphicFrameLocks noGrp="1"/>
          </p:cNvGraphicFramePr>
          <p:nvPr>
            <p:extLst>
              <p:ext uri="{D42A27DB-BD31-4B8C-83A1-F6EECF244321}">
                <p14:modId xmlns:p14="http://schemas.microsoft.com/office/powerpoint/2010/main" val="550758847"/>
              </p:ext>
            </p:extLst>
          </p:nvPr>
        </p:nvGraphicFramePr>
        <p:xfrm>
          <a:off x="1524000" y="2492898"/>
          <a:ext cx="6096000" cy="4007726"/>
        </p:xfrm>
        <a:graphic>
          <a:graphicData uri="http://schemas.openxmlformats.org/drawingml/2006/table">
            <a:tbl>
              <a:tblPr>
                <a:tableStyleId>{284E427A-3D55-4303-BF80-6455036E1DE7}</a:tableStyleId>
              </a:tblPr>
              <a:tblGrid>
                <a:gridCol w="2032000"/>
                <a:gridCol w="2032000"/>
                <a:gridCol w="2032000"/>
              </a:tblGrid>
              <a:tr h="494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0x2007</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 …</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0x2006</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0x2005</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 …</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0x2004</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r>
                        <a:rPr lang="en-US" altLang="zh-CN" sz="2000" b="1" dirty="0" smtClean="0"/>
                        <a:t>0x2003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0011 0000</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“0”-&gt;48</a:t>
                      </a:r>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0x2002</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0011 0000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“0”-&gt;48</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0x2001</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0011 0001</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“1”-&gt;49</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0x2000</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29334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键盘</a:t>
            </a:r>
            <a:r>
              <a:rPr lang="zh-CN" altLang="en-US" dirty="0"/>
              <a:t>输</a:t>
            </a:r>
            <a:r>
              <a:rPr lang="zh-CN" altLang="en-US" dirty="0" smtClean="0"/>
              <a:t>入字符串转化成数值</a:t>
            </a:r>
            <a:endParaRPr lang="zh-CN" altLang="en-US" dirty="0"/>
          </a:p>
        </p:txBody>
      </p:sp>
      <p:sp>
        <p:nvSpPr>
          <p:cNvPr id="4" name="TextBox 3"/>
          <p:cNvSpPr txBox="1"/>
          <p:nvPr/>
        </p:nvSpPr>
        <p:spPr>
          <a:xfrm>
            <a:off x="659506" y="923238"/>
            <a:ext cx="8484493" cy="2308324"/>
          </a:xfrm>
          <a:prstGeom prst="rect">
            <a:avLst/>
          </a:prstGeom>
          <a:noFill/>
        </p:spPr>
        <p:txBody>
          <a:bodyPr wrap="square" rtlCol="0">
            <a:spAutoFit/>
          </a:bodyPr>
          <a:lstStyle/>
          <a:p>
            <a:r>
              <a:rPr lang="en-US" altLang="zh-CN" sz="4800" dirty="0" err="1">
                <a:solidFill>
                  <a:srgbClr val="7030A0"/>
                </a:solidFill>
              </a:rPr>
              <a:t>e</a:t>
            </a:r>
            <a:r>
              <a:rPr lang="en-US" altLang="zh-CN" sz="4800" dirty="0" err="1" smtClean="0">
                <a:solidFill>
                  <a:srgbClr val="7030A0"/>
                </a:solidFill>
              </a:rPr>
              <a:t>val</a:t>
            </a:r>
            <a:r>
              <a:rPr lang="en-US" altLang="zh-CN" sz="4800" dirty="0" smtClean="0">
                <a:solidFill>
                  <a:srgbClr val="7030A0"/>
                </a:solidFill>
              </a:rPr>
              <a:t>(</a:t>
            </a:r>
            <a:r>
              <a:rPr lang="en-US" altLang="zh-CN" sz="4800" dirty="0" err="1" smtClean="0">
                <a:solidFill>
                  <a:srgbClr val="7030A0"/>
                </a:solidFill>
              </a:rPr>
              <a:t>raw_input</a:t>
            </a:r>
            <a:r>
              <a:rPr lang="zh-CN" altLang="en-US" sz="4800" dirty="0"/>
              <a:t>（</a:t>
            </a:r>
            <a:r>
              <a:rPr lang="en-US" altLang="zh-CN" sz="4800" dirty="0">
                <a:solidFill>
                  <a:schemeClr val="accent5">
                    <a:lumMod val="50000"/>
                  </a:schemeClr>
                </a:solidFill>
              </a:rPr>
              <a:t>"radius: " </a:t>
            </a:r>
            <a:r>
              <a:rPr lang="zh-CN" altLang="en-US" sz="4800" dirty="0" smtClean="0"/>
              <a:t>））</a:t>
            </a:r>
            <a:endParaRPr lang="en-US" altLang="zh-CN" sz="4800" dirty="0"/>
          </a:p>
          <a:p>
            <a:r>
              <a:rPr lang="en-US" altLang="zh-CN" sz="4800" dirty="0" smtClean="0"/>
              <a:t>C:&gt; radius:</a:t>
            </a:r>
            <a:r>
              <a:rPr lang="zh-CN" altLang="en-US" sz="4800" dirty="0" smtClean="0"/>
              <a:t> </a:t>
            </a:r>
            <a:r>
              <a:rPr lang="en-US" altLang="zh-CN" sz="4800" dirty="0" smtClean="0"/>
              <a:t>100</a:t>
            </a:r>
          </a:p>
          <a:p>
            <a:endParaRPr lang="zh-CN" altLang="en-US" sz="4800" dirty="0"/>
          </a:p>
        </p:txBody>
      </p:sp>
      <p:graphicFrame>
        <p:nvGraphicFramePr>
          <p:cNvPr id="3" name="Table 2"/>
          <p:cNvGraphicFramePr>
            <a:graphicFrameLocks noGrp="1"/>
          </p:cNvGraphicFramePr>
          <p:nvPr>
            <p:extLst>
              <p:ext uri="{D42A27DB-BD31-4B8C-83A1-F6EECF244321}">
                <p14:modId xmlns:p14="http://schemas.microsoft.com/office/powerpoint/2010/main" val="1066924324"/>
              </p:ext>
            </p:extLst>
          </p:nvPr>
        </p:nvGraphicFramePr>
        <p:xfrm>
          <a:off x="2076400" y="2589626"/>
          <a:ext cx="6096000" cy="4007726"/>
        </p:xfrm>
        <a:graphic>
          <a:graphicData uri="http://schemas.openxmlformats.org/drawingml/2006/table">
            <a:tbl>
              <a:tblPr>
                <a:tableStyleId>{284E427A-3D55-4303-BF80-6455036E1DE7}</a:tableStyleId>
              </a:tblPr>
              <a:tblGrid>
                <a:gridCol w="2032000"/>
                <a:gridCol w="2032000"/>
                <a:gridCol w="2032000"/>
              </a:tblGrid>
              <a:tr h="494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0x2007</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 …</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0x2006</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0x2005</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 …</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0x2004</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r>
                        <a:rPr lang="en-US" altLang="zh-CN" sz="2000" b="1" dirty="0" smtClean="0"/>
                        <a:t>0x2003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0x2002</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0x2001</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0110 0100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100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0x2000</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5435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变</a:t>
            </a:r>
            <a:r>
              <a:rPr lang="zh-CN" altLang="en-US" dirty="0" smtClean="0"/>
              <a:t>量赋值后指向具体的内存单元</a:t>
            </a:r>
            <a:endParaRPr lang="zh-CN" altLang="en-US" dirty="0"/>
          </a:p>
        </p:txBody>
      </p:sp>
      <p:sp>
        <p:nvSpPr>
          <p:cNvPr id="4" name="TextBox 3"/>
          <p:cNvSpPr txBox="1"/>
          <p:nvPr/>
        </p:nvSpPr>
        <p:spPr>
          <a:xfrm>
            <a:off x="167820" y="923238"/>
            <a:ext cx="8976180" cy="2123658"/>
          </a:xfrm>
          <a:prstGeom prst="rect">
            <a:avLst/>
          </a:prstGeom>
          <a:noFill/>
        </p:spPr>
        <p:txBody>
          <a:bodyPr wrap="square" rtlCol="0">
            <a:spAutoFit/>
          </a:bodyPr>
          <a:lstStyle/>
          <a:p>
            <a:r>
              <a:rPr lang="en-US" altLang="zh-CN" sz="4400" dirty="0" err="1" smtClean="0"/>
              <a:t>iRadius</a:t>
            </a:r>
            <a:r>
              <a:rPr lang="en-US" altLang="zh-CN" sz="4400" dirty="0" smtClean="0"/>
              <a:t>=</a:t>
            </a:r>
            <a:r>
              <a:rPr lang="en-US" altLang="zh-CN" sz="4400" dirty="0" err="1" smtClean="0">
                <a:solidFill>
                  <a:srgbClr val="7030A0"/>
                </a:solidFill>
              </a:rPr>
              <a:t>eval</a:t>
            </a:r>
            <a:r>
              <a:rPr lang="en-US" altLang="zh-CN" sz="4400" dirty="0" smtClean="0">
                <a:solidFill>
                  <a:srgbClr val="7030A0"/>
                </a:solidFill>
              </a:rPr>
              <a:t>(</a:t>
            </a:r>
            <a:r>
              <a:rPr lang="en-US" altLang="zh-CN" sz="4400" dirty="0" err="1" smtClean="0">
                <a:solidFill>
                  <a:srgbClr val="7030A0"/>
                </a:solidFill>
              </a:rPr>
              <a:t>raw_input</a:t>
            </a:r>
            <a:r>
              <a:rPr lang="en-US" altLang="zh-CN" sz="4400" dirty="0" smtClean="0"/>
              <a:t>(</a:t>
            </a:r>
            <a:r>
              <a:rPr lang="en-US" altLang="zh-CN" sz="4400" dirty="0" smtClean="0">
                <a:solidFill>
                  <a:schemeClr val="accent5">
                    <a:lumMod val="50000"/>
                  </a:schemeClr>
                </a:solidFill>
              </a:rPr>
              <a:t>"</a:t>
            </a:r>
            <a:r>
              <a:rPr lang="en-US" altLang="zh-CN" sz="4400" dirty="0">
                <a:solidFill>
                  <a:schemeClr val="accent5">
                    <a:lumMod val="50000"/>
                  </a:schemeClr>
                </a:solidFill>
              </a:rPr>
              <a:t>radius: " </a:t>
            </a:r>
            <a:r>
              <a:rPr lang="en-US" altLang="zh-CN" sz="4400" dirty="0" smtClean="0"/>
              <a:t>))</a:t>
            </a:r>
          </a:p>
          <a:p>
            <a:r>
              <a:rPr lang="en-US" altLang="zh-CN" sz="4400" dirty="0" smtClean="0"/>
              <a:t>C:&gt; radius</a:t>
            </a:r>
            <a:r>
              <a:rPr lang="en-US" altLang="zh-CN" sz="4400" dirty="0"/>
              <a:t>:</a:t>
            </a:r>
            <a:r>
              <a:rPr lang="zh-CN" altLang="en-US" sz="4400" dirty="0"/>
              <a:t> </a:t>
            </a:r>
            <a:r>
              <a:rPr lang="en-US" altLang="zh-CN" sz="4400" dirty="0" smtClean="0"/>
              <a:t>100</a:t>
            </a:r>
          </a:p>
          <a:p>
            <a:endParaRPr lang="zh-CN" altLang="en-US" sz="4400" dirty="0"/>
          </a:p>
        </p:txBody>
      </p:sp>
      <p:graphicFrame>
        <p:nvGraphicFramePr>
          <p:cNvPr id="5" name="Table 4"/>
          <p:cNvGraphicFramePr>
            <a:graphicFrameLocks noGrp="1"/>
          </p:cNvGraphicFramePr>
          <p:nvPr>
            <p:extLst>
              <p:ext uri="{D42A27DB-BD31-4B8C-83A1-F6EECF244321}">
                <p14:modId xmlns:p14="http://schemas.microsoft.com/office/powerpoint/2010/main" val="32918297"/>
              </p:ext>
            </p:extLst>
          </p:nvPr>
        </p:nvGraphicFramePr>
        <p:xfrm>
          <a:off x="2483768" y="2517618"/>
          <a:ext cx="6096000" cy="4007726"/>
        </p:xfrm>
        <a:graphic>
          <a:graphicData uri="http://schemas.openxmlformats.org/drawingml/2006/table">
            <a:tbl>
              <a:tblPr>
                <a:tableStyleId>{284E427A-3D55-4303-BF80-6455036E1DE7}</a:tableStyleId>
              </a:tblPr>
              <a:tblGrid>
                <a:gridCol w="2032000"/>
                <a:gridCol w="2032000"/>
                <a:gridCol w="2032000"/>
              </a:tblGrid>
              <a:tr h="494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0x2007</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 …</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0x2006</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0x2005</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 …</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0x2004</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r>
                        <a:rPr lang="en-US" altLang="zh-CN" sz="2000" b="1" dirty="0" smtClean="0"/>
                        <a:t>0x2003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0x2002</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0x2001</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0110 0100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100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0x2000</a:t>
                      </a: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bl>
          </a:graphicData>
        </a:graphic>
      </p:graphicFrame>
      <p:sp>
        <p:nvSpPr>
          <p:cNvPr id="7" name="Rectangle 6"/>
          <p:cNvSpPr/>
          <p:nvPr/>
        </p:nvSpPr>
        <p:spPr>
          <a:xfrm>
            <a:off x="167819" y="5371180"/>
            <a:ext cx="1529586" cy="584775"/>
          </a:xfrm>
          <a:prstGeom prst="rect">
            <a:avLst/>
          </a:prstGeom>
        </p:spPr>
        <p:txBody>
          <a:bodyPr wrap="none">
            <a:spAutoFit/>
          </a:bodyPr>
          <a:lstStyle/>
          <a:p>
            <a:r>
              <a:rPr lang="en-US" altLang="zh-CN" sz="3200" b="1" dirty="0" err="1" smtClean="0"/>
              <a:t>iRadius</a:t>
            </a:r>
            <a:endParaRPr lang="zh-CN" altLang="en-US" sz="3200" b="1" dirty="0"/>
          </a:p>
        </p:txBody>
      </p:sp>
      <p:sp>
        <p:nvSpPr>
          <p:cNvPr id="8" name="Right Arrow 7"/>
          <p:cNvSpPr/>
          <p:nvPr/>
        </p:nvSpPr>
        <p:spPr>
          <a:xfrm>
            <a:off x="1676400" y="5589240"/>
            <a:ext cx="416768" cy="216403"/>
          </a:xfrm>
          <a:prstGeom prst="rightArrow">
            <a:avLst/>
          </a:prstGeom>
          <a:ln w="25400">
            <a:solidFill>
              <a:schemeClr val="accent1"/>
            </a:solidFill>
          </a:ln>
        </p:spPr>
        <p:txBody>
          <a:bodyPr wrap="square" rtlCol="0" anchor="ctr">
            <a:spAutoFit/>
          </a:bodyPr>
          <a:lstStyle/>
          <a:p>
            <a:pPr algn="ctr">
              <a:spcAft>
                <a:spcPts val="0"/>
              </a:spcAft>
            </a:pPr>
            <a:endParaRPr lang="zh-CN" altLang="en-US" kern="0">
              <a:solidFill>
                <a:srgbClr val="000000"/>
              </a:solidFill>
              <a:latin typeface="Courier New"/>
              <a:ea typeface="宋体"/>
              <a:cs typeface="Times New Roman"/>
            </a:endParaRPr>
          </a:p>
        </p:txBody>
      </p:sp>
    </p:spTree>
    <p:extLst>
      <p:ext uri="{BB962C8B-B14F-4D97-AF65-F5344CB8AC3E}">
        <p14:creationId xmlns:p14="http://schemas.microsoft.com/office/powerpoint/2010/main" val="180747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015" y="1124744"/>
            <a:ext cx="1806613"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99592" y="3572872"/>
            <a:ext cx="7200800" cy="1200329"/>
          </a:xfrm>
          <a:prstGeom prst="rect">
            <a:avLst/>
          </a:prstGeom>
        </p:spPr>
        <p:txBody>
          <a:bodyPr wrap="square">
            <a:spAutoFit/>
          </a:bodyPr>
          <a:lstStyle/>
          <a:p>
            <a:r>
              <a:rPr lang="en-US" altLang="zh-CN" sz="3600" dirty="0" err="1" smtClean="0"/>
              <a:t>iRadius</a:t>
            </a:r>
            <a:r>
              <a:rPr lang="en-US" altLang="zh-CN" sz="3600" dirty="0" smtClean="0"/>
              <a:t>=</a:t>
            </a:r>
            <a:r>
              <a:rPr lang="en-US" altLang="zh-CN" sz="3600" dirty="0" err="1" smtClean="0">
                <a:solidFill>
                  <a:srgbClr val="7030A0"/>
                </a:solidFill>
              </a:rPr>
              <a:t>eval</a:t>
            </a:r>
            <a:r>
              <a:rPr lang="en-US" altLang="zh-CN" sz="3600" dirty="0" smtClean="0">
                <a:solidFill>
                  <a:srgbClr val="7030A0"/>
                </a:solidFill>
              </a:rPr>
              <a:t>(</a:t>
            </a:r>
            <a:r>
              <a:rPr lang="en-US" altLang="zh-CN" sz="3600" dirty="0" err="1" smtClean="0">
                <a:solidFill>
                  <a:srgbClr val="7030A0"/>
                </a:solidFill>
              </a:rPr>
              <a:t>raw_input</a:t>
            </a:r>
            <a:r>
              <a:rPr lang="en-US" altLang="zh-CN" sz="3600" dirty="0"/>
              <a:t>(</a:t>
            </a:r>
            <a:r>
              <a:rPr lang="en-US" altLang="zh-CN" sz="3600" dirty="0">
                <a:solidFill>
                  <a:schemeClr val="accent5">
                    <a:lumMod val="50000"/>
                  </a:schemeClr>
                </a:solidFill>
              </a:rPr>
              <a:t>“radius</a:t>
            </a:r>
            <a:r>
              <a:rPr lang="zh-CN" altLang="en-US" sz="3600" dirty="0">
                <a:solidFill>
                  <a:schemeClr val="accent5">
                    <a:lumMod val="50000"/>
                  </a:schemeClr>
                </a:solidFill>
              </a:rPr>
              <a:t>：</a:t>
            </a:r>
            <a:r>
              <a:rPr lang="en-US" altLang="zh-CN" sz="3600" dirty="0">
                <a:solidFill>
                  <a:schemeClr val="accent5">
                    <a:lumMod val="50000"/>
                  </a:schemeClr>
                </a:solidFill>
              </a:rPr>
              <a:t>”</a:t>
            </a:r>
            <a:r>
              <a:rPr lang="en-US" altLang="zh-CN" sz="3600" dirty="0"/>
              <a:t>))</a:t>
            </a:r>
          </a:p>
          <a:p>
            <a:r>
              <a:rPr lang="en-US" altLang="zh-CN" sz="3600" dirty="0"/>
              <a:t>C:&gt; radius:</a:t>
            </a:r>
            <a:r>
              <a:rPr lang="zh-CN" altLang="en-US" sz="3600" dirty="0"/>
              <a:t> </a:t>
            </a:r>
            <a:r>
              <a:rPr lang="en-US" altLang="zh-CN" sz="3600" dirty="0" smtClean="0"/>
              <a:t>r100</a:t>
            </a:r>
            <a:endParaRPr lang="en-US" altLang="zh-CN" sz="36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754" y="5085184"/>
            <a:ext cx="7540678" cy="418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71800" y="1124744"/>
            <a:ext cx="5904656" cy="2062103"/>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编写从键盘输入时数值程序</a:t>
            </a:r>
            <a:r>
              <a:rPr lang="zh-CN" altLang="en-US" sz="3200" b="1" dirty="0">
                <a:latin typeface="微软雅黑" panose="020B0503020204020204" pitchFamily="34" charset="-122"/>
                <a:ea typeface="微软雅黑" panose="020B0503020204020204" pitchFamily="34" charset="-122"/>
              </a:rPr>
              <a:t>时</a:t>
            </a:r>
            <a:r>
              <a:rPr lang="zh-CN" altLang="en-US" sz="3200" b="1" dirty="0" smtClean="0">
                <a:latin typeface="微软雅黑" panose="020B0503020204020204" pitchFamily="34" charset="-122"/>
                <a:ea typeface="微软雅黑" panose="020B0503020204020204" pitchFamily="34" charset="-122"/>
              </a:rPr>
              <a:t>，要考虑用户可能操作失误输入非数值字符，这时需要加入异常处理或者提示信息。</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084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animEffect transition="in" filter="barn(inVertical)">
                                      <p:cBhvr>
                                        <p:cTn id="19"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变量</a:t>
            </a:r>
            <a:r>
              <a:rPr lang="en-US" altLang="zh-CN" dirty="0" smtClean="0"/>
              <a:t>(Variable)</a:t>
            </a:r>
            <a:endParaRPr lang="zh-CN" altLang="en-US" dirty="0"/>
          </a:p>
        </p:txBody>
      </p:sp>
      <p:sp>
        <p:nvSpPr>
          <p:cNvPr id="3" name="Rectangle 2"/>
          <p:cNvSpPr/>
          <p:nvPr/>
        </p:nvSpPr>
        <p:spPr>
          <a:xfrm>
            <a:off x="467544" y="1196752"/>
            <a:ext cx="8676456" cy="5386090"/>
          </a:xfrm>
          <a:prstGeom prst="rect">
            <a:avLst/>
          </a:prstGeom>
        </p:spPr>
        <p:txBody>
          <a:bodyPr wrap="square">
            <a:spAutoFit/>
          </a:bodyPr>
          <a:lstStyle/>
          <a:p>
            <a:r>
              <a:rPr lang="zh-CN" altLang="en-US" sz="3600" b="1" dirty="0" smtClean="0"/>
              <a:t>定义：用于引用存储在内存中</a:t>
            </a:r>
            <a:r>
              <a:rPr lang="zh-CN" altLang="en-US" sz="3600" b="1" dirty="0"/>
              <a:t>值</a:t>
            </a:r>
            <a:r>
              <a:rPr lang="zh-CN" altLang="en-US" sz="3600" b="1" dirty="0" smtClean="0"/>
              <a:t>（数据）的标识符。</a:t>
            </a:r>
            <a:endParaRPr lang="en-US" altLang="zh-CN" sz="3600" b="1" dirty="0" smtClean="0"/>
          </a:p>
          <a:p>
            <a:endParaRPr lang="en-US" altLang="zh-CN" sz="3600" b="1" dirty="0" smtClean="0"/>
          </a:p>
          <a:p>
            <a:endParaRPr lang="en-US" altLang="zh-CN" sz="3600" b="1" dirty="0" smtClean="0"/>
          </a:p>
          <a:p>
            <a:endParaRPr lang="en-US" altLang="zh-CN" sz="3600" b="1" dirty="0" smtClean="0"/>
          </a:p>
          <a:p>
            <a:endParaRPr lang="en-US" altLang="zh-CN" sz="3600" b="1" dirty="0" smtClean="0"/>
          </a:p>
          <a:p>
            <a:pPr lvl="1"/>
            <a:r>
              <a:rPr lang="zh-CN" altLang="en-US" sz="3200" b="1" dirty="0"/>
              <a:t>例如</a:t>
            </a:r>
            <a:r>
              <a:rPr lang="zh-CN" altLang="en-US" sz="3200" b="1" dirty="0" smtClean="0"/>
              <a:t>：</a:t>
            </a:r>
            <a:endParaRPr lang="en-US" altLang="zh-CN" sz="3200" b="1" dirty="0" smtClean="0"/>
          </a:p>
          <a:p>
            <a:pPr lvl="1"/>
            <a:r>
              <a:rPr lang="en-US" altLang="zh-CN" sz="3200" b="1" dirty="0" smtClean="0"/>
              <a:t>A=80</a:t>
            </a:r>
          </a:p>
          <a:p>
            <a:pPr lvl="1"/>
            <a:r>
              <a:rPr lang="en-US" altLang="zh-CN" sz="3200" b="1" dirty="0" smtClean="0"/>
              <a:t>B=1+A*5-2</a:t>
            </a:r>
          </a:p>
          <a:p>
            <a:pPr lvl="1"/>
            <a:r>
              <a:rPr lang="en-US" altLang="zh-CN" sz="3200" b="1" dirty="0" smtClean="0"/>
              <a:t>C=</a:t>
            </a:r>
            <a:r>
              <a:rPr lang="en-US" altLang="zh-CN" sz="3200" b="1" dirty="0" err="1" smtClean="0"/>
              <a:t>func</a:t>
            </a:r>
            <a:r>
              <a:rPr lang="en-US" altLang="zh-CN" sz="3200" b="1" dirty="0" smtClean="0"/>
              <a:t>(10,20)</a:t>
            </a:r>
            <a:endParaRPr lang="en-US" altLang="zh-CN" sz="3200" b="1" dirty="0"/>
          </a:p>
        </p:txBody>
      </p:sp>
      <p:sp>
        <p:nvSpPr>
          <p:cNvPr id="4" name="TextBox 3"/>
          <p:cNvSpPr txBox="1"/>
          <p:nvPr/>
        </p:nvSpPr>
        <p:spPr>
          <a:xfrm>
            <a:off x="467544" y="3266981"/>
            <a:ext cx="7934832" cy="954107"/>
          </a:xfrm>
          <a:prstGeom prst="rect">
            <a:avLst/>
          </a:prstGeom>
          <a:noFill/>
        </p:spPr>
        <p:txBody>
          <a:bodyPr wrap="square" rtlCol="0">
            <a:spAutoFit/>
          </a:bodyPr>
          <a:lstStyle/>
          <a:p>
            <a:r>
              <a:rPr lang="zh-CN" altLang="en-US" sz="2800" dirty="0" smtClean="0">
                <a:solidFill>
                  <a:srgbClr val="FF0000"/>
                </a:solidFill>
                <a:latin typeface="微软雅黑" pitchFamily="34" charset="-122"/>
                <a:ea typeface="微软雅黑" pitchFamily="34" charset="-122"/>
              </a:rPr>
              <a:t>变量名称  </a:t>
            </a:r>
            <a:r>
              <a:rPr lang="en-US" altLang="zh-CN" sz="2800" dirty="0" smtClean="0">
                <a:latin typeface="微软雅黑" pitchFamily="34" charset="-122"/>
                <a:ea typeface="微软雅黑" pitchFamily="34" charset="-122"/>
              </a:rPr>
              <a:t>=  </a:t>
            </a:r>
            <a:r>
              <a:rPr lang="zh-CN" altLang="en-US" sz="2800" dirty="0" smtClean="0">
                <a:solidFill>
                  <a:srgbClr val="FF0000"/>
                </a:solidFill>
                <a:latin typeface="微软雅黑" pitchFamily="34" charset="-122"/>
                <a:ea typeface="微软雅黑" pitchFamily="34" charset="-122"/>
              </a:rPr>
              <a:t>值（数值、表达式最后结果、函数返回值）</a:t>
            </a:r>
            <a:endParaRPr lang="zh-CN" altLang="en-US" sz="2800" dirty="0">
              <a:solidFill>
                <a:srgbClr val="FF0000"/>
              </a:solidFill>
              <a:latin typeface="微软雅黑" pitchFamily="34" charset="-122"/>
              <a:ea typeface="微软雅黑" pitchFamily="34" charset="-122"/>
            </a:endParaRPr>
          </a:p>
        </p:txBody>
      </p:sp>
      <p:sp>
        <p:nvSpPr>
          <p:cNvPr id="5" name="TextBox 4"/>
          <p:cNvSpPr txBox="1"/>
          <p:nvPr/>
        </p:nvSpPr>
        <p:spPr>
          <a:xfrm>
            <a:off x="467544" y="2636912"/>
            <a:ext cx="2736304" cy="523220"/>
          </a:xfrm>
          <a:prstGeom prst="rect">
            <a:avLst/>
          </a:prstGeom>
          <a:noFill/>
        </p:spPr>
        <p:txBody>
          <a:bodyPr wrap="square" rtlCol="0">
            <a:spAutoFit/>
          </a:bodyPr>
          <a:lstStyle/>
          <a:p>
            <a:r>
              <a:rPr lang="zh-CN" altLang="en-US" sz="2800" dirty="0">
                <a:solidFill>
                  <a:srgbClr val="FF0000"/>
                </a:solidFill>
                <a:latin typeface="微软雅黑" pitchFamily="34" charset="-122"/>
                <a:ea typeface="微软雅黑" pitchFamily="34" charset="-122"/>
              </a:rPr>
              <a:t>赋值语</a:t>
            </a:r>
            <a:r>
              <a:rPr lang="zh-CN" altLang="en-US" sz="2800" dirty="0" smtClean="0">
                <a:solidFill>
                  <a:srgbClr val="FF0000"/>
                </a:solidFill>
                <a:latin typeface="微软雅黑" pitchFamily="34" charset="-122"/>
                <a:ea typeface="微软雅黑" pitchFamily="34" charset="-122"/>
              </a:rPr>
              <a:t>句文法</a:t>
            </a:r>
            <a:endParaRPr lang="zh-CN" altLang="en-US"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30922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1000"/>
                                        <p:tgtEl>
                                          <p:spTgt spid="3">
                                            <p:txEl>
                                              <p:pRg st="5" end="5"/>
                                            </p:txEl>
                                          </p:spTgt>
                                        </p:tgtEl>
                                      </p:cBhvr>
                                    </p:animEffect>
                                    <p:anim calcmode="lin" valueType="num">
                                      <p:cBhvr>
                                        <p:cTn id="1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anim calcmode="lin" valueType="num">
                                      <p:cBhvr>
                                        <p:cTn id="2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anim calcmode="lin" valueType="num">
                                      <p:cBhvr>
                                        <p:cTn id="3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变</a:t>
            </a:r>
            <a:r>
              <a:rPr lang="zh-CN" altLang="zh-CN" dirty="0" smtClean="0"/>
              <a:t>量</a:t>
            </a:r>
            <a:r>
              <a:rPr lang="zh-CN" altLang="en-US" dirty="0"/>
              <a:t>与赋值语</a:t>
            </a:r>
            <a:r>
              <a:rPr lang="zh-CN" altLang="en-US" dirty="0" smtClean="0"/>
              <a:t>句 </a:t>
            </a:r>
            <a:r>
              <a:rPr lang="en-US" altLang="zh-CN" dirty="0" smtClean="0"/>
              <a:t>(Assignment)</a:t>
            </a:r>
            <a:endParaRPr lang="zh-CN" altLang="en-US" dirty="0"/>
          </a:p>
        </p:txBody>
      </p:sp>
      <p:sp>
        <p:nvSpPr>
          <p:cNvPr id="4" name="矩形 3"/>
          <p:cNvSpPr/>
          <p:nvPr/>
        </p:nvSpPr>
        <p:spPr>
          <a:xfrm>
            <a:off x="683568" y="1236816"/>
            <a:ext cx="8136904" cy="3046988"/>
          </a:xfrm>
          <a:prstGeom prst="rect">
            <a:avLst/>
          </a:prstGeom>
          <a:ln w="25400">
            <a:solidFill>
              <a:schemeClr val="accent1"/>
            </a:solidFill>
          </a:ln>
        </p:spPr>
        <p:txBody>
          <a:bodyPr wrap="square">
            <a:spAutoFit/>
          </a:bodyPr>
          <a:lstStyle/>
          <a:p>
            <a:pPr>
              <a:spcAft>
                <a:spcPts val="0"/>
              </a:spcAft>
            </a:pPr>
            <a:r>
              <a:rPr lang="en-US" altLang="zh-CN" sz="2400" b="1" kern="0" dirty="0">
                <a:solidFill>
                  <a:srgbClr val="2F9956"/>
                </a:solidFill>
                <a:latin typeface="微软雅黑" pitchFamily="34" charset="-122"/>
                <a:ea typeface="微软雅黑" pitchFamily="34" charset="-122"/>
                <a:cs typeface="????"/>
              </a:rPr>
              <a:t>#This is a definition of a variable</a:t>
            </a:r>
            <a:endParaRPr lang="zh-CN" altLang="zh-CN" sz="2400" b="1" kern="100" dirty="0">
              <a:latin typeface="微软雅黑" pitchFamily="34" charset="-122"/>
              <a:ea typeface="微软雅黑" pitchFamily="34" charset="-122"/>
              <a:cs typeface="Times New Roman"/>
            </a:endParaRPr>
          </a:p>
          <a:p>
            <a:pPr>
              <a:spcAft>
                <a:spcPts val="0"/>
              </a:spcAft>
            </a:pPr>
            <a:r>
              <a:rPr lang="en-US" altLang="zh-CN" sz="2400" b="1" kern="0" dirty="0">
                <a:solidFill>
                  <a:srgbClr val="000000"/>
                </a:solidFill>
                <a:latin typeface="微软雅黑" pitchFamily="34" charset="-122"/>
                <a:ea typeface="微软雅黑" pitchFamily="34" charset="-122"/>
                <a:cs typeface="????"/>
              </a:rPr>
              <a:t>    </a:t>
            </a:r>
            <a:endParaRPr lang="zh-CN" altLang="zh-CN" sz="2400" b="1" kern="100" dirty="0">
              <a:latin typeface="微软雅黑" pitchFamily="34" charset="-122"/>
              <a:ea typeface="微软雅黑" pitchFamily="34" charset="-122"/>
              <a:cs typeface="Times New Roman"/>
            </a:endParaRPr>
          </a:p>
          <a:p>
            <a:pPr>
              <a:spcAft>
                <a:spcPts val="0"/>
              </a:spcAft>
            </a:pPr>
            <a:r>
              <a:rPr lang="en-US" altLang="zh-CN" sz="2400" b="1" kern="0" dirty="0" err="1">
                <a:solidFill>
                  <a:srgbClr val="000000"/>
                </a:solidFill>
                <a:latin typeface="微软雅黑" pitchFamily="34" charset="-122"/>
                <a:ea typeface="微软雅黑" pitchFamily="34" charset="-122"/>
                <a:cs typeface="????"/>
              </a:rPr>
              <a:t>iLength</a:t>
            </a:r>
            <a:r>
              <a:rPr lang="en-US" altLang="zh-CN" sz="2400" b="1" kern="0" dirty="0">
                <a:latin typeface="微软雅黑" pitchFamily="34" charset="-122"/>
                <a:ea typeface="微软雅黑" pitchFamily="34" charset="-122"/>
                <a:cs typeface="????"/>
              </a:rPr>
              <a:t> </a:t>
            </a:r>
            <a:r>
              <a:rPr lang="en-US" altLang="zh-CN" sz="2400" b="1" kern="0" dirty="0">
                <a:solidFill>
                  <a:srgbClr val="000000"/>
                </a:solidFill>
                <a:latin typeface="微软雅黑" pitchFamily="34" charset="-122"/>
                <a:ea typeface="微软雅黑" pitchFamily="34" charset="-122"/>
                <a:cs typeface="????"/>
              </a:rPr>
              <a:t>=</a:t>
            </a:r>
            <a:r>
              <a:rPr lang="en-US" altLang="zh-CN" sz="2400" b="1" kern="0" dirty="0">
                <a:latin typeface="微软雅黑" pitchFamily="34" charset="-122"/>
                <a:ea typeface="微软雅黑" pitchFamily="34" charset="-122"/>
                <a:cs typeface="????"/>
              </a:rPr>
              <a:t> </a:t>
            </a:r>
            <a:r>
              <a:rPr lang="en-US" altLang="zh-CN" sz="2400" b="1" kern="0" dirty="0">
                <a:solidFill>
                  <a:srgbClr val="000000"/>
                </a:solidFill>
                <a:latin typeface="微软雅黑" pitchFamily="34" charset="-122"/>
                <a:ea typeface="微软雅黑" pitchFamily="34" charset="-122"/>
                <a:cs typeface="????"/>
              </a:rPr>
              <a:t>10</a:t>
            </a:r>
            <a:endParaRPr lang="zh-CN" altLang="zh-CN" sz="2400" b="1" kern="100" dirty="0">
              <a:latin typeface="微软雅黑" pitchFamily="34" charset="-122"/>
              <a:ea typeface="微软雅黑" pitchFamily="34" charset="-122"/>
              <a:cs typeface="Times New Roman"/>
            </a:endParaRPr>
          </a:p>
          <a:p>
            <a:pPr>
              <a:spcAft>
                <a:spcPts val="0"/>
              </a:spcAft>
            </a:pPr>
            <a:r>
              <a:rPr lang="en-US" altLang="zh-CN" sz="2400" b="1" kern="0" dirty="0">
                <a:latin typeface="微软雅黑" pitchFamily="34" charset="-122"/>
                <a:ea typeface="微软雅黑" pitchFamily="34" charset="-122"/>
                <a:cs typeface="????"/>
              </a:rPr>
              <a:t> </a:t>
            </a:r>
            <a:endParaRPr lang="zh-CN" altLang="zh-CN" sz="2400" b="1" kern="100" dirty="0">
              <a:latin typeface="微软雅黑" pitchFamily="34" charset="-122"/>
              <a:ea typeface="微软雅黑" pitchFamily="34" charset="-122"/>
              <a:cs typeface="Times New Roman"/>
            </a:endParaRPr>
          </a:p>
          <a:p>
            <a:pPr>
              <a:spcAft>
                <a:spcPts val="0"/>
              </a:spcAft>
            </a:pPr>
            <a:r>
              <a:rPr lang="en-US" altLang="zh-CN" sz="2400" b="1" kern="0" dirty="0">
                <a:solidFill>
                  <a:srgbClr val="7F0055"/>
                </a:solidFill>
                <a:latin typeface="微软雅黑" pitchFamily="34" charset="-122"/>
                <a:ea typeface="微软雅黑" pitchFamily="34" charset="-122"/>
                <a:cs typeface="????"/>
              </a:rPr>
              <a:t>print</a:t>
            </a:r>
            <a:r>
              <a:rPr lang="en-US" altLang="zh-CN" sz="2400" b="1" kern="0" dirty="0">
                <a:latin typeface="微软雅黑" pitchFamily="34" charset="-122"/>
                <a:ea typeface="微软雅黑" pitchFamily="34" charset="-122"/>
                <a:cs typeface="????"/>
              </a:rPr>
              <a:t> </a:t>
            </a:r>
            <a:r>
              <a:rPr lang="zh-CN" altLang="en-US" sz="2400" b="1" kern="0" dirty="0" smtClean="0">
                <a:latin typeface="微软雅黑" pitchFamily="34" charset="-122"/>
                <a:ea typeface="微软雅黑" pitchFamily="34" charset="-122"/>
                <a:cs typeface="????"/>
              </a:rPr>
              <a:t> </a:t>
            </a:r>
            <a:r>
              <a:rPr lang="en-US" altLang="zh-CN" sz="2400" b="1" kern="0" dirty="0" smtClean="0">
                <a:solidFill>
                  <a:srgbClr val="0000FF"/>
                </a:solidFill>
                <a:latin typeface="微软雅黑" pitchFamily="34" charset="-122"/>
                <a:ea typeface="微软雅黑" pitchFamily="34" charset="-122"/>
                <a:cs typeface="????"/>
              </a:rPr>
              <a:t>"</a:t>
            </a:r>
            <a:r>
              <a:rPr lang="en-US" altLang="zh-CN" sz="2400" b="1" kern="0" dirty="0">
                <a:solidFill>
                  <a:srgbClr val="0000FF"/>
                </a:solidFill>
                <a:latin typeface="微软雅黑" pitchFamily="34" charset="-122"/>
                <a:ea typeface="微软雅黑" pitchFamily="34" charset="-122"/>
                <a:cs typeface="????"/>
              </a:rPr>
              <a:t>The type of the variable is:"</a:t>
            </a:r>
            <a:r>
              <a:rPr lang="en-US" altLang="zh-CN" sz="2400" b="1" kern="0" dirty="0">
                <a:solidFill>
                  <a:srgbClr val="000000"/>
                </a:solidFill>
                <a:latin typeface="微软雅黑" pitchFamily="34" charset="-122"/>
                <a:ea typeface="微软雅黑" pitchFamily="34" charset="-122"/>
                <a:cs typeface="????"/>
              </a:rPr>
              <a:t>,</a:t>
            </a:r>
            <a:r>
              <a:rPr lang="en-US" altLang="zh-CN" sz="2400" b="1" kern="0" dirty="0">
                <a:latin typeface="微软雅黑" pitchFamily="34" charset="-122"/>
                <a:ea typeface="微软雅黑" pitchFamily="34" charset="-122"/>
                <a:cs typeface="????"/>
              </a:rPr>
              <a:t> </a:t>
            </a:r>
            <a:r>
              <a:rPr lang="en-US" altLang="zh-CN" sz="2400" b="1" kern="0" dirty="0">
                <a:solidFill>
                  <a:srgbClr val="7F0055"/>
                </a:solidFill>
                <a:latin typeface="微软雅黑" pitchFamily="34" charset="-122"/>
                <a:ea typeface="微软雅黑" pitchFamily="34" charset="-122"/>
                <a:cs typeface="????"/>
              </a:rPr>
              <a:t>type</a:t>
            </a:r>
            <a:r>
              <a:rPr lang="en-US" altLang="zh-CN" sz="2400" b="1" kern="0" dirty="0">
                <a:solidFill>
                  <a:srgbClr val="000000"/>
                </a:solidFill>
                <a:latin typeface="微软雅黑" pitchFamily="34" charset="-122"/>
                <a:ea typeface="微软雅黑" pitchFamily="34" charset="-122"/>
                <a:cs typeface="????"/>
              </a:rPr>
              <a:t>(</a:t>
            </a:r>
            <a:r>
              <a:rPr lang="en-US" altLang="zh-CN" sz="2400" b="1" kern="0" dirty="0" err="1">
                <a:solidFill>
                  <a:srgbClr val="000000"/>
                </a:solidFill>
                <a:latin typeface="微软雅黑" pitchFamily="34" charset="-122"/>
                <a:ea typeface="微软雅黑" pitchFamily="34" charset="-122"/>
                <a:cs typeface="????"/>
              </a:rPr>
              <a:t>iLength</a:t>
            </a:r>
            <a:r>
              <a:rPr lang="en-US" altLang="zh-CN" sz="2400" b="1" kern="0" dirty="0" smtClean="0">
                <a:solidFill>
                  <a:srgbClr val="000000"/>
                </a:solidFill>
                <a:latin typeface="微软雅黑" pitchFamily="34" charset="-122"/>
                <a:ea typeface="微软雅黑" pitchFamily="34" charset="-122"/>
                <a:cs typeface="????"/>
              </a:rPr>
              <a:t>)</a:t>
            </a:r>
            <a:endParaRPr lang="zh-CN" altLang="zh-CN" sz="2400" b="1" kern="100" dirty="0">
              <a:latin typeface="微软雅黑" pitchFamily="34" charset="-122"/>
              <a:ea typeface="微软雅黑" pitchFamily="34" charset="-122"/>
              <a:cs typeface="Times New Roman"/>
            </a:endParaRPr>
          </a:p>
          <a:p>
            <a:pPr>
              <a:spcAft>
                <a:spcPts val="0"/>
              </a:spcAft>
            </a:pPr>
            <a:r>
              <a:rPr lang="en-US" altLang="zh-CN" sz="2400" b="1" kern="0" dirty="0">
                <a:solidFill>
                  <a:srgbClr val="7F0055"/>
                </a:solidFill>
                <a:latin typeface="微软雅黑" pitchFamily="34" charset="-122"/>
                <a:ea typeface="微软雅黑" pitchFamily="34" charset="-122"/>
                <a:cs typeface="????"/>
              </a:rPr>
              <a:t>print</a:t>
            </a:r>
            <a:r>
              <a:rPr lang="en-US" altLang="zh-CN" sz="2400" b="1" kern="0" dirty="0">
                <a:latin typeface="微软雅黑" pitchFamily="34" charset="-122"/>
                <a:ea typeface="微软雅黑" pitchFamily="34" charset="-122"/>
                <a:cs typeface="????"/>
              </a:rPr>
              <a:t> </a:t>
            </a:r>
            <a:r>
              <a:rPr lang="en-US" altLang="zh-CN" sz="2400" b="1" kern="0" dirty="0" smtClean="0">
                <a:solidFill>
                  <a:srgbClr val="0000FF"/>
                </a:solidFill>
                <a:latin typeface="微软雅黑" pitchFamily="34" charset="-122"/>
                <a:ea typeface="微软雅黑" pitchFamily="34" charset="-122"/>
                <a:cs typeface="????"/>
              </a:rPr>
              <a:t>“The reference</a:t>
            </a:r>
            <a:r>
              <a:rPr lang="zh-CN" altLang="en-US" sz="2400" b="1" kern="0" dirty="0" smtClean="0">
                <a:solidFill>
                  <a:srgbClr val="0000FF"/>
                </a:solidFill>
                <a:latin typeface="微软雅黑" pitchFamily="34" charset="-122"/>
                <a:ea typeface="微软雅黑" pitchFamily="34" charset="-122"/>
                <a:cs typeface="????"/>
              </a:rPr>
              <a:t> </a:t>
            </a:r>
            <a:r>
              <a:rPr lang="en-US" altLang="zh-CN" sz="2400" b="1" kern="0" dirty="0" smtClean="0">
                <a:solidFill>
                  <a:srgbClr val="0000FF"/>
                </a:solidFill>
                <a:latin typeface="微软雅黑" pitchFamily="34" charset="-122"/>
                <a:ea typeface="微软雅黑" pitchFamily="34" charset="-122"/>
                <a:cs typeface="????"/>
              </a:rPr>
              <a:t>of </a:t>
            </a:r>
            <a:r>
              <a:rPr lang="en-US" altLang="zh-CN" sz="2400" b="1" kern="0" dirty="0">
                <a:solidFill>
                  <a:srgbClr val="0000FF"/>
                </a:solidFill>
                <a:latin typeface="微软雅黑" pitchFamily="34" charset="-122"/>
                <a:ea typeface="微软雅黑" pitchFamily="34" charset="-122"/>
                <a:cs typeface="????"/>
              </a:rPr>
              <a:t>the variable is</a:t>
            </a:r>
            <a:r>
              <a:rPr lang="en-US" altLang="zh-CN" sz="2400" b="1" kern="0" dirty="0" smtClean="0">
                <a:solidFill>
                  <a:srgbClr val="0000FF"/>
                </a:solidFill>
                <a:latin typeface="微软雅黑" pitchFamily="34" charset="-122"/>
                <a:ea typeface="微软雅黑" pitchFamily="34" charset="-122"/>
                <a:cs typeface="????"/>
              </a:rPr>
              <a:t>:”</a:t>
            </a:r>
            <a:r>
              <a:rPr lang="en-US" altLang="zh-CN" sz="2400" b="1" kern="0" dirty="0" smtClean="0">
                <a:solidFill>
                  <a:srgbClr val="000000"/>
                </a:solidFill>
                <a:latin typeface="微软雅黑" pitchFamily="34" charset="-122"/>
                <a:ea typeface="微软雅黑" pitchFamily="34" charset="-122"/>
                <a:cs typeface="????"/>
              </a:rPr>
              <a:t>,</a:t>
            </a:r>
            <a:r>
              <a:rPr lang="en-US" altLang="zh-CN" sz="2400" b="1" kern="0" dirty="0" smtClean="0">
                <a:latin typeface="微软雅黑" pitchFamily="34" charset="-122"/>
                <a:ea typeface="微软雅黑" pitchFamily="34" charset="-122"/>
                <a:cs typeface="????"/>
              </a:rPr>
              <a:t>\</a:t>
            </a:r>
          </a:p>
          <a:p>
            <a:pPr>
              <a:spcAft>
                <a:spcPts val="0"/>
              </a:spcAft>
            </a:pPr>
            <a:r>
              <a:rPr lang="en-US" altLang="zh-CN" sz="2400" b="1" kern="0" dirty="0" smtClean="0">
                <a:solidFill>
                  <a:srgbClr val="7F0055"/>
                </a:solidFill>
                <a:latin typeface="微软雅黑" pitchFamily="34" charset="-122"/>
                <a:ea typeface="微软雅黑" pitchFamily="34" charset="-122"/>
                <a:cs typeface="????"/>
              </a:rPr>
              <a:t>id</a:t>
            </a:r>
            <a:r>
              <a:rPr lang="en-US" altLang="zh-CN" sz="2400" b="1" kern="0" dirty="0" smtClean="0">
                <a:solidFill>
                  <a:srgbClr val="000000"/>
                </a:solidFill>
                <a:latin typeface="微软雅黑" pitchFamily="34" charset="-122"/>
                <a:ea typeface="微软雅黑" pitchFamily="34" charset="-122"/>
                <a:cs typeface="????"/>
              </a:rPr>
              <a:t>(</a:t>
            </a:r>
            <a:r>
              <a:rPr lang="en-US" altLang="zh-CN" sz="2400" b="1" kern="0" dirty="0" err="1" smtClean="0">
                <a:solidFill>
                  <a:srgbClr val="000000"/>
                </a:solidFill>
                <a:latin typeface="微软雅黑" pitchFamily="34" charset="-122"/>
                <a:ea typeface="微软雅黑" pitchFamily="34" charset="-122"/>
                <a:cs typeface="????"/>
              </a:rPr>
              <a:t>iLength</a:t>
            </a:r>
            <a:r>
              <a:rPr lang="en-US" altLang="zh-CN" sz="2400" b="1" kern="0" dirty="0">
                <a:solidFill>
                  <a:srgbClr val="000000"/>
                </a:solidFill>
                <a:latin typeface="微软雅黑" pitchFamily="34" charset="-122"/>
                <a:ea typeface="微软雅黑" pitchFamily="34" charset="-122"/>
                <a:cs typeface="????"/>
              </a:rPr>
              <a:t>))</a:t>
            </a:r>
            <a:endParaRPr lang="zh-CN" altLang="zh-CN" sz="2400" b="1" kern="100" dirty="0">
              <a:latin typeface="微软雅黑" pitchFamily="34" charset="-122"/>
              <a:ea typeface="微软雅黑" pitchFamily="34" charset="-122"/>
              <a:cs typeface="Times New Roman"/>
            </a:endParaRPr>
          </a:p>
          <a:p>
            <a:pPr>
              <a:spcAft>
                <a:spcPts val="0"/>
              </a:spcAft>
            </a:pPr>
            <a:r>
              <a:rPr lang="en-US" altLang="zh-CN" sz="2400" b="1" kern="0" dirty="0" smtClean="0">
                <a:solidFill>
                  <a:srgbClr val="7F0055"/>
                </a:solidFill>
                <a:latin typeface="微软雅黑" pitchFamily="34" charset="-122"/>
                <a:ea typeface="微软雅黑" pitchFamily="34" charset="-122"/>
                <a:cs typeface="????"/>
              </a:rPr>
              <a:t>print</a:t>
            </a:r>
            <a:r>
              <a:rPr lang="en-US" altLang="zh-CN" sz="2400" b="1" kern="0" dirty="0" smtClean="0">
                <a:latin typeface="微软雅黑" pitchFamily="34" charset="-122"/>
                <a:ea typeface="微软雅黑" pitchFamily="34" charset="-122"/>
                <a:cs typeface="????"/>
              </a:rPr>
              <a:t> </a:t>
            </a:r>
            <a:r>
              <a:rPr lang="zh-CN" altLang="en-US" sz="2400" b="1" kern="0" dirty="0" smtClean="0">
                <a:latin typeface="微软雅黑" pitchFamily="34" charset="-122"/>
                <a:ea typeface="微软雅黑" pitchFamily="34" charset="-122"/>
                <a:cs typeface="????"/>
              </a:rPr>
              <a:t> </a:t>
            </a:r>
            <a:r>
              <a:rPr lang="en-US" altLang="zh-CN" sz="2400" b="1" kern="0" dirty="0" smtClean="0">
                <a:solidFill>
                  <a:srgbClr val="0000FF"/>
                </a:solidFill>
                <a:latin typeface="微软雅黑" pitchFamily="34" charset="-122"/>
                <a:ea typeface="微软雅黑" pitchFamily="34" charset="-122"/>
                <a:cs typeface="????"/>
              </a:rPr>
              <a:t>"</a:t>
            </a:r>
            <a:r>
              <a:rPr lang="en-US" altLang="zh-CN" sz="2400" b="1" kern="0" dirty="0">
                <a:solidFill>
                  <a:srgbClr val="0000FF"/>
                </a:solidFill>
                <a:latin typeface="微软雅黑" pitchFamily="34" charset="-122"/>
                <a:ea typeface="微软雅黑" pitchFamily="34" charset="-122"/>
                <a:cs typeface="????"/>
              </a:rPr>
              <a:t>The value of the variable is:"</a:t>
            </a:r>
            <a:r>
              <a:rPr lang="en-US" altLang="zh-CN" sz="2400" b="1" kern="0" dirty="0">
                <a:solidFill>
                  <a:srgbClr val="000000"/>
                </a:solidFill>
                <a:latin typeface="微软雅黑" pitchFamily="34" charset="-122"/>
                <a:ea typeface="微软雅黑" pitchFamily="34" charset="-122"/>
                <a:cs typeface="????"/>
              </a:rPr>
              <a:t>,</a:t>
            </a:r>
            <a:r>
              <a:rPr lang="en-US" altLang="zh-CN" sz="2400" b="1" kern="0" dirty="0">
                <a:latin typeface="微软雅黑" pitchFamily="34" charset="-122"/>
                <a:ea typeface="微软雅黑" pitchFamily="34" charset="-122"/>
                <a:cs typeface="????"/>
              </a:rPr>
              <a:t> </a:t>
            </a:r>
            <a:r>
              <a:rPr lang="en-US" altLang="zh-CN" sz="2400" b="1" kern="0" dirty="0" err="1" smtClean="0">
                <a:solidFill>
                  <a:srgbClr val="000000"/>
                </a:solidFill>
                <a:latin typeface="微软雅黑" pitchFamily="34" charset="-122"/>
                <a:ea typeface="微软雅黑" pitchFamily="34" charset="-122"/>
                <a:cs typeface="????"/>
              </a:rPr>
              <a:t>iLength</a:t>
            </a:r>
            <a:endParaRPr lang="zh-CN" altLang="zh-CN" sz="2400" b="1" kern="100" dirty="0">
              <a:latin typeface="微软雅黑" pitchFamily="34" charset="-122"/>
              <a:ea typeface="微软雅黑" pitchFamily="34" charset="-122"/>
              <a:cs typeface="Times New Roman"/>
            </a:endParaRPr>
          </a:p>
        </p:txBody>
      </p:sp>
      <p:sp>
        <p:nvSpPr>
          <p:cNvPr id="5" name="矩形 4"/>
          <p:cNvSpPr/>
          <p:nvPr/>
        </p:nvSpPr>
        <p:spPr>
          <a:xfrm>
            <a:off x="717330" y="4988526"/>
            <a:ext cx="7671093" cy="1200329"/>
          </a:xfrm>
          <a:prstGeom prst="rect">
            <a:avLst/>
          </a:prstGeom>
          <a:ln w="25400">
            <a:solidFill>
              <a:srgbClr val="FF0000"/>
            </a:solidFill>
          </a:ln>
        </p:spPr>
        <p:txBody>
          <a:bodyPr wrap="square">
            <a:spAutoFit/>
          </a:bodyPr>
          <a:lstStyle/>
          <a:p>
            <a:r>
              <a:rPr lang="en-US" altLang="zh-CN" sz="2400" dirty="0">
                <a:latin typeface="微软雅黑" pitchFamily="34" charset="-122"/>
                <a:ea typeface="微软雅黑" pitchFamily="34" charset="-122"/>
              </a:rPr>
              <a:t>The type of the variable is: &lt;type '</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'&gt;</a:t>
            </a:r>
          </a:p>
          <a:p>
            <a:r>
              <a:rPr lang="en-US" altLang="zh-CN" sz="2400" dirty="0">
                <a:latin typeface="微软雅黑" pitchFamily="34" charset="-122"/>
                <a:ea typeface="微软雅黑" pitchFamily="34" charset="-122"/>
              </a:rPr>
              <a:t>The reference</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of the variable is: 48188952</a:t>
            </a:r>
          </a:p>
          <a:p>
            <a:r>
              <a:rPr lang="en-US" altLang="zh-CN" sz="2400" dirty="0">
                <a:latin typeface="微软雅黑" pitchFamily="34" charset="-122"/>
                <a:ea typeface="微软雅黑" pitchFamily="34" charset="-122"/>
              </a:rPr>
              <a:t>The value of the variable is: 10</a:t>
            </a:r>
            <a:endParaRPr lang="zh-CN" altLang="en-US" sz="2400" dirty="0">
              <a:latin typeface="微软雅黑" pitchFamily="34" charset="-122"/>
              <a:ea typeface="微软雅黑" pitchFamily="34" charset="-122"/>
            </a:endParaRPr>
          </a:p>
        </p:txBody>
      </p:sp>
      <p:sp>
        <p:nvSpPr>
          <p:cNvPr id="6" name="矩形 5"/>
          <p:cNvSpPr/>
          <p:nvPr/>
        </p:nvSpPr>
        <p:spPr bwMode="auto">
          <a:xfrm>
            <a:off x="539552" y="1988840"/>
            <a:ext cx="5904656" cy="360040"/>
          </a:xfrm>
          <a:prstGeom prst="rect">
            <a:avLst/>
          </a:prstGeom>
          <a:noFill/>
          <a:ln w="25400"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230855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变量</a:t>
            </a:r>
            <a:r>
              <a:rPr lang="zh-CN" altLang="en-US" dirty="0"/>
              <a:t>与赋值语句</a:t>
            </a:r>
          </a:p>
        </p:txBody>
      </p:sp>
      <p:sp>
        <p:nvSpPr>
          <p:cNvPr id="9" name="矩形 4"/>
          <p:cNvSpPr/>
          <p:nvPr/>
        </p:nvSpPr>
        <p:spPr>
          <a:xfrm>
            <a:off x="652147" y="1196752"/>
            <a:ext cx="7671093" cy="1200329"/>
          </a:xfrm>
          <a:prstGeom prst="rect">
            <a:avLst/>
          </a:prstGeom>
          <a:ln w="38100">
            <a:solidFill>
              <a:srgbClr val="FF0000"/>
            </a:solidFill>
          </a:ln>
        </p:spPr>
        <p:txBody>
          <a:bodyPr wrap="square">
            <a:spAutoFit/>
          </a:bodyPr>
          <a:lstStyle/>
          <a:p>
            <a:r>
              <a:rPr lang="en-US" altLang="zh-CN" sz="2400" dirty="0">
                <a:latin typeface="微软雅黑" pitchFamily="34" charset="-122"/>
                <a:ea typeface="微软雅黑" pitchFamily="34" charset="-122"/>
              </a:rPr>
              <a:t>The type of the variable is: &lt;type '</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'&gt;</a:t>
            </a:r>
          </a:p>
          <a:p>
            <a:r>
              <a:rPr lang="en-US" altLang="zh-CN" sz="2400" dirty="0">
                <a:latin typeface="微软雅黑" pitchFamily="34" charset="-122"/>
                <a:ea typeface="微软雅黑" pitchFamily="34" charset="-122"/>
              </a:rPr>
              <a:t>The reference</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of the variable is: 48188952</a:t>
            </a:r>
          </a:p>
          <a:p>
            <a:r>
              <a:rPr lang="en-US" altLang="zh-CN" sz="2400" dirty="0">
                <a:latin typeface="微软雅黑" pitchFamily="34" charset="-122"/>
                <a:ea typeface="微软雅黑" pitchFamily="34" charset="-122"/>
              </a:rPr>
              <a:t>The value of the variable is: 10</a:t>
            </a:r>
            <a:endParaRPr lang="zh-CN" altLang="en-US" sz="2400" dirty="0">
              <a:latin typeface="微软雅黑" pitchFamily="34" charset="-122"/>
              <a:ea typeface="微软雅黑" pitchFamily="34" charset="-122"/>
            </a:endParaRPr>
          </a:p>
        </p:txBody>
      </p:sp>
      <p:graphicFrame>
        <p:nvGraphicFramePr>
          <p:cNvPr id="10" name="Table 9"/>
          <p:cNvGraphicFramePr>
            <a:graphicFrameLocks noGrp="1"/>
          </p:cNvGraphicFramePr>
          <p:nvPr>
            <p:extLst>
              <p:ext uri="{D42A27DB-BD31-4B8C-83A1-F6EECF244321}">
                <p14:modId xmlns:p14="http://schemas.microsoft.com/office/powerpoint/2010/main" val="617386476"/>
              </p:ext>
            </p:extLst>
          </p:nvPr>
        </p:nvGraphicFramePr>
        <p:xfrm>
          <a:off x="2483768" y="2517618"/>
          <a:ext cx="6096000" cy="4007726"/>
        </p:xfrm>
        <a:graphic>
          <a:graphicData uri="http://schemas.openxmlformats.org/drawingml/2006/table">
            <a:tbl>
              <a:tblPr>
                <a:tableStyleId>{284E427A-3D55-4303-BF80-6455036E1DE7}</a:tableStyleId>
              </a:tblPr>
              <a:tblGrid>
                <a:gridCol w="2032000"/>
                <a:gridCol w="2032000"/>
                <a:gridCol w="2032000"/>
              </a:tblGrid>
              <a:tr h="494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 …</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altLang="zh-CN" sz="2000" b="1" dirty="0" smtClean="0"/>
                        <a:t>… …</a:t>
                      </a:r>
                      <a:endParaRPr lang="zh-CN" alt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endParaRPr lang="en-US" altLang="zh-CN"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a:t>
                      </a:r>
                      <a:r>
                        <a:rPr lang="zh-CN" altLang="en-US" sz="2000" b="1" dirty="0" smtClean="0"/>
                        <a:t> </a:t>
                      </a:r>
                      <a:r>
                        <a:rPr lang="en-US" altLang="zh-CN" sz="2000" b="1" dirty="0" smtClean="0"/>
                        <a:t>0000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微软雅黑" pitchFamily="34" charset="-122"/>
                          <a:ea typeface="微软雅黑" pitchFamily="34" charset="-122"/>
                        </a:rPr>
                        <a:t>48188952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0000 1010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t>10</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r h="501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 …</a:t>
                      </a:r>
                      <a:endParaRPr lang="zh-CN" altLang="en-US" sz="20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lumMod val="75000"/>
                      </a:schemeClr>
                    </a:solidFill>
                  </a:tcPr>
                </a:tc>
                <a:tc>
                  <a:txBody>
                    <a:bodyPr/>
                    <a:lstStyle/>
                    <a:p>
                      <a:endParaRPr lang="zh-CN" altLang="en-US" sz="20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000" cap="flat" cmpd="sng" algn="ctr">
                      <a:noFill/>
                      <a:prstDash val="solid"/>
                    </a:lnT>
                    <a:lnB w="12000" cap="flat" cmpd="sng" algn="ctr">
                      <a:noFill/>
                      <a:prstDash val="solid"/>
                    </a:lnB>
                    <a:lnTlToBr w="12700" cmpd="sng">
                      <a:noFill/>
                      <a:prstDash val="solid"/>
                    </a:lnTlToBr>
                    <a:lnBlToTr w="12700" cmpd="sng">
                      <a:noFill/>
                      <a:prstDash val="solid"/>
                    </a:lnBlToTr>
                    <a:solidFill>
                      <a:schemeClr val="bg1"/>
                    </a:solidFill>
                  </a:tcPr>
                </a:tc>
              </a:tr>
            </a:tbl>
          </a:graphicData>
        </a:graphic>
      </p:graphicFrame>
      <p:sp>
        <p:nvSpPr>
          <p:cNvPr id="11" name="Rectangle 10"/>
          <p:cNvSpPr/>
          <p:nvPr/>
        </p:nvSpPr>
        <p:spPr>
          <a:xfrm>
            <a:off x="626807" y="5393983"/>
            <a:ext cx="1552028" cy="584775"/>
          </a:xfrm>
          <a:prstGeom prst="rect">
            <a:avLst/>
          </a:prstGeom>
        </p:spPr>
        <p:txBody>
          <a:bodyPr wrap="none">
            <a:spAutoFit/>
          </a:bodyPr>
          <a:lstStyle/>
          <a:p>
            <a:r>
              <a:rPr lang="en-US" altLang="zh-CN" sz="3200" b="1" dirty="0" err="1" smtClean="0"/>
              <a:t>iLength</a:t>
            </a:r>
            <a:endParaRPr lang="zh-CN" altLang="en-US" sz="3200" b="1" dirty="0"/>
          </a:p>
        </p:txBody>
      </p:sp>
    </p:spTree>
    <p:extLst>
      <p:ext uri="{BB962C8B-B14F-4D97-AF65-F5344CB8AC3E}">
        <p14:creationId xmlns:p14="http://schemas.microsoft.com/office/powerpoint/2010/main" val="216586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a:xfrm>
            <a:off x="2267744" y="1143000"/>
            <a:ext cx="6571456" cy="4953000"/>
          </a:xfrm>
        </p:spPr>
        <p:txBody>
          <a:bodyPr/>
          <a:lstStyle/>
          <a:p>
            <a:r>
              <a:rPr lang="zh-CN" altLang="en-US" dirty="0" smtClean="0"/>
              <a:t>一般数据类型英文单词的首字母小写作为变量第一个字符用来说明变量类型</a:t>
            </a:r>
            <a:endParaRPr lang="en-US" altLang="zh-CN" dirty="0" smtClean="0"/>
          </a:p>
          <a:p>
            <a:pPr lvl="1"/>
            <a:r>
              <a:rPr lang="zh-CN" altLang="en-US" dirty="0" smtClean="0"/>
              <a:t>如：</a:t>
            </a:r>
            <a:endParaRPr lang="en-US" altLang="zh-CN" dirty="0" smtClean="0"/>
          </a:p>
          <a:p>
            <a:pPr lvl="1"/>
            <a:r>
              <a:rPr lang="en-US" altLang="zh-CN" dirty="0" err="1" smtClean="0"/>
              <a:t>iRadius</a:t>
            </a:r>
            <a:endParaRPr lang="en-US" altLang="zh-CN" dirty="0" smtClean="0"/>
          </a:p>
          <a:p>
            <a:pPr lvl="1"/>
            <a:r>
              <a:rPr lang="en-US" altLang="zh-CN" dirty="0" err="1" smtClean="0"/>
              <a:t>fArea</a:t>
            </a:r>
            <a:endParaRPr lang="en-US" altLang="zh-CN" dirty="0" smtClean="0"/>
          </a:p>
          <a:p>
            <a:pPr lvl="1"/>
            <a:r>
              <a:rPr lang="en-US" altLang="zh-CN" dirty="0" err="1" smtClean="0"/>
              <a:t>sStrings</a:t>
            </a:r>
            <a:endParaRPr lang="en-US" altLang="zh-CN" dirty="0" smtClean="0"/>
          </a:p>
          <a:p>
            <a:pPr lvl="1"/>
            <a:r>
              <a:rPr lang="en-US" altLang="zh-CN" dirty="0" err="1" smtClean="0"/>
              <a:t>bBoolean</a:t>
            </a:r>
            <a:endParaRPr lang="en-US" altLang="zh-CN" dirty="0" smtClean="0"/>
          </a:p>
          <a:p>
            <a:r>
              <a:rPr lang="zh-CN" altLang="en-US" dirty="0" smtClean="0"/>
              <a:t>一般</a:t>
            </a:r>
            <a:r>
              <a:rPr lang="en-US" altLang="zh-CN" dirty="0" smtClean="0"/>
              <a:t>Python</a:t>
            </a:r>
            <a:r>
              <a:rPr lang="zh-CN" altLang="en-US" dirty="0" smtClean="0"/>
              <a:t>解释器使用</a:t>
            </a:r>
            <a:r>
              <a:rPr lang="en-US" altLang="zh-CN" dirty="0" smtClean="0"/>
              <a:t>_</a:t>
            </a:r>
            <a:r>
              <a:rPr lang="zh-CN" altLang="en-US" dirty="0" smtClean="0"/>
              <a:t>或</a:t>
            </a:r>
            <a:r>
              <a:rPr lang="en-US" altLang="zh-CN" dirty="0" smtClean="0"/>
              <a:t>_ _</a:t>
            </a:r>
            <a:r>
              <a:rPr lang="zh-CN" altLang="en-US" dirty="0" smtClean="0"/>
              <a:t>作为变量首字符，用户最好不用。</a:t>
            </a:r>
            <a:endParaRPr lang="en-US" altLang="zh-CN" dirty="0" smtClean="0"/>
          </a:p>
          <a:p>
            <a:endParaRPr lang="en-US" altLang="zh-CN"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5" y="1556792"/>
            <a:ext cx="1822725"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716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标</a:t>
            </a:r>
            <a:r>
              <a:rPr lang="zh-CN" altLang="zh-CN" dirty="0"/>
              <a:t>识</a:t>
            </a:r>
            <a:r>
              <a:rPr lang="zh-CN" altLang="zh-CN" dirty="0" smtClean="0"/>
              <a:t>符</a:t>
            </a:r>
            <a:r>
              <a:rPr lang="en-US" altLang="zh-CN" dirty="0" smtClean="0"/>
              <a:t>(Identifier)</a:t>
            </a:r>
            <a:endParaRPr lang="zh-CN" altLang="en-US" dirty="0"/>
          </a:p>
        </p:txBody>
      </p:sp>
      <p:sp>
        <p:nvSpPr>
          <p:cNvPr id="3" name="内容占位符 2"/>
          <p:cNvSpPr>
            <a:spLocks noGrp="1"/>
          </p:cNvSpPr>
          <p:nvPr>
            <p:ph idx="1"/>
          </p:nvPr>
        </p:nvSpPr>
        <p:spPr/>
        <p:txBody>
          <a:bodyPr/>
          <a:lstStyle/>
          <a:p>
            <a:r>
              <a:rPr lang="zh-CN" altLang="zh-CN" dirty="0" smtClean="0"/>
              <a:t>标识符</a:t>
            </a:r>
            <a:endParaRPr lang="en-US" altLang="zh-CN" dirty="0" smtClean="0"/>
          </a:p>
          <a:p>
            <a:pPr lvl="1"/>
            <a:r>
              <a:rPr lang="zh-CN" altLang="en-US" dirty="0" smtClean="0"/>
              <a:t>值</a:t>
            </a:r>
            <a:r>
              <a:rPr lang="zh-CN" altLang="en-US" dirty="0"/>
              <a:t>，</a:t>
            </a:r>
            <a:r>
              <a:rPr lang="zh-CN" altLang="en-US" dirty="0" smtClean="0"/>
              <a:t>变量，函数，模块</a:t>
            </a:r>
            <a:r>
              <a:rPr lang="zh-CN" altLang="en-US" dirty="0"/>
              <a:t>等的</a:t>
            </a:r>
            <a:r>
              <a:rPr lang="zh-CN" altLang="en-US" dirty="0" smtClean="0"/>
              <a:t>名字</a:t>
            </a:r>
            <a:endParaRPr lang="en-US" altLang="zh-CN" dirty="0" smtClean="0"/>
          </a:p>
          <a:p>
            <a:r>
              <a:rPr lang="zh-CN" altLang="en-US" dirty="0" smtClean="0"/>
              <a:t>命</a:t>
            </a:r>
            <a:r>
              <a:rPr lang="zh-CN" altLang="en-US" dirty="0"/>
              <a:t>名规则</a:t>
            </a:r>
            <a:endParaRPr lang="en-US" altLang="zh-CN" dirty="0"/>
          </a:p>
          <a:p>
            <a:pPr lvl="1"/>
            <a:r>
              <a:rPr lang="zh-CN" altLang="en-US" dirty="0"/>
              <a:t>可以任意</a:t>
            </a:r>
            <a:r>
              <a:rPr lang="zh-CN" altLang="en-US" dirty="0" smtClean="0"/>
              <a:t>长</a:t>
            </a:r>
            <a:endParaRPr lang="en-US" altLang="zh-CN" dirty="0" smtClean="0"/>
          </a:p>
          <a:p>
            <a:pPr lvl="1"/>
            <a:r>
              <a:rPr lang="zh-CN" altLang="en-US" dirty="0" smtClean="0"/>
              <a:t>包含</a:t>
            </a:r>
            <a:r>
              <a:rPr lang="zh-CN" altLang="en-US" dirty="0"/>
              <a:t>数字和</a:t>
            </a:r>
            <a:r>
              <a:rPr lang="zh-CN" altLang="en-US" dirty="0" smtClean="0"/>
              <a:t>字母、下</a:t>
            </a:r>
            <a:r>
              <a:rPr lang="zh-CN" altLang="en-US" dirty="0"/>
              <a:t>划线</a:t>
            </a:r>
            <a:endParaRPr lang="en-US" altLang="zh-CN" dirty="0" smtClean="0"/>
          </a:p>
          <a:p>
            <a:pPr lvl="1"/>
            <a:r>
              <a:rPr lang="zh-CN" altLang="en-US" dirty="0" smtClean="0"/>
              <a:t>但</a:t>
            </a:r>
            <a:r>
              <a:rPr lang="zh-CN" altLang="en-US" dirty="0"/>
              <a:t>首个必须是</a:t>
            </a:r>
            <a:r>
              <a:rPr lang="zh-CN" altLang="en-US" dirty="0" smtClean="0"/>
              <a:t>字母或下划线</a:t>
            </a:r>
            <a:endParaRPr lang="en-US" altLang="zh-CN" dirty="0" smtClean="0"/>
          </a:p>
          <a:p>
            <a:pPr lvl="1"/>
            <a:r>
              <a:rPr lang="zh-CN" altLang="en-US" dirty="0"/>
              <a:t>大小写</a:t>
            </a:r>
            <a:r>
              <a:rPr lang="zh-CN" altLang="en-US" dirty="0" smtClean="0"/>
              <a:t>敏感</a:t>
            </a:r>
            <a:endParaRPr lang="en-US" altLang="zh-CN" dirty="0"/>
          </a:p>
          <a:p>
            <a:pPr lvl="1"/>
            <a:r>
              <a:rPr lang="zh-CN" altLang="en-US" dirty="0" smtClean="0"/>
              <a:t>标识符</a:t>
            </a:r>
            <a:r>
              <a:rPr lang="zh-CN" altLang="en-US" dirty="0"/>
              <a:t>不能是</a:t>
            </a:r>
            <a:r>
              <a:rPr lang="zh-CN" altLang="en-US" dirty="0" smtClean="0"/>
              <a:t>保留</a:t>
            </a:r>
            <a:r>
              <a:rPr lang="zh-CN" altLang="en-US" dirty="0"/>
              <a:t>字</a:t>
            </a:r>
          </a:p>
          <a:p>
            <a:endParaRPr lang="en-US" altLang="zh-CN" dirty="0" smtClean="0"/>
          </a:p>
          <a:p>
            <a:pPr lvl="1"/>
            <a:endParaRPr lang="zh-CN" altLang="en-US" dirty="0"/>
          </a:p>
        </p:txBody>
      </p:sp>
      <p:sp>
        <p:nvSpPr>
          <p:cNvPr id="4" name="矩形 3"/>
          <p:cNvSpPr/>
          <p:nvPr/>
        </p:nvSpPr>
        <p:spPr>
          <a:xfrm>
            <a:off x="4139952" y="4077461"/>
            <a:ext cx="5149080" cy="2554545"/>
          </a:xfrm>
          <a:prstGeom prst="rect">
            <a:avLst/>
          </a:prstGeom>
          <a:ln w="25400">
            <a:solidFill>
              <a:schemeClr val="accent1"/>
            </a:solidFill>
          </a:ln>
        </p:spPr>
        <p:txBody>
          <a:bodyPr wrap="square">
            <a:spAutoFit/>
          </a:bodyPr>
          <a:lstStyle/>
          <a:p>
            <a:pPr>
              <a:spcAft>
                <a:spcPts val="0"/>
              </a:spcAft>
            </a:pPr>
            <a:r>
              <a:rPr lang="en-US" altLang="zh-CN" b="1" kern="0" dirty="0">
                <a:solidFill>
                  <a:srgbClr val="2F9956"/>
                </a:solidFill>
                <a:latin typeface="微软雅黑" pitchFamily="34" charset="-122"/>
                <a:ea typeface="微软雅黑" pitchFamily="34" charset="-122"/>
                <a:cs typeface="????"/>
              </a:rPr>
              <a:t># This is an example of variable identifier.</a:t>
            </a:r>
            <a:endParaRPr lang="zh-CN" altLang="zh-CN" sz="2000" b="1" kern="100" dirty="0">
              <a:latin typeface="微软雅黑" pitchFamily="34" charset="-122"/>
              <a:ea typeface="微软雅黑" pitchFamily="34" charset="-122"/>
              <a:cs typeface="Times New Roman"/>
            </a:endParaRPr>
          </a:p>
          <a:p>
            <a:pPr>
              <a:spcAft>
                <a:spcPts val="0"/>
              </a:spcAft>
            </a:pPr>
            <a:r>
              <a:rPr lang="en-US" altLang="zh-CN" b="1" kern="0" dirty="0">
                <a:solidFill>
                  <a:srgbClr val="000000"/>
                </a:solidFill>
                <a:latin typeface="微软雅黑" pitchFamily="34" charset="-122"/>
                <a:ea typeface="微软雅黑" pitchFamily="34" charset="-122"/>
                <a:cs typeface="????"/>
              </a:rPr>
              <a:t> </a:t>
            </a:r>
            <a:endParaRPr lang="zh-CN" altLang="zh-CN" sz="2000" b="1" kern="100" dirty="0">
              <a:latin typeface="微软雅黑" pitchFamily="34" charset="-122"/>
              <a:ea typeface="微软雅黑" pitchFamily="34" charset="-122"/>
              <a:cs typeface="Times New Roman"/>
            </a:endParaRPr>
          </a:p>
          <a:p>
            <a:pPr>
              <a:spcAft>
                <a:spcPts val="0"/>
              </a:spcAft>
            </a:pPr>
            <a:r>
              <a:rPr lang="en-US" altLang="zh-CN" b="1" kern="0" dirty="0">
                <a:solidFill>
                  <a:srgbClr val="000000"/>
                </a:solidFill>
                <a:latin typeface="微软雅黑" pitchFamily="34" charset="-122"/>
                <a:ea typeface="微软雅黑" pitchFamily="34" charset="-122"/>
                <a:cs typeface="????"/>
              </a:rPr>
              <a:t>x</a:t>
            </a:r>
            <a:r>
              <a:rPr lang="en-US" altLang="zh-CN" b="1" kern="0" dirty="0">
                <a:latin typeface="微软雅黑" pitchFamily="34" charset="-122"/>
                <a:ea typeface="微软雅黑" pitchFamily="34" charset="-122"/>
                <a:cs typeface="????"/>
              </a:rPr>
              <a:t> </a:t>
            </a:r>
            <a:r>
              <a:rPr lang="en-US" altLang="zh-CN" b="1" kern="0" dirty="0">
                <a:solidFill>
                  <a:srgbClr val="000000"/>
                </a:solidFill>
                <a:latin typeface="微软雅黑" pitchFamily="34" charset="-122"/>
                <a:ea typeface="微软雅黑" pitchFamily="34" charset="-122"/>
                <a:cs typeface="????"/>
              </a:rPr>
              <a:t>=</a:t>
            </a:r>
            <a:r>
              <a:rPr lang="en-US" altLang="zh-CN" b="1" kern="0" dirty="0">
                <a:latin typeface="微软雅黑" pitchFamily="34" charset="-122"/>
                <a:ea typeface="微软雅黑" pitchFamily="34" charset="-122"/>
                <a:cs typeface="????"/>
              </a:rPr>
              <a:t> </a:t>
            </a:r>
            <a:r>
              <a:rPr lang="en-US" altLang="zh-CN" b="1" kern="0" dirty="0">
                <a:solidFill>
                  <a:srgbClr val="000000"/>
                </a:solidFill>
                <a:latin typeface="微软雅黑" pitchFamily="34" charset="-122"/>
                <a:ea typeface="微软雅黑" pitchFamily="34" charset="-122"/>
                <a:cs typeface="????"/>
              </a:rPr>
              <a:t>1</a:t>
            </a:r>
            <a:endParaRPr lang="zh-CN" altLang="zh-CN" sz="2000" b="1" kern="100" dirty="0">
              <a:latin typeface="微软雅黑" pitchFamily="34" charset="-122"/>
              <a:ea typeface="微软雅黑" pitchFamily="34" charset="-122"/>
              <a:cs typeface="Times New Roman"/>
            </a:endParaRPr>
          </a:p>
          <a:p>
            <a:pPr>
              <a:spcAft>
                <a:spcPts val="0"/>
              </a:spcAft>
            </a:pPr>
            <a:r>
              <a:rPr lang="en-US" altLang="zh-CN" b="1" kern="0" dirty="0">
                <a:solidFill>
                  <a:srgbClr val="000000"/>
                </a:solidFill>
                <a:latin typeface="微软雅黑" pitchFamily="34" charset="-122"/>
                <a:ea typeface="微软雅黑" pitchFamily="34" charset="-122"/>
                <a:cs typeface="????"/>
              </a:rPr>
              <a:t>y</a:t>
            </a:r>
            <a:r>
              <a:rPr lang="en-US" altLang="zh-CN" b="1" kern="0" dirty="0">
                <a:latin typeface="微软雅黑" pitchFamily="34" charset="-122"/>
                <a:ea typeface="微软雅黑" pitchFamily="34" charset="-122"/>
                <a:cs typeface="????"/>
              </a:rPr>
              <a:t> </a:t>
            </a:r>
            <a:r>
              <a:rPr lang="en-US" altLang="zh-CN" b="1" kern="0" dirty="0">
                <a:solidFill>
                  <a:srgbClr val="000000"/>
                </a:solidFill>
                <a:latin typeface="微软雅黑" pitchFamily="34" charset="-122"/>
                <a:ea typeface="微软雅黑" pitchFamily="34" charset="-122"/>
                <a:cs typeface="????"/>
              </a:rPr>
              <a:t>=</a:t>
            </a:r>
            <a:r>
              <a:rPr lang="en-US" altLang="zh-CN" b="1" kern="0" dirty="0">
                <a:latin typeface="微软雅黑" pitchFamily="34" charset="-122"/>
                <a:ea typeface="微软雅黑" pitchFamily="34" charset="-122"/>
                <a:cs typeface="????"/>
              </a:rPr>
              <a:t> </a:t>
            </a:r>
            <a:r>
              <a:rPr lang="en-US" altLang="zh-CN" b="1" kern="0" dirty="0">
                <a:solidFill>
                  <a:srgbClr val="000000"/>
                </a:solidFill>
                <a:latin typeface="微软雅黑" pitchFamily="34" charset="-122"/>
                <a:ea typeface="微软雅黑" pitchFamily="34" charset="-122"/>
                <a:cs typeface="????"/>
              </a:rPr>
              <a:t>2</a:t>
            </a:r>
            <a:endParaRPr lang="zh-CN" altLang="zh-CN" sz="2000" b="1" kern="100" dirty="0">
              <a:latin typeface="微软雅黑" pitchFamily="34" charset="-122"/>
              <a:ea typeface="微软雅黑" pitchFamily="34" charset="-122"/>
              <a:cs typeface="Times New Roman"/>
            </a:endParaRPr>
          </a:p>
          <a:p>
            <a:pPr>
              <a:spcAft>
                <a:spcPts val="0"/>
              </a:spcAft>
            </a:pPr>
            <a:r>
              <a:rPr lang="en-US" altLang="zh-CN" b="1" kern="0" dirty="0" err="1">
                <a:solidFill>
                  <a:srgbClr val="000000"/>
                </a:solidFill>
                <a:latin typeface="微软雅黑" pitchFamily="34" charset="-122"/>
                <a:ea typeface="微软雅黑" pitchFamily="34" charset="-122"/>
                <a:cs typeface="????"/>
              </a:rPr>
              <a:t>my_name</a:t>
            </a:r>
            <a:r>
              <a:rPr lang="en-US" altLang="zh-CN" b="1" kern="0" dirty="0">
                <a:latin typeface="微软雅黑" pitchFamily="34" charset="-122"/>
                <a:ea typeface="微软雅黑" pitchFamily="34" charset="-122"/>
                <a:cs typeface="????"/>
              </a:rPr>
              <a:t> </a:t>
            </a:r>
            <a:r>
              <a:rPr lang="en-US" altLang="zh-CN" b="1" kern="0" dirty="0">
                <a:solidFill>
                  <a:srgbClr val="000000"/>
                </a:solidFill>
                <a:latin typeface="微软雅黑" pitchFamily="34" charset="-122"/>
                <a:ea typeface="微软雅黑" pitchFamily="34" charset="-122"/>
                <a:cs typeface="????"/>
              </a:rPr>
              <a:t>=</a:t>
            </a:r>
            <a:r>
              <a:rPr lang="en-US" altLang="zh-CN" b="1" kern="0" dirty="0">
                <a:latin typeface="微软雅黑" pitchFamily="34" charset="-122"/>
                <a:ea typeface="微软雅黑" pitchFamily="34" charset="-122"/>
                <a:cs typeface="????"/>
              </a:rPr>
              <a:t> </a:t>
            </a:r>
            <a:r>
              <a:rPr lang="en-US" altLang="zh-CN" b="1" kern="0" dirty="0">
                <a:solidFill>
                  <a:srgbClr val="0000FF"/>
                </a:solidFill>
                <a:latin typeface="微软雅黑" pitchFamily="34" charset="-122"/>
                <a:ea typeface="微软雅黑" pitchFamily="34" charset="-122"/>
                <a:cs typeface="????"/>
              </a:rPr>
              <a:t>'x-man'</a:t>
            </a:r>
            <a:endParaRPr lang="zh-CN" altLang="zh-CN" sz="2000" b="1" kern="100" dirty="0">
              <a:latin typeface="微软雅黑" pitchFamily="34" charset="-122"/>
              <a:ea typeface="微软雅黑" pitchFamily="34" charset="-122"/>
              <a:cs typeface="Times New Roman"/>
            </a:endParaRPr>
          </a:p>
          <a:p>
            <a:pPr>
              <a:spcAft>
                <a:spcPts val="0"/>
              </a:spcAft>
            </a:pPr>
            <a:r>
              <a:rPr lang="en-US" altLang="zh-CN" b="1" kern="0" dirty="0">
                <a:solidFill>
                  <a:srgbClr val="000000"/>
                </a:solidFill>
                <a:latin typeface="微软雅黑" pitchFamily="34" charset="-122"/>
                <a:ea typeface="微软雅黑" pitchFamily="34" charset="-122"/>
                <a:cs typeface="????"/>
              </a:rPr>
              <a:t>76trombones</a:t>
            </a:r>
            <a:r>
              <a:rPr lang="en-US" altLang="zh-CN" b="1" kern="0" dirty="0">
                <a:latin typeface="微软雅黑" pitchFamily="34" charset="-122"/>
                <a:ea typeface="微软雅黑" pitchFamily="34" charset="-122"/>
                <a:cs typeface="????"/>
              </a:rPr>
              <a:t> </a:t>
            </a:r>
            <a:r>
              <a:rPr lang="en-US" altLang="zh-CN" b="1" kern="0" dirty="0">
                <a:solidFill>
                  <a:srgbClr val="000000"/>
                </a:solidFill>
                <a:latin typeface="微软雅黑" pitchFamily="34" charset="-122"/>
                <a:ea typeface="微软雅黑" pitchFamily="34" charset="-122"/>
                <a:cs typeface="????"/>
              </a:rPr>
              <a:t>=</a:t>
            </a:r>
            <a:r>
              <a:rPr lang="en-US" altLang="zh-CN" b="1" kern="0" dirty="0">
                <a:latin typeface="微软雅黑" pitchFamily="34" charset="-122"/>
                <a:ea typeface="微软雅黑" pitchFamily="34" charset="-122"/>
                <a:cs typeface="????"/>
              </a:rPr>
              <a:t> </a:t>
            </a:r>
            <a:r>
              <a:rPr lang="en-US" altLang="zh-CN" b="1" kern="0" dirty="0">
                <a:solidFill>
                  <a:srgbClr val="0000FF"/>
                </a:solidFill>
                <a:latin typeface="微软雅黑" pitchFamily="34" charset="-122"/>
                <a:ea typeface="微软雅黑" pitchFamily="34" charset="-122"/>
                <a:cs typeface="????"/>
              </a:rPr>
              <a:t>'big parade'</a:t>
            </a:r>
            <a:endParaRPr lang="zh-CN" altLang="zh-CN" sz="2000" b="1" kern="100" dirty="0">
              <a:latin typeface="微软雅黑" pitchFamily="34" charset="-122"/>
              <a:ea typeface="微软雅黑" pitchFamily="34" charset="-122"/>
              <a:cs typeface="Times New Roman"/>
            </a:endParaRPr>
          </a:p>
          <a:p>
            <a:pPr>
              <a:spcAft>
                <a:spcPts val="0"/>
              </a:spcAft>
            </a:pPr>
            <a:r>
              <a:rPr lang="en-US" altLang="zh-CN" b="1" kern="0" dirty="0">
                <a:solidFill>
                  <a:srgbClr val="000000"/>
                </a:solidFill>
                <a:latin typeface="微软雅黑" pitchFamily="34" charset="-122"/>
                <a:ea typeface="微软雅黑" pitchFamily="34" charset="-122"/>
                <a:cs typeface="????"/>
              </a:rPr>
              <a:t>more@ =</a:t>
            </a:r>
            <a:r>
              <a:rPr lang="en-US" altLang="zh-CN" b="1" kern="0" dirty="0">
                <a:latin typeface="微软雅黑" pitchFamily="34" charset="-122"/>
                <a:ea typeface="微软雅黑" pitchFamily="34" charset="-122"/>
                <a:cs typeface="????"/>
              </a:rPr>
              <a:t> </a:t>
            </a:r>
            <a:r>
              <a:rPr lang="en-US" altLang="zh-CN" b="1" kern="0" dirty="0">
                <a:solidFill>
                  <a:srgbClr val="000000"/>
                </a:solidFill>
                <a:latin typeface="微软雅黑" pitchFamily="34" charset="-122"/>
                <a:ea typeface="微软雅黑" pitchFamily="34" charset="-122"/>
                <a:cs typeface="????"/>
              </a:rPr>
              <a:t>1000000</a:t>
            </a:r>
            <a:endParaRPr lang="zh-CN" altLang="zh-CN" sz="2000" b="1" kern="100" dirty="0">
              <a:latin typeface="微软雅黑" pitchFamily="34" charset="-122"/>
              <a:ea typeface="微软雅黑" pitchFamily="34" charset="-122"/>
              <a:cs typeface="Times New Roman"/>
            </a:endParaRPr>
          </a:p>
          <a:p>
            <a:pPr>
              <a:spcAft>
                <a:spcPts val="0"/>
              </a:spcAft>
            </a:pPr>
            <a:r>
              <a:rPr lang="en-US" altLang="zh-CN" b="1" kern="0" dirty="0">
                <a:solidFill>
                  <a:srgbClr val="7F0055"/>
                </a:solidFill>
                <a:latin typeface="微软雅黑" pitchFamily="34" charset="-122"/>
                <a:ea typeface="微软雅黑" pitchFamily="34" charset="-122"/>
                <a:cs typeface="????"/>
              </a:rPr>
              <a:t>class</a:t>
            </a:r>
            <a:r>
              <a:rPr lang="en-US" altLang="zh-CN" b="1" kern="0" dirty="0">
                <a:latin typeface="微软雅黑" pitchFamily="34" charset="-122"/>
                <a:ea typeface="微软雅黑" pitchFamily="34" charset="-122"/>
                <a:cs typeface="????"/>
              </a:rPr>
              <a:t> </a:t>
            </a:r>
            <a:r>
              <a:rPr lang="en-US" altLang="zh-CN" b="1" kern="0" dirty="0">
                <a:solidFill>
                  <a:srgbClr val="000000"/>
                </a:solidFill>
                <a:latin typeface="微软雅黑" pitchFamily="34" charset="-122"/>
                <a:ea typeface="微软雅黑" pitchFamily="34" charset="-122"/>
                <a:cs typeface="????"/>
              </a:rPr>
              <a:t>=</a:t>
            </a:r>
            <a:r>
              <a:rPr lang="en-US" altLang="zh-CN" b="1" kern="0" dirty="0">
                <a:latin typeface="微软雅黑" pitchFamily="34" charset="-122"/>
                <a:ea typeface="微软雅黑" pitchFamily="34" charset="-122"/>
                <a:cs typeface="????"/>
              </a:rPr>
              <a:t> </a:t>
            </a:r>
            <a:r>
              <a:rPr lang="en-US" altLang="zh-CN" b="1" kern="0" dirty="0">
                <a:solidFill>
                  <a:srgbClr val="0000FF"/>
                </a:solidFill>
                <a:latin typeface="微软雅黑" pitchFamily="34" charset="-122"/>
                <a:ea typeface="微软雅黑" pitchFamily="34" charset="-122"/>
                <a:cs typeface="????"/>
              </a:rPr>
              <a:t>'Advanced </a:t>
            </a:r>
            <a:r>
              <a:rPr lang="en-US" altLang="zh-CN" b="1" kern="0" dirty="0" smtClean="0">
                <a:solidFill>
                  <a:srgbClr val="0000FF"/>
                </a:solidFill>
                <a:latin typeface="微软雅黑" pitchFamily="34" charset="-122"/>
                <a:ea typeface="微软雅黑" pitchFamily="34" charset="-122"/>
                <a:cs typeface="????"/>
              </a:rPr>
              <a:t>'</a:t>
            </a:r>
            <a:endParaRPr lang="zh-CN" altLang="zh-CN" sz="2000" b="1" kern="100" dirty="0">
              <a:latin typeface="微软雅黑" pitchFamily="34" charset="-122"/>
              <a:ea typeface="微软雅黑" pitchFamily="34" charset="-122"/>
              <a:cs typeface="Times New Roman"/>
            </a:endParaRPr>
          </a:p>
        </p:txBody>
      </p:sp>
      <p:sp>
        <p:nvSpPr>
          <p:cNvPr id="5" name="乘号 4"/>
          <p:cNvSpPr/>
          <p:nvPr/>
        </p:nvSpPr>
        <p:spPr>
          <a:xfrm>
            <a:off x="6484512" y="5879976"/>
            <a:ext cx="459960" cy="432048"/>
          </a:xfrm>
          <a:prstGeom prst="mathMultiply">
            <a:avLst/>
          </a:prstGeom>
          <a:solidFill>
            <a:srgbClr val="FF0000"/>
          </a:solidFill>
          <a:ln w="25400">
            <a:solidFill>
              <a:schemeClr val="accent1"/>
            </a:solidFill>
          </a:ln>
        </p:spPr>
        <p:txBody>
          <a:bodyPr wrap="square" rtlCol="0" anchor="ctr">
            <a:spAutoFit/>
          </a:bodyPr>
          <a:lstStyle/>
          <a:p>
            <a:pPr algn="ctr">
              <a:spcAft>
                <a:spcPts val="0"/>
              </a:spcAft>
            </a:pPr>
            <a:endParaRPr lang="zh-CN" altLang="en-US" kern="0">
              <a:solidFill>
                <a:srgbClr val="000000"/>
              </a:solidFill>
              <a:latin typeface="Courier New"/>
              <a:ea typeface="宋体"/>
              <a:cs typeface="Times New Roman"/>
            </a:endParaRPr>
          </a:p>
        </p:txBody>
      </p:sp>
      <p:sp>
        <p:nvSpPr>
          <p:cNvPr id="6" name="乘号 5"/>
          <p:cNvSpPr/>
          <p:nvPr/>
        </p:nvSpPr>
        <p:spPr>
          <a:xfrm>
            <a:off x="7503167" y="5502094"/>
            <a:ext cx="459960" cy="432048"/>
          </a:xfrm>
          <a:prstGeom prst="mathMultiply">
            <a:avLst/>
          </a:prstGeom>
          <a:solidFill>
            <a:srgbClr val="FF0000"/>
          </a:solidFill>
          <a:ln w="25400">
            <a:solidFill>
              <a:schemeClr val="accent1"/>
            </a:solidFill>
          </a:ln>
        </p:spPr>
        <p:txBody>
          <a:bodyPr wrap="square" rtlCol="0" anchor="ctr">
            <a:spAutoFit/>
          </a:bodyPr>
          <a:lstStyle/>
          <a:p>
            <a:pPr algn="ctr">
              <a:spcAft>
                <a:spcPts val="0"/>
              </a:spcAft>
            </a:pPr>
            <a:endParaRPr lang="zh-CN" altLang="en-US" kern="0">
              <a:solidFill>
                <a:srgbClr val="000000"/>
              </a:solidFill>
              <a:latin typeface="Courier New"/>
              <a:ea typeface="宋体"/>
              <a:cs typeface="Times New Roman"/>
            </a:endParaRPr>
          </a:p>
        </p:txBody>
      </p:sp>
      <p:sp>
        <p:nvSpPr>
          <p:cNvPr id="7" name="乘号 6"/>
          <p:cNvSpPr/>
          <p:nvPr/>
        </p:nvSpPr>
        <p:spPr>
          <a:xfrm>
            <a:off x="6714492" y="6246522"/>
            <a:ext cx="459960" cy="432048"/>
          </a:xfrm>
          <a:prstGeom prst="mathMultiply">
            <a:avLst/>
          </a:prstGeom>
          <a:solidFill>
            <a:srgbClr val="FF0000"/>
          </a:solidFill>
          <a:ln w="25400">
            <a:solidFill>
              <a:schemeClr val="accent1"/>
            </a:solidFill>
          </a:ln>
        </p:spPr>
        <p:txBody>
          <a:bodyPr wrap="square" rtlCol="0" anchor="ctr">
            <a:spAutoFit/>
          </a:bodyPr>
          <a:lstStyle/>
          <a:p>
            <a:pPr algn="ctr">
              <a:spcAft>
                <a:spcPts val="0"/>
              </a:spcAft>
            </a:pPr>
            <a:endParaRPr lang="zh-CN" altLang="en-US" kern="0">
              <a:solidFill>
                <a:srgbClr val="000000"/>
              </a:solidFill>
              <a:latin typeface="Courier New"/>
              <a:ea typeface="宋体"/>
              <a:cs typeface="Times New Roman"/>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5085184"/>
            <a:ext cx="1806613"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75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a:t>的关键字</a:t>
            </a:r>
          </a:p>
        </p:txBody>
      </p:sp>
      <p:sp>
        <p:nvSpPr>
          <p:cNvPr id="3" name="内容占位符 2"/>
          <p:cNvSpPr>
            <a:spLocks noGrp="1"/>
          </p:cNvSpPr>
          <p:nvPr>
            <p:ph idx="1"/>
          </p:nvPr>
        </p:nvSpPr>
        <p:spPr/>
        <p:txBody>
          <a:bodyPr/>
          <a:lstStyle/>
          <a:p>
            <a:r>
              <a:rPr lang="en-US" altLang="zh-CN" dirty="0" smtClean="0"/>
              <a:t>Python 2.x 31</a:t>
            </a:r>
            <a:r>
              <a:rPr lang="zh-CN" altLang="en-US" dirty="0" smtClean="0"/>
              <a:t>个关键字（保留字）</a:t>
            </a:r>
            <a:endParaRPr lang="en-US" altLang="zh-CN" dirty="0"/>
          </a:p>
        </p:txBody>
      </p:sp>
      <p:sp>
        <p:nvSpPr>
          <p:cNvPr id="4" name="矩形 3"/>
          <p:cNvSpPr/>
          <p:nvPr/>
        </p:nvSpPr>
        <p:spPr>
          <a:xfrm>
            <a:off x="251520" y="1988840"/>
            <a:ext cx="8892480" cy="2677656"/>
          </a:xfrm>
          <a:prstGeom prst="rect">
            <a:avLst/>
          </a:prstGeom>
          <a:ln w="25400">
            <a:solidFill>
              <a:schemeClr val="accent1"/>
            </a:solidFill>
          </a:ln>
        </p:spPr>
        <p:txBody>
          <a:bodyPr wrap="square">
            <a:spAutoFit/>
          </a:bodyPr>
          <a:lstStyle/>
          <a:p>
            <a:pPr>
              <a:spcAft>
                <a:spcPts val="0"/>
              </a:spcAft>
            </a:pPr>
            <a:r>
              <a:rPr lang="en-US" altLang="zh-CN" sz="2400" kern="0" dirty="0">
                <a:solidFill>
                  <a:srgbClr val="0000FF"/>
                </a:solidFill>
                <a:latin typeface="微软雅黑" pitchFamily="34" charset="-122"/>
                <a:ea typeface="微软雅黑" pitchFamily="34" charset="-122"/>
                <a:cs typeface="Times New Roman"/>
              </a:rPr>
              <a:t>a</a:t>
            </a:r>
            <a:r>
              <a:rPr lang="en-US" altLang="zh-CN" sz="2400" kern="0" dirty="0" smtClean="0">
                <a:solidFill>
                  <a:srgbClr val="0000FF"/>
                </a:solidFill>
                <a:latin typeface="微软雅黑" pitchFamily="34" charset="-122"/>
                <a:ea typeface="微软雅黑" pitchFamily="34" charset="-122"/>
                <a:cs typeface="Times New Roman"/>
              </a:rPr>
              <a:t>nd		del		from		not		while</a:t>
            </a:r>
            <a:endParaRPr lang="zh-CN" altLang="zh-CN" sz="2800" kern="100" dirty="0">
              <a:latin typeface="微软雅黑" pitchFamily="34" charset="-122"/>
              <a:ea typeface="微软雅黑" pitchFamily="34" charset="-122"/>
              <a:cs typeface="Times New Roman"/>
            </a:endParaRPr>
          </a:p>
          <a:p>
            <a:pPr>
              <a:spcAft>
                <a:spcPts val="0"/>
              </a:spcAft>
            </a:pPr>
            <a:r>
              <a:rPr lang="en-US" altLang="zh-CN" sz="2400" kern="0" dirty="0" smtClean="0">
                <a:solidFill>
                  <a:srgbClr val="0000FF"/>
                </a:solidFill>
                <a:latin typeface="微软雅黑" pitchFamily="34" charset="-122"/>
                <a:ea typeface="微软雅黑" pitchFamily="34" charset="-122"/>
                <a:cs typeface="Times New Roman"/>
              </a:rPr>
              <a:t>as		</a:t>
            </a:r>
            <a:r>
              <a:rPr lang="en-US" altLang="zh-CN" sz="2400" kern="0" dirty="0" err="1" smtClean="0">
                <a:solidFill>
                  <a:srgbClr val="0000FF"/>
                </a:solidFill>
                <a:latin typeface="微软雅黑" pitchFamily="34" charset="-122"/>
                <a:ea typeface="微软雅黑" pitchFamily="34" charset="-122"/>
                <a:cs typeface="Times New Roman"/>
              </a:rPr>
              <a:t>elif</a:t>
            </a:r>
            <a:r>
              <a:rPr lang="en-US" altLang="zh-CN" sz="2400" kern="0" dirty="0" smtClean="0">
                <a:solidFill>
                  <a:srgbClr val="0000FF"/>
                </a:solidFill>
                <a:latin typeface="微软雅黑" pitchFamily="34" charset="-122"/>
                <a:ea typeface="微软雅黑" pitchFamily="34" charset="-122"/>
                <a:cs typeface="Times New Roman"/>
              </a:rPr>
              <a:t>		global  	or		with</a:t>
            </a:r>
            <a:endParaRPr lang="zh-CN" altLang="zh-CN" sz="2800" kern="100" dirty="0">
              <a:latin typeface="微软雅黑" pitchFamily="34" charset="-122"/>
              <a:ea typeface="微软雅黑" pitchFamily="34" charset="-122"/>
              <a:cs typeface="Times New Roman"/>
            </a:endParaRPr>
          </a:p>
          <a:p>
            <a:pPr>
              <a:spcAft>
                <a:spcPts val="0"/>
              </a:spcAft>
            </a:pPr>
            <a:r>
              <a:rPr lang="en-US" altLang="zh-CN" sz="2400" kern="0" dirty="0" smtClean="0">
                <a:solidFill>
                  <a:srgbClr val="0000FF"/>
                </a:solidFill>
                <a:latin typeface="微软雅黑" pitchFamily="34" charset="-122"/>
                <a:ea typeface="微软雅黑" pitchFamily="34" charset="-122"/>
                <a:cs typeface="Times New Roman"/>
              </a:rPr>
              <a:t>assert		else    	if      		pass    	yield</a:t>
            </a:r>
            <a:endParaRPr lang="zh-CN" altLang="zh-CN" sz="2800" kern="100" dirty="0">
              <a:latin typeface="微软雅黑" pitchFamily="34" charset="-122"/>
              <a:ea typeface="微软雅黑" pitchFamily="34" charset="-122"/>
              <a:cs typeface="Times New Roman"/>
            </a:endParaRPr>
          </a:p>
          <a:p>
            <a:pPr>
              <a:spcAft>
                <a:spcPts val="0"/>
              </a:spcAft>
            </a:pPr>
            <a:r>
              <a:rPr lang="en-US" altLang="zh-CN" sz="2400" kern="0" dirty="0">
                <a:solidFill>
                  <a:srgbClr val="0000FF"/>
                </a:solidFill>
                <a:latin typeface="微软雅黑" pitchFamily="34" charset="-122"/>
                <a:ea typeface="微软雅黑" pitchFamily="34" charset="-122"/>
                <a:cs typeface="Times New Roman"/>
              </a:rPr>
              <a:t>break   </a:t>
            </a:r>
            <a:r>
              <a:rPr lang="en-US" altLang="zh-CN" sz="2400" kern="0" dirty="0" smtClean="0">
                <a:solidFill>
                  <a:srgbClr val="0000FF"/>
                </a:solidFill>
                <a:latin typeface="微软雅黑" pitchFamily="34" charset="-122"/>
                <a:ea typeface="微软雅黑" pitchFamily="34" charset="-122"/>
                <a:cs typeface="Times New Roman"/>
              </a:rPr>
              <a:t>	except 	import  	print   	class</a:t>
            </a:r>
            <a:r>
              <a:rPr lang="en-US" altLang="zh-CN" sz="2400" kern="0" dirty="0" smtClean="0">
                <a:latin typeface="微软雅黑" pitchFamily="34" charset="-122"/>
                <a:ea typeface="微软雅黑" pitchFamily="34" charset="-122"/>
                <a:cs typeface="Times New Roman"/>
              </a:rPr>
              <a:t> </a:t>
            </a:r>
            <a:endParaRPr lang="zh-CN" altLang="zh-CN" sz="2800" kern="100" dirty="0">
              <a:latin typeface="微软雅黑" pitchFamily="34" charset="-122"/>
              <a:ea typeface="微软雅黑" pitchFamily="34" charset="-122"/>
              <a:cs typeface="Times New Roman"/>
            </a:endParaRPr>
          </a:p>
          <a:p>
            <a:pPr>
              <a:spcAft>
                <a:spcPts val="0"/>
              </a:spcAft>
            </a:pPr>
            <a:r>
              <a:rPr lang="en-US" altLang="zh-CN" sz="2400" kern="0" dirty="0">
                <a:solidFill>
                  <a:srgbClr val="0000FF"/>
                </a:solidFill>
                <a:latin typeface="微软雅黑" pitchFamily="34" charset="-122"/>
                <a:ea typeface="微软雅黑" pitchFamily="34" charset="-122"/>
                <a:cs typeface="Times New Roman"/>
              </a:rPr>
              <a:t>exec    </a:t>
            </a:r>
            <a:r>
              <a:rPr lang="en-US" altLang="zh-CN" sz="2400" kern="0" dirty="0" smtClean="0">
                <a:solidFill>
                  <a:srgbClr val="0000FF"/>
                </a:solidFill>
                <a:latin typeface="微软雅黑" pitchFamily="34" charset="-122"/>
                <a:ea typeface="微软雅黑" pitchFamily="34" charset="-122"/>
                <a:cs typeface="Times New Roman"/>
              </a:rPr>
              <a:t>	in      		raise   	continue 	finally</a:t>
            </a:r>
            <a:r>
              <a:rPr lang="en-US" altLang="zh-CN" sz="2400" kern="0" dirty="0" smtClean="0">
                <a:latin typeface="微软雅黑" pitchFamily="34" charset="-122"/>
                <a:ea typeface="微软雅黑" pitchFamily="34" charset="-122"/>
                <a:cs typeface="Times New Roman"/>
              </a:rPr>
              <a:t> </a:t>
            </a:r>
            <a:endParaRPr lang="zh-CN" altLang="zh-CN" sz="2800" kern="100" dirty="0">
              <a:latin typeface="微软雅黑" pitchFamily="34" charset="-122"/>
              <a:ea typeface="微软雅黑" pitchFamily="34" charset="-122"/>
              <a:cs typeface="Times New Roman"/>
            </a:endParaRPr>
          </a:p>
          <a:p>
            <a:pPr>
              <a:spcAft>
                <a:spcPts val="0"/>
              </a:spcAft>
            </a:pPr>
            <a:r>
              <a:rPr lang="en-US" altLang="zh-CN" sz="2400" kern="0" dirty="0">
                <a:solidFill>
                  <a:srgbClr val="0000FF"/>
                </a:solidFill>
                <a:latin typeface="微软雅黑" pitchFamily="34" charset="-122"/>
                <a:ea typeface="微软雅黑" pitchFamily="34" charset="-122"/>
                <a:cs typeface="Times New Roman"/>
              </a:rPr>
              <a:t>is      </a:t>
            </a:r>
            <a:r>
              <a:rPr lang="en-US" altLang="zh-CN" sz="2400" kern="0" dirty="0" smtClean="0">
                <a:solidFill>
                  <a:srgbClr val="0000FF"/>
                </a:solidFill>
                <a:latin typeface="微软雅黑" pitchFamily="34" charset="-122"/>
                <a:ea typeface="微软雅黑" pitchFamily="34" charset="-122"/>
                <a:cs typeface="Times New Roman"/>
              </a:rPr>
              <a:t>		return  	</a:t>
            </a:r>
            <a:r>
              <a:rPr lang="en-US" altLang="zh-CN" sz="2400" kern="0" dirty="0" err="1" smtClean="0">
                <a:solidFill>
                  <a:srgbClr val="0000FF"/>
                </a:solidFill>
                <a:latin typeface="微软雅黑" pitchFamily="34" charset="-122"/>
                <a:ea typeface="微软雅黑" pitchFamily="34" charset="-122"/>
                <a:cs typeface="Times New Roman"/>
              </a:rPr>
              <a:t>def</a:t>
            </a:r>
            <a:r>
              <a:rPr lang="en-US" altLang="zh-CN" sz="2400" kern="0" dirty="0" smtClean="0">
                <a:solidFill>
                  <a:srgbClr val="0000FF"/>
                </a:solidFill>
                <a:latin typeface="微软雅黑" pitchFamily="34" charset="-122"/>
                <a:ea typeface="微软雅黑" pitchFamily="34" charset="-122"/>
                <a:cs typeface="Times New Roman"/>
              </a:rPr>
              <a:t>     	for     		lambda</a:t>
            </a:r>
            <a:r>
              <a:rPr lang="en-US" altLang="zh-CN" sz="2400" kern="0" dirty="0" smtClean="0">
                <a:latin typeface="微软雅黑" pitchFamily="34" charset="-122"/>
                <a:ea typeface="微软雅黑" pitchFamily="34" charset="-122"/>
                <a:cs typeface="Times New Roman"/>
              </a:rPr>
              <a:t> </a:t>
            </a:r>
            <a:endParaRPr lang="zh-CN" altLang="zh-CN" sz="2800" kern="100" dirty="0">
              <a:latin typeface="微软雅黑" pitchFamily="34" charset="-122"/>
              <a:ea typeface="微软雅黑" pitchFamily="34" charset="-122"/>
              <a:cs typeface="Times New Roman"/>
            </a:endParaRPr>
          </a:p>
          <a:p>
            <a:pPr>
              <a:spcAft>
                <a:spcPts val="0"/>
              </a:spcAft>
            </a:pPr>
            <a:r>
              <a:rPr lang="en-US" altLang="zh-CN" sz="2400" kern="0" dirty="0" smtClean="0">
                <a:solidFill>
                  <a:srgbClr val="0000FF"/>
                </a:solidFill>
                <a:latin typeface="微软雅黑" pitchFamily="34" charset="-122"/>
                <a:ea typeface="微软雅黑" pitchFamily="34" charset="-122"/>
                <a:cs typeface="Times New Roman"/>
              </a:rPr>
              <a:t>try</a:t>
            </a:r>
            <a:endParaRPr lang="zh-CN" altLang="zh-CN" sz="2800" kern="100" dirty="0">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2227614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回顾上一节</a:t>
            </a:r>
            <a:endParaRPr lang="zh-CN" altLang="en-US" dirty="0"/>
          </a:p>
        </p:txBody>
      </p:sp>
      <p:sp>
        <p:nvSpPr>
          <p:cNvPr id="3" name="Content Placeholder 2"/>
          <p:cNvSpPr>
            <a:spLocks noGrp="1"/>
          </p:cNvSpPr>
          <p:nvPr>
            <p:ph idx="1"/>
          </p:nvPr>
        </p:nvSpPr>
        <p:spPr/>
        <p:txBody>
          <a:bodyPr/>
          <a:lstStyle/>
          <a:p>
            <a:pPr>
              <a:lnSpc>
                <a:spcPct val="150000"/>
              </a:lnSpc>
            </a:pPr>
            <a:r>
              <a:rPr lang="zh-CN" altLang="en-US" dirty="0" smtClean="0"/>
              <a:t>计算与计算机发展史</a:t>
            </a:r>
            <a:endParaRPr lang="en-US" altLang="zh-CN" dirty="0" smtClean="0"/>
          </a:p>
          <a:p>
            <a:pPr>
              <a:lnSpc>
                <a:spcPct val="150000"/>
              </a:lnSpc>
            </a:pPr>
            <a:r>
              <a:rPr lang="zh-CN" altLang="en-US" dirty="0"/>
              <a:t>计算机系统构</a:t>
            </a:r>
            <a:r>
              <a:rPr lang="zh-CN" altLang="en-US" dirty="0" smtClean="0"/>
              <a:t>成</a:t>
            </a:r>
            <a:r>
              <a:rPr lang="zh-CN" altLang="en-US" dirty="0"/>
              <a:t>（硬件与软件</a:t>
            </a:r>
            <a:r>
              <a:rPr lang="zh-CN" altLang="en-US" dirty="0" smtClean="0"/>
              <a:t>）</a:t>
            </a:r>
            <a:endParaRPr lang="en-US" altLang="zh-CN" dirty="0" smtClean="0"/>
          </a:p>
          <a:p>
            <a:pPr>
              <a:lnSpc>
                <a:spcPct val="150000"/>
              </a:lnSpc>
            </a:pPr>
            <a:r>
              <a:rPr lang="zh-CN" altLang="en-US" dirty="0"/>
              <a:t>计算机工作过程</a:t>
            </a:r>
            <a:r>
              <a:rPr lang="zh-CN" altLang="en-US" dirty="0" smtClean="0"/>
              <a:t>（一个程序为例）</a:t>
            </a:r>
            <a:endParaRPr lang="en-US" altLang="zh-CN" dirty="0" smtClean="0"/>
          </a:p>
          <a:p>
            <a:pPr>
              <a:lnSpc>
                <a:spcPct val="150000"/>
              </a:lnSpc>
            </a:pPr>
            <a:r>
              <a:rPr lang="zh-CN" altLang="en-US" dirty="0" smtClean="0"/>
              <a:t>程序</a:t>
            </a:r>
            <a:r>
              <a:rPr lang="zh-CN" altLang="en-US" dirty="0"/>
              <a:t>与计算机语</a:t>
            </a:r>
            <a:r>
              <a:rPr lang="zh-CN" altLang="en-US" dirty="0" smtClean="0"/>
              <a:t>言（机器、汇编、高级）</a:t>
            </a:r>
            <a:endParaRPr lang="en-US" altLang="zh-CN" dirty="0" smtClean="0"/>
          </a:p>
          <a:p>
            <a:pPr>
              <a:lnSpc>
                <a:spcPct val="150000"/>
              </a:lnSpc>
            </a:pPr>
            <a:r>
              <a:rPr lang="zh-CN" altLang="en-US" dirty="0" smtClean="0"/>
              <a:t>程序语言的编译模式与解释模式</a:t>
            </a:r>
            <a:endParaRPr lang="en-US" altLang="zh-CN" dirty="0" smtClean="0"/>
          </a:p>
        </p:txBody>
      </p:sp>
    </p:spTree>
    <p:extLst>
      <p:ext uri="{BB962C8B-B14F-4D97-AF65-F5344CB8AC3E}">
        <p14:creationId xmlns:p14="http://schemas.microsoft.com/office/powerpoint/2010/main" val="1607518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a:t>的关键字</a:t>
            </a:r>
          </a:p>
        </p:txBody>
      </p:sp>
      <p:sp>
        <p:nvSpPr>
          <p:cNvPr id="3" name="内容占位符 2"/>
          <p:cNvSpPr>
            <a:spLocks noGrp="1"/>
          </p:cNvSpPr>
          <p:nvPr>
            <p:ph idx="1"/>
          </p:nvPr>
        </p:nvSpPr>
        <p:spPr/>
        <p:txBody>
          <a:bodyPr/>
          <a:lstStyle/>
          <a:p>
            <a:r>
              <a:rPr lang="en-US" altLang="zh-CN" dirty="0" smtClean="0"/>
              <a:t>Python 3.x 33</a:t>
            </a:r>
            <a:r>
              <a:rPr lang="zh-CN" altLang="en-US" dirty="0" smtClean="0"/>
              <a:t>个关键字（保留字）</a:t>
            </a:r>
            <a:endParaRPr lang="en-US" altLang="zh-C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56549"/>
            <a:ext cx="8892480" cy="3030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647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内存中字符如何输出表示</a:t>
            </a: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12" y="1018818"/>
            <a:ext cx="5614355" cy="4047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95300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bwMode="auto">
          <a:xfrm flipH="1">
            <a:off x="3635896" y="2708920"/>
            <a:ext cx="1512168"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3635896" y="2708920"/>
            <a:ext cx="0" cy="648072"/>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H="1">
            <a:off x="2843808" y="3356992"/>
            <a:ext cx="792088"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2843808" y="3356992"/>
            <a:ext cx="0" cy="1872208"/>
          </a:xfrm>
          <a:prstGeom prst="straightConnector1">
            <a:avLst/>
          </a:prstGeom>
          <a:solidFill>
            <a:schemeClr val="accent1"/>
          </a:solidFill>
          <a:ln w="762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8856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750"/>
                                        <p:tgtEl>
                                          <p:spTgt spid="10"/>
                                        </p:tgtEl>
                                      </p:cBhvr>
                                    </p:animEffect>
                                  </p:childTnLst>
                                </p:cTn>
                              </p:par>
                              <p:par>
                                <p:cTn id="20" presetID="22" presetClass="entr" presetSubtype="2"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1000"/>
                                        <p:tgtEl>
                                          <p:spTgt spid="12"/>
                                        </p:tgtEl>
                                      </p:cBhvr>
                                    </p:animEffect>
                                  </p:childTnLst>
                                </p:cTn>
                              </p:par>
                              <p:par>
                                <p:cTn id="23" presetID="22" presetClass="entr" presetSubtype="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输出语句</a:t>
            </a:r>
            <a:endParaRPr lang="zh-CN" altLang="en-US" dirty="0"/>
          </a:p>
        </p:txBody>
      </p:sp>
      <p:sp>
        <p:nvSpPr>
          <p:cNvPr id="3" name="Content Placeholder 2"/>
          <p:cNvSpPr>
            <a:spLocks noGrp="1"/>
          </p:cNvSpPr>
          <p:nvPr>
            <p:ph idx="1"/>
          </p:nvPr>
        </p:nvSpPr>
        <p:spPr/>
        <p:txBody>
          <a:bodyPr/>
          <a:lstStyle/>
          <a:p>
            <a:r>
              <a:rPr lang="en-US" altLang="zh-CN" dirty="0" err="1" smtClean="0"/>
              <a:t>print</a:t>
            </a:r>
            <a:r>
              <a:rPr lang="en-US" altLang="zh-CN" dirty="0" err="1" smtClean="0">
                <a:solidFill>
                  <a:srgbClr val="92D050"/>
                </a:solidFill>
              </a:rPr>
              <a:t>“The</a:t>
            </a:r>
            <a:r>
              <a:rPr lang="zh-CN" altLang="en-US" dirty="0" smtClean="0">
                <a:solidFill>
                  <a:srgbClr val="92D050"/>
                </a:solidFill>
              </a:rPr>
              <a:t> </a:t>
            </a:r>
            <a:r>
              <a:rPr lang="en-US" altLang="zh-CN" dirty="0" smtClean="0">
                <a:solidFill>
                  <a:srgbClr val="92D050"/>
                </a:solidFill>
              </a:rPr>
              <a:t>area of the circle radius</a:t>
            </a:r>
            <a:r>
              <a:rPr lang="zh-CN" altLang="en-US" dirty="0" smtClean="0">
                <a:solidFill>
                  <a:srgbClr val="92D050"/>
                </a:solidFill>
              </a:rPr>
              <a:t>”</a:t>
            </a:r>
            <a:r>
              <a:rPr lang="en-US" altLang="zh-CN" dirty="0" smtClean="0">
                <a:solidFill>
                  <a:srgbClr val="92D050"/>
                </a:solidFill>
              </a:rPr>
              <a:t>,</a:t>
            </a:r>
            <a:r>
              <a:rPr lang="zh-CN" altLang="en-US" dirty="0" smtClean="0">
                <a:solidFill>
                  <a:srgbClr val="92D050"/>
                </a:solidFill>
              </a:rPr>
              <a:t> </a:t>
            </a:r>
            <a:r>
              <a:rPr lang="en-US" altLang="zh-CN" dirty="0" err="1" smtClean="0">
                <a:solidFill>
                  <a:srgbClr val="92D050"/>
                </a:solidFill>
              </a:rPr>
              <a:t>iRadius</a:t>
            </a:r>
            <a:r>
              <a:rPr lang="en-US" altLang="zh-CN" dirty="0" smtClean="0">
                <a:solidFill>
                  <a:srgbClr val="92D050"/>
                </a:solidFill>
              </a:rPr>
              <a:t> </a:t>
            </a:r>
            <a:r>
              <a:rPr lang="zh-CN" altLang="en-US" dirty="0" smtClean="0">
                <a:solidFill>
                  <a:srgbClr val="92D050"/>
                </a:solidFill>
              </a:rPr>
              <a:t> </a:t>
            </a:r>
            <a:r>
              <a:rPr lang="zh-CN" altLang="en-US" dirty="0">
                <a:solidFill>
                  <a:srgbClr val="92D050"/>
                </a:solidFill>
              </a:rPr>
              <a:t>“</a:t>
            </a:r>
            <a:r>
              <a:rPr lang="en-US" altLang="zh-CN" dirty="0" smtClean="0">
                <a:solidFill>
                  <a:srgbClr val="92D050"/>
                </a:solidFill>
              </a:rPr>
              <a:t>is</a:t>
            </a:r>
            <a:r>
              <a:rPr lang="zh-CN" altLang="en-US" dirty="0" smtClean="0">
                <a:solidFill>
                  <a:srgbClr val="92D050"/>
                </a:solidFill>
              </a:rPr>
              <a:t> “，</a:t>
            </a:r>
            <a:r>
              <a:rPr lang="en-US" altLang="zh-CN" dirty="0" err="1" smtClean="0">
                <a:solidFill>
                  <a:srgbClr val="92D050"/>
                </a:solidFill>
              </a:rPr>
              <a:t>fArea</a:t>
            </a:r>
            <a:endParaRPr lang="zh-CN" altLang="en-US" dirty="0">
              <a:solidFill>
                <a:srgbClr val="92D050"/>
              </a:solidFill>
            </a:endParaRPr>
          </a:p>
        </p:txBody>
      </p:sp>
      <p:sp>
        <p:nvSpPr>
          <p:cNvPr id="4" name="Text Box 2"/>
          <p:cNvSpPr txBox="1">
            <a:spLocks noChangeArrowheads="1"/>
          </p:cNvSpPr>
          <p:nvPr/>
        </p:nvSpPr>
        <p:spPr bwMode="auto">
          <a:xfrm>
            <a:off x="2800327" y="5130260"/>
            <a:ext cx="18859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zh-CN" altLang="en-US" sz="4800" b="0">
                <a:ea typeface="隶书" pitchFamily="49" charset="-122"/>
              </a:rPr>
              <a:t>“大”</a:t>
            </a:r>
            <a:endParaRPr lang="zh-CN" altLang="en-US" sz="4800" b="0">
              <a:latin typeface="隶书" pitchFamily="49" charset="-122"/>
              <a:ea typeface="隶书" pitchFamily="49" charset="-122"/>
            </a:endParaRPr>
          </a:p>
        </p:txBody>
      </p:sp>
      <p:sp>
        <p:nvSpPr>
          <p:cNvPr id="5" name="Text Box 7"/>
          <p:cNvSpPr txBox="1">
            <a:spLocks noChangeArrowheads="1"/>
          </p:cNvSpPr>
          <p:nvPr/>
        </p:nvSpPr>
        <p:spPr bwMode="auto">
          <a:xfrm>
            <a:off x="381000" y="3815709"/>
            <a:ext cx="5492750" cy="69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70000"/>
              </a:lnSpc>
            </a:pPr>
            <a:r>
              <a:rPr lang="zh-CN" altLang="en-US" sz="2800" b="0" dirty="0">
                <a:ea typeface="隶书" pitchFamily="49" charset="-122"/>
              </a:rPr>
              <a:t>用</a:t>
            </a:r>
            <a:r>
              <a:rPr lang="en-US" altLang="zh-CN" sz="2800" b="0" dirty="0">
                <a:ea typeface="隶书" pitchFamily="49" charset="-122"/>
              </a:rPr>
              <a:t>0</a:t>
            </a:r>
            <a:r>
              <a:rPr lang="zh-CN" altLang="en-US" sz="2800" b="0" dirty="0">
                <a:ea typeface="隶书" pitchFamily="49" charset="-122"/>
              </a:rPr>
              <a:t>和</a:t>
            </a:r>
            <a:r>
              <a:rPr lang="en-US" altLang="zh-CN" sz="2800" b="0" dirty="0">
                <a:ea typeface="隶书" pitchFamily="49" charset="-122"/>
              </a:rPr>
              <a:t>1</a:t>
            </a:r>
            <a:r>
              <a:rPr lang="zh-CN" altLang="en-US" sz="2800" b="0" dirty="0">
                <a:ea typeface="隶书" pitchFamily="49" charset="-122"/>
              </a:rPr>
              <a:t>编码无亮点和有亮点形成</a:t>
            </a:r>
            <a:r>
              <a:rPr lang="zh-CN" altLang="en-US" sz="2800" b="0" dirty="0" smtClean="0">
                <a:ea typeface="隶书" pitchFamily="49" charset="-122"/>
              </a:rPr>
              <a:t>字型</a:t>
            </a:r>
            <a:r>
              <a:rPr lang="zh-CN" altLang="en-US" sz="2800" b="0" dirty="0">
                <a:ea typeface="隶书" pitchFamily="49" charset="-122"/>
              </a:rPr>
              <a:t>信息</a:t>
            </a:r>
            <a:r>
              <a:rPr lang="en-US" altLang="zh-CN" sz="2800" b="0" dirty="0">
                <a:ea typeface="隶书" pitchFamily="49" charset="-122"/>
              </a:rPr>
              <a:t>, </a:t>
            </a:r>
            <a:r>
              <a:rPr lang="zh-CN" altLang="en-US" sz="2800" b="0" dirty="0">
                <a:ea typeface="隶书" pitchFamily="49" charset="-122"/>
              </a:rPr>
              <a:t>便于显示</a:t>
            </a:r>
            <a:r>
              <a:rPr lang="en-US" altLang="zh-CN" sz="2800" b="0" dirty="0">
                <a:ea typeface="隶书" pitchFamily="49" charset="-122"/>
              </a:rPr>
              <a:t>… … </a:t>
            </a:r>
            <a:endParaRPr lang="en-US" altLang="zh-CN" sz="3200" b="0" dirty="0">
              <a:latin typeface="隶书" pitchFamily="49" charset="-122"/>
              <a:ea typeface="隶书" pitchFamily="49" charset="-122"/>
            </a:endParaRPr>
          </a:p>
        </p:txBody>
      </p:sp>
      <p:sp>
        <p:nvSpPr>
          <p:cNvPr id="6" name="Text Box 8"/>
          <p:cNvSpPr txBox="1">
            <a:spLocks noChangeArrowheads="1"/>
          </p:cNvSpPr>
          <p:nvPr/>
        </p:nvSpPr>
        <p:spPr bwMode="auto">
          <a:xfrm>
            <a:off x="729575" y="5003779"/>
            <a:ext cx="27650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zh-CN" altLang="en-US" sz="2800" b="0" dirty="0">
                <a:ea typeface="隶书" pitchFamily="49" charset="-122"/>
              </a:rPr>
              <a:t>字模点阵码</a:t>
            </a:r>
            <a:endParaRPr lang="zh-CN" altLang="en-US" sz="3200" b="0" dirty="0">
              <a:latin typeface="隶书" pitchFamily="49" charset="-122"/>
              <a:ea typeface="隶书" pitchFamily="49" charset="-122"/>
            </a:endParaRPr>
          </a:p>
        </p:txBody>
      </p:sp>
      <p:sp>
        <p:nvSpPr>
          <p:cNvPr id="7" name="Freeform 15"/>
          <p:cNvSpPr>
            <a:spLocks/>
          </p:cNvSpPr>
          <p:nvPr/>
        </p:nvSpPr>
        <p:spPr bwMode="auto">
          <a:xfrm>
            <a:off x="828673" y="2747962"/>
            <a:ext cx="7686677" cy="1046163"/>
          </a:xfrm>
          <a:custGeom>
            <a:avLst/>
            <a:gdLst>
              <a:gd name="T0" fmla="*/ 0 w 5168"/>
              <a:gd name="T1" fmla="*/ 2147483647 h 768"/>
              <a:gd name="T2" fmla="*/ 2147483647 w 5168"/>
              <a:gd name="T3" fmla="*/ 2147483647 h 768"/>
              <a:gd name="T4" fmla="*/ 2147483647 w 5168"/>
              <a:gd name="T5" fmla="*/ 0 h 768"/>
              <a:gd name="T6" fmla="*/ 2147483647 w 5168"/>
              <a:gd name="T7" fmla="*/ 2147483647 h 768"/>
              <a:gd name="T8" fmla="*/ 2147483647 w 5168"/>
              <a:gd name="T9" fmla="*/ 2147483647 h 768"/>
              <a:gd name="T10" fmla="*/ 0 60000 65536"/>
              <a:gd name="T11" fmla="*/ 0 60000 65536"/>
              <a:gd name="T12" fmla="*/ 0 60000 65536"/>
              <a:gd name="T13" fmla="*/ 0 60000 65536"/>
              <a:gd name="T14" fmla="*/ 0 60000 65536"/>
              <a:gd name="T15" fmla="*/ 0 w 5168"/>
              <a:gd name="T16" fmla="*/ 0 h 768"/>
              <a:gd name="T17" fmla="*/ 5168 w 5168"/>
              <a:gd name="T18" fmla="*/ 768 h 768"/>
            </a:gdLst>
            <a:ahLst/>
            <a:cxnLst>
              <a:cxn ang="T10">
                <a:pos x="T0" y="T1"/>
              </a:cxn>
              <a:cxn ang="T11">
                <a:pos x="T2" y="T3"/>
              </a:cxn>
              <a:cxn ang="T12">
                <a:pos x="T4" y="T5"/>
              </a:cxn>
              <a:cxn ang="T13">
                <a:pos x="T6" y="T7"/>
              </a:cxn>
              <a:cxn ang="T14">
                <a:pos x="T8" y="T9"/>
              </a:cxn>
            </a:cxnLst>
            <a:rect l="T15" t="T16" r="T17" b="T18"/>
            <a:pathLst>
              <a:path w="5168" h="768">
                <a:moveTo>
                  <a:pt x="0" y="552"/>
                </a:moveTo>
                <a:lnTo>
                  <a:pt x="1668" y="204"/>
                </a:lnTo>
                <a:lnTo>
                  <a:pt x="4416" y="0"/>
                </a:lnTo>
                <a:lnTo>
                  <a:pt x="5028" y="24"/>
                </a:lnTo>
                <a:lnTo>
                  <a:pt x="5168" y="768"/>
                </a:lnTo>
              </a:path>
            </a:pathLst>
          </a:custGeom>
          <a:noFill/>
          <a:ln w="9525">
            <a:solidFill>
              <a:srgbClr val="CC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 name="Group 8"/>
          <p:cNvGrpSpPr>
            <a:grpSpLocks/>
          </p:cNvGrpSpPr>
          <p:nvPr/>
        </p:nvGrpSpPr>
        <p:grpSpPr bwMode="auto">
          <a:xfrm>
            <a:off x="755576" y="2204864"/>
            <a:ext cx="7612309" cy="1176933"/>
            <a:chOff x="0" y="0"/>
            <a:chExt cx="5157" cy="1205"/>
          </a:xfrm>
        </p:grpSpPr>
        <p:sp>
          <p:nvSpPr>
            <p:cNvPr id="13" name="Line 18"/>
            <p:cNvSpPr>
              <a:spLocks noChangeShapeType="1"/>
            </p:cNvSpPr>
            <p:nvPr/>
          </p:nvSpPr>
          <p:spPr bwMode="auto">
            <a:xfrm>
              <a:off x="1152" y="629"/>
              <a:ext cx="1008" cy="0"/>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9"/>
            <p:cNvSpPr>
              <a:spLocks noChangeShapeType="1"/>
            </p:cNvSpPr>
            <p:nvPr/>
          </p:nvSpPr>
          <p:spPr bwMode="auto">
            <a:xfrm>
              <a:off x="2940" y="629"/>
              <a:ext cx="1440" cy="0"/>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 name="Group 11"/>
            <p:cNvGrpSpPr>
              <a:grpSpLocks noChangeAspect="1"/>
            </p:cNvGrpSpPr>
            <p:nvPr/>
          </p:nvGrpSpPr>
          <p:grpSpPr bwMode="auto">
            <a:xfrm>
              <a:off x="2112" y="0"/>
              <a:ext cx="1336" cy="1205"/>
              <a:chOff x="0" y="0"/>
              <a:chExt cx="1336" cy="1205"/>
            </a:xfrm>
          </p:grpSpPr>
          <p:graphicFrame>
            <p:nvGraphicFramePr>
              <p:cNvPr id="79" name="Object 21"/>
              <p:cNvGraphicFramePr>
                <a:graphicFrameLocks noChangeAspect="1"/>
              </p:cNvGraphicFramePr>
              <p:nvPr/>
            </p:nvGraphicFramePr>
            <p:xfrm>
              <a:off x="864" y="677"/>
              <a:ext cx="472" cy="487"/>
            </p:xfrm>
            <a:graphic>
              <a:graphicData uri="http://schemas.openxmlformats.org/presentationml/2006/ole">
                <mc:AlternateContent xmlns:mc="http://schemas.openxmlformats.org/markup-compatibility/2006">
                  <mc:Choice xmlns:v="urn:schemas-microsoft-com:vml" Requires="v">
                    <p:oleObj spid="_x0000_s2167" r:id="rId3" imgW="765353" imgH="790956" progId="">
                      <p:embed/>
                    </p:oleObj>
                  </mc:Choice>
                  <mc:Fallback>
                    <p:oleObj r:id="rId3" imgW="765353" imgH="79095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677"/>
                            <a:ext cx="472"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 name="Object 22"/>
              <p:cNvGraphicFramePr>
                <a:graphicFrameLocks noChangeAspect="1"/>
              </p:cNvGraphicFramePr>
              <p:nvPr/>
            </p:nvGraphicFramePr>
            <p:xfrm>
              <a:off x="0" y="0"/>
              <a:ext cx="861" cy="1205"/>
            </p:xfrm>
            <a:graphic>
              <a:graphicData uri="http://schemas.openxmlformats.org/presentationml/2006/ole">
                <mc:AlternateContent xmlns:mc="http://schemas.openxmlformats.org/markup-compatibility/2006">
                  <mc:Choice xmlns:v="urn:schemas-microsoft-com:vml" Requires="v">
                    <p:oleObj spid="_x0000_s2168" r:id="rId5" imgW="2735263" imgH="3825875" progId="">
                      <p:embed/>
                    </p:oleObj>
                  </mc:Choice>
                  <mc:Fallback>
                    <p:oleObj r:id="rId5" imgW="2735263" imgH="382587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861" cy="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 name="Object 23"/>
            <p:cNvGraphicFramePr>
              <a:graphicFrameLocks noChangeAspect="1"/>
            </p:cNvGraphicFramePr>
            <p:nvPr/>
          </p:nvGraphicFramePr>
          <p:xfrm>
            <a:off x="4368" y="202"/>
            <a:ext cx="789" cy="801"/>
          </p:xfrm>
          <a:graphic>
            <a:graphicData uri="http://schemas.openxmlformats.org/presentationml/2006/ole">
              <mc:AlternateContent xmlns:mc="http://schemas.openxmlformats.org/markup-compatibility/2006">
                <mc:Choice xmlns:v="urn:schemas-microsoft-com:vml" Requires="v">
                  <p:oleObj spid="_x0000_s2169" r:id="rId7" imgW="4755794" imgH="4828032" progId="">
                    <p:embed/>
                  </p:oleObj>
                </mc:Choice>
                <mc:Fallback>
                  <p:oleObj r:id="rId7" imgW="4755794" imgH="4828032"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202"/>
                          <a:ext cx="789"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Group 15"/>
            <p:cNvGrpSpPr>
              <a:grpSpLocks/>
            </p:cNvGrpSpPr>
            <p:nvPr/>
          </p:nvGrpSpPr>
          <p:grpSpPr bwMode="auto">
            <a:xfrm>
              <a:off x="0" y="385"/>
              <a:ext cx="1280" cy="436"/>
              <a:chOff x="0" y="0"/>
              <a:chExt cx="1280" cy="436"/>
            </a:xfrm>
          </p:grpSpPr>
          <p:sp>
            <p:nvSpPr>
              <p:cNvPr id="18" name="Freeform 25"/>
              <p:cNvSpPr>
                <a:spLocks/>
              </p:cNvSpPr>
              <p:nvPr/>
            </p:nvSpPr>
            <p:spPr bwMode="auto">
              <a:xfrm>
                <a:off x="0" y="0"/>
                <a:ext cx="1280" cy="436"/>
              </a:xfrm>
              <a:custGeom>
                <a:avLst/>
                <a:gdLst>
                  <a:gd name="T0" fmla="*/ 40 w 2560"/>
                  <a:gd name="T1" fmla="*/ 6 h 983"/>
                  <a:gd name="T2" fmla="*/ 39 w 2560"/>
                  <a:gd name="T3" fmla="*/ 2 h 983"/>
                  <a:gd name="T4" fmla="*/ 34 w 2560"/>
                  <a:gd name="T5" fmla="*/ 2 h 983"/>
                  <a:gd name="T6" fmla="*/ 34 w 2560"/>
                  <a:gd name="T7" fmla="*/ 1 h 983"/>
                  <a:gd name="T8" fmla="*/ 26 w 2560"/>
                  <a:gd name="T9" fmla="*/ 1 h 983"/>
                  <a:gd name="T10" fmla="*/ 26 w 2560"/>
                  <a:gd name="T11" fmla="*/ 0 h 983"/>
                  <a:gd name="T12" fmla="*/ 24 w 2560"/>
                  <a:gd name="T13" fmla="*/ 0 h 983"/>
                  <a:gd name="T14" fmla="*/ 24 w 2560"/>
                  <a:gd name="T15" fmla="*/ 0 h 983"/>
                  <a:gd name="T16" fmla="*/ 15 w 2560"/>
                  <a:gd name="T17" fmla="*/ 0 h 983"/>
                  <a:gd name="T18" fmla="*/ 15 w 2560"/>
                  <a:gd name="T19" fmla="*/ 0 h 983"/>
                  <a:gd name="T20" fmla="*/ 13 w 2560"/>
                  <a:gd name="T21" fmla="*/ 0 h 983"/>
                  <a:gd name="T22" fmla="*/ 13 w 2560"/>
                  <a:gd name="T23" fmla="*/ 1 h 983"/>
                  <a:gd name="T24" fmla="*/ 6 w 2560"/>
                  <a:gd name="T25" fmla="*/ 1 h 983"/>
                  <a:gd name="T26" fmla="*/ 6 w 2560"/>
                  <a:gd name="T27" fmla="*/ 2 h 983"/>
                  <a:gd name="T28" fmla="*/ 2 w 2560"/>
                  <a:gd name="T29" fmla="*/ 2 h 983"/>
                  <a:gd name="T30" fmla="*/ 0 w 2560"/>
                  <a:gd name="T31" fmla="*/ 6 h 983"/>
                  <a:gd name="T32" fmla="*/ 2 w 2560"/>
                  <a:gd name="T33" fmla="*/ 8 h 983"/>
                  <a:gd name="T34" fmla="*/ 39 w 2560"/>
                  <a:gd name="T35" fmla="*/ 8 h 983"/>
                  <a:gd name="T36" fmla="*/ 40 w 2560"/>
                  <a:gd name="T37" fmla="*/ 6 h 9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60"/>
                  <a:gd name="T58" fmla="*/ 0 h 983"/>
                  <a:gd name="T59" fmla="*/ 2560 w 2560"/>
                  <a:gd name="T60" fmla="*/ 983 h 98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60" h="983">
                    <a:moveTo>
                      <a:pt x="2560" y="812"/>
                    </a:moveTo>
                    <a:lnTo>
                      <a:pt x="2437" y="279"/>
                    </a:lnTo>
                    <a:lnTo>
                      <a:pt x="2125" y="279"/>
                    </a:lnTo>
                    <a:lnTo>
                      <a:pt x="2125" y="143"/>
                    </a:lnTo>
                    <a:lnTo>
                      <a:pt x="1646" y="143"/>
                    </a:lnTo>
                    <a:lnTo>
                      <a:pt x="1646" y="37"/>
                    </a:lnTo>
                    <a:lnTo>
                      <a:pt x="1531" y="37"/>
                    </a:lnTo>
                    <a:lnTo>
                      <a:pt x="1531" y="0"/>
                    </a:lnTo>
                    <a:lnTo>
                      <a:pt x="968" y="0"/>
                    </a:lnTo>
                    <a:lnTo>
                      <a:pt x="968" y="37"/>
                    </a:lnTo>
                    <a:lnTo>
                      <a:pt x="853" y="37"/>
                    </a:lnTo>
                    <a:lnTo>
                      <a:pt x="853" y="143"/>
                    </a:lnTo>
                    <a:lnTo>
                      <a:pt x="375" y="143"/>
                    </a:lnTo>
                    <a:lnTo>
                      <a:pt x="375" y="279"/>
                    </a:lnTo>
                    <a:lnTo>
                      <a:pt x="124" y="279"/>
                    </a:lnTo>
                    <a:lnTo>
                      <a:pt x="0" y="812"/>
                    </a:lnTo>
                    <a:lnTo>
                      <a:pt x="74" y="983"/>
                    </a:lnTo>
                    <a:lnTo>
                      <a:pt x="2489" y="983"/>
                    </a:lnTo>
                    <a:lnTo>
                      <a:pt x="2560" y="8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26"/>
              <p:cNvSpPr>
                <a:spLocks/>
              </p:cNvSpPr>
              <p:nvPr/>
            </p:nvSpPr>
            <p:spPr bwMode="auto">
              <a:xfrm>
                <a:off x="24" y="101"/>
                <a:ext cx="1233" cy="282"/>
              </a:xfrm>
              <a:custGeom>
                <a:avLst/>
                <a:gdLst>
                  <a:gd name="T0" fmla="*/ 39 w 2466"/>
                  <a:gd name="T1" fmla="*/ 7 h 565"/>
                  <a:gd name="T2" fmla="*/ 37 w 2466"/>
                  <a:gd name="T3" fmla="*/ 0 h 565"/>
                  <a:gd name="T4" fmla="*/ 2 w 2466"/>
                  <a:gd name="T5" fmla="*/ 0 h 565"/>
                  <a:gd name="T6" fmla="*/ 0 w 2466"/>
                  <a:gd name="T7" fmla="*/ 7 h 565"/>
                  <a:gd name="T8" fmla="*/ 1 w 2466"/>
                  <a:gd name="T9" fmla="*/ 8 h 565"/>
                  <a:gd name="T10" fmla="*/ 39 w 2466"/>
                  <a:gd name="T11" fmla="*/ 8 h 565"/>
                  <a:gd name="T12" fmla="*/ 39 w 2466"/>
                  <a:gd name="T13" fmla="*/ 7 h 565"/>
                  <a:gd name="T14" fmla="*/ 0 60000 65536"/>
                  <a:gd name="T15" fmla="*/ 0 60000 65536"/>
                  <a:gd name="T16" fmla="*/ 0 60000 65536"/>
                  <a:gd name="T17" fmla="*/ 0 60000 65536"/>
                  <a:gd name="T18" fmla="*/ 0 60000 65536"/>
                  <a:gd name="T19" fmla="*/ 0 60000 65536"/>
                  <a:gd name="T20" fmla="*/ 0 60000 65536"/>
                  <a:gd name="T21" fmla="*/ 0 w 2466"/>
                  <a:gd name="T22" fmla="*/ 0 h 565"/>
                  <a:gd name="T23" fmla="*/ 2466 w 2466"/>
                  <a:gd name="T24" fmla="*/ 565 h 5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6" h="565">
                    <a:moveTo>
                      <a:pt x="2466" y="500"/>
                    </a:moveTo>
                    <a:lnTo>
                      <a:pt x="2352" y="0"/>
                    </a:lnTo>
                    <a:lnTo>
                      <a:pt x="115" y="0"/>
                    </a:lnTo>
                    <a:lnTo>
                      <a:pt x="0" y="500"/>
                    </a:lnTo>
                    <a:lnTo>
                      <a:pt x="30" y="565"/>
                    </a:lnTo>
                    <a:lnTo>
                      <a:pt x="2436" y="565"/>
                    </a:lnTo>
                    <a:lnTo>
                      <a:pt x="2466" y="500"/>
                    </a:lnTo>
                    <a:close/>
                  </a:path>
                </a:pathLst>
              </a:custGeom>
              <a:solidFill>
                <a:srgbClr val="E8E0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27"/>
              <p:cNvSpPr>
                <a:spLocks/>
              </p:cNvSpPr>
              <p:nvPr/>
            </p:nvSpPr>
            <p:spPr bwMode="auto">
              <a:xfrm>
                <a:off x="1014" y="189"/>
                <a:ext cx="51" cy="157"/>
              </a:xfrm>
              <a:custGeom>
                <a:avLst/>
                <a:gdLst>
                  <a:gd name="T0" fmla="*/ 2 w 102"/>
                  <a:gd name="T1" fmla="*/ 5 h 314"/>
                  <a:gd name="T2" fmla="*/ 1 w 102"/>
                  <a:gd name="T3" fmla="*/ 0 h 314"/>
                  <a:gd name="T4" fmla="*/ 0 w 102"/>
                  <a:gd name="T5" fmla="*/ 1 h 314"/>
                  <a:gd name="T6" fmla="*/ 2 w 102"/>
                  <a:gd name="T7" fmla="*/ 5 h 314"/>
                  <a:gd name="T8" fmla="*/ 2 w 102"/>
                  <a:gd name="T9" fmla="*/ 5 h 314"/>
                  <a:gd name="T10" fmla="*/ 0 60000 65536"/>
                  <a:gd name="T11" fmla="*/ 0 60000 65536"/>
                  <a:gd name="T12" fmla="*/ 0 60000 65536"/>
                  <a:gd name="T13" fmla="*/ 0 60000 65536"/>
                  <a:gd name="T14" fmla="*/ 0 60000 65536"/>
                  <a:gd name="T15" fmla="*/ 0 w 102"/>
                  <a:gd name="T16" fmla="*/ 0 h 314"/>
                  <a:gd name="T17" fmla="*/ 102 w 102"/>
                  <a:gd name="T18" fmla="*/ 314 h 314"/>
                </a:gdLst>
                <a:ahLst/>
                <a:cxnLst>
                  <a:cxn ang="T10">
                    <a:pos x="T0" y="T1"/>
                  </a:cxn>
                  <a:cxn ang="T11">
                    <a:pos x="T2" y="T3"/>
                  </a:cxn>
                  <a:cxn ang="T12">
                    <a:pos x="T4" y="T5"/>
                  </a:cxn>
                  <a:cxn ang="T13">
                    <a:pos x="T6" y="T7"/>
                  </a:cxn>
                  <a:cxn ang="T14">
                    <a:pos x="T8" y="T9"/>
                  </a:cxn>
                </a:cxnLst>
                <a:rect l="T15" t="T16" r="T17" b="T18"/>
                <a:pathLst>
                  <a:path w="102" h="314">
                    <a:moveTo>
                      <a:pt x="102" y="314"/>
                    </a:moveTo>
                    <a:lnTo>
                      <a:pt x="29" y="0"/>
                    </a:lnTo>
                    <a:lnTo>
                      <a:pt x="0" y="26"/>
                    </a:lnTo>
                    <a:lnTo>
                      <a:pt x="67" y="314"/>
                    </a:lnTo>
                    <a:lnTo>
                      <a:pt x="102" y="314"/>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8"/>
              <p:cNvSpPr>
                <a:spLocks/>
              </p:cNvSpPr>
              <p:nvPr/>
            </p:nvSpPr>
            <p:spPr bwMode="auto">
              <a:xfrm>
                <a:off x="1071" y="189"/>
                <a:ext cx="51" cy="157"/>
              </a:xfrm>
              <a:custGeom>
                <a:avLst/>
                <a:gdLst>
                  <a:gd name="T0" fmla="*/ 2 w 102"/>
                  <a:gd name="T1" fmla="*/ 5 h 314"/>
                  <a:gd name="T2" fmla="*/ 1 w 102"/>
                  <a:gd name="T3" fmla="*/ 0 h 314"/>
                  <a:gd name="T4" fmla="*/ 0 w 102"/>
                  <a:gd name="T5" fmla="*/ 1 h 314"/>
                  <a:gd name="T6" fmla="*/ 2 w 102"/>
                  <a:gd name="T7" fmla="*/ 5 h 314"/>
                  <a:gd name="T8" fmla="*/ 2 w 102"/>
                  <a:gd name="T9" fmla="*/ 5 h 314"/>
                  <a:gd name="T10" fmla="*/ 0 60000 65536"/>
                  <a:gd name="T11" fmla="*/ 0 60000 65536"/>
                  <a:gd name="T12" fmla="*/ 0 60000 65536"/>
                  <a:gd name="T13" fmla="*/ 0 60000 65536"/>
                  <a:gd name="T14" fmla="*/ 0 60000 65536"/>
                  <a:gd name="T15" fmla="*/ 0 w 102"/>
                  <a:gd name="T16" fmla="*/ 0 h 314"/>
                  <a:gd name="T17" fmla="*/ 102 w 102"/>
                  <a:gd name="T18" fmla="*/ 314 h 314"/>
                </a:gdLst>
                <a:ahLst/>
                <a:cxnLst>
                  <a:cxn ang="T10">
                    <a:pos x="T0" y="T1"/>
                  </a:cxn>
                  <a:cxn ang="T11">
                    <a:pos x="T2" y="T3"/>
                  </a:cxn>
                  <a:cxn ang="T12">
                    <a:pos x="T4" y="T5"/>
                  </a:cxn>
                  <a:cxn ang="T13">
                    <a:pos x="T6" y="T7"/>
                  </a:cxn>
                  <a:cxn ang="T14">
                    <a:pos x="T8" y="T9"/>
                  </a:cxn>
                </a:cxnLst>
                <a:rect l="T15" t="T16" r="T17" b="T18"/>
                <a:pathLst>
                  <a:path w="102" h="314">
                    <a:moveTo>
                      <a:pt x="102" y="314"/>
                    </a:moveTo>
                    <a:lnTo>
                      <a:pt x="30" y="0"/>
                    </a:lnTo>
                    <a:lnTo>
                      <a:pt x="0" y="26"/>
                    </a:lnTo>
                    <a:lnTo>
                      <a:pt x="65" y="314"/>
                    </a:lnTo>
                    <a:lnTo>
                      <a:pt x="102" y="314"/>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9"/>
              <p:cNvSpPr>
                <a:spLocks/>
              </p:cNvSpPr>
              <p:nvPr/>
            </p:nvSpPr>
            <p:spPr bwMode="auto">
              <a:xfrm>
                <a:off x="1127" y="189"/>
                <a:ext cx="51" cy="157"/>
              </a:xfrm>
              <a:custGeom>
                <a:avLst/>
                <a:gdLst>
                  <a:gd name="T0" fmla="*/ 1 w 103"/>
                  <a:gd name="T1" fmla="*/ 5 h 314"/>
                  <a:gd name="T2" fmla="*/ 0 w 103"/>
                  <a:gd name="T3" fmla="*/ 0 h 314"/>
                  <a:gd name="T4" fmla="*/ 0 w 103"/>
                  <a:gd name="T5" fmla="*/ 1 h 314"/>
                  <a:gd name="T6" fmla="*/ 1 w 103"/>
                  <a:gd name="T7" fmla="*/ 5 h 314"/>
                  <a:gd name="T8" fmla="*/ 1 w 103"/>
                  <a:gd name="T9" fmla="*/ 5 h 314"/>
                  <a:gd name="T10" fmla="*/ 0 60000 65536"/>
                  <a:gd name="T11" fmla="*/ 0 60000 65536"/>
                  <a:gd name="T12" fmla="*/ 0 60000 65536"/>
                  <a:gd name="T13" fmla="*/ 0 60000 65536"/>
                  <a:gd name="T14" fmla="*/ 0 60000 65536"/>
                  <a:gd name="T15" fmla="*/ 0 w 103"/>
                  <a:gd name="T16" fmla="*/ 0 h 314"/>
                  <a:gd name="T17" fmla="*/ 103 w 103"/>
                  <a:gd name="T18" fmla="*/ 314 h 314"/>
                </a:gdLst>
                <a:ahLst/>
                <a:cxnLst>
                  <a:cxn ang="T10">
                    <a:pos x="T0" y="T1"/>
                  </a:cxn>
                  <a:cxn ang="T11">
                    <a:pos x="T2" y="T3"/>
                  </a:cxn>
                  <a:cxn ang="T12">
                    <a:pos x="T4" y="T5"/>
                  </a:cxn>
                  <a:cxn ang="T13">
                    <a:pos x="T6" y="T7"/>
                  </a:cxn>
                  <a:cxn ang="T14">
                    <a:pos x="T8" y="T9"/>
                  </a:cxn>
                </a:cxnLst>
                <a:rect l="T15" t="T16" r="T17" b="T18"/>
                <a:pathLst>
                  <a:path w="103" h="314">
                    <a:moveTo>
                      <a:pt x="103" y="314"/>
                    </a:moveTo>
                    <a:lnTo>
                      <a:pt x="30" y="0"/>
                    </a:lnTo>
                    <a:lnTo>
                      <a:pt x="0" y="26"/>
                    </a:lnTo>
                    <a:lnTo>
                      <a:pt x="67" y="314"/>
                    </a:lnTo>
                    <a:lnTo>
                      <a:pt x="103" y="314"/>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30"/>
              <p:cNvSpPr>
                <a:spLocks/>
              </p:cNvSpPr>
              <p:nvPr/>
            </p:nvSpPr>
            <p:spPr bwMode="auto">
              <a:xfrm>
                <a:off x="125" y="217"/>
                <a:ext cx="848" cy="15"/>
              </a:xfrm>
              <a:custGeom>
                <a:avLst/>
                <a:gdLst>
                  <a:gd name="T0" fmla="*/ 27 w 1696"/>
                  <a:gd name="T1" fmla="*/ 0 h 32"/>
                  <a:gd name="T2" fmla="*/ 1 w 1696"/>
                  <a:gd name="T3" fmla="*/ 0 h 32"/>
                  <a:gd name="T4" fmla="*/ 0 w 1696"/>
                  <a:gd name="T5" fmla="*/ 0 h 32"/>
                  <a:gd name="T6" fmla="*/ 27 w 1696"/>
                  <a:gd name="T7" fmla="*/ 0 h 32"/>
                  <a:gd name="T8" fmla="*/ 27 w 1696"/>
                  <a:gd name="T9" fmla="*/ 0 h 32"/>
                  <a:gd name="T10" fmla="*/ 0 60000 65536"/>
                  <a:gd name="T11" fmla="*/ 0 60000 65536"/>
                  <a:gd name="T12" fmla="*/ 0 60000 65536"/>
                  <a:gd name="T13" fmla="*/ 0 60000 65536"/>
                  <a:gd name="T14" fmla="*/ 0 60000 65536"/>
                  <a:gd name="T15" fmla="*/ 0 w 1696"/>
                  <a:gd name="T16" fmla="*/ 0 h 32"/>
                  <a:gd name="T17" fmla="*/ 1696 w 1696"/>
                  <a:gd name="T18" fmla="*/ 32 h 32"/>
                </a:gdLst>
                <a:ahLst/>
                <a:cxnLst>
                  <a:cxn ang="T10">
                    <a:pos x="T0" y="T1"/>
                  </a:cxn>
                  <a:cxn ang="T11">
                    <a:pos x="T2" y="T3"/>
                  </a:cxn>
                  <a:cxn ang="T12">
                    <a:pos x="T4" y="T5"/>
                  </a:cxn>
                  <a:cxn ang="T13">
                    <a:pos x="T6" y="T7"/>
                  </a:cxn>
                  <a:cxn ang="T14">
                    <a:pos x="T8" y="T9"/>
                  </a:cxn>
                </a:cxnLst>
                <a:rect l="T15" t="T16" r="T17" b="T18"/>
                <a:pathLst>
                  <a:path w="1696" h="32">
                    <a:moveTo>
                      <a:pt x="1689" y="0"/>
                    </a:moveTo>
                    <a:lnTo>
                      <a:pt x="7" y="0"/>
                    </a:lnTo>
                    <a:lnTo>
                      <a:pt x="0" y="32"/>
                    </a:lnTo>
                    <a:lnTo>
                      <a:pt x="1696" y="32"/>
                    </a:lnTo>
                    <a:lnTo>
                      <a:pt x="1689"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31"/>
              <p:cNvSpPr>
                <a:spLocks/>
              </p:cNvSpPr>
              <p:nvPr/>
            </p:nvSpPr>
            <p:spPr bwMode="auto">
              <a:xfrm>
                <a:off x="1018" y="217"/>
                <a:ext cx="172" cy="15"/>
              </a:xfrm>
              <a:custGeom>
                <a:avLst/>
                <a:gdLst>
                  <a:gd name="T0" fmla="*/ 6 w 344"/>
                  <a:gd name="T1" fmla="*/ 0 h 32"/>
                  <a:gd name="T2" fmla="*/ 0 w 344"/>
                  <a:gd name="T3" fmla="*/ 0 h 32"/>
                  <a:gd name="T4" fmla="*/ 1 w 344"/>
                  <a:gd name="T5" fmla="*/ 0 h 32"/>
                  <a:gd name="T6" fmla="*/ 6 w 344"/>
                  <a:gd name="T7" fmla="*/ 0 h 32"/>
                  <a:gd name="T8" fmla="*/ 6 w 344"/>
                  <a:gd name="T9" fmla="*/ 0 h 32"/>
                  <a:gd name="T10" fmla="*/ 0 60000 65536"/>
                  <a:gd name="T11" fmla="*/ 0 60000 65536"/>
                  <a:gd name="T12" fmla="*/ 0 60000 65536"/>
                  <a:gd name="T13" fmla="*/ 0 60000 65536"/>
                  <a:gd name="T14" fmla="*/ 0 60000 65536"/>
                  <a:gd name="T15" fmla="*/ 0 w 344"/>
                  <a:gd name="T16" fmla="*/ 0 h 32"/>
                  <a:gd name="T17" fmla="*/ 344 w 344"/>
                  <a:gd name="T18" fmla="*/ 32 h 32"/>
                </a:gdLst>
                <a:ahLst/>
                <a:cxnLst>
                  <a:cxn ang="T10">
                    <a:pos x="T0" y="T1"/>
                  </a:cxn>
                  <a:cxn ang="T11">
                    <a:pos x="T2" y="T3"/>
                  </a:cxn>
                  <a:cxn ang="T12">
                    <a:pos x="T4" y="T5"/>
                  </a:cxn>
                  <a:cxn ang="T13">
                    <a:pos x="T6" y="T7"/>
                  </a:cxn>
                  <a:cxn ang="T14">
                    <a:pos x="T8" y="T9"/>
                  </a:cxn>
                </a:cxnLst>
                <a:rect l="T15" t="T16" r="T17" b="T18"/>
                <a:pathLst>
                  <a:path w="344" h="32">
                    <a:moveTo>
                      <a:pt x="338" y="0"/>
                    </a:moveTo>
                    <a:lnTo>
                      <a:pt x="0" y="0"/>
                    </a:lnTo>
                    <a:lnTo>
                      <a:pt x="8" y="32"/>
                    </a:lnTo>
                    <a:lnTo>
                      <a:pt x="344" y="32"/>
                    </a:lnTo>
                    <a:lnTo>
                      <a:pt x="338"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2"/>
              <p:cNvSpPr>
                <a:spLocks/>
              </p:cNvSpPr>
              <p:nvPr/>
            </p:nvSpPr>
            <p:spPr bwMode="auto">
              <a:xfrm>
                <a:off x="1029" y="266"/>
                <a:ext cx="172" cy="16"/>
              </a:xfrm>
              <a:custGeom>
                <a:avLst/>
                <a:gdLst>
                  <a:gd name="T0" fmla="*/ 6 w 344"/>
                  <a:gd name="T1" fmla="*/ 1 h 31"/>
                  <a:gd name="T2" fmla="*/ 1 w 344"/>
                  <a:gd name="T3" fmla="*/ 1 h 31"/>
                  <a:gd name="T4" fmla="*/ 0 w 344"/>
                  <a:gd name="T5" fmla="*/ 0 h 31"/>
                  <a:gd name="T6" fmla="*/ 6 w 344"/>
                  <a:gd name="T7" fmla="*/ 0 h 31"/>
                  <a:gd name="T8" fmla="*/ 6 w 344"/>
                  <a:gd name="T9" fmla="*/ 1 h 31"/>
                  <a:gd name="T10" fmla="*/ 0 60000 65536"/>
                  <a:gd name="T11" fmla="*/ 0 60000 65536"/>
                  <a:gd name="T12" fmla="*/ 0 60000 65536"/>
                  <a:gd name="T13" fmla="*/ 0 60000 65536"/>
                  <a:gd name="T14" fmla="*/ 0 60000 65536"/>
                  <a:gd name="T15" fmla="*/ 0 w 344"/>
                  <a:gd name="T16" fmla="*/ 0 h 31"/>
                  <a:gd name="T17" fmla="*/ 344 w 344"/>
                  <a:gd name="T18" fmla="*/ 31 h 31"/>
                </a:gdLst>
                <a:ahLst/>
                <a:cxnLst>
                  <a:cxn ang="T10">
                    <a:pos x="T0" y="T1"/>
                  </a:cxn>
                  <a:cxn ang="T11">
                    <a:pos x="T2" y="T3"/>
                  </a:cxn>
                  <a:cxn ang="T12">
                    <a:pos x="T4" y="T5"/>
                  </a:cxn>
                  <a:cxn ang="T13">
                    <a:pos x="T6" y="T7"/>
                  </a:cxn>
                  <a:cxn ang="T14">
                    <a:pos x="T8" y="T9"/>
                  </a:cxn>
                </a:cxnLst>
                <a:rect l="T15" t="T16" r="T17" b="T18"/>
                <a:pathLst>
                  <a:path w="344" h="31">
                    <a:moveTo>
                      <a:pt x="344" y="31"/>
                    </a:moveTo>
                    <a:lnTo>
                      <a:pt x="8" y="31"/>
                    </a:lnTo>
                    <a:lnTo>
                      <a:pt x="0" y="0"/>
                    </a:lnTo>
                    <a:lnTo>
                      <a:pt x="337" y="0"/>
                    </a:lnTo>
                    <a:lnTo>
                      <a:pt x="344" y="31"/>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3"/>
              <p:cNvSpPr>
                <a:spLocks/>
              </p:cNvSpPr>
              <p:nvPr/>
            </p:nvSpPr>
            <p:spPr bwMode="auto">
              <a:xfrm>
                <a:off x="113" y="266"/>
                <a:ext cx="872" cy="16"/>
              </a:xfrm>
              <a:custGeom>
                <a:avLst/>
                <a:gdLst>
                  <a:gd name="T0" fmla="*/ 28 w 1742"/>
                  <a:gd name="T1" fmla="*/ 0 h 31"/>
                  <a:gd name="T2" fmla="*/ 1 w 1742"/>
                  <a:gd name="T3" fmla="*/ 0 h 31"/>
                  <a:gd name="T4" fmla="*/ 0 w 1742"/>
                  <a:gd name="T5" fmla="*/ 1 h 31"/>
                  <a:gd name="T6" fmla="*/ 28 w 1742"/>
                  <a:gd name="T7" fmla="*/ 1 h 31"/>
                  <a:gd name="T8" fmla="*/ 28 w 1742"/>
                  <a:gd name="T9" fmla="*/ 0 h 31"/>
                  <a:gd name="T10" fmla="*/ 0 60000 65536"/>
                  <a:gd name="T11" fmla="*/ 0 60000 65536"/>
                  <a:gd name="T12" fmla="*/ 0 60000 65536"/>
                  <a:gd name="T13" fmla="*/ 0 60000 65536"/>
                  <a:gd name="T14" fmla="*/ 0 60000 65536"/>
                  <a:gd name="T15" fmla="*/ 0 w 1742"/>
                  <a:gd name="T16" fmla="*/ 0 h 31"/>
                  <a:gd name="T17" fmla="*/ 1742 w 1742"/>
                  <a:gd name="T18" fmla="*/ 31 h 31"/>
                </a:gdLst>
                <a:ahLst/>
                <a:cxnLst>
                  <a:cxn ang="T10">
                    <a:pos x="T0" y="T1"/>
                  </a:cxn>
                  <a:cxn ang="T11">
                    <a:pos x="T2" y="T3"/>
                  </a:cxn>
                  <a:cxn ang="T12">
                    <a:pos x="T4" y="T5"/>
                  </a:cxn>
                  <a:cxn ang="T13">
                    <a:pos x="T6" y="T7"/>
                  </a:cxn>
                  <a:cxn ang="T14">
                    <a:pos x="T8" y="T9"/>
                  </a:cxn>
                </a:cxnLst>
                <a:rect l="T15" t="T16" r="T17" b="T18"/>
                <a:pathLst>
                  <a:path w="1742" h="31">
                    <a:moveTo>
                      <a:pt x="1737" y="0"/>
                    </a:moveTo>
                    <a:lnTo>
                      <a:pt x="9" y="0"/>
                    </a:lnTo>
                    <a:lnTo>
                      <a:pt x="0" y="31"/>
                    </a:lnTo>
                    <a:lnTo>
                      <a:pt x="1742" y="31"/>
                    </a:lnTo>
                    <a:lnTo>
                      <a:pt x="1737"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34"/>
              <p:cNvSpPr>
                <a:spLocks/>
              </p:cNvSpPr>
              <p:nvPr/>
            </p:nvSpPr>
            <p:spPr bwMode="auto">
              <a:xfrm>
                <a:off x="99" y="330"/>
                <a:ext cx="900" cy="16"/>
              </a:xfrm>
              <a:custGeom>
                <a:avLst/>
                <a:gdLst>
                  <a:gd name="T0" fmla="*/ 28 w 1800"/>
                  <a:gd name="T1" fmla="*/ 1 h 32"/>
                  <a:gd name="T2" fmla="*/ 0 w 1800"/>
                  <a:gd name="T3" fmla="*/ 1 h 32"/>
                  <a:gd name="T4" fmla="*/ 1 w 1800"/>
                  <a:gd name="T5" fmla="*/ 0 h 32"/>
                  <a:gd name="T6" fmla="*/ 28 w 1800"/>
                  <a:gd name="T7" fmla="*/ 0 h 32"/>
                  <a:gd name="T8" fmla="*/ 28 w 1800"/>
                  <a:gd name="T9" fmla="*/ 1 h 32"/>
                  <a:gd name="T10" fmla="*/ 0 60000 65536"/>
                  <a:gd name="T11" fmla="*/ 0 60000 65536"/>
                  <a:gd name="T12" fmla="*/ 0 60000 65536"/>
                  <a:gd name="T13" fmla="*/ 0 60000 65536"/>
                  <a:gd name="T14" fmla="*/ 0 60000 65536"/>
                  <a:gd name="T15" fmla="*/ 0 w 1800"/>
                  <a:gd name="T16" fmla="*/ 0 h 32"/>
                  <a:gd name="T17" fmla="*/ 1800 w 1800"/>
                  <a:gd name="T18" fmla="*/ 32 h 32"/>
                </a:gdLst>
                <a:ahLst/>
                <a:cxnLst>
                  <a:cxn ang="T10">
                    <a:pos x="T0" y="T1"/>
                  </a:cxn>
                  <a:cxn ang="T11">
                    <a:pos x="T2" y="T3"/>
                  </a:cxn>
                  <a:cxn ang="T12">
                    <a:pos x="T4" y="T5"/>
                  </a:cxn>
                  <a:cxn ang="T13">
                    <a:pos x="T6" y="T7"/>
                  </a:cxn>
                  <a:cxn ang="T14">
                    <a:pos x="T8" y="T9"/>
                  </a:cxn>
                </a:cxnLst>
                <a:rect l="T15" t="T16" r="T17" b="T18"/>
                <a:pathLst>
                  <a:path w="1800" h="32">
                    <a:moveTo>
                      <a:pt x="1800" y="32"/>
                    </a:moveTo>
                    <a:lnTo>
                      <a:pt x="0" y="32"/>
                    </a:lnTo>
                    <a:lnTo>
                      <a:pt x="7" y="0"/>
                    </a:lnTo>
                    <a:lnTo>
                      <a:pt x="1793" y="0"/>
                    </a:lnTo>
                    <a:lnTo>
                      <a:pt x="1800" y="32"/>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5"/>
              <p:cNvSpPr>
                <a:spLocks/>
              </p:cNvSpPr>
              <p:nvPr/>
            </p:nvSpPr>
            <p:spPr bwMode="auto">
              <a:xfrm>
                <a:off x="1044" y="330"/>
                <a:ext cx="172" cy="16"/>
              </a:xfrm>
              <a:custGeom>
                <a:avLst/>
                <a:gdLst>
                  <a:gd name="T0" fmla="*/ 1 w 344"/>
                  <a:gd name="T1" fmla="*/ 1 h 32"/>
                  <a:gd name="T2" fmla="*/ 6 w 344"/>
                  <a:gd name="T3" fmla="*/ 1 h 32"/>
                  <a:gd name="T4" fmla="*/ 6 w 344"/>
                  <a:gd name="T5" fmla="*/ 0 h 32"/>
                  <a:gd name="T6" fmla="*/ 0 w 344"/>
                  <a:gd name="T7" fmla="*/ 0 h 32"/>
                  <a:gd name="T8" fmla="*/ 1 w 344"/>
                  <a:gd name="T9" fmla="*/ 1 h 32"/>
                  <a:gd name="T10" fmla="*/ 0 60000 65536"/>
                  <a:gd name="T11" fmla="*/ 0 60000 65536"/>
                  <a:gd name="T12" fmla="*/ 0 60000 65536"/>
                  <a:gd name="T13" fmla="*/ 0 60000 65536"/>
                  <a:gd name="T14" fmla="*/ 0 60000 65536"/>
                  <a:gd name="T15" fmla="*/ 0 w 344"/>
                  <a:gd name="T16" fmla="*/ 0 h 32"/>
                  <a:gd name="T17" fmla="*/ 344 w 344"/>
                  <a:gd name="T18" fmla="*/ 32 h 32"/>
                </a:gdLst>
                <a:ahLst/>
                <a:cxnLst>
                  <a:cxn ang="T10">
                    <a:pos x="T0" y="T1"/>
                  </a:cxn>
                  <a:cxn ang="T11">
                    <a:pos x="T2" y="T3"/>
                  </a:cxn>
                  <a:cxn ang="T12">
                    <a:pos x="T4" y="T5"/>
                  </a:cxn>
                  <a:cxn ang="T13">
                    <a:pos x="T6" y="T7"/>
                  </a:cxn>
                  <a:cxn ang="T14">
                    <a:pos x="T8" y="T9"/>
                  </a:cxn>
                </a:cxnLst>
                <a:rect l="T15" t="T16" r="T17" b="T18"/>
                <a:pathLst>
                  <a:path w="344" h="32">
                    <a:moveTo>
                      <a:pt x="8" y="32"/>
                    </a:moveTo>
                    <a:lnTo>
                      <a:pt x="344" y="32"/>
                    </a:lnTo>
                    <a:lnTo>
                      <a:pt x="336" y="0"/>
                    </a:lnTo>
                    <a:lnTo>
                      <a:pt x="0" y="0"/>
                    </a:lnTo>
                    <a:lnTo>
                      <a:pt x="8" y="32"/>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6"/>
              <p:cNvSpPr>
                <a:spLocks/>
              </p:cNvSpPr>
              <p:nvPr/>
            </p:nvSpPr>
            <p:spPr bwMode="auto">
              <a:xfrm>
                <a:off x="137" y="167"/>
                <a:ext cx="825" cy="15"/>
              </a:xfrm>
              <a:custGeom>
                <a:avLst/>
                <a:gdLst>
                  <a:gd name="T0" fmla="*/ 25 w 1652"/>
                  <a:gd name="T1" fmla="*/ 0 h 32"/>
                  <a:gd name="T2" fmla="*/ 0 w 1652"/>
                  <a:gd name="T3" fmla="*/ 0 h 32"/>
                  <a:gd name="T4" fmla="*/ 0 w 1652"/>
                  <a:gd name="T5" fmla="*/ 0 h 32"/>
                  <a:gd name="T6" fmla="*/ 25 w 1652"/>
                  <a:gd name="T7" fmla="*/ 0 h 32"/>
                  <a:gd name="T8" fmla="*/ 25 w 1652"/>
                  <a:gd name="T9" fmla="*/ 0 h 32"/>
                  <a:gd name="T10" fmla="*/ 0 60000 65536"/>
                  <a:gd name="T11" fmla="*/ 0 60000 65536"/>
                  <a:gd name="T12" fmla="*/ 0 60000 65536"/>
                  <a:gd name="T13" fmla="*/ 0 60000 65536"/>
                  <a:gd name="T14" fmla="*/ 0 60000 65536"/>
                  <a:gd name="T15" fmla="*/ 0 w 1652"/>
                  <a:gd name="T16" fmla="*/ 0 h 32"/>
                  <a:gd name="T17" fmla="*/ 1652 w 1652"/>
                  <a:gd name="T18" fmla="*/ 32 h 32"/>
                </a:gdLst>
                <a:ahLst/>
                <a:cxnLst>
                  <a:cxn ang="T10">
                    <a:pos x="T0" y="T1"/>
                  </a:cxn>
                  <a:cxn ang="T11">
                    <a:pos x="T2" y="T3"/>
                  </a:cxn>
                  <a:cxn ang="T12">
                    <a:pos x="T4" y="T5"/>
                  </a:cxn>
                  <a:cxn ang="T13">
                    <a:pos x="T6" y="T7"/>
                  </a:cxn>
                  <a:cxn ang="T14">
                    <a:pos x="T8" y="T9"/>
                  </a:cxn>
                </a:cxnLst>
                <a:rect l="T15" t="T16" r="T17" b="T18"/>
                <a:pathLst>
                  <a:path w="1652" h="32">
                    <a:moveTo>
                      <a:pt x="1644" y="0"/>
                    </a:moveTo>
                    <a:lnTo>
                      <a:pt x="8" y="0"/>
                    </a:lnTo>
                    <a:lnTo>
                      <a:pt x="0" y="32"/>
                    </a:lnTo>
                    <a:lnTo>
                      <a:pt x="1652" y="32"/>
                    </a:lnTo>
                    <a:lnTo>
                      <a:pt x="1644"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37"/>
              <p:cNvSpPr>
                <a:spLocks/>
              </p:cNvSpPr>
              <p:nvPr/>
            </p:nvSpPr>
            <p:spPr bwMode="auto">
              <a:xfrm>
                <a:off x="933" y="132"/>
                <a:ext cx="66" cy="214"/>
              </a:xfrm>
              <a:custGeom>
                <a:avLst/>
                <a:gdLst>
                  <a:gd name="T0" fmla="*/ 0 w 134"/>
                  <a:gd name="T1" fmla="*/ 0 h 428"/>
                  <a:gd name="T2" fmla="*/ 2 w 134"/>
                  <a:gd name="T3" fmla="*/ 7 h 428"/>
                  <a:gd name="T4" fmla="*/ 1 w 134"/>
                  <a:gd name="T5" fmla="*/ 7 h 428"/>
                  <a:gd name="T6" fmla="*/ 0 w 134"/>
                  <a:gd name="T7" fmla="*/ 0 h 428"/>
                  <a:gd name="T8" fmla="*/ 0 w 134"/>
                  <a:gd name="T9" fmla="*/ 0 h 428"/>
                  <a:gd name="T10" fmla="*/ 0 60000 65536"/>
                  <a:gd name="T11" fmla="*/ 0 60000 65536"/>
                  <a:gd name="T12" fmla="*/ 0 60000 65536"/>
                  <a:gd name="T13" fmla="*/ 0 60000 65536"/>
                  <a:gd name="T14" fmla="*/ 0 60000 65536"/>
                  <a:gd name="T15" fmla="*/ 0 w 134"/>
                  <a:gd name="T16" fmla="*/ 0 h 428"/>
                  <a:gd name="T17" fmla="*/ 134 w 134"/>
                  <a:gd name="T18" fmla="*/ 428 h 428"/>
                </a:gdLst>
                <a:ahLst/>
                <a:cxnLst>
                  <a:cxn ang="T10">
                    <a:pos x="T0" y="T1"/>
                  </a:cxn>
                  <a:cxn ang="T11">
                    <a:pos x="T2" y="T3"/>
                  </a:cxn>
                  <a:cxn ang="T12">
                    <a:pos x="T4" y="T5"/>
                  </a:cxn>
                  <a:cxn ang="T13">
                    <a:pos x="T6" y="T7"/>
                  </a:cxn>
                  <a:cxn ang="T14">
                    <a:pos x="T8" y="T9"/>
                  </a:cxn>
                </a:cxnLst>
                <a:rect l="T15" t="T16" r="T17" b="T18"/>
                <a:pathLst>
                  <a:path w="134" h="428">
                    <a:moveTo>
                      <a:pt x="37" y="0"/>
                    </a:moveTo>
                    <a:lnTo>
                      <a:pt x="134" y="428"/>
                    </a:lnTo>
                    <a:lnTo>
                      <a:pt x="99" y="428"/>
                    </a:lnTo>
                    <a:lnTo>
                      <a:pt x="0" y="0"/>
                    </a:lnTo>
                    <a:lnTo>
                      <a:pt x="37"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38"/>
              <p:cNvSpPr>
                <a:spLocks/>
              </p:cNvSpPr>
              <p:nvPr/>
            </p:nvSpPr>
            <p:spPr bwMode="auto">
              <a:xfrm>
                <a:off x="881" y="132"/>
                <a:ext cx="24" cy="35"/>
              </a:xfrm>
              <a:custGeom>
                <a:avLst/>
                <a:gdLst>
                  <a:gd name="T0" fmla="*/ 1 w 48"/>
                  <a:gd name="T1" fmla="*/ 0 h 69"/>
                  <a:gd name="T2" fmla="*/ 1 w 48"/>
                  <a:gd name="T3" fmla="*/ 2 h 69"/>
                  <a:gd name="T4" fmla="*/ 1 w 48"/>
                  <a:gd name="T5" fmla="*/ 2 h 69"/>
                  <a:gd name="T6" fmla="*/ 0 w 48"/>
                  <a:gd name="T7" fmla="*/ 0 h 69"/>
                  <a:gd name="T8" fmla="*/ 1 w 48"/>
                  <a:gd name="T9" fmla="*/ 0 h 69"/>
                  <a:gd name="T10" fmla="*/ 0 60000 65536"/>
                  <a:gd name="T11" fmla="*/ 0 60000 65536"/>
                  <a:gd name="T12" fmla="*/ 0 60000 65536"/>
                  <a:gd name="T13" fmla="*/ 0 60000 65536"/>
                  <a:gd name="T14" fmla="*/ 0 60000 65536"/>
                  <a:gd name="T15" fmla="*/ 0 w 48"/>
                  <a:gd name="T16" fmla="*/ 0 h 69"/>
                  <a:gd name="T17" fmla="*/ 48 w 48"/>
                  <a:gd name="T18" fmla="*/ 69 h 69"/>
                </a:gdLst>
                <a:ahLst/>
                <a:cxnLst>
                  <a:cxn ang="T10">
                    <a:pos x="T0" y="T1"/>
                  </a:cxn>
                  <a:cxn ang="T11">
                    <a:pos x="T2" y="T3"/>
                  </a:cxn>
                  <a:cxn ang="T12">
                    <a:pos x="T4" y="T5"/>
                  </a:cxn>
                  <a:cxn ang="T13">
                    <a:pos x="T6" y="T7"/>
                  </a:cxn>
                  <a:cxn ang="T14">
                    <a:pos x="T8" y="T9"/>
                  </a:cxn>
                </a:cxnLst>
                <a:rect l="T15" t="T16" r="T17" b="T18"/>
                <a:pathLst>
                  <a:path w="48" h="69">
                    <a:moveTo>
                      <a:pt x="35" y="0"/>
                    </a:moveTo>
                    <a:lnTo>
                      <a:pt x="48" y="69"/>
                    </a:lnTo>
                    <a:lnTo>
                      <a:pt x="13" y="69"/>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39"/>
              <p:cNvSpPr>
                <a:spLocks/>
              </p:cNvSpPr>
              <p:nvPr/>
            </p:nvSpPr>
            <p:spPr bwMode="auto">
              <a:xfrm>
                <a:off x="829" y="132"/>
                <a:ext cx="23" cy="35"/>
              </a:xfrm>
              <a:custGeom>
                <a:avLst/>
                <a:gdLst>
                  <a:gd name="T0" fmla="*/ 0 w 47"/>
                  <a:gd name="T1" fmla="*/ 0 h 69"/>
                  <a:gd name="T2" fmla="*/ 0 w 47"/>
                  <a:gd name="T3" fmla="*/ 2 h 69"/>
                  <a:gd name="T4" fmla="*/ 0 w 47"/>
                  <a:gd name="T5" fmla="*/ 2 h 69"/>
                  <a:gd name="T6" fmla="*/ 0 w 47"/>
                  <a:gd name="T7" fmla="*/ 0 h 69"/>
                  <a:gd name="T8" fmla="*/ 0 w 47"/>
                  <a:gd name="T9" fmla="*/ 0 h 69"/>
                  <a:gd name="T10" fmla="*/ 0 60000 65536"/>
                  <a:gd name="T11" fmla="*/ 0 60000 65536"/>
                  <a:gd name="T12" fmla="*/ 0 60000 65536"/>
                  <a:gd name="T13" fmla="*/ 0 60000 65536"/>
                  <a:gd name="T14" fmla="*/ 0 60000 65536"/>
                  <a:gd name="T15" fmla="*/ 0 w 47"/>
                  <a:gd name="T16" fmla="*/ 0 h 69"/>
                  <a:gd name="T17" fmla="*/ 47 w 47"/>
                  <a:gd name="T18" fmla="*/ 69 h 69"/>
                </a:gdLst>
                <a:ahLst/>
                <a:cxnLst>
                  <a:cxn ang="T10">
                    <a:pos x="T0" y="T1"/>
                  </a:cxn>
                  <a:cxn ang="T11">
                    <a:pos x="T2" y="T3"/>
                  </a:cxn>
                  <a:cxn ang="T12">
                    <a:pos x="T4" y="T5"/>
                  </a:cxn>
                  <a:cxn ang="T13">
                    <a:pos x="T6" y="T7"/>
                  </a:cxn>
                  <a:cxn ang="T14">
                    <a:pos x="T8" y="T9"/>
                  </a:cxn>
                </a:cxnLst>
                <a:rect l="T15" t="T16" r="T17" b="T18"/>
                <a:pathLst>
                  <a:path w="47" h="69">
                    <a:moveTo>
                      <a:pt x="35" y="0"/>
                    </a:moveTo>
                    <a:lnTo>
                      <a:pt x="47" y="69"/>
                    </a:lnTo>
                    <a:lnTo>
                      <a:pt x="11" y="69"/>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40"/>
              <p:cNvSpPr>
                <a:spLocks/>
              </p:cNvSpPr>
              <p:nvPr/>
            </p:nvSpPr>
            <p:spPr bwMode="auto">
              <a:xfrm>
                <a:off x="776" y="132"/>
                <a:ext cx="23" cy="35"/>
              </a:xfrm>
              <a:custGeom>
                <a:avLst/>
                <a:gdLst>
                  <a:gd name="T0" fmla="*/ 0 w 47"/>
                  <a:gd name="T1" fmla="*/ 0 h 69"/>
                  <a:gd name="T2" fmla="*/ 0 w 47"/>
                  <a:gd name="T3" fmla="*/ 2 h 69"/>
                  <a:gd name="T4" fmla="*/ 0 w 47"/>
                  <a:gd name="T5" fmla="*/ 2 h 69"/>
                  <a:gd name="T6" fmla="*/ 0 w 47"/>
                  <a:gd name="T7" fmla="*/ 0 h 69"/>
                  <a:gd name="T8" fmla="*/ 0 w 47"/>
                  <a:gd name="T9" fmla="*/ 0 h 69"/>
                  <a:gd name="T10" fmla="*/ 0 60000 65536"/>
                  <a:gd name="T11" fmla="*/ 0 60000 65536"/>
                  <a:gd name="T12" fmla="*/ 0 60000 65536"/>
                  <a:gd name="T13" fmla="*/ 0 60000 65536"/>
                  <a:gd name="T14" fmla="*/ 0 60000 65536"/>
                  <a:gd name="T15" fmla="*/ 0 w 47"/>
                  <a:gd name="T16" fmla="*/ 0 h 69"/>
                  <a:gd name="T17" fmla="*/ 47 w 47"/>
                  <a:gd name="T18" fmla="*/ 69 h 69"/>
                </a:gdLst>
                <a:ahLst/>
                <a:cxnLst>
                  <a:cxn ang="T10">
                    <a:pos x="T0" y="T1"/>
                  </a:cxn>
                  <a:cxn ang="T11">
                    <a:pos x="T2" y="T3"/>
                  </a:cxn>
                  <a:cxn ang="T12">
                    <a:pos x="T4" y="T5"/>
                  </a:cxn>
                  <a:cxn ang="T13">
                    <a:pos x="T6" y="T7"/>
                  </a:cxn>
                  <a:cxn ang="T14">
                    <a:pos x="T8" y="T9"/>
                  </a:cxn>
                </a:cxnLst>
                <a:rect l="T15" t="T16" r="T17" b="T18"/>
                <a:pathLst>
                  <a:path w="47" h="69">
                    <a:moveTo>
                      <a:pt x="36" y="0"/>
                    </a:moveTo>
                    <a:lnTo>
                      <a:pt x="47" y="69"/>
                    </a:lnTo>
                    <a:lnTo>
                      <a:pt x="11" y="69"/>
                    </a:lnTo>
                    <a:lnTo>
                      <a:pt x="0" y="0"/>
                    </a:lnTo>
                    <a:lnTo>
                      <a:pt x="36"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41"/>
              <p:cNvSpPr>
                <a:spLocks/>
              </p:cNvSpPr>
              <p:nvPr/>
            </p:nvSpPr>
            <p:spPr bwMode="auto">
              <a:xfrm>
                <a:off x="724" y="132"/>
                <a:ext cx="21" cy="35"/>
              </a:xfrm>
              <a:custGeom>
                <a:avLst/>
                <a:gdLst>
                  <a:gd name="T0" fmla="*/ 0 w 43"/>
                  <a:gd name="T1" fmla="*/ 0 h 69"/>
                  <a:gd name="T2" fmla="*/ 0 w 43"/>
                  <a:gd name="T3" fmla="*/ 2 h 69"/>
                  <a:gd name="T4" fmla="*/ 0 w 43"/>
                  <a:gd name="T5" fmla="*/ 2 h 69"/>
                  <a:gd name="T6" fmla="*/ 0 w 43"/>
                  <a:gd name="T7" fmla="*/ 0 h 69"/>
                  <a:gd name="T8" fmla="*/ 0 w 43"/>
                  <a:gd name="T9" fmla="*/ 0 h 69"/>
                  <a:gd name="T10" fmla="*/ 0 60000 65536"/>
                  <a:gd name="T11" fmla="*/ 0 60000 65536"/>
                  <a:gd name="T12" fmla="*/ 0 60000 65536"/>
                  <a:gd name="T13" fmla="*/ 0 60000 65536"/>
                  <a:gd name="T14" fmla="*/ 0 60000 65536"/>
                  <a:gd name="T15" fmla="*/ 0 w 43"/>
                  <a:gd name="T16" fmla="*/ 0 h 69"/>
                  <a:gd name="T17" fmla="*/ 43 w 43"/>
                  <a:gd name="T18" fmla="*/ 69 h 69"/>
                </a:gdLst>
                <a:ahLst/>
                <a:cxnLst>
                  <a:cxn ang="T10">
                    <a:pos x="T0" y="T1"/>
                  </a:cxn>
                  <a:cxn ang="T11">
                    <a:pos x="T2" y="T3"/>
                  </a:cxn>
                  <a:cxn ang="T12">
                    <a:pos x="T4" y="T5"/>
                  </a:cxn>
                  <a:cxn ang="T13">
                    <a:pos x="T6" y="T7"/>
                  </a:cxn>
                  <a:cxn ang="T14">
                    <a:pos x="T8" y="T9"/>
                  </a:cxn>
                </a:cxnLst>
                <a:rect l="T15" t="T16" r="T17" b="T18"/>
                <a:pathLst>
                  <a:path w="43" h="69">
                    <a:moveTo>
                      <a:pt x="34" y="0"/>
                    </a:moveTo>
                    <a:lnTo>
                      <a:pt x="43" y="69"/>
                    </a:lnTo>
                    <a:lnTo>
                      <a:pt x="8" y="69"/>
                    </a:lnTo>
                    <a:lnTo>
                      <a:pt x="0" y="0"/>
                    </a:lnTo>
                    <a:lnTo>
                      <a:pt x="34"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42"/>
              <p:cNvSpPr>
                <a:spLocks/>
              </p:cNvSpPr>
              <p:nvPr/>
            </p:nvSpPr>
            <p:spPr bwMode="auto">
              <a:xfrm>
                <a:off x="672" y="132"/>
                <a:ext cx="19" cy="35"/>
              </a:xfrm>
              <a:custGeom>
                <a:avLst/>
                <a:gdLst>
                  <a:gd name="T0" fmla="*/ 0 w 39"/>
                  <a:gd name="T1" fmla="*/ 0 h 69"/>
                  <a:gd name="T2" fmla="*/ 0 w 39"/>
                  <a:gd name="T3" fmla="*/ 2 h 69"/>
                  <a:gd name="T4" fmla="*/ 0 w 39"/>
                  <a:gd name="T5" fmla="*/ 2 h 69"/>
                  <a:gd name="T6" fmla="*/ 0 w 39"/>
                  <a:gd name="T7" fmla="*/ 0 h 69"/>
                  <a:gd name="T8" fmla="*/ 0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34" y="0"/>
                    </a:moveTo>
                    <a:lnTo>
                      <a:pt x="39" y="69"/>
                    </a:lnTo>
                    <a:lnTo>
                      <a:pt x="4" y="69"/>
                    </a:lnTo>
                    <a:lnTo>
                      <a:pt x="0" y="0"/>
                    </a:lnTo>
                    <a:lnTo>
                      <a:pt x="34"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43"/>
              <p:cNvSpPr>
                <a:spLocks/>
              </p:cNvSpPr>
              <p:nvPr/>
            </p:nvSpPr>
            <p:spPr bwMode="auto">
              <a:xfrm>
                <a:off x="620" y="132"/>
                <a:ext cx="18" cy="35"/>
              </a:xfrm>
              <a:custGeom>
                <a:avLst/>
                <a:gdLst>
                  <a:gd name="T0" fmla="*/ 0 w 37"/>
                  <a:gd name="T1" fmla="*/ 0 h 69"/>
                  <a:gd name="T2" fmla="*/ 0 w 37"/>
                  <a:gd name="T3" fmla="*/ 2 h 69"/>
                  <a:gd name="T4" fmla="*/ 0 w 37"/>
                  <a:gd name="T5" fmla="*/ 2 h 69"/>
                  <a:gd name="T6" fmla="*/ 0 w 37"/>
                  <a:gd name="T7" fmla="*/ 0 h 69"/>
                  <a:gd name="T8" fmla="*/ 0 w 37"/>
                  <a:gd name="T9" fmla="*/ 0 h 69"/>
                  <a:gd name="T10" fmla="*/ 0 60000 65536"/>
                  <a:gd name="T11" fmla="*/ 0 60000 65536"/>
                  <a:gd name="T12" fmla="*/ 0 60000 65536"/>
                  <a:gd name="T13" fmla="*/ 0 60000 65536"/>
                  <a:gd name="T14" fmla="*/ 0 60000 65536"/>
                  <a:gd name="T15" fmla="*/ 0 w 37"/>
                  <a:gd name="T16" fmla="*/ 0 h 69"/>
                  <a:gd name="T17" fmla="*/ 37 w 37"/>
                  <a:gd name="T18" fmla="*/ 69 h 69"/>
                </a:gdLst>
                <a:ahLst/>
                <a:cxnLst>
                  <a:cxn ang="T10">
                    <a:pos x="T0" y="T1"/>
                  </a:cxn>
                  <a:cxn ang="T11">
                    <a:pos x="T2" y="T3"/>
                  </a:cxn>
                  <a:cxn ang="T12">
                    <a:pos x="T4" y="T5"/>
                  </a:cxn>
                  <a:cxn ang="T13">
                    <a:pos x="T6" y="T7"/>
                  </a:cxn>
                  <a:cxn ang="T14">
                    <a:pos x="T8" y="T9"/>
                  </a:cxn>
                </a:cxnLst>
                <a:rect l="T15" t="T16" r="T17" b="T18"/>
                <a:pathLst>
                  <a:path w="37" h="69">
                    <a:moveTo>
                      <a:pt x="35" y="0"/>
                    </a:moveTo>
                    <a:lnTo>
                      <a:pt x="37" y="69"/>
                    </a:lnTo>
                    <a:lnTo>
                      <a:pt x="2" y="69"/>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44"/>
              <p:cNvSpPr>
                <a:spLocks/>
              </p:cNvSpPr>
              <p:nvPr/>
            </p:nvSpPr>
            <p:spPr bwMode="auto">
              <a:xfrm>
                <a:off x="568" y="132"/>
                <a:ext cx="17" cy="35"/>
              </a:xfrm>
              <a:custGeom>
                <a:avLst/>
                <a:gdLst>
                  <a:gd name="T0" fmla="*/ 0 w 35"/>
                  <a:gd name="T1" fmla="*/ 0 h 69"/>
                  <a:gd name="T2" fmla="*/ 0 w 35"/>
                  <a:gd name="T3" fmla="*/ 2 h 69"/>
                  <a:gd name="T4" fmla="*/ 0 w 35"/>
                  <a:gd name="T5" fmla="*/ 2 h 69"/>
                  <a:gd name="T6" fmla="*/ 0 w 35"/>
                  <a:gd name="T7" fmla="*/ 0 h 69"/>
                  <a:gd name="T8" fmla="*/ 0 w 35"/>
                  <a:gd name="T9" fmla="*/ 0 h 69"/>
                  <a:gd name="T10" fmla="*/ 0 60000 65536"/>
                  <a:gd name="T11" fmla="*/ 0 60000 65536"/>
                  <a:gd name="T12" fmla="*/ 0 60000 65536"/>
                  <a:gd name="T13" fmla="*/ 0 60000 65536"/>
                  <a:gd name="T14" fmla="*/ 0 60000 65536"/>
                  <a:gd name="T15" fmla="*/ 0 w 35"/>
                  <a:gd name="T16" fmla="*/ 0 h 69"/>
                  <a:gd name="T17" fmla="*/ 35 w 35"/>
                  <a:gd name="T18" fmla="*/ 69 h 69"/>
                </a:gdLst>
                <a:ahLst/>
                <a:cxnLst>
                  <a:cxn ang="T10">
                    <a:pos x="T0" y="T1"/>
                  </a:cxn>
                  <a:cxn ang="T11">
                    <a:pos x="T2" y="T3"/>
                  </a:cxn>
                  <a:cxn ang="T12">
                    <a:pos x="T4" y="T5"/>
                  </a:cxn>
                  <a:cxn ang="T13">
                    <a:pos x="T6" y="T7"/>
                  </a:cxn>
                  <a:cxn ang="T14">
                    <a:pos x="T8" y="T9"/>
                  </a:cxn>
                </a:cxnLst>
                <a:rect l="T15" t="T16" r="T17" b="T18"/>
                <a:pathLst>
                  <a:path w="35" h="69">
                    <a:moveTo>
                      <a:pt x="35" y="0"/>
                    </a:moveTo>
                    <a:lnTo>
                      <a:pt x="34" y="69"/>
                    </a:lnTo>
                    <a:lnTo>
                      <a:pt x="0" y="69"/>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Rectangle 45"/>
              <p:cNvSpPr>
                <a:spLocks noChangeArrowheads="1"/>
              </p:cNvSpPr>
              <p:nvPr/>
            </p:nvSpPr>
            <p:spPr bwMode="auto">
              <a:xfrm>
                <a:off x="516" y="132"/>
                <a:ext cx="16" cy="35"/>
              </a:xfrm>
              <a:prstGeom prst="rect">
                <a:avLst/>
              </a:prstGeom>
              <a:solidFill>
                <a:srgbClr val="004C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endParaRPr lang="zh-CN" altLang="en-US" b="0">
                  <a:ea typeface="隶书" pitchFamily="49" charset="-122"/>
                </a:endParaRPr>
              </a:p>
            </p:txBody>
          </p:sp>
          <p:sp>
            <p:nvSpPr>
              <p:cNvPr id="39" name="Freeform 46"/>
              <p:cNvSpPr>
                <a:spLocks/>
              </p:cNvSpPr>
              <p:nvPr/>
            </p:nvSpPr>
            <p:spPr bwMode="auto">
              <a:xfrm>
                <a:off x="461" y="132"/>
                <a:ext cx="18" cy="35"/>
              </a:xfrm>
              <a:custGeom>
                <a:avLst/>
                <a:gdLst>
                  <a:gd name="T0" fmla="*/ 0 w 38"/>
                  <a:gd name="T1" fmla="*/ 0 h 69"/>
                  <a:gd name="T2" fmla="*/ 0 w 38"/>
                  <a:gd name="T3" fmla="*/ 2 h 69"/>
                  <a:gd name="T4" fmla="*/ 0 w 38"/>
                  <a:gd name="T5" fmla="*/ 2 h 69"/>
                  <a:gd name="T6" fmla="*/ 0 w 38"/>
                  <a:gd name="T7" fmla="*/ 0 h 69"/>
                  <a:gd name="T8" fmla="*/ 0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38" y="0"/>
                    </a:moveTo>
                    <a:lnTo>
                      <a:pt x="34" y="69"/>
                    </a:lnTo>
                    <a:lnTo>
                      <a:pt x="0" y="69"/>
                    </a:lnTo>
                    <a:lnTo>
                      <a:pt x="4" y="0"/>
                    </a:lnTo>
                    <a:lnTo>
                      <a:pt x="38"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47"/>
              <p:cNvSpPr>
                <a:spLocks/>
              </p:cNvSpPr>
              <p:nvPr/>
            </p:nvSpPr>
            <p:spPr bwMode="auto">
              <a:xfrm>
                <a:off x="408" y="132"/>
                <a:ext cx="19" cy="35"/>
              </a:xfrm>
              <a:custGeom>
                <a:avLst/>
                <a:gdLst>
                  <a:gd name="T0" fmla="*/ 0 w 39"/>
                  <a:gd name="T1" fmla="*/ 0 h 69"/>
                  <a:gd name="T2" fmla="*/ 0 w 39"/>
                  <a:gd name="T3" fmla="*/ 2 h 69"/>
                  <a:gd name="T4" fmla="*/ 0 w 39"/>
                  <a:gd name="T5" fmla="*/ 2 h 69"/>
                  <a:gd name="T6" fmla="*/ 0 w 39"/>
                  <a:gd name="T7" fmla="*/ 0 h 69"/>
                  <a:gd name="T8" fmla="*/ 0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39" y="0"/>
                    </a:moveTo>
                    <a:lnTo>
                      <a:pt x="33" y="69"/>
                    </a:lnTo>
                    <a:lnTo>
                      <a:pt x="0" y="69"/>
                    </a:lnTo>
                    <a:lnTo>
                      <a:pt x="5" y="0"/>
                    </a:lnTo>
                    <a:lnTo>
                      <a:pt x="39"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48"/>
              <p:cNvSpPr>
                <a:spLocks/>
              </p:cNvSpPr>
              <p:nvPr/>
            </p:nvSpPr>
            <p:spPr bwMode="auto">
              <a:xfrm>
                <a:off x="354" y="132"/>
                <a:ext cx="20" cy="35"/>
              </a:xfrm>
              <a:custGeom>
                <a:avLst/>
                <a:gdLst>
                  <a:gd name="T0" fmla="*/ 0 w 41"/>
                  <a:gd name="T1" fmla="*/ 0 h 69"/>
                  <a:gd name="T2" fmla="*/ 0 w 41"/>
                  <a:gd name="T3" fmla="*/ 2 h 69"/>
                  <a:gd name="T4" fmla="*/ 0 w 41"/>
                  <a:gd name="T5" fmla="*/ 2 h 69"/>
                  <a:gd name="T6" fmla="*/ 0 w 41"/>
                  <a:gd name="T7" fmla="*/ 0 h 69"/>
                  <a:gd name="T8" fmla="*/ 0 w 41"/>
                  <a:gd name="T9" fmla="*/ 0 h 69"/>
                  <a:gd name="T10" fmla="*/ 0 60000 65536"/>
                  <a:gd name="T11" fmla="*/ 0 60000 65536"/>
                  <a:gd name="T12" fmla="*/ 0 60000 65536"/>
                  <a:gd name="T13" fmla="*/ 0 60000 65536"/>
                  <a:gd name="T14" fmla="*/ 0 60000 65536"/>
                  <a:gd name="T15" fmla="*/ 0 w 41"/>
                  <a:gd name="T16" fmla="*/ 0 h 69"/>
                  <a:gd name="T17" fmla="*/ 41 w 41"/>
                  <a:gd name="T18" fmla="*/ 69 h 69"/>
                </a:gdLst>
                <a:ahLst/>
                <a:cxnLst>
                  <a:cxn ang="T10">
                    <a:pos x="T0" y="T1"/>
                  </a:cxn>
                  <a:cxn ang="T11">
                    <a:pos x="T2" y="T3"/>
                  </a:cxn>
                  <a:cxn ang="T12">
                    <a:pos x="T4" y="T5"/>
                  </a:cxn>
                  <a:cxn ang="T13">
                    <a:pos x="T6" y="T7"/>
                  </a:cxn>
                  <a:cxn ang="T14">
                    <a:pos x="T8" y="T9"/>
                  </a:cxn>
                </a:cxnLst>
                <a:rect l="T15" t="T16" r="T17" b="T18"/>
                <a:pathLst>
                  <a:path w="41" h="69">
                    <a:moveTo>
                      <a:pt x="41" y="0"/>
                    </a:moveTo>
                    <a:lnTo>
                      <a:pt x="33" y="69"/>
                    </a:lnTo>
                    <a:lnTo>
                      <a:pt x="0" y="69"/>
                    </a:lnTo>
                    <a:lnTo>
                      <a:pt x="7" y="0"/>
                    </a:lnTo>
                    <a:lnTo>
                      <a:pt x="41"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49"/>
              <p:cNvSpPr>
                <a:spLocks/>
              </p:cNvSpPr>
              <p:nvPr/>
            </p:nvSpPr>
            <p:spPr bwMode="auto">
              <a:xfrm>
                <a:off x="300" y="132"/>
                <a:ext cx="21" cy="35"/>
              </a:xfrm>
              <a:custGeom>
                <a:avLst/>
                <a:gdLst>
                  <a:gd name="T0" fmla="*/ 0 w 43"/>
                  <a:gd name="T1" fmla="*/ 0 h 69"/>
                  <a:gd name="T2" fmla="*/ 0 w 43"/>
                  <a:gd name="T3" fmla="*/ 2 h 69"/>
                  <a:gd name="T4" fmla="*/ 0 w 43"/>
                  <a:gd name="T5" fmla="*/ 2 h 69"/>
                  <a:gd name="T6" fmla="*/ 0 w 43"/>
                  <a:gd name="T7" fmla="*/ 0 h 69"/>
                  <a:gd name="T8" fmla="*/ 0 w 43"/>
                  <a:gd name="T9" fmla="*/ 0 h 69"/>
                  <a:gd name="T10" fmla="*/ 0 60000 65536"/>
                  <a:gd name="T11" fmla="*/ 0 60000 65536"/>
                  <a:gd name="T12" fmla="*/ 0 60000 65536"/>
                  <a:gd name="T13" fmla="*/ 0 60000 65536"/>
                  <a:gd name="T14" fmla="*/ 0 60000 65536"/>
                  <a:gd name="T15" fmla="*/ 0 w 43"/>
                  <a:gd name="T16" fmla="*/ 0 h 69"/>
                  <a:gd name="T17" fmla="*/ 43 w 43"/>
                  <a:gd name="T18" fmla="*/ 69 h 69"/>
                </a:gdLst>
                <a:ahLst/>
                <a:cxnLst>
                  <a:cxn ang="T10">
                    <a:pos x="T0" y="T1"/>
                  </a:cxn>
                  <a:cxn ang="T11">
                    <a:pos x="T2" y="T3"/>
                  </a:cxn>
                  <a:cxn ang="T12">
                    <a:pos x="T4" y="T5"/>
                  </a:cxn>
                  <a:cxn ang="T13">
                    <a:pos x="T6" y="T7"/>
                  </a:cxn>
                  <a:cxn ang="T14">
                    <a:pos x="T8" y="T9"/>
                  </a:cxn>
                </a:cxnLst>
                <a:rect l="T15" t="T16" r="T17" b="T18"/>
                <a:pathLst>
                  <a:path w="43" h="69">
                    <a:moveTo>
                      <a:pt x="43" y="0"/>
                    </a:moveTo>
                    <a:lnTo>
                      <a:pt x="33" y="69"/>
                    </a:lnTo>
                    <a:lnTo>
                      <a:pt x="0" y="69"/>
                    </a:lnTo>
                    <a:lnTo>
                      <a:pt x="11" y="0"/>
                    </a:lnTo>
                    <a:lnTo>
                      <a:pt x="43"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50"/>
              <p:cNvSpPr>
                <a:spLocks/>
              </p:cNvSpPr>
              <p:nvPr/>
            </p:nvSpPr>
            <p:spPr bwMode="auto">
              <a:xfrm>
                <a:off x="247" y="132"/>
                <a:ext cx="22" cy="35"/>
              </a:xfrm>
              <a:custGeom>
                <a:avLst/>
                <a:gdLst>
                  <a:gd name="T0" fmla="*/ 0 w 45"/>
                  <a:gd name="T1" fmla="*/ 0 h 69"/>
                  <a:gd name="T2" fmla="*/ 0 w 45"/>
                  <a:gd name="T3" fmla="*/ 2 h 69"/>
                  <a:gd name="T4" fmla="*/ 0 w 45"/>
                  <a:gd name="T5" fmla="*/ 2 h 69"/>
                  <a:gd name="T6" fmla="*/ 0 w 45"/>
                  <a:gd name="T7" fmla="*/ 0 h 69"/>
                  <a:gd name="T8" fmla="*/ 0 w 45"/>
                  <a:gd name="T9" fmla="*/ 0 h 69"/>
                  <a:gd name="T10" fmla="*/ 0 60000 65536"/>
                  <a:gd name="T11" fmla="*/ 0 60000 65536"/>
                  <a:gd name="T12" fmla="*/ 0 60000 65536"/>
                  <a:gd name="T13" fmla="*/ 0 60000 65536"/>
                  <a:gd name="T14" fmla="*/ 0 60000 65536"/>
                  <a:gd name="T15" fmla="*/ 0 w 45"/>
                  <a:gd name="T16" fmla="*/ 0 h 69"/>
                  <a:gd name="T17" fmla="*/ 45 w 45"/>
                  <a:gd name="T18" fmla="*/ 69 h 69"/>
                </a:gdLst>
                <a:ahLst/>
                <a:cxnLst>
                  <a:cxn ang="T10">
                    <a:pos x="T0" y="T1"/>
                  </a:cxn>
                  <a:cxn ang="T11">
                    <a:pos x="T2" y="T3"/>
                  </a:cxn>
                  <a:cxn ang="T12">
                    <a:pos x="T4" y="T5"/>
                  </a:cxn>
                  <a:cxn ang="T13">
                    <a:pos x="T6" y="T7"/>
                  </a:cxn>
                  <a:cxn ang="T14">
                    <a:pos x="T8" y="T9"/>
                  </a:cxn>
                </a:cxnLst>
                <a:rect l="T15" t="T16" r="T17" b="T18"/>
                <a:pathLst>
                  <a:path w="45" h="69">
                    <a:moveTo>
                      <a:pt x="45" y="0"/>
                    </a:moveTo>
                    <a:lnTo>
                      <a:pt x="32" y="69"/>
                    </a:lnTo>
                    <a:lnTo>
                      <a:pt x="0" y="69"/>
                    </a:lnTo>
                    <a:lnTo>
                      <a:pt x="11" y="0"/>
                    </a:lnTo>
                    <a:lnTo>
                      <a:pt x="4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51"/>
              <p:cNvSpPr>
                <a:spLocks/>
              </p:cNvSpPr>
              <p:nvPr/>
            </p:nvSpPr>
            <p:spPr bwMode="auto">
              <a:xfrm>
                <a:off x="193" y="132"/>
                <a:ext cx="23" cy="35"/>
              </a:xfrm>
              <a:custGeom>
                <a:avLst/>
                <a:gdLst>
                  <a:gd name="T0" fmla="*/ 0 w 47"/>
                  <a:gd name="T1" fmla="*/ 0 h 69"/>
                  <a:gd name="T2" fmla="*/ 0 w 47"/>
                  <a:gd name="T3" fmla="*/ 2 h 69"/>
                  <a:gd name="T4" fmla="*/ 0 w 47"/>
                  <a:gd name="T5" fmla="*/ 2 h 69"/>
                  <a:gd name="T6" fmla="*/ 0 w 47"/>
                  <a:gd name="T7" fmla="*/ 0 h 69"/>
                  <a:gd name="T8" fmla="*/ 0 w 47"/>
                  <a:gd name="T9" fmla="*/ 0 h 69"/>
                  <a:gd name="T10" fmla="*/ 0 60000 65536"/>
                  <a:gd name="T11" fmla="*/ 0 60000 65536"/>
                  <a:gd name="T12" fmla="*/ 0 60000 65536"/>
                  <a:gd name="T13" fmla="*/ 0 60000 65536"/>
                  <a:gd name="T14" fmla="*/ 0 60000 65536"/>
                  <a:gd name="T15" fmla="*/ 0 w 47"/>
                  <a:gd name="T16" fmla="*/ 0 h 69"/>
                  <a:gd name="T17" fmla="*/ 47 w 47"/>
                  <a:gd name="T18" fmla="*/ 69 h 69"/>
                </a:gdLst>
                <a:ahLst/>
                <a:cxnLst>
                  <a:cxn ang="T10">
                    <a:pos x="T0" y="T1"/>
                  </a:cxn>
                  <a:cxn ang="T11">
                    <a:pos x="T2" y="T3"/>
                  </a:cxn>
                  <a:cxn ang="T12">
                    <a:pos x="T4" y="T5"/>
                  </a:cxn>
                  <a:cxn ang="T13">
                    <a:pos x="T6" y="T7"/>
                  </a:cxn>
                  <a:cxn ang="T14">
                    <a:pos x="T8" y="T9"/>
                  </a:cxn>
                </a:cxnLst>
                <a:rect l="T15" t="T16" r="T17" b="T18"/>
                <a:pathLst>
                  <a:path w="47" h="69">
                    <a:moveTo>
                      <a:pt x="47" y="0"/>
                    </a:moveTo>
                    <a:lnTo>
                      <a:pt x="32" y="69"/>
                    </a:lnTo>
                    <a:lnTo>
                      <a:pt x="0" y="69"/>
                    </a:lnTo>
                    <a:lnTo>
                      <a:pt x="15" y="0"/>
                    </a:lnTo>
                    <a:lnTo>
                      <a:pt x="47"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52"/>
              <p:cNvSpPr>
                <a:spLocks/>
              </p:cNvSpPr>
              <p:nvPr/>
            </p:nvSpPr>
            <p:spPr bwMode="auto">
              <a:xfrm>
                <a:off x="99" y="132"/>
                <a:ext cx="65" cy="214"/>
              </a:xfrm>
              <a:custGeom>
                <a:avLst/>
                <a:gdLst>
                  <a:gd name="T0" fmla="*/ 0 w 130"/>
                  <a:gd name="T1" fmla="*/ 7 h 428"/>
                  <a:gd name="T2" fmla="*/ 2 w 130"/>
                  <a:gd name="T3" fmla="*/ 0 h 428"/>
                  <a:gd name="T4" fmla="*/ 2 w 130"/>
                  <a:gd name="T5" fmla="*/ 0 h 428"/>
                  <a:gd name="T6" fmla="*/ 1 w 130"/>
                  <a:gd name="T7" fmla="*/ 7 h 428"/>
                  <a:gd name="T8" fmla="*/ 0 w 130"/>
                  <a:gd name="T9" fmla="*/ 7 h 428"/>
                  <a:gd name="T10" fmla="*/ 0 60000 65536"/>
                  <a:gd name="T11" fmla="*/ 0 60000 65536"/>
                  <a:gd name="T12" fmla="*/ 0 60000 65536"/>
                  <a:gd name="T13" fmla="*/ 0 60000 65536"/>
                  <a:gd name="T14" fmla="*/ 0 60000 65536"/>
                  <a:gd name="T15" fmla="*/ 0 w 130"/>
                  <a:gd name="T16" fmla="*/ 0 h 428"/>
                  <a:gd name="T17" fmla="*/ 130 w 130"/>
                  <a:gd name="T18" fmla="*/ 428 h 428"/>
                </a:gdLst>
                <a:ahLst/>
                <a:cxnLst>
                  <a:cxn ang="T10">
                    <a:pos x="T0" y="T1"/>
                  </a:cxn>
                  <a:cxn ang="T11">
                    <a:pos x="T2" y="T3"/>
                  </a:cxn>
                  <a:cxn ang="T12">
                    <a:pos x="T4" y="T5"/>
                  </a:cxn>
                  <a:cxn ang="T13">
                    <a:pos x="T6" y="T7"/>
                  </a:cxn>
                  <a:cxn ang="T14">
                    <a:pos x="T8" y="T9"/>
                  </a:cxn>
                </a:cxnLst>
                <a:rect l="T15" t="T16" r="T17" b="T18"/>
                <a:pathLst>
                  <a:path w="130" h="428">
                    <a:moveTo>
                      <a:pt x="0" y="428"/>
                    </a:moveTo>
                    <a:lnTo>
                      <a:pt x="96" y="0"/>
                    </a:lnTo>
                    <a:lnTo>
                      <a:pt x="130" y="0"/>
                    </a:lnTo>
                    <a:lnTo>
                      <a:pt x="31" y="428"/>
                    </a:lnTo>
                    <a:lnTo>
                      <a:pt x="0" y="428"/>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53"/>
              <p:cNvSpPr>
                <a:spLocks/>
              </p:cNvSpPr>
              <p:nvPr/>
            </p:nvSpPr>
            <p:spPr bwMode="auto">
              <a:xfrm>
                <a:off x="898" y="182"/>
                <a:ext cx="24" cy="35"/>
              </a:xfrm>
              <a:custGeom>
                <a:avLst/>
                <a:gdLst>
                  <a:gd name="T0" fmla="*/ 0 w 49"/>
                  <a:gd name="T1" fmla="*/ 0 h 68"/>
                  <a:gd name="T2" fmla="*/ 0 w 49"/>
                  <a:gd name="T3" fmla="*/ 2 h 68"/>
                  <a:gd name="T4" fmla="*/ 0 w 49"/>
                  <a:gd name="T5" fmla="*/ 2 h 68"/>
                  <a:gd name="T6" fmla="*/ 0 w 49"/>
                  <a:gd name="T7" fmla="*/ 0 h 68"/>
                  <a:gd name="T8" fmla="*/ 0 w 49"/>
                  <a:gd name="T9" fmla="*/ 0 h 68"/>
                  <a:gd name="T10" fmla="*/ 0 60000 65536"/>
                  <a:gd name="T11" fmla="*/ 0 60000 65536"/>
                  <a:gd name="T12" fmla="*/ 0 60000 65536"/>
                  <a:gd name="T13" fmla="*/ 0 60000 65536"/>
                  <a:gd name="T14" fmla="*/ 0 60000 65536"/>
                  <a:gd name="T15" fmla="*/ 0 w 49"/>
                  <a:gd name="T16" fmla="*/ 0 h 68"/>
                  <a:gd name="T17" fmla="*/ 49 w 49"/>
                  <a:gd name="T18" fmla="*/ 68 h 68"/>
                </a:gdLst>
                <a:ahLst/>
                <a:cxnLst>
                  <a:cxn ang="T10">
                    <a:pos x="T0" y="T1"/>
                  </a:cxn>
                  <a:cxn ang="T11">
                    <a:pos x="T2" y="T3"/>
                  </a:cxn>
                  <a:cxn ang="T12">
                    <a:pos x="T4" y="T5"/>
                  </a:cxn>
                  <a:cxn ang="T13">
                    <a:pos x="T6" y="T7"/>
                  </a:cxn>
                  <a:cxn ang="T14">
                    <a:pos x="T8" y="T9"/>
                  </a:cxn>
                </a:cxnLst>
                <a:rect l="T15" t="T16" r="T17" b="T18"/>
                <a:pathLst>
                  <a:path w="49" h="68">
                    <a:moveTo>
                      <a:pt x="38" y="0"/>
                    </a:moveTo>
                    <a:lnTo>
                      <a:pt x="49" y="68"/>
                    </a:lnTo>
                    <a:lnTo>
                      <a:pt x="13" y="68"/>
                    </a:lnTo>
                    <a:lnTo>
                      <a:pt x="0" y="0"/>
                    </a:lnTo>
                    <a:lnTo>
                      <a:pt x="38"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54"/>
              <p:cNvSpPr>
                <a:spLocks/>
              </p:cNvSpPr>
              <p:nvPr/>
            </p:nvSpPr>
            <p:spPr bwMode="auto">
              <a:xfrm>
                <a:off x="846" y="182"/>
                <a:ext cx="24" cy="35"/>
              </a:xfrm>
              <a:custGeom>
                <a:avLst/>
                <a:gdLst>
                  <a:gd name="T0" fmla="*/ 0 w 49"/>
                  <a:gd name="T1" fmla="*/ 0 h 68"/>
                  <a:gd name="T2" fmla="*/ 0 w 49"/>
                  <a:gd name="T3" fmla="*/ 2 h 68"/>
                  <a:gd name="T4" fmla="*/ 0 w 49"/>
                  <a:gd name="T5" fmla="*/ 2 h 68"/>
                  <a:gd name="T6" fmla="*/ 0 w 49"/>
                  <a:gd name="T7" fmla="*/ 0 h 68"/>
                  <a:gd name="T8" fmla="*/ 0 w 49"/>
                  <a:gd name="T9" fmla="*/ 0 h 68"/>
                  <a:gd name="T10" fmla="*/ 0 60000 65536"/>
                  <a:gd name="T11" fmla="*/ 0 60000 65536"/>
                  <a:gd name="T12" fmla="*/ 0 60000 65536"/>
                  <a:gd name="T13" fmla="*/ 0 60000 65536"/>
                  <a:gd name="T14" fmla="*/ 0 60000 65536"/>
                  <a:gd name="T15" fmla="*/ 0 w 49"/>
                  <a:gd name="T16" fmla="*/ 0 h 68"/>
                  <a:gd name="T17" fmla="*/ 49 w 49"/>
                  <a:gd name="T18" fmla="*/ 68 h 68"/>
                </a:gdLst>
                <a:ahLst/>
                <a:cxnLst>
                  <a:cxn ang="T10">
                    <a:pos x="T0" y="T1"/>
                  </a:cxn>
                  <a:cxn ang="T11">
                    <a:pos x="T2" y="T3"/>
                  </a:cxn>
                  <a:cxn ang="T12">
                    <a:pos x="T4" y="T5"/>
                  </a:cxn>
                  <a:cxn ang="T13">
                    <a:pos x="T6" y="T7"/>
                  </a:cxn>
                  <a:cxn ang="T14">
                    <a:pos x="T8" y="T9"/>
                  </a:cxn>
                </a:cxnLst>
                <a:rect l="T15" t="T16" r="T17" b="T18"/>
                <a:pathLst>
                  <a:path w="49" h="68">
                    <a:moveTo>
                      <a:pt x="36" y="0"/>
                    </a:moveTo>
                    <a:lnTo>
                      <a:pt x="49" y="68"/>
                    </a:lnTo>
                    <a:lnTo>
                      <a:pt x="13" y="68"/>
                    </a:lnTo>
                    <a:lnTo>
                      <a:pt x="0" y="0"/>
                    </a:lnTo>
                    <a:lnTo>
                      <a:pt x="36"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55"/>
              <p:cNvSpPr>
                <a:spLocks/>
              </p:cNvSpPr>
              <p:nvPr/>
            </p:nvSpPr>
            <p:spPr bwMode="auto">
              <a:xfrm>
                <a:off x="793" y="182"/>
                <a:ext cx="23" cy="35"/>
              </a:xfrm>
              <a:custGeom>
                <a:avLst/>
                <a:gdLst>
                  <a:gd name="T0" fmla="*/ 1 w 46"/>
                  <a:gd name="T1" fmla="*/ 0 h 68"/>
                  <a:gd name="T2" fmla="*/ 1 w 46"/>
                  <a:gd name="T3" fmla="*/ 2 h 68"/>
                  <a:gd name="T4" fmla="*/ 1 w 46"/>
                  <a:gd name="T5" fmla="*/ 2 h 68"/>
                  <a:gd name="T6" fmla="*/ 0 w 46"/>
                  <a:gd name="T7" fmla="*/ 0 h 68"/>
                  <a:gd name="T8" fmla="*/ 1 w 46"/>
                  <a:gd name="T9" fmla="*/ 0 h 68"/>
                  <a:gd name="T10" fmla="*/ 0 60000 65536"/>
                  <a:gd name="T11" fmla="*/ 0 60000 65536"/>
                  <a:gd name="T12" fmla="*/ 0 60000 65536"/>
                  <a:gd name="T13" fmla="*/ 0 60000 65536"/>
                  <a:gd name="T14" fmla="*/ 0 60000 65536"/>
                  <a:gd name="T15" fmla="*/ 0 w 46"/>
                  <a:gd name="T16" fmla="*/ 0 h 68"/>
                  <a:gd name="T17" fmla="*/ 46 w 46"/>
                  <a:gd name="T18" fmla="*/ 68 h 68"/>
                </a:gdLst>
                <a:ahLst/>
                <a:cxnLst>
                  <a:cxn ang="T10">
                    <a:pos x="T0" y="T1"/>
                  </a:cxn>
                  <a:cxn ang="T11">
                    <a:pos x="T2" y="T3"/>
                  </a:cxn>
                  <a:cxn ang="T12">
                    <a:pos x="T4" y="T5"/>
                  </a:cxn>
                  <a:cxn ang="T13">
                    <a:pos x="T6" y="T7"/>
                  </a:cxn>
                  <a:cxn ang="T14">
                    <a:pos x="T8" y="T9"/>
                  </a:cxn>
                </a:cxnLst>
                <a:rect l="T15" t="T16" r="T17" b="T18"/>
                <a:pathLst>
                  <a:path w="46" h="68">
                    <a:moveTo>
                      <a:pt x="35" y="0"/>
                    </a:moveTo>
                    <a:lnTo>
                      <a:pt x="46" y="68"/>
                    </a:lnTo>
                    <a:lnTo>
                      <a:pt x="11" y="68"/>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56"/>
              <p:cNvSpPr>
                <a:spLocks/>
              </p:cNvSpPr>
              <p:nvPr/>
            </p:nvSpPr>
            <p:spPr bwMode="auto">
              <a:xfrm>
                <a:off x="741" y="182"/>
                <a:ext cx="22" cy="35"/>
              </a:xfrm>
              <a:custGeom>
                <a:avLst/>
                <a:gdLst>
                  <a:gd name="T0" fmla="*/ 1 w 43"/>
                  <a:gd name="T1" fmla="*/ 0 h 68"/>
                  <a:gd name="T2" fmla="*/ 1 w 43"/>
                  <a:gd name="T3" fmla="*/ 2 h 68"/>
                  <a:gd name="T4" fmla="*/ 1 w 43"/>
                  <a:gd name="T5" fmla="*/ 2 h 68"/>
                  <a:gd name="T6" fmla="*/ 0 w 43"/>
                  <a:gd name="T7" fmla="*/ 0 h 68"/>
                  <a:gd name="T8" fmla="*/ 1 w 43"/>
                  <a:gd name="T9" fmla="*/ 0 h 68"/>
                  <a:gd name="T10" fmla="*/ 0 60000 65536"/>
                  <a:gd name="T11" fmla="*/ 0 60000 65536"/>
                  <a:gd name="T12" fmla="*/ 0 60000 65536"/>
                  <a:gd name="T13" fmla="*/ 0 60000 65536"/>
                  <a:gd name="T14" fmla="*/ 0 60000 65536"/>
                  <a:gd name="T15" fmla="*/ 0 w 43"/>
                  <a:gd name="T16" fmla="*/ 0 h 68"/>
                  <a:gd name="T17" fmla="*/ 43 w 43"/>
                  <a:gd name="T18" fmla="*/ 68 h 68"/>
                </a:gdLst>
                <a:ahLst/>
                <a:cxnLst>
                  <a:cxn ang="T10">
                    <a:pos x="T0" y="T1"/>
                  </a:cxn>
                  <a:cxn ang="T11">
                    <a:pos x="T2" y="T3"/>
                  </a:cxn>
                  <a:cxn ang="T12">
                    <a:pos x="T4" y="T5"/>
                  </a:cxn>
                  <a:cxn ang="T13">
                    <a:pos x="T6" y="T7"/>
                  </a:cxn>
                  <a:cxn ang="T14">
                    <a:pos x="T8" y="T9"/>
                  </a:cxn>
                </a:cxnLst>
                <a:rect l="T15" t="T16" r="T17" b="T18"/>
                <a:pathLst>
                  <a:path w="43" h="68">
                    <a:moveTo>
                      <a:pt x="36" y="0"/>
                    </a:moveTo>
                    <a:lnTo>
                      <a:pt x="43" y="68"/>
                    </a:lnTo>
                    <a:lnTo>
                      <a:pt x="8" y="68"/>
                    </a:lnTo>
                    <a:lnTo>
                      <a:pt x="0" y="0"/>
                    </a:lnTo>
                    <a:lnTo>
                      <a:pt x="36"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57"/>
              <p:cNvSpPr>
                <a:spLocks/>
              </p:cNvSpPr>
              <p:nvPr/>
            </p:nvSpPr>
            <p:spPr bwMode="auto">
              <a:xfrm>
                <a:off x="688" y="182"/>
                <a:ext cx="21" cy="35"/>
              </a:xfrm>
              <a:custGeom>
                <a:avLst/>
                <a:gdLst>
                  <a:gd name="T0" fmla="*/ 1 w 40"/>
                  <a:gd name="T1" fmla="*/ 0 h 68"/>
                  <a:gd name="T2" fmla="*/ 1 w 40"/>
                  <a:gd name="T3" fmla="*/ 2 h 68"/>
                  <a:gd name="T4" fmla="*/ 1 w 40"/>
                  <a:gd name="T5" fmla="*/ 2 h 68"/>
                  <a:gd name="T6" fmla="*/ 0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35" y="0"/>
                    </a:moveTo>
                    <a:lnTo>
                      <a:pt x="40" y="68"/>
                    </a:lnTo>
                    <a:lnTo>
                      <a:pt x="7" y="68"/>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58"/>
              <p:cNvSpPr>
                <a:spLocks/>
              </p:cNvSpPr>
              <p:nvPr/>
            </p:nvSpPr>
            <p:spPr bwMode="auto">
              <a:xfrm>
                <a:off x="638" y="182"/>
                <a:ext cx="18" cy="35"/>
              </a:xfrm>
              <a:custGeom>
                <a:avLst/>
                <a:gdLst>
                  <a:gd name="T0" fmla="*/ 1 w 36"/>
                  <a:gd name="T1" fmla="*/ 0 h 68"/>
                  <a:gd name="T2" fmla="*/ 1 w 36"/>
                  <a:gd name="T3" fmla="*/ 2 h 68"/>
                  <a:gd name="T4" fmla="*/ 1 w 36"/>
                  <a:gd name="T5" fmla="*/ 2 h 68"/>
                  <a:gd name="T6" fmla="*/ 0 w 36"/>
                  <a:gd name="T7" fmla="*/ 0 h 68"/>
                  <a:gd name="T8" fmla="*/ 1 w 36"/>
                  <a:gd name="T9" fmla="*/ 0 h 68"/>
                  <a:gd name="T10" fmla="*/ 0 60000 65536"/>
                  <a:gd name="T11" fmla="*/ 0 60000 65536"/>
                  <a:gd name="T12" fmla="*/ 0 60000 65536"/>
                  <a:gd name="T13" fmla="*/ 0 60000 65536"/>
                  <a:gd name="T14" fmla="*/ 0 60000 65536"/>
                  <a:gd name="T15" fmla="*/ 0 w 36"/>
                  <a:gd name="T16" fmla="*/ 0 h 68"/>
                  <a:gd name="T17" fmla="*/ 36 w 36"/>
                  <a:gd name="T18" fmla="*/ 68 h 68"/>
                </a:gdLst>
                <a:ahLst/>
                <a:cxnLst>
                  <a:cxn ang="T10">
                    <a:pos x="T0" y="T1"/>
                  </a:cxn>
                  <a:cxn ang="T11">
                    <a:pos x="T2" y="T3"/>
                  </a:cxn>
                  <a:cxn ang="T12">
                    <a:pos x="T4" y="T5"/>
                  </a:cxn>
                  <a:cxn ang="T13">
                    <a:pos x="T6" y="T7"/>
                  </a:cxn>
                  <a:cxn ang="T14">
                    <a:pos x="T8" y="T9"/>
                  </a:cxn>
                </a:cxnLst>
                <a:rect l="T15" t="T16" r="T17" b="T18"/>
                <a:pathLst>
                  <a:path w="36" h="68">
                    <a:moveTo>
                      <a:pt x="34" y="0"/>
                    </a:moveTo>
                    <a:lnTo>
                      <a:pt x="36" y="68"/>
                    </a:lnTo>
                    <a:lnTo>
                      <a:pt x="2" y="68"/>
                    </a:lnTo>
                    <a:lnTo>
                      <a:pt x="0" y="0"/>
                    </a:lnTo>
                    <a:lnTo>
                      <a:pt x="34"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59"/>
              <p:cNvSpPr>
                <a:spLocks/>
              </p:cNvSpPr>
              <p:nvPr/>
            </p:nvSpPr>
            <p:spPr bwMode="auto">
              <a:xfrm>
                <a:off x="585" y="182"/>
                <a:ext cx="18" cy="35"/>
              </a:xfrm>
              <a:custGeom>
                <a:avLst/>
                <a:gdLst>
                  <a:gd name="T0" fmla="*/ 1 w 36"/>
                  <a:gd name="T1" fmla="*/ 0 h 68"/>
                  <a:gd name="T2" fmla="*/ 1 w 36"/>
                  <a:gd name="T3" fmla="*/ 2 h 68"/>
                  <a:gd name="T4" fmla="*/ 0 w 36"/>
                  <a:gd name="T5" fmla="*/ 2 h 68"/>
                  <a:gd name="T6" fmla="*/ 1 w 36"/>
                  <a:gd name="T7" fmla="*/ 0 h 68"/>
                  <a:gd name="T8" fmla="*/ 1 w 36"/>
                  <a:gd name="T9" fmla="*/ 0 h 68"/>
                  <a:gd name="T10" fmla="*/ 0 60000 65536"/>
                  <a:gd name="T11" fmla="*/ 0 60000 65536"/>
                  <a:gd name="T12" fmla="*/ 0 60000 65536"/>
                  <a:gd name="T13" fmla="*/ 0 60000 65536"/>
                  <a:gd name="T14" fmla="*/ 0 60000 65536"/>
                  <a:gd name="T15" fmla="*/ 0 w 36"/>
                  <a:gd name="T16" fmla="*/ 0 h 68"/>
                  <a:gd name="T17" fmla="*/ 36 w 36"/>
                  <a:gd name="T18" fmla="*/ 68 h 68"/>
                </a:gdLst>
                <a:ahLst/>
                <a:cxnLst>
                  <a:cxn ang="T10">
                    <a:pos x="T0" y="T1"/>
                  </a:cxn>
                  <a:cxn ang="T11">
                    <a:pos x="T2" y="T3"/>
                  </a:cxn>
                  <a:cxn ang="T12">
                    <a:pos x="T4" y="T5"/>
                  </a:cxn>
                  <a:cxn ang="T13">
                    <a:pos x="T6" y="T7"/>
                  </a:cxn>
                  <a:cxn ang="T14">
                    <a:pos x="T8" y="T9"/>
                  </a:cxn>
                </a:cxnLst>
                <a:rect l="T15" t="T16" r="T17" b="T18"/>
                <a:pathLst>
                  <a:path w="36" h="68">
                    <a:moveTo>
                      <a:pt x="36" y="0"/>
                    </a:moveTo>
                    <a:lnTo>
                      <a:pt x="34" y="68"/>
                    </a:lnTo>
                    <a:lnTo>
                      <a:pt x="0" y="68"/>
                    </a:lnTo>
                    <a:lnTo>
                      <a:pt x="2" y="0"/>
                    </a:lnTo>
                    <a:lnTo>
                      <a:pt x="36"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60"/>
              <p:cNvSpPr>
                <a:spLocks/>
              </p:cNvSpPr>
              <p:nvPr/>
            </p:nvSpPr>
            <p:spPr bwMode="auto">
              <a:xfrm>
                <a:off x="533" y="182"/>
                <a:ext cx="18" cy="35"/>
              </a:xfrm>
              <a:custGeom>
                <a:avLst/>
                <a:gdLst>
                  <a:gd name="T0" fmla="*/ 1 w 36"/>
                  <a:gd name="T1" fmla="*/ 0 h 68"/>
                  <a:gd name="T2" fmla="*/ 1 w 36"/>
                  <a:gd name="T3" fmla="*/ 2 h 68"/>
                  <a:gd name="T4" fmla="*/ 1 w 36"/>
                  <a:gd name="T5" fmla="*/ 2 h 68"/>
                  <a:gd name="T6" fmla="*/ 0 w 36"/>
                  <a:gd name="T7" fmla="*/ 0 h 68"/>
                  <a:gd name="T8" fmla="*/ 1 w 36"/>
                  <a:gd name="T9" fmla="*/ 0 h 68"/>
                  <a:gd name="T10" fmla="*/ 0 60000 65536"/>
                  <a:gd name="T11" fmla="*/ 0 60000 65536"/>
                  <a:gd name="T12" fmla="*/ 0 60000 65536"/>
                  <a:gd name="T13" fmla="*/ 0 60000 65536"/>
                  <a:gd name="T14" fmla="*/ 0 60000 65536"/>
                  <a:gd name="T15" fmla="*/ 0 w 36"/>
                  <a:gd name="T16" fmla="*/ 0 h 68"/>
                  <a:gd name="T17" fmla="*/ 36 w 36"/>
                  <a:gd name="T18" fmla="*/ 68 h 68"/>
                </a:gdLst>
                <a:ahLst/>
                <a:cxnLst>
                  <a:cxn ang="T10">
                    <a:pos x="T0" y="T1"/>
                  </a:cxn>
                  <a:cxn ang="T11">
                    <a:pos x="T2" y="T3"/>
                  </a:cxn>
                  <a:cxn ang="T12">
                    <a:pos x="T4" y="T5"/>
                  </a:cxn>
                  <a:cxn ang="T13">
                    <a:pos x="T6" y="T7"/>
                  </a:cxn>
                  <a:cxn ang="T14">
                    <a:pos x="T8" y="T9"/>
                  </a:cxn>
                </a:cxnLst>
                <a:rect l="T15" t="T16" r="T17" b="T18"/>
                <a:pathLst>
                  <a:path w="36" h="68">
                    <a:moveTo>
                      <a:pt x="34" y="0"/>
                    </a:moveTo>
                    <a:lnTo>
                      <a:pt x="36" y="68"/>
                    </a:lnTo>
                    <a:lnTo>
                      <a:pt x="2" y="68"/>
                    </a:lnTo>
                    <a:lnTo>
                      <a:pt x="0" y="0"/>
                    </a:lnTo>
                    <a:lnTo>
                      <a:pt x="34"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61"/>
              <p:cNvSpPr>
                <a:spLocks/>
              </p:cNvSpPr>
              <p:nvPr/>
            </p:nvSpPr>
            <p:spPr bwMode="auto">
              <a:xfrm>
                <a:off x="479" y="182"/>
                <a:ext cx="19" cy="35"/>
              </a:xfrm>
              <a:custGeom>
                <a:avLst/>
                <a:gdLst>
                  <a:gd name="T0" fmla="*/ 1 w 37"/>
                  <a:gd name="T1" fmla="*/ 0 h 68"/>
                  <a:gd name="T2" fmla="*/ 1 w 37"/>
                  <a:gd name="T3" fmla="*/ 2 h 68"/>
                  <a:gd name="T4" fmla="*/ 0 w 37"/>
                  <a:gd name="T5" fmla="*/ 2 h 68"/>
                  <a:gd name="T6" fmla="*/ 1 w 37"/>
                  <a:gd name="T7" fmla="*/ 0 h 68"/>
                  <a:gd name="T8" fmla="*/ 1 w 37"/>
                  <a:gd name="T9" fmla="*/ 0 h 68"/>
                  <a:gd name="T10" fmla="*/ 0 60000 65536"/>
                  <a:gd name="T11" fmla="*/ 0 60000 65536"/>
                  <a:gd name="T12" fmla="*/ 0 60000 65536"/>
                  <a:gd name="T13" fmla="*/ 0 60000 65536"/>
                  <a:gd name="T14" fmla="*/ 0 60000 65536"/>
                  <a:gd name="T15" fmla="*/ 0 w 37"/>
                  <a:gd name="T16" fmla="*/ 0 h 68"/>
                  <a:gd name="T17" fmla="*/ 37 w 37"/>
                  <a:gd name="T18" fmla="*/ 68 h 68"/>
                </a:gdLst>
                <a:ahLst/>
                <a:cxnLst>
                  <a:cxn ang="T10">
                    <a:pos x="T0" y="T1"/>
                  </a:cxn>
                  <a:cxn ang="T11">
                    <a:pos x="T2" y="T3"/>
                  </a:cxn>
                  <a:cxn ang="T12">
                    <a:pos x="T4" y="T5"/>
                  </a:cxn>
                  <a:cxn ang="T13">
                    <a:pos x="T6" y="T7"/>
                  </a:cxn>
                  <a:cxn ang="T14">
                    <a:pos x="T8" y="T9"/>
                  </a:cxn>
                </a:cxnLst>
                <a:rect l="T15" t="T16" r="T17" b="T18"/>
                <a:pathLst>
                  <a:path w="37" h="68">
                    <a:moveTo>
                      <a:pt x="37" y="0"/>
                    </a:moveTo>
                    <a:lnTo>
                      <a:pt x="33" y="68"/>
                    </a:lnTo>
                    <a:lnTo>
                      <a:pt x="0" y="68"/>
                    </a:lnTo>
                    <a:lnTo>
                      <a:pt x="3" y="0"/>
                    </a:lnTo>
                    <a:lnTo>
                      <a:pt x="37"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62"/>
              <p:cNvSpPr>
                <a:spLocks/>
              </p:cNvSpPr>
              <p:nvPr/>
            </p:nvSpPr>
            <p:spPr bwMode="auto">
              <a:xfrm>
                <a:off x="425" y="182"/>
                <a:ext cx="20" cy="35"/>
              </a:xfrm>
              <a:custGeom>
                <a:avLst/>
                <a:gdLst>
                  <a:gd name="T0" fmla="*/ 1 w 39"/>
                  <a:gd name="T1" fmla="*/ 0 h 68"/>
                  <a:gd name="T2" fmla="*/ 1 w 39"/>
                  <a:gd name="T3" fmla="*/ 2 h 68"/>
                  <a:gd name="T4" fmla="*/ 0 w 39"/>
                  <a:gd name="T5" fmla="*/ 2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39" y="0"/>
                    </a:moveTo>
                    <a:lnTo>
                      <a:pt x="33" y="68"/>
                    </a:lnTo>
                    <a:lnTo>
                      <a:pt x="0" y="68"/>
                    </a:lnTo>
                    <a:lnTo>
                      <a:pt x="5" y="0"/>
                    </a:lnTo>
                    <a:lnTo>
                      <a:pt x="39"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63"/>
              <p:cNvSpPr>
                <a:spLocks/>
              </p:cNvSpPr>
              <p:nvPr/>
            </p:nvSpPr>
            <p:spPr bwMode="auto">
              <a:xfrm>
                <a:off x="372" y="182"/>
                <a:ext cx="20" cy="35"/>
              </a:xfrm>
              <a:custGeom>
                <a:avLst/>
                <a:gdLst>
                  <a:gd name="T0" fmla="*/ 0 w 41"/>
                  <a:gd name="T1" fmla="*/ 0 h 68"/>
                  <a:gd name="T2" fmla="*/ 0 w 41"/>
                  <a:gd name="T3" fmla="*/ 2 h 68"/>
                  <a:gd name="T4" fmla="*/ 0 w 41"/>
                  <a:gd name="T5" fmla="*/ 2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41" y="0"/>
                    </a:moveTo>
                    <a:lnTo>
                      <a:pt x="34" y="68"/>
                    </a:lnTo>
                    <a:lnTo>
                      <a:pt x="0" y="68"/>
                    </a:lnTo>
                    <a:lnTo>
                      <a:pt x="9" y="0"/>
                    </a:lnTo>
                    <a:lnTo>
                      <a:pt x="41"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64"/>
              <p:cNvSpPr>
                <a:spLocks/>
              </p:cNvSpPr>
              <p:nvPr/>
            </p:nvSpPr>
            <p:spPr bwMode="auto">
              <a:xfrm>
                <a:off x="319" y="182"/>
                <a:ext cx="21" cy="35"/>
              </a:xfrm>
              <a:custGeom>
                <a:avLst/>
                <a:gdLst>
                  <a:gd name="T0" fmla="*/ 0 w 43"/>
                  <a:gd name="T1" fmla="*/ 0 h 68"/>
                  <a:gd name="T2" fmla="*/ 0 w 43"/>
                  <a:gd name="T3" fmla="*/ 2 h 68"/>
                  <a:gd name="T4" fmla="*/ 0 w 43"/>
                  <a:gd name="T5" fmla="*/ 2 h 68"/>
                  <a:gd name="T6" fmla="*/ 0 w 43"/>
                  <a:gd name="T7" fmla="*/ 0 h 68"/>
                  <a:gd name="T8" fmla="*/ 0 w 43"/>
                  <a:gd name="T9" fmla="*/ 0 h 68"/>
                  <a:gd name="T10" fmla="*/ 0 60000 65536"/>
                  <a:gd name="T11" fmla="*/ 0 60000 65536"/>
                  <a:gd name="T12" fmla="*/ 0 60000 65536"/>
                  <a:gd name="T13" fmla="*/ 0 60000 65536"/>
                  <a:gd name="T14" fmla="*/ 0 60000 65536"/>
                  <a:gd name="T15" fmla="*/ 0 w 43"/>
                  <a:gd name="T16" fmla="*/ 0 h 68"/>
                  <a:gd name="T17" fmla="*/ 43 w 43"/>
                  <a:gd name="T18" fmla="*/ 68 h 68"/>
                </a:gdLst>
                <a:ahLst/>
                <a:cxnLst>
                  <a:cxn ang="T10">
                    <a:pos x="T0" y="T1"/>
                  </a:cxn>
                  <a:cxn ang="T11">
                    <a:pos x="T2" y="T3"/>
                  </a:cxn>
                  <a:cxn ang="T12">
                    <a:pos x="T4" y="T5"/>
                  </a:cxn>
                  <a:cxn ang="T13">
                    <a:pos x="T6" y="T7"/>
                  </a:cxn>
                  <a:cxn ang="T14">
                    <a:pos x="T8" y="T9"/>
                  </a:cxn>
                </a:cxnLst>
                <a:rect l="T15" t="T16" r="T17" b="T18"/>
                <a:pathLst>
                  <a:path w="43" h="68">
                    <a:moveTo>
                      <a:pt x="43" y="0"/>
                    </a:moveTo>
                    <a:lnTo>
                      <a:pt x="32" y="68"/>
                    </a:lnTo>
                    <a:lnTo>
                      <a:pt x="0" y="68"/>
                    </a:lnTo>
                    <a:lnTo>
                      <a:pt x="10" y="0"/>
                    </a:lnTo>
                    <a:lnTo>
                      <a:pt x="43"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65"/>
              <p:cNvSpPr>
                <a:spLocks/>
              </p:cNvSpPr>
              <p:nvPr/>
            </p:nvSpPr>
            <p:spPr bwMode="auto">
              <a:xfrm>
                <a:off x="265" y="182"/>
                <a:ext cx="22" cy="35"/>
              </a:xfrm>
              <a:custGeom>
                <a:avLst/>
                <a:gdLst>
                  <a:gd name="T0" fmla="*/ 0 w 45"/>
                  <a:gd name="T1" fmla="*/ 0 h 68"/>
                  <a:gd name="T2" fmla="*/ 0 w 45"/>
                  <a:gd name="T3" fmla="*/ 2 h 68"/>
                  <a:gd name="T4" fmla="*/ 0 w 45"/>
                  <a:gd name="T5" fmla="*/ 2 h 68"/>
                  <a:gd name="T6" fmla="*/ 0 w 45"/>
                  <a:gd name="T7" fmla="*/ 0 h 68"/>
                  <a:gd name="T8" fmla="*/ 0 w 45"/>
                  <a:gd name="T9" fmla="*/ 0 h 68"/>
                  <a:gd name="T10" fmla="*/ 0 60000 65536"/>
                  <a:gd name="T11" fmla="*/ 0 60000 65536"/>
                  <a:gd name="T12" fmla="*/ 0 60000 65536"/>
                  <a:gd name="T13" fmla="*/ 0 60000 65536"/>
                  <a:gd name="T14" fmla="*/ 0 60000 65536"/>
                  <a:gd name="T15" fmla="*/ 0 w 45"/>
                  <a:gd name="T16" fmla="*/ 0 h 68"/>
                  <a:gd name="T17" fmla="*/ 45 w 45"/>
                  <a:gd name="T18" fmla="*/ 68 h 68"/>
                </a:gdLst>
                <a:ahLst/>
                <a:cxnLst>
                  <a:cxn ang="T10">
                    <a:pos x="T0" y="T1"/>
                  </a:cxn>
                  <a:cxn ang="T11">
                    <a:pos x="T2" y="T3"/>
                  </a:cxn>
                  <a:cxn ang="T12">
                    <a:pos x="T4" y="T5"/>
                  </a:cxn>
                  <a:cxn ang="T13">
                    <a:pos x="T6" y="T7"/>
                  </a:cxn>
                  <a:cxn ang="T14">
                    <a:pos x="T8" y="T9"/>
                  </a:cxn>
                </a:cxnLst>
                <a:rect l="T15" t="T16" r="T17" b="T18"/>
                <a:pathLst>
                  <a:path w="45" h="68">
                    <a:moveTo>
                      <a:pt x="45" y="0"/>
                    </a:moveTo>
                    <a:lnTo>
                      <a:pt x="32" y="68"/>
                    </a:lnTo>
                    <a:lnTo>
                      <a:pt x="0" y="68"/>
                    </a:lnTo>
                    <a:lnTo>
                      <a:pt x="13" y="0"/>
                    </a:lnTo>
                    <a:lnTo>
                      <a:pt x="4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66"/>
              <p:cNvSpPr>
                <a:spLocks/>
              </p:cNvSpPr>
              <p:nvPr/>
            </p:nvSpPr>
            <p:spPr bwMode="auto">
              <a:xfrm>
                <a:off x="211" y="182"/>
                <a:ext cx="24" cy="35"/>
              </a:xfrm>
              <a:custGeom>
                <a:avLst/>
                <a:gdLst>
                  <a:gd name="T0" fmla="*/ 1 w 48"/>
                  <a:gd name="T1" fmla="*/ 0 h 68"/>
                  <a:gd name="T2" fmla="*/ 1 w 48"/>
                  <a:gd name="T3" fmla="*/ 2 h 68"/>
                  <a:gd name="T4" fmla="*/ 0 w 48"/>
                  <a:gd name="T5" fmla="*/ 2 h 68"/>
                  <a:gd name="T6" fmla="*/ 1 w 48"/>
                  <a:gd name="T7" fmla="*/ 0 h 68"/>
                  <a:gd name="T8" fmla="*/ 1 w 48"/>
                  <a:gd name="T9" fmla="*/ 0 h 68"/>
                  <a:gd name="T10" fmla="*/ 0 60000 65536"/>
                  <a:gd name="T11" fmla="*/ 0 60000 65536"/>
                  <a:gd name="T12" fmla="*/ 0 60000 65536"/>
                  <a:gd name="T13" fmla="*/ 0 60000 65536"/>
                  <a:gd name="T14" fmla="*/ 0 60000 65536"/>
                  <a:gd name="T15" fmla="*/ 0 w 48"/>
                  <a:gd name="T16" fmla="*/ 0 h 68"/>
                  <a:gd name="T17" fmla="*/ 48 w 48"/>
                  <a:gd name="T18" fmla="*/ 68 h 68"/>
                </a:gdLst>
                <a:ahLst/>
                <a:cxnLst>
                  <a:cxn ang="T10">
                    <a:pos x="T0" y="T1"/>
                  </a:cxn>
                  <a:cxn ang="T11">
                    <a:pos x="T2" y="T3"/>
                  </a:cxn>
                  <a:cxn ang="T12">
                    <a:pos x="T4" y="T5"/>
                  </a:cxn>
                  <a:cxn ang="T13">
                    <a:pos x="T6" y="T7"/>
                  </a:cxn>
                  <a:cxn ang="T14">
                    <a:pos x="T8" y="T9"/>
                  </a:cxn>
                </a:cxnLst>
                <a:rect l="T15" t="T16" r="T17" b="T18"/>
                <a:pathLst>
                  <a:path w="48" h="68">
                    <a:moveTo>
                      <a:pt x="48" y="0"/>
                    </a:moveTo>
                    <a:lnTo>
                      <a:pt x="33" y="68"/>
                    </a:lnTo>
                    <a:lnTo>
                      <a:pt x="0" y="68"/>
                    </a:lnTo>
                    <a:lnTo>
                      <a:pt x="15" y="0"/>
                    </a:lnTo>
                    <a:lnTo>
                      <a:pt x="48"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67"/>
              <p:cNvSpPr>
                <a:spLocks/>
              </p:cNvSpPr>
              <p:nvPr/>
            </p:nvSpPr>
            <p:spPr bwMode="auto">
              <a:xfrm>
                <a:off x="905" y="283"/>
                <a:ext cx="28" cy="47"/>
              </a:xfrm>
              <a:custGeom>
                <a:avLst/>
                <a:gdLst>
                  <a:gd name="T0" fmla="*/ 1 w 56"/>
                  <a:gd name="T1" fmla="*/ 0 h 95"/>
                  <a:gd name="T2" fmla="*/ 1 w 56"/>
                  <a:gd name="T3" fmla="*/ 1 h 95"/>
                  <a:gd name="T4" fmla="*/ 1 w 56"/>
                  <a:gd name="T5" fmla="*/ 1 h 95"/>
                  <a:gd name="T6" fmla="*/ 0 w 56"/>
                  <a:gd name="T7" fmla="*/ 0 h 95"/>
                  <a:gd name="T8" fmla="*/ 1 w 56"/>
                  <a:gd name="T9" fmla="*/ 0 h 95"/>
                  <a:gd name="T10" fmla="*/ 0 60000 65536"/>
                  <a:gd name="T11" fmla="*/ 0 60000 65536"/>
                  <a:gd name="T12" fmla="*/ 0 60000 65536"/>
                  <a:gd name="T13" fmla="*/ 0 60000 65536"/>
                  <a:gd name="T14" fmla="*/ 0 60000 65536"/>
                  <a:gd name="T15" fmla="*/ 0 w 56"/>
                  <a:gd name="T16" fmla="*/ 0 h 95"/>
                  <a:gd name="T17" fmla="*/ 56 w 56"/>
                  <a:gd name="T18" fmla="*/ 95 h 95"/>
                </a:gdLst>
                <a:ahLst/>
                <a:cxnLst>
                  <a:cxn ang="T10">
                    <a:pos x="T0" y="T1"/>
                  </a:cxn>
                  <a:cxn ang="T11">
                    <a:pos x="T2" y="T3"/>
                  </a:cxn>
                  <a:cxn ang="T12">
                    <a:pos x="T4" y="T5"/>
                  </a:cxn>
                  <a:cxn ang="T13">
                    <a:pos x="T6" y="T7"/>
                  </a:cxn>
                  <a:cxn ang="T14">
                    <a:pos x="T8" y="T9"/>
                  </a:cxn>
                </a:cxnLst>
                <a:rect l="T15" t="T16" r="T17" b="T18"/>
                <a:pathLst>
                  <a:path w="56" h="95">
                    <a:moveTo>
                      <a:pt x="38" y="0"/>
                    </a:moveTo>
                    <a:lnTo>
                      <a:pt x="56" y="95"/>
                    </a:lnTo>
                    <a:lnTo>
                      <a:pt x="21" y="95"/>
                    </a:lnTo>
                    <a:lnTo>
                      <a:pt x="0" y="0"/>
                    </a:lnTo>
                    <a:lnTo>
                      <a:pt x="38"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68"/>
              <p:cNvSpPr>
                <a:spLocks/>
              </p:cNvSpPr>
              <p:nvPr/>
            </p:nvSpPr>
            <p:spPr bwMode="auto">
              <a:xfrm>
                <a:off x="800" y="283"/>
                <a:ext cx="33" cy="47"/>
              </a:xfrm>
              <a:custGeom>
                <a:avLst/>
                <a:gdLst>
                  <a:gd name="T0" fmla="*/ 1 w 66"/>
                  <a:gd name="T1" fmla="*/ 0 h 95"/>
                  <a:gd name="T2" fmla="*/ 1 w 66"/>
                  <a:gd name="T3" fmla="*/ 1 h 95"/>
                  <a:gd name="T4" fmla="*/ 1 w 66"/>
                  <a:gd name="T5" fmla="*/ 1 h 95"/>
                  <a:gd name="T6" fmla="*/ 0 w 66"/>
                  <a:gd name="T7" fmla="*/ 0 h 95"/>
                  <a:gd name="T8" fmla="*/ 1 w 66"/>
                  <a:gd name="T9" fmla="*/ 0 h 95"/>
                  <a:gd name="T10" fmla="*/ 0 60000 65536"/>
                  <a:gd name="T11" fmla="*/ 0 60000 65536"/>
                  <a:gd name="T12" fmla="*/ 0 60000 65536"/>
                  <a:gd name="T13" fmla="*/ 0 60000 65536"/>
                  <a:gd name="T14" fmla="*/ 0 60000 65536"/>
                  <a:gd name="T15" fmla="*/ 0 w 66"/>
                  <a:gd name="T16" fmla="*/ 0 h 95"/>
                  <a:gd name="T17" fmla="*/ 66 w 66"/>
                  <a:gd name="T18" fmla="*/ 95 h 95"/>
                </a:gdLst>
                <a:ahLst/>
                <a:cxnLst>
                  <a:cxn ang="T10">
                    <a:pos x="T0" y="T1"/>
                  </a:cxn>
                  <a:cxn ang="T11">
                    <a:pos x="T2" y="T3"/>
                  </a:cxn>
                  <a:cxn ang="T12">
                    <a:pos x="T4" y="T5"/>
                  </a:cxn>
                  <a:cxn ang="T13">
                    <a:pos x="T6" y="T7"/>
                  </a:cxn>
                  <a:cxn ang="T14">
                    <a:pos x="T8" y="T9"/>
                  </a:cxn>
                </a:cxnLst>
                <a:rect l="T15" t="T16" r="T17" b="T18"/>
                <a:pathLst>
                  <a:path w="66" h="95">
                    <a:moveTo>
                      <a:pt x="50" y="0"/>
                    </a:moveTo>
                    <a:lnTo>
                      <a:pt x="66" y="95"/>
                    </a:lnTo>
                    <a:lnTo>
                      <a:pt x="16" y="95"/>
                    </a:lnTo>
                    <a:lnTo>
                      <a:pt x="0" y="0"/>
                    </a:lnTo>
                    <a:lnTo>
                      <a:pt x="50"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69"/>
              <p:cNvSpPr>
                <a:spLocks/>
              </p:cNvSpPr>
              <p:nvPr/>
            </p:nvSpPr>
            <p:spPr bwMode="auto">
              <a:xfrm>
                <a:off x="712" y="283"/>
                <a:ext cx="25" cy="47"/>
              </a:xfrm>
              <a:custGeom>
                <a:avLst/>
                <a:gdLst>
                  <a:gd name="T0" fmla="*/ 1 w 48"/>
                  <a:gd name="T1" fmla="*/ 0 h 95"/>
                  <a:gd name="T2" fmla="*/ 1 w 48"/>
                  <a:gd name="T3" fmla="*/ 1 h 95"/>
                  <a:gd name="T4" fmla="*/ 1 w 48"/>
                  <a:gd name="T5" fmla="*/ 1 h 95"/>
                  <a:gd name="T6" fmla="*/ 0 w 48"/>
                  <a:gd name="T7" fmla="*/ 0 h 95"/>
                  <a:gd name="T8" fmla="*/ 1 w 48"/>
                  <a:gd name="T9" fmla="*/ 0 h 95"/>
                  <a:gd name="T10" fmla="*/ 0 60000 65536"/>
                  <a:gd name="T11" fmla="*/ 0 60000 65536"/>
                  <a:gd name="T12" fmla="*/ 0 60000 65536"/>
                  <a:gd name="T13" fmla="*/ 0 60000 65536"/>
                  <a:gd name="T14" fmla="*/ 0 60000 65536"/>
                  <a:gd name="T15" fmla="*/ 0 w 48"/>
                  <a:gd name="T16" fmla="*/ 0 h 95"/>
                  <a:gd name="T17" fmla="*/ 48 w 48"/>
                  <a:gd name="T18" fmla="*/ 95 h 95"/>
                </a:gdLst>
                <a:ahLst/>
                <a:cxnLst>
                  <a:cxn ang="T10">
                    <a:pos x="T0" y="T1"/>
                  </a:cxn>
                  <a:cxn ang="T11">
                    <a:pos x="T2" y="T3"/>
                  </a:cxn>
                  <a:cxn ang="T12">
                    <a:pos x="T4" y="T5"/>
                  </a:cxn>
                  <a:cxn ang="T13">
                    <a:pos x="T6" y="T7"/>
                  </a:cxn>
                  <a:cxn ang="T14">
                    <a:pos x="T8" y="T9"/>
                  </a:cxn>
                </a:cxnLst>
                <a:rect l="T15" t="T16" r="T17" b="T18"/>
                <a:pathLst>
                  <a:path w="48" h="95">
                    <a:moveTo>
                      <a:pt x="35" y="0"/>
                    </a:moveTo>
                    <a:lnTo>
                      <a:pt x="48" y="95"/>
                    </a:lnTo>
                    <a:lnTo>
                      <a:pt x="13" y="95"/>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70"/>
              <p:cNvSpPr>
                <a:spLocks/>
              </p:cNvSpPr>
              <p:nvPr/>
            </p:nvSpPr>
            <p:spPr bwMode="auto">
              <a:xfrm>
                <a:off x="293" y="283"/>
                <a:ext cx="23" cy="47"/>
              </a:xfrm>
              <a:custGeom>
                <a:avLst/>
                <a:gdLst>
                  <a:gd name="T0" fmla="*/ 0 w 47"/>
                  <a:gd name="T1" fmla="*/ 0 h 95"/>
                  <a:gd name="T2" fmla="*/ 0 w 47"/>
                  <a:gd name="T3" fmla="*/ 1 h 95"/>
                  <a:gd name="T4" fmla="*/ 0 w 47"/>
                  <a:gd name="T5" fmla="*/ 1 h 95"/>
                  <a:gd name="T6" fmla="*/ 0 w 47"/>
                  <a:gd name="T7" fmla="*/ 0 h 95"/>
                  <a:gd name="T8" fmla="*/ 0 w 47"/>
                  <a:gd name="T9" fmla="*/ 0 h 95"/>
                  <a:gd name="T10" fmla="*/ 0 60000 65536"/>
                  <a:gd name="T11" fmla="*/ 0 60000 65536"/>
                  <a:gd name="T12" fmla="*/ 0 60000 65536"/>
                  <a:gd name="T13" fmla="*/ 0 60000 65536"/>
                  <a:gd name="T14" fmla="*/ 0 60000 65536"/>
                  <a:gd name="T15" fmla="*/ 0 w 47"/>
                  <a:gd name="T16" fmla="*/ 0 h 95"/>
                  <a:gd name="T17" fmla="*/ 47 w 47"/>
                  <a:gd name="T18" fmla="*/ 95 h 95"/>
                </a:gdLst>
                <a:ahLst/>
                <a:cxnLst>
                  <a:cxn ang="T10">
                    <a:pos x="T0" y="T1"/>
                  </a:cxn>
                  <a:cxn ang="T11">
                    <a:pos x="T2" y="T3"/>
                  </a:cxn>
                  <a:cxn ang="T12">
                    <a:pos x="T4" y="T5"/>
                  </a:cxn>
                  <a:cxn ang="T13">
                    <a:pos x="T6" y="T7"/>
                  </a:cxn>
                  <a:cxn ang="T14">
                    <a:pos x="T8" y="T9"/>
                  </a:cxn>
                </a:cxnLst>
                <a:rect l="T15" t="T16" r="T17" b="T18"/>
                <a:pathLst>
                  <a:path w="47" h="95">
                    <a:moveTo>
                      <a:pt x="47" y="0"/>
                    </a:moveTo>
                    <a:lnTo>
                      <a:pt x="32" y="95"/>
                    </a:lnTo>
                    <a:lnTo>
                      <a:pt x="0" y="95"/>
                    </a:lnTo>
                    <a:lnTo>
                      <a:pt x="13" y="0"/>
                    </a:lnTo>
                    <a:lnTo>
                      <a:pt x="47"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71"/>
              <p:cNvSpPr>
                <a:spLocks/>
              </p:cNvSpPr>
              <p:nvPr/>
            </p:nvSpPr>
            <p:spPr bwMode="auto">
              <a:xfrm>
                <a:off x="185" y="283"/>
                <a:ext cx="27" cy="47"/>
              </a:xfrm>
              <a:custGeom>
                <a:avLst/>
                <a:gdLst>
                  <a:gd name="T0" fmla="*/ 1 w 54"/>
                  <a:gd name="T1" fmla="*/ 0 h 95"/>
                  <a:gd name="T2" fmla="*/ 1 w 54"/>
                  <a:gd name="T3" fmla="*/ 1 h 95"/>
                  <a:gd name="T4" fmla="*/ 0 w 54"/>
                  <a:gd name="T5" fmla="*/ 1 h 95"/>
                  <a:gd name="T6" fmla="*/ 1 w 54"/>
                  <a:gd name="T7" fmla="*/ 0 h 95"/>
                  <a:gd name="T8" fmla="*/ 1 w 54"/>
                  <a:gd name="T9" fmla="*/ 0 h 95"/>
                  <a:gd name="T10" fmla="*/ 0 60000 65536"/>
                  <a:gd name="T11" fmla="*/ 0 60000 65536"/>
                  <a:gd name="T12" fmla="*/ 0 60000 65536"/>
                  <a:gd name="T13" fmla="*/ 0 60000 65536"/>
                  <a:gd name="T14" fmla="*/ 0 60000 65536"/>
                  <a:gd name="T15" fmla="*/ 0 w 54"/>
                  <a:gd name="T16" fmla="*/ 0 h 95"/>
                  <a:gd name="T17" fmla="*/ 54 w 54"/>
                  <a:gd name="T18" fmla="*/ 95 h 95"/>
                </a:gdLst>
                <a:ahLst/>
                <a:cxnLst>
                  <a:cxn ang="T10">
                    <a:pos x="T0" y="T1"/>
                  </a:cxn>
                  <a:cxn ang="T11">
                    <a:pos x="T2" y="T3"/>
                  </a:cxn>
                  <a:cxn ang="T12">
                    <a:pos x="T4" y="T5"/>
                  </a:cxn>
                  <a:cxn ang="T13">
                    <a:pos x="T6" y="T7"/>
                  </a:cxn>
                  <a:cxn ang="T14">
                    <a:pos x="T8" y="T9"/>
                  </a:cxn>
                </a:cxnLst>
                <a:rect l="T15" t="T16" r="T17" b="T18"/>
                <a:pathLst>
                  <a:path w="54" h="95">
                    <a:moveTo>
                      <a:pt x="54" y="0"/>
                    </a:moveTo>
                    <a:lnTo>
                      <a:pt x="31" y="95"/>
                    </a:lnTo>
                    <a:lnTo>
                      <a:pt x="0" y="95"/>
                    </a:lnTo>
                    <a:lnTo>
                      <a:pt x="22" y="0"/>
                    </a:lnTo>
                    <a:lnTo>
                      <a:pt x="54"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72"/>
              <p:cNvSpPr>
                <a:spLocks/>
              </p:cNvSpPr>
              <p:nvPr/>
            </p:nvSpPr>
            <p:spPr bwMode="auto">
              <a:xfrm>
                <a:off x="910" y="232"/>
                <a:ext cx="25" cy="35"/>
              </a:xfrm>
              <a:custGeom>
                <a:avLst/>
                <a:gdLst>
                  <a:gd name="T0" fmla="*/ 1 w 50"/>
                  <a:gd name="T1" fmla="*/ 0 h 69"/>
                  <a:gd name="T2" fmla="*/ 1 w 50"/>
                  <a:gd name="T3" fmla="*/ 2 h 69"/>
                  <a:gd name="T4" fmla="*/ 1 w 50"/>
                  <a:gd name="T5" fmla="*/ 2 h 69"/>
                  <a:gd name="T6" fmla="*/ 0 w 50"/>
                  <a:gd name="T7" fmla="*/ 0 h 69"/>
                  <a:gd name="T8" fmla="*/ 1 w 50"/>
                  <a:gd name="T9" fmla="*/ 0 h 69"/>
                  <a:gd name="T10" fmla="*/ 0 60000 65536"/>
                  <a:gd name="T11" fmla="*/ 0 60000 65536"/>
                  <a:gd name="T12" fmla="*/ 0 60000 65536"/>
                  <a:gd name="T13" fmla="*/ 0 60000 65536"/>
                  <a:gd name="T14" fmla="*/ 0 60000 65536"/>
                  <a:gd name="T15" fmla="*/ 0 w 50"/>
                  <a:gd name="T16" fmla="*/ 0 h 69"/>
                  <a:gd name="T17" fmla="*/ 50 w 50"/>
                  <a:gd name="T18" fmla="*/ 69 h 69"/>
                </a:gdLst>
                <a:ahLst/>
                <a:cxnLst>
                  <a:cxn ang="T10">
                    <a:pos x="T0" y="T1"/>
                  </a:cxn>
                  <a:cxn ang="T11">
                    <a:pos x="T2" y="T3"/>
                  </a:cxn>
                  <a:cxn ang="T12">
                    <a:pos x="T4" y="T5"/>
                  </a:cxn>
                  <a:cxn ang="T13">
                    <a:pos x="T6" y="T7"/>
                  </a:cxn>
                  <a:cxn ang="T14">
                    <a:pos x="T8" y="T9"/>
                  </a:cxn>
                </a:cxnLst>
                <a:rect l="T15" t="T16" r="T17" b="T18"/>
                <a:pathLst>
                  <a:path w="50" h="69">
                    <a:moveTo>
                      <a:pt x="37" y="0"/>
                    </a:moveTo>
                    <a:lnTo>
                      <a:pt x="50" y="69"/>
                    </a:lnTo>
                    <a:lnTo>
                      <a:pt x="13" y="69"/>
                    </a:lnTo>
                    <a:lnTo>
                      <a:pt x="0" y="0"/>
                    </a:lnTo>
                    <a:lnTo>
                      <a:pt x="37"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73"/>
              <p:cNvSpPr>
                <a:spLocks/>
              </p:cNvSpPr>
              <p:nvPr/>
            </p:nvSpPr>
            <p:spPr bwMode="auto">
              <a:xfrm>
                <a:off x="858" y="232"/>
                <a:ext cx="24" cy="35"/>
              </a:xfrm>
              <a:custGeom>
                <a:avLst/>
                <a:gdLst>
                  <a:gd name="T0" fmla="*/ 1 w 48"/>
                  <a:gd name="T1" fmla="*/ 0 h 69"/>
                  <a:gd name="T2" fmla="*/ 1 w 48"/>
                  <a:gd name="T3" fmla="*/ 2 h 69"/>
                  <a:gd name="T4" fmla="*/ 1 w 48"/>
                  <a:gd name="T5" fmla="*/ 2 h 69"/>
                  <a:gd name="T6" fmla="*/ 0 w 48"/>
                  <a:gd name="T7" fmla="*/ 0 h 69"/>
                  <a:gd name="T8" fmla="*/ 1 w 48"/>
                  <a:gd name="T9" fmla="*/ 0 h 69"/>
                  <a:gd name="T10" fmla="*/ 0 60000 65536"/>
                  <a:gd name="T11" fmla="*/ 0 60000 65536"/>
                  <a:gd name="T12" fmla="*/ 0 60000 65536"/>
                  <a:gd name="T13" fmla="*/ 0 60000 65536"/>
                  <a:gd name="T14" fmla="*/ 0 60000 65536"/>
                  <a:gd name="T15" fmla="*/ 0 w 48"/>
                  <a:gd name="T16" fmla="*/ 0 h 69"/>
                  <a:gd name="T17" fmla="*/ 48 w 48"/>
                  <a:gd name="T18" fmla="*/ 69 h 69"/>
                </a:gdLst>
                <a:ahLst/>
                <a:cxnLst>
                  <a:cxn ang="T10">
                    <a:pos x="T0" y="T1"/>
                  </a:cxn>
                  <a:cxn ang="T11">
                    <a:pos x="T2" y="T3"/>
                  </a:cxn>
                  <a:cxn ang="T12">
                    <a:pos x="T4" y="T5"/>
                  </a:cxn>
                  <a:cxn ang="T13">
                    <a:pos x="T6" y="T7"/>
                  </a:cxn>
                  <a:cxn ang="T14">
                    <a:pos x="T8" y="T9"/>
                  </a:cxn>
                </a:cxnLst>
                <a:rect l="T15" t="T16" r="T17" b="T18"/>
                <a:pathLst>
                  <a:path w="48" h="69">
                    <a:moveTo>
                      <a:pt x="35" y="0"/>
                    </a:moveTo>
                    <a:lnTo>
                      <a:pt x="48" y="69"/>
                    </a:lnTo>
                    <a:lnTo>
                      <a:pt x="13" y="69"/>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74"/>
              <p:cNvSpPr>
                <a:spLocks/>
              </p:cNvSpPr>
              <p:nvPr/>
            </p:nvSpPr>
            <p:spPr bwMode="auto">
              <a:xfrm>
                <a:off x="806" y="232"/>
                <a:ext cx="23" cy="35"/>
              </a:xfrm>
              <a:custGeom>
                <a:avLst/>
                <a:gdLst>
                  <a:gd name="T0" fmla="*/ 1 w 44"/>
                  <a:gd name="T1" fmla="*/ 0 h 69"/>
                  <a:gd name="T2" fmla="*/ 1 w 44"/>
                  <a:gd name="T3" fmla="*/ 2 h 69"/>
                  <a:gd name="T4" fmla="*/ 1 w 44"/>
                  <a:gd name="T5" fmla="*/ 2 h 69"/>
                  <a:gd name="T6" fmla="*/ 0 w 44"/>
                  <a:gd name="T7" fmla="*/ 0 h 69"/>
                  <a:gd name="T8" fmla="*/ 1 w 44"/>
                  <a:gd name="T9" fmla="*/ 0 h 69"/>
                  <a:gd name="T10" fmla="*/ 0 60000 65536"/>
                  <a:gd name="T11" fmla="*/ 0 60000 65536"/>
                  <a:gd name="T12" fmla="*/ 0 60000 65536"/>
                  <a:gd name="T13" fmla="*/ 0 60000 65536"/>
                  <a:gd name="T14" fmla="*/ 0 60000 65536"/>
                  <a:gd name="T15" fmla="*/ 0 w 44"/>
                  <a:gd name="T16" fmla="*/ 0 h 69"/>
                  <a:gd name="T17" fmla="*/ 44 w 44"/>
                  <a:gd name="T18" fmla="*/ 69 h 69"/>
                </a:gdLst>
                <a:ahLst/>
                <a:cxnLst>
                  <a:cxn ang="T10">
                    <a:pos x="T0" y="T1"/>
                  </a:cxn>
                  <a:cxn ang="T11">
                    <a:pos x="T2" y="T3"/>
                  </a:cxn>
                  <a:cxn ang="T12">
                    <a:pos x="T4" y="T5"/>
                  </a:cxn>
                  <a:cxn ang="T13">
                    <a:pos x="T6" y="T7"/>
                  </a:cxn>
                  <a:cxn ang="T14">
                    <a:pos x="T8" y="T9"/>
                  </a:cxn>
                </a:cxnLst>
                <a:rect l="T15" t="T16" r="T17" b="T18"/>
                <a:pathLst>
                  <a:path w="44" h="69">
                    <a:moveTo>
                      <a:pt x="33" y="0"/>
                    </a:moveTo>
                    <a:lnTo>
                      <a:pt x="44" y="69"/>
                    </a:lnTo>
                    <a:lnTo>
                      <a:pt x="9" y="69"/>
                    </a:lnTo>
                    <a:lnTo>
                      <a:pt x="0" y="0"/>
                    </a:lnTo>
                    <a:lnTo>
                      <a:pt x="33"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75"/>
              <p:cNvSpPr>
                <a:spLocks/>
              </p:cNvSpPr>
              <p:nvPr/>
            </p:nvSpPr>
            <p:spPr bwMode="auto">
              <a:xfrm>
                <a:off x="753" y="232"/>
                <a:ext cx="22" cy="35"/>
              </a:xfrm>
              <a:custGeom>
                <a:avLst/>
                <a:gdLst>
                  <a:gd name="T0" fmla="*/ 1 w 42"/>
                  <a:gd name="T1" fmla="*/ 0 h 69"/>
                  <a:gd name="T2" fmla="*/ 1 w 42"/>
                  <a:gd name="T3" fmla="*/ 2 h 69"/>
                  <a:gd name="T4" fmla="*/ 1 w 42"/>
                  <a:gd name="T5" fmla="*/ 2 h 69"/>
                  <a:gd name="T6" fmla="*/ 0 w 42"/>
                  <a:gd name="T7" fmla="*/ 0 h 69"/>
                  <a:gd name="T8" fmla="*/ 1 w 42"/>
                  <a:gd name="T9" fmla="*/ 0 h 69"/>
                  <a:gd name="T10" fmla="*/ 0 60000 65536"/>
                  <a:gd name="T11" fmla="*/ 0 60000 65536"/>
                  <a:gd name="T12" fmla="*/ 0 60000 65536"/>
                  <a:gd name="T13" fmla="*/ 0 60000 65536"/>
                  <a:gd name="T14" fmla="*/ 0 60000 65536"/>
                  <a:gd name="T15" fmla="*/ 0 w 42"/>
                  <a:gd name="T16" fmla="*/ 0 h 69"/>
                  <a:gd name="T17" fmla="*/ 42 w 42"/>
                  <a:gd name="T18" fmla="*/ 69 h 69"/>
                </a:gdLst>
                <a:ahLst/>
                <a:cxnLst>
                  <a:cxn ang="T10">
                    <a:pos x="T0" y="T1"/>
                  </a:cxn>
                  <a:cxn ang="T11">
                    <a:pos x="T2" y="T3"/>
                  </a:cxn>
                  <a:cxn ang="T12">
                    <a:pos x="T4" y="T5"/>
                  </a:cxn>
                  <a:cxn ang="T13">
                    <a:pos x="T6" y="T7"/>
                  </a:cxn>
                  <a:cxn ang="T14">
                    <a:pos x="T8" y="T9"/>
                  </a:cxn>
                </a:cxnLst>
                <a:rect l="T15" t="T16" r="T17" b="T18"/>
                <a:pathLst>
                  <a:path w="42" h="69">
                    <a:moveTo>
                      <a:pt x="35" y="0"/>
                    </a:moveTo>
                    <a:lnTo>
                      <a:pt x="42" y="69"/>
                    </a:lnTo>
                    <a:lnTo>
                      <a:pt x="7" y="69"/>
                    </a:lnTo>
                    <a:lnTo>
                      <a:pt x="0"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76"/>
              <p:cNvSpPr>
                <a:spLocks/>
              </p:cNvSpPr>
              <p:nvPr/>
            </p:nvSpPr>
            <p:spPr bwMode="auto">
              <a:xfrm>
                <a:off x="701" y="232"/>
                <a:ext cx="20" cy="35"/>
              </a:xfrm>
              <a:custGeom>
                <a:avLst/>
                <a:gdLst>
                  <a:gd name="T0" fmla="*/ 1 w 39"/>
                  <a:gd name="T1" fmla="*/ 0 h 69"/>
                  <a:gd name="T2" fmla="*/ 1 w 39"/>
                  <a:gd name="T3" fmla="*/ 2 h 69"/>
                  <a:gd name="T4" fmla="*/ 1 w 39"/>
                  <a:gd name="T5" fmla="*/ 2 h 69"/>
                  <a:gd name="T6" fmla="*/ 0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33" y="0"/>
                    </a:moveTo>
                    <a:lnTo>
                      <a:pt x="39" y="69"/>
                    </a:lnTo>
                    <a:lnTo>
                      <a:pt x="5" y="69"/>
                    </a:lnTo>
                    <a:lnTo>
                      <a:pt x="0" y="0"/>
                    </a:lnTo>
                    <a:lnTo>
                      <a:pt x="33"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77"/>
              <p:cNvSpPr>
                <a:spLocks/>
              </p:cNvSpPr>
              <p:nvPr/>
            </p:nvSpPr>
            <p:spPr bwMode="auto">
              <a:xfrm>
                <a:off x="650" y="232"/>
                <a:ext cx="18" cy="35"/>
              </a:xfrm>
              <a:custGeom>
                <a:avLst/>
                <a:gdLst>
                  <a:gd name="T0" fmla="*/ 1 w 36"/>
                  <a:gd name="T1" fmla="*/ 0 h 69"/>
                  <a:gd name="T2" fmla="*/ 1 w 36"/>
                  <a:gd name="T3" fmla="*/ 2 h 69"/>
                  <a:gd name="T4" fmla="*/ 1 w 36"/>
                  <a:gd name="T5" fmla="*/ 2 h 69"/>
                  <a:gd name="T6" fmla="*/ 0 w 36"/>
                  <a:gd name="T7" fmla="*/ 0 h 69"/>
                  <a:gd name="T8" fmla="*/ 1 w 36"/>
                  <a:gd name="T9" fmla="*/ 0 h 69"/>
                  <a:gd name="T10" fmla="*/ 0 60000 65536"/>
                  <a:gd name="T11" fmla="*/ 0 60000 65536"/>
                  <a:gd name="T12" fmla="*/ 0 60000 65536"/>
                  <a:gd name="T13" fmla="*/ 0 60000 65536"/>
                  <a:gd name="T14" fmla="*/ 0 60000 65536"/>
                  <a:gd name="T15" fmla="*/ 0 w 36"/>
                  <a:gd name="T16" fmla="*/ 0 h 69"/>
                  <a:gd name="T17" fmla="*/ 36 w 36"/>
                  <a:gd name="T18" fmla="*/ 69 h 69"/>
                </a:gdLst>
                <a:ahLst/>
                <a:cxnLst>
                  <a:cxn ang="T10">
                    <a:pos x="T0" y="T1"/>
                  </a:cxn>
                  <a:cxn ang="T11">
                    <a:pos x="T2" y="T3"/>
                  </a:cxn>
                  <a:cxn ang="T12">
                    <a:pos x="T4" y="T5"/>
                  </a:cxn>
                  <a:cxn ang="T13">
                    <a:pos x="T6" y="T7"/>
                  </a:cxn>
                  <a:cxn ang="T14">
                    <a:pos x="T8" y="T9"/>
                  </a:cxn>
                </a:cxnLst>
                <a:rect l="T15" t="T16" r="T17" b="T18"/>
                <a:pathLst>
                  <a:path w="36" h="69">
                    <a:moveTo>
                      <a:pt x="34" y="0"/>
                    </a:moveTo>
                    <a:lnTo>
                      <a:pt x="36" y="69"/>
                    </a:lnTo>
                    <a:lnTo>
                      <a:pt x="2" y="69"/>
                    </a:lnTo>
                    <a:lnTo>
                      <a:pt x="0" y="0"/>
                    </a:lnTo>
                    <a:lnTo>
                      <a:pt x="34"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78"/>
              <p:cNvSpPr>
                <a:spLocks/>
              </p:cNvSpPr>
              <p:nvPr/>
            </p:nvSpPr>
            <p:spPr bwMode="auto">
              <a:xfrm>
                <a:off x="597" y="232"/>
                <a:ext cx="18" cy="35"/>
              </a:xfrm>
              <a:custGeom>
                <a:avLst/>
                <a:gdLst>
                  <a:gd name="T0" fmla="*/ 1 w 35"/>
                  <a:gd name="T1" fmla="*/ 0 h 69"/>
                  <a:gd name="T2" fmla="*/ 1 w 35"/>
                  <a:gd name="T3" fmla="*/ 2 h 69"/>
                  <a:gd name="T4" fmla="*/ 0 w 35"/>
                  <a:gd name="T5" fmla="*/ 2 h 69"/>
                  <a:gd name="T6" fmla="*/ 1 w 35"/>
                  <a:gd name="T7" fmla="*/ 0 h 69"/>
                  <a:gd name="T8" fmla="*/ 1 w 35"/>
                  <a:gd name="T9" fmla="*/ 0 h 69"/>
                  <a:gd name="T10" fmla="*/ 0 60000 65536"/>
                  <a:gd name="T11" fmla="*/ 0 60000 65536"/>
                  <a:gd name="T12" fmla="*/ 0 60000 65536"/>
                  <a:gd name="T13" fmla="*/ 0 60000 65536"/>
                  <a:gd name="T14" fmla="*/ 0 60000 65536"/>
                  <a:gd name="T15" fmla="*/ 0 w 35"/>
                  <a:gd name="T16" fmla="*/ 0 h 69"/>
                  <a:gd name="T17" fmla="*/ 35 w 35"/>
                  <a:gd name="T18" fmla="*/ 69 h 69"/>
                </a:gdLst>
                <a:ahLst/>
                <a:cxnLst>
                  <a:cxn ang="T10">
                    <a:pos x="T0" y="T1"/>
                  </a:cxn>
                  <a:cxn ang="T11">
                    <a:pos x="T2" y="T3"/>
                  </a:cxn>
                  <a:cxn ang="T12">
                    <a:pos x="T4" y="T5"/>
                  </a:cxn>
                  <a:cxn ang="T13">
                    <a:pos x="T6" y="T7"/>
                  </a:cxn>
                  <a:cxn ang="T14">
                    <a:pos x="T8" y="T9"/>
                  </a:cxn>
                </a:cxnLst>
                <a:rect l="T15" t="T16" r="T17" b="T18"/>
                <a:pathLst>
                  <a:path w="35" h="69">
                    <a:moveTo>
                      <a:pt x="35" y="0"/>
                    </a:moveTo>
                    <a:lnTo>
                      <a:pt x="35" y="69"/>
                    </a:lnTo>
                    <a:lnTo>
                      <a:pt x="0" y="69"/>
                    </a:lnTo>
                    <a:lnTo>
                      <a:pt x="1" y="0"/>
                    </a:lnTo>
                    <a:lnTo>
                      <a:pt x="35"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79"/>
              <p:cNvSpPr>
                <a:spLocks/>
              </p:cNvSpPr>
              <p:nvPr/>
            </p:nvSpPr>
            <p:spPr bwMode="auto">
              <a:xfrm>
                <a:off x="545" y="232"/>
                <a:ext cx="18" cy="35"/>
              </a:xfrm>
              <a:custGeom>
                <a:avLst/>
                <a:gdLst>
                  <a:gd name="T0" fmla="*/ 1 w 35"/>
                  <a:gd name="T1" fmla="*/ 0 h 69"/>
                  <a:gd name="T2" fmla="*/ 1 w 35"/>
                  <a:gd name="T3" fmla="*/ 2 h 69"/>
                  <a:gd name="T4" fmla="*/ 1 w 35"/>
                  <a:gd name="T5" fmla="*/ 2 h 69"/>
                  <a:gd name="T6" fmla="*/ 0 w 35"/>
                  <a:gd name="T7" fmla="*/ 0 h 69"/>
                  <a:gd name="T8" fmla="*/ 1 w 35"/>
                  <a:gd name="T9" fmla="*/ 0 h 69"/>
                  <a:gd name="T10" fmla="*/ 0 60000 65536"/>
                  <a:gd name="T11" fmla="*/ 0 60000 65536"/>
                  <a:gd name="T12" fmla="*/ 0 60000 65536"/>
                  <a:gd name="T13" fmla="*/ 0 60000 65536"/>
                  <a:gd name="T14" fmla="*/ 0 60000 65536"/>
                  <a:gd name="T15" fmla="*/ 0 w 35"/>
                  <a:gd name="T16" fmla="*/ 0 h 69"/>
                  <a:gd name="T17" fmla="*/ 35 w 35"/>
                  <a:gd name="T18" fmla="*/ 69 h 69"/>
                </a:gdLst>
                <a:ahLst/>
                <a:cxnLst>
                  <a:cxn ang="T10">
                    <a:pos x="T0" y="T1"/>
                  </a:cxn>
                  <a:cxn ang="T11">
                    <a:pos x="T2" y="T3"/>
                  </a:cxn>
                  <a:cxn ang="T12">
                    <a:pos x="T4" y="T5"/>
                  </a:cxn>
                  <a:cxn ang="T13">
                    <a:pos x="T6" y="T7"/>
                  </a:cxn>
                  <a:cxn ang="T14">
                    <a:pos x="T8" y="T9"/>
                  </a:cxn>
                </a:cxnLst>
                <a:rect l="T15" t="T16" r="T17" b="T18"/>
                <a:pathLst>
                  <a:path w="35" h="69">
                    <a:moveTo>
                      <a:pt x="33" y="0"/>
                    </a:moveTo>
                    <a:lnTo>
                      <a:pt x="35" y="69"/>
                    </a:lnTo>
                    <a:lnTo>
                      <a:pt x="1" y="69"/>
                    </a:lnTo>
                    <a:lnTo>
                      <a:pt x="0" y="0"/>
                    </a:lnTo>
                    <a:lnTo>
                      <a:pt x="33"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80"/>
              <p:cNvSpPr>
                <a:spLocks/>
              </p:cNvSpPr>
              <p:nvPr/>
            </p:nvSpPr>
            <p:spPr bwMode="auto">
              <a:xfrm>
                <a:off x="491" y="232"/>
                <a:ext cx="19" cy="35"/>
              </a:xfrm>
              <a:custGeom>
                <a:avLst/>
                <a:gdLst>
                  <a:gd name="T0" fmla="*/ 1 w 37"/>
                  <a:gd name="T1" fmla="*/ 0 h 69"/>
                  <a:gd name="T2" fmla="*/ 1 w 37"/>
                  <a:gd name="T3" fmla="*/ 2 h 69"/>
                  <a:gd name="T4" fmla="*/ 0 w 37"/>
                  <a:gd name="T5" fmla="*/ 2 h 69"/>
                  <a:gd name="T6" fmla="*/ 1 w 37"/>
                  <a:gd name="T7" fmla="*/ 0 h 69"/>
                  <a:gd name="T8" fmla="*/ 1 w 37"/>
                  <a:gd name="T9" fmla="*/ 0 h 69"/>
                  <a:gd name="T10" fmla="*/ 0 60000 65536"/>
                  <a:gd name="T11" fmla="*/ 0 60000 65536"/>
                  <a:gd name="T12" fmla="*/ 0 60000 65536"/>
                  <a:gd name="T13" fmla="*/ 0 60000 65536"/>
                  <a:gd name="T14" fmla="*/ 0 60000 65536"/>
                  <a:gd name="T15" fmla="*/ 0 w 37"/>
                  <a:gd name="T16" fmla="*/ 0 h 69"/>
                  <a:gd name="T17" fmla="*/ 37 w 37"/>
                  <a:gd name="T18" fmla="*/ 69 h 69"/>
                </a:gdLst>
                <a:ahLst/>
                <a:cxnLst>
                  <a:cxn ang="T10">
                    <a:pos x="T0" y="T1"/>
                  </a:cxn>
                  <a:cxn ang="T11">
                    <a:pos x="T2" y="T3"/>
                  </a:cxn>
                  <a:cxn ang="T12">
                    <a:pos x="T4" y="T5"/>
                  </a:cxn>
                  <a:cxn ang="T13">
                    <a:pos x="T6" y="T7"/>
                  </a:cxn>
                  <a:cxn ang="T14">
                    <a:pos x="T8" y="T9"/>
                  </a:cxn>
                </a:cxnLst>
                <a:rect l="T15" t="T16" r="T17" b="T18"/>
                <a:pathLst>
                  <a:path w="37" h="69">
                    <a:moveTo>
                      <a:pt x="37" y="0"/>
                    </a:moveTo>
                    <a:lnTo>
                      <a:pt x="33" y="69"/>
                    </a:lnTo>
                    <a:lnTo>
                      <a:pt x="0" y="69"/>
                    </a:lnTo>
                    <a:lnTo>
                      <a:pt x="3" y="0"/>
                    </a:lnTo>
                    <a:lnTo>
                      <a:pt x="37"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81"/>
              <p:cNvSpPr>
                <a:spLocks/>
              </p:cNvSpPr>
              <p:nvPr/>
            </p:nvSpPr>
            <p:spPr bwMode="auto">
              <a:xfrm>
                <a:off x="438" y="232"/>
                <a:ext cx="19" cy="35"/>
              </a:xfrm>
              <a:custGeom>
                <a:avLst/>
                <a:gdLst>
                  <a:gd name="T0" fmla="*/ 0 w 39"/>
                  <a:gd name="T1" fmla="*/ 0 h 69"/>
                  <a:gd name="T2" fmla="*/ 0 w 39"/>
                  <a:gd name="T3" fmla="*/ 2 h 69"/>
                  <a:gd name="T4" fmla="*/ 0 w 39"/>
                  <a:gd name="T5" fmla="*/ 2 h 69"/>
                  <a:gd name="T6" fmla="*/ 0 w 39"/>
                  <a:gd name="T7" fmla="*/ 0 h 69"/>
                  <a:gd name="T8" fmla="*/ 0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39" y="0"/>
                    </a:moveTo>
                    <a:lnTo>
                      <a:pt x="33" y="69"/>
                    </a:lnTo>
                    <a:lnTo>
                      <a:pt x="0" y="69"/>
                    </a:lnTo>
                    <a:lnTo>
                      <a:pt x="6" y="0"/>
                    </a:lnTo>
                    <a:lnTo>
                      <a:pt x="39"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82"/>
              <p:cNvSpPr>
                <a:spLocks/>
              </p:cNvSpPr>
              <p:nvPr/>
            </p:nvSpPr>
            <p:spPr bwMode="auto">
              <a:xfrm>
                <a:off x="385" y="232"/>
                <a:ext cx="20" cy="35"/>
              </a:xfrm>
              <a:custGeom>
                <a:avLst/>
                <a:gdLst>
                  <a:gd name="T0" fmla="*/ 0 w 41"/>
                  <a:gd name="T1" fmla="*/ 0 h 69"/>
                  <a:gd name="T2" fmla="*/ 0 w 41"/>
                  <a:gd name="T3" fmla="*/ 2 h 69"/>
                  <a:gd name="T4" fmla="*/ 0 w 41"/>
                  <a:gd name="T5" fmla="*/ 2 h 69"/>
                  <a:gd name="T6" fmla="*/ 0 w 41"/>
                  <a:gd name="T7" fmla="*/ 0 h 69"/>
                  <a:gd name="T8" fmla="*/ 0 w 41"/>
                  <a:gd name="T9" fmla="*/ 0 h 69"/>
                  <a:gd name="T10" fmla="*/ 0 60000 65536"/>
                  <a:gd name="T11" fmla="*/ 0 60000 65536"/>
                  <a:gd name="T12" fmla="*/ 0 60000 65536"/>
                  <a:gd name="T13" fmla="*/ 0 60000 65536"/>
                  <a:gd name="T14" fmla="*/ 0 60000 65536"/>
                  <a:gd name="T15" fmla="*/ 0 w 41"/>
                  <a:gd name="T16" fmla="*/ 0 h 69"/>
                  <a:gd name="T17" fmla="*/ 41 w 41"/>
                  <a:gd name="T18" fmla="*/ 69 h 69"/>
                </a:gdLst>
                <a:ahLst/>
                <a:cxnLst>
                  <a:cxn ang="T10">
                    <a:pos x="T0" y="T1"/>
                  </a:cxn>
                  <a:cxn ang="T11">
                    <a:pos x="T2" y="T3"/>
                  </a:cxn>
                  <a:cxn ang="T12">
                    <a:pos x="T4" y="T5"/>
                  </a:cxn>
                  <a:cxn ang="T13">
                    <a:pos x="T6" y="T7"/>
                  </a:cxn>
                  <a:cxn ang="T14">
                    <a:pos x="T8" y="T9"/>
                  </a:cxn>
                </a:cxnLst>
                <a:rect l="T15" t="T16" r="T17" b="T18"/>
                <a:pathLst>
                  <a:path w="41" h="69">
                    <a:moveTo>
                      <a:pt x="41" y="0"/>
                    </a:moveTo>
                    <a:lnTo>
                      <a:pt x="32" y="69"/>
                    </a:lnTo>
                    <a:lnTo>
                      <a:pt x="0" y="69"/>
                    </a:lnTo>
                    <a:lnTo>
                      <a:pt x="8" y="0"/>
                    </a:lnTo>
                    <a:lnTo>
                      <a:pt x="41"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83"/>
              <p:cNvSpPr>
                <a:spLocks/>
              </p:cNvSpPr>
              <p:nvPr/>
            </p:nvSpPr>
            <p:spPr bwMode="auto">
              <a:xfrm>
                <a:off x="331" y="232"/>
                <a:ext cx="21" cy="35"/>
              </a:xfrm>
              <a:custGeom>
                <a:avLst/>
                <a:gdLst>
                  <a:gd name="T0" fmla="*/ 0 w 43"/>
                  <a:gd name="T1" fmla="*/ 0 h 69"/>
                  <a:gd name="T2" fmla="*/ 0 w 43"/>
                  <a:gd name="T3" fmla="*/ 2 h 69"/>
                  <a:gd name="T4" fmla="*/ 0 w 43"/>
                  <a:gd name="T5" fmla="*/ 2 h 69"/>
                  <a:gd name="T6" fmla="*/ 0 w 43"/>
                  <a:gd name="T7" fmla="*/ 0 h 69"/>
                  <a:gd name="T8" fmla="*/ 0 w 43"/>
                  <a:gd name="T9" fmla="*/ 0 h 69"/>
                  <a:gd name="T10" fmla="*/ 0 60000 65536"/>
                  <a:gd name="T11" fmla="*/ 0 60000 65536"/>
                  <a:gd name="T12" fmla="*/ 0 60000 65536"/>
                  <a:gd name="T13" fmla="*/ 0 60000 65536"/>
                  <a:gd name="T14" fmla="*/ 0 60000 65536"/>
                  <a:gd name="T15" fmla="*/ 0 w 43"/>
                  <a:gd name="T16" fmla="*/ 0 h 69"/>
                  <a:gd name="T17" fmla="*/ 43 w 43"/>
                  <a:gd name="T18" fmla="*/ 69 h 69"/>
                </a:gdLst>
                <a:ahLst/>
                <a:cxnLst>
                  <a:cxn ang="T10">
                    <a:pos x="T0" y="T1"/>
                  </a:cxn>
                  <a:cxn ang="T11">
                    <a:pos x="T2" y="T3"/>
                  </a:cxn>
                  <a:cxn ang="T12">
                    <a:pos x="T4" y="T5"/>
                  </a:cxn>
                  <a:cxn ang="T13">
                    <a:pos x="T6" y="T7"/>
                  </a:cxn>
                  <a:cxn ang="T14">
                    <a:pos x="T8" y="T9"/>
                  </a:cxn>
                </a:cxnLst>
                <a:rect l="T15" t="T16" r="T17" b="T18"/>
                <a:pathLst>
                  <a:path w="43" h="69">
                    <a:moveTo>
                      <a:pt x="43" y="0"/>
                    </a:moveTo>
                    <a:lnTo>
                      <a:pt x="32" y="69"/>
                    </a:lnTo>
                    <a:lnTo>
                      <a:pt x="0" y="69"/>
                    </a:lnTo>
                    <a:lnTo>
                      <a:pt x="10" y="0"/>
                    </a:lnTo>
                    <a:lnTo>
                      <a:pt x="43"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84"/>
              <p:cNvSpPr>
                <a:spLocks/>
              </p:cNvSpPr>
              <p:nvPr/>
            </p:nvSpPr>
            <p:spPr bwMode="auto">
              <a:xfrm>
                <a:off x="277" y="232"/>
                <a:ext cx="22" cy="35"/>
              </a:xfrm>
              <a:custGeom>
                <a:avLst/>
                <a:gdLst>
                  <a:gd name="T0" fmla="*/ 1 w 44"/>
                  <a:gd name="T1" fmla="*/ 0 h 69"/>
                  <a:gd name="T2" fmla="*/ 1 w 44"/>
                  <a:gd name="T3" fmla="*/ 2 h 69"/>
                  <a:gd name="T4" fmla="*/ 0 w 44"/>
                  <a:gd name="T5" fmla="*/ 2 h 69"/>
                  <a:gd name="T6" fmla="*/ 1 w 44"/>
                  <a:gd name="T7" fmla="*/ 0 h 69"/>
                  <a:gd name="T8" fmla="*/ 1 w 44"/>
                  <a:gd name="T9" fmla="*/ 0 h 69"/>
                  <a:gd name="T10" fmla="*/ 0 60000 65536"/>
                  <a:gd name="T11" fmla="*/ 0 60000 65536"/>
                  <a:gd name="T12" fmla="*/ 0 60000 65536"/>
                  <a:gd name="T13" fmla="*/ 0 60000 65536"/>
                  <a:gd name="T14" fmla="*/ 0 60000 65536"/>
                  <a:gd name="T15" fmla="*/ 0 w 44"/>
                  <a:gd name="T16" fmla="*/ 0 h 69"/>
                  <a:gd name="T17" fmla="*/ 44 w 44"/>
                  <a:gd name="T18" fmla="*/ 69 h 69"/>
                </a:gdLst>
                <a:ahLst/>
                <a:cxnLst>
                  <a:cxn ang="T10">
                    <a:pos x="T0" y="T1"/>
                  </a:cxn>
                  <a:cxn ang="T11">
                    <a:pos x="T2" y="T3"/>
                  </a:cxn>
                  <a:cxn ang="T12">
                    <a:pos x="T4" y="T5"/>
                  </a:cxn>
                  <a:cxn ang="T13">
                    <a:pos x="T6" y="T7"/>
                  </a:cxn>
                  <a:cxn ang="T14">
                    <a:pos x="T8" y="T9"/>
                  </a:cxn>
                </a:cxnLst>
                <a:rect l="T15" t="T16" r="T17" b="T18"/>
                <a:pathLst>
                  <a:path w="44" h="69">
                    <a:moveTo>
                      <a:pt x="44" y="0"/>
                    </a:moveTo>
                    <a:lnTo>
                      <a:pt x="33" y="69"/>
                    </a:lnTo>
                    <a:lnTo>
                      <a:pt x="0" y="69"/>
                    </a:lnTo>
                    <a:lnTo>
                      <a:pt x="13" y="0"/>
                    </a:lnTo>
                    <a:lnTo>
                      <a:pt x="44"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85"/>
              <p:cNvSpPr>
                <a:spLocks/>
              </p:cNvSpPr>
              <p:nvPr/>
            </p:nvSpPr>
            <p:spPr bwMode="auto">
              <a:xfrm>
                <a:off x="223" y="232"/>
                <a:ext cx="24" cy="35"/>
              </a:xfrm>
              <a:custGeom>
                <a:avLst/>
                <a:gdLst>
                  <a:gd name="T0" fmla="*/ 1 w 48"/>
                  <a:gd name="T1" fmla="*/ 0 h 69"/>
                  <a:gd name="T2" fmla="*/ 1 w 48"/>
                  <a:gd name="T3" fmla="*/ 2 h 69"/>
                  <a:gd name="T4" fmla="*/ 0 w 48"/>
                  <a:gd name="T5" fmla="*/ 2 h 69"/>
                  <a:gd name="T6" fmla="*/ 1 w 48"/>
                  <a:gd name="T7" fmla="*/ 0 h 69"/>
                  <a:gd name="T8" fmla="*/ 1 w 48"/>
                  <a:gd name="T9" fmla="*/ 0 h 69"/>
                  <a:gd name="T10" fmla="*/ 0 60000 65536"/>
                  <a:gd name="T11" fmla="*/ 0 60000 65536"/>
                  <a:gd name="T12" fmla="*/ 0 60000 65536"/>
                  <a:gd name="T13" fmla="*/ 0 60000 65536"/>
                  <a:gd name="T14" fmla="*/ 0 60000 65536"/>
                  <a:gd name="T15" fmla="*/ 0 w 48"/>
                  <a:gd name="T16" fmla="*/ 0 h 69"/>
                  <a:gd name="T17" fmla="*/ 48 w 48"/>
                  <a:gd name="T18" fmla="*/ 69 h 69"/>
                </a:gdLst>
                <a:ahLst/>
                <a:cxnLst>
                  <a:cxn ang="T10">
                    <a:pos x="T0" y="T1"/>
                  </a:cxn>
                  <a:cxn ang="T11">
                    <a:pos x="T2" y="T3"/>
                  </a:cxn>
                  <a:cxn ang="T12">
                    <a:pos x="T4" y="T5"/>
                  </a:cxn>
                  <a:cxn ang="T13">
                    <a:pos x="T6" y="T7"/>
                  </a:cxn>
                  <a:cxn ang="T14">
                    <a:pos x="T8" y="T9"/>
                  </a:cxn>
                </a:cxnLst>
                <a:rect l="T15" t="T16" r="T17" b="T18"/>
                <a:pathLst>
                  <a:path w="48" h="69">
                    <a:moveTo>
                      <a:pt x="48" y="0"/>
                    </a:moveTo>
                    <a:lnTo>
                      <a:pt x="33" y="69"/>
                    </a:lnTo>
                    <a:lnTo>
                      <a:pt x="0" y="69"/>
                    </a:lnTo>
                    <a:lnTo>
                      <a:pt x="15" y="0"/>
                    </a:lnTo>
                    <a:lnTo>
                      <a:pt x="48" y="0"/>
                    </a:lnTo>
                    <a:close/>
                  </a:path>
                </a:pathLst>
              </a:custGeom>
              <a:solidFill>
                <a:srgbClr val="004C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1" name="Text Box 89"/>
          <p:cNvSpPr txBox="1">
            <a:spLocks noChangeArrowheads="1"/>
          </p:cNvSpPr>
          <p:nvPr/>
        </p:nvSpPr>
        <p:spPr bwMode="auto">
          <a:xfrm>
            <a:off x="5873750" y="3381797"/>
            <a:ext cx="2980539" cy="324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a:t>
            </a:r>
            <a:r>
              <a:rPr lang="en-US" altLang="zh-CN" sz="2000" b="0" dirty="0">
                <a:ea typeface="隶书" pitchFamily="49" charset="-122"/>
              </a:rPr>
              <a:t>oooooooo</a:t>
            </a:r>
          </a:p>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a:t>
            </a:r>
            <a:r>
              <a:rPr lang="en-US" altLang="zh-CN" sz="2000" b="0" dirty="0">
                <a:ea typeface="隶书" pitchFamily="49" charset="-122"/>
              </a:rPr>
              <a:t>oooooooo</a:t>
            </a:r>
          </a:p>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a:t>
            </a:r>
            <a:r>
              <a:rPr lang="en-US" altLang="zh-CN" sz="2000" b="0" dirty="0">
                <a:ea typeface="隶书" pitchFamily="49" charset="-122"/>
              </a:rPr>
              <a:t>oooooooo</a:t>
            </a:r>
          </a:p>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a:t>
            </a:r>
            <a:r>
              <a:rPr lang="en-US" altLang="zh-CN" sz="2000" b="0" dirty="0">
                <a:ea typeface="隶书" pitchFamily="49" charset="-122"/>
              </a:rPr>
              <a:t>ooooo</a:t>
            </a:r>
            <a:r>
              <a:rPr lang="en-US" altLang="zh-CN" sz="2000" b="0" dirty="0">
                <a:solidFill>
                  <a:srgbClr val="CC0066"/>
                </a:solidFill>
                <a:ea typeface="隶书" pitchFamily="49" charset="-122"/>
              </a:rPr>
              <a:t>1</a:t>
            </a:r>
            <a:r>
              <a:rPr lang="en-US" altLang="zh-CN" sz="2000" b="0" dirty="0">
                <a:ea typeface="隶书" pitchFamily="49" charset="-122"/>
              </a:rPr>
              <a:t>oo</a:t>
            </a:r>
          </a:p>
          <a:p>
            <a:pPr eaLnBrk="1" hangingPunct="1">
              <a:lnSpc>
                <a:spcPct val="64000"/>
              </a:lnSpc>
            </a:pPr>
            <a:r>
              <a:rPr lang="en-US" altLang="zh-CN" sz="2000" b="0" dirty="0">
                <a:solidFill>
                  <a:srgbClr val="CC0066"/>
                </a:solidFill>
                <a:ea typeface="隶书" pitchFamily="49" charset="-122"/>
              </a:rPr>
              <a:t>1111111111111111</a:t>
            </a:r>
            <a:endParaRPr lang="en-US" altLang="zh-CN" sz="2000" b="0" dirty="0">
              <a:ea typeface="隶书" pitchFamily="49" charset="-122"/>
            </a:endParaRPr>
          </a:p>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a:t>
            </a:r>
            <a:r>
              <a:rPr lang="en-US" altLang="zh-CN" sz="2000" b="0" dirty="0">
                <a:ea typeface="隶书" pitchFamily="49" charset="-122"/>
              </a:rPr>
              <a:t>oooooooo</a:t>
            </a:r>
          </a:p>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a:t>
            </a:r>
            <a:r>
              <a:rPr lang="en-US" altLang="zh-CN" sz="2000" b="0" dirty="0">
                <a:ea typeface="隶书" pitchFamily="49" charset="-122"/>
              </a:rPr>
              <a:t>oooooooo</a:t>
            </a:r>
          </a:p>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a:t>
            </a:r>
            <a:r>
              <a:rPr lang="en-US" altLang="zh-CN" sz="2000" b="0" dirty="0">
                <a:ea typeface="隶书" pitchFamily="49" charset="-122"/>
              </a:rPr>
              <a:t>oooooooo</a:t>
            </a:r>
          </a:p>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a:t>
            </a:r>
            <a:r>
              <a:rPr lang="en-US" altLang="zh-CN" sz="2000" b="0" dirty="0">
                <a:ea typeface="隶书" pitchFamily="49" charset="-122"/>
              </a:rPr>
              <a:t>oooooooo</a:t>
            </a:r>
          </a:p>
          <a:p>
            <a:pPr eaLnBrk="1" hangingPunct="1">
              <a:lnSpc>
                <a:spcPct val="64000"/>
              </a:lnSpc>
            </a:pPr>
            <a:r>
              <a:rPr lang="en-US" altLang="zh-CN" sz="2000" b="0" dirty="0">
                <a:ea typeface="隶书" pitchFamily="49" charset="-122"/>
              </a:rPr>
              <a:t>oooooo</a:t>
            </a:r>
            <a:r>
              <a:rPr lang="en-US" altLang="zh-CN" sz="2000" b="0" dirty="0">
                <a:solidFill>
                  <a:srgbClr val="CC0066"/>
                </a:solidFill>
                <a:ea typeface="隶书" pitchFamily="49" charset="-122"/>
              </a:rPr>
              <a:t>111</a:t>
            </a:r>
            <a:r>
              <a:rPr lang="en-US" altLang="zh-CN" sz="2000" b="0" dirty="0">
                <a:ea typeface="隶书" pitchFamily="49" charset="-122"/>
              </a:rPr>
              <a:t>ooooooo</a:t>
            </a:r>
          </a:p>
          <a:p>
            <a:pPr eaLnBrk="1" hangingPunct="1">
              <a:lnSpc>
                <a:spcPct val="64000"/>
              </a:lnSpc>
            </a:pPr>
            <a:r>
              <a:rPr lang="en-US" altLang="zh-CN" sz="2000" b="0" dirty="0">
                <a:ea typeface="隶书" pitchFamily="49" charset="-122"/>
              </a:rPr>
              <a:t>ooooo</a:t>
            </a:r>
            <a:r>
              <a:rPr lang="en-US" altLang="zh-CN" sz="2000" b="0" dirty="0">
                <a:solidFill>
                  <a:srgbClr val="CC0066"/>
                </a:solidFill>
                <a:ea typeface="隶书" pitchFamily="49" charset="-122"/>
              </a:rPr>
              <a:t>11</a:t>
            </a:r>
            <a:r>
              <a:rPr lang="en-US" altLang="zh-CN" sz="2000" b="0" dirty="0">
                <a:ea typeface="隶书" pitchFamily="49" charset="-122"/>
              </a:rPr>
              <a:t>oo</a:t>
            </a:r>
            <a:r>
              <a:rPr lang="en-US" altLang="zh-CN" sz="2000" b="0" dirty="0">
                <a:solidFill>
                  <a:srgbClr val="CC0066"/>
                </a:solidFill>
                <a:ea typeface="隶书" pitchFamily="49" charset="-122"/>
              </a:rPr>
              <a:t>1</a:t>
            </a:r>
            <a:r>
              <a:rPr lang="en-US" altLang="zh-CN" sz="2000" b="0" dirty="0">
                <a:ea typeface="隶书" pitchFamily="49" charset="-122"/>
              </a:rPr>
              <a:t>oooooo</a:t>
            </a:r>
          </a:p>
          <a:p>
            <a:pPr eaLnBrk="1" hangingPunct="1">
              <a:lnSpc>
                <a:spcPct val="64000"/>
              </a:lnSpc>
            </a:pPr>
            <a:r>
              <a:rPr lang="en-US" altLang="zh-CN" sz="2000" b="0" dirty="0">
                <a:ea typeface="隶书" pitchFamily="49" charset="-122"/>
              </a:rPr>
              <a:t>oooo</a:t>
            </a:r>
            <a:r>
              <a:rPr lang="en-US" altLang="zh-CN" sz="2000" b="0" dirty="0">
                <a:solidFill>
                  <a:srgbClr val="CC0066"/>
                </a:solidFill>
                <a:ea typeface="隶书" pitchFamily="49" charset="-122"/>
              </a:rPr>
              <a:t>11</a:t>
            </a:r>
            <a:r>
              <a:rPr lang="en-US" altLang="zh-CN" sz="2000" b="0" dirty="0">
                <a:ea typeface="隶书" pitchFamily="49" charset="-122"/>
              </a:rPr>
              <a:t>oooo</a:t>
            </a:r>
            <a:r>
              <a:rPr lang="en-US" altLang="zh-CN" sz="2000" b="0" dirty="0">
                <a:solidFill>
                  <a:srgbClr val="CC0066"/>
                </a:solidFill>
                <a:ea typeface="隶书" pitchFamily="49" charset="-122"/>
              </a:rPr>
              <a:t>1</a:t>
            </a:r>
            <a:r>
              <a:rPr lang="en-US" altLang="zh-CN" sz="2000" b="0" dirty="0">
                <a:ea typeface="隶书" pitchFamily="49" charset="-122"/>
              </a:rPr>
              <a:t>ooooo</a:t>
            </a:r>
          </a:p>
          <a:p>
            <a:pPr eaLnBrk="1" hangingPunct="1">
              <a:lnSpc>
                <a:spcPct val="64000"/>
              </a:lnSpc>
            </a:pPr>
            <a:r>
              <a:rPr lang="en-US" altLang="zh-CN" sz="2000" b="0" dirty="0">
                <a:ea typeface="隶书" pitchFamily="49" charset="-122"/>
              </a:rPr>
              <a:t>ooo</a:t>
            </a:r>
            <a:r>
              <a:rPr lang="en-US" altLang="zh-CN" sz="2000" b="0" dirty="0">
                <a:solidFill>
                  <a:srgbClr val="CC0066"/>
                </a:solidFill>
                <a:ea typeface="隶书" pitchFamily="49" charset="-122"/>
              </a:rPr>
              <a:t>11</a:t>
            </a:r>
            <a:r>
              <a:rPr lang="en-US" altLang="zh-CN" sz="2000" b="0" dirty="0">
                <a:ea typeface="隶书" pitchFamily="49" charset="-122"/>
              </a:rPr>
              <a:t>ooooo</a:t>
            </a:r>
            <a:r>
              <a:rPr lang="en-US" altLang="zh-CN" sz="2000" b="0" dirty="0">
                <a:solidFill>
                  <a:srgbClr val="CC0066"/>
                </a:solidFill>
                <a:ea typeface="隶书" pitchFamily="49" charset="-122"/>
              </a:rPr>
              <a:t>11</a:t>
            </a:r>
            <a:r>
              <a:rPr lang="en-US" altLang="zh-CN" sz="2000" b="0" dirty="0">
                <a:ea typeface="隶书" pitchFamily="49" charset="-122"/>
              </a:rPr>
              <a:t>oooo</a:t>
            </a:r>
          </a:p>
          <a:p>
            <a:pPr eaLnBrk="1" hangingPunct="1">
              <a:lnSpc>
                <a:spcPct val="64000"/>
              </a:lnSpc>
            </a:pPr>
            <a:r>
              <a:rPr lang="en-US" altLang="zh-CN" sz="2000" b="0" dirty="0">
                <a:ea typeface="隶书" pitchFamily="49" charset="-122"/>
              </a:rPr>
              <a:t>ooo</a:t>
            </a:r>
            <a:r>
              <a:rPr lang="en-US" altLang="zh-CN" sz="2000" b="0" dirty="0">
                <a:solidFill>
                  <a:srgbClr val="CC0066"/>
                </a:solidFill>
                <a:ea typeface="隶书" pitchFamily="49" charset="-122"/>
              </a:rPr>
              <a:t>1</a:t>
            </a:r>
            <a:r>
              <a:rPr lang="en-US" altLang="zh-CN" sz="2000" b="0" dirty="0">
                <a:ea typeface="隶书" pitchFamily="49" charset="-122"/>
              </a:rPr>
              <a:t>ooooooo</a:t>
            </a:r>
            <a:r>
              <a:rPr lang="en-US" altLang="zh-CN" sz="2000" b="0" dirty="0">
                <a:solidFill>
                  <a:srgbClr val="CC0066"/>
                </a:solidFill>
                <a:ea typeface="隶书" pitchFamily="49" charset="-122"/>
              </a:rPr>
              <a:t>11</a:t>
            </a:r>
            <a:r>
              <a:rPr lang="en-US" altLang="zh-CN" sz="2000" b="0" dirty="0">
                <a:ea typeface="隶书" pitchFamily="49" charset="-122"/>
              </a:rPr>
              <a:t>ooo</a:t>
            </a:r>
          </a:p>
          <a:p>
            <a:pPr eaLnBrk="1" hangingPunct="1">
              <a:lnSpc>
                <a:spcPct val="64000"/>
              </a:lnSpc>
            </a:pPr>
            <a:r>
              <a:rPr lang="en-US" altLang="zh-CN" sz="2000" b="0" dirty="0">
                <a:ea typeface="隶书" pitchFamily="49" charset="-122"/>
              </a:rPr>
              <a:t>oo</a:t>
            </a:r>
            <a:r>
              <a:rPr lang="en-US" altLang="zh-CN" sz="2000" b="0" dirty="0">
                <a:solidFill>
                  <a:srgbClr val="CC0066"/>
                </a:solidFill>
                <a:ea typeface="隶书" pitchFamily="49" charset="-122"/>
              </a:rPr>
              <a:t>1</a:t>
            </a:r>
            <a:r>
              <a:rPr lang="en-US" altLang="zh-CN" sz="2000" b="0" dirty="0">
                <a:ea typeface="隶书" pitchFamily="49" charset="-122"/>
              </a:rPr>
              <a:t>ooooooooo</a:t>
            </a:r>
            <a:r>
              <a:rPr lang="en-US" altLang="zh-CN" sz="2000" b="0" dirty="0">
                <a:solidFill>
                  <a:srgbClr val="CC0066"/>
                </a:solidFill>
                <a:ea typeface="隶书" pitchFamily="49" charset="-122"/>
              </a:rPr>
              <a:t>111</a:t>
            </a:r>
            <a:r>
              <a:rPr lang="en-US" altLang="zh-CN" sz="2000" b="0" dirty="0">
                <a:ea typeface="隶书" pitchFamily="49" charset="-122"/>
              </a:rPr>
              <a:t>o  </a:t>
            </a:r>
          </a:p>
          <a:p>
            <a:pPr eaLnBrk="1" hangingPunct="1">
              <a:lnSpc>
                <a:spcPct val="64000"/>
              </a:lnSpc>
            </a:pPr>
            <a:r>
              <a:rPr lang="en-US" altLang="zh-CN" sz="2000" b="0" dirty="0">
                <a:solidFill>
                  <a:srgbClr val="CC0066"/>
                </a:solidFill>
                <a:ea typeface="隶书" pitchFamily="49" charset="-122"/>
              </a:rPr>
              <a:t>11</a:t>
            </a:r>
            <a:r>
              <a:rPr lang="en-US" altLang="zh-CN" sz="2000" b="0" dirty="0">
                <a:ea typeface="隶书" pitchFamily="49" charset="-122"/>
              </a:rPr>
              <a:t>ooooooooooo</a:t>
            </a:r>
            <a:r>
              <a:rPr lang="en-US" altLang="zh-CN" sz="2000" b="0" dirty="0">
                <a:solidFill>
                  <a:srgbClr val="CC0066"/>
                </a:solidFill>
                <a:ea typeface="隶书" pitchFamily="49" charset="-122"/>
              </a:rPr>
              <a:t>1</a:t>
            </a:r>
            <a:r>
              <a:rPr lang="en-US" altLang="zh-CN" sz="2000" b="0" dirty="0">
                <a:ea typeface="隶书" pitchFamily="49" charset="-122"/>
              </a:rPr>
              <a:t>oo</a:t>
            </a:r>
          </a:p>
        </p:txBody>
      </p:sp>
    </p:spTree>
    <p:extLst>
      <p:ext uri="{BB962C8B-B14F-4D97-AF65-F5344CB8AC3E}">
        <p14:creationId xmlns:p14="http://schemas.microsoft.com/office/powerpoint/2010/main" val="289376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additive="base">
                                        <p:cTn id="25" dur="500" fill="hold"/>
                                        <p:tgtEl>
                                          <p:spTgt spid="81"/>
                                        </p:tgtEl>
                                        <p:attrNameLst>
                                          <p:attrName>ppt_x</p:attrName>
                                        </p:attrNameLst>
                                      </p:cBhvr>
                                      <p:tavLst>
                                        <p:tav tm="0">
                                          <p:val>
                                            <p:strVal val="1+#ppt_w/2"/>
                                          </p:val>
                                        </p:tav>
                                        <p:tav tm="100000">
                                          <p:val>
                                            <p:strVal val="#ppt_x"/>
                                          </p:val>
                                        </p:tav>
                                      </p:tavLst>
                                    </p:anim>
                                    <p:anim calcmode="lin" valueType="num">
                                      <p:cBhvr additive="base">
                                        <p:cTn id="26" dur="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8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输出语句</a:t>
            </a:r>
          </a:p>
        </p:txBody>
      </p:sp>
      <p:sp>
        <p:nvSpPr>
          <p:cNvPr id="3" name="Content Placeholder 2"/>
          <p:cNvSpPr>
            <a:spLocks noGrp="1"/>
          </p:cNvSpPr>
          <p:nvPr>
            <p:ph idx="1"/>
          </p:nvPr>
        </p:nvSpPr>
        <p:spPr>
          <a:xfrm>
            <a:off x="683568" y="1143000"/>
            <a:ext cx="8155632" cy="773832"/>
          </a:xfrm>
        </p:spPr>
        <p:txBody>
          <a:bodyPr/>
          <a:lstStyle/>
          <a:p>
            <a:r>
              <a:rPr lang="zh-CN" altLang="en-US" dirty="0" smtClean="0"/>
              <a:t>多行语句一行输出</a:t>
            </a:r>
            <a:endParaRPr lang="zh-CN" altLang="en-US" dirty="0"/>
          </a:p>
        </p:txBody>
      </p:sp>
      <p:sp>
        <p:nvSpPr>
          <p:cNvPr id="4" name="Rectangle 3"/>
          <p:cNvSpPr/>
          <p:nvPr/>
        </p:nvSpPr>
        <p:spPr>
          <a:xfrm>
            <a:off x="971600" y="1886099"/>
            <a:ext cx="6318448" cy="1754326"/>
          </a:xfrm>
          <a:prstGeom prst="rect">
            <a:avLst/>
          </a:prstGeom>
        </p:spPr>
        <p:txBody>
          <a:bodyPr wrap="square">
            <a:spAutoFit/>
          </a:bodyPr>
          <a:lstStyle/>
          <a:p>
            <a:r>
              <a:rPr lang="en-US" altLang="zh-CN" sz="3600" dirty="0">
                <a:latin typeface="微软雅黑" panose="020B0503020204020204" pitchFamily="34" charset="-122"/>
                <a:ea typeface="微软雅黑" panose="020B0503020204020204" pitchFamily="34" charset="-122"/>
              </a:rPr>
              <a:t>print 'Welcome to',</a:t>
            </a:r>
          </a:p>
          <a:p>
            <a:r>
              <a:rPr lang="en-US" altLang="zh-CN" sz="3600" dirty="0">
                <a:latin typeface="微软雅黑" panose="020B0503020204020204" pitchFamily="34" charset="-122"/>
                <a:ea typeface="微软雅黑" panose="020B0503020204020204" pitchFamily="34" charset="-122"/>
              </a:rPr>
              <a:t>print 'Python',</a:t>
            </a:r>
          </a:p>
          <a:p>
            <a:r>
              <a:rPr lang="en-US" altLang="zh-CN" sz="3600" dirty="0">
                <a:latin typeface="微软雅黑" panose="020B0503020204020204" pitchFamily="34" charset="-122"/>
                <a:ea typeface="微软雅黑" panose="020B0503020204020204" pitchFamily="34" charset="-122"/>
              </a:rPr>
              <a:t>print 'World'</a:t>
            </a:r>
            <a:endParaRPr lang="zh-CN" altLang="en-US" sz="3600" dirty="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52" y="4797152"/>
            <a:ext cx="795288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01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输出语句</a:t>
            </a:r>
            <a:endParaRPr lang="zh-CN" altLang="en-US" dirty="0"/>
          </a:p>
        </p:txBody>
      </p:sp>
      <p:sp>
        <p:nvSpPr>
          <p:cNvPr id="4" name="Rectangle 3"/>
          <p:cNvSpPr/>
          <p:nvPr/>
        </p:nvSpPr>
        <p:spPr>
          <a:xfrm>
            <a:off x="539552" y="1335815"/>
            <a:ext cx="4288353" cy="707886"/>
          </a:xfrm>
          <a:prstGeom prst="rect">
            <a:avLst/>
          </a:prstGeom>
        </p:spPr>
        <p:txBody>
          <a:bodyPr wrap="none">
            <a:spAutoFit/>
          </a:bodyPr>
          <a:lstStyle/>
          <a:p>
            <a:r>
              <a:rPr lang="zh-CN" altLang="en-US" sz="4000" dirty="0">
                <a:latin typeface="微软雅黑" panose="020B0503020204020204" pitchFamily="34" charset="-122"/>
                <a:ea typeface="微软雅黑" panose="020B0503020204020204" pitchFamily="34" charset="-122"/>
              </a:rPr>
              <a:t>一</a:t>
            </a:r>
            <a:r>
              <a:rPr lang="zh-CN" altLang="en-US" sz="4000" dirty="0" smtClean="0">
                <a:latin typeface="微软雅黑" panose="020B0503020204020204" pitchFamily="34" charset="-122"/>
                <a:ea typeface="微软雅黑" panose="020B0503020204020204" pitchFamily="34" charset="-122"/>
              </a:rPr>
              <a:t>行语句</a:t>
            </a:r>
            <a:r>
              <a:rPr lang="zh-CN" altLang="en-US" sz="4000" dirty="0">
                <a:latin typeface="微软雅黑" panose="020B0503020204020204" pitchFamily="34" charset="-122"/>
                <a:ea typeface="微软雅黑" panose="020B0503020204020204" pitchFamily="34" charset="-122"/>
              </a:rPr>
              <a:t>多行</a:t>
            </a:r>
            <a:r>
              <a:rPr lang="zh-CN" altLang="en-US" sz="4000" dirty="0" smtClean="0">
                <a:latin typeface="微软雅黑" panose="020B0503020204020204" pitchFamily="34" charset="-122"/>
                <a:ea typeface="微软雅黑" panose="020B0503020204020204" pitchFamily="34" charset="-122"/>
              </a:rPr>
              <a:t>输</a:t>
            </a:r>
            <a:r>
              <a:rPr lang="zh-CN" altLang="en-US" sz="4000" dirty="0">
                <a:latin typeface="微软雅黑" panose="020B0503020204020204" pitchFamily="34" charset="-122"/>
                <a:ea typeface="微软雅黑" panose="020B0503020204020204" pitchFamily="34" charset="-122"/>
              </a:rPr>
              <a:t>出</a:t>
            </a:r>
          </a:p>
        </p:txBody>
      </p:sp>
      <p:sp>
        <p:nvSpPr>
          <p:cNvPr id="5" name="Rectangle 4"/>
          <p:cNvSpPr/>
          <p:nvPr/>
        </p:nvSpPr>
        <p:spPr>
          <a:xfrm>
            <a:off x="556187" y="2384921"/>
            <a:ext cx="8300927" cy="646331"/>
          </a:xfrm>
          <a:prstGeom prst="rect">
            <a:avLst/>
          </a:prstGeom>
        </p:spPr>
        <p:txBody>
          <a:bodyPr wrap="none">
            <a:spAutoFit/>
          </a:bodyPr>
          <a:lstStyle/>
          <a:p>
            <a:r>
              <a:rPr lang="en-US" altLang="zh-CN" sz="3600" dirty="0">
                <a:latin typeface="微软雅黑" panose="020B0503020204020204" pitchFamily="34" charset="-122"/>
                <a:ea typeface="微软雅黑" panose="020B0503020204020204" pitchFamily="34" charset="-122"/>
              </a:rPr>
              <a:t>print </a:t>
            </a:r>
            <a:r>
              <a:rPr lang="en-US" altLang="zh-CN" sz="3600" dirty="0">
                <a:solidFill>
                  <a:schemeClr val="accent1">
                    <a:lumMod val="75000"/>
                  </a:schemeClr>
                </a:solidFill>
                <a:latin typeface="微软雅黑" panose="020B0503020204020204" pitchFamily="34" charset="-122"/>
                <a:ea typeface="微软雅黑" panose="020B0503020204020204" pitchFamily="34" charset="-122"/>
              </a:rPr>
              <a:t>'Welcome to \</a:t>
            </a:r>
            <a:r>
              <a:rPr lang="en-US" altLang="zh-CN" sz="3600" dirty="0" err="1">
                <a:solidFill>
                  <a:schemeClr val="accent1">
                    <a:lumMod val="75000"/>
                  </a:schemeClr>
                </a:solidFill>
                <a:latin typeface="微软雅黑" panose="020B0503020204020204" pitchFamily="34" charset="-122"/>
                <a:ea typeface="微软雅黑" panose="020B0503020204020204" pitchFamily="34" charset="-122"/>
              </a:rPr>
              <a:t>nPython</a:t>
            </a:r>
            <a:r>
              <a:rPr lang="en-US" altLang="zh-CN" sz="3600"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3600" dirty="0" err="1">
                <a:solidFill>
                  <a:schemeClr val="accent1">
                    <a:lumMod val="75000"/>
                  </a:schemeClr>
                </a:solidFill>
                <a:latin typeface="微软雅黑" panose="020B0503020204020204" pitchFamily="34" charset="-122"/>
                <a:ea typeface="微软雅黑" panose="020B0503020204020204" pitchFamily="34" charset="-122"/>
              </a:rPr>
              <a:t>nworld</a:t>
            </a:r>
            <a:r>
              <a:rPr lang="en-US" altLang="zh-CN" sz="3600" dirty="0">
                <a:solidFill>
                  <a:schemeClr val="accent1">
                    <a:lumMod val="75000"/>
                  </a:schemeClr>
                </a:solidFill>
                <a:latin typeface="微软雅黑" panose="020B0503020204020204" pitchFamily="34" charset="-122"/>
                <a:ea typeface="微软雅黑" panose="020B0503020204020204" pitchFamily="34" charset="-122"/>
              </a:rPr>
              <a:t>'</a:t>
            </a:r>
            <a:endParaRPr lang="zh-CN" altLang="en-US" sz="360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84984"/>
            <a:ext cx="4896544"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900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570976"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5508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输出语句</a:t>
            </a:r>
            <a:endParaRPr lang="zh-CN" altLang="en-US" dirty="0"/>
          </a:p>
        </p:txBody>
      </p:sp>
      <p:sp>
        <p:nvSpPr>
          <p:cNvPr id="4" name="Rectangle 3"/>
          <p:cNvSpPr/>
          <p:nvPr/>
        </p:nvSpPr>
        <p:spPr>
          <a:xfrm>
            <a:off x="539552" y="1335815"/>
            <a:ext cx="2749471" cy="707886"/>
          </a:xfrm>
          <a:prstGeom prst="rect">
            <a:avLst/>
          </a:prstGeom>
        </p:spPr>
        <p:txBody>
          <a:bodyPr wrap="none">
            <a:spAutoFit/>
          </a:bodyPr>
          <a:lstStyle/>
          <a:p>
            <a:r>
              <a:rPr lang="zh-CN" altLang="en-US" sz="4000" dirty="0">
                <a:latin typeface="微软雅黑" panose="020B0503020204020204" pitchFamily="34" charset="-122"/>
                <a:ea typeface="微软雅黑" panose="020B0503020204020204" pitchFamily="34" charset="-122"/>
              </a:rPr>
              <a:t>转义符</a:t>
            </a:r>
            <a:r>
              <a:rPr lang="zh-CN" altLang="en-US" sz="4000" dirty="0" smtClean="0">
                <a:latin typeface="微软雅黑" panose="020B0503020204020204" pitchFamily="34" charset="-122"/>
                <a:ea typeface="微软雅黑" panose="020B0503020204020204" pitchFamily="34" charset="-122"/>
              </a:rPr>
              <a:t>输</a:t>
            </a:r>
            <a:r>
              <a:rPr lang="zh-CN" altLang="en-US" sz="4000" dirty="0">
                <a:latin typeface="微软雅黑" panose="020B0503020204020204" pitchFamily="34" charset="-122"/>
                <a:ea typeface="微软雅黑" panose="020B0503020204020204" pitchFamily="34" charset="-122"/>
              </a:rPr>
              <a:t>出</a:t>
            </a:r>
          </a:p>
        </p:txBody>
      </p:sp>
      <p:sp>
        <p:nvSpPr>
          <p:cNvPr id="5" name="Rectangle 4"/>
          <p:cNvSpPr/>
          <p:nvPr/>
        </p:nvSpPr>
        <p:spPr>
          <a:xfrm>
            <a:off x="0" y="2384921"/>
            <a:ext cx="9920469" cy="584775"/>
          </a:xfrm>
          <a:prstGeom prst="rect">
            <a:avLst/>
          </a:prstGeom>
        </p:spPr>
        <p:txBody>
          <a:bodyPr wrap="square">
            <a:spAutoFit/>
          </a:bodyPr>
          <a:lstStyle/>
          <a:p>
            <a:r>
              <a:rPr lang="en-US" altLang="zh-CN" sz="3200" dirty="0">
                <a:solidFill>
                  <a:srgbClr val="0070C0"/>
                </a:solidFill>
                <a:latin typeface="微软雅黑" panose="020B0503020204020204" pitchFamily="34" charset="-122"/>
                <a:ea typeface="微软雅黑" panose="020B0503020204020204" pitchFamily="34" charset="-122"/>
              </a:rPr>
              <a:t>print </a:t>
            </a:r>
            <a:r>
              <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rPr>
              <a:t>‘Welcome</a:t>
            </a:r>
            <a:r>
              <a:rPr lang="zh-CN" altLang="en-US" sz="3200" dirty="0" smtClean="0">
                <a:solidFill>
                  <a:schemeClr val="accent1">
                    <a:lumMod val="75000"/>
                  </a:schemeClr>
                </a:solidFill>
                <a:latin typeface="微软雅黑" panose="020B0503020204020204" pitchFamily="34" charset="-122"/>
                <a:ea typeface="微软雅黑" panose="020B0503020204020204" pitchFamily="34" charset="-122"/>
              </a:rPr>
              <a:t> </a:t>
            </a:r>
            <a:r>
              <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rPr>
              <a:t>\t </a:t>
            </a:r>
            <a:r>
              <a:rPr lang="en-US" altLang="zh-CN" sz="3200" dirty="0">
                <a:solidFill>
                  <a:schemeClr val="accent1">
                    <a:lumMod val="75000"/>
                  </a:schemeClr>
                </a:solidFill>
                <a:latin typeface="微软雅黑" panose="020B0503020204020204" pitchFamily="34" charset="-122"/>
                <a:ea typeface="微软雅黑" panose="020B0503020204020204" pitchFamily="34" charset="-122"/>
              </a:rPr>
              <a:t>to \</a:t>
            </a:r>
            <a:r>
              <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rPr>
              <a:t>n\’Python\’ </a:t>
            </a:r>
            <a:r>
              <a:rPr lang="en-US" altLang="zh-CN" sz="320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3200" dirty="0" err="1">
                <a:solidFill>
                  <a:schemeClr val="accent1">
                    <a:lumMod val="75000"/>
                  </a:schemeClr>
                </a:solidFill>
                <a:latin typeface="微软雅黑" panose="020B0503020204020204" pitchFamily="34" charset="-122"/>
                <a:ea typeface="微软雅黑" panose="020B0503020204020204" pitchFamily="34" charset="-122"/>
              </a:rPr>
              <a:t>nworld</a:t>
            </a:r>
            <a:r>
              <a:rPr lang="en-US" altLang="zh-CN" sz="3200" dirty="0">
                <a:solidFill>
                  <a:schemeClr val="accent1">
                    <a:lumMod val="75000"/>
                  </a:schemeClr>
                </a:solidFill>
                <a:latin typeface="微软雅黑" panose="020B0503020204020204" pitchFamily="34" charset="-122"/>
                <a:ea typeface="微软雅黑" panose="020B0503020204020204" pitchFamily="34" charset="-122"/>
              </a:rPr>
              <a:t>'</a:t>
            </a:r>
            <a:endParaRPr lang="zh-CN" altLang="en-US" sz="320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293096"/>
            <a:ext cx="5116867"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0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编写简单程序</a:t>
            </a:r>
            <a:endParaRPr lang="zh-CN" altLang="en-US" dirty="0"/>
          </a:p>
        </p:txBody>
      </p:sp>
      <p:sp>
        <p:nvSpPr>
          <p:cNvPr id="3" name="Content Placeholder 2"/>
          <p:cNvSpPr>
            <a:spLocks noGrp="1"/>
          </p:cNvSpPr>
          <p:nvPr>
            <p:ph idx="1"/>
          </p:nvPr>
        </p:nvSpPr>
        <p:spPr/>
        <p:txBody>
          <a:bodyPr/>
          <a:lstStyle/>
          <a:p>
            <a:pPr>
              <a:lnSpc>
                <a:spcPct val="200000"/>
              </a:lnSpc>
            </a:pPr>
            <a:r>
              <a:rPr lang="zh-CN" altLang="en-US" dirty="0" smtClean="0"/>
              <a:t>对一个简单问题进行分析，找出要求解问题的输入、输出以及求解的步骤或方法。</a:t>
            </a:r>
            <a:endParaRPr lang="en-US" altLang="zh-CN" dirty="0" smtClean="0"/>
          </a:p>
          <a:p>
            <a:pPr>
              <a:lnSpc>
                <a:spcPct val="200000"/>
              </a:lnSpc>
            </a:pPr>
            <a:r>
              <a:rPr lang="zh-CN" altLang="en-US" dirty="0"/>
              <a:t>利用输入、输出和赋值语句编写简单程</a:t>
            </a:r>
            <a:r>
              <a:rPr lang="zh-CN" altLang="en-US" dirty="0" smtClean="0"/>
              <a:t>序。</a:t>
            </a:r>
            <a:endParaRPr lang="en-US" altLang="zh-CN" dirty="0"/>
          </a:p>
          <a:p>
            <a:endParaRPr lang="zh-CN" altLang="en-US" dirty="0"/>
          </a:p>
        </p:txBody>
      </p:sp>
    </p:spTree>
    <p:extLst>
      <p:ext uri="{BB962C8B-B14F-4D97-AF65-F5344CB8AC3E}">
        <p14:creationId xmlns:p14="http://schemas.microsoft.com/office/powerpoint/2010/main" val="3647020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问题</a:t>
            </a:r>
            <a:r>
              <a:rPr lang="en-US" altLang="zh-CN" dirty="0" smtClean="0"/>
              <a:t>1</a:t>
            </a:r>
            <a:endParaRPr lang="zh-CN" altLang="en-US" dirty="0"/>
          </a:p>
        </p:txBody>
      </p:sp>
      <p:sp>
        <p:nvSpPr>
          <p:cNvPr id="3" name="Content Placeholder 2"/>
          <p:cNvSpPr>
            <a:spLocks noGrp="1"/>
          </p:cNvSpPr>
          <p:nvPr>
            <p:ph idx="1"/>
          </p:nvPr>
        </p:nvSpPr>
        <p:spPr/>
        <p:txBody>
          <a:bodyPr/>
          <a:lstStyle/>
          <a:p>
            <a:r>
              <a:rPr lang="zh-CN" altLang="en-US" dirty="0" smtClean="0"/>
              <a:t>根据用户输入的圆半径，求解并输出圆的面积？</a:t>
            </a:r>
            <a:endParaRPr lang="en-US" altLang="zh-CN" dirty="0" smtClean="0"/>
          </a:p>
          <a:p>
            <a:r>
              <a:rPr lang="zh-CN" altLang="en-US" dirty="0" smtClean="0"/>
              <a:t>面积公式：</a:t>
            </a:r>
            <a:r>
              <a:rPr lang="en-US" altLang="zh-CN" dirty="0" smtClean="0"/>
              <a:t>S=</a:t>
            </a:r>
            <a:r>
              <a:rPr lang="el-GR" altLang="zh-CN" dirty="0" smtClean="0"/>
              <a:t>π</a:t>
            </a:r>
            <a:r>
              <a:rPr lang="zh-CN" altLang="en-US" dirty="0" smtClean="0"/>
              <a:t>*</a:t>
            </a:r>
            <a:r>
              <a:rPr lang="en-US" altLang="zh-CN" dirty="0" smtClean="0"/>
              <a:t>r</a:t>
            </a:r>
            <a:r>
              <a:rPr lang="en-US" altLang="zh-CN" baseline="30000" dirty="0" smtClean="0"/>
              <a:t>2</a:t>
            </a:r>
          </a:p>
          <a:p>
            <a:endParaRPr lang="en-US" altLang="zh-CN" dirty="0" smtClean="0"/>
          </a:p>
          <a:p>
            <a:endParaRPr lang="en-US" altLang="zh-CN" dirty="0"/>
          </a:p>
          <a:p>
            <a:endParaRPr lang="en-US" altLang="zh-CN" dirty="0"/>
          </a:p>
          <a:p>
            <a:r>
              <a:rPr lang="zh-CN" altLang="en-US" dirty="0" smtClean="0"/>
              <a:t>输入：圆的半径值（必须是数值）</a:t>
            </a:r>
            <a:endParaRPr lang="en-US" altLang="zh-CN" dirty="0" smtClean="0"/>
          </a:p>
          <a:p>
            <a:r>
              <a:rPr lang="zh-CN" altLang="en-US" dirty="0"/>
              <a:t>输</a:t>
            </a:r>
            <a:r>
              <a:rPr lang="zh-CN" altLang="en-US" dirty="0" smtClean="0"/>
              <a:t>出</a:t>
            </a:r>
            <a:r>
              <a:rPr lang="zh-CN" altLang="en-US" dirty="0"/>
              <a:t>：</a:t>
            </a:r>
            <a:r>
              <a:rPr lang="zh-CN" altLang="en-US" dirty="0" smtClean="0"/>
              <a:t>圆</a:t>
            </a:r>
            <a:r>
              <a:rPr lang="zh-CN" altLang="en-US" dirty="0"/>
              <a:t>的面</a:t>
            </a:r>
            <a:r>
              <a:rPr lang="zh-CN" altLang="en-US" dirty="0" smtClean="0"/>
              <a:t>积值</a:t>
            </a:r>
            <a:endParaRPr lang="en-US" altLang="zh-CN" dirty="0" smtClean="0"/>
          </a:p>
          <a:p>
            <a:r>
              <a:rPr lang="zh-CN" altLang="en-US" dirty="0" smtClean="0"/>
              <a:t>方法：根据输入的合法半径</a:t>
            </a:r>
            <a:r>
              <a:rPr lang="en-US" altLang="zh-CN" dirty="0" smtClean="0"/>
              <a:t>r</a:t>
            </a:r>
            <a:r>
              <a:rPr lang="zh-CN" altLang="en-US" dirty="0" smtClean="0"/>
              <a:t>，利用面积公式求解</a:t>
            </a:r>
            <a:endParaRPr lang="zh-CN" alt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660232" y="1599786"/>
            <a:ext cx="1837092" cy="2016224"/>
          </a:xfrm>
          <a:prstGeom prst="rect">
            <a:avLst/>
          </a:prstGeom>
        </p:spPr>
      </p:pic>
    </p:spTree>
    <p:extLst>
      <p:ext uri="{BB962C8B-B14F-4D97-AF65-F5344CB8AC3E}">
        <p14:creationId xmlns:p14="http://schemas.microsoft.com/office/powerpoint/2010/main" val="93574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代码示例</a:t>
            </a:r>
            <a:endParaRPr lang="zh-CN" altLang="en-US" dirty="0"/>
          </a:p>
        </p:txBody>
      </p:sp>
      <p:sp>
        <p:nvSpPr>
          <p:cNvPr id="3" name="Content Placeholder 2"/>
          <p:cNvSpPr>
            <a:spLocks noGrp="1"/>
          </p:cNvSpPr>
          <p:nvPr>
            <p:ph idx="1"/>
          </p:nvPr>
        </p:nvSpPr>
        <p:spPr>
          <a:xfrm>
            <a:off x="381000" y="1143000"/>
            <a:ext cx="8763000" cy="4230216"/>
          </a:xfrm>
        </p:spPr>
        <p:txBody>
          <a:bodyPr/>
          <a:lstStyle/>
          <a:p>
            <a:r>
              <a:rPr lang="en-US" altLang="zh-CN" sz="2400" dirty="0"/>
              <a:t>1 # Prompt the user to enter a radius</a:t>
            </a:r>
          </a:p>
          <a:p>
            <a:r>
              <a:rPr lang="en-US" altLang="zh-CN" sz="2400" dirty="0"/>
              <a:t>2 radius =</a:t>
            </a:r>
            <a:r>
              <a:rPr lang="en-US" altLang="zh-CN" sz="2400" dirty="0" err="1" smtClean="0">
                <a:solidFill>
                  <a:srgbClr val="7030A0"/>
                </a:solidFill>
              </a:rPr>
              <a:t>eval</a:t>
            </a:r>
            <a:r>
              <a:rPr lang="en-US" altLang="zh-CN" sz="2400" dirty="0" smtClean="0"/>
              <a:t>(</a:t>
            </a:r>
            <a:r>
              <a:rPr lang="en-US" altLang="zh-CN" sz="2400" dirty="0" err="1" smtClean="0">
                <a:solidFill>
                  <a:srgbClr val="7030A0"/>
                </a:solidFill>
              </a:rPr>
              <a:t>raw_input</a:t>
            </a:r>
            <a:r>
              <a:rPr lang="en-US" altLang="zh-CN" sz="2400" dirty="0"/>
              <a:t>("Enter a value for radius: "))</a:t>
            </a:r>
          </a:p>
          <a:p>
            <a:r>
              <a:rPr lang="en-US" altLang="zh-CN" sz="2400" dirty="0"/>
              <a:t>3</a:t>
            </a:r>
          </a:p>
          <a:p>
            <a:r>
              <a:rPr lang="en-US" altLang="zh-CN" sz="2400" dirty="0"/>
              <a:t>4 # Compute area</a:t>
            </a:r>
          </a:p>
          <a:p>
            <a:r>
              <a:rPr lang="en-US" altLang="zh-CN" sz="2400" dirty="0"/>
              <a:t>5 area = radius * radius * </a:t>
            </a:r>
            <a:r>
              <a:rPr lang="en-US" altLang="zh-CN" sz="2400" dirty="0">
                <a:solidFill>
                  <a:srgbClr val="C00000"/>
                </a:solidFill>
              </a:rPr>
              <a:t>3.14159</a:t>
            </a:r>
          </a:p>
          <a:p>
            <a:r>
              <a:rPr lang="en-US" altLang="zh-CN" sz="2400" dirty="0"/>
              <a:t>6</a:t>
            </a:r>
          </a:p>
          <a:p>
            <a:r>
              <a:rPr lang="en-US" altLang="zh-CN" sz="2400" dirty="0"/>
              <a:t>7 # Display results</a:t>
            </a:r>
          </a:p>
          <a:p>
            <a:r>
              <a:rPr lang="en-US" altLang="zh-CN" sz="2400" dirty="0"/>
              <a:t>8 </a:t>
            </a:r>
            <a:r>
              <a:rPr lang="en-US" altLang="zh-CN" sz="2400" dirty="0" smtClean="0">
                <a:solidFill>
                  <a:srgbClr val="0070C0"/>
                </a:solidFill>
              </a:rPr>
              <a:t>print</a:t>
            </a:r>
            <a:r>
              <a:rPr lang="en-US" altLang="zh-CN" sz="2400" dirty="0" smtClean="0"/>
              <a:t> </a:t>
            </a:r>
            <a:r>
              <a:rPr lang="en-US" altLang="zh-CN" sz="2400" dirty="0" smtClean="0">
                <a:solidFill>
                  <a:schemeClr val="accent1">
                    <a:lumMod val="50000"/>
                  </a:schemeClr>
                </a:solidFill>
              </a:rPr>
              <a:t>"The </a:t>
            </a:r>
            <a:r>
              <a:rPr lang="en-US" altLang="zh-CN" sz="2400" dirty="0">
                <a:solidFill>
                  <a:schemeClr val="accent1">
                    <a:lumMod val="50000"/>
                  </a:schemeClr>
                </a:solidFill>
              </a:rPr>
              <a:t>area for the circle of radius"</a:t>
            </a:r>
            <a:r>
              <a:rPr lang="en-US" altLang="zh-CN" sz="2400" dirty="0"/>
              <a:t>, radius, </a:t>
            </a:r>
            <a:r>
              <a:rPr lang="en-US" altLang="zh-CN" sz="2400" dirty="0">
                <a:solidFill>
                  <a:schemeClr val="accent1">
                    <a:lumMod val="75000"/>
                  </a:schemeClr>
                </a:solidFill>
              </a:rPr>
              <a:t>"is", </a:t>
            </a:r>
            <a:r>
              <a:rPr lang="en-US" altLang="zh-CN" sz="2400" dirty="0" smtClean="0"/>
              <a:t>area </a:t>
            </a:r>
            <a:endParaRPr lang="zh-CN" altLang="en-US" sz="2400" dirty="0"/>
          </a:p>
        </p:txBody>
      </p:sp>
      <p:sp>
        <p:nvSpPr>
          <p:cNvPr id="4" name="Rectangle 3"/>
          <p:cNvSpPr/>
          <p:nvPr/>
        </p:nvSpPr>
        <p:spPr>
          <a:xfrm>
            <a:off x="381000" y="5229200"/>
            <a:ext cx="8583488" cy="1077218"/>
          </a:xfrm>
          <a:prstGeom prst="rect">
            <a:avLst/>
          </a:prstGeom>
        </p:spPr>
        <p:txBody>
          <a:bodyPr wrap="square">
            <a:spAutoFit/>
          </a:bodyPr>
          <a:lstStyle/>
          <a:p>
            <a:r>
              <a:rPr lang="en-US" altLang="zh-CN" sz="3200" b="1" dirty="0" smtClean="0"/>
              <a:t>Python 3.x &gt;&gt;print ( </a:t>
            </a:r>
            <a:r>
              <a:rPr lang="en-US" altLang="zh-CN" sz="3200" b="1" dirty="0"/>
              <a:t>"The area for the circle of radius", radius, "is", area </a:t>
            </a:r>
            <a:r>
              <a:rPr lang="en-US" altLang="zh-CN" sz="3200" b="1" dirty="0" smtClean="0"/>
              <a:t>)</a:t>
            </a:r>
            <a:endParaRPr lang="zh-CN" altLang="en-US" sz="3200" b="1" dirty="0"/>
          </a:p>
        </p:txBody>
      </p:sp>
    </p:spTree>
    <p:extLst>
      <p:ext uri="{BB962C8B-B14F-4D97-AF65-F5344CB8AC3E}">
        <p14:creationId xmlns:p14="http://schemas.microsoft.com/office/powerpoint/2010/main" val="4183528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根据注释阅读下面代码</a:t>
            </a:r>
            <a:endParaRPr lang="zh-CN" altLang="en-US" dirty="0"/>
          </a:p>
        </p:txBody>
      </p:sp>
      <p:sp>
        <p:nvSpPr>
          <p:cNvPr id="3" name="Content Placeholder 2"/>
          <p:cNvSpPr>
            <a:spLocks noGrp="1"/>
          </p:cNvSpPr>
          <p:nvPr>
            <p:ph idx="1"/>
          </p:nvPr>
        </p:nvSpPr>
        <p:spPr/>
        <p:txBody>
          <a:bodyPr/>
          <a:lstStyle/>
          <a:p>
            <a:r>
              <a:rPr lang="en-US" altLang="zh-CN" dirty="0"/>
              <a:t>import turtle</a:t>
            </a:r>
            <a:r>
              <a:rPr lang="zh-CN" altLang="en-US" dirty="0"/>
              <a:t>      </a:t>
            </a:r>
            <a:r>
              <a:rPr lang="en-US" altLang="zh-CN" dirty="0">
                <a:solidFill>
                  <a:schemeClr val="bg1">
                    <a:lumMod val="50000"/>
                  </a:schemeClr>
                </a:solidFill>
              </a:rPr>
              <a:t>#</a:t>
            </a:r>
            <a:r>
              <a:rPr lang="zh-CN" altLang="en-US" dirty="0">
                <a:solidFill>
                  <a:schemeClr val="bg1">
                    <a:lumMod val="50000"/>
                  </a:schemeClr>
                </a:solidFill>
              </a:rPr>
              <a:t> </a:t>
            </a:r>
            <a:r>
              <a:rPr lang="en-US" altLang="zh-CN" dirty="0">
                <a:solidFill>
                  <a:schemeClr val="bg1">
                    <a:lumMod val="50000"/>
                  </a:schemeClr>
                </a:solidFill>
              </a:rPr>
              <a:t>import turtle module</a:t>
            </a:r>
          </a:p>
          <a:p>
            <a:r>
              <a:rPr lang="en-US" altLang="zh-CN" dirty="0" err="1"/>
              <a:t>turtle.pensize</a:t>
            </a:r>
            <a:r>
              <a:rPr lang="en-US" altLang="zh-CN" dirty="0"/>
              <a:t>(3) </a:t>
            </a:r>
            <a:r>
              <a:rPr lang="en-US" altLang="zh-CN" dirty="0">
                <a:solidFill>
                  <a:schemeClr val="bg1">
                    <a:lumMod val="50000"/>
                  </a:schemeClr>
                </a:solidFill>
              </a:rPr>
              <a:t># Set pen thickness to 3 pixels</a:t>
            </a:r>
          </a:p>
          <a:p>
            <a:r>
              <a:rPr lang="en-US" altLang="zh-CN" dirty="0" err="1"/>
              <a:t>turtle.penup</a:t>
            </a:r>
            <a:r>
              <a:rPr lang="en-US" altLang="zh-CN" dirty="0"/>
              <a:t>() </a:t>
            </a:r>
            <a:r>
              <a:rPr lang="en-US" altLang="zh-CN" dirty="0">
                <a:solidFill>
                  <a:schemeClr val="bg1">
                    <a:lumMod val="50000"/>
                  </a:schemeClr>
                </a:solidFill>
              </a:rPr>
              <a:t># Pull the pen up</a:t>
            </a:r>
          </a:p>
          <a:p>
            <a:r>
              <a:rPr lang="en-US" altLang="zh-CN" dirty="0" err="1"/>
              <a:t>turtle.goto</a:t>
            </a:r>
            <a:r>
              <a:rPr lang="en-US" altLang="zh-CN" dirty="0"/>
              <a:t>(-200, -50)</a:t>
            </a:r>
          </a:p>
          <a:p>
            <a:r>
              <a:rPr lang="en-US" altLang="zh-CN" dirty="0" err="1"/>
              <a:t>turtle.pendown</a:t>
            </a:r>
            <a:r>
              <a:rPr lang="en-US" altLang="zh-CN" dirty="0"/>
              <a:t>() </a:t>
            </a:r>
            <a:r>
              <a:rPr lang="en-US" altLang="zh-CN" dirty="0">
                <a:solidFill>
                  <a:schemeClr val="bg1">
                    <a:lumMod val="50000"/>
                  </a:schemeClr>
                </a:solidFill>
              </a:rPr>
              <a:t># Pull the pen down</a:t>
            </a:r>
          </a:p>
          <a:p>
            <a:r>
              <a:rPr lang="en-US" altLang="zh-CN" dirty="0" err="1"/>
              <a:t>turtle.begin_fill</a:t>
            </a:r>
            <a:r>
              <a:rPr lang="en-US" altLang="zh-CN" dirty="0"/>
              <a:t>() </a:t>
            </a:r>
            <a:r>
              <a:rPr lang="en-US" altLang="zh-CN" dirty="0">
                <a:solidFill>
                  <a:schemeClr val="bg1">
                    <a:lumMod val="50000"/>
                  </a:schemeClr>
                </a:solidFill>
              </a:rPr>
              <a:t># Begin to fill color in a shape</a:t>
            </a:r>
          </a:p>
          <a:p>
            <a:r>
              <a:rPr lang="en-US" altLang="zh-CN" dirty="0" err="1"/>
              <a:t>turtle.color</a:t>
            </a:r>
            <a:r>
              <a:rPr lang="en-US" altLang="zh-CN" dirty="0"/>
              <a:t>("red")</a:t>
            </a:r>
          </a:p>
          <a:p>
            <a:r>
              <a:rPr lang="en-US" altLang="zh-CN" dirty="0" err="1"/>
              <a:t>turtle.circle</a:t>
            </a:r>
            <a:r>
              <a:rPr lang="en-US" altLang="zh-CN" dirty="0"/>
              <a:t>(40, steps = 3) </a:t>
            </a:r>
            <a:r>
              <a:rPr lang="en-US" altLang="zh-CN" dirty="0">
                <a:solidFill>
                  <a:schemeClr val="bg1">
                    <a:lumMod val="50000"/>
                  </a:schemeClr>
                </a:solidFill>
              </a:rPr>
              <a:t># Draw a triangle</a:t>
            </a:r>
          </a:p>
          <a:p>
            <a:r>
              <a:rPr lang="en-US" altLang="zh-CN" dirty="0" err="1"/>
              <a:t>turtle.end_fill</a:t>
            </a:r>
            <a:r>
              <a:rPr lang="en-US" altLang="zh-CN" dirty="0"/>
              <a:t>() </a:t>
            </a:r>
            <a:r>
              <a:rPr lang="en-US" altLang="zh-CN" dirty="0">
                <a:solidFill>
                  <a:schemeClr val="bg1">
                    <a:lumMod val="50000"/>
                  </a:schemeClr>
                </a:solidFill>
              </a:rPr>
              <a:t># Fill the shape</a:t>
            </a:r>
          </a:p>
          <a:p>
            <a:endParaRPr lang="zh-CN" altLang="en-US" dirty="0"/>
          </a:p>
        </p:txBody>
      </p:sp>
    </p:spTree>
    <p:extLst>
      <p:ext uri="{BB962C8B-B14F-4D97-AF65-F5344CB8AC3E}">
        <p14:creationId xmlns:p14="http://schemas.microsoft.com/office/powerpoint/2010/main" val="3727105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问题</a:t>
            </a:r>
            <a:r>
              <a:rPr lang="en-US" altLang="zh-CN" dirty="0"/>
              <a:t>2</a:t>
            </a:r>
            <a:endParaRPr lang="zh-CN" altLang="en-US" dirty="0"/>
          </a:p>
        </p:txBody>
      </p:sp>
      <p:sp>
        <p:nvSpPr>
          <p:cNvPr id="3" name="Content Placeholder 2"/>
          <p:cNvSpPr>
            <a:spLocks noGrp="1"/>
          </p:cNvSpPr>
          <p:nvPr>
            <p:ph idx="1"/>
          </p:nvPr>
        </p:nvSpPr>
        <p:spPr/>
        <p:txBody>
          <a:bodyPr/>
          <a:lstStyle/>
          <a:p>
            <a:r>
              <a:rPr lang="zh-CN" altLang="en-US" dirty="0" smtClean="0"/>
              <a:t>根据用户输入的两个点坐标，求解它们之间的距离？</a:t>
            </a:r>
            <a:endParaRPr lang="en-US" altLang="zh-CN" dirty="0" smtClean="0"/>
          </a:p>
          <a:p>
            <a:r>
              <a:rPr lang="zh-CN" altLang="en-US" dirty="0"/>
              <a:t>距离</a:t>
            </a:r>
            <a:r>
              <a:rPr lang="zh-CN" altLang="en-US" dirty="0" smtClean="0"/>
              <a:t>公式：</a:t>
            </a:r>
            <a:r>
              <a:rPr lang="en-US" altLang="zh-CN" dirty="0" smtClean="0"/>
              <a:t>D=((x1-x2)*</a:t>
            </a:r>
            <a:r>
              <a:rPr lang="en-US" altLang="zh-CN" dirty="0"/>
              <a:t>(x1-x2</a:t>
            </a:r>
            <a:r>
              <a:rPr lang="en-US" altLang="zh-CN" dirty="0" smtClean="0"/>
              <a:t>)+(y1-y2)*</a:t>
            </a:r>
            <a:r>
              <a:rPr lang="en-US" altLang="zh-CN" dirty="0"/>
              <a:t>(</a:t>
            </a:r>
            <a:r>
              <a:rPr lang="en-US" altLang="zh-CN" dirty="0" smtClean="0"/>
              <a:t>y1-y2))**1/2</a:t>
            </a:r>
          </a:p>
          <a:p>
            <a:endParaRPr lang="en-US" altLang="zh-CN" dirty="0"/>
          </a:p>
          <a:p>
            <a:r>
              <a:rPr lang="zh-CN" altLang="en-US" dirty="0" smtClean="0"/>
              <a:t>输入：两组</a:t>
            </a:r>
            <a:r>
              <a:rPr lang="en-US" altLang="zh-CN" dirty="0" smtClean="0"/>
              <a:t>(</a:t>
            </a:r>
            <a:r>
              <a:rPr lang="en-US" altLang="zh-CN" dirty="0" err="1" smtClean="0"/>
              <a:t>x,y</a:t>
            </a:r>
            <a:r>
              <a:rPr lang="en-US" altLang="zh-CN" dirty="0" smtClean="0"/>
              <a:t>)</a:t>
            </a:r>
            <a:r>
              <a:rPr lang="zh-CN" altLang="en-US" dirty="0" smtClean="0"/>
              <a:t>坐标（必须是整数数值）</a:t>
            </a:r>
            <a:endParaRPr lang="en-US" altLang="zh-CN" dirty="0" smtClean="0"/>
          </a:p>
          <a:p>
            <a:r>
              <a:rPr lang="zh-CN" altLang="en-US" dirty="0"/>
              <a:t>输</a:t>
            </a:r>
            <a:r>
              <a:rPr lang="zh-CN" altLang="en-US" dirty="0" smtClean="0"/>
              <a:t>出：</a:t>
            </a:r>
            <a:r>
              <a:rPr lang="zh-CN" altLang="en-US" dirty="0"/>
              <a:t>两个坐标之间的距离</a:t>
            </a:r>
            <a:endParaRPr lang="en-US" altLang="zh-CN" dirty="0" smtClean="0"/>
          </a:p>
          <a:p>
            <a:r>
              <a:rPr lang="zh-CN" altLang="en-US" dirty="0" smtClean="0"/>
              <a:t>方法：根据输入的合法坐标点，利用距离公式求解</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56522776"/>
              </p:ext>
            </p:extLst>
          </p:nvPr>
        </p:nvGraphicFramePr>
        <p:xfrm>
          <a:off x="3995936" y="2276872"/>
          <a:ext cx="3993356" cy="660555"/>
        </p:xfrm>
        <a:graphic>
          <a:graphicData uri="http://schemas.openxmlformats.org/presentationml/2006/ole">
            <mc:AlternateContent xmlns:mc="http://schemas.openxmlformats.org/markup-compatibility/2006">
              <mc:Choice xmlns:v="urn:schemas-microsoft-com:vml" Requires="v">
                <p:oleObj spid="_x0000_s3075" name="Equation" r:id="rId3" imgW="1688760" imgH="279360" progId="Equation.3">
                  <p:embed/>
                </p:oleObj>
              </mc:Choice>
              <mc:Fallback>
                <p:oleObj name="Equation" r:id="rId3" imgW="1688760" imgH="279360" progId="Equation.3">
                  <p:embed/>
                  <p:pic>
                    <p:nvPicPr>
                      <p:cNvPr id="0" name=""/>
                      <p:cNvPicPr/>
                      <p:nvPr/>
                    </p:nvPicPr>
                    <p:blipFill>
                      <a:blip r:embed="rId4"/>
                      <a:stretch>
                        <a:fillRect/>
                      </a:stretch>
                    </p:blipFill>
                    <p:spPr>
                      <a:xfrm>
                        <a:off x="3995936" y="2276872"/>
                        <a:ext cx="3993356" cy="660555"/>
                      </a:xfrm>
                      <a:prstGeom prst="rect">
                        <a:avLst/>
                      </a:prstGeom>
                    </p:spPr>
                  </p:pic>
                </p:oleObj>
              </mc:Fallback>
            </mc:AlternateContent>
          </a:graphicData>
        </a:graphic>
      </p:graphicFrame>
    </p:spTree>
    <p:extLst>
      <p:ext uri="{BB962C8B-B14F-4D97-AF65-F5344CB8AC3E}">
        <p14:creationId xmlns:p14="http://schemas.microsoft.com/office/powerpoint/2010/main" val="216857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代码示例</a:t>
            </a:r>
            <a:endParaRPr lang="zh-CN" altLang="en-US" dirty="0"/>
          </a:p>
        </p:txBody>
      </p:sp>
      <p:sp>
        <p:nvSpPr>
          <p:cNvPr id="3" name="Content Placeholder 2"/>
          <p:cNvSpPr>
            <a:spLocks noGrp="1"/>
          </p:cNvSpPr>
          <p:nvPr>
            <p:ph idx="1"/>
          </p:nvPr>
        </p:nvSpPr>
        <p:spPr>
          <a:xfrm>
            <a:off x="381000" y="1143000"/>
            <a:ext cx="8763000" cy="5310336"/>
          </a:xfrm>
        </p:spPr>
        <p:txBody>
          <a:bodyPr/>
          <a:lstStyle/>
          <a:p>
            <a:r>
              <a:rPr lang="en-US" altLang="zh-CN" sz="2000" dirty="0"/>
              <a:t>1 # Enter the first point with two float values</a:t>
            </a:r>
          </a:p>
          <a:p>
            <a:r>
              <a:rPr lang="en-US" altLang="zh-CN" sz="2000" dirty="0"/>
              <a:t>2 </a:t>
            </a:r>
            <a:r>
              <a:rPr lang="en-US" altLang="zh-CN" sz="2000" dirty="0">
                <a:solidFill>
                  <a:srgbClr val="0070C0"/>
                </a:solidFill>
              </a:rPr>
              <a:t>x1</a:t>
            </a:r>
            <a:r>
              <a:rPr lang="en-US" altLang="zh-CN" sz="2000" dirty="0"/>
              <a:t>,</a:t>
            </a:r>
            <a:r>
              <a:rPr lang="en-US" altLang="zh-CN" sz="2000" dirty="0">
                <a:solidFill>
                  <a:srgbClr val="0070C0"/>
                </a:solidFill>
              </a:rPr>
              <a:t> y1</a:t>
            </a:r>
            <a:r>
              <a:rPr lang="en-US" altLang="zh-CN" sz="2000" dirty="0"/>
              <a:t> = </a:t>
            </a:r>
            <a:r>
              <a:rPr lang="en-US" altLang="zh-CN" sz="2000" dirty="0" err="1" smtClean="0">
                <a:solidFill>
                  <a:srgbClr val="7030A0"/>
                </a:solidFill>
              </a:rPr>
              <a:t>eval</a:t>
            </a:r>
            <a:r>
              <a:rPr lang="en-US" altLang="zh-CN" sz="2000" dirty="0" smtClean="0"/>
              <a:t>(</a:t>
            </a:r>
            <a:r>
              <a:rPr lang="en-US" altLang="zh-CN" sz="2000" dirty="0" err="1">
                <a:solidFill>
                  <a:srgbClr val="7030A0"/>
                </a:solidFill>
              </a:rPr>
              <a:t>raw_in</a:t>
            </a:r>
            <a:r>
              <a:rPr lang="en-US" altLang="zh-CN" sz="2000" dirty="0" err="1" smtClean="0">
                <a:solidFill>
                  <a:srgbClr val="7030A0"/>
                </a:solidFill>
              </a:rPr>
              <a:t>put</a:t>
            </a:r>
            <a:r>
              <a:rPr lang="en-US" altLang="zh-CN" sz="2000" dirty="0"/>
              <a:t>("Enter x1 and y1 for Point 1: "))</a:t>
            </a:r>
          </a:p>
          <a:p>
            <a:r>
              <a:rPr lang="en-US" altLang="zh-CN" sz="2000" dirty="0"/>
              <a:t>3</a:t>
            </a:r>
          </a:p>
          <a:p>
            <a:r>
              <a:rPr lang="en-US" altLang="zh-CN" sz="2000" dirty="0"/>
              <a:t>4 # Enter the second point with two float values</a:t>
            </a:r>
          </a:p>
          <a:p>
            <a:r>
              <a:rPr lang="en-US" altLang="zh-CN" sz="2000" dirty="0"/>
              <a:t>5 </a:t>
            </a:r>
            <a:r>
              <a:rPr lang="en-US" altLang="zh-CN" sz="2000" dirty="0">
                <a:solidFill>
                  <a:srgbClr val="0070C0"/>
                </a:solidFill>
              </a:rPr>
              <a:t>x2</a:t>
            </a:r>
            <a:r>
              <a:rPr lang="en-US" altLang="zh-CN" sz="2000" dirty="0"/>
              <a:t>, </a:t>
            </a:r>
            <a:r>
              <a:rPr lang="en-US" altLang="zh-CN" sz="2000" dirty="0">
                <a:solidFill>
                  <a:srgbClr val="0070C0"/>
                </a:solidFill>
              </a:rPr>
              <a:t>y2</a:t>
            </a:r>
            <a:r>
              <a:rPr lang="en-US" altLang="zh-CN" sz="2000" dirty="0"/>
              <a:t> = </a:t>
            </a:r>
            <a:r>
              <a:rPr lang="en-US" altLang="zh-CN" sz="2000" dirty="0" err="1" smtClean="0">
                <a:solidFill>
                  <a:srgbClr val="7030A0"/>
                </a:solidFill>
              </a:rPr>
              <a:t>eval</a:t>
            </a:r>
            <a:r>
              <a:rPr lang="en-US" altLang="zh-CN" sz="2000" dirty="0" smtClean="0"/>
              <a:t>(</a:t>
            </a:r>
            <a:r>
              <a:rPr lang="en-US" altLang="zh-CN" sz="2000" dirty="0" err="1">
                <a:solidFill>
                  <a:srgbClr val="7030A0"/>
                </a:solidFill>
              </a:rPr>
              <a:t>raw_inp</a:t>
            </a:r>
            <a:r>
              <a:rPr lang="en-US" altLang="zh-CN" sz="2000" dirty="0" err="1" smtClean="0">
                <a:solidFill>
                  <a:srgbClr val="7030A0"/>
                </a:solidFill>
              </a:rPr>
              <a:t>ut</a:t>
            </a:r>
            <a:r>
              <a:rPr lang="en-US" altLang="zh-CN" sz="2000" dirty="0"/>
              <a:t>("Enter x2 and y2 for Point 2: "))</a:t>
            </a:r>
          </a:p>
          <a:p>
            <a:r>
              <a:rPr lang="en-US" altLang="zh-CN" sz="2000" dirty="0"/>
              <a:t>6</a:t>
            </a:r>
          </a:p>
          <a:p>
            <a:r>
              <a:rPr lang="en-US" altLang="zh-CN" sz="2000" dirty="0"/>
              <a:t>7 # Compute the distance</a:t>
            </a:r>
          </a:p>
          <a:p>
            <a:r>
              <a:rPr lang="en-US" altLang="zh-CN" sz="2000" dirty="0"/>
              <a:t>8 </a:t>
            </a:r>
            <a:r>
              <a:rPr lang="en-US" altLang="zh-CN" sz="2000" dirty="0">
                <a:solidFill>
                  <a:srgbClr val="0070C0"/>
                </a:solidFill>
              </a:rPr>
              <a:t>distance</a:t>
            </a:r>
            <a:r>
              <a:rPr lang="en-US" altLang="zh-CN" sz="2000" dirty="0"/>
              <a:t> = ((</a:t>
            </a:r>
            <a:r>
              <a:rPr lang="en-US" altLang="zh-CN" sz="2000" dirty="0">
                <a:solidFill>
                  <a:srgbClr val="0070C0"/>
                </a:solidFill>
              </a:rPr>
              <a:t>x1</a:t>
            </a:r>
            <a:r>
              <a:rPr lang="en-US" altLang="zh-CN" sz="2000" dirty="0"/>
              <a:t> - </a:t>
            </a:r>
            <a:r>
              <a:rPr lang="en-US" altLang="zh-CN" sz="2000" dirty="0">
                <a:solidFill>
                  <a:srgbClr val="0070C0"/>
                </a:solidFill>
              </a:rPr>
              <a:t>x2</a:t>
            </a:r>
            <a:r>
              <a:rPr lang="en-US" altLang="zh-CN" sz="2000" dirty="0"/>
              <a:t>) * (</a:t>
            </a:r>
            <a:r>
              <a:rPr lang="en-US" altLang="zh-CN" sz="2000" dirty="0">
                <a:solidFill>
                  <a:srgbClr val="0070C0"/>
                </a:solidFill>
              </a:rPr>
              <a:t>x1</a:t>
            </a:r>
            <a:r>
              <a:rPr lang="en-US" altLang="zh-CN" sz="2000" dirty="0"/>
              <a:t> - </a:t>
            </a:r>
            <a:r>
              <a:rPr lang="en-US" altLang="zh-CN" sz="2000" dirty="0">
                <a:solidFill>
                  <a:srgbClr val="0070C0"/>
                </a:solidFill>
              </a:rPr>
              <a:t>x2</a:t>
            </a:r>
            <a:r>
              <a:rPr lang="en-US" altLang="zh-CN" sz="2000" dirty="0"/>
              <a:t>) + (</a:t>
            </a:r>
            <a:r>
              <a:rPr lang="en-US" altLang="zh-CN" sz="2000" dirty="0">
                <a:solidFill>
                  <a:srgbClr val="0070C0"/>
                </a:solidFill>
              </a:rPr>
              <a:t>y1</a:t>
            </a:r>
            <a:r>
              <a:rPr lang="en-US" altLang="zh-CN" sz="2000" dirty="0"/>
              <a:t> - </a:t>
            </a:r>
            <a:r>
              <a:rPr lang="en-US" altLang="zh-CN" sz="2000" dirty="0">
                <a:solidFill>
                  <a:srgbClr val="0070C0"/>
                </a:solidFill>
              </a:rPr>
              <a:t>y2</a:t>
            </a:r>
            <a:r>
              <a:rPr lang="en-US" altLang="zh-CN" sz="2000" dirty="0"/>
              <a:t>) * (</a:t>
            </a:r>
            <a:r>
              <a:rPr lang="en-US" altLang="zh-CN" sz="2000" dirty="0">
                <a:solidFill>
                  <a:srgbClr val="0070C0"/>
                </a:solidFill>
              </a:rPr>
              <a:t>y1</a:t>
            </a:r>
            <a:r>
              <a:rPr lang="en-US" altLang="zh-CN" sz="2000" dirty="0"/>
              <a:t> - </a:t>
            </a:r>
            <a:r>
              <a:rPr lang="en-US" altLang="zh-CN" sz="2000" dirty="0">
                <a:solidFill>
                  <a:srgbClr val="0070C0"/>
                </a:solidFill>
              </a:rPr>
              <a:t>y2</a:t>
            </a:r>
            <a:r>
              <a:rPr lang="en-US" altLang="zh-CN" sz="2000" dirty="0"/>
              <a:t>)) ** 0.5</a:t>
            </a:r>
          </a:p>
          <a:p>
            <a:r>
              <a:rPr lang="en-US" altLang="zh-CN" sz="2000" dirty="0"/>
              <a:t>9</a:t>
            </a:r>
          </a:p>
          <a:p>
            <a:r>
              <a:rPr lang="en-US" altLang="zh-CN" sz="2000" dirty="0"/>
              <a:t>10 # Output the distance</a:t>
            </a:r>
          </a:p>
          <a:p>
            <a:r>
              <a:rPr lang="en-US" altLang="zh-CN" sz="2000" dirty="0"/>
              <a:t>11</a:t>
            </a:r>
            <a:r>
              <a:rPr lang="en-US" altLang="zh-CN" sz="2000" dirty="0">
                <a:solidFill>
                  <a:srgbClr val="7030A0"/>
                </a:solidFill>
              </a:rPr>
              <a:t> print</a:t>
            </a:r>
            <a:r>
              <a:rPr lang="en-US" altLang="zh-CN" sz="2000" dirty="0"/>
              <a:t> "The distance between (“,</a:t>
            </a:r>
            <a:r>
              <a:rPr lang="en-US" altLang="zh-CN" sz="2000" dirty="0">
                <a:solidFill>
                  <a:srgbClr val="0070C0"/>
                </a:solidFill>
              </a:rPr>
              <a:t>x1</a:t>
            </a:r>
            <a:r>
              <a:rPr lang="en-US" altLang="zh-CN" sz="2000" dirty="0"/>
              <a:t>,”,”,</a:t>
            </a:r>
            <a:r>
              <a:rPr lang="en-US" altLang="zh-CN" sz="2000" dirty="0">
                <a:solidFill>
                  <a:srgbClr val="0070C0"/>
                </a:solidFill>
              </a:rPr>
              <a:t>y1</a:t>
            </a:r>
            <a:r>
              <a:rPr lang="en-US" altLang="zh-CN" sz="2000" dirty="0"/>
              <a:t>,”) and (“,</a:t>
            </a:r>
            <a:r>
              <a:rPr lang="en-US" altLang="zh-CN" sz="2000" dirty="0">
                <a:solidFill>
                  <a:srgbClr val="0070C0"/>
                </a:solidFill>
              </a:rPr>
              <a:t>x2</a:t>
            </a:r>
            <a:r>
              <a:rPr lang="en-US" altLang="zh-CN" sz="2000" dirty="0"/>
              <a:t>,”,”,</a:t>
            </a:r>
            <a:r>
              <a:rPr lang="en-US" altLang="zh-CN" sz="2000" dirty="0">
                <a:solidFill>
                  <a:srgbClr val="0070C0"/>
                </a:solidFill>
              </a:rPr>
              <a:t>y2</a:t>
            </a:r>
            <a:r>
              <a:rPr lang="en-US" altLang="zh-CN" sz="2000" dirty="0"/>
              <a:t>,”) the two points is", </a:t>
            </a:r>
            <a:r>
              <a:rPr lang="en-US" altLang="zh-CN" sz="2000" dirty="0">
                <a:solidFill>
                  <a:srgbClr val="0070C0"/>
                </a:solidFill>
              </a:rPr>
              <a:t>distance</a:t>
            </a:r>
            <a:endParaRPr lang="zh-CN" altLang="en-US" sz="2000" dirty="0">
              <a:solidFill>
                <a:srgbClr val="0070C0"/>
              </a:solidFill>
            </a:endParaRPr>
          </a:p>
        </p:txBody>
      </p:sp>
    </p:spTree>
    <p:extLst>
      <p:ext uri="{BB962C8B-B14F-4D97-AF65-F5344CB8AC3E}">
        <p14:creationId xmlns:p14="http://schemas.microsoft.com/office/powerpoint/2010/main" val="332476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问题求解方</a:t>
            </a:r>
            <a:r>
              <a:rPr lang="zh-CN" altLang="en-US" dirty="0" smtClean="0"/>
              <a:t>法</a:t>
            </a:r>
            <a:r>
              <a:rPr lang="en-US" altLang="zh-CN" dirty="0" smtClean="0"/>
              <a:t>(</a:t>
            </a:r>
            <a:r>
              <a:rPr lang="zh-CN" altLang="en-US" dirty="0" smtClean="0"/>
              <a:t>系统开发过程）</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1777"/>
            <a:ext cx="9144000" cy="559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9619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3808" y="1143000"/>
            <a:ext cx="5995392" cy="2485884"/>
          </a:xfrm>
        </p:spPr>
        <p:txBody>
          <a:bodyPr/>
          <a:lstStyle/>
          <a:p>
            <a:r>
              <a:rPr lang="zh-CN" altLang="en-US" dirty="0" smtClean="0"/>
              <a:t>阅读教材</a:t>
            </a:r>
            <a:r>
              <a:rPr lang="en-US" altLang="zh-CN" dirty="0" smtClean="0"/>
              <a:t>P1-P16</a:t>
            </a:r>
            <a:r>
              <a:rPr lang="zh-CN" altLang="en-US" dirty="0" smtClean="0"/>
              <a:t>，梳理知识点</a:t>
            </a:r>
            <a:endParaRPr lang="en-US" altLang="zh-CN" dirty="0" smtClean="0"/>
          </a:p>
          <a:p>
            <a:r>
              <a:rPr lang="zh-CN" altLang="en-US" dirty="0"/>
              <a:t>练习</a:t>
            </a:r>
            <a:r>
              <a:rPr lang="zh-CN" altLang="en-US" dirty="0" smtClean="0"/>
              <a:t>问题</a:t>
            </a:r>
            <a:r>
              <a:rPr lang="en-US" altLang="zh-CN" dirty="0" smtClean="0"/>
              <a:t>1</a:t>
            </a:r>
            <a:r>
              <a:rPr lang="zh-CN" altLang="en-US" dirty="0" smtClean="0"/>
              <a:t>和问题</a:t>
            </a:r>
            <a:r>
              <a:rPr lang="en-US" altLang="zh-CN" dirty="0" smtClean="0"/>
              <a:t>2</a:t>
            </a:r>
          </a:p>
          <a:p>
            <a:r>
              <a:rPr lang="zh-CN" altLang="en-US" dirty="0" smtClean="0"/>
              <a:t>作</a:t>
            </a:r>
            <a:r>
              <a:rPr lang="en-US" altLang="zh-CN" dirty="0" smtClean="0"/>
              <a:t>exercises 2.3 exercises 2.4</a:t>
            </a:r>
          </a:p>
          <a:p>
            <a:r>
              <a:rPr lang="en-US" altLang="zh-CN" dirty="0" smtClean="0"/>
              <a:t>* </a:t>
            </a:r>
            <a:r>
              <a:rPr lang="zh-CN" altLang="en-US" dirty="0" smtClean="0"/>
              <a:t>用</a:t>
            </a:r>
            <a:r>
              <a:rPr lang="en-US" altLang="zh-CN" dirty="0" smtClean="0"/>
              <a:t>turtle</a:t>
            </a:r>
            <a:r>
              <a:rPr lang="zh-CN" altLang="en-US" dirty="0" smtClean="0"/>
              <a:t>画下面图形</a:t>
            </a:r>
            <a:endParaRPr lang="en-US" altLang="zh-CN" dirty="0" smtClean="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43000"/>
            <a:ext cx="1944216" cy="180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727978" y="6237312"/>
            <a:ext cx="4752528" cy="369332"/>
          </a:xfrm>
          <a:prstGeom prst="rect">
            <a:avLst/>
          </a:prstGeom>
        </p:spPr>
        <p:txBody>
          <a:bodyPr wrap="square">
            <a:spAutoFit/>
          </a:bodyPr>
          <a:lstStyle/>
          <a:p>
            <a:r>
              <a:rPr lang="en-US" altLang="zh-CN" dirty="0"/>
              <a:t>http://docs.python.org/2/library/turtle.html</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628884"/>
            <a:ext cx="6361292" cy="2248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4308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r>
              <a:rPr lang="en-US" altLang="ko-KR"/>
              <a:t>Thank you</a:t>
            </a:r>
          </a:p>
        </p:txBody>
      </p:sp>
      <p:sp>
        <p:nvSpPr>
          <p:cNvPr id="71683" name="Rectangle 3"/>
          <p:cNvSpPr>
            <a:spLocks noGrp="1" noChangeArrowheads="1"/>
          </p:cNvSpPr>
          <p:nvPr>
            <p:ph type="subTitle" idx="1"/>
          </p:nvPr>
        </p:nvSpPr>
        <p:spPr bwMode="auto">
          <a:xfrm>
            <a:off x="1371600" y="4419600"/>
            <a:ext cx="6400800" cy="1752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gn="ctr">
              <a:buFont typeface="Wingdings" pitchFamily="2" charset="2"/>
              <a:buNone/>
            </a:pPr>
            <a:endParaRPr lang="ko-KR" altLang="en-US" sz="2000" b="0">
              <a:ea typeface="굴림" pitchFamily="50" charset="-127"/>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输出语句</a:t>
            </a:r>
          </a:p>
        </p:txBody>
      </p:sp>
      <p:sp>
        <p:nvSpPr>
          <p:cNvPr id="3" name="Content Placeholder 2"/>
          <p:cNvSpPr>
            <a:spLocks noGrp="1"/>
          </p:cNvSpPr>
          <p:nvPr>
            <p:ph idx="1"/>
          </p:nvPr>
        </p:nvSpPr>
        <p:spPr>
          <a:xfrm>
            <a:off x="683568" y="1143000"/>
            <a:ext cx="8155632" cy="773832"/>
          </a:xfrm>
        </p:spPr>
        <p:txBody>
          <a:bodyPr/>
          <a:lstStyle/>
          <a:p>
            <a:r>
              <a:rPr lang="zh-CN" altLang="en-US" dirty="0"/>
              <a:t>自定义格式</a:t>
            </a:r>
            <a:r>
              <a:rPr lang="zh-CN" altLang="en-US" dirty="0" smtClean="0"/>
              <a:t>输出</a:t>
            </a:r>
            <a:endParaRPr lang="zh-CN" altLang="en-US" dirty="0"/>
          </a:p>
        </p:txBody>
      </p:sp>
      <p:sp>
        <p:nvSpPr>
          <p:cNvPr id="4" name="Rectangle 3"/>
          <p:cNvSpPr/>
          <p:nvPr/>
        </p:nvSpPr>
        <p:spPr>
          <a:xfrm>
            <a:off x="971600" y="1886099"/>
            <a:ext cx="7560840" cy="1200329"/>
          </a:xfrm>
          <a:prstGeom prst="rect">
            <a:avLst/>
          </a:prstGeom>
        </p:spPr>
        <p:txBody>
          <a:bodyPr wrap="square">
            <a:spAutoFit/>
          </a:bodyPr>
          <a:lstStyle/>
          <a:p>
            <a:r>
              <a:rPr lang="en-US" altLang="zh-CN" sz="3600" dirty="0"/>
              <a:t>print(format(</a:t>
            </a:r>
            <a:r>
              <a:rPr lang="en-US" altLang="zh-CN" sz="3600" b="1" dirty="0"/>
              <a:t>57.467657</a:t>
            </a:r>
            <a:r>
              <a:rPr lang="en-US" altLang="zh-CN" sz="3600" dirty="0"/>
              <a:t>, </a:t>
            </a:r>
            <a:r>
              <a:rPr lang="en-US" altLang="zh-CN" sz="3600" b="1" dirty="0"/>
              <a:t>"10.2f"</a:t>
            </a:r>
            <a:r>
              <a:rPr lang="en-US" altLang="zh-CN" sz="3600" dirty="0"/>
              <a:t>))</a:t>
            </a:r>
          </a:p>
          <a:p>
            <a:r>
              <a:rPr lang="en-US" altLang="zh-CN" sz="3600" dirty="0"/>
              <a:t>print(format(</a:t>
            </a:r>
            <a:r>
              <a:rPr lang="en-US" altLang="zh-CN" sz="3600" b="1" dirty="0"/>
              <a:t>57.467657</a:t>
            </a:r>
            <a:r>
              <a:rPr lang="en-US" altLang="zh-CN" sz="3600" dirty="0"/>
              <a:t>, </a:t>
            </a:r>
            <a:r>
              <a:rPr lang="en-US" altLang="zh-CN" sz="3600" b="1" dirty="0"/>
              <a:t>".2f"</a:t>
            </a:r>
            <a:r>
              <a:rPr lang="en-US" altLang="zh-CN" sz="3600" dirty="0"/>
              <a:t>))</a:t>
            </a:r>
            <a:endParaRPr lang="zh-CN" altLang="en-US" sz="36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10951"/>
            <a:ext cx="3240360" cy="1594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561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输出语句</a:t>
            </a:r>
          </a:p>
        </p:txBody>
      </p:sp>
      <p:sp>
        <p:nvSpPr>
          <p:cNvPr id="3" name="Content Placeholder 2"/>
          <p:cNvSpPr>
            <a:spLocks noGrp="1"/>
          </p:cNvSpPr>
          <p:nvPr>
            <p:ph idx="1"/>
          </p:nvPr>
        </p:nvSpPr>
        <p:spPr>
          <a:xfrm>
            <a:off x="683568" y="1143000"/>
            <a:ext cx="8155632" cy="773832"/>
          </a:xfrm>
        </p:spPr>
        <p:txBody>
          <a:bodyPr/>
          <a:lstStyle/>
          <a:p>
            <a:r>
              <a:rPr lang="zh-CN" altLang="en-US" dirty="0"/>
              <a:t>自定义格式</a:t>
            </a:r>
            <a:r>
              <a:rPr lang="zh-CN" altLang="en-US" dirty="0" smtClean="0"/>
              <a:t>输出</a:t>
            </a:r>
            <a:endParaRPr lang="zh-CN" altLang="en-US" dirty="0"/>
          </a:p>
        </p:txBody>
      </p:sp>
      <p:sp>
        <p:nvSpPr>
          <p:cNvPr id="4" name="Rectangle 3"/>
          <p:cNvSpPr/>
          <p:nvPr/>
        </p:nvSpPr>
        <p:spPr>
          <a:xfrm>
            <a:off x="971600" y="1886099"/>
            <a:ext cx="7560840" cy="2308324"/>
          </a:xfrm>
          <a:prstGeom prst="rect">
            <a:avLst/>
          </a:prstGeom>
        </p:spPr>
        <p:txBody>
          <a:bodyPr wrap="square">
            <a:spAutoFit/>
          </a:bodyPr>
          <a:lstStyle/>
          <a:p>
            <a:r>
              <a:rPr lang="en-US" altLang="zh-CN" sz="3600" dirty="0"/>
              <a:t>print(format(57.467657, "10.2e"))</a:t>
            </a:r>
          </a:p>
          <a:p>
            <a:r>
              <a:rPr lang="en-US" altLang="zh-CN" sz="3600" dirty="0"/>
              <a:t>print(format(0.0033923, "10.2e"))</a:t>
            </a:r>
          </a:p>
          <a:p>
            <a:r>
              <a:rPr lang="en-US" altLang="zh-CN" sz="3600" dirty="0"/>
              <a:t>print(format(57.4, "10.2e"))</a:t>
            </a:r>
          </a:p>
          <a:p>
            <a:r>
              <a:rPr lang="en-US" altLang="zh-CN" sz="3600" dirty="0"/>
              <a:t>print(format(57, "10.2e"))</a:t>
            </a:r>
            <a:endParaRPr lang="zh-CN" altLang="en-US" sz="3600"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365104"/>
            <a:ext cx="2520280" cy="2233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8204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输出语句</a:t>
            </a:r>
          </a:p>
        </p:txBody>
      </p:sp>
      <p:sp>
        <p:nvSpPr>
          <p:cNvPr id="3" name="Content Placeholder 2"/>
          <p:cNvSpPr>
            <a:spLocks noGrp="1"/>
          </p:cNvSpPr>
          <p:nvPr>
            <p:ph idx="1"/>
          </p:nvPr>
        </p:nvSpPr>
        <p:spPr>
          <a:xfrm>
            <a:off x="683568" y="1143000"/>
            <a:ext cx="8155632" cy="773832"/>
          </a:xfrm>
        </p:spPr>
        <p:txBody>
          <a:bodyPr/>
          <a:lstStyle/>
          <a:p>
            <a:r>
              <a:rPr lang="zh-CN" altLang="en-US" dirty="0"/>
              <a:t>自定义格式</a:t>
            </a:r>
            <a:r>
              <a:rPr lang="zh-CN" altLang="en-US" dirty="0" smtClean="0"/>
              <a:t>输出</a:t>
            </a:r>
            <a:endParaRPr lang="zh-CN" altLang="en-US" dirty="0"/>
          </a:p>
        </p:txBody>
      </p:sp>
      <p:sp>
        <p:nvSpPr>
          <p:cNvPr id="4" name="Rectangle 3"/>
          <p:cNvSpPr/>
          <p:nvPr/>
        </p:nvSpPr>
        <p:spPr>
          <a:xfrm>
            <a:off x="971600" y="1700808"/>
            <a:ext cx="7560840" cy="2308324"/>
          </a:xfrm>
          <a:prstGeom prst="rect">
            <a:avLst/>
          </a:prstGeom>
        </p:spPr>
        <p:txBody>
          <a:bodyPr wrap="square">
            <a:spAutoFit/>
          </a:bodyPr>
          <a:lstStyle/>
          <a:p>
            <a:r>
              <a:rPr lang="en-US" altLang="zh-CN" sz="3600" dirty="0"/>
              <a:t>print(format(59832, "10d"))</a:t>
            </a:r>
          </a:p>
          <a:p>
            <a:r>
              <a:rPr lang="en-US" altLang="zh-CN" sz="3600" dirty="0"/>
              <a:t>print(format(59832, "&lt;10d"))</a:t>
            </a:r>
          </a:p>
          <a:p>
            <a:r>
              <a:rPr lang="en-US" altLang="zh-CN" sz="3600" dirty="0"/>
              <a:t>print(format(59832, "10x"))</a:t>
            </a:r>
          </a:p>
          <a:p>
            <a:r>
              <a:rPr lang="en-US" altLang="zh-CN" sz="3600" dirty="0"/>
              <a:t>print(format(59832, "&lt;10x"))</a:t>
            </a:r>
            <a:endParaRPr lang="zh-CN" altLang="en-US" sz="3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009132"/>
            <a:ext cx="2736304" cy="2589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04408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输出语句</a:t>
            </a:r>
          </a:p>
        </p:txBody>
      </p:sp>
      <p:sp>
        <p:nvSpPr>
          <p:cNvPr id="3" name="Content Placeholder 2"/>
          <p:cNvSpPr>
            <a:spLocks noGrp="1"/>
          </p:cNvSpPr>
          <p:nvPr>
            <p:ph idx="1"/>
          </p:nvPr>
        </p:nvSpPr>
        <p:spPr>
          <a:xfrm>
            <a:off x="683568" y="1143000"/>
            <a:ext cx="8155632" cy="773832"/>
          </a:xfrm>
        </p:spPr>
        <p:txBody>
          <a:bodyPr/>
          <a:lstStyle/>
          <a:p>
            <a:r>
              <a:rPr lang="zh-CN" altLang="en-US" dirty="0"/>
              <a:t>自定义格式</a:t>
            </a:r>
            <a:r>
              <a:rPr lang="zh-CN" altLang="en-US" dirty="0" smtClean="0"/>
              <a:t>输出</a:t>
            </a:r>
            <a:endParaRPr lang="zh-CN" altLang="en-US" dirty="0"/>
          </a:p>
        </p:txBody>
      </p:sp>
      <p:sp>
        <p:nvSpPr>
          <p:cNvPr id="4" name="Rectangle 3"/>
          <p:cNvSpPr/>
          <p:nvPr/>
        </p:nvSpPr>
        <p:spPr>
          <a:xfrm>
            <a:off x="323528" y="1886099"/>
            <a:ext cx="8515672" cy="2862322"/>
          </a:xfrm>
          <a:prstGeom prst="rect">
            <a:avLst/>
          </a:prstGeom>
        </p:spPr>
        <p:txBody>
          <a:bodyPr wrap="square">
            <a:spAutoFit/>
          </a:bodyPr>
          <a:lstStyle/>
          <a:p>
            <a:r>
              <a:rPr lang="en-US" altLang="zh-CN" sz="3600" dirty="0"/>
              <a:t>print(format("Welcome to Python", "20s"))</a:t>
            </a:r>
          </a:p>
          <a:p>
            <a:r>
              <a:rPr lang="en-US" altLang="zh-CN" sz="3600" dirty="0"/>
              <a:t>print(format("Welcome to Python", "&lt;20s"))</a:t>
            </a:r>
          </a:p>
          <a:p>
            <a:r>
              <a:rPr lang="en-US" altLang="zh-CN" sz="3600" dirty="0"/>
              <a:t>print(format("Welcome to Python", "&gt;20s"))</a:t>
            </a:r>
          </a:p>
          <a:p>
            <a:r>
              <a:rPr lang="en-US" altLang="zh-CN" sz="3600" dirty="0"/>
              <a:t>print(format("Welcome to Python and Java", "&gt;20s"))</a:t>
            </a:r>
            <a:endParaRPr lang="zh-CN" altLang="en-US" sz="3600"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574124"/>
            <a:ext cx="4952092" cy="2023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094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3848" y="1143000"/>
            <a:ext cx="5635352" cy="1200844"/>
          </a:xfrm>
        </p:spPr>
        <p:txBody>
          <a:bodyPr/>
          <a:lstStyle/>
          <a:p>
            <a:r>
              <a:rPr lang="en-US" altLang="zh-CN" dirty="0"/>
              <a:t>p</a:t>
            </a:r>
            <a:r>
              <a:rPr lang="en-US" altLang="zh-CN" dirty="0" smtClean="0"/>
              <a:t>rint</a:t>
            </a:r>
            <a:r>
              <a:rPr lang="zh-CN" altLang="en-US" dirty="0" smtClean="0"/>
              <a:t> </a:t>
            </a:r>
            <a:r>
              <a:rPr lang="en-US" altLang="zh-CN" dirty="0" smtClean="0"/>
              <a:t>0100</a:t>
            </a:r>
            <a:r>
              <a:rPr lang="zh-CN" altLang="en-US" dirty="0" smtClean="0"/>
              <a:t>，</a:t>
            </a:r>
            <a:r>
              <a:rPr lang="en-US" altLang="zh-CN" dirty="0" smtClean="0"/>
              <a:t>100</a:t>
            </a:r>
            <a:r>
              <a:rPr lang="zh-CN" altLang="en-US" dirty="0" smtClean="0"/>
              <a:t> </a:t>
            </a:r>
            <a:r>
              <a:rPr lang="en-US" altLang="zh-CN" dirty="0" smtClean="0"/>
              <a:t>, 0x100 </a:t>
            </a:r>
            <a:r>
              <a:rPr lang="zh-CN" altLang="en-US" dirty="0" smtClean="0"/>
              <a:t>运行结果？</a:t>
            </a:r>
            <a:endParaRPr lang="en-US" altLang="zh-CN" dirty="0"/>
          </a:p>
          <a:p>
            <a:endParaRPr lang="en-US" altLang="zh-CN" dirty="0" smtClean="0"/>
          </a:p>
          <a:p>
            <a:r>
              <a:rPr lang="en-US" altLang="zh-CN" dirty="0" smtClean="0"/>
              <a:t>64</a:t>
            </a:r>
            <a:r>
              <a:rPr lang="zh-CN" altLang="en-US" dirty="0" smtClean="0"/>
              <a:t>  </a:t>
            </a:r>
            <a:r>
              <a:rPr lang="en-US" altLang="zh-CN" dirty="0" smtClean="0"/>
              <a:t>100 256</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2176462" cy="186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829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ircle(in)">
                                      <p:cBhvr>
                                        <p:cTn id="16"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057" y="1109698"/>
            <a:ext cx="4578085" cy="3433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9512" y="4549757"/>
            <a:ext cx="9360255" cy="707886"/>
          </a:xfrm>
          <a:prstGeom prst="rect">
            <a:avLst/>
          </a:prstGeom>
        </p:spPr>
        <p:txBody>
          <a:bodyPr wrap="none">
            <a:spAutoFit/>
          </a:bodyPr>
          <a:lstStyle/>
          <a:p>
            <a:r>
              <a:rPr lang="zh-CN" altLang="en-US" sz="4000" dirty="0" smtClean="0"/>
              <a:t>分享自</a:t>
            </a:r>
            <a:r>
              <a:rPr lang="zh-CN" altLang="en-US" sz="4000" dirty="0"/>
              <a:t>己编</a:t>
            </a:r>
            <a:r>
              <a:rPr lang="zh-CN" altLang="en-US" sz="4000" dirty="0" smtClean="0"/>
              <a:t>写画</a:t>
            </a:r>
            <a:r>
              <a:rPr lang="zh-CN" altLang="en-US" sz="4000" dirty="0"/>
              <a:t>一个黑色的“圆</a:t>
            </a:r>
            <a:r>
              <a:rPr lang="zh-CN" altLang="en-US" sz="4000" dirty="0" smtClean="0"/>
              <a:t>”的代</a:t>
            </a:r>
            <a:r>
              <a:rPr lang="zh-CN" altLang="en-US" sz="4000" dirty="0"/>
              <a:t>码</a:t>
            </a:r>
            <a:r>
              <a:rPr lang="zh-CN" altLang="en-US" sz="4000" dirty="0" smtClean="0"/>
              <a:t>。</a:t>
            </a:r>
            <a:endParaRPr lang="en-US" altLang="zh-CN" sz="4000" dirty="0"/>
          </a:p>
        </p:txBody>
      </p:sp>
    </p:spTree>
    <p:extLst>
      <p:ext uri="{BB962C8B-B14F-4D97-AF65-F5344CB8AC3E}">
        <p14:creationId xmlns:p14="http://schemas.microsoft.com/office/powerpoint/2010/main" val="3093029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Python</a:t>
            </a:r>
            <a:r>
              <a:rPr lang="zh-CN" altLang="en-US" dirty="0"/>
              <a:t>指定编码保存的字符集</a:t>
            </a: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71574"/>
            <a:ext cx="5781725" cy="2336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11" y="3717032"/>
            <a:ext cx="4751625" cy="2926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55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102"/>
                                        </p:tgtEl>
                                        <p:attrNameLst>
                                          <p:attrName>style.visibility</p:attrName>
                                        </p:attrNameLst>
                                      </p:cBhvr>
                                      <p:to>
                                        <p:strVal val="visible"/>
                                      </p:to>
                                    </p:set>
                                    <p:animEffect transition="in" filter="fade">
                                      <p:cBhvr>
                                        <p:cTn id="11" dur="1000"/>
                                        <p:tgtEl>
                                          <p:spTgt spid="4102"/>
                                        </p:tgtEl>
                                      </p:cBhvr>
                                    </p:animEffect>
                                    <p:anim calcmode="lin" valueType="num">
                                      <p:cBhvr>
                                        <p:cTn id="12" dur="1000" fill="hold"/>
                                        <p:tgtEl>
                                          <p:spTgt spid="4102"/>
                                        </p:tgtEl>
                                        <p:attrNameLst>
                                          <p:attrName>ppt_x</p:attrName>
                                        </p:attrNameLst>
                                      </p:cBhvr>
                                      <p:tavLst>
                                        <p:tav tm="0">
                                          <p:val>
                                            <p:strVal val="#ppt_x"/>
                                          </p:val>
                                        </p:tav>
                                        <p:tav tm="100000">
                                          <p:val>
                                            <p:strVal val="#ppt_x"/>
                                          </p:val>
                                        </p:tav>
                                      </p:tavLst>
                                    </p:anim>
                                    <p:anim calcmode="lin" valueType="num">
                                      <p:cBhvr>
                                        <p:cTn id="13"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Python</a:t>
            </a:r>
            <a:r>
              <a:rPr lang="zh-CN" altLang="en-US" dirty="0" smtClean="0"/>
              <a:t>指定编码</a:t>
            </a:r>
            <a:r>
              <a:rPr lang="zh-CN" altLang="en-US" dirty="0"/>
              <a:t>保存的字符</a:t>
            </a:r>
            <a:r>
              <a:rPr lang="zh-CN" altLang="en-US" dirty="0" smtClean="0"/>
              <a:t>集</a:t>
            </a:r>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37286"/>
            <a:ext cx="6763876" cy="26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645024"/>
            <a:ext cx="4320480" cy="2675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5661248"/>
            <a:ext cx="6134033" cy="920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52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36712"/>
            <a:ext cx="8280920" cy="5632311"/>
          </a:xfrm>
          <a:prstGeom prst="rect">
            <a:avLst/>
          </a:prstGeom>
        </p:spPr>
        <p:txBody>
          <a:bodyPr wrap="square">
            <a:spAutoFit/>
          </a:bodyPr>
          <a:lstStyle/>
          <a:p>
            <a:r>
              <a:rPr lang="en-US" altLang="zh-CN" sz="2400" b="1" dirty="0" smtClean="0"/>
              <a:t># Draw a circle and fill it with black color</a:t>
            </a:r>
          </a:p>
          <a:p>
            <a:r>
              <a:rPr lang="en-US" altLang="zh-CN" sz="2400" b="1" dirty="0" smtClean="0"/>
              <a:t># Copyright © 2013 - </a:t>
            </a:r>
            <a:r>
              <a:rPr lang="en-US" altLang="zh-CN" sz="2400" b="1" dirty="0" err="1" smtClean="0"/>
              <a:t>Yongfeng</a:t>
            </a:r>
            <a:r>
              <a:rPr lang="en-US" altLang="zh-CN" sz="2400" b="1" dirty="0" smtClean="0"/>
              <a:t> Yuan </a:t>
            </a:r>
          </a:p>
          <a:p>
            <a:r>
              <a:rPr lang="en-US" altLang="zh-CN" sz="2400" b="1" dirty="0" smtClean="0"/>
              <a:t># Date: 2013-9-23 Version: 1.0</a:t>
            </a:r>
          </a:p>
          <a:p>
            <a:r>
              <a:rPr lang="en-US" altLang="zh-CN" sz="2400" b="1" dirty="0" smtClean="0"/>
              <a:t># Update: </a:t>
            </a:r>
          </a:p>
          <a:p>
            <a:r>
              <a:rPr lang="en-US" altLang="zh-CN" sz="2400" b="1" dirty="0" smtClean="0"/>
              <a:t>import </a:t>
            </a:r>
            <a:r>
              <a:rPr lang="en-US" altLang="zh-CN" sz="2400" b="1" dirty="0"/>
              <a:t>turtle</a:t>
            </a:r>
            <a:r>
              <a:rPr lang="zh-CN" altLang="en-US" sz="2400" b="1" dirty="0"/>
              <a:t>      </a:t>
            </a:r>
            <a:r>
              <a:rPr lang="en-US" altLang="zh-CN" sz="2400" b="1" dirty="0" smtClean="0"/>
              <a:t>	#</a:t>
            </a:r>
            <a:r>
              <a:rPr lang="zh-CN" altLang="en-US" sz="2400" b="1" dirty="0" smtClean="0"/>
              <a:t> </a:t>
            </a:r>
            <a:r>
              <a:rPr lang="en-US" altLang="zh-CN" sz="2400" b="1" dirty="0"/>
              <a:t>import turtle </a:t>
            </a:r>
            <a:r>
              <a:rPr lang="en-US" altLang="zh-CN" sz="2400" b="1" dirty="0" smtClean="0"/>
              <a:t>module</a:t>
            </a:r>
          </a:p>
          <a:p>
            <a:endParaRPr lang="en-US" altLang="zh-CN" sz="2400" b="1" dirty="0"/>
          </a:p>
          <a:p>
            <a:r>
              <a:rPr lang="en-US" altLang="zh-CN" sz="2400" b="1" dirty="0" err="1"/>
              <a:t>turtle.pensize</a:t>
            </a:r>
            <a:r>
              <a:rPr lang="en-US" altLang="zh-CN" sz="2400" b="1" dirty="0"/>
              <a:t>(3</a:t>
            </a:r>
            <a:r>
              <a:rPr lang="en-US" altLang="zh-CN" sz="2400" b="1" dirty="0" smtClean="0"/>
              <a:t>)	# </a:t>
            </a:r>
            <a:r>
              <a:rPr lang="en-US" altLang="zh-CN" sz="2400" b="1" dirty="0"/>
              <a:t>Set pen thickness to 3 pixels</a:t>
            </a:r>
          </a:p>
          <a:p>
            <a:r>
              <a:rPr lang="en-US" altLang="zh-CN" sz="2400" b="1" dirty="0" err="1"/>
              <a:t>turtle.penup</a:t>
            </a:r>
            <a:r>
              <a:rPr lang="en-US" altLang="zh-CN" sz="2400" b="1" dirty="0"/>
              <a:t>() </a:t>
            </a:r>
            <a:r>
              <a:rPr lang="en-US" altLang="zh-CN" sz="2400" b="1" dirty="0" smtClean="0"/>
              <a:t>	# </a:t>
            </a:r>
            <a:r>
              <a:rPr lang="en-US" altLang="zh-CN" sz="2400" b="1" dirty="0"/>
              <a:t>Pull the pen up</a:t>
            </a:r>
          </a:p>
          <a:p>
            <a:r>
              <a:rPr lang="en-US" altLang="zh-CN" sz="2400" b="1" dirty="0" err="1" smtClean="0"/>
              <a:t>turtle.goto</a:t>
            </a:r>
            <a:r>
              <a:rPr lang="en-US" altLang="zh-CN" sz="2400" b="1" dirty="0" smtClean="0"/>
              <a:t>(0, 0)	# Coordinate (0.0) is center of the circle</a:t>
            </a:r>
            <a:endParaRPr lang="en-US" altLang="zh-CN" sz="2400" b="1" dirty="0"/>
          </a:p>
          <a:p>
            <a:r>
              <a:rPr lang="en-US" altLang="zh-CN" sz="2400" b="1" dirty="0" err="1"/>
              <a:t>turtle.pendown</a:t>
            </a:r>
            <a:r>
              <a:rPr lang="en-US" altLang="zh-CN" sz="2400" b="1" dirty="0" smtClean="0"/>
              <a:t>()	 </a:t>
            </a:r>
            <a:r>
              <a:rPr lang="en-US" altLang="zh-CN" sz="2400" b="1" dirty="0"/>
              <a:t># Pull the pen </a:t>
            </a:r>
            <a:r>
              <a:rPr lang="en-US" altLang="zh-CN" sz="2400" b="1" dirty="0" smtClean="0"/>
              <a:t>down</a:t>
            </a:r>
          </a:p>
          <a:p>
            <a:endParaRPr lang="en-US" altLang="zh-CN" sz="2400" b="1" dirty="0"/>
          </a:p>
          <a:p>
            <a:r>
              <a:rPr lang="en-US" altLang="zh-CN" sz="2400" b="1" dirty="0" err="1"/>
              <a:t>turtle.begin_fill</a:t>
            </a:r>
            <a:r>
              <a:rPr lang="en-US" altLang="zh-CN" sz="2400" b="1" dirty="0"/>
              <a:t>() </a:t>
            </a:r>
            <a:r>
              <a:rPr lang="en-US" altLang="zh-CN" sz="2400" b="1" dirty="0" smtClean="0"/>
              <a:t>	 # </a:t>
            </a:r>
            <a:r>
              <a:rPr lang="en-US" altLang="zh-CN" sz="2400" b="1" dirty="0"/>
              <a:t>Begin to fill color in a shape</a:t>
            </a:r>
          </a:p>
          <a:p>
            <a:r>
              <a:rPr lang="en-US" altLang="zh-CN" sz="2400" b="1" dirty="0" err="1"/>
              <a:t>turtle.color</a:t>
            </a:r>
            <a:r>
              <a:rPr lang="en-US" altLang="zh-CN" sz="2400" b="1" dirty="0" smtClean="0"/>
              <a:t>(“black") # “red” -&gt; “black”</a:t>
            </a:r>
            <a:endParaRPr lang="en-US" altLang="zh-CN" sz="2400" b="1" dirty="0"/>
          </a:p>
          <a:p>
            <a:r>
              <a:rPr lang="en-US" altLang="zh-CN" sz="2400" b="1" dirty="0" err="1" smtClean="0"/>
              <a:t>turtle.circle</a:t>
            </a:r>
            <a:r>
              <a:rPr lang="en-US" altLang="zh-CN" sz="2400" b="1" dirty="0" smtClean="0"/>
              <a:t>(40) 	 # </a:t>
            </a:r>
            <a:r>
              <a:rPr lang="en-US" altLang="zh-CN" sz="2400" b="1" dirty="0"/>
              <a:t>Draw </a:t>
            </a:r>
            <a:r>
              <a:rPr lang="en-US" altLang="zh-CN" sz="2400" b="1" dirty="0" smtClean="0"/>
              <a:t>a circle</a:t>
            </a:r>
            <a:endParaRPr lang="en-US" altLang="zh-CN" sz="2400" b="1" dirty="0"/>
          </a:p>
          <a:p>
            <a:r>
              <a:rPr lang="en-US" altLang="zh-CN" sz="2400" b="1" dirty="0" err="1"/>
              <a:t>turtle.end_fill</a:t>
            </a:r>
            <a:r>
              <a:rPr lang="en-US" altLang="zh-CN" sz="2400" b="1" dirty="0"/>
              <a:t>() </a:t>
            </a:r>
            <a:r>
              <a:rPr lang="en-US" altLang="zh-CN" sz="2400" b="1" dirty="0" smtClean="0"/>
              <a:t>	 # </a:t>
            </a:r>
            <a:r>
              <a:rPr lang="en-US" altLang="zh-CN" sz="2400" b="1" dirty="0"/>
              <a:t>Fill the </a:t>
            </a:r>
            <a:r>
              <a:rPr lang="en-US" altLang="zh-CN" sz="2400" b="1" dirty="0" smtClean="0"/>
              <a:t>shape</a:t>
            </a:r>
            <a:endParaRPr lang="zh-CN" altLang="en-US" sz="24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079" y="0"/>
            <a:ext cx="2195736" cy="190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73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black">
          <a:xfrm>
            <a:off x="609600" y="154732"/>
            <a:ext cx="8229600" cy="609600"/>
          </a:xfrm>
        </p:spPr>
        <p:txBody>
          <a:bodyPr/>
          <a:lstStyle/>
          <a:p>
            <a:r>
              <a:rPr lang="zh-CN" altLang="en-US" smtClean="0"/>
              <a:t>主要内容</a:t>
            </a:r>
            <a:endParaRPr lang="en-US" altLang="ko-KR"/>
          </a:p>
        </p:txBody>
      </p:sp>
      <p:grpSp>
        <p:nvGrpSpPr>
          <p:cNvPr id="2" name="组合 1"/>
          <p:cNvGrpSpPr/>
          <p:nvPr/>
        </p:nvGrpSpPr>
        <p:grpSpPr>
          <a:xfrm>
            <a:off x="683568" y="1401167"/>
            <a:ext cx="6019800" cy="533400"/>
            <a:chOff x="683568" y="1401167"/>
            <a:chExt cx="6019800" cy="533400"/>
          </a:xfrm>
        </p:grpSpPr>
        <p:sp>
          <p:nvSpPr>
            <p:cNvPr id="33797" name="Rectangle 5"/>
            <p:cNvSpPr>
              <a:spLocks noChangeArrowheads="1"/>
            </p:cNvSpPr>
            <p:nvPr/>
          </p:nvSpPr>
          <p:spPr bwMode="gray">
            <a:xfrm>
              <a:off x="1293168" y="1401167"/>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smtClean="0">
                  <a:latin typeface="微软雅黑" pitchFamily="34" charset="-122"/>
                  <a:ea typeface="微软雅黑" panose="020B0503020204020204" pitchFamily="34" charset="-122"/>
                </a:rPr>
                <a:t>计算机输入与输出</a:t>
              </a:r>
              <a:endParaRPr lang="ko-KR" altLang="en-US" sz="2800" dirty="0">
                <a:latin typeface="微软雅黑" pitchFamily="34" charset="-122"/>
                <a:ea typeface="굴림" pitchFamily="50" charset="-127"/>
              </a:endParaRPr>
            </a:p>
          </p:txBody>
        </p:sp>
        <p:sp>
          <p:nvSpPr>
            <p:cNvPr id="33805" name="Rectangle 13"/>
            <p:cNvSpPr>
              <a:spLocks noChangeArrowheads="1"/>
            </p:cNvSpPr>
            <p:nvPr/>
          </p:nvSpPr>
          <p:spPr bwMode="gray">
            <a:xfrm>
              <a:off x="683568" y="1401167"/>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1</a:t>
              </a:r>
            </a:p>
          </p:txBody>
        </p:sp>
      </p:grpSp>
      <p:grpSp>
        <p:nvGrpSpPr>
          <p:cNvPr id="3" name="组合 2"/>
          <p:cNvGrpSpPr/>
          <p:nvPr/>
        </p:nvGrpSpPr>
        <p:grpSpPr>
          <a:xfrm>
            <a:off x="683568" y="2629173"/>
            <a:ext cx="6019800" cy="533400"/>
            <a:chOff x="683568" y="2718792"/>
            <a:chExt cx="6019800" cy="533400"/>
          </a:xfrm>
        </p:grpSpPr>
        <p:sp>
          <p:nvSpPr>
            <p:cNvPr id="33807" name="Rectangle 15"/>
            <p:cNvSpPr>
              <a:spLocks noChangeArrowheads="1"/>
            </p:cNvSpPr>
            <p:nvPr/>
          </p:nvSpPr>
          <p:spPr bwMode="gray">
            <a:xfrm>
              <a:off x="1293168" y="2718792"/>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smtClean="0">
                  <a:latin typeface="微软雅黑" pitchFamily="34" charset="-122"/>
                  <a:ea typeface="微软雅黑" pitchFamily="34" charset="-122"/>
                </a:rPr>
                <a:t>变量及其与内存关系</a:t>
              </a:r>
              <a:endParaRPr lang="ko-KR" altLang="en-US" sz="2800" dirty="0">
                <a:latin typeface="微软雅黑" pitchFamily="34" charset="-122"/>
                <a:ea typeface="微软雅黑" pitchFamily="34" charset="-122"/>
              </a:endParaRPr>
            </a:p>
          </p:txBody>
        </p:sp>
        <p:sp>
          <p:nvSpPr>
            <p:cNvPr id="33808" name="Rectangle 16"/>
            <p:cNvSpPr>
              <a:spLocks noChangeArrowheads="1"/>
            </p:cNvSpPr>
            <p:nvPr/>
          </p:nvSpPr>
          <p:spPr bwMode="gray">
            <a:xfrm>
              <a:off x="683568" y="2718792"/>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2</a:t>
              </a:r>
            </a:p>
          </p:txBody>
        </p:sp>
      </p:grpSp>
      <p:grpSp>
        <p:nvGrpSpPr>
          <p:cNvPr id="4" name="组合 3"/>
          <p:cNvGrpSpPr/>
          <p:nvPr/>
        </p:nvGrpSpPr>
        <p:grpSpPr>
          <a:xfrm>
            <a:off x="683568" y="3857179"/>
            <a:ext cx="6019800" cy="533400"/>
            <a:chOff x="683568" y="3861048"/>
            <a:chExt cx="6019800" cy="533400"/>
          </a:xfrm>
        </p:grpSpPr>
        <p:sp>
          <p:nvSpPr>
            <p:cNvPr id="33809" name="Rectangle 17"/>
            <p:cNvSpPr>
              <a:spLocks noChangeArrowheads="1"/>
            </p:cNvSpPr>
            <p:nvPr/>
          </p:nvSpPr>
          <p:spPr bwMode="gray">
            <a:xfrm>
              <a:off x="1293168" y="3861048"/>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smtClean="0">
                  <a:latin typeface="微软雅黑" pitchFamily="34" charset="-122"/>
                  <a:ea typeface="微软雅黑" pitchFamily="34" charset="-122"/>
                </a:rPr>
                <a:t>赋值语句</a:t>
              </a:r>
              <a:endParaRPr lang="ko-KR" altLang="en-US" sz="2800" dirty="0">
                <a:latin typeface="微软雅黑" pitchFamily="34" charset="-122"/>
                <a:ea typeface="微软雅黑" pitchFamily="34" charset="-122"/>
              </a:endParaRPr>
            </a:p>
          </p:txBody>
        </p:sp>
        <p:sp>
          <p:nvSpPr>
            <p:cNvPr id="33810" name="Rectangle 18"/>
            <p:cNvSpPr>
              <a:spLocks noChangeArrowheads="1"/>
            </p:cNvSpPr>
            <p:nvPr/>
          </p:nvSpPr>
          <p:spPr bwMode="gray">
            <a:xfrm>
              <a:off x="683568" y="3861048"/>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3</a:t>
              </a:r>
            </a:p>
          </p:txBody>
        </p:sp>
      </p:grpSp>
      <p:grpSp>
        <p:nvGrpSpPr>
          <p:cNvPr id="5" name="组合 4"/>
          <p:cNvGrpSpPr/>
          <p:nvPr/>
        </p:nvGrpSpPr>
        <p:grpSpPr>
          <a:xfrm>
            <a:off x="683568" y="5085184"/>
            <a:ext cx="6019800" cy="533400"/>
            <a:chOff x="683568" y="5085184"/>
            <a:chExt cx="6019800" cy="533400"/>
          </a:xfrm>
        </p:grpSpPr>
        <p:sp>
          <p:nvSpPr>
            <p:cNvPr id="33815" name="Rectangle 23"/>
            <p:cNvSpPr>
              <a:spLocks noChangeArrowheads="1"/>
            </p:cNvSpPr>
            <p:nvPr/>
          </p:nvSpPr>
          <p:spPr bwMode="gray">
            <a:xfrm>
              <a:off x="1293168" y="5085184"/>
              <a:ext cx="5410200" cy="533400"/>
            </a:xfrm>
            <a:prstGeom prst="rect">
              <a:avLst/>
            </a:prstGeom>
            <a:gradFill rotWithShape="0">
              <a:gsLst>
                <a:gs pos="0">
                  <a:schemeClr val="hlink"/>
                </a:gs>
                <a:gs pos="100000">
                  <a:schemeClr val="fo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smtClean="0">
                  <a:latin typeface="微软雅黑" pitchFamily="34" charset="-122"/>
                  <a:ea typeface="微软雅黑" pitchFamily="34" charset="-122"/>
                </a:rPr>
                <a:t>编写简单程序</a:t>
              </a:r>
              <a:endParaRPr lang="ko-KR" altLang="en-US" sz="2800" dirty="0">
                <a:latin typeface="微软雅黑" pitchFamily="34" charset="-122"/>
                <a:ea typeface="微软雅黑" pitchFamily="34" charset="-122"/>
              </a:endParaRPr>
            </a:p>
          </p:txBody>
        </p:sp>
        <p:sp>
          <p:nvSpPr>
            <p:cNvPr id="33816" name="Rectangle 24"/>
            <p:cNvSpPr>
              <a:spLocks noChangeArrowheads="1"/>
            </p:cNvSpPr>
            <p:nvPr/>
          </p:nvSpPr>
          <p:spPr bwMode="gray">
            <a:xfrm>
              <a:off x="683568" y="5085184"/>
              <a:ext cx="609600" cy="533400"/>
            </a:xfrm>
            <a:prstGeom prst="rect">
              <a:avLst/>
            </a:prstGeom>
            <a:solidFill>
              <a:schemeClr val="hlink"/>
            </a:solidFill>
            <a:ln>
              <a:noFill/>
            </a:ln>
            <a:effectLst>
              <a:prstShdw prst="shdw17" dist="63500" dir="2212194">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ko-KR" altLang="en-US" sz="2400" b="1">
                  <a:latin typeface="Verdana" pitchFamily="34" charset="0"/>
                  <a:ea typeface="굴림" pitchFamily="50" charset="-127"/>
                </a:rPr>
                <a:t>4</a:t>
              </a:r>
            </a:p>
          </p:txBody>
        </p:sp>
      </p:grpSp>
      <p:sp>
        <p:nvSpPr>
          <p:cNvPr id="13" name="TextBox 12"/>
          <p:cNvSpPr txBox="1"/>
          <p:nvPr/>
        </p:nvSpPr>
        <p:spPr>
          <a:xfrm>
            <a:off x="5335060" y="6239053"/>
            <a:ext cx="3816424" cy="646331"/>
          </a:xfrm>
          <a:prstGeom prst="rect">
            <a:avLst/>
          </a:prstGeom>
          <a:solidFill>
            <a:schemeClr val="bg1"/>
          </a:solidFill>
        </p:spPr>
        <p:txBody>
          <a:bodyPr wrap="square" rtlCol="0">
            <a:spAutoFit/>
          </a:bodyPr>
          <a:lstStyle/>
          <a:p>
            <a:endParaRPr lang="en-US" altLang="zh-CN" smtClean="0"/>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键盘输入字符如何在计算机内表示</a:t>
            </a:r>
            <a:endParaRPr lang="zh-CN" altLang="en-US" dirty="0"/>
          </a:p>
        </p:txBody>
      </p:sp>
      <p:pic>
        <p:nvPicPr>
          <p:cNvPr id="2050" name="Picture 2" descr="http://article.st59.com/UploadPic/2011-7/20117145441358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4804394"/>
            <a:ext cx="3695919" cy="18649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821405"/>
            <a:ext cx="5614355" cy="4047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Elbow Connector 12"/>
          <p:cNvCxnSpPr/>
          <p:nvPr/>
        </p:nvCxnSpPr>
        <p:spPr bwMode="auto">
          <a:xfrm rot="16200000" flipV="1">
            <a:off x="3713309" y="3591121"/>
            <a:ext cx="1086470" cy="330180"/>
          </a:xfrm>
          <a:prstGeom prst="bentConnector3">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Elbow Connector 20"/>
          <p:cNvCxnSpPr/>
          <p:nvPr/>
        </p:nvCxnSpPr>
        <p:spPr bwMode="auto">
          <a:xfrm flipV="1">
            <a:off x="4091454" y="2492896"/>
            <a:ext cx="3864922" cy="720080"/>
          </a:xfrm>
          <a:prstGeom prst="bentConnector3">
            <a:avLst/>
          </a:prstGeom>
          <a:solidFill>
            <a:schemeClr val="accent1"/>
          </a:solidFill>
          <a:ln w="762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5508104" y="5301208"/>
            <a:ext cx="2104389" cy="923330"/>
          </a:xfrm>
          <a:prstGeom prst="rect">
            <a:avLst/>
          </a:prstGeom>
          <a:noFill/>
        </p:spPr>
        <p:txBody>
          <a:bodyPr wrap="square" rtlCol="0">
            <a:spAutoFit/>
          </a:bodyPr>
          <a:lstStyle/>
          <a:p>
            <a:r>
              <a:rPr lang="zh-CN" altLang="en-US" sz="540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编 码</a:t>
            </a:r>
            <a:endParaRPr lang="zh-CN" altLang="en-US" sz="54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878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80">
                                          <p:stCondLst>
                                            <p:cond delay="0"/>
                                          </p:stCondLst>
                                        </p:cTn>
                                        <p:tgtEl>
                                          <p:spTgt spid="22"/>
                                        </p:tgtEl>
                                      </p:cBhvr>
                                    </p:animEffect>
                                    <p:anim calcmode="lin" valueType="num">
                                      <p:cBhvr>
                                        <p:cTn id="27"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32" dur="26">
                                          <p:stCondLst>
                                            <p:cond delay="650"/>
                                          </p:stCondLst>
                                        </p:cTn>
                                        <p:tgtEl>
                                          <p:spTgt spid="22"/>
                                        </p:tgtEl>
                                      </p:cBhvr>
                                      <p:to x="100000" y="60000"/>
                                    </p:animScale>
                                    <p:animScale>
                                      <p:cBhvr>
                                        <p:cTn id="33" dur="166" decel="50000">
                                          <p:stCondLst>
                                            <p:cond delay="676"/>
                                          </p:stCondLst>
                                        </p:cTn>
                                        <p:tgtEl>
                                          <p:spTgt spid="22"/>
                                        </p:tgtEl>
                                      </p:cBhvr>
                                      <p:to x="100000" y="100000"/>
                                    </p:animScale>
                                    <p:animScale>
                                      <p:cBhvr>
                                        <p:cTn id="34" dur="26">
                                          <p:stCondLst>
                                            <p:cond delay="1312"/>
                                          </p:stCondLst>
                                        </p:cTn>
                                        <p:tgtEl>
                                          <p:spTgt spid="22"/>
                                        </p:tgtEl>
                                      </p:cBhvr>
                                      <p:to x="100000" y="80000"/>
                                    </p:animScale>
                                    <p:animScale>
                                      <p:cBhvr>
                                        <p:cTn id="35" dur="166" decel="50000">
                                          <p:stCondLst>
                                            <p:cond delay="1338"/>
                                          </p:stCondLst>
                                        </p:cTn>
                                        <p:tgtEl>
                                          <p:spTgt spid="22"/>
                                        </p:tgtEl>
                                      </p:cBhvr>
                                      <p:to x="100000" y="100000"/>
                                    </p:animScale>
                                    <p:animScale>
                                      <p:cBhvr>
                                        <p:cTn id="36" dur="26">
                                          <p:stCondLst>
                                            <p:cond delay="1642"/>
                                          </p:stCondLst>
                                        </p:cTn>
                                        <p:tgtEl>
                                          <p:spTgt spid="22"/>
                                        </p:tgtEl>
                                      </p:cBhvr>
                                      <p:to x="100000" y="90000"/>
                                    </p:animScale>
                                    <p:animScale>
                                      <p:cBhvr>
                                        <p:cTn id="37" dur="166" decel="50000">
                                          <p:stCondLst>
                                            <p:cond delay="1668"/>
                                          </p:stCondLst>
                                        </p:cTn>
                                        <p:tgtEl>
                                          <p:spTgt spid="22"/>
                                        </p:tgtEl>
                                      </p:cBhvr>
                                      <p:to x="100000" y="100000"/>
                                    </p:animScale>
                                    <p:animScale>
                                      <p:cBhvr>
                                        <p:cTn id="38" dur="26">
                                          <p:stCondLst>
                                            <p:cond delay="1808"/>
                                          </p:stCondLst>
                                        </p:cTn>
                                        <p:tgtEl>
                                          <p:spTgt spid="22"/>
                                        </p:tgtEl>
                                      </p:cBhvr>
                                      <p:to x="100000" y="95000"/>
                                    </p:animScale>
                                    <p:animScale>
                                      <p:cBhvr>
                                        <p:cTn id="39"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ASCII</a:t>
            </a:r>
            <a:endParaRPr lang="zh-CN" altLang="en-US" dirty="0"/>
          </a:p>
        </p:txBody>
      </p:sp>
      <p:sp>
        <p:nvSpPr>
          <p:cNvPr id="3" name="Content Placeholder 2"/>
          <p:cNvSpPr>
            <a:spLocks noGrp="1"/>
          </p:cNvSpPr>
          <p:nvPr>
            <p:ph idx="1"/>
          </p:nvPr>
        </p:nvSpPr>
        <p:spPr>
          <a:xfrm>
            <a:off x="381000" y="1143000"/>
            <a:ext cx="8458200" cy="2069976"/>
          </a:xfrm>
        </p:spPr>
        <p:txBody>
          <a:bodyPr/>
          <a:lstStyle/>
          <a:p>
            <a:pPr lvl="0">
              <a:lnSpc>
                <a:spcPts val="4000"/>
              </a:lnSpc>
            </a:pPr>
            <a:r>
              <a:rPr lang="zh-CN" altLang="en-US" b="0" dirty="0"/>
              <a:t>美国标准信息交换代码</a:t>
            </a:r>
            <a:r>
              <a:rPr lang="zh-CN" altLang="en-US" b="0" dirty="0" smtClean="0"/>
              <a:t>是</a:t>
            </a:r>
            <a:r>
              <a:rPr lang="zh-CN" altLang="en-US" dirty="0" smtClean="0">
                <a:solidFill>
                  <a:srgbClr val="000000"/>
                </a:solidFill>
              </a:rPr>
              <a:t>供</a:t>
            </a:r>
            <a:r>
              <a:rPr lang="zh-CN" altLang="en-US" dirty="0">
                <a:solidFill>
                  <a:srgbClr val="000000"/>
                </a:solidFill>
              </a:rPr>
              <a:t>不同计算机在相互通信时用作共同遵守的西文字符编码标</a:t>
            </a:r>
            <a:r>
              <a:rPr lang="zh-CN" altLang="en-US" dirty="0" smtClean="0">
                <a:solidFill>
                  <a:srgbClr val="000000"/>
                </a:solidFill>
              </a:rPr>
              <a:t>准。</a:t>
            </a:r>
            <a:endParaRPr lang="en-US" altLang="zh-CN" dirty="0">
              <a:solidFill>
                <a:srgbClr val="000000"/>
              </a:solidFill>
            </a:endParaRPr>
          </a:p>
          <a:p>
            <a:pPr>
              <a:lnSpc>
                <a:spcPts val="4000"/>
              </a:lnSpc>
            </a:pPr>
            <a:r>
              <a:rPr lang="zh-CN" altLang="en-US" b="0" dirty="0" smtClean="0"/>
              <a:t>标</a:t>
            </a:r>
            <a:r>
              <a:rPr lang="zh-CN" altLang="en-US" b="0" dirty="0"/>
              <a:t>准的单字节字符编码方案</a:t>
            </a:r>
            <a:r>
              <a:rPr lang="zh-CN" altLang="en-US" b="0" dirty="0" smtClean="0"/>
              <a:t>，即</a:t>
            </a:r>
            <a:r>
              <a:rPr lang="zh-CN" altLang="en-US" dirty="0" smtClean="0"/>
              <a:t>一个字节（</a:t>
            </a:r>
            <a:r>
              <a:rPr lang="en-US" altLang="zh-CN" dirty="0" smtClean="0"/>
              <a:t>Byte</a:t>
            </a:r>
            <a:r>
              <a:rPr lang="zh-CN" altLang="en-US" dirty="0" smtClean="0"/>
              <a:t>）来表示一个字符。</a:t>
            </a:r>
            <a:r>
              <a:rPr lang="zh-CN" altLang="en-US" b="0" dirty="0"/>
              <a:t>例如：</a:t>
            </a:r>
          </a:p>
        </p:txBody>
      </p:sp>
      <p:grpSp>
        <p:nvGrpSpPr>
          <p:cNvPr id="5" name="Group 4"/>
          <p:cNvGrpSpPr/>
          <p:nvPr/>
        </p:nvGrpSpPr>
        <p:grpSpPr>
          <a:xfrm>
            <a:off x="683569" y="3447214"/>
            <a:ext cx="7848872" cy="2790563"/>
            <a:chOff x="896657" y="3552061"/>
            <a:chExt cx="7635783" cy="2451478"/>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925204"/>
              <a:ext cx="7537842" cy="207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657" y="3552061"/>
              <a:ext cx="7635783" cy="380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6821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内存</a:t>
            </a:r>
          </a:p>
        </p:txBody>
      </p:sp>
      <p:sp>
        <p:nvSpPr>
          <p:cNvPr id="4" name="AutoShape 2" descr="http://img4.imgtn.bdimg.com/it/u=4133100638,2042918148&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4" y="908720"/>
            <a:ext cx="428625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descr="http://gipo.ntu.edu.tw/newsLetters/Chinese/2010/201001/images/pci/news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881435"/>
            <a:ext cx="3590925" cy="264795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700808"/>
            <a:ext cx="6201056"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504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024betty_wave">
  <a:themeElements>
    <a:clrScheme name="024betty_wave 3">
      <a:dk1>
        <a:srgbClr val="000000"/>
      </a:dk1>
      <a:lt1>
        <a:srgbClr val="FFFFFF"/>
      </a:lt1>
      <a:dk2>
        <a:srgbClr val="003468"/>
      </a:dk2>
      <a:lt2>
        <a:srgbClr val="969696"/>
      </a:lt2>
      <a:accent1>
        <a:srgbClr val="99CC00"/>
      </a:accent1>
      <a:accent2>
        <a:srgbClr val="6699FF"/>
      </a:accent2>
      <a:accent3>
        <a:srgbClr val="FFFFFF"/>
      </a:accent3>
      <a:accent4>
        <a:srgbClr val="000000"/>
      </a:accent4>
      <a:accent5>
        <a:srgbClr val="CAE2AA"/>
      </a:accent5>
      <a:accent6>
        <a:srgbClr val="5C8AE7"/>
      </a:accent6>
      <a:hlink>
        <a:srgbClr val="99CCFF"/>
      </a:hlink>
      <a:folHlink>
        <a:srgbClr val="CCFFFF"/>
      </a:folHlink>
    </a:clrScheme>
    <a:fontScheme name="024betty_wave">
      <a:majorFont>
        <a:latin typeface="Verdana"/>
        <a:ea typeface=""/>
        <a:cs typeface=""/>
      </a:majorFont>
      <a:minorFont>
        <a:latin typeface="Verdana"/>
        <a:ea typeface=""/>
        <a:cs typeface=""/>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5400">
          <a:solidFill>
            <a:schemeClr val="accent1"/>
          </a:solidFill>
        </a:ln>
      </a:spPr>
      <a:bodyPr wrap="square">
        <a:spAutoFit/>
      </a:bodyPr>
      <a:lstStyle>
        <a:defPPr>
          <a:spcAft>
            <a:spcPts val="0"/>
          </a:spcAft>
          <a:defRPr kern="0">
            <a:solidFill>
              <a:srgbClr val="000000"/>
            </a:solidFill>
            <a:latin typeface="Courier New"/>
            <a:ea typeface="宋体"/>
            <a:cs typeface="Times New Roman"/>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charset="0"/>
          </a:defRPr>
        </a:defPPr>
      </a:lstStyle>
    </a:lnDef>
  </a:objectDefaults>
  <a:extraClrSchemeLst>
    <a:extraClrScheme>
      <a:clrScheme name="024betty_wave 1">
        <a:dk1>
          <a:srgbClr val="000000"/>
        </a:dk1>
        <a:lt1>
          <a:srgbClr val="FFFFFF"/>
        </a:lt1>
        <a:dk2>
          <a:srgbClr val="003060"/>
        </a:dk2>
        <a:lt2>
          <a:srgbClr val="969696"/>
        </a:lt2>
        <a:accent1>
          <a:srgbClr val="FF9900"/>
        </a:accent1>
        <a:accent2>
          <a:srgbClr val="336387"/>
        </a:accent2>
        <a:accent3>
          <a:srgbClr val="FFFFFF"/>
        </a:accent3>
        <a:accent4>
          <a:srgbClr val="000000"/>
        </a:accent4>
        <a:accent5>
          <a:srgbClr val="FFCAAA"/>
        </a:accent5>
        <a:accent6>
          <a:srgbClr val="2D597A"/>
        </a:accent6>
        <a:hlink>
          <a:srgbClr val="66CAE2"/>
        </a:hlink>
        <a:folHlink>
          <a:srgbClr val="CCECFF"/>
        </a:folHlink>
      </a:clrScheme>
      <a:clrMap bg1="lt1" tx1="dk1" bg2="lt2" tx2="dk2" accent1="accent1" accent2="accent2" accent3="accent3" accent4="accent4" accent5="accent5" accent6="accent6" hlink="hlink" folHlink="folHlink"/>
    </a:extraClrScheme>
    <a:extraClrScheme>
      <a:clrScheme name="024betty_wave 2">
        <a:dk1>
          <a:srgbClr val="000000"/>
        </a:dk1>
        <a:lt1>
          <a:srgbClr val="FFFFFF"/>
        </a:lt1>
        <a:dk2>
          <a:srgbClr val="000066"/>
        </a:dk2>
        <a:lt2>
          <a:srgbClr val="969696"/>
        </a:lt2>
        <a:accent1>
          <a:srgbClr val="33CCCC"/>
        </a:accent1>
        <a:accent2>
          <a:srgbClr val="333399"/>
        </a:accent2>
        <a:accent3>
          <a:srgbClr val="FFFFFF"/>
        </a:accent3>
        <a:accent4>
          <a:srgbClr val="000000"/>
        </a:accent4>
        <a:accent5>
          <a:srgbClr val="ADE2E2"/>
        </a:accent5>
        <a:accent6>
          <a:srgbClr val="2D2D8A"/>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024betty_wave 3">
        <a:dk1>
          <a:srgbClr val="000000"/>
        </a:dk1>
        <a:lt1>
          <a:srgbClr val="FFFFFF"/>
        </a:lt1>
        <a:dk2>
          <a:srgbClr val="003468"/>
        </a:dk2>
        <a:lt2>
          <a:srgbClr val="969696"/>
        </a:lt2>
        <a:accent1>
          <a:srgbClr val="99CC00"/>
        </a:accent1>
        <a:accent2>
          <a:srgbClr val="6699FF"/>
        </a:accent2>
        <a:accent3>
          <a:srgbClr val="FFFFFF"/>
        </a:accent3>
        <a:accent4>
          <a:srgbClr val="000000"/>
        </a:accent4>
        <a:accent5>
          <a:srgbClr val="CAE2AA"/>
        </a:accent5>
        <a:accent6>
          <a:srgbClr val="5C8AE7"/>
        </a:accent6>
        <a:hlink>
          <a:srgbClr val="99CCFF"/>
        </a:hlink>
        <a:folHlink>
          <a:srgbClr val="CCFFFF"/>
        </a:folHlink>
      </a:clrScheme>
      <a:clrMap bg1="lt1" tx1="dk1" bg2="lt2" tx2="dk2" accent1="accent1" accent2="accent2" accent3="accent3" accent4="accent4" accent5="accent5" accent6="accent6" hlink="hlink" folHlink="folHlink"/>
    </a:extraClrScheme>
    <a:extraClrScheme>
      <a:clrScheme name="024betty_wave 4">
        <a:dk1>
          <a:srgbClr val="000000"/>
        </a:dk1>
        <a:lt1>
          <a:srgbClr val="FFFFFF"/>
        </a:lt1>
        <a:dk2>
          <a:srgbClr val="003060"/>
        </a:dk2>
        <a:lt2>
          <a:srgbClr val="969696"/>
        </a:lt2>
        <a:accent1>
          <a:srgbClr val="CCCC00"/>
        </a:accent1>
        <a:accent2>
          <a:srgbClr val="336387"/>
        </a:accent2>
        <a:accent3>
          <a:srgbClr val="FFFFFF"/>
        </a:accent3>
        <a:accent4>
          <a:srgbClr val="000000"/>
        </a:accent4>
        <a:accent5>
          <a:srgbClr val="E2E2AA"/>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024betty_wave</Template>
  <TotalTime>2870</TotalTime>
  <Words>2100</Words>
  <Application>Microsoft Office PowerPoint</Application>
  <PresentationFormat>On-screen Show (4:3)</PresentationFormat>
  <Paragraphs>319</Paragraphs>
  <Slides>41</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024betty_wave</vt:lpstr>
      <vt:lpstr>Microsoft Equation 3.0</vt:lpstr>
      <vt:lpstr>变量、标识符与简单程序</vt:lpstr>
      <vt:lpstr>回顾上一节</vt:lpstr>
      <vt:lpstr>根据注释阅读下面代码</vt:lpstr>
      <vt:lpstr>PowerPoint Presentation</vt:lpstr>
      <vt:lpstr>PowerPoint Presentation</vt:lpstr>
      <vt:lpstr>主要内容</vt:lpstr>
      <vt:lpstr>键盘输入字符如何在计算机内表示</vt:lpstr>
      <vt:lpstr>ASCII</vt:lpstr>
      <vt:lpstr>内存</vt:lpstr>
      <vt:lpstr>输入语句(※5.11)</vt:lpstr>
      <vt:lpstr>键盘输入字符串转化成数值</vt:lpstr>
      <vt:lpstr>变量赋值后指向具体的内存单元</vt:lpstr>
      <vt:lpstr>PowerPoint Presentation</vt:lpstr>
      <vt:lpstr>变量(Variable)</vt:lpstr>
      <vt:lpstr>变量与赋值语句 (Assignment)</vt:lpstr>
      <vt:lpstr>变量与赋值语句</vt:lpstr>
      <vt:lpstr>PowerPoint Presentation</vt:lpstr>
      <vt:lpstr>标识符(Identifier)</vt:lpstr>
      <vt:lpstr>Python的关键字</vt:lpstr>
      <vt:lpstr>Python的关键字</vt:lpstr>
      <vt:lpstr>内存中字符如何输出表示</vt:lpstr>
      <vt:lpstr>输出语句</vt:lpstr>
      <vt:lpstr>输出语句</vt:lpstr>
      <vt:lpstr>输出语句</vt:lpstr>
      <vt:lpstr>PowerPoint Presentation</vt:lpstr>
      <vt:lpstr>输出语句</vt:lpstr>
      <vt:lpstr>编写简单程序</vt:lpstr>
      <vt:lpstr>问题1</vt:lpstr>
      <vt:lpstr>代码示例</vt:lpstr>
      <vt:lpstr>问题2</vt:lpstr>
      <vt:lpstr>代码示例</vt:lpstr>
      <vt:lpstr>问题求解方法(系统开发过程）</vt:lpstr>
      <vt:lpstr>PowerPoint Presentation</vt:lpstr>
      <vt:lpstr>Thank you</vt:lpstr>
      <vt:lpstr>输出语句</vt:lpstr>
      <vt:lpstr>输出语句</vt:lpstr>
      <vt:lpstr>输出语句</vt:lpstr>
      <vt:lpstr>输出语句</vt:lpstr>
      <vt:lpstr>PowerPoint Presentation</vt:lpstr>
      <vt:lpstr>Python指定编码保存的字符集</vt:lpstr>
      <vt:lpstr>Python指定编码保存的字符集</vt:lpstr>
    </vt:vector>
  </TitlesOfParts>
  <Company>www.hit.edu.cn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程序设计的基础知识</dc:title>
  <dc:creator>哈尔滨工业大学</dc:creator>
  <cp:lastModifiedBy>dell</cp:lastModifiedBy>
  <cp:revision>375</cp:revision>
  <dcterms:created xsi:type="dcterms:W3CDTF">2013-03-18T05:12:46Z</dcterms:created>
  <dcterms:modified xsi:type="dcterms:W3CDTF">2014-10-10T11:34:40Z</dcterms:modified>
</cp:coreProperties>
</file>