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0"/>
  </p:notesMasterIdLst>
  <p:handoutMasterIdLst>
    <p:handoutMasterId r:id="rId61"/>
  </p:handoutMasterIdLst>
  <p:sldIdLst>
    <p:sldId id="283" r:id="rId2"/>
    <p:sldId id="365" r:id="rId3"/>
    <p:sldId id="366" r:id="rId4"/>
    <p:sldId id="367" r:id="rId5"/>
    <p:sldId id="264" r:id="rId6"/>
    <p:sldId id="306" r:id="rId7"/>
    <p:sldId id="324" r:id="rId8"/>
    <p:sldId id="325" r:id="rId9"/>
    <p:sldId id="326" r:id="rId10"/>
    <p:sldId id="327" r:id="rId11"/>
    <p:sldId id="347" r:id="rId12"/>
    <p:sldId id="337" r:id="rId13"/>
    <p:sldId id="340" r:id="rId14"/>
    <p:sldId id="338" r:id="rId15"/>
    <p:sldId id="344" r:id="rId16"/>
    <p:sldId id="364" r:id="rId17"/>
    <p:sldId id="348" r:id="rId18"/>
    <p:sldId id="349" r:id="rId19"/>
    <p:sldId id="362" r:id="rId20"/>
    <p:sldId id="363" r:id="rId21"/>
    <p:sldId id="328" r:id="rId22"/>
    <p:sldId id="377" r:id="rId23"/>
    <p:sldId id="370" r:id="rId24"/>
    <p:sldId id="371" r:id="rId25"/>
    <p:sldId id="372" r:id="rId26"/>
    <p:sldId id="373" r:id="rId27"/>
    <p:sldId id="374" r:id="rId28"/>
    <p:sldId id="376" r:id="rId29"/>
    <p:sldId id="379" r:id="rId30"/>
    <p:sldId id="380" r:id="rId31"/>
    <p:sldId id="300" r:id="rId32"/>
    <p:sldId id="378" r:id="rId33"/>
    <p:sldId id="350" r:id="rId34"/>
    <p:sldId id="346" r:id="rId35"/>
    <p:sldId id="356" r:id="rId36"/>
    <p:sldId id="351" r:id="rId37"/>
    <p:sldId id="317" r:id="rId38"/>
    <p:sldId id="352" r:id="rId39"/>
    <p:sldId id="318" r:id="rId40"/>
    <p:sldId id="354" r:id="rId41"/>
    <p:sldId id="319" r:id="rId42"/>
    <p:sldId id="355" r:id="rId43"/>
    <p:sldId id="381" r:id="rId44"/>
    <p:sldId id="382" r:id="rId45"/>
    <p:sldId id="304" r:id="rId46"/>
    <p:sldId id="305" r:id="rId47"/>
    <p:sldId id="291" r:id="rId48"/>
    <p:sldId id="359" r:id="rId49"/>
    <p:sldId id="339" r:id="rId50"/>
    <p:sldId id="360" r:id="rId51"/>
    <p:sldId id="361" r:id="rId52"/>
    <p:sldId id="284" r:id="rId53"/>
    <p:sldId id="303" r:id="rId54"/>
    <p:sldId id="369" r:id="rId55"/>
    <p:sldId id="368" r:id="rId56"/>
    <p:sldId id="343" r:id="rId57"/>
    <p:sldId id="302" r:id="rId58"/>
    <p:sldId id="293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5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81443" autoAdjust="0"/>
  </p:normalViewPr>
  <p:slideViewPr>
    <p:cSldViewPr snapToObjects="1">
      <p:cViewPr varScale="1">
        <p:scale>
          <a:sx n="55" d="100"/>
          <a:sy n="55" d="100"/>
        </p:scale>
        <p:origin x="-744" y="-96"/>
      </p:cViewPr>
      <p:guideLst>
        <p:guide orient="horz" pos="73"/>
        <p:guide orient="horz" pos="3612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B6409F1D-0D13-4DEA-8C5D-9BDE9B032B9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04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48A58-27F2-442B-B168-04A12BA5E715}" type="datetimeFigureOut">
              <a:rPr lang="zh-CN" altLang="en-US" smtClean="0"/>
              <a:t>2014-10-10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27ABA-50B6-4311-B04A-E148B14A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20+23**20</a:t>
            </a:r>
          </a:p>
          <a:p>
            <a:r>
              <a:rPr lang="en-US" altLang="zh-CN" dirty="0" smtClean="0"/>
              <a:t>200+200.0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7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8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4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 txBox="1">
            <a:spLocks noGrp="1" noChangeArrowheads="1"/>
          </p:cNvSpPr>
          <p:nvPr/>
        </p:nvSpPr>
        <p:spPr bwMode="auto">
          <a:xfrm>
            <a:off x="3885881" y="8688027"/>
            <a:ext cx="2972119" cy="45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0" tIns="48230" rIns="96460" bIns="48230" anchor="b"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28AC8C4-54E8-4F3E-BBE9-77D2854DB0B1}" type="slidenum">
              <a:rPr lang="en-US" altLang="zh-CN" sz="1300" b="0">
                <a:ea typeface="隶书" pitchFamily="49" charset="-122"/>
              </a:rPr>
              <a:pPr algn="r" eaLnBrk="1" hangingPunct="1"/>
              <a:t>33</a:t>
            </a:fld>
            <a:endParaRPr lang="en-US" altLang="zh-CN" sz="1300" b="0">
              <a:ea typeface="隶书" pitchFamily="49" charset="-122"/>
            </a:endParaRPr>
          </a:p>
        </p:txBody>
      </p:sp>
      <p:sp>
        <p:nvSpPr>
          <p:cNvPr id="187395" name="Rectangle 7"/>
          <p:cNvSpPr txBox="1">
            <a:spLocks noGrp="1" noChangeArrowheads="1"/>
          </p:cNvSpPr>
          <p:nvPr/>
        </p:nvSpPr>
        <p:spPr bwMode="auto">
          <a:xfrm>
            <a:off x="3882690" y="8683938"/>
            <a:ext cx="2974246" cy="45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86" tIns="52243" rIns="104486" bIns="52243" anchor="b"/>
          <a:lstStyle>
            <a:lvl1pPr defTabSz="1044575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044575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044575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044575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044575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FA17438-7B74-48EC-976A-3A5468693458}" type="slidenum">
              <a:rPr lang="en-US" altLang="zh-CN" sz="1400" b="0"/>
              <a:pPr algn="r" eaLnBrk="1" hangingPunct="1"/>
              <a:t>33</a:t>
            </a:fld>
            <a:endParaRPr lang="en-US" altLang="zh-CN" sz="1400" b="0"/>
          </a:p>
        </p:txBody>
      </p:sp>
      <p:sp>
        <p:nvSpPr>
          <p:cNvPr id="187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2000" cy="3430588"/>
          </a:xfrm>
        </p:spPr>
      </p:sp>
      <p:sp>
        <p:nvSpPr>
          <p:cNvPr id="187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056" y="4342991"/>
            <a:ext cx="5487889" cy="411807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86" tIns="52243" rIns="104486" bIns="52243"/>
          <a:lstStyle/>
          <a:p>
            <a:r>
              <a:rPr lang="zh-CN" altLang="en-US" b="1" smtClean="0">
                <a:ea typeface="宋体" charset="-122"/>
              </a:rPr>
              <a:t>不单数可以用</a:t>
            </a:r>
            <a:r>
              <a:rPr lang="en-US" altLang="zh-CN" b="1" smtClean="0">
                <a:ea typeface="宋体" charset="-122"/>
              </a:rPr>
              <a:t>0</a:t>
            </a:r>
            <a:r>
              <a:rPr lang="zh-CN" altLang="en-US" b="1" smtClean="0">
                <a:ea typeface="宋体" charset="-122"/>
              </a:rPr>
              <a:t>和</a:t>
            </a:r>
            <a:r>
              <a:rPr lang="en-US" altLang="zh-CN" b="1" smtClean="0">
                <a:ea typeface="宋体" charset="-122"/>
              </a:rPr>
              <a:t>1</a:t>
            </a:r>
            <a:r>
              <a:rPr lang="zh-CN" altLang="en-US" b="1" smtClean="0">
                <a:ea typeface="宋体" charset="-122"/>
              </a:rPr>
              <a:t>表示，语言中的逻辑判断也可以。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087FB62-D6D2-4ABF-B013-ABC795954CB0}" type="slidenum">
              <a:rPr lang="en-US" altLang="zh-CN" sz="1300" b="0" smtClean="0">
                <a:ea typeface="隶书" pitchFamily="49" charset="-122"/>
              </a:rPr>
              <a:pPr eaLnBrk="1" hangingPunct="1"/>
              <a:t>36</a:t>
            </a:fld>
            <a:endParaRPr lang="en-US" altLang="zh-CN" sz="1300" b="0" smtClean="0">
              <a:ea typeface="隶书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DB4018D-838E-4D1E-BFBF-1A48B592D89A}" type="slidenum">
              <a:rPr lang="en-US" altLang="zh-CN" sz="1300" b="0" smtClean="0">
                <a:ea typeface="隶书" pitchFamily="49" charset="-122"/>
              </a:rPr>
              <a:pPr eaLnBrk="1" hangingPunct="1"/>
              <a:t>38</a:t>
            </a:fld>
            <a:endParaRPr lang="en-US" altLang="zh-CN" sz="1300" b="0" smtClean="0">
              <a:ea typeface="隶书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96002F1-0D1C-4FB0-8687-BD61EBEB8C5B}" type="slidenum">
              <a:rPr lang="en-US" altLang="zh-CN" sz="1300" b="0" smtClean="0">
                <a:ea typeface="隶书" pitchFamily="49" charset="-122"/>
              </a:rPr>
              <a:pPr eaLnBrk="1" hangingPunct="1"/>
              <a:t>40</a:t>
            </a:fld>
            <a:endParaRPr lang="en-US" altLang="zh-CN" sz="1300" b="0" smtClean="0">
              <a:ea typeface="隶书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设</a:t>
            </a:r>
            <a:r>
              <a:rPr lang="en-US" altLang="zh-CN" dirty="0" smtClean="0">
                <a:effectLst/>
              </a:rPr>
              <a:t>c = 25</a:t>
            </a:r>
            <a:r>
              <a:rPr lang="zh-CN" altLang="en-US" dirty="0" smtClean="0">
                <a:effectLst/>
              </a:rPr>
              <a:t>，则</a:t>
            </a:r>
          </a:p>
          <a:p>
            <a:r>
              <a:rPr lang="en-US" altLang="zh-CN" dirty="0" smtClean="0">
                <a:effectLst/>
              </a:rPr>
              <a:t>a = c / 10 % 9 </a:t>
            </a:r>
            <a:r>
              <a:rPr lang="zh-CN" altLang="en-US" dirty="0" smtClean="0">
                <a:effectLst/>
              </a:rPr>
              <a:t>结果 </a:t>
            </a:r>
            <a:r>
              <a:rPr lang="en-US" altLang="zh-CN" dirty="0" smtClean="0">
                <a:effectLst/>
              </a:rPr>
              <a:t>2</a:t>
            </a:r>
          </a:p>
          <a:p>
            <a:r>
              <a:rPr lang="en-US" altLang="zh-CN" dirty="0" smtClean="0">
                <a:effectLst/>
              </a:rPr>
              <a:t>b = a and (-1)</a:t>
            </a:r>
            <a:r>
              <a:rPr lang="zh-CN" altLang="en-US" dirty="0" smtClean="0">
                <a:effectLst/>
              </a:rPr>
              <a:t> 结果 </a:t>
            </a:r>
            <a:r>
              <a:rPr lang="en-US" altLang="zh-CN" dirty="0" smtClean="0">
                <a:effectLst/>
              </a:rPr>
              <a:t>-1</a:t>
            </a:r>
          </a:p>
          <a:p>
            <a:r>
              <a:rPr lang="zh-CN" altLang="en-US" dirty="0" smtClean="0">
                <a:effectLst/>
              </a:rPr>
              <a:t>设</a:t>
            </a:r>
            <a:r>
              <a:rPr lang="en-US" altLang="zh-CN" dirty="0" smtClean="0">
                <a:effectLst/>
              </a:rPr>
              <a:t>a = 2, b = 3, c = 4</a:t>
            </a:r>
            <a:r>
              <a:rPr lang="zh-CN" altLang="en-US" dirty="0" smtClean="0">
                <a:effectLst/>
              </a:rPr>
              <a:t>，则</a:t>
            </a:r>
          </a:p>
          <a:p>
            <a:r>
              <a:rPr lang="en-US" altLang="zh-CN" dirty="0" smtClean="0">
                <a:effectLst/>
              </a:rPr>
              <a:t>a &lt; b and not c or 1</a:t>
            </a:r>
            <a:r>
              <a:rPr lang="zh-CN" altLang="en-US" dirty="0" smtClean="0">
                <a:effectLst/>
              </a:rPr>
              <a:t> 结果</a:t>
            </a:r>
            <a:r>
              <a:rPr lang="en-US" altLang="zh-CN" dirty="0" smtClean="0">
                <a:effectLst/>
              </a:rPr>
              <a:t>1</a:t>
            </a:r>
          </a:p>
          <a:p>
            <a:r>
              <a:rPr lang="en-US" altLang="zh-CN" dirty="0" smtClean="0">
                <a:effectLst/>
              </a:rPr>
              <a:t>a and b	</a:t>
            </a:r>
            <a:r>
              <a:rPr lang="zh-CN" altLang="en-US" dirty="0" smtClean="0">
                <a:effectLst/>
              </a:rPr>
              <a:t>结果</a:t>
            </a:r>
            <a:r>
              <a:rPr lang="en-US" altLang="zh-CN" dirty="0" smtClean="0">
                <a:effectLst/>
              </a:rPr>
              <a:t>3</a:t>
            </a:r>
          </a:p>
          <a:p>
            <a:r>
              <a:rPr lang="en-US" altLang="zh-CN" dirty="0" smtClean="0">
                <a:effectLst/>
              </a:rPr>
              <a:t>not a == 1 and not b == 0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True</a:t>
            </a:r>
          </a:p>
          <a:p>
            <a:r>
              <a:rPr lang="en-US" altLang="zh-CN" dirty="0" smtClean="0">
                <a:effectLst/>
              </a:rPr>
              <a:t>a or b + b and c – a</a:t>
            </a:r>
            <a:r>
              <a:rPr lang="zh-CN" altLang="en-US" dirty="0" smtClean="0">
                <a:effectLst/>
              </a:rPr>
              <a:t> 结果 </a:t>
            </a:r>
            <a:r>
              <a:rPr lang="en-US" altLang="zh-CN" dirty="0" smtClean="0">
                <a:effectLst/>
              </a:rPr>
              <a:t>2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41" name="AutoShape 2405"/>
          <p:cNvSpPr>
            <a:spLocks noChangeArrowheads="1"/>
          </p:cNvSpPr>
          <p:nvPr userDrawn="1"/>
        </p:nvSpPr>
        <p:spPr bwMode="gray">
          <a:xfrm>
            <a:off x="0" y="1752600"/>
            <a:ext cx="9144000" cy="2514600"/>
          </a:xfrm>
          <a:prstGeom prst="flowChartDocument">
            <a:avLst/>
          </a:prstGeom>
          <a:ln>
            <a:noFill/>
          </a:ln>
          <a:effectLst>
            <a:glow rad="63500">
              <a:schemeClr val="accent2">
                <a:alpha val="45000"/>
                <a:satMod val="12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932" name="AutoShape 2396"/>
          <p:cNvSpPr>
            <a:spLocks noChangeArrowheads="1"/>
          </p:cNvSpPr>
          <p:nvPr userDrawn="1"/>
        </p:nvSpPr>
        <p:spPr bwMode="gray">
          <a:xfrm>
            <a:off x="306388" y="1752600"/>
            <a:ext cx="9144000" cy="2362200"/>
          </a:xfrm>
          <a:prstGeom prst="flowChartDocument">
            <a:avLst/>
          </a:prstGeom>
          <a:gradFill rotWithShape="0">
            <a:gsLst>
              <a:gs pos="0">
                <a:schemeClr val="accent1">
                  <a:gamma/>
                  <a:shade val="8470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40" name="AutoShape 2404"/>
          <p:cNvSpPr>
            <a:spLocks noChangeArrowheads="1"/>
          </p:cNvSpPr>
          <p:nvPr userDrawn="1"/>
        </p:nvSpPr>
        <p:spPr bwMode="gray">
          <a:xfrm>
            <a:off x="0" y="304800"/>
            <a:ext cx="9144000" cy="2209800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1" name="AutoShape 2395"/>
          <p:cNvSpPr>
            <a:spLocks noChangeArrowheads="1"/>
          </p:cNvSpPr>
          <p:nvPr userDrawn="1"/>
        </p:nvSpPr>
        <p:spPr bwMode="gray">
          <a:xfrm>
            <a:off x="0" y="0"/>
            <a:ext cx="9144000" cy="2057400"/>
          </a:xfrm>
          <a:prstGeom prst="flowChartDocument">
            <a:avLst/>
          </a:prstGeom>
          <a:gradFill rotWithShape="0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0" name="Oval 2394"/>
          <p:cNvSpPr>
            <a:spLocks noChangeArrowheads="1"/>
          </p:cNvSpPr>
          <p:nvPr userDrawn="1"/>
        </p:nvSpPr>
        <p:spPr bwMode="gray">
          <a:xfrm>
            <a:off x="722313" y="1752600"/>
            <a:ext cx="552450" cy="508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4" name="Oval 2398"/>
          <p:cNvSpPr>
            <a:spLocks noChangeArrowheads="1"/>
          </p:cNvSpPr>
          <p:nvPr userDrawn="1"/>
        </p:nvSpPr>
        <p:spPr bwMode="gray">
          <a:xfrm>
            <a:off x="2971800" y="1773238"/>
            <a:ext cx="230188" cy="20796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5" name="Oval 2399"/>
          <p:cNvSpPr>
            <a:spLocks noChangeArrowheads="1"/>
          </p:cNvSpPr>
          <p:nvPr userDrawn="1"/>
        </p:nvSpPr>
        <p:spPr bwMode="gray">
          <a:xfrm>
            <a:off x="2247900" y="2271713"/>
            <a:ext cx="538163" cy="4953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48" name="Rectangle 536"/>
          <p:cNvSpPr>
            <a:spLocks noGrp="1" noChangeArrowheads="1"/>
          </p:cNvSpPr>
          <p:nvPr userDrawn="1">
            <p:ph type="ctrTitle" sz="quarter"/>
          </p:nvPr>
        </p:nvSpPr>
        <p:spPr bwMode="black">
          <a:xfrm>
            <a:off x="0" y="2533650"/>
            <a:ext cx="8723313" cy="1123950"/>
          </a:xfrm>
        </p:spPr>
        <p:txBody>
          <a:bodyPr/>
          <a:lstStyle>
            <a:lvl1pPr algn="r">
              <a:defRPr sz="4800">
                <a:solidFill>
                  <a:schemeClr val="bg1"/>
                </a:solidFill>
                <a:ea typeface="굴림" pitchFamily="50" charset="-127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1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0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5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6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6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4498"/>
            <a:ext cx="8229600" cy="63832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5329"/>
            <a:ext cx="7444736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7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0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306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FF326-40AB-4419-94D7-07F4249183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4" name="Rectangle 246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8" name="Rectangle 250"/>
          <p:cNvSpPr>
            <a:spLocks noChangeArrowheads="1"/>
          </p:cNvSpPr>
          <p:nvPr/>
        </p:nvSpPr>
        <p:spPr bwMode="white">
          <a:xfrm>
            <a:off x="0" y="990600"/>
            <a:ext cx="9144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ltGray">
          <a:xfrm>
            <a:off x="45720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hlink"/>
                </a:solidFill>
                <a:latin typeface="+mn-lt"/>
                <a:ea typeface="굴림" pitchFamily="50" charset="-127"/>
              </a:defRPr>
            </a:lvl1pPr>
          </a:lstStyle>
          <a:p>
            <a:fld id="{794184EF-69AB-47AC-A6AB-C4E63B0D6B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683568" y="127686"/>
            <a:ext cx="744473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548" name="Picture 260" descr="http://astroleaks.lamost.org/wp-content/uploads/2012/03/Logo_Python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32464" cy="6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06" y="29531"/>
            <a:ext cx="3042994" cy="80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数据类型、</a:t>
            </a:r>
            <a:r>
              <a:rPr lang="zh-CN" altLang="en-US" dirty="0" smtClean="0">
                <a:ea typeface="微软雅黑" pitchFamily="34" charset="-122"/>
              </a:rPr>
              <a:t>运算符与表达式</a:t>
            </a:r>
            <a:endParaRPr lang="ko-KR" altLang="en-US" dirty="0"/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196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fld id="{BD631437-4752-4689-BF34-1264CCEFDE5A}" type="datetime3">
              <a:rPr lang="zh-CN" altLang="en-US" sz="3600" b="0" smtClean="0">
                <a:ea typeface="굴림" pitchFamily="50" charset="-127"/>
              </a:rPr>
              <a:t>2014年10月10日星期五</a:t>
            </a:fld>
            <a:endParaRPr lang="ko-KR" altLang="en-US" sz="3600" b="0" dirty="0"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5060" y="6239053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五种基本数值数</a:t>
            </a:r>
            <a:r>
              <a:rPr lang="zh-CN" altLang="en-US" dirty="0"/>
              <a:t>据类型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字符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串 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string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），简记为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str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使用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' '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或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" "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括起来的一系列字符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整数（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integer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简记为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int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十进制：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，八进制：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025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，十六进制：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0x15</a:t>
            </a: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浮点数（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float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1.65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21.0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21.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.21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2.1E1</a:t>
            </a: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布尔数（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boolean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，简记为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bool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True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False</a:t>
            </a: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复数（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complex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+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1j</a:t>
            </a:r>
          </a:p>
        </p:txBody>
      </p:sp>
    </p:spTree>
    <p:extLst>
      <p:ext uri="{BB962C8B-B14F-4D97-AF65-F5344CB8AC3E}">
        <p14:creationId xmlns:p14="http://schemas.microsoft.com/office/powerpoint/2010/main" val="125529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34" y="1218878"/>
            <a:ext cx="345638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67" y="1340768"/>
            <a:ext cx="27146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96" y="3501008"/>
            <a:ext cx="2455075" cy="299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76" y="3990531"/>
            <a:ext cx="3121806" cy="234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0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</a:t>
            </a:r>
            <a:r>
              <a:rPr lang="zh-CN" altLang="en-US" dirty="0" smtClean="0"/>
              <a:t>制</a:t>
            </a:r>
            <a:r>
              <a:rPr lang="zh-CN" altLang="en-US" dirty="0"/>
              <a:t>类型</a:t>
            </a:r>
            <a:r>
              <a:rPr lang="zh-CN" altLang="en-US" dirty="0" smtClean="0"/>
              <a:t>转</a:t>
            </a:r>
            <a:r>
              <a:rPr lang="zh-CN" altLang="en-US" dirty="0"/>
              <a:t>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69160"/>
            <a:ext cx="8458200" cy="992560"/>
          </a:xfrm>
        </p:spPr>
        <p:txBody>
          <a:bodyPr/>
          <a:lstStyle/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在混合类型表达式中，</a:t>
            </a:r>
            <a:r>
              <a:rPr lang="en-US" altLang="zh-CN" dirty="0"/>
              <a:t>Python</a:t>
            </a:r>
            <a:r>
              <a:rPr lang="zh-CN" altLang="en-US" dirty="0"/>
              <a:t>自动转换</a:t>
            </a:r>
            <a:r>
              <a:rPr lang="en-US" altLang="zh-CN" dirty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int</a:t>
            </a:r>
            <a:r>
              <a:rPr lang="en-US" altLang="zh-CN" dirty="0">
                <a:sym typeface="Symbol" pitchFamily="18" charset="2"/>
              </a:rPr>
              <a:t> long  </a:t>
            </a:r>
            <a:r>
              <a:rPr lang="en-US" altLang="zh-CN" dirty="0" smtClean="0"/>
              <a:t>float</a:t>
            </a:r>
          </a:p>
          <a:p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143000"/>
            <a:ext cx="8458200" cy="387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b="0" kern="0" smtClean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int</a:t>
            </a:r>
            <a:r>
              <a:rPr lang="fr-FR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fr-FR" b="0" kern="0" smtClean="0">
                <a:solidFill>
                  <a:srgbClr val="AB3035"/>
                </a:solidFill>
                <a:latin typeface="微软雅黑"/>
                <a:ea typeface="微软雅黑"/>
                <a:cs typeface="微软雅黑"/>
              </a:rPr>
              <a:t>'123'</a:t>
            </a:r>
            <a:r>
              <a:rPr lang="fr-FR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)  </a:t>
            </a:r>
            <a:r>
              <a:rPr lang="zh-CN" altLang="en-US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fr-FR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  <a:sym typeface="Wingdings"/>
              </a:rPr>
              <a:t> </a:t>
            </a:r>
            <a:r>
              <a:rPr lang="fr-FR" b="0" kern="0" smtClean="0">
                <a:solidFill>
                  <a:srgbClr val="535353"/>
                </a:solidFill>
                <a:latin typeface="微软雅黑"/>
                <a:ea typeface="微软雅黑"/>
                <a:cs typeface="微软雅黑"/>
              </a:rPr>
              <a:t>123</a:t>
            </a:r>
            <a:endParaRPr lang="fr-FR" b="0" kern="0" smtClean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fr-FR" b="0" kern="0" smtClean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str</a:t>
            </a:r>
            <a:r>
              <a:rPr lang="fr-FR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fr-FR" b="0" kern="0" smtClean="0">
                <a:solidFill>
                  <a:srgbClr val="535353"/>
                </a:solidFill>
                <a:latin typeface="微软雅黑"/>
                <a:ea typeface="微软雅黑"/>
                <a:cs typeface="微软雅黑"/>
              </a:rPr>
              <a:t>123</a:t>
            </a:r>
            <a:r>
              <a:rPr lang="fr-FR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)    </a:t>
            </a:r>
            <a:r>
              <a:rPr lang="zh-CN" altLang="en-US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fr-FR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  <a:sym typeface="Wingdings"/>
              </a:rPr>
              <a:t> </a:t>
            </a:r>
            <a:r>
              <a:rPr lang="fr-FR" b="0" kern="0" smtClean="0">
                <a:solidFill>
                  <a:srgbClr val="AB3035"/>
                </a:solidFill>
                <a:latin typeface="微软雅黑"/>
                <a:ea typeface="微软雅黑"/>
                <a:cs typeface="微软雅黑"/>
              </a:rPr>
              <a:t>'123'</a:t>
            </a:r>
            <a:endParaRPr lang="fr-FR" b="0" kern="0" smtClean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b="0" kern="0" smtClean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float</a:t>
            </a:r>
            <a:r>
              <a:rPr lang="ro-RO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ro-RO" b="0" kern="0" smtClean="0">
                <a:solidFill>
                  <a:srgbClr val="AB3035"/>
                </a:solidFill>
                <a:latin typeface="微软雅黑"/>
                <a:ea typeface="微软雅黑"/>
                <a:cs typeface="微软雅黑"/>
              </a:rPr>
              <a:t>'123'</a:t>
            </a:r>
            <a:r>
              <a:rPr lang="ro-RO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fr-FR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  <a:sym typeface="Wingdings"/>
              </a:rPr>
              <a:t> </a:t>
            </a:r>
            <a:r>
              <a:rPr lang="ro-RO" b="0" kern="0" smtClean="0">
                <a:solidFill>
                  <a:srgbClr val="535353"/>
                </a:solidFill>
                <a:latin typeface="微软雅黑"/>
                <a:ea typeface="微软雅黑"/>
                <a:cs typeface="微软雅黑"/>
              </a:rPr>
              <a:t>123.0</a:t>
            </a:r>
            <a:endParaRPr lang="ro-RO" b="0" kern="0" smtClean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b="0" kern="0" smtClean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float</a:t>
            </a:r>
            <a:r>
              <a:rPr lang="ro-RO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ro-RO" b="0" kern="0" smtClean="0">
                <a:solidFill>
                  <a:srgbClr val="535353"/>
                </a:solidFill>
                <a:latin typeface="微软雅黑"/>
                <a:ea typeface="微软雅黑"/>
                <a:cs typeface="微软雅黑"/>
              </a:rPr>
              <a:t>123</a:t>
            </a:r>
            <a:r>
              <a:rPr lang="ro-RO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fr-FR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fr-FR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  <a:sym typeface="Wingdings"/>
              </a:rPr>
              <a:t> </a:t>
            </a:r>
            <a:r>
              <a:rPr lang="ro-RO" b="0" kern="0" smtClean="0">
                <a:solidFill>
                  <a:srgbClr val="535353"/>
                </a:solidFill>
                <a:latin typeface="微软雅黑"/>
                <a:ea typeface="微软雅黑"/>
                <a:cs typeface="微软雅黑"/>
              </a:rPr>
              <a:t>123.0</a:t>
            </a:r>
            <a:endParaRPr lang="ro-RO" b="0" kern="0" smtClean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b="0" kern="0" smtClean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bool</a:t>
            </a:r>
            <a:r>
              <a:rPr lang="ro-RO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ro-RO" b="0" kern="0" smtClean="0">
                <a:solidFill>
                  <a:srgbClr val="535353"/>
                </a:solidFill>
                <a:latin typeface="微软雅黑"/>
                <a:ea typeface="微软雅黑"/>
                <a:cs typeface="微软雅黑"/>
              </a:rPr>
              <a:t>123</a:t>
            </a:r>
            <a:r>
              <a:rPr lang="ro-RO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fr-FR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fr-FR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  <a:sym typeface="Wingdings"/>
              </a:rPr>
              <a:t> </a:t>
            </a:r>
            <a:r>
              <a:rPr lang="ro-RO" b="0" kern="0" smtClean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True</a:t>
            </a:r>
            <a:endParaRPr lang="ro-RO" b="0" kern="0" smtClean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ro-RO" b="0" kern="0" smtClean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bool</a:t>
            </a:r>
            <a:r>
              <a:rPr lang="ro-RO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ro-RO" b="0" kern="0" smtClean="0">
                <a:solidFill>
                  <a:srgbClr val="535353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lang="ro-RO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fr-FR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    </a:t>
            </a:r>
            <a:r>
              <a:rPr lang="zh-CN" altLang="en-US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fr-FR" b="0" kern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  <a:sym typeface="Wingdings"/>
              </a:rPr>
              <a:t> </a:t>
            </a:r>
            <a:r>
              <a:rPr lang="ro-RO" b="0" kern="0" smtClean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False</a:t>
            </a:r>
            <a:endParaRPr lang="en-US" altLang="zh-CN" b="0" kern="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355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现实世界</a:t>
            </a:r>
            <a:r>
              <a:rPr lang="en-US" altLang="zh-CN" dirty="0" smtClean="0"/>
              <a:t>–</a:t>
            </a:r>
            <a:r>
              <a:rPr lang="zh-CN" altLang="en-US" dirty="0" smtClean="0"/>
              <a:t>算术运算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860196"/>
            <a:ext cx="4555232" cy="4119649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件衣服</a:t>
            </a:r>
            <a:r>
              <a:rPr lang="en-US" altLang="zh-CN" dirty="0" smtClean="0"/>
              <a:t>228+1</a:t>
            </a:r>
            <a:r>
              <a:rPr lang="zh-CN" altLang="en-US" dirty="0" smtClean="0"/>
              <a:t>双袜子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，优惠</a:t>
            </a:r>
            <a:r>
              <a:rPr lang="en-US" altLang="zh-CN" dirty="0" smtClean="0"/>
              <a:t>98%</a:t>
            </a:r>
            <a:r>
              <a:rPr lang="zh-CN" altLang="en-US" dirty="0" smtClean="0"/>
              <a:t>，多少钱？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件衣服打五折，多少钱？</a:t>
            </a:r>
            <a:endParaRPr lang="en-US" altLang="zh-CN" dirty="0" smtClean="0"/>
          </a:p>
          <a:p>
            <a:r>
              <a:rPr lang="zh-CN" altLang="en-US" dirty="0"/>
              <a:t>买</a:t>
            </a:r>
            <a:r>
              <a:rPr lang="en-US" altLang="zh-CN" dirty="0"/>
              <a:t>5</a:t>
            </a:r>
            <a:r>
              <a:rPr lang="zh-CN" altLang="en-US" dirty="0" smtClean="0"/>
              <a:t>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，平均一件多少钱？</a:t>
            </a:r>
            <a:endParaRPr lang="en-US" altLang="zh-CN" dirty="0" smtClean="0"/>
          </a:p>
          <a:p>
            <a:r>
              <a:rPr lang="zh-CN" altLang="en-US" dirty="0"/>
              <a:t>老客</a:t>
            </a:r>
            <a:r>
              <a:rPr lang="zh-CN" altLang="en-US" dirty="0" smtClean="0"/>
              <a:t>户</a:t>
            </a:r>
            <a:r>
              <a:rPr lang="en-US" altLang="zh-CN" dirty="0" smtClean="0"/>
              <a:t>225</a:t>
            </a:r>
            <a:r>
              <a:rPr lang="zh-CN" altLang="en-US" dirty="0" smtClean="0"/>
              <a:t>摸零，老板赔多少钱？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8" y="1484784"/>
            <a:ext cx="3620241" cy="328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65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83783"/>
              </p:ext>
            </p:extLst>
          </p:nvPr>
        </p:nvGraphicFramePr>
        <p:xfrm>
          <a:off x="251520" y="1268760"/>
          <a:ext cx="8640960" cy="509926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75611"/>
                <a:gridCol w="4002964"/>
                <a:gridCol w="2562385"/>
              </a:tblGrid>
              <a:tr h="5349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算数运算符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含义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举例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/>
                          <a:ea typeface="微软雅黑"/>
                          <a:cs typeface="微软雅黑"/>
                        </a:rPr>
                        <a:t>+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微软雅黑"/>
                          <a:ea typeface="微软雅黑"/>
                          <a:cs typeface="微软雅黑"/>
                        </a:rPr>
                        <a:t>加法（Addition</a:t>
                      </a:r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sz="28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0 + 20 = 30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减法</a:t>
                      </a:r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2800" dirty="0" smtClean="0">
                          <a:latin typeface="微软雅黑"/>
                          <a:ea typeface="微软雅黑"/>
                          <a:cs typeface="微软雅黑"/>
                        </a:rPr>
                        <a:t>Subtraction</a:t>
                      </a:r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10 - 20 = -10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*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乘法</a:t>
                      </a:r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2800" dirty="0" smtClean="0">
                          <a:latin typeface="微软雅黑"/>
                          <a:ea typeface="微软雅黑"/>
                          <a:cs typeface="微软雅黑"/>
                        </a:rPr>
                        <a:t>Multiplication</a:t>
                      </a:r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10 * 20 = 200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2674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/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浮点</a:t>
                      </a:r>
                      <a:r>
                        <a:rPr lang="en-US" sz="2800" dirty="0" err="1" smtClean="0">
                          <a:latin typeface="微软雅黑"/>
                          <a:ea typeface="微软雅黑"/>
                          <a:cs typeface="微软雅黑"/>
                        </a:rPr>
                        <a:t>除法</a:t>
                      </a:r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2800" dirty="0" smtClean="0">
                          <a:latin typeface="微软雅黑"/>
                          <a:ea typeface="微软雅黑"/>
                          <a:cs typeface="微软雅黑"/>
                        </a:rPr>
                        <a:t>Float Division</a:t>
                      </a:r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10 / 2 = 5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//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整数</a:t>
                      </a:r>
                      <a:r>
                        <a:rPr lang="en-US" altLang="zh-CN" sz="2800" dirty="0" err="1" smtClean="0">
                          <a:latin typeface="微软雅黑"/>
                          <a:ea typeface="微软雅黑"/>
                          <a:cs typeface="微软雅黑"/>
                        </a:rPr>
                        <a:t>除法</a:t>
                      </a:r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2800" dirty="0" smtClean="0">
                          <a:latin typeface="微软雅黑"/>
                          <a:ea typeface="微软雅黑"/>
                          <a:cs typeface="微软雅黑"/>
                        </a:rPr>
                        <a:t>Integer</a:t>
                      </a:r>
                      <a:r>
                        <a:rPr lang="en-US" altLang="zh-CN" sz="28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2800" dirty="0" smtClean="0">
                          <a:latin typeface="微软雅黑"/>
                          <a:ea typeface="微软雅黑"/>
                          <a:cs typeface="微软雅黑"/>
                        </a:rPr>
                        <a:t>Division</a:t>
                      </a:r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微软雅黑"/>
                          <a:ea typeface="微软雅黑"/>
                          <a:cs typeface="微软雅黑"/>
                        </a:rPr>
                        <a:t>10 // 2 = 5</a:t>
                      </a:r>
                    </a:p>
                    <a:p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微软雅黑"/>
                          <a:ea typeface="微软雅黑"/>
                          <a:cs typeface="微软雅黑"/>
                        </a:rPr>
                        <a:t>求余（Reminder</a:t>
                      </a:r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10 % 3 = 1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**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指数（</a:t>
                      </a:r>
                      <a:r>
                        <a:rPr lang="en-US" altLang="zh-CN" sz="2800" dirty="0" smtClean="0">
                          <a:latin typeface="微软雅黑"/>
                          <a:ea typeface="微软雅黑"/>
                          <a:cs typeface="微软雅黑"/>
                        </a:rPr>
                        <a:t>Exponent</a:t>
                      </a:r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2 ** 3 = 8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6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75" y="737286"/>
            <a:ext cx="5333950" cy="461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08274"/>
              </p:ext>
            </p:extLst>
          </p:nvPr>
        </p:nvGraphicFramePr>
        <p:xfrm>
          <a:off x="6173146" y="1197065"/>
          <a:ext cx="2215277" cy="54383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277"/>
              </a:tblGrid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26.009999999999998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5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115270"/>
              </p:ext>
            </p:extLst>
          </p:nvPr>
        </p:nvGraphicFramePr>
        <p:xfrm>
          <a:off x="716707" y="5387707"/>
          <a:ext cx="1584176" cy="12477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176"/>
              </a:tblGrid>
              <a:tr h="4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42/5.0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42.5%5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42//5.0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1061864"/>
          </a:xfrm>
        </p:spPr>
        <p:txBody>
          <a:bodyPr/>
          <a:lstStyle/>
          <a:p>
            <a:r>
              <a:rPr lang="zh-CN" altLang="en-US" dirty="0" smtClean="0"/>
              <a:t>由</a:t>
            </a:r>
            <a:r>
              <a:rPr lang="zh-CN" altLang="en-US" dirty="0"/>
              <a:t>数值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）、变量（</a:t>
            </a:r>
            <a:r>
              <a:rPr lang="en-US" altLang="zh-CN" dirty="0" smtClean="0"/>
              <a:t>Variables</a:t>
            </a:r>
            <a:r>
              <a:rPr lang="zh-CN" altLang="en-US" dirty="0" smtClean="0"/>
              <a:t>）、操作符（</a:t>
            </a:r>
            <a:r>
              <a:rPr lang="en-US" altLang="zh-CN" dirty="0" smtClean="0"/>
              <a:t>operators)</a:t>
            </a:r>
            <a:r>
              <a:rPr lang="zh-CN" altLang="en-US" dirty="0" smtClean="0"/>
              <a:t>组成的式子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1" y="2204864"/>
            <a:ext cx="5642089" cy="1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0" y="3538538"/>
            <a:ext cx="6485823" cy="53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23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9" y="2204864"/>
            <a:ext cx="8763259" cy="161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376" y="4249738"/>
            <a:ext cx="9023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/>
              <a:t>((3 + 4 * x) / 5) – ((10 * (y – 5) * (a + b + c)) / x) + (9 * (4 / x + ((9 + x) / y))) 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973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143000"/>
            <a:ext cx="6571456" cy="2790056"/>
          </a:xfrm>
        </p:spPr>
        <p:txBody>
          <a:bodyPr/>
          <a:lstStyle/>
          <a:p>
            <a:r>
              <a:rPr lang="zh-CN" altLang="en-US" dirty="0" smtClean="0"/>
              <a:t>一元运算符与操作数紧邻，二</a:t>
            </a:r>
            <a:r>
              <a:rPr lang="zh-CN" altLang="en-US" dirty="0"/>
              <a:t>元</a:t>
            </a:r>
            <a:r>
              <a:rPr lang="zh-CN" altLang="en-US" dirty="0" smtClean="0"/>
              <a:t>运算符与操作数之间空一格，以突出运算符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-3+3</a:t>
            </a:r>
            <a:r>
              <a:rPr lang="zh-CN" altLang="en-US" dirty="0" smtClean="0"/>
              <a:t> </a:t>
            </a:r>
            <a:r>
              <a:rPr lang="en-US" altLang="zh-CN" dirty="0" smtClean="0"/>
              <a:t>=〉</a:t>
            </a:r>
            <a:r>
              <a:rPr lang="zh-CN" altLang="en-US" dirty="0" smtClean="0"/>
              <a:t> </a:t>
            </a:r>
            <a:r>
              <a:rPr lang="en-US" altLang="zh-CN" dirty="0" smtClean="0"/>
              <a:t>-3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表达式根据运算优先关系多使用（）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5" y="1556792"/>
            <a:ext cx="182272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2872" y="3645024"/>
            <a:ext cx="9023624" cy="2391528"/>
            <a:chOff x="12872" y="3645024"/>
            <a:chExt cx="9023624" cy="239152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3645024"/>
              <a:ext cx="5450891" cy="100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2872" y="5605665"/>
              <a:ext cx="90236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b="1" dirty="0" smtClean="0"/>
                <a:t>((3 + 4 * x) / 5) – ((10 * (y – 5) * (a + b + c)) / x) + (9 * (4 / x + ((9 + x) / y))) </a:t>
              </a:r>
              <a:endParaRPr lang="zh-CN" alt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2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扩展赋值运算符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24744"/>
            <a:ext cx="9197385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4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回顾上一节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输入、</a:t>
            </a:r>
            <a:r>
              <a:rPr lang="zh-CN" altLang="en-US" dirty="0"/>
              <a:t>输出语</a:t>
            </a:r>
            <a:r>
              <a:rPr lang="zh-CN" altLang="en-US" dirty="0" smtClean="0"/>
              <a:t>句</a:t>
            </a:r>
            <a:endParaRPr lang="en-US" altLang="zh-CN" dirty="0" smtClean="0"/>
          </a:p>
          <a:p>
            <a:r>
              <a:rPr lang="zh-CN" altLang="en-US" dirty="0"/>
              <a:t>变</a:t>
            </a:r>
            <a:r>
              <a:rPr lang="zh-CN" altLang="en-US" dirty="0" smtClean="0"/>
              <a:t>量与内存之间关系</a:t>
            </a:r>
            <a:endParaRPr lang="en-US" altLang="zh-CN" dirty="0" smtClean="0"/>
          </a:p>
          <a:p>
            <a:r>
              <a:rPr lang="zh-CN" altLang="en-US" dirty="0" smtClean="0"/>
              <a:t>标识符</a:t>
            </a:r>
            <a:endParaRPr lang="en-US" altLang="zh-CN" dirty="0" smtClean="0"/>
          </a:p>
          <a:p>
            <a:r>
              <a:rPr lang="zh-CN" altLang="en-US" dirty="0" smtClean="0"/>
              <a:t>简单编程</a:t>
            </a:r>
            <a:r>
              <a:rPr lang="en-US" altLang="zh-CN" dirty="0"/>
              <a:t>(</a:t>
            </a:r>
            <a:r>
              <a:rPr lang="en-US" altLang="zh-CN" dirty="0" smtClean="0"/>
              <a:t>IPO)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5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" y="1628800"/>
            <a:ext cx="9217983" cy="261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896" y="2204864"/>
            <a:ext cx="464815" cy="23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5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件衣服</a:t>
            </a:r>
            <a:r>
              <a:rPr lang="en-US" altLang="zh-CN" dirty="0" smtClean="0"/>
              <a:t>225+1</a:t>
            </a:r>
            <a:r>
              <a:rPr lang="zh-CN" altLang="en-US" dirty="0" smtClean="0"/>
              <a:t>双袜子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，优惠</a:t>
            </a:r>
            <a:r>
              <a:rPr lang="en-US" altLang="zh-CN" dirty="0" smtClean="0"/>
              <a:t>98%</a:t>
            </a:r>
            <a:r>
              <a:rPr lang="zh-CN" altLang="en-US" dirty="0" smtClean="0"/>
              <a:t>，多少钱？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225+20</a:t>
            </a:r>
            <a:r>
              <a:rPr lang="zh-CN" altLang="en-US" dirty="0" smtClean="0">
                <a:solidFill>
                  <a:srgbClr val="0070C0"/>
                </a:solidFill>
              </a:rPr>
              <a:t>）*</a:t>
            </a:r>
            <a:r>
              <a:rPr lang="en-US" altLang="zh-CN" smtClean="0">
                <a:solidFill>
                  <a:srgbClr val="0070C0"/>
                </a:solidFill>
              </a:rPr>
              <a:t>98/100.0=240.1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件衣服打五折，多少钱？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70C0"/>
                </a:solidFill>
              </a:rPr>
              <a:t>224</a:t>
            </a:r>
            <a:r>
              <a:rPr lang="zh-CN" altLang="en-US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10</a:t>
            </a:r>
            <a:r>
              <a:rPr lang="zh-CN" altLang="en-US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(5*1.0/10)=1120</a:t>
            </a:r>
          </a:p>
          <a:p>
            <a:r>
              <a:rPr lang="zh-CN" altLang="en-US" dirty="0"/>
              <a:t>买</a:t>
            </a:r>
            <a:r>
              <a:rPr lang="en-US" altLang="zh-CN" dirty="0"/>
              <a:t>5</a:t>
            </a:r>
            <a:r>
              <a:rPr lang="zh-CN" altLang="en-US" dirty="0" smtClean="0"/>
              <a:t>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，平均一件多少钱？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70C0"/>
                </a:solidFill>
              </a:rPr>
              <a:t>224</a:t>
            </a:r>
            <a:r>
              <a:rPr lang="zh-CN" altLang="en-US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5/</a:t>
            </a: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5+1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r>
              <a:rPr lang="en-US" altLang="zh-CN" dirty="0">
                <a:solidFill>
                  <a:srgbClr val="0070C0"/>
                </a:solidFill>
              </a:rPr>
              <a:t>=186.6666666666667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186.666666666667//1=186.0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186.666666666667//0.01*0.01=186.66</a:t>
            </a:r>
          </a:p>
          <a:p>
            <a:r>
              <a:rPr lang="zh-CN" altLang="en-US" dirty="0" smtClean="0"/>
              <a:t>老</a:t>
            </a:r>
            <a:r>
              <a:rPr lang="zh-CN" altLang="en-US" dirty="0"/>
              <a:t>客</a:t>
            </a:r>
            <a:r>
              <a:rPr lang="zh-CN" altLang="en-US" dirty="0" smtClean="0"/>
              <a:t>户</a:t>
            </a:r>
            <a:r>
              <a:rPr lang="en-US" altLang="zh-CN" dirty="0" smtClean="0"/>
              <a:t>5</a:t>
            </a:r>
            <a:r>
              <a:rPr lang="zh-CN" altLang="en-US" dirty="0" smtClean="0"/>
              <a:t>件衣服摸零，老板</a:t>
            </a:r>
            <a:r>
              <a:rPr lang="zh-CN" altLang="en-US" dirty="0"/>
              <a:t>少赚</a:t>
            </a:r>
            <a:r>
              <a:rPr lang="zh-CN" altLang="en-US" dirty="0" smtClean="0"/>
              <a:t>多少钱？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225</a:t>
            </a:r>
            <a:r>
              <a:rPr lang="zh-CN" altLang="en-US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5%100=25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 模块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实现</a:t>
            </a:r>
            <a:r>
              <a:rPr lang="zh-CN" altLang="en-US" dirty="0" smtClean="0"/>
              <a:t>一定</a:t>
            </a:r>
            <a:r>
              <a:rPr lang="zh-TW" altLang="en-US" dirty="0" smtClean="0"/>
              <a:t>的功能</a:t>
            </a:r>
            <a:r>
              <a:rPr lang="zh-CN" altLang="en-US" dirty="0" smtClean="0"/>
              <a:t>的</a:t>
            </a:r>
            <a:r>
              <a:rPr lang="en-US" altLang="zh-CN" dirty="0" smtClean="0"/>
              <a:t> Python </a:t>
            </a:r>
            <a:r>
              <a:rPr lang="zh-CN" altLang="en-US" dirty="0" smtClean="0"/>
              <a:t>脚本</a:t>
            </a:r>
            <a:r>
              <a:rPr lang="zh-TW" altLang="en-US" dirty="0" smtClean="0"/>
              <a:t>集合</a:t>
            </a:r>
            <a:endParaRPr lang="en-US" altLang="zh-TW" dirty="0" smtClean="0"/>
          </a:p>
          <a:p>
            <a:r>
              <a:rPr lang="zh-CN" altLang="en-US" dirty="0" smtClean="0"/>
              <a:t>引入模块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en-US" altLang="zh-CN" sz="2000" dirty="0" smtClean="0"/>
              <a:t> </a:t>
            </a:r>
            <a:r>
              <a:rPr lang="en-US" altLang="zh-CN" dirty="0" err="1" smtClean="0"/>
              <a:t>module_name</a:t>
            </a:r>
            <a:endParaRPr lang="en-US" altLang="zh-CN" dirty="0" smtClean="0"/>
          </a:p>
          <a:p>
            <a:r>
              <a:rPr lang="en-US" altLang="zh-CN" dirty="0" smtClean="0"/>
              <a:t>math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9700FF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en-US" altLang="zh-CN" dirty="0" smtClean="0"/>
              <a:t> math</a:t>
            </a:r>
          </a:p>
          <a:p>
            <a:pPr lvl="1"/>
            <a:r>
              <a:rPr lang="zh-CN" altLang="en-US" dirty="0" smtClean="0"/>
              <a:t>查看模块内容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dir</a:t>
            </a:r>
            <a:r>
              <a:rPr lang="en-US" altLang="zh-CN" dirty="0" smtClean="0"/>
              <a:t>(math)</a:t>
            </a:r>
          </a:p>
          <a:p>
            <a:pPr lvl="1"/>
            <a:r>
              <a:rPr lang="zh-CN" altLang="en-US" dirty="0" smtClean="0"/>
              <a:t>查看帮助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help(</a:t>
            </a:r>
            <a:r>
              <a:rPr lang="en-US" altLang="zh-CN" dirty="0" err="1" smtClean="0"/>
              <a:t>math.sin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4346" y="3429000"/>
            <a:ext cx="477215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微软雅黑"/>
                <a:ea typeface="微软雅黑"/>
                <a:cs typeface="微软雅黑"/>
              </a:rPr>
              <a:t>&gt;&gt;&gt; 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dir</a:t>
            </a:r>
            <a:r>
              <a:rPr lang="fr-FR" dirty="0">
                <a:latin typeface="微软雅黑"/>
                <a:ea typeface="微软雅黑"/>
                <a:cs typeface="微软雅黑"/>
              </a:rPr>
              <a:t>(math)</a:t>
            </a:r>
          </a:p>
          <a:p>
            <a:r>
              <a:rPr lang="fr-FR" dirty="0">
                <a:latin typeface="微软雅黑"/>
                <a:ea typeface="微软雅黑"/>
                <a:cs typeface="微软雅黑"/>
              </a:rPr>
              <a:t>['__doc__', '__file__', '__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name</a:t>
            </a:r>
            <a:r>
              <a:rPr lang="fr-FR" dirty="0">
                <a:latin typeface="微软雅黑"/>
                <a:ea typeface="微软雅黑"/>
                <a:cs typeface="微软雅黑"/>
              </a:rPr>
              <a:t>__', '__package__',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acos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acosh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asin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asinh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atan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'atan2',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atanh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ceil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copysign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'cos',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cosh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degrees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'e',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erf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erfc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exp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'expm1',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fabs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factorial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floor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fmod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frexp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fsum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'gamma',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hypot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isinf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isnan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ldexp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lgamma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'log', 'log10', 'log1p',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modf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'pi',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pow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'radians', 'sin',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sinh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sqrt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'tan',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tanh</a:t>
            </a:r>
            <a:r>
              <a:rPr lang="fr-FR" dirty="0">
                <a:latin typeface="微软雅黑"/>
                <a:ea typeface="微软雅黑"/>
                <a:cs typeface="微软雅黑"/>
              </a:rPr>
              <a:t>', '</a:t>
            </a:r>
            <a:r>
              <a:rPr lang="fr-FR" dirty="0" err="1">
                <a:latin typeface="微软雅黑"/>
                <a:ea typeface="微软雅黑"/>
                <a:cs typeface="微软雅黑"/>
              </a:rPr>
              <a:t>trunc</a:t>
            </a:r>
            <a:r>
              <a:rPr lang="fr-FR" dirty="0">
                <a:latin typeface="微软雅黑"/>
                <a:ea typeface="微软雅黑"/>
                <a:cs typeface="微软雅黑"/>
              </a:rPr>
              <a:t>']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195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/>
              <a:t>包</a:t>
            </a:r>
            <a:r>
              <a:rPr lang="zh-CN" altLang="en-US" dirty="0" smtClean="0"/>
              <a:t>的</a:t>
            </a:r>
            <a:r>
              <a:rPr lang="zh-CN" altLang="en-US" dirty="0"/>
              <a:t>常用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常数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math.e</a:t>
            </a:r>
            <a:r>
              <a:rPr lang="zh-CN" altLang="en-US" dirty="0" smtClean="0"/>
              <a:t>：返回</a:t>
            </a:r>
            <a:r>
              <a:rPr lang="zh-CN" altLang="en-US" dirty="0"/>
              <a:t>对数中的</a:t>
            </a:r>
            <a:r>
              <a:rPr lang="en-US" altLang="zh-CN" dirty="0"/>
              <a:t>e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常量</a:t>
            </a:r>
            <a:r>
              <a:rPr lang="zh-CN" altLang="en-US" dirty="0">
                <a:solidFill>
                  <a:srgbClr val="FF0000"/>
                </a:solidFill>
              </a:rPr>
              <a:t>值 </a:t>
            </a:r>
            <a:r>
              <a:rPr lang="en-US" altLang="zh-CN" dirty="0" smtClean="0">
                <a:solidFill>
                  <a:srgbClr val="FF0000"/>
                </a:solidFill>
              </a:rPr>
              <a:t>2.718281828459045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math.pi</a:t>
            </a:r>
            <a:r>
              <a:rPr lang="zh-CN" altLang="en-US" dirty="0" smtClean="0"/>
              <a:t>：返回</a:t>
            </a:r>
            <a:r>
              <a:rPr lang="zh-CN" altLang="en-US" dirty="0"/>
              <a:t>圆周率</a:t>
            </a:r>
            <a:r>
              <a:rPr lang="en-US" altLang="zh-CN" dirty="0"/>
              <a:t>PI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math.pi</a:t>
            </a:r>
            <a:r>
              <a:rPr lang="zh-CN" altLang="en-US" dirty="0" smtClean="0">
                <a:solidFill>
                  <a:srgbClr val="FF0000"/>
                </a:solidFill>
              </a:rPr>
              <a:t>返回</a:t>
            </a:r>
            <a:r>
              <a:rPr lang="zh-CN" altLang="en-US" dirty="0">
                <a:solidFill>
                  <a:srgbClr val="FF0000"/>
                </a:solidFill>
              </a:rPr>
              <a:t>常量值 </a:t>
            </a:r>
            <a:r>
              <a:rPr lang="en-US" altLang="zh-CN" dirty="0">
                <a:solidFill>
                  <a:srgbClr val="FF0000"/>
                </a:solidFill>
              </a:rPr>
              <a:t>3.141592653589793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zh-CN" altLang="en-US" smtClean="0"/>
              <a:t>数学函数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abs(number)</a:t>
            </a:r>
            <a:r>
              <a:rPr lang="zh-CN" altLang="en-US" dirty="0" smtClean="0"/>
              <a:t>： 返回</a:t>
            </a:r>
            <a:r>
              <a:rPr lang="zh-CN" altLang="en-US" dirty="0"/>
              <a:t>数字的绝对值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如</a:t>
            </a:r>
            <a:r>
              <a:rPr lang="en-US" altLang="zh-CN" dirty="0">
                <a:solidFill>
                  <a:srgbClr val="FF0000"/>
                </a:solidFill>
              </a:rPr>
              <a:t>abs(-10) </a:t>
            </a:r>
            <a:r>
              <a:rPr lang="zh-CN" altLang="en-US" dirty="0">
                <a:solidFill>
                  <a:srgbClr val="FF0000"/>
                </a:solidFill>
              </a:rPr>
              <a:t>返回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pow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/>
              <a:t>[,z</a:t>
            </a:r>
            <a:r>
              <a:rPr lang="en-US" altLang="zh-CN" dirty="0" smtClean="0"/>
              <a:t>]) </a:t>
            </a:r>
            <a:r>
              <a:rPr lang="zh-CN" altLang="en-US" dirty="0" smtClean="0"/>
              <a:t>：返回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次幂（所得结果对</a:t>
            </a:r>
            <a:r>
              <a:rPr lang="en-US" altLang="zh-CN" dirty="0"/>
              <a:t>z</a:t>
            </a:r>
            <a:r>
              <a:rPr lang="zh-CN" altLang="en-US" dirty="0"/>
              <a:t>取模）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如</a:t>
            </a:r>
            <a:r>
              <a:rPr lang="en-US" altLang="zh-CN" dirty="0" err="1">
                <a:solidFill>
                  <a:srgbClr val="FF0000"/>
                </a:solidFill>
              </a:rPr>
              <a:t>pow</a:t>
            </a:r>
            <a:r>
              <a:rPr lang="en-US" altLang="zh-CN" dirty="0">
                <a:solidFill>
                  <a:srgbClr val="FF0000"/>
                </a:solidFill>
              </a:rPr>
              <a:t>(2,3)</a:t>
            </a:r>
            <a:r>
              <a:rPr lang="zh-CN" altLang="en-US" dirty="0">
                <a:solidFill>
                  <a:srgbClr val="FF0000"/>
                </a:solidFill>
              </a:rPr>
              <a:t>返回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</a:rPr>
              <a:t>pow</a:t>
            </a:r>
            <a:r>
              <a:rPr lang="en-US" altLang="zh-CN" dirty="0" smtClean="0">
                <a:solidFill>
                  <a:srgbClr val="FF0000"/>
                </a:solidFill>
              </a:rPr>
              <a:t>(2,3,3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>
                <a:solidFill>
                  <a:srgbClr val="FF0000"/>
                </a:solidFill>
              </a:rPr>
              <a:t>返回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float(object)</a:t>
            </a:r>
            <a:r>
              <a:rPr lang="zh-CN" altLang="en-US" dirty="0" smtClean="0"/>
              <a:t>：将</a:t>
            </a:r>
            <a:r>
              <a:rPr lang="zh-CN" altLang="en-US" dirty="0"/>
              <a:t>字符串和数字转换为</a:t>
            </a:r>
            <a:r>
              <a:rPr lang="zh-CN" altLang="en-US" dirty="0" smtClean="0"/>
              <a:t>浮点数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如</a:t>
            </a:r>
            <a:r>
              <a:rPr lang="en-US" altLang="zh-CN" dirty="0">
                <a:solidFill>
                  <a:srgbClr val="FF0000"/>
                </a:solidFill>
              </a:rPr>
              <a:t>float(4)</a:t>
            </a:r>
            <a:r>
              <a:rPr lang="zh-CN" altLang="en-US" dirty="0">
                <a:solidFill>
                  <a:srgbClr val="FF0000"/>
                </a:solidFill>
              </a:rPr>
              <a:t>返回 </a:t>
            </a:r>
            <a:r>
              <a:rPr lang="en-US" altLang="zh-CN" dirty="0" smtClean="0">
                <a:solidFill>
                  <a:srgbClr val="FF0000"/>
                </a:solidFill>
              </a:rPr>
              <a:t>4.0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float("-1")</a:t>
            </a:r>
            <a:r>
              <a:rPr lang="zh-CN" altLang="en-US" dirty="0">
                <a:solidFill>
                  <a:srgbClr val="FF0000"/>
                </a:solidFill>
              </a:rPr>
              <a:t>返回 </a:t>
            </a:r>
            <a:r>
              <a:rPr lang="en-US" altLang="zh-CN" dirty="0">
                <a:solidFill>
                  <a:srgbClr val="FF0000"/>
                </a:solidFill>
              </a:rPr>
              <a:t>-1.0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5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包的常用</a:t>
            </a:r>
            <a:r>
              <a:rPr lang="zh-CN" altLang="en-US" smtClean="0"/>
              <a:t>函数 </a:t>
            </a:r>
            <a:r>
              <a:rPr lang="en-US" altLang="zh-CN" smtClean="0"/>
              <a:t>– </a:t>
            </a:r>
            <a:r>
              <a:rPr lang="zh-CN" altLang="en-US" smtClean="0"/>
              <a:t>数值函数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math.fabs(number)</a:t>
            </a:r>
            <a:r>
              <a:rPr lang="zh-CN" altLang="en-US" smtClean="0"/>
              <a:t>：返回</a:t>
            </a:r>
            <a:r>
              <a:rPr lang="zh-CN" altLang="en-US"/>
              <a:t>数字的</a:t>
            </a:r>
            <a:r>
              <a:rPr lang="zh-CN" altLang="en-US" smtClean="0"/>
              <a:t>绝对值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如</a:t>
            </a:r>
            <a:r>
              <a:rPr lang="en-US" altLang="zh-CN">
                <a:solidFill>
                  <a:srgbClr val="FF0000"/>
                </a:solidFill>
              </a:rPr>
              <a:t>math.fabs(-10) </a:t>
            </a:r>
            <a:r>
              <a:rPr lang="zh-CN" altLang="en-US">
                <a:solidFill>
                  <a:srgbClr val="FF0000"/>
                </a:solidFill>
              </a:rPr>
              <a:t>返回</a:t>
            </a:r>
            <a:r>
              <a:rPr lang="en-US" altLang="zh-CN" smtClean="0">
                <a:solidFill>
                  <a:srgbClr val="FF0000"/>
                </a:solidFill>
              </a:rPr>
              <a:t>10.0</a:t>
            </a:r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/>
              <a:t>math.ceil(number</a:t>
            </a:r>
            <a:r>
              <a:rPr lang="en-US" altLang="zh-CN" smtClean="0"/>
              <a:t>)</a:t>
            </a:r>
            <a:r>
              <a:rPr lang="zh-CN" altLang="en-US" smtClean="0"/>
              <a:t>：返回</a:t>
            </a:r>
            <a:r>
              <a:rPr lang="zh-CN" altLang="en-US"/>
              <a:t>数的上入</a:t>
            </a:r>
            <a:r>
              <a:rPr lang="zh-CN" altLang="en-US" smtClean="0"/>
              <a:t>整数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en-US" altLang="zh-CN">
                <a:solidFill>
                  <a:srgbClr val="FF0000"/>
                </a:solidFill>
              </a:rPr>
              <a:t>math.ceil(4.1) </a:t>
            </a:r>
            <a:r>
              <a:rPr lang="zh-CN" altLang="en-US">
                <a:solidFill>
                  <a:srgbClr val="FF0000"/>
                </a:solidFill>
              </a:rPr>
              <a:t>返回 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/>
              <a:t>math.floor(number</a:t>
            </a:r>
            <a:r>
              <a:rPr lang="en-US" altLang="zh-CN" smtClean="0"/>
              <a:t>)</a:t>
            </a:r>
            <a:r>
              <a:rPr lang="zh-CN" altLang="en-US" smtClean="0"/>
              <a:t>：返回</a:t>
            </a:r>
            <a:r>
              <a:rPr lang="zh-CN" altLang="en-US"/>
              <a:t>数的下舍</a:t>
            </a:r>
            <a:r>
              <a:rPr lang="zh-CN" altLang="en-US" smtClean="0"/>
              <a:t>整数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如</a:t>
            </a:r>
            <a:r>
              <a:rPr lang="en-US" altLang="zh-CN">
                <a:solidFill>
                  <a:srgbClr val="FF0000"/>
                </a:solidFill>
              </a:rPr>
              <a:t>math.floor(4.9)</a:t>
            </a:r>
            <a:r>
              <a:rPr lang="zh-CN" altLang="en-US">
                <a:solidFill>
                  <a:srgbClr val="FF0000"/>
                </a:solidFill>
              </a:rPr>
              <a:t>返回 </a:t>
            </a:r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包的常用函数 </a:t>
            </a:r>
            <a:r>
              <a:rPr lang="en-US" altLang="zh-CN"/>
              <a:t>– </a:t>
            </a:r>
            <a:r>
              <a:rPr lang="zh-CN" altLang="en-US"/>
              <a:t>三角</a:t>
            </a:r>
            <a:r>
              <a:rPr lang="zh-CN" altLang="en-US" smtClean="0"/>
              <a:t>函数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math.degrees</a:t>
            </a:r>
            <a:r>
              <a:rPr lang="en-US" altLang="zh-CN" dirty="0"/>
              <a:t>(x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：将</a:t>
            </a:r>
            <a:r>
              <a:rPr lang="zh-CN" altLang="en-US" dirty="0"/>
              <a:t>弧度转换为</a:t>
            </a:r>
            <a:r>
              <a:rPr lang="zh-CN" altLang="en-US" dirty="0" smtClean="0"/>
              <a:t>角度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如</a:t>
            </a:r>
            <a:r>
              <a:rPr lang="en-US" altLang="zh-CN" dirty="0" err="1" smtClean="0">
                <a:solidFill>
                  <a:srgbClr val="FF0000"/>
                </a:solidFill>
              </a:rPr>
              <a:t>math.degrees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math.pi</a:t>
            </a:r>
            <a:r>
              <a:rPr lang="en-US" altLang="zh-CN" dirty="0" smtClean="0">
                <a:solidFill>
                  <a:srgbClr val="FF0000"/>
                </a:solidFill>
              </a:rPr>
              <a:t>/2) 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返回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en-US" altLang="zh-CN" dirty="0" smtClean="0">
                <a:solidFill>
                  <a:srgbClr val="FF0000"/>
                </a:solidFill>
              </a:rPr>
              <a:t>0.0</a:t>
            </a:r>
          </a:p>
          <a:p>
            <a:r>
              <a:rPr lang="en-US" altLang="zh-CN" dirty="0" err="1"/>
              <a:t>math.radians</a:t>
            </a:r>
            <a:r>
              <a:rPr lang="en-US" altLang="zh-CN" dirty="0"/>
              <a:t>(x)</a:t>
            </a:r>
            <a:r>
              <a:rPr lang="zh-CN" altLang="en-US" dirty="0"/>
              <a:t>将角度转换为弧度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如</a:t>
            </a:r>
            <a:r>
              <a:rPr lang="en-US" altLang="zh-CN" dirty="0">
                <a:solidFill>
                  <a:srgbClr val="FF0000"/>
                </a:solidFill>
              </a:rPr>
              <a:t>math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radians(90) 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返回</a:t>
            </a:r>
            <a:r>
              <a:rPr lang="en-US" altLang="zh-CN" dirty="0">
                <a:solidFill>
                  <a:srgbClr val="FF0000"/>
                </a:solidFill>
              </a:rPr>
              <a:t>1.5707963267948966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ath.sin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：返回</a:t>
            </a:r>
            <a:r>
              <a:rPr lang="zh-CN" altLang="en-US" dirty="0"/>
              <a:t>正弦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如</a:t>
            </a:r>
            <a:r>
              <a:rPr lang="en-US" altLang="zh-CN" dirty="0" err="1">
                <a:solidFill>
                  <a:srgbClr val="FF0000"/>
                </a:solidFill>
              </a:rPr>
              <a:t>math.sin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math.pi</a:t>
            </a:r>
            <a:r>
              <a:rPr lang="en-US" altLang="zh-CN" dirty="0">
                <a:solidFill>
                  <a:srgbClr val="FF0000"/>
                </a:solidFill>
              </a:rPr>
              <a:t>/2) </a:t>
            </a:r>
            <a:r>
              <a:rPr lang="zh-CN" altLang="en-US" dirty="0">
                <a:solidFill>
                  <a:srgbClr val="FF0000"/>
                </a:solidFill>
              </a:rPr>
              <a:t>返回</a:t>
            </a:r>
            <a:r>
              <a:rPr lang="en-US" altLang="zh-CN" dirty="0">
                <a:solidFill>
                  <a:srgbClr val="FF0000"/>
                </a:solidFill>
              </a:rPr>
              <a:t>1.0</a:t>
            </a:r>
          </a:p>
          <a:p>
            <a:r>
              <a:rPr lang="en-US" altLang="zh-CN" dirty="0" err="1"/>
              <a:t>math.cos</a:t>
            </a:r>
            <a:r>
              <a:rPr lang="en-US" altLang="zh-CN" dirty="0"/>
              <a:t>(x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：返回</a:t>
            </a:r>
            <a:r>
              <a:rPr lang="zh-CN" altLang="en-US" dirty="0"/>
              <a:t>余弦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如</a:t>
            </a:r>
            <a:r>
              <a:rPr lang="en-US" altLang="zh-CN" dirty="0" err="1">
                <a:solidFill>
                  <a:srgbClr val="FF0000"/>
                </a:solidFill>
              </a:rPr>
              <a:t>math.cos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math.pi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>
                <a:solidFill>
                  <a:srgbClr val="FF0000"/>
                </a:solidFill>
              </a:rPr>
              <a:t>返回</a:t>
            </a:r>
            <a:r>
              <a:rPr lang="en-US" altLang="zh-CN" dirty="0">
                <a:solidFill>
                  <a:srgbClr val="FF0000"/>
                </a:solidFill>
              </a:rPr>
              <a:t>-1.0</a:t>
            </a:r>
          </a:p>
          <a:p>
            <a:r>
              <a:rPr lang="en-US" altLang="zh-CN" dirty="0" err="1"/>
              <a:t>math.tan</a:t>
            </a:r>
            <a:r>
              <a:rPr lang="en-US" altLang="zh-CN" dirty="0"/>
              <a:t>(x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：返回</a:t>
            </a:r>
            <a:r>
              <a:rPr lang="zh-CN" altLang="en-US" dirty="0"/>
              <a:t>正切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如</a:t>
            </a:r>
            <a:r>
              <a:rPr lang="en-US" altLang="zh-CN" dirty="0" err="1">
                <a:solidFill>
                  <a:srgbClr val="FF0000"/>
                </a:solidFill>
              </a:rPr>
              <a:t>math.degrees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math.tan</a:t>
            </a:r>
            <a:r>
              <a:rPr lang="en-US" altLang="zh-CN" dirty="0">
                <a:solidFill>
                  <a:srgbClr val="FF0000"/>
                </a:solidFill>
              </a:rPr>
              <a:t>(1.0)) ,</a:t>
            </a:r>
            <a:r>
              <a:rPr lang="zh-CN" altLang="en-US" dirty="0">
                <a:solidFill>
                  <a:srgbClr val="FF0000"/>
                </a:solidFill>
              </a:rPr>
              <a:t>返回</a:t>
            </a:r>
            <a:r>
              <a:rPr lang="en-US" altLang="zh-CN" dirty="0" smtClean="0">
                <a:solidFill>
                  <a:srgbClr val="FF0000"/>
                </a:solidFill>
              </a:rPr>
              <a:t>30.0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1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包的常用函数 </a:t>
            </a:r>
            <a:r>
              <a:rPr lang="en-US" altLang="zh-CN"/>
              <a:t>– </a:t>
            </a:r>
            <a:r>
              <a:rPr lang="zh-CN" altLang="en-US" smtClean="0"/>
              <a:t>幂对数函数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math.exp(x</a:t>
            </a:r>
            <a:r>
              <a:rPr lang="en-US" altLang="zh-CN" smtClean="0"/>
              <a:t>)</a:t>
            </a:r>
            <a:r>
              <a:rPr lang="zh-CN" altLang="en-US" smtClean="0"/>
              <a:t>：返回</a:t>
            </a:r>
            <a:r>
              <a:rPr lang="en-US" altLang="zh-CN"/>
              <a:t>e</a:t>
            </a:r>
            <a:r>
              <a:rPr lang="zh-CN" altLang="en-US"/>
              <a:t>的</a:t>
            </a:r>
            <a:r>
              <a:rPr lang="en-US" altLang="zh-CN"/>
              <a:t>x</a:t>
            </a:r>
            <a:r>
              <a:rPr lang="zh-CN" altLang="en-US"/>
              <a:t>次</a:t>
            </a:r>
            <a:r>
              <a:rPr lang="zh-CN" altLang="en-US" smtClean="0"/>
              <a:t>幂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如</a:t>
            </a:r>
            <a:r>
              <a:rPr lang="en-US" altLang="zh-CN">
                <a:solidFill>
                  <a:srgbClr val="FF0000"/>
                </a:solidFill>
              </a:rPr>
              <a:t>math.exp(1) </a:t>
            </a:r>
            <a:r>
              <a:rPr lang="zh-CN" altLang="en-US">
                <a:solidFill>
                  <a:srgbClr val="FF0000"/>
                </a:solidFill>
              </a:rPr>
              <a:t>返回</a:t>
            </a:r>
            <a:r>
              <a:rPr lang="en-US" altLang="zh-CN" smtClean="0">
                <a:solidFill>
                  <a:srgbClr val="FF0000"/>
                </a:solidFill>
              </a:rPr>
              <a:t>2.718281828459045</a:t>
            </a:r>
          </a:p>
          <a:p>
            <a:r>
              <a:rPr lang="en-US" altLang="zh-CN"/>
              <a:t>math.log(x[,base])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en-US" altLang="zh-CN">
                <a:solidFill>
                  <a:srgbClr val="FF0000"/>
                </a:solidFill>
              </a:rPr>
              <a:t>math.log(math.e)</a:t>
            </a:r>
            <a:r>
              <a:rPr lang="zh-CN" altLang="en-US">
                <a:solidFill>
                  <a:srgbClr val="FF0000"/>
                </a:solidFill>
              </a:rPr>
              <a:t>返回</a:t>
            </a:r>
            <a:r>
              <a:rPr lang="en-US" altLang="zh-CN" smtClean="0">
                <a:solidFill>
                  <a:srgbClr val="FF0000"/>
                </a:solidFill>
              </a:rPr>
              <a:t>1.0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en-US" altLang="zh-CN" smtClean="0">
                <a:solidFill>
                  <a:srgbClr val="FF0000"/>
                </a:solidFill>
              </a:rPr>
              <a:t>math.log(100,10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返回</a:t>
            </a:r>
            <a:r>
              <a:rPr lang="en-US" altLang="zh-CN">
                <a:solidFill>
                  <a:srgbClr val="FF0000"/>
                </a:solidFill>
              </a:rPr>
              <a:t>2.0</a:t>
            </a:r>
          </a:p>
          <a:p>
            <a:r>
              <a:rPr lang="en-US" altLang="zh-CN"/>
              <a:t>math.log10(x</a:t>
            </a:r>
            <a:r>
              <a:rPr lang="en-US" altLang="zh-CN" smtClean="0"/>
              <a:t>)</a:t>
            </a:r>
            <a:r>
              <a:rPr lang="zh-CN" altLang="en-US" smtClean="0"/>
              <a:t>：返回</a:t>
            </a:r>
            <a:r>
              <a:rPr lang="zh-CN" altLang="en-US"/>
              <a:t>以</a:t>
            </a:r>
            <a:r>
              <a:rPr lang="en-US" altLang="zh-CN"/>
              <a:t>10</a:t>
            </a:r>
            <a:r>
              <a:rPr lang="zh-CN" altLang="en-US"/>
              <a:t>为基数的</a:t>
            </a:r>
            <a:r>
              <a:rPr lang="en-US" altLang="zh-CN"/>
              <a:t>x</a:t>
            </a:r>
            <a:r>
              <a:rPr lang="zh-CN" altLang="en-US"/>
              <a:t>的</a:t>
            </a:r>
            <a:r>
              <a:rPr lang="zh-CN" altLang="en-US" smtClean="0"/>
              <a:t>对数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如</a:t>
            </a:r>
            <a:r>
              <a:rPr lang="en-US" altLang="zh-CN">
                <a:solidFill>
                  <a:srgbClr val="FF0000"/>
                </a:solidFill>
              </a:rPr>
              <a:t>math.log10(100)</a:t>
            </a:r>
            <a:r>
              <a:rPr lang="zh-CN" altLang="en-US">
                <a:solidFill>
                  <a:srgbClr val="FF0000"/>
                </a:solidFill>
              </a:rPr>
              <a:t>返回 </a:t>
            </a:r>
            <a:r>
              <a:rPr lang="en-US" altLang="zh-CN" smtClean="0">
                <a:solidFill>
                  <a:srgbClr val="FF0000"/>
                </a:solidFill>
              </a:rPr>
              <a:t>2.0</a:t>
            </a:r>
          </a:p>
          <a:p>
            <a:r>
              <a:rPr lang="en-US" altLang="zh-CN"/>
              <a:t>math.pow(x,y</a:t>
            </a:r>
            <a:r>
              <a:rPr lang="en-US" altLang="zh-CN" smtClean="0"/>
              <a:t>)</a:t>
            </a:r>
            <a:r>
              <a:rPr lang="zh-CN" altLang="en-US" smtClean="0"/>
              <a:t>：返回</a:t>
            </a:r>
            <a:r>
              <a:rPr lang="en-US" altLang="zh-CN"/>
              <a:t>x</a:t>
            </a:r>
            <a:r>
              <a:rPr lang="zh-CN" altLang="en-US"/>
              <a:t>的</a:t>
            </a:r>
            <a:r>
              <a:rPr lang="en-US" altLang="zh-CN"/>
              <a:t>y</a:t>
            </a:r>
            <a:r>
              <a:rPr lang="zh-CN" altLang="en-US"/>
              <a:t>次</a:t>
            </a:r>
            <a:r>
              <a:rPr lang="zh-CN" altLang="en-US" smtClean="0"/>
              <a:t>幂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如</a:t>
            </a:r>
            <a:r>
              <a:rPr lang="en-US" altLang="zh-CN">
                <a:solidFill>
                  <a:srgbClr val="FF0000"/>
                </a:solidFill>
              </a:rPr>
              <a:t>math.pow(2,3) </a:t>
            </a:r>
            <a:r>
              <a:rPr lang="zh-CN" altLang="en-US">
                <a:solidFill>
                  <a:srgbClr val="FF0000"/>
                </a:solidFill>
              </a:rPr>
              <a:t>返回</a:t>
            </a:r>
            <a:r>
              <a:rPr lang="en-US" altLang="zh-CN" smtClean="0">
                <a:solidFill>
                  <a:srgbClr val="FF0000"/>
                </a:solidFill>
              </a:rPr>
              <a:t>8.0</a:t>
            </a:r>
          </a:p>
          <a:p>
            <a:r>
              <a:rPr lang="en-US" altLang="zh-CN"/>
              <a:t>math.sqrt(number)</a:t>
            </a:r>
            <a:r>
              <a:rPr lang="zh-CN" altLang="en-US"/>
              <a:t>：返回数字的</a:t>
            </a:r>
            <a:r>
              <a:rPr lang="zh-CN" altLang="en-US" smtClean="0"/>
              <a:t>平方根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en-US" altLang="zh-CN">
                <a:solidFill>
                  <a:srgbClr val="FF0000"/>
                </a:solidFill>
              </a:rPr>
              <a:t>math.sqrt(4)</a:t>
            </a:r>
            <a:r>
              <a:rPr lang="zh-CN" altLang="en-US">
                <a:solidFill>
                  <a:srgbClr val="FF0000"/>
                </a:solidFill>
              </a:rPr>
              <a:t>返回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的数学库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math</a:t>
            </a:r>
            <a:r>
              <a:rPr lang="zh-CN" altLang="en-US" dirty="0" smtClean="0">
                <a:solidFill>
                  <a:srgbClr val="FF0000"/>
                </a:solidFill>
              </a:rPr>
              <a:t>：初等数学运算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numpy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科学计算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/>
              <a:t>维矩阵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/>
              <a:t>线性代数运算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傅里叶变换</a:t>
            </a:r>
            <a:endParaRPr lang="en-US" altLang="zh-CN" dirty="0" smtClean="0"/>
          </a:p>
          <a:p>
            <a:pPr lvl="1"/>
            <a:r>
              <a:rPr lang="en-US" altLang="zh-CN" dirty="0"/>
              <a:t>Fortran</a:t>
            </a:r>
            <a:r>
              <a:rPr lang="zh-CN" altLang="en-US" dirty="0"/>
              <a:t>代码集成的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代码集成的</a:t>
            </a:r>
            <a:r>
              <a:rPr lang="zh-CN" altLang="en-US" dirty="0" smtClean="0"/>
              <a:t>工具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scipy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中的</a:t>
            </a:r>
            <a:r>
              <a:rPr lang="en-US" altLang="zh-CN" dirty="0" err="1" smtClean="0">
                <a:solidFill>
                  <a:srgbClr val="FF0000"/>
                </a:solidFill>
              </a:rPr>
              <a:t>Matlab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多种数学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/>
              <a:t>可视化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System-prototyping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7" y="692696"/>
            <a:ext cx="416242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68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现实世界</a:t>
            </a:r>
            <a:r>
              <a:rPr lang="en-US" altLang="zh-CN" dirty="0" smtClean="0"/>
              <a:t>–</a:t>
            </a:r>
            <a:r>
              <a:rPr lang="zh-CN" altLang="en-US" dirty="0"/>
              <a:t>关系</a:t>
            </a:r>
            <a:r>
              <a:rPr lang="zh-CN" altLang="en-US" dirty="0" smtClean="0"/>
              <a:t>运算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860196"/>
            <a:ext cx="4555232" cy="4119649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件衣服</a:t>
            </a:r>
            <a:r>
              <a:rPr lang="en-US" altLang="zh-CN" dirty="0" smtClean="0"/>
              <a:t>225+1</a:t>
            </a:r>
            <a:r>
              <a:rPr lang="zh-CN" altLang="en-US" dirty="0" smtClean="0"/>
              <a:t>双袜子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，优惠</a:t>
            </a:r>
            <a:r>
              <a:rPr lang="en-US" altLang="zh-CN" dirty="0" smtClean="0"/>
              <a:t>98%</a:t>
            </a:r>
            <a:r>
              <a:rPr lang="zh-CN" altLang="en-US" dirty="0" smtClean="0"/>
              <a:t>，多少钱？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件衣服打五折，多少钱？</a:t>
            </a:r>
            <a:endParaRPr lang="en-US" altLang="zh-CN" dirty="0" smtClean="0"/>
          </a:p>
          <a:p>
            <a:r>
              <a:rPr lang="zh-CN" altLang="en-US" dirty="0"/>
              <a:t>买</a:t>
            </a:r>
            <a:r>
              <a:rPr lang="en-US" altLang="zh-CN" dirty="0"/>
              <a:t>5</a:t>
            </a:r>
            <a:r>
              <a:rPr lang="zh-CN" altLang="en-US" dirty="0" smtClean="0"/>
              <a:t>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，平均一件多少钱？</a:t>
            </a:r>
            <a:endParaRPr lang="en-US" altLang="zh-CN" dirty="0" smtClean="0"/>
          </a:p>
          <a:p>
            <a:r>
              <a:rPr lang="zh-CN" altLang="en-US" dirty="0"/>
              <a:t>老客</a:t>
            </a:r>
            <a:r>
              <a:rPr lang="zh-CN" altLang="en-US" dirty="0" smtClean="0"/>
              <a:t>户</a:t>
            </a:r>
            <a:r>
              <a:rPr lang="en-US" altLang="zh-CN" dirty="0" smtClean="0"/>
              <a:t>225</a:t>
            </a:r>
            <a:r>
              <a:rPr lang="zh-CN" altLang="en-US" dirty="0" smtClean="0"/>
              <a:t>摸零，老板赔多少钱？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件团购，优惠</a:t>
            </a:r>
            <a:r>
              <a:rPr lang="en-US" altLang="zh-CN" dirty="0" smtClean="0"/>
              <a:t>70%</a:t>
            </a:r>
            <a:r>
              <a:rPr lang="zh-CN" altLang="en-US" dirty="0" smtClean="0"/>
              <a:t>，否则优惠</a:t>
            </a:r>
            <a:r>
              <a:rPr lang="en-US" altLang="zh-CN" dirty="0" smtClean="0"/>
              <a:t>85%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5" y="1823145"/>
            <a:ext cx="3620241" cy="328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14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练习输</a:t>
            </a:r>
            <a:r>
              <a:rPr lang="zh-CN" altLang="en-US" dirty="0"/>
              <a:t>入语</a:t>
            </a:r>
            <a:r>
              <a:rPr lang="zh-CN" altLang="en-US" dirty="0" smtClean="0"/>
              <a:t>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提示信息</a:t>
            </a:r>
            <a:r>
              <a:rPr lang="en-US" altLang="zh-CN" dirty="0" smtClean="0"/>
              <a:t>input:</a:t>
            </a:r>
            <a:r>
              <a:rPr lang="zh-CN" altLang="en-US" dirty="0" smtClean="0"/>
              <a:t>后输入两个整数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如何写输入语句？</a:t>
            </a:r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var1,ivar2=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(“input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2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现实世界</a:t>
            </a:r>
            <a:r>
              <a:rPr lang="en-US" altLang="zh-CN" dirty="0" smtClean="0"/>
              <a:t>–</a:t>
            </a:r>
            <a:r>
              <a:rPr lang="zh-CN" altLang="en-US" dirty="0"/>
              <a:t>关系</a:t>
            </a:r>
            <a:r>
              <a:rPr lang="zh-CN" altLang="en-US" dirty="0" smtClean="0"/>
              <a:t>运算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312" y="1860196"/>
            <a:ext cx="4555232" cy="4119649"/>
          </a:xfrm>
        </p:spPr>
        <p:txBody>
          <a:bodyPr/>
          <a:lstStyle/>
          <a:p>
            <a:r>
              <a:rPr lang="zh-CN" altLang="en-US" dirty="0" smtClean="0"/>
              <a:t>衣服</a:t>
            </a:r>
            <a:r>
              <a:rPr lang="en-US" altLang="zh-CN" dirty="0" smtClean="0"/>
              <a:t>==1</a:t>
            </a:r>
            <a:r>
              <a:rPr lang="zh-CN" altLang="en-US" dirty="0" smtClean="0"/>
              <a:t>，袜子</a:t>
            </a:r>
            <a:r>
              <a:rPr lang="en-US" altLang="zh-CN" dirty="0" smtClean="0"/>
              <a:t>==1</a:t>
            </a:r>
          </a:p>
          <a:p>
            <a:r>
              <a:rPr lang="zh-CN" altLang="en-US" dirty="0" smtClean="0"/>
              <a:t>衣服</a:t>
            </a:r>
            <a:r>
              <a:rPr lang="en-US" altLang="zh-CN" dirty="0" smtClean="0"/>
              <a:t>&gt;=10</a:t>
            </a:r>
          </a:p>
          <a:p>
            <a:r>
              <a:rPr lang="zh-CN" altLang="en-US" dirty="0"/>
              <a:t>衣服</a:t>
            </a:r>
            <a:r>
              <a:rPr lang="en-US" altLang="zh-CN" dirty="0"/>
              <a:t>==</a:t>
            </a:r>
            <a:r>
              <a:rPr lang="en-US" altLang="zh-CN" dirty="0" smtClean="0"/>
              <a:t>5 </a:t>
            </a:r>
          </a:p>
          <a:p>
            <a:r>
              <a:rPr lang="zh-CN" altLang="en-US" dirty="0" smtClean="0"/>
              <a:t>客</a:t>
            </a:r>
            <a:r>
              <a:rPr lang="zh-CN" altLang="en-US" dirty="0"/>
              <a:t>户</a:t>
            </a:r>
            <a:r>
              <a:rPr lang="en-US" altLang="zh-CN" dirty="0" smtClean="0"/>
              <a:t>==“</a:t>
            </a:r>
            <a:r>
              <a:rPr lang="zh-CN" altLang="en-US" dirty="0" smtClean="0"/>
              <a:t>老客户</a:t>
            </a:r>
            <a:r>
              <a:rPr lang="en-US" altLang="zh-CN" dirty="0" smtClean="0"/>
              <a:t>”</a:t>
            </a:r>
            <a:endParaRPr lang="en-US" altLang="zh-CN" dirty="0"/>
          </a:p>
          <a:p>
            <a:r>
              <a:rPr lang="zh-CN" altLang="en-US" dirty="0" smtClean="0"/>
              <a:t>客户！</a:t>
            </a:r>
            <a:r>
              <a:rPr lang="en-US" altLang="zh-CN" dirty="0" smtClean="0"/>
              <a:t>=</a:t>
            </a:r>
            <a:r>
              <a:rPr lang="zh-CN" altLang="en-US" dirty="0" smtClean="0"/>
              <a:t> “老客户”</a:t>
            </a:r>
            <a:endParaRPr lang="en-US" altLang="zh-CN" dirty="0" smtClean="0"/>
          </a:p>
          <a:p>
            <a:r>
              <a:rPr lang="zh-CN" altLang="en-US" dirty="0"/>
              <a:t>衣服数</a:t>
            </a:r>
            <a:r>
              <a:rPr lang="zh-CN" altLang="en-US" dirty="0" smtClean="0"/>
              <a:t>量</a:t>
            </a:r>
            <a:r>
              <a:rPr lang="en-US" altLang="zh-CN" dirty="0" smtClean="0"/>
              <a:t>&gt;100</a:t>
            </a:r>
          </a:p>
          <a:p>
            <a:r>
              <a:rPr lang="zh-CN" altLang="en-US" dirty="0"/>
              <a:t>衣服数</a:t>
            </a:r>
            <a:r>
              <a:rPr lang="zh-CN" altLang="en-US" dirty="0" smtClean="0"/>
              <a:t>量</a:t>
            </a:r>
            <a:r>
              <a:rPr lang="en-US" altLang="zh-CN" dirty="0" smtClean="0"/>
              <a:t>&lt;=100</a:t>
            </a:r>
            <a:endParaRPr lang="zh-CN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127248" y="1854211"/>
            <a:ext cx="4555232" cy="411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 smtClean="0"/>
              <a:t>1</a:t>
            </a:r>
            <a:r>
              <a:rPr lang="zh-CN" altLang="en-US" kern="0" dirty="0" smtClean="0"/>
              <a:t>件衣服</a:t>
            </a:r>
            <a:r>
              <a:rPr lang="en-US" altLang="zh-CN" kern="0" dirty="0" smtClean="0"/>
              <a:t>225+1</a:t>
            </a:r>
            <a:r>
              <a:rPr lang="zh-CN" altLang="en-US" kern="0" dirty="0" smtClean="0"/>
              <a:t>双袜子</a:t>
            </a:r>
            <a:r>
              <a:rPr lang="en-US" altLang="zh-CN" kern="0" dirty="0" smtClean="0"/>
              <a:t>20</a:t>
            </a:r>
            <a:r>
              <a:rPr lang="zh-CN" altLang="en-US" kern="0" dirty="0" smtClean="0"/>
              <a:t>，优惠</a:t>
            </a:r>
            <a:r>
              <a:rPr lang="en-US" altLang="zh-CN" kern="0" dirty="0" smtClean="0"/>
              <a:t>98%</a:t>
            </a:r>
            <a:r>
              <a:rPr lang="zh-CN" altLang="en-US" kern="0" dirty="0" smtClean="0"/>
              <a:t>，多少钱？</a:t>
            </a:r>
            <a:endParaRPr lang="en-US" altLang="zh-CN" kern="0" dirty="0" smtClean="0"/>
          </a:p>
          <a:p>
            <a:r>
              <a:rPr lang="en-US" altLang="zh-CN" kern="0" dirty="0" smtClean="0"/>
              <a:t>10</a:t>
            </a:r>
            <a:r>
              <a:rPr lang="zh-CN" altLang="en-US" kern="0" dirty="0" smtClean="0"/>
              <a:t>件衣服打五折，多少钱？</a:t>
            </a:r>
            <a:endParaRPr lang="en-US" altLang="zh-CN" kern="0" dirty="0" smtClean="0"/>
          </a:p>
          <a:p>
            <a:r>
              <a:rPr lang="zh-CN" altLang="en-US" kern="0" dirty="0" smtClean="0"/>
              <a:t>买</a:t>
            </a:r>
            <a:r>
              <a:rPr lang="en-US" altLang="zh-CN" kern="0" dirty="0" smtClean="0"/>
              <a:t>5</a:t>
            </a:r>
            <a:r>
              <a:rPr lang="zh-CN" altLang="en-US" kern="0" dirty="0" smtClean="0"/>
              <a:t>赠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，平均一件多少钱？</a:t>
            </a:r>
            <a:endParaRPr lang="en-US" altLang="zh-CN" kern="0" dirty="0" smtClean="0"/>
          </a:p>
          <a:p>
            <a:r>
              <a:rPr lang="zh-CN" altLang="en-US" kern="0" dirty="0" smtClean="0"/>
              <a:t>老客户</a:t>
            </a:r>
            <a:r>
              <a:rPr lang="en-US" altLang="zh-CN" kern="0" dirty="0" smtClean="0"/>
              <a:t>225</a:t>
            </a:r>
            <a:r>
              <a:rPr lang="zh-CN" altLang="en-US" kern="0" dirty="0" smtClean="0"/>
              <a:t>摸零，老板赔多少钱？</a:t>
            </a:r>
            <a:endParaRPr lang="en-US" altLang="zh-CN" kern="0" dirty="0" smtClean="0"/>
          </a:p>
          <a:p>
            <a:r>
              <a:rPr lang="zh-CN" altLang="en-US" kern="0" dirty="0" smtClean="0"/>
              <a:t>大于</a:t>
            </a:r>
            <a:r>
              <a:rPr lang="en-US" altLang="zh-CN" kern="0" dirty="0" smtClean="0"/>
              <a:t>100</a:t>
            </a:r>
            <a:r>
              <a:rPr lang="zh-CN" altLang="en-US" kern="0" dirty="0" smtClean="0"/>
              <a:t>件团购，优惠</a:t>
            </a:r>
            <a:r>
              <a:rPr lang="en-US" altLang="zh-CN" kern="0" dirty="0" smtClean="0"/>
              <a:t>70%</a:t>
            </a:r>
            <a:r>
              <a:rPr lang="zh-CN" altLang="en-US" kern="0" dirty="0" smtClean="0"/>
              <a:t>，否则优惠</a:t>
            </a:r>
            <a:r>
              <a:rPr lang="en-US" altLang="zh-CN" kern="0" dirty="0" smtClean="0"/>
              <a:t>85%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810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关系运算符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用于比较两个量的大小、两个量是否相等或者两个量是否不相等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运算的结果只有两种（布尔型）</a:t>
            </a:r>
            <a:endParaRPr lang="en-US" altLang="zh-CN" smtClean="0"/>
          </a:p>
          <a:p>
            <a:pPr lvl="1"/>
            <a:r>
              <a:rPr lang="zh-CN" altLang="en-US"/>
              <a:t>若</a:t>
            </a:r>
            <a:r>
              <a:rPr lang="zh-CN" altLang="en-US" smtClean="0"/>
              <a:t>结果为</a:t>
            </a:r>
            <a:r>
              <a:rPr lang="en-US" altLang="zh-CN" smtClean="0"/>
              <a:t>True</a:t>
            </a:r>
            <a:r>
              <a:rPr lang="zh-CN" altLang="en-US" smtClean="0"/>
              <a:t>，表示条件成立</a:t>
            </a:r>
            <a:endParaRPr lang="en-US" altLang="zh-CN" smtClean="0"/>
          </a:p>
          <a:p>
            <a:pPr lvl="1"/>
            <a:r>
              <a:rPr lang="zh-CN" altLang="en-US"/>
              <a:t>若</a:t>
            </a:r>
            <a:r>
              <a:rPr lang="zh-CN" altLang="en-US" smtClean="0"/>
              <a:t>结果为</a:t>
            </a:r>
            <a:r>
              <a:rPr lang="en-US" altLang="zh-CN" smtClean="0"/>
              <a:t>False</a:t>
            </a:r>
            <a:r>
              <a:rPr lang="zh-CN" altLang="en-US" smtClean="0"/>
              <a:t>，</a:t>
            </a:r>
            <a:r>
              <a:rPr lang="zh-CN" altLang="en-US"/>
              <a:t>表示</a:t>
            </a:r>
            <a:r>
              <a:rPr lang="zh-CN" altLang="en-US" smtClean="0"/>
              <a:t>条件不成立</a:t>
            </a:r>
            <a:endParaRPr lang="en-US" altLang="zh-CN" smtClean="0"/>
          </a:p>
          <a:p>
            <a:pPr lvl="1"/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非布尔型的数值也可以作为布尔数据使用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若数值非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，等价于</a:t>
            </a:r>
            <a:r>
              <a:rPr lang="en-US" altLang="zh-CN" smtClean="0">
                <a:solidFill>
                  <a:srgbClr val="FF0000"/>
                </a:solidFill>
              </a:rPr>
              <a:t>True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若数值为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，等价于</a:t>
            </a:r>
            <a:r>
              <a:rPr lang="en-US" altLang="zh-CN" smtClean="0">
                <a:solidFill>
                  <a:srgbClr val="FF0000"/>
                </a:solidFill>
              </a:rPr>
              <a:t>False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6598" y="134602"/>
            <a:ext cx="7444736" cy="609600"/>
          </a:xfrm>
        </p:spPr>
        <p:txBody>
          <a:bodyPr/>
          <a:lstStyle/>
          <a:p>
            <a:r>
              <a:rPr lang="zh-CN" altLang="zh-CN" dirty="0" smtClean="0"/>
              <a:t>关系运算符</a:t>
            </a:r>
            <a:endParaRPr lang="zh-CN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20761"/>
              </p:ext>
            </p:extLst>
          </p:nvPr>
        </p:nvGraphicFramePr>
        <p:xfrm>
          <a:off x="251520" y="1772816"/>
          <a:ext cx="8665428" cy="39319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06880"/>
                <a:gridCol w="4356318"/>
                <a:gridCol w="2602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关系运算符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含义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举例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=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=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等于（equal</a:t>
                      </a:r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sz="24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0 == 20 is false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!= , &lt;&gt;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不等于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not equal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10 != 20 is</a:t>
                      </a:r>
                      <a:r>
                        <a:rPr lang="en-US" sz="24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 true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&gt;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大于（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greater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10 &gt; 20 is false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&lt;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小于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less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10 &lt; 20 is true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&gt;=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大于等于（greater</a:t>
                      </a:r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 or equal）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10</a:t>
                      </a:r>
                      <a:r>
                        <a:rPr lang="en-US" sz="24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 &gt;= 20 is false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&lt;=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小于等于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less or equal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10</a:t>
                      </a:r>
                      <a:r>
                        <a:rPr lang="en-US" sz="2400" baseline="0" dirty="0" smtClean="0">
                          <a:latin typeface="微软雅黑"/>
                          <a:ea typeface="微软雅黑"/>
                          <a:cs typeface="微软雅黑"/>
                        </a:rPr>
                        <a:t> &lt;= 20 is true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5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8"/>
          <p:cNvSpPr txBox="1">
            <a:spLocks noChangeArrowheads="1"/>
          </p:cNvSpPr>
          <p:nvPr/>
        </p:nvSpPr>
        <p:spPr bwMode="auto">
          <a:xfrm>
            <a:off x="38036" y="1723752"/>
            <a:ext cx="5940425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ea typeface="隶书" pitchFamily="49" charset="-122"/>
              </a:rPr>
              <a:t>现实世界中处处体现逻辑</a:t>
            </a:r>
            <a:endParaRPr lang="en-US" altLang="zh-CN" sz="2800" dirty="0">
              <a:solidFill>
                <a:srgbClr val="FF0000"/>
              </a:solidFill>
              <a:ea typeface="隶书" pitchFamily="49" charset="-122"/>
            </a:endParaRPr>
          </a:p>
          <a:p>
            <a:pPr eaLnBrk="1" hangingPunct="1">
              <a:buFont typeface="Arial" charset="0"/>
              <a:buChar char="•"/>
            </a:pPr>
            <a:r>
              <a:rPr lang="zh-CN" altLang="en-US" dirty="0">
                <a:latin typeface="宋体" charset="-122"/>
              </a:rPr>
              <a:t>今天你吃了没有？  </a:t>
            </a:r>
            <a:endParaRPr lang="en-US" altLang="zh-CN" dirty="0">
              <a:latin typeface="宋体" charset="-122"/>
            </a:endParaRPr>
          </a:p>
          <a:p>
            <a:pPr eaLnBrk="1" hangingPunct="1">
              <a:buFont typeface="Arial" charset="0"/>
              <a:buChar char="•"/>
            </a:pPr>
            <a:r>
              <a:rPr lang="zh-CN" altLang="en-US" dirty="0">
                <a:latin typeface="宋体" charset="-122"/>
              </a:rPr>
              <a:t>今年的寒假是不是要提前啊？</a:t>
            </a:r>
            <a:endParaRPr lang="en-US" altLang="zh-CN" dirty="0">
              <a:latin typeface="宋体" charset="-122"/>
            </a:endParaRPr>
          </a:p>
          <a:p>
            <a:pPr eaLnBrk="1" hangingPunct="1">
              <a:buFont typeface="Arial" charset="0"/>
              <a:buChar char="•"/>
            </a:pPr>
            <a:r>
              <a:rPr lang="zh-CN" altLang="en-US" dirty="0">
                <a:latin typeface="宋体" charset="-122"/>
              </a:rPr>
              <a:t>你们班有没有身高一米九以上的男生啊？</a:t>
            </a:r>
            <a:endParaRPr lang="en-US" altLang="zh-CN" dirty="0">
              <a:latin typeface="宋体" charset="-122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zh-CN" dirty="0">
                <a:latin typeface="宋体" charset="-122"/>
              </a:rPr>
              <a:t>……</a:t>
            </a:r>
          </a:p>
          <a:p>
            <a:pPr eaLnBrk="1" hangingPunct="1">
              <a:buFont typeface="Arial" charset="0"/>
              <a:buChar char="•"/>
            </a:pPr>
            <a:endParaRPr lang="en-US" altLang="zh-CN" dirty="0">
              <a:ea typeface="隶书" pitchFamily="49" charset="-122"/>
            </a:endParaRPr>
          </a:p>
          <a:p>
            <a:pPr eaLnBrk="1" hangingPunct="1">
              <a:buFont typeface="Arial" charset="0"/>
              <a:buChar char="•"/>
            </a:pPr>
            <a:endParaRPr lang="en-US" altLang="zh-CN" dirty="0">
              <a:ea typeface="隶书" pitchFamily="49" charset="-122"/>
            </a:endParaRPr>
          </a:p>
          <a:p>
            <a:pPr eaLnBrk="1" hangingPunct="1">
              <a:buFont typeface="Arial" charset="0"/>
              <a:buChar char="•"/>
            </a:pPr>
            <a:endParaRPr lang="zh-CN" altLang="en-US" dirty="0">
              <a:ea typeface="隶书" pitchFamily="49" charset="-122"/>
            </a:endParaRPr>
          </a:p>
        </p:txBody>
      </p:sp>
      <p:pic>
        <p:nvPicPr>
          <p:cNvPr id="18437" name="Picture 2" descr="C:\Documents and Settings\Administrator.950A68A8392D4E5\Local Settings\Temporary Internet Files\Content.IE5\4L1WBHRD\MPj043318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1697038"/>
            <a:ext cx="335756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14"/>
          <p:cNvSpPr txBox="1">
            <a:spLocks noChangeArrowheads="1"/>
          </p:cNvSpPr>
          <p:nvPr/>
        </p:nvSpPr>
        <p:spPr bwMode="auto">
          <a:xfrm>
            <a:off x="5857875" y="3857625"/>
            <a:ext cx="295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计算机：？？？？？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18439" name="TextBox 15"/>
          <p:cNvSpPr txBox="1">
            <a:spLocks noChangeArrowheads="1"/>
          </p:cNvSpPr>
          <p:nvPr/>
        </p:nvSpPr>
        <p:spPr bwMode="auto">
          <a:xfrm>
            <a:off x="1000125" y="4572000"/>
            <a:ext cx="714375" cy="1108075"/>
          </a:xfrm>
          <a:prstGeom prst="rect">
            <a:avLst/>
          </a:prstGeom>
          <a:solidFill>
            <a:srgbClr val="2D2DB9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440" name="TextBox 16"/>
          <p:cNvSpPr txBox="1">
            <a:spLocks noChangeArrowheads="1"/>
          </p:cNvSpPr>
          <p:nvPr/>
        </p:nvSpPr>
        <p:spPr bwMode="auto">
          <a:xfrm>
            <a:off x="1928813" y="4572000"/>
            <a:ext cx="642937" cy="1108075"/>
          </a:xfrm>
          <a:prstGeom prst="rect">
            <a:avLst/>
          </a:prstGeom>
          <a:solidFill>
            <a:srgbClr val="2D2DB9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41" name="TextBox 17"/>
          <p:cNvSpPr txBox="1">
            <a:spLocks noChangeArrowheads="1"/>
          </p:cNvSpPr>
          <p:nvPr/>
        </p:nvSpPr>
        <p:spPr bwMode="auto">
          <a:xfrm>
            <a:off x="3286125" y="4929188"/>
            <a:ext cx="418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真与假，对与错，是与否</a:t>
            </a:r>
            <a:r>
              <a:rPr lang="en-US" altLang="zh-CN">
                <a:ea typeface="隶书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5499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8" grpId="0" autoUpdateAnimBg="0"/>
      <p:bldP spid="18439" grpId="0" animBg="1" autoUpdateAnimBg="0"/>
      <p:bldP spid="18440" grpId="0" animBg="1" autoUpdateAnimBg="0"/>
      <p:bldP spid="1844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现实世界</a:t>
            </a:r>
            <a:r>
              <a:rPr lang="en-US" altLang="zh-CN" dirty="0" smtClean="0"/>
              <a:t>–</a:t>
            </a:r>
            <a:r>
              <a:rPr lang="zh-CN" altLang="en-US" dirty="0"/>
              <a:t>逻辑</a:t>
            </a:r>
            <a:r>
              <a:rPr lang="zh-CN" altLang="en-US" dirty="0" smtClean="0"/>
              <a:t>运算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860196"/>
            <a:ext cx="4555232" cy="4119649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件衣服</a:t>
            </a:r>
            <a:r>
              <a:rPr lang="en-US" altLang="zh-CN" dirty="0" smtClean="0"/>
              <a:t>228+1</a:t>
            </a:r>
            <a:r>
              <a:rPr lang="zh-CN" altLang="en-US" dirty="0" smtClean="0"/>
              <a:t>双袜子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，优惠</a:t>
            </a:r>
            <a:r>
              <a:rPr lang="en-US" altLang="zh-CN" dirty="0" smtClean="0"/>
              <a:t>98%</a:t>
            </a:r>
            <a:r>
              <a:rPr lang="zh-CN" altLang="en-US" dirty="0" smtClean="0"/>
              <a:t>，多少钱？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件衣服团购优惠</a:t>
            </a:r>
            <a:r>
              <a:rPr lang="en-US" altLang="zh-CN" dirty="0" smtClean="0"/>
              <a:t>5</a:t>
            </a:r>
            <a:r>
              <a:rPr lang="zh-CN" altLang="en-US" dirty="0" smtClean="0"/>
              <a:t>折，或使用优惠券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返</a:t>
            </a:r>
            <a:r>
              <a:rPr lang="en-US" altLang="zh-CN" dirty="0" smtClean="0"/>
              <a:t>50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5" y="1823145"/>
            <a:ext cx="3620241" cy="328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4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860196"/>
            <a:ext cx="4555232" cy="4119649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件衣服</a:t>
            </a:r>
            <a:r>
              <a:rPr lang="en-US" altLang="zh-CN" dirty="0" smtClean="0"/>
              <a:t>225+1</a:t>
            </a:r>
            <a:r>
              <a:rPr lang="zh-CN" altLang="en-US" dirty="0" smtClean="0"/>
              <a:t>双袜子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，优惠</a:t>
            </a:r>
            <a:r>
              <a:rPr lang="en-US" altLang="zh-CN" dirty="0" smtClean="0"/>
              <a:t>98%</a:t>
            </a:r>
            <a:r>
              <a:rPr lang="zh-CN" altLang="en-US" dirty="0" smtClean="0"/>
              <a:t>，多少钱？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件衣服团购优惠</a:t>
            </a:r>
            <a:r>
              <a:rPr lang="en-US" altLang="zh-CN" dirty="0" smtClean="0"/>
              <a:t>5</a:t>
            </a:r>
            <a:r>
              <a:rPr lang="zh-CN" altLang="en-US" dirty="0" smtClean="0"/>
              <a:t>折，或使用优惠券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返</a:t>
            </a:r>
            <a:r>
              <a:rPr lang="en-US" altLang="zh-CN" dirty="0" smtClean="0"/>
              <a:t>50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27984" y="1860196"/>
            <a:ext cx="4555232" cy="411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衣服</a:t>
            </a:r>
            <a:r>
              <a:rPr lang="en-US" altLang="zh-CN" kern="0" dirty="0" smtClean="0"/>
              <a:t>==1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and </a:t>
            </a:r>
            <a:r>
              <a:rPr lang="zh-CN" altLang="en-US" kern="0" dirty="0" smtClean="0"/>
              <a:t>袜子</a:t>
            </a:r>
            <a:r>
              <a:rPr lang="en-US" altLang="zh-CN" kern="0" dirty="0" smtClean="0"/>
              <a:t>==1</a:t>
            </a:r>
            <a:r>
              <a:rPr lang="zh-CN" altLang="en-US" kern="0" dirty="0" smtClean="0"/>
              <a:t>优惠</a:t>
            </a:r>
            <a:r>
              <a:rPr lang="en-US" altLang="zh-CN" kern="0" dirty="0" smtClean="0"/>
              <a:t>98%</a:t>
            </a:r>
          </a:p>
          <a:p>
            <a:r>
              <a:rPr lang="zh-CN" altLang="en-US" kern="0" dirty="0" smtClean="0"/>
              <a:t>衣服</a:t>
            </a:r>
            <a:r>
              <a:rPr lang="en-US" altLang="zh-CN" kern="0" dirty="0" smtClean="0"/>
              <a:t>==10 or</a:t>
            </a:r>
            <a:r>
              <a:rPr lang="zh-CN" altLang="en-US" kern="0" dirty="0" smtClean="0"/>
              <a:t> 优惠券</a:t>
            </a:r>
            <a:r>
              <a:rPr lang="en-US" altLang="zh-CN" kern="0" dirty="0" smtClean="0"/>
              <a:t>==True</a:t>
            </a:r>
          </a:p>
          <a:p>
            <a:pPr marL="0" indent="0">
              <a:buNone/>
            </a:pPr>
            <a:r>
              <a:rPr lang="zh-CN" altLang="en-US" kern="0" dirty="0"/>
              <a:t> </a:t>
            </a:r>
            <a:r>
              <a:rPr lang="zh-CN" altLang="en-US" kern="0" dirty="0" smtClean="0"/>
              <a:t>   </a:t>
            </a:r>
            <a:r>
              <a:rPr lang="en-US" altLang="zh-CN" kern="0" dirty="0" smtClean="0"/>
              <a:t>5</a:t>
            </a:r>
            <a:r>
              <a:rPr lang="zh-CN" altLang="en-US" kern="0" dirty="0" smtClean="0"/>
              <a:t>折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0875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900113" y="260350"/>
            <a:ext cx="7416800" cy="1439863"/>
            <a:chOff x="899592" y="548680"/>
            <a:chExt cx="7416824" cy="1440160"/>
          </a:xfrm>
        </p:grpSpPr>
        <p:grpSp>
          <p:nvGrpSpPr>
            <p:cNvPr id="35873" name="Group 20"/>
            <p:cNvGrpSpPr>
              <a:grpSpLocks/>
            </p:cNvGrpSpPr>
            <p:nvPr/>
          </p:nvGrpSpPr>
          <p:grpSpPr bwMode="auto">
            <a:xfrm>
              <a:off x="899592" y="692696"/>
              <a:ext cx="1440160" cy="1080120"/>
              <a:chOff x="899592" y="692696"/>
              <a:chExt cx="1440160" cy="1080120"/>
            </a:xfrm>
          </p:grpSpPr>
          <p:sp>
            <p:nvSpPr>
              <p:cNvPr id="3" name="Isosceles Triangle 2"/>
              <p:cNvSpPr/>
              <p:nvPr/>
            </p:nvSpPr>
            <p:spPr>
              <a:xfrm>
                <a:off x="899592" y="693173"/>
                <a:ext cx="1439867" cy="1079723"/>
              </a:xfrm>
              <a:prstGeom prst="triangle">
                <a:avLst/>
              </a:prstGeom>
              <a:solidFill>
                <a:srgbClr val="1F44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887" name="TextBox 8"/>
              <p:cNvSpPr txBox="1">
                <a:spLocks noChangeArrowheads="1"/>
              </p:cNvSpPr>
              <p:nvPr/>
            </p:nvSpPr>
            <p:spPr bwMode="auto">
              <a:xfrm>
                <a:off x="1353706" y="1196752"/>
                <a:ext cx="553998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88" name="TextBox 9"/>
              <p:cNvSpPr txBox="1">
                <a:spLocks noChangeArrowheads="1"/>
              </p:cNvSpPr>
              <p:nvPr/>
            </p:nvSpPr>
            <p:spPr bwMode="auto">
              <a:xfrm>
                <a:off x="1403648" y="1052736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  <a:endParaRPr lang="zh-CN" altLang="en-US"/>
              </a:p>
            </p:txBody>
          </p:sp>
        </p:grpSp>
        <p:grpSp>
          <p:nvGrpSpPr>
            <p:cNvPr id="35874" name="Group 17"/>
            <p:cNvGrpSpPr>
              <a:grpSpLocks/>
            </p:cNvGrpSpPr>
            <p:nvPr/>
          </p:nvGrpSpPr>
          <p:grpSpPr bwMode="auto">
            <a:xfrm>
              <a:off x="2483768" y="548680"/>
              <a:ext cx="1296144" cy="1296144"/>
              <a:chOff x="2483768" y="548680"/>
              <a:chExt cx="1296144" cy="129614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483922" y="548680"/>
                <a:ext cx="1295404" cy="1295667"/>
              </a:xfrm>
              <a:prstGeom prst="ellipse">
                <a:avLst/>
              </a:prstGeom>
              <a:solidFill>
                <a:srgbClr val="1F44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885" name="TextBox 10"/>
              <p:cNvSpPr txBox="1">
                <a:spLocks noChangeArrowheads="1"/>
              </p:cNvSpPr>
              <p:nvPr/>
            </p:nvSpPr>
            <p:spPr bwMode="auto">
              <a:xfrm>
                <a:off x="2915816" y="980728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</a:t>
                </a:r>
                <a:endParaRPr lang="zh-CN" altLang="en-US"/>
              </a:p>
            </p:txBody>
          </p:sp>
        </p:grpSp>
        <p:grpSp>
          <p:nvGrpSpPr>
            <p:cNvPr id="35875" name="Group 16"/>
            <p:cNvGrpSpPr>
              <a:grpSpLocks/>
            </p:cNvGrpSpPr>
            <p:nvPr/>
          </p:nvGrpSpPr>
          <p:grpSpPr bwMode="auto">
            <a:xfrm>
              <a:off x="4067944" y="692696"/>
              <a:ext cx="1224136" cy="1152128"/>
              <a:chOff x="4067944" y="692696"/>
              <a:chExt cx="1224136" cy="11521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068252" y="693173"/>
                <a:ext cx="1223966" cy="115117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883" name="TextBox 11"/>
              <p:cNvSpPr txBox="1">
                <a:spLocks noChangeArrowheads="1"/>
              </p:cNvSpPr>
              <p:nvPr/>
            </p:nvSpPr>
            <p:spPr bwMode="auto">
              <a:xfrm>
                <a:off x="4499992" y="1052736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3</a:t>
                </a:r>
                <a:endParaRPr lang="zh-CN" altLang="en-US"/>
              </a:p>
            </p:txBody>
          </p:sp>
        </p:grpSp>
        <p:grpSp>
          <p:nvGrpSpPr>
            <p:cNvPr id="35876" name="Group 15"/>
            <p:cNvGrpSpPr>
              <a:grpSpLocks/>
            </p:cNvGrpSpPr>
            <p:nvPr/>
          </p:nvGrpSpPr>
          <p:grpSpPr bwMode="auto">
            <a:xfrm>
              <a:off x="5507896" y="765667"/>
              <a:ext cx="1439867" cy="1079723"/>
              <a:chOff x="5507896" y="765667"/>
              <a:chExt cx="1439867" cy="1079723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5507896" y="765667"/>
                <a:ext cx="1439867" cy="1079723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881" name="TextBox 12"/>
              <p:cNvSpPr txBox="1">
                <a:spLocks noChangeArrowheads="1"/>
              </p:cNvSpPr>
              <p:nvPr/>
            </p:nvSpPr>
            <p:spPr bwMode="auto">
              <a:xfrm>
                <a:off x="6011658" y="1268760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35877" name="Group 14"/>
            <p:cNvGrpSpPr>
              <a:grpSpLocks/>
            </p:cNvGrpSpPr>
            <p:nvPr/>
          </p:nvGrpSpPr>
          <p:grpSpPr bwMode="auto">
            <a:xfrm>
              <a:off x="6876256" y="620688"/>
              <a:ext cx="1440160" cy="1368152"/>
              <a:chOff x="6876256" y="620688"/>
              <a:chExt cx="1440160" cy="1368152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6876548" y="620133"/>
                <a:ext cx="1439868" cy="136870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879" name="TextBox 13"/>
              <p:cNvSpPr txBox="1">
                <a:spLocks noChangeArrowheads="1"/>
              </p:cNvSpPr>
              <p:nvPr/>
            </p:nvSpPr>
            <p:spPr bwMode="auto">
              <a:xfrm>
                <a:off x="7452320" y="1095127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5</a:t>
                </a:r>
                <a:endParaRPr lang="zh-CN" altLang="en-US"/>
              </a:p>
            </p:txBody>
          </p:sp>
        </p:grp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71550" y="2997200"/>
            <a:ext cx="475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1. </a:t>
            </a:r>
            <a:r>
              <a:rPr lang="zh-CN" altLang="en-US"/>
              <a:t>该图形是否是红色三角型？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71550" y="2492375"/>
            <a:ext cx="7056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Shape = {Triangle, Circle, Square, Diamond}</a:t>
            </a:r>
          </a:p>
        </p:txBody>
      </p: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755650" y="3573463"/>
            <a:ext cx="2303463" cy="893762"/>
            <a:chOff x="756256" y="4005064"/>
            <a:chExt cx="2303576" cy="893713"/>
          </a:xfrm>
        </p:grpSpPr>
        <p:sp>
          <p:nvSpPr>
            <p:cNvPr id="35871" name="TextBox 21"/>
            <p:cNvSpPr txBox="1">
              <a:spLocks noChangeArrowheads="1"/>
            </p:cNvSpPr>
            <p:nvPr/>
          </p:nvSpPr>
          <p:spPr bwMode="auto">
            <a:xfrm>
              <a:off x="756256" y="4005064"/>
              <a:ext cx="2303576" cy="461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/>
                <a:t>Color </a:t>
              </a:r>
              <a:r>
                <a:rPr lang="en-US" altLang="zh-CN" dirty="0" smtClean="0"/>
                <a:t>== </a:t>
              </a:r>
              <a:r>
                <a:rPr lang="en-US" altLang="zh-CN" dirty="0"/>
                <a:t>Red</a:t>
              </a:r>
            </a:p>
          </p:txBody>
        </p:sp>
        <p:sp>
          <p:nvSpPr>
            <p:cNvPr id="35872" name="TextBox 22"/>
            <p:cNvSpPr txBox="1">
              <a:spLocks noChangeArrowheads="1"/>
            </p:cNvSpPr>
            <p:nvPr/>
          </p:nvSpPr>
          <p:spPr bwMode="auto">
            <a:xfrm>
              <a:off x="1763688" y="4437112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zh-CN" altLang="en-US"/>
            </a:p>
          </p:txBody>
        </p:sp>
      </p:grpSp>
      <p:grpSp>
        <p:nvGrpSpPr>
          <p:cNvPr id="14" name="Group 26"/>
          <p:cNvGrpSpPr>
            <a:grpSpLocks/>
          </p:cNvGrpSpPr>
          <p:nvPr/>
        </p:nvGrpSpPr>
        <p:grpSpPr bwMode="auto">
          <a:xfrm>
            <a:off x="4500564" y="3573463"/>
            <a:ext cx="3384304" cy="965200"/>
            <a:chOff x="4499992" y="3933056"/>
            <a:chExt cx="3384902" cy="965721"/>
          </a:xfrm>
        </p:grpSpPr>
        <p:sp>
          <p:nvSpPr>
            <p:cNvPr id="35869" name="TextBox 23"/>
            <p:cNvSpPr txBox="1">
              <a:spLocks noChangeArrowheads="1"/>
            </p:cNvSpPr>
            <p:nvPr/>
          </p:nvSpPr>
          <p:spPr bwMode="auto">
            <a:xfrm>
              <a:off x="4499992" y="3933056"/>
              <a:ext cx="3384902" cy="46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/>
                <a:t>Shape </a:t>
              </a:r>
              <a:r>
                <a:rPr lang="en-US" altLang="zh-CN" dirty="0" smtClean="0"/>
                <a:t>== </a:t>
              </a:r>
              <a:r>
                <a:rPr lang="en-US" altLang="zh-CN" dirty="0"/>
                <a:t>Triangle</a:t>
              </a:r>
            </a:p>
          </p:txBody>
        </p:sp>
        <p:sp>
          <p:nvSpPr>
            <p:cNvPr id="35870" name="TextBox 24"/>
            <p:cNvSpPr txBox="1">
              <a:spLocks noChangeArrowheads="1"/>
            </p:cNvSpPr>
            <p:nvPr/>
          </p:nvSpPr>
          <p:spPr bwMode="auto">
            <a:xfrm>
              <a:off x="5508104" y="4437112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  <a:endParaRPr lang="zh-CN" altLang="en-US"/>
            </a:p>
          </p:txBody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71550" y="1989138"/>
            <a:ext cx="6835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Color  = {Blue, Red, Orange }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48038" y="3573463"/>
            <a:ext cx="86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55650" y="4508500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763713" y="4508500"/>
            <a:ext cx="576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435600" y="4508500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667625" y="4508500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55650" y="5013325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763713" y="5013325"/>
            <a:ext cx="576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435600" y="5013325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667625" y="5013325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55650" y="5487988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763713" y="5487988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35600" y="5487988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667625" y="5487988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55650" y="5949950"/>
            <a:ext cx="43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763713" y="5949950"/>
            <a:ext cx="576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435600" y="5949950"/>
            <a:ext cx="57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667625" y="5949950"/>
            <a:ext cx="57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55650" y="6396038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763713" y="6396038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435600" y="6396038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7667625" y="6396038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102761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7" grpId="0"/>
      <p:bldP spid="38" grpId="0"/>
      <p:bldP spid="39" grpId="0"/>
      <p:bldP spid="40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数据类型</a:t>
            </a:r>
            <a:r>
              <a:rPr lang="en-US" altLang="zh-CN"/>
              <a:t> – </a:t>
            </a:r>
            <a:r>
              <a:rPr lang="zh-CN" altLang="en-US"/>
              <a:t>布尔型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and</a:t>
            </a:r>
            <a:endParaRPr lang="zh-CN" altLang="en-US"/>
          </a:p>
        </p:txBody>
      </p:sp>
      <p:graphicFrame>
        <p:nvGraphicFramePr>
          <p:cNvPr id="5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62667"/>
              </p:ext>
            </p:extLst>
          </p:nvPr>
        </p:nvGraphicFramePr>
        <p:xfrm>
          <a:off x="2267744" y="1919288"/>
          <a:ext cx="4624387" cy="2286000"/>
        </p:xfrm>
        <a:graphic>
          <a:graphicData uri="http://schemas.openxmlformats.org/drawingml/2006/table">
            <a:tbl>
              <a:tblPr/>
              <a:tblGrid>
                <a:gridCol w="1509712"/>
                <a:gridCol w="1416050"/>
                <a:gridCol w="1698625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and 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B</a:t>
                      </a:r>
                      <a:endParaRPr kumimoji="1" lang="en-US" altLang="zh-CN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900113" y="260350"/>
            <a:ext cx="7416800" cy="1439863"/>
            <a:chOff x="899592" y="548680"/>
            <a:chExt cx="7416824" cy="1440160"/>
          </a:xfrm>
        </p:grpSpPr>
        <p:grpSp>
          <p:nvGrpSpPr>
            <p:cNvPr id="36897" name="Group 20"/>
            <p:cNvGrpSpPr>
              <a:grpSpLocks/>
            </p:cNvGrpSpPr>
            <p:nvPr/>
          </p:nvGrpSpPr>
          <p:grpSpPr bwMode="auto">
            <a:xfrm>
              <a:off x="899592" y="692696"/>
              <a:ext cx="1440160" cy="1080120"/>
              <a:chOff x="899592" y="692696"/>
              <a:chExt cx="1440160" cy="1080120"/>
            </a:xfrm>
          </p:grpSpPr>
          <p:sp>
            <p:nvSpPr>
              <p:cNvPr id="3" name="Isosceles Triangle 2"/>
              <p:cNvSpPr/>
              <p:nvPr/>
            </p:nvSpPr>
            <p:spPr>
              <a:xfrm>
                <a:off x="899592" y="693173"/>
                <a:ext cx="1439867" cy="1079723"/>
              </a:xfrm>
              <a:prstGeom prst="triangle">
                <a:avLst/>
              </a:prstGeom>
              <a:solidFill>
                <a:srgbClr val="1F44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911" name="TextBox 8"/>
              <p:cNvSpPr txBox="1">
                <a:spLocks noChangeArrowheads="1"/>
              </p:cNvSpPr>
              <p:nvPr/>
            </p:nvSpPr>
            <p:spPr bwMode="auto">
              <a:xfrm>
                <a:off x="1353706" y="1196752"/>
                <a:ext cx="553998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912" name="TextBox 9"/>
              <p:cNvSpPr txBox="1">
                <a:spLocks noChangeArrowheads="1"/>
              </p:cNvSpPr>
              <p:nvPr/>
            </p:nvSpPr>
            <p:spPr bwMode="auto">
              <a:xfrm>
                <a:off x="1403648" y="1052736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  <a:endParaRPr lang="zh-CN" altLang="en-US"/>
              </a:p>
            </p:txBody>
          </p:sp>
        </p:grpSp>
        <p:grpSp>
          <p:nvGrpSpPr>
            <p:cNvPr id="36898" name="Group 17"/>
            <p:cNvGrpSpPr>
              <a:grpSpLocks/>
            </p:cNvGrpSpPr>
            <p:nvPr/>
          </p:nvGrpSpPr>
          <p:grpSpPr bwMode="auto">
            <a:xfrm>
              <a:off x="2483768" y="548680"/>
              <a:ext cx="1296144" cy="1296144"/>
              <a:chOff x="2483768" y="548680"/>
              <a:chExt cx="1296144" cy="129614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483922" y="548680"/>
                <a:ext cx="1295404" cy="1295667"/>
              </a:xfrm>
              <a:prstGeom prst="ellipse">
                <a:avLst/>
              </a:prstGeom>
              <a:solidFill>
                <a:srgbClr val="1F44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909" name="TextBox 10"/>
              <p:cNvSpPr txBox="1">
                <a:spLocks noChangeArrowheads="1"/>
              </p:cNvSpPr>
              <p:nvPr/>
            </p:nvSpPr>
            <p:spPr bwMode="auto">
              <a:xfrm>
                <a:off x="2915816" y="980728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</a:t>
                </a:r>
                <a:endParaRPr lang="zh-CN" altLang="en-US"/>
              </a:p>
            </p:txBody>
          </p:sp>
        </p:grpSp>
        <p:grpSp>
          <p:nvGrpSpPr>
            <p:cNvPr id="36899" name="Group 16"/>
            <p:cNvGrpSpPr>
              <a:grpSpLocks/>
            </p:cNvGrpSpPr>
            <p:nvPr/>
          </p:nvGrpSpPr>
          <p:grpSpPr bwMode="auto">
            <a:xfrm>
              <a:off x="4067944" y="692696"/>
              <a:ext cx="1224136" cy="1152128"/>
              <a:chOff x="4067944" y="692696"/>
              <a:chExt cx="1224136" cy="11521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068252" y="693173"/>
                <a:ext cx="1223966" cy="115117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907" name="TextBox 11"/>
              <p:cNvSpPr txBox="1">
                <a:spLocks noChangeArrowheads="1"/>
              </p:cNvSpPr>
              <p:nvPr/>
            </p:nvSpPr>
            <p:spPr bwMode="auto">
              <a:xfrm>
                <a:off x="4499992" y="1052736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3</a:t>
                </a:r>
                <a:endParaRPr lang="zh-CN" altLang="en-US"/>
              </a:p>
            </p:txBody>
          </p:sp>
        </p:grpSp>
        <p:grpSp>
          <p:nvGrpSpPr>
            <p:cNvPr id="36900" name="Group 15"/>
            <p:cNvGrpSpPr>
              <a:grpSpLocks/>
            </p:cNvGrpSpPr>
            <p:nvPr/>
          </p:nvGrpSpPr>
          <p:grpSpPr bwMode="auto">
            <a:xfrm>
              <a:off x="5436096" y="764704"/>
              <a:ext cx="1440160" cy="1080120"/>
              <a:chOff x="5436096" y="764704"/>
              <a:chExt cx="1440160" cy="1080120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5436682" y="764625"/>
                <a:ext cx="1439867" cy="1079723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905" name="TextBox 12"/>
              <p:cNvSpPr txBox="1">
                <a:spLocks noChangeArrowheads="1"/>
              </p:cNvSpPr>
              <p:nvPr/>
            </p:nvSpPr>
            <p:spPr bwMode="auto">
              <a:xfrm>
                <a:off x="5940152" y="1268760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</a:t>
                </a:r>
                <a:endParaRPr lang="zh-CN" altLang="en-US"/>
              </a:p>
            </p:txBody>
          </p:sp>
        </p:grpSp>
        <p:grpSp>
          <p:nvGrpSpPr>
            <p:cNvPr id="36901" name="Group 14"/>
            <p:cNvGrpSpPr>
              <a:grpSpLocks/>
            </p:cNvGrpSpPr>
            <p:nvPr/>
          </p:nvGrpSpPr>
          <p:grpSpPr bwMode="auto">
            <a:xfrm>
              <a:off x="6876256" y="620688"/>
              <a:ext cx="1440160" cy="1368152"/>
              <a:chOff x="6876256" y="620688"/>
              <a:chExt cx="1440160" cy="1368152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6876548" y="620133"/>
                <a:ext cx="1439868" cy="136870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903" name="TextBox 13"/>
              <p:cNvSpPr txBox="1">
                <a:spLocks noChangeArrowheads="1"/>
              </p:cNvSpPr>
              <p:nvPr/>
            </p:nvSpPr>
            <p:spPr bwMode="auto">
              <a:xfrm>
                <a:off x="7452320" y="1095127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5</a:t>
                </a:r>
                <a:endParaRPr lang="zh-CN" altLang="en-US"/>
              </a:p>
            </p:txBody>
          </p:sp>
        </p:grp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71550" y="2997200"/>
            <a:ext cx="475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2. </a:t>
            </a:r>
            <a:r>
              <a:rPr lang="zh-CN" altLang="en-US"/>
              <a:t>该图形是否是红色或是三角型？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71550" y="2492375"/>
            <a:ext cx="7056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Shape = {Triangle, Circle, Square, Diamond}</a:t>
            </a:r>
          </a:p>
        </p:txBody>
      </p: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1042988" y="3573463"/>
            <a:ext cx="2448892" cy="893762"/>
            <a:chOff x="1043608" y="4005064"/>
            <a:chExt cx="2016224" cy="893713"/>
          </a:xfrm>
        </p:grpSpPr>
        <p:sp>
          <p:nvSpPr>
            <p:cNvPr id="36895" name="TextBox 21"/>
            <p:cNvSpPr txBox="1">
              <a:spLocks noChangeArrowheads="1"/>
            </p:cNvSpPr>
            <p:nvPr/>
          </p:nvSpPr>
          <p:spPr bwMode="auto">
            <a:xfrm>
              <a:off x="1043608" y="4005064"/>
              <a:ext cx="2016224" cy="83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/>
                <a:t>Color </a:t>
              </a:r>
              <a:r>
                <a:rPr lang="en-US" altLang="zh-CN" dirty="0" smtClean="0"/>
                <a:t>== </a:t>
              </a:r>
              <a:r>
                <a:rPr lang="en-US" altLang="zh-CN" dirty="0"/>
                <a:t>Red</a:t>
              </a:r>
            </a:p>
          </p:txBody>
        </p:sp>
        <p:sp>
          <p:nvSpPr>
            <p:cNvPr id="36896" name="TextBox 22"/>
            <p:cNvSpPr txBox="1">
              <a:spLocks noChangeArrowheads="1"/>
            </p:cNvSpPr>
            <p:nvPr/>
          </p:nvSpPr>
          <p:spPr bwMode="auto">
            <a:xfrm>
              <a:off x="1763688" y="4437112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zh-CN" altLang="en-US"/>
            </a:p>
          </p:txBody>
        </p:sp>
      </p:grpSp>
      <p:grpSp>
        <p:nvGrpSpPr>
          <p:cNvPr id="14" name="Group 26"/>
          <p:cNvGrpSpPr>
            <a:grpSpLocks/>
          </p:cNvGrpSpPr>
          <p:nvPr/>
        </p:nvGrpSpPr>
        <p:grpSpPr bwMode="auto">
          <a:xfrm>
            <a:off x="4283968" y="3573463"/>
            <a:ext cx="3096418" cy="965200"/>
            <a:chOff x="4499992" y="3933056"/>
            <a:chExt cx="2664296" cy="965721"/>
          </a:xfrm>
        </p:grpSpPr>
        <p:sp>
          <p:nvSpPr>
            <p:cNvPr id="36893" name="TextBox 23"/>
            <p:cNvSpPr txBox="1">
              <a:spLocks noChangeArrowheads="1"/>
            </p:cNvSpPr>
            <p:nvPr/>
          </p:nvSpPr>
          <p:spPr bwMode="auto">
            <a:xfrm>
              <a:off x="4499992" y="3933056"/>
              <a:ext cx="2664296" cy="831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 smtClean="0"/>
                <a:t>Shape= </a:t>
              </a:r>
              <a:r>
                <a:rPr lang="en-US" altLang="zh-CN" dirty="0"/>
                <a:t>= Triangle</a:t>
              </a:r>
            </a:p>
          </p:txBody>
        </p:sp>
        <p:sp>
          <p:nvSpPr>
            <p:cNvPr id="36894" name="TextBox 24"/>
            <p:cNvSpPr txBox="1">
              <a:spLocks noChangeArrowheads="1"/>
            </p:cNvSpPr>
            <p:nvPr/>
          </p:nvSpPr>
          <p:spPr bwMode="auto">
            <a:xfrm>
              <a:off x="5508104" y="4437112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  <a:endParaRPr lang="zh-CN" altLang="en-US"/>
            </a:p>
          </p:txBody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71550" y="1989138"/>
            <a:ext cx="6835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Color  = {Blue, Red, Orange }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48038" y="3573463"/>
            <a:ext cx="86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55650" y="4508500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763713" y="4508500"/>
            <a:ext cx="576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435600" y="4508500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667625" y="4508500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55650" y="5013325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763713" y="5013325"/>
            <a:ext cx="576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435600" y="5013325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667625" y="5013325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55650" y="5487988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763713" y="5487988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35600" y="5487988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667625" y="5487988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55650" y="5949950"/>
            <a:ext cx="43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763713" y="5949950"/>
            <a:ext cx="576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435600" y="5949950"/>
            <a:ext cx="57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667625" y="5949950"/>
            <a:ext cx="57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55650" y="6396038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763713" y="6396038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435600" y="6396038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7667625" y="6396038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24283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7" grpId="0"/>
      <p:bldP spid="38" grpId="0"/>
      <p:bldP spid="39" grpId="0"/>
      <p:bldP spid="40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数据类型</a:t>
            </a:r>
            <a:r>
              <a:rPr lang="en-US" altLang="zh-CN"/>
              <a:t> – </a:t>
            </a:r>
            <a:r>
              <a:rPr lang="zh-CN" altLang="en-US"/>
              <a:t>布尔型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or</a:t>
            </a:r>
            <a:endParaRPr lang="zh-CN" altLang="en-US"/>
          </a:p>
        </p:txBody>
      </p:sp>
      <p:graphicFrame>
        <p:nvGraphicFramePr>
          <p:cNvPr id="4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2119"/>
              </p:ext>
            </p:extLst>
          </p:nvPr>
        </p:nvGraphicFramePr>
        <p:xfrm>
          <a:off x="2267744" y="1916832"/>
          <a:ext cx="4626000" cy="2286000"/>
        </p:xfrm>
        <a:graphic>
          <a:graphicData uri="http://schemas.openxmlformats.org/drawingml/2006/table">
            <a:tbl>
              <a:tblPr/>
              <a:tblGrid>
                <a:gridCol w="1510713"/>
                <a:gridCol w="1416852"/>
                <a:gridCol w="169843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or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B</a:t>
                      </a:r>
                      <a:endParaRPr kumimoji="1" lang="en-US" altLang="zh-CN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变量与内存关系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根据下图给出两</a:t>
            </a:r>
            <a:r>
              <a:rPr lang="zh-CN" altLang="en-US" dirty="0"/>
              <a:t>条语句输</a:t>
            </a:r>
            <a:r>
              <a:rPr lang="zh-CN" altLang="en-US" dirty="0" smtClean="0"/>
              <a:t>出</a:t>
            </a:r>
            <a:r>
              <a:rPr lang="zh-CN" altLang="en-US" dirty="0"/>
              <a:t>结果：</a:t>
            </a:r>
            <a:endParaRPr lang="en-US" altLang="zh-CN" dirty="0" smtClean="0"/>
          </a:p>
          <a:p>
            <a:r>
              <a:rPr lang="en-US" altLang="zh-CN" dirty="0" smtClean="0"/>
              <a:t>print “id(iVar1):”,id(iVar1)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rint  “iVar1:”,iVar1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3373"/>
              </p:ext>
            </p:extLst>
          </p:nvPr>
        </p:nvGraphicFramePr>
        <p:xfrm>
          <a:off x="3275855" y="2852939"/>
          <a:ext cx="5303913" cy="367240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67971"/>
                <a:gridCol w="1767971"/>
                <a:gridCol w="1767971"/>
              </a:tblGrid>
              <a:tr h="453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… …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… …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… …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0000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0000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endParaRPr lang="en-US" altLang="zh-CN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0000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0000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0000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0000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48188999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0000 1010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10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… …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79712" y="5487819"/>
            <a:ext cx="1150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iVar1</a:t>
            </a:r>
          </a:p>
        </p:txBody>
      </p:sp>
    </p:spTree>
    <p:extLst>
      <p:ext uri="{BB962C8B-B14F-4D97-AF65-F5344CB8AC3E}">
        <p14:creationId xmlns:p14="http://schemas.microsoft.com/office/powerpoint/2010/main" val="40656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900113" y="260350"/>
            <a:ext cx="7416800" cy="1439863"/>
            <a:chOff x="899592" y="548680"/>
            <a:chExt cx="7416824" cy="1440160"/>
          </a:xfrm>
        </p:grpSpPr>
        <p:grpSp>
          <p:nvGrpSpPr>
            <p:cNvPr id="38936" name="Group 20"/>
            <p:cNvGrpSpPr>
              <a:grpSpLocks/>
            </p:cNvGrpSpPr>
            <p:nvPr/>
          </p:nvGrpSpPr>
          <p:grpSpPr bwMode="auto">
            <a:xfrm>
              <a:off x="899592" y="692696"/>
              <a:ext cx="1440160" cy="1080120"/>
              <a:chOff x="899592" y="692696"/>
              <a:chExt cx="1440160" cy="1080120"/>
            </a:xfrm>
          </p:grpSpPr>
          <p:sp>
            <p:nvSpPr>
              <p:cNvPr id="3" name="Isosceles Triangle 2"/>
              <p:cNvSpPr/>
              <p:nvPr/>
            </p:nvSpPr>
            <p:spPr>
              <a:xfrm>
                <a:off x="899592" y="693173"/>
                <a:ext cx="1439867" cy="1079723"/>
              </a:xfrm>
              <a:prstGeom prst="triangle">
                <a:avLst/>
              </a:prstGeom>
              <a:solidFill>
                <a:srgbClr val="1F44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950" name="TextBox 8"/>
              <p:cNvSpPr txBox="1">
                <a:spLocks noChangeArrowheads="1"/>
              </p:cNvSpPr>
              <p:nvPr/>
            </p:nvSpPr>
            <p:spPr bwMode="auto">
              <a:xfrm>
                <a:off x="1353706" y="1196752"/>
                <a:ext cx="553998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51" name="TextBox 9"/>
              <p:cNvSpPr txBox="1">
                <a:spLocks noChangeArrowheads="1"/>
              </p:cNvSpPr>
              <p:nvPr/>
            </p:nvSpPr>
            <p:spPr bwMode="auto">
              <a:xfrm>
                <a:off x="1403648" y="1052736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  <a:endParaRPr lang="zh-CN" altLang="en-US"/>
              </a:p>
            </p:txBody>
          </p:sp>
        </p:grpSp>
        <p:grpSp>
          <p:nvGrpSpPr>
            <p:cNvPr id="38937" name="Group 17"/>
            <p:cNvGrpSpPr>
              <a:grpSpLocks/>
            </p:cNvGrpSpPr>
            <p:nvPr/>
          </p:nvGrpSpPr>
          <p:grpSpPr bwMode="auto">
            <a:xfrm>
              <a:off x="2483768" y="548680"/>
              <a:ext cx="1296144" cy="1296144"/>
              <a:chOff x="2483768" y="548680"/>
              <a:chExt cx="1296144" cy="129614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483922" y="548680"/>
                <a:ext cx="1295404" cy="1295667"/>
              </a:xfrm>
              <a:prstGeom prst="ellipse">
                <a:avLst/>
              </a:prstGeom>
              <a:solidFill>
                <a:srgbClr val="1F44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948" name="TextBox 10"/>
              <p:cNvSpPr txBox="1">
                <a:spLocks noChangeArrowheads="1"/>
              </p:cNvSpPr>
              <p:nvPr/>
            </p:nvSpPr>
            <p:spPr bwMode="auto">
              <a:xfrm>
                <a:off x="2915816" y="980728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</a:t>
                </a:r>
                <a:endParaRPr lang="zh-CN" altLang="en-US"/>
              </a:p>
            </p:txBody>
          </p:sp>
        </p:grpSp>
        <p:grpSp>
          <p:nvGrpSpPr>
            <p:cNvPr id="38938" name="Group 16"/>
            <p:cNvGrpSpPr>
              <a:grpSpLocks/>
            </p:cNvGrpSpPr>
            <p:nvPr/>
          </p:nvGrpSpPr>
          <p:grpSpPr bwMode="auto">
            <a:xfrm>
              <a:off x="4067944" y="692696"/>
              <a:ext cx="1224136" cy="1152128"/>
              <a:chOff x="4067944" y="692696"/>
              <a:chExt cx="1224136" cy="11521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068252" y="693173"/>
                <a:ext cx="1223966" cy="115117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946" name="TextBox 11"/>
              <p:cNvSpPr txBox="1">
                <a:spLocks noChangeArrowheads="1"/>
              </p:cNvSpPr>
              <p:nvPr/>
            </p:nvSpPr>
            <p:spPr bwMode="auto">
              <a:xfrm>
                <a:off x="4499992" y="1052736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3</a:t>
                </a:r>
                <a:endParaRPr lang="zh-CN" altLang="en-US"/>
              </a:p>
            </p:txBody>
          </p:sp>
        </p:grpSp>
        <p:grpSp>
          <p:nvGrpSpPr>
            <p:cNvPr id="38939" name="Group 15"/>
            <p:cNvGrpSpPr>
              <a:grpSpLocks/>
            </p:cNvGrpSpPr>
            <p:nvPr/>
          </p:nvGrpSpPr>
          <p:grpSpPr bwMode="auto">
            <a:xfrm>
              <a:off x="5436096" y="764704"/>
              <a:ext cx="1440160" cy="1080120"/>
              <a:chOff x="5436096" y="764704"/>
              <a:chExt cx="1440160" cy="1080120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5436682" y="764625"/>
                <a:ext cx="1439867" cy="1079723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944" name="TextBox 12"/>
              <p:cNvSpPr txBox="1">
                <a:spLocks noChangeArrowheads="1"/>
              </p:cNvSpPr>
              <p:nvPr/>
            </p:nvSpPr>
            <p:spPr bwMode="auto">
              <a:xfrm>
                <a:off x="5940152" y="1268760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</a:t>
                </a:r>
                <a:endParaRPr lang="zh-CN" altLang="en-US"/>
              </a:p>
            </p:txBody>
          </p:sp>
        </p:grpSp>
        <p:grpSp>
          <p:nvGrpSpPr>
            <p:cNvPr id="38940" name="Group 14"/>
            <p:cNvGrpSpPr>
              <a:grpSpLocks/>
            </p:cNvGrpSpPr>
            <p:nvPr/>
          </p:nvGrpSpPr>
          <p:grpSpPr bwMode="auto">
            <a:xfrm>
              <a:off x="6876256" y="620688"/>
              <a:ext cx="1440160" cy="1368152"/>
              <a:chOff x="6876256" y="620688"/>
              <a:chExt cx="1440160" cy="1368152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6876548" y="620133"/>
                <a:ext cx="1439868" cy="136870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942" name="TextBox 13"/>
              <p:cNvSpPr txBox="1">
                <a:spLocks noChangeArrowheads="1"/>
              </p:cNvSpPr>
              <p:nvPr/>
            </p:nvSpPr>
            <p:spPr bwMode="auto">
              <a:xfrm>
                <a:off x="7452320" y="1095127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5</a:t>
                </a:r>
                <a:endParaRPr lang="zh-CN" altLang="en-US"/>
              </a:p>
            </p:txBody>
          </p:sp>
        </p:grp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71550" y="2997200"/>
            <a:ext cx="475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3. </a:t>
            </a:r>
            <a:r>
              <a:rPr lang="zh-CN" altLang="en-US"/>
              <a:t>该图形是否是非红色？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71550" y="2492375"/>
            <a:ext cx="7056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Shape = {Triangle, Circle, Square, Diamond}</a:t>
            </a:r>
          </a:p>
        </p:txBody>
      </p: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755650" y="3429000"/>
            <a:ext cx="3024187" cy="893763"/>
            <a:chOff x="1043608" y="4005064"/>
            <a:chExt cx="2352056" cy="893713"/>
          </a:xfrm>
        </p:grpSpPr>
        <p:sp>
          <p:nvSpPr>
            <p:cNvPr id="38934" name="TextBox 21"/>
            <p:cNvSpPr txBox="1">
              <a:spLocks noChangeArrowheads="1"/>
            </p:cNvSpPr>
            <p:nvPr/>
          </p:nvSpPr>
          <p:spPr bwMode="auto">
            <a:xfrm>
              <a:off x="1043608" y="4005064"/>
              <a:ext cx="2352056" cy="46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/>
                <a:t>Color </a:t>
              </a:r>
              <a:r>
                <a:rPr lang="en-US" altLang="zh-CN" dirty="0" smtClean="0"/>
                <a:t>== not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Red</a:t>
              </a:r>
              <a:endParaRPr lang="en-US" altLang="zh-CN" dirty="0"/>
            </a:p>
          </p:txBody>
        </p:sp>
        <p:sp>
          <p:nvSpPr>
            <p:cNvPr id="38935" name="TextBox 22"/>
            <p:cNvSpPr txBox="1">
              <a:spLocks noChangeArrowheads="1"/>
            </p:cNvSpPr>
            <p:nvPr/>
          </p:nvSpPr>
          <p:spPr bwMode="auto">
            <a:xfrm>
              <a:off x="1925706" y="4437112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zh-CN" altLang="en-US"/>
            </a:p>
          </p:txBody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71550" y="1989138"/>
            <a:ext cx="6835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Color  = {Blue, Red, Orange }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55650" y="4365625"/>
            <a:ext cx="43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763713" y="4365625"/>
            <a:ext cx="576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435600" y="4365625"/>
            <a:ext cx="57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55650" y="4868863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763713" y="4868863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435600" y="4868863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55650" y="5343525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763713" y="5343525"/>
            <a:ext cx="576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35600" y="5343525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55650" y="5805488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763713" y="5805488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435600" y="5805488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55650" y="6251575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763713" y="6251575"/>
            <a:ext cx="576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435600" y="6251575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</p:spTree>
    <p:extLst>
      <p:ext uri="{BB962C8B-B14F-4D97-AF65-F5344CB8AC3E}">
        <p14:creationId xmlns:p14="http://schemas.microsoft.com/office/powerpoint/2010/main" val="19523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7" grpId="0"/>
      <p:bldP spid="38" grpId="0"/>
      <p:bldP spid="39" grpId="0"/>
      <p:bldP spid="45" grpId="0"/>
      <p:bldP spid="46" grpId="0"/>
      <p:bldP spid="47" grpId="0"/>
      <p:bldP spid="49" grpId="0"/>
      <p:bldP spid="50" grpId="0"/>
      <p:bldP spid="51" grpId="0"/>
      <p:bldP spid="57" grpId="0"/>
      <p:bldP spid="58" grpId="0"/>
      <p:bldP spid="59" grpId="0"/>
      <p:bldP spid="61" grpId="0"/>
      <p:bldP spid="62" grpId="0"/>
      <p:bldP spid="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数据类型</a:t>
            </a:r>
            <a:r>
              <a:rPr lang="en-US" altLang="zh-CN"/>
              <a:t> – </a:t>
            </a:r>
            <a:r>
              <a:rPr lang="zh-CN" altLang="en-US"/>
              <a:t>布尔型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not</a:t>
            </a:r>
            <a:endParaRPr lang="zh-CN" altLang="en-US"/>
          </a:p>
        </p:txBody>
      </p:sp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86158"/>
              </p:ext>
            </p:extLst>
          </p:nvPr>
        </p:nvGraphicFramePr>
        <p:xfrm>
          <a:off x="2263974" y="1916113"/>
          <a:ext cx="2616200" cy="1981200"/>
        </p:xfrm>
        <a:graphic>
          <a:graphicData uri="http://schemas.openxmlformats.org/drawingml/2006/table">
            <a:tbl>
              <a:tblPr/>
              <a:tblGrid>
                <a:gridCol w="1219200"/>
                <a:gridCol w="139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Symbol" pitchFamily="18" charset="2"/>
                        </a:rPr>
                        <a:t>not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2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64291" y="952177"/>
            <a:ext cx="1540467" cy="2836863"/>
            <a:chOff x="2600216" y="548679"/>
            <a:chExt cx="1539735" cy="2837930"/>
          </a:xfrm>
        </p:grpSpPr>
        <p:pic>
          <p:nvPicPr>
            <p:cNvPr id="39968" name="Picture 2" descr="http://pic7.nipic.com/20100604/1951702_075755095724_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216" y="548679"/>
              <a:ext cx="1539735" cy="2335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9" name="TextBox 6"/>
            <p:cNvSpPr txBox="1">
              <a:spLocks noChangeArrowheads="1"/>
            </p:cNvSpPr>
            <p:nvPr/>
          </p:nvSpPr>
          <p:spPr bwMode="auto">
            <a:xfrm>
              <a:off x="3203848" y="2924944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356100" y="952177"/>
            <a:ext cx="2232025" cy="2836863"/>
            <a:chOff x="4355975" y="548679"/>
            <a:chExt cx="2232248" cy="2837930"/>
          </a:xfrm>
        </p:grpSpPr>
        <p:pic>
          <p:nvPicPr>
            <p:cNvPr id="39966" name="Picture 6" descr="http://www.mailun.com/mx/tu/caiyili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5" y="548679"/>
              <a:ext cx="2232248" cy="2312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7" name="TextBox 7"/>
            <p:cNvSpPr txBox="1">
              <a:spLocks noChangeArrowheads="1"/>
            </p:cNvSpPr>
            <p:nvPr/>
          </p:nvSpPr>
          <p:spPr bwMode="auto">
            <a:xfrm>
              <a:off x="5292080" y="2924944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948488" y="952177"/>
            <a:ext cx="1800225" cy="2836863"/>
            <a:chOff x="6948264" y="548680"/>
            <a:chExt cx="1800200" cy="2837929"/>
          </a:xfrm>
        </p:grpSpPr>
        <p:pic>
          <p:nvPicPr>
            <p:cNvPr id="39964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548680"/>
              <a:ext cx="1800200" cy="233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5" name="TextBox 8"/>
            <p:cNvSpPr txBox="1">
              <a:spLocks noChangeArrowheads="1"/>
            </p:cNvSpPr>
            <p:nvPr/>
          </p:nvSpPr>
          <p:spPr bwMode="auto">
            <a:xfrm>
              <a:off x="7668344" y="2924944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  <a:endParaRPr lang="zh-CN" altLang="en-US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8313" y="115888"/>
            <a:ext cx="4535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下面哪一位是台湾女星？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1188" y="3716338"/>
            <a:ext cx="7281805" cy="461962"/>
            <a:chOff x="611560" y="4149080"/>
            <a:chExt cx="7281120" cy="461665"/>
          </a:xfrm>
        </p:grpSpPr>
        <p:sp>
          <p:nvSpPr>
            <p:cNvPr id="39962" name="TextBox 14"/>
            <p:cNvSpPr txBox="1">
              <a:spLocks noChangeArrowheads="1"/>
            </p:cNvSpPr>
            <p:nvPr/>
          </p:nvSpPr>
          <p:spPr bwMode="auto">
            <a:xfrm>
              <a:off x="611560" y="4149080"/>
              <a:ext cx="30243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/>
                <a:t>Domain </a:t>
              </a:r>
              <a:r>
                <a:rPr lang="en-US" altLang="zh-CN" dirty="0" smtClean="0"/>
                <a:t>== </a:t>
              </a:r>
              <a:r>
                <a:rPr lang="en-US" altLang="zh-CN" dirty="0"/>
                <a:t>Taiwan</a:t>
              </a:r>
              <a:endParaRPr lang="zh-CN" altLang="en-US" dirty="0"/>
            </a:p>
          </p:txBody>
        </p:sp>
        <p:sp>
          <p:nvSpPr>
            <p:cNvPr id="39963" name="TextBox 15"/>
            <p:cNvSpPr txBox="1">
              <a:spLocks noChangeArrowheads="1"/>
            </p:cNvSpPr>
            <p:nvPr/>
          </p:nvSpPr>
          <p:spPr bwMode="auto">
            <a:xfrm>
              <a:off x="4868344" y="4149080"/>
              <a:ext cx="30243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/>
                <a:t>Gender = </a:t>
              </a:r>
              <a:r>
                <a:rPr lang="en-US" altLang="zh-CN" dirty="0" smtClean="0"/>
                <a:t>=Female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1188" y="4264025"/>
            <a:ext cx="43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619250" y="4264025"/>
            <a:ext cx="57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292725" y="4264025"/>
            <a:ext cx="574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524750" y="4264025"/>
            <a:ext cx="57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1188" y="4767263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619250" y="4767263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292725" y="4767263"/>
            <a:ext cx="574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524750" y="4767263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11188" y="5241925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19250" y="5241925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92725" y="5241925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真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524750" y="5241925"/>
            <a:ext cx="576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 smtClean="0"/>
              <a:t>真</a:t>
            </a:r>
            <a:endParaRPr lang="zh-CN" altLang="en-US" dirty="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11188" y="5703888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619250" y="5703888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？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292725" y="5703888"/>
            <a:ext cx="574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524750" y="5703888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8313" y="952177"/>
            <a:ext cx="1582737" cy="2836863"/>
            <a:chOff x="467544" y="548679"/>
            <a:chExt cx="1584176" cy="2837930"/>
          </a:xfrm>
        </p:grpSpPr>
        <p:sp>
          <p:nvSpPr>
            <p:cNvPr id="39960" name="TextBox 5"/>
            <p:cNvSpPr txBox="1">
              <a:spLocks noChangeArrowheads="1"/>
            </p:cNvSpPr>
            <p:nvPr/>
          </p:nvSpPr>
          <p:spPr bwMode="auto">
            <a:xfrm>
              <a:off x="1115616" y="2924944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  <p:pic>
          <p:nvPicPr>
            <p:cNvPr id="39961" name="Picture 9" descr="http://image.qtv.com.cn/0/10/01/23/10012340_81965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548679"/>
              <a:ext cx="1584176" cy="238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TextBox 14"/>
          <p:cNvSpPr txBox="1">
            <a:spLocks noChangeArrowheads="1"/>
          </p:cNvSpPr>
          <p:nvPr/>
        </p:nvSpPr>
        <p:spPr bwMode="auto">
          <a:xfrm>
            <a:off x="3676144" y="3716338"/>
            <a:ext cx="135991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070C0"/>
                </a:solidFill>
              </a:rPr>
              <a:t>and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运算符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语言的基本运算</a:t>
            </a:r>
            <a:endParaRPr lang="en-US" altLang="zh-CN" dirty="0" smtClean="0"/>
          </a:p>
          <a:p>
            <a:pPr lvl="1"/>
            <a:r>
              <a:rPr lang="zh-CN" altLang="en-US" sz="3200" dirty="0" smtClean="0">
                <a:solidFill>
                  <a:srgbClr val="0070C0"/>
                </a:solidFill>
              </a:rPr>
              <a:t>算术运算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pPr lvl="2"/>
            <a:r>
              <a:rPr lang="zh-CN" altLang="en-US" sz="2800" dirty="0" smtClean="0"/>
              <a:t>加、减、乘、除、幂</a:t>
            </a:r>
            <a:endParaRPr lang="en-US" altLang="zh-CN" sz="2800" dirty="0" smtClean="0"/>
          </a:p>
          <a:p>
            <a:pPr lvl="1"/>
            <a:r>
              <a:rPr lang="zh-CN" altLang="en-US" sz="3200" dirty="0" smtClean="0">
                <a:solidFill>
                  <a:srgbClr val="0070C0"/>
                </a:solidFill>
              </a:rPr>
              <a:t>关系运算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pPr lvl="2"/>
            <a:r>
              <a:rPr lang="zh-CN" altLang="en-US" sz="2800" dirty="0" smtClean="0"/>
              <a:t>大小、相等</a:t>
            </a:r>
            <a:endParaRPr lang="en-US" altLang="zh-CN" sz="2800" dirty="0" smtClean="0"/>
          </a:p>
          <a:p>
            <a:pPr lvl="1"/>
            <a:r>
              <a:rPr lang="zh-CN" altLang="en-US" sz="3200" dirty="0" smtClean="0">
                <a:solidFill>
                  <a:srgbClr val="0070C0"/>
                </a:solidFill>
              </a:rPr>
              <a:t>逻辑运算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pPr lvl="2"/>
            <a:r>
              <a:rPr lang="zh-CN" altLang="en-US" sz="2800" dirty="0" smtClean="0"/>
              <a:t>与、或、非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40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运算</a:t>
            </a:r>
            <a:r>
              <a:rPr lang="zh-CN" altLang="zh-CN" dirty="0" smtClean="0"/>
              <a:t>符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一元运算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zh-CN" altLang="en-US" sz="2800" dirty="0" smtClean="0">
                <a:solidFill>
                  <a:srgbClr val="FF0000"/>
                </a:solidFill>
              </a:rPr>
              <a:t>形式：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&lt;operator&gt;&lt;operand&gt;</a:t>
            </a:r>
            <a:endParaRPr lang="zh-CN" altLang="en-US" sz="2800" b="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 smtClean="0"/>
              <a:t>正数符号（</a:t>
            </a:r>
            <a:r>
              <a:rPr lang="en-US" altLang="zh-CN" sz="2800" dirty="0"/>
              <a:t>+</a:t>
            </a:r>
            <a:r>
              <a:rPr lang="zh-CN" altLang="en-US" sz="2800" dirty="0" smtClean="0"/>
              <a:t>）、负数符号（</a:t>
            </a:r>
            <a:r>
              <a:rPr lang="en-US" altLang="zh-CN" sz="2800" dirty="0"/>
              <a:t>-</a:t>
            </a:r>
            <a:r>
              <a:rPr lang="zh-CN" altLang="en-US" sz="2800" dirty="0" smtClean="0"/>
              <a:t>）、或（</a:t>
            </a:r>
            <a:r>
              <a:rPr lang="en-US" altLang="zh-CN" sz="2800" dirty="0" smtClean="0"/>
              <a:t>not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r>
              <a:rPr lang="zh-CN" altLang="en-US" dirty="0"/>
              <a:t>二元运算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形式：</a:t>
            </a:r>
            <a:r>
              <a:rPr lang="en-US" altLang="zh-CN" sz="2800" dirty="0">
                <a:solidFill>
                  <a:srgbClr val="FF0000"/>
                </a:solidFill>
              </a:rPr>
              <a:t>&lt; operand1&gt;&lt; operator &gt;&lt; operand2&gt;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、*、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/</a:t>
            </a:r>
            <a:r>
              <a:rPr lang="zh-CN" altLang="en-US" sz="2800" dirty="0"/>
              <a:t>、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293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zh-CN" altLang="zh-CN" smtClean="0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不同运算符的作用不同</a:t>
            </a:r>
            <a:endParaRPr lang="en-US" altLang="zh-CN" dirty="0" smtClean="0"/>
          </a:p>
          <a:p>
            <a:pPr lvl="1"/>
            <a:r>
              <a:rPr lang="zh-CN" altLang="en-US" dirty="0"/>
              <a:t>算术运算</a:t>
            </a:r>
            <a:r>
              <a:rPr lang="zh-CN" altLang="en-US" dirty="0" smtClean="0"/>
              <a:t>符用于计算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关系运算符用于比较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逻辑运算符用于与或非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4420269"/>
            <a:ext cx="4824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算术运算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符 高于 关系运算符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关系运算符 高于 逻辑运算符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6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</a:t>
            </a:r>
            <a:r>
              <a:rPr lang="zh-CN" altLang="zh-CN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看看下面两个句子</a:t>
            </a:r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/>
              <a:t> </a:t>
            </a:r>
            <a:r>
              <a:rPr lang="zh-CN" altLang="en-US" smtClean="0"/>
              <a:t>* （</a:t>
            </a:r>
            <a:r>
              <a:rPr lang="en-US" altLang="zh-CN" smtClean="0"/>
              <a:t>1+3</a:t>
            </a:r>
            <a:r>
              <a:rPr lang="zh-CN" altLang="en-US" smtClean="0"/>
              <a:t>）       先加后乘</a:t>
            </a:r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/>
              <a:t> </a:t>
            </a:r>
            <a:r>
              <a:rPr lang="en-US" altLang="zh-CN" smtClean="0"/>
              <a:t>* 1 + 3            </a:t>
            </a:r>
            <a:r>
              <a:rPr lang="zh-CN" altLang="en-US" smtClean="0"/>
              <a:t>先乘后加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括号</a:t>
            </a:r>
            <a:r>
              <a:rPr lang="zh-CN" altLang="en-US" smtClean="0">
                <a:solidFill>
                  <a:srgbClr val="FF0000"/>
                </a:solidFill>
              </a:rPr>
              <a:t>（）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改变了语言内在的默认优先级</a:t>
            </a:r>
            <a:endParaRPr lang="en-US" altLang="zh-CN" smtClean="0"/>
          </a:p>
          <a:p>
            <a:pPr lvl="1"/>
            <a:r>
              <a:rPr lang="zh-CN" altLang="en-US" smtClean="0"/>
              <a:t>具有最高优先级</a:t>
            </a:r>
            <a:endParaRPr lang="en-US" altLang="zh-CN" smtClean="0"/>
          </a:p>
          <a:p>
            <a:pPr lvl="1"/>
            <a:endParaRPr lang="en-US" altLang="zh-CN"/>
          </a:p>
          <a:p>
            <a:r>
              <a:rPr lang="zh-CN" altLang="en-US" smtClean="0"/>
              <a:t>嵌套括号按照由内而外结合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76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zh-CN" altLang="zh-CN" smtClean="0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括号</a:t>
            </a:r>
            <a:r>
              <a:rPr lang="zh-CN" altLang="en-US" b="0" dirty="0" smtClean="0">
                <a:sym typeface="Wingdings" pitchFamily="2" charset="2"/>
              </a:rPr>
              <a:t>：</a:t>
            </a:r>
            <a:r>
              <a:rPr lang="en-US" altLang="zh-CN" b="0" dirty="0" smtClean="0">
                <a:solidFill>
                  <a:srgbClr val="FF0000"/>
                </a:solidFill>
                <a:sym typeface="Wingdings" pitchFamily="2" charset="2"/>
              </a:rPr>
              <a:t>( )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zh-CN" altLang="en-US" b="0" dirty="0"/>
              <a:t>一元运算：</a:t>
            </a:r>
            <a:r>
              <a:rPr lang="en-US" altLang="zh-CN" b="0" dirty="0">
                <a:solidFill>
                  <a:srgbClr val="FF0000"/>
                </a:solidFill>
              </a:rPr>
              <a:t>+ </a:t>
            </a:r>
            <a:r>
              <a:rPr lang="zh-CN" altLang="en-US" b="0" dirty="0">
                <a:solidFill>
                  <a:srgbClr val="FF0000"/>
                </a:solidFill>
              </a:rPr>
              <a:t>，</a:t>
            </a:r>
            <a:r>
              <a:rPr lang="en-US" altLang="zh-CN" b="0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b="0" dirty="0" smtClean="0"/>
              <a:t>幂次：</a:t>
            </a:r>
            <a:r>
              <a:rPr lang="zh-CN" altLang="en-US" b="0" dirty="0" smtClean="0">
                <a:solidFill>
                  <a:srgbClr val="FF0000"/>
                </a:solidFill>
              </a:rPr>
              <a:t>**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zh-CN" altLang="en-US" b="0" dirty="0" smtClean="0"/>
              <a:t>算术运算：</a:t>
            </a:r>
            <a:r>
              <a:rPr lang="zh-CN" altLang="en-US" b="0" dirty="0" smtClean="0">
                <a:solidFill>
                  <a:srgbClr val="FF0000"/>
                </a:solidFill>
              </a:rPr>
              <a:t>* ，</a:t>
            </a:r>
            <a:r>
              <a:rPr lang="en-US" altLang="zh-CN" b="0" dirty="0" smtClean="0">
                <a:solidFill>
                  <a:srgbClr val="FF0000"/>
                </a:solidFill>
              </a:rPr>
              <a:t>/ </a:t>
            </a:r>
            <a:r>
              <a:rPr lang="zh-CN" altLang="en-US" b="0" dirty="0" smtClean="0">
                <a:solidFill>
                  <a:srgbClr val="FF0000"/>
                </a:solidFill>
              </a:rPr>
              <a:t>，</a:t>
            </a:r>
            <a:r>
              <a:rPr lang="en-US" altLang="zh-CN" b="0" dirty="0" smtClean="0">
                <a:solidFill>
                  <a:srgbClr val="FF0000"/>
                </a:solidFill>
              </a:rPr>
              <a:t>%</a:t>
            </a:r>
            <a:r>
              <a:rPr lang="zh-CN" altLang="en-US" b="0" dirty="0" smtClean="0">
                <a:solidFill>
                  <a:srgbClr val="FF0000"/>
                </a:solidFill>
              </a:rPr>
              <a:t>，</a:t>
            </a:r>
            <a:r>
              <a:rPr lang="en-US" altLang="zh-CN" b="0" dirty="0" smtClean="0">
                <a:solidFill>
                  <a:srgbClr val="FF0000"/>
                </a:solidFill>
              </a:rPr>
              <a:t>//</a:t>
            </a:r>
          </a:p>
          <a:p>
            <a:r>
              <a:rPr lang="zh-CN" altLang="en-US" b="0" dirty="0" smtClean="0"/>
              <a:t>算术运算：</a:t>
            </a:r>
            <a:r>
              <a:rPr lang="en-US" altLang="zh-CN" b="0" dirty="0" smtClean="0">
                <a:solidFill>
                  <a:srgbClr val="FF0000"/>
                </a:solidFill>
              </a:rPr>
              <a:t>+ </a:t>
            </a:r>
            <a:r>
              <a:rPr lang="zh-CN" altLang="en-US" b="0" dirty="0" smtClean="0">
                <a:solidFill>
                  <a:srgbClr val="FF0000"/>
                </a:solidFill>
              </a:rPr>
              <a:t>，</a:t>
            </a:r>
            <a:r>
              <a:rPr lang="en-US" altLang="zh-CN" b="0" dirty="0" smtClean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b="0" dirty="0" smtClean="0"/>
              <a:t>比较运算：</a:t>
            </a:r>
            <a:r>
              <a:rPr lang="en-US" altLang="zh-CN" b="0" dirty="0" smtClean="0">
                <a:solidFill>
                  <a:srgbClr val="FF0000"/>
                </a:solidFill>
              </a:rPr>
              <a:t>== </a:t>
            </a:r>
            <a:r>
              <a:rPr lang="zh-CN" altLang="en-US" b="0" dirty="0" smtClean="0">
                <a:solidFill>
                  <a:srgbClr val="FF0000"/>
                </a:solidFill>
              </a:rPr>
              <a:t>，</a:t>
            </a:r>
            <a:r>
              <a:rPr lang="en-US" altLang="zh-CN" b="0" dirty="0" smtClean="0">
                <a:solidFill>
                  <a:srgbClr val="FF0000"/>
                </a:solidFill>
              </a:rPr>
              <a:t> !=</a:t>
            </a:r>
            <a:r>
              <a:rPr lang="zh-CN" altLang="en-US" b="0" dirty="0" smtClean="0">
                <a:solidFill>
                  <a:srgbClr val="FF0000"/>
                </a:solidFill>
              </a:rPr>
              <a:t>，</a:t>
            </a:r>
            <a:r>
              <a:rPr lang="en-US" altLang="zh-CN" b="0" dirty="0" smtClean="0">
                <a:solidFill>
                  <a:srgbClr val="FF0000"/>
                </a:solidFill>
              </a:rPr>
              <a:t>  &lt;   &gt;   &lt;=   &gt;=</a:t>
            </a:r>
          </a:p>
          <a:p>
            <a:r>
              <a:rPr lang="zh-CN" altLang="en-US" b="0" dirty="0" smtClean="0"/>
              <a:t>逻辑</a:t>
            </a:r>
            <a:r>
              <a:rPr lang="zh-CN" altLang="en-US" b="0" dirty="0"/>
              <a:t>非</a:t>
            </a:r>
            <a:r>
              <a:rPr lang="zh-CN" altLang="en-US" b="0" dirty="0" smtClean="0"/>
              <a:t>：</a:t>
            </a:r>
            <a:r>
              <a:rPr lang="en-US" altLang="zh-CN" b="0" dirty="0" smtClean="0">
                <a:solidFill>
                  <a:srgbClr val="FF0000"/>
                </a:solidFill>
              </a:rPr>
              <a:t>not</a:t>
            </a:r>
          </a:p>
          <a:p>
            <a:r>
              <a:rPr lang="zh-CN" altLang="en-US" b="0" dirty="0" smtClean="0"/>
              <a:t>逻辑与：</a:t>
            </a:r>
            <a:r>
              <a:rPr lang="en-US" altLang="zh-CN" b="0" dirty="0" smtClean="0">
                <a:solidFill>
                  <a:srgbClr val="FF0000"/>
                </a:solidFill>
              </a:rPr>
              <a:t>and</a:t>
            </a:r>
          </a:p>
          <a:p>
            <a:r>
              <a:rPr lang="zh-CN" altLang="en-US" b="0" dirty="0" smtClean="0"/>
              <a:t>逻辑或：</a:t>
            </a:r>
            <a:r>
              <a:rPr lang="en-US" altLang="zh-CN" b="0" dirty="0" smtClean="0">
                <a:solidFill>
                  <a:srgbClr val="FF0000"/>
                </a:solidFill>
              </a:rPr>
              <a:t>or</a:t>
            </a:r>
          </a:p>
          <a:p>
            <a:r>
              <a:rPr lang="zh-CN" altLang="en-US" b="0" dirty="0"/>
              <a:t>赋</a:t>
            </a:r>
            <a:r>
              <a:rPr lang="zh-CN" altLang="en-US" b="0" dirty="0" smtClean="0"/>
              <a:t>值运算：</a:t>
            </a:r>
            <a:r>
              <a:rPr lang="en-US" altLang="zh-CN" b="0" dirty="0" smtClean="0">
                <a:solidFill>
                  <a:srgbClr val="FF0000"/>
                </a:solidFill>
              </a:rPr>
              <a:t>=,</a:t>
            </a:r>
            <a:r>
              <a:rPr lang="zh-CN" altLang="en-US" b="0" dirty="0" smtClean="0">
                <a:solidFill>
                  <a:srgbClr val="FF0000"/>
                </a:solidFill>
              </a:rPr>
              <a:t> *</a:t>
            </a:r>
            <a:r>
              <a:rPr lang="en-US" altLang="zh-CN" b="0" dirty="0" smtClean="0">
                <a:solidFill>
                  <a:srgbClr val="FF0000"/>
                </a:solidFill>
              </a:rPr>
              <a:t>=,</a:t>
            </a:r>
            <a:r>
              <a:rPr lang="zh-CN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zh-CN" b="0" smtClean="0">
                <a:solidFill>
                  <a:srgbClr val="FF0000"/>
                </a:solidFill>
              </a:rPr>
              <a:t>/=,+=,-=,%=,//=</a:t>
            </a:r>
            <a:endParaRPr lang="zh-CN" alt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6398441" y="1144652"/>
            <a:ext cx="2664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自上而下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括号最高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逻辑最低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8441" y="3340149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一元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优先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自右向左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8441" y="5194945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自左向右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依次结合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0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286"/>
            <a:ext cx="1944216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40364"/>
            <a:ext cx="8761497" cy="398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286"/>
            <a:ext cx="1944216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58" y="2348880"/>
            <a:ext cx="907735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4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gray">
          <a:xfrm>
            <a:off x="1293168" y="1401167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ko-KR" altLang="en-US" sz="2800" dirty="0">
              <a:latin typeface="微软雅黑" pitchFamily="34" charset="-122"/>
              <a:ea typeface="굴림" pitchFamily="50" charset="-127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154732"/>
            <a:ext cx="8229600" cy="609600"/>
          </a:xfrm>
        </p:spPr>
        <p:txBody>
          <a:bodyPr/>
          <a:lstStyle/>
          <a:p>
            <a:r>
              <a:rPr lang="zh-CN" altLang="en-US" smtClean="0"/>
              <a:t>主要内容</a:t>
            </a:r>
            <a:endParaRPr lang="en-US" altLang="ko-KR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gray">
          <a:xfrm>
            <a:off x="683568" y="1401167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gray">
          <a:xfrm>
            <a:off x="1293168" y="2185392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800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ko-KR" altLang="en-US" sz="2800">
              <a:latin typeface="微软雅黑" pitchFamily="34" charset="-122"/>
              <a:ea typeface="굴림" pitchFamily="50" charset="-127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gray">
          <a:xfrm>
            <a:off x="683568" y="2185392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2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gray">
          <a:xfrm>
            <a:off x="1293168" y="2980730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800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ko-KR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gray">
          <a:xfrm>
            <a:off x="683568" y="2980730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3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gray">
          <a:xfrm>
            <a:off x="1293168" y="3763367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逻辑运算符</a:t>
            </a:r>
            <a:endParaRPr lang="ko-KR" altLang="en-US" sz="2800" dirty="0">
              <a:latin typeface="微软雅黑" pitchFamily="34" charset="-122"/>
              <a:ea typeface="굴림" pitchFamily="50" charset="-127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gray">
          <a:xfrm>
            <a:off x="683568" y="3763367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4</a:t>
            </a: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gray">
          <a:xfrm>
            <a:off x="1293168" y="4623792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dirty="0" smtClean="0">
                <a:latin typeface="微软雅黑" pitchFamily="34" charset="-122"/>
                <a:ea typeface="微软雅黑" panose="020B0503020204020204" pitchFamily="34" charset="-122"/>
              </a:rPr>
              <a:t>表达式</a:t>
            </a:r>
            <a:endParaRPr lang="ko-KR" altLang="en-US" sz="2800" dirty="0">
              <a:latin typeface="微软雅黑" pitchFamily="34" charset="-122"/>
              <a:ea typeface="굴림" pitchFamily="50" charset="-127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gray">
          <a:xfrm>
            <a:off x="683568" y="4623792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5060" y="6239053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43386"/>
            <a:ext cx="851884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286"/>
            <a:ext cx="1944216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1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286"/>
            <a:ext cx="1944216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7384"/>
            <a:ext cx="8483018" cy="454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8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196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ko-KR" altLang="en-US" sz="2000" b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关系运算符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综合</a:t>
            </a:r>
            <a:r>
              <a:rPr lang="zh-CN" altLang="en-US" dirty="0" smtClean="0">
                <a:solidFill>
                  <a:srgbClr val="000000"/>
                </a:solidFill>
              </a:rPr>
              <a:t>例子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lnSpc>
                <a:spcPct val="105000"/>
              </a:lnSpc>
            </a:pPr>
            <a:r>
              <a:rPr lang="zh-CN" altLang="en-US" sz="2800" dirty="0"/>
              <a:t>当</a:t>
            </a:r>
            <a:r>
              <a:rPr lang="en-US" altLang="zh-CN" sz="2800" dirty="0"/>
              <a:t>x</a:t>
            </a:r>
            <a:r>
              <a:rPr lang="zh-CN" altLang="en-US" sz="2800" dirty="0"/>
              <a:t>为大于</a:t>
            </a:r>
            <a:r>
              <a:rPr lang="en-US" altLang="zh-CN" sz="2800" dirty="0"/>
              <a:t>1</a:t>
            </a:r>
            <a:r>
              <a:rPr lang="zh-CN" altLang="en-US" sz="2800" dirty="0"/>
              <a:t>的奇数</a:t>
            </a:r>
            <a:r>
              <a:rPr lang="zh-CN" altLang="en-US" sz="2800" dirty="0" smtClean="0"/>
              <a:t>时，下列一定成立的是：</a:t>
            </a:r>
            <a:endParaRPr lang="en-US" altLang="zh-CN" sz="2800" dirty="0"/>
          </a:p>
          <a:p>
            <a:pPr lvl="2">
              <a:lnSpc>
                <a:spcPct val="105000"/>
              </a:lnSpc>
            </a:pPr>
            <a:r>
              <a:rPr lang="en-US" altLang="zh-CN" sz="2800" dirty="0"/>
              <a:t>x % 2 == </a:t>
            </a:r>
            <a:r>
              <a:rPr lang="en-US" altLang="zh-CN" sz="2800" dirty="0" smtClean="0"/>
              <a:t>1</a:t>
            </a:r>
          </a:p>
          <a:p>
            <a:pPr lvl="2">
              <a:lnSpc>
                <a:spcPct val="105000"/>
              </a:lnSpc>
            </a:pPr>
            <a:r>
              <a:rPr lang="en-US" altLang="zh-CN" sz="2800" dirty="0" smtClean="0"/>
              <a:t>x </a:t>
            </a:r>
            <a:r>
              <a:rPr lang="en-US" altLang="zh-CN" sz="2800" dirty="0"/>
              <a:t>/ </a:t>
            </a:r>
            <a:r>
              <a:rPr lang="en-US" altLang="zh-CN" sz="2800" dirty="0" smtClean="0"/>
              <a:t>2 == 1</a:t>
            </a:r>
          </a:p>
          <a:p>
            <a:pPr lvl="2">
              <a:lnSpc>
                <a:spcPct val="105000"/>
              </a:lnSpc>
            </a:pPr>
            <a:r>
              <a:rPr lang="en-US" altLang="zh-CN" sz="2800" dirty="0" smtClean="0"/>
              <a:t>x </a:t>
            </a:r>
            <a:r>
              <a:rPr lang="en-US" altLang="zh-CN" sz="2800" dirty="0"/>
              <a:t>% 2 != </a:t>
            </a:r>
            <a:r>
              <a:rPr lang="en-US" altLang="zh-CN" sz="2800" dirty="0" smtClean="0"/>
              <a:t>0</a:t>
            </a:r>
          </a:p>
          <a:p>
            <a:pPr lvl="2">
              <a:lnSpc>
                <a:spcPct val="105000"/>
              </a:lnSpc>
            </a:pPr>
            <a:r>
              <a:rPr lang="en-US" altLang="zh-CN" sz="2800" dirty="0" smtClean="0"/>
              <a:t>x </a:t>
            </a:r>
            <a:r>
              <a:rPr lang="en-US" altLang="zh-CN" sz="2800" dirty="0"/>
              <a:t>% 2 == </a:t>
            </a:r>
            <a:r>
              <a:rPr lang="en-US" altLang="zh-CN" sz="2800" dirty="0" smtClean="0"/>
              <a:t>0</a:t>
            </a:r>
          </a:p>
          <a:p>
            <a:pPr lvl="1">
              <a:lnSpc>
                <a:spcPct val="105000"/>
              </a:lnSpc>
            </a:pPr>
            <a:r>
              <a:rPr lang="zh-CN" altLang="en-US" sz="2800" dirty="0" smtClean="0"/>
              <a:t>下面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值为：</a:t>
            </a:r>
            <a:endParaRPr lang="en-US" altLang="zh-CN" sz="2800" dirty="0" smtClean="0"/>
          </a:p>
          <a:p>
            <a:pPr lvl="2">
              <a:lnSpc>
                <a:spcPct val="105000"/>
              </a:lnSpc>
            </a:pPr>
            <a:r>
              <a:rPr lang="en-US" altLang="zh-CN" sz="2800" dirty="0" smtClean="0"/>
              <a:t>a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3</a:t>
            </a:r>
          </a:p>
          <a:p>
            <a:pPr lvl="2">
              <a:lnSpc>
                <a:spcPct val="105000"/>
              </a:lnSpc>
            </a:pPr>
            <a:r>
              <a:rPr lang="en-US" altLang="zh-CN" sz="2800" dirty="0" smtClean="0"/>
              <a:t>b </a:t>
            </a:r>
            <a:r>
              <a:rPr lang="en-US" altLang="zh-CN" sz="2800" dirty="0"/>
              <a:t>= a &gt; </a:t>
            </a:r>
            <a:r>
              <a:rPr lang="en-US" altLang="zh-CN" sz="2800" dirty="0" smtClean="0"/>
              <a:t>3</a:t>
            </a:r>
          </a:p>
          <a:p>
            <a:pPr lvl="2">
              <a:lnSpc>
                <a:spcPct val="105000"/>
              </a:lnSpc>
            </a:pPr>
            <a:r>
              <a:rPr lang="en-US" altLang="zh-CN" sz="2800" dirty="0" smtClean="0"/>
              <a:t>c </a:t>
            </a:r>
            <a:r>
              <a:rPr lang="en-US" altLang="zh-CN" sz="2800" dirty="0"/>
              <a:t>= a &gt;= </a:t>
            </a:r>
            <a:r>
              <a:rPr lang="en-US" altLang="zh-CN" sz="2800" dirty="0" smtClean="0"/>
              <a:t>3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1143000"/>
            <a:ext cx="6499448" cy="1440160"/>
          </a:xfrm>
        </p:spPr>
        <p:txBody>
          <a:bodyPr/>
          <a:lstStyle/>
          <a:p>
            <a:r>
              <a:rPr lang="zh-CN" altLang="en-US" dirty="0" smtClean="0"/>
              <a:t>访问没有赋值的变量</a:t>
            </a:r>
            <a:endParaRPr lang="en-US" altLang="zh-CN" dirty="0" smtClean="0"/>
          </a:p>
          <a:p>
            <a:pPr lvl="1"/>
            <a:r>
              <a:rPr lang="en-US" altLang="zh-CN" dirty="0"/>
              <a:t>area = radius * radius * 3.14159</a:t>
            </a:r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180661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44" y="2155139"/>
            <a:ext cx="6444208" cy="34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467188" y="3068960"/>
            <a:ext cx="649944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混合变量类型使用出错</a:t>
            </a:r>
            <a:endParaRPr lang="en-US" altLang="zh-CN" kern="0" dirty="0" smtClean="0"/>
          </a:p>
          <a:p>
            <a:pPr lvl="1"/>
            <a:r>
              <a:rPr lang="en-US" altLang="zh-CN" kern="0" dirty="0" err="1" smtClean="0"/>
              <a:t>ivalue</a:t>
            </a:r>
            <a:r>
              <a:rPr lang="en-US" altLang="zh-CN" kern="0" dirty="0" smtClean="0"/>
              <a:t> = 123+</a:t>
            </a:r>
            <a:r>
              <a:rPr lang="zh-CN" altLang="en-US" kern="0" dirty="0" smtClean="0"/>
              <a:t>“</a:t>
            </a:r>
            <a:r>
              <a:rPr lang="en-US" altLang="zh-CN" kern="0" dirty="0" smtClean="0"/>
              <a:t>123</a:t>
            </a:r>
            <a:r>
              <a:rPr lang="zh-CN" altLang="en-US" kern="0" dirty="0" smtClean="0"/>
              <a:t>”</a:t>
            </a:r>
            <a:endParaRPr lang="en-US" altLang="zh-CN" kern="0" dirty="0" smtClean="0"/>
          </a:p>
          <a:p>
            <a:endParaRPr lang="zh-CN" altLang="en-US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85895" y="4509120"/>
            <a:ext cx="649944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混合变量类型使用</a:t>
            </a:r>
            <a:r>
              <a:rPr lang="zh-CN" altLang="en-US" dirty="0" smtClean="0">
                <a:sym typeface="Wingdings" pitchFamily="2" charset="2"/>
              </a:rPr>
              <a:t>转</a:t>
            </a:r>
            <a:r>
              <a:rPr lang="zh-CN" altLang="en-US" dirty="0">
                <a:sym typeface="Wingdings" pitchFamily="2" charset="2"/>
              </a:rPr>
              <a:t>化：</a:t>
            </a:r>
            <a:r>
              <a:rPr lang="en-US" altLang="zh-CN" dirty="0">
                <a:sym typeface="Wingdings" pitchFamily="2" charset="2"/>
              </a:rPr>
              <a:t> float ⇒ </a:t>
            </a:r>
            <a:r>
              <a:rPr lang="en-US" altLang="zh-CN" dirty="0" err="1">
                <a:sym typeface="Wingdings" pitchFamily="2" charset="2"/>
              </a:rPr>
              <a:t>int</a:t>
            </a:r>
            <a:r>
              <a:rPr lang="en-US" altLang="zh-CN" dirty="0">
                <a:sym typeface="Wingdings" pitchFamily="2" charset="2"/>
              </a:rPr>
              <a:t> ⇒ </a:t>
            </a:r>
            <a:r>
              <a:rPr lang="en-US" altLang="zh-CN" dirty="0" err="1">
                <a:sym typeface="Wingdings" pitchFamily="2" charset="2"/>
              </a:rPr>
              <a:t>bool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>
                <a:sym typeface="Wingdings" pitchFamily="2" charset="2"/>
              </a:rPr>
              <a:t>数据信息截</a:t>
            </a:r>
            <a:r>
              <a:rPr lang="zh-CN" altLang="en-US" dirty="0" smtClean="0">
                <a:sym typeface="Wingdings" pitchFamily="2" charset="2"/>
              </a:rPr>
              <a:t>断，潜在错误。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/>
              <a:t>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12.5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=〉12</a:t>
            </a:r>
            <a:endParaRPr lang="en-US" altLang="zh-CN" dirty="0"/>
          </a:p>
          <a:p>
            <a:pPr lvl="1"/>
            <a:endParaRPr lang="en-US" altLang="zh-CN" kern="0" dirty="0" smtClean="0"/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599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r>
              <a:rPr lang="zh-CN" altLang="en-US" dirty="0" smtClean="0"/>
              <a:t>除法在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2.x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3.x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" y="3861048"/>
            <a:ext cx="8828126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" y="836712"/>
            <a:ext cx="8033451" cy="28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7881" y="2060848"/>
            <a:ext cx="4664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对</a:t>
            </a:r>
            <a:r>
              <a:rPr lang="en-US" altLang="zh-CN" sz="2800" b="1" dirty="0" smtClean="0"/>
              <a:t>Python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2.x</a:t>
            </a:r>
            <a:r>
              <a:rPr lang="zh-CN" altLang="en-US" sz="2800" b="1" dirty="0" smtClean="0"/>
              <a:t>版本 当</a:t>
            </a:r>
            <a:r>
              <a:rPr lang="en-US" altLang="zh-CN" sz="2800" b="1" dirty="0" smtClean="0"/>
              <a:t>a/b</a:t>
            </a:r>
            <a:r>
              <a:rPr lang="zh-CN" altLang="en-US" sz="2800" b="1" dirty="0" smtClean="0"/>
              <a:t>同为整数时，</a:t>
            </a:r>
            <a:r>
              <a:rPr lang="en-US" altLang="zh-CN" sz="2800" b="1" dirty="0" smtClean="0"/>
              <a:t>a/b</a:t>
            </a:r>
            <a:r>
              <a:rPr lang="zh-CN" altLang="en-US" sz="2800" b="1" dirty="0" smtClean="0"/>
              <a:t>等价于</a:t>
            </a:r>
            <a:r>
              <a:rPr lang="en-US" altLang="zh-CN" sz="2800" b="1" dirty="0" smtClean="0"/>
              <a:t>a//b</a:t>
            </a:r>
            <a:r>
              <a:rPr lang="zh-CN" altLang="en-US" sz="2800" b="1" dirty="0" smtClean="0"/>
              <a:t>来处理以避免出错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02972" y="4869160"/>
            <a:ext cx="4664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对</a:t>
            </a:r>
            <a:r>
              <a:rPr lang="en-US" altLang="zh-CN" sz="2800" b="1" dirty="0" smtClean="0"/>
              <a:t>Python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3</a:t>
            </a:r>
            <a:r>
              <a:rPr lang="en-US" altLang="zh-CN" sz="2800" b="1" dirty="0" smtClean="0"/>
              <a:t>.x</a:t>
            </a:r>
            <a:r>
              <a:rPr lang="zh-CN" altLang="en-US" sz="2800" b="1" dirty="0" smtClean="0"/>
              <a:t>版本 当</a:t>
            </a:r>
            <a:r>
              <a:rPr lang="en-US" altLang="zh-CN" sz="2800" b="1" dirty="0" smtClean="0"/>
              <a:t>a/b</a:t>
            </a:r>
            <a:r>
              <a:rPr lang="zh-CN" altLang="en-US" sz="2800" b="1" dirty="0" smtClean="0"/>
              <a:t>同为整数时，</a:t>
            </a:r>
            <a:r>
              <a:rPr lang="en-US" altLang="zh-CN" sz="2800" b="1" dirty="0" smtClean="0"/>
              <a:t>a/b</a:t>
            </a:r>
            <a:r>
              <a:rPr lang="zh-CN" altLang="en-US" sz="2800" b="1" dirty="0" smtClean="0"/>
              <a:t>等价于</a:t>
            </a:r>
            <a:r>
              <a:rPr lang="en-US" altLang="zh-CN" sz="2800" b="1" dirty="0" smtClean="0"/>
              <a:t>a*1.0/b</a:t>
            </a:r>
            <a:r>
              <a:rPr lang="zh-CN" altLang="en-US" sz="2800" b="1" dirty="0" smtClean="0"/>
              <a:t>来处理以避免出错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4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</a:t>
            </a:r>
            <a:r>
              <a:rPr lang="zh-CN" altLang="en-US" dirty="0" smtClean="0"/>
              <a:t>解取整除和模运算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2176462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36994"/>
              </p:ext>
            </p:extLst>
          </p:nvPr>
        </p:nvGraphicFramePr>
        <p:xfrm>
          <a:off x="2699792" y="963713"/>
          <a:ext cx="6096000" cy="5561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表达式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猜想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运行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7/3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7//3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7%3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7/-3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-3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7//-3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-3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7%-3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-7//3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-3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29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-7%3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09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-7//-3</a:t>
                      </a:r>
                      <a:endParaRPr lang="zh-CN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-7%-3</a:t>
                      </a:r>
                      <a:endParaRPr lang="zh-CN" alt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-1</a:t>
                      </a:r>
                      <a:endParaRPr lang="zh-CN" alt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运</a:t>
            </a:r>
            <a:r>
              <a:rPr lang="zh-CN" altLang="zh-CN" dirty="0"/>
              <a:t>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综合例子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sz="2800" dirty="0"/>
              <a:t>设</a:t>
            </a:r>
            <a:r>
              <a:rPr lang="en-US" altLang="zh-CN" sz="2800" dirty="0"/>
              <a:t>a = 10; b = 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，则</a:t>
            </a:r>
            <a:endParaRPr lang="en-US" altLang="zh-CN" sz="2800" dirty="0" smtClean="0"/>
          </a:p>
          <a:p>
            <a:pPr lvl="2">
              <a:lnSpc>
                <a:spcPct val="110000"/>
              </a:lnSpc>
            </a:pPr>
            <a:r>
              <a:rPr lang="en-US" altLang="zh-CN" sz="2800" dirty="0" smtClean="0"/>
              <a:t>c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% b &lt; </a:t>
            </a:r>
            <a:r>
              <a:rPr lang="en-US" altLang="zh-CN" sz="2800" dirty="0" smtClean="0"/>
              <a:t>1 and a </a:t>
            </a:r>
            <a:r>
              <a:rPr lang="en-US" altLang="zh-CN" sz="2800" dirty="0"/>
              <a:t>/ b &gt; </a:t>
            </a:r>
            <a:r>
              <a:rPr lang="en-US" altLang="zh-CN" sz="2800" dirty="0" smtClean="0"/>
              <a:t>1</a:t>
            </a:r>
          </a:p>
          <a:p>
            <a:pPr lvl="1">
              <a:lnSpc>
                <a:spcPct val="11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若</a:t>
            </a:r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zh-CN" altLang="en-US" sz="2800" dirty="0">
                <a:solidFill>
                  <a:srgbClr val="000000"/>
                </a:solidFill>
              </a:rPr>
              <a:t>是数值</a:t>
            </a:r>
            <a:r>
              <a:rPr lang="zh-CN" altLang="en-US" sz="2800" dirty="0" smtClean="0">
                <a:solidFill>
                  <a:srgbClr val="000000"/>
                </a:solidFill>
              </a:rPr>
              <a:t>类型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zh-CN" altLang="en-US" sz="2800" dirty="0" smtClean="0">
                <a:solidFill>
                  <a:srgbClr val="000000"/>
                </a:solidFill>
              </a:rPr>
              <a:t>则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a</a:t>
            </a:r>
            <a:r>
              <a:rPr lang="en-US" altLang="zh-CN" sz="2800" dirty="0">
                <a:solidFill>
                  <a:srgbClr val="000000"/>
                </a:solidFill>
              </a:rPr>
              <a:t>==</a:t>
            </a:r>
            <a:r>
              <a:rPr lang="en-US" altLang="zh-CN" sz="2800" dirty="0" smtClean="0">
                <a:solidFill>
                  <a:srgbClr val="000000"/>
                </a:solidFill>
              </a:rPr>
              <a:t>1 or a</a:t>
            </a:r>
            <a:r>
              <a:rPr lang="en-US" altLang="zh-CN" sz="2800" dirty="0">
                <a:solidFill>
                  <a:srgbClr val="000000"/>
                </a:solidFill>
              </a:rPr>
              <a:t>!=</a:t>
            </a:r>
            <a:r>
              <a:rPr lang="en-US" altLang="zh-CN" sz="2800" dirty="0" smtClean="0">
                <a:solidFill>
                  <a:srgbClr val="000000"/>
                </a:solidFill>
              </a:rPr>
              <a:t>1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s-ES" sz="2800" dirty="0" smtClean="0"/>
              <a:t>设</a:t>
            </a:r>
            <a:r>
              <a:rPr lang="es-ES" altLang="zh-CN" sz="2800" dirty="0"/>
              <a:t>a = </a:t>
            </a:r>
            <a:r>
              <a:rPr lang="en-US" altLang="zh-CN" sz="2800" dirty="0" smtClean="0"/>
              <a:t>1</a:t>
            </a:r>
            <a:r>
              <a:rPr lang="es-ES" altLang="zh-CN" sz="2800" dirty="0" smtClean="0"/>
              <a:t>0</a:t>
            </a:r>
            <a:r>
              <a:rPr lang="zh-CN" altLang="es-ES" sz="2800" dirty="0" smtClean="0"/>
              <a:t>，</a:t>
            </a:r>
            <a:r>
              <a:rPr lang="zh-CN" altLang="en-US" sz="2800" dirty="0" smtClean="0"/>
              <a:t>则</a:t>
            </a:r>
            <a:endParaRPr lang="en-US" altLang="zh-CN" sz="2800" dirty="0" smtClean="0"/>
          </a:p>
          <a:p>
            <a:pPr lvl="2">
              <a:lnSpc>
                <a:spcPct val="110000"/>
              </a:lnSpc>
            </a:pPr>
            <a:r>
              <a:rPr lang="fr-FR" altLang="zh-CN" sz="2800" dirty="0" smtClean="0"/>
              <a:t>0&lt;a&lt;20</a:t>
            </a:r>
          </a:p>
          <a:p>
            <a:pPr lvl="2">
              <a:lnSpc>
                <a:spcPct val="110000"/>
              </a:lnSpc>
            </a:pPr>
            <a:r>
              <a:rPr lang="fr-FR" altLang="zh-CN" sz="2800" dirty="0" smtClean="0"/>
              <a:t>0&lt;a </a:t>
            </a:r>
            <a:r>
              <a:rPr lang="en-US" altLang="zh-CN" sz="2800" dirty="0" smtClean="0"/>
              <a:t>and</a:t>
            </a:r>
            <a:r>
              <a:rPr lang="fr-FR" altLang="zh-CN" sz="2800" dirty="0" smtClean="0"/>
              <a:t> a&lt;20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zh-CN" sz="2800" dirty="0" smtClean="0"/>
          </a:p>
          <a:p>
            <a:pPr lvl="2">
              <a:lnSpc>
                <a:spcPct val="110000"/>
              </a:lnSpc>
            </a:pPr>
            <a:endParaRPr lang="en-US" altLang="zh-CN" sz="2800" dirty="0" smtClean="0"/>
          </a:p>
          <a:p>
            <a:pPr lvl="1">
              <a:lnSpc>
                <a:spcPct val="110000"/>
              </a:lnSpc>
            </a:pPr>
            <a:endParaRPr lang="en-US" altLang="zh-CN" dirty="0">
              <a:latin typeface="楷体_GB2312" pitchFamily="49" charset="-122"/>
            </a:endParaRP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995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运算</a:t>
            </a:r>
            <a:r>
              <a:rPr lang="zh-CN" altLang="zh-CN" dirty="0"/>
              <a:t>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综合</a:t>
            </a:r>
            <a:r>
              <a:rPr lang="zh-CN" altLang="en-US" dirty="0" smtClean="0"/>
              <a:t>例子</a:t>
            </a:r>
            <a:endParaRPr lang="en-US" altLang="zh-CN" dirty="0"/>
          </a:p>
          <a:p>
            <a:pPr lvl="1"/>
            <a:r>
              <a:rPr lang="zh-CN" altLang="es-ES" sz="2800" dirty="0" smtClean="0"/>
              <a:t>设</a:t>
            </a:r>
            <a:r>
              <a:rPr lang="es-ES" altLang="zh-CN" sz="2800" dirty="0" smtClean="0"/>
              <a:t>c = 25</a:t>
            </a:r>
            <a:r>
              <a:rPr lang="zh-CN" altLang="es-ES" sz="2800" dirty="0" smtClean="0"/>
              <a:t>，则</a:t>
            </a:r>
            <a:endParaRPr lang="es-ES" altLang="zh-CN" sz="2800" dirty="0"/>
          </a:p>
          <a:p>
            <a:pPr lvl="2"/>
            <a:r>
              <a:rPr lang="pt-BR" altLang="zh-CN" sz="2800" dirty="0" smtClean="0"/>
              <a:t>a </a:t>
            </a:r>
            <a:r>
              <a:rPr lang="pt-BR" altLang="zh-CN" sz="2800" dirty="0"/>
              <a:t>= c / 10 % </a:t>
            </a:r>
            <a:r>
              <a:rPr lang="pt-BR" altLang="zh-CN" sz="2800" dirty="0" smtClean="0"/>
              <a:t>9</a:t>
            </a:r>
            <a:r>
              <a:rPr lang="zh-CN" altLang="en-US" sz="2800" dirty="0" smtClean="0"/>
              <a:t>                       </a:t>
            </a:r>
            <a:endParaRPr lang="pt-BR" altLang="zh-CN" sz="2800" dirty="0" smtClean="0"/>
          </a:p>
          <a:p>
            <a:pPr lvl="2"/>
            <a:r>
              <a:rPr lang="pt-BR" altLang="zh-CN" sz="2800" dirty="0" smtClean="0"/>
              <a:t>b </a:t>
            </a:r>
            <a:r>
              <a:rPr lang="pt-BR" altLang="zh-CN" sz="2800" dirty="0"/>
              <a:t>= a </a:t>
            </a:r>
            <a:r>
              <a:rPr lang="pt-BR" altLang="zh-CN" sz="2800" dirty="0" smtClean="0"/>
              <a:t>and (-</a:t>
            </a:r>
            <a:r>
              <a:rPr lang="pt-BR" altLang="zh-CN" sz="2800" dirty="0"/>
              <a:t>1</a:t>
            </a:r>
            <a:r>
              <a:rPr lang="pt-BR" altLang="zh-CN" sz="28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zh-CN" altLang="en-US" sz="2800" dirty="0"/>
              <a:t>设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= 2, b = 3, c = 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，则</a:t>
            </a:r>
            <a:endParaRPr lang="en-US" altLang="zh-CN" sz="2800" dirty="0" smtClean="0"/>
          </a:p>
          <a:p>
            <a:pPr lvl="2">
              <a:lnSpc>
                <a:spcPct val="110000"/>
              </a:lnSpc>
            </a:pPr>
            <a:r>
              <a:rPr lang="en-US" altLang="zh-CN" sz="2800" dirty="0"/>
              <a:t>a and b</a:t>
            </a:r>
          </a:p>
          <a:p>
            <a:pPr lvl="2">
              <a:lnSpc>
                <a:spcPct val="110000"/>
              </a:lnSpc>
            </a:pPr>
            <a:r>
              <a:rPr lang="en-US" altLang="zh-CN" sz="2800" dirty="0"/>
              <a:t>not a == 1 and  not b == 0</a:t>
            </a:r>
          </a:p>
          <a:p>
            <a:pPr lvl="2">
              <a:lnSpc>
                <a:spcPct val="110000"/>
              </a:lnSpc>
            </a:pPr>
            <a:r>
              <a:rPr lang="en-US" altLang="zh-CN" sz="2800" dirty="0" smtClean="0"/>
              <a:t>a </a:t>
            </a:r>
            <a:r>
              <a:rPr lang="en-US" altLang="zh-CN" sz="2800" dirty="0"/>
              <a:t>&lt; </a:t>
            </a:r>
            <a:r>
              <a:rPr lang="en-US" altLang="zh-CN" sz="2800" dirty="0" smtClean="0"/>
              <a:t>b and not c or 1</a:t>
            </a:r>
            <a:endParaRPr lang="en-US" altLang="zh-CN" sz="2800" dirty="0"/>
          </a:p>
          <a:p>
            <a:pPr lvl="2">
              <a:lnSpc>
                <a:spcPct val="110000"/>
              </a:lnSpc>
            </a:pPr>
            <a:r>
              <a:rPr lang="en-US" altLang="zh-CN" sz="2800" dirty="0" smtClean="0"/>
              <a:t>a or b </a:t>
            </a:r>
            <a:r>
              <a:rPr lang="en-US" altLang="zh-CN" sz="2800" dirty="0"/>
              <a:t>+ </a:t>
            </a:r>
            <a:r>
              <a:rPr lang="en-US" altLang="zh-CN" sz="2800" dirty="0" smtClean="0"/>
              <a:t>b and c </a:t>
            </a:r>
            <a:r>
              <a:rPr lang="en-US" altLang="zh-CN" sz="2800" dirty="0"/>
              <a:t>- </a:t>
            </a:r>
            <a:r>
              <a:rPr lang="en-US" altLang="zh-CN" sz="2800" dirty="0" smtClean="0"/>
              <a:t>a</a:t>
            </a:r>
            <a:endParaRPr lang="en-US" altLang="zh-CN" sz="2800" dirty="0"/>
          </a:p>
          <a:p>
            <a:pPr lvl="2"/>
            <a:endParaRPr lang="en-US" altLang="zh-CN" sz="2800" dirty="0"/>
          </a:p>
          <a:p>
            <a:pPr lvl="1"/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976176" y="4033897"/>
            <a:ext cx="11521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3</a:t>
            </a:r>
          </a:p>
          <a:p>
            <a:r>
              <a:rPr lang="en-US" altLang="zh-CN" sz="3200" b="1" dirty="0" smtClean="0">
                <a:solidFill>
                  <a:srgbClr val="0070C0"/>
                </a:solidFill>
              </a:rPr>
              <a:t>True</a:t>
            </a:r>
          </a:p>
          <a:p>
            <a:r>
              <a:rPr lang="en-US" altLang="zh-CN" sz="3200" b="1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6176" y="2060848"/>
            <a:ext cx="1152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altLang="zh-CN" sz="3200" b="1" dirty="0" smtClean="0">
                <a:solidFill>
                  <a:srgbClr val="0070C0"/>
                </a:solidFill>
              </a:rPr>
              <a:t>-1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</a:t>
            </a:r>
            <a:r>
              <a:rPr lang="zh-CN" altLang="en-US" dirty="0"/>
              <a:t>实</a:t>
            </a:r>
            <a:r>
              <a:rPr lang="zh-CN" altLang="en-US" dirty="0" smtClean="0"/>
              <a:t>世界</a:t>
            </a:r>
            <a:r>
              <a:rPr lang="en-US" altLang="zh-CN" dirty="0"/>
              <a:t>–</a:t>
            </a:r>
            <a:r>
              <a:rPr lang="zh-CN" altLang="en-US" dirty="0" smtClean="0"/>
              <a:t>数</a:t>
            </a:r>
            <a:r>
              <a:rPr lang="zh-CN" altLang="en-US" dirty="0"/>
              <a:t>据类型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183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1581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0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现实世界</a:t>
            </a:r>
            <a:r>
              <a:rPr lang="en-US" altLang="zh-CN" dirty="0"/>
              <a:t>–</a:t>
            </a:r>
            <a:r>
              <a:rPr lang="zh-CN" altLang="en-US" dirty="0"/>
              <a:t>数据类型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860196"/>
            <a:ext cx="4555232" cy="4119649"/>
          </a:xfrm>
        </p:spPr>
        <p:txBody>
          <a:bodyPr/>
          <a:lstStyle/>
          <a:p>
            <a:r>
              <a:rPr lang="zh-CN" altLang="en-US" dirty="0" smtClean="0"/>
              <a:t>品牌</a:t>
            </a:r>
            <a:r>
              <a:rPr lang="en-US" altLang="zh-CN" dirty="0" smtClean="0"/>
              <a:t>-&gt;Adidas</a:t>
            </a:r>
          </a:p>
          <a:p>
            <a:r>
              <a:rPr lang="zh-CN" altLang="en-US" dirty="0"/>
              <a:t>款</a:t>
            </a:r>
            <a:r>
              <a:rPr lang="zh-CN" altLang="en-US" dirty="0" smtClean="0"/>
              <a:t>式</a:t>
            </a:r>
            <a:r>
              <a:rPr lang="en-US" altLang="zh-CN" dirty="0" smtClean="0"/>
              <a:t>-&gt;F/M</a:t>
            </a:r>
          </a:p>
          <a:p>
            <a:r>
              <a:rPr lang="zh-CN" altLang="en-US" dirty="0" smtClean="0"/>
              <a:t>尺码</a:t>
            </a:r>
            <a:r>
              <a:rPr lang="en-US" altLang="zh-CN" dirty="0" smtClean="0"/>
              <a:t>-&gt;M</a:t>
            </a:r>
          </a:p>
          <a:p>
            <a:r>
              <a:rPr lang="zh-CN" altLang="en-US" dirty="0" smtClean="0"/>
              <a:t>规格</a:t>
            </a:r>
            <a:r>
              <a:rPr lang="en-US" altLang="zh-CN" dirty="0" smtClean="0"/>
              <a:t>-&gt;170/92A</a:t>
            </a:r>
          </a:p>
          <a:p>
            <a:r>
              <a:rPr lang="zh-CN" altLang="en-US" dirty="0"/>
              <a:t>价</a:t>
            </a:r>
            <a:r>
              <a:rPr lang="zh-CN" altLang="en-US" dirty="0" smtClean="0"/>
              <a:t>格</a:t>
            </a:r>
            <a:r>
              <a:rPr lang="en-US" altLang="zh-CN" dirty="0" smtClean="0"/>
              <a:t>-&gt;222.5</a:t>
            </a:r>
          </a:p>
          <a:p>
            <a:r>
              <a:rPr lang="zh-CN" altLang="en-US" dirty="0"/>
              <a:t>月销</a:t>
            </a:r>
            <a:r>
              <a:rPr lang="zh-CN" altLang="en-US" dirty="0" smtClean="0"/>
              <a:t>量</a:t>
            </a:r>
            <a:r>
              <a:rPr lang="en-US" altLang="zh-CN" dirty="0" smtClean="0"/>
              <a:t>-&gt;2000</a:t>
            </a:r>
          </a:p>
          <a:p>
            <a:r>
              <a:rPr lang="zh-CN" altLang="en-US" dirty="0" smtClean="0"/>
              <a:t>现货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014910"/>
            <a:ext cx="3620241" cy="328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75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现实世界</a:t>
            </a:r>
            <a:r>
              <a:rPr lang="en-US" altLang="zh-CN" dirty="0"/>
              <a:t>–</a:t>
            </a:r>
            <a:r>
              <a:rPr lang="zh-CN" altLang="en-US" dirty="0"/>
              <a:t>数据类型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8776" y="1628800"/>
            <a:ext cx="4555232" cy="411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品牌</a:t>
            </a:r>
            <a:r>
              <a:rPr lang="en-US" altLang="zh-CN" kern="0" dirty="0" smtClean="0"/>
              <a:t>-&gt;Adidas</a:t>
            </a:r>
          </a:p>
          <a:p>
            <a:r>
              <a:rPr lang="zh-CN" altLang="en-US" kern="0" dirty="0" smtClean="0"/>
              <a:t>款式</a:t>
            </a:r>
            <a:r>
              <a:rPr lang="en-US" altLang="zh-CN" kern="0" dirty="0" smtClean="0"/>
              <a:t>-&gt;F/M</a:t>
            </a:r>
          </a:p>
          <a:p>
            <a:r>
              <a:rPr lang="zh-CN" altLang="en-US" kern="0" dirty="0" smtClean="0"/>
              <a:t>尺码</a:t>
            </a:r>
            <a:r>
              <a:rPr lang="en-US" altLang="zh-CN" kern="0" dirty="0" smtClean="0"/>
              <a:t>-&gt;M</a:t>
            </a:r>
          </a:p>
          <a:p>
            <a:r>
              <a:rPr lang="zh-CN" altLang="en-US" kern="0" dirty="0" smtClean="0"/>
              <a:t>规格</a:t>
            </a:r>
            <a:r>
              <a:rPr lang="en-US" altLang="zh-CN" kern="0" dirty="0" smtClean="0"/>
              <a:t>-&gt;170/92A</a:t>
            </a:r>
          </a:p>
          <a:p>
            <a:r>
              <a:rPr lang="zh-CN" altLang="en-US" kern="0" dirty="0" smtClean="0"/>
              <a:t>价格</a:t>
            </a:r>
            <a:r>
              <a:rPr lang="en-US" altLang="zh-CN" kern="0" dirty="0" smtClean="0"/>
              <a:t>-&gt;222.5</a:t>
            </a:r>
          </a:p>
          <a:p>
            <a:r>
              <a:rPr lang="zh-CN" altLang="en-US" kern="0" dirty="0" smtClean="0"/>
              <a:t>月销量</a:t>
            </a:r>
            <a:r>
              <a:rPr lang="en-US" altLang="zh-CN" kern="0" dirty="0" smtClean="0"/>
              <a:t>-&gt;2000</a:t>
            </a:r>
          </a:p>
          <a:p>
            <a:r>
              <a:rPr lang="zh-CN" altLang="en-US" kern="0" dirty="0" smtClean="0"/>
              <a:t>现货</a:t>
            </a:r>
            <a:r>
              <a:rPr lang="en-US" altLang="zh-CN" kern="0" dirty="0" smtClean="0"/>
              <a:t>-&gt;</a:t>
            </a:r>
            <a:r>
              <a:rPr lang="zh-CN" altLang="en-US" kern="0" dirty="0" smtClean="0"/>
              <a:t>有</a:t>
            </a:r>
            <a:r>
              <a:rPr lang="en-US" altLang="zh-CN" kern="0" dirty="0" smtClean="0"/>
              <a:t>/</a:t>
            </a:r>
            <a:r>
              <a:rPr lang="zh-CN" altLang="en-US" kern="0" dirty="0" smtClean="0"/>
              <a:t>无</a:t>
            </a:r>
            <a:endParaRPr lang="en-US" altLang="zh-CN" kern="0" dirty="0" smtClean="0"/>
          </a:p>
          <a:p>
            <a:endParaRPr lang="zh-CN" altLang="en-US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53" y="1844824"/>
            <a:ext cx="5182022" cy="337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94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794" y="1412776"/>
            <a:ext cx="4195192" cy="3816424"/>
          </a:xfrm>
        </p:spPr>
        <p:txBody>
          <a:bodyPr/>
          <a:lstStyle/>
          <a:p>
            <a:r>
              <a:rPr lang="en-US" altLang="zh-CN" dirty="0"/>
              <a:t>&lt;type '</a:t>
            </a:r>
            <a:r>
              <a:rPr lang="en-US" altLang="zh-CN" dirty="0" err="1"/>
              <a:t>str</a:t>
            </a:r>
            <a:r>
              <a:rPr lang="en-US" altLang="zh-CN" dirty="0"/>
              <a:t>'&gt;</a:t>
            </a:r>
          </a:p>
          <a:p>
            <a:r>
              <a:rPr lang="en-US" altLang="zh-CN" dirty="0"/>
              <a:t>&lt;type '</a:t>
            </a:r>
            <a:r>
              <a:rPr lang="en-US" altLang="zh-CN" dirty="0" err="1"/>
              <a:t>str</a:t>
            </a:r>
            <a:r>
              <a:rPr lang="en-US" altLang="zh-CN" dirty="0"/>
              <a:t>'&gt;</a:t>
            </a:r>
          </a:p>
          <a:p>
            <a:r>
              <a:rPr lang="en-US" altLang="zh-CN" dirty="0"/>
              <a:t>&lt;type '</a:t>
            </a:r>
            <a:r>
              <a:rPr lang="en-US" altLang="zh-CN" dirty="0" err="1"/>
              <a:t>int</a:t>
            </a:r>
            <a:r>
              <a:rPr lang="en-US" altLang="zh-CN" dirty="0"/>
              <a:t>'&gt;</a:t>
            </a:r>
          </a:p>
          <a:p>
            <a:r>
              <a:rPr lang="en-US" altLang="zh-CN" dirty="0"/>
              <a:t>&lt;type 'float'&gt;</a:t>
            </a:r>
          </a:p>
          <a:p>
            <a:r>
              <a:rPr lang="en-US" altLang="zh-CN" dirty="0"/>
              <a:t>&lt;type '</a:t>
            </a:r>
            <a:r>
              <a:rPr lang="en-US" altLang="zh-CN" dirty="0" err="1"/>
              <a:t>int</a:t>
            </a:r>
            <a:r>
              <a:rPr lang="en-US" altLang="zh-CN" dirty="0"/>
              <a:t>'&gt;</a:t>
            </a:r>
          </a:p>
          <a:p>
            <a:r>
              <a:rPr lang="en-US" altLang="zh-CN" dirty="0"/>
              <a:t>&lt;type '</a:t>
            </a:r>
            <a:r>
              <a:rPr lang="en-US" altLang="zh-CN" dirty="0" err="1"/>
              <a:t>bool</a:t>
            </a:r>
            <a:r>
              <a:rPr lang="en-US" altLang="zh-CN" dirty="0" smtClean="0"/>
              <a:t>'&gt;</a:t>
            </a:r>
          </a:p>
          <a:p>
            <a:r>
              <a:rPr lang="en-US" altLang="zh-CN" dirty="0"/>
              <a:t>&lt;type '</a:t>
            </a:r>
            <a:r>
              <a:rPr lang="en-US" altLang="zh-CN" dirty="0" err="1"/>
              <a:t>bool</a:t>
            </a:r>
            <a:r>
              <a:rPr lang="en-US" altLang="zh-CN" dirty="0"/>
              <a:t>'&gt;</a:t>
            </a:r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3" y="1628800"/>
            <a:ext cx="475919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3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024betty_wave">
  <a:themeElements>
    <a:clrScheme name="024betty_wave 3">
      <a:dk1>
        <a:srgbClr val="000000"/>
      </a:dk1>
      <a:lt1>
        <a:srgbClr val="FFFFFF"/>
      </a:lt1>
      <a:dk2>
        <a:srgbClr val="003468"/>
      </a:dk2>
      <a:lt2>
        <a:srgbClr val="969696"/>
      </a:lt2>
      <a:accent1>
        <a:srgbClr val="99CC00"/>
      </a:accent1>
      <a:accent2>
        <a:srgbClr val="6699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5C8AE7"/>
      </a:accent6>
      <a:hlink>
        <a:srgbClr val="99CCFF"/>
      </a:hlink>
      <a:folHlink>
        <a:srgbClr val="CCFFFF"/>
      </a:folHlink>
    </a:clrScheme>
    <a:fontScheme name="024betty_wav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24betty_wave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99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2D597A"/>
        </a:accent6>
        <a:hlink>
          <a:srgbClr val="66CAE2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8A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3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99CC00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5C8AE7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4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CCCC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024betty_wave</Template>
  <TotalTime>3296</TotalTime>
  <Words>3265</Words>
  <Application>Microsoft Office PowerPoint</Application>
  <PresentationFormat>On-screen Show (4:3)</PresentationFormat>
  <Paragraphs>601</Paragraphs>
  <Slides>58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024betty_wave</vt:lpstr>
      <vt:lpstr>数据类型、运算符与表达式</vt:lpstr>
      <vt:lpstr>回顾上一节</vt:lpstr>
      <vt:lpstr>练习输入语句</vt:lpstr>
      <vt:lpstr>变量与内存关系</vt:lpstr>
      <vt:lpstr>主要内容</vt:lpstr>
      <vt:lpstr>现实世界–数据类型 </vt:lpstr>
      <vt:lpstr>现实世界–数据类型 </vt:lpstr>
      <vt:lpstr>现实世界–数据类型 </vt:lpstr>
      <vt:lpstr>数据类型 </vt:lpstr>
      <vt:lpstr>五种基本数值数据类型</vt:lpstr>
      <vt:lpstr>PowerPoint Presentation</vt:lpstr>
      <vt:lpstr>强制类型转换</vt:lpstr>
      <vt:lpstr>现实世界–算术运算 </vt:lpstr>
      <vt:lpstr>算术运算符</vt:lpstr>
      <vt:lpstr>PowerPoint Presentation</vt:lpstr>
      <vt:lpstr>表达式</vt:lpstr>
      <vt:lpstr>算术运算符</vt:lpstr>
      <vt:lpstr>PowerPoint Presentation</vt:lpstr>
      <vt:lpstr>扩展赋值运算符</vt:lpstr>
      <vt:lpstr>PowerPoint Presentation</vt:lpstr>
      <vt:lpstr>PowerPoint Presentation</vt:lpstr>
      <vt:lpstr>math 模块</vt:lpstr>
      <vt:lpstr>math包的常用函数 – 常数</vt:lpstr>
      <vt:lpstr>Python的数学函数</vt:lpstr>
      <vt:lpstr>math包的常用函数 – 数值函数 </vt:lpstr>
      <vt:lpstr>math包的常用函数 – 三角函数 </vt:lpstr>
      <vt:lpstr>math包的常用函数 – 幂对数函数 </vt:lpstr>
      <vt:lpstr>Python的数学库</vt:lpstr>
      <vt:lpstr>现实世界–关系运算 </vt:lpstr>
      <vt:lpstr>现实世界–关系运算 </vt:lpstr>
      <vt:lpstr>关系运算符</vt:lpstr>
      <vt:lpstr>关系运算符</vt:lpstr>
      <vt:lpstr>PowerPoint Presentation</vt:lpstr>
      <vt:lpstr>现实世界–逻辑运算 </vt:lpstr>
      <vt:lpstr>PowerPoint Presentation</vt:lpstr>
      <vt:lpstr>PowerPoint Presentation</vt:lpstr>
      <vt:lpstr>数据类型 – 布尔型</vt:lpstr>
      <vt:lpstr>PowerPoint Presentation</vt:lpstr>
      <vt:lpstr>数据类型 – 布尔型</vt:lpstr>
      <vt:lpstr>PowerPoint Presentation</vt:lpstr>
      <vt:lpstr>数据类型 – 布尔型</vt:lpstr>
      <vt:lpstr>PowerPoint Presentation</vt:lpstr>
      <vt:lpstr>运算符总结</vt:lpstr>
      <vt:lpstr>运算符总结</vt:lpstr>
      <vt:lpstr>运算符优先级</vt:lpstr>
      <vt:lpstr>运算符优先级</vt:lpstr>
      <vt:lpstr>运算符优先级</vt:lpstr>
      <vt:lpstr>PowerPoint Presentation</vt:lpstr>
      <vt:lpstr>PowerPoint Presentation</vt:lpstr>
      <vt:lpstr>PowerPoint Presentation</vt:lpstr>
      <vt:lpstr>PowerPoint Presentation</vt:lpstr>
      <vt:lpstr>Thank you</vt:lpstr>
      <vt:lpstr>关系运算符</vt:lpstr>
      <vt:lpstr>PowerPoint Presentation</vt:lpstr>
      <vt:lpstr>/除法在Python 2.x和3.x的区别</vt:lpstr>
      <vt:lpstr>理解取整除和模运算</vt:lpstr>
      <vt:lpstr>运算符</vt:lpstr>
      <vt:lpstr>运算符</vt:lpstr>
    </vt:vector>
  </TitlesOfParts>
  <Company>www.hit.edu.cn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程序设计的基础知识</dc:title>
  <dc:creator>哈尔滨工业大学</dc:creator>
  <cp:lastModifiedBy>dell</cp:lastModifiedBy>
  <cp:revision>383</cp:revision>
  <dcterms:created xsi:type="dcterms:W3CDTF">2013-03-18T05:12:46Z</dcterms:created>
  <dcterms:modified xsi:type="dcterms:W3CDTF">2014-10-10T11:54:14Z</dcterms:modified>
</cp:coreProperties>
</file>