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4"/>
  </p:notesMasterIdLst>
  <p:handoutMasterIdLst>
    <p:handoutMasterId r:id="rId35"/>
  </p:handoutMasterIdLst>
  <p:sldIdLst>
    <p:sldId id="283" r:id="rId2"/>
    <p:sldId id="441" r:id="rId3"/>
    <p:sldId id="365" r:id="rId4"/>
    <p:sldId id="380" r:id="rId5"/>
    <p:sldId id="439" r:id="rId6"/>
    <p:sldId id="440" r:id="rId7"/>
    <p:sldId id="381" r:id="rId8"/>
    <p:sldId id="379" r:id="rId9"/>
    <p:sldId id="418" r:id="rId10"/>
    <p:sldId id="419" r:id="rId11"/>
    <p:sldId id="420" r:id="rId12"/>
    <p:sldId id="421" r:id="rId13"/>
    <p:sldId id="422" r:id="rId14"/>
    <p:sldId id="423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16" r:id="rId29"/>
    <p:sldId id="378" r:id="rId30"/>
    <p:sldId id="395" r:id="rId31"/>
    <p:sldId id="284" r:id="rId32"/>
    <p:sldId id="417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81" autoAdjust="0"/>
    <p:restoredTop sz="96980" autoAdjust="0"/>
  </p:normalViewPr>
  <p:slideViewPr>
    <p:cSldViewPr snapToObjects="1">
      <p:cViewPr>
        <p:scale>
          <a:sx n="70" d="100"/>
          <a:sy n="70" d="100"/>
        </p:scale>
        <p:origin x="-1224" y="-96"/>
      </p:cViewPr>
      <p:guideLst>
        <p:guide orient="horz" pos="73"/>
        <p:guide orient="horz" pos="3612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8A58-27F2-442B-B168-04A12BA5E715}" type="datetimeFigureOut">
              <a:rPr lang="zh-CN" altLang="en-US" smtClean="0"/>
              <a:t>2014-10-15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7ABA-50B6-4311-B04A-E148B14A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选择问题如果让计算机来执行，怎么来实现？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7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elif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：</a:t>
            </a:r>
            <a:r>
              <a:rPr lang="en-US" altLang="zh-CN" baseline="0" dirty="0" smtClean="0"/>
              <a:t>if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总结选择问题的特点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7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如何表述这个问题，语言可能有歧义。不够简单</a:t>
            </a:r>
            <a:r>
              <a:rPr lang="en-US" altLang="zh-CN" dirty="0" smtClean="0"/>
              <a:t>\</a:t>
            </a:r>
            <a:r>
              <a:rPr lang="zh-CN" altLang="en-US" dirty="0" smtClean="0"/>
              <a:t>直观</a:t>
            </a:r>
            <a:r>
              <a:rPr lang="en-US" altLang="zh-CN" dirty="0" smtClean="0"/>
              <a:t>\</a:t>
            </a:r>
            <a:r>
              <a:rPr lang="zh-CN" altLang="en-US" dirty="0" smtClean="0"/>
              <a:t>清晰，流程图恰好解决这一个问题。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1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代替使用自然语言来描述问题求解的步骤。流程图是程序设计最基本但是又十分重要的方法。希望同学在今后的学习中养成好的习惯</a:t>
            </a:r>
            <a:endParaRPr lang="en-US" altLang="zh-CN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问题求解前先进行流程图分析，理清思路后再编写代码，这会事半功倍。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34C0-7DC6-42E0-AC2B-2C54D8044D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7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同学们要理解、掌握这几个符号的含义，熟练地使用它们进行问题求解步骤分析。一般来说，流程图画清楚了，就可以直接转换成代码。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06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 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个部分构成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标识符 布尔表达式 真值语句 </a:t>
            </a:r>
            <a:r>
              <a:rPr lang="en-US" altLang="zh-CN" dirty="0" smtClean="0"/>
              <a:t>else</a:t>
            </a:r>
            <a:r>
              <a:rPr lang="zh-CN" altLang="en-US" baseline="0" dirty="0" smtClean="0"/>
              <a:t>标识符 假值语句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3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8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微软雅黑" pitchFamily="34" charset="-122"/>
              </a:rPr>
              <a:t>程序</a:t>
            </a:r>
            <a:r>
              <a:rPr lang="zh-CN" altLang="en-US" dirty="0" smtClean="0">
                <a:ea typeface="微软雅黑" pitchFamily="34" charset="-122"/>
              </a:rPr>
              <a:t>控制结构与流程图（</a:t>
            </a:r>
            <a:r>
              <a:rPr lang="en-US" altLang="zh-CN" dirty="0" smtClean="0">
                <a:ea typeface="微软雅黑" pitchFamily="34" charset="-122"/>
              </a:rPr>
              <a:t>1</a:t>
            </a:r>
            <a:r>
              <a:rPr lang="zh-CN" altLang="en-US" dirty="0" smtClean="0">
                <a:ea typeface="微软雅黑" pitchFamily="34" charset="-122"/>
              </a:rPr>
              <a:t>）</a:t>
            </a:r>
            <a:endParaRPr lang="ko-KR" altLang="en-US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3600" b="0" dirty="0" smtClean="0">
                <a:ea typeface="굴림" pitchFamily="50" charset="-127"/>
              </a:rPr>
              <a:t>袁永峰</a:t>
            </a:r>
            <a:endParaRPr lang="en-US" altLang="zh-CN" sz="3600" b="0" dirty="0" smtClean="0">
              <a:ea typeface="굴림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endParaRPr lang="en-US" altLang="zh-CN" sz="3600" b="0" dirty="0" smtClean="0">
              <a:ea typeface="굴림" pitchFamily="50" charset="-127"/>
            </a:endParaRPr>
          </a:p>
          <a:p>
            <a:pPr marL="0" indent="0" algn="ctr">
              <a:buFont typeface="Wingdings" pitchFamily="2" charset="2"/>
              <a:buNone/>
            </a:pPr>
            <a:fld id="{BD631437-4752-4689-BF34-1264CCEFDE5A}" type="datetime3">
              <a:rPr lang="zh-CN" altLang="en-US" b="0" smtClean="0">
                <a:ea typeface="굴림" pitchFamily="50" charset="-127"/>
              </a:rPr>
              <a:t>2014年10月15日星期三</a:t>
            </a:fld>
            <a:endParaRPr lang="ko-KR" altLang="en-US" sz="3600" b="0" dirty="0"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穿哪件衣服好看？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买哪个口味的冰激凌好吃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上哪个大学好？学哪个专业好？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选择问题的特点：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</a:t>
            </a:r>
            <a:r>
              <a:rPr lang="zh-CN" altLang="en-US" sz="36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满足特定</a:t>
            </a:r>
            <a:r>
              <a:rPr lang="zh-CN" altLang="en-US" sz="3600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后，执行相应的</a:t>
            </a: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</a:t>
            </a:r>
            <a:r>
              <a:rPr lang="zh-CN" altLang="en-US" sz="2400" dirty="0" smtClean="0"/>
              <a:t>。</a:t>
            </a:r>
            <a:endParaRPr lang="zh-CN" altLang="en-US" sz="18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627784" y="1772816"/>
            <a:ext cx="720080" cy="0"/>
          </a:xfrm>
          <a:prstGeom prst="line">
            <a:avLst/>
          </a:prstGeom>
          <a:ln w="5080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4067944" y="2492896"/>
            <a:ext cx="720080" cy="0"/>
          </a:xfrm>
          <a:prstGeom prst="line">
            <a:avLst/>
          </a:prstGeom>
          <a:ln w="5080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2451602" y="3284984"/>
            <a:ext cx="720080" cy="0"/>
          </a:xfrm>
          <a:prstGeom prst="line">
            <a:avLst/>
          </a:prstGeom>
          <a:ln w="5080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4932040" y="3269484"/>
            <a:ext cx="720080" cy="0"/>
          </a:xfrm>
          <a:prstGeom prst="line">
            <a:avLst/>
          </a:prstGeom>
          <a:ln w="5080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755576" y="1787345"/>
            <a:ext cx="504056" cy="0"/>
          </a:xfrm>
          <a:prstGeom prst="line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798738" y="2492896"/>
            <a:ext cx="504056" cy="0"/>
          </a:xfrm>
          <a:prstGeom prst="line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755576" y="3269484"/>
            <a:ext cx="504056" cy="0"/>
          </a:xfrm>
          <a:prstGeom prst="line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3347864" y="3284984"/>
            <a:ext cx="504056" cy="0"/>
          </a:xfrm>
          <a:prstGeom prst="line">
            <a:avLst/>
          </a:prstGeom>
          <a:ln w="508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统计所有考试合格的人数。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问题：（所有）人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条件：</a:t>
            </a:r>
            <a:r>
              <a:rPr lang="zh-CN" altLang="en-US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合格 </a:t>
            </a:r>
            <a:r>
              <a:rPr lang="en-US" altLang="zh-CN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分数</a:t>
            </a:r>
            <a:r>
              <a:rPr lang="en-US" altLang="zh-CN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&gt;=60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作：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统计 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计数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2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程序流程图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zh-CN" altLang="en-US" dirty="0" smtClean="0"/>
              <a:t>流程图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以简单的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图形符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号来表达问题解决</a:t>
            </a:r>
            <a:r>
              <a:rPr lang="zh-CN" altLang="en-US" dirty="0" smtClean="0">
                <a:solidFill>
                  <a:srgbClr val="000000"/>
                </a:solidFill>
                <a:cs typeface="Times New Roman" pitchFamily="18" charset="0"/>
              </a:rPr>
              <a:t>步骤的示意图，亦称为框图。</a:t>
            </a:r>
            <a:endParaRPr lang="en-US" altLang="zh-CN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en-US" altLang="zh-CN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dirty="0" smtClean="0">
                <a:solidFill>
                  <a:srgbClr val="FF0000"/>
                </a:solidFill>
              </a:rPr>
              <a:t> 流程图</a:t>
            </a:r>
            <a:r>
              <a:rPr lang="zh-CN" altLang="en-US" dirty="0" smtClean="0">
                <a:solidFill>
                  <a:srgbClr val="FF0000"/>
                </a:solidFill>
              </a:rPr>
              <a:t>是问题求解的最</a:t>
            </a:r>
            <a:r>
              <a:rPr lang="zh-CN" altLang="en-US" dirty="0">
                <a:solidFill>
                  <a:srgbClr val="FF0000"/>
                </a:solidFill>
              </a:rPr>
              <a:t>基本、最重要</a:t>
            </a:r>
            <a:r>
              <a:rPr lang="zh-CN" altLang="en-US" dirty="0" smtClean="0">
                <a:solidFill>
                  <a:srgbClr val="FF0000"/>
                </a:solidFill>
              </a:rPr>
              <a:t>的程序分</a:t>
            </a:r>
            <a:r>
              <a:rPr lang="zh-CN" altLang="en-US" dirty="0">
                <a:solidFill>
                  <a:srgbClr val="FF0000"/>
                </a:solidFill>
              </a:rPr>
              <a:t>析</a:t>
            </a:r>
            <a:r>
              <a:rPr lang="zh-CN" altLang="en-US" dirty="0" smtClean="0">
                <a:solidFill>
                  <a:srgbClr val="FF0000"/>
                </a:solidFill>
              </a:rPr>
              <a:t>技术</a:t>
            </a:r>
            <a:endParaRPr lang="en-US" altLang="zh-CN" dirty="0">
              <a:solidFill>
                <a:srgbClr val="000000"/>
              </a:solidFill>
              <a:latin typeface="Arial" charset="0"/>
              <a:ea typeface="方正书宋简体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常用流程图</a:t>
            </a:r>
            <a:r>
              <a:rPr lang="zh-CN" altLang="en-US" dirty="0"/>
              <a:t>图</a:t>
            </a:r>
            <a:r>
              <a:rPr lang="zh-CN" altLang="en-US" dirty="0" smtClean="0"/>
              <a:t>形符号</a:t>
            </a:r>
            <a:endParaRPr lang="zh-CN" altLang="en-US" dirty="0">
              <a:solidFill>
                <a:srgbClr val="000000"/>
              </a:solidFill>
              <a:latin typeface="Arial" charset="0"/>
              <a:ea typeface="方正书宋简体" pitchFamily="65" charset="-122"/>
              <a:cs typeface="Times New Roman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11854" y="4340324"/>
            <a:ext cx="8229600" cy="1104900"/>
            <a:chOff x="1591" y="3368"/>
            <a:chExt cx="7876" cy="105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591" y="3524"/>
              <a:ext cx="882" cy="416"/>
            </a:xfrm>
            <a:prstGeom prst="flowChartTermina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956" y="3524"/>
              <a:ext cx="1008" cy="416"/>
            </a:xfrm>
            <a:prstGeom prst="flowChartInputOutpu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531" y="3524"/>
              <a:ext cx="819" cy="416"/>
            </a:xfrm>
            <a:prstGeom prst="flowChartProcess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6001" y="3368"/>
              <a:ext cx="945" cy="624"/>
            </a:xfrm>
            <a:prstGeom prst="diamond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471" y="3680"/>
              <a:ext cx="8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941" y="3644"/>
              <a:ext cx="210" cy="21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696" y="4112"/>
              <a:ext cx="73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起止框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851" y="4112"/>
              <a:ext cx="1155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lang="en-US" altLang="zh-CN" sz="120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输出框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635" y="4112"/>
              <a:ext cx="73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处理框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106" y="4112"/>
              <a:ext cx="73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判断框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471" y="4112"/>
              <a:ext cx="73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流程线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31" y="4112"/>
              <a:ext cx="73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1200">
                  <a:latin typeface="微软雅黑" pitchFamily="34" charset="-122"/>
                  <a:ea typeface="微软雅黑" pitchFamily="34" charset="-122"/>
                </a:rPr>
                <a:t>连接符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60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程</a:t>
            </a:r>
            <a:r>
              <a:rPr lang="zh-CN" altLang="en-US" dirty="0"/>
              <a:t>序流程图</a:t>
            </a:r>
          </a:p>
        </p:txBody>
      </p:sp>
      <p:graphicFrame>
        <p:nvGraphicFramePr>
          <p:cNvPr id="4" name="Group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490495"/>
              </p:ext>
            </p:extLst>
          </p:nvPr>
        </p:nvGraphicFramePr>
        <p:xfrm>
          <a:off x="250825" y="1322157"/>
          <a:ext cx="8686800" cy="4483107"/>
        </p:xfrm>
        <a:graphic>
          <a:graphicData uri="http://schemas.openxmlformats.org/drawingml/2006/table">
            <a:tbl>
              <a:tblPr/>
              <a:tblGrid>
                <a:gridCol w="1825625"/>
                <a:gridCol w="1447800"/>
                <a:gridCol w="5413375"/>
              </a:tblGrid>
              <a:tr h="518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  号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含   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起止框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标准流程的开始与结束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处理框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程序要执行的处理操作 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判断框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判断条件是否成立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档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框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以文件的方式输入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流程线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表示算法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程序执行的方向与顺序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输入输出框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表示数据的输入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输出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关联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同一流程图中从一个进程到另一个进程的交叉引用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87"/>
          <p:cNvSpPr>
            <a:spLocks noChangeArrowheads="1"/>
          </p:cNvSpPr>
          <p:nvPr/>
        </p:nvSpPr>
        <p:spPr bwMode="auto">
          <a:xfrm>
            <a:off x="669925" y="1928582"/>
            <a:ext cx="992188" cy="373063"/>
          </a:xfrm>
          <a:prstGeom prst="flowChartTerminator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zh-CN">
              <a:latin typeface="Verdana" pitchFamily="34" charset="0"/>
            </a:endParaRPr>
          </a:p>
        </p:txBody>
      </p:sp>
      <p:sp>
        <p:nvSpPr>
          <p:cNvPr id="6" name="Rectangle 110"/>
          <p:cNvSpPr>
            <a:spLocks noChangeArrowheads="1"/>
          </p:cNvSpPr>
          <p:nvPr/>
        </p:nvSpPr>
        <p:spPr bwMode="auto">
          <a:xfrm>
            <a:off x="741363" y="2474682"/>
            <a:ext cx="8636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14"/>
          <p:cNvSpPr>
            <a:spLocks noChangeArrowheads="1"/>
          </p:cNvSpPr>
          <p:nvPr/>
        </p:nvSpPr>
        <p:spPr bwMode="auto">
          <a:xfrm>
            <a:off x="827088" y="3612920"/>
            <a:ext cx="647700" cy="431800"/>
          </a:xfrm>
          <a:prstGeom prst="flowChartDocumen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15"/>
          <p:cNvSpPr>
            <a:spLocks noChangeArrowheads="1"/>
          </p:cNvSpPr>
          <p:nvPr/>
        </p:nvSpPr>
        <p:spPr bwMode="auto">
          <a:xfrm>
            <a:off x="741363" y="3008082"/>
            <a:ext cx="865187" cy="503238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16"/>
          <p:cNvSpPr>
            <a:spLocks noChangeShapeType="1"/>
          </p:cNvSpPr>
          <p:nvPr/>
        </p:nvSpPr>
        <p:spPr bwMode="auto">
          <a:xfrm>
            <a:off x="755650" y="4374920"/>
            <a:ext cx="863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17"/>
          <p:cNvSpPr>
            <a:spLocks noChangeArrowheads="1"/>
          </p:cNvSpPr>
          <p:nvPr/>
        </p:nvSpPr>
        <p:spPr bwMode="auto">
          <a:xfrm>
            <a:off x="741363" y="4778145"/>
            <a:ext cx="792162" cy="360362"/>
          </a:xfrm>
          <a:prstGeom prst="flowChartInputOutpu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45"/>
          <p:cNvSpPr>
            <a:spLocks noChangeArrowheads="1"/>
          </p:cNvSpPr>
          <p:nvPr/>
        </p:nvSpPr>
        <p:spPr bwMode="auto">
          <a:xfrm>
            <a:off x="884238" y="5311545"/>
            <a:ext cx="431800" cy="431800"/>
          </a:xfrm>
          <a:prstGeom prst="flowChartConnector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15"/>
          <p:cNvSpPr>
            <a:spLocks noChangeArrowheads="1"/>
          </p:cNvSpPr>
          <p:nvPr/>
        </p:nvSpPr>
        <p:spPr bwMode="auto">
          <a:xfrm>
            <a:off x="6205451" y="2215042"/>
            <a:ext cx="2913369" cy="945839"/>
          </a:xfrm>
          <a:prstGeom prst="flowChartDecision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dirty="0" smtClean="0"/>
              <a:t>分数</a:t>
            </a:r>
            <a:r>
              <a:rPr lang="en-US" altLang="zh-CN" sz="2800" dirty="0" smtClean="0"/>
              <a:t> &gt;= 60</a:t>
            </a:r>
            <a:endParaRPr lang="en-US" altLang="zh-CN" sz="2800" dirty="0"/>
          </a:p>
        </p:txBody>
      </p:sp>
      <p:cxnSp>
        <p:nvCxnSpPr>
          <p:cNvPr id="7" name="直接箭头连接符 56"/>
          <p:cNvCxnSpPr>
            <a:endCxn id="6" idx="0"/>
          </p:cNvCxnSpPr>
          <p:nvPr/>
        </p:nvCxnSpPr>
        <p:spPr bwMode="auto">
          <a:xfrm>
            <a:off x="7662135" y="1876056"/>
            <a:ext cx="1" cy="3389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56"/>
          <p:cNvCxnSpPr/>
          <p:nvPr/>
        </p:nvCxnSpPr>
        <p:spPr bwMode="auto">
          <a:xfrm>
            <a:off x="7604281" y="4192842"/>
            <a:ext cx="0" cy="48854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6" idx="1"/>
          </p:cNvCxnSpPr>
          <p:nvPr/>
        </p:nvCxnSpPr>
        <p:spPr bwMode="auto">
          <a:xfrm flipH="1">
            <a:off x="5226655" y="2687962"/>
            <a:ext cx="97879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228084" y="2685526"/>
            <a:ext cx="0" cy="17661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226655" y="4437112"/>
            <a:ext cx="2377626" cy="1685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5641455" y="2687962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F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27112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统计所有考试合格的人数。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问题：（所有）人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条件：</a:t>
            </a:r>
            <a:r>
              <a:rPr lang="zh-CN" altLang="en-US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合格 </a:t>
            </a:r>
            <a:r>
              <a:rPr lang="en-US" altLang="zh-CN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分数</a:t>
            </a:r>
            <a:r>
              <a:rPr lang="en-US" altLang="zh-CN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&gt;=60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作：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统计 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计数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7645164" y="3047928"/>
            <a:ext cx="698879" cy="5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72000" rIns="18000" bIns="1080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10"/>
              <p:cNvSpPr>
                <a:spLocks noChangeArrowheads="1"/>
              </p:cNvSpPr>
              <p:nvPr/>
            </p:nvSpPr>
            <p:spPr bwMode="auto">
              <a:xfrm>
                <a:off x="6340334" y="3505568"/>
                <a:ext cx="2481692" cy="68727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/>
                          <a:ea typeface="微软雅黑" pitchFamily="34" charset="-122"/>
                        </a:rPr>
                        <m:t>计数</m:t>
                      </m:r>
                      <m:r>
                        <a:rPr lang="en-US" altLang="zh-CN" sz="2800" b="1" i="1" smtClean="0">
                          <a:latin typeface="Cambria Math"/>
                          <a:ea typeface="微软雅黑" pitchFamily="34" charset="-122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/>
                          <a:ea typeface="微软雅黑" pitchFamily="34" charset="-122"/>
                        </a:rPr>
                        <m:t>𝟏</m:t>
                      </m:r>
                    </m:oMath>
                  </m:oMathPara>
                </a14:m>
                <a:endParaRPr lang="en-US" altLang="zh-CN" sz="2800" b="1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0334" y="3505568"/>
                <a:ext cx="2481692" cy="6872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56"/>
          <p:cNvCxnSpPr/>
          <p:nvPr/>
        </p:nvCxnSpPr>
        <p:spPr bwMode="auto">
          <a:xfrm>
            <a:off x="7651394" y="3180230"/>
            <a:ext cx="0" cy="3389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程</a:t>
            </a:r>
            <a:r>
              <a:rPr lang="zh-CN" altLang="en-US" dirty="0"/>
              <a:t>序流程图</a:t>
            </a:r>
          </a:p>
        </p:txBody>
      </p:sp>
    </p:spTree>
    <p:extLst>
      <p:ext uri="{BB962C8B-B14F-4D97-AF65-F5344CB8AC3E}">
        <p14:creationId xmlns:p14="http://schemas.microsoft.com/office/powerpoint/2010/main" val="36119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选择（分支）结构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921285"/>
            <a:ext cx="4483224" cy="2476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zh-CN" dirty="0">
                <a:solidFill>
                  <a:srgbClr val="FF0000"/>
                </a:solidFill>
              </a:rPr>
              <a:t> g</a:t>
            </a:r>
            <a:r>
              <a:rPr lang="en-US" altLang="zh-CN" dirty="0" smtClean="0">
                <a:solidFill>
                  <a:srgbClr val="FF0000"/>
                </a:solidFill>
              </a:rPr>
              <a:t>rade &gt;=60</a:t>
            </a:r>
            <a:r>
              <a:rPr lang="en-US" altLang="zh-CN" dirty="0"/>
              <a:t>:</a:t>
            </a:r>
          </a:p>
          <a:p>
            <a:pPr marL="0" lvl="1" indent="0">
              <a:buClr>
                <a:schemeClr val="hlink"/>
              </a:buClr>
              <a:buSzTx/>
              <a:buNone/>
            </a:pPr>
            <a:r>
              <a:rPr lang="en-US" altLang="zh-CN" sz="2800" b="1" dirty="0" smtClean="0">
                <a:cs typeface="+mn-cs"/>
              </a:rPr>
              <a:t>	count </a:t>
            </a:r>
            <a:r>
              <a:rPr lang="en-US" altLang="zh-CN" sz="2800" b="1" dirty="0">
                <a:cs typeface="+mn-cs"/>
              </a:rPr>
              <a:t>= count + 1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zh-CN" sz="2800" b="1" dirty="0">
                <a:cs typeface="+mn-cs"/>
              </a:rPr>
              <a:t>	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+mn-cs"/>
              </a:rPr>
              <a:t>pass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265" y="1686099"/>
            <a:ext cx="3892165" cy="2805326"/>
            <a:chOff x="299538" y="3102316"/>
            <a:chExt cx="3892165" cy="2805326"/>
          </a:xfrm>
        </p:grpSpPr>
        <p:sp>
          <p:nvSpPr>
            <p:cNvPr id="4" name="AutoShape 115"/>
            <p:cNvSpPr>
              <a:spLocks noChangeArrowheads="1"/>
            </p:cNvSpPr>
            <p:nvPr/>
          </p:nvSpPr>
          <p:spPr bwMode="auto">
            <a:xfrm>
              <a:off x="1278334" y="3441302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dirty="0" smtClean="0"/>
                <a:t>分数</a:t>
              </a:r>
              <a:r>
                <a:rPr lang="en-US" altLang="zh-CN" sz="2800" dirty="0" smtClean="0"/>
                <a:t> &gt;= 60</a:t>
              </a:r>
              <a:endParaRPr lang="en-US" altLang="zh-CN" sz="2800" dirty="0"/>
            </a:p>
          </p:txBody>
        </p:sp>
        <p:cxnSp>
          <p:nvCxnSpPr>
            <p:cNvPr id="5" name="直接箭头连接符 56"/>
            <p:cNvCxnSpPr>
              <a:endCxn id="4" idx="0"/>
            </p:cNvCxnSpPr>
            <p:nvPr/>
          </p:nvCxnSpPr>
          <p:spPr bwMode="auto">
            <a:xfrm>
              <a:off x="2735018" y="3102316"/>
              <a:ext cx="1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箭头连接符 56"/>
            <p:cNvCxnSpPr/>
            <p:nvPr/>
          </p:nvCxnSpPr>
          <p:spPr bwMode="auto">
            <a:xfrm>
              <a:off x="2677164" y="5419102"/>
              <a:ext cx="0" cy="4885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>
              <a:stCxn id="4" idx="1"/>
            </p:cNvCxnSpPr>
            <p:nvPr/>
          </p:nvCxnSpPr>
          <p:spPr bwMode="auto">
            <a:xfrm flipH="1">
              <a:off x="299538" y="3914222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00967" y="3911786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299538" y="5663372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714338" y="391422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2718047" y="4274188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0"/>
                <p:cNvSpPr>
                  <a:spLocks noChangeArrowheads="1"/>
                </p:cNvSpPr>
                <p:nvPr/>
              </p:nvSpPr>
              <p:spPr bwMode="auto">
                <a:xfrm>
                  <a:off x="1413217" y="4731828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8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8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2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13217" y="4731828"/>
                  <a:ext cx="2481692" cy="68727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56"/>
            <p:cNvCxnSpPr/>
            <p:nvPr/>
          </p:nvCxnSpPr>
          <p:spPr bwMode="auto">
            <a:xfrm>
              <a:off x="2724277" y="4406490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Right Arrow 15"/>
          <p:cNvSpPr/>
          <p:nvPr/>
        </p:nvSpPr>
        <p:spPr bwMode="auto">
          <a:xfrm rot="8219050">
            <a:off x="4639676" y="1468995"/>
            <a:ext cx="684479" cy="257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2 -4.94912E-6 L 0.04931 0.154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1" y="7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37 0.15403 L -0.02951 0.353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3" y="9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2 -4.94912E-6 L 0.04931 0.227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1" y="11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0.31939 L -0.02951 0.353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-</a:t>
            </a:r>
            <a:r>
              <a:rPr lang="zh-CN" altLang="en-US" dirty="0"/>
              <a:t>简单结构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86" y="4372119"/>
            <a:ext cx="88545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51520" y="908720"/>
            <a:ext cx="3318653" cy="2316786"/>
            <a:chOff x="299538" y="3102316"/>
            <a:chExt cx="3892165" cy="280532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AutoShape 115"/>
            <p:cNvSpPr>
              <a:spLocks noChangeArrowheads="1"/>
            </p:cNvSpPr>
            <p:nvPr/>
          </p:nvSpPr>
          <p:spPr bwMode="auto">
            <a:xfrm>
              <a:off x="1278334" y="3441302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dirty="0" smtClean="0"/>
                <a:t>分数</a:t>
              </a:r>
              <a:r>
                <a:rPr lang="en-US" altLang="zh-CN" sz="2800" dirty="0" smtClean="0"/>
                <a:t> &gt;= 60</a:t>
              </a:r>
              <a:endParaRPr lang="en-US" altLang="zh-CN" sz="2800" dirty="0"/>
            </a:p>
          </p:txBody>
        </p:sp>
        <p:cxnSp>
          <p:nvCxnSpPr>
            <p:cNvPr id="7" name="直接箭头连接符 56"/>
            <p:cNvCxnSpPr>
              <a:endCxn id="6" idx="0"/>
            </p:cNvCxnSpPr>
            <p:nvPr/>
          </p:nvCxnSpPr>
          <p:spPr bwMode="auto">
            <a:xfrm>
              <a:off x="2735018" y="3102316"/>
              <a:ext cx="1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56"/>
            <p:cNvCxnSpPr/>
            <p:nvPr/>
          </p:nvCxnSpPr>
          <p:spPr bwMode="auto">
            <a:xfrm>
              <a:off x="2677164" y="5419102"/>
              <a:ext cx="0" cy="4885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>
              <a:stCxn id="6" idx="1"/>
            </p:cNvCxnSpPr>
            <p:nvPr/>
          </p:nvCxnSpPr>
          <p:spPr bwMode="auto">
            <a:xfrm flipH="1">
              <a:off x="299538" y="3914222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00967" y="3911786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299538" y="5663372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714338" y="3914222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2718047" y="4274188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10"/>
                <p:cNvSpPr>
                  <a:spLocks noChangeArrowheads="1"/>
                </p:cNvSpPr>
                <p:nvPr/>
              </p:nvSpPr>
              <p:spPr bwMode="auto">
                <a:xfrm>
                  <a:off x="1413217" y="4731828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8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8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4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13217" y="4731828"/>
                  <a:ext cx="2481692" cy="68727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56"/>
            <p:cNvCxnSpPr/>
            <p:nvPr/>
          </p:nvCxnSpPr>
          <p:spPr bwMode="auto">
            <a:xfrm>
              <a:off x="2724277" y="4406490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5"/>
          <p:cNvSpPr txBox="1"/>
          <p:nvPr/>
        </p:nvSpPr>
        <p:spPr>
          <a:xfrm>
            <a:off x="286586" y="3454495"/>
            <a:ext cx="2527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语句文法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220072" y="927384"/>
            <a:ext cx="3888858" cy="2316786"/>
            <a:chOff x="4937899" y="927384"/>
            <a:chExt cx="3888858" cy="2316786"/>
          </a:xfrm>
        </p:grpSpPr>
        <p:grpSp>
          <p:nvGrpSpPr>
            <p:cNvPr id="19" name="Group 18"/>
            <p:cNvGrpSpPr/>
            <p:nvPr/>
          </p:nvGrpSpPr>
          <p:grpSpPr>
            <a:xfrm>
              <a:off x="5714612" y="927384"/>
              <a:ext cx="3112145" cy="2316786"/>
              <a:chOff x="541734" y="3102316"/>
              <a:chExt cx="3649969" cy="2805326"/>
            </a:xfrm>
          </p:grpSpPr>
          <p:sp>
            <p:nvSpPr>
              <p:cNvPr id="20" name="AutoShape 115"/>
              <p:cNvSpPr>
                <a:spLocks noChangeArrowheads="1"/>
              </p:cNvSpPr>
              <p:nvPr/>
            </p:nvSpPr>
            <p:spPr bwMode="auto">
              <a:xfrm>
                <a:off x="1278334" y="3441302"/>
                <a:ext cx="2913369" cy="94583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dirty="0"/>
                  <a:t>条</a:t>
                </a:r>
                <a:r>
                  <a:rPr lang="zh-CN" altLang="en-US" sz="2800" dirty="0" smtClean="0"/>
                  <a:t>件？</a:t>
                </a:r>
                <a:endParaRPr lang="en-US" altLang="zh-CN" sz="2800" dirty="0"/>
              </a:p>
            </p:txBody>
          </p:sp>
          <p:cxnSp>
            <p:nvCxnSpPr>
              <p:cNvPr id="21" name="直接箭头连接符 56"/>
              <p:cNvCxnSpPr>
                <a:endCxn id="20" idx="0"/>
              </p:cNvCxnSpPr>
              <p:nvPr/>
            </p:nvCxnSpPr>
            <p:spPr bwMode="auto">
              <a:xfrm>
                <a:off x="2735018" y="3102316"/>
                <a:ext cx="1" cy="33898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箭头连接符 56"/>
              <p:cNvCxnSpPr/>
              <p:nvPr/>
            </p:nvCxnSpPr>
            <p:spPr bwMode="auto">
              <a:xfrm>
                <a:off x="2677164" y="5419102"/>
                <a:ext cx="0" cy="48854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>
                <a:stCxn id="20" idx="1"/>
              </p:cNvCxnSpPr>
              <p:nvPr/>
            </p:nvCxnSpPr>
            <p:spPr bwMode="auto">
              <a:xfrm flipH="1">
                <a:off x="541734" y="3914221"/>
                <a:ext cx="736600" cy="1126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565759" y="5256635"/>
                <a:ext cx="1428" cy="40426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7187" y="5640772"/>
                <a:ext cx="2109977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 Box 63"/>
              <p:cNvSpPr txBox="1">
                <a:spLocks noChangeArrowheads="1"/>
              </p:cNvSpPr>
              <p:nvPr/>
            </p:nvSpPr>
            <p:spPr bwMode="auto">
              <a:xfrm>
                <a:off x="714338" y="3357667"/>
                <a:ext cx="698879" cy="506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63"/>
              <p:cNvSpPr txBox="1">
                <a:spLocks noChangeArrowheads="1"/>
              </p:cNvSpPr>
              <p:nvPr/>
            </p:nvSpPr>
            <p:spPr bwMode="auto">
              <a:xfrm>
                <a:off x="2718047" y="4274188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28" name="Rectangle 110"/>
              <p:cNvSpPr>
                <a:spLocks noChangeArrowheads="1"/>
              </p:cNvSpPr>
              <p:nvPr/>
            </p:nvSpPr>
            <p:spPr bwMode="auto">
              <a:xfrm>
                <a:off x="1824080" y="4745476"/>
                <a:ext cx="1821878" cy="68727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i="1" dirty="0"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en-US" altLang="zh-CN" sz="2800" b="1" i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9" name="直接箭头连接符 56"/>
              <p:cNvCxnSpPr/>
              <p:nvPr/>
            </p:nvCxnSpPr>
            <p:spPr bwMode="auto">
              <a:xfrm>
                <a:off x="2724277" y="4406490"/>
                <a:ext cx="0" cy="33898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" name="Rectangle 110"/>
            <p:cNvSpPr>
              <a:spLocks noChangeArrowheads="1"/>
            </p:cNvSpPr>
            <p:nvPr/>
          </p:nvSpPr>
          <p:spPr bwMode="auto">
            <a:xfrm>
              <a:off x="4937899" y="2291046"/>
              <a:ext cx="1553424" cy="5675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i="1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cxnSp>
          <p:nvCxnSpPr>
            <p:cNvPr id="32" name="直接箭头连接符 56"/>
            <p:cNvCxnSpPr>
              <a:endCxn id="30" idx="0"/>
            </p:cNvCxnSpPr>
            <p:nvPr/>
          </p:nvCxnSpPr>
          <p:spPr bwMode="auto">
            <a:xfrm>
              <a:off x="5714611" y="1577223"/>
              <a:ext cx="0" cy="713823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/>
          <p:cNvGrpSpPr/>
          <p:nvPr/>
        </p:nvGrpSpPr>
        <p:grpSpPr>
          <a:xfrm>
            <a:off x="3317112" y="1731871"/>
            <a:ext cx="2118984" cy="709250"/>
            <a:chOff x="3317112" y="1731871"/>
            <a:chExt cx="2118984" cy="709250"/>
          </a:xfrm>
        </p:grpSpPr>
        <p:sp>
          <p:nvSpPr>
            <p:cNvPr id="3" name="Right Arrow 2"/>
            <p:cNvSpPr/>
            <p:nvPr/>
          </p:nvSpPr>
          <p:spPr bwMode="auto">
            <a:xfrm>
              <a:off x="3707904" y="2115247"/>
              <a:ext cx="1368152" cy="3258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7112" y="1731871"/>
              <a:ext cx="21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</a:t>
              </a:r>
              <a:r>
                <a:rPr lang="zh-CN" altLang="en-US" b="1" dirty="0" smtClean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题、条件、动作</a:t>
              </a:r>
              <a:endPara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2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2" y="3356992"/>
            <a:ext cx="455404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58" y="3365602"/>
            <a:ext cx="4996741" cy="243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-6752" y="1052736"/>
            <a:ext cx="8971240" cy="1584176"/>
          </a:xfrm>
        </p:spPr>
        <p:txBody>
          <a:bodyPr/>
          <a:lstStyle/>
          <a:p>
            <a:r>
              <a:rPr lang="zh-CN" altLang="en-US" dirty="0" smtClean="0"/>
              <a:t>阅读下面两段代码，分别给出程序执行到第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行时变量</a:t>
            </a:r>
            <a:r>
              <a:rPr lang="en-US" altLang="zh-CN" dirty="0" err="1" smtClean="0"/>
              <a:t>var_A</a:t>
            </a:r>
            <a:r>
              <a:rPr lang="zh-CN" altLang="en-US" dirty="0" smtClean="0"/>
              <a:t>的结果：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r>
              <a:rPr lang="en-US" altLang="zh-CN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：理解</a:t>
            </a:r>
            <a:r>
              <a:rPr lang="en-US" altLang="zh-CN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语句的真假条件</a:t>
            </a: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执行序列，这对同学今后调试程序非常重要。</a:t>
            </a:r>
            <a:endParaRPr lang="en-US" altLang="zh-CN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2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嵌套结</a:t>
            </a:r>
            <a:r>
              <a:rPr lang="zh-CN" altLang="en-US" dirty="0"/>
              <a:t>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nested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</a:t>
            </a:r>
            <a:r>
              <a:rPr lang="zh-CN" altLang="en-US" dirty="0" smtClean="0"/>
              <a:t>计考</a:t>
            </a:r>
            <a:r>
              <a:rPr lang="zh-CN" altLang="en-US" dirty="0"/>
              <a:t>试成</a:t>
            </a:r>
            <a:r>
              <a:rPr lang="zh-CN" altLang="en-US" dirty="0" smtClean="0"/>
              <a:t>绩合格的学生中女生的人数。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51520" y="1990743"/>
            <a:ext cx="4752528" cy="37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问题：人数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条件：</a:t>
            </a:r>
            <a:r>
              <a:rPr lang="zh-CN" altLang="en-US" b="1" kern="0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成绩</a:t>
            </a:r>
            <a:r>
              <a:rPr lang="en-US" altLang="zh-CN" b="1" kern="0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&gt;=60</a:t>
            </a:r>
            <a:r>
              <a:rPr lang="zh-CN" altLang="en-US" b="1" kern="0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且性别</a:t>
            </a:r>
            <a:r>
              <a:rPr lang="en-US" altLang="zh-CN" b="1" kern="0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b="1" kern="0" dirty="0" smtClean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女</a:t>
            </a:r>
            <a:endParaRPr lang="en-US" altLang="zh-CN" b="1" kern="0" dirty="0" smtClean="0">
              <a:solidFill>
                <a:srgbClr val="4B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动作：</a:t>
            </a:r>
            <a:r>
              <a:rPr lang="zh-CN" altLang="en-US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统计 </a:t>
            </a:r>
            <a:r>
              <a:rPr lang="en-US" altLang="zh-CN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zh-CN" altLang="en-US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计数</a:t>
            </a:r>
            <a:endParaRPr lang="zh-CN" altLang="en-US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73999" y="1908428"/>
            <a:ext cx="3802457" cy="3104748"/>
            <a:chOff x="4873999" y="1908428"/>
            <a:chExt cx="3802457" cy="3104748"/>
          </a:xfrm>
        </p:grpSpPr>
        <p:grpSp>
          <p:nvGrpSpPr>
            <p:cNvPr id="64" name="Group 63"/>
            <p:cNvGrpSpPr/>
            <p:nvPr/>
          </p:nvGrpSpPr>
          <p:grpSpPr>
            <a:xfrm>
              <a:off x="4873999" y="1908428"/>
              <a:ext cx="3802457" cy="3104748"/>
              <a:chOff x="5220690" y="2004927"/>
              <a:chExt cx="5847957" cy="4350916"/>
            </a:xfrm>
          </p:grpSpPr>
          <p:sp>
            <p:nvSpPr>
              <p:cNvPr id="65" name="AutoShape 115"/>
              <p:cNvSpPr>
                <a:spLocks noChangeArrowheads="1"/>
              </p:cNvSpPr>
              <p:nvPr/>
            </p:nvSpPr>
            <p:spPr bwMode="auto">
              <a:xfrm>
                <a:off x="5220690" y="2343914"/>
                <a:ext cx="3014700" cy="70726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 smtClean="0"/>
                  <a:t>成绩</a:t>
                </a:r>
                <a:r>
                  <a:rPr lang="en-US" altLang="zh-CN" sz="2000" b="1" dirty="0" smtClean="0"/>
                  <a:t>&lt;60</a:t>
                </a:r>
                <a:r>
                  <a:rPr lang="zh-CN" altLang="en-US" sz="2000" b="1" dirty="0" smtClean="0"/>
                  <a:t>？</a:t>
                </a:r>
                <a:endParaRPr lang="en-US" altLang="zh-CN" sz="2000" b="1" dirty="0"/>
              </a:p>
            </p:txBody>
          </p:sp>
          <p:cxnSp>
            <p:nvCxnSpPr>
              <p:cNvPr id="66" name="直接箭头连接符 56"/>
              <p:cNvCxnSpPr>
                <a:endCxn id="65" idx="0"/>
              </p:cNvCxnSpPr>
              <p:nvPr/>
            </p:nvCxnSpPr>
            <p:spPr bwMode="auto">
              <a:xfrm>
                <a:off x="6728040" y="2004927"/>
                <a:ext cx="0" cy="338987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接箭头连接符 56"/>
              <p:cNvCxnSpPr/>
              <p:nvPr/>
            </p:nvCxnSpPr>
            <p:spPr bwMode="auto">
              <a:xfrm>
                <a:off x="9159213" y="2697551"/>
                <a:ext cx="0" cy="41266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接箭头连接符 56"/>
              <p:cNvCxnSpPr/>
              <p:nvPr/>
            </p:nvCxnSpPr>
            <p:spPr bwMode="auto">
              <a:xfrm flipH="1">
                <a:off x="9152104" y="3947387"/>
                <a:ext cx="4209" cy="465638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8204852" y="2697550"/>
                <a:ext cx="978797" cy="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H="1">
                <a:off x="9152103" y="5072618"/>
                <a:ext cx="2" cy="531635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Straight Arrow Connector 70"/>
              <p:cNvCxnSpPr/>
              <p:nvPr/>
            </p:nvCxnSpPr>
            <p:spPr bwMode="auto">
              <a:xfrm flipH="1" flipV="1">
                <a:off x="6672522" y="5975726"/>
                <a:ext cx="4396125" cy="508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2" name="Text Box 63"/>
              <p:cNvSpPr txBox="1">
                <a:spLocks noChangeArrowheads="1"/>
              </p:cNvSpPr>
              <p:nvPr/>
            </p:nvSpPr>
            <p:spPr bwMode="auto">
              <a:xfrm>
                <a:off x="5973643" y="3200027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T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Text Box 63"/>
              <p:cNvSpPr txBox="1">
                <a:spLocks noChangeArrowheads="1"/>
              </p:cNvSpPr>
              <p:nvPr/>
            </p:nvSpPr>
            <p:spPr bwMode="auto">
              <a:xfrm>
                <a:off x="9183649" y="2549683"/>
                <a:ext cx="546452" cy="713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AutoShape 115"/>
              <p:cNvSpPr>
                <a:spLocks noChangeArrowheads="1"/>
              </p:cNvSpPr>
              <p:nvPr/>
            </p:nvSpPr>
            <p:spPr bwMode="auto">
              <a:xfrm>
                <a:off x="7678264" y="3161885"/>
                <a:ext cx="2968789" cy="75171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 smtClean="0"/>
                  <a:t>性别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女？</a:t>
                </a:r>
                <a:endParaRPr lang="en-US" altLang="zh-CN" sz="2000" b="1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 bwMode="auto">
              <a:xfrm>
                <a:off x="11068647" y="3544389"/>
                <a:ext cx="0" cy="2480288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直接箭头连接符 56"/>
              <p:cNvCxnSpPr>
                <a:stCxn id="65" idx="2"/>
              </p:cNvCxnSpPr>
              <p:nvPr/>
            </p:nvCxnSpPr>
            <p:spPr bwMode="auto">
              <a:xfrm>
                <a:off x="6728040" y="3051182"/>
                <a:ext cx="2104" cy="3304661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Arrow Connector 76"/>
              <p:cNvCxnSpPr/>
              <p:nvPr/>
            </p:nvCxnSpPr>
            <p:spPr bwMode="auto">
              <a:xfrm flipH="1">
                <a:off x="6672525" y="5609339"/>
                <a:ext cx="2490132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8" name="Text Box 63"/>
              <p:cNvSpPr txBox="1">
                <a:spLocks noChangeArrowheads="1"/>
              </p:cNvSpPr>
              <p:nvPr/>
            </p:nvSpPr>
            <p:spPr bwMode="auto">
              <a:xfrm>
                <a:off x="9301569" y="3823648"/>
                <a:ext cx="698879" cy="713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79" name="Text Box 63"/>
              <p:cNvSpPr txBox="1">
                <a:spLocks noChangeArrowheads="1"/>
              </p:cNvSpPr>
              <p:nvPr/>
            </p:nvSpPr>
            <p:spPr bwMode="auto">
              <a:xfrm>
                <a:off x="10369768" y="2850683"/>
                <a:ext cx="698879" cy="713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110"/>
                <p:cNvSpPr>
                  <a:spLocks noChangeArrowheads="1"/>
                </p:cNvSpPr>
                <p:nvPr/>
              </p:nvSpPr>
              <p:spPr bwMode="auto">
                <a:xfrm>
                  <a:off x="6572100" y="3639996"/>
                  <a:ext cx="1744316" cy="45749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80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72100" y="3639996"/>
                  <a:ext cx="1744316" cy="4574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89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/>
            <p:cNvCxnSpPr/>
            <p:nvPr/>
          </p:nvCxnSpPr>
          <p:spPr bwMode="auto">
            <a:xfrm flipH="1">
              <a:off x="8400063" y="3002223"/>
              <a:ext cx="276393" cy="870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0330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-</a:t>
            </a:r>
            <a:r>
              <a:rPr lang="zh-CN" altLang="en-US" dirty="0"/>
              <a:t>嵌套结构（</a:t>
            </a:r>
            <a:r>
              <a:rPr lang="en-US" altLang="zh-CN" dirty="0"/>
              <a:t>nested</a:t>
            </a:r>
            <a:r>
              <a:rPr lang="zh-CN" altLang="en-US" dirty="0"/>
              <a:t>）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5789"/>
            <a:ext cx="437130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23528" y="1458551"/>
            <a:ext cx="3802457" cy="3104748"/>
            <a:chOff x="4873999" y="1908428"/>
            <a:chExt cx="3802457" cy="3104748"/>
          </a:xfrm>
        </p:grpSpPr>
        <p:grpSp>
          <p:nvGrpSpPr>
            <p:cNvPr id="26" name="Group 25"/>
            <p:cNvGrpSpPr/>
            <p:nvPr/>
          </p:nvGrpSpPr>
          <p:grpSpPr>
            <a:xfrm>
              <a:off x="4873999" y="1908428"/>
              <a:ext cx="3802457" cy="3104748"/>
              <a:chOff x="5220690" y="2004927"/>
              <a:chExt cx="5847957" cy="4350916"/>
            </a:xfrm>
          </p:grpSpPr>
          <p:sp>
            <p:nvSpPr>
              <p:cNvPr id="29" name="AutoShape 115"/>
              <p:cNvSpPr>
                <a:spLocks noChangeArrowheads="1"/>
              </p:cNvSpPr>
              <p:nvPr/>
            </p:nvSpPr>
            <p:spPr bwMode="auto">
              <a:xfrm>
                <a:off x="5220690" y="2343914"/>
                <a:ext cx="3014700" cy="70726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 smtClean="0"/>
                  <a:t>成绩</a:t>
                </a:r>
                <a:r>
                  <a:rPr lang="en-US" altLang="zh-CN" sz="2000" b="1" dirty="0" smtClean="0"/>
                  <a:t>&lt;60</a:t>
                </a:r>
                <a:r>
                  <a:rPr lang="zh-CN" altLang="en-US" sz="2000" b="1" dirty="0" smtClean="0"/>
                  <a:t>？</a:t>
                </a:r>
                <a:endParaRPr lang="en-US" altLang="zh-CN" sz="2000" b="1" dirty="0"/>
              </a:p>
            </p:txBody>
          </p:sp>
          <p:cxnSp>
            <p:nvCxnSpPr>
              <p:cNvPr id="30" name="直接箭头连接符 56"/>
              <p:cNvCxnSpPr>
                <a:endCxn id="29" idx="0"/>
              </p:cNvCxnSpPr>
              <p:nvPr/>
            </p:nvCxnSpPr>
            <p:spPr bwMode="auto">
              <a:xfrm>
                <a:off x="6728040" y="2004927"/>
                <a:ext cx="0" cy="338987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箭头连接符 56"/>
              <p:cNvCxnSpPr/>
              <p:nvPr/>
            </p:nvCxnSpPr>
            <p:spPr bwMode="auto">
              <a:xfrm>
                <a:off x="9159213" y="2697551"/>
                <a:ext cx="0" cy="41266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箭头连接符 56"/>
              <p:cNvCxnSpPr/>
              <p:nvPr/>
            </p:nvCxnSpPr>
            <p:spPr bwMode="auto">
              <a:xfrm flipH="1">
                <a:off x="9152104" y="3947387"/>
                <a:ext cx="4209" cy="465638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 flipV="1">
                <a:off x="8204852" y="2697550"/>
                <a:ext cx="978797" cy="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H="1">
                <a:off x="9152103" y="5072618"/>
                <a:ext cx="2" cy="531635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 flipH="1" flipV="1">
                <a:off x="6672522" y="5975726"/>
                <a:ext cx="4396125" cy="508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Text Box 63"/>
              <p:cNvSpPr txBox="1">
                <a:spLocks noChangeArrowheads="1"/>
              </p:cNvSpPr>
              <p:nvPr/>
            </p:nvSpPr>
            <p:spPr bwMode="auto">
              <a:xfrm>
                <a:off x="5973643" y="3200027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T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 Box 63"/>
              <p:cNvSpPr txBox="1">
                <a:spLocks noChangeArrowheads="1"/>
              </p:cNvSpPr>
              <p:nvPr/>
            </p:nvSpPr>
            <p:spPr bwMode="auto">
              <a:xfrm>
                <a:off x="9183649" y="2549683"/>
                <a:ext cx="546452" cy="713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AutoShape 115"/>
              <p:cNvSpPr>
                <a:spLocks noChangeArrowheads="1"/>
              </p:cNvSpPr>
              <p:nvPr/>
            </p:nvSpPr>
            <p:spPr bwMode="auto">
              <a:xfrm>
                <a:off x="7678264" y="3161885"/>
                <a:ext cx="2968789" cy="75171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 smtClean="0"/>
                  <a:t>性别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女？</a:t>
                </a:r>
                <a:endParaRPr lang="en-US" altLang="zh-CN" sz="2000" b="1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 bwMode="auto">
              <a:xfrm>
                <a:off x="11068647" y="3544389"/>
                <a:ext cx="0" cy="2480288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箭头连接符 56"/>
              <p:cNvCxnSpPr>
                <a:stCxn id="29" idx="2"/>
              </p:cNvCxnSpPr>
              <p:nvPr/>
            </p:nvCxnSpPr>
            <p:spPr bwMode="auto">
              <a:xfrm>
                <a:off x="6728040" y="3051182"/>
                <a:ext cx="2104" cy="3304661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6672525" y="5609339"/>
                <a:ext cx="2490132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Text Box 63"/>
              <p:cNvSpPr txBox="1">
                <a:spLocks noChangeArrowheads="1"/>
              </p:cNvSpPr>
              <p:nvPr/>
            </p:nvSpPr>
            <p:spPr bwMode="auto">
              <a:xfrm>
                <a:off x="9301569" y="3823648"/>
                <a:ext cx="698879" cy="713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43" name="Text Box 63"/>
              <p:cNvSpPr txBox="1">
                <a:spLocks noChangeArrowheads="1"/>
              </p:cNvSpPr>
              <p:nvPr/>
            </p:nvSpPr>
            <p:spPr bwMode="auto">
              <a:xfrm>
                <a:off x="10369768" y="2850683"/>
                <a:ext cx="698879" cy="713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110"/>
                <p:cNvSpPr>
                  <a:spLocks noChangeArrowheads="1"/>
                </p:cNvSpPr>
                <p:nvPr/>
              </p:nvSpPr>
              <p:spPr bwMode="auto">
                <a:xfrm>
                  <a:off x="6572100" y="3639996"/>
                  <a:ext cx="1744316" cy="45749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80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72100" y="3639996"/>
                  <a:ext cx="1744316" cy="4574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89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 bwMode="auto">
            <a:xfrm flipH="1">
              <a:off x="8400063" y="3002223"/>
              <a:ext cx="276393" cy="870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576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37112"/>
            <a:ext cx="8458200" cy="1658888"/>
          </a:xfrm>
        </p:spPr>
        <p:txBody>
          <a:bodyPr/>
          <a:lstStyle/>
          <a:p>
            <a:r>
              <a:rPr lang="zh-CN" altLang="en-US" dirty="0"/>
              <a:t>求加速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BMI</a:t>
            </a:r>
          </a:p>
          <a:p>
            <a:r>
              <a:rPr lang="zh-CN" altLang="en-US" dirty="0" smtClean="0"/>
              <a:t>求利率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02" y="836712"/>
            <a:ext cx="4578085" cy="343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72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-</a:t>
            </a:r>
            <a:r>
              <a:rPr lang="zh-CN" altLang="en-US" dirty="0"/>
              <a:t>嵌套结构（</a:t>
            </a:r>
            <a:r>
              <a:rPr lang="en-US" altLang="zh-CN" dirty="0"/>
              <a:t>nested</a:t>
            </a:r>
            <a:r>
              <a:rPr lang="zh-CN" altLang="en-US" dirty="0"/>
              <a:t>）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69" y="1122739"/>
            <a:ext cx="5110369" cy="209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69" y="4509120"/>
            <a:ext cx="500095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16587" y="959682"/>
            <a:ext cx="3802457" cy="3104748"/>
            <a:chOff x="107504" y="1527974"/>
            <a:chExt cx="3802457" cy="3104748"/>
          </a:xfrm>
        </p:grpSpPr>
        <p:grpSp>
          <p:nvGrpSpPr>
            <p:cNvPr id="28" name="Group 27"/>
            <p:cNvGrpSpPr/>
            <p:nvPr/>
          </p:nvGrpSpPr>
          <p:grpSpPr>
            <a:xfrm>
              <a:off x="107504" y="1527974"/>
              <a:ext cx="3802457" cy="3104748"/>
              <a:chOff x="5220690" y="2004927"/>
              <a:chExt cx="5847957" cy="4350916"/>
            </a:xfrm>
          </p:grpSpPr>
          <p:sp>
            <p:nvSpPr>
              <p:cNvPr id="31" name="AutoShape 115"/>
              <p:cNvSpPr>
                <a:spLocks noChangeArrowheads="1"/>
              </p:cNvSpPr>
              <p:nvPr/>
            </p:nvSpPr>
            <p:spPr bwMode="auto">
              <a:xfrm>
                <a:off x="5220690" y="2343914"/>
                <a:ext cx="3014700" cy="70726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 smtClean="0"/>
                  <a:t>成绩</a:t>
                </a:r>
                <a:r>
                  <a:rPr lang="en-US" altLang="zh-CN" sz="2000" b="1" dirty="0" smtClean="0"/>
                  <a:t>&gt;=60</a:t>
                </a:r>
                <a:r>
                  <a:rPr lang="zh-CN" altLang="en-US" sz="2000" b="1" dirty="0" smtClean="0"/>
                  <a:t>？</a:t>
                </a:r>
                <a:endParaRPr lang="en-US" altLang="zh-CN" sz="2000" b="1" dirty="0"/>
              </a:p>
            </p:txBody>
          </p:sp>
          <p:cxnSp>
            <p:nvCxnSpPr>
              <p:cNvPr id="32" name="直接箭头连接符 56"/>
              <p:cNvCxnSpPr>
                <a:endCxn id="31" idx="0"/>
              </p:cNvCxnSpPr>
              <p:nvPr/>
            </p:nvCxnSpPr>
            <p:spPr bwMode="auto">
              <a:xfrm>
                <a:off x="6728040" y="2004927"/>
                <a:ext cx="0" cy="338987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箭头连接符 56"/>
              <p:cNvCxnSpPr/>
              <p:nvPr/>
            </p:nvCxnSpPr>
            <p:spPr bwMode="auto">
              <a:xfrm>
                <a:off x="9159213" y="2697551"/>
                <a:ext cx="0" cy="41266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箭头连接符 56"/>
              <p:cNvCxnSpPr/>
              <p:nvPr/>
            </p:nvCxnSpPr>
            <p:spPr bwMode="auto">
              <a:xfrm flipH="1">
                <a:off x="9152104" y="3947387"/>
                <a:ext cx="4209" cy="465638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8204852" y="2697550"/>
                <a:ext cx="978797" cy="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9152103" y="5072618"/>
                <a:ext cx="2" cy="531635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 flipH="1" flipV="1">
                <a:off x="6672522" y="5975726"/>
                <a:ext cx="4396125" cy="508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 Box 63"/>
              <p:cNvSpPr txBox="1">
                <a:spLocks noChangeArrowheads="1"/>
              </p:cNvSpPr>
              <p:nvPr/>
            </p:nvSpPr>
            <p:spPr bwMode="auto">
              <a:xfrm>
                <a:off x="5973643" y="3200027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 Box 63"/>
              <p:cNvSpPr txBox="1">
                <a:spLocks noChangeArrowheads="1"/>
              </p:cNvSpPr>
              <p:nvPr/>
            </p:nvSpPr>
            <p:spPr bwMode="auto">
              <a:xfrm>
                <a:off x="9183649" y="2549683"/>
                <a:ext cx="546452" cy="713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40" name="AutoShape 115"/>
              <p:cNvSpPr>
                <a:spLocks noChangeArrowheads="1"/>
              </p:cNvSpPr>
              <p:nvPr/>
            </p:nvSpPr>
            <p:spPr bwMode="auto">
              <a:xfrm>
                <a:off x="7678264" y="3161885"/>
                <a:ext cx="2968789" cy="75171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 smtClean="0"/>
                  <a:t>性别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女？</a:t>
                </a:r>
                <a:endParaRPr lang="en-US" altLang="zh-CN" sz="2000" b="1" dirty="0"/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11068647" y="3544389"/>
                <a:ext cx="0" cy="2480288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接箭头连接符 56"/>
              <p:cNvCxnSpPr>
                <a:stCxn id="31" idx="2"/>
              </p:cNvCxnSpPr>
              <p:nvPr/>
            </p:nvCxnSpPr>
            <p:spPr bwMode="auto">
              <a:xfrm>
                <a:off x="6728040" y="3051182"/>
                <a:ext cx="2104" cy="3304661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6672525" y="5609339"/>
                <a:ext cx="2490132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Text Box 63"/>
              <p:cNvSpPr txBox="1">
                <a:spLocks noChangeArrowheads="1"/>
              </p:cNvSpPr>
              <p:nvPr/>
            </p:nvSpPr>
            <p:spPr bwMode="auto">
              <a:xfrm>
                <a:off x="9730101" y="3699911"/>
                <a:ext cx="698879" cy="713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10369768" y="2850683"/>
                <a:ext cx="698879" cy="713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805605" y="3259542"/>
                  <a:ext cx="1744316" cy="45749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2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5605" y="3259542"/>
                  <a:ext cx="1744316" cy="4574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89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 bwMode="auto">
            <a:xfrm flipH="1">
              <a:off x="3633568" y="2621769"/>
              <a:ext cx="276393" cy="870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Multiply 2"/>
          <p:cNvSpPr/>
          <p:nvPr/>
        </p:nvSpPr>
        <p:spPr bwMode="auto">
          <a:xfrm>
            <a:off x="8495928" y="4221088"/>
            <a:ext cx="648072" cy="936104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-</a:t>
            </a:r>
            <a:r>
              <a:rPr lang="zh-CN" altLang="en-US" dirty="0"/>
              <a:t>嵌套结构（</a:t>
            </a:r>
            <a:r>
              <a:rPr lang="en-US" altLang="zh-CN" dirty="0"/>
              <a:t>nested</a:t>
            </a:r>
            <a:r>
              <a:rPr lang="zh-CN" altLang="en-US" dirty="0"/>
              <a:t>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74" y="1527974"/>
            <a:ext cx="52101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141366" y="1672113"/>
            <a:ext cx="3802457" cy="3104748"/>
            <a:chOff x="4873999" y="1908428"/>
            <a:chExt cx="3802457" cy="3104748"/>
          </a:xfrm>
        </p:grpSpPr>
        <p:grpSp>
          <p:nvGrpSpPr>
            <p:cNvPr id="63" name="Group 62"/>
            <p:cNvGrpSpPr/>
            <p:nvPr/>
          </p:nvGrpSpPr>
          <p:grpSpPr>
            <a:xfrm>
              <a:off x="4873999" y="1908428"/>
              <a:ext cx="3802457" cy="3104748"/>
              <a:chOff x="5220690" y="2004927"/>
              <a:chExt cx="5847957" cy="4350916"/>
            </a:xfrm>
          </p:grpSpPr>
          <p:sp>
            <p:nvSpPr>
              <p:cNvPr id="66" name="AutoShape 115"/>
              <p:cNvSpPr>
                <a:spLocks noChangeArrowheads="1"/>
              </p:cNvSpPr>
              <p:nvPr/>
            </p:nvSpPr>
            <p:spPr bwMode="auto">
              <a:xfrm>
                <a:off x="5220690" y="2343914"/>
                <a:ext cx="3014700" cy="70726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 smtClean="0"/>
                  <a:t>成绩</a:t>
                </a:r>
                <a:r>
                  <a:rPr lang="en-US" altLang="zh-CN" sz="2000" b="1" dirty="0" smtClean="0"/>
                  <a:t>&lt;60</a:t>
                </a:r>
                <a:r>
                  <a:rPr lang="zh-CN" altLang="en-US" sz="2000" b="1" dirty="0" smtClean="0"/>
                  <a:t>？</a:t>
                </a:r>
                <a:endParaRPr lang="en-US" altLang="zh-CN" sz="2000" b="1" dirty="0"/>
              </a:p>
            </p:txBody>
          </p:sp>
          <p:cxnSp>
            <p:nvCxnSpPr>
              <p:cNvPr id="67" name="直接箭头连接符 56"/>
              <p:cNvCxnSpPr>
                <a:endCxn id="66" idx="0"/>
              </p:cNvCxnSpPr>
              <p:nvPr/>
            </p:nvCxnSpPr>
            <p:spPr bwMode="auto">
              <a:xfrm>
                <a:off x="6728040" y="2004927"/>
                <a:ext cx="0" cy="338987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接箭头连接符 56"/>
              <p:cNvCxnSpPr/>
              <p:nvPr/>
            </p:nvCxnSpPr>
            <p:spPr bwMode="auto">
              <a:xfrm>
                <a:off x="9159213" y="2697551"/>
                <a:ext cx="0" cy="412666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箭头连接符 56"/>
              <p:cNvCxnSpPr/>
              <p:nvPr/>
            </p:nvCxnSpPr>
            <p:spPr bwMode="auto">
              <a:xfrm flipH="1">
                <a:off x="9152104" y="3947387"/>
                <a:ext cx="4209" cy="465638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H="1" flipV="1">
                <a:off x="8204852" y="2697550"/>
                <a:ext cx="978797" cy="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flipH="1">
                <a:off x="9152103" y="5072618"/>
                <a:ext cx="2" cy="531635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 flipH="1" flipV="1">
                <a:off x="6672522" y="5975726"/>
                <a:ext cx="4396125" cy="5084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3" name="Text Box 63"/>
              <p:cNvSpPr txBox="1">
                <a:spLocks noChangeArrowheads="1"/>
              </p:cNvSpPr>
              <p:nvPr/>
            </p:nvSpPr>
            <p:spPr bwMode="auto">
              <a:xfrm>
                <a:off x="5973643" y="3200027"/>
                <a:ext cx="698879" cy="506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T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Text Box 63"/>
              <p:cNvSpPr txBox="1">
                <a:spLocks noChangeArrowheads="1"/>
              </p:cNvSpPr>
              <p:nvPr/>
            </p:nvSpPr>
            <p:spPr bwMode="auto">
              <a:xfrm>
                <a:off x="9183649" y="2549683"/>
                <a:ext cx="546452" cy="713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AutoShape 115"/>
              <p:cNvSpPr>
                <a:spLocks noChangeArrowheads="1"/>
              </p:cNvSpPr>
              <p:nvPr/>
            </p:nvSpPr>
            <p:spPr bwMode="auto">
              <a:xfrm>
                <a:off x="7678264" y="3161885"/>
                <a:ext cx="2968789" cy="751719"/>
              </a:xfrm>
              <a:prstGeom prst="flowChartDecision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 smtClean="0"/>
                  <a:t>性别</a:t>
                </a:r>
                <a:r>
                  <a:rPr lang="en-US" altLang="zh-CN" sz="2000" b="1" dirty="0" smtClean="0"/>
                  <a:t>=</a:t>
                </a:r>
                <a:r>
                  <a:rPr lang="zh-CN" altLang="en-US" sz="2000" b="1" dirty="0" smtClean="0"/>
                  <a:t>女？</a:t>
                </a:r>
                <a:endParaRPr lang="en-US" altLang="zh-CN" sz="2000" b="1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>
                <a:off x="11068647" y="3544389"/>
                <a:ext cx="0" cy="2480288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接箭头连接符 56"/>
              <p:cNvCxnSpPr>
                <a:stCxn id="66" idx="2"/>
              </p:cNvCxnSpPr>
              <p:nvPr/>
            </p:nvCxnSpPr>
            <p:spPr bwMode="auto">
              <a:xfrm>
                <a:off x="6728040" y="3051182"/>
                <a:ext cx="2104" cy="3304661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Arrow Connector 77"/>
              <p:cNvCxnSpPr/>
              <p:nvPr/>
            </p:nvCxnSpPr>
            <p:spPr bwMode="auto">
              <a:xfrm flipH="1">
                <a:off x="6672525" y="5609339"/>
                <a:ext cx="2490132" cy="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Text Box 63"/>
              <p:cNvSpPr txBox="1">
                <a:spLocks noChangeArrowheads="1"/>
              </p:cNvSpPr>
              <p:nvPr/>
            </p:nvSpPr>
            <p:spPr bwMode="auto">
              <a:xfrm>
                <a:off x="9301569" y="3823648"/>
                <a:ext cx="698879" cy="713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80" name="Text Box 63"/>
              <p:cNvSpPr txBox="1">
                <a:spLocks noChangeArrowheads="1"/>
              </p:cNvSpPr>
              <p:nvPr/>
            </p:nvSpPr>
            <p:spPr bwMode="auto">
              <a:xfrm>
                <a:off x="10369768" y="2850683"/>
                <a:ext cx="698879" cy="713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endParaRPr lang="en-US" altLang="zh-CN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110"/>
                <p:cNvSpPr>
                  <a:spLocks noChangeArrowheads="1"/>
                </p:cNvSpPr>
                <p:nvPr/>
              </p:nvSpPr>
              <p:spPr bwMode="auto">
                <a:xfrm>
                  <a:off x="6572100" y="3639996"/>
                  <a:ext cx="1744316" cy="45749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80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72100" y="3639996"/>
                  <a:ext cx="1744316" cy="4574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89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 bwMode="auto">
            <a:xfrm flipH="1">
              <a:off x="8400063" y="3002223"/>
              <a:ext cx="276393" cy="870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7687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853952"/>
          </a:xfrm>
        </p:spPr>
        <p:txBody>
          <a:bodyPr/>
          <a:lstStyle/>
          <a:p>
            <a:r>
              <a:rPr lang="zh-CN" altLang="en-US" sz="2400" dirty="0"/>
              <a:t>阅读下面两段代码，分别给出程序执行到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行时的</a:t>
            </a:r>
            <a:r>
              <a:rPr lang="zh-CN" altLang="en-US" sz="2400" dirty="0"/>
              <a:t>结果：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r>
              <a:rPr lang="en-US" altLang="zh-CN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的嵌套是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非常容易出错的地方，编写、调试程序时认真对照流程图的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条件编写。用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else: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pass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把代码补齐可以减少出错。</a:t>
            </a:r>
            <a:endParaRPr lang="en-US" altLang="zh-CN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4723216" cy="295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40" y="3151006"/>
            <a:ext cx="4580586" cy="303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-</a:t>
            </a:r>
            <a:r>
              <a:rPr lang="zh-CN" altLang="en-US" dirty="0"/>
              <a:t>多分支结</a:t>
            </a:r>
            <a:r>
              <a:rPr lang="zh-CN" altLang="en-US" dirty="0" smtClean="0"/>
              <a:t>构（</a:t>
            </a:r>
            <a:r>
              <a:rPr lang="en-US" altLang="zh-CN" dirty="0" smtClean="0"/>
              <a:t>chained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764704"/>
            <a:ext cx="5271120" cy="37400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统计所有考试成绩的分布情况。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问题：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情况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条件：分布 </a:t>
            </a:r>
            <a:r>
              <a:rPr lang="en-US" altLang="zh-CN" dirty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zh-CN" altLang="en-US" dirty="0">
                <a:solidFill>
                  <a:srgbClr val="4BA5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分数段</a:t>
            </a:r>
            <a:endParaRPr lang="en-US" altLang="zh-CN" dirty="0">
              <a:solidFill>
                <a:srgbClr val="4BA5FF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动作：统计 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计数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868144" y="4873977"/>
            <a:ext cx="2887941" cy="1867391"/>
            <a:chOff x="5292042" y="896355"/>
            <a:chExt cx="3892165" cy="2805326"/>
          </a:xfrm>
        </p:grpSpPr>
        <p:sp>
          <p:nvSpPr>
            <p:cNvPr id="6" name="AutoShape 115"/>
            <p:cNvSpPr>
              <a:spLocks noChangeArrowheads="1"/>
            </p:cNvSpPr>
            <p:nvPr/>
          </p:nvSpPr>
          <p:spPr bwMode="auto">
            <a:xfrm>
              <a:off x="6270838" y="1235341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/>
                <a:t>分数</a:t>
              </a:r>
              <a:r>
                <a:rPr lang="en-US" altLang="zh-CN" sz="2400" dirty="0" smtClean="0"/>
                <a:t> &lt;60</a:t>
              </a:r>
              <a:endParaRPr lang="en-US" altLang="zh-CN" sz="2400" dirty="0"/>
            </a:p>
          </p:txBody>
        </p:sp>
        <p:cxnSp>
          <p:nvCxnSpPr>
            <p:cNvPr id="7" name="直接箭头连接符 56"/>
            <p:cNvCxnSpPr>
              <a:endCxn id="6" idx="0"/>
            </p:cNvCxnSpPr>
            <p:nvPr/>
          </p:nvCxnSpPr>
          <p:spPr bwMode="auto">
            <a:xfrm>
              <a:off x="7727522" y="896355"/>
              <a:ext cx="1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56"/>
            <p:cNvCxnSpPr/>
            <p:nvPr/>
          </p:nvCxnSpPr>
          <p:spPr bwMode="auto">
            <a:xfrm>
              <a:off x="7669668" y="3213141"/>
              <a:ext cx="0" cy="4885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>
              <a:stCxn id="6" idx="1"/>
            </p:cNvCxnSpPr>
            <p:nvPr/>
          </p:nvCxnSpPr>
          <p:spPr bwMode="auto">
            <a:xfrm flipH="1">
              <a:off x="5292042" y="1708261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293471" y="1705825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292042" y="3457411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5706842" y="1708261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63"/>
            <p:cNvSpPr txBox="1">
              <a:spLocks noChangeArrowheads="1"/>
            </p:cNvSpPr>
            <p:nvPr/>
          </p:nvSpPr>
          <p:spPr bwMode="auto">
            <a:xfrm>
              <a:off x="7710551" y="2068227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6405721" y="2525867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24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5721" y="2525867"/>
                  <a:ext cx="2481692" cy="68727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2821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56"/>
            <p:cNvCxnSpPr/>
            <p:nvPr/>
          </p:nvCxnSpPr>
          <p:spPr bwMode="auto">
            <a:xfrm>
              <a:off x="7716781" y="2200529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/>
          <p:cNvGrpSpPr/>
          <p:nvPr/>
        </p:nvGrpSpPr>
        <p:grpSpPr>
          <a:xfrm>
            <a:off x="5911986" y="836712"/>
            <a:ext cx="2887941" cy="1867391"/>
            <a:chOff x="5292042" y="896355"/>
            <a:chExt cx="3892165" cy="2805326"/>
          </a:xfrm>
        </p:grpSpPr>
        <p:sp>
          <p:nvSpPr>
            <p:cNvPr id="21" name="AutoShape 115"/>
            <p:cNvSpPr>
              <a:spLocks noChangeArrowheads="1"/>
            </p:cNvSpPr>
            <p:nvPr/>
          </p:nvSpPr>
          <p:spPr bwMode="auto">
            <a:xfrm>
              <a:off x="6270838" y="1235341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/>
                <a:t>分数</a:t>
              </a:r>
              <a:r>
                <a:rPr lang="en-US" altLang="zh-CN" sz="2400" dirty="0" smtClean="0"/>
                <a:t> &gt;= 90</a:t>
              </a:r>
              <a:endParaRPr lang="en-US" altLang="zh-CN" sz="2400" dirty="0"/>
            </a:p>
          </p:txBody>
        </p:sp>
        <p:cxnSp>
          <p:nvCxnSpPr>
            <p:cNvPr id="22" name="直接箭头连接符 56"/>
            <p:cNvCxnSpPr>
              <a:endCxn id="21" idx="0"/>
            </p:cNvCxnSpPr>
            <p:nvPr/>
          </p:nvCxnSpPr>
          <p:spPr bwMode="auto">
            <a:xfrm>
              <a:off x="7727522" y="896355"/>
              <a:ext cx="1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箭头连接符 56"/>
            <p:cNvCxnSpPr/>
            <p:nvPr/>
          </p:nvCxnSpPr>
          <p:spPr bwMode="auto">
            <a:xfrm>
              <a:off x="7669668" y="3213141"/>
              <a:ext cx="0" cy="4885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21" idx="1"/>
            </p:cNvCxnSpPr>
            <p:nvPr/>
          </p:nvCxnSpPr>
          <p:spPr bwMode="auto">
            <a:xfrm flipH="1">
              <a:off x="5292042" y="1708261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5293471" y="1705825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292042" y="3457411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5706842" y="1708261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7710551" y="2068227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110"/>
                <p:cNvSpPr>
                  <a:spLocks noChangeArrowheads="1"/>
                </p:cNvSpPr>
                <p:nvPr/>
              </p:nvSpPr>
              <p:spPr bwMode="auto">
                <a:xfrm>
                  <a:off x="6405721" y="2525867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3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5721" y="2525867"/>
                  <a:ext cx="2481692" cy="6872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56"/>
            <p:cNvCxnSpPr/>
            <p:nvPr/>
          </p:nvCxnSpPr>
          <p:spPr bwMode="auto">
            <a:xfrm>
              <a:off x="7716781" y="2200528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TextBox 17"/>
          <p:cNvSpPr txBox="1"/>
          <p:nvPr/>
        </p:nvSpPr>
        <p:spPr>
          <a:xfrm>
            <a:off x="6627326" y="4356393"/>
            <a:ext cx="204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 … ….</a:t>
            </a:r>
            <a:endParaRPr lang="zh-CN" altLang="en-US" sz="32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5868144" y="2757623"/>
            <a:ext cx="2887941" cy="1867391"/>
            <a:chOff x="5292042" y="896355"/>
            <a:chExt cx="3892165" cy="2805326"/>
          </a:xfrm>
        </p:grpSpPr>
        <p:sp>
          <p:nvSpPr>
            <p:cNvPr id="34" name="AutoShape 115"/>
            <p:cNvSpPr>
              <a:spLocks noChangeArrowheads="1"/>
            </p:cNvSpPr>
            <p:nvPr/>
          </p:nvSpPr>
          <p:spPr bwMode="auto">
            <a:xfrm>
              <a:off x="6270838" y="1235341"/>
              <a:ext cx="2913369" cy="945839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/>
                <a:t>分数</a:t>
              </a:r>
              <a:r>
                <a:rPr lang="en-US" altLang="zh-CN" sz="2400" dirty="0" smtClean="0"/>
                <a:t> &gt;= 80</a:t>
              </a:r>
              <a:endParaRPr lang="en-US" altLang="zh-CN" sz="2400" dirty="0"/>
            </a:p>
          </p:txBody>
        </p:sp>
        <p:cxnSp>
          <p:nvCxnSpPr>
            <p:cNvPr id="35" name="直接箭头连接符 56"/>
            <p:cNvCxnSpPr>
              <a:endCxn id="34" idx="0"/>
            </p:cNvCxnSpPr>
            <p:nvPr/>
          </p:nvCxnSpPr>
          <p:spPr bwMode="auto">
            <a:xfrm>
              <a:off x="7727522" y="896355"/>
              <a:ext cx="1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56"/>
            <p:cNvCxnSpPr/>
            <p:nvPr/>
          </p:nvCxnSpPr>
          <p:spPr bwMode="auto">
            <a:xfrm>
              <a:off x="7669668" y="3213141"/>
              <a:ext cx="0" cy="4885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4" idx="1"/>
            </p:cNvCxnSpPr>
            <p:nvPr/>
          </p:nvCxnSpPr>
          <p:spPr bwMode="auto">
            <a:xfrm flipH="1">
              <a:off x="5292042" y="1708261"/>
              <a:ext cx="97879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293471" y="1705825"/>
              <a:ext cx="0" cy="17661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292042" y="3457411"/>
              <a:ext cx="2377626" cy="1685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 Box 63"/>
            <p:cNvSpPr txBox="1">
              <a:spLocks noChangeArrowheads="1"/>
            </p:cNvSpPr>
            <p:nvPr/>
          </p:nvSpPr>
          <p:spPr bwMode="auto">
            <a:xfrm>
              <a:off x="5706842" y="1708261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7710551" y="2068227"/>
              <a:ext cx="698879" cy="506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110"/>
                <p:cNvSpPr>
                  <a:spLocks noChangeArrowheads="1"/>
                </p:cNvSpPr>
                <p:nvPr/>
              </p:nvSpPr>
              <p:spPr bwMode="auto">
                <a:xfrm>
                  <a:off x="6405721" y="2525867"/>
                  <a:ext cx="2481692" cy="68727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42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05721" y="2525867"/>
                  <a:ext cx="2481692" cy="6872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42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56"/>
            <p:cNvCxnSpPr/>
            <p:nvPr/>
          </p:nvCxnSpPr>
          <p:spPr bwMode="auto">
            <a:xfrm>
              <a:off x="7716781" y="2200528"/>
              <a:ext cx="0" cy="33898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64" y="1460829"/>
            <a:ext cx="4320480" cy="248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1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-</a:t>
            </a:r>
            <a:r>
              <a:rPr lang="zh-CN" altLang="en-US" dirty="0"/>
              <a:t>多分支结构（</a:t>
            </a:r>
            <a:r>
              <a:rPr lang="en-US" altLang="zh-CN" dirty="0"/>
              <a:t>chained</a:t>
            </a:r>
            <a:r>
              <a:rPr lang="zh-CN" altLang="en-US" dirty="0"/>
              <a:t>）</a:t>
            </a:r>
          </a:p>
        </p:txBody>
      </p:sp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5724128" y="1143000"/>
            <a:ext cx="3038872" cy="4953000"/>
          </a:xfrm>
        </p:spPr>
        <p:txBody>
          <a:bodyPr/>
          <a:lstStyle/>
          <a:p>
            <a:r>
              <a:rPr lang="zh-CN" altLang="en-US" smtClean="0"/>
              <a:t>多分支结构</a:t>
            </a:r>
            <a:endParaRPr lang="zh-CN" altLang="en-US"/>
          </a:p>
        </p:txBody>
      </p:sp>
      <p:grpSp>
        <p:nvGrpSpPr>
          <p:cNvPr id="40" name="Group 60"/>
          <p:cNvGrpSpPr>
            <a:grpSpLocks/>
          </p:cNvGrpSpPr>
          <p:nvPr/>
        </p:nvGrpSpPr>
        <p:grpSpPr bwMode="auto">
          <a:xfrm>
            <a:off x="5069904" y="1947664"/>
            <a:ext cx="4038600" cy="4114800"/>
            <a:chOff x="3120" y="2256"/>
            <a:chExt cx="1571" cy="1841"/>
          </a:xfrm>
        </p:grpSpPr>
        <p:sp>
          <p:nvSpPr>
            <p:cNvPr id="41" name="Line 61"/>
            <p:cNvSpPr>
              <a:spLocks noChangeShapeType="1"/>
            </p:cNvSpPr>
            <p:nvPr/>
          </p:nvSpPr>
          <p:spPr bwMode="auto">
            <a:xfrm>
              <a:off x="3406" y="2256"/>
              <a:ext cx="0" cy="1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grpSp>
          <p:nvGrpSpPr>
            <p:cNvPr id="42" name="Group 62"/>
            <p:cNvGrpSpPr>
              <a:grpSpLocks/>
            </p:cNvGrpSpPr>
            <p:nvPr/>
          </p:nvGrpSpPr>
          <p:grpSpPr bwMode="auto">
            <a:xfrm>
              <a:off x="3120" y="2378"/>
              <a:ext cx="1568" cy="536"/>
              <a:chOff x="1764" y="6438"/>
              <a:chExt cx="1961" cy="669"/>
            </a:xfrm>
          </p:grpSpPr>
          <p:sp>
            <p:nvSpPr>
              <p:cNvPr id="61" name="Text Box 63"/>
              <p:cNvSpPr txBox="1">
                <a:spLocks noChangeArrowheads="1"/>
              </p:cNvSpPr>
              <p:nvPr/>
            </p:nvSpPr>
            <p:spPr bwMode="auto">
              <a:xfrm>
                <a:off x="2499" y="6438"/>
                <a:ext cx="34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62" name="Text Box 64"/>
              <p:cNvSpPr txBox="1">
                <a:spLocks noChangeArrowheads="1"/>
              </p:cNvSpPr>
              <p:nvPr/>
            </p:nvSpPr>
            <p:spPr bwMode="auto">
              <a:xfrm>
                <a:off x="3005" y="6580"/>
                <a:ext cx="510" cy="28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CN" sz="1600" b="1" baseline="-25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63" name="Text Box 65"/>
              <p:cNvSpPr txBox="1">
                <a:spLocks noChangeArrowheads="1"/>
              </p:cNvSpPr>
              <p:nvPr/>
            </p:nvSpPr>
            <p:spPr bwMode="auto">
              <a:xfrm>
                <a:off x="1764" y="6824"/>
                <a:ext cx="34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latin typeface="Arial" pitchFamily="34" charset="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64" name="AutoShape 67"/>
              <p:cNvSpPr>
                <a:spLocks noChangeArrowheads="1"/>
              </p:cNvSpPr>
              <p:nvPr/>
            </p:nvSpPr>
            <p:spPr bwMode="auto">
              <a:xfrm>
                <a:off x="1782" y="6541"/>
                <a:ext cx="680" cy="340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 anchor="ctr" anchorCtr="1"/>
              <a:lstStyle/>
              <a:p>
                <a:r>
                  <a:rPr lang="en-US" altLang="zh-CN" sz="1600" b="1" smtClean="0">
                    <a:latin typeface="Arial" pitchFamily="34" charset="0"/>
                    <a:cs typeface="Arial" pitchFamily="34" charset="0"/>
                  </a:rPr>
                  <a:t>P=1?</a:t>
                </a:r>
                <a:endParaRPr lang="en-US" altLang="zh-CN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Line 69"/>
              <p:cNvSpPr>
                <a:spLocks noChangeShapeType="1"/>
              </p:cNvSpPr>
              <p:nvPr/>
            </p:nvSpPr>
            <p:spPr bwMode="auto">
              <a:xfrm>
                <a:off x="2122" y="6881"/>
                <a:ext cx="0" cy="1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  <p:sp>
            <p:nvSpPr>
              <p:cNvPr id="66" name="Line 70"/>
              <p:cNvSpPr>
                <a:spLocks noChangeShapeType="1"/>
              </p:cNvSpPr>
              <p:nvPr/>
            </p:nvSpPr>
            <p:spPr bwMode="auto">
              <a:xfrm>
                <a:off x="2472" y="6710"/>
                <a:ext cx="5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  <p:sp>
            <p:nvSpPr>
              <p:cNvPr id="67" name="Line 71"/>
              <p:cNvSpPr>
                <a:spLocks noChangeShapeType="1"/>
              </p:cNvSpPr>
              <p:nvPr/>
            </p:nvSpPr>
            <p:spPr bwMode="auto">
              <a:xfrm>
                <a:off x="3515" y="6710"/>
                <a:ext cx="2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</p:grpSp>
        <p:grpSp>
          <p:nvGrpSpPr>
            <p:cNvPr id="43" name="Group 72"/>
            <p:cNvGrpSpPr>
              <a:grpSpLocks/>
            </p:cNvGrpSpPr>
            <p:nvPr/>
          </p:nvGrpSpPr>
          <p:grpSpPr bwMode="auto">
            <a:xfrm>
              <a:off x="3120" y="2810"/>
              <a:ext cx="1568" cy="535"/>
              <a:chOff x="1764" y="6438"/>
              <a:chExt cx="1961" cy="669"/>
            </a:xfrm>
          </p:grpSpPr>
          <p:sp>
            <p:nvSpPr>
              <p:cNvPr id="54" name="Text Box 73"/>
              <p:cNvSpPr txBox="1">
                <a:spLocks noChangeArrowheads="1"/>
              </p:cNvSpPr>
              <p:nvPr/>
            </p:nvSpPr>
            <p:spPr bwMode="auto">
              <a:xfrm>
                <a:off x="2499" y="6438"/>
                <a:ext cx="34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55" name="Text Box 74"/>
              <p:cNvSpPr txBox="1">
                <a:spLocks noChangeArrowheads="1"/>
              </p:cNvSpPr>
              <p:nvPr/>
            </p:nvSpPr>
            <p:spPr bwMode="auto">
              <a:xfrm>
                <a:off x="3005" y="6580"/>
                <a:ext cx="510" cy="28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CN" sz="1600" b="1" baseline="-2500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56" name="Text Box 75"/>
              <p:cNvSpPr txBox="1">
                <a:spLocks noChangeArrowheads="1"/>
              </p:cNvSpPr>
              <p:nvPr/>
            </p:nvSpPr>
            <p:spPr bwMode="auto">
              <a:xfrm>
                <a:off x="1764" y="6824"/>
                <a:ext cx="340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72000" rIns="18000" bIns="10800" anchor="ctr" anchorCtr="1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latin typeface="Arial" pitchFamily="34" charset="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57" name="AutoShape 77"/>
              <p:cNvSpPr>
                <a:spLocks noChangeArrowheads="1"/>
              </p:cNvSpPr>
              <p:nvPr/>
            </p:nvSpPr>
            <p:spPr bwMode="auto">
              <a:xfrm>
                <a:off x="1782" y="6541"/>
                <a:ext cx="680" cy="340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 anchor="ctr" anchorCtr="1"/>
              <a:lstStyle/>
              <a:p>
                <a:r>
                  <a:rPr lang="en-US" altLang="zh-CN" sz="1600" b="1" smtClean="0">
                    <a:latin typeface="Arial" pitchFamily="34" charset="0"/>
                    <a:cs typeface="Arial" pitchFamily="34" charset="0"/>
                  </a:rPr>
                  <a:t>P=2?</a:t>
                </a:r>
                <a:endParaRPr lang="zh-CN" altLang="en-US" sz="1600"/>
              </a:p>
            </p:txBody>
          </p:sp>
          <p:sp>
            <p:nvSpPr>
              <p:cNvPr id="58" name="Line 79"/>
              <p:cNvSpPr>
                <a:spLocks noChangeShapeType="1"/>
              </p:cNvSpPr>
              <p:nvPr/>
            </p:nvSpPr>
            <p:spPr bwMode="auto">
              <a:xfrm>
                <a:off x="2122" y="6881"/>
                <a:ext cx="0" cy="1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  <p:sp>
            <p:nvSpPr>
              <p:cNvPr id="59" name="Line 80"/>
              <p:cNvSpPr>
                <a:spLocks noChangeShapeType="1"/>
              </p:cNvSpPr>
              <p:nvPr/>
            </p:nvSpPr>
            <p:spPr bwMode="auto">
              <a:xfrm>
                <a:off x="2472" y="6710"/>
                <a:ext cx="5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  <p:sp>
            <p:nvSpPr>
              <p:cNvPr id="60" name="Line 81"/>
              <p:cNvSpPr>
                <a:spLocks noChangeShapeType="1"/>
              </p:cNvSpPr>
              <p:nvPr/>
            </p:nvSpPr>
            <p:spPr bwMode="auto">
              <a:xfrm>
                <a:off x="3515" y="6710"/>
                <a:ext cx="21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</p:grp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3274" y="3377"/>
              <a:ext cx="25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18000" tIns="72000" rIns="18000" bIns="108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itchFamily="18" charset="0"/>
                </a:rPr>
                <a:t>…</a:t>
              </a:r>
              <a:endParaRPr lang="en-US" altLang="zh-CN" sz="1000" b="1">
                <a:latin typeface="Times New Roman" pitchFamily="18" charset="0"/>
              </a:endParaRPr>
            </a:p>
          </p:txBody>
        </p:sp>
        <p:sp>
          <p:nvSpPr>
            <p:cNvPr id="45" name="Text Box 83"/>
            <p:cNvSpPr txBox="1">
              <a:spLocks noChangeArrowheads="1"/>
            </p:cNvSpPr>
            <p:nvPr/>
          </p:nvSpPr>
          <p:spPr bwMode="auto">
            <a:xfrm>
              <a:off x="3708" y="350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46" name="Text Box 84"/>
            <p:cNvSpPr txBox="1">
              <a:spLocks noChangeArrowheads="1"/>
            </p:cNvSpPr>
            <p:nvPr/>
          </p:nvSpPr>
          <p:spPr bwMode="auto">
            <a:xfrm>
              <a:off x="4113" y="3616"/>
              <a:ext cx="407" cy="2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altLang="zh-CN" sz="1600" b="1" baseline="-25000"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7" name="Text Box 85"/>
            <p:cNvSpPr txBox="1">
              <a:spLocks noChangeArrowheads="1"/>
            </p:cNvSpPr>
            <p:nvPr/>
          </p:nvSpPr>
          <p:spPr bwMode="auto">
            <a:xfrm>
              <a:off x="3120" y="3811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48" name="AutoShape 87"/>
            <p:cNvSpPr>
              <a:spLocks noChangeArrowheads="1"/>
            </p:cNvSpPr>
            <p:nvPr/>
          </p:nvSpPr>
          <p:spPr bwMode="auto">
            <a:xfrm>
              <a:off x="3122" y="3585"/>
              <a:ext cx="582" cy="272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72000" anchor="ctr" anchorCtr="1"/>
            <a:lstStyle/>
            <a:p>
              <a:r>
                <a:rPr lang="en-US" altLang="zh-CN" b="1" smtClean="0">
                  <a:latin typeface="Arial" pitchFamily="34" charset="0"/>
                  <a:cs typeface="Arial" pitchFamily="34" charset="0"/>
                </a:rPr>
                <a:t>P=n?</a:t>
              </a:r>
              <a:endParaRPr lang="en-US" altLang="zh-CN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Line 89"/>
            <p:cNvSpPr>
              <a:spLocks noChangeShapeType="1"/>
            </p:cNvSpPr>
            <p:nvPr/>
          </p:nvSpPr>
          <p:spPr bwMode="auto">
            <a:xfrm>
              <a:off x="3406" y="3857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sp>
          <p:nvSpPr>
            <p:cNvPr id="50" name="Line 90"/>
            <p:cNvSpPr>
              <a:spLocks noChangeShapeType="1"/>
            </p:cNvSpPr>
            <p:nvPr/>
          </p:nvSpPr>
          <p:spPr bwMode="auto">
            <a:xfrm>
              <a:off x="3686" y="3720"/>
              <a:ext cx="4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>
              <a:off x="4520" y="3720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3410" y="3944"/>
              <a:ext cx="12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sp>
          <p:nvSpPr>
            <p:cNvPr id="53" name="Line 93"/>
            <p:cNvSpPr>
              <a:spLocks noChangeShapeType="1"/>
            </p:cNvSpPr>
            <p:nvPr/>
          </p:nvSpPr>
          <p:spPr bwMode="auto">
            <a:xfrm>
              <a:off x="4688" y="2593"/>
              <a:ext cx="0" cy="13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8068" y="764704"/>
            <a:ext cx="4725200" cy="6023069"/>
            <a:chOff x="68068" y="764704"/>
            <a:chExt cx="4725200" cy="6023069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207603" y="6524289"/>
              <a:ext cx="3585665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AutoShape 115"/>
            <p:cNvSpPr>
              <a:spLocks noChangeArrowheads="1"/>
            </p:cNvSpPr>
            <p:nvPr/>
          </p:nvSpPr>
          <p:spPr bwMode="auto">
            <a:xfrm>
              <a:off x="102260" y="990353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/>
                <a:t>分数</a:t>
              </a:r>
              <a:r>
                <a:rPr lang="en-US" altLang="zh-CN" sz="2400" dirty="0" smtClean="0"/>
                <a:t> &gt;= 90</a:t>
              </a:r>
              <a:endParaRPr lang="en-US" altLang="zh-CN" sz="2400" dirty="0"/>
            </a:p>
          </p:txBody>
        </p:sp>
        <p:cxnSp>
          <p:nvCxnSpPr>
            <p:cNvPr id="17" name="直接箭头连接符 56"/>
            <p:cNvCxnSpPr>
              <a:endCxn id="16" idx="0"/>
            </p:cNvCxnSpPr>
            <p:nvPr/>
          </p:nvCxnSpPr>
          <p:spPr bwMode="auto">
            <a:xfrm>
              <a:off x="1183103" y="764704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56"/>
            <p:cNvCxnSpPr/>
            <p:nvPr/>
          </p:nvCxnSpPr>
          <p:spPr bwMode="auto">
            <a:xfrm>
              <a:off x="1183103" y="1619959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4788024" y="1305156"/>
              <a:ext cx="5244" cy="521913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770811" y="1619959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2187680" y="927300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06240" y="999264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24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6240" y="999264"/>
                  <a:ext cx="1841386" cy="5733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04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56"/>
            <p:cNvCxnSpPr>
              <a:stCxn id="16" idx="3"/>
            </p:cNvCxnSpPr>
            <p:nvPr/>
          </p:nvCxnSpPr>
          <p:spPr bwMode="auto">
            <a:xfrm>
              <a:off x="2263946" y="1305156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68068" y="5966548"/>
              <a:ext cx="1413574" cy="112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4547626" y="1305156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AutoShape 115"/>
            <p:cNvSpPr>
              <a:spLocks noChangeArrowheads="1"/>
            </p:cNvSpPr>
            <p:nvPr/>
          </p:nvSpPr>
          <p:spPr bwMode="auto">
            <a:xfrm>
              <a:off x="107504" y="2160746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/>
                <a:t>分数</a:t>
              </a:r>
              <a:r>
                <a:rPr lang="en-US" altLang="zh-CN" sz="2400" dirty="0" smtClean="0"/>
                <a:t> &gt;= 80</a:t>
              </a:r>
              <a:endParaRPr lang="en-US" altLang="zh-CN" sz="2400" dirty="0"/>
            </a:p>
          </p:txBody>
        </p:sp>
        <p:cxnSp>
          <p:nvCxnSpPr>
            <p:cNvPr id="95" name="直接箭头连接符 56"/>
            <p:cNvCxnSpPr>
              <a:endCxn id="94" idx="0"/>
            </p:cNvCxnSpPr>
            <p:nvPr/>
          </p:nvCxnSpPr>
          <p:spPr bwMode="auto">
            <a:xfrm>
              <a:off x="1188347" y="1935097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直接箭头连接符 56"/>
            <p:cNvCxnSpPr/>
            <p:nvPr/>
          </p:nvCxnSpPr>
          <p:spPr bwMode="auto">
            <a:xfrm>
              <a:off x="1188347" y="2790352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776055" y="2790352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2192924" y="2097693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1484" y="2169657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99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84" y="2169657"/>
                  <a:ext cx="1841386" cy="5733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04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56"/>
            <p:cNvCxnSpPr>
              <a:stCxn id="94" idx="3"/>
            </p:cNvCxnSpPr>
            <p:nvPr/>
          </p:nvCxnSpPr>
          <p:spPr bwMode="auto">
            <a:xfrm>
              <a:off x="2269190" y="2475549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4552870" y="2475549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AutoShape 115"/>
            <p:cNvSpPr>
              <a:spLocks noChangeArrowheads="1"/>
            </p:cNvSpPr>
            <p:nvPr/>
          </p:nvSpPr>
          <p:spPr bwMode="auto">
            <a:xfrm>
              <a:off x="107504" y="3326944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/>
                <a:t>分数</a:t>
              </a:r>
              <a:r>
                <a:rPr lang="en-US" altLang="zh-CN" sz="2400" dirty="0" smtClean="0"/>
                <a:t> &gt;= 70</a:t>
              </a:r>
              <a:endParaRPr lang="en-US" altLang="zh-CN" sz="2400" dirty="0"/>
            </a:p>
          </p:txBody>
        </p:sp>
        <p:cxnSp>
          <p:nvCxnSpPr>
            <p:cNvPr id="103" name="直接箭头连接符 56"/>
            <p:cNvCxnSpPr>
              <a:endCxn id="102" idx="0"/>
            </p:cNvCxnSpPr>
            <p:nvPr/>
          </p:nvCxnSpPr>
          <p:spPr bwMode="auto">
            <a:xfrm>
              <a:off x="1188347" y="3101295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直接箭头连接符 56"/>
            <p:cNvCxnSpPr/>
            <p:nvPr/>
          </p:nvCxnSpPr>
          <p:spPr bwMode="auto">
            <a:xfrm>
              <a:off x="1188347" y="3956550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776055" y="3956550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 Box 63"/>
            <p:cNvSpPr txBox="1">
              <a:spLocks noChangeArrowheads="1"/>
            </p:cNvSpPr>
            <p:nvPr/>
          </p:nvSpPr>
          <p:spPr bwMode="auto">
            <a:xfrm>
              <a:off x="2192924" y="3263891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1484" y="3335855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07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84" y="3335855"/>
                  <a:ext cx="1841386" cy="5733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08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接箭头连接符 56"/>
            <p:cNvCxnSpPr>
              <a:stCxn id="102" idx="3"/>
            </p:cNvCxnSpPr>
            <p:nvPr/>
          </p:nvCxnSpPr>
          <p:spPr bwMode="auto">
            <a:xfrm>
              <a:off x="2269190" y="3641747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4552870" y="3641747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AutoShape 115"/>
            <p:cNvSpPr>
              <a:spLocks noChangeArrowheads="1"/>
            </p:cNvSpPr>
            <p:nvPr/>
          </p:nvSpPr>
          <p:spPr bwMode="auto">
            <a:xfrm>
              <a:off x="107504" y="4479072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/>
                <a:t>分数</a:t>
              </a:r>
              <a:r>
                <a:rPr lang="en-US" altLang="zh-CN" sz="2400" dirty="0" smtClean="0"/>
                <a:t> &gt;= 60</a:t>
              </a:r>
              <a:endParaRPr lang="en-US" altLang="zh-CN" sz="2400" dirty="0"/>
            </a:p>
          </p:txBody>
        </p:sp>
        <p:cxnSp>
          <p:nvCxnSpPr>
            <p:cNvPr id="111" name="直接箭头连接符 56"/>
            <p:cNvCxnSpPr>
              <a:endCxn id="110" idx="0"/>
            </p:cNvCxnSpPr>
            <p:nvPr/>
          </p:nvCxnSpPr>
          <p:spPr bwMode="auto">
            <a:xfrm>
              <a:off x="1188347" y="4253423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接箭头连接符 56"/>
            <p:cNvCxnSpPr/>
            <p:nvPr/>
          </p:nvCxnSpPr>
          <p:spPr bwMode="auto">
            <a:xfrm>
              <a:off x="1188347" y="5108678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Text Box 63"/>
            <p:cNvSpPr txBox="1">
              <a:spLocks noChangeArrowheads="1"/>
            </p:cNvSpPr>
            <p:nvPr/>
          </p:nvSpPr>
          <p:spPr bwMode="auto">
            <a:xfrm>
              <a:off x="776055" y="5108678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 Box 63"/>
            <p:cNvSpPr txBox="1">
              <a:spLocks noChangeArrowheads="1"/>
            </p:cNvSpPr>
            <p:nvPr/>
          </p:nvSpPr>
          <p:spPr bwMode="auto">
            <a:xfrm>
              <a:off x="2192924" y="4416019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1484" y="4487983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15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84" y="4487983"/>
                  <a:ext cx="1841386" cy="5733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08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56"/>
            <p:cNvCxnSpPr>
              <a:stCxn id="110" idx="3"/>
            </p:cNvCxnSpPr>
            <p:nvPr/>
          </p:nvCxnSpPr>
          <p:spPr bwMode="auto">
            <a:xfrm>
              <a:off x="2269190" y="4793875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4552870" y="4793875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AutoShape 115"/>
            <p:cNvSpPr>
              <a:spLocks noChangeArrowheads="1"/>
            </p:cNvSpPr>
            <p:nvPr/>
          </p:nvSpPr>
          <p:spPr bwMode="auto">
            <a:xfrm>
              <a:off x="107504" y="5631200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 smtClean="0"/>
                <a:t>分数</a:t>
              </a:r>
              <a:r>
                <a:rPr lang="en-US" altLang="zh-CN" sz="2400" dirty="0" smtClean="0"/>
                <a:t> &lt;60</a:t>
              </a:r>
              <a:endParaRPr lang="en-US" altLang="zh-CN" sz="2400" dirty="0"/>
            </a:p>
          </p:txBody>
        </p:sp>
        <p:cxnSp>
          <p:nvCxnSpPr>
            <p:cNvPr id="119" name="直接箭头连接符 56"/>
            <p:cNvCxnSpPr>
              <a:endCxn id="118" idx="0"/>
            </p:cNvCxnSpPr>
            <p:nvPr/>
          </p:nvCxnSpPr>
          <p:spPr bwMode="auto">
            <a:xfrm>
              <a:off x="1188347" y="5405551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直接箭头连接符 56"/>
            <p:cNvCxnSpPr/>
            <p:nvPr/>
          </p:nvCxnSpPr>
          <p:spPr bwMode="auto">
            <a:xfrm>
              <a:off x="1188347" y="6260806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" name="Text Box 63"/>
            <p:cNvSpPr txBox="1">
              <a:spLocks noChangeArrowheads="1"/>
            </p:cNvSpPr>
            <p:nvPr/>
          </p:nvSpPr>
          <p:spPr bwMode="auto">
            <a:xfrm>
              <a:off x="776055" y="6260806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 Box 63"/>
            <p:cNvSpPr txBox="1">
              <a:spLocks noChangeArrowheads="1"/>
            </p:cNvSpPr>
            <p:nvPr/>
          </p:nvSpPr>
          <p:spPr bwMode="auto">
            <a:xfrm>
              <a:off x="2192924" y="5568147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1484" y="5640111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4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23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84" y="5640111"/>
                  <a:ext cx="1841386" cy="5733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08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56"/>
            <p:cNvCxnSpPr>
              <a:stCxn id="118" idx="3"/>
            </p:cNvCxnSpPr>
            <p:nvPr/>
          </p:nvCxnSpPr>
          <p:spPr bwMode="auto">
            <a:xfrm>
              <a:off x="2269190" y="5946003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Straight Connector 124"/>
            <p:cNvCxnSpPr/>
            <p:nvPr/>
          </p:nvCxnSpPr>
          <p:spPr bwMode="auto">
            <a:xfrm>
              <a:off x="4552870" y="5946003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534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-</a:t>
            </a:r>
            <a:r>
              <a:rPr lang="zh-CN" altLang="en-US" dirty="0"/>
              <a:t>多分支结构（</a:t>
            </a:r>
            <a:r>
              <a:rPr lang="en-US" altLang="zh-CN" dirty="0"/>
              <a:t>chained</a:t>
            </a:r>
            <a:r>
              <a:rPr lang="zh-CN" altLang="en-US" dirty="0"/>
              <a:t>）</a:t>
            </a:r>
          </a:p>
        </p:txBody>
      </p:sp>
      <p:sp>
        <p:nvSpPr>
          <p:cNvPr id="39" name="内容占位符 2"/>
          <p:cNvSpPr>
            <a:spLocks noGrp="1"/>
          </p:cNvSpPr>
          <p:nvPr>
            <p:ph idx="1"/>
          </p:nvPr>
        </p:nvSpPr>
        <p:spPr>
          <a:xfrm>
            <a:off x="3923928" y="1124744"/>
            <a:ext cx="5400600" cy="4953000"/>
          </a:xfrm>
        </p:spPr>
        <p:txBody>
          <a:bodyPr/>
          <a:lstStyle/>
          <a:p>
            <a:r>
              <a:rPr lang="zh-CN" altLang="en-US" dirty="0" smtClean="0"/>
              <a:t>多分支结构</a:t>
            </a:r>
            <a:endParaRPr lang="zh-CN" altLang="en-US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03" y="1859329"/>
            <a:ext cx="5275509" cy="314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68068" y="764705"/>
            <a:ext cx="3855860" cy="4972114"/>
            <a:chOff x="68068" y="764704"/>
            <a:chExt cx="4725200" cy="6023069"/>
          </a:xfrm>
        </p:grpSpPr>
        <p:cxnSp>
          <p:nvCxnSpPr>
            <p:cNvPr id="70" name="Straight Arrow Connector 69"/>
            <p:cNvCxnSpPr/>
            <p:nvPr/>
          </p:nvCxnSpPr>
          <p:spPr bwMode="auto">
            <a:xfrm flipH="1">
              <a:off x="1207603" y="6524289"/>
              <a:ext cx="3585665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AutoShape 115"/>
            <p:cNvSpPr>
              <a:spLocks noChangeArrowheads="1"/>
            </p:cNvSpPr>
            <p:nvPr/>
          </p:nvSpPr>
          <p:spPr bwMode="auto">
            <a:xfrm>
              <a:off x="102260" y="990353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分数</a:t>
              </a:r>
              <a:r>
                <a:rPr lang="en-US" altLang="zh-CN" dirty="0" smtClean="0"/>
                <a:t> &gt;= 90</a:t>
              </a:r>
              <a:endParaRPr lang="en-US" altLang="zh-CN" dirty="0"/>
            </a:p>
          </p:txBody>
        </p:sp>
        <p:cxnSp>
          <p:nvCxnSpPr>
            <p:cNvPr id="72" name="直接箭头连接符 56"/>
            <p:cNvCxnSpPr>
              <a:endCxn id="71" idx="0"/>
            </p:cNvCxnSpPr>
            <p:nvPr/>
          </p:nvCxnSpPr>
          <p:spPr bwMode="auto">
            <a:xfrm>
              <a:off x="1183103" y="764704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接箭头连接符 56"/>
            <p:cNvCxnSpPr/>
            <p:nvPr/>
          </p:nvCxnSpPr>
          <p:spPr bwMode="auto">
            <a:xfrm>
              <a:off x="1183103" y="1619959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788024" y="1305156"/>
              <a:ext cx="5244" cy="521913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770811" y="1619959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 Box 63"/>
            <p:cNvSpPr txBox="1">
              <a:spLocks noChangeArrowheads="1"/>
            </p:cNvSpPr>
            <p:nvPr/>
          </p:nvSpPr>
          <p:spPr bwMode="auto">
            <a:xfrm>
              <a:off x="2187680" y="927300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06240" y="999264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77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6240" y="999264"/>
                  <a:ext cx="1841386" cy="5733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500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56"/>
            <p:cNvCxnSpPr>
              <a:stCxn id="71" idx="3"/>
            </p:cNvCxnSpPr>
            <p:nvPr/>
          </p:nvCxnSpPr>
          <p:spPr bwMode="auto">
            <a:xfrm>
              <a:off x="2263946" y="1305156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68068" y="5966548"/>
              <a:ext cx="1413574" cy="1122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547626" y="1305156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AutoShape 115"/>
            <p:cNvSpPr>
              <a:spLocks noChangeArrowheads="1"/>
            </p:cNvSpPr>
            <p:nvPr/>
          </p:nvSpPr>
          <p:spPr bwMode="auto">
            <a:xfrm>
              <a:off x="107504" y="2160746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分数</a:t>
              </a:r>
              <a:r>
                <a:rPr lang="en-US" altLang="zh-CN" dirty="0" smtClean="0"/>
                <a:t> &gt;= 80</a:t>
              </a:r>
              <a:endParaRPr lang="en-US" altLang="zh-CN" dirty="0"/>
            </a:p>
          </p:txBody>
        </p:sp>
        <p:cxnSp>
          <p:nvCxnSpPr>
            <p:cNvPr id="83" name="直接箭头连接符 56"/>
            <p:cNvCxnSpPr>
              <a:endCxn id="81" idx="0"/>
            </p:cNvCxnSpPr>
            <p:nvPr/>
          </p:nvCxnSpPr>
          <p:spPr bwMode="auto">
            <a:xfrm>
              <a:off x="1188347" y="1935097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箭头连接符 56"/>
            <p:cNvCxnSpPr/>
            <p:nvPr/>
          </p:nvCxnSpPr>
          <p:spPr bwMode="auto">
            <a:xfrm>
              <a:off x="1188347" y="2790352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Text Box 63"/>
            <p:cNvSpPr txBox="1">
              <a:spLocks noChangeArrowheads="1"/>
            </p:cNvSpPr>
            <p:nvPr/>
          </p:nvSpPr>
          <p:spPr bwMode="auto">
            <a:xfrm>
              <a:off x="776055" y="2790352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2192924" y="2097693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1484" y="2169657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87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84" y="2169657"/>
                  <a:ext cx="1841386" cy="5733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53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箭头连接符 56"/>
            <p:cNvCxnSpPr>
              <a:stCxn id="81" idx="3"/>
            </p:cNvCxnSpPr>
            <p:nvPr/>
          </p:nvCxnSpPr>
          <p:spPr bwMode="auto">
            <a:xfrm>
              <a:off x="2269190" y="2475549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4552870" y="2475549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AutoShape 115"/>
            <p:cNvSpPr>
              <a:spLocks noChangeArrowheads="1"/>
            </p:cNvSpPr>
            <p:nvPr/>
          </p:nvSpPr>
          <p:spPr bwMode="auto">
            <a:xfrm>
              <a:off x="107504" y="3326944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分数</a:t>
              </a:r>
              <a:r>
                <a:rPr lang="en-US" altLang="zh-CN" dirty="0" smtClean="0"/>
                <a:t> &gt;= 70</a:t>
              </a:r>
              <a:endParaRPr lang="en-US" altLang="zh-CN" dirty="0"/>
            </a:p>
          </p:txBody>
        </p:sp>
        <p:cxnSp>
          <p:nvCxnSpPr>
            <p:cNvPr id="91" name="直接箭头连接符 56"/>
            <p:cNvCxnSpPr>
              <a:endCxn id="90" idx="0"/>
            </p:cNvCxnSpPr>
            <p:nvPr/>
          </p:nvCxnSpPr>
          <p:spPr bwMode="auto">
            <a:xfrm>
              <a:off x="1188347" y="3101295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箭头连接符 56"/>
            <p:cNvCxnSpPr/>
            <p:nvPr/>
          </p:nvCxnSpPr>
          <p:spPr bwMode="auto">
            <a:xfrm>
              <a:off x="1188347" y="3956550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776055" y="3956550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2192924" y="3263891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1484" y="3335855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95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84" y="3335855"/>
                  <a:ext cx="1841386" cy="5733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53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接箭头连接符 56"/>
            <p:cNvCxnSpPr>
              <a:stCxn id="90" idx="3"/>
            </p:cNvCxnSpPr>
            <p:nvPr/>
          </p:nvCxnSpPr>
          <p:spPr bwMode="auto">
            <a:xfrm>
              <a:off x="2269190" y="3641747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4552870" y="3641747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AutoShape 115"/>
            <p:cNvSpPr>
              <a:spLocks noChangeArrowheads="1"/>
            </p:cNvSpPr>
            <p:nvPr/>
          </p:nvSpPr>
          <p:spPr bwMode="auto">
            <a:xfrm>
              <a:off x="107504" y="4479072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/>
                <a:t>分数</a:t>
              </a:r>
              <a:r>
                <a:rPr lang="en-US" altLang="zh-CN" dirty="0" smtClean="0"/>
                <a:t> &gt;= 60</a:t>
              </a:r>
              <a:endParaRPr lang="en-US" altLang="zh-CN" dirty="0"/>
            </a:p>
          </p:txBody>
        </p:sp>
        <p:cxnSp>
          <p:nvCxnSpPr>
            <p:cNvPr id="99" name="直接箭头连接符 56"/>
            <p:cNvCxnSpPr>
              <a:endCxn id="98" idx="0"/>
            </p:cNvCxnSpPr>
            <p:nvPr/>
          </p:nvCxnSpPr>
          <p:spPr bwMode="auto">
            <a:xfrm>
              <a:off x="1188347" y="4253423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接箭头连接符 56"/>
            <p:cNvCxnSpPr/>
            <p:nvPr/>
          </p:nvCxnSpPr>
          <p:spPr bwMode="auto">
            <a:xfrm>
              <a:off x="1188347" y="5108678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776055" y="5108678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 Box 63"/>
            <p:cNvSpPr txBox="1">
              <a:spLocks noChangeArrowheads="1"/>
            </p:cNvSpPr>
            <p:nvPr/>
          </p:nvSpPr>
          <p:spPr bwMode="auto">
            <a:xfrm>
              <a:off x="2192924" y="4416019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1484" y="4487983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03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84" y="4487983"/>
                  <a:ext cx="1841386" cy="5733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53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箭头连接符 56"/>
            <p:cNvCxnSpPr>
              <a:stCxn id="98" idx="3"/>
            </p:cNvCxnSpPr>
            <p:nvPr/>
          </p:nvCxnSpPr>
          <p:spPr bwMode="auto">
            <a:xfrm>
              <a:off x="2269190" y="4793875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4552870" y="4793875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AutoShape 115"/>
            <p:cNvSpPr>
              <a:spLocks noChangeArrowheads="1"/>
            </p:cNvSpPr>
            <p:nvPr/>
          </p:nvSpPr>
          <p:spPr bwMode="auto">
            <a:xfrm>
              <a:off x="107504" y="5631200"/>
              <a:ext cx="2161686" cy="629606"/>
            </a:xfrm>
            <a:prstGeom prst="flowChartDecision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 smtClean="0"/>
                <a:t>分数</a:t>
              </a:r>
              <a:r>
                <a:rPr lang="en-US" altLang="zh-CN" sz="2000" dirty="0" smtClean="0"/>
                <a:t> &lt;60</a:t>
              </a:r>
              <a:endParaRPr lang="en-US" altLang="zh-CN" sz="2000" dirty="0"/>
            </a:p>
          </p:txBody>
        </p:sp>
        <p:cxnSp>
          <p:nvCxnSpPr>
            <p:cNvPr id="107" name="直接箭头连接符 56"/>
            <p:cNvCxnSpPr>
              <a:endCxn id="106" idx="0"/>
            </p:cNvCxnSpPr>
            <p:nvPr/>
          </p:nvCxnSpPr>
          <p:spPr bwMode="auto">
            <a:xfrm>
              <a:off x="1188347" y="5405551"/>
              <a:ext cx="1" cy="22564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箭头连接符 56"/>
            <p:cNvCxnSpPr/>
            <p:nvPr/>
          </p:nvCxnSpPr>
          <p:spPr bwMode="auto">
            <a:xfrm>
              <a:off x="1188347" y="6260806"/>
              <a:ext cx="1" cy="526967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Text Box 63"/>
            <p:cNvSpPr txBox="1">
              <a:spLocks noChangeArrowheads="1"/>
            </p:cNvSpPr>
            <p:nvPr/>
          </p:nvSpPr>
          <p:spPr bwMode="auto">
            <a:xfrm>
              <a:off x="776055" y="6260806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altLang="zh-CN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2192924" y="5568147"/>
              <a:ext cx="518560" cy="337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72000" rIns="18000" bIns="10800" anchor="ctr" anchorCtr="1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>
                  <a:spLocks noChangeArrowheads="1"/>
                </p:cNvSpPr>
                <p:nvPr/>
              </p:nvSpPr>
              <p:spPr bwMode="auto">
                <a:xfrm>
                  <a:off x="2711484" y="5640111"/>
                  <a:ext cx="1841386" cy="57334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  <a:ea typeface="微软雅黑" pitchFamily="34" charset="-122"/>
                          </a:rPr>
                          <m:t>计数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/>
                            <a:ea typeface="微软雅黑" pitchFamily="34" charset="-122"/>
                          </a:rPr>
                          <m:t>𝟏</m:t>
                        </m:r>
                      </m:oMath>
                    </m:oMathPara>
                  </a14:m>
                  <a:endParaRPr lang="en-US" altLang="zh-CN" sz="2000" b="1" i="1" dirty="0" smtClean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1484" y="5640111"/>
                  <a:ext cx="1841386" cy="5733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53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接箭头连接符 56"/>
            <p:cNvCxnSpPr>
              <a:stCxn id="106" idx="3"/>
            </p:cNvCxnSpPr>
            <p:nvPr/>
          </p:nvCxnSpPr>
          <p:spPr bwMode="auto">
            <a:xfrm>
              <a:off x="2269190" y="5946003"/>
              <a:ext cx="442294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4552870" y="5946003"/>
              <a:ext cx="240398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277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-</a:t>
            </a:r>
            <a:r>
              <a:rPr lang="zh-CN" altLang="en-US" dirty="0"/>
              <a:t>多分支结构（</a:t>
            </a:r>
            <a:r>
              <a:rPr lang="en-US" altLang="zh-CN" dirty="0"/>
              <a:t>chained</a:t>
            </a:r>
            <a:r>
              <a:rPr lang="zh-CN" altLang="en-US" dirty="0"/>
              <a:t>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3"/>
            <a:ext cx="4286547" cy="255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12383"/>
            <a:ext cx="42005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149080"/>
            <a:ext cx="85689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if-</a:t>
            </a:r>
            <a:r>
              <a:rPr lang="en-US" altLang="zh-CN" sz="2800" dirty="0" err="1" smtClean="0"/>
              <a:t>elif</a:t>
            </a:r>
            <a:r>
              <a:rPr lang="en-US" altLang="zh-CN" sz="2800" dirty="0" smtClean="0"/>
              <a:t>-else</a:t>
            </a:r>
            <a:r>
              <a:rPr lang="zh-CN" altLang="en-US" sz="2800" dirty="0" smtClean="0"/>
              <a:t>语句：</a:t>
            </a:r>
            <a:endParaRPr lang="en-US" altLang="zh-CN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elif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else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，但和第一个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条件并列。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if-</a:t>
            </a:r>
            <a:r>
              <a:rPr lang="en-US" altLang="zh-CN" sz="2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elif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-else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句中有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else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条件时，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else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条件放最后，否则</a:t>
            </a:r>
            <a:r>
              <a:rPr lang="en-US" altLang="zh-CN" sz="2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SyntaxError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58726" y="2106824"/>
            <a:ext cx="1008112" cy="674104"/>
            <a:chOff x="3758726" y="2106824"/>
            <a:chExt cx="1008112" cy="674104"/>
          </a:xfrm>
        </p:grpSpPr>
        <p:sp>
          <p:nvSpPr>
            <p:cNvPr id="4" name="Left-Right Arrow 3"/>
            <p:cNvSpPr/>
            <p:nvPr/>
          </p:nvSpPr>
          <p:spPr bwMode="auto">
            <a:xfrm>
              <a:off x="3758726" y="2476156"/>
              <a:ext cx="1008112" cy="304772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99670" y="2106824"/>
              <a:ext cx="84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err="1" smtClean="0">
                  <a:solidFill>
                    <a:schemeClr val="accent6"/>
                  </a:solidFill>
                </a:rPr>
                <a:t>elif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9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773832"/>
          </a:xfrm>
        </p:spPr>
        <p:txBody>
          <a:bodyPr/>
          <a:lstStyle/>
          <a:p>
            <a:r>
              <a:rPr lang="zh-CN" altLang="en-US" dirty="0"/>
              <a:t>请给出下面代码的执行结果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2312"/>
            <a:ext cx="3103882" cy="37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0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249872" y="1881317"/>
            <a:ext cx="8458200" cy="190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阅读教材第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r>
              <a:rPr lang="en-US" altLang="zh-CN" dirty="0"/>
              <a:t>Exercise </a:t>
            </a:r>
            <a:r>
              <a:rPr lang="en-US" altLang="zh-CN" dirty="0" smtClean="0"/>
              <a:t>5.2</a:t>
            </a:r>
            <a:r>
              <a:rPr lang="zh-CN" altLang="en-US" dirty="0" smtClean="0"/>
              <a:t> 和 </a:t>
            </a:r>
            <a:r>
              <a:rPr lang="en-US" altLang="zh-CN" dirty="0"/>
              <a:t>Exercise </a:t>
            </a:r>
            <a:r>
              <a:rPr lang="en-US" altLang="zh-CN" dirty="0" smtClean="0"/>
              <a:t>7.5</a:t>
            </a:r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选做（提示：循环做</a:t>
            </a:r>
            <a:r>
              <a:rPr lang="en-US" altLang="zh-CN" dirty="0" smtClean="0"/>
              <a:t>a</a:t>
            </a:r>
            <a:r>
              <a:rPr lang="zh-CN" altLang="en-US" dirty="0" smtClean="0"/>
              <a:t>图 ，双重循环做</a:t>
            </a:r>
            <a:r>
              <a:rPr lang="en-US" altLang="zh-CN" dirty="0" smtClean="0"/>
              <a:t>b</a:t>
            </a:r>
            <a:r>
              <a:rPr lang="zh-CN" altLang="en-US" dirty="0" smtClean="0"/>
              <a:t>图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7413848" cy="202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" y="0"/>
            <a:ext cx="1944216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0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7444736" cy="1224136"/>
          </a:xfrm>
        </p:spPr>
        <p:txBody>
          <a:bodyPr/>
          <a:lstStyle/>
          <a:p>
            <a:r>
              <a:rPr lang="zh-CN" altLang="en-US" dirty="0" smtClean="0"/>
              <a:t>输入任意三个点的坐标，求它们构成的三角形的三个内角角度</a:t>
            </a:r>
            <a:r>
              <a:rPr lang="zh-CN" altLang="en-US" dirty="0"/>
              <a:t>与弧度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" y="4149080"/>
            <a:ext cx="89202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" y="0"/>
            <a:ext cx="1944216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0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回顾上一节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输入、输出语</a:t>
            </a:r>
            <a:r>
              <a:rPr lang="zh-CN" altLang="en-US" dirty="0" smtClean="0"/>
              <a:t>句</a:t>
            </a:r>
            <a:endParaRPr lang="en-US" altLang="zh-CN" dirty="0" smtClean="0"/>
          </a:p>
          <a:p>
            <a:r>
              <a:rPr lang="zh-CN" altLang="en-US" dirty="0" smtClean="0"/>
              <a:t>变量、标识符、赋值运算</a:t>
            </a:r>
            <a:endParaRPr lang="en-US" altLang="zh-CN" dirty="0" smtClean="0"/>
          </a:p>
          <a:p>
            <a:r>
              <a:rPr lang="zh-CN" altLang="en-US" dirty="0" smtClean="0"/>
              <a:t>五种基本数值数据类型</a:t>
            </a:r>
            <a:endParaRPr lang="en-US" altLang="zh-CN" dirty="0" smtClean="0"/>
          </a:p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逻</a:t>
            </a:r>
            <a:r>
              <a:rPr lang="zh-CN" altLang="en-US" dirty="0" smtClean="0"/>
              <a:t>辑运算符</a:t>
            </a:r>
            <a:endParaRPr lang="en-US" altLang="zh-CN" dirty="0" smtClean="0"/>
          </a:p>
          <a:p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r>
              <a:rPr lang="zh-CN" altLang="en-US" dirty="0"/>
              <a:t>表达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5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6" y="2276872"/>
            <a:ext cx="8569509" cy="31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" y="0"/>
            <a:ext cx="1944216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196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10336"/>
          </a:xfrm>
        </p:spPr>
        <p:txBody>
          <a:bodyPr/>
          <a:lstStyle/>
          <a:p>
            <a:r>
              <a:rPr lang="zh-CN" altLang="en-US" dirty="0" smtClean="0"/>
              <a:t>流程图与问题求解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（分支）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简单分支</a:t>
            </a:r>
            <a:endParaRPr lang="en-US" altLang="zh-CN" dirty="0" smtClean="0"/>
          </a:p>
          <a:p>
            <a:pPr lvl="1"/>
            <a:r>
              <a:rPr lang="zh-CN" altLang="en-US" dirty="0"/>
              <a:t>链</a:t>
            </a:r>
            <a:r>
              <a:rPr lang="zh-CN" altLang="en-US" dirty="0" smtClean="0"/>
              <a:t>式分支</a:t>
            </a:r>
            <a:endParaRPr lang="en-US" altLang="zh-CN" dirty="0" smtClean="0"/>
          </a:p>
          <a:p>
            <a:pPr lvl="1"/>
            <a:r>
              <a:rPr lang="zh-CN" altLang="en-US" dirty="0"/>
              <a:t>选择嵌套</a:t>
            </a:r>
            <a:endParaRPr lang="en-US" altLang="zh-CN" dirty="0" smtClean="0"/>
          </a:p>
          <a:p>
            <a:r>
              <a:rPr lang="zh-CN" altLang="en-US" dirty="0" smtClean="0"/>
              <a:t>循</a:t>
            </a:r>
            <a:r>
              <a:rPr lang="zh-CN" altLang="en-US" dirty="0"/>
              <a:t>环结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zh-CN" altLang="en-US" dirty="0"/>
              <a:t>循环结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 </a:t>
            </a:r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zh-CN" altLang="en-US" dirty="0"/>
              <a:t>强制终止</a:t>
            </a:r>
          </a:p>
          <a:p>
            <a:r>
              <a:rPr lang="zh-CN" altLang="en-US" dirty="0" smtClean="0"/>
              <a:t>编程练习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73016"/>
            <a:ext cx="8458200" cy="2522984"/>
          </a:xfrm>
        </p:spPr>
        <p:txBody>
          <a:bodyPr/>
          <a:lstStyle/>
          <a:p>
            <a:r>
              <a:rPr lang="en-US" altLang="zh-CN" dirty="0" smtClean="0"/>
              <a:t>(4 / (3 * (r + 34))) - (9 * (a + b </a:t>
            </a:r>
            <a:r>
              <a:rPr lang="zh-CN" altLang="en-US" dirty="0" smtClean="0"/>
              <a:t>*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r>
              <a:rPr lang="en-US" altLang="zh-CN" dirty="0" smtClean="0"/>
              <a:t>) + ((3 + d * (2 + a))/(a + b * d))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6" y="1268760"/>
            <a:ext cx="843865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9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练习输</a:t>
            </a:r>
            <a:r>
              <a:rPr lang="zh-CN" altLang="en-US" dirty="0"/>
              <a:t>入语</a:t>
            </a:r>
            <a:r>
              <a:rPr lang="zh-CN" altLang="en-US" dirty="0" smtClean="0"/>
              <a:t>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提示信息</a:t>
            </a:r>
            <a:r>
              <a:rPr lang="en-US" altLang="zh-CN" dirty="0" smtClean="0"/>
              <a:t>input:</a:t>
            </a:r>
            <a:r>
              <a:rPr lang="zh-CN" altLang="en-US" dirty="0" smtClean="0"/>
              <a:t>后输入两个整数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如何写输入语句？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var1,ivar2</a:t>
            </a:r>
            <a:r>
              <a:rPr lang="en-US" altLang="zh-CN" dirty="0" smtClean="0"/>
              <a:t>=</a:t>
            </a:r>
            <a:r>
              <a:rPr lang="en-US" altLang="zh-CN" dirty="0" err="1" smtClean="0">
                <a:solidFill>
                  <a:srgbClr val="7030A0"/>
                </a:solidFill>
              </a:rPr>
              <a:t>eval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err="1" smtClean="0">
                <a:solidFill>
                  <a:srgbClr val="7030A0"/>
                </a:solidFill>
              </a:rPr>
              <a:t>raw_input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“input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r>
              <a:rPr lang="zh-CN" altLang="en-US" dirty="0" smtClean="0"/>
              <a:t>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0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变量与内存关系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根据下图给出两</a:t>
            </a:r>
            <a:r>
              <a:rPr lang="zh-CN" altLang="en-US" dirty="0"/>
              <a:t>条语句输</a:t>
            </a:r>
            <a:r>
              <a:rPr lang="zh-CN" altLang="en-US" dirty="0" smtClean="0"/>
              <a:t>出</a:t>
            </a:r>
            <a:r>
              <a:rPr lang="zh-CN" altLang="en-US" dirty="0"/>
              <a:t>结果：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print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“id(iVar1):”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7030A0"/>
                </a:solidFill>
              </a:rPr>
              <a:t>id</a:t>
            </a:r>
            <a:r>
              <a:rPr lang="en-US" altLang="zh-CN" dirty="0" smtClean="0"/>
              <a:t>(iVar1)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rint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“iVar1:”</a:t>
            </a:r>
            <a:r>
              <a:rPr lang="en-US" altLang="zh-CN" dirty="0" smtClean="0"/>
              <a:t>,iVar1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91888"/>
              </p:ext>
            </p:extLst>
          </p:nvPr>
        </p:nvGraphicFramePr>
        <p:xfrm>
          <a:off x="3275855" y="2852939"/>
          <a:ext cx="5303913" cy="36724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67971"/>
                <a:gridCol w="1767971"/>
                <a:gridCol w="1767971"/>
              </a:tblGrid>
              <a:tr h="453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 …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… …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… …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0000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0000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endParaRPr lang="en-US" altLang="zh-CN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0000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0000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0000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0000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48188999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0000 1010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10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9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/>
                        <a:t>… …</a:t>
                      </a:r>
                      <a:endParaRPr lang="zh-CN" altLang="en-US" sz="2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noFill/>
                      <a:prstDash val="solid"/>
                    </a:lnT>
                    <a:lnB w="120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79712" y="5487819"/>
            <a:ext cx="1150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iVar1</a:t>
            </a:r>
          </a:p>
        </p:txBody>
      </p:sp>
    </p:spTree>
    <p:extLst>
      <p:ext uri="{BB962C8B-B14F-4D97-AF65-F5344CB8AC3E}">
        <p14:creationId xmlns:p14="http://schemas.microsoft.com/office/powerpoint/2010/main" val="28844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关系运算符与逻辑运算符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根据下面招聘</a:t>
            </a:r>
            <a:r>
              <a:rPr lang="zh-CN" altLang="en-US" dirty="0"/>
              <a:t>教师</a:t>
            </a:r>
            <a:r>
              <a:rPr lang="zh-CN" altLang="en-US" dirty="0" smtClean="0"/>
              <a:t>信息，写出相关的表达式</a:t>
            </a:r>
            <a:endParaRPr lang="en-US" altLang="zh-CN" dirty="0" smtClean="0"/>
          </a:p>
          <a:p>
            <a:r>
              <a:rPr lang="zh-CN" altLang="en-US" dirty="0"/>
              <a:t>招</a:t>
            </a:r>
            <a:r>
              <a:rPr lang="zh-CN" altLang="en-US" dirty="0" smtClean="0"/>
              <a:t>聘</a:t>
            </a:r>
            <a:r>
              <a:rPr lang="en-US" altLang="zh-CN" dirty="0" smtClean="0"/>
              <a:t>35</a:t>
            </a:r>
            <a:r>
              <a:rPr lang="zh-CN" altLang="en-US" dirty="0" smtClean="0"/>
              <a:t>岁以下男教师</a:t>
            </a:r>
            <a:endParaRPr lang="en-US" altLang="zh-CN" dirty="0" smtClean="0"/>
          </a:p>
          <a:p>
            <a:r>
              <a:rPr lang="zh-CN" altLang="en-US" dirty="0"/>
              <a:t>招聘女英语老</a:t>
            </a:r>
            <a:r>
              <a:rPr lang="zh-CN" altLang="en-US" dirty="0" smtClean="0"/>
              <a:t>师，</a:t>
            </a:r>
            <a:r>
              <a:rPr lang="zh-CN" altLang="en-US" dirty="0"/>
              <a:t>从教</a:t>
            </a:r>
            <a:r>
              <a:rPr lang="en-US" altLang="zh-CN" dirty="0"/>
              <a:t>10</a:t>
            </a:r>
            <a:r>
              <a:rPr lang="zh-CN" altLang="en-US" dirty="0" smtClean="0"/>
              <a:t>年</a:t>
            </a:r>
            <a:r>
              <a:rPr lang="zh-CN" altLang="en-US" dirty="0"/>
              <a:t>及</a:t>
            </a:r>
            <a:r>
              <a:rPr lang="zh-CN" altLang="en-US" dirty="0" smtClean="0"/>
              <a:t>以</a:t>
            </a:r>
            <a:r>
              <a:rPr lang="zh-CN" altLang="en-US" dirty="0"/>
              <a:t>上</a:t>
            </a:r>
            <a:r>
              <a:rPr lang="zh-CN" altLang="en-US" dirty="0" smtClean="0"/>
              <a:t>者</a:t>
            </a:r>
            <a:r>
              <a:rPr lang="zh-CN" altLang="en-US" dirty="0"/>
              <a:t>优</a:t>
            </a:r>
            <a:r>
              <a:rPr lang="zh-CN" altLang="en-US" dirty="0" smtClean="0"/>
              <a:t>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en-US" altLang="zh-CN" dirty="0" smtClean="0">
                <a:solidFill>
                  <a:srgbClr val="7030A0"/>
                </a:solidFill>
              </a:rPr>
              <a:t>ge</a:t>
            </a:r>
            <a:r>
              <a:rPr lang="en-US" altLang="zh-CN" dirty="0" smtClean="0"/>
              <a:t>&lt;35 and </a:t>
            </a:r>
            <a:r>
              <a:rPr lang="en-US" altLang="zh-CN" dirty="0" smtClean="0">
                <a:solidFill>
                  <a:srgbClr val="7030A0"/>
                </a:solidFill>
              </a:rPr>
              <a:t>gender</a:t>
            </a:r>
            <a:r>
              <a:rPr lang="en-US" altLang="zh-CN" dirty="0" smtClean="0"/>
              <a:t>==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‘M’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Gender</a:t>
            </a:r>
            <a:r>
              <a:rPr lang="en-US" altLang="zh-CN" dirty="0" smtClean="0"/>
              <a:t> ==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F’</a:t>
            </a:r>
            <a:r>
              <a:rPr lang="en-US" altLang="zh-CN" dirty="0" err="1" smtClean="0"/>
              <a:t>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7030A0"/>
                </a:solidFill>
              </a:rPr>
              <a:t>Subject</a:t>
            </a:r>
            <a:r>
              <a:rPr lang="en-US" altLang="zh-CN" dirty="0" smtClean="0"/>
              <a:t>==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‘English’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Teaching age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&gt;=10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375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gray">
          <a:xfrm>
            <a:off x="1293168" y="1401167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流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程图与问题求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解</a:t>
            </a:r>
            <a:endParaRPr lang="ko-KR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154732"/>
            <a:ext cx="8229600" cy="609600"/>
          </a:xfrm>
        </p:spPr>
        <p:txBody>
          <a:bodyPr/>
          <a:lstStyle/>
          <a:p>
            <a:r>
              <a:rPr lang="zh-CN" altLang="en-US" smtClean="0"/>
              <a:t>主要内容</a:t>
            </a:r>
            <a:endParaRPr lang="en-US" altLang="ko-KR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gray">
          <a:xfrm>
            <a:off x="683568" y="1401167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1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gray">
          <a:xfrm>
            <a:off x="1293168" y="2185392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程序流程图</a:t>
            </a:r>
            <a:endParaRPr lang="ko-KR" altLang="en-US" sz="2800" dirty="0">
              <a:latin typeface="微软雅黑" pitchFamily="34" charset="-122"/>
              <a:ea typeface="굴림" pitchFamily="50" charset="-127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gray">
          <a:xfrm>
            <a:off x="683568" y="2185392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2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gray">
          <a:xfrm>
            <a:off x="1293168" y="2980730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择结构</a:t>
            </a:r>
            <a:endParaRPr lang="ko-KR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gray">
          <a:xfrm>
            <a:off x="683568" y="2980730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3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gray">
          <a:xfrm>
            <a:off x="1293168" y="3763367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循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环结构</a:t>
            </a:r>
            <a:endParaRPr lang="ko-KR" altLang="en-US" sz="2800" dirty="0">
              <a:latin typeface="微软雅黑" pitchFamily="34" charset="-122"/>
              <a:ea typeface="굴림" pitchFamily="50" charset="-127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gray">
          <a:xfrm>
            <a:off x="683568" y="3763367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4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gray">
          <a:xfrm>
            <a:off x="1293168" y="4623792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编程练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习</a:t>
            </a:r>
            <a:endParaRPr lang="ko-KR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gray">
          <a:xfrm>
            <a:off x="683568" y="4623792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400" b="1">
                <a:latin typeface="Verdana" pitchFamily="34" charset="0"/>
                <a:ea typeface="굴림" pitchFamily="50" charset="-127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选择性问题</a:t>
            </a:r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1142" y="1700807"/>
            <a:ext cx="3471183" cy="3803847"/>
            <a:chOff x="679674" y="980728"/>
            <a:chExt cx="2592288" cy="296901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674" y="980728"/>
              <a:ext cx="2592288" cy="25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12530" y="3661466"/>
              <a:ext cx="1526575" cy="288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/>
                <a:t>穿哪件衣服好看？</a:t>
              </a:r>
              <a:endParaRPr lang="zh-CN" alt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0671" y="924510"/>
            <a:ext cx="3597399" cy="2436893"/>
            <a:chOff x="4670671" y="769298"/>
            <a:chExt cx="3597399" cy="243689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671" y="769298"/>
              <a:ext cx="3597399" cy="205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982424" y="2836859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/>
                <a:t>买哪个口味的冰激凌好吃？</a:t>
              </a:r>
              <a:endParaRPr lang="zh-CN" altLang="en-US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91982" y="3525213"/>
            <a:ext cx="3576088" cy="3056884"/>
            <a:chOff x="4691982" y="3525213"/>
            <a:chExt cx="3576088" cy="305688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982" y="3525213"/>
              <a:ext cx="3576088" cy="268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760645" y="6212765"/>
              <a:ext cx="3438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上</a:t>
              </a:r>
              <a:r>
                <a:rPr lang="zh-CN" altLang="en-US" b="1" dirty="0" smtClean="0"/>
                <a:t>哪个大学好？学哪个专业好？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00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4158</TotalTime>
  <Words>1833</Words>
  <Application>Microsoft Office PowerPoint</Application>
  <PresentationFormat>On-screen Show (4:3)</PresentationFormat>
  <Paragraphs>293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024betty_wave</vt:lpstr>
      <vt:lpstr>程序控制结构与流程图（1）</vt:lpstr>
      <vt:lpstr>PowerPoint Presentation</vt:lpstr>
      <vt:lpstr>回顾上一节</vt:lpstr>
      <vt:lpstr>算术运算符</vt:lpstr>
      <vt:lpstr>练习输入语句</vt:lpstr>
      <vt:lpstr>变量与内存关系</vt:lpstr>
      <vt:lpstr>关系运算符与逻辑运算符</vt:lpstr>
      <vt:lpstr>主要内容</vt:lpstr>
      <vt:lpstr>1. 选择性问题</vt:lpstr>
      <vt:lpstr>PowerPoint Presentation</vt:lpstr>
      <vt:lpstr>练习</vt:lpstr>
      <vt:lpstr>2. 程序流程图</vt:lpstr>
      <vt:lpstr>2. 程序流程图</vt:lpstr>
      <vt:lpstr>2. 程序流程图</vt:lpstr>
      <vt:lpstr>3. 选择（分支）结构</vt:lpstr>
      <vt:lpstr>if语句-简单结构</vt:lpstr>
      <vt:lpstr>练习</vt:lpstr>
      <vt:lpstr>if语句-嵌套结构（nested）</vt:lpstr>
      <vt:lpstr>if语句-嵌套结构（nested）</vt:lpstr>
      <vt:lpstr>if语句-嵌套结构（nested）</vt:lpstr>
      <vt:lpstr>if语句-嵌套结构（nested）</vt:lpstr>
      <vt:lpstr>练习</vt:lpstr>
      <vt:lpstr>if语句-多分支结构（chained）</vt:lpstr>
      <vt:lpstr>if语句-多分支结构（chained）</vt:lpstr>
      <vt:lpstr>if语句-多分支结构（chained）</vt:lpstr>
      <vt:lpstr>if语句-多分支结构（chained）</vt:lpstr>
      <vt:lpstr>练习</vt:lpstr>
      <vt:lpstr>作业</vt:lpstr>
      <vt:lpstr>输入任意三个点的坐标，求它们构成的三角形的三个内角角度与弧度</vt:lpstr>
      <vt:lpstr>PowerPoint Presentation</vt:lpstr>
      <vt:lpstr>Thank you</vt:lpstr>
      <vt:lpstr>本章主要内容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418</cp:revision>
  <dcterms:created xsi:type="dcterms:W3CDTF">2013-03-18T05:12:46Z</dcterms:created>
  <dcterms:modified xsi:type="dcterms:W3CDTF">2014-10-15T01:16:03Z</dcterms:modified>
</cp:coreProperties>
</file>