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7" autoAdjust="0"/>
    <p:restoredTop sz="96980" autoAdjust="0"/>
  </p:normalViewPr>
  <p:slideViewPr>
    <p:cSldViewPr snapToObjects="1">
      <p:cViewPr>
        <p:scale>
          <a:sx n="75" d="100"/>
          <a:sy n="75" d="100"/>
        </p:scale>
        <p:origin x="-1074" y="96"/>
      </p:cViewPr>
      <p:guideLst>
        <p:guide orient="horz" pos="73"/>
        <p:guide orient="horz" pos="3612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8A58-27F2-442B-B168-04A12BA5E715}" type="datetimeFigureOut">
              <a:rPr lang="zh-CN" altLang="en-US" smtClean="0"/>
              <a:t>2014-10-09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7ABA-50B6-4311-B04A-E148B14A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选择问题如果让计算机来执行，怎么来实现？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7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总结重复性问题的特点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7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4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阅读英文版教材</a:t>
            </a:r>
            <a:r>
              <a:rPr lang="en-US" altLang="zh-CN" dirty="0" smtClean="0"/>
              <a:t>p64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9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9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1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zhu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不区分</a:t>
            </a:r>
            <a:endParaRPr lang="en-US" altLang="zh-CN" dirty="0" smtClean="0"/>
          </a:p>
          <a:p>
            <a:r>
              <a:rPr lang="zh-CN" altLang="en-US" dirty="0" smtClean="0"/>
              <a:t>完整的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34C0-7DC6-42E0-AC2B-2C54D8044D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有错误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6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程序</a:t>
            </a:r>
            <a:r>
              <a:rPr lang="zh-CN" altLang="en-US" dirty="0" smtClean="0">
                <a:ea typeface="微软雅黑" pitchFamily="34" charset="-122"/>
              </a:rPr>
              <a:t>控制结构与流程图</a:t>
            </a:r>
            <a:r>
              <a:rPr lang="en-US" altLang="zh-CN" dirty="0" smtClean="0">
                <a:ea typeface="微软雅黑" pitchFamily="34" charset="-122"/>
              </a:rPr>
              <a:t>(2)</a:t>
            </a:r>
            <a:endParaRPr lang="ko-KR" altLang="en-US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3600" b="0" dirty="0" smtClean="0">
                <a:ea typeface="굴림" pitchFamily="50" charset="-127"/>
              </a:rPr>
              <a:t>袁永</a:t>
            </a:r>
            <a:r>
              <a:rPr lang="zh-CN" altLang="en-US" sz="3600" b="0" dirty="0" smtClean="0">
                <a:ea typeface="굴림" pitchFamily="50" charset="-127"/>
              </a:rPr>
              <a:t>峰</a:t>
            </a:r>
            <a:endParaRPr lang="en-US" altLang="zh-CN" sz="3600" b="0" dirty="0" smtClean="0">
              <a:ea typeface="굴림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endParaRPr lang="en-US" altLang="ko-KR" sz="3600" b="0" dirty="0">
              <a:ea typeface="굴림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b="0" dirty="0" smtClean="0">
                <a:ea typeface="굴림" pitchFamily="50" charset="-127"/>
              </a:rPr>
              <a:t>2014</a:t>
            </a:r>
            <a:r>
              <a:rPr lang="zh-CN" altLang="en-US" b="0" dirty="0" smtClean="0">
                <a:ea typeface="굴림" pitchFamily="50" charset="-127"/>
              </a:rPr>
              <a:t>年</a:t>
            </a:r>
            <a:r>
              <a:rPr lang="en-US" altLang="zh-CN" b="0" dirty="0" smtClean="0">
                <a:ea typeface="굴림" pitchFamily="50" charset="-127"/>
              </a:rPr>
              <a:t>10</a:t>
            </a:r>
            <a:r>
              <a:rPr lang="zh-CN" altLang="en-US" b="0" dirty="0" smtClean="0">
                <a:ea typeface="굴림" pitchFamily="50" charset="-127"/>
              </a:rPr>
              <a:t>月</a:t>
            </a:r>
            <a:r>
              <a:rPr lang="en-US" altLang="zh-CN" b="0" dirty="0" smtClean="0">
                <a:ea typeface="굴림" pitchFamily="50" charset="-127"/>
              </a:rPr>
              <a:t>9</a:t>
            </a:r>
            <a:r>
              <a:rPr lang="zh-CN" altLang="en-US" b="0" dirty="0" smtClean="0">
                <a:ea typeface="굴림" pitchFamily="50" charset="-127"/>
              </a:rPr>
              <a:t>日星期四</a:t>
            </a:r>
            <a:endParaRPr lang="ko-KR" altLang="en-US" b="0" dirty="0"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语句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9" y="1916832"/>
            <a:ext cx="619673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35496" y="1319061"/>
            <a:ext cx="2919864" cy="4054155"/>
            <a:chOff x="107504" y="862925"/>
            <a:chExt cx="3293731" cy="4654307"/>
          </a:xfrm>
        </p:grpSpPr>
        <p:sp>
          <p:nvSpPr>
            <p:cNvPr id="4" name="AutoShape 115"/>
            <p:cNvSpPr>
              <a:spLocks noChangeArrowheads="1"/>
            </p:cNvSpPr>
            <p:nvPr/>
          </p:nvSpPr>
          <p:spPr bwMode="auto">
            <a:xfrm>
              <a:off x="891460" y="2186879"/>
              <a:ext cx="2333432" cy="95398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dirty="0">
                  <a:latin typeface="Cambria Math"/>
                  <a:ea typeface="微软雅黑" pitchFamily="34" charset="-122"/>
                </a:rPr>
                <a:t>重复条件</a:t>
              </a:r>
              <a:endParaRPr lang="en-US" altLang="zh-CN" sz="2800" dirty="0">
                <a:latin typeface="Cambria Math"/>
                <a:ea typeface="微软雅黑" pitchFamily="34" charset="-122"/>
              </a:endParaRPr>
            </a:p>
          </p:txBody>
        </p:sp>
        <p:cxnSp>
          <p:nvCxnSpPr>
            <p:cNvPr id="5" name="直接箭头连接符 56"/>
            <p:cNvCxnSpPr>
              <a:endCxn id="4" idx="0"/>
            </p:cNvCxnSpPr>
            <p:nvPr/>
          </p:nvCxnSpPr>
          <p:spPr bwMode="auto">
            <a:xfrm>
              <a:off x="2058176" y="1844973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>
              <a:stCxn id="4" idx="1"/>
            </p:cNvCxnSpPr>
            <p:nvPr/>
          </p:nvCxnSpPr>
          <p:spPr bwMode="auto">
            <a:xfrm flipH="1">
              <a:off x="107504" y="2663872"/>
              <a:ext cx="783956" cy="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 flipH="1">
              <a:off x="108649" y="2661416"/>
              <a:ext cx="2" cy="25253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 Box 63"/>
            <p:cNvSpPr txBox="1">
              <a:spLocks noChangeArrowheads="1"/>
            </p:cNvSpPr>
            <p:nvPr/>
          </p:nvSpPr>
          <p:spPr bwMode="auto">
            <a:xfrm>
              <a:off x="439734" y="2663873"/>
              <a:ext cx="559760" cy="51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2044583" y="3026939"/>
              <a:ext cx="559760" cy="51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10" name="直接箭头连接符 56"/>
            <p:cNvCxnSpPr/>
            <p:nvPr/>
          </p:nvCxnSpPr>
          <p:spPr bwMode="auto">
            <a:xfrm>
              <a:off x="2049573" y="3160381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0"/>
                <p:cNvSpPr>
                  <a:spLocks noChangeArrowheads="1"/>
                </p:cNvSpPr>
                <p:nvPr/>
              </p:nvSpPr>
              <p:spPr bwMode="auto">
                <a:xfrm>
                  <a:off x="1039683" y="3515282"/>
                  <a:ext cx="1987685" cy="122061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循环体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zh-CN" altLang="en-US" b="1" i="1" dirty="0">
                      <a:latin typeface="微软雅黑" pitchFamily="34" charset="-122"/>
                      <a:ea typeface="微软雅黑" pitchFamily="34" charset="-122"/>
                    </a:rPr>
                    <a:t>（更</a:t>
                  </a:r>
                  <a:r>
                    <a:rPr lang="zh-CN" altLang="en-US" b="1" i="1" dirty="0" smtClean="0">
                      <a:latin typeface="微软雅黑" pitchFamily="34" charset="-122"/>
                      <a:ea typeface="微软雅黑" pitchFamily="34" charset="-122"/>
                    </a:rPr>
                    <a:t>新循环条件）</a:t>
                  </a:r>
                  <a:endParaRPr lang="en-US" altLang="zh-CN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9683" y="3515282"/>
                  <a:ext cx="1987685" cy="122061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966" r="-10309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 bwMode="auto">
            <a:xfrm>
              <a:off x="2033083" y="5050675"/>
              <a:ext cx="136815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20121" y="4782263"/>
              <a:ext cx="0" cy="26963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369567" y="2005543"/>
              <a:ext cx="31668" cy="304635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2070117" y="2005543"/>
              <a:ext cx="1299450" cy="1038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107504" y="5175326"/>
              <a:ext cx="1898283" cy="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115"/>
            <p:cNvSpPr>
              <a:spLocks noChangeArrowheads="1"/>
            </p:cNvSpPr>
            <p:nvPr/>
          </p:nvSpPr>
          <p:spPr bwMode="auto">
            <a:xfrm>
              <a:off x="887921" y="2184423"/>
              <a:ext cx="2333432" cy="95398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Cambria Math"/>
                  <a:ea typeface="微软雅黑" pitchFamily="34" charset="-122"/>
                </a:rPr>
                <a:t>循环条件？</a:t>
              </a:r>
              <a:endParaRPr lang="en-US" altLang="zh-CN" sz="2400" dirty="0">
                <a:latin typeface="Cambria Math"/>
                <a:ea typeface="微软雅黑" pitchFamily="34" charset="-122"/>
              </a:endParaRPr>
            </a:p>
          </p:txBody>
        </p:sp>
        <p:cxnSp>
          <p:nvCxnSpPr>
            <p:cNvPr id="18" name="直接箭头连接符 56"/>
            <p:cNvCxnSpPr/>
            <p:nvPr/>
          </p:nvCxnSpPr>
          <p:spPr bwMode="auto">
            <a:xfrm>
              <a:off x="2005787" y="5175326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>
              <a:off x="1064333" y="862925"/>
              <a:ext cx="1987685" cy="952215"/>
              <a:chOff x="1064333" y="862925"/>
              <a:chExt cx="1987685" cy="9522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064333" y="1204831"/>
                    <a:ext cx="1987685" cy="610309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latin typeface="Cambria Math"/>
                              <a:ea typeface="微软雅黑" pitchFamily="34" charset="-122"/>
                            </a:rPr>
                            <m:t>初始化</m:t>
                          </m:r>
                          <m:r>
                            <a:rPr lang="zh-CN" altLang="en-US" sz="2400" b="1" i="1" smtClean="0">
                              <a:latin typeface="Cambria Math"/>
                              <a:ea typeface="微软雅黑" pitchFamily="34" charset="-122"/>
                            </a:rPr>
                            <m:t>循环</m:t>
                          </m:r>
                        </m:oMath>
                      </m:oMathPara>
                    </a14:m>
                    <a:endParaRPr lang="en-US" altLang="zh-CN" sz="2400" b="1" i="1" dirty="0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3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4333" y="1204831"/>
                    <a:ext cx="1987685" cy="61030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接箭头连接符 56"/>
              <p:cNvCxnSpPr/>
              <p:nvPr/>
            </p:nvCxnSpPr>
            <p:spPr bwMode="auto">
              <a:xfrm>
                <a:off x="2005787" y="862925"/>
                <a:ext cx="0" cy="34190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0" name="TextBox 29"/>
          <p:cNvSpPr txBox="1"/>
          <p:nvPr/>
        </p:nvSpPr>
        <p:spPr>
          <a:xfrm>
            <a:off x="3027369" y="5085319"/>
            <a:ext cx="5865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</a:t>
            </a:r>
            <a:r>
              <a:rPr lang="zh-CN" altLang="en-US" sz="2800" b="1" dirty="0" smtClean="0"/>
              <a:t>于确定次数的循环，</a:t>
            </a:r>
            <a:r>
              <a:rPr lang="en-US" altLang="zh-CN" sz="2800" b="1" dirty="0" smtClean="0"/>
              <a:t>for</a:t>
            </a:r>
            <a:r>
              <a:rPr lang="zh-CN" altLang="en-US" sz="2800" b="1" dirty="0" smtClean="0"/>
              <a:t>语句在设定初始值和终止值后，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循环变量自动累加！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995936" y="2174478"/>
            <a:ext cx="2129800" cy="181100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580113" y="2472297"/>
            <a:ext cx="2548191" cy="151318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3870236" y="3618089"/>
            <a:ext cx="131195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Multiply 42"/>
          <p:cNvSpPr/>
          <p:nvPr/>
        </p:nvSpPr>
        <p:spPr bwMode="auto">
          <a:xfrm>
            <a:off x="5069153" y="3240312"/>
            <a:ext cx="360040" cy="49352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AutoShape 115"/>
          <p:cNvSpPr>
            <a:spLocks noChangeArrowheads="1"/>
          </p:cNvSpPr>
          <p:nvPr/>
        </p:nvSpPr>
        <p:spPr bwMode="auto">
          <a:xfrm>
            <a:off x="1116583" y="1197609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latin typeface="Cambria Math"/>
                <a:ea typeface="微软雅黑" pitchFamily="34" charset="-122"/>
              </a:rPr>
              <a:t>重复条件</a:t>
            </a:r>
            <a:endParaRPr lang="en-US" altLang="zh-CN" sz="28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4" name="直接箭头连接符 56"/>
          <p:cNvCxnSpPr>
            <a:endCxn id="3" idx="0"/>
          </p:cNvCxnSpPr>
          <p:nvPr/>
        </p:nvCxnSpPr>
        <p:spPr bwMode="auto">
          <a:xfrm>
            <a:off x="2283299" y="855703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箭头连接符 56"/>
          <p:cNvCxnSpPr/>
          <p:nvPr/>
        </p:nvCxnSpPr>
        <p:spPr bwMode="auto">
          <a:xfrm>
            <a:off x="2215592" y="4186056"/>
            <a:ext cx="0" cy="2463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>
            <a:stCxn id="3" idx="1"/>
          </p:cNvCxnSpPr>
          <p:nvPr/>
        </p:nvCxnSpPr>
        <p:spPr bwMode="auto">
          <a:xfrm flipH="1">
            <a:off x="332627" y="1674602"/>
            <a:ext cx="783956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333772" y="1672146"/>
            <a:ext cx="2" cy="25253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63"/>
          <p:cNvSpPr txBox="1">
            <a:spLocks noChangeArrowheads="1"/>
          </p:cNvSpPr>
          <p:nvPr/>
        </p:nvSpPr>
        <p:spPr bwMode="auto">
          <a:xfrm>
            <a:off x="664857" y="1674603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2269706" y="2037669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cxnSp>
        <p:nvCxnSpPr>
          <p:cNvPr id="10" name="直接箭头连接符 56"/>
          <p:cNvCxnSpPr/>
          <p:nvPr/>
        </p:nvCxnSpPr>
        <p:spPr bwMode="auto">
          <a:xfrm>
            <a:off x="2274696" y="2171111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929785" y="2513017"/>
            <a:ext cx="2165221" cy="1378996"/>
            <a:chOff x="5226655" y="2215042"/>
            <a:chExt cx="3892165" cy="2238928"/>
          </a:xfrm>
        </p:grpSpPr>
        <p:sp>
          <p:nvSpPr>
            <p:cNvPr id="12" name="AutoShape 115"/>
            <p:cNvSpPr>
              <a:spLocks noChangeArrowheads="1"/>
            </p:cNvSpPr>
            <p:nvPr/>
          </p:nvSpPr>
          <p:spPr bwMode="auto">
            <a:xfrm>
              <a:off x="6205451" y="2215042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 smtClean="0"/>
                <a:t>分数</a:t>
              </a:r>
              <a:r>
                <a:rPr lang="en-US" altLang="zh-CN" sz="2000" dirty="0" smtClean="0"/>
                <a:t> &gt;= 60</a:t>
              </a:r>
              <a:endParaRPr lang="en-US" altLang="zh-CN" sz="2000" dirty="0"/>
            </a:p>
          </p:txBody>
        </p:sp>
        <p:cxnSp>
          <p:nvCxnSpPr>
            <p:cNvPr id="13" name="Straight Connector 12"/>
            <p:cNvCxnSpPr>
              <a:stCxn id="12" idx="1"/>
            </p:cNvCxnSpPr>
            <p:nvPr/>
          </p:nvCxnSpPr>
          <p:spPr bwMode="auto">
            <a:xfrm flipH="1">
              <a:off x="5226655" y="2687962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5228084" y="2685526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5226655" y="4437112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63"/>
            <p:cNvSpPr txBox="1">
              <a:spLocks noChangeArrowheads="1"/>
            </p:cNvSpPr>
            <p:nvPr/>
          </p:nvSpPr>
          <p:spPr bwMode="auto">
            <a:xfrm>
              <a:off x="5641455" y="268796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7645164" y="3047928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40334" y="3505568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8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0334" y="3505568"/>
                  <a:ext cx="2481692" cy="6872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451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56"/>
            <p:cNvCxnSpPr/>
            <p:nvPr/>
          </p:nvCxnSpPr>
          <p:spPr bwMode="auto">
            <a:xfrm>
              <a:off x="7651394" y="3180230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Straight Connector 19"/>
          <p:cNvCxnSpPr/>
          <p:nvPr/>
        </p:nvCxnSpPr>
        <p:spPr bwMode="auto">
          <a:xfrm>
            <a:off x="2258206" y="4061405"/>
            <a:ext cx="136815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2245244" y="3792993"/>
            <a:ext cx="0" cy="2696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3594690" y="1016273"/>
            <a:ext cx="31668" cy="30463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2295240" y="1016273"/>
            <a:ext cx="1299450" cy="1038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332627" y="4186056"/>
            <a:ext cx="189828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115"/>
          <p:cNvSpPr>
            <a:spLocks noChangeArrowheads="1"/>
          </p:cNvSpPr>
          <p:nvPr/>
        </p:nvSpPr>
        <p:spPr bwMode="auto">
          <a:xfrm>
            <a:off x="1113044" y="1195153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mbria Math"/>
                <a:ea typeface="微软雅黑" pitchFamily="34" charset="-122"/>
              </a:rPr>
              <a:t>所有人？</a:t>
            </a:r>
            <a:endParaRPr lang="en-US" altLang="zh-CN" sz="2400" dirty="0">
              <a:latin typeface="Cambria Math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37986"/>
            <a:ext cx="5436096" cy="236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79" y="4389248"/>
            <a:ext cx="6805076" cy="228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 bwMode="auto">
          <a:xfrm flipH="1">
            <a:off x="4716016" y="1197609"/>
            <a:ext cx="648072" cy="367155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5004048" y="1197609"/>
            <a:ext cx="478837" cy="367155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4283968" y="3182074"/>
            <a:ext cx="131195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Multiply 31"/>
          <p:cNvSpPr/>
          <p:nvPr/>
        </p:nvSpPr>
        <p:spPr bwMode="auto">
          <a:xfrm>
            <a:off x="5482885" y="2804297"/>
            <a:ext cx="360040" cy="49352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9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-range()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059"/>
            <a:ext cx="3960440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07513"/>
            <a:ext cx="3999954" cy="23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5" y="4087937"/>
            <a:ext cx="4096970" cy="200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9350"/>
            <a:ext cx="4248471" cy="21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79" y="3352314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range(a, b) </a:t>
            </a:r>
            <a:r>
              <a:rPr lang="zh-CN" altLang="en-US" sz="2400" b="1" dirty="0" smtClean="0"/>
              <a:t>范围</a:t>
            </a:r>
            <a:r>
              <a:rPr lang="en-US" altLang="zh-CN" sz="2400" b="1" dirty="0" smtClean="0"/>
              <a:t>a, a+1, …, b-1</a:t>
            </a:r>
            <a:r>
              <a:rPr lang="zh-CN" altLang="en-US" sz="2400" b="1" dirty="0" smtClean="0"/>
              <a:t> 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94143" y="3337828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range(b) </a:t>
            </a:r>
            <a:r>
              <a:rPr lang="zh-CN" altLang="en-US" sz="2400" b="1" dirty="0" smtClean="0"/>
              <a:t>等价于</a:t>
            </a:r>
            <a:r>
              <a:rPr lang="en-US" altLang="zh-CN" sz="2400" b="1" dirty="0" smtClean="0"/>
              <a:t>range(0,b)</a:t>
            </a:r>
            <a:r>
              <a:rPr lang="zh-CN" altLang="en-US" sz="2400" b="1" dirty="0" smtClean="0"/>
              <a:t> 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490" y="6237312"/>
            <a:ext cx="471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range(a, b, k) </a:t>
            </a:r>
            <a:r>
              <a:rPr lang="zh-CN" altLang="en-US" sz="2400" b="1" dirty="0" smtClean="0"/>
              <a:t>范围</a:t>
            </a:r>
            <a:r>
              <a:rPr lang="en-US" altLang="zh-CN" sz="2400" b="1" dirty="0" smtClean="0"/>
              <a:t>a, </a:t>
            </a:r>
            <a:r>
              <a:rPr lang="en-US" altLang="zh-CN" sz="2400" b="1" dirty="0" err="1" smtClean="0"/>
              <a:t>a+k</a:t>
            </a:r>
            <a:r>
              <a:rPr lang="en-US" altLang="zh-CN" sz="2400" b="1" dirty="0" smtClean="0"/>
              <a:t>, …b-x, 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4126" y="6236738"/>
            <a:ext cx="471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range(a, b, -1) </a:t>
            </a:r>
            <a:r>
              <a:rPr lang="zh-CN" altLang="en-US" sz="2400" b="1" dirty="0" smtClean="0"/>
              <a:t>范围</a:t>
            </a:r>
            <a:r>
              <a:rPr lang="en-US" altLang="zh-CN" sz="2400" b="1" dirty="0" smtClean="0"/>
              <a:t>a, a-1, …b-(-1)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83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323528" y="1035968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kern="0" dirty="0" smtClean="0"/>
              <a:t>阅读下面代码，判断正误并说明原因？</a:t>
            </a:r>
            <a:endParaRPr lang="zh-CN" altLang="en-US" kern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3" y="1916832"/>
            <a:ext cx="5712158" cy="11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2" y="3714324"/>
            <a:ext cx="5719188" cy="115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1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语句的比较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3768" y="955938"/>
                <a:ext cx="4752528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3200" b="1" i="1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955938"/>
                <a:ext cx="4752528" cy="10175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 bwMode="gray">
          <a:xfrm>
            <a:off x="0" y="861850"/>
            <a:ext cx="8784976" cy="169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kern="0" dirty="0"/>
              <a:t>根</a:t>
            </a:r>
            <a:r>
              <a:rPr lang="zh-CN" altLang="en-US" kern="0" dirty="0" smtClean="0"/>
              <a:t>据泰勒公式                            </a:t>
            </a:r>
            <a:r>
              <a:rPr lang="en-US" altLang="zh-CN" kern="0" dirty="0" smtClean="0"/>
              <a:t>          ,</a:t>
            </a:r>
            <a:r>
              <a:rPr lang="zh-CN" altLang="en-US" kern="0" dirty="0" smtClean="0"/>
              <a:t>求指数</a:t>
            </a:r>
            <a:r>
              <a:rPr lang="en-US" altLang="zh-CN" kern="0" dirty="0" smtClean="0"/>
              <a:t>e </a:t>
            </a:r>
            <a:r>
              <a:rPr lang="en-US" altLang="zh-CN" b="0" dirty="0"/>
              <a:t>(</a:t>
            </a:r>
            <a:r>
              <a:rPr lang="en-US" altLang="zh-CN" b="0" i="1" dirty="0" smtClean="0"/>
              <a:t>e </a:t>
            </a:r>
            <a:r>
              <a:rPr lang="en-US" altLang="zh-CN" b="0" dirty="0" smtClean="0"/>
              <a:t>≈</a:t>
            </a:r>
            <a:r>
              <a:rPr lang="en-US" altLang="zh-CN" b="0" dirty="0"/>
              <a:t> 2.71828</a:t>
            </a:r>
            <a:r>
              <a:rPr lang="en-US" altLang="zh-CN" b="0" dirty="0" smtClean="0"/>
              <a:t>) </a:t>
            </a:r>
            <a:endParaRPr lang="zh-CN" altLang="en-US" b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192000" y="2294288"/>
            <a:ext cx="3227872" cy="113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0" i="1" dirty="0" smtClean="0">
                <a:solidFill>
                  <a:srgbClr val="0070C0"/>
                </a:solidFill>
              </a:rPr>
              <a:t>循</a:t>
            </a:r>
            <a:r>
              <a:rPr lang="zh-CN" altLang="en-US" sz="2800" b="0" i="1" dirty="0">
                <a:solidFill>
                  <a:srgbClr val="0070C0"/>
                </a:solidFill>
              </a:rPr>
              <a:t>环动作</a:t>
            </a:r>
            <a:endParaRPr lang="en-US" altLang="zh-CN" sz="2800" b="0" i="1" dirty="0" smtClean="0">
              <a:solidFill>
                <a:srgbClr val="0070C0"/>
              </a:solidFill>
            </a:endParaRPr>
          </a:p>
          <a:p>
            <a:r>
              <a:rPr lang="en-US" altLang="zh-CN" sz="2800" b="0" i="1" dirty="0" smtClean="0"/>
              <a:t>e</a:t>
            </a:r>
            <a:r>
              <a:rPr lang="en-US" altLang="zh-CN" sz="2800" b="0" baseline="-25000" dirty="0" smtClean="0"/>
              <a:t>n</a:t>
            </a:r>
            <a:r>
              <a:rPr lang="en-US" altLang="zh-CN" sz="2800" b="0" dirty="0" smtClean="0"/>
              <a:t> = </a:t>
            </a:r>
            <a:r>
              <a:rPr lang="en-US" altLang="zh-CN" sz="2800" b="0" i="1" dirty="0" smtClean="0"/>
              <a:t>e</a:t>
            </a:r>
            <a:r>
              <a:rPr lang="en-US" altLang="zh-CN" sz="2800" b="0" baseline="-25000" dirty="0" smtClean="0"/>
              <a:t>n-1</a:t>
            </a:r>
            <a:r>
              <a:rPr lang="en-US" altLang="zh-CN" sz="2800" b="0" dirty="0" smtClean="0"/>
              <a:t> + 1/</a:t>
            </a:r>
            <a:r>
              <a:rPr lang="en-US" altLang="zh-CN" sz="2800" b="0" dirty="0"/>
              <a:t>n</a:t>
            </a:r>
            <a:r>
              <a:rPr lang="en-US" altLang="zh-CN" sz="2800" b="0" dirty="0" smtClean="0"/>
              <a:t>!</a:t>
            </a:r>
            <a:endParaRPr lang="zh-CN" altLang="en-US" sz="28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182763" y="3429000"/>
            <a:ext cx="424522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0" i="1" dirty="0" smtClean="0">
                <a:solidFill>
                  <a:srgbClr val="0070C0"/>
                </a:solidFill>
              </a:rPr>
              <a:t>循环条件</a:t>
            </a:r>
            <a:endParaRPr lang="en-US" altLang="zh-CN" sz="2800" b="0" i="1" dirty="0" smtClean="0">
              <a:solidFill>
                <a:srgbClr val="0070C0"/>
              </a:solidFill>
            </a:endParaRPr>
          </a:p>
          <a:p>
            <a:r>
              <a:rPr lang="en-US" altLang="zh-CN" sz="2800" b="0" dirty="0" smtClean="0"/>
              <a:t>|</a:t>
            </a:r>
            <a:r>
              <a:rPr lang="en-US" altLang="zh-CN" sz="2800" b="0" i="1" dirty="0" smtClean="0"/>
              <a:t>e</a:t>
            </a:r>
            <a:r>
              <a:rPr lang="en-US" altLang="zh-CN" sz="2800" b="0" baseline="-25000" dirty="0" smtClean="0"/>
              <a:t>n</a:t>
            </a:r>
            <a:r>
              <a:rPr lang="en-US" altLang="zh-CN" sz="2800" b="0" dirty="0" smtClean="0"/>
              <a:t> - </a:t>
            </a:r>
            <a:r>
              <a:rPr lang="en-US" altLang="zh-CN" sz="2800" b="0" i="1" dirty="0" smtClean="0"/>
              <a:t>e</a:t>
            </a:r>
            <a:r>
              <a:rPr lang="en-US" altLang="zh-CN" sz="2800" b="0" baseline="-25000" dirty="0" smtClean="0"/>
              <a:t>n-1</a:t>
            </a:r>
            <a:r>
              <a:rPr lang="en-US" altLang="zh-CN" sz="2800" b="0" dirty="0" smtClean="0"/>
              <a:t>|=1/n</a:t>
            </a:r>
            <a:r>
              <a:rPr lang="en-US" altLang="zh-CN" sz="2800" b="0" dirty="0"/>
              <a:t>! </a:t>
            </a:r>
            <a:r>
              <a:rPr lang="en-US" altLang="zh-CN" sz="2800" b="0" dirty="0" smtClean="0"/>
              <a:t>&gt;10</a:t>
            </a:r>
            <a:r>
              <a:rPr lang="en-US" altLang="zh-CN" sz="2800" b="0" baseline="30000" dirty="0" smtClean="0"/>
              <a:t>-6</a:t>
            </a:r>
            <a:endParaRPr lang="zh-CN" altLang="en-US" sz="2800" b="0" baseline="300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226441" y="4547575"/>
            <a:ext cx="3193431" cy="125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0" i="1" dirty="0" smtClean="0">
                <a:solidFill>
                  <a:srgbClr val="0070C0"/>
                </a:solidFill>
              </a:rPr>
              <a:t>循环初始条件</a:t>
            </a:r>
            <a:endParaRPr lang="en-US" altLang="zh-CN" sz="2800" b="0" i="1" dirty="0" smtClean="0">
              <a:solidFill>
                <a:srgbClr val="0070C0"/>
              </a:solidFill>
            </a:endParaRPr>
          </a:p>
          <a:p>
            <a:r>
              <a:rPr lang="en-US" altLang="zh-CN" sz="2800" b="0" i="1" dirty="0" smtClean="0"/>
              <a:t>E</a:t>
            </a:r>
            <a:r>
              <a:rPr lang="en-US" altLang="zh-CN" sz="2800" b="0" i="1" baseline="-25000" dirty="0" smtClean="0"/>
              <a:t>n_1</a:t>
            </a:r>
            <a:r>
              <a:rPr lang="en-US" altLang="zh-CN" sz="2800" b="0" dirty="0" smtClean="0"/>
              <a:t> 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=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 </a:t>
            </a:r>
            <a:endParaRPr lang="zh-CN" altLang="en-US" sz="2800" b="0" baseline="300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182763" y="5589240"/>
            <a:ext cx="3453133" cy="133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0" i="1" dirty="0" smtClean="0">
                <a:solidFill>
                  <a:srgbClr val="0070C0"/>
                </a:solidFill>
              </a:rPr>
              <a:t>更新循环条件</a:t>
            </a:r>
            <a:endParaRPr lang="en-US" altLang="zh-CN" sz="2800" b="0" i="1" dirty="0" smtClean="0">
              <a:solidFill>
                <a:srgbClr val="0070C0"/>
              </a:solidFill>
            </a:endParaRPr>
          </a:p>
          <a:p>
            <a:r>
              <a:rPr lang="en-US" altLang="zh-CN" sz="2800" b="0" dirty="0"/>
              <a:t>n</a:t>
            </a:r>
            <a:r>
              <a:rPr lang="en-US" altLang="zh-CN" sz="2800" b="0" dirty="0" smtClean="0"/>
              <a:t>=n+1</a:t>
            </a:r>
            <a:endParaRPr lang="zh-CN" altLang="en-US" sz="2800" b="0" baseline="30000" dirty="0"/>
          </a:p>
        </p:txBody>
      </p:sp>
      <p:sp>
        <p:nvSpPr>
          <p:cNvPr id="11" name="AutoShape 115"/>
          <p:cNvSpPr>
            <a:spLocks noChangeArrowheads="1"/>
          </p:cNvSpPr>
          <p:nvPr/>
        </p:nvSpPr>
        <p:spPr bwMode="auto">
          <a:xfrm>
            <a:off x="5296284" y="3252759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Cambria Math"/>
                <a:ea typeface="微软雅黑" pitchFamily="34" charset="-122"/>
              </a:rPr>
              <a:t>1/n!&gt;1e-6</a:t>
            </a:r>
            <a:r>
              <a:rPr lang="zh-CN" altLang="en-US" sz="2000" b="1" dirty="0">
                <a:latin typeface="Cambria Math"/>
                <a:ea typeface="微软雅黑" pitchFamily="34" charset="-122"/>
              </a:rPr>
              <a:t>？</a:t>
            </a:r>
            <a:endParaRPr lang="en-US" altLang="zh-CN" sz="2000" b="1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12" name="直接箭头连接符 56"/>
          <p:cNvCxnSpPr>
            <a:endCxn id="11" idx="0"/>
          </p:cNvCxnSpPr>
          <p:nvPr/>
        </p:nvCxnSpPr>
        <p:spPr bwMode="auto">
          <a:xfrm>
            <a:off x="6463000" y="2910853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11" idx="1"/>
          </p:cNvCxnSpPr>
          <p:nvPr/>
        </p:nvCxnSpPr>
        <p:spPr bwMode="auto">
          <a:xfrm flipH="1">
            <a:off x="4512328" y="3729752"/>
            <a:ext cx="783956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513473" y="3727296"/>
            <a:ext cx="2" cy="25253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4844558" y="3729753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6449407" y="4092819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cxnSp>
        <p:nvCxnSpPr>
          <p:cNvPr id="17" name="直接箭头连接符 56"/>
          <p:cNvCxnSpPr/>
          <p:nvPr/>
        </p:nvCxnSpPr>
        <p:spPr bwMode="auto">
          <a:xfrm>
            <a:off x="6454397" y="4226261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10"/>
              <p:cNvSpPr>
                <a:spLocks noChangeArrowheads="1"/>
              </p:cNvSpPr>
              <p:nvPr/>
            </p:nvSpPr>
            <p:spPr bwMode="auto">
              <a:xfrm>
                <a:off x="5444507" y="4581162"/>
                <a:ext cx="1987685" cy="12206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  <a:ea typeface="微软雅黑" pitchFamily="34" charset="-122"/>
                        </a:rPr>
                        <m:t>𝒆</m:t>
                      </m:r>
                      <m:r>
                        <a:rPr lang="en-US" altLang="zh-CN" sz="2000" b="1" i="1" baseline="-25000" smtClean="0">
                          <a:latin typeface="Cambria Math"/>
                          <a:ea typeface="微软雅黑" pitchFamily="34" charset="-122"/>
                        </a:rPr>
                        <m:t>𝒏</m:t>
                      </m:r>
                      <m:r>
                        <a:rPr lang="en-US" altLang="zh-CN" sz="2000" b="1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  <a:ea typeface="微软雅黑" pitchFamily="34" charset="-122"/>
                        </a:rPr>
                        <m:t>𝒆𝒏</m:t>
                      </m:r>
                      <m:r>
                        <a:rPr lang="en-US" altLang="zh-CN" sz="2000" b="1" i="1" baseline="-25000" smtClean="0">
                          <a:latin typeface="Cambria Math"/>
                          <a:ea typeface="微软雅黑" pitchFamily="34" charset="-122"/>
                        </a:rPr>
                        <m:t>−</m:t>
                      </m:r>
                      <m:r>
                        <a:rPr lang="en-US" altLang="zh-CN" sz="2000" b="1" i="1" baseline="-25000" smtClean="0">
                          <a:latin typeface="Cambria Math"/>
                          <a:ea typeface="微软雅黑" pitchFamily="34" charset="-122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/>
                          <a:ea typeface="微软雅黑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000" b="1" i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n=n+1</a:t>
                </a:r>
                <a:endParaRPr lang="en-US" altLang="zh-CN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4507" y="4581162"/>
                <a:ext cx="1987685" cy="1220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 bwMode="auto">
          <a:xfrm>
            <a:off x="6437907" y="6116555"/>
            <a:ext cx="136815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424945" y="5848143"/>
            <a:ext cx="0" cy="2696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7774391" y="3071423"/>
            <a:ext cx="31668" cy="30463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474941" y="3071423"/>
            <a:ext cx="1299450" cy="1038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4512328" y="6241206"/>
            <a:ext cx="189828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56"/>
          <p:cNvCxnSpPr/>
          <p:nvPr/>
        </p:nvCxnSpPr>
        <p:spPr bwMode="auto">
          <a:xfrm>
            <a:off x="6410611" y="6241206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" name="Group 25"/>
          <p:cNvGrpSpPr/>
          <p:nvPr/>
        </p:nvGrpSpPr>
        <p:grpSpPr>
          <a:xfrm>
            <a:off x="5481098" y="1928805"/>
            <a:ext cx="1987685" cy="932839"/>
            <a:chOff x="1076274" y="862925"/>
            <a:chExt cx="1987685" cy="932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076274" y="1185455"/>
                  <a:ext cx="1987685" cy="61030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𝒆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𝒏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_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27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6274" y="1185455"/>
                  <a:ext cx="1987685" cy="61030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56"/>
            <p:cNvCxnSpPr/>
            <p:nvPr/>
          </p:nvCxnSpPr>
          <p:spPr bwMode="auto">
            <a:xfrm>
              <a:off x="2005787" y="862925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9794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 animBg="1"/>
      <p:bldP spid="15" grpId="0"/>
      <p:bldP spid="16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语句的比较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3768" y="955938"/>
                <a:ext cx="4182967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955938"/>
                <a:ext cx="4182967" cy="10143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 bwMode="gray">
          <a:xfrm>
            <a:off x="179512" y="908720"/>
            <a:ext cx="8784976" cy="169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kern="0" dirty="0"/>
              <a:t>根</a:t>
            </a:r>
            <a:r>
              <a:rPr lang="zh-CN" altLang="en-US" kern="0" dirty="0" smtClean="0"/>
              <a:t>据泰勒公式                            </a:t>
            </a:r>
            <a:r>
              <a:rPr lang="en-US" altLang="zh-CN" kern="0" dirty="0"/>
              <a:t> </a:t>
            </a:r>
            <a:r>
              <a:rPr lang="en-US" altLang="zh-CN" kern="0" dirty="0" smtClean="0"/>
              <a:t>     , </a:t>
            </a:r>
            <a:r>
              <a:rPr lang="zh-CN" altLang="en-US" kern="0" dirty="0" smtClean="0"/>
              <a:t>求指数</a:t>
            </a:r>
            <a:r>
              <a:rPr lang="en-US" altLang="zh-CN" kern="0" dirty="0" smtClean="0"/>
              <a:t>e </a:t>
            </a:r>
            <a:r>
              <a:rPr lang="en-US" altLang="zh-CN" b="0" dirty="0"/>
              <a:t>(</a:t>
            </a:r>
            <a:r>
              <a:rPr lang="en-US" altLang="zh-CN" b="0" i="1" dirty="0" smtClean="0"/>
              <a:t>e </a:t>
            </a:r>
            <a:r>
              <a:rPr lang="en-US" altLang="zh-CN" b="0" dirty="0" smtClean="0"/>
              <a:t>≈</a:t>
            </a:r>
            <a:r>
              <a:rPr lang="en-US" altLang="zh-CN" b="0" dirty="0"/>
              <a:t> 2.71828</a:t>
            </a:r>
            <a:r>
              <a:rPr lang="en-US" altLang="zh-CN" b="0" dirty="0" smtClean="0"/>
              <a:t>) </a:t>
            </a:r>
            <a:endParaRPr lang="zh-CN" alt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26141" y="2204864"/>
            <a:ext cx="3293731" cy="4672341"/>
            <a:chOff x="4512328" y="1910771"/>
            <a:chExt cx="3293731" cy="4672341"/>
          </a:xfrm>
        </p:grpSpPr>
        <p:sp>
          <p:nvSpPr>
            <p:cNvPr id="11" name="AutoShape 115"/>
            <p:cNvSpPr>
              <a:spLocks noChangeArrowheads="1"/>
            </p:cNvSpPr>
            <p:nvPr/>
          </p:nvSpPr>
          <p:spPr bwMode="auto">
            <a:xfrm>
              <a:off x="5296284" y="3252759"/>
              <a:ext cx="2333432" cy="95398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latin typeface="Cambria Math"/>
                  <a:ea typeface="微软雅黑" pitchFamily="34" charset="-122"/>
                </a:rPr>
                <a:t>1/n!&gt;1e-6</a:t>
              </a:r>
              <a:r>
                <a:rPr lang="zh-CN" altLang="en-US" sz="2000" b="1" dirty="0">
                  <a:latin typeface="Cambria Math"/>
                  <a:ea typeface="微软雅黑" pitchFamily="34" charset="-122"/>
                </a:rPr>
                <a:t>？</a:t>
              </a:r>
              <a:endParaRPr lang="en-US" altLang="zh-CN" sz="2000" b="1" dirty="0">
                <a:latin typeface="Cambria Math"/>
                <a:ea typeface="微软雅黑" pitchFamily="34" charset="-122"/>
              </a:endParaRPr>
            </a:p>
          </p:txBody>
        </p:sp>
        <p:cxnSp>
          <p:nvCxnSpPr>
            <p:cNvPr id="12" name="直接箭头连接符 56"/>
            <p:cNvCxnSpPr>
              <a:endCxn id="11" idx="0"/>
            </p:cNvCxnSpPr>
            <p:nvPr/>
          </p:nvCxnSpPr>
          <p:spPr bwMode="auto">
            <a:xfrm>
              <a:off x="6463000" y="2910853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11" idx="1"/>
            </p:cNvCxnSpPr>
            <p:nvPr/>
          </p:nvCxnSpPr>
          <p:spPr bwMode="auto">
            <a:xfrm flipH="1">
              <a:off x="4512328" y="3729752"/>
              <a:ext cx="783956" cy="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4513473" y="3727296"/>
              <a:ext cx="2" cy="25253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4844558" y="3729753"/>
              <a:ext cx="559760" cy="51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63"/>
            <p:cNvSpPr txBox="1">
              <a:spLocks noChangeArrowheads="1"/>
            </p:cNvSpPr>
            <p:nvPr/>
          </p:nvSpPr>
          <p:spPr bwMode="auto">
            <a:xfrm>
              <a:off x="6449407" y="4092819"/>
              <a:ext cx="559760" cy="51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17" name="直接箭头连接符 56"/>
            <p:cNvCxnSpPr/>
            <p:nvPr/>
          </p:nvCxnSpPr>
          <p:spPr bwMode="auto">
            <a:xfrm>
              <a:off x="6454397" y="4226261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10"/>
                <p:cNvSpPr>
                  <a:spLocks noChangeArrowheads="1"/>
                </p:cNvSpPr>
                <p:nvPr/>
              </p:nvSpPr>
              <p:spPr bwMode="auto">
                <a:xfrm>
                  <a:off x="5444507" y="4581162"/>
                  <a:ext cx="1987685" cy="122061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𝒆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𝒆𝒏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2000" i="1" dirty="0" smtClean="0">
                      <a:latin typeface="微软雅黑" pitchFamily="34" charset="-122"/>
                      <a:ea typeface="微软雅黑" pitchFamily="34" charset="-122"/>
                    </a:rPr>
                    <a:t>n=n+1</a:t>
                  </a:r>
                  <a:endParaRPr lang="en-US" altLang="zh-CN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8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44507" y="4581162"/>
                  <a:ext cx="1987685" cy="122061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 bwMode="auto">
            <a:xfrm>
              <a:off x="6437907" y="6116555"/>
              <a:ext cx="136815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6424945" y="5848143"/>
              <a:ext cx="0" cy="26963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774391" y="3071423"/>
              <a:ext cx="31668" cy="304635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6474941" y="3071423"/>
              <a:ext cx="1299450" cy="1038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512328" y="6241206"/>
              <a:ext cx="1898283" cy="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56"/>
            <p:cNvCxnSpPr/>
            <p:nvPr/>
          </p:nvCxnSpPr>
          <p:spPr bwMode="auto">
            <a:xfrm>
              <a:off x="6410611" y="6241206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25"/>
            <p:cNvGrpSpPr/>
            <p:nvPr/>
          </p:nvGrpSpPr>
          <p:grpSpPr>
            <a:xfrm>
              <a:off x="5481098" y="1910771"/>
              <a:ext cx="1987685" cy="932839"/>
              <a:chOff x="1076274" y="862925"/>
              <a:chExt cx="1987685" cy="9328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076274" y="1185455"/>
                    <a:ext cx="1987685" cy="610309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𝒆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oMath>
                      </m:oMathPara>
                    </a14:m>
                    <a:endParaRPr lang="en-US" altLang="zh-CN" sz="2400" b="1" i="1" dirty="0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7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6274" y="1185455"/>
                    <a:ext cx="1987685" cy="61030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56"/>
              <p:cNvCxnSpPr/>
              <p:nvPr/>
            </p:nvCxnSpPr>
            <p:spPr bwMode="auto">
              <a:xfrm>
                <a:off x="2005787" y="862925"/>
                <a:ext cx="0" cy="34190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38" y="2294490"/>
            <a:ext cx="5629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48630" y="5485564"/>
            <a:ext cx="485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9900"/>
                </a:solidFill>
              </a:rPr>
              <a:t>注意</a:t>
            </a:r>
            <a:r>
              <a:rPr lang="zh-CN" altLang="en-US" b="1" dirty="0" smtClean="0">
                <a:solidFill>
                  <a:srgbClr val="FF9900"/>
                </a:solidFill>
              </a:rPr>
              <a:t>：本例中利用格</a:t>
            </a:r>
            <a:r>
              <a:rPr lang="zh-CN" altLang="en-US" b="1" dirty="0">
                <a:solidFill>
                  <a:srgbClr val="FF9900"/>
                </a:solidFill>
              </a:rPr>
              <a:t>式</a:t>
            </a:r>
            <a:r>
              <a:rPr lang="zh-CN" altLang="en-US" b="1" dirty="0" smtClean="0">
                <a:solidFill>
                  <a:srgbClr val="FF9900"/>
                </a:solidFill>
              </a:rPr>
              <a:t>化</a:t>
            </a:r>
            <a:r>
              <a:rPr lang="zh-CN" altLang="en-US" b="1" dirty="0">
                <a:solidFill>
                  <a:srgbClr val="FF9900"/>
                </a:solidFill>
              </a:rPr>
              <a:t>输</a:t>
            </a:r>
            <a:r>
              <a:rPr lang="zh-CN" altLang="en-US" b="1" dirty="0" smtClean="0">
                <a:solidFill>
                  <a:srgbClr val="FF9900"/>
                </a:solidFill>
              </a:rPr>
              <a:t>出，进行取小数点后</a:t>
            </a:r>
            <a:r>
              <a:rPr lang="en-US" altLang="zh-CN" b="1" dirty="0" smtClean="0">
                <a:solidFill>
                  <a:srgbClr val="FF9900"/>
                </a:solidFill>
              </a:rPr>
              <a:t>5</a:t>
            </a:r>
            <a:r>
              <a:rPr lang="zh-CN" altLang="en-US" b="1" dirty="0" smtClean="0">
                <a:solidFill>
                  <a:srgbClr val="FF9900"/>
                </a:solidFill>
              </a:rPr>
              <a:t>位有效数字输出。还可以</a:t>
            </a:r>
            <a:r>
              <a:rPr lang="zh-CN" altLang="en-US" b="1" dirty="0">
                <a:solidFill>
                  <a:srgbClr val="FF9900"/>
                </a:solidFill>
              </a:rPr>
              <a:t>用</a:t>
            </a:r>
            <a:r>
              <a:rPr lang="en-US" altLang="zh-CN" b="1" dirty="0" smtClean="0">
                <a:solidFill>
                  <a:srgbClr val="FF9900"/>
                </a:solidFill>
              </a:rPr>
              <a:t>round(en,5)</a:t>
            </a:r>
            <a:r>
              <a:rPr lang="zh-CN" altLang="en-US" b="1" dirty="0" smtClean="0">
                <a:solidFill>
                  <a:srgbClr val="FF9900"/>
                </a:solidFill>
              </a:rPr>
              <a:t>来用取</a:t>
            </a:r>
            <a:r>
              <a:rPr lang="en-US" altLang="zh-CN" b="1" dirty="0" smtClean="0">
                <a:solidFill>
                  <a:srgbClr val="FF9900"/>
                </a:solidFill>
              </a:rPr>
              <a:t>5</a:t>
            </a:r>
            <a:r>
              <a:rPr lang="zh-CN" altLang="en-US" b="1" dirty="0" smtClean="0">
                <a:solidFill>
                  <a:srgbClr val="FF9900"/>
                </a:solidFill>
              </a:rPr>
              <a:t>位有效数字。</a:t>
            </a:r>
            <a:endParaRPr lang="zh-CN" alt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/>
              <a:t>b</a:t>
            </a:r>
            <a:r>
              <a:rPr lang="en-US" altLang="zh-CN" dirty="0" smtClean="0"/>
              <a:t>reak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143000"/>
            <a:ext cx="9253508" cy="1061864"/>
          </a:xfrm>
        </p:spPr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 强制终止当前循环体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r>
              <a:rPr lang="zh-CN" altLang="en-US" dirty="0" smtClean="0"/>
              <a:t> 强制终止当次循环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8" y="2569978"/>
            <a:ext cx="4450158" cy="294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86" y="2646117"/>
            <a:ext cx="4305946" cy="272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/>
          <p:nvPr/>
        </p:nvCxnSpPr>
        <p:spPr bwMode="auto">
          <a:xfrm rot="5400000">
            <a:off x="2467034" y="4060338"/>
            <a:ext cx="897564" cy="864096"/>
          </a:xfrm>
          <a:prstGeom prst="curvedConnector3">
            <a:avLst>
              <a:gd name="adj1" fmla="val 92575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/>
          <p:nvPr/>
        </p:nvCxnSpPr>
        <p:spPr bwMode="auto">
          <a:xfrm rot="10800000">
            <a:off x="7380312" y="3284984"/>
            <a:ext cx="1008112" cy="911020"/>
          </a:xfrm>
          <a:prstGeom prst="curvedConnector3">
            <a:avLst>
              <a:gd name="adj1" fmla="val 17509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9578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/>
              <a:t>b</a:t>
            </a:r>
            <a:r>
              <a:rPr lang="en-US" altLang="zh-CN" dirty="0" smtClean="0"/>
              <a:t>reak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3768" y="1036125"/>
                <a:ext cx="4182967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036125"/>
                <a:ext cx="4182967" cy="1014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gray">
          <a:xfrm>
            <a:off x="179512" y="988907"/>
            <a:ext cx="8784976" cy="169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kern="0" dirty="0"/>
              <a:t>根</a:t>
            </a:r>
            <a:r>
              <a:rPr lang="zh-CN" altLang="en-US" kern="0" dirty="0" smtClean="0"/>
              <a:t>据泰勒公式                            </a:t>
            </a:r>
            <a:r>
              <a:rPr lang="en-US" altLang="zh-CN" kern="0" dirty="0"/>
              <a:t> </a:t>
            </a:r>
            <a:r>
              <a:rPr lang="en-US" altLang="zh-CN" kern="0" dirty="0" smtClean="0"/>
              <a:t>     , </a:t>
            </a:r>
            <a:r>
              <a:rPr lang="zh-CN" altLang="en-US" kern="0" dirty="0" smtClean="0"/>
              <a:t>求指数</a:t>
            </a:r>
            <a:r>
              <a:rPr lang="en-US" altLang="zh-CN" kern="0" dirty="0" smtClean="0"/>
              <a:t>e </a:t>
            </a:r>
            <a:r>
              <a:rPr lang="en-US" altLang="zh-CN" b="0" dirty="0"/>
              <a:t>(</a:t>
            </a:r>
            <a:r>
              <a:rPr lang="en-US" altLang="zh-CN" b="0" i="1" dirty="0" smtClean="0"/>
              <a:t>e </a:t>
            </a:r>
            <a:r>
              <a:rPr lang="en-US" altLang="zh-CN" b="0" dirty="0" smtClean="0"/>
              <a:t>≈</a:t>
            </a:r>
            <a:r>
              <a:rPr lang="en-US" altLang="zh-CN" b="0" dirty="0"/>
              <a:t> 2.71828</a:t>
            </a:r>
            <a:r>
              <a:rPr lang="en-US" altLang="zh-CN" b="0" dirty="0" smtClean="0"/>
              <a:t>) </a:t>
            </a:r>
            <a:endParaRPr lang="zh-CN" alt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2285051"/>
            <a:ext cx="3240360" cy="4572949"/>
            <a:chOff x="179512" y="2285051"/>
            <a:chExt cx="3240360" cy="4572949"/>
          </a:xfrm>
        </p:grpSpPr>
        <p:sp>
          <p:nvSpPr>
            <p:cNvPr id="10" name="AutoShape 115"/>
            <p:cNvSpPr>
              <a:spLocks noChangeArrowheads="1"/>
            </p:cNvSpPr>
            <p:nvPr/>
          </p:nvSpPr>
          <p:spPr bwMode="auto">
            <a:xfrm>
              <a:off x="910097" y="3339007"/>
              <a:ext cx="2333432" cy="59404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latin typeface="Cambria Math"/>
                  <a:ea typeface="微软雅黑" pitchFamily="34" charset="-122"/>
                </a:rPr>
                <a:t>True</a:t>
              </a:r>
              <a:endParaRPr lang="en-US" altLang="zh-CN" sz="2000" b="1" dirty="0">
                <a:latin typeface="Cambria Math"/>
                <a:ea typeface="微软雅黑" pitchFamily="34" charset="-122"/>
              </a:endParaRPr>
            </a:p>
          </p:txBody>
        </p:sp>
        <p:cxnSp>
          <p:nvCxnSpPr>
            <p:cNvPr id="11" name="直接箭头连接符 56"/>
            <p:cNvCxnSpPr>
              <a:endCxn id="10" idx="0"/>
            </p:cNvCxnSpPr>
            <p:nvPr/>
          </p:nvCxnSpPr>
          <p:spPr bwMode="auto">
            <a:xfrm>
              <a:off x="2076813" y="2997101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179512" y="3656963"/>
              <a:ext cx="783956" cy="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82823" y="3660181"/>
              <a:ext cx="0" cy="304431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442069" y="3149035"/>
              <a:ext cx="559760" cy="51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2088754" y="3801363"/>
              <a:ext cx="559760" cy="51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16" name="直接箭头连接符 56"/>
            <p:cNvCxnSpPr/>
            <p:nvPr/>
          </p:nvCxnSpPr>
          <p:spPr bwMode="auto">
            <a:xfrm>
              <a:off x="2068210" y="3933056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072147" y="4262033"/>
                  <a:ext cx="1987685" cy="82315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𝒆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𝒆𝒏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2000" i="1" dirty="0" smtClean="0">
                      <a:latin typeface="微软雅黑" pitchFamily="34" charset="-122"/>
                      <a:ea typeface="微软雅黑" pitchFamily="34" charset="-122"/>
                    </a:rPr>
                    <a:t>n=n+1</a:t>
                  </a:r>
                </a:p>
                <a:p>
                  <a:pPr algn="ctr"/>
                  <a:endParaRPr lang="en-US" altLang="zh-CN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7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2147" y="4262033"/>
                  <a:ext cx="1987685" cy="8231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5328" b="-5109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 bwMode="auto">
            <a:xfrm flipV="1">
              <a:off x="2887170" y="5648768"/>
              <a:ext cx="516868" cy="1572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88204" y="3157671"/>
              <a:ext cx="31668" cy="250682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2088754" y="3157671"/>
              <a:ext cx="1299450" cy="1038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56"/>
            <p:cNvCxnSpPr>
              <a:endCxn id="39" idx="0"/>
            </p:cNvCxnSpPr>
            <p:nvPr/>
          </p:nvCxnSpPr>
          <p:spPr bwMode="auto">
            <a:xfrm flipH="1">
              <a:off x="2076813" y="5067366"/>
              <a:ext cx="11942" cy="30585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094911" y="2285051"/>
              <a:ext cx="1987685" cy="698621"/>
              <a:chOff x="1076274" y="862925"/>
              <a:chExt cx="1987685" cy="6986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076274" y="1185456"/>
                    <a:ext cx="1987685" cy="37609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𝒆</m:t>
                          </m:r>
                          <m:r>
                            <a:rPr lang="en-US" altLang="zh-CN" sz="2000" b="1" i="1" baseline="-25000" smtClean="0"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  <m:r>
                            <a:rPr lang="en-US" altLang="zh-CN" sz="2000" b="1" i="1" baseline="-25000" smtClean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000" b="1" i="1" baseline="-25000" smtClean="0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微软雅黑" pitchFamily="34" charset="-122"/>
                            </a:rPr>
                            <m:t>=1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5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6274" y="1185456"/>
                    <a:ext cx="1987685" cy="37609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524" r="-4268" b="-30159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56"/>
              <p:cNvCxnSpPr/>
              <p:nvPr/>
            </p:nvCxnSpPr>
            <p:spPr bwMode="auto">
              <a:xfrm>
                <a:off x="2005787" y="862925"/>
                <a:ext cx="0" cy="34190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" name="AutoShape 115"/>
            <p:cNvSpPr>
              <a:spLocks noChangeArrowheads="1"/>
            </p:cNvSpPr>
            <p:nvPr/>
          </p:nvSpPr>
          <p:spPr bwMode="auto">
            <a:xfrm>
              <a:off x="1266456" y="5373216"/>
              <a:ext cx="1620714" cy="58255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Cambria Math"/>
                  <a:ea typeface="微软雅黑" pitchFamily="34" charset="-122"/>
                </a:rPr>
                <a:t>1/n!&gt;1e-6</a:t>
              </a:r>
              <a:r>
                <a:rPr lang="zh-CN" altLang="en-US" sz="1600" b="1" dirty="0">
                  <a:latin typeface="Cambria Math"/>
                  <a:ea typeface="微软雅黑" pitchFamily="34" charset="-122"/>
                </a:rPr>
                <a:t>？</a:t>
              </a:r>
              <a:endParaRPr lang="en-US" altLang="zh-CN" sz="1600" b="1" dirty="0">
                <a:latin typeface="Cambria Math"/>
                <a:ea typeface="微软雅黑" pitchFamily="34" charset="-122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179512" y="6694113"/>
              <a:ext cx="188647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1579139" y="5867547"/>
              <a:ext cx="388788" cy="31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63"/>
            <p:cNvSpPr txBox="1">
              <a:spLocks noChangeArrowheads="1"/>
            </p:cNvSpPr>
            <p:nvPr/>
          </p:nvSpPr>
          <p:spPr bwMode="auto">
            <a:xfrm>
              <a:off x="2854741" y="5317716"/>
              <a:ext cx="388788" cy="31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 dirty="0" smtClean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375703" y="6167553"/>
              <a:ext cx="1380571" cy="42330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 i="1" dirty="0" smtClean="0">
                  <a:latin typeface="微软雅黑" pitchFamily="34" charset="-122"/>
                  <a:ea typeface="微软雅黑" pitchFamily="34" charset="-122"/>
                </a:rPr>
                <a:t>break</a:t>
              </a:r>
            </a:p>
          </p:txBody>
        </p:sp>
        <p:cxnSp>
          <p:nvCxnSpPr>
            <p:cNvPr id="46" name="直接箭头连接符 56"/>
            <p:cNvCxnSpPr/>
            <p:nvPr/>
          </p:nvCxnSpPr>
          <p:spPr bwMode="auto">
            <a:xfrm>
              <a:off x="2088753" y="6550993"/>
              <a:ext cx="0" cy="30700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6"/>
            <p:cNvCxnSpPr/>
            <p:nvPr/>
          </p:nvCxnSpPr>
          <p:spPr bwMode="auto">
            <a:xfrm>
              <a:off x="2105323" y="5934027"/>
              <a:ext cx="0" cy="23352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/>
          <p:cNvGrpSpPr/>
          <p:nvPr/>
        </p:nvGrpSpPr>
        <p:grpSpPr>
          <a:xfrm>
            <a:off x="1072147" y="3048526"/>
            <a:ext cx="2347725" cy="3807830"/>
            <a:chOff x="1072147" y="3050170"/>
            <a:chExt cx="2347725" cy="3807830"/>
          </a:xfrm>
        </p:grpSpPr>
        <p:cxnSp>
          <p:nvCxnSpPr>
            <p:cNvPr id="30" name="直接箭头连接符 56"/>
            <p:cNvCxnSpPr/>
            <p:nvPr/>
          </p:nvCxnSpPr>
          <p:spPr bwMode="auto">
            <a:xfrm>
              <a:off x="2068210" y="3933056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110"/>
                <p:cNvSpPr>
                  <a:spLocks noChangeArrowheads="1"/>
                </p:cNvSpPr>
                <p:nvPr/>
              </p:nvSpPr>
              <p:spPr bwMode="auto">
                <a:xfrm>
                  <a:off x="1072147" y="4262033"/>
                  <a:ext cx="1987685" cy="82315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𝒆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𝒆𝒏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000" b="1" i="1" baseline="-25000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微软雅黑" pitchFamily="34" charset="-122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2000" i="1" dirty="0" smtClean="0">
                      <a:latin typeface="微软雅黑" pitchFamily="34" charset="-122"/>
                      <a:ea typeface="微软雅黑" pitchFamily="34" charset="-122"/>
                    </a:rPr>
                    <a:t>n=n+1</a:t>
                  </a:r>
                </a:p>
                <a:p>
                  <a:pPr algn="ctr"/>
                  <a:endParaRPr lang="en-US" altLang="zh-CN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3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2147" y="4262033"/>
                  <a:ext cx="1987685" cy="8231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5328" b="-438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 bwMode="auto">
            <a:xfrm flipV="1">
              <a:off x="2887170" y="5648768"/>
              <a:ext cx="516868" cy="1572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404038" y="4092374"/>
              <a:ext cx="15834" cy="157212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>
              <a:off x="2065988" y="4092374"/>
              <a:ext cx="1353884" cy="1038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56"/>
            <p:cNvCxnSpPr>
              <a:endCxn id="37" idx="0"/>
            </p:cNvCxnSpPr>
            <p:nvPr/>
          </p:nvCxnSpPr>
          <p:spPr bwMode="auto">
            <a:xfrm flipH="1">
              <a:off x="2076813" y="5067366"/>
              <a:ext cx="11942" cy="30585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1072147" y="3050170"/>
              <a:ext cx="1987685" cy="854118"/>
              <a:chOff x="1036941" y="862925"/>
              <a:chExt cx="1987685" cy="675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036941" y="1162691"/>
                    <a:ext cx="1987685" cy="37609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𝒆</m:t>
                          </m:r>
                          <m:r>
                            <a:rPr lang="en-US" altLang="zh-CN" sz="2000" b="1" i="1" baseline="-25000" smtClean="0"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  <m:r>
                            <a:rPr lang="en-US" altLang="zh-CN" sz="2000" b="1" i="1" baseline="-25000" smtClean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000" b="1" i="1" baseline="-25000" smtClean="0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oMath>
                      </m:oMathPara>
                    </a14:m>
                    <a:endParaRPr lang="en-US" altLang="zh-CN" sz="2000" b="1" i="1" dirty="0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9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6941" y="1162691"/>
                    <a:ext cx="1987685" cy="37609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直接箭头连接符 56"/>
              <p:cNvCxnSpPr/>
              <p:nvPr/>
            </p:nvCxnSpPr>
            <p:spPr bwMode="auto">
              <a:xfrm>
                <a:off x="2005787" y="862925"/>
                <a:ext cx="0" cy="34190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AutoShape 115"/>
            <p:cNvSpPr>
              <a:spLocks noChangeArrowheads="1"/>
            </p:cNvSpPr>
            <p:nvPr/>
          </p:nvSpPr>
          <p:spPr bwMode="auto">
            <a:xfrm>
              <a:off x="1266456" y="5373216"/>
              <a:ext cx="1620714" cy="58255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Cambria Math"/>
                  <a:ea typeface="微软雅黑" pitchFamily="34" charset="-122"/>
                </a:rPr>
                <a:t>1/n!&gt;1e-6</a:t>
              </a:r>
              <a:r>
                <a:rPr lang="zh-CN" altLang="en-US" sz="1600" b="1" dirty="0">
                  <a:latin typeface="Cambria Math"/>
                  <a:ea typeface="微软雅黑" pitchFamily="34" charset="-122"/>
                </a:rPr>
                <a:t>？</a:t>
              </a:r>
              <a:endParaRPr lang="en-US" altLang="zh-CN" sz="1600" b="1" dirty="0">
                <a:latin typeface="Cambria Math"/>
                <a:ea typeface="微软雅黑" pitchFamily="34" charset="-122"/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1579139" y="5867547"/>
              <a:ext cx="388788" cy="31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63"/>
            <p:cNvSpPr txBox="1">
              <a:spLocks noChangeArrowheads="1"/>
            </p:cNvSpPr>
            <p:nvPr/>
          </p:nvSpPr>
          <p:spPr bwMode="auto">
            <a:xfrm>
              <a:off x="2854741" y="5317716"/>
              <a:ext cx="388788" cy="31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 dirty="0" smtClean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110"/>
            <p:cNvSpPr>
              <a:spLocks noChangeArrowheads="1"/>
            </p:cNvSpPr>
            <p:nvPr/>
          </p:nvSpPr>
          <p:spPr bwMode="auto">
            <a:xfrm>
              <a:off x="1375703" y="6167553"/>
              <a:ext cx="1380571" cy="42330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 i="1" dirty="0" smtClean="0">
                  <a:latin typeface="微软雅黑" pitchFamily="34" charset="-122"/>
                  <a:ea typeface="微软雅黑" pitchFamily="34" charset="-122"/>
                </a:rPr>
                <a:t>break</a:t>
              </a:r>
            </a:p>
          </p:txBody>
        </p:sp>
        <p:cxnSp>
          <p:nvCxnSpPr>
            <p:cNvPr id="47" name="直接箭头连接符 56"/>
            <p:cNvCxnSpPr/>
            <p:nvPr/>
          </p:nvCxnSpPr>
          <p:spPr bwMode="auto">
            <a:xfrm>
              <a:off x="2088753" y="6550993"/>
              <a:ext cx="0" cy="30700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56"/>
            <p:cNvCxnSpPr/>
            <p:nvPr/>
          </p:nvCxnSpPr>
          <p:spPr bwMode="auto">
            <a:xfrm>
              <a:off x="2105323" y="5934027"/>
              <a:ext cx="0" cy="23352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16" y="2553944"/>
            <a:ext cx="55721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90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73832"/>
          </a:xfrm>
        </p:spPr>
        <p:txBody>
          <a:bodyPr/>
          <a:lstStyle/>
          <a:p>
            <a:r>
              <a:rPr lang="zh-CN" altLang="en-US" dirty="0" smtClean="0"/>
              <a:t>打印输出下面乘法表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" y="1900487"/>
            <a:ext cx="8711005" cy="282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1" y="4797152"/>
            <a:ext cx="851680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3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323528" y="1035968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kern="0" dirty="0" smtClean="0"/>
              <a:t>阅读下面代码，给出程序结果？</a:t>
            </a:r>
            <a:endParaRPr lang="zh-CN" altLang="en-US" kern="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" y="2178048"/>
            <a:ext cx="4342281" cy="171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98" y="2137927"/>
            <a:ext cx="4560598" cy="179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86" y="4437111"/>
            <a:ext cx="662586" cy="14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2" y="4843692"/>
            <a:ext cx="507231" cy="10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1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10336"/>
          </a:xfrm>
        </p:spPr>
        <p:txBody>
          <a:bodyPr/>
          <a:lstStyle/>
          <a:p>
            <a:r>
              <a:rPr lang="zh-CN" altLang="en-US" dirty="0" smtClean="0"/>
              <a:t>流程图与问题求解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（分支）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简单分支</a:t>
            </a:r>
            <a:endParaRPr lang="en-US" altLang="zh-CN" dirty="0" smtClean="0"/>
          </a:p>
          <a:p>
            <a:pPr lvl="1"/>
            <a:r>
              <a:rPr lang="zh-CN" altLang="en-US" dirty="0"/>
              <a:t>链</a:t>
            </a:r>
            <a:r>
              <a:rPr lang="zh-CN" altLang="en-US" dirty="0" smtClean="0"/>
              <a:t>式分支</a:t>
            </a:r>
            <a:endParaRPr lang="en-US" altLang="zh-CN" dirty="0" smtClean="0"/>
          </a:p>
          <a:p>
            <a:pPr lvl="1"/>
            <a:r>
              <a:rPr lang="zh-CN" altLang="en-US" dirty="0"/>
              <a:t>选择嵌套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4BA5FF"/>
                </a:solidFill>
              </a:rPr>
              <a:t>循</a:t>
            </a:r>
            <a:r>
              <a:rPr lang="zh-CN" altLang="en-US" dirty="0">
                <a:solidFill>
                  <a:srgbClr val="4BA5FF"/>
                </a:solidFill>
              </a:rPr>
              <a:t>环结</a:t>
            </a:r>
            <a:r>
              <a:rPr lang="zh-CN" altLang="en-US" dirty="0" smtClean="0">
                <a:solidFill>
                  <a:srgbClr val="4BA5FF"/>
                </a:solidFill>
              </a:rPr>
              <a:t>构</a:t>
            </a:r>
            <a:endParaRPr lang="en-US" altLang="zh-CN" dirty="0" smtClean="0">
              <a:solidFill>
                <a:srgbClr val="4BA5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BA5FF"/>
                </a:solidFill>
              </a:rPr>
              <a:t>for </a:t>
            </a:r>
            <a:r>
              <a:rPr lang="zh-CN" altLang="en-US" dirty="0">
                <a:solidFill>
                  <a:srgbClr val="4BA5FF"/>
                </a:solidFill>
              </a:rPr>
              <a:t>循环结</a:t>
            </a:r>
            <a:r>
              <a:rPr lang="zh-CN" altLang="en-US" dirty="0" smtClean="0">
                <a:solidFill>
                  <a:srgbClr val="4BA5FF"/>
                </a:solidFill>
              </a:rPr>
              <a:t>构</a:t>
            </a:r>
            <a:endParaRPr lang="en-US" altLang="zh-CN" dirty="0" smtClean="0">
              <a:solidFill>
                <a:srgbClr val="4BA5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BA5FF"/>
                </a:solidFill>
              </a:rPr>
              <a:t>while </a:t>
            </a:r>
            <a:r>
              <a:rPr lang="zh-CN" altLang="en-US" dirty="0" smtClean="0">
                <a:solidFill>
                  <a:srgbClr val="4BA5FF"/>
                </a:solidFill>
              </a:rPr>
              <a:t>循环结构</a:t>
            </a:r>
            <a:endParaRPr lang="en-US" altLang="zh-CN" dirty="0" smtClean="0">
              <a:solidFill>
                <a:srgbClr val="4BA5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4BA5FF"/>
                </a:solidFill>
              </a:rPr>
              <a:t>多重循环</a:t>
            </a:r>
            <a:endParaRPr lang="en-US" altLang="zh-CN" dirty="0" smtClean="0">
              <a:solidFill>
                <a:srgbClr val="4BA5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4BA5FF"/>
                </a:solidFill>
              </a:rPr>
              <a:t>循环</a:t>
            </a:r>
            <a:r>
              <a:rPr lang="zh-CN" altLang="en-US" dirty="0">
                <a:solidFill>
                  <a:srgbClr val="4BA5FF"/>
                </a:solidFill>
              </a:rPr>
              <a:t>强制终止</a:t>
            </a:r>
          </a:p>
          <a:p>
            <a:r>
              <a:rPr lang="zh-CN" altLang="en-US" dirty="0">
                <a:solidFill>
                  <a:srgbClr val="4BA5FF"/>
                </a:solidFill>
              </a:rPr>
              <a:t>编程练习</a:t>
            </a:r>
            <a:endParaRPr lang="en-US" altLang="zh-CN" dirty="0">
              <a:solidFill>
                <a:srgbClr val="4BA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流</a:t>
            </a:r>
            <a:r>
              <a:rPr lang="zh-CN" altLang="en-US" dirty="0"/>
              <a:t>程</a:t>
            </a:r>
            <a:r>
              <a:rPr lang="zh-CN" altLang="en-US" dirty="0" smtClean="0"/>
              <a:t>图</a:t>
            </a:r>
            <a:r>
              <a:rPr lang="zh-CN" altLang="en-US" dirty="0"/>
              <a:t>与问题求</a:t>
            </a:r>
            <a:r>
              <a:rPr lang="zh-CN" altLang="en-US" dirty="0" smtClean="0"/>
              <a:t>解综合练习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95" y="1233229"/>
            <a:ext cx="2283133" cy="487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07602"/>
            <a:ext cx="2317204" cy="410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2338186" y="2089876"/>
            <a:ext cx="1369718" cy="864096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2338186" y="4307610"/>
            <a:ext cx="1153694" cy="648072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652120" y="1246407"/>
            <a:ext cx="3564904" cy="4953000"/>
          </a:xfrm>
          <a:noFill/>
        </p:spPr>
        <p:txBody>
          <a:bodyPr/>
          <a:lstStyle/>
          <a:p>
            <a:pPr marL="0" indent="0">
              <a:buNone/>
            </a:pPr>
            <a:endParaRPr lang="en-US" altLang="zh-CN" sz="2200"/>
          </a:p>
          <a:p>
            <a:r>
              <a:rPr lang="zh-CN" altLang="en-US" sz="2200" smtClean="0"/>
              <a:t>表示</a:t>
            </a:r>
            <a:r>
              <a:rPr lang="zh-CN" altLang="en-US" sz="2200"/>
              <a:t>相应操作的</a:t>
            </a:r>
            <a:r>
              <a:rPr lang="zh-CN" altLang="en-US" sz="2200" smtClean="0"/>
              <a:t>框</a:t>
            </a:r>
            <a:endParaRPr lang="en-US" altLang="zh-CN" sz="2200" smtClean="0"/>
          </a:p>
          <a:p>
            <a:pPr marL="0" indent="0">
              <a:buNone/>
            </a:pPr>
            <a:endParaRPr lang="en-US" altLang="zh-CN" sz="2200" smtClean="0"/>
          </a:p>
          <a:p>
            <a:endParaRPr lang="zh-CN" altLang="en-US" sz="2200"/>
          </a:p>
          <a:p>
            <a:r>
              <a:rPr lang="zh-CN" altLang="en-US" sz="2200" smtClean="0"/>
              <a:t>带</a:t>
            </a:r>
            <a:r>
              <a:rPr lang="zh-CN" altLang="en-US" sz="2200"/>
              <a:t>箭头的流程</a:t>
            </a:r>
            <a:r>
              <a:rPr lang="zh-CN" altLang="en-US" sz="2200" smtClean="0"/>
              <a:t>线</a:t>
            </a:r>
            <a:endParaRPr lang="en-US" altLang="zh-CN" sz="2200" smtClean="0"/>
          </a:p>
          <a:p>
            <a:pPr marL="0" indent="0">
              <a:buNone/>
            </a:pPr>
            <a:endParaRPr lang="en-US" altLang="zh-CN" sz="2200" smtClean="0"/>
          </a:p>
          <a:p>
            <a:endParaRPr lang="zh-CN" altLang="en-US" sz="2200"/>
          </a:p>
          <a:p>
            <a:r>
              <a:rPr lang="zh-CN" altLang="en-US" sz="2200" smtClean="0"/>
              <a:t>框</a:t>
            </a:r>
            <a:r>
              <a:rPr lang="zh-CN" altLang="en-US" sz="2200"/>
              <a:t>内外必要</a:t>
            </a:r>
            <a:r>
              <a:rPr lang="zh-CN" altLang="en-US" sz="2200" smtClean="0"/>
              <a:t>的文字</a:t>
            </a:r>
            <a:r>
              <a:rPr lang="zh-CN" altLang="en-US" sz="220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75443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程序的控制结构</a:t>
            </a:r>
          </a:p>
        </p:txBody>
      </p:sp>
      <p:sp>
        <p:nvSpPr>
          <p:cNvPr id="47" name="AutoShape 115"/>
          <p:cNvSpPr>
            <a:spLocks noChangeArrowheads="1"/>
          </p:cNvSpPr>
          <p:nvPr/>
        </p:nvSpPr>
        <p:spPr bwMode="auto">
          <a:xfrm>
            <a:off x="6526721" y="2328852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latin typeface="Cambria Math"/>
                <a:ea typeface="微软雅黑" pitchFamily="34" charset="-122"/>
              </a:rPr>
              <a:t>重复条件</a:t>
            </a:r>
            <a:endParaRPr lang="en-US" altLang="zh-CN" sz="28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48" name="直接箭头连接符 56"/>
          <p:cNvCxnSpPr>
            <a:endCxn id="47" idx="0"/>
          </p:cNvCxnSpPr>
          <p:nvPr/>
        </p:nvCxnSpPr>
        <p:spPr bwMode="auto">
          <a:xfrm>
            <a:off x="7693437" y="1986946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7" idx="1"/>
          </p:cNvCxnSpPr>
          <p:nvPr/>
        </p:nvCxnSpPr>
        <p:spPr bwMode="auto">
          <a:xfrm flipH="1">
            <a:off x="5742765" y="2805845"/>
            <a:ext cx="783956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5724128" y="2803389"/>
            <a:ext cx="2" cy="25253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074995" y="2805846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63"/>
          <p:cNvSpPr txBox="1">
            <a:spLocks noChangeArrowheads="1"/>
          </p:cNvSpPr>
          <p:nvPr/>
        </p:nvSpPr>
        <p:spPr bwMode="auto">
          <a:xfrm>
            <a:off x="7679844" y="3168912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cxnSp>
        <p:nvCxnSpPr>
          <p:cNvPr id="53" name="直接箭头连接符 56"/>
          <p:cNvCxnSpPr/>
          <p:nvPr/>
        </p:nvCxnSpPr>
        <p:spPr bwMode="auto">
          <a:xfrm>
            <a:off x="7684834" y="3302354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110"/>
              <p:cNvSpPr>
                <a:spLocks noChangeArrowheads="1"/>
              </p:cNvSpPr>
              <p:nvPr/>
            </p:nvSpPr>
            <p:spPr bwMode="auto">
              <a:xfrm>
                <a:off x="6674944" y="3657255"/>
                <a:ext cx="1987685" cy="12206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  <a:ea typeface="微软雅黑" pitchFamily="34" charset="-122"/>
                        </a:rPr>
                        <m:t>𝑨</m:t>
                      </m:r>
                    </m:oMath>
                  </m:oMathPara>
                </a14:m>
                <a:endParaRPr lang="en-US" altLang="zh-CN" sz="2400" b="1" i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b="1" i="1" dirty="0">
                    <a:latin typeface="微软雅黑" pitchFamily="34" charset="-122"/>
                    <a:ea typeface="微软雅黑" pitchFamily="34" charset="-122"/>
                  </a:rPr>
                  <a:t>（更</a:t>
                </a:r>
                <a:r>
                  <a:rPr lang="zh-CN" altLang="en-US" b="1" i="1" dirty="0" smtClean="0">
                    <a:latin typeface="微软雅黑" pitchFamily="34" charset="-122"/>
                    <a:ea typeface="微软雅黑" pitchFamily="34" charset="-122"/>
                  </a:rPr>
                  <a:t>新循环条件）</a:t>
                </a:r>
                <a:endParaRPr lang="en-US" altLang="zh-CN" b="1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4944" y="3657255"/>
                <a:ext cx="1987685" cy="1220619"/>
              </a:xfrm>
              <a:prstGeom prst="rect">
                <a:avLst/>
              </a:prstGeom>
              <a:blipFill rotWithShape="1">
                <a:blip r:embed="rId3"/>
                <a:stretch>
                  <a:fillRect l="-3049" r="-36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 bwMode="auto">
          <a:xfrm>
            <a:off x="7668344" y="5192648"/>
            <a:ext cx="136815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7655382" y="4924236"/>
            <a:ext cx="0" cy="2696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9004828" y="2147516"/>
            <a:ext cx="31668" cy="30463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7705378" y="2147516"/>
            <a:ext cx="1299450" cy="1038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5742765" y="5317299"/>
            <a:ext cx="189828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115"/>
          <p:cNvSpPr>
            <a:spLocks noChangeArrowheads="1"/>
          </p:cNvSpPr>
          <p:nvPr/>
        </p:nvSpPr>
        <p:spPr bwMode="auto">
          <a:xfrm>
            <a:off x="6523182" y="2326396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mbria Math"/>
                <a:ea typeface="微软雅黑" pitchFamily="34" charset="-122"/>
              </a:rPr>
              <a:t>循环条件？</a:t>
            </a:r>
            <a:endParaRPr lang="en-US" altLang="zh-CN" sz="24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61" name="直接箭头连接符 56"/>
          <p:cNvCxnSpPr/>
          <p:nvPr/>
        </p:nvCxnSpPr>
        <p:spPr bwMode="auto">
          <a:xfrm>
            <a:off x="7641048" y="5317299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6699594" y="1004898"/>
            <a:ext cx="1987685" cy="952215"/>
            <a:chOff x="1064333" y="862925"/>
            <a:chExt cx="1987685" cy="952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110"/>
                <p:cNvSpPr>
                  <a:spLocks noChangeArrowheads="1"/>
                </p:cNvSpPr>
                <p:nvPr/>
              </p:nvSpPr>
              <p:spPr bwMode="auto">
                <a:xfrm>
                  <a:off x="1064333" y="1204831"/>
                  <a:ext cx="1987685" cy="61030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latin typeface="Cambria Math"/>
                            <a:ea typeface="微软雅黑" pitchFamily="34" charset="-122"/>
                          </a:rPr>
                          <m:t>初始化</m:t>
                        </m:r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循环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63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4333" y="1204831"/>
                  <a:ext cx="1987685" cy="61030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箭头连接符 56"/>
            <p:cNvCxnSpPr/>
            <p:nvPr/>
          </p:nvCxnSpPr>
          <p:spPr bwMode="auto">
            <a:xfrm>
              <a:off x="2005787" y="862925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107069" y="2770385"/>
            <a:ext cx="3407856" cy="2115055"/>
            <a:chOff x="4937899" y="927384"/>
            <a:chExt cx="3871055" cy="2316786"/>
          </a:xfrm>
        </p:grpSpPr>
        <p:grpSp>
          <p:nvGrpSpPr>
            <p:cNvPr id="66" name="Group 65"/>
            <p:cNvGrpSpPr/>
            <p:nvPr/>
          </p:nvGrpSpPr>
          <p:grpSpPr>
            <a:xfrm>
              <a:off x="5696809" y="927384"/>
              <a:ext cx="3112145" cy="2316786"/>
              <a:chOff x="520854" y="3102316"/>
              <a:chExt cx="3649969" cy="2805326"/>
            </a:xfrm>
          </p:grpSpPr>
          <p:sp>
            <p:nvSpPr>
              <p:cNvPr id="69" name="AutoShape 115"/>
              <p:cNvSpPr>
                <a:spLocks noChangeArrowheads="1"/>
              </p:cNvSpPr>
              <p:nvPr/>
            </p:nvSpPr>
            <p:spPr bwMode="auto">
              <a:xfrm>
                <a:off x="1257454" y="3441302"/>
                <a:ext cx="2913369" cy="945838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dirty="0"/>
                  <a:t>条</a:t>
                </a:r>
                <a:r>
                  <a:rPr lang="zh-CN" altLang="en-US" sz="2800" dirty="0" smtClean="0"/>
                  <a:t>件？</a:t>
                </a:r>
                <a:endParaRPr lang="en-US" altLang="zh-CN" sz="2800" dirty="0"/>
              </a:p>
            </p:txBody>
          </p:sp>
          <p:cxnSp>
            <p:nvCxnSpPr>
              <p:cNvPr id="70" name="直接箭头连接符 56"/>
              <p:cNvCxnSpPr>
                <a:endCxn id="69" idx="0"/>
              </p:cNvCxnSpPr>
              <p:nvPr/>
            </p:nvCxnSpPr>
            <p:spPr bwMode="auto">
              <a:xfrm>
                <a:off x="2714138" y="3102316"/>
                <a:ext cx="1" cy="33898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直接箭头连接符 56"/>
              <p:cNvCxnSpPr/>
              <p:nvPr/>
            </p:nvCxnSpPr>
            <p:spPr bwMode="auto">
              <a:xfrm>
                <a:off x="2677164" y="5419102"/>
                <a:ext cx="0" cy="48854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/>
              <p:cNvCxnSpPr>
                <a:stCxn id="69" idx="1"/>
              </p:cNvCxnSpPr>
              <p:nvPr/>
            </p:nvCxnSpPr>
            <p:spPr bwMode="auto">
              <a:xfrm flipH="1">
                <a:off x="520854" y="3914221"/>
                <a:ext cx="736600" cy="1126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565759" y="5256635"/>
                <a:ext cx="1428" cy="40426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586439" y="5640772"/>
                <a:ext cx="2109977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Text Box 63"/>
              <p:cNvSpPr txBox="1">
                <a:spLocks noChangeArrowheads="1"/>
              </p:cNvSpPr>
              <p:nvPr/>
            </p:nvSpPr>
            <p:spPr bwMode="auto">
              <a:xfrm>
                <a:off x="714338" y="3357667"/>
                <a:ext cx="698879" cy="506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2718047" y="4274188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auto">
              <a:xfrm>
                <a:off x="1824080" y="4745476"/>
                <a:ext cx="1821878" cy="68727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i="1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en-US" altLang="zh-CN" sz="2800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8" name="直接箭头连接符 56"/>
              <p:cNvCxnSpPr/>
              <p:nvPr/>
            </p:nvCxnSpPr>
            <p:spPr bwMode="auto">
              <a:xfrm>
                <a:off x="2724277" y="4406490"/>
                <a:ext cx="0" cy="33898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7" name="Rectangle 110"/>
            <p:cNvSpPr>
              <a:spLocks noChangeArrowheads="1"/>
            </p:cNvSpPr>
            <p:nvPr/>
          </p:nvSpPr>
          <p:spPr bwMode="auto">
            <a:xfrm>
              <a:off x="4937899" y="2291046"/>
              <a:ext cx="1553424" cy="5675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i="1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cxnSp>
          <p:nvCxnSpPr>
            <p:cNvPr id="68" name="直接箭头连接符 56"/>
            <p:cNvCxnSpPr>
              <a:endCxn id="67" idx="0"/>
            </p:cNvCxnSpPr>
            <p:nvPr/>
          </p:nvCxnSpPr>
          <p:spPr bwMode="auto">
            <a:xfrm>
              <a:off x="5714611" y="1577223"/>
              <a:ext cx="0" cy="7138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5" name="Group 84"/>
          <p:cNvGrpSpPr/>
          <p:nvPr/>
        </p:nvGrpSpPr>
        <p:grpSpPr>
          <a:xfrm>
            <a:off x="72826" y="2705040"/>
            <a:ext cx="1906886" cy="3705904"/>
            <a:chOff x="-30789" y="2705040"/>
            <a:chExt cx="1906886" cy="3705904"/>
          </a:xfrm>
        </p:grpSpPr>
        <p:grpSp>
          <p:nvGrpSpPr>
            <p:cNvPr id="79" name="Group 78"/>
            <p:cNvGrpSpPr/>
            <p:nvPr/>
          </p:nvGrpSpPr>
          <p:grpSpPr>
            <a:xfrm>
              <a:off x="9611" y="2705040"/>
              <a:ext cx="1826086" cy="952215"/>
              <a:chOff x="1064333" y="862925"/>
              <a:chExt cx="1987685" cy="952215"/>
            </a:xfrm>
          </p:grpSpPr>
          <p:sp>
            <p:nvSpPr>
              <p:cNvPr id="80" name="Rectangle 110"/>
              <p:cNvSpPr>
                <a:spLocks noChangeArrowheads="1"/>
              </p:cNvSpPr>
              <p:nvPr/>
            </p:nvSpPr>
            <p:spPr bwMode="auto">
              <a:xfrm>
                <a:off x="1064333" y="1204831"/>
                <a:ext cx="1987685" cy="61030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 i="1" dirty="0" smtClean="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cxnSp>
            <p:nvCxnSpPr>
              <p:cNvPr id="81" name="直接箭头连接符 56"/>
              <p:cNvCxnSpPr/>
              <p:nvPr/>
            </p:nvCxnSpPr>
            <p:spPr bwMode="auto">
              <a:xfrm>
                <a:off x="2005787" y="862925"/>
                <a:ext cx="0" cy="34190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" name="Group 81"/>
            <p:cNvGrpSpPr/>
            <p:nvPr/>
          </p:nvGrpSpPr>
          <p:grpSpPr>
            <a:xfrm>
              <a:off x="-30789" y="3665842"/>
              <a:ext cx="1906886" cy="885371"/>
              <a:chOff x="-5589940" y="2829489"/>
              <a:chExt cx="1987685" cy="9043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-5589940" y="3123556"/>
                    <a:ext cx="1987685" cy="610309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/>
                              <a:ea typeface="微软雅黑" pitchFamily="34" charset="-122"/>
                            </a:rPr>
                            <m:t>𝑩</m:t>
                          </m:r>
                        </m:oMath>
                      </m:oMathPara>
                    </a14:m>
                    <a:endParaRPr lang="en-US" altLang="zh-CN" sz="2800" b="1" i="1" dirty="0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3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589940" y="3123556"/>
                    <a:ext cx="1987685" cy="61030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直接箭头连接符 56"/>
              <p:cNvCxnSpPr/>
              <p:nvPr/>
            </p:nvCxnSpPr>
            <p:spPr bwMode="auto">
              <a:xfrm>
                <a:off x="-4666900" y="2829489"/>
                <a:ext cx="0" cy="34190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TextBox 36"/>
            <p:cNvSpPr txBox="1"/>
            <p:nvPr/>
          </p:nvSpPr>
          <p:spPr>
            <a:xfrm>
              <a:off x="328211" y="5949279"/>
              <a:ext cx="1515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顺</a:t>
              </a:r>
              <a:r>
                <a:rPr lang="zh-CN" altLang="en-US" sz="2400" b="1" dirty="0" smtClean="0"/>
                <a:t>序</a:t>
              </a:r>
              <a:r>
                <a:rPr lang="zh-CN" altLang="en-US" sz="2400" b="1" dirty="0"/>
                <a:t>结构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401870" y="5975431"/>
            <a:ext cx="15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选择结</a:t>
            </a:r>
            <a:r>
              <a:rPr lang="zh-CN" altLang="en-US" sz="2400" b="1" dirty="0"/>
              <a:t>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84340" y="5949280"/>
            <a:ext cx="15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循环结</a:t>
            </a:r>
            <a:r>
              <a:rPr lang="zh-CN" altLang="en-US" sz="2400" b="1" dirty="0"/>
              <a:t>构</a:t>
            </a:r>
          </a:p>
        </p:txBody>
      </p:sp>
    </p:spTree>
    <p:extLst>
      <p:ext uri="{BB962C8B-B14F-4D97-AF65-F5344CB8AC3E}">
        <p14:creationId xmlns:p14="http://schemas.microsoft.com/office/powerpoint/2010/main" val="18393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58237"/>
            <a:ext cx="8458200" cy="4446240"/>
          </a:xfrm>
        </p:spPr>
        <p:txBody>
          <a:bodyPr/>
          <a:lstStyle/>
          <a:p>
            <a:r>
              <a:rPr lang="zh-CN" altLang="en-US" dirty="0" smtClean="0"/>
              <a:t>综合应用：</a:t>
            </a:r>
            <a:r>
              <a:rPr lang="zh-CN" altLang="en-US" dirty="0"/>
              <a:t>求一元二次方程</a:t>
            </a:r>
            <a:r>
              <a:rPr lang="zh-CN" altLang="en-US" dirty="0" smtClean="0"/>
              <a:t>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一元二</a:t>
            </a:r>
            <a:r>
              <a:rPr lang="zh-CN" altLang="en-US" dirty="0" smtClean="0"/>
              <a:t>次方程           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系数</a:t>
            </a:r>
            <a:r>
              <a:rPr lang="zh-CN" altLang="en-US" dirty="0"/>
              <a:t>分别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，求方程的根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公式：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60633" y="3789040"/>
                <a:ext cx="3960440" cy="1047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33" y="3789040"/>
                <a:ext cx="3960440" cy="1047839"/>
              </a:xfrm>
              <a:prstGeom prst="rect">
                <a:avLst/>
              </a:prstGeom>
              <a:blipFill rotWithShape="1"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543218"/>
              </p:ext>
            </p:extLst>
          </p:nvPr>
        </p:nvGraphicFramePr>
        <p:xfrm>
          <a:off x="3059832" y="2022948"/>
          <a:ext cx="3168352" cy="66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965160" imgH="203040" progId="Equation.3">
                  <p:embed/>
                </p:oleObj>
              </mc:Choice>
              <mc:Fallback>
                <p:oleObj name="Equation" r:id="rId4" imgW="965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2022948"/>
                        <a:ext cx="3168352" cy="667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6288" y="5125820"/>
            <a:ext cx="8458200" cy="173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 smtClean="0"/>
              <a:t>输入：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c</a:t>
            </a:r>
            <a:r>
              <a:rPr lang="zh-CN" altLang="en-US" kern="0" dirty="0" smtClean="0"/>
              <a:t>三个系数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/>
              <a:t>输</a:t>
            </a:r>
            <a:r>
              <a:rPr lang="zh-CN" altLang="en-US" kern="0" dirty="0" smtClean="0"/>
              <a:t>出：方程的根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 smtClean="0"/>
              <a:t>算法：求根公式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719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</a:t>
            </a:r>
            <a:r>
              <a:rPr lang="zh-CN" altLang="en-US" dirty="0" smtClean="0"/>
              <a:t>序流程图</a:t>
            </a:r>
            <a:endParaRPr lang="zh-CN" altLang="en-US" dirty="0"/>
          </a:p>
        </p:txBody>
      </p:sp>
      <p:sp>
        <p:nvSpPr>
          <p:cNvPr id="12" name="AutoShape 87"/>
          <p:cNvSpPr>
            <a:spLocks noChangeArrowheads="1"/>
          </p:cNvSpPr>
          <p:nvPr/>
        </p:nvSpPr>
        <p:spPr bwMode="auto">
          <a:xfrm>
            <a:off x="5968107" y="980727"/>
            <a:ext cx="1537902" cy="632731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117"/>
          <p:cNvSpPr>
            <a:spLocks noChangeArrowheads="1"/>
          </p:cNvSpPr>
          <p:nvPr/>
        </p:nvSpPr>
        <p:spPr bwMode="auto">
          <a:xfrm>
            <a:off x="5861553" y="2122942"/>
            <a:ext cx="1751010" cy="739905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a,b,c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56"/>
          <p:cNvCxnSpPr>
            <a:stCxn id="12" idx="2"/>
            <a:endCxn id="13" idx="1"/>
          </p:cNvCxnSpPr>
          <p:nvPr/>
        </p:nvCxnSpPr>
        <p:spPr bwMode="auto">
          <a:xfrm>
            <a:off x="6737058" y="1613458"/>
            <a:ext cx="0" cy="5094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117"/>
          <p:cNvSpPr>
            <a:spLocks noChangeArrowheads="1"/>
          </p:cNvSpPr>
          <p:nvPr/>
        </p:nvSpPr>
        <p:spPr bwMode="auto">
          <a:xfrm>
            <a:off x="6002254" y="4546621"/>
            <a:ext cx="159852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输出根</a:t>
            </a:r>
            <a:endParaRPr lang="zh-CN" altLang="en-US" sz="2400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56"/>
          <p:cNvCxnSpPr/>
          <p:nvPr/>
        </p:nvCxnSpPr>
        <p:spPr bwMode="auto">
          <a:xfrm>
            <a:off x="6737058" y="2857968"/>
            <a:ext cx="0" cy="338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10"/>
              <p:cNvSpPr>
                <a:spLocks noChangeArrowheads="1"/>
              </p:cNvSpPr>
              <p:nvPr/>
            </p:nvSpPr>
            <p:spPr bwMode="auto">
              <a:xfrm>
                <a:off x="5439188" y="3219142"/>
                <a:ext cx="2805220" cy="94809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1" i="1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微软雅黑" pitchFamily="34" charset="-122"/>
                                </a:rPr>
                                <m:t>𝟒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微软雅黑" pitchFamily="34" charset="-122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28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9188" y="3219142"/>
                <a:ext cx="2805220" cy="948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56"/>
          <p:cNvCxnSpPr/>
          <p:nvPr/>
        </p:nvCxnSpPr>
        <p:spPr bwMode="auto">
          <a:xfrm>
            <a:off x="6780201" y="4167237"/>
            <a:ext cx="0" cy="3547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56"/>
          <p:cNvCxnSpPr/>
          <p:nvPr/>
        </p:nvCxnSpPr>
        <p:spPr bwMode="auto">
          <a:xfrm>
            <a:off x="6771191" y="5301207"/>
            <a:ext cx="0" cy="3547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87"/>
          <p:cNvSpPr>
            <a:spLocks noChangeArrowheads="1"/>
          </p:cNvSpPr>
          <p:nvPr/>
        </p:nvSpPr>
        <p:spPr bwMode="auto">
          <a:xfrm>
            <a:off x="6092158" y="5644407"/>
            <a:ext cx="1418717" cy="715265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23528" y="1256852"/>
            <a:ext cx="8458200" cy="173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 smtClean="0"/>
              <a:t>输入：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c</a:t>
            </a:r>
            <a:r>
              <a:rPr lang="zh-CN" altLang="en-US" kern="0" dirty="0" smtClean="0"/>
              <a:t>三个系数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/>
              <a:t>输</a:t>
            </a:r>
            <a:r>
              <a:rPr lang="zh-CN" altLang="en-US" kern="0" dirty="0" smtClean="0"/>
              <a:t>出：方程的根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 smtClean="0"/>
              <a:t>算法：求根公式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817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22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的数学函数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综合应用：</a:t>
            </a:r>
            <a:r>
              <a:rPr lang="zh-CN" altLang="en-US" dirty="0"/>
              <a:t>求一元二次方程解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4824"/>
            <a:ext cx="887281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线形标注 1 6"/>
          <p:cNvSpPr/>
          <p:nvPr/>
        </p:nvSpPr>
        <p:spPr bwMode="auto">
          <a:xfrm>
            <a:off x="5708265" y="4939513"/>
            <a:ext cx="3024336" cy="1152128"/>
          </a:xfrm>
          <a:prstGeom prst="borderCallout1">
            <a:avLst>
              <a:gd name="adj1" fmla="val 45821"/>
              <a:gd name="adj2" fmla="val -3120"/>
              <a:gd name="adj3" fmla="val -161936"/>
              <a:gd name="adj4" fmla="val -59385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引用数学函数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1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综合应用：求一元二次方程</a:t>
            </a:r>
            <a:r>
              <a:rPr lang="zh-CN" altLang="en-US" dirty="0" smtClean="0"/>
              <a:t>解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856984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3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7"/>
          <p:cNvSpPr>
            <a:spLocks noChangeArrowheads="1"/>
          </p:cNvSpPr>
          <p:nvPr/>
        </p:nvSpPr>
        <p:spPr bwMode="auto">
          <a:xfrm>
            <a:off x="1752692" y="838512"/>
            <a:ext cx="1537902" cy="632731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17"/>
          <p:cNvSpPr>
            <a:spLocks noChangeArrowheads="1"/>
          </p:cNvSpPr>
          <p:nvPr/>
        </p:nvSpPr>
        <p:spPr bwMode="auto">
          <a:xfrm>
            <a:off x="1506134" y="2014175"/>
            <a:ext cx="2061766" cy="739905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a,b,c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6"/>
          <p:cNvCxnSpPr>
            <a:stCxn id="4" idx="2"/>
            <a:endCxn id="5" idx="1"/>
          </p:cNvCxnSpPr>
          <p:nvPr/>
        </p:nvCxnSpPr>
        <p:spPr bwMode="auto">
          <a:xfrm>
            <a:off x="2521643" y="1471243"/>
            <a:ext cx="15374" cy="5429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117"/>
          <p:cNvSpPr>
            <a:spLocks noChangeArrowheads="1"/>
          </p:cNvSpPr>
          <p:nvPr/>
        </p:nvSpPr>
        <p:spPr bwMode="auto">
          <a:xfrm>
            <a:off x="7418715" y="1346924"/>
            <a:ext cx="133496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i="1" dirty="0" smtClean="0">
                <a:latin typeface="微软雅黑" pitchFamily="34" charset="-122"/>
                <a:ea typeface="微软雅黑" pitchFamily="34" charset="-122"/>
              </a:rPr>
              <a:t>无实根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87"/>
          <p:cNvSpPr>
            <a:spLocks noChangeArrowheads="1"/>
          </p:cNvSpPr>
          <p:nvPr/>
        </p:nvSpPr>
        <p:spPr bwMode="auto">
          <a:xfrm>
            <a:off x="5200056" y="6087063"/>
            <a:ext cx="1418717" cy="715265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15"/>
          <p:cNvSpPr>
            <a:spLocks noChangeArrowheads="1"/>
          </p:cNvSpPr>
          <p:nvPr/>
        </p:nvSpPr>
        <p:spPr bwMode="auto">
          <a:xfrm>
            <a:off x="1014293" y="3054739"/>
            <a:ext cx="301470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 dirty="0" smtClean="0"/>
              <a:t>a==0?</a:t>
            </a:r>
            <a:endParaRPr lang="en-US" altLang="zh-CN" sz="3200" b="1" dirty="0"/>
          </a:p>
        </p:txBody>
      </p:sp>
      <p:cxnSp>
        <p:nvCxnSpPr>
          <p:cNvPr id="10" name="直接箭头连接符 56"/>
          <p:cNvCxnSpPr>
            <a:endCxn id="9" idx="0"/>
          </p:cNvCxnSpPr>
          <p:nvPr/>
        </p:nvCxnSpPr>
        <p:spPr bwMode="auto">
          <a:xfrm>
            <a:off x="2521643" y="2715753"/>
            <a:ext cx="0" cy="338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56"/>
          <p:cNvCxnSpPr>
            <a:stCxn id="24" idx="2"/>
          </p:cNvCxnSpPr>
          <p:nvPr/>
        </p:nvCxnSpPr>
        <p:spPr bwMode="auto">
          <a:xfrm flipH="1">
            <a:off x="2520569" y="4898377"/>
            <a:ext cx="749" cy="517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0" y="3484888"/>
            <a:ext cx="10142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35496" y="3484888"/>
            <a:ext cx="0" cy="2400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5868144" y="5137001"/>
            <a:ext cx="41271" cy="950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524894" y="3591134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10"/>
          <p:cNvSpPr>
            <a:spLocks noChangeArrowheads="1"/>
          </p:cNvSpPr>
          <p:nvPr/>
        </p:nvSpPr>
        <p:spPr bwMode="auto">
          <a:xfrm>
            <a:off x="1118708" y="4302626"/>
            <a:ext cx="2805220" cy="5957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2800" b="1" dirty="0" smtClean="0"/>
              <a:t>Δ</a:t>
            </a:r>
            <a:r>
              <a:rPr lang="en-US" altLang="zh-CN" sz="2800" b="1" dirty="0" smtClean="0"/>
              <a:t>=b*b-4*a*c</a:t>
            </a:r>
            <a:endParaRPr lang="zh-CN" altLang="en-US" sz="28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11760" y="3818258"/>
            <a:ext cx="698879" cy="506781"/>
            <a:chOff x="2411760" y="3717032"/>
            <a:chExt cx="698879" cy="506781"/>
          </a:xfrm>
        </p:grpSpPr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AutoShape 115"/>
          <p:cNvSpPr>
            <a:spLocks noChangeArrowheads="1"/>
          </p:cNvSpPr>
          <p:nvPr/>
        </p:nvSpPr>
        <p:spPr bwMode="auto">
          <a:xfrm>
            <a:off x="4576947" y="1312560"/>
            <a:ext cx="252028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3200" b="1" dirty="0"/>
              <a:t>Δ </a:t>
            </a:r>
            <a:r>
              <a:rPr lang="en-US" altLang="zh-CN" sz="3200" b="1" dirty="0" smtClean="0"/>
              <a:t>&lt;0?</a:t>
            </a:r>
            <a:endParaRPr lang="en-US" altLang="zh-CN" sz="32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34662" y="2090066"/>
            <a:ext cx="698879" cy="587921"/>
            <a:chOff x="2411760" y="3717032"/>
            <a:chExt cx="698879" cy="587921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直接箭头连接符 56"/>
            <p:cNvCxnSpPr/>
            <p:nvPr/>
          </p:nvCxnSpPr>
          <p:spPr bwMode="auto">
            <a:xfrm flipH="1">
              <a:off x="2550123" y="3813810"/>
              <a:ext cx="797" cy="491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AutoShape 115"/>
          <p:cNvSpPr>
            <a:spLocks noChangeArrowheads="1"/>
          </p:cNvSpPr>
          <p:nvPr/>
        </p:nvSpPr>
        <p:spPr bwMode="auto">
          <a:xfrm>
            <a:off x="4582534" y="2677987"/>
            <a:ext cx="252028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3200" b="1" dirty="0"/>
              <a:t>Δ </a:t>
            </a:r>
            <a:r>
              <a:rPr lang="en-US" altLang="zh-CN" sz="3200" b="1" dirty="0" smtClean="0"/>
              <a:t>==0?</a:t>
            </a:r>
            <a:endParaRPr lang="en-US" altLang="zh-CN" sz="32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740249" y="3455493"/>
            <a:ext cx="698879" cy="506781"/>
            <a:chOff x="2411760" y="3717032"/>
            <a:chExt cx="698879" cy="506781"/>
          </a:xfrm>
        </p:grpSpPr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AutoShape 117"/>
          <p:cNvSpPr>
            <a:spLocks noChangeArrowheads="1"/>
          </p:cNvSpPr>
          <p:nvPr/>
        </p:nvSpPr>
        <p:spPr bwMode="auto">
          <a:xfrm>
            <a:off x="7418715" y="2748424"/>
            <a:ext cx="133496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-b/2a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AutoShape 117"/>
              <p:cNvSpPr>
                <a:spLocks noChangeArrowheads="1"/>
              </p:cNvSpPr>
              <p:nvPr/>
            </p:nvSpPr>
            <p:spPr bwMode="auto">
              <a:xfrm>
                <a:off x="4277249" y="3924772"/>
                <a:ext cx="3229826" cy="1150540"/>
              </a:xfrm>
              <a:prstGeom prst="flowChartInputOutpu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2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6" name="AutoShap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7249" y="3924772"/>
                <a:ext cx="3229826" cy="1150540"/>
              </a:xfrm>
              <a:prstGeom prst="flowChartInputOutpu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 bwMode="auto">
          <a:xfrm>
            <a:off x="8964488" y="1658295"/>
            <a:ext cx="0" cy="367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4063833" y="863837"/>
            <a:ext cx="0" cy="4552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6"/>
          <p:cNvCxnSpPr>
            <a:endCxn id="29" idx="0"/>
          </p:cNvCxnSpPr>
          <p:nvPr/>
        </p:nvCxnSpPr>
        <p:spPr bwMode="auto">
          <a:xfrm>
            <a:off x="5837087" y="865086"/>
            <a:ext cx="0" cy="4474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8663696" y="1658295"/>
            <a:ext cx="300792" cy="17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8663696" y="3161050"/>
            <a:ext cx="3007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 flipH="1" flipV="1">
            <a:off x="5892162" y="5272618"/>
            <a:ext cx="3072327" cy="59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35496" y="5798471"/>
            <a:ext cx="5873919" cy="87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63"/>
          <p:cNvSpPr txBox="1">
            <a:spLocks noChangeArrowheads="1"/>
          </p:cNvSpPr>
          <p:nvPr/>
        </p:nvSpPr>
        <p:spPr bwMode="auto">
          <a:xfrm>
            <a:off x="6813266" y="1237889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6962619" y="2554047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7071907" y="1730026"/>
            <a:ext cx="480305" cy="19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102814" y="3098178"/>
            <a:ext cx="480305" cy="19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2537018" y="5416172"/>
            <a:ext cx="15268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H="1" flipV="1">
            <a:off x="4063834" y="836712"/>
            <a:ext cx="1773253" cy="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21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160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a=0, b=1, c=1</a:t>
            </a:r>
          </a:p>
          <a:p>
            <a:r>
              <a:rPr lang="en-US" altLang="zh-CN" dirty="0" smtClean="0"/>
              <a:t>a=1, b=2, c=1</a:t>
            </a:r>
          </a:p>
          <a:p>
            <a:r>
              <a:rPr lang="en-US" altLang="zh-CN" dirty="0" smtClean="0"/>
              <a:t>a=1, b=3, c=1</a:t>
            </a:r>
          </a:p>
          <a:p>
            <a:r>
              <a:rPr lang="en-US" altLang="zh-CN" dirty="0" smtClean="0"/>
              <a:t>a=1, b=1, c=1</a:t>
            </a:r>
          </a:p>
          <a:p>
            <a:r>
              <a:rPr lang="en-US" altLang="zh-CN" dirty="0" smtClean="0"/>
              <a:t>a=-1, b=-1, c=-1</a:t>
            </a:r>
          </a:p>
          <a:p>
            <a:r>
              <a:rPr lang="en-US" altLang="zh-CN" dirty="0" smtClean="0"/>
              <a:t>a=10e+6,</a:t>
            </a:r>
            <a:r>
              <a:rPr lang="en-US" altLang="zh-CN" dirty="0"/>
              <a:t> b=-1, c=-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程序可以多次执</a:t>
            </a:r>
            <a:r>
              <a:rPr lang="zh-CN" altLang="en-US" dirty="0" smtClean="0"/>
              <a:t>行（输</a:t>
            </a:r>
            <a:r>
              <a:rPr lang="zh-CN" altLang="en-US" dirty="0"/>
              <a:t>入字符 </a:t>
            </a:r>
            <a:r>
              <a:rPr lang="en-US" altLang="zh-CN" dirty="0"/>
              <a:t>‘c’</a:t>
            </a:r>
            <a:r>
              <a:rPr lang="zh-CN" altLang="en-US" dirty="0"/>
              <a:t>退出程</a:t>
            </a:r>
            <a:r>
              <a:rPr lang="zh-CN" altLang="en-US" dirty="0" smtClean="0"/>
              <a:t>序，输入其它字符则继续执行）。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496" y="1574335"/>
            <a:ext cx="9108504" cy="4394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AutoShape 87"/>
          <p:cNvSpPr>
            <a:spLocks noChangeArrowheads="1"/>
          </p:cNvSpPr>
          <p:nvPr/>
        </p:nvSpPr>
        <p:spPr bwMode="auto">
          <a:xfrm>
            <a:off x="1752692" y="921568"/>
            <a:ext cx="1537902" cy="632731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17"/>
          <p:cNvSpPr>
            <a:spLocks noChangeArrowheads="1"/>
          </p:cNvSpPr>
          <p:nvPr/>
        </p:nvSpPr>
        <p:spPr bwMode="auto">
          <a:xfrm>
            <a:off x="1506134" y="2097231"/>
            <a:ext cx="2061766" cy="739905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a,b,c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6"/>
          <p:cNvCxnSpPr>
            <a:stCxn id="4" idx="2"/>
            <a:endCxn id="5" idx="1"/>
          </p:cNvCxnSpPr>
          <p:nvPr/>
        </p:nvCxnSpPr>
        <p:spPr bwMode="auto">
          <a:xfrm>
            <a:off x="2521643" y="1554299"/>
            <a:ext cx="15374" cy="5429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117"/>
          <p:cNvSpPr>
            <a:spLocks noChangeArrowheads="1"/>
          </p:cNvSpPr>
          <p:nvPr/>
        </p:nvSpPr>
        <p:spPr bwMode="auto">
          <a:xfrm>
            <a:off x="7418715" y="1429980"/>
            <a:ext cx="133496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i="1" dirty="0" smtClean="0">
                <a:latin typeface="微软雅黑" pitchFamily="34" charset="-122"/>
                <a:ea typeface="微软雅黑" pitchFamily="34" charset="-122"/>
              </a:rPr>
              <a:t>无实根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87"/>
          <p:cNvSpPr>
            <a:spLocks noChangeArrowheads="1"/>
          </p:cNvSpPr>
          <p:nvPr/>
        </p:nvSpPr>
        <p:spPr bwMode="auto">
          <a:xfrm>
            <a:off x="5200056" y="6170119"/>
            <a:ext cx="1418717" cy="571249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15"/>
          <p:cNvSpPr>
            <a:spLocks noChangeArrowheads="1"/>
          </p:cNvSpPr>
          <p:nvPr/>
        </p:nvSpPr>
        <p:spPr bwMode="auto">
          <a:xfrm>
            <a:off x="1014293" y="3137795"/>
            <a:ext cx="301470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 dirty="0" smtClean="0"/>
              <a:t>a==0?</a:t>
            </a:r>
            <a:endParaRPr lang="en-US" altLang="zh-CN" sz="3200" b="1" dirty="0"/>
          </a:p>
        </p:txBody>
      </p:sp>
      <p:cxnSp>
        <p:nvCxnSpPr>
          <p:cNvPr id="10" name="直接箭头连接符 56"/>
          <p:cNvCxnSpPr>
            <a:endCxn id="9" idx="0"/>
          </p:cNvCxnSpPr>
          <p:nvPr/>
        </p:nvCxnSpPr>
        <p:spPr bwMode="auto">
          <a:xfrm>
            <a:off x="2521643" y="2798809"/>
            <a:ext cx="0" cy="338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56"/>
          <p:cNvCxnSpPr>
            <a:stCxn id="24" idx="2"/>
          </p:cNvCxnSpPr>
          <p:nvPr/>
        </p:nvCxnSpPr>
        <p:spPr bwMode="auto">
          <a:xfrm flipH="1">
            <a:off x="2520569" y="4981433"/>
            <a:ext cx="749" cy="517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0" y="3567944"/>
            <a:ext cx="10142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35496" y="3567944"/>
            <a:ext cx="0" cy="2400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5868144" y="5220057"/>
            <a:ext cx="41271" cy="950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524894" y="3674190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10"/>
          <p:cNvSpPr>
            <a:spLocks noChangeArrowheads="1"/>
          </p:cNvSpPr>
          <p:nvPr/>
        </p:nvSpPr>
        <p:spPr bwMode="auto">
          <a:xfrm>
            <a:off x="1118708" y="4385682"/>
            <a:ext cx="2805220" cy="5957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2800" b="1" dirty="0" smtClean="0"/>
              <a:t>Δ</a:t>
            </a:r>
            <a:r>
              <a:rPr lang="en-US" altLang="zh-CN" sz="2800" b="1" dirty="0" smtClean="0"/>
              <a:t>=b*b-4*a*c</a:t>
            </a:r>
            <a:endParaRPr lang="zh-CN" altLang="en-US" sz="28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11760" y="3901314"/>
            <a:ext cx="698879" cy="506781"/>
            <a:chOff x="2411760" y="3717032"/>
            <a:chExt cx="698879" cy="506781"/>
          </a:xfrm>
        </p:grpSpPr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AutoShape 115"/>
          <p:cNvSpPr>
            <a:spLocks noChangeArrowheads="1"/>
          </p:cNvSpPr>
          <p:nvPr/>
        </p:nvSpPr>
        <p:spPr bwMode="auto">
          <a:xfrm>
            <a:off x="4576947" y="1395616"/>
            <a:ext cx="252028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3200" b="1" dirty="0"/>
              <a:t>Δ </a:t>
            </a:r>
            <a:r>
              <a:rPr lang="en-US" altLang="zh-CN" sz="3200" b="1" dirty="0" smtClean="0"/>
              <a:t>&lt;0?</a:t>
            </a:r>
            <a:endParaRPr lang="en-US" altLang="zh-CN" sz="32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34662" y="2173122"/>
            <a:ext cx="698879" cy="587921"/>
            <a:chOff x="2411760" y="3717032"/>
            <a:chExt cx="698879" cy="587921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直接箭头连接符 56"/>
            <p:cNvCxnSpPr/>
            <p:nvPr/>
          </p:nvCxnSpPr>
          <p:spPr bwMode="auto">
            <a:xfrm flipH="1">
              <a:off x="2550123" y="3813810"/>
              <a:ext cx="797" cy="491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AutoShape 115"/>
          <p:cNvSpPr>
            <a:spLocks noChangeArrowheads="1"/>
          </p:cNvSpPr>
          <p:nvPr/>
        </p:nvSpPr>
        <p:spPr bwMode="auto">
          <a:xfrm>
            <a:off x="4582534" y="2761043"/>
            <a:ext cx="252028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3200" b="1" dirty="0"/>
              <a:t>Δ </a:t>
            </a:r>
            <a:r>
              <a:rPr lang="en-US" altLang="zh-CN" sz="3200" b="1" dirty="0" smtClean="0"/>
              <a:t>==0?</a:t>
            </a:r>
            <a:endParaRPr lang="en-US" altLang="zh-CN" sz="32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740249" y="3538549"/>
            <a:ext cx="698879" cy="506781"/>
            <a:chOff x="2411760" y="3717032"/>
            <a:chExt cx="698879" cy="506781"/>
          </a:xfrm>
        </p:grpSpPr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AutoShape 117"/>
          <p:cNvSpPr>
            <a:spLocks noChangeArrowheads="1"/>
          </p:cNvSpPr>
          <p:nvPr/>
        </p:nvSpPr>
        <p:spPr bwMode="auto">
          <a:xfrm>
            <a:off x="7418715" y="2831480"/>
            <a:ext cx="133496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-b/2a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AutoShape 117"/>
              <p:cNvSpPr>
                <a:spLocks noChangeArrowheads="1"/>
              </p:cNvSpPr>
              <p:nvPr/>
            </p:nvSpPr>
            <p:spPr bwMode="auto">
              <a:xfrm>
                <a:off x="4277249" y="4007828"/>
                <a:ext cx="3229826" cy="1150540"/>
              </a:xfrm>
              <a:prstGeom prst="flowChartInputOutpu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2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6" name="AutoShap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7249" y="4007828"/>
                <a:ext cx="3229826" cy="1150540"/>
              </a:xfrm>
              <a:prstGeom prst="flowChartInputOutpu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 bwMode="auto">
          <a:xfrm>
            <a:off x="8964488" y="1741351"/>
            <a:ext cx="0" cy="367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4063833" y="946893"/>
            <a:ext cx="0" cy="4552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6"/>
          <p:cNvCxnSpPr>
            <a:endCxn id="29" idx="0"/>
          </p:cNvCxnSpPr>
          <p:nvPr/>
        </p:nvCxnSpPr>
        <p:spPr bwMode="auto">
          <a:xfrm>
            <a:off x="5837087" y="948142"/>
            <a:ext cx="0" cy="4474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8663696" y="1741351"/>
            <a:ext cx="300792" cy="17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8663696" y="3244106"/>
            <a:ext cx="3007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 flipH="1" flipV="1">
            <a:off x="5892162" y="5355674"/>
            <a:ext cx="3072327" cy="59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35496" y="5881527"/>
            <a:ext cx="5873919" cy="87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63"/>
          <p:cNvSpPr txBox="1">
            <a:spLocks noChangeArrowheads="1"/>
          </p:cNvSpPr>
          <p:nvPr/>
        </p:nvSpPr>
        <p:spPr bwMode="auto">
          <a:xfrm>
            <a:off x="6813266" y="1320945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6962619" y="2637103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7071907" y="1813082"/>
            <a:ext cx="480305" cy="19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102814" y="3181234"/>
            <a:ext cx="480305" cy="19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2537018" y="5499228"/>
            <a:ext cx="15268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H="1" flipV="1">
            <a:off x="4063834" y="919768"/>
            <a:ext cx="1773253" cy="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60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重复</a:t>
            </a:r>
            <a:r>
              <a:rPr lang="zh-CN" altLang="en-US" dirty="0" smtClean="0"/>
              <a:t>性问题</a:t>
            </a:r>
            <a:endParaRPr lang="zh-CN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1520" y="2447769"/>
            <a:ext cx="4181458" cy="2805648"/>
            <a:chOff x="3275856" y="1052736"/>
            <a:chExt cx="5472291" cy="3174980"/>
          </a:xfrm>
        </p:grpSpPr>
        <p:grpSp>
          <p:nvGrpSpPr>
            <p:cNvPr id="9" name="Group 8"/>
            <p:cNvGrpSpPr/>
            <p:nvPr/>
          </p:nvGrpSpPr>
          <p:grpSpPr>
            <a:xfrm>
              <a:off x="3275856" y="1052736"/>
              <a:ext cx="5472291" cy="2748805"/>
              <a:chOff x="3275856" y="1052736"/>
              <a:chExt cx="5472291" cy="274880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75856" y="1052736"/>
                <a:ext cx="1880363" cy="274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5581" y="1052736"/>
                <a:ext cx="3582566" cy="274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4216037" y="3858384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运动员的训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练技术动作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88024" y="2423428"/>
            <a:ext cx="4105275" cy="3122841"/>
            <a:chOff x="4788024" y="2423428"/>
            <a:chExt cx="4105275" cy="312284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423428"/>
              <a:ext cx="4105275" cy="275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9"/>
            <p:cNvSpPr txBox="1"/>
            <p:nvPr/>
          </p:nvSpPr>
          <p:spPr>
            <a:xfrm>
              <a:off x="5411265" y="5176937"/>
              <a:ext cx="3206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每天三点一线的生活直到放假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96253" y="934248"/>
            <a:ext cx="4028993" cy="5754505"/>
            <a:chOff x="296253" y="301517"/>
            <a:chExt cx="4028993" cy="5754505"/>
          </a:xfrm>
        </p:grpSpPr>
        <p:sp>
          <p:nvSpPr>
            <p:cNvPr id="4" name="AutoShape 87"/>
            <p:cNvSpPr>
              <a:spLocks noChangeArrowheads="1"/>
            </p:cNvSpPr>
            <p:nvPr/>
          </p:nvSpPr>
          <p:spPr bwMode="auto">
            <a:xfrm>
              <a:off x="2059115" y="301517"/>
              <a:ext cx="1537902" cy="632731"/>
            </a:xfrm>
            <a:prstGeom prst="flowChartTerminator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开始</a:t>
              </a:r>
              <a:endParaRPr lang="zh-CN" altLang="zh-CN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117"/>
            <p:cNvSpPr>
              <a:spLocks noChangeArrowheads="1"/>
            </p:cNvSpPr>
            <p:nvPr/>
          </p:nvSpPr>
          <p:spPr bwMode="auto">
            <a:xfrm>
              <a:off x="1745741" y="2958370"/>
              <a:ext cx="2061766" cy="739905"/>
            </a:xfrm>
            <a:prstGeom prst="flowChartInputOutpu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Ch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87"/>
            <p:cNvSpPr>
              <a:spLocks noChangeArrowheads="1"/>
            </p:cNvSpPr>
            <p:nvPr/>
          </p:nvSpPr>
          <p:spPr bwMode="auto">
            <a:xfrm>
              <a:off x="2270357" y="5340757"/>
              <a:ext cx="1418717" cy="715265"/>
            </a:xfrm>
            <a:prstGeom prst="flowChartTerminator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结束</a:t>
              </a:r>
              <a:endParaRPr lang="zh-CN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115"/>
            <p:cNvSpPr>
              <a:spLocks noChangeArrowheads="1"/>
            </p:cNvSpPr>
            <p:nvPr/>
          </p:nvSpPr>
          <p:spPr bwMode="auto">
            <a:xfrm>
              <a:off x="1310546" y="4018882"/>
              <a:ext cx="3014700" cy="860297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 dirty="0" err="1" smtClean="0"/>
                <a:t>Ch</a:t>
              </a:r>
              <a:r>
                <a:rPr lang="en-US" altLang="zh-CN" sz="3200" b="1" dirty="0" smtClean="0"/>
                <a:t>!=‘c’?</a:t>
              </a:r>
              <a:endParaRPr lang="en-US" altLang="zh-CN" sz="3200" b="1" dirty="0"/>
            </a:p>
          </p:txBody>
        </p:sp>
        <p:cxnSp>
          <p:nvCxnSpPr>
            <p:cNvPr id="10" name="直接箭头连接符 56"/>
            <p:cNvCxnSpPr>
              <a:endCxn id="9" idx="0"/>
            </p:cNvCxnSpPr>
            <p:nvPr/>
          </p:nvCxnSpPr>
          <p:spPr bwMode="auto">
            <a:xfrm>
              <a:off x="2817896" y="3679896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56"/>
            <p:cNvCxnSpPr>
              <a:stCxn id="24" idx="2"/>
            </p:cNvCxnSpPr>
            <p:nvPr/>
          </p:nvCxnSpPr>
          <p:spPr bwMode="auto">
            <a:xfrm flipH="1">
              <a:off x="2827317" y="2440575"/>
              <a:ext cx="749" cy="5177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9" idx="1"/>
            </p:cNvCxnSpPr>
            <p:nvPr/>
          </p:nvCxnSpPr>
          <p:spPr bwMode="auto">
            <a:xfrm flipH="1">
              <a:off x="296253" y="4449031"/>
              <a:ext cx="101429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96253" y="1300291"/>
              <a:ext cx="0" cy="31487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63"/>
            <p:cNvSpPr txBox="1">
              <a:spLocks noChangeArrowheads="1"/>
            </p:cNvSpPr>
            <p:nvPr/>
          </p:nvSpPr>
          <p:spPr bwMode="auto">
            <a:xfrm>
              <a:off x="2817896" y="4754697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auto">
            <a:xfrm>
              <a:off x="1425456" y="1844824"/>
              <a:ext cx="2805220" cy="5957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 smtClean="0"/>
                <a:t>… …</a:t>
              </a:r>
              <a:endParaRPr lang="zh-CN" altLang="en-US" sz="2800" b="1" dirty="0"/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622874" y="3942249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直接箭头连接符 56"/>
            <p:cNvCxnSpPr>
              <a:stCxn id="9" idx="2"/>
            </p:cNvCxnSpPr>
            <p:nvPr/>
          </p:nvCxnSpPr>
          <p:spPr bwMode="auto">
            <a:xfrm>
              <a:off x="2817896" y="4879179"/>
              <a:ext cx="9421" cy="4693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311458" y="1300290"/>
              <a:ext cx="2521643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56"/>
            <p:cNvCxnSpPr>
              <a:stCxn id="4" idx="2"/>
              <a:endCxn id="24" idx="0"/>
            </p:cNvCxnSpPr>
            <p:nvPr/>
          </p:nvCxnSpPr>
          <p:spPr bwMode="auto">
            <a:xfrm>
              <a:off x="2828066" y="934248"/>
              <a:ext cx="0" cy="9105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4757822" y="104084"/>
            <a:ext cx="3774618" cy="6637284"/>
            <a:chOff x="4757822" y="104084"/>
            <a:chExt cx="3774618" cy="6637284"/>
          </a:xfrm>
        </p:grpSpPr>
        <p:grpSp>
          <p:nvGrpSpPr>
            <p:cNvPr id="51" name="Group 50"/>
            <p:cNvGrpSpPr/>
            <p:nvPr/>
          </p:nvGrpSpPr>
          <p:grpSpPr>
            <a:xfrm>
              <a:off x="4757822" y="104084"/>
              <a:ext cx="3411123" cy="6637284"/>
              <a:chOff x="991153" y="301517"/>
              <a:chExt cx="3411123" cy="6637284"/>
            </a:xfrm>
          </p:grpSpPr>
          <p:sp>
            <p:nvSpPr>
              <p:cNvPr id="53" name="AutoShape 87"/>
              <p:cNvSpPr>
                <a:spLocks noChangeArrowheads="1"/>
              </p:cNvSpPr>
              <p:nvPr/>
            </p:nvSpPr>
            <p:spPr bwMode="auto">
              <a:xfrm>
                <a:off x="2059115" y="301517"/>
                <a:ext cx="1537902" cy="632731"/>
              </a:xfrm>
              <a:prstGeom prst="flowChartTerminator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开始</a:t>
                </a:r>
                <a:endParaRPr lang="zh-CN" altLang="zh-CN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AutoShape 117"/>
              <p:cNvSpPr>
                <a:spLocks noChangeArrowheads="1"/>
              </p:cNvSpPr>
              <p:nvPr/>
            </p:nvSpPr>
            <p:spPr bwMode="auto">
              <a:xfrm>
                <a:off x="1822771" y="1208811"/>
                <a:ext cx="2061766" cy="739905"/>
              </a:xfrm>
              <a:prstGeom prst="flowChartInputOutpu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输入</a:t>
                </a:r>
                <a:r>
                  <a:rPr lang="en-US" altLang="zh-CN" sz="2400" b="1" dirty="0" err="1" smtClean="0">
                    <a:latin typeface="微软雅黑" pitchFamily="34" charset="-122"/>
                    <a:ea typeface="微软雅黑" pitchFamily="34" charset="-122"/>
                  </a:rPr>
                  <a:t>Ch</a:t>
                </a:r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AutoShape 87"/>
              <p:cNvSpPr>
                <a:spLocks noChangeArrowheads="1"/>
              </p:cNvSpPr>
              <p:nvPr/>
            </p:nvSpPr>
            <p:spPr bwMode="auto">
              <a:xfrm>
                <a:off x="2302435" y="6223536"/>
                <a:ext cx="1418717" cy="715265"/>
              </a:xfrm>
              <a:prstGeom prst="flowChartTerminator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zh-CN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AutoShape 115"/>
              <p:cNvSpPr>
                <a:spLocks noChangeArrowheads="1"/>
              </p:cNvSpPr>
              <p:nvPr/>
            </p:nvSpPr>
            <p:spPr bwMode="auto">
              <a:xfrm>
                <a:off x="1387576" y="2269323"/>
                <a:ext cx="3014700" cy="860297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 err="1" smtClean="0"/>
                  <a:t>Ch</a:t>
                </a:r>
                <a:r>
                  <a:rPr lang="en-US" altLang="zh-CN" sz="3200" b="1" dirty="0" smtClean="0"/>
                  <a:t>!=‘c’?</a:t>
                </a:r>
                <a:endParaRPr lang="en-US" altLang="zh-CN" sz="3200" b="1" dirty="0"/>
              </a:p>
            </p:txBody>
          </p:sp>
          <p:cxnSp>
            <p:nvCxnSpPr>
              <p:cNvPr id="57" name="直接箭头连接符 56"/>
              <p:cNvCxnSpPr>
                <a:endCxn id="56" idx="0"/>
              </p:cNvCxnSpPr>
              <p:nvPr/>
            </p:nvCxnSpPr>
            <p:spPr bwMode="auto">
              <a:xfrm>
                <a:off x="2894926" y="1930337"/>
                <a:ext cx="0" cy="33898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直接箭头连接符 56"/>
              <p:cNvCxnSpPr>
                <a:stCxn id="62" idx="2"/>
              </p:cNvCxnSpPr>
              <p:nvPr/>
            </p:nvCxnSpPr>
            <p:spPr bwMode="auto">
              <a:xfrm flipH="1">
                <a:off x="2903598" y="4186112"/>
                <a:ext cx="749" cy="51779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58"/>
              <p:cNvCxnSpPr>
                <a:stCxn id="56" idx="1"/>
              </p:cNvCxnSpPr>
              <p:nvPr/>
            </p:nvCxnSpPr>
            <p:spPr bwMode="auto">
              <a:xfrm flipH="1" flipV="1">
                <a:off x="1072162" y="2699471"/>
                <a:ext cx="315414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072162" y="2696318"/>
                <a:ext cx="0" cy="31487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 Box 63"/>
              <p:cNvSpPr txBox="1">
                <a:spLocks noChangeArrowheads="1"/>
              </p:cNvSpPr>
              <p:nvPr/>
            </p:nvSpPr>
            <p:spPr bwMode="auto">
              <a:xfrm>
                <a:off x="991153" y="2166192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/>
            </p:nvSpPr>
            <p:spPr bwMode="auto">
              <a:xfrm>
                <a:off x="1501737" y="3590361"/>
                <a:ext cx="2805220" cy="59575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smtClean="0"/>
                  <a:t>… …</a:t>
                </a:r>
                <a:endParaRPr lang="zh-CN" altLang="en-US" sz="2800" b="1" dirty="0"/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3011794" y="3018762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 smtClean="0">
                    <a:latin typeface="Arial" pitchFamily="34" charset="0"/>
                    <a:cs typeface="Arial" pitchFamily="34" charset="0"/>
                  </a:rPr>
                  <a:t>T</a:t>
                </a:r>
                <a:endParaRPr lang="en-US" altLang="zh-CN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6" name="直接箭头连接符 56"/>
              <p:cNvCxnSpPr>
                <a:stCxn id="56" idx="2"/>
              </p:cNvCxnSpPr>
              <p:nvPr/>
            </p:nvCxnSpPr>
            <p:spPr bwMode="auto">
              <a:xfrm>
                <a:off x="2894926" y="3129620"/>
                <a:ext cx="9421" cy="46939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0" name="AutoShape 117"/>
            <p:cNvSpPr>
              <a:spLocks noChangeArrowheads="1"/>
            </p:cNvSpPr>
            <p:nvPr/>
          </p:nvSpPr>
          <p:spPr bwMode="auto">
            <a:xfrm>
              <a:off x="5640133" y="4487022"/>
              <a:ext cx="2061766" cy="739905"/>
            </a:xfrm>
            <a:prstGeom prst="flowChartInputOutpu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Ch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1" name="直接箭头连接符 56"/>
            <p:cNvCxnSpPr>
              <a:endCxn id="55" idx="0"/>
            </p:cNvCxnSpPr>
            <p:nvPr/>
          </p:nvCxnSpPr>
          <p:spPr bwMode="auto">
            <a:xfrm flipH="1">
              <a:off x="6778463" y="5647623"/>
              <a:ext cx="9683" cy="3784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56"/>
            <p:cNvCxnSpPr>
              <a:endCxn id="54" idx="1"/>
            </p:cNvCxnSpPr>
            <p:nvPr/>
          </p:nvCxnSpPr>
          <p:spPr bwMode="auto">
            <a:xfrm>
              <a:off x="6620323" y="685012"/>
              <a:ext cx="0" cy="3263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>
              <a:off x="4839254" y="5647623"/>
              <a:ext cx="193920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6713433" y="5226927"/>
              <a:ext cx="0" cy="265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6713434" y="5484773"/>
              <a:ext cx="18190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532440" y="1902397"/>
              <a:ext cx="0" cy="3582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6713433" y="1885143"/>
              <a:ext cx="181900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 1"/>
          <p:cNvSpPr/>
          <p:nvPr/>
        </p:nvSpPr>
        <p:spPr>
          <a:xfrm>
            <a:off x="1097600" y="104084"/>
            <a:ext cx="4025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输入字符 </a:t>
            </a:r>
            <a:r>
              <a:rPr lang="en-US" altLang="zh-CN" sz="3200" b="1" dirty="0"/>
              <a:t>‘c’</a:t>
            </a:r>
            <a:r>
              <a:rPr lang="zh-CN" altLang="en-US" sz="3200" b="1" dirty="0"/>
              <a:t>退出程序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455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2" y="908720"/>
            <a:ext cx="859450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0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3672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9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5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重复性问题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38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每天投篮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次？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每</a:t>
            </a:r>
            <a:r>
              <a:rPr lang="zh-CN" altLang="en-US" dirty="0"/>
              <a:t>天三点一线的生活直到放假？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重复性问题的特点：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满足特定</a:t>
            </a:r>
            <a:r>
              <a:rPr lang="zh-CN" altLang="en-US" sz="3600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重复条件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后，执行相应的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复动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</a:rPr>
              <a:t>确定次数</a:t>
            </a:r>
            <a:r>
              <a:rPr lang="zh-CN" altLang="en-US" sz="2400" dirty="0" smtClean="0"/>
              <a:t>重复、</a:t>
            </a:r>
            <a:r>
              <a:rPr lang="zh-CN" altLang="en-US" sz="2400" dirty="0" smtClean="0">
                <a:solidFill>
                  <a:srgbClr val="7030A0"/>
                </a:solidFill>
              </a:rPr>
              <a:t>不确定次数</a:t>
            </a:r>
            <a:r>
              <a:rPr lang="zh-CN" altLang="en-US" sz="2400" dirty="0" smtClean="0"/>
              <a:t>重复</a:t>
            </a:r>
            <a:endParaRPr lang="zh-CN" altLang="en-US" sz="18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339752" y="1772816"/>
            <a:ext cx="1008112" cy="0"/>
          </a:xfrm>
          <a:prstGeom prst="line">
            <a:avLst/>
          </a:prstGeom>
          <a:ln w="5080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4211960" y="2492896"/>
            <a:ext cx="1440160" cy="0"/>
          </a:xfrm>
          <a:prstGeom prst="line">
            <a:avLst/>
          </a:prstGeom>
          <a:ln w="5080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619672" y="2492896"/>
            <a:ext cx="2376264" cy="0"/>
          </a:xfrm>
          <a:prstGeom prst="line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1619672" y="1772816"/>
            <a:ext cx="523977" cy="0"/>
          </a:xfrm>
          <a:prstGeom prst="line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8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27112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统计所有考试合格的人数。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问题：（所有）人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条件：</a:t>
            </a:r>
            <a:r>
              <a:rPr lang="zh-CN" altLang="en-US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合格 </a:t>
            </a:r>
            <a:r>
              <a:rPr lang="en-US" altLang="zh-CN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分数</a:t>
            </a:r>
            <a:r>
              <a:rPr lang="en-US" altLang="zh-CN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&gt;=60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作：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统计 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计数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重复动作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判断</a:t>
            </a:r>
            <a:r>
              <a:rPr lang="zh-CN" altLang="en-US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合格</a:t>
            </a:r>
            <a:endParaRPr lang="en-US" altLang="zh-CN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重复条件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所有人</a:t>
            </a:r>
            <a:endParaRPr lang="zh-CN" altLang="en-US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82756" y="949723"/>
            <a:ext cx="3117388" cy="2316786"/>
            <a:chOff x="5226655" y="1876056"/>
            <a:chExt cx="3892165" cy="2805326"/>
          </a:xfrm>
        </p:grpSpPr>
        <p:sp>
          <p:nvSpPr>
            <p:cNvPr id="6" name="AutoShape 115"/>
            <p:cNvSpPr>
              <a:spLocks noChangeArrowheads="1"/>
            </p:cNvSpPr>
            <p:nvPr/>
          </p:nvSpPr>
          <p:spPr bwMode="auto">
            <a:xfrm>
              <a:off x="6205451" y="2215042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dirty="0" smtClean="0"/>
                <a:t>分数</a:t>
              </a:r>
              <a:r>
                <a:rPr lang="en-US" altLang="zh-CN" sz="2800" dirty="0" smtClean="0"/>
                <a:t> &gt;= 60</a:t>
              </a:r>
              <a:endParaRPr lang="en-US" altLang="zh-CN" sz="2800" dirty="0"/>
            </a:p>
          </p:txBody>
        </p:sp>
        <p:cxnSp>
          <p:nvCxnSpPr>
            <p:cNvPr id="7" name="直接箭头连接符 56"/>
            <p:cNvCxnSpPr>
              <a:endCxn id="6" idx="0"/>
            </p:cNvCxnSpPr>
            <p:nvPr/>
          </p:nvCxnSpPr>
          <p:spPr bwMode="auto">
            <a:xfrm>
              <a:off x="7662135" y="1876056"/>
              <a:ext cx="1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56"/>
            <p:cNvCxnSpPr/>
            <p:nvPr/>
          </p:nvCxnSpPr>
          <p:spPr bwMode="auto">
            <a:xfrm>
              <a:off x="7604281" y="4192842"/>
              <a:ext cx="0" cy="4885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>
              <a:stCxn id="6" idx="1"/>
            </p:cNvCxnSpPr>
            <p:nvPr/>
          </p:nvCxnSpPr>
          <p:spPr bwMode="auto">
            <a:xfrm flipH="1">
              <a:off x="5226655" y="2687962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28084" y="2685526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226655" y="4437112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5641455" y="268796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7645164" y="3047928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40334" y="3505568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8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8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24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0334" y="3505568"/>
                  <a:ext cx="2481692" cy="6872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56"/>
            <p:cNvCxnSpPr/>
            <p:nvPr/>
          </p:nvCxnSpPr>
          <p:spPr bwMode="auto">
            <a:xfrm>
              <a:off x="7651394" y="3180230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/>
              <a:t>循环结构</a:t>
            </a:r>
          </a:p>
        </p:txBody>
      </p:sp>
      <p:sp>
        <p:nvSpPr>
          <p:cNvPr id="134" name="AutoShape 115"/>
          <p:cNvSpPr>
            <a:spLocks noChangeArrowheads="1"/>
          </p:cNvSpPr>
          <p:nvPr/>
        </p:nvSpPr>
        <p:spPr bwMode="auto">
          <a:xfrm>
            <a:off x="5986753" y="3569908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latin typeface="Cambria Math"/>
                <a:ea typeface="微软雅黑" pitchFamily="34" charset="-122"/>
              </a:rPr>
              <a:t>重复条件</a:t>
            </a:r>
            <a:endParaRPr lang="en-US" altLang="zh-CN" sz="28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135" name="直接箭头连接符 56"/>
          <p:cNvCxnSpPr>
            <a:endCxn id="134" idx="0"/>
          </p:cNvCxnSpPr>
          <p:nvPr/>
        </p:nvCxnSpPr>
        <p:spPr bwMode="auto">
          <a:xfrm>
            <a:off x="7153469" y="3228002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箭头连接符 56"/>
          <p:cNvCxnSpPr/>
          <p:nvPr/>
        </p:nvCxnSpPr>
        <p:spPr bwMode="auto">
          <a:xfrm>
            <a:off x="7085762" y="6558355"/>
            <a:ext cx="0" cy="2463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34" idx="1"/>
          </p:cNvCxnSpPr>
          <p:nvPr/>
        </p:nvCxnSpPr>
        <p:spPr bwMode="auto">
          <a:xfrm flipH="1">
            <a:off x="5202797" y="4046901"/>
            <a:ext cx="783956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/>
          <p:nvPr/>
        </p:nvCxnSpPr>
        <p:spPr bwMode="auto">
          <a:xfrm flipH="1">
            <a:off x="5203942" y="4044445"/>
            <a:ext cx="2" cy="25253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Text Box 63"/>
          <p:cNvSpPr txBox="1">
            <a:spLocks noChangeArrowheads="1"/>
          </p:cNvSpPr>
          <p:nvPr/>
        </p:nvSpPr>
        <p:spPr bwMode="auto">
          <a:xfrm>
            <a:off x="5535027" y="4046902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 Box 63"/>
          <p:cNvSpPr txBox="1">
            <a:spLocks noChangeArrowheads="1"/>
          </p:cNvSpPr>
          <p:nvPr/>
        </p:nvSpPr>
        <p:spPr bwMode="auto">
          <a:xfrm>
            <a:off x="7139876" y="4409968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cxnSp>
        <p:nvCxnSpPr>
          <p:cNvPr id="141" name="直接箭头连接符 56"/>
          <p:cNvCxnSpPr/>
          <p:nvPr/>
        </p:nvCxnSpPr>
        <p:spPr bwMode="auto">
          <a:xfrm>
            <a:off x="7144866" y="4543410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5799955" y="4885316"/>
            <a:ext cx="2165221" cy="1378996"/>
            <a:chOff x="5226655" y="2215042"/>
            <a:chExt cx="3892165" cy="2238928"/>
          </a:xfrm>
        </p:grpSpPr>
        <p:sp>
          <p:nvSpPr>
            <p:cNvPr id="143" name="AutoShape 115"/>
            <p:cNvSpPr>
              <a:spLocks noChangeArrowheads="1"/>
            </p:cNvSpPr>
            <p:nvPr/>
          </p:nvSpPr>
          <p:spPr bwMode="auto">
            <a:xfrm>
              <a:off x="6205451" y="2215042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 smtClean="0"/>
                <a:t>分数</a:t>
              </a:r>
              <a:r>
                <a:rPr lang="en-US" altLang="zh-CN" sz="2000" dirty="0" smtClean="0"/>
                <a:t> &gt;= 60</a:t>
              </a:r>
              <a:endParaRPr lang="en-US" altLang="zh-CN" sz="2000" dirty="0"/>
            </a:p>
          </p:txBody>
        </p:sp>
        <p:cxnSp>
          <p:nvCxnSpPr>
            <p:cNvPr id="144" name="Straight Connector 143"/>
            <p:cNvCxnSpPr>
              <a:stCxn id="143" idx="1"/>
            </p:cNvCxnSpPr>
            <p:nvPr/>
          </p:nvCxnSpPr>
          <p:spPr bwMode="auto">
            <a:xfrm flipH="1">
              <a:off x="5226655" y="2687962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4"/>
            <p:cNvCxnSpPr/>
            <p:nvPr/>
          </p:nvCxnSpPr>
          <p:spPr bwMode="auto">
            <a:xfrm>
              <a:off x="5228084" y="2685526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Arrow Connector 145"/>
            <p:cNvCxnSpPr/>
            <p:nvPr/>
          </p:nvCxnSpPr>
          <p:spPr bwMode="auto">
            <a:xfrm>
              <a:off x="5226655" y="4437112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Text Box 63"/>
            <p:cNvSpPr txBox="1">
              <a:spLocks noChangeArrowheads="1"/>
            </p:cNvSpPr>
            <p:nvPr/>
          </p:nvSpPr>
          <p:spPr bwMode="auto">
            <a:xfrm>
              <a:off x="5641455" y="268796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Text Box 63"/>
            <p:cNvSpPr txBox="1">
              <a:spLocks noChangeArrowheads="1"/>
            </p:cNvSpPr>
            <p:nvPr/>
          </p:nvSpPr>
          <p:spPr bwMode="auto">
            <a:xfrm>
              <a:off x="7645164" y="3047928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40334" y="3505568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49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0334" y="3505568"/>
                  <a:ext cx="2481692" cy="6872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451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接箭头连接符 56"/>
            <p:cNvCxnSpPr/>
            <p:nvPr/>
          </p:nvCxnSpPr>
          <p:spPr bwMode="auto">
            <a:xfrm>
              <a:off x="7651394" y="3180230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10"/>
              <p:cNvSpPr>
                <a:spLocks noChangeArrowheads="1"/>
              </p:cNvSpPr>
              <p:nvPr/>
            </p:nvSpPr>
            <p:spPr bwMode="auto">
              <a:xfrm>
                <a:off x="6134976" y="4898311"/>
                <a:ext cx="1987685" cy="12206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/>
                          <a:ea typeface="微软雅黑" pitchFamily="34" charset="-122"/>
                        </a:rPr>
                        <m:t>重复动作</m:t>
                      </m:r>
                    </m:oMath>
                  </m:oMathPara>
                </a14:m>
                <a:endParaRPr lang="en-US" altLang="zh-CN" sz="2800" b="1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5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976" y="4898311"/>
                <a:ext cx="1987685" cy="12206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/>
          <p:cNvCxnSpPr/>
          <p:nvPr/>
        </p:nvCxnSpPr>
        <p:spPr bwMode="auto">
          <a:xfrm>
            <a:off x="7128376" y="6433704"/>
            <a:ext cx="136815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Straight Connector 152"/>
          <p:cNvCxnSpPr/>
          <p:nvPr/>
        </p:nvCxnSpPr>
        <p:spPr bwMode="auto">
          <a:xfrm>
            <a:off x="7115414" y="6165292"/>
            <a:ext cx="0" cy="2696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Straight Connector 153"/>
          <p:cNvCxnSpPr/>
          <p:nvPr/>
        </p:nvCxnSpPr>
        <p:spPr bwMode="auto">
          <a:xfrm>
            <a:off x="8464860" y="3388572"/>
            <a:ext cx="31668" cy="30463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Straight Arrow Connector 154"/>
          <p:cNvCxnSpPr/>
          <p:nvPr/>
        </p:nvCxnSpPr>
        <p:spPr bwMode="auto">
          <a:xfrm flipH="1">
            <a:off x="7165410" y="3388572"/>
            <a:ext cx="1299450" cy="1038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Connector 155"/>
          <p:cNvCxnSpPr/>
          <p:nvPr/>
        </p:nvCxnSpPr>
        <p:spPr bwMode="auto">
          <a:xfrm>
            <a:off x="5202797" y="6558355"/>
            <a:ext cx="189828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AutoShape 115"/>
          <p:cNvSpPr>
            <a:spLocks noChangeArrowheads="1"/>
          </p:cNvSpPr>
          <p:nvPr/>
        </p:nvSpPr>
        <p:spPr bwMode="auto">
          <a:xfrm>
            <a:off x="5983214" y="3567452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mbria Math"/>
                <a:ea typeface="微软雅黑" pitchFamily="34" charset="-122"/>
              </a:rPr>
              <a:t>所有人？</a:t>
            </a:r>
            <a:endParaRPr lang="en-US" altLang="zh-CN" sz="2400" dirty="0">
              <a:latin typeface="Cambria Math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9" grpId="0"/>
      <p:bldP spid="140" grpId="0"/>
      <p:bldP spid="151" grpId="0" animBg="1"/>
      <p:bldP spid="151" grpId="1" animBg="1"/>
      <p:bldP spid="1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hile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AutoShape 115"/>
          <p:cNvSpPr>
            <a:spLocks noChangeArrowheads="1"/>
          </p:cNvSpPr>
          <p:nvPr/>
        </p:nvSpPr>
        <p:spPr bwMode="auto">
          <a:xfrm>
            <a:off x="1116583" y="1197609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latin typeface="Cambria Math"/>
                <a:ea typeface="微软雅黑" pitchFamily="34" charset="-122"/>
              </a:rPr>
              <a:t>重复条件</a:t>
            </a:r>
            <a:endParaRPr lang="en-US" altLang="zh-CN" sz="28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5" name="直接箭头连接符 56"/>
          <p:cNvCxnSpPr>
            <a:endCxn id="4" idx="0"/>
          </p:cNvCxnSpPr>
          <p:nvPr/>
        </p:nvCxnSpPr>
        <p:spPr bwMode="auto">
          <a:xfrm>
            <a:off x="2283299" y="855703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6"/>
          <p:cNvCxnSpPr/>
          <p:nvPr/>
        </p:nvCxnSpPr>
        <p:spPr bwMode="auto">
          <a:xfrm>
            <a:off x="2215592" y="4186056"/>
            <a:ext cx="0" cy="2463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>
            <a:stCxn id="4" idx="1"/>
          </p:cNvCxnSpPr>
          <p:nvPr/>
        </p:nvCxnSpPr>
        <p:spPr bwMode="auto">
          <a:xfrm flipH="1">
            <a:off x="332627" y="1674602"/>
            <a:ext cx="783956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333772" y="1672146"/>
            <a:ext cx="2" cy="25253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664857" y="1674603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2269706" y="2037669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cxnSp>
        <p:nvCxnSpPr>
          <p:cNvPr id="11" name="直接箭头连接符 56"/>
          <p:cNvCxnSpPr/>
          <p:nvPr/>
        </p:nvCxnSpPr>
        <p:spPr bwMode="auto">
          <a:xfrm>
            <a:off x="2274696" y="2171111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929785" y="2513017"/>
            <a:ext cx="2165221" cy="1378996"/>
            <a:chOff x="5226655" y="2215042"/>
            <a:chExt cx="3892165" cy="2238928"/>
          </a:xfrm>
        </p:grpSpPr>
        <p:sp>
          <p:nvSpPr>
            <p:cNvPr id="13" name="AutoShape 115"/>
            <p:cNvSpPr>
              <a:spLocks noChangeArrowheads="1"/>
            </p:cNvSpPr>
            <p:nvPr/>
          </p:nvSpPr>
          <p:spPr bwMode="auto">
            <a:xfrm>
              <a:off x="6205451" y="2215042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 smtClean="0"/>
                <a:t>分数</a:t>
              </a:r>
              <a:r>
                <a:rPr lang="en-US" altLang="zh-CN" sz="2000" dirty="0" smtClean="0"/>
                <a:t> &gt;= 60</a:t>
              </a:r>
              <a:endParaRPr lang="en-US" altLang="zh-CN" sz="2000" dirty="0"/>
            </a:p>
          </p:txBody>
        </p:sp>
        <p:cxnSp>
          <p:nvCxnSpPr>
            <p:cNvPr id="14" name="Straight Connector 13"/>
            <p:cNvCxnSpPr>
              <a:stCxn id="13" idx="1"/>
            </p:cNvCxnSpPr>
            <p:nvPr/>
          </p:nvCxnSpPr>
          <p:spPr bwMode="auto">
            <a:xfrm flipH="1">
              <a:off x="5226655" y="2687962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5228084" y="2685526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5226655" y="4437112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5641455" y="268796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7645164" y="3047928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40334" y="3505568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9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0334" y="3505568"/>
                  <a:ext cx="2481692" cy="68727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8451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56"/>
            <p:cNvCxnSpPr/>
            <p:nvPr/>
          </p:nvCxnSpPr>
          <p:spPr bwMode="auto">
            <a:xfrm>
              <a:off x="7651394" y="3180230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" name="Straight Connector 21"/>
          <p:cNvCxnSpPr/>
          <p:nvPr/>
        </p:nvCxnSpPr>
        <p:spPr bwMode="auto">
          <a:xfrm>
            <a:off x="2258206" y="4061405"/>
            <a:ext cx="136815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2245244" y="3792993"/>
            <a:ext cx="0" cy="2696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3594690" y="1016273"/>
            <a:ext cx="31668" cy="30463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2295240" y="1016273"/>
            <a:ext cx="1299450" cy="1038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332627" y="4186056"/>
            <a:ext cx="189828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115"/>
          <p:cNvSpPr>
            <a:spLocks noChangeArrowheads="1"/>
          </p:cNvSpPr>
          <p:nvPr/>
        </p:nvSpPr>
        <p:spPr bwMode="auto">
          <a:xfrm>
            <a:off x="1113044" y="1195153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mbria Math"/>
                <a:ea typeface="微软雅黑" pitchFamily="34" charset="-122"/>
              </a:rPr>
              <a:t>所有人？</a:t>
            </a:r>
            <a:endParaRPr lang="en-US" altLang="zh-CN" sz="2400" dirty="0">
              <a:latin typeface="Cambria Math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216371"/>
            <a:ext cx="61055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62" y="1170849"/>
            <a:ext cx="5429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23" y="1585711"/>
            <a:ext cx="5419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1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34" y="5334141"/>
            <a:ext cx="3104158" cy="152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7707"/>
            <a:ext cx="7444736" cy="60960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19" name="AutoShape 115"/>
          <p:cNvSpPr>
            <a:spLocks noChangeArrowheads="1"/>
          </p:cNvSpPr>
          <p:nvPr/>
        </p:nvSpPr>
        <p:spPr bwMode="auto">
          <a:xfrm>
            <a:off x="891460" y="2186879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latin typeface="Cambria Math"/>
                <a:ea typeface="微软雅黑" pitchFamily="34" charset="-122"/>
              </a:rPr>
              <a:t>重复条件</a:t>
            </a:r>
            <a:endParaRPr lang="en-US" altLang="zh-CN" sz="28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20" name="直接箭头连接符 56"/>
          <p:cNvCxnSpPr>
            <a:endCxn id="19" idx="0"/>
          </p:cNvCxnSpPr>
          <p:nvPr/>
        </p:nvCxnSpPr>
        <p:spPr bwMode="auto">
          <a:xfrm>
            <a:off x="2058176" y="1844973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19" idx="1"/>
          </p:cNvCxnSpPr>
          <p:nvPr/>
        </p:nvCxnSpPr>
        <p:spPr bwMode="auto">
          <a:xfrm flipH="1">
            <a:off x="107504" y="2663872"/>
            <a:ext cx="783956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108649" y="2661416"/>
            <a:ext cx="2" cy="25253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63"/>
          <p:cNvSpPr txBox="1">
            <a:spLocks noChangeArrowheads="1"/>
          </p:cNvSpPr>
          <p:nvPr/>
        </p:nvSpPr>
        <p:spPr bwMode="auto">
          <a:xfrm>
            <a:off x="439734" y="2663873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63"/>
          <p:cNvSpPr txBox="1">
            <a:spLocks noChangeArrowheads="1"/>
          </p:cNvSpPr>
          <p:nvPr/>
        </p:nvSpPr>
        <p:spPr bwMode="auto">
          <a:xfrm>
            <a:off x="2044583" y="3026939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cxnSp>
        <p:nvCxnSpPr>
          <p:cNvPr id="25" name="直接箭头连接符 56"/>
          <p:cNvCxnSpPr/>
          <p:nvPr/>
        </p:nvCxnSpPr>
        <p:spPr bwMode="auto">
          <a:xfrm>
            <a:off x="2049573" y="3160381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1039683" y="3515282"/>
                <a:ext cx="1987685" cy="12206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/>
                          <a:ea typeface="微软雅黑" pitchFamily="34" charset="-122"/>
                        </a:rPr>
                        <m:t>循环体</m:t>
                      </m:r>
                    </m:oMath>
                  </m:oMathPara>
                </a14:m>
                <a:endParaRPr lang="en-US" altLang="zh-CN" sz="2400" b="1" i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b="1" i="1" dirty="0">
                    <a:latin typeface="微软雅黑" pitchFamily="34" charset="-122"/>
                    <a:ea typeface="微软雅黑" pitchFamily="34" charset="-122"/>
                  </a:rPr>
                  <a:t>（更</a:t>
                </a:r>
                <a:r>
                  <a:rPr lang="zh-CN" altLang="en-US" b="1" i="1" dirty="0" smtClean="0">
                    <a:latin typeface="微软雅黑" pitchFamily="34" charset="-122"/>
                    <a:ea typeface="微软雅黑" pitchFamily="34" charset="-122"/>
                  </a:rPr>
                  <a:t>新循环条件）</a:t>
                </a:r>
                <a:endParaRPr lang="en-US" altLang="zh-CN" b="1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5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9683" y="3515282"/>
                <a:ext cx="1987685" cy="1220619"/>
              </a:xfrm>
              <a:prstGeom prst="rect">
                <a:avLst/>
              </a:prstGeom>
              <a:blipFill rotWithShape="1">
                <a:blip r:embed="rId4"/>
                <a:stretch>
                  <a:fillRect l="-3354" r="-335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 bwMode="auto">
          <a:xfrm>
            <a:off x="2033083" y="5050675"/>
            <a:ext cx="136815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2020121" y="4782263"/>
            <a:ext cx="0" cy="2696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3369567" y="2005543"/>
            <a:ext cx="31668" cy="30463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 flipH="1">
            <a:off x="2070117" y="2005543"/>
            <a:ext cx="1299450" cy="1038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107504" y="5175326"/>
            <a:ext cx="189828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115"/>
          <p:cNvSpPr>
            <a:spLocks noChangeArrowheads="1"/>
          </p:cNvSpPr>
          <p:nvPr/>
        </p:nvSpPr>
        <p:spPr bwMode="auto">
          <a:xfrm>
            <a:off x="887921" y="2184423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mbria Math"/>
                <a:ea typeface="微软雅黑" pitchFamily="34" charset="-122"/>
              </a:rPr>
              <a:t>循环条件？</a:t>
            </a:r>
            <a:endParaRPr lang="en-US" altLang="zh-CN" sz="24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42" name="直接箭头连接符 56"/>
          <p:cNvCxnSpPr/>
          <p:nvPr/>
        </p:nvCxnSpPr>
        <p:spPr bwMode="auto">
          <a:xfrm>
            <a:off x="2005787" y="5175326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" name="Group 52"/>
          <p:cNvGrpSpPr/>
          <p:nvPr/>
        </p:nvGrpSpPr>
        <p:grpSpPr>
          <a:xfrm>
            <a:off x="1064333" y="862925"/>
            <a:ext cx="1987685" cy="952215"/>
            <a:chOff x="1064333" y="862925"/>
            <a:chExt cx="1987685" cy="952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110"/>
                <p:cNvSpPr>
                  <a:spLocks noChangeArrowheads="1"/>
                </p:cNvSpPr>
                <p:nvPr/>
              </p:nvSpPr>
              <p:spPr bwMode="auto">
                <a:xfrm>
                  <a:off x="1064333" y="1204831"/>
                  <a:ext cx="1987685" cy="61030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latin typeface="Cambria Math"/>
                            <a:ea typeface="微软雅黑" pitchFamily="34" charset="-122"/>
                          </a:rPr>
                          <m:t>初始化</m:t>
                        </m:r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循环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43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4333" y="1204831"/>
                  <a:ext cx="1987685" cy="6103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6"/>
            <p:cNvCxnSpPr/>
            <p:nvPr/>
          </p:nvCxnSpPr>
          <p:spPr bwMode="auto">
            <a:xfrm>
              <a:off x="2005787" y="862925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Title 1"/>
          <p:cNvSpPr txBox="1">
            <a:spLocks/>
          </p:cNvSpPr>
          <p:nvPr/>
        </p:nvSpPr>
        <p:spPr bwMode="gray">
          <a:xfrm>
            <a:off x="3995936" y="1138841"/>
            <a:ext cx="4680520" cy="356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设定重复执行的条</a:t>
            </a:r>
            <a:r>
              <a:rPr lang="zh-CN" altLang="en-US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件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（循环条件</a:t>
            </a:r>
            <a:r>
              <a:rPr lang="zh-CN" altLang="en-US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书写需重复执行的代码（循环体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）并在循环体内设定更新循环条件</a:t>
            </a:r>
            <a:endParaRPr lang="en-US" altLang="zh-CN" sz="28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循环体外设定循环可执行的初始条件</a:t>
            </a:r>
            <a:endParaRPr lang="zh-CN" altLang="en-US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Line Callout 2 70"/>
          <p:cNvSpPr/>
          <p:nvPr/>
        </p:nvSpPr>
        <p:spPr bwMode="auto">
          <a:xfrm>
            <a:off x="6305207" y="4661023"/>
            <a:ext cx="2664296" cy="5121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825"/>
              <a:gd name="adj6" fmla="val -482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初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始化循</a:t>
            </a:r>
            <a:r>
              <a:rPr lang="zh-CN" altLang="en-US" sz="2400" b="1" dirty="0">
                <a:solidFill>
                  <a:srgbClr val="7030A0"/>
                </a:solidFill>
              </a:rPr>
              <a:t>环条件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74" name="Line Callout 2 73"/>
          <p:cNvSpPr/>
          <p:nvPr/>
        </p:nvSpPr>
        <p:spPr bwMode="auto">
          <a:xfrm>
            <a:off x="6304345" y="5341365"/>
            <a:ext cx="2664296" cy="5121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180"/>
              <a:gd name="adj6" fmla="val -338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7030A0"/>
                </a:solidFill>
              </a:rPr>
              <a:t>循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环条</a:t>
            </a:r>
            <a:r>
              <a:rPr lang="zh-CN" altLang="en-US" sz="2400" b="1" dirty="0">
                <a:solidFill>
                  <a:srgbClr val="7030A0"/>
                </a:solidFill>
              </a:rPr>
              <a:t>件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75" name="Line Callout 2 74"/>
          <p:cNvSpPr/>
          <p:nvPr/>
        </p:nvSpPr>
        <p:spPr bwMode="auto">
          <a:xfrm>
            <a:off x="6305207" y="6013231"/>
            <a:ext cx="2664296" cy="5121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716"/>
              <a:gd name="adj6" fmla="val -534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7030A0"/>
                </a:solidFill>
              </a:rPr>
              <a:t>更新循环条</a:t>
            </a:r>
            <a:r>
              <a:rPr lang="zh-CN" altLang="en-US" sz="2400" b="1" dirty="0">
                <a:solidFill>
                  <a:srgbClr val="7030A0"/>
                </a:solidFill>
              </a:rPr>
              <a:t>件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77" name="Line Callout 2 76"/>
          <p:cNvSpPr/>
          <p:nvPr/>
        </p:nvSpPr>
        <p:spPr bwMode="auto">
          <a:xfrm flipH="1">
            <a:off x="-15692" y="5618979"/>
            <a:ext cx="2340155" cy="5121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510"/>
              <a:gd name="adj6" fmla="val -509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7030A0"/>
                </a:solidFill>
              </a:rPr>
              <a:t>循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环</a:t>
            </a:r>
            <a:r>
              <a:rPr lang="zh-CN" altLang="en-US" sz="2400" b="1" dirty="0">
                <a:solidFill>
                  <a:srgbClr val="7030A0"/>
                </a:solidFill>
              </a:rPr>
              <a:t>体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95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5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" y="3789040"/>
            <a:ext cx="4515962" cy="244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23" y="3819609"/>
            <a:ext cx="4435571" cy="254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3568" y="127686"/>
            <a:ext cx="7444736" cy="6096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-6752" y="1052736"/>
            <a:ext cx="8971240" cy="23762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阅读下面两段代码，分析它们的不同：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kern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kern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r>
              <a:rPr lang="en-US" altLang="zh-CN" kern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kern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kern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en-US" altLang="zh-CN" kern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kern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语句的执行结果，首先要找到循环初始条件、循环条件、更新循环条件三个部分，判断它们是否符合文法和逻辑是否成立。同学们自己编写、调试程序时也要重点关注这三个部分是否正确。</a:t>
            </a:r>
            <a:endParaRPr lang="en-US" altLang="zh-CN" kern="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8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错误代码示例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137394"/>
            <a:ext cx="8843894" cy="167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" y="4149080"/>
            <a:ext cx="345638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080"/>
            <a:ext cx="350107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54" y="4221088"/>
            <a:ext cx="323296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" y="836712"/>
            <a:ext cx="180661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4854</TotalTime>
  <Words>1590</Words>
  <Application>Microsoft Office PowerPoint</Application>
  <PresentationFormat>On-screen Show (4:3)</PresentationFormat>
  <Paragraphs>280</Paragraphs>
  <Slides>33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024betty_wave</vt:lpstr>
      <vt:lpstr>Equation</vt:lpstr>
      <vt:lpstr>程序控制结构与流程图(2)</vt:lpstr>
      <vt:lpstr>本章主要内容</vt:lpstr>
      <vt:lpstr>1. 重复性问题</vt:lpstr>
      <vt:lpstr>1. 重复性问题</vt:lpstr>
      <vt:lpstr>2. 循环结构</vt:lpstr>
      <vt:lpstr>while 语句</vt:lpstr>
      <vt:lpstr>3. 循环结构</vt:lpstr>
      <vt:lpstr>练习</vt:lpstr>
      <vt:lpstr>错误代码示例</vt:lpstr>
      <vt:lpstr>for 语句</vt:lpstr>
      <vt:lpstr>for 语句</vt:lpstr>
      <vt:lpstr>for 语句-range()</vt:lpstr>
      <vt:lpstr>练习</vt:lpstr>
      <vt:lpstr>while语句和for语句的比较</vt:lpstr>
      <vt:lpstr>while语句和for语句的比较</vt:lpstr>
      <vt:lpstr>4. break 与 continue关键字</vt:lpstr>
      <vt:lpstr>4. break 与 continue</vt:lpstr>
      <vt:lpstr>5. 循环嵌套</vt:lpstr>
      <vt:lpstr>练习</vt:lpstr>
      <vt:lpstr>6. 流程图与问题求解综合练习</vt:lpstr>
      <vt:lpstr>程序的控制结构</vt:lpstr>
      <vt:lpstr>练习</vt:lpstr>
      <vt:lpstr>程序流程图</vt:lpstr>
      <vt:lpstr>Python的数学函数</vt:lpstr>
      <vt:lpstr>综合应用：求一元二次方程解</vt:lpstr>
      <vt:lpstr>PowerPoint Presentation</vt:lpstr>
      <vt:lpstr>PowerPoint Presentation</vt:lpstr>
      <vt:lpstr>练习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461</cp:revision>
  <dcterms:created xsi:type="dcterms:W3CDTF">2013-03-18T05:12:46Z</dcterms:created>
  <dcterms:modified xsi:type="dcterms:W3CDTF">2014-10-09T10:08:19Z</dcterms:modified>
</cp:coreProperties>
</file>