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283" r:id="rId2"/>
    <p:sldId id="365" r:id="rId3"/>
    <p:sldId id="500" r:id="rId4"/>
    <p:sldId id="513" r:id="rId5"/>
    <p:sldId id="499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380" r:id="rId18"/>
    <p:sldId id="417" r:id="rId19"/>
    <p:sldId id="418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81705" autoAdjust="0"/>
  </p:normalViewPr>
  <p:slideViewPr>
    <p:cSldViewPr snapToObjects="1">
      <p:cViewPr>
        <p:scale>
          <a:sx n="75" d="100"/>
          <a:sy n="75" d="100"/>
        </p:scale>
        <p:origin x="-1074" y="264"/>
      </p:cViewPr>
      <p:guideLst>
        <p:guide orient="horz" pos="73"/>
        <p:guide orient="horz" pos="3612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8A58-27F2-442B-B168-04A12BA5E715}" type="datetimeFigureOut">
              <a:rPr lang="zh-CN" altLang="en-US" smtClean="0"/>
              <a:t>2014-10-23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7ABA-50B6-4311-B04A-E148B14A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不区分</a:t>
            </a:r>
            <a:endParaRPr lang="en-US" altLang="zh-CN" dirty="0" smtClean="0"/>
          </a:p>
          <a:p>
            <a:r>
              <a:rPr lang="zh-CN" altLang="en-US" dirty="0" smtClean="0"/>
              <a:t>完整的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34C0-7DC6-42E0-AC2B-2C54D8044D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0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有错误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6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google-styleguide.googlecode.com/svn/trunk/pyguid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程序结构与流程图</a:t>
            </a:r>
            <a:r>
              <a:rPr lang="en-US" altLang="zh-CN" dirty="0">
                <a:ea typeface="微软雅黑" pitchFamily="34" charset="-122"/>
              </a:rPr>
              <a:t>—</a:t>
            </a:r>
            <a:r>
              <a:rPr lang="zh-CN" altLang="en-US" dirty="0">
                <a:ea typeface="微软雅黑" pitchFamily="34" charset="-122"/>
              </a:rPr>
              <a:t>练习</a:t>
            </a:r>
            <a:endParaRPr lang="ko-KR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fld id="{BD631437-4752-4689-BF34-1264CCEFDE5A}" type="datetime3">
              <a:rPr lang="zh-CN" altLang="en-US" sz="3600" b="0" smtClean="0">
                <a:ea typeface="굴림" pitchFamily="50" charset="-127"/>
              </a:rPr>
              <a:t>2014年10月23日星期四</a:t>
            </a:fld>
            <a:endParaRPr lang="ko-KR" altLang="en-US" sz="3600" b="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1752692" y="838512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7"/>
          <p:cNvSpPr>
            <a:spLocks noChangeArrowheads="1"/>
          </p:cNvSpPr>
          <p:nvPr/>
        </p:nvSpPr>
        <p:spPr bwMode="auto">
          <a:xfrm>
            <a:off x="1506134" y="2014175"/>
            <a:ext cx="2061766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6"/>
          <p:cNvCxnSpPr>
            <a:stCxn id="4" idx="2"/>
            <a:endCxn id="5" idx="1"/>
          </p:cNvCxnSpPr>
          <p:nvPr/>
        </p:nvCxnSpPr>
        <p:spPr bwMode="auto">
          <a:xfrm>
            <a:off x="2521643" y="1471243"/>
            <a:ext cx="15374" cy="54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117"/>
          <p:cNvSpPr>
            <a:spLocks noChangeArrowheads="1"/>
          </p:cNvSpPr>
          <p:nvPr/>
        </p:nvSpPr>
        <p:spPr bwMode="auto">
          <a:xfrm>
            <a:off x="7418715" y="1346924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无实根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5200056" y="6087063"/>
            <a:ext cx="1418717" cy="715265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5"/>
          <p:cNvSpPr>
            <a:spLocks noChangeArrowheads="1"/>
          </p:cNvSpPr>
          <p:nvPr/>
        </p:nvSpPr>
        <p:spPr bwMode="auto">
          <a:xfrm>
            <a:off x="1014293" y="3054739"/>
            <a:ext cx="301470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 smtClean="0"/>
              <a:t>a==0?</a:t>
            </a:r>
            <a:endParaRPr lang="en-US" altLang="zh-CN" sz="3200" b="1" dirty="0"/>
          </a:p>
        </p:txBody>
      </p:sp>
      <p:cxnSp>
        <p:nvCxnSpPr>
          <p:cNvPr id="10" name="直接箭头连接符 56"/>
          <p:cNvCxnSpPr>
            <a:endCxn id="9" idx="0"/>
          </p:cNvCxnSpPr>
          <p:nvPr/>
        </p:nvCxnSpPr>
        <p:spPr bwMode="auto">
          <a:xfrm>
            <a:off x="2521643" y="2715753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56"/>
          <p:cNvCxnSpPr>
            <a:stCxn id="24" idx="2"/>
          </p:cNvCxnSpPr>
          <p:nvPr/>
        </p:nvCxnSpPr>
        <p:spPr bwMode="auto">
          <a:xfrm flipH="1">
            <a:off x="2520569" y="4898377"/>
            <a:ext cx="749" cy="51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0" y="3484888"/>
            <a:ext cx="10142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5496" y="3484888"/>
            <a:ext cx="0" cy="2400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5868144" y="5137001"/>
            <a:ext cx="41271" cy="95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524894" y="3591134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10"/>
          <p:cNvSpPr>
            <a:spLocks noChangeArrowheads="1"/>
          </p:cNvSpPr>
          <p:nvPr/>
        </p:nvSpPr>
        <p:spPr bwMode="auto">
          <a:xfrm>
            <a:off x="1118708" y="4302626"/>
            <a:ext cx="2805220" cy="5957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2800" b="1" dirty="0" smtClean="0"/>
              <a:t>Δ</a:t>
            </a:r>
            <a:r>
              <a:rPr lang="en-US" altLang="zh-CN" sz="2800" b="1" dirty="0" smtClean="0"/>
              <a:t>=b*b-4*a*c</a:t>
            </a:r>
            <a:endParaRPr lang="zh-CN" altLang="en-US" sz="2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11760" y="3818258"/>
            <a:ext cx="698879" cy="506781"/>
            <a:chOff x="2411760" y="3717032"/>
            <a:chExt cx="698879" cy="506781"/>
          </a:xfrm>
        </p:grpSpPr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AutoShape 115"/>
          <p:cNvSpPr>
            <a:spLocks noChangeArrowheads="1"/>
          </p:cNvSpPr>
          <p:nvPr/>
        </p:nvSpPr>
        <p:spPr bwMode="auto">
          <a:xfrm>
            <a:off x="4576947" y="1312560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&lt;0?</a:t>
            </a:r>
            <a:endParaRPr lang="en-US" altLang="zh-CN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34662" y="2090066"/>
            <a:ext cx="698879" cy="587921"/>
            <a:chOff x="2411760" y="3717032"/>
            <a:chExt cx="698879" cy="587921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直接箭头连接符 56"/>
            <p:cNvCxnSpPr/>
            <p:nvPr/>
          </p:nvCxnSpPr>
          <p:spPr bwMode="auto">
            <a:xfrm flipH="1">
              <a:off x="2550123" y="3813810"/>
              <a:ext cx="797" cy="491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AutoShape 115"/>
          <p:cNvSpPr>
            <a:spLocks noChangeArrowheads="1"/>
          </p:cNvSpPr>
          <p:nvPr/>
        </p:nvSpPr>
        <p:spPr bwMode="auto">
          <a:xfrm>
            <a:off x="4582534" y="2677987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==0?</a:t>
            </a:r>
            <a:endParaRPr lang="en-US" altLang="zh-CN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740249" y="3455493"/>
            <a:ext cx="698879" cy="506781"/>
            <a:chOff x="2411760" y="3717032"/>
            <a:chExt cx="698879" cy="506781"/>
          </a:xfrm>
        </p:grpSpPr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17"/>
          <p:cNvSpPr>
            <a:spLocks noChangeArrowheads="1"/>
          </p:cNvSpPr>
          <p:nvPr/>
        </p:nvSpPr>
        <p:spPr bwMode="auto">
          <a:xfrm>
            <a:off x="7418715" y="2748424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-b/2a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utoShape 117"/>
              <p:cNvSpPr>
                <a:spLocks noChangeArrowheads="1"/>
              </p:cNvSpPr>
              <p:nvPr/>
            </p:nvSpPr>
            <p:spPr bwMode="auto">
              <a:xfrm>
                <a:off x="4277249" y="3924772"/>
                <a:ext cx="3229826" cy="1150540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AutoShap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7249" y="3924772"/>
                <a:ext cx="3229826" cy="1150540"/>
              </a:xfrm>
              <a:prstGeom prst="flowChartInputOutpu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 bwMode="auto">
          <a:xfrm>
            <a:off x="8964488" y="1658295"/>
            <a:ext cx="0" cy="367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4063833" y="863837"/>
            <a:ext cx="0" cy="4552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6"/>
          <p:cNvCxnSpPr>
            <a:endCxn id="29" idx="0"/>
          </p:cNvCxnSpPr>
          <p:nvPr/>
        </p:nvCxnSpPr>
        <p:spPr bwMode="auto">
          <a:xfrm>
            <a:off x="5837087" y="865086"/>
            <a:ext cx="0" cy="447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8663696" y="1658295"/>
            <a:ext cx="300792" cy="17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8663696" y="3161050"/>
            <a:ext cx="3007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flipH="1" flipV="1">
            <a:off x="5892162" y="5272618"/>
            <a:ext cx="3072327" cy="59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35496" y="5798471"/>
            <a:ext cx="5873919" cy="8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63"/>
          <p:cNvSpPr txBox="1">
            <a:spLocks noChangeArrowheads="1"/>
          </p:cNvSpPr>
          <p:nvPr/>
        </p:nvSpPr>
        <p:spPr bwMode="auto">
          <a:xfrm>
            <a:off x="6813266" y="1237889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6962619" y="2554047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7071907" y="1730026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102814" y="3098178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2537018" y="5416172"/>
            <a:ext cx="15268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H="1" flipV="1">
            <a:off x="4063834" y="836712"/>
            <a:ext cx="1773253" cy="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15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160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a=0, b=1, c=1</a:t>
            </a:r>
          </a:p>
          <a:p>
            <a:r>
              <a:rPr lang="en-US" altLang="zh-CN" dirty="0" smtClean="0"/>
              <a:t>a=1, b=2, c=1</a:t>
            </a:r>
          </a:p>
          <a:p>
            <a:r>
              <a:rPr lang="en-US" altLang="zh-CN" dirty="0" smtClean="0"/>
              <a:t>a=1, b=3, c=1</a:t>
            </a:r>
          </a:p>
          <a:p>
            <a:r>
              <a:rPr lang="en-US" altLang="zh-CN" dirty="0" smtClean="0"/>
              <a:t>a=1, b=1, c=1</a:t>
            </a:r>
          </a:p>
          <a:p>
            <a:r>
              <a:rPr lang="en-US" altLang="zh-CN" dirty="0" smtClean="0"/>
              <a:t>a=-1, b=-1, c=-1</a:t>
            </a:r>
          </a:p>
          <a:p>
            <a:r>
              <a:rPr lang="en-US" altLang="zh-CN" dirty="0" smtClean="0"/>
              <a:t>a=10e+6,</a:t>
            </a:r>
            <a:r>
              <a:rPr lang="en-US" altLang="zh-CN" dirty="0"/>
              <a:t> b=-1, c=-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程序可以多次执</a:t>
            </a:r>
            <a:r>
              <a:rPr lang="zh-CN" altLang="en-US" dirty="0" smtClean="0"/>
              <a:t>行（输</a:t>
            </a:r>
            <a:r>
              <a:rPr lang="zh-CN" altLang="en-US" dirty="0"/>
              <a:t>入字符 </a:t>
            </a:r>
            <a:r>
              <a:rPr lang="en-US" altLang="zh-CN" dirty="0"/>
              <a:t>‘c’</a:t>
            </a:r>
            <a:r>
              <a:rPr lang="zh-CN" altLang="en-US" dirty="0"/>
              <a:t>退出程</a:t>
            </a:r>
            <a:r>
              <a:rPr lang="zh-CN" altLang="en-US" dirty="0" smtClean="0"/>
              <a:t>序，输入其它字符则继续执行）。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496" y="1574335"/>
            <a:ext cx="9108504" cy="4394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1752692" y="921568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7"/>
          <p:cNvSpPr>
            <a:spLocks noChangeArrowheads="1"/>
          </p:cNvSpPr>
          <p:nvPr/>
        </p:nvSpPr>
        <p:spPr bwMode="auto">
          <a:xfrm>
            <a:off x="1506134" y="2097231"/>
            <a:ext cx="2061766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6"/>
          <p:cNvCxnSpPr>
            <a:stCxn id="4" idx="2"/>
            <a:endCxn id="5" idx="1"/>
          </p:cNvCxnSpPr>
          <p:nvPr/>
        </p:nvCxnSpPr>
        <p:spPr bwMode="auto">
          <a:xfrm>
            <a:off x="2521643" y="1554299"/>
            <a:ext cx="15374" cy="54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117"/>
          <p:cNvSpPr>
            <a:spLocks noChangeArrowheads="1"/>
          </p:cNvSpPr>
          <p:nvPr/>
        </p:nvSpPr>
        <p:spPr bwMode="auto">
          <a:xfrm>
            <a:off x="7418715" y="1429980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无实根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5200056" y="6170119"/>
            <a:ext cx="1418717" cy="571249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5"/>
          <p:cNvSpPr>
            <a:spLocks noChangeArrowheads="1"/>
          </p:cNvSpPr>
          <p:nvPr/>
        </p:nvSpPr>
        <p:spPr bwMode="auto">
          <a:xfrm>
            <a:off x="1014293" y="3137795"/>
            <a:ext cx="301470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 smtClean="0"/>
              <a:t>a==0?</a:t>
            </a:r>
            <a:endParaRPr lang="en-US" altLang="zh-CN" sz="3200" b="1" dirty="0"/>
          </a:p>
        </p:txBody>
      </p:sp>
      <p:cxnSp>
        <p:nvCxnSpPr>
          <p:cNvPr id="10" name="直接箭头连接符 56"/>
          <p:cNvCxnSpPr>
            <a:endCxn id="9" idx="0"/>
          </p:cNvCxnSpPr>
          <p:nvPr/>
        </p:nvCxnSpPr>
        <p:spPr bwMode="auto">
          <a:xfrm>
            <a:off x="2521643" y="2798809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56"/>
          <p:cNvCxnSpPr>
            <a:stCxn id="24" idx="2"/>
          </p:cNvCxnSpPr>
          <p:nvPr/>
        </p:nvCxnSpPr>
        <p:spPr bwMode="auto">
          <a:xfrm flipH="1">
            <a:off x="2520569" y="4981433"/>
            <a:ext cx="749" cy="517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0" y="3567944"/>
            <a:ext cx="10142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5496" y="3567944"/>
            <a:ext cx="0" cy="2400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5868144" y="5220057"/>
            <a:ext cx="41271" cy="950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524894" y="3674190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10"/>
          <p:cNvSpPr>
            <a:spLocks noChangeArrowheads="1"/>
          </p:cNvSpPr>
          <p:nvPr/>
        </p:nvSpPr>
        <p:spPr bwMode="auto">
          <a:xfrm>
            <a:off x="1118708" y="4385682"/>
            <a:ext cx="2805220" cy="5957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2800" b="1" dirty="0" smtClean="0"/>
              <a:t>Δ</a:t>
            </a:r>
            <a:r>
              <a:rPr lang="en-US" altLang="zh-CN" sz="2800" b="1" dirty="0" smtClean="0"/>
              <a:t>=b*b-4*a*c</a:t>
            </a:r>
            <a:endParaRPr lang="zh-CN" altLang="en-US" sz="2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11760" y="3901314"/>
            <a:ext cx="698879" cy="506781"/>
            <a:chOff x="2411760" y="3717032"/>
            <a:chExt cx="698879" cy="506781"/>
          </a:xfrm>
        </p:grpSpPr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AutoShape 115"/>
          <p:cNvSpPr>
            <a:spLocks noChangeArrowheads="1"/>
          </p:cNvSpPr>
          <p:nvPr/>
        </p:nvSpPr>
        <p:spPr bwMode="auto">
          <a:xfrm>
            <a:off x="4576947" y="1395616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&lt;0?</a:t>
            </a:r>
            <a:endParaRPr lang="en-US" altLang="zh-CN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34662" y="2173122"/>
            <a:ext cx="698879" cy="587921"/>
            <a:chOff x="2411760" y="3717032"/>
            <a:chExt cx="698879" cy="587921"/>
          </a:xfrm>
        </p:grpSpPr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直接箭头连接符 56"/>
            <p:cNvCxnSpPr/>
            <p:nvPr/>
          </p:nvCxnSpPr>
          <p:spPr bwMode="auto">
            <a:xfrm flipH="1">
              <a:off x="2550123" y="3813810"/>
              <a:ext cx="797" cy="491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AutoShape 115"/>
          <p:cNvSpPr>
            <a:spLocks noChangeArrowheads="1"/>
          </p:cNvSpPr>
          <p:nvPr/>
        </p:nvSpPr>
        <p:spPr bwMode="auto">
          <a:xfrm>
            <a:off x="4582534" y="2761043"/>
            <a:ext cx="2520280" cy="860297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l-GR" altLang="zh-CN" sz="3200" b="1" dirty="0"/>
              <a:t>Δ </a:t>
            </a:r>
            <a:r>
              <a:rPr lang="en-US" altLang="zh-CN" sz="3200" b="1" dirty="0" smtClean="0"/>
              <a:t>==0?</a:t>
            </a:r>
            <a:endParaRPr lang="en-US" altLang="zh-CN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740249" y="3538549"/>
            <a:ext cx="698879" cy="506781"/>
            <a:chOff x="2411760" y="3717032"/>
            <a:chExt cx="698879" cy="506781"/>
          </a:xfrm>
        </p:grpSpPr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17"/>
          <p:cNvSpPr>
            <a:spLocks noChangeArrowheads="1"/>
          </p:cNvSpPr>
          <p:nvPr/>
        </p:nvSpPr>
        <p:spPr bwMode="auto">
          <a:xfrm>
            <a:off x="7418715" y="2831480"/>
            <a:ext cx="133496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-b/2a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utoShape 117"/>
              <p:cNvSpPr>
                <a:spLocks noChangeArrowheads="1"/>
              </p:cNvSpPr>
              <p:nvPr/>
            </p:nvSpPr>
            <p:spPr bwMode="auto">
              <a:xfrm>
                <a:off x="4277249" y="4007828"/>
                <a:ext cx="3229826" cy="1150540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AutoShap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7249" y="4007828"/>
                <a:ext cx="3229826" cy="1150540"/>
              </a:xfrm>
              <a:prstGeom prst="flowChartInputOutpu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 bwMode="auto">
          <a:xfrm>
            <a:off x="8964488" y="1741351"/>
            <a:ext cx="0" cy="367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4063833" y="946893"/>
            <a:ext cx="0" cy="4552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6"/>
          <p:cNvCxnSpPr>
            <a:endCxn id="29" idx="0"/>
          </p:cNvCxnSpPr>
          <p:nvPr/>
        </p:nvCxnSpPr>
        <p:spPr bwMode="auto">
          <a:xfrm>
            <a:off x="5837087" y="948142"/>
            <a:ext cx="0" cy="447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8663696" y="1741351"/>
            <a:ext cx="300792" cy="17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8663696" y="3244106"/>
            <a:ext cx="3007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flipH="1" flipV="1">
            <a:off x="5892162" y="5355674"/>
            <a:ext cx="3072327" cy="59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35496" y="5881527"/>
            <a:ext cx="5873919" cy="8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63"/>
          <p:cNvSpPr txBox="1">
            <a:spLocks noChangeArrowheads="1"/>
          </p:cNvSpPr>
          <p:nvPr/>
        </p:nvSpPr>
        <p:spPr bwMode="auto">
          <a:xfrm>
            <a:off x="6813266" y="1320945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6962619" y="2637103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7071907" y="1813082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102814" y="3181234"/>
            <a:ext cx="480305" cy="19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2537018" y="5499228"/>
            <a:ext cx="15268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H="1" flipV="1">
            <a:off x="4063834" y="919768"/>
            <a:ext cx="1773253" cy="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090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96253" y="934248"/>
            <a:ext cx="4028993" cy="5754505"/>
            <a:chOff x="296253" y="301517"/>
            <a:chExt cx="4028993" cy="5754505"/>
          </a:xfrm>
        </p:grpSpPr>
        <p:sp>
          <p:nvSpPr>
            <p:cNvPr id="4" name="AutoShape 87"/>
            <p:cNvSpPr>
              <a:spLocks noChangeArrowheads="1"/>
            </p:cNvSpPr>
            <p:nvPr/>
          </p:nvSpPr>
          <p:spPr bwMode="auto">
            <a:xfrm>
              <a:off x="2059115" y="301517"/>
              <a:ext cx="1537902" cy="632731"/>
            </a:xfrm>
            <a:prstGeom prst="flowChartTerminator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开始</a:t>
              </a:r>
              <a:endParaRPr lang="zh-CN" altLang="zh-CN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117"/>
            <p:cNvSpPr>
              <a:spLocks noChangeArrowheads="1"/>
            </p:cNvSpPr>
            <p:nvPr/>
          </p:nvSpPr>
          <p:spPr bwMode="auto">
            <a:xfrm>
              <a:off x="1745741" y="2958370"/>
              <a:ext cx="2061766" cy="739905"/>
            </a:xfrm>
            <a:prstGeom prst="flowChartInputOutpu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Ch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87"/>
            <p:cNvSpPr>
              <a:spLocks noChangeArrowheads="1"/>
            </p:cNvSpPr>
            <p:nvPr/>
          </p:nvSpPr>
          <p:spPr bwMode="auto">
            <a:xfrm>
              <a:off x="2270357" y="5340757"/>
              <a:ext cx="1418717" cy="715265"/>
            </a:xfrm>
            <a:prstGeom prst="flowChartTerminator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zh-CN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115"/>
            <p:cNvSpPr>
              <a:spLocks noChangeArrowheads="1"/>
            </p:cNvSpPr>
            <p:nvPr/>
          </p:nvSpPr>
          <p:spPr bwMode="auto">
            <a:xfrm>
              <a:off x="1310546" y="4018882"/>
              <a:ext cx="3014700" cy="860297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 dirty="0" err="1" smtClean="0"/>
                <a:t>Ch</a:t>
              </a:r>
              <a:r>
                <a:rPr lang="en-US" altLang="zh-CN" sz="3200" b="1" dirty="0" smtClean="0"/>
                <a:t>!=‘c’?</a:t>
              </a:r>
              <a:endParaRPr lang="en-US" altLang="zh-CN" sz="3200" b="1" dirty="0"/>
            </a:p>
          </p:txBody>
        </p:sp>
        <p:cxnSp>
          <p:nvCxnSpPr>
            <p:cNvPr id="10" name="直接箭头连接符 56"/>
            <p:cNvCxnSpPr>
              <a:endCxn id="9" idx="0"/>
            </p:cNvCxnSpPr>
            <p:nvPr/>
          </p:nvCxnSpPr>
          <p:spPr bwMode="auto">
            <a:xfrm>
              <a:off x="2817896" y="3679896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56"/>
            <p:cNvCxnSpPr>
              <a:stCxn id="24" idx="2"/>
            </p:cNvCxnSpPr>
            <p:nvPr/>
          </p:nvCxnSpPr>
          <p:spPr bwMode="auto">
            <a:xfrm flipH="1">
              <a:off x="2827317" y="2440575"/>
              <a:ext cx="749" cy="5177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9" idx="1"/>
            </p:cNvCxnSpPr>
            <p:nvPr/>
          </p:nvCxnSpPr>
          <p:spPr bwMode="auto">
            <a:xfrm flipH="1">
              <a:off x="296253" y="4449031"/>
              <a:ext cx="10142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6253" y="1300291"/>
              <a:ext cx="0" cy="31487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2817896" y="475469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auto">
            <a:xfrm>
              <a:off x="1425456" y="1844824"/>
              <a:ext cx="2805220" cy="5957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smtClean="0"/>
                <a:t>… …</a:t>
              </a:r>
              <a:endParaRPr lang="zh-CN" altLang="en-US" sz="2800" b="1" dirty="0"/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622874" y="3942249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直接箭头连接符 56"/>
            <p:cNvCxnSpPr>
              <a:stCxn id="9" idx="2"/>
            </p:cNvCxnSpPr>
            <p:nvPr/>
          </p:nvCxnSpPr>
          <p:spPr bwMode="auto">
            <a:xfrm>
              <a:off x="2817896" y="4879179"/>
              <a:ext cx="9421" cy="4693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311458" y="1300290"/>
              <a:ext cx="252164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56"/>
            <p:cNvCxnSpPr>
              <a:stCxn id="4" idx="2"/>
              <a:endCxn id="24" idx="0"/>
            </p:cNvCxnSpPr>
            <p:nvPr/>
          </p:nvCxnSpPr>
          <p:spPr bwMode="auto">
            <a:xfrm>
              <a:off x="2828066" y="934248"/>
              <a:ext cx="0" cy="910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4757822" y="104084"/>
            <a:ext cx="3774618" cy="6637284"/>
            <a:chOff x="4757822" y="104084"/>
            <a:chExt cx="3774618" cy="6637284"/>
          </a:xfrm>
        </p:grpSpPr>
        <p:grpSp>
          <p:nvGrpSpPr>
            <p:cNvPr id="51" name="Group 50"/>
            <p:cNvGrpSpPr/>
            <p:nvPr/>
          </p:nvGrpSpPr>
          <p:grpSpPr>
            <a:xfrm>
              <a:off x="4757822" y="104084"/>
              <a:ext cx="3411123" cy="6637284"/>
              <a:chOff x="991153" y="301517"/>
              <a:chExt cx="3411123" cy="6637284"/>
            </a:xfrm>
          </p:grpSpPr>
          <p:sp>
            <p:nvSpPr>
              <p:cNvPr id="53" name="AutoShape 87"/>
              <p:cNvSpPr>
                <a:spLocks noChangeArrowheads="1"/>
              </p:cNvSpPr>
              <p:nvPr/>
            </p:nvSpPr>
            <p:spPr bwMode="auto">
              <a:xfrm>
                <a:off x="2059115" y="301517"/>
                <a:ext cx="1537902" cy="632731"/>
              </a:xfrm>
              <a:prstGeom prst="flowChartTerminator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开始</a:t>
                </a:r>
                <a:endParaRPr lang="zh-CN" altLang="zh-CN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AutoShape 117"/>
              <p:cNvSpPr>
                <a:spLocks noChangeArrowheads="1"/>
              </p:cNvSpPr>
              <p:nvPr/>
            </p:nvSpPr>
            <p:spPr bwMode="auto">
              <a:xfrm>
                <a:off x="1822771" y="1208811"/>
                <a:ext cx="2061766" cy="739905"/>
              </a:xfrm>
              <a:prstGeom prst="flowChartInputOutpu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输入</a:t>
                </a:r>
                <a:r>
                  <a:rPr lang="en-US" altLang="zh-CN" sz="2400" b="1" dirty="0" err="1" smtClean="0">
                    <a:latin typeface="微软雅黑" pitchFamily="34" charset="-122"/>
                    <a:ea typeface="微软雅黑" pitchFamily="34" charset="-122"/>
                  </a:rPr>
                  <a:t>Ch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AutoShape 87"/>
              <p:cNvSpPr>
                <a:spLocks noChangeArrowheads="1"/>
              </p:cNvSpPr>
              <p:nvPr/>
            </p:nvSpPr>
            <p:spPr bwMode="auto">
              <a:xfrm>
                <a:off x="2302435" y="6223536"/>
                <a:ext cx="1418717" cy="715265"/>
              </a:xfrm>
              <a:prstGeom prst="flowChartTerminator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zh-CN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AutoShape 115"/>
              <p:cNvSpPr>
                <a:spLocks noChangeArrowheads="1"/>
              </p:cNvSpPr>
              <p:nvPr/>
            </p:nvSpPr>
            <p:spPr bwMode="auto">
              <a:xfrm>
                <a:off x="1387576" y="2269323"/>
                <a:ext cx="3014700" cy="860297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 err="1" smtClean="0"/>
                  <a:t>Ch</a:t>
                </a:r>
                <a:r>
                  <a:rPr lang="en-US" altLang="zh-CN" sz="3200" b="1" dirty="0" smtClean="0"/>
                  <a:t>!=‘c’?</a:t>
                </a:r>
                <a:endParaRPr lang="en-US" altLang="zh-CN" sz="3200" b="1" dirty="0"/>
              </a:p>
            </p:txBody>
          </p:sp>
          <p:cxnSp>
            <p:nvCxnSpPr>
              <p:cNvPr id="57" name="直接箭头连接符 56"/>
              <p:cNvCxnSpPr>
                <a:endCxn id="56" idx="0"/>
              </p:cNvCxnSpPr>
              <p:nvPr/>
            </p:nvCxnSpPr>
            <p:spPr bwMode="auto">
              <a:xfrm>
                <a:off x="2894926" y="1930337"/>
                <a:ext cx="0" cy="33898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6"/>
              <p:cNvCxnSpPr>
                <a:stCxn id="62" idx="2"/>
              </p:cNvCxnSpPr>
              <p:nvPr/>
            </p:nvCxnSpPr>
            <p:spPr bwMode="auto">
              <a:xfrm flipH="1">
                <a:off x="2903598" y="4186112"/>
                <a:ext cx="749" cy="51779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58"/>
              <p:cNvCxnSpPr>
                <a:stCxn id="56" idx="1"/>
              </p:cNvCxnSpPr>
              <p:nvPr/>
            </p:nvCxnSpPr>
            <p:spPr bwMode="auto">
              <a:xfrm flipH="1" flipV="1">
                <a:off x="1072162" y="2699471"/>
                <a:ext cx="315414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072162" y="2696318"/>
                <a:ext cx="0" cy="31487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991153" y="2166192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/>
            </p:nvSpPr>
            <p:spPr bwMode="auto">
              <a:xfrm>
                <a:off x="1501737" y="3590361"/>
                <a:ext cx="2805220" cy="59575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smtClean="0"/>
                  <a:t>… …</a:t>
                </a:r>
                <a:endParaRPr lang="zh-CN" altLang="en-US" sz="2800" b="1" dirty="0"/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3011794" y="3018762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6" name="直接箭头连接符 56"/>
              <p:cNvCxnSpPr>
                <a:stCxn id="56" idx="2"/>
              </p:cNvCxnSpPr>
              <p:nvPr/>
            </p:nvCxnSpPr>
            <p:spPr bwMode="auto">
              <a:xfrm>
                <a:off x="2894926" y="3129620"/>
                <a:ext cx="9421" cy="46939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5640133" y="4487022"/>
              <a:ext cx="2061766" cy="739905"/>
            </a:xfrm>
            <a:prstGeom prst="flowChartInputOutpu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Ch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" name="直接箭头连接符 56"/>
            <p:cNvCxnSpPr>
              <a:endCxn id="55" idx="0"/>
            </p:cNvCxnSpPr>
            <p:nvPr/>
          </p:nvCxnSpPr>
          <p:spPr bwMode="auto">
            <a:xfrm flipH="1">
              <a:off x="6778463" y="5647623"/>
              <a:ext cx="9683" cy="378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56"/>
            <p:cNvCxnSpPr>
              <a:endCxn id="54" idx="1"/>
            </p:cNvCxnSpPr>
            <p:nvPr/>
          </p:nvCxnSpPr>
          <p:spPr bwMode="auto">
            <a:xfrm>
              <a:off x="6620323" y="685012"/>
              <a:ext cx="0" cy="3263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4839254" y="5647623"/>
              <a:ext cx="193920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6713433" y="5226927"/>
              <a:ext cx="0" cy="265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6713434" y="5484773"/>
              <a:ext cx="18190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532440" y="1902397"/>
              <a:ext cx="0" cy="3582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6713433" y="1885143"/>
              <a:ext cx="1819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1097600" y="104084"/>
            <a:ext cx="4025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输入字符 </a:t>
            </a:r>
            <a:r>
              <a:rPr lang="en-US" altLang="zh-CN" sz="3200" b="1" dirty="0"/>
              <a:t>‘c’</a:t>
            </a:r>
            <a:r>
              <a:rPr lang="zh-CN" altLang="en-US" sz="3200" b="1" dirty="0"/>
              <a:t>退出程序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014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2" y="908720"/>
            <a:ext cx="859450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3672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猜数游戏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726184" y="4264977"/>
            <a:ext cx="3889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“看商品，猜价格”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3004"/>
            <a:ext cx="8675604" cy="294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9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猜数游戏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58200" cy="1586880"/>
          </a:xfrm>
        </p:spPr>
        <p:txBody>
          <a:bodyPr/>
          <a:lstStyle/>
          <a:p>
            <a:r>
              <a:rPr lang="zh-CN" altLang="en-US" dirty="0"/>
              <a:t>由计算机随机生成一个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范围内的整数</a:t>
            </a:r>
            <a:r>
              <a:rPr lang="en-US" altLang="zh-CN" dirty="0"/>
              <a:t>A</a:t>
            </a:r>
            <a:r>
              <a:rPr lang="zh-CN" altLang="en-US" dirty="0" smtClean="0"/>
              <a:t>，玩家来</a:t>
            </a:r>
            <a:r>
              <a:rPr lang="zh-CN" altLang="en-US" dirty="0"/>
              <a:t>猜测这数是多少，如果猜中则游戏结束；猜不中，计算机告诉玩家是猜大了还是猜小</a:t>
            </a:r>
            <a:r>
              <a:rPr lang="zh-CN" altLang="en-US" dirty="0" smtClean="0"/>
              <a:t>了，玩家继续猜。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9519" y="3212976"/>
            <a:ext cx="84582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输入：</a:t>
            </a:r>
            <a:r>
              <a:rPr lang="zh-CN" altLang="en-US" kern="0" dirty="0"/>
              <a:t>玩</a:t>
            </a:r>
            <a:r>
              <a:rPr lang="zh-CN" altLang="en-US" kern="0" dirty="0" smtClean="0"/>
              <a:t>家猜测的数</a:t>
            </a:r>
            <a:endParaRPr lang="en-US" altLang="zh-CN" kern="0" dirty="0" smtClean="0"/>
          </a:p>
          <a:p>
            <a:r>
              <a:rPr lang="zh-CN" altLang="en-US" kern="0" dirty="0"/>
              <a:t>输</a:t>
            </a:r>
            <a:r>
              <a:rPr lang="zh-CN" altLang="en-US" kern="0" dirty="0" smtClean="0"/>
              <a:t>出：</a:t>
            </a:r>
            <a:r>
              <a:rPr lang="en-US" altLang="zh-CN" kern="0" dirty="0" smtClean="0"/>
              <a:t>{</a:t>
            </a:r>
            <a:r>
              <a:rPr lang="zh-CN" altLang="en-US" kern="0" dirty="0" smtClean="0"/>
              <a:t>猜中，猜大，猜小</a:t>
            </a:r>
            <a:r>
              <a:rPr lang="en-US" altLang="zh-CN" kern="0" dirty="0" smtClean="0"/>
              <a:t>}</a:t>
            </a:r>
            <a:r>
              <a:rPr lang="zh-CN" altLang="en-US" kern="0" dirty="0" smtClean="0"/>
              <a:t>之一</a:t>
            </a:r>
            <a:endParaRPr lang="en-US" altLang="zh-CN" kern="0" dirty="0" smtClean="0"/>
          </a:p>
          <a:p>
            <a:r>
              <a:rPr lang="zh-CN" altLang="en-US" kern="0" dirty="0" smtClean="0"/>
              <a:t>方法：①随机生成一个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到</a:t>
            </a:r>
            <a:r>
              <a:rPr lang="en-US" altLang="zh-CN" kern="0" dirty="0" smtClean="0"/>
              <a:t>100</a:t>
            </a:r>
            <a:r>
              <a:rPr lang="zh-CN" altLang="en-US" kern="0" dirty="0" smtClean="0"/>
              <a:t>范围内的整数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；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kern="0" dirty="0" smtClean="0"/>
              <a:t>	     </a:t>
            </a:r>
            <a:r>
              <a:rPr lang="zh-CN" altLang="en-US" kern="0" dirty="0"/>
              <a:t>②</a:t>
            </a:r>
            <a:r>
              <a:rPr lang="zh-CN" altLang="en-US" kern="0" dirty="0" smtClean="0"/>
              <a:t>计算机</a:t>
            </a:r>
            <a:r>
              <a:rPr lang="zh-CN" altLang="en-US" kern="0" dirty="0"/>
              <a:t>比</a:t>
            </a:r>
            <a:r>
              <a:rPr lang="zh-CN" altLang="en-US" kern="0" dirty="0" smtClean="0"/>
              <a:t>较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与玩家猜数的大小；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kern="0" dirty="0"/>
              <a:t>	</a:t>
            </a:r>
            <a:r>
              <a:rPr lang="zh-CN" altLang="en-US" kern="0" dirty="0"/>
              <a:t> </a:t>
            </a:r>
            <a:r>
              <a:rPr lang="zh-CN" altLang="en-US" kern="0" dirty="0" smtClean="0"/>
              <a:t>    </a:t>
            </a:r>
            <a:r>
              <a:rPr lang="zh-CN" altLang="en-US" kern="0" dirty="0"/>
              <a:t>③</a:t>
            </a:r>
            <a:r>
              <a:rPr lang="zh-CN" altLang="en-US" kern="0" dirty="0" smtClean="0"/>
              <a:t>猜中结束，猜不中</a:t>
            </a:r>
            <a:r>
              <a:rPr lang="zh-CN" altLang="en-US" kern="0" dirty="0"/>
              <a:t>提示大</a:t>
            </a:r>
            <a:r>
              <a:rPr lang="zh-CN" altLang="en-US" kern="0" dirty="0" smtClean="0"/>
              <a:t>小</a:t>
            </a:r>
            <a:r>
              <a:rPr lang="en-US" altLang="zh-CN" kern="0" dirty="0" smtClean="0"/>
              <a:t>,</a:t>
            </a:r>
            <a:r>
              <a:rPr lang="zh-CN" altLang="en-US" kern="0" dirty="0" smtClean="0"/>
              <a:t> 然</a:t>
            </a:r>
            <a:r>
              <a:rPr lang="zh-CN" altLang="en-US" kern="0" dirty="0"/>
              <a:t>后</a:t>
            </a:r>
            <a:r>
              <a:rPr lang="zh-CN" altLang="en-US" kern="0" dirty="0" smtClean="0"/>
              <a:t>继续</a:t>
            </a:r>
            <a:r>
              <a:rPr lang="zh-CN" altLang="en-US" kern="0" dirty="0"/>
              <a:t>。</a:t>
            </a:r>
            <a:r>
              <a:rPr lang="zh-CN" altLang="en-US" kern="0" dirty="0" smtClean="0"/>
              <a:t/>
            </a:r>
            <a:br>
              <a:rPr lang="zh-CN" altLang="en-US" kern="0" dirty="0" smtClean="0"/>
            </a:b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449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7"/>
          <p:cNvSpPr>
            <a:spLocks noChangeArrowheads="1"/>
          </p:cNvSpPr>
          <p:nvPr/>
        </p:nvSpPr>
        <p:spPr bwMode="auto">
          <a:xfrm>
            <a:off x="1525165" y="6458073"/>
            <a:ext cx="1418717" cy="357633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87"/>
          <p:cNvSpPr>
            <a:spLocks noChangeArrowheads="1"/>
          </p:cNvSpPr>
          <p:nvPr/>
        </p:nvSpPr>
        <p:spPr bwMode="auto">
          <a:xfrm>
            <a:off x="1463083" y="188640"/>
            <a:ext cx="1537902" cy="417490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17"/>
          <p:cNvSpPr>
            <a:spLocks noChangeArrowheads="1"/>
          </p:cNvSpPr>
          <p:nvPr/>
        </p:nvSpPr>
        <p:spPr bwMode="auto">
          <a:xfrm>
            <a:off x="1201151" y="1670926"/>
            <a:ext cx="2061766" cy="477457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玩家输入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" name="直接箭头连接符 56"/>
          <p:cNvCxnSpPr>
            <a:stCxn id="103" idx="2"/>
          </p:cNvCxnSpPr>
          <p:nvPr/>
        </p:nvCxnSpPr>
        <p:spPr bwMode="auto">
          <a:xfrm>
            <a:off x="2232034" y="606130"/>
            <a:ext cx="0" cy="285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56"/>
          <p:cNvCxnSpPr/>
          <p:nvPr/>
        </p:nvCxnSpPr>
        <p:spPr bwMode="auto">
          <a:xfrm>
            <a:off x="2232034" y="1320698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201151" y="898292"/>
            <a:ext cx="2061766" cy="4224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679326" y="2991641"/>
            <a:ext cx="698879" cy="506781"/>
            <a:chOff x="1973580" y="3717032"/>
            <a:chExt cx="698879" cy="506781"/>
          </a:xfrm>
        </p:grpSpPr>
        <p:sp>
          <p:nvSpPr>
            <p:cNvPr id="114" name="Text Box 63"/>
            <p:cNvSpPr txBox="1">
              <a:spLocks noChangeArrowheads="1"/>
            </p:cNvSpPr>
            <p:nvPr/>
          </p:nvSpPr>
          <p:spPr bwMode="auto">
            <a:xfrm>
              <a:off x="1973580" y="371703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直接箭头连接符 56"/>
            <p:cNvCxnSpPr/>
            <p:nvPr/>
          </p:nvCxnSpPr>
          <p:spPr bwMode="auto">
            <a:xfrm>
              <a:off x="2520569" y="3813810"/>
              <a:ext cx="0" cy="387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6" name="AutoShape 115"/>
          <p:cNvSpPr>
            <a:spLocks noChangeArrowheads="1"/>
          </p:cNvSpPr>
          <p:nvPr/>
        </p:nvSpPr>
        <p:spPr bwMode="auto">
          <a:xfrm>
            <a:off x="1134520" y="3458538"/>
            <a:ext cx="2172409" cy="610619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B</a:t>
            </a:r>
            <a:r>
              <a:rPr lang="el-GR" altLang="zh-CN" sz="2400" b="1" dirty="0" smtClean="0"/>
              <a:t> </a:t>
            </a:r>
            <a:r>
              <a:rPr lang="en-US" altLang="zh-CN" sz="2400" b="1" dirty="0"/>
              <a:t>&gt;A?</a:t>
            </a:r>
          </a:p>
        </p:txBody>
      </p:sp>
      <p:sp>
        <p:nvSpPr>
          <p:cNvPr id="117" name="AutoShape 115"/>
          <p:cNvSpPr>
            <a:spLocks noChangeArrowheads="1"/>
          </p:cNvSpPr>
          <p:nvPr/>
        </p:nvSpPr>
        <p:spPr bwMode="auto">
          <a:xfrm>
            <a:off x="1067525" y="2502340"/>
            <a:ext cx="2306398" cy="576064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 smtClean="0"/>
              <a:t>B</a:t>
            </a:r>
            <a:r>
              <a:rPr lang="el-GR" altLang="zh-CN" sz="2400" b="1" dirty="0" smtClean="0"/>
              <a:t> </a:t>
            </a:r>
            <a:r>
              <a:rPr lang="en-US" altLang="zh-CN" sz="2400" b="1" dirty="0"/>
              <a:t>&lt;A?</a:t>
            </a:r>
          </a:p>
        </p:txBody>
      </p:sp>
      <p:sp>
        <p:nvSpPr>
          <p:cNvPr id="121" name="AutoShape 117"/>
          <p:cNvSpPr>
            <a:spLocks noChangeArrowheads="1"/>
          </p:cNvSpPr>
          <p:nvPr/>
        </p:nvSpPr>
        <p:spPr bwMode="auto">
          <a:xfrm>
            <a:off x="3661581" y="2521647"/>
            <a:ext cx="1063223" cy="537449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>
                <a:latin typeface="微软雅黑" pitchFamily="34" charset="-122"/>
                <a:ea typeface="微软雅黑" pitchFamily="34" charset="-122"/>
              </a:rPr>
              <a:t>小</a:t>
            </a:r>
          </a:p>
        </p:txBody>
      </p:sp>
      <p:cxnSp>
        <p:nvCxnSpPr>
          <p:cNvPr id="125" name="直接箭头连接符 56"/>
          <p:cNvCxnSpPr/>
          <p:nvPr/>
        </p:nvCxnSpPr>
        <p:spPr bwMode="auto">
          <a:xfrm>
            <a:off x="2228450" y="2159332"/>
            <a:ext cx="0" cy="3875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AutoShape 117"/>
          <p:cNvSpPr>
            <a:spLocks noChangeArrowheads="1"/>
          </p:cNvSpPr>
          <p:nvPr/>
        </p:nvSpPr>
        <p:spPr bwMode="auto">
          <a:xfrm>
            <a:off x="3670965" y="3531709"/>
            <a:ext cx="998290" cy="502330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大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204948" y="3774307"/>
            <a:ext cx="577586" cy="506781"/>
            <a:chOff x="-2028069" y="3992671"/>
            <a:chExt cx="698879" cy="506781"/>
          </a:xfrm>
        </p:grpSpPr>
        <p:sp>
          <p:nvSpPr>
            <p:cNvPr id="131" name="Text Box 63"/>
            <p:cNvSpPr txBox="1">
              <a:spLocks noChangeArrowheads="1"/>
            </p:cNvSpPr>
            <p:nvPr/>
          </p:nvSpPr>
          <p:spPr bwMode="auto">
            <a:xfrm>
              <a:off x="-2028069" y="3992671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" name="直接箭头连接符 56"/>
            <p:cNvCxnSpPr/>
            <p:nvPr/>
          </p:nvCxnSpPr>
          <p:spPr bwMode="auto">
            <a:xfrm>
              <a:off x="-1918399" y="4007605"/>
              <a:ext cx="5892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34" name="Group 3133"/>
          <p:cNvGrpSpPr/>
          <p:nvPr/>
        </p:nvGrpSpPr>
        <p:grpSpPr>
          <a:xfrm>
            <a:off x="272085" y="1490191"/>
            <a:ext cx="1939881" cy="3482149"/>
            <a:chOff x="822902" y="1646672"/>
            <a:chExt cx="1939881" cy="3482149"/>
          </a:xfrm>
        </p:grpSpPr>
        <p:cxnSp>
          <p:nvCxnSpPr>
            <p:cNvPr id="109" name="Straight Connector 108"/>
            <p:cNvCxnSpPr/>
            <p:nvPr/>
          </p:nvCxnSpPr>
          <p:spPr bwMode="auto">
            <a:xfrm>
              <a:off x="822902" y="1646672"/>
              <a:ext cx="12477" cy="34424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Text Box 63"/>
            <p:cNvSpPr txBox="1">
              <a:spLocks noChangeArrowheads="1"/>
            </p:cNvSpPr>
            <p:nvPr/>
          </p:nvSpPr>
          <p:spPr bwMode="auto">
            <a:xfrm>
              <a:off x="908362" y="4669126"/>
              <a:ext cx="698879" cy="419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 bwMode="auto">
            <a:xfrm flipH="1">
              <a:off x="857575" y="5108471"/>
              <a:ext cx="869801" cy="203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Arrow Connector 137"/>
            <p:cNvCxnSpPr/>
            <p:nvPr/>
          </p:nvCxnSpPr>
          <p:spPr bwMode="auto">
            <a:xfrm flipV="1">
              <a:off x="822902" y="1646672"/>
              <a:ext cx="1939881" cy="77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6" name="Group 3125"/>
          <p:cNvGrpSpPr/>
          <p:nvPr/>
        </p:nvGrpSpPr>
        <p:grpSpPr>
          <a:xfrm>
            <a:off x="3249518" y="2268256"/>
            <a:ext cx="698879" cy="525419"/>
            <a:chOff x="3800335" y="2424737"/>
            <a:chExt cx="698879" cy="525419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3800335" y="242473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T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9" name="直接箭头连接符 56"/>
            <p:cNvCxnSpPr/>
            <p:nvPr/>
          </p:nvCxnSpPr>
          <p:spPr bwMode="auto">
            <a:xfrm>
              <a:off x="3924951" y="2950156"/>
              <a:ext cx="3781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8" name="AutoShape 115"/>
          <p:cNvSpPr>
            <a:spLocks noChangeArrowheads="1"/>
          </p:cNvSpPr>
          <p:nvPr/>
        </p:nvSpPr>
        <p:spPr bwMode="auto">
          <a:xfrm>
            <a:off x="1141886" y="4601501"/>
            <a:ext cx="2172409" cy="700978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not(A</a:t>
            </a:r>
            <a:r>
              <a:rPr lang="el-GR" altLang="zh-CN" sz="2000" b="1" dirty="0" smtClean="0"/>
              <a:t> </a:t>
            </a:r>
            <a:r>
              <a:rPr lang="en-US" altLang="zh-CN" sz="2000" b="1" dirty="0" smtClean="0"/>
              <a:t>==B)?</a:t>
            </a:r>
            <a:endParaRPr lang="en-US" altLang="zh-CN" sz="2000" b="1" dirty="0"/>
          </a:p>
        </p:txBody>
      </p:sp>
      <p:grpSp>
        <p:nvGrpSpPr>
          <p:cNvPr id="3112" name="Group 3111"/>
          <p:cNvGrpSpPr/>
          <p:nvPr/>
        </p:nvGrpSpPr>
        <p:grpSpPr>
          <a:xfrm>
            <a:off x="1704028" y="3978834"/>
            <a:ext cx="566762" cy="650090"/>
            <a:chOff x="5998238" y="3849367"/>
            <a:chExt cx="566762" cy="650090"/>
          </a:xfrm>
        </p:grpSpPr>
        <p:cxnSp>
          <p:nvCxnSpPr>
            <p:cNvPr id="135" name="直接箭头连接符 56"/>
            <p:cNvCxnSpPr/>
            <p:nvPr/>
          </p:nvCxnSpPr>
          <p:spPr bwMode="auto">
            <a:xfrm flipH="1">
              <a:off x="6558567" y="3967113"/>
              <a:ext cx="6433" cy="5323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Text Box 63"/>
            <p:cNvSpPr txBox="1">
              <a:spLocks noChangeArrowheads="1"/>
            </p:cNvSpPr>
            <p:nvPr/>
          </p:nvSpPr>
          <p:spPr bwMode="auto">
            <a:xfrm>
              <a:off x="5998238" y="3849367"/>
              <a:ext cx="530496" cy="61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234524" y="5258454"/>
            <a:ext cx="563546" cy="475125"/>
            <a:chOff x="6528734" y="3894565"/>
            <a:chExt cx="563546" cy="532261"/>
          </a:xfrm>
        </p:grpSpPr>
        <p:cxnSp>
          <p:nvCxnSpPr>
            <p:cNvPr id="155" name="直接箭头连接符 56"/>
            <p:cNvCxnSpPr/>
            <p:nvPr/>
          </p:nvCxnSpPr>
          <p:spPr bwMode="auto">
            <a:xfrm>
              <a:off x="6528734" y="3939690"/>
              <a:ext cx="0" cy="487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Text Box 63"/>
            <p:cNvSpPr txBox="1">
              <a:spLocks noChangeArrowheads="1"/>
            </p:cNvSpPr>
            <p:nvPr/>
          </p:nvSpPr>
          <p:spPr bwMode="auto">
            <a:xfrm>
              <a:off x="6561784" y="3894565"/>
              <a:ext cx="530496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33" name="Group 3132"/>
          <p:cNvGrpSpPr/>
          <p:nvPr/>
        </p:nvGrpSpPr>
        <p:grpSpPr>
          <a:xfrm>
            <a:off x="2262142" y="3774307"/>
            <a:ext cx="2741906" cy="588445"/>
            <a:chOff x="2812959" y="3930788"/>
            <a:chExt cx="2741906" cy="588445"/>
          </a:xfrm>
        </p:grpSpPr>
        <p:cxnSp>
          <p:nvCxnSpPr>
            <p:cNvPr id="124" name="Straight Connector 123"/>
            <p:cNvCxnSpPr/>
            <p:nvPr/>
          </p:nvCxnSpPr>
          <p:spPr bwMode="auto">
            <a:xfrm flipH="1">
              <a:off x="5543553" y="3930788"/>
              <a:ext cx="5656" cy="583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直接箭头连接符 56"/>
            <p:cNvCxnSpPr/>
            <p:nvPr/>
          </p:nvCxnSpPr>
          <p:spPr bwMode="auto">
            <a:xfrm flipH="1" flipV="1">
              <a:off x="2812959" y="4482377"/>
              <a:ext cx="2741906" cy="36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 flipV="1">
              <a:off x="5118345" y="3949908"/>
              <a:ext cx="396439" cy="6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31" name="Group 3130"/>
          <p:cNvGrpSpPr/>
          <p:nvPr/>
        </p:nvGrpSpPr>
        <p:grpSpPr>
          <a:xfrm>
            <a:off x="2290424" y="2769581"/>
            <a:ext cx="2713624" cy="607759"/>
            <a:chOff x="2841241" y="2926062"/>
            <a:chExt cx="2713624" cy="607759"/>
          </a:xfrm>
        </p:grpSpPr>
        <p:cxnSp>
          <p:nvCxnSpPr>
            <p:cNvPr id="108" name="Straight Connector 107"/>
            <p:cNvCxnSpPr/>
            <p:nvPr/>
          </p:nvCxnSpPr>
          <p:spPr bwMode="auto">
            <a:xfrm flipH="1">
              <a:off x="5182169" y="2926062"/>
              <a:ext cx="3642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168"/>
            <p:cNvCxnSpPr/>
            <p:nvPr/>
          </p:nvCxnSpPr>
          <p:spPr bwMode="auto">
            <a:xfrm flipH="1">
              <a:off x="5549209" y="2950156"/>
              <a:ext cx="5656" cy="5836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箭头连接符 56"/>
            <p:cNvCxnSpPr/>
            <p:nvPr/>
          </p:nvCxnSpPr>
          <p:spPr bwMode="auto">
            <a:xfrm flipH="1" flipV="1">
              <a:off x="2841241" y="3489364"/>
              <a:ext cx="2707968" cy="36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" name="AutoShape 117"/>
          <p:cNvSpPr>
            <a:spLocks noChangeArrowheads="1"/>
          </p:cNvSpPr>
          <p:nvPr/>
        </p:nvSpPr>
        <p:spPr bwMode="auto">
          <a:xfrm>
            <a:off x="1691680" y="5757467"/>
            <a:ext cx="1098119" cy="502330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i="1" dirty="0">
                <a:latin typeface="微软雅黑" pitchFamily="34" charset="-122"/>
                <a:ea typeface="微软雅黑" pitchFamily="34" charset="-122"/>
              </a:rPr>
              <a:t>猜中</a:t>
            </a:r>
          </a:p>
        </p:txBody>
      </p:sp>
      <p:cxnSp>
        <p:nvCxnSpPr>
          <p:cNvPr id="185" name="直接箭头连接符 56"/>
          <p:cNvCxnSpPr>
            <a:stCxn id="184" idx="4"/>
            <a:endCxn id="7" idx="0"/>
          </p:cNvCxnSpPr>
          <p:nvPr/>
        </p:nvCxnSpPr>
        <p:spPr bwMode="auto">
          <a:xfrm flipH="1">
            <a:off x="2234524" y="6259797"/>
            <a:ext cx="6216" cy="1982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68"/>
          <p:cNvSpPr/>
          <p:nvPr/>
        </p:nvSpPr>
        <p:spPr>
          <a:xfrm>
            <a:off x="4724804" y="1144981"/>
            <a:ext cx="4320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altLang="zh-CN" sz="2400" b="1" dirty="0"/>
              <a:t> random</a:t>
            </a:r>
          </a:p>
          <a:p>
            <a:r>
              <a:rPr lang="en-US" altLang="zh-CN" sz="2400" b="1" dirty="0" smtClean="0"/>
              <a:t>A=</a:t>
            </a:r>
            <a:r>
              <a:rPr lang="en-US" altLang="zh-CN" sz="2400" b="1" dirty="0" err="1" smtClean="0"/>
              <a:t>random.randint</a:t>
            </a:r>
            <a:r>
              <a:rPr lang="en-US" altLang="zh-CN" sz="2400" b="1" dirty="0" smtClean="0"/>
              <a:t>(1,101</a:t>
            </a:r>
            <a:r>
              <a:rPr lang="en-US" altLang="zh-CN" sz="2400" b="1" dirty="0"/>
              <a:t>)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while True:</a:t>
            </a:r>
          </a:p>
          <a:p>
            <a:pPr lvl="1"/>
            <a:r>
              <a:rPr lang="en-US" altLang="zh-CN" sz="2400" b="1" dirty="0" err="1"/>
              <a:t>iPlayer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raw_input</a:t>
            </a:r>
            <a:r>
              <a:rPr lang="en-US" altLang="zh-CN" sz="2400" b="1" dirty="0"/>
              <a:t>("Guess number</a:t>
            </a:r>
            <a:r>
              <a:rPr lang="en-US" altLang="zh-CN" sz="2400" b="1" dirty="0" smtClean="0"/>
              <a:t>&gt;&gt;&gt;"))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if </a:t>
            </a:r>
            <a:r>
              <a:rPr lang="en-US" altLang="zh-CN" sz="2400" b="1" dirty="0" err="1"/>
              <a:t>iPlayer</a:t>
            </a:r>
            <a:r>
              <a:rPr lang="en-US" altLang="zh-CN" sz="2400" b="1" dirty="0"/>
              <a:t>&lt;A:</a:t>
            </a:r>
          </a:p>
          <a:p>
            <a:pPr lvl="1"/>
            <a:r>
              <a:rPr lang="en-US" altLang="zh-CN" sz="2400" b="1" dirty="0" smtClean="0"/>
              <a:t>	print </a:t>
            </a:r>
            <a:r>
              <a:rPr lang="en-US" altLang="zh-CN" sz="2400" b="1" dirty="0"/>
              <a:t>"too low"</a:t>
            </a:r>
          </a:p>
          <a:p>
            <a:pPr lvl="1"/>
            <a:r>
              <a:rPr lang="en-US" altLang="zh-CN" sz="2400" b="1" dirty="0" err="1" smtClean="0"/>
              <a:t>elif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iPlayer</a:t>
            </a:r>
            <a:r>
              <a:rPr lang="en-US" altLang="zh-CN" sz="2400" b="1" dirty="0"/>
              <a:t>&gt;A:</a:t>
            </a:r>
          </a:p>
          <a:p>
            <a:pPr lvl="1"/>
            <a:r>
              <a:rPr lang="en-US" altLang="zh-CN" sz="2400" b="1" dirty="0" smtClean="0"/>
              <a:t>	print </a:t>
            </a:r>
            <a:r>
              <a:rPr lang="en-US" altLang="zh-CN" sz="2400" b="1" dirty="0"/>
              <a:t>"too high"</a:t>
            </a:r>
          </a:p>
          <a:p>
            <a:pPr lvl="1"/>
            <a:r>
              <a:rPr lang="en-US" altLang="zh-CN" sz="2400" b="1" dirty="0" smtClean="0"/>
              <a:t>else:</a:t>
            </a:r>
            <a:endParaRPr lang="en-US" altLang="zh-CN" sz="2400" b="1" dirty="0"/>
          </a:p>
          <a:p>
            <a:pPr lvl="1"/>
            <a:r>
              <a:rPr lang="en-US" altLang="zh-CN" sz="2400" b="1" dirty="0" smtClean="0"/>
              <a:t>	print </a:t>
            </a:r>
            <a:r>
              <a:rPr lang="en-US" altLang="zh-CN" sz="2400" b="1" dirty="0"/>
              <a:t>"bingo!! guess number </a:t>
            </a:r>
            <a:r>
              <a:rPr lang="en-US" altLang="zh-CN" sz="2400" b="1" dirty="0" err="1"/>
              <a:t>is",A</a:t>
            </a:r>
            <a:endParaRPr lang="en-US" altLang="zh-CN" sz="2400" b="1" dirty="0"/>
          </a:p>
          <a:p>
            <a:pPr lvl="1"/>
            <a:r>
              <a:rPr lang="en-US" altLang="zh-CN" sz="2400" b="1" dirty="0" smtClean="0"/>
              <a:t>	break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98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3" grpId="0" animBg="1"/>
      <p:bldP spid="104" grpId="0" animBg="1"/>
      <p:bldP spid="112" grpId="0" animBg="1"/>
      <p:bldP spid="116" grpId="0" animBg="1"/>
      <p:bldP spid="117" grpId="0" animBg="1"/>
      <p:bldP spid="121" grpId="0" animBg="1"/>
      <p:bldP spid="129" grpId="0" animBg="1"/>
      <p:bldP spid="148" grpId="0" animBg="1"/>
      <p:bldP spid="1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回顾上一节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  <a:endParaRPr lang="en-US" altLang="zh-CN" dirty="0" smtClean="0"/>
          </a:p>
          <a:p>
            <a:r>
              <a:rPr lang="zh-CN" altLang="en-US" dirty="0" smtClean="0"/>
              <a:t>流程图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)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素数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素数</a:t>
            </a:r>
            <a:r>
              <a:rPr lang="zh-CN" altLang="en-US" b="0" dirty="0" smtClean="0"/>
              <a:t>（质数）</a:t>
            </a:r>
            <a:endParaRPr lang="en-US" b="0" dirty="0" smtClean="0"/>
          </a:p>
          <a:p>
            <a:pPr lvl="1"/>
            <a:r>
              <a:rPr lang="zh-TW" altLang="en-US" dirty="0"/>
              <a:t>一个大于</a:t>
            </a:r>
            <a:r>
              <a:rPr lang="en-US" altLang="zh-TW" dirty="0"/>
              <a:t>1</a:t>
            </a:r>
            <a:r>
              <a:rPr lang="zh-TW" altLang="en-US" dirty="0"/>
              <a:t>的自然数，除了</a:t>
            </a:r>
            <a:r>
              <a:rPr lang="en-US" altLang="zh-TW" dirty="0"/>
              <a:t>1</a:t>
            </a:r>
            <a:r>
              <a:rPr lang="zh-TW" altLang="en-US" dirty="0"/>
              <a:t>和它本身外，不能被其他自然数</a:t>
            </a:r>
            <a:r>
              <a:rPr lang="zh-TW" altLang="en-US" dirty="0" smtClean="0"/>
              <a:t>整除；否则称为合数</a:t>
            </a:r>
            <a:endParaRPr lang="en-US" dirty="0"/>
          </a:p>
        </p:txBody>
      </p:sp>
      <p:pic>
        <p:nvPicPr>
          <p:cNvPr id="5" name="Picture 4" descr="Screen Shot 2014-10-06 at 12.4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4877397" cy="19442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067362" y="2708920"/>
            <a:ext cx="1434575" cy="504056"/>
          </a:xfrm>
          <a:prstGeom prst="wedgeRoundRectCallout">
            <a:avLst>
              <a:gd name="adj1" fmla="val -69895"/>
              <a:gd name="adj2" fmla="val 89279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/>
                <a:ea typeface="微软雅黑"/>
                <a:cs typeface="微软雅黑"/>
              </a:rPr>
              <a:t>能更快么？</a:t>
            </a:r>
          </a:p>
        </p:txBody>
      </p:sp>
    </p:spTree>
    <p:extLst>
      <p:ext uri="{BB962C8B-B14F-4D97-AF65-F5344CB8AC3E}">
        <p14:creationId xmlns:p14="http://schemas.microsoft.com/office/powerpoint/2010/main" val="38924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前</a:t>
            </a:r>
            <a:r>
              <a:rPr lang="zh-CN" altLang="en-US" dirty="0" smtClean="0"/>
              <a:t> </a:t>
            </a:r>
            <a:r>
              <a:rPr lang="en-US" dirty="0" smtClean="0"/>
              <a:t>50</a:t>
            </a:r>
            <a:r>
              <a:rPr lang="zh-CN" altLang="en-US" dirty="0" smtClean="0"/>
              <a:t> </a:t>
            </a:r>
            <a:r>
              <a:rPr lang="en-US" dirty="0" smtClean="0"/>
              <a:t>个素数</a:t>
            </a:r>
            <a:endParaRPr lang="en-US" dirty="0"/>
          </a:p>
        </p:txBody>
      </p:sp>
      <p:pic>
        <p:nvPicPr>
          <p:cNvPr id="4" name="Picture 7" descr="http://lb064.k12.sd.us/images/PrimeNumbersHundredsChar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6" t="4726" r="15736" b="4974"/>
          <a:stretch>
            <a:fillRect/>
          </a:stretch>
        </p:blipFill>
        <p:spPr bwMode="auto">
          <a:xfrm>
            <a:off x="395536" y="2060848"/>
            <a:ext cx="3204696" cy="31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4-10-06 at 12.56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04864"/>
            <a:ext cx="515315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回文数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一个正数如果顺着和反过来都是一样的（如</a:t>
            </a:r>
            <a:r>
              <a:rPr lang="en-US" altLang="zh-TW" b="0" dirty="0"/>
              <a:t>13431</a:t>
            </a:r>
            <a:r>
              <a:rPr lang="zh-TW" altLang="en-US" b="0" dirty="0"/>
              <a:t>，反过来也是</a:t>
            </a:r>
            <a:r>
              <a:rPr lang="en-US" altLang="zh-TW" b="0" dirty="0"/>
              <a:t>13431</a:t>
            </a:r>
            <a:r>
              <a:rPr lang="zh-TW" altLang="en-US" b="0" dirty="0"/>
              <a:t>），就称为</a:t>
            </a:r>
            <a:r>
              <a:rPr lang="zh-TW" altLang="en-US" b="0" dirty="0" smtClean="0"/>
              <a:t>回文数</a:t>
            </a:r>
            <a:endParaRPr lang="en-US" altLang="zh-TW" b="0" dirty="0"/>
          </a:p>
          <a:p>
            <a:r>
              <a:rPr lang="zh-CN" altLang="en-US" b="0" dirty="0" smtClean="0"/>
              <a:t>判断一个数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num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是否为回文数</a:t>
            </a:r>
            <a:endParaRPr lang="en-US" altLang="zh-CN" b="0" dirty="0" smtClean="0"/>
          </a:p>
          <a:p>
            <a:r>
              <a:rPr lang="zh-CN" altLang="en-US" b="0" dirty="0" smtClean="0"/>
              <a:t>算法</a:t>
            </a:r>
            <a:endParaRPr lang="en-US" altLang="zh-CN" b="0" dirty="0" smtClean="0"/>
          </a:p>
          <a:p>
            <a:pPr lvl="1"/>
            <a:r>
              <a:rPr lang="en-US" altLang="en-US" dirty="0" smtClean="0"/>
              <a:t>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的逆序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'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'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为回文数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非回文数</a:t>
            </a:r>
            <a:endParaRPr lang="en-US" altLang="zh-CN" dirty="0" smtClean="0"/>
          </a:p>
        </p:txBody>
      </p:sp>
      <p:pic>
        <p:nvPicPr>
          <p:cNvPr id="5" name="Picture 4" descr="Screen Shot 2014-10-06 at 3.2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4478"/>
            <a:ext cx="4536504" cy="2171502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 bwMode="auto">
          <a:xfrm>
            <a:off x="5868144" y="4365104"/>
            <a:ext cx="2971056" cy="2370876"/>
          </a:xfrm>
          <a:prstGeom prst="irregularSeal1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/>
                <a:ea typeface="微软雅黑"/>
                <a:cs typeface="微软雅黑"/>
              </a:rPr>
              <a:t>如何判断一个数是否为回文素数？</a:t>
            </a:r>
          </a:p>
        </p:txBody>
      </p:sp>
    </p:spTree>
    <p:extLst>
      <p:ext uri="{BB962C8B-B14F-4D97-AF65-F5344CB8AC3E}">
        <p14:creationId xmlns:p14="http://schemas.microsoft.com/office/powerpoint/2010/main" val="3208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算法和程序开发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什么是算法（Algorithm</a:t>
            </a:r>
            <a:r>
              <a:rPr lang="en-US" b="0" dirty="0" smtClean="0"/>
              <a:t>）</a:t>
            </a:r>
          </a:p>
          <a:p>
            <a:pPr lvl="1"/>
            <a:r>
              <a:rPr lang="zh-CN" altLang="en-US" dirty="0" smtClean="0"/>
              <a:t>计算或者解决问题时所遵循的过</a:t>
            </a:r>
            <a:r>
              <a:rPr lang="zh-CN" altLang="en-US" dirty="0"/>
              <a:t>程</a:t>
            </a:r>
            <a:r>
              <a:rPr lang="zh-CN" altLang="en-US" dirty="0" smtClean="0"/>
              <a:t>或者一系列规则</a:t>
            </a:r>
            <a:endParaRPr lang="en-US" altLang="zh-CN" dirty="0" smtClean="0"/>
          </a:p>
          <a:p>
            <a:r>
              <a:rPr lang="zh-CN" altLang="en-US" b="0" dirty="0" smtClean="0"/>
              <a:t>例如：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菜谱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10-06 at 4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132856"/>
            <a:ext cx="435895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算法和程序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算法描述如何解决问题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关注通用方法</a:t>
            </a:r>
            <a:endParaRPr lang="en-US" altLang="zh-CN" dirty="0" smtClean="0"/>
          </a:p>
          <a:p>
            <a:r>
              <a:rPr lang="zh-CN" altLang="en-US" b="0" dirty="0" smtClean="0"/>
              <a:t>程序是用特定编程语言实现算法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需要考虑实现的细节</a:t>
            </a:r>
            <a:endParaRPr lang="en-US" altLang="zh-CN" dirty="0" smtClean="0"/>
          </a:p>
          <a:p>
            <a:r>
              <a:rPr lang="zh-CN" altLang="en-US" b="0" dirty="0" smtClean="0"/>
              <a:t>什么是好的算法？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正确及鲁棒（</a:t>
            </a:r>
            <a:r>
              <a:rPr lang="en-US" altLang="zh-CN" dirty="0" smtClean="0"/>
              <a:t>robustness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细节描述适当</a:t>
            </a:r>
          </a:p>
          <a:p>
            <a:pPr lvl="1"/>
            <a:r>
              <a:rPr lang="en-US" altLang="en-US" dirty="0" smtClean="0"/>
              <a:t>高效</a:t>
            </a:r>
          </a:p>
          <a:p>
            <a:pPr lvl="1"/>
            <a:r>
              <a:rPr lang="zh-CN" altLang="en-US" dirty="0" smtClean="0"/>
              <a:t>行为明确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具有一定的通用性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0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什么是好的程序？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可读性</a:t>
            </a:r>
          </a:p>
          <a:p>
            <a:pPr lvl="1"/>
            <a:r>
              <a:rPr lang="en-US" i="1" dirty="0"/>
              <a:t>Programs must be written for people to read,</a:t>
            </a:r>
            <a:r>
              <a:rPr lang="zh-CN" altLang="en-US" i="1" dirty="0"/>
              <a:t> </a:t>
            </a:r>
            <a:r>
              <a:rPr lang="en-US" i="1" dirty="0"/>
              <a:t>and only incidentally for machines to execute.</a:t>
            </a:r>
            <a:r>
              <a:rPr lang="zh-CN" altLang="en-US" i="1" dirty="0"/>
              <a:t> </a:t>
            </a:r>
            <a:endParaRPr lang="en-US" altLang="zh-CN" i="1" dirty="0" smtClean="0"/>
          </a:p>
          <a:p>
            <a:pPr marL="457200" lvl="1" indent="0" algn="r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dirty="0"/>
              <a:t>Abelson &amp; </a:t>
            </a:r>
            <a:r>
              <a:rPr lang="en-US" dirty="0" err="1"/>
              <a:t>Sussman</a:t>
            </a:r>
            <a:endParaRPr lang="en-US" dirty="0"/>
          </a:p>
          <a:p>
            <a:r>
              <a:rPr lang="en-US" b="0" dirty="0" err="1" smtClean="0"/>
              <a:t>鲁棒性（Robustness</a:t>
            </a:r>
            <a:r>
              <a:rPr lang="en-US" b="0" dirty="0" smtClean="0"/>
              <a:t>）</a:t>
            </a:r>
          </a:p>
          <a:p>
            <a:pPr lvl="1"/>
            <a:r>
              <a:rPr lang="zh-CN" altLang="en-US" dirty="0" smtClean="0"/>
              <a:t>能够处理异常情况</a:t>
            </a:r>
            <a:endParaRPr lang="en-US" dirty="0" smtClean="0"/>
          </a:p>
          <a:p>
            <a:r>
              <a:rPr lang="zh-CN" altLang="en-US" b="0" dirty="0" smtClean="0"/>
              <a:t>正确性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很难保证</a:t>
            </a:r>
            <a:endParaRPr lang="en-US" altLang="zh-CN" dirty="0"/>
          </a:p>
          <a:p>
            <a:pPr lvl="1"/>
            <a:r>
              <a:rPr lang="zh-CN" altLang="en-US" dirty="0" smtClean="0"/>
              <a:t>充分的测试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如何提高程序可读性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好的命名：变量名、函数名</a:t>
            </a:r>
            <a:endParaRPr lang="en-US" altLang="zh-CN" sz="2400" b="0" dirty="0" smtClean="0"/>
          </a:p>
          <a:p>
            <a:endParaRPr lang="en-US" altLang="zh-CN" sz="2400" b="0" dirty="0"/>
          </a:p>
          <a:p>
            <a:endParaRPr lang="en-US" altLang="zh-CN" sz="2400" b="0" dirty="0" smtClean="0"/>
          </a:p>
          <a:p>
            <a:endParaRPr lang="en-US" altLang="zh-CN" sz="2400" b="0" dirty="0"/>
          </a:p>
          <a:p>
            <a:endParaRPr lang="en-US" altLang="zh-CN" sz="2400" b="0" dirty="0" smtClean="0"/>
          </a:p>
          <a:p>
            <a:endParaRPr lang="en-US" altLang="zh-CN" sz="2400" b="0" dirty="0"/>
          </a:p>
          <a:p>
            <a:r>
              <a:rPr lang="zh-CN" altLang="en-US" sz="2400" b="0" dirty="0" smtClean="0"/>
              <a:t>适当的注释（</a:t>
            </a:r>
            <a:r>
              <a:rPr lang="en-US" altLang="zh-CN" sz="2400" b="0" dirty="0" smtClean="0"/>
              <a:t>Comments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  <a:p>
            <a:pPr lvl="1"/>
            <a:r>
              <a:rPr lang="en-US" altLang="en-US" sz="2000" dirty="0" smtClean="0"/>
              <a:t>难</a:t>
            </a:r>
            <a:r>
              <a:rPr lang="zh-CN" altLang="en-US" sz="2000" dirty="0" smtClean="0"/>
              <a:t>写的地方也会难读，增加一个注释</a:t>
            </a:r>
            <a:endParaRPr lang="en-US" altLang="zh-CN" sz="2000" dirty="0" smtClean="0"/>
          </a:p>
          <a:p>
            <a:r>
              <a:rPr lang="zh-CN" altLang="en-US" sz="2400" b="0" dirty="0" smtClean="0"/>
              <a:t>恰当的输入、输出提示</a:t>
            </a:r>
            <a:endParaRPr lang="en-US" altLang="zh-CN" sz="2400" b="0" dirty="0" smtClean="0"/>
          </a:p>
          <a:p>
            <a:r>
              <a:rPr lang="en-US" sz="2400" b="0" dirty="0"/>
              <a:t>Google Style Guide for </a:t>
            </a:r>
            <a:r>
              <a:rPr lang="en-US" sz="2400" b="0" dirty="0" smtClean="0"/>
              <a:t>Python</a:t>
            </a:r>
          </a:p>
          <a:p>
            <a:pPr lvl="1"/>
            <a:r>
              <a:rPr lang="en-US" sz="1800" dirty="0">
                <a:hlinkClick r:id="rId2"/>
              </a:rPr>
              <a:t>http://google-styleguide.googlecode.com/svn/trunk/</a:t>
            </a:r>
            <a:r>
              <a:rPr lang="en-US" sz="1800" dirty="0" smtClean="0">
                <a:hlinkClick r:id="rId2"/>
              </a:rPr>
              <a:t>pyguide.html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 descr="Screen Shot 2014-10-06 at 4.4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3024336" cy="20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程序设计策略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集中精力</a:t>
            </a:r>
            <a:endParaRPr lang="en-US" altLang="zh-CN" b="0" dirty="0" smtClean="0"/>
          </a:p>
          <a:p>
            <a:r>
              <a:rPr lang="zh-CN" altLang="en-US" b="0" dirty="0" smtClean="0"/>
              <a:t>理解问题，具化问题</a:t>
            </a:r>
            <a:endParaRPr lang="en-US" altLang="zh-CN" b="0" dirty="0" smtClean="0"/>
          </a:p>
          <a:p>
            <a:r>
              <a:rPr lang="zh-CN" altLang="en-US" b="0" dirty="0" smtClean="0"/>
              <a:t>编程前先思考</a:t>
            </a:r>
            <a:endParaRPr lang="en-US" altLang="zh-CN" b="0" dirty="0" smtClean="0"/>
          </a:p>
          <a:p>
            <a:r>
              <a:rPr lang="zh-CN" altLang="en-US" b="0" dirty="0" smtClean="0"/>
              <a:t>实验部分代码</a:t>
            </a:r>
            <a:endParaRPr lang="en-US" altLang="zh-CN" b="0" dirty="0" smtClean="0"/>
          </a:p>
          <a:p>
            <a:r>
              <a:rPr lang="zh-CN" altLang="en-US" b="0" dirty="0" smtClean="0"/>
              <a:t>分而治之（</a:t>
            </a:r>
            <a:r>
              <a:rPr lang="en-US" altLang="zh-CN" b="0" dirty="0" smtClean="0"/>
              <a:t>Divide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and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Conquer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自底向上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自顶向下</a:t>
            </a:r>
            <a:endParaRPr lang="en-US" altLang="zh-CN" dirty="0" smtClean="0"/>
          </a:p>
          <a:p>
            <a:r>
              <a:rPr lang="zh-CN" altLang="en-US" b="0" dirty="0" smtClean="0"/>
              <a:t>停下来思考，勇于舍弃</a:t>
            </a:r>
            <a:endParaRPr lang="en-US" altLang="zh-CN" b="0" dirty="0" smtClean="0"/>
          </a:p>
          <a:p>
            <a:r>
              <a:rPr lang="zh-CN" altLang="en-US" b="0" dirty="0" smtClean="0"/>
              <a:t>放松一下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02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编程法则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法则</a:t>
            </a:r>
            <a:r>
              <a:rPr lang="en-US" altLang="zh-CN" sz="2400" b="0" dirty="0" smtClean="0"/>
              <a:t> 1</a:t>
            </a:r>
          </a:p>
          <a:p>
            <a:pPr lvl="1"/>
            <a:r>
              <a:rPr lang="zh-CN" altLang="en-US" sz="2000" dirty="0" smtClean="0"/>
              <a:t>编程前先思考</a:t>
            </a:r>
            <a:endParaRPr lang="en-US" sz="2000" dirty="0"/>
          </a:p>
          <a:p>
            <a:r>
              <a:rPr lang="zh-CN" altLang="en-US" sz="2400" b="0" dirty="0" smtClean="0"/>
              <a:t>法则 </a:t>
            </a:r>
            <a:r>
              <a:rPr lang="en-US" altLang="zh-CN" sz="2400" b="0" dirty="0" smtClean="0"/>
              <a:t>2</a:t>
            </a:r>
          </a:p>
          <a:p>
            <a:pPr lvl="1"/>
            <a:r>
              <a:rPr lang="zh-CN" altLang="en-US" sz="2000" dirty="0" smtClean="0"/>
              <a:t>程序是供人阅读的解决</a:t>
            </a:r>
            <a:r>
              <a:rPr lang="zh-CN" altLang="en-US" sz="2000" dirty="0"/>
              <a:t>问题</a:t>
            </a:r>
            <a:r>
              <a:rPr lang="zh-CN" altLang="en-US" sz="2000" dirty="0" smtClean="0"/>
              <a:t>的文档</a:t>
            </a:r>
            <a:endParaRPr lang="en-US" sz="2000" dirty="0"/>
          </a:p>
          <a:p>
            <a:r>
              <a:rPr lang="zh-CN" altLang="en-US" sz="2400" b="0" dirty="0" smtClean="0"/>
              <a:t>法则 </a:t>
            </a:r>
            <a:r>
              <a:rPr lang="en-US" altLang="zh-CN" sz="2400" b="0" dirty="0" smtClean="0"/>
              <a:t>3</a:t>
            </a:r>
            <a:endParaRPr lang="en-US" altLang="zh-CN" sz="2400" b="0" dirty="0"/>
          </a:p>
          <a:p>
            <a:pPr lvl="1"/>
            <a:r>
              <a:rPr lang="zh-CN" altLang="en-US" sz="2000" dirty="0" smtClean="0"/>
              <a:t>提高编程能力的最好途径是“练习”！</a:t>
            </a:r>
            <a:endParaRPr lang="en-US" sz="2000" dirty="0"/>
          </a:p>
          <a:p>
            <a:r>
              <a:rPr lang="zh-CN" altLang="en-US" sz="2400" b="0" dirty="0" smtClean="0"/>
              <a:t>法则 </a:t>
            </a:r>
            <a:r>
              <a:rPr lang="zh-CN" altLang="zh-CN" sz="2400" b="0" dirty="0" smtClean="0"/>
              <a:t>4</a:t>
            </a:r>
            <a:endParaRPr lang="en-US" altLang="zh-CN" sz="2400" b="0" dirty="0" smtClean="0"/>
          </a:p>
          <a:p>
            <a:pPr lvl="1"/>
            <a:r>
              <a:rPr lang="zh-CN" altLang="en-US" sz="2000" dirty="0" smtClean="0"/>
              <a:t>经常并仔细地测试你的代码！</a:t>
            </a:r>
            <a:endParaRPr lang="en-US" sz="2000" dirty="0"/>
          </a:p>
          <a:p>
            <a:r>
              <a:rPr lang="zh-CN" altLang="en-US" sz="2400" b="0" dirty="0" smtClean="0"/>
              <a:t>法则 </a:t>
            </a:r>
            <a:r>
              <a:rPr lang="zh-CN" altLang="zh-CN" sz="2400" b="0" dirty="0" smtClean="0"/>
              <a:t>5</a:t>
            </a:r>
            <a:endParaRPr lang="en-US" altLang="zh-CN" sz="2400" b="0" dirty="0" smtClean="0"/>
          </a:p>
          <a:p>
            <a:pPr lvl="1"/>
            <a:r>
              <a:rPr lang="en-US" altLang="en-US" sz="2000" dirty="0"/>
              <a:t>难</a:t>
            </a:r>
            <a:r>
              <a:rPr lang="zh-CN" altLang="en-US" sz="2000" dirty="0"/>
              <a:t>写的地方也会难读，</a:t>
            </a:r>
            <a:r>
              <a:rPr lang="zh-CN" altLang="en-US" sz="2000" dirty="0" smtClean="0"/>
              <a:t>增加一个注释</a:t>
            </a:r>
          </a:p>
          <a:p>
            <a:r>
              <a:rPr lang="zh-CN" altLang="en-US" sz="2400" b="0" dirty="0" smtClean="0"/>
              <a:t>法则 </a:t>
            </a:r>
            <a:r>
              <a:rPr lang="zh-CN" altLang="zh-CN" sz="2400" b="0" dirty="0" smtClean="0"/>
              <a:t>6</a:t>
            </a:r>
            <a:endParaRPr lang="en-US" altLang="zh-CN" sz="2400" b="0" dirty="0" smtClean="0"/>
          </a:p>
          <a:p>
            <a:pPr lvl="1"/>
            <a:r>
              <a:rPr lang="zh-TW" altLang="en-US" sz="2000" dirty="0" smtClean="0"/>
              <a:t>不要盲从</a:t>
            </a:r>
            <a:r>
              <a:rPr lang="zh-CN" altLang="en-US" sz="2000" dirty="0" smtClean="0"/>
              <a:t>任何法则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3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程序的控制结构</a:t>
            </a:r>
          </a:p>
        </p:txBody>
      </p:sp>
      <p:sp>
        <p:nvSpPr>
          <p:cNvPr id="47" name="AutoShape 115"/>
          <p:cNvSpPr>
            <a:spLocks noChangeArrowheads="1"/>
          </p:cNvSpPr>
          <p:nvPr/>
        </p:nvSpPr>
        <p:spPr bwMode="auto">
          <a:xfrm>
            <a:off x="6526721" y="2328852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Cambria Math"/>
                <a:ea typeface="微软雅黑" pitchFamily="34" charset="-122"/>
              </a:rPr>
              <a:t>重复条件</a:t>
            </a:r>
            <a:endParaRPr lang="en-US" altLang="zh-CN" sz="28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48" name="直接箭头连接符 56"/>
          <p:cNvCxnSpPr>
            <a:endCxn id="47" idx="0"/>
          </p:cNvCxnSpPr>
          <p:nvPr/>
        </p:nvCxnSpPr>
        <p:spPr bwMode="auto">
          <a:xfrm>
            <a:off x="7693437" y="1986946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7" idx="1"/>
          </p:cNvCxnSpPr>
          <p:nvPr/>
        </p:nvCxnSpPr>
        <p:spPr bwMode="auto">
          <a:xfrm flipH="1">
            <a:off x="5742765" y="2805845"/>
            <a:ext cx="783956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5724128" y="2803389"/>
            <a:ext cx="2" cy="25253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074995" y="2805846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7679844" y="3168912"/>
            <a:ext cx="559760" cy="51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cxnSp>
        <p:nvCxnSpPr>
          <p:cNvPr id="53" name="直接箭头连接符 56"/>
          <p:cNvCxnSpPr/>
          <p:nvPr/>
        </p:nvCxnSpPr>
        <p:spPr bwMode="auto">
          <a:xfrm>
            <a:off x="7684834" y="3302354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6674944" y="3657255"/>
                <a:ext cx="1987685" cy="12206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  <a:ea typeface="微软雅黑" pitchFamily="34" charset="-122"/>
                        </a:rPr>
                        <m:t>𝑨</m:t>
                      </m:r>
                    </m:oMath>
                  </m:oMathPara>
                </a14:m>
                <a:endParaRPr lang="en-US" altLang="zh-CN" sz="2400" b="1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b="1" i="1" dirty="0">
                    <a:latin typeface="微软雅黑" pitchFamily="34" charset="-122"/>
                    <a:ea typeface="微软雅黑" pitchFamily="34" charset="-122"/>
                  </a:rPr>
                  <a:t>（更</a:t>
                </a:r>
                <a:r>
                  <a:rPr lang="zh-CN" altLang="en-US" b="1" i="1" dirty="0" smtClean="0">
                    <a:latin typeface="微软雅黑" pitchFamily="34" charset="-122"/>
                    <a:ea typeface="微软雅黑" pitchFamily="34" charset="-122"/>
                  </a:rPr>
                  <a:t>新循环条件）</a:t>
                </a:r>
                <a:endParaRPr lang="en-US" altLang="zh-CN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944" y="3657255"/>
                <a:ext cx="1987685" cy="1220619"/>
              </a:xfrm>
              <a:prstGeom prst="rect">
                <a:avLst/>
              </a:prstGeom>
              <a:blipFill rotWithShape="1">
                <a:blip r:embed="rId3"/>
                <a:stretch>
                  <a:fillRect l="-3049" r="-36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 bwMode="auto">
          <a:xfrm>
            <a:off x="7668344" y="5192648"/>
            <a:ext cx="136815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7655382" y="4924236"/>
            <a:ext cx="0" cy="269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9004828" y="2147516"/>
            <a:ext cx="31668" cy="30463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7705378" y="2147516"/>
            <a:ext cx="1299450" cy="10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742765" y="5317299"/>
            <a:ext cx="189828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115"/>
          <p:cNvSpPr>
            <a:spLocks noChangeArrowheads="1"/>
          </p:cNvSpPr>
          <p:nvPr/>
        </p:nvSpPr>
        <p:spPr bwMode="auto">
          <a:xfrm>
            <a:off x="6523182" y="2326396"/>
            <a:ext cx="2333432" cy="953986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mbria Math"/>
                <a:ea typeface="微软雅黑" pitchFamily="34" charset="-122"/>
              </a:rPr>
              <a:t>循环条件？</a:t>
            </a:r>
            <a:endParaRPr lang="en-US" altLang="zh-CN" sz="2400" dirty="0">
              <a:latin typeface="Cambria Math"/>
              <a:ea typeface="微软雅黑" pitchFamily="34" charset="-122"/>
            </a:endParaRPr>
          </a:p>
        </p:txBody>
      </p:sp>
      <p:cxnSp>
        <p:nvCxnSpPr>
          <p:cNvPr id="61" name="直接箭头连接符 56"/>
          <p:cNvCxnSpPr/>
          <p:nvPr/>
        </p:nvCxnSpPr>
        <p:spPr bwMode="auto">
          <a:xfrm>
            <a:off x="7641048" y="5317299"/>
            <a:ext cx="0" cy="3419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6699594" y="1004898"/>
            <a:ext cx="1987685" cy="952215"/>
            <a:chOff x="1064333" y="862925"/>
            <a:chExt cx="1987685" cy="952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110"/>
                <p:cNvSpPr>
                  <a:spLocks noChangeArrowheads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/>
                            <a:ea typeface="微软雅黑" pitchFamily="34" charset="-122"/>
                          </a:rPr>
                          <m:t>初始化</m:t>
                        </m:r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循环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63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333" y="1204831"/>
                  <a:ext cx="1987685" cy="6103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56"/>
            <p:cNvCxnSpPr/>
            <p:nvPr/>
          </p:nvCxnSpPr>
          <p:spPr bwMode="auto">
            <a:xfrm>
              <a:off x="2005787" y="862925"/>
              <a:ext cx="0" cy="34190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107069" y="2770385"/>
            <a:ext cx="3407856" cy="2115055"/>
            <a:chOff x="4937899" y="927384"/>
            <a:chExt cx="3871055" cy="2316786"/>
          </a:xfrm>
        </p:grpSpPr>
        <p:grpSp>
          <p:nvGrpSpPr>
            <p:cNvPr id="66" name="Group 65"/>
            <p:cNvGrpSpPr/>
            <p:nvPr/>
          </p:nvGrpSpPr>
          <p:grpSpPr>
            <a:xfrm>
              <a:off x="5696809" y="927384"/>
              <a:ext cx="3112145" cy="2316786"/>
              <a:chOff x="520854" y="3102316"/>
              <a:chExt cx="3649969" cy="2805326"/>
            </a:xfrm>
          </p:grpSpPr>
          <p:sp>
            <p:nvSpPr>
              <p:cNvPr id="69" name="AutoShape 115"/>
              <p:cNvSpPr>
                <a:spLocks noChangeArrowheads="1"/>
              </p:cNvSpPr>
              <p:nvPr/>
            </p:nvSpPr>
            <p:spPr bwMode="auto">
              <a:xfrm>
                <a:off x="1257454" y="3441302"/>
                <a:ext cx="2913369" cy="945838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dirty="0"/>
                  <a:t>条</a:t>
                </a:r>
                <a:r>
                  <a:rPr lang="zh-CN" altLang="en-US" sz="2800" dirty="0" smtClean="0"/>
                  <a:t>件？</a:t>
                </a:r>
                <a:endParaRPr lang="en-US" altLang="zh-CN" sz="2800" dirty="0"/>
              </a:p>
            </p:txBody>
          </p:sp>
          <p:cxnSp>
            <p:nvCxnSpPr>
              <p:cNvPr id="70" name="直接箭头连接符 56"/>
              <p:cNvCxnSpPr>
                <a:endCxn id="69" idx="0"/>
              </p:cNvCxnSpPr>
              <p:nvPr/>
            </p:nvCxnSpPr>
            <p:spPr bwMode="auto">
              <a:xfrm>
                <a:off x="2714138" y="3102316"/>
                <a:ext cx="1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接箭头连接符 56"/>
              <p:cNvCxnSpPr/>
              <p:nvPr/>
            </p:nvCxnSpPr>
            <p:spPr bwMode="auto">
              <a:xfrm>
                <a:off x="2677164" y="5419102"/>
                <a:ext cx="0" cy="48854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>
                <a:stCxn id="69" idx="1"/>
              </p:cNvCxnSpPr>
              <p:nvPr/>
            </p:nvCxnSpPr>
            <p:spPr bwMode="auto">
              <a:xfrm flipH="1">
                <a:off x="520854" y="3914221"/>
                <a:ext cx="736600" cy="1126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565759" y="5256635"/>
                <a:ext cx="1428" cy="40426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586439" y="5640772"/>
                <a:ext cx="2109977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63"/>
              <p:cNvSpPr txBox="1">
                <a:spLocks noChangeArrowheads="1"/>
              </p:cNvSpPr>
              <p:nvPr/>
            </p:nvSpPr>
            <p:spPr bwMode="auto">
              <a:xfrm>
                <a:off x="714338" y="3357667"/>
                <a:ext cx="698879" cy="506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2718047" y="4274188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auto">
              <a:xfrm>
                <a:off x="1824080" y="4745476"/>
                <a:ext cx="1821878" cy="6872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i="1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en-US" altLang="zh-CN" sz="2800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8" name="直接箭头连接符 56"/>
              <p:cNvCxnSpPr/>
              <p:nvPr/>
            </p:nvCxnSpPr>
            <p:spPr bwMode="auto">
              <a:xfrm>
                <a:off x="2724277" y="4406490"/>
                <a:ext cx="0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4937899" y="2291046"/>
              <a:ext cx="1553424" cy="5675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i="1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cxnSp>
          <p:nvCxnSpPr>
            <p:cNvPr id="68" name="直接箭头连接符 56"/>
            <p:cNvCxnSpPr>
              <a:endCxn id="67" idx="0"/>
            </p:cNvCxnSpPr>
            <p:nvPr/>
          </p:nvCxnSpPr>
          <p:spPr bwMode="auto">
            <a:xfrm>
              <a:off x="5714611" y="1577223"/>
              <a:ext cx="0" cy="7138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5" name="Group 84"/>
          <p:cNvGrpSpPr/>
          <p:nvPr/>
        </p:nvGrpSpPr>
        <p:grpSpPr>
          <a:xfrm>
            <a:off x="72826" y="2705040"/>
            <a:ext cx="1906886" cy="3705904"/>
            <a:chOff x="-30789" y="2705040"/>
            <a:chExt cx="1906886" cy="3705904"/>
          </a:xfrm>
        </p:grpSpPr>
        <p:grpSp>
          <p:nvGrpSpPr>
            <p:cNvPr id="79" name="Group 78"/>
            <p:cNvGrpSpPr/>
            <p:nvPr/>
          </p:nvGrpSpPr>
          <p:grpSpPr>
            <a:xfrm>
              <a:off x="9611" y="2705040"/>
              <a:ext cx="1826086" cy="952215"/>
              <a:chOff x="1064333" y="862925"/>
              <a:chExt cx="1987685" cy="952215"/>
            </a:xfrm>
          </p:grpSpPr>
          <p:sp>
            <p:nvSpPr>
              <p:cNvPr id="80" name="Rectangle 110"/>
              <p:cNvSpPr>
                <a:spLocks noChangeArrowheads="1"/>
              </p:cNvSpPr>
              <p:nvPr/>
            </p:nvSpPr>
            <p:spPr bwMode="auto">
              <a:xfrm>
                <a:off x="1064333" y="1204831"/>
                <a:ext cx="1987685" cy="6103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i="1" dirty="0" smtClean="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cxnSp>
            <p:nvCxnSpPr>
              <p:cNvPr id="81" name="直接箭头连接符 56"/>
              <p:cNvCxnSpPr/>
              <p:nvPr/>
            </p:nvCxnSpPr>
            <p:spPr bwMode="auto">
              <a:xfrm>
                <a:off x="2005787" y="862925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" name="Group 81"/>
            <p:cNvGrpSpPr/>
            <p:nvPr/>
          </p:nvGrpSpPr>
          <p:grpSpPr>
            <a:xfrm>
              <a:off x="-30789" y="3665842"/>
              <a:ext cx="1906886" cy="885371"/>
              <a:chOff x="-5589940" y="2829489"/>
              <a:chExt cx="1987685" cy="904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-5589940" y="3123556"/>
                    <a:ext cx="1987685" cy="61030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/>
                              <a:ea typeface="微软雅黑" pitchFamily="34" charset="-122"/>
                            </a:rPr>
                            <m:t>𝑩</m:t>
                          </m:r>
                        </m:oMath>
                      </m:oMathPara>
                    </a14:m>
                    <a:endParaRPr lang="en-US" altLang="zh-CN" sz="2800" b="1" i="1" dirty="0" smtClean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3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589940" y="3123556"/>
                    <a:ext cx="1987685" cy="61030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接箭头连接符 56"/>
              <p:cNvCxnSpPr/>
              <p:nvPr/>
            </p:nvCxnSpPr>
            <p:spPr bwMode="auto">
              <a:xfrm>
                <a:off x="-4666900" y="2829489"/>
                <a:ext cx="0" cy="34190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328211" y="5949279"/>
              <a:ext cx="1515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顺</a:t>
              </a:r>
              <a:r>
                <a:rPr lang="zh-CN" altLang="en-US" sz="2400" b="1" dirty="0" smtClean="0"/>
                <a:t>序</a:t>
              </a:r>
              <a:r>
                <a:rPr lang="zh-CN" altLang="en-US" sz="2400" b="1" dirty="0"/>
                <a:t>结构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401870" y="5975431"/>
            <a:ext cx="15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选择结</a:t>
            </a:r>
            <a:r>
              <a:rPr lang="zh-CN" altLang="en-US" sz="2400" b="1" dirty="0"/>
              <a:t>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84340" y="5949280"/>
            <a:ext cx="15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循环结</a:t>
            </a:r>
            <a:r>
              <a:rPr lang="zh-CN" altLang="en-US" sz="2400" b="1" dirty="0"/>
              <a:t>构</a:t>
            </a:r>
          </a:p>
        </p:txBody>
      </p:sp>
    </p:spTree>
    <p:extLst>
      <p:ext uri="{BB962C8B-B14F-4D97-AF65-F5344CB8AC3E}">
        <p14:creationId xmlns:p14="http://schemas.microsoft.com/office/powerpoint/2010/main" val="32741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rammar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5117102"/>
            <a:ext cx="8496138" cy="1404634"/>
            <a:chOff x="467544" y="5117102"/>
            <a:chExt cx="8496138" cy="1404634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117102"/>
              <a:ext cx="2843808" cy="140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145321"/>
              <a:ext cx="5471802" cy="73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67544" y="3140968"/>
            <a:ext cx="7104104" cy="1860642"/>
            <a:chOff x="467544" y="3241355"/>
            <a:chExt cx="7104104" cy="1860642"/>
          </a:xfrm>
        </p:grpSpPr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241355"/>
              <a:ext cx="3600400" cy="1358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827" y="3241355"/>
              <a:ext cx="3358821" cy="18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4" y="1124744"/>
            <a:ext cx="491783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3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</a:t>
            </a:r>
            <a:r>
              <a:rPr lang="zh-CN" altLang="en-US" dirty="0"/>
              <a:t>程</a:t>
            </a:r>
            <a:r>
              <a:rPr lang="zh-CN" altLang="en-US" dirty="0" smtClean="0"/>
              <a:t>图</a:t>
            </a:r>
            <a:r>
              <a:rPr lang="zh-CN" altLang="en-US" dirty="0"/>
              <a:t>与问题求</a:t>
            </a:r>
            <a:r>
              <a:rPr lang="zh-CN" altLang="en-US" dirty="0" smtClean="0"/>
              <a:t>解综合练习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95" y="1233229"/>
            <a:ext cx="2283133" cy="487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07602"/>
            <a:ext cx="2317204" cy="410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2338186" y="2089876"/>
            <a:ext cx="1369718" cy="864096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2338186" y="4307610"/>
            <a:ext cx="1153694" cy="648072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652120" y="1246407"/>
            <a:ext cx="3564904" cy="4953000"/>
          </a:xfrm>
          <a:noFill/>
        </p:spPr>
        <p:txBody>
          <a:bodyPr/>
          <a:lstStyle/>
          <a:p>
            <a:pPr marL="0" indent="0">
              <a:buNone/>
            </a:pPr>
            <a:endParaRPr lang="en-US" altLang="zh-CN" sz="2200"/>
          </a:p>
          <a:p>
            <a:r>
              <a:rPr lang="zh-CN" altLang="en-US" sz="2200" smtClean="0"/>
              <a:t>表示</a:t>
            </a:r>
            <a:r>
              <a:rPr lang="zh-CN" altLang="en-US" sz="2200"/>
              <a:t>相应操作的</a:t>
            </a:r>
            <a:r>
              <a:rPr lang="zh-CN" altLang="en-US" sz="2200" smtClean="0"/>
              <a:t>框</a:t>
            </a:r>
            <a:endParaRPr lang="en-US" altLang="zh-CN" sz="2200" smtClean="0"/>
          </a:p>
          <a:p>
            <a:pPr marL="0" indent="0">
              <a:buNone/>
            </a:pPr>
            <a:endParaRPr lang="en-US" altLang="zh-CN" sz="2200" smtClean="0"/>
          </a:p>
          <a:p>
            <a:endParaRPr lang="zh-CN" altLang="en-US" sz="2200"/>
          </a:p>
          <a:p>
            <a:r>
              <a:rPr lang="zh-CN" altLang="en-US" sz="2200" smtClean="0"/>
              <a:t>带</a:t>
            </a:r>
            <a:r>
              <a:rPr lang="zh-CN" altLang="en-US" sz="2200"/>
              <a:t>箭头的流程</a:t>
            </a:r>
            <a:r>
              <a:rPr lang="zh-CN" altLang="en-US" sz="2200" smtClean="0"/>
              <a:t>线</a:t>
            </a:r>
            <a:endParaRPr lang="en-US" altLang="zh-CN" sz="2200" smtClean="0"/>
          </a:p>
          <a:p>
            <a:pPr marL="0" indent="0">
              <a:buNone/>
            </a:pPr>
            <a:endParaRPr lang="en-US" altLang="zh-CN" sz="2200" smtClean="0"/>
          </a:p>
          <a:p>
            <a:endParaRPr lang="zh-CN" altLang="en-US" sz="2200"/>
          </a:p>
          <a:p>
            <a:r>
              <a:rPr lang="zh-CN" altLang="en-US" sz="2200" smtClean="0"/>
              <a:t>框</a:t>
            </a:r>
            <a:r>
              <a:rPr lang="zh-CN" altLang="en-US" sz="2200"/>
              <a:t>内外必要</a:t>
            </a:r>
            <a:r>
              <a:rPr lang="zh-CN" altLang="en-US" sz="2200" smtClean="0"/>
              <a:t>的文字</a:t>
            </a:r>
            <a:r>
              <a:rPr lang="zh-CN" altLang="en-US" sz="220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26387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58237"/>
            <a:ext cx="8458200" cy="4446240"/>
          </a:xfrm>
        </p:spPr>
        <p:txBody>
          <a:bodyPr/>
          <a:lstStyle/>
          <a:p>
            <a:r>
              <a:rPr lang="zh-CN" altLang="en-US" dirty="0" smtClean="0"/>
              <a:t>综合应用：</a:t>
            </a:r>
            <a:r>
              <a:rPr lang="zh-CN" altLang="en-US" dirty="0"/>
              <a:t>求一元二次方程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一元二</a:t>
            </a:r>
            <a:r>
              <a:rPr lang="zh-CN" altLang="en-US" dirty="0" smtClean="0"/>
              <a:t>次方程      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系数</a:t>
            </a:r>
            <a:r>
              <a:rPr lang="zh-CN" altLang="en-US" dirty="0"/>
              <a:t>分别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，求方程的根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公式：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0633" y="3789040"/>
                <a:ext cx="3960440" cy="104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33" y="3789040"/>
                <a:ext cx="3960440" cy="1047839"/>
              </a:xfrm>
              <a:prstGeom prst="rect">
                <a:avLst/>
              </a:prstGeom>
              <a:blipFill rotWithShape="1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67252"/>
              </p:ext>
            </p:extLst>
          </p:nvPr>
        </p:nvGraphicFramePr>
        <p:xfrm>
          <a:off x="3059832" y="2022948"/>
          <a:ext cx="3168352" cy="66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965160" imgH="203040" progId="Equation.3">
                  <p:embed/>
                </p:oleObj>
              </mc:Choice>
              <mc:Fallback>
                <p:oleObj name="Equation" r:id="rId4" imgW="965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2022948"/>
                        <a:ext cx="3168352" cy="667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6288" y="5125820"/>
            <a:ext cx="8458200" cy="173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输入：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三个系数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/>
              <a:t>输</a:t>
            </a:r>
            <a:r>
              <a:rPr lang="zh-CN" altLang="en-US" kern="0" dirty="0" smtClean="0"/>
              <a:t>出：方程的根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算法：求根公式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902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序流程图</a:t>
            </a:r>
            <a:endParaRPr lang="zh-CN" altLang="en-US" dirty="0"/>
          </a:p>
        </p:txBody>
      </p:sp>
      <p:sp>
        <p:nvSpPr>
          <p:cNvPr id="12" name="AutoShape 87"/>
          <p:cNvSpPr>
            <a:spLocks noChangeArrowheads="1"/>
          </p:cNvSpPr>
          <p:nvPr/>
        </p:nvSpPr>
        <p:spPr bwMode="auto">
          <a:xfrm>
            <a:off x="5968107" y="980727"/>
            <a:ext cx="1537902" cy="632731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117"/>
          <p:cNvSpPr>
            <a:spLocks noChangeArrowheads="1"/>
          </p:cNvSpPr>
          <p:nvPr/>
        </p:nvSpPr>
        <p:spPr bwMode="auto">
          <a:xfrm>
            <a:off x="5861553" y="2122942"/>
            <a:ext cx="1751010" cy="739905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a,b,c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56"/>
          <p:cNvCxnSpPr>
            <a:stCxn id="12" idx="2"/>
            <a:endCxn id="13" idx="1"/>
          </p:cNvCxnSpPr>
          <p:nvPr/>
        </p:nvCxnSpPr>
        <p:spPr bwMode="auto">
          <a:xfrm>
            <a:off x="6737058" y="1613458"/>
            <a:ext cx="0" cy="5094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17"/>
          <p:cNvSpPr>
            <a:spLocks noChangeArrowheads="1"/>
          </p:cNvSpPr>
          <p:nvPr/>
        </p:nvSpPr>
        <p:spPr bwMode="auto">
          <a:xfrm>
            <a:off x="6002254" y="4546621"/>
            <a:ext cx="1598527" cy="757064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输出根</a:t>
            </a:r>
            <a:endParaRPr lang="zh-CN" altLang="en-US" sz="2400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56"/>
          <p:cNvCxnSpPr/>
          <p:nvPr/>
        </p:nvCxnSpPr>
        <p:spPr bwMode="auto">
          <a:xfrm>
            <a:off x="6737058" y="2857968"/>
            <a:ext cx="0" cy="338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>
                <a:off x="5439188" y="3219142"/>
                <a:ext cx="2805220" cy="94809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  <a:ea typeface="微软雅黑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𝟒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微软雅黑" pitchFamily="34" charset="-122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/>
                              <a:ea typeface="微软雅黑" pitchFamily="34" charset="-122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sz="28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188" y="3219142"/>
                <a:ext cx="2805220" cy="948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56"/>
          <p:cNvCxnSpPr/>
          <p:nvPr/>
        </p:nvCxnSpPr>
        <p:spPr bwMode="auto">
          <a:xfrm>
            <a:off x="6780201" y="4167237"/>
            <a:ext cx="0" cy="3547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56"/>
          <p:cNvCxnSpPr/>
          <p:nvPr/>
        </p:nvCxnSpPr>
        <p:spPr bwMode="auto">
          <a:xfrm>
            <a:off x="6771191" y="5301207"/>
            <a:ext cx="0" cy="3547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87"/>
          <p:cNvSpPr>
            <a:spLocks noChangeArrowheads="1"/>
          </p:cNvSpPr>
          <p:nvPr/>
        </p:nvSpPr>
        <p:spPr bwMode="auto">
          <a:xfrm>
            <a:off x="6092158" y="5644407"/>
            <a:ext cx="1418717" cy="715265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23528" y="1256852"/>
            <a:ext cx="8458200" cy="173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输入：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三个系数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/>
              <a:t>输</a:t>
            </a:r>
            <a:r>
              <a:rPr lang="zh-CN" altLang="en-US" kern="0" dirty="0" smtClean="0"/>
              <a:t>出：方程的根</a:t>
            </a:r>
            <a:endParaRPr lang="en-US" altLang="zh-CN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 smtClean="0"/>
              <a:t>算法：求根公式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81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2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综合应用：</a:t>
            </a:r>
            <a:r>
              <a:rPr lang="zh-CN" altLang="en-US" dirty="0"/>
              <a:t>求一元二次方程解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4824"/>
            <a:ext cx="887281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线形标注 1 6"/>
          <p:cNvSpPr/>
          <p:nvPr/>
        </p:nvSpPr>
        <p:spPr bwMode="auto">
          <a:xfrm>
            <a:off x="5708265" y="4939513"/>
            <a:ext cx="3024336" cy="1152128"/>
          </a:xfrm>
          <a:prstGeom prst="borderCallout1">
            <a:avLst>
              <a:gd name="adj1" fmla="val 45821"/>
              <a:gd name="adj2" fmla="val -3120"/>
              <a:gd name="adj3" fmla="val -161936"/>
              <a:gd name="adj4" fmla="val -59385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引用数学函数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综合应用：求一元二次方程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56984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7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4891</TotalTime>
  <Words>1221</Words>
  <Application>Microsoft Office PowerPoint</Application>
  <PresentationFormat>On-screen Show (4:3)</PresentationFormat>
  <Paragraphs>239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024betty_wave</vt:lpstr>
      <vt:lpstr>Equation</vt:lpstr>
      <vt:lpstr>程序结构与流程图—练习</vt:lpstr>
      <vt:lpstr>回顾上一节</vt:lpstr>
      <vt:lpstr>程序的控制结构</vt:lpstr>
      <vt:lpstr>Grammar</vt:lpstr>
      <vt:lpstr>流程图与问题求解综合练习</vt:lpstr>
      <vt:lpstr>练习</vt:lpstr>
      <vt:lpstr>程序流程图</vt:lpstr>
      <vt:lpstr>Python的数学函数</vt:lpstr>
      <vt:lpstr>综合应用：求一元二次方程解</vt:lpstr>
      <vt:lpstr>PowerPoint Presentation</vt:lpstr>
      <vt:lpstr>PowerPoint Presentation</vt:lpstr>
      <vt:lpstr>练习</vt:lpstr>
      <vt:lpstr>PowerPoint Presentation</vt:lpstr>
      <vt:lpstr>PowerPoint Presentation</vt:lpstr>
      <vt:lpstr>PowerPoint Presentation</vt:lpstr>
      <vt:lpstr>PowerPoint Presentation</vt:lpstr>
      <vt:lpstr>猜数游戏</vt:lpstr>
      <vt:lpstr>猜数游戏</vt:lpstr>
      <vt:lpstr>PowerPoint Presentation</vt:lpstr>
      <vt:lpstr>素数（Prime Number）</vt:lpstr>
      <vt:lpstr>前 50 个素数</vt:lpstr>
      <vt:lpstr>回文数</vt:lpstr>
      <vt:lpstr>算法和程序开发</vt:lpstr>
      <vt:lpstr>算法和程序</vt:lpstr>
      <vt:lpstr>什么是好的程序？</vt:lpstr>
      <vt:lpstr>如何提高程序可读性</vt:lpstr>
      <vt:lpstr>程序设计策略</vt:lpstr>
      <vt:lpstr>编程法则</vt:lpstr>
      <vt:lpstr>Thank you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465</cp:revision>
  <dcterms:created xsi:type="dcterms:W3CDTF">2013-03-18T05:12:46Z</dcterms:created>
  <dcterms:modified xsi:type="dcterms:W3CDTF">2014-10-23T02:50:37Z</dcterms:modified>
</cp:coreProperties>
</file>