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ctiveX/activeX1.xml" ContentType="application/vnd.ms-office.activeX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5"/>
  </p:notesMasterIdLst>
  <p:handoutMasterIdLst>
    <p:handoutMasterId r:id="rId36"/>
  </p:handoutMasterIdLst>
  <p:sldIdLst>
    <p:sldId id="283" r:id="rId2"/>
    <p:sldId id="373" r:id="rId3"/>
    <p:sldId id="380" r:id="rId4"/>
    <p:sldId id="331" r:id="rId5"/>
    <p:sldId id="381" r:id="rId6"/>
    <p:sldId id="364" r:id="rId7"/>
    <p:sldId id="363" r:id="rId8"/>
    <p:sldId id="337" r:id="rId9"/>
    <p:sldId id="324" r:id="rId10"/>
    <p:sldId id="339" r:id="rId11"/>
    <p:sldId id="375" r:id="rId12"/>
    <p:sldId id="338" r:id="rId13"/>
    <p:sldId id="385" r:id="rId14"/>
    <p:sldId id="384" r:id="rId15"/>
    <p:sldId id="329" r:id="rId16"/>
    <p:sldId id="332" r:id="rId17"/>
    <p:sldId id="333" r:id="rId18"/>
    <p:sldId id="334" r:id="rId19"/>
    <p:sldId id="335" r:id="rId20"/>
    <p:sldId id="336" r:id="rId21"/>
    <p:sldId id="352" r:id="rId22"/>
    <p:sldId id="355" r:id="rId23"/>
    <p:sldId id="356" r:id="rId24"/>
    <p:sldId id="342" r:id="rId25"/>
    <p:sldId id="345" r:id="rId26"/>
    <p:sldId id="343" r:id="rId27"/>
    <p:sldId id="351" r:id="rId28"/>
    <p:sldId id="358" r:id="rId29"/>
    <p:sldId id="374" r:id="rId30"/>
    <p:sldId id="370" r:id="rId31"/>
    <p:sldId id="386" r:id="rId32"/>
    <p:sldId id="383" r:id="rId33"/>
    <p:sldId id="38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D6D"/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76460" autoAdjust="0"/>
  </p:normalViewPr>
  <p:slideViewPr>
    <p:cSldViewPr snapToObjects="1">
      <p:cViewPr>
        <p:scale>
          <a:sx n="60" d="100"/>
          <a:sy n="60" d="100"/>
        </p:scale>
        <p:origin x="-1392" y="270"/>
      </p:cViewPr>
      <p:guideLst>
        <p:guide orient="horz" pos="2795"/>
        <p:guide pos="1338"/>
        <p:guide pos="2472"/>
        <p:guide pos="35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4F68-8F8E-4E1C-ABC8-47CD57C41E09}" type="datetimeFigureOut">
              <a:rPr lang="zh-CN" altLang="en-US" smtClean="0"/>
              <a:pPr/>
              <a:t>2014-11-01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6870-3EF6-4AA1-B83C-5EF97D491C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递归条件，递归出口，例子（可多种方法），必须递归，不适合递归，知道什么问题递归适用，能解决什么问题，怎么写递归，调用过程，开销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1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0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1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6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rgbClr val="000000"/>
                </a:solidFill>
              </a:rPr>
              <a:t>两个数的最大公约数</a:t>
            </a:r>
            <a:r>
              <a:rPr lang="zh-CN" altLang="en-US" smtClean="0">
                <a:solidFill>
                  <a:srgbClr val="FF3300"/>
                </a:solidFill>
              </a:rPr>
              <a:t>辗转相除法</a:t>
            </a:r>
            <a:r>
              <a:rPr lang="zh-CN" altLang="en-US" smtClean="0">
                <a:solidFill>
                  <a:srgbClr val="000000"/>
                </a:solidFill>
              </a:rPr>
              <a:t>，即求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与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的最大公约数等价于求（</a:t>
            </a:r>
            <a:r>
              <a:rPr lang="en-US" altLang="zh-CN" smtClean="0">
                <a:solidFill>
                  <a:srgbClr val="000000"/>
                </a:solidFill>
              </a:rPr>
              <a:t>x mod y</a:t>
            </a:r>
            <a:r>
              <a:rPr lang="zh-CN" altLang="en-US" smtClean="0">
                <a:solidFill>
                  <a:srgbClr val="000000"/>
                </a:solidFill>
              </a:rPr>
              <a:t>）的值与</a:t>
            </a:r>
            <a:r>
              <a:rPr lang="en-US" altLang="zh-CN" smtClean="0">
                <a:solidFill>
                  <a:srgbClr val="000000"/>
                </a:solidFill>
              </a:rPr>
              <a:t>y</a:t>
            </a:r>
            <a:r>
              <a:rPr lang="zh-CN" altLang="en-US" smtClean="0">
                <a:solidFill>
                  <a:srgbClr val="000000"/>
                </a:solidFill>
              </a:rPr>
              <a:t>的最大公约数，此时的</a:t>
            </a:r>
            <a:r>
              <a:rPr lang="en-US" altLang="zh-CN" smtClean="0">
                <a:solidFill>
                  <a:srgbClr val="000000"/>
                </a:solidFill>
              </a:rPr>
              <a:t>y</a:t>
            </a:r>
            <a:r>
              <a:rPr lang="zh-CN" altLang="en-US" smtClean="0">
                <a:solidFill>
                  <a:srgbClr val="000000"/>
                </a:solidFill>
              </a:rPr>
              <a:t>可以当作新的</a:t>
            </a:r>
            <a:r>
              <a:rPr lang="en-US" altLang="zh-CN" smtClean="0">
                <a:solidFill>
                  <a:srgbClr val="000000"/>
                </a:solidFill>
              </a:rPr>
              <a:t>x </a:t>
            </a:r>
            <a:r>
              <a:rPr lang="zh-CN" altLang="en-US" smtClean="0">
                <a:solidFill>
                  <a:srgbClr val="000000"/>
                </a:solidFill>
              </a:rPr>
              <a:t>，而（</a:t>
            </a:r>
            <a:r>
              <a:rPr lang="en-US" altLang="zh-CN" smtClean="0">
                <a:solidFill>
                  <a:srgbClr val="000000"/>
                </a:solidFill>
              </a:rPr>
              <a:t>x mod y</a:t>
            </a:r>
            <a:r>
              <a:rPr lang="zh-CN" altLang="en-US" smtClean="0">
                <a:solidFill>
                  <a:srgbClr val="000000"/>
                </a:solidFill>
              </a:rPr>
              <a:t>）的值当作新的</a:t>
            </a:r>
            <a:r>
              <a:rPr lang="en-US" altLang="zh-CN" smtClean="0">
                <a:solidFill>
                  <a:srgbClr val="000000"/>
                </a:solidFill>
              </a:rPr>
              <a:t>y </a:t>
            </a:r>
            <a:r>
              <a:rPr lang="zh-CN" altLang="en-US" smtClean="0">
                <a:solidFill>
                  <a:srgbClr val="000000"/>
                </a:solidFill>
              </a:rPr>
              <a:t>，所以原问题的求解又变成求新的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与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的最大公约数问题，继续下去，直至</a:t>
            </a:r>
            <a:r>
              <a:rPr lang="en-US" altLang="zh-CN" smtClean="0">
                <a:solidFill>
                  <a:srgbClr val="000000"/>
                </a:solidFill>
              </a:rPr>
              <a:t>(x mod y)</a:t>
            </a:r>
            <a:r>
              <a:rPr lang="zh-CN" altLang="en-US" smtClean="0">
                <a:solidFill>
                  <a:srgbClr val="000000"/>
                </a:solidFill>
              </a:rPr>
              <a:t>为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，最大公约数就是最终存放在</a:t>
            </a:r>
            <a:r>
              <a:rPr lang="en-US" altLang="zh-CN" smtClean="0">
                <a:solidFill>
                  <a:srgbClr val="000000"/>
                </a:solidFill>
              </a:rPr>
              <a:t>y</a:t>
            </a:r>
            <a:r>
              <a:rPr lang="zh-CN" altLang="en-US" smtClean="0">
                <a:solidFill>
                  <a:srgbClr val="000000"/>
                </a:solidFill>
              </a:rPr>
              <a:t>中的值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2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mtClean="0">
                <a:latin typeface="楷体" pitchFamily="49" charset="-122"/>
                <a:ea typeface="楷体" pitchFamily="49" charset="-122"/>
              </a:rPr>
              <a:t>僧侣们预言，当所有的金片都从梵天穿好的那根针上移到另外一根针上时，世界就将在一声霹雳中消灭，而梵塔、庙宇和众生也都将同归于尽。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9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78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29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0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镜中人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山中声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此处有板书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itchFamily="18" charset="0"/>
              </a:rPr>
              <a:t>如果在一个函数中，它自己调用了自己，这种现象叫递归调用</a:t>
            </a:r>
            <a:endParaRPr lang="en-US" altLang="zh-CN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itchFamily="18" charset="0"/>
              </a:rPr>
              <a:t>如果</a:t>
            </a:r>
            <a:r>
              <a:rPr lang="en-US" altLang="zh-CN" sz="1200" dirty="0" smtClean="0">
                <a:latin typeface="Times New Roman" pitchFamily="18" charset="0"/>
              </a:rPr>
              <a:t>A</a:t>
            </a:r>
            <a:r>
              <a:rPr lang="zh-CN" altLang="en-US" sz="1200" dirty="0" smtClean="0">
                <a:latin typeface="Times New Roman" pitchFamily="18" charset="0"/>
              </a:rPr>
              <a:t>函数调用</a:t>
            </a:r>
            <a:r>
              <a:rPr lang="en-US" altLang="zh-CN" sz="1200" dirty="0" smtClean="0">
                <a:latin typeface="Times New Roman" pitchFamily="18" charset="0"/>
              </a:rPr>
              <a:t>B</a:t>
            </a:r>
            <a:r>
              <a:rPr lang="zh-CN" altLang="en-US" sz="1200" dirty="0" smtClean="0">
                <a:latin typeface="Times New Roman" pitchFamily="18" charset="0"/>
              </a:rPr>
              <a:t>函数，</a:t>
            </a:r>
            <a:r>
              <a:rPr lang="en-US" altLang="zh-CN" sz="1200" dirty="0" smtClean="0">
                <a:latin typeface="Times New Roman" pitchFamily="18" charset="0"/>
              </a:rPr>
              <a:t>B</a:t>
            </a:r>
            <a:r>
              <a:rPr lang="zh-CN" altLang="en-US" sz="1200" dirty="0" smtClean="0">
                <a:latin typeface="Times New Roman" pitchFamily="18" charset="0"/>
              </a:rPr>
              <a:t>函数又反过来调用</a:t>
            </a:r>
            <a:r>
              <a:rPr lang="en-US" altLang="zh-CN" sz="1200" dirty="0" smtClean="0">
                <a:latin typeface="Times New Roman" pitchFamily="18" charset="0"/>
              </a:rPr>
              <a:t>A</a:t>
            </a:r>
            <a:r>
              <a:rPr lang="zh-CN" altLang="en-US" sz="1200" dirty="0" smtClean="0">
                <a:latin typeface="Times New Roman" pitchFamily="18" charset="0"/>
              </a:rPr>
              <a:t>函数，那这种现象也叫做递归调用</a:t>
            </a:r>
            <a:endParaRPr lang="en-US" altLang="zh-CN" sz="120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itchFamily="18" charset="0"/>
              </a:rPr>
              <a:t>如果一个函数在定义时，直接或间接的调用了自己，这种算法在程序设计中统称为递归法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3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0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0344" y="2533650"/>
            <a:ext cx="8723313" cy="1123950"/>
          </a:xfrm>
        </p:spPr>
        <p:txBody>
          <a:bodyPr/>
          <a:lstStyle/>
          <a:p>
            <a:pPr algn="ctr"/>
            <a:r>
              <a:rPr lang="zh-CN" altLang="en-US" dirty="0" smtClean="0">
                <a:ea typeface="微软雅黑" pitchFamily="34" charset="-122"/>
              </a:rPr>
              <a:t>函</a:t>
            </a:r>
            <a:r>
              <a:rPr lang="zh-CN" altLang="en-US" dirty="0">
                <a:ea typeface="微软雅黑" pitchFamily="34" charset="-122"/>
              </a:rPr>
              <a:t>数递归</a:t>
            </a:r>
            <a:endParaRPr lang="ko-KR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0" indent="0" algn="ctr" eaLnBrk="0" hangingPunc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b="0" kern="1200" dirty="0" smtClean="0">
                <a:solidFill>
                  <a:srgbClr val="000000"/>
                </a:solidFill>
              </a:rPr>
              <a:t>哈尔滨工业大学</a:t>
            </a:r>
            <a:endParaRPr lang="en-US" altLang="zh-CN" sz="2400" b="0" kern="1200" dirty="0" smtClean="0">
              <a:solidFill>
                <a:srgbClr val="000000"/>
              </a:solidFill>
            </a:endParaRPr>
          </a:p>
          <a:p>
            <a:pPr marL="0" lvl="0" indent="0" algn="ctr" eaLnBrk="0" hangingPunc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b="0" kern="1200" dirty="0" smtClean="0">
                <a:solidFill>
                  <a:srgbClr val="000000"/>
                </a:solidFill>
              </a:rPr>
              <a:t>计算机学院 </a:t>
            </a:r>
            <a:endParaRPr lang="en-US" altLang="zh-CN" sz="2400" b="0" kern="1200" dirty="0" smtClean="0">
              <a:solidFill>
                <a:srgbClr val="000000"/>
              </a:solidFill>
            </a:endParaRPr>
          </a:p>
          <a:p>
            <a:pPr marL="0" lvl="0" indent="0" algn="ctr" eaLnBrk="0" hangingPunc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b="0" kern="1200" dirty="0">
                <a:solidFill>
                  <a:srgbClr val="000000"/>
                </a:solidFill>
              </a:rPr>
              <a:t>袁永峰</a:t>
            </a:r>
            <a:endParaRPr lang="zh-CN" altLang="en-US" sz="2400" b="0" kern="1200" dirty="0" smtClean="0">
              <a:solidFill>
                <a:srgbClr val="000000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endParaRPr lang="ko-KR" altLang="en-US" sz="2000" b="0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562" y="3395901"/>
            <a:ext cx="8093508" cy="753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递归条件</a:t>
            </a:r>
            <a:endParaRPr lang="zh-CN" altLang="en-US" sz="4000" kern="0"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4081" y="2617077"/>
            <a:ext cx="6692415" cy="739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r">
              <a:spcAft>
                <a:spcPts val="0"/>
              </a:spcAft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spcAft>
                <a:spcPts val="0"/>
              </a:spcAft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递归出口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spcAft>
                <a:spcPts val="0"/>
              </a:spcAft>
            </a:pPr>
            <a:endParaRPr lang="zh-CN" altLang="en-US" sz="2000" kern="0"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斐波那契数列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/>
              <a:t>, 1, 2, 3, 5, 8, 13, 21……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275856" y="1628800"/>
            <a:ext cx="52565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fib(n):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endParaRPr lang="zh-CN" altLang="zh-CN" sz="2400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400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endParaRPr lang="zh-CN" altLang="zh-CN" sz="2400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9740" y="3670082"/>
            <a:ext cx="384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fib(n-1) + fib(n-2)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794" y="25839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if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 1 or n == 2: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spcAft>
                <a:spcPts val="0"/>
              </a:spcAft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else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        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8856" y="44371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 =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input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请输入一个整数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 "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print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fib(n)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1700807"/>
            <a:ext cx="7444736" cy="469631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1700808"/>
            <a:ext cx="3164075" cy="60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4060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/>
      <p:bldP spid="8" grpId="0"/>
      <p:bldP spid="10" grpId="0"/>
      <p:bldP spid="7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斐波那契数列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5952" y="980728"/>
            <a:ext cx="358291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fib(4):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4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4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2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fib(4-1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 +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fib(4-2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98072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fib(4)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952" y="3846527"/>
            <a:ext cx="358291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fib(3):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3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3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2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fib(3-1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 +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fib(3-2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96742" y="3846527"/>
            <a:ext cx="358291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fib(1):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 1 == 2: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fib(1-1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 +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fib(1-2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1475656" y="2420888"/>
            <a:ext cx="1224136" cy="14256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2699792" y="1350060"/>
            <a:ext cx="2496950" cy="37351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804251" y="4437064"/>
            <a:ext cx="1544891" cy="64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3804251" y="1350060"/>
            <a:ext cx="1199797" cy="854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4"/>
          <p:cNvGrpSpPr/>
          <p:nvPr/>
        </p:nvGrpSpPr>
        <p:grpSpPr>
          <a:xfrm>
            <a:off x="448853" y="1350060"/>
            <a:ext cx="738771" cy="854804"/>
            <a:chOff x="448853" y="1350060"/>
            <a:chExt cx="1026803" cy="1718900"/>
          </a:xfrm>
        </p:grpSpPr>
        <p:cxnSp>
          <p:nvCxnSpPr>
            <p:cNvPr id="22" name="直接连接符 21"/>
            <p:cNvCxnSpPr/>
            <p:nvPr/>
          </p:nvCxnSpPr>
          <p:spPr bwMode="auto">
            <a:xfrm flipH="1">
              <a:off x="448853" y="3068960"/>
              <a:ext cx="1026803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48853" y="1350060"/>
              <a:ext cx="0" cy="17189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矩形 16"/>
          <p:cNvSpPr/>
          <p:nvPr/>
        </p:nvSpPr>
        <p:spPr>
          <a:xfrm>
            <a:off x="5196742" y="980728"/>
            <a:ext cx="358291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fib(2):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2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 2 == 2: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fib(2-1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 +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fib(2-2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5409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</a:t>
            </a:r>
            <a:r>
              <a:rPr lang="zh-CN" altLang="en-US" dirty="0" smtClean="0"/>
              <a:t>列：</a:t>
            </a:r>
            <a:r>
              <a:rPr lang="en-US" altLang="zh-CN" dirty="0" smtClean="0"/>
              <a:t>1, 1, 2, 3, 5, 8, 13, 21……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斐波那契数列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275856" y="1143000"/>
            <a:ext cx="52565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683568" y="1700807"/>
            <a:ext cx="7444736" cy="489654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3688" y="1700807"/>
            <a:ext cx="5546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fib(n):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0200" y="20608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if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n == 1 or n == 2:</a:t>
            </a:r>
          </a:p>
          <a:p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    return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1</a:t>
            </a:r>
          </a:p>
        </p:txBody>
      </p:sp>
      <p:sp>
        <p:nvSpPr>
          <p:cNvPr id="20" name="矩形 19"/>
          <p:cNvSpPr/>
          <p:nvPr/>
        </p:nvSpPr>
        <p:spPr>
          <a:xfrm>
            <a:off x="2160240" y="28117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2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f1 = 1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f2 = 1</a:t>
            </a:r>
          </a:p>
        </p:txBody>
      </p:sp>
      <p:sp>
        <p:nvSpPr>
          <p:cNvPr id="22" name="矩形 21"/>
          <p:cNvSpPr/>
          <p:nvPr/>
        </p:nvSpPr>
        <p:spPr>
          <a:xfrm>
            <a:off x="2915816" y="42890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while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&lt; n):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f3 = f1 + f2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f1 = f2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f2 = f3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+ 1</a:t>
            </a:r>
          </a:p>
          <a:p>
            <a:pPr lvl="0"/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f3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1700808"/>
            <a:ext cx="3164075" cy="60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2987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1143000"/>
            <a:ext cx="4152900" cy="49530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kern="1200" dirty="0" smtClean="0">
                <a:solidFill>
                  <a:srgbClr val="7F0055"/>
                </a:solidFill>
              </a:rPr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fib_loop</a:t>
            </a:r>
            <a:r>
              <a:rPr lang="en-US" altLang="zh-CN" sz="2000" dirty="0" smtClean="0"/>
              <a:t>(n):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if </a:t>
            </a:r>
            <a:r>
              <a:rPr lang="en-US" altLang="zh-CN" sz="2000" dirty="0" smtClean="0"/>
              <a:t>n == 1 or  n == 2: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return</a:t>
            </a:r>
            <a:r>
              <a:rPr lang="en-US" altLang="zh-CN" sz="2000" dirty="0" smtClean="0"/>
              <a:t> 1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else</a:t>
            </a:r>
            <a:r>
              <a:rPr lang="en-US" altLang="zh-CN" sz="2000" dirty="0" smtClean="0"/>
              <a:t>: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2</a:t>
            </a:r>
          </a:p>
          <a:p>
            <a:pPr>
              <a:buNone/>
            </a:pPr>
            <a:r>
              <a:rPr lang="en-US" altLang="zh-CN" sz="2000" dirty="0" smtClean="0"/>
              <a:t>		f1 = 1</a:t>
            </a:r>
          </a:p>
          <a:p>
            <a:pPr>
              <a:buNone/>
            </a:pPr>
            <a:r>
              <a:rPr lang="en-US" altLang="zh-CN" sz="2000" dirty="0" smtClean="0"/>
              <a:t>		f2 = 1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while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n):</a:t>
            </a:r>
          </a:p>
          <a:p>
            <a:pPr>
              <a:buNone/>
            </a:pPr>
            <a:r>
              <a:rPr lang="en-US" altLang="zh-CN" sz="2000" dirty="0" smtClean="0"/>
              <a:t>		       f3 = f1 + f2</a:t>
            </a:r>
          </a:p>
          <a:p>
            <a:pPr>
              <a:buNone/>
            </a:pPr>
            <a:r>
              <a:rPr lang="en-US" altLang="zh-CN" sz="2000" dirty="0" smtClean="0"/>
              <a:t>	   	       f1 = f2</a:t>
            </a:r>
          </a:p>
          <a:p>
            <a:pPr>
              <a:buNone/>
            </a:pPr>
            <a:r>
              <a:rPr lang="en-US" altLang="zh-CN" sz="2000" dirty="0" smtClean="0"/>
              <a:t>		       f2 = f3</a:t>
            </a:r>
          </a:p>
          <a:p>
            <a:pPr>
              <a:buNone/>
            </a:pPr>
            <a:r>
              <a:rPr lang="en-US" altLang="zh-CN" sz="2000" dirty="0" smtClean="0"/>
              <a:t>		     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+ 1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return</a:t>
            </a:r>
            <a:r>
              <a:rPr lang="en-US" altLang="zh-CN" sz="2000" dirty="0" smtClean="0"/>
              <a:t> f3</a:t>
            </a:r>
            <a:endParaRPr lang="zh-CN" altLang="en-US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4812" y="1143000"/>
            <a:ext cx="4457700" cy="2358008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kern="1200" dirty="0" smtClean="0">
                <a:solidFill>
                  <a:srgbClr val="7F0055"/>
                </a:solidFill>
              </a:rPr>
              <a:t>def</a:t>
            </a:r>
            <a:r>
              <a:rPr lang="en-US" altLang="zh-CN" sz="2000" kern="1200" dirty="0" smtClean="0"/>
              <a:t> </a:t>
            </a:r>
            <a:r>
              <a:rPr lang="en-US" altLang="zh-CN" sz="2000" kern="1200" dirty="0" err="1" smtClean="0"/>
              <a:t>fib_recursive</a:t>
            </a:r>
            <a:r>
              <a:rPr lang="en-US" altLang="zh-CN" sz="2000" kern="1200" dirty="0" smtClean="0"/>
              <a:t>(n):</a:t>
            </a:r>
          </a:p>
          <a:p>
            <a:pPr>
              <a:buNone/>
            </a:pPr>
            <a:r>
              <a:rPr lang="en-US" altLang="zh-CN" sz="2000" kern="1200" dirty="0" smtClean="0"/>
              <a:t>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if</a:t>
            </a:r>
            <a:r>
              <a:rPr lang="en-US" altLang="zh-CN" sz="2000" kern="1200" dirty="0" smtClean="0"/>
              <a:t> n == 1 or n == 2:</a:t>
            </a:r>
          </a:p>
          <a:p>
            <a:pPr>
              <a:buNone/>
            </a:pPr>
            <a:r>
              <a:rPr lang="en-US" altLang="zh-CN" sz="2000" kern="1200" dirty="0" smtClean="0"/>
              <a:t>	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return</a:t>
            </a:r>
            <a:r>
              <a:rPr lang="en-US" altLang="zh-CN" sz="2000" kern="1200" dirty="0" smtClean="0"/>
              <a:t> 1</a:t>
            </a:r>
          </a:p>
          <a:p>
            <a:pPr>
              <a:buNone/>
            </a:pPr>
            <a:r>
              <a:rPr lang="en-US" altLang="zh-CN" sz="2000" kern="1200" dirty="0" smtClean="0"/>
              <a:t>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else</a:t>
            </a:r>
            <a:r>
              <a:rPr lang="en-US" altLang="zh-CN" sz="2000" kern="1200" dirty="0" smtClean="0"/>
              <a:t>:</a:t>
            </a:r>
          </a:p>
          <a:p>
            <a:pPr>
              <a:buNone/>
            </a:pPr>
            <a:r>
              <a:rPr lang="en-US" altLang="zh-CN" sz="2000" kern="1200" dirty="0" smtClean="0"/>
              <a:t>		</a:t>
            </a:r>
            <a:r>
              <a:rPr lang="en-US" altLang="zh-CN" sz="2000" kern="1200" dirty="0" smtClean="0">
                <a:solidFill>
                  <a:srgbClr val="7F0055"/>
                </a:solidFill>
              </a:rPr>
              <a:t>return</a:t>
            </a:r>
            <a:r>
              <a:rPr lang="en-US" altLang="zh-CN" sz="2000" kern="1200" dirty="0" smtClean="0"/>
              <a:t> </a:t>
            </a:r>
            <a:r>
              <a:rPr lang="en-US" altLang="zh-CN" sz="2000" kern="1200" dirty="0" err="1" smtClean="0"/>
              <a:t>fib_recursive</a:t>
            </a:r>
            <a:r>
              <a:rPr lang="en-US" altLang="zh-CN" sz="2000" kern="1200" dirty="0" smtClean="0"/>
              <a:t>(n-1) + </a:t>
            </a:r>
            <a:r>
              <a:rPr lang="en-US" altLang="zh-CN" sz="2000" kern="1200" dirty="0" err="1" smtClean="0"/>
              <a:t>fib_recursive</a:t>
            </a:r>
            <a:r>
              <a:rPr lang="en-US" altLang="zh-CN" sz="2000" kern="1200" dirty="0" smtClean="0"/>
              <a:t>(n-2)</a:t>
            </a:r>
            <a:endParaRPr lang="zh-CN" altLang="en-US" sz="2000" kern="1200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4427984" y="3789040"/>
            <a:ext cx="4457700" cy="1872208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ib_loop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(100)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fib_recursive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(100)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308" y="4149080"/>
            <a:ext cx="186537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不到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0.01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3354" y="59113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时间都去哪了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78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 </a:t>
            </a:r>
            <a:r>
              <a:rPr lang="en-US" altLang="zh-CN" dirty="0"/>
              <a:t>– </a:t>
            </a:r>
            <a:r>
              <a:rPr lang="en-US" altLang="zh-CN" dirty="0" smtClean="0"/>
              <a:t>SW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优势（</a:t>
            </a:r>
            <a:r>
              <a:rPr lang="en-US" altLang="zh-CN" smtClean="0"/>
              <a:t>strength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它</a:t>
            </a:r>
            <a:r>
              <a:rPr lang="zh-CN" altLang="en-US"/>
              <a:t>能使一个蕴含递归关系且结构复杂</a:t>
            </a:r>
            <a:r>
              <a:rPr lang="zh-CN" altLang="en-US" smtClean="0"/>
              <a:t>的程序简洁精炼</a:t>
            </a:r>
            <a:r>
              <a:rPr lang="zh-CN" altLang="en-US"/>
              <a:t>，增加</a:t>
            </a:r>
            <a:r>
              <a:rPr lang="zh-CN" altLang="en-US" smtClean="0"/>
              <a:t>可读性</a:t>
            </a:r>
            <a:endParaRPr lang="en-US" altLang="zh-CN" smtClean="0"/>
          </a:p>
          <a:p>
            <a:pPr lvl="1"/>
            <a:r>
              <a:rPr lang="zh-CN" altLang="en-US" smtClean="0"/>
              <a:t>特别是</a:t>
            </a:r>
            <a:r>
              <a:rPr lang="zh-CN" altLang="en-US"/>
              <a:t>在难于找到从边界到解的全过程的情况下，如果把问题推进一步</a:t>
            </a:r>
            <a:r>
              <a:rPr lang="en-US" altLang="zh-CN"/>
              <a:t>,</a:t>
            </a:r>
            <a:r>
              <a:rPr lang="zh-CN" altLang="en-US"/>
              <a:t>其结果仍维持原问题的</a:t>
            </a:r>
            <a:r>
              <a:rPr lang="zh-CN" altLang="en-US" smtClean="0"/>
              <a:t>关系</a:t>
            </a:r>
            <a:endParaRPr lang="en-US" altLang="zh-CN" smtClean="0"/>
          </a:p>
          <a:p>
            <a:r>
              <a:rPr lang="zh-CN" altLang="en-US" smtClean="0"/>
              <a:t>劣势（</a:t>
            </a:r>
            <a:r>
              <a:rPr lang="en-US" altLang="zh-CN"/>
              <a:t>weakness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/>
              <a:t>嵌套层次</a:t>
            </a:r>
            <a:r>
              <a:rPr lang="zh-CN" altLang="en-US" smtClean="0"/>
              <a:t>深，函数调用开销大</a:t>
            </a:r>
            <a:endParaRPr lang="en-US" altLang="zh-CN" smtClean="0"/>
          </a:p>
          <a:p>
            <a:pPr lvl="1"/>
            <a:r>
              <a:rPr lang="zh-CN" altLang="en-US" smtClean="0"/>
              <a:t>重复计算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4483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阶乘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阶乘：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!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×…×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298" t="-1232"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051720" y="170080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p(n):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</a:p>
          <a:p>
            <a:pPr>
              <a:spcAft>
                <a:spcPts val="0"/>
              </a:spcAft>
            </a:pPr>
            <a:endParaRPr lang="en-US" altLang="zh-CN" sz="2400" kern="0" dirty="0"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spcAft>
                <a:spcPts val="0"/>
              </a:spcAft>
            </a:pP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spcAft>
                <a:spcPts val="0"/>
              </a:spcAft>
            </a:pPr>
            <a:endParaRPr lang="en-US" altLang="zh-CN" sz="2400" kern="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 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7917" y="225944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x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39752" y="306140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while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&lt;=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n):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    x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x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*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+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</a:p>
          <a:p>
            <a:pPr>
              <a:spcAft>
                <a:spcPts val="0"/>
              </a:spcAft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x</a:t>
            </a:r>
            <a:endParaRPr lang="en-US" altLang="zh-CN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50462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input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zh-CN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请输入一个整数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:"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print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n,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en-US" altLang="zh-CN" sz="2400" kern="1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!</a:t>
            </a:r>
            <a:r>
              <a:rPr lang="zh-CN" altLang="zh-CN" sz="2400" kern="1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的值为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p(n)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699792" y="1143000"/>
            <a:ext cx="28803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683568" y="1700808"/>
            <a:ext cx="7444736" cy="439519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endParaRPr lang="zh-CN" altLang="en-US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</p:spTree>
    <p:extLst>
      <p:ext uri="{BB962C8B-B14F-4D97-AF65-F5344CB8AC3E}">
        <p14:creationId xmlns:p14="http://schemas.microsoft.com/office/powerpoint/2010/main" val="2670664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阶乘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458200" cy="809836"/>
              </a:xfrm>
            </p:spPr>
            <p:txBody>
              <a:bodyPr/>
              <a:lstStyle/>
              <a:p>
                <a:r>
                  <a:rPr lang="zh-CN" altLang="en-US" smtClean="0"/>
                  <a:t>阶乘：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𝑵</m:t>
                    </m:r>
                    <m:r>
                      <a:rPr lang="en-US" altLang="zh-CN" i="1">
                        <a:latin typeface="Cambria Math"/>
                      </a:rPr>
                      <m:t>!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>
                        <a:latin typeface="Cambria Math"/>
                      </a:rPr>
                      <m:t>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×…×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458200" cy="809836"/>
              </a:xfrm>
              <a:blipFill rotWithShape="1">
                <a:blip r:embed="rId3" cstate="print"/>
                <a:stretch>
                  <a:fillRect l="-1298" t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>
            <a:off x="2699792" y="1628800"/>
            <a:ext cx="28803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>
            <a:off x="3874508" y="1685042"/>
            <a:ext cx="0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7366" y="2276872"/>
                <a:ext cx="5760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𝑵</m:t>
                      </m:r>
                      <m:r>
                        <a:rPr lang="en-US" altLang="zh-CN" sz="2800" i="1">
                          <a:latin typeface="Cambria Math"/>
                        </a:rPr>
                        <m:t>!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>
                          <a:latin typeface="Cambria Math"/>
                        </a:rPr>
                        <m:t>𝟏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×…×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𝑵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66" y="2276872"/>
                <a:ext cx="5760640" cy="52322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14273" y="3409836"/>
                <a:ext cx="31204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𝑵</m:t>
                      </m:r>
                      <m:r>
                        <a:rPr lang="en-US" altLang="zh-CN" sz="2800" i="1" smtClean="0">
                          <a:latin typeface="Cambria Math"/>
                        </a:rPr>
                        <m:t>!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!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𝑵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73" y="3409836"/>
                <a:ext cx="3120470" cy="52322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 bwMode="auto">
          <a:xfrm>
            <a:off x="3867686" y="2800092"/>
            <a:ext cx="6822" cy="6097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8" idx="2"/>
            <a:endCxn id="11" idx="0"/>
          </p:cNvCxnSpPr>
          <p:nvPr/>
        </p:nvCxnSpPr>
        <p:spPr bwMode="auto">
          <a:xfrm flipH="1">
            <a:off x="3872158" y="3933056"/>
            <a:ext cx="2350" cy="11329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48" y="5066020"/>
                <a:ext cx="49370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i="1" smtClean="0">
                          <a:latin typeface="Cambria Math"/>
                        </a:rPr>
                        <m:t>!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𝑵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!×(</m:t>
                      </m:r>
                      <m:r>
                        <a:rPr lang="en-US" altLang="zh-CN" sz="2800" i="1">
                          <a:latin typeface="Cambria Math"/>
                        </a:rPr>
                        <m:t>𝑵</m:t>
                      </m:r>
                      <m:r>
                        <a:rPr lang="en-US" altLang="zh-CN" sz="2800" i="1">
                          <a:latin typeface="Cambria Math"/>
                        </a:rPr>
                        <m:t>−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i="1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066020"/>
                <a:ext cx="4937020" cy="52322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338620" y="3861048"/>
            <a:ext cx="77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4810" y="3861048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p(n-1)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9429" y="5558533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p(n-1)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3573" y="5559623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p(n-2)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252955"/>
            <a:ext cx="145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          )</a:t>
            </a:r>
            <a:endParaRPr lang="zh-CN" altLang="en-US" sz="2800" dirty="0"/>
          </a:p>
        </p:txBody>
      </p:sp>
      <p:cxnSp>
        <p:nvCxnSpPr>
          <p:cNvPr id="17" name="直接箭头连接符 9"/>
          <p:cNvCxnSpPr/>
          <p:nvPr/>
        </p:nvCxnSpPr>
        <p:spPr bwMode="auto">
          <a:xfrm>
            <a:off x="3876858" y="5844117"/>
            <a:ext cx="0" cy="6812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5805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阶乘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458200" cy="809836"/>
              </a:xfrm>
            </p:spPr>
            <p:txBody>
              <a:bodyPr/>
              <a:lstStyle/>
              <a:p>
                <a:r>
                  <a:rPr lang="zh-CN" altLang="en-US" smtClean="0"/>
                  <a:t>阶乘：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𝑵</m:t>
                    </m:r>
                    <m:r>
                      <a:rPr lang="en-US" altLang="zh-CN" i="1">
                        <a:latin typeface="Cambria Math"/>
                      </a:rPr>
                      <m:t>!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>
                        <a:latin typeface="Cambria Math"/>
                      </a:rPr>
                      <m:t>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×…×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458200" cy="809836"/>
              </a:xfrm>
              <a:blipFill rotWithShape="1">
                <a:blip r:embed="rId3" cstate="print"/>
                <a:stretch>
                  <a:fillRect l="-1298" t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>
            <a:off x="2699792" y="1628800"/>
            <a:ext cx="28803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853952" y="234888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sz="2400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p(n):</a:t>
            </a:r>
            <a:endParaRPr lang="zh-CN" altLang="zh-CN" sz="28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en-US" altLang="zh-CN" sz="2400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spcAft>
                <a:spcPts val="0"/>
              </a:spcAft>
            </a:pPr>
            <a:endParaRPr lang="en-US" altLang="zh-CN" sz="2400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spcAft>
                <a:spcPts val="0"/>
              </a:spcAft>
            </a:pPr>
            <a:endParaRPr lang="en-US" altLang="zh-CN" sz="2400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spcAft>
                <a:spcPts val="0"/>
              </a:spcAft>
            </a:pP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 </a:t>
            </a:r>
            <a:endParaRPr lang="zh-CN" altLang="zh-CN" sz="28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en-US" altLang="zh-CN" sz="2400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spcAft>
                <a:spcPts val="0"/>
              </a:spcAft>
            </a:pPr>
            <a:endParaRPr lang="zh-CN" altLang="zh-CN" sz="28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zh-CN" altLang="zh-CN" sz="2800" kern="10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8" y="3789040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*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p(n-1)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32248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sz="2400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</a:t>
            </a:r>
            <a:r>
              <a:rPr lang="en-US" altLang="zh-CN" sz="2400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sz="2400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n == 0:</a:t>
            </a:r>
            <a:endParaRPr lang="zh-CN" altLang="zh-CN" sz="24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sz="2400" b="1" kern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4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b="1" kern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400" kern="10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6808" y="455394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 = </a:t>
            </a:r>
            <a:r>
              <a:rPr lang="en-US" altLang="zh-CN" sz="2400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input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</a:t>
            </a:r>
            <a:r>
              <a:rPr lang="en-US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zh-CN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请输入一个整数</a:t>
            </a:r>
            <a:r>
              <a:rPr lang="en-US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:"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800" kern="1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spcAft>
                <a:spcPts val="0"/>
              </a:spcAft>
            </a:pPr>
            <a:r>
              <a:rPr lang="en-US" altLang="zh-CN" sz="2400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print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n, </a:t>
            </a:r>
            <a:r>
              <a:rPr lang="en-US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en-US" altLang="zh-CN" sz="2800" kern="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</a:t>
            </a:r>
            <a:r>
              <a:rPr lang="en-US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!</a:t>
            </a:r>
            <a:r>
              <a:rPr lang="zh-CN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的值为：</a:t>
            </a:r>
            <a:r>
              <a:rPr lang="en-US" altLang="zh-CN" sz="2400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en-US" altLang="zh-CN" sz="2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p(n)</a:t>
            </a:r>
            <a:endParaRPr lang="zh-CN" altLang="zh-CN" sz="2800" kern="1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986136"/>
            <a:ext cx="7444736" cy="439519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endParaRPr lang="zh-CN" altLang="en-US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</p:spTree>
    <p:extLst>
      <p:ext uri="{BB962C8B-B14F-4D97-AF65-F5344CB8AC3E}">
        <p14:creationId xmlns:p14="http://schemas.microsoft.com/office/powerpoint/2010/main" val="437512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阶乘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" y="1268760"/>
            <a:ext cx="62068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p(3)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506" y="1268760"/>
            <a:ext cx="2669115" cy="16312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p(3):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3</a:t>
            </a:r>
            <a:r>
              <a:rPr lang="en-US" altLang="zh-CN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3==0: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1;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3</a:t>
            </a:r>
            <a:r>
              <a:rPr lang="en-US" altLang="zh-CN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*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p(3-1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48" y="2492896"/>
            <a:ext cx="2669115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p(2):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2</a:t>
            </a:r>
            <a:r>
              <a:rPr lang="en-US" altLang="zh-CN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2 == 0: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1;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2</a:t>
            </a:r>
            <a:r>
              <a:rPr lang="en-US" altLang="zh-CN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*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p(2-1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9389" y="3717032"/>
            <a:ext cx="2669115" cy="16312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p(1):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r>
              <a:rPr lang="en-US" altLang="zh-CN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1==0: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1;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000" kern="10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b="1" ker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r>
              <a:rPr lang="en-US" altLang="zh-CN" kern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*</a:t>
            </a:r>
            <a:r>
              <a:rPr lang="en-US" altLang="zh-CN" ker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p(1-1</a:t>
            </a:r>
            <a:r>
              <a:rPr lang="en-US" altLang="zh-CN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000" kern="10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 bwMode="auto">
          <a:xfrm>
            <a:off x="656179" y="1468815"/>
            <a:ext cx="2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3419872" y="2564904"/>
            <a:ext cx="2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6189969" y="3789040"/>
            <a:ext cx="2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组合 27"/>
          <p:cNvGrpSpPr/>
          <p:nvPr/>
        </p:nvGrpSpPr>
        <p:grpSpPr>
          <a:xfrm>
            <a:off x="5724128" y="4124112"/>
            <a:ext cx="1224136" cy="408528"/>
            <a:chOff x="5724128" y="4124112"/>
            <a:chExt cx="1224136" cy="408528"/>
          </a:xfrm>
        </p:grpSpPr>
        <p:cxnSp>
          <p:nvCxnSpPr>
            <p:cNvPr id="15" name="直接连接符 14"/>
            <p:cNvCxnSpPr/>
            <p:nvPr/>
          </p:nvCxnSpPr>
          <p:spPr bwMode="auto">
            <a:xfrm flipH="1">
              <a:off x="5724128" y="4532640"/>
              <a:ext cx="122413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5724128" y="4124112"/>
              <a:ext cx="0" cy="4085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组合 26"/>
          <p:cNvGrpSpPr/>
          <p:nvPr/>
        </p:nvGrpSpPr>
        <p:grpSpPr>
          <a:xfrm>
            <a:off x="2915816" y="2899976"/>
            <a:ext cx="1296144" cy="1017572"/>
            <a:chOff x="2915816" y="2899976"/>
            <a:chExt cx="1296144" cy="408528"/>
          </a:xfrm>
        </p:grpSpPr>
        <p:cxnSp>
          <p:nvCxnSpPr>
            <p:cNvPr id="19" name="直接连接符 18"/>
            <p:cNvCxnSpPr/>
            <p:nvPr/>
          </p:nvCxnSpPr>
          <p:spPr bwMode="auto">
            <a:xfrm flipH="1">
              <a:off x="2915816" y="3308504"/>
              <a:ext cx="12961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915816" y="2899976"/>
              <a:ext cx="0" cy="4085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/>
          <p:cNvGrpSpPr/>
          <p:nvPr/>
        </p:nvGrpSpPr>
        <p:grpSpPr>
          <a:xfrm>
            <a:off x="345837" y="1668870"/>
            <a:ext cx="1057811" cy="1040050"/>
            <a:chOff x="345837" y="1668870"/>
            <a:chExt cx="1057811" cy="1040050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345837" y="2708920"/>
              <a:ext cx="105781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>
              <a:endCxn id="4" idx="2"/>
            </p:cNvCxnSpPr>
            <p:nvPr/>
          </p:nvCxnSpPr>
          <p:spPr bwMode="auto">
            <a:xfrm flipV="1">
              <a:off x="345837" y="1668870"/>
              <a:ext cx="1" cy="10400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6337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562" y="3049622"/>
            <a:ext cx="809350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smtClean="0">
                <a:latin typeface="微软雅黑" pitchFamily="34" charset="-122"/>
                <a:ea typeface="微软雅黑" pitchFamily="34" charset="-122"/>
              </a:rPr>
              <a:t>递归条件</a:t>
            </a:r>
            <a:endParaRPr lang="zh-CN" altLang="en-US" sz="4000" kern="0"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4081" y="2299520"/>
            <a:ext cx="669241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4000" smtClean="0"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出口</a:t>
            </a:r>
            <a:endParaRPr lang="zh-CN" altLang="en-US" sz="4000" kern="0"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阶乘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4075" y="184395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p(n):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 or n == 0: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1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return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*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p(n-1)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 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=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input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zh-CN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请输入一个整数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:"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print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n,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!</a:t>
            </a:r>
            <a:r>
              <a:rPr lang="zh-CN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的值为：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p(n)</a:t>
            </a:r>
            <a:endParaRPr lang="zh-CN" altLang="zh-CN" sz="280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1770112"/>
            <a:ext cx="7444736" cy="439519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endParaRPr lang="zh-CN" altLang="en-US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527566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掐头去尾留中间</a:t>
            </a:r>
          </a:p>
        </p:txBody>
      </p:sp>
    </p:spTree>
    <p:extLst>
      <p:ext uri="{BB962C8B-B14F-4D97-AF65-F5344CB8AC3E}">
        <p14:creationId xmlns:p14="http://schemas.microsoft.com/office/powerpoint/2010/main" val="2128697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44008" y="1984479"/>
            <a:ext cx="4509264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r">
              <a:spcAft>
                <a:spcPts val="0"/>
              </a:spcAft>
            </a:pPr>
            <a:endParaRPr lang="en-US" altLang="zh-CN" sz="2000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r">
              <a:spcAft>
                <a:spcPts val="0"/>
              </a:spcAft>
            </a:pPr>
            <a:endParaRPr lang="en-US" altLang="zh-CN" sz="2000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r">
              <a:spcAft>
                <a:spcPts val="0"/>
              </a:spcAft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函数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????"/>
              </a:rPr>
              <a:t>体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r">
              <a:spcAft>
                <a:spcPts val="0"/>
              </a:spcAft>
            </a:pPr>
            <a:endParaRPr lang="en-US" altLang="zh-CN" sz="2000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3968" y="1703203"/>
            <a:ext cx="486003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2000" kern="0" smtClean="0">
                <a:latin typeface="微软雅黑" pitchFamily="34" charset="-122"/>
                <a:ea typeface="微软雅黑" pitchFamily="34" charset="-122"/>
                <a:cs typeface="????"/>
              </a:rPr>
              <a:t>函数头</a:t>
            </a:r>
            <a:endParaRPr lang="zh-CN" altLang="en-US" sz="2000" kern="0"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44352"/>
            <a:ext cx="4152900" cy="4953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f(x) = </a:t>
            </a:r>
          </a:p>
          <a:p>
            <a:pPr>
              <a:buNone/>
            </a:pPr>
            <a:r>
              <a:rPr lang="en-US" altLang="zh-CN" dirty="0" smtClean="0"/>
              <a:t>	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– 2x + 1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3968" y="1644352"/>
            <a:ext cx="4555232" cy="495300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7F0055"/>
                </a:solidFill>
                <a:cs typeface="????"/>
              </a:rPr>
              <a:t>def</a:t>
            </a:r>
            <a:r>
              <a:rPr lang="en-US" altLang="zh-CN" dirty="0" smtClean="0">
                <a:cs typeface="????"/>
              </a:rPr>
              <a:t> f</a:t>
            </a:r>
            <a:r>
              <a:rPr lang="en-US" altLang="zh-CN" dirty="0" smtClean="0">
                <a:solidFill>
                  <a:srgbClr val="000000"/>
                </a:solidFill>
                <a:cs typeface="????"/>
              </a:rPr>
              <a:t>(x):</a:t>
            </a:r>
            <a:endParaRPr lang="zh-CN" altLang="zh-CN" sz="3200" kern="100" dirty="0" smtClean="0">
              <a:cs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dirty="0" smtClean="0">
                <a:cs typeface="????"/>
              </a:rPr>
              <a:t>    y = x ** 2 – 2 * x + 1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3200" kern="100" dirty="0" smtClean="0">
                <a:cs typeface="Times New Roman"/>
              </a:rPr>
              <a:t>   </a:t>
            </a:r>
            <a:r>
              <a:rPr lang="en-US" altLang="zh-CN" sz="3200" dirty="0" smtClean="0">
                <a:solidFill>
                  <a:srgbClr val="7F0055"/>
                </a:solidFill>
                <a:cs typeface="????"/>
              </a:rPr>
              <a:t>return</a:t>
            </a:r>
            <a:r>
              <a:rPr lang="en-US" altLang="zh-CN" sz="3200" dirty="0" smtClean="0">
                <a:cs typeface="????"/>
              </a:rPr>
              <a:t> </a:t>
            </a:r>
            <a:r>
              <a:rPr lang="en-US" altLang="zh-CN" sz="3200" kern="100" dirty="0" smtClean="0">
                <a:cs typeface="Times New Roman"/>
              </a:rPr>
              <a:t>y</a:t>
            </a:r>
            <a:endParaRPr lang="zh-CN" altLang="zh-CN" sz="3200" kern="100" dirty="0" smtClean="0">
              <a:cs typeface="Times New Roman"/>
            </a:endParaRP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55460" y="1153572"/>
            <a:ext cx="1005524" cy="518854"/>
            <a:chOff x="254109" y="1037938"/>
            <a:chExt cx="1005524" cy="518854"/>
          </a:xfrm>
        </p:grpSpPr>
        <p:sp>
          <p:nvSpPr>
            <p:cNvPr id="6" name="TextBox 5"/>
            <p:cNvSpPr txBox="1"/>
            <p:nvPr/>
          </p:nvSpPr>
          <p:spPr>
            <a:xfrm>
              <a:off x="254109" y="1037938"/>
              <a:ext cx="877163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关键字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1043608" y="1407270"/>
              <a:ext cx="0" cy="14952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</a:ln>
            <a:extLst/>
          </p:spPr>
        </p:cxnSp>
        <p:cxnSp>
          <p:nvCxnSpPr>
            <p:cNvPr id="8" name="直接连接符 7"/>
            <p:cNvCxnSpPr/>
            <p:nvPr/>
          </p:nvCxnSpPr>
          <p:spPr bwMode="auto">
            <a:xfrm flipH="1">
              <a:off x="827584" y="1556792"/>
              <a:ext cx="4320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</a:ln>
            <a:extLst/>
          </p:spPr>
        </p:cxnSp>
      </p:grpSp>
      <p:grpSp>
        <p:nvGrpSpPr>
          <p:cNvPr id="9" name="组合 8"/>
          <p:cNvGrpSpPr/>
          <p:nvPr/>
        </p:nvGrpSpPr>
        <p:grpSpPr>
          <a:xfrm>
            <a:off x="4960984" y="1151176"/>
            <a:ext cx="877163" cy="546928"/>
            <a:chOff x="1259632" y="1047176"/>
            <a:chExt cx="877163" cy="546928"/>
          </a:xfrm>
        </p:grpSpPr>
        <p:sp>
          <p:nvSpPr>
            <p:cNvPr id="10" name="TextBox 9"/>
            <p:cNvSpPr txBox="1"/>
            <p:nvPr/>
          </p:nvSpPr>
          <p:spPr>
            <a:xfrm>
              <a:off x="1259632" y="1047176"/>
              <a:ext cx="877163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函数名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1446712" y="1416508"/>
              <a:ext cx="0" cy="1775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</a:ln>
            <a:extLst/>
          </p:spPr>
        </p:cxnSp>
      </p:grpSp>
      <p:grpSp>
        <p:nvGrpSpPr>
          <p:cNvPr id="15" name="组合 14"/>
          <p:cNvGrpSpPr/>
          <p:nvPr/>
        </p:nvGrpSpPr>
        <p:grpSpPr>
          <a:xfrm>
            <a:off x="5580112" y="1153572"/>
            <a:ext cx="1078379" cy="760558"/>
            <a:chOff x="1835696" y="1029107"/>
            <a:chExt cx="1078379" cy="760558"/>
          </a:xfrm>
        </p:grpSpPr>
        <p:sp>
          <p:nvSpPr>
            <p:cNvPr id="16" name="TextBox 15"/>
            <p:cNvSpPr txBox="1"/>
            <p:nvPr/>
          </p:nvSpPr>
          <p:spPr>
            <a:xfrm>
              <a:off x="2267744" y="1029107"/>
              <a:ext cx="646331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参数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2267744" y="1407270"/>
              <a:ext cx="0" cy="3823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</a:ln>
            <a:extLst/>
          </p:spPr>
        </p:cxnSp>
        <p:cxnSp>
          <p:nvCxnSpPr>
            <p:cNvPr id="18" name="直接连接符 17"/>
            <p:cNvCxnSpPr/>
            <p:nvPr/>
          </p:nvCxnSpPr>
          <p:spPr bwMode="auto">
            <a:xfrm flipH="1" flipV="1">
              <a:off x="1835696" y="1789664"/>
              <a:ext cx="43204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</a:ln>
            <a:extLst/>
          </p:spPr>
        </p:cxnSp>
      </p:grpSp>
      <p:grpSp>
        <p:nvGrpSpPr>
          <p:cNvPr id="26" name="组合 25"/>
          <p:cNvGrpSpPr/>
          <p:nvPr/>
        </p:nvGrpSpPr>
        <p:grpSpPr>
          <a:xfrm>
            <a:off x="4412689" y="3498304"/>
            <a:ext cx="1179536" cy="369332"/>
            <a:chOff x="70592" y="5325397"/>
            <a:chExt cx="117953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74458" y="5325397"/>
              <a:ext cx="77567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缩进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 flipH="1">
              <a:off x="70592" y="5510063"/>
              <a:ext cx="3796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</a:ln>
            <a:extLst/>
          </p:spPr>
        </p:cxnSp>
      </p:grpSp>
      <p:grpSp>
        <p:nvGrpSpPr>
          <p:cNvPr id="29" name="组合 28"/>
          <p:cNvGrpSpPr/>
          <p:nvPr/>
        </p:nvGrpSpPr>
        <p:grpSpPr>
          <a:xfrm>
            <a:off x="4243493" y="2101750"/>
            <a:ext cx="400516" cy="1765886"/>
            <a:chOff x="951687" y="2045146"/>
            <a:chExt cx="380319" cy="3268762"/>
          </a:xfrm>
        </p:grpSpPr>
        <p:cxnSp>
          <p:nvCxnSpPr>
            <p:cNvPr id="30" name="直接连接符 29"/>
            <p:cNvCxnSpPr/>
            <p:nvPr/>
          </p:nvCxnSpPr>
          <p:spPr bwMode="auto">
            <a:xfrm>
              <a:off x="1331540" y="2045146"/>
              <a:ext cx="466" cy="325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951687" y="2057846"/>
              <a:ext cx="466" cy="325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1202" name="Picture 2" descr="C:\Documents and Settings\Administrator\桌面\111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07918"/>
            <a:ext cx="2411760" cy="1927664"/>
          </a:xfrm>
          <a:prstGeom prst="rect">
            <a:avLst/>
          </a:prstGeom>
          <a:noFill/>
        </p:spPr>
      </p:pic>
      <p:sp>
        <p:nvSpPr>
          <p:cNvPr id="33" name="矩形 32"/>
          <p:cNvSpPr/>
          <p:nvPr/>
        </p:nvSpPr>
        <p:spPr>
          <a:xfrm>
            <a:off x="3923928" y="4390074"/>
            <a:ext cx="5188540" cy="171739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函数：是完成特定功能的一个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语句组</a:t>
            </a: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	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，通过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函数名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执行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输入：参数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????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输出：返回值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275856" y="980728"/>
            <a:ext cx="0" cy="57068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3" grpId="0" uiExpand="1" build="p"/>
      <p:bldP spid="4" grpId="0" build="p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递归的</a:t>
            </a:r>
            <a:r>
              <a:rPr lang="zh-CN" altLang="en-US">
                <a:latin typeface="Times New Roman" pitchFamily="18" charset="0"/>
              </a:rPr>
              <a:t>基本</a:t>
            </a:r>
            <a:r>
              <a:rPr lang="zh-CN" altLang="en-US" smtClean="0">
                <a:latin typeface="Times New Roman" pitchFamily="18" charset="0"/>
              </a:rPr>
              <a:t>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基本思想</a:t>
            </a:r>
            <a:endParaRPr lang="en-US" altLang="zh-CN" smtClean="0">
              <a:latin typeface="Times New Roman" pitchFamily="18" charset="0"/>
            </a:endParaRPr>
          </a:p>
          <a:p>
            <a:endParaRPr lang="en-US" altLang="zh-CN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Times New Roman" pitchFamily="18" charset="0"/>
              </a:rPr>
              <a:t>	</a:t>
            </a:r>
            <a:r>
              <a:rPr lang="zh-CN" altLang="en-US" smtClean="0">
                <a:latin typeface="Times New Roman" pitchFamily="18" charset="0"/>
              </a:rPr>
              <a:t>把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规模大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</a:rPr>
              <a:t>的</a:t>
            </a:r>
            <a:r>
              <a:rPr lang="zh-CN" altLang="en-US" smtClean="0">
                <a:latin typeface="Times New Roman" pitchFamily="18" charset="0"/>
              </a:rPr>
              <a:t>，较</a:t>
            </a:r>
            <a:r>
              <a:rPr lang="zh-CN" altLang="en-US">
                <a:latin typeface="Times New Roman" pitchFamily="18" charset="0"/>
              </a:rPr>
              <a:t>难解决的问题变成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规模较小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</a:rPr>
              <a:t>的</a:t>
            </a:r>
            <a:r>
              <a:rPr lang="en-US" altLang="zh-CN" smtClean="0">
                <a:latin typeface="Times New Roman" pitchFamily="18" charset="0"/>
              </a:rPr>
              <a:t>,</a:t>
            </a:r>
            <a:r>
              <a:rPr lang="zh-CN" altLang="en-US" smtClean="0">
                <a:latin typeface="Times New Roman" pitchFamily="18" charset="0"/>
              </a:rPr>
              <a:t>易</a:t>
            </a:r>
            <a:r>
              <a:rPr lang="zh-CN" altLang="en-US">
                <a:latin typeface="Times New Roman" pitchFamily="18" charset="0"/>
              </a:rPr>
              <a:t>解决的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</a:rPr>
              <a:t>同一问题</a:t>
            </a:r>
            <a:r>
              <a:rPr lang="zh-CN" altLang="en-US">
                <a:latin typeface="Times New Roman" pitchFamily="18" charset="0"/>
              </a:rPr>
              <a:t>。规模较小的问题又变成规模更小的问题，并且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</a:rPr>
              <a:t>小到一定程度可以直接得出它的解</a:t>
            </a:r>
            <a:r>
              <a:rPr lang="zh-CN" altLang="en-US">
                <a:latin typeface="Times New Roman" pitchFamily="18" charset="0"/>
              </a:rPr>
              <a:t>，从而得到原来问题的解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876256" y="1143000"/>
            <a:ext cx="1620957" cy="1061864"/>
            <a:chOff x="6876256" y="1143000"/>
            <a:chExt cx="1620957" cy="1061864"/>
          </a:xfrm>
        </p:grpSpPr>
        <p:sp>
          <p:nvSpPr>
            <p:cNvPr id="4" name="矩形 3"/>
            <p:cNvSpPr/>
            <p:nvPr/>
          </p:nvSpPr>
          <p:spPr>
            <a:xfrm>
              <a:off x="6876256" y="114300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递归</a:t>
              </a:r>
              <a:r>
                <a:rPr lang="zh-CN" altLang="en-US" sz="280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  <a:endPara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V="1">
              <a:off x="7686734" y="1666220"/>
              <a:ext cx="0" cy="53864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611560" y="4437063"/>
            <a:ext cx="1620957" cy="1377185"/>
            <a:chOff x="611560" y="4437063"/>
            <a:chExt cx="1620957" cy="1377185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1403648" y="4437063"/>
              <a:ext cx="0" cy="8641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矩形 9"/>
            <p:cNvSpPr/>
            <p:nvPr/>
          </p:nvSpPr>
          <p:spPr>
            <a:xfrm>
              <a:off x="611560" y="5291028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递归出口</a:t>
              </a:r>
              <a:endPara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633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 smtClean="0"/>
              <a:t>– </a:t>
            </a:r>
            <a:r>
              <a:rPr lang="zh-CN" altLang="en-US" smtClean="0"/>
              <a:t>最大公约数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辗转相除法</a:t>
            </a:r>
            <a:endParaRPr lang="en-US" altLang="zh-CN" smtClean="0"/>
          </a:p>
          <a:p>
            <a:pPr lvl="1"/>
            <a:r>
              <a:rPr lang="zh-CN" altLang="en-US"/>
              <a:t>先拿较大的两</a:t>
            </a:r>
            <a:r>
              <a:rPr lang="zh-CN" altLang="en-US" smtClean="0"/>
              <a:t>个数，</a:t>
            </a:r>
            <a:r>
              <a:rPr lang="zh-CN" altLang="en-US" smtClean="0">
                <a:solidFill>
                  <a:srgbClr val="FF0000"/>
                </a:solidFill>
              </a:rPr>
              <a:t>大数</a:t>
            </a:r>
            <a:r>
              <a:rPr lang="zh-CN" altLang="en-US">
                <a:solidFill>
                  <a:srgbClr val="FF0000"/>
                </a:solidFill>
              </a:rPr>
              <a:t>除以</a:t>
            </a:r>
            <a:r>
              <a:rPr lang="zh-CN" altLang="en-US" smtClean="0">
                <a:solidFill>
                  <a:srgbClr val="FF0000"/>
                </a:solidFill>
              </a:rPr>
              <a:t>小数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用除数跟</a:t>
            </a:r>
            <a:r>
              <a:rPr lang="zh-CN" altLang="en-US" smtClean="0"/>
              <a:t>余数，</a:t>
            </a:r>
            <a:r>
              <a:rPr lang="zh-CN" altLang="en-US" smtClean="0">
                <a:solidFill>
                  <a:srgbClr val="FF0000"/>
                </a:solidFill>
              </a:rPr>
              <a:t>大数</a:t>
            </a:r>
            <a:r>
              <a:rPr lang="zh-CN" altLang="en-US">
                <a:solidFill>
                  <a:srgbClr val="FF0000"/>
                </a:solidFill>
              </a:rPr>
              <a:t>除以</a:t>
            </a:r>
            <a:r>
              <a:rPr lang="zh-CN" altLang="en-US" smtClean="0">
                <a:solidFill>
                  <a:srgbClr val="FF0000"/>
                </a:solidFill>
              </a:rPr>
              <a:t>小数</a:t>
            </a:r>
            <a:r>
              <a:rPr lang="zh-CN" altLang="en-US"/>
              <a:t>，</a:t>
            </a:r>
            <a:r>
              <a:rPr lang="zh-CN" altLang="en-US" smtClean="0"/>
              <a:t>直到</a:t>
            </a:r>
            <a:r>
              <a:rPr lang="zh-CN" altLang="en-US"/>
              <a:t>没有余数</a:t>
            </a:r>
            <a:r>
              <a:rPr lang="zh-CN" altLang="en-US" smtClean="0"/>
              <a:t>为止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除数</a:t>
            </a:r>
            <a:r>
              <a:rPr lang="zh-CN" altLang="en-US"/>
              <a:t>就是</a:t>
            </a:r>
            <a:r>
              <a:rPr lang="zh-CN" altLang="en-US" smtClean="0"/>
              <a:t>最大公约数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5239" y="364502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135 / 81 =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17447" y="3645024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 余数</a:t>
            </a:r>
            <a:r>
              <a:rPr lang="en-US" altLang="zh-CN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1601" y="4650777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81 / 54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7446" y="465077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 余数</a:t>
            </a:r>
            <a:r>
              <a:rPr lang="en-US" altLang="zh-CN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03848" y="5559623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54 / 27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2040" y="555962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87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/>
              <a:t>– </a:t>
            </a:r>
            <a:r>
              <a:rPr lang="zh-CN" altLang="en-US"/>
              <a:t>最大公约数</a:t>
            </a:r>
          </a:p>
        </p:txBody>
      </p:sp>
      <p:sp>
        <p:nvSpPr>
          <p:cNvPr id="9" name="矩形 8"/>
          <p:cNvSpPr/>
          <p:nvPr/>
        </p:nvSpPr>
        <p:spPr>
          <a:xfrm>
            <a:off x="2159732" y="1720840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gcd(m, n):</a:t>
            </a:r>
          </a:p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it-IT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0280" y="20862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 = m % n</a:t>
            </a:r>
          </a:p>
          <a:p>
            <a:pPr lvl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gcd(n, r)</a:t>
            </a:r>
          </a:p>
        </p:txBody>
      </p:sp>
      <p:sp>
        <p:nvSpPr>
          <p:cNvPr id="6" name="矩形 5"/>
          <p:cNvSpPr/>
          <p:nvPr/>
        </p:nvSpPr>
        <p:spPr>
          <a:xfrm>
            <a:off x="2507580" y="24589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b="1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240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 == 0: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240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  <a:p>
            <a:pPr lvl="0"/>
            <a:r>
              <a:rPr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4684" y="4268063"/>
            <a:ext cx="5094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x, y = </a:t>
            </a:r>
            <a:r>
              <a:rPr lang="it-IT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it-IT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it-IT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请输入两个整数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it-IT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it-IT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/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gcd(x, y)</a:t>
            </a:r>
          </a:p>
        </p:txBody>
      </p:sp>
      <p:sp>
        <p:nvSpPr>
          <p:cNvPr id="7" name="矩形 6"/>
          <p:cNvSpPr/>
          <p:nvPr/>
        </p:nvSpPr>
        <p:spPr>
          <a:xfrm>
            <a:off x="1037220" y="1628800"/>
            <a:ext cx="5947048" cy="365237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en-US" altLang="zh-CN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ctr">
              <a:spcAft>
                <a:spcPts val="0"/>
              </a:spcAft>
            </a:pPr>
            <a:endParaRPr lang="en-US" altLang="zh-CN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ctr">
              <a:spcAft>
                <a:spcPts val="0"/>
              </a:spcAft>
            </a:pPr>
            <a:endParaRPr lang="zh-CN" altLang="en-US" kern="0" dirty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</p:spTree>
    <p:extLst>
      <p:ext uri="{BB962C8B-B14F-4D97-AF65-F5344CB8AC3E}">
        <p14:creationId xmlns:p14="http://schemas.microsoft.com/office/powerpoint/2010/main" val="217536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/>
      <p:bldP spid="8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/>
              <a:t>– </a:t>
            </a:r>
            <a:r>
              <a:rPr lang="zh-CN" altLang="en-US"/>
              <a:t>最大公约数</a:t>
            </a:r>
          </a:p>
        </p:txBody>
      </p:sp>
      <p:sp>
        <p:nvSpPr>
          <p:cNvPr id="5" name="矩形 4"/>
          <p:cNvSpPr/>
          <p:nvPr/>
        </p:nvSpPr>
        <p:spPr>
          <a:xfrm>
            <a:off x="2092288" y="1166843"/>
            <a:ext cx="49594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gcd(m, n):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</a:p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</a:p>
          <a:p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</a:p>
          <a:p>
            <a:endParaRPr lang="it-IT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0972" y="154409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m % n</a:t>
            </a:r>
          </a:p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240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 == 0:</a:t>
            </a:r>
          </a:p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= n</a:t>
            </a:r>
          </a:p>
          <a:p>
            <a:pPr lvl="0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 = r</a:t>
            </a:r>
          </a:p>
        </p:txBody>
      </p:sp>
      <p:sp>
        <p:nvSpPr>
          <p:cNvPr id="7" name="矩形 6"/>
          <p:cNvSpPr/>
          <p:nvPr/>
        </p:nvSpPr>
        <p:spPr>
          <a:xfrm>
            <a:off x="2091407" y="4457511"/>
            <a:ext cx="5382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x, y = </a:t>
            </a:r>
            <a:r>
              <a:rPr lang="it-IT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it-IT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it-IT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请输入两个整数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it-IT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it-IT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/>
            <a:r>
              <a:rPr lang="en-US" altLang="zh-CN" sz="24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sz="24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gcd(x, y)</a:t>
            </a:r>
          </a:p>
        </p:txBody>
      </p:sp>
      <p:sp>
        <p:nvSpPr>
          <p:cNvPr id="6" name="矩形 5"/>
          <p:cNvSpPr/>
          <p:nvPr/>
        </p:nvSpPr>
        <p:spPr>
          <a:xfrm>
            <a:off x="1037220" y="1052736"/>
            <a:ext cx="5947048" cy="44223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en-US" altLang="zh-CN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ctr">
              <a:spcAft>
                <a:spcPts val="0"/>
              </a:spcAft>
            </a:pPr>
            <a:endParaRPr lang="en-US" altLang="zh-CN" kern="0" dirty="0" smtClea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  <a:p>
            <a:pPr algn="ctr">
              <a:spcAft>
                <a:spcPts val="0"/>
              </a:spcAft>
            </a:pPr>
            <a:endParaRPr lang="zh-CN" altLang="en-US" kern="0" dirty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</p:spTree>
    <p:extLst>
      <p:ext uri="{BB962C8B-B14F-4D97-AF65-F5344CB8AC3E}">
        <p14:creationId xmlns:p14="http://schemas.microsoft.com/office/powerpoint/2010/main" val="3881604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- </a:t>
            </a:r>
            <a:r>
              <a:rPr lang="zh-CN" altLang="en-US" smtClean="0"/>
              <a:t>汉</a:t>
            </a:r>
            <a:r>
              <a:rPr lang="zh-CN" altLang="en-US"/>
              <a:t>诺</a:t>
            </a:r>
            <a:r>
              <a:rPr lang="zh-CN" altLang="en-US" smtClean="0"/>
              <a:t>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511480" cy="5022304"/>
          </a:xfrm>
        </p:spPr>
        <p:txBody>
          <a:bodyPr/>
          <a:lstStyle/>
          <a:p>
            <a:r>
              <a:rPr lang="zh-CN" altLang="en-US" dirty="0"/>
              <a:t>在印度，有这么一个古老的</a:t>
            </a:r>
            <a:r>
              <a:rPr lang="zh-CN" altLang="en-US" dirty="0" smtClean="0"/>
              <a:t>传说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开天辟地</a:t>
            </a:r>
            <a:r>
              <a:rPr lang="zh-CN" altLang="en-US" dirty="0"/>
              <a:t>的神勃拉玛（和中国的盘古差不多的</a:t>
            </a:r>
            <a:r>
              <a:rPr lang="zh-CN" altLang="en-US" dirty="0" smtClean="0"/>
              <a:t>神）</a:t>
            </a:r>
            <a:r>
              <a:rPr lang="zh-CN" altLang="en-US" dirty="0"/>
              <a:t>在一个庙里留下了三根金刚石的棒，第一根上面套着</a:t>
            </a:r>
            <a:r>
              <a:rPr lang="en-US" altLang="zh-CN" dirty="0"/>
              <a:t>64</a:t>
            </a:r>
            <a:r>
              <a:rPr lang="zh-CN" altLang="en-US" dirty="0"/>
              <a:t>个圆的金片，最大的一个在底下，其余一个比一个小，依次叠上去，庙里的众僧不倦地把它们一个个地从这根棒搬到另一根棒上，规定可利用中间的一根棒作为帮助，但每次只能搬一个，而且大的不能放在小的上</a:t>
            </a:r>
            <a:r>
              <a:rPr lang="zh-CN" altLang="en-US" dirty="0" smtClean="0"/>
              <a:t>面。</a:t>
            </a:r>
            <a:endParaRPr lang="en-US" altLang="zh-CN" dirty="0" smtClean="0"/>
          </a:p>
        </p:txBody>
      </p:sp>
      <p:pic>
        <p:nvPicPr>
          <p:cNvPr id="3074" name="Picture 2" descr="http://t3.baidu.com/it/u=3620982123,1046717196&amp;fm=21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2520280" cy="25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7544" y="5190771"/>
            <a:ext cx="60773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移动圆片的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</a:p>
          <a:p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18446744073709551615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69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/>
              <a:t>- </a:t>
            </a:r>
            <a:r>
              <a:rPr lang="zh-CN" altLang="en-US"/>
              <a:t>汉诺塔</a:t>
            </a:r>
          </a:p>
        </p:txBody>
      </p:sp>
      <p:pic>
        <p:nvPicPr>
          <p:cNvPr id="5122" name="Picture 2" descr="F:\Downloads\Tower_of_Hanoi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95550"/>
            <a:ext cx="609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2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/>
              <a:t>- </a:t>
            </a:r>
            <a:r>
              <a:rPr lang="zh-CN" altLang="en-US"/>
              <a:t>汉诺塔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7" name="ShockwaveFlash1" r:id="rId2" imgW="8352381" imgH="4967161"/>
        </mc:Choice>
        <mc:Fallback>
          <p:control name="ShockwaveFlash1" r:id="rId2" imgW="8352381" imgH="496716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725" y="1198563"/>
                  <a:ext cx="8353425" cy="4967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70946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/>
              <a:t>- </a:t>
            </a:r>
            <a:r>
              <a:rPr lang="zh-CN" altLang="en-US"/>
              <a:t>汉诺塔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lang="zh-CN" altLang="en-US" smtClean="0"/>
              <a:t>函数</a:t>
            </a:r>
            <a:r>
              <a:rPr lang="en-US" altLang="zh-CN"/>
              <a:t>hannoi(n, A, B, C)</a:t>
            </a:r>
            <a:r>
              <a:rPr lang="zh-CN" altLang="en-US" smtClean="0"/>
              <a:t>表示把</a:t>
            </a:r>
            <a:r>
              <a:rPr lang="en-US" altLang="zh-CN" smtClean="0"/>
              <a:t>A</a:t>
            </a:r>
            <a:r>
              <a:rPr lang="zh-CN" altLang="en-US" smtClean="0"/>
              <a:t>上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个盘子移动</a:t>
            </a:r>
            <a:r>
              <a:rPr lang="zh-CN" altLang="en-US" smtClean="0"/>
              <a:t>到</a:t>
            </a:r>
            <a:r>
              <a:rPr lang="en-US" altLang="zh-CN" smtClean="0"/>
              <a:t>C</a:t>
            </a:r>
            <a:r>
              <a:rPr lang="zh-CN" altLang="en-US" smtClean="0"/>
              <a:t>上</a:t>
            </a:r>
            <a:r>
              <a:rPr lang="zh-CN" altLang="en-US"/>
              <a:t>，其中可以用</a:t>
            </a:r>
            <a:r>
              <a:rPr lang="zh-CN" altLang="en-US" smtClean="0"/>
              <a:t>到</a:t>
            </a:r>
            <a:r>
              <a:rPr lang="en-US" altLang="zh-CN" smtClean="0"/>
              <a:t>B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00784"/>
            <a:ext cx="2929880" cy="92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36512" y="2635165"/>
            <a:ext cx="598356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def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hannoi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(n,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A,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B,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C):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????"/>
              </a:rPr>
              <a:t>       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spcAft>
                <a:spcPts val="0"/>
              </a:spcAft>
            </a:pP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808" y="3852540"/>
            <a:ext cx="6750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hannoi (n-1, A, C, B</a:t>
            </a:r>
            <a:r>
              <a:rPr lang="en-US" altLang="zh-CN" sz="20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400" kern="1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808" y="4136380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print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"Move disk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n,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 from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A,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 to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C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12" y="4725144"/>
            <a:ext cx="2916936" cy="92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92944" y="4459318"/>
            <a:ext cx="27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hannoi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(n-1, B, A, C)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220" y="2933869"/>
            <a:ext cx="610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n == 1: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  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print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"Move disk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n,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 from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A,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 to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, 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C</a:t>
            </a:r>
          </a:p>
          <a:p>
            <a:pPr lvl="0"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else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 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2044" y="507667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n = </a:t>
            </a:r>
            <a:r>
              <a:rPr lang="en-US" altLang="zh-CN" sz="2000" b="1" kern="0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input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"</a:t>
            </a:r>
            <a:r>
              <a:rPr lang="zh-CN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请输入一个整数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: "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hannoi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(n, 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'</a:t>
            </a:r>
            <a:r>
              <a:rPr lang="zh-CN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左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', '</a:t>
            </a:r>
            <a:r>
              <a:rPr lang="zh-CN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中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','</a:t>
            </a:r>
            <a:r>
              <a:rPr lang="zh-CN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右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'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)</a:t>
            </a:r>
            <a:endParaRPr lang="zh-CN" altLang="zh-CN" sz="24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500784"/>
            <a:ext cx="5947048" cy="328377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endParaRPr lang="zh-CN" altLang="en-US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</p:spTree>
    <p:extLst>
      <p:ext uri="{BB962C8B-B14F-4D97-AF65-F5344CB8AC3E}">
        <p14:creationId xmlns:p14="http://schemas.microsoft.com/office/powerpoint/2010/main" val="1992604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4" grpId="0"/>
      <p:bldP spid="16" grpId="0"/>
      <p:bldP spid="5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自己调用自己</a:t>
            </a:r>
            <a:endParaRPr lang="en-US" altLang="zh-CN" dirty="0" smtClean="0"/>
          </a:p>
          <a:p>
            <a:r>
              <a:rPr lang="zh-CN" altLang="en-US" dirty="0" smtClean="0"/>
              <a:t>递归</a:t>
            </a:r>
            <a:r>
              <a:rPr lang="zh-CN" altLang="en-US" dirty="0"/>
              <a:t>要素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递归出口</a:t>
            </a:r>
            <a:r>
              <a:rPr lang="zh-CN" altLang="en-US" dirty="0" smtClean="0"/>
              <a:t>：也就是</a:t>
            </a:r>
            <a:r>
              <a:rPr lang="zh-CN" altLang="en-US" dirty="0"/>
              <a:t>所描述问题的最简单情况，它本身不再使用递归的定义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递归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 smtClean="0"/>
              <a:t>：使</a:t>
            </a:r>
            <a:r>
              <a:rPr lang="zh-CN" altLang="en-US" dirty="0"/>
              <a:t>问题</a:t>
            </a:r>
            <a:r>
              <a:rPr lang="zh-CN" altLang="en-US" dirty="0" smtClean="0"/>
              <a:t>向递归出口转化</a:t>
            </a:r>
            <a:r>
              <a:rPr lang="zh-CN" altLang="en-US" dirty="0"/>
              <a:t>的规则。递归定义必须能使问题的规模越来越</a:t>
            </a:r>
            <a:r>
              <a:rPr lang="zh-CN" altLang="en-US" dirty="0" smtClean="0"/>
              <a:t>简单</a:t>
            </a:r>
            <a:endParaRPr lang="en-US" altLang="zh-CN" dirty="0" smtClean="0"/>
          </a:p>
          <a:p>
            <a:r>
              <a:rPr lang="zh-CN" altLang="en-US" dirty="0" smtClean="0"/>
              <a:t>有选择地使用递归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3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– </a:t>
            </a:r>
            <a:r>
              <a:rPr lang="zh-CN" altLang="en-US" smtClean="0"/>
              <a:t>盗梦空间</a:t>
            </a:r>
            <a:endParaRPr lang="zh-CN" altLang="en-US"/>
          </a:p>
        </p:txBody>
      </p:sp>
      <p:pic>
        <p:nvPicPr>
          <p:cNvPr id="4" name="图片 3" descr="http://fmn.xnimg.cn/fmn045/20100915/2320/b_large_3nYx_15b10003343a2d11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08720"/>
            <a:ext cx="28083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http://fmn.xnimg.cn/fmn039/20100915/2320/b_large_Aogk_05f200052b992d10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896268"/>
            <a:ext cx="2808312" cy="418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222913" y="393100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元芳，你怎么看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9，何时会停的陀螺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6025" y="2271142"/>
            <a:ext cx="3054251" cy="14391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47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gray">
          <a:xfrm>
            <a:off x="1293168" y="1401167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归思想</a:t>
            </a:r>
            <a:endParaRPr lang="ko-KR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154732"/>
            <a:ext cx="8229600" cy="609600"/>
          </a:xfrm>
        </p:spPr>
        <p:txBody>
          <a:bodyPr/>
          <a:lstStyle/>
          <a:p>
            <a:r>
              <a:rPr lang="zh-CN" altLang="en-US" smtClean="0"/>
              <a:t>主要内容</a:t>
            </a:r>
            <a:endParaRPr lang="en-US" altLang="ko-KR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gray">
          <a:xfrm>
            <a:off x="683568" y="1401167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gray">
          <a:xfrm>
            <a:off x="1293168" y="2185392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函数递归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gray">
          <a:xfrm>
            <a:off x="683568" y="2185392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2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gray">
          <a:xfrm>
            <a:off x="1293168" y="2980730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函数递归应用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gray">
          <a:xfrm>
            <a:off x="683568" y="2980730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gray">
          <a:xfrm>
            <a:off x="1293168" y="3763367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递归的优缺点</a:t>
            </a:r>
            <a:endParaRPr lang="ko-KR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gray">
          <a:xfrm>
            <a:off x="683568" y="3763367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gray">
          <a:xfrm>
            <a:off x="1293168" y="4623792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gray">
          <a:xfrm>
            <a:off x="683568" y="4623792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– </a:t>
            </a:r>
            <a:r>
              <a:rPr lang="zh-CN" altLang="en-US" dirty="0"/>
              <a:t>字符串逆序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56781" y="1397175"/>
            <a:ext cx="3030438" cy="584775"/>
            <a:chOff x="3629794" y="1406325"/>
            <a:chExt cx="3030438" cy="584775"/>
          </a:xfrm>
        </p:grpSpPr>
        <p:sp>
          <p:nvSpPr>
            <p:cNvPr id="4" name="矩形 3"/>
            <p:cNvSpPr/>
            <p:nvPr/>
          </p:nvSpPr>
          <p:spPr>
            <a:xfrm>
              <a:off x="3629794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a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62189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b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99226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c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21749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d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57986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e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96136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f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28184" y="140632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g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>
            <a:off x="3056781" y="1268760"/>
            <a:ext cx="303043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3056781" y="2108473"/>
            <a:ext cx="303043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组合 17"/>
          <p:cNvGrpSpPr/>
          <p:nvPr/>
        </p:nvGrpSpPr>
        <p:grpSpPr>
          <a:xfrm>
            <a:off x="2535957" y="2636912"/>
            <a:ext cx="2598390" cy="584775"/>
            <a:chOff x="2535957" y="2636912"/>
            <a:chExt cx="2598390" cy="584775"/>
          </a:xfrm>
        </p:grpSpPr>
        <p:sp>
          <p:nvSpPr>
            <p:cNvPr id="20" name="矩形 19"/>
            <p:cNvSpPr/>
            <p:nvPr/>
          </p:nvSpPr>
          <p:spPr>
            <a:xfrm>
              <a:off x="2535957" y="2636912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a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68352" y="2636912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b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405389" y="2636912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c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27912" y="2636912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d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64149" y="2636912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e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702299" y="2636912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f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087219" y="2636912"/>
            <a:ext cx="432048" cy="58477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0" smtClea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g</a:t>
            </a:r>
            <a:endParaRPr lang="zh-CN" altLang="en-US" sz="3200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2535957" y="3429000"/>
            <a:ext cx="259839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1750346" y="4144675"/>
            <a:ext cx="2160240" cy="584775"/>
            <a:chOff x="1750346" y="4144675"/>
            <a:chExt cx="2160240" cy="584775"/>
          </a:xfrm>
        </p:grpSpPr>
        <p:sp>
          <p:nvSpPr>
            <p:cNvPr id="31" name="矩形 30"/>
            <p:cNvSpPr/>
            <p:nvPr/>
          </p:nvSpPr>
          <p:spPr>
            <a:xfrm>
              <a:off x="1750346" y="414467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a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82741" y="414467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b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19778" y="414467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c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042301" y="414467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d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478538" y="4144675"/>
              <a:ext cx="432048" cy="58477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200" kern="0" smtClean="0">
                  <a:solidFill>
                    <a:srgbClr val="2F9956"/>
                  </a:solidFill>
                  <a:latin typeface="微软雅黑" pitchFamily="34" charset="-122"/>
                  <a:ea typeface="微软雅黑" pitchFamily="34" charset="-122"/>
                  <a:cs typeface="????"/>
                </a:rPr>
                <a:t>e</a:t>
              </a:r>
              <a:endParaRPr lang="zh-CN" altLang="en-US" sz="3200" ker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134347" y="4144675"/>
            <a:ext cx="432048" cy="58477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0" smtClean="0">
                <a:solidFill>
                  <a:srgbClr val="2F9956"/>
                </a:solidFill>
                <a:latin typeface="微软雅黑" pitchFamily="34" charset="-122"/>
                <a:ea typeface="微软雅黑" pitchFamily="34" charset="-122"/>
                <a:cs typeface="????"/>
              </a:rPr>
              <a:t>f</a:t>
            </a:r>
            <a:endParaRPr lang="zh-CN" altLang="en-US" sz="3200" kern="0">
              <a:solidFill>
                <a:srgbClr val="2F9956"/>
              </a:solidFill>
              <a:latin typeface="微软雅黑" pitchFamily="34" charset="-122"/>
              <a:ea typeface="微软雅黑" pitchFamily="34" charset="-122"/>
              <a:cs typeface="????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1678682" y="4869160"/>
            <a:ext cx="223190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772" y="0"/>
            <a:ext cx="1560732" cy="144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9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求利率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07" y="12000"/>
            <a:ext cx="1562793" cy="145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7384"/>
            <a:ext cx="8483018" cy="454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5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90" y="2132856"/>
            <a:ext cx="4576936" cy="39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0100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1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– </a:t>
            </a:r>
            <a:r>
              <a:rPr lang="zh-CN" altLang="en-US" smtClean="0"/>
              <a:t>两个和尚</a:t>
            </a:r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771800" cy="27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03848" y="908720"/>
            <a:ext cx="594015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从前有座山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山里有座庙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庙里有个老和尚给小和尚讲故事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讲什么呢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2043774"/>
            <a:ext cx="576064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            “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从前有座山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山里有座庙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庙里有个老和尚给小和尚讲故事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讲什么呢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?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3732826"/>
            <a:ext cx="576064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“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从前有座山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山里有座庙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庙里有个老和尚给小和尚讲故事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讲什么呢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?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6759" y="5035984"/>
            <a:ext cx="5293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………………………………………….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402449" y="602086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自己调用自己</a:t>
            </a:r>
          </a:p>
        </p:txBody>
      </p:sp>
    </p:spTree>
    <p:extLst>
      <p:ext uri="{BB962C8B-B14F-4D97-AF65-F5344CB8AC3E}">
        <p14:creationId xmlns:p14="http://schemas.microsoft.com/office/powerpoint/2010/main" val="136594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4"/>
            <a:ext cx="4204376" cy="357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891468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1" y="5342021"/>
            <a:ext cx="8928992" cy="5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 smtClean="0"/>
              <a:t>– </a:t>
            </a:r>
            <a:r>
              <a:rPr lang="zh-CN" altLang="en-US" smtClean="0"/>
              <a:t>德罗斯特</a:t>
            </a:r>
            <a:r>
              <a:rPr lang="zh-CN" altLang="en-US"/>
              <a:t>效应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975">
            <a:off x="1408121" y="1473265"/>
            <a:ext cx="2757847" cy="226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56">
            <a:off x="4644228" y="1464403"/>
            <a:ext cx="2417220" cy="25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063">
            <a:off x="1972961" y="3940154"/>
            <a:ext cx="2448216" cy="23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7490">
            <a:off x="4975350" y="3688600"/>
            <a:ext cx="2407353" cy="27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89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76646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（“重复”）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式，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用自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身，直到结束条件。</a:t>
            </a:r>
            <a:endParaRPr lang="en-US" altLang="zh-CN" sz="4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645024"/>
            <a:ext cx="7442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形式：在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函数定义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直接或间接调用自身</a:t>
            </a:r>
            <a:endParaRPr lang="en-US" altLang="zh-CN" sz="4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85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 </a:t>
            </a:r>
            <a:r>
              <a:rPr lang="en-US" altLang="zh-CN" smtClean="0"/>
              <a:t>– </a:t>
            </a:r>
            <a:r>
              <a:rPr lang="zh-CN" altLang="en-US"/>
              <a:t>兔子</a:t>
            </a:r>
            <a:r>
              <a:rPr lang="zh-CN" altLang="en-US" smtClean="0"/>
              <a:t>数列</a:t>
            </a:r>
            <a:endParaRPr lang="zh-CN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847725"/>
            <a:ext cx="80200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389000" y="1757050"/>
            <a:ext cx="8582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389000" y="2607695"/>
            <a:ext cx="8582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389000" y="3458340"/>
            <a:ext cx="8582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389000" y="4308985"/>
            <a:ext cx="8582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389000" y="5159630"/>
            <a:ext cx="8582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389000" y="6010275"/>
            <a:ext cx="8582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65068" y="12687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第一个月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068" y="20896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第二个月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68" y="29105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第三个月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068" y="37314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第四个月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068" y="45523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第五个月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068" y="53732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第六个月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29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 </a:t>
            </a:r>
            <a:r>
              <a:rPr lang="en-US" altLang="zh-CN"/>
              <a:t>– </a:t>
            </a:r>
            <a:r>
              <a:rPr lang="zh-CN" altLang="en-US"/>
              <a:t>兔子数列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</a:t>
            </a:r>
            <a:r>
              <a:rPr lang="zh-CN" altLang="en-US" dirty="0" smtClean="0"/>
              <a:t>列</a:t>
            </a:r>
            <a:endParaRPr lang="en-US" altLang="zh-CN" dirty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这样一个数列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1, 1, 2,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5, 8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13, 21, 34, 55, 89……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962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9933" y="2420888"/>
            <a:ext cx="6332427" cy="1210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998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accent1"/>
          </a:solidFill>
        </a:ln>
      </a:spPr>
      <a:bodyPr wrap="square">
        <a:spAutoFit/>
      </a:bodyPr>
      <a:lstStyle>
        <a:defPPr>
          <a:spcAft>
            <a:spcPts val="0"/>
          </a:spcAft>
          <a:defRPr kern="0">
            <a:solidFill>
              <a:srgbClr val="2F9956"/>
            </a:solidFill>
            <a:latin typeface="微软雅黑" pitchFamily="34" charset="-122"/>
            <a:ea typeface="微软雅黑" pitchFamily="34" charset="-122"/>
            <a:cs typeface="????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7753</TotalTime>
  <Words>2064</Words>
  <Application>Microsoft Office PowerPoint</Application>
  <PresentationFormat>On-screen Show (4:3)</PresentationFormat>
  <Paragraphs>366</Paragraphs>
  <Slides>33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024betty_wave</vt:lpstr>
      <vt:lpstr>函数递归</vt:lpstr>
      <vt:lpstr>复习 – 函数</vt:lpstr>
      <vt:lpstr>主要内容</vt:lpstr>
      <vt:lpstr>递归 – 两个和尚</vt:lpstr>
      <vt:lpstr>PowerPoint Presentation</vt:lpstr>
      <vt:lpstr>递归 – 德罗斯特效应</vt:lpstr>
      <vt:lpstr>递归 – 定义</vt:lpstr>
      <vt:lpstr>递归 – 兔子数列</vt:lpstr>
      <vt:lpstr>递归 – 兔子数列</vt:lpstr>
      <vt:lpstr>递归 - 斐波那契数列</vt:lpstr>
      <vt:lpstr>递归 - 斐波那契数列</vt:lpstr>
      <vt:lpstr>递归 - 斐波那契数列</vt:lpstr>
      <vt:lpstr>递归</vt:lpstr>
      <vt:lpstr>递归 – SW分析</vt:lpstr>
      <vt:lpstr>递归 - 阶乘</vt:lpstr>
      <vt:lpstr>递归 - 阶乘</vt:lpstr>
      <vt:lpstr>递归 - 阶乘</vt:lpstr>
      <vt:lpstr>递归 - 阶乘</vt:lpstr>
      <vt:lpstr>递归 - 阶乘</vt:lpstr>
      <vt:lpstr>递归的基本思想</vt:lpstr>
      <vt:lpstr>递归 – 最大公约数</vt:lpstr>
      <vt:lpstr>递归 – 最大公约数</vt:lpstr>
      <vt:lpstr>递归 – 最大公约数</vt:lpstr>
      <vt:lpstr>递归 - 汉诺塔</vt:lpstr>
      <vt:lpstr>递归 - 汉诺塔</vt:lpstr>
      <vt:lpstr>递归 - 汉诺塔</vt:lpstr>
      <vt:lpstr>递归 - 汉诺塔</vt:lpstr>
      <vt:lpstr>本章小结</vt:lpstr>
      <vt:lpstr>递归 – 盗梦空间</vt:lpstr>
      <vt:lpstr>练习– 字符串逆序</vt:lpstr>
      <vt:lpstr>练习-求利率</vt:lpstr>
      <vt:lpstr>Thank you</vt:lpstr>
      <vt:lpstr>PowerPoint Presentation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1087</cp:revision>
  <dcterms:created xsi:type="dcterms:W3CDTF">2013-03-18T05:12:46Z</dcterms:created>
  <dcterms:modified xsi:type="dcterms:W3CDTF">2014-11-01T08:37:58Z</dcterms:modified>
</cp:coreProperties>
</file>