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32"/>
  </p:notesMasterIdLst>
  <p:handoutMasterIdLst>
    <p:handoutMasterId r:id="rId33"/>
  </p:handoutMasterIdLst>
  <p:sldIdLst>
    <p:sldId id="283" r:id="rId2"/>
    <p:sldId id="284" r:id="rId3"/>
    <p:sldId id="286" r:id="rId4"/>
    <p:sldId id="285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6" r:id="rId14"/>
    <p:sldId id="307" r:id="rId15"/>
    <p:sldId id="297" r:id="rId16"/>
    <p:sldId id="308" r:id="rId17"/>
    <p:sldId id="309" r:id="rId18"/>
    <p:sldId id="310" r:id="rId19"/>
    <p:sldId id="311" r:id="rId20"/>
    <p:sldId id="313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14" r:id="rId30"/>
    <p:sldId id="315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5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2" autoAdjust="0"/>
    <p:restoredTop sz="88212" autoAdjust="0"/>
  </p:normalViewPr>
  <p:slideViewPr>
    <p:cSldViewPr snapToObjects="1">
      <p:cViewPr varScale="1">
        <p:scale>
          <a:sx n="61" d="100"/>
          <a:sy n="61" d="100"/>
        </p:scale>
        <p:origin x="-1254" y="-78"/>
      </p:cViewPr>
      <p:guideLst>
        <p:guide orient="horz" pos="73"/>
        <p:guide orient="horz" pos="1207"/>
        <p:guide pos="14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B6409F1D-0D13-4DEA-8C5D-9BDE9B032B9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4043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6C53E-2AD8-4B40-B3AB-6944AB826B8A}" type="datetimeFigureOut">
              <a:rPr lang="zh-CN" altLang="en-US" smtClean="0"/>
              <a:t>2014-11-05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ACA9C-604E-4D9E-BA91-97D21F336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11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416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457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364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827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446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187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187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187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187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187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187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通常描述一个学生会有非常多的属性，如姓名、性别、年龄等。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中，这些属性具体的值，如奶茶、女、</a:t>
            </a:r>
            <a:r>
              <a:rPr lang="en-US" altLang="zh-CN" dirty="0" smtClean="0"/>
              <a:t>21</a:t>
            </a:r>
            <a:r>
              <a:rPr lang="zh-CN" altLang="en-US" dirty="0" smtClean="0"/>
              <a:t>等等都是对象。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7ABA-50B6-4311-B04A-E148B14A8A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1661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1877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870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45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6005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8221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4569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0733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9419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265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7ABA-50B6-4311-B04A-E148B14A8A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166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7ABA-50B6-4311-B04A-E148B14A8A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166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572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313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240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389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771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41" name="AutoShape 2405"/>
          <p:cNvSpPr>
            <a:spLocks noChangeArrowheads="1"/>
          </p:cNvSpPr>
          <p:nvPr userDrawn="1"/>
        </p:nvSpPr>
        <p:spPr bwMode="gray">
          <a:xfrm>
            <a:off x="0" y="1752600"/>
            <a:ext cx="9144000" cy="2514600"/>
          </a:xfrm>
          <a:prstGeom prst="flowChartDocument">
            <a:avLst/>
          </a:prstGeom>
          <a:ln>
            <a:noFill/>
          </a:ln>
          <a:effectLst>
            <a:glow rad="63500">
              <a:schemeClr val="accent2">
                <a:alpha val="45000"/>
                <a:satMod val="12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932" name="AutoShape 2396"/>
          <p:cNvSpPr>
            <a:spLocks noChangeArrowheads="1"/>
          </p:cNvSpPr>
          <p:nvPr userDrawn="1"/>
        </p:nvSpPr>
        <p:spPr bwMode="gray">
          <a:xfrm>
            <a:off x="306388" y="1752600"/>
            <a:ext cx="9144000" cy="2362200"/>
          </a:xfrm>
          <a:prstGeom prst="flowChartDocument">
            <a:avLst/>
          </a:prstGeom>
          <a:gradFill rotWithShape="0">
            <a:gsLst>
              <a:gs pos="0">
                <a:schemeClr val="accent1">
                  <a:gamma/>
                  <a:shade val="8470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40" name="AutoShape 2404"/>
          <p:cNvSpPr>
            <a:spLocks noChangeArrowheads="1"/>
          </p:cNvSpPr>
          <p:nvPr userDrawn="1"/>
        </p:nvSpPr>
        <p:spPr bwMode="gray">
          <a:xfrm>
            <a:off x="0" y="304800"/>
            <a:ext cx="9144000" cy="2209800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31" name="AutoShape 2395"/>
          <p:cNvSpPr>
            <a:spLocks noChangeArrowheads="1"/>
          </p:cNvSpPr>
          <p:nvPr userDrawn="1"/>
        </p:nvSpPr>
        <p:spPr bwMode="gray">
          <a:xfrm>
            <a:off x="0" y="0"/>
            <a:ext cx="9144000" cy="2057400"/>
          </a:xfrm>
          <a:prstGeom prst="flowChartDocument">
            <a:avLst/>
          </a:prstGeom>
          <a:gradFill rotWithShape="0">
            <a:gsLst>
              <a:gs pos="0">
                <a:schemeClr val="accent2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30" name="Oval 2394"/>
          <p:cNvSpPr>
            <a:spLocks noChangeArrowheads="1"/>
          </p:cNvSpPr>
          <p:nvPr userDrawn="1"/>
        </p:nvSpPr>
        <p:spPr bwMode="gray">
          <a:xfrm>
            <a:off x="722313" y="1752600"/>
            <a:ext cx="552450" cy="5080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34" name="Oval 2398"/>
          <p:cNvSpPr>
            <a:spLocks noChangeArrowheads="1"/>
          </p:cNvSpPr>
          <p:nvPr userDrawn="1"/>
        </p:nvSpPr>
        <p:spPr bwMode="gray">
          <a:xfrm>
            <a:off x="2971800" y="1773238"/>
            <a:ext cx="230188" cy="207963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35" name="Oval 2399"/>
          <p:cNvSpPr>
            <a:spLocks noChangeArrowheads="1"/>
          </p:cNvSpPr>
          <p:nvPr userDrawn="1"/>
        </p:nvSpPr>
        <p:spPr bwMode="gray">
          <a:xfrm>
            <a:off x="2247900" y="2271713"/>
            <a:ext cx="538163" cy="4953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48" name="Rectangle 536"/>
          <p:cNvSpPr>
            <a:spLocks noGrp="1" noChangeArrowheads="1"/>
          </p:cNvSpPr>
          <p:nvPr userDrawn="1">
            <p:ph type="ctrTitle" sz="quarter"/>
          </p:nvPr>
        </p:nvSpPr>
        <p:spPr bwMode="black">
          <a:xfrm>
            <a:off x="0" y="2533650"/>
            <a:ext cx="8723313" cy="1123950"/>
          </a:xfrm>
        </p:spPr>
        <p:txBody>
          <a:bodyPr/>
          <a:lstStyle>
            <a:lvl1pPr algn="r">
              <a:defRPr sz="4800">
                <a:solidFill>
                  <a:schemeClr val="bg1"/>
                </a:solidFill>
                <a:ea typeface="굴림" pitchFamily="50" charset="-127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ko-KR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879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675" y="127686"/>
            <a:ext cx="7772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381000" y="1143000"/>
            <a:ext cx="8458200" cy="4953000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113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675" y="127686"/>
            <a:ext cx="7772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143000"/>
            <a:ext cx="8458200" cy="49530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50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65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562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567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14498"/>
            <a:ext cx="8229600" cy="63832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596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15329"/>
            <a:ext cx="7444736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47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04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3306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2FF326-40AB-4419-94D7-07F42491831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22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4" name="Rectangle 246"/>
          <p:cNvSpPr>
            <a:spLocks noChangeArrowheads="1"/>
          </p:cNvSpPr>
          <p:nvPr/>
        </p:nvSpPr>
        <p:spPr bwMode="gray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21176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38" name="Rectangle 250"/>
          <p:cNvSpPr>
            <a:spLocks noChangeArrowheads="1"/>
          </p:cNvSpPr>
          <p:nvPr/>
        </p:nvSpPr>
        <p:spPr bwMode="white">
          <a:xfrm>
            <a:off x="0" y="990600"/>
            <a:ext cx="9144000" cy="3657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458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 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ltGray">
          <a:xfrm>
            <a:off x="4572000" y="6477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hlink"/>
                </a:solidFill>
                <a:latin typeface="+mn-lt"/>
                <a:ea typeface="굴림" pitchFamily="50" charset="-127"/>
              </a:defRPr>
            </a:lvl1pPr>
          </a:lstStyle>
          <a:p>
            <a:fld id="{794184EF-69AB-47AC-A6AB-C4E63B0D6B1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gray">
          <a:xfrm>
            <a:off x="683568" y="127686"/>
            <a:ext cx="744473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ko-KR" smtClean="0"/>
          </a:p>
        </p:txBody>
      </p:sp>
      <p:pic>
        <p:nvPicPr>
          <p:cNvPr id="12548" name="Picture 260" descr="http://astroleaks.lamost.org/wp-content/uploads/2012/03/Logo_Python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632464" cy="63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1" descr="工大标志"/>
          <p:cNvPicPr>
            <a:picLocks noChangeAspect="1" noChangeArrowheads="1"/>
          </p:cNvPicPr>
          <p:nvPr userDrawn="1"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006" y="29531"/>
            <a:ext cx="3042994" cy="80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library/string.html#format-string-syntax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re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mailto:yyf123456@123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5060" y="6239053"/>
            <a:ext cx="38164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/>
            <a:r>
              <a:rPr lang="en-US" dirty="0" smtClean="0"/>
              <a:t>字符串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4797152"/>
            <a:ext cx="52635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/>
                <a:ea typeface="微软雅黑"/>
                <a:cs typeface="微软雅黑"/>
              </a:rPr>
              <a:t>袁永峰</a:t>
            </a:r>
            <a:endParaRPr lang="en-US" altLang="zh-CN" sz="3600" dirty="0" smtClean="0">
              <a:latin typeface="微软雅黑"/>
              <a:ea typeface="微软雅黑"/>
              <a:cs typeface="微软雅黑"/>
            </a:endParaRPr>
          </a:p>
          <a:p>
            <a:pPr algn="ctr"/>
            <a:endParaRPr lang="en-US" altLang="zh-CN" sz="36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哈尔滨工业大学</a:t>
            </a:r>
            <a:endParaRPr lang="zh-CN" altLang="en-US" sz="28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字符串索引（index</a:t>
            </a:r>
            <a:r>
              <a:rPr 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字符串中每个字符都有一个索引值（下标）</a:t>
            </a:r>
            <a:endParaRPr lang="en-US" altLang="zh-CN" dirty="0" smtClean="0"/>
          </a:p>
          <a:p>
            <a:r>
              <a:rPr lang="zh-CN" altLang="en-US" dirty="0" smtClean="0"/>
              <a:t>索引从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（前向）或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（后向）开始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索引运算符 </a:t>
            </a:r>
            <a:r>
              <a:rPr lang="en-US" altLang="zh-CN" dirty="0" smtClean="0">
                <a:solidFill>
                  <a:srgbClr val="FF0000"/>
                </a:solidFill>
              </a:rPr>
              <a:t>[ ]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2" y="2348880"/>
            <a:ext cx="9144000" cy="1307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257352"/>
            <a:ext cx="5379494" cy="248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4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切片（Slicing</a:t>
            </a:r>
            <a:r>
              <a:rPr 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选择字符串的子序列</a:t>
            </a:r>
            <a:endParaRPr lang="en-US" altLang="zh-CN" dirty="0" smtClean="0"/>
          </a:p>
          <a:p>
            <a:r>
              <a:rPr lang="zh-CN" altLang="en-US" dirty="0" smtClean="0"/>
              <a:t>语法 </a:t>
            </a:r>
            <a:r>
              <a:rPr lang="en-US" altLang="zh-CN" dirty="0" smtClean="0"/>
              <a:t>[start : finish]</a:t>
            </a:r>
          </a:p>
          <a:p>
            <a:pPr lvl="1"/>
            <a:r>
              <a:rPr lang="en-US" dirty="0" err="1" smtClean="0"/>
              <a:t>start：子序列开始位置的索引值</a:t>
            </a:r>
            <a:endParaRPr lang="en-US" dirty="0" smtClean="0"/>
          </a:p>
          <a:p>
            <a:pPr lvl="1"/>
            <a:r>
              <a:rPr lang="en-US" dirty="0" err="1" smtClean="0"/>
              <a:t>finish：子序列结束位置的</a:t>
            </a:r>
            <a:r>
              <a:rPr lang="en-US" dirty="0" err="1" smtClean="0">
                <a:solidFill>
                  <a:srgbClr val="FF0000"/>
                </a:solidFill>
              </a:rPr>
              <a:t>下一个</a:t>
            </a:r>
            <a:r>
              <a:rPr lang="en-US" dirty="0" err="1" smtClean="0"/>
              <a:t>字符的索引值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如果</a:t>
            </a:r>
            <a:r>
              <a:rPr lang="zh-CN" altLang="en-US" dirty="0" smtClean="0"/>
              <a:t>不提供</a:t>
            </a:r>
            <a:r>
              <a:rPr lang="en-US" dirty="0" smtClean="0"/>
              <a:t> start 或者 finish</a:t>
            </a:r>
            <a:r>
              <a:rPr lang="zh-CN" altLang="en-US" dirty="0" smtClean="0"/>
              <a:t>，默认</a:t>
            </a:r>
            <a:r>
              <a:rPr lang="en-US" altLang="zh-CN" dirty="0" smtClean="0"/>
              <a:t> start </a:t>
            </a:r>
            <a:r>
              <a:rPr lang="zh-CN" altLang="en-US" dirty="0" smtClean="0"/>
              <a:t>为第一个字符开始，</a:t>
            </a:r>
            <a:r>
              <a:rPr lang="en-US" altLang="zh-CN" dirty="0" smtClean="0"/>
              <a:t>finish </a:t>
            </a:r>
            <a:r>
              <a:rPr lang="zh-CN" altLang="en-US" dirty="0" smtClean="0"/>
              <a:t>为最后一个字符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140968"/>
            <a:ext cx="5040560" cy="8226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5024860"/>
            <a:ext cx="3528392" cy="181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7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计数参数（Count</a:t>
            </a:r>
            <a:r>
              <a:rPr lang="en-US" dirty="0" smtClean="0"/>
              <a:t> by Argument）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接收三个参数</a:t>
            </a:r>
          </a:p>
          <a:p>
            <a:pPr lvl="1"/>
            <a:r>
              <a:rPr lang="en-US" dirty="0" smtClean="0"/>
              <a:t>[start : finish</a:t>
            </a:r>
            <a:r>
              <a:rPr lang="zh-CN" altLang="en-US" dirty="0" smtClean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countBy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默认 </a:t>
            </a:r>
            <a:r>
              <a:rPr lang="en-US" dirty="0" err="1" smtClean="0"/>
              <a:t>countBy</a:t>
            </a:r>
            <a:r>
              <a:rPr lang="en-US" dirty="0" smtClean="0"/>
              <a:t> 为 1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zh-CN" altLang="en-US" dirty="0"/>
              <a:t>获得逆字符串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705" y="2548756"/>
            <a:ext cx="6223000" cy="1384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981" y="4365104"/>
            <a:ext cx="71247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3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字符串是不可变的（Immutable</a:t>
            </a:r>
            <a:r>
              <a:rPr 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一旦生成，则内容不能改变</a:t>
            </a:r>
            <a:endParaRPr lang="en-US" altLang="zh-CN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zh-CN" altLang="en-US" dirty="0" smtClean="0"/>
              <a:t>通过切片等操作，生成一个新的字符串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700808"/>
            <a:ext cx="8028384" cy="2054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509120"/>
            <a:ext cx="7920880" cy="106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6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字符串方法（</a:t>
            </a:r>
            <a:r>
              <a:rPr lang="en-US" altLang="zh-CN" dirty="0" smtClean="0"/>
              <a:t>Methods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对象提供的函数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如：</a:t>
            </a:r>
            <a:r>
              <a:rPr lang="en-US" altLang="zh-CN" dirty="0" err="1" smtClean="0"/>
              <a:t>my_str.replace</a:t>
            </a:r>
            <a:r>
              <a:rPr lang="en-US" altLang="zh-CN" dirty="0" smtClean="0"/>
              <a:t>(old, new) </a:t>
            </a:r>
            <a:r>
              <a:rPr lang="en-US" altLang="en-US" dirty="0" smtClean="0"/>
              <a:t>生成一个新的字符串，其中使用 new 替换 old 子串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en-US" dirty="0" smtClean="0"/>
              <a:t>replace 方法返回一个新的字符串，原字符串</a:t>
            </a:r>
            <a:r>
              <a:rPr lang="zh-CN" altLang="en-US" dirty="0" smtClean="0"/>
              <a:t>内容</a:t>
            </a:r>
            <a:r>
              <a:rPr lang="en-US" dirty="0" smtClean="0"/>
              <a:t>不变</a:t>
            </a:r>
          </a:p>
          <a:p>
            <a:pPr lvl="1"/>
            <a:r>
              <a:rPr lang="zh-CN" altLang="en-US" dirty="0" smtClean="0"/>
              <a:t>新字符串重新赋值给原来的变量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548" y="3068960"/>
            <a:ext cx="7354900" cy="148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4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字符串方法（</a:t>
            </a:r>
            <a:r>
              <a:rPr lang="en-US" altLang="zh-CN" dirty="0" smtClean="0"/>
              <a:t>Methods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701824"/>
          </a:xfrm>
        </p:spPr>
        <p:txBody>
          <a:bodyPr/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字符串格式输出对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齐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4968552" cy="364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92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字符串方法（</a:t>
            </a:r>
            <a:r>
              <a:rPr lang="en-US" altLang="zh-CN" dirty="0" smtClean="0"/>
              <a:t>Methods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70182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字符串大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小写转换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23" y="1844824"/>
            <a:ext cx="5598269" cy="4684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84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字符串方法（</a:t>
            </a:r>
            <a:r>
              <a:rPr lang="en-US" altLang="zh-CN" dirty="0" smtClean="0"/>
              <a:t>Methods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70182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字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符串条件判断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3429919" cy="407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564618"/>
            <a:ext cx="3600400" cy="2318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149080"/>
            <a:ext cx="4758345" cy="2109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7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字符串方法（</a:t>
            </a:r>
            <a:r>
              <a:rPr lang="en-US" altLang="zh-CN" dirty="0" smtClean="0"/>
              <a:t>Methods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70182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字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符串搜索定位与替换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20" y="1789594"/>
            <a:ext cx="4365311" cy="1996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86" y="3785852"/>
            <a:ext cx="5325543" cy="2543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092087"/>
            <a:ext cx="2949112" cy="5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272" y="1688128"/>
            <a:ext cx="4191381" cy="145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272" y="2940284"/>
            <a:ext cx="3423855" cy="1691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7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52" y="1628800"/>
            <a:ext cx="5715835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字符串方法（</a:t>
            </a:r>
            <a:r>
              <a:rPr lang="en-US" altLang="zh-CN" dirty="0" smtClean="0"/>
              <a:t>Methods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70182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字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符串分割变换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53" y="2780928"/>
            <a:ext cx="770172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53" y="4033039"/>
            <a:ext cx="4780321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867" y="5406673"/>
            <a:ext cx="4325333" cy="90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80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字符串的应</a:t>
            </a:r>
            <a:r>
              <a:rPr lang="zh-CN" altLang="en-US" dirty="0" smtClean="0"/>
              <a:t>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用</a:t>
            </a:r>
            <a:r>
              <a:rPr lang="zh-CN" altLang="en-US" dirty="0"/>
              <a:t>户注册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715030" y="1215325"/>
            <a:ext cx="5400600" cy="4953000"/>
          </a:xfrm>
        </p:spPr>
        <p:txBody>
          <a:bodyPr/>
          <a:lstStyle/>
          <a:p>
            <a:r>
              <a:rPr lang="zh-CN" altLang="en-US" sz="2400" dirty="0" smtClean="0"/>
              <a:t>邮箱</a:t>
            </a:r>
            <a:r>
              <a:rPr lang="en-US" altLang="zh-CN" sz="2400" dirty="0" smtClean="0"/>
              <a:t>:</a:t>
            </a:r>
            <a:r>
              <a:rPr lang="en-US" altLang="zh-CN" sz="2400" dirty="0" smtClean="0"/>
              <a:t>yuanyongfeng@gmail.com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	@ 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分隔符，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.com 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或 </a:t>
            </a: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</a:rPr>
              <a:t>.net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后缀</a:t>
            </a:r>
            <a:endParaRPr lang="en-US" altLang="zh-C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400" dirty="0"/>
              <a:t>密码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123456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要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求都是数字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400" dirty="0" smtClean="0"/>
              <a:t>姓名：袁永峰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能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够处理中文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400" dirty="0" smtClean="0"/>
              <a:t>验证码：</a:t>
            </a:r>
            <a:r>
              <a:rPr lang="en-US" altLang="zh-CN" sz="2400" dirty="0" smtClean="0"/>
              <a:t>F6S7G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能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够大小写转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换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" y="1351921"/>
            <a:ext cx="380047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97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字符串方法（</a:t>
            </a:r>
            <a:r>
              <a:rPr lang="en-US" altLang="zh-CN" dirty="0" smtClean="0"/>
              <a:t>Methods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1565920"/>
          </a:xfrm>
        </p:spPr>
        <p:txBody>
          <a:bodyPr/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字符串编码与解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码（相对于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unicode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编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码：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unicode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-&gt;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其它编码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解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码：其它编码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-&gt;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unicode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78" y="2688956"/>
            <a:ext cx="6136670" cy="2149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180863"/>
            <a:ext cx="5703378" cy="160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7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示例：人名游戏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读取人名列表文件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names.txt</a:t>
            </a:r>
            <a:r>
              <a:rPr lang="en-US" altLang="zh-CN" dirty="0" smtClean="0"/>
              <a:t>，</a:t>
            </a:r>
            <a:r>
              <a:rPr lang="zh-CN" altLang="en-US" dirty="0" smtClean="0"/>
              <a:t>将每个人名转换为首字母大写，其它字母小写的格式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204864"/>
            <a:ext cx="1995701" cy="4320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2918342"/>
            <a:ext cx="4337314" cy="252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示例：人名游戏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编写一个名为 </a:t>
            </a:r>
            <a:r>
              <a:rPr lang="en-US" altLang="zh-CN" dirty="0" err="1" smtClean="0"/>
              <a:t>is_palindrome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的函数，判断一个人名是否为回文，如</a:t>
            </a:r>
            <a:r>
              <a:rPr lang="en-US" altLang="zh-CN" dirty="0" smtClean="0"/>
              <a:t>"BOB" </a:t>
            </a:r>
            <a:r>
              <a:rPr lang="zh-CN" altLang="en-US" dirty="0" smtClean="0"/>
              <a:t>是回文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递归实现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16" y="2115840"/>
            <a:ext cx="3977708" cy="2075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15" y="4797152"/>
            <a:ext cx="5654961" cy="186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3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字符串比较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任何一个字符都对应一个数字</a:t>
            </a:r>
            <a:endParaRPr lang="en-US" altLang="zh-CN" dirty="0" smtClean="0"/>
          </a:p>
          <a:p>
            <a:pPr lvl="1"/>
            <a:r>
              <a:rPr lang="en-US" dirty="0"/>
              <a:t>ASCII (</a:t>
            </a:r>
            <a:r>
              <a:rPr lang="en-US" dirty="0" smtClean="0"/>
              <a:t>American</a:t>
            </a:r>
            <a:r>
              <a:rPr lang="zh-CN" altLang="en-US" dirty="0" smtClean="0"/>
              <a:t> </a:t>
            </a:r>
            <a:r>
              <a:rPr lang="en-US" dirty="0" smtClean="0"/>
              <a:t>Standard </a:t>
            </a:r>
            <a:r>
              <a:rPr lang="en-US" dirty="0"/>
              <a:t>Code </a:t>
            </a:r>
            <a:r>
              <a:rPr lang="en-US" dirty="0" smtClean="0"/>
              <a:t>for</a:t>
            </a:r>
            <a:r>
              <a:rPr lang="zh-CN" altLang="en-US" dirty="0" smtClean="0"/>
              <a:t> </a:t>
            </a:r>
            <a:r>
              <a:rPr lang="en-US" dirty="0" smtClean="0"/>
              <a:t>Information </a:t>
            </a:r>
            <a:r>
              <a:rPr lang="en-US" dirty="0"/>
              <a:t>Interchange</a:t>
            </a:r>
            <a:r>
              <a:rPr lang="en-US" dirty="0" smtClean="0"/>
              <a:t>)</a:t>
            </a:r>
          </a:p>
          <a:p>
            <a:r>
              <a:rPr lang="zh-CN" altLang="en-US" dirty="0" smtClean="0"/>
              <a:t>直接比较对应数字的大小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039628"/>
            <a:ext cx="5251236" cy="35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1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字符串比较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4953000"/>
          </a:xfrm>
        </p:spPr>
        <p:txBody>
          <a:bodyPr/>
          <a:lstStyle/>
          <a:p>
            <a:r>
              <a:rPr lang="en-US" dirty="0" err="1" smtClean="0"/>
              <a:t>字典序（Dictionary</a:t>
            </a:r>
            <a:r>
              <a:rPr lang="en-US" dirty="0" smtClean="0"/>
              <a:t> order）</a:t>
            </a:r>
          </a:p>
          <a:p>
            <a:pPr lvl="1"/>
            <a:r>
              <a:rPr lang="en-US" dirty="0" smtClean="0"/>
              <a:t>首先比较两个字符串的第一个字符</a:t>
            </a:r>
          </a:p>
          <a:p>
            <a:pPr lvl="1"/>
            <a:r>
              <a:rPr lang="en-US" dirty="0" smtClean="0"/>
              <a:t>如果相同，则比较下一个字符</a:t>
            </a:r>
          </a:p>
          <a:p>
            <a:pPr lvl="1"/>
            <a:r>
              <a:rPr lang="en-US" dirty="0" smtClean="0"/>
              <a:t>如果不同，则字符串的大小关系由</a:t>
            </a:r>
            <a:r>
              <a:rPr lang="zh-CN" altLang="en-US" dirty="0" smtClean="0"/>
              <a:t>这两个</a:t>
            </a:r>
            <a:r>
              <a:rPr lang="en-US" dirty="0" smtClean="0"/>
              <a:t>字符的关系决定</a:t>
            </a:r>
          </a:p>
          <a:p>
            <a:pPr lvl="1"/>
            <a:r>
              <a:rPr lang="en-US" dirty="0" smtClean="0"/>
              <a:t>如果其中一个字符为空（较短），则其更小</a:t>
            </a:r>
          </a:p>
          <a:p>
            <a:r>
              <a:rPr lang="en-US" dirty="0" smtClean="0"/>
              <a:t>举例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717032"/>
            <a:ext cx="3832926" cy="30243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239" y="949804"/>
            <a:ext cx="2099615" cy="157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7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示例：人名游戏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编写函数 </a:t>
            </a:r>
            <a:r>
              <a:rPr lang="en-US" altLang="zh-CN" dirty="0" err="1" smtClean="0"/>
              <a:t>is_ascending</a:t>
            </a:r>
            <a:r>
              <a:rPr lang="en-US" altLang="zh-CN" dirty="0" smtClean="0"/>
              <a:t>，</a:t>
            </a:r>
            <a:r>
              <a:rPr lang="zh-CN" altLang="en-US" dirty="0" smtClean="0"/>
              <a:t>判断一个人名的字母是否为升序排列（允许重复字母）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132856"/>
            <a:ext cx="57658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字符串格式化（</a:t>
            </a:r>
            <a:r>
              <a:rPr lang="en-US" altLang="zh-CN" dirty="0" smtClean="0"/>
              <a:t>Formatting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输出更规格的结果</a:t>
            </a:r>
            <a:endParaRPr lang="en-US" altLang="zh-CN" dirty="0" smtClean="0"/>
          </a:p>
          <a:p>
            <a:r>
              <a:rPr lang="en-US" altLang="zh-CN" dirty="0"/>
              <a:t>format</a:t>
            </a:r>
            <a:r>
              <a:rPr lang="zh-CN" altLang="en-US" dirty="0"/>
              <a:t> </a:t>
            </a:r>
            <a:r>
              <a:rPr lang="zh-CN" altLang="en-US" dirty="0" smtClean="0"/>
              <a:t>方法，如：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括号的格式</a:t>
            </a:r>
          </a:p>
          <a:p>
            <a:pPr lvl="1"/>
            <a:r>
              <a:rPr lang="en-US" altLang="zh-CN" dirty="0"/>
              <a:t>{</a:t>
            </a:r>
            <a:r>
              <a:rPr lang="en-US" dirty="0" smtClean="0"/>
              <a:t>field </a:t>
            </a:r>
            <a:r>
              <a:rPr lang="en-US" dirty="0" err="1"/>
              <a:t>name:align</a:t>
            </a:r>
            <a:r>
              <a:rPr lang="en-US" dirty="0"/>
              <a:t> </a:t>
            </a:r>
            <a:r>
              <a:rPr lang="en-US" dirty="0" err="1"/>
              <a:t>width.precision</a:t>
            </a:r>
            <a:r>
              <a:rPr lang="en-US" dirty="0"/>
              <a:t> </a:t>
            </a:r>
            <a:r>
              <a:rPr lang="en-US" dirty="0" smtClean="0"/>
              <a:t>type</a:t>
            </a:r>
            <a:r>
              <a:rPr lang="en-US" altLang="zh-CN" dirty="0" smtClean="0"/>
              <a:t>}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参考</a:t>
            </a:r>
            <a:endParaRPr lang="en-US" altLang="zh-CN" dirty="0" smtClean="0"/>
          </a:p>
          <a:p>
            <a:pPr lvl="1"/>
            <a:r>
              <a:rPr lang="en-US" sz="1800" dirty="0" smtClean="0">
                <a:hlinkClick r:id="rId3"/>
              </a:rPr>
              <a:t>http://docs.python.org</a:t>
            </a:r>
            <a:r>
              <a:rPr lang="en-US" sz="1800" dirty="0">
                <a:hlinkClick r:id="rId3"/>
              </a:rPr>
              <a:t>/2/library/string.html</a:t>
            </a:r>
            <a:r>
              <a:rPr lang="en-US" sz="1800" dirty="0" smtClean="0">
                <a:hlinkClick r:id="rId3"/>
              </a:rPr>
              <a:t>#format</a:t>
            </a:r>
            <a:r>
              <a:rPr lang="en-US" sz="1800" dirty="0">
                <a:hlinkClick r:id="rId3"/>
              </a:rPr>
              <a:t>-string-</a:t>
            </a:r>
            <a:r>
              <a:rPr lang="en-US" sz="1800" dirty="0" smtClean="0">
                <a:hlinkClick r:id="rId3"/>
              </a:rPr>
              <a:t>syntax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7" y="2348880"/>
            <a:ext cx="8460433" cy="717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688" y="4180169"/>
            <a:ext cx="5328592" cy="196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1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正则表达式（</a:t>
            </a:r>
            <a:r>
              <a:rPr lang="en-US" altLang="zh-CN" dirty="0" smtClean="0"/>
              <a:t>Regular Expressions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判断一个人名（name）是否满足下列模式</a:t>
            </a:r>
            <a:endParaRPr lang="en-US" sz="2400" dirty="0" smtClean="0"/>
          </a:p>
          <a:p>
            <a:pPr lvl="1"/>
            <a:r>
              <a:rPr lang="en-US" sz="2000" dirty="0" err="1" smtClean="0"/>
              <a:t>Michael：name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== </a:t>
            </a:r>
            <a:r>
              <a:rPr lang="en-US" sz="2000" dirty="0" smtClean="0"/>
              <a:t>'Michael’</a:t>
            </a:r>
          </a:p>
          <a:p>
            <a:pPr lvl="1"/>
            <a:r>
              <a:rPr lang="en-US" sz="2000" dirty="0" smtClean="0"/>
              <a:t>以 </a:t>
            </a:r>
            <a:r>
              <a:rPr lang="en-US" sz="2000" dirty="0" err="1" smtClean="0"/>
              <a:t>Mi</a:t>
            </a:r>
            <a:r>
              <a:rPr lang="en-US" sz="2000" dirty="0" smtClean="0"/>
              <a:t> </a:t>
            </a:r>
            <a:r>
              <a:rPr lang="en-US" sz="2000" dirty="0" err="1" smtClean="0"/>
              <a:t>开始：name</a:t>
            </a:r>
            <a:r>
              <a:rPr lang="en-US" sz="2000" dirty="0" smtClean="0"/>
              <a:t>[:2] </a:t>
            </a:r>
            <a:r>
              <a:rPr lang="en-US" sz="2000" dirty="0">
                <a:solidFill>
                  <a:srgbClr val="FF0000"/>
                </a:solidFill>
              </a:rPr>
              <a:t>== </a:t>
            </a:r>
            <a:r>
              <a:rPr lang="en-US" sz="2000" dirty="0"/>
              <a:t>'</a:t>
            </a:r>
            <a:r>
              <a:rPr lang="en-US" sz="2000" dirty="0" err="1" smtClean="0"/>
              <a:t>Mi</a:t>
            </a:r>
            <a:r>
              <a:rPr lang="en-US" sz="2000" dirty="0" smtClean="0"/>
              <a:t>’</a:t>
            </a:r>
            <a:endParaRPr lang="en-US" sz="2000" dirty="0"/>
          </a:p>
          <a:p>
            <a:pPr lvl="1"/>
            <a:r>
              <a:rPr lang="en-US" sz="2000" dirty="0"/>
              <a:t>包含 cha 子串：'cha' </a:t>
            </a:r>
            <a:r>
              <a:rPr lang="en-US" sz="2000" dirty="0">
                <a:solidFill>
                  <a:srgbClr val="FF0000"/>
                </a:solidFill>
              </a:rPr>
              <a:t>in</a:t>
            </a:r>
            <a:r>
              <a:rPr lang="en-US" sz="2000" dirty="0"/>
              <a:t> name</a:t>
            </a:r>
          </a:p>
          <a:p>
            <a:pPr lvl="1"/>
            <a:r>
              <a:rPr lang="en-US" sz="2000" dirty="0" smtClean="0"/>
              <a:t>包含 </a:t>
            </a:r>
            <a:r>
              <a:rPr lang="en-US" sz="2000" dirty="0" err="1" smtClean="0"/>
              <a:t>c?a</a:t>
            </a:r>
            <a:r>
              <a:rPr lang="en-US" sz="2000" dirty="0" smtClean="0"/>
              <a:t> 子</a:t>
            </a:r>
            <a:r>
              <a:rPr lang="en-US" sz="2000" dirty="0"/>
              <a:t>串</a:t>
            </a:r>
            <a:r>
              <a:rPr lang="en-US" sz="2000" dirty="0" smtClean="0"/>
              <a:t>：？</a:t>
            </a:r>
          </a:p>
          <a:p>
            <a:pPr lvl="1"/>
            <a:r>
              <a:rPr lang="en-US" sz="2000" dirty="0" smtClean="0"/>
              <a:t>包含 c*e </a:t>
            </a:r>
            <a:r>
              <a:rPr lang="en-US" sz="2000" dirty="0"/>
              <a:t>子串</a:t>
            </a:r>
            <a:r>
              <a:rPr lang="en-US" sz="2000" dirty="0" smtClean="0"/>
              <a:t>：？</a:t>
            </a:r>
          </a:p>
          <a:p>
            <a:r>
              <a:rPr lang="en-US" sz="2400" dirty="0" smtClean="0"/>
              <a:t>正则表达式用来描述</a:t>
            </a:r>
            <a:r>
              <a:rPr lang="zh-CN" altLang="en-US" sz="2400" dirty="0" smtClean="0"/>
              <a:t>字符串</a:t>
            </a:r>
            <a:r>
              <a:rPr lang="en-US" sz="2400" dirty="0" smtClean="0"/>
              <a:t>的模式</a:t>
            </a:r>
          </a:p>
          <a:p>
            <a:pPr lvl="1"/>
            <a:r>
              <a:rPr lang="en-US" sz="2000" dirty="0" smtClean="0"/>
              <a:t>. 表示任意字符</a:t>
            </a:r>
          </a:p>
          <a:p>
            <a:pPr lvl="1"/>
            <a:r>
              <a:rPr lang="en-US" sz="2000" dirty="0" smtClean="0"/>
              <a:t>\d+ 表示一系列数字</a:t>
            </a:r>
          </a:p>
          <a:p>
            <a:pPr lvl="1"/>
            <a:r>
              <a:rPr lang="en-US" sz="2000" dirty="0" smtClean="0"/>
              <a:t>[a-z]表示一个小写字母</a:t>
            </a:r>
          </a:p>
          <a:p>
            <a:pPr lvl="1"/>
            <a:r>
              <a:rPr lang="en-US" sz="2000" dirty="0" smtClean="0"/>
              <a:t>……</a:t>
            </a:r>
          </a:p>
          <a:p>
            <a:r>
              <a:rPr lang="en-US" sz="2400" dirty="0" smtClean="0"/>
              <a:t>参考</a:t>
            </a:r>
          </a:p>
          <a:p>
            <a:pPr lvl="1"/>
            <a:r>
              <a:rPr lang="en-US" dirty="0">
                <a:hlinkClick r:id="rId3"/>
              </a:rPr>
              <a:t>https://docs.python.org/2/library/</a:t>
            </a:r>
            <a:r>
              <a:rPr lang="en-US" dirty="0" smtClean="0">
                <a:hlinkClick r:id="rId3"/>
              </a:rPr>
              <a:t>re.html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示例：人名游戏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判断一个人名是否含有 </a:t>
            </a:r>
            <a:r>
              <a:rPr lang="en-US" altLang="zh-CN" dirty="0" smtClean="0"/>
              <a:t>C.A 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772816"/>
            <a:ext cx="7781205" cy="490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7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字符串练</a:t>
            </a:r>
            <a:r>
              <a:rPr lang="zh-CN" altLang="en-US" dirty="0" smtClean="0"/>
              <a:t>习</a:t>
            </a:r>
            <a:r>
              <a:rPr lang="en-US" altLang="zh-CN" dirty="0" smtClean="0"/>
              <a:t>-</a:t>
            </a:r>
            <a:r>
              <a:rPr lang="zh-CN" altLang="en-US" dirty="0" smtClean="0"/>
              <a:t>通讯录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207" y="12000"/>
            <a:ext cx="1562793" cy="1450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397345"/>
            <a:ext cx="3779912" cy="219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23928" y="1484784"/>
            <a:ext cx="517754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键盘依次录入通讯录下面信息，要求对录入信息进行检查：</a:t>
            </a:r>
            <a:endParaRPr lang="en-US" altLang="zh-CN" sz="2800" b="1" dirty="0" smtClean="0"/>
          </a:p>
          <a:p>
            <a:endParaRPr lang="en-US" altLang="zh-CN" sz="3200" dirty="0" smtClean="0"/>
          </a:p>
          <a:p>
            <a:r>
              <a:rPr lang="zh-CN" altLang="en-US" sz="2400" b="1" dirty="0"/>
              <a:t>姓</a:t>
            </a:r>
            <a:r>
              <a:rPr lang="zh-CN" altLang="en-US" sz="2400" b="1" dirty="0" smtClean="0"/>
              <a:t>名</a:t>
            </a:r>
            <a:r>
              <a:rPr lang="zh-CN" altLang="en-US" sz="2400" dirty="0" smtClean="0"/>
              <a:t>：中文转</a:t>
            </a:r>
            <a:r>
              <a:rPr lang="en-US" altLang="zh-CN" sz="2400" dirty="0" err="1" smtClean="0"/>
              <a:t>unicode</a:t>
            </a:r>
            <a:r>
              <a:rPr lang="zh-CN" altLang="en-US" sz="2400" dirty="0" smtClean="0"/>
              <a:t>码</a:t>
            </a:r>
            <a:endParaRPr lang="en-US" altLang="zh-CN" sz="2400" dirty="0" smtClean="0"/>
          </a:p>
          <a:p>
            <a:r>
              <a:rPr lang="zh-CN" altLang="en-US" sz="2400" b="1" dirty="0" smtClean="0"/>
              <a:t>头衔：</a:t>
            </a:r>
            <a:r>
              <a:rPr lang="zh-CN" altLang="en-US" sz="2400" dirty="0" smtClean="0"/>
              <a:t>英文（首字符大写）</a:t>
            </a:r>
            <a:endParaRPr lang="en-US" altLang="zh-CN" sz="2400" dirty="0" smtClean="0"/>
          </a:p>
          <a:p>
            <a:r>
              <a:rPr lang="zh-CN" altLang="en-US" sz="2400" b="1" dirty="0"/>
              <a:t>地</a:t>
            </a:r>
            <a:r>
              <a:rPr lang="zh-CN" altLang="en-US" sz="2400" b="1" dirty="0" smtClean="0"/>
              <a:t>址：</a:t>
            </a:r>
            <a:r>
              <a:rPr lang="zh-CN" altLang="en-US" sz="2400" dirty="0" smtClean="0"/>
              <a:t>中文，不能有字母、数字</a:t>
            </a:r>
            <a:endParaRPr lang="en-US" altLang="zh-CN" sz="2400" dirty="0" smtClean="0"/>
          </a:p>
          <a:p>
            <a:r>
              <a:rPr lang="zh-CN" altLang="en-US" sz="2400" b="1" dirty="0"/>
              <a:t>电</a:t>
            </a:r>
            <a:r>
              <a:rPr lang="zh-CN" altLang="en-US" sz="2400" b="1" dirty="0" smtClean="0"/>
              <a:t>话：</a:t>
            </a:r>
            <a:r>
              <a:rPr lang="zh-CN" altLang="en-US" sz="2400" dirty="0" smtClean="0"/>
              <a:t>输入</a:t>
            </a:r>
            <a:r>
              <a:rPr lang="en-US" altLang="zh-CN" sz="2400" dirty="0" smtClean="0"/>
              <a:t>045188888888</a:t>
            </a:r>
          </a:p>
          <a:p>
            <a:r>
              <a:rPr lang="zh-CN" altLang="en-US" sz="2400" dirty="0"/>
              <a:t>转换</a:t>
            </a:r>
            <a:r>
              <a:rPr lang="zh-CN" altLang="en-US" sz="2400" dirty="0" smtClean="0"/>
              <a:t>成</a:t>
            </a:r>
            <a:r>
              <a:rPr lang="en-US" altLang="zh-CN" sz="2400" dirty="0" smtClean="0"/>
              <a:t>+86-451-8888-8888</a:t>
            </a:r>
          </a:p>
          <a:p>
            <a:r>
              <a:rPr lang="zh-CN" altLang="en-US" sz="2400" b="1" dirty="0"/>
              <a:t>邮</a:t>
            </a:r>
            <a:r>
              <a:rPr lang="zh-CN" altLang="en-US" sz="2400" b="1" dirty="0" smtClean="0"/>
              <a:t>箱：</a:t>
            </a:r>
            <a:r>
              <a:rPr lang="zh-CN" altLang="en-US" sz="2400" dirty="0"/>
              <a:t>检查格式</a:t>
            </a:r>
            <a:r>
              <a:rPr lang="en-US" altLang="zh-CN" sz="2400" dirty="0"/>
              <a:t>@?.com</a:t>
            </a:r>
            <a:r>
              <a:rPr lang="zh-CN" altLang="en-US" sz="2400" dirty="0"/>
              <a:t>或</a:t>
            </a:r>
            <a:r>
              <a:rPr lang="en-US" altLang="zh-CN" sz="2400" dirty="0" err="1"/>
              <a:t>.</a:t>
            </a:r>
            <a:r>
              <a:rPr lang="en-US" altLang="zh-CN" sz="2400" dirty="0" err="1" smtClean="0"/>
              <a:t>net</a:t>
            </a:r>
            <a:endParaRPr lang="en-US" altLang="zh-CN" sz="2400" dirty="0" smtClean="0"/>
          </a:p>
          <a:p>
            <a:r>
              <a:rPr lang="zh-CN" altLang="en-US" sz="2400" dirty="0" smtClean="0"/>
              <a:t>            所有字符小写</a:t>
            </a:r>
            <a:endParaRPr lang="en-US" altLang="zh-CN" sz="2400" dirty="0"/>
          </a:p>
          <a:p>
            <a:r>
              <a:rPr lang="en-US" altLang="zh-CN" sz="2400" b="1" dirty="0" smtClean="0"/>
              <a:t>QQ</a:t>
            </a:r>
            <a:r>
              <a:rPr lang="zh-CN" altLang="en-US" sz="2400" b="1" dirty="0" smtClean="0"/>
              <a:t>：</a:t>
            </a:r>
            <a:r>
              <a:rPr lang="zh-CN" altLang="en-US" sz="2400" dirty="0" smtClean="0"/>
              <a:t>纯数字</a:t>
            </a:r>
            <a:endParaRPr lang="en-US" altLang="zh-CN" sz="2400" dirty="0" smtClean="0"/>
          </a:p>
          <a:p>
            <a:r>
              <a:rPr lang="zh-CN" altLang="en-US" sz="2400" b="1" dirty="0"/>
              <a:t>输</a:t>
            </a:r>
            <a:r>
              <a:rPr lang="zh-CN" altLang="en-US" sz="2400" b="1" dirty="0" smtClean="0"/>
              <a:t>出：</a:t>
            </a:r>
            <a:r>
              <a:rPr lang="zh-CN" altLang="en-US" sz="2400" b="1" dirty="0"/>
              <a:t>给出格式错误提示，输出合格通讯记录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52386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字符串的应用</a:t>
            </a:r>
            <a:endParaRPr lang="zh-CN" altLang="en-US" dirty="0"/>
          </a:p>
        </p:txBody>
      </p:sp>
      <p:pic>
        <p:nvPicPr>
          <p:cNvPr id="10" name="Picture 9" descr="string_sear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138071"/>
            <a:ext cx="5436463" cy="50719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75856" y="620998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字符串查找和替换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3412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姓名：</a:t>
            </a:r>
            <a:r>
              <a:rPr lang="en-US" altLang="zh-CN" dirty="0"/>
              <a:t>u'\u2019\u8881\u6c38\u5cf0\u2018'</a:t>
            </a:r>
            <a:endParaRPr lang="en-US" altLang="zh-CN" dirty="0" smtClean="0"/>
          </a:p>
          <a:p>
            <a:r>
              <a:rPr lang="zh-CN" altLang="en-US" dirty="0" smtClean="0"/>
              <a:t>头</a:t>
            </a:r>
            <a:r>
              <a:rPr lang="zh-CN" altLang="en-US" dirty="0"/>
              <a:t>衔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Teacher</a:t>
            </a:r>
            <a:endParaRPr lang="en-US" altLang="zh-CN" dirty="0"/>
          </a:p>
          <a:p>
            <a:r>
              <a:rPr lang="zh-CN" altLang="en-US" dirty="0"/>
              <a:t>地址</a:t>
            </a:r>
            <a:r>
              <a:rPr lang="zh-CN" altLang="en-US" dirty="0" smtClean="0"/>
              <a:t>：西大直街号</a:t>
            </a:r>
            <a:endParaRPr lang="en-US" altLang="zh-CN" dirty="0"/>
          </a:p>
          <a:p>
            <a:r>
              <a:rPr lang="zh-CN" altLang="en-US" dirty="0"/>
              <a:t>电话</a:t>
            </a:r>
            <a:r>
              <a:rPr lang="zh-CN" altLang="en-US" dirty="0" smtClean="0"/>
              <a:t>：</a:t>
            </a:r>
            <a:r>
              <a:rPr lang="en-US" altLang="zh-CN" dirty="0"/>
              <a:t>+86-451-8888-8888</a:t>
            </a:r>
          </a:p>
          <a:p>
            <a:r>
              <a:rPr lang="zh-CN" altLang="en-US" dirty="0" smtClean="0"/>
              <a:t>转</a:t>
            </a:r>
            <a:r>
              <a:rPr lang="zh-CN" altLang="en-US" dirty="0"/>
              <a:t>换</a:t>
            </a:r>
            <a:r>
              <a:rPr lang="zh-CN" altLang="en-US" dirty="0" smtClean="0"/>
              <a:t>成邮</a:t>
            </a:r>
            <a:r>
              <a:rPr lang="zh-CN" altLang="en-US" dirty="0"/>
              <a:t>箱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2"/>
              </a:rPr>
              <a:t>yyf123456@123.com</a:t>
            </a:r>
            <a:endParaRPr lang="en-US" altLang="zh-CN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12345678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3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字符串的应用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95936" y="62023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搜索引擎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2" name="Picture 11" descr="search_eng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052736"/>
            <a:ext cx="7335252" cy="499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字符串定义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字符串（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）是一个字符的序列</a:t>
            </a:r>
            <a:endParaRPr lang="en-US" altLang="zh-CN" dirty="0" smtClean="0"/>
          </a:p>
          <a:p>
            <a:r>
              <a:rPr lang="zh-CN" altLang="en-US" dirty="0" smtClean="0"/>
              <a:t>使用成对的单引号或双引号括起来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或者三引号（</a:t>
            </a:r>
            <a:r>
              <a:rPr lang="en-US" altLang="zh-CN" dirty="0" smtClean="0"/>
              <a:t>"""</a:t>
            </a:r>
            <a:r>
              <a:rPr lang="zh-CN" altLang="en-US" dirty="0" smtClean="0"/>
              <a:t>或</a:t>
            </a:r>
            <a:r>
              <a:rPr lang="en-US" altLang="zh-CN" dirty="0" smtClean="0"/>
              <a:t>'''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dirty="0" smtClean="0"/>
              <a:t>保留字符串中的</a:t>
            </a:r>
            <a:r>
              <a:rPr lang="zh-CN" altLang="en-US" dirty="0" smtClean="0"/>
              <a:t>全部</a:t>
            </a:r>
            <a:r>
              <a:rPr lang="en-US" dirty="0" smtClean="0"/>
              <a:t>格式信息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149080"/>
            <a:ext cx="3162300" cy="146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374900"/>
            <a:ext cx="45593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基本的字符串</a:t>
            </a:r>
            <a:r>
              <a:rPr lang="zh-CN" altLang="en-US" dirty="0" smtClean="0"/>
              <a:t>运算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长度 （</a:t>
            </a:r>
            <a:r>
              <a:rPr lang="en-US" altLang="zh-CN" dirty="0" err="1" smtClean="0">
                <a:solidFill>
                  <a:srgbClr val="0B85FF"/>
                </a:solidFill>
              </a:rPr>
              <a:t>len</a:t>
            </a:r>
            <a:r>
              <a:rPr lang="en-US" altLang="zh-CN" dirty="0" smtClean="0"/>
              <a:t>( ) </a:t>
            </a:r>
            <a:r>
              <a:rPr lang="en-US" altLang="en-US" dirty="0" smtClean="0"/>
              <a:t>函数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拼接（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/>
              <a:t>重复（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）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700808"/>
            <a:ext cx="6261100" cy="135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645024"/>
            <a:ext cx="8026400" cy="1308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5742307"/>
            <a:ext cx="8136904" cy="62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1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成员运算符（</a:t>
            </a:r>
            <a:r>
              <a:rPr lang="en-US" altLang="zh-CN" dirty="0" smtClean="0">
                <a:solidFill>
                  <a:srgbClr val="FF0000"/>
                </a:solidFill>
              </a:rPr>
              <a:t>in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判断一个字符串是否是另一个字符串的子串</a:t>
            </a:r>
            <a:endParaRPr lang="en-US" altLang="zh-CN" dirty="0" smtClean="0"/>
          </a:p>
          <a:p>
            <a:pPr lvl="1"/>
            <a:r>
              <a:rPr lang="en-US" dirty="0" err="1" smtClean="0"/>
              <a:t>返回值：</a:t>
            </a:r>
            <a:r>
              <a:rPr lang="en-US" dirty="0" err="1" smtClean="0">
                <a:solidFill>
                  <a:srgbClr val="FF0000"/>
                </a:solidFill>
              </a:rPr>
              <a:t>True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或者 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79" y="2137453"/>
            <a:ext cx="5087285" cy="323463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8" y="5536115"/>
            <a:ext cx="5722311" cy="132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22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for</a:t>
            </a:r>
            <a:r>
              <a:rPr lang="zh-CN" altLang="en-US" dirty="0" smtClean="0"/>
              <a:t> 语句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枚举字符串的每个字符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16" y="1756012"/>
            <a:ext cx="4512767" cy="49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2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vowels_count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，</a:t>
            </a:r>
            <a:r>
              <a:rPr lang="en-US" altLang="en-US" dirty="0" smtClean="0"/>
              <a:t>计算一个字符串中元音字母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aeiou</a:t>
            </a:r>
            <a:r>
              <a:rPr lang="zh-CN" altLang="en-US" dirty="0" smtClean="0"/>
              <a:t>或</a:t>
            </a:r>
            <a:r>
              <a:rPr lang="en-US" altLang="zh-CN" dirty="0" smtClean="0"/>
              <a:t>AEIOU</a:t>
            </a:r>
            <a:r>
              <a:rPr lang="zh-CN" altLang="en-US" dirty="0" smtClean="0"/>
              <a:t>）</a:t>
            </a:r>
            <a:r>
              <a:rPr lang="en-US" altLang="en-US" dirty="0" smtClean="0"/>
              <a:t>的数目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2564904"/>
            <a:ext cx="69596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5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024betty_wave">
  <a:themeElements>
    <a:clrScheme name="024betty_wave 3">
      <a:dk1>
        <a:srgbClr val="000000"/>
      </a:dk1>
      <a:lt1>
        <a:srgbClr val="FFFFFF"/>
      </a:lt1>
      <a:dk2>
        <a:srgbClr val="003468"/>
      </a:dk2>
      <a:lt2>
        <a:srgbClr val="969696"/>
      </a:lt2>
      <a:accent1>
        <a:srgbClr val="99CC00"/>
      </a:accent1>
      <a:accent2>
        <a:srgbClr val="6699FF"/>
      </a:accent2>
      <a:accent3>
        <a:srgbClr val="FFFFFF"/>
      </a:accent3>
      <a:accent4>
        <a:srgbClr val="000000"/>
      </a:accent4>
      <a:accent5>
        <a:srgbClr val="CAE2AA"/>
      </a:accent5>
      <a:accent6>
        <a:srgbClr val="5C8AE7"/>
      </a:accent6>
      <a:hlink>
        <a:srgbClr val="99CCFF"/>
      </a:hlink>
      <a:folHlink>
        <a:srgbClr val="CCFFFF"/>
      </a:folHlink>
    </a:clrScheme>
    <a:fontScheme name="024betty_wav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chemeClr val="accent1"/>
          </a:solidFill>
        </a:ln>
      </a:spPr>
      <a:bodyPr wrap="square">
        <a:spAutoFit/>
      </a:bodyPr>
      <a:lstStyle>
        <a:defPPr>
          <a:spcAft>
            <a:spcPts val="0"/>
          </a:spcAft>
          <a:defRPr kern="0">
            <a:solidFill>
              <a:srgbClr val="000000"/>
            </a:solidFill>
            <a:latin typeface="Courier New"/>
            <a:ea typeface="宋体"/>
            <a:cs typeface="Times New Roman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024betty_wave 1">
        <a:dk1>
          <a:srgbClr val="000000"/>
        </a:dk1>
        <a:lt1>
          <a:srgbClr val="FFFFFF"/>
        </a:lt1>
        <a:dk2>
          <a:srgbClr val="003060"/>
        </a:dk2>
        <a:lt2>
          <a:srgbClr val="969696"/>
        </a:lt2>
        <a:accent1>
          <a:srgbClr val="FF9900"/>
        </a:accent1>
        <a:accent2>
          <a:srgbClr val="336387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2D597A"/>
        </a:accent6>
        <a:hlink>
          <a:srgbClr val="66CAE2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4betty_wav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33CCCC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2D2D8A"/>
        </a:accent6>
        <a:hlink>
          <a:srgbClr val="9999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4betty_wave 3">
        <a:dk1>
          <a:srgbClr val="000000"/>
        </a:dk1>
        <a:lt1>
          <a:srgbClr val="FFFFFF"/>
        </a:lt1>
        <a:dk2>
          <a:srgbClr val="003468"/>
        </a:dk2>
        <a:lt2>
          <a:srgbClr val="969696"/>
        </a:lt2>
        <a:accent1>
          <a:srgbClr val="99CC00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5C8AE7"/>
        </a:accent6>
        <a:hlink>
          <a:srgbClr val="99CCFF"/>
        </a:hlink>
        <a:folHlink>
          <a:srgbClr val="CC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4betty_wave 4">
        <a:dk1>
          <a:srgbClr val="000000"/>
        </a:dk1>
        <a:lt1>
          <a:srgbClr val="FFFFFF"/>
        </a:lt1>
        <a:dk2>
          <a:srgbClr val="003060"/>
        </a:dk2>
        <a:lt2>
          <a:srgbClr val="969696"/>
        </a:lt2>
        <a:accent1>
          <a:srgbClr val="CCCC00"/>
        </a:accent1>
        <a:accent2>
          <a:srgbClr val="336387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2D597A"/>
        </a:accent6>
        <a:hlink>
          <a:srgbClr val="66CAE2"/>
        </a:hlink>
        <a:folHlink>
          <a:srgbClr val="CC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024betty_wave</Template>
  <TotalTime>4217</TotalTime>
  <Words>1033</Words>
  <Application>Microsoft Office PowerPoint</Application>
  <PresentationFormat>On-screen Show (4:3)</PresentationFormat>
  <Paragraphs>195</Paragraphs>
  <Slides>30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024betty_wave</vt:lpstr>
      <vt:lpstr>字符串</vt:lpstr>
      <vt:lpstr>字符串的应用——用户注册</vt:lpstr>
      <vt:lpstr>字符串的应用</vt:lpstr>
      <vt:lpstr>字符串的应用</vt:lpstr>
      <vt:lpstr>字符串定义</vt:lpstr>
      <vt:lpstr>基本的字符串运算</vt:lpstr>
      <vt:lpstr>成员运算符（in）</vt:lpstr>
      <vt:lpstr>for 语句</vt:lpstr>
      <vt:lpstr>示例</vt:lpstr>
      <vt:lpstr>字符串索引（index）</vt:lpstr>
      <vt:lpstr>切片（Slicing）</vt:lpstr>
      <vt:lpstr>计数参数（Count by Argument）</vt:lpstr>
      <vt:lpstr>字符串是不可变的（Immutable）</vt:lpstr>
      <vt:lpstr>字符串方法（Methods）</vt:lpstr>
      <vt:lpstr>字符串方法（Methods）</vt:lpstr>
      <vt:lpstr>字符串方法（Methods）</vt:lpstr>
      <vt:lpstr>字符串方法（Methods）</vt:lpstr>
      <vt:lpstr>字符串方法（Methods）</vt:lpstr>
      <vt:lpstr>字符串方法（Methods）</vt:lpstr>
      <vt:lpstr>字符串方法（Methods）</vt:lpstr>
      <vt:lpstr>示例：人名游戏</vt:lpstr>
      <vt:lpstr>示例：人名游戏</vt:lpstr>
      <vt:lpstr>字符串比较</vt:lpstr>
      <vt:lpstr>字符串比较</vt:lpstr>
      <vt:lpstr>示例：人名游戏</vt:lpstr>
      <vt:lpstr>字符串格式化（Formatting）</vt:lpstr>
      <vt:lpstr>正则表达式（Regular Expressions）</vt:lpstr>
      <vt:lpstr>示例：人名游戏</vt:lpstr>
      <vt:lpstr>字符串练习-通讯录</vt:lpstr>
      <vt:lpstr>示例</vt:lpstr>
    </vt:vector>
  </TitlesOfParts>
  <Company>www.hit.edu.cn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程序设计的基础知识</dc:title>
  <dc:creator>哈尔滨工业大学</dc:creator>
  <cp:lastModifiedBy>dell</cp:lastModifiedBy>
  <cp:revision>444</cp:revision>
  <dcterms:created xsi:type="dcterms:W3CDTF">2013-03-18T05:12:46Z</dcterms:created>
  <dcterms:modified xsi:type="dcterms:W3CDTF">2014-11-04T20:20:06Z</dcterms:modified>
</cp:coreProperties>
</file>