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83" r:id="rId2"/>
    <p:sldId id="329" r:id="rId3"/>
    <p:sldId id="330" r:id="rId4"/>
    <p:sldId id="331" r:id="rId5"/>
    <p:sldId id="322" r:id="rId6"/>
    <p:sldId id="290" r:id="rId7"/>
    <p:sldId id="309" r:id="rId8"/>
    <p:sldId id="311" r:id="rId9"/>
    <p:sldId id="314" r:id="rId10"/>
    <p:sldId id="299" r:id="rId11"/>
    <p:sldId id="320" r:id="rId12"/>
    <p:sldId id="321" r:id="rId13"/>
    <p:sldId id="286" r:id="rId14"/>
    <p:sldId id="294" r:id="rId15"/>
    <p:sldId id="295" r:id="rId16"/>
    <p:sldId id="300" r:id="rId17"/>
    <p:sldId id="304" r:id="rId18"/>
    <p:sldId id="323" r:id="rId19"/>
    <p:sldId id="324" r:id="rId20"/>
    <p:sldId id="326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 autoAdjust="0"/>
    <p:restoredTop sz="90281" autoAdjust="0"/>
  </p:normalViewPr>
  <p:slideViewPr>
    <p:cSldViewPr snapToObjects="1">
      <p:cViewPr varScale="1">
        <p:scale>
          <a:sx n="62" d="100"/>
          <a:sy n="62" d="100"/>
        </p:scale>
        <p:origin x="-690" y="-90"/>
      </p:cViewPr>
      <p:guideLst>
        <p:guide orient="horz" pos="73"/>
        <p:guide orient="horz" pos="3612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8A58-27F2-442B-B168-04A12BA5E715}" type="datetimeFigureOut">
              <a:rPr lang="zh-CN" altLang="en-US" smtClean="0"/>
              <a:pPr/>
              <a:t>2014-11-12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7ABA-50B6-4311-B04A-E148B14A8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而且模块导入其他模块之后就可以使用导入模块定义的变量名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一般来讲，一个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程序包括了多个模块文件。程序是作为一个主体的、顶层的文件来构造，配合有多个支持的文件</a:t>
            </a:r>
            <a:endParaRPr lang="en-US" altLang="zh-CN" sz="1200" dirty="0" smtClean="0"/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中，顶层文件包含了程序的主要控制流程，是启动应用的文件。模块文件就是</a:t>
            </a:r>
            <a:r>
              <a:rPr lang="zh-CN" altLang="en-US" sz="1200" dirty="0" smtClean="0">
                <a:solidFill>
                  <a:srgbClr val="FF0000"/>
                </a:solidFill>
              </a:rPr>
              <a:t>工具</a:t>
            </a:r>
            <a:r>
              <a:rPr lang="zh-CN" altLang="en-US" sz="1200" dirty="0" smtClean="0"/>
              <a:t>的库，这些工具用来收集顶层文件使用的组件。顶层文件使用了模块文件中定义的工具，而模块又使用了其他模块所定义的工具</a:t>
            </a:r>
            <a:endParaRPr lang="en-US" altLang="zh-CN" sz="1200" dirty="0" smtClean="0"/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模块文件通常在运行时不需直接做任何事情，然后，他们定义的工具会在其他文件中使用。在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中，一个文件通过导入一个模块来获得这个模块定义的工具的访问权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一个程序是一个模块的系统，它有一个顶层脚本文件</a:t>
            </a:r>
            <a:r>
              <a:rPr lang="en-US" altLang="zh-CN" sz="1200" dirty="0" smtClean="0"/>
              <a:t>a.py</a:t>
            </a:r>
            <a:r>
              <a:rPr lang="zh-CN" altLang="en-US" sz="1200" dirty="0" smtClean="0"/>
              <a:t>（启动后可运行的程序）以及多个模块文件</a:t>
            </a:r>
            <a:r>
              <a:rPr lang="en-US" altLang="zh-CN" sz="1200" dirty="0" smtClean="0"/>
              <a:t>b.py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c.py</a:t>
            </a:r>
            <a:r>
              <a:rPr lang="zh-CN" altLang="en-US" sz="1200" dirty="0" smtClean="0"/>
              <a:t>（用来导入工具库）。顶层脚本和模块都包含了自己编写的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语句。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标准库提供了一系列的预先编写好的模块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事实上，所有的一切都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存在于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模块文件中，执行的代码以及创建的对象都毫无疑问的封装在模块之中。正是由于这一点，模块是组织系统组件的天然工具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1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1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vn.python.org/projects/python/trunk/Demo/turtle/tdemo_minimal_hanoi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rando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atplotlib.sourceforge.net/galle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modu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2533650"/>
            <a:ext cx="8723313" cy="112395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模块</a:t>
            </a:r>
            <a:endParaRPr lang="ko-KR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4797152"/>
            <a:ext cx="5263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袁永峰</a:t>
            </a:r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哈尔滨工业大学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编写自己的模块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38328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.py如下：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kern="1200" dirty="0">
              <a:solidFill>
                <a:srgbClr val="80804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，查看结</a:t>
            </a:r>
            <a:r>
              <a:rPr lang="zh-CN" altLang="en-US" dirty="0" smtClean="0"/>
              <a:t>果</a:t>
            </a:r>
            <a:endParaRPr lang="en-US" altLang="zh-CN" dirty="0" smtClean="0"/>
          </a:p>
          <a:p>
            <a:r>
              <a:rPr lang="en-US" altLang="zh-CN" dirty="0" smtClean="0"/>
              <a:t>:&gt;python hello.py</a:t>
            </a:r>
            <a:endParaRPr lang="zh-CN" altLang="en-US" dirty="0" smtClean="0"/>
          </a:p>
          <a:p>
            <a:r>
              <a:rPr lang="zh-CN" altLang="en-US" dirty="0" smtClean="0"/>
              <a:t>导入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，查看结</a:t>
            </a:r>
            <a:r>
              <a:rPr lang="zh-CN" altLang="en-US" dirty="0" smtClean="0"/>
              <a:t>果</a:t>
            </a:r>
            <a:endParaRPr lang="en-US" altLang="zh-CN" dirty="0" smtClean="0"/>
          </a:p>
          <a:p>
            <a:r>
              <a:rPr lang="zh-CN" altLang="en-US" dirty="0" smtClean="0"/>
              <a:t>脚本中</a:t>
            </a:r>
            <a:r>
              <a:rPr lang="en-US" altLang="zh-CN" dirty="0" smtClean="0"/>
              <a:t>i</a:t>
            </a:r>
            <a:r>
              <a:rPr lang="en-US" altLang="zh-CN" dirty="0" smtClean="0"/>
              <a:t>mport hello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77281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Hello.py</a:t>
            </a:r>
          </a:p>
          <a:p>
            <a:r>
              <a:rPr lang="zh-CN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</a:t>
            </a:r>
            <a:r>
              <a:rPr lang="zh-CN" altLang="zh-CN" b="1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hello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str1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):</a:t>
            </a:r>
            <a:endParaRPr lang="zh-CN" altLang="zh-CN" b="1" dirty="0" smtClean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r>
              <a:rPr lang="zh-CN" altLang="zh-CN" b="1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print</a:t>
            </a:r>
            <a:r>
              <a:rPr lang="zh-CN" altLang="zh-CN" b="1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80804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str1</a:t>
            </a:r>
            <a:endParaRPr lang="zh-CN" altLang="zh-CN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r>
              <a:rPr lang="zh-CN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</a:t>
            </a:r>
            <a:r>
              <a:rPr lang="zh-CN" altLang="zh-CN" b="1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__name__</a:t>
            </a:r>
            <a:r>
              <a:rPr lang="zh-CN" altLang="zh-CN" b="1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==</a:t>
            </a:r>
            <a:r>
              <a:rPr lang="zh-CN" altLang="zh-CN" b="1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zh-CN" altLang="zh-CN" b="1" dirty="0" smtClean="0">
                <a:solidFill>
                  <a:srgbClr val="80804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"__main__"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</a:t>
            </a:r>
            <a:endParaRPr lang="zh-CN" altLang="zh-CN" b="1" dirty="0" smtClean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hello(</a:t>
            </a:r>
            <a:r>
              <a:rPr lang="zh-CN" altLang="zh-CN" b="1" dirty="0" smtClean="0">
                <a:solidFill>
                  <a:srgbClr val="80804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"runned"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  <a:endParaRPr lang="zh-CN" altLang="zh-CN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r>
              <a:rPr lang="zh-CN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else</a:t>
            </a:r>
            <a:r>
              <a:rPr lang="zh-CN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</a:t>
            </a:r>
            <a:endParaRPr lang="zh-CN" altLang="zh-CN" b="1" dirty="0" smtClean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r>
              <a:rPr lang="zh-CN" altLang="zh-CN" b="1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hello(</a:t>
            </a:r>
            <a:r>
              <a:rPr lang="zh-CN" altLang="zh-CN" b="1" dirty="0" smtClean="0">
                <a:solidFill>
                  <a:srgbClr val="80804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"imported“</a:t>
            </a:r>
            <a:r>
              <a:rPr lang="en-US" altLang="zh-CN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  <a:endParaRPr lang="zh-CN" altLang="zh-CN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dirty="0" smtClean="0"/>
              <a:t>常用模块介绍 </a:t>
            </a:r>
            <a:r>
              <a:rPr lang="en-US" altLang="zh-CN" sz="3400" dirty="0" smtClean="0"/>
              <a:t>- sys</a:t>
            </a:r>
            <a:r>
              <a:rPr lang="zh-CN" altLang="en-US" sz="3400" dirty="0"/>
              <a:t>模块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sys</a:t>
            </a:r>
            <a:r>
              <a:rPr lang="zh-CN" altLang="en-US" dirty="0"/>
              <a:t>模块包含系统对应的功能。 </a:t>
            </a:r>
          </a:p>
          <a:p>
            <a:r>
              <a:rPr lang="zh-CN" altLang="en-US" dirty="0"/>
              <a:t>常量</a:t>
            </a:r>
          </a:p>
          <a:p>
            <a:pPr lvl="1"/>
            <a:r>
              <a:rPr lang="en-US" altLang="zh-CN" dirty="0" err="1"/>
              <a:t>sys.version</a:t>
            </a:r>
            <a:r>
              <a:rPr lang="zh-CN" altLang="en-US" dirty="0"/>
              <a:t>显示</a:t>
            </a:r>
            <a:r>
              <a:rPr lang="en-US" altLang="zh-CN" dirty="0"/>
              <a:t>Python</a:t>
            </a:r>
            <a:r>
              <a:rPr lang="zh-CN" altLang="en-US" dirty="0"/>
              <a:t>的版本号</a:t>
            </a:r>
          </a:p>
          <a:p>
            <a:pPr lvl="1"/>
            <a:r>
              <a:rPr lang="en-US" altLang="zh-CN" dirty="0" err="1"/>
              <a:t>sys.path</a:t>
            </a:r>
            <a:r>
              <a:rPr lang="en-US" altLang="zh-CN" dirty="0"/>
              <a:t> Python</a:t>
            </a:r>
            <a:r>
              <a:rPr lang="zh-CN" altLang="en-US" dirty="0"/>
              <a:t>的搜索路径</a:t>
            </a:r>
          </a:p>
          <a:p>
            <a:r>
              <a:rPr lang="zh-CN" altLang="en-US"/>
              <a:t>变量</a:t>
            </a:r>
          </a:p>
          <a:p>
            <a:pPr lvl="1"/>
            <a:r>
              <a:rPr lang="en-US" altLang="zh-CN" dirty="0" err="1"/>
              <a:t>sys.argv</a:t>
            </a:r>
            <a:r>
              <a:rPr lang="en-US" altLang="zh-CN" dirty="0"/>
              <a:t> </a:t>
            </a:r>
            <a:r>
              <a:rPr lang="zh-CN" altLang="en-US" dirty="0"/>
              <a:t>命令行输入参数</a:t>
            </a:r>
          </a:p>
          <a:p>
            <a:pPr lvl="1"/>
            <a:r>
              <a:rPr lang="zh-CN" altLang="en-US" dirty="0"/>
              <a:t>第一个是</a:t>
            </a:r>
            <a:r>
              <a:rPr lang="en-US" altLang="zh-CN" dirty="0"/>
              <a:t>python</a:t>
            </a:r>
            <a:r>
              <a:rPr lang="zh-CN" altLang="en-US" dirty="0"/>
              <a:t>程序的名字</a:t>
            </a:r>
          </a:p>
          <a:p>
            <a:pPr lvl="1"/>
            <a:r>
              <a:rPr lang="zh-CN" altLang="en-US" dirty="0"/>
              <a:t>后面的是各个参数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36" y="3645024"/>
            <a:ext cx="4588768" cy="30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dirty="0" smtClean="0"/>
              <a:t>常用模块介绍 </a:t>
            </a:r>
            <a:r>
              <a:rPr lang="en-US" altLang="zh-CN" sz="3400" dirty="0" smtClean="0"/>
              <a:t>- time</a:t>
            </a:r>
            <a:r>
              <a:rPr lang="zh-CN" altLang="en-US" sz="3400" dirty="0"/>
              <a:t>模块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时间处理相关的模块，有</a:t>
            </a:r>
            <a:r>
              <a:rPr lang="en-US" altLang="zh-CN" sz="2600" dirty="0"/>
              <a:t>3</a:t>
            </a:r>
            <a:r>
              <a:rPr lang="zh-CN" altLang="en-US" sz="2600" dirty="0"/>
              <a:t>种格式</a:t>
            </a:r>
            <a:r>
              <a:rPr lang="en-US" altLang="zh-CN" sz="2600" dirty="0"/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自</a:t>
            </a:r>
            <a:r>
              <a:rPr lang="en-US" altLang="zh-CN" sz="2200" dirty="0" smtClean="0"/>
              <a:t>1970.1.1 8:00 AM</a:t>
            </a:r>
            <a:r>
              <a:rPr lang="zh-CN" altLang="en-US" sz="2200" dirty="0" smtClean="0"/>
              <a:t>以</a:t>
            </a:r>
            <a:r>
              <a:rPr lang="zh-CN" altLang="en-US" sz="2200" dirty="0"/>
              <a:t>来的秒数，如</a:t>
            </a:r>
            <a:r>
              <a:rPr lang="en-US" altLang="zh-CN" sz="2200" dirty="0"/>
              <a:t>time()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元组 如</a:t>
            </a:r>
            <a:r>
              <a:rPr lang="en-US" altLang="zh-CN" sz="2200" dirty="0" err="1"/>
              <a:t>localtime</a:t>
            </a:r>
            <a:r>
              <a:rPr lang="en-US" altLang="zh-CN" sz="2200" dirty="0"/>
              <a:t>() 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gmtime</a:t>
            </a:r>
            <a:r>
              <a:rPr lang="en-US" altLang="zh-CN" sz="2200" dirty="0"/>
              <a:t>()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字符串 如</a:t>
            </a:r>
            <a:r>
              <a:rPr lang="en-US" altLang="zh-CN" sz="2200" dirty="0" err="1"/>
              <a:t>ctime</a:t>
            </a:r>
            <a:r>
              <a:rPr lang="en-US" altLang="zh-CN" sz="2200" dirty="0"/>
              <a:t>()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格式间转换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元组</a:t>
            </a:r>
            <a:r>
              <a:rPr lang="zh-CN" altLang="en-US" sz="2200" dirty="0">
                <a:sym typeface="Wingdings" pitchFamily="2" charset="2"/>
              </a:rPr>
              <a:t>字符串 </a:t>
            </a:r>
            <a:r>
              <a:rPr lang="en-US" altLang="zh-CN" sz="2200" dirty="0" err="1">
                <a:sym typeface="Wingdings" pitchFamily="2" charset="2"/>
              </a:rPr>
              <a:t>strftime</a:t>
            </a:r>
            <a:r>
              <a:rPr lang="en-US" altLang="zh-CN" sz="2200" dirty="0">
                <a:sym typeface="Wingdings" pitchFamily="2" charset="2"/>
              </a:rPr>
              <a:t>()  </a:t>
            </a:r>
            <a:r>
              <a:rPr lang="zh-CN" altLang="en-US" sz="2200" dirty="0">
                <a:sym typeface="Wingdings" pitchFamily="2" charset="2"/>
              </a:rPr>
              <a:t>字</a:t>
            </a:r>
            <a:r>
              <a:rPr lang="zh-CN" altLang="en-US" sz="2200" dirty="0"/>
              <a:t>符串</a:t>
            </a:r>
            <a:r>
              <a:rPr lang="zh-CN" altLang="en-US" sz="2200" dirty="0">
                <a:sym typeface="Wingdings" pitchFamily="2" charset="2"/>
              </a:rPr>
              <a:t>元组 </a:t>
            </a:r>
            <a:r>
              <a:rPr lang="en-US" altLang="zh-CN" sz="2200" dirty="0" err="1">
                <a:sym typeface="Wingdings" pitchFamily="2" charset="2"/>
              </a:rPr>
              <a:t>strptime</a:t>
            </a:r>
            <a:r>
              <a:rPr lang="en-US" altLang="zh-CN" sz="2200" dirty="0">
                <a:sym typeface="Wingdings" pitchFamily="2" charset="2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元组</a:t>
            </a:r>
            <a:r>
              <a:rPr lang="zh-CN" altLang="en-US" sz="2200" dirty="0">
                <a:sym typeface="Wingdings" pitchFamily="2" charset="2"/>
              </a:rPr>
              <a:t>秒 </a:t>
            </a:r>
            <a:r>
              <a:rPr lang="en-US" altLang="zh-CN" sz="2200" dirty="0" err="1">
                <a:sym typeface="Wingdings" pitchFamily="2" charset="2"/>
              </a:rPr>
              <a:t>mktime</a:t>
            </a:r>
            <a:r>
              <a:rPr lang="en-US" altLang="zh-CN" sz="2200" dirty="0">
                <a:sym typeface="Wingdings" pitchFamily="2" charset="2"/>
              </a:rPr>
              <a:t>()  </a:t>
            </a:r>
            <a:r>
              <a:rPr lang="zh-CN" altLang="en-US" sz="2200" dirty="0">
                <a:sym typeface="Wingdings" pitchFamily="2" charset="2"/>
              </a:rPr>
              <a:t>秒元组 </a:t>
            </a:r>
            <a:r>
              <a:rPr lang="en-US" altLang="zh-CN" sz="2200" dirty="0" err="1">
                <a:sym typeface="Wingdings" pitchFamily="2" charset="2"/>
              </a:rPr>
              <a:t>gmtime</a:t>
            </a:r>
            <a:r>
              <a:rPr lang="en-US" altLang="zh-CN" sz="2200" dirty="0">
                <a:sym typeface="Wingdings" pitchFamily="2" charset="2"/>
              </a:rPr>
              <a:t>() </a:t>
            </a:r>
            <a:r>
              <a:rPr lang="en-US" altLang="zh-CN" sz="2200" dirty="0" err="1">
                <a:sym typeface="Wingdings" pitchFamily="2" charset="2"/>
              </a:rPr>
              <a:t>localtime</a:t>
            </a:r>
            <a:r>
              <a:rPr lang="en-US" altLang="zh-CN" sz="2200" dirty="0">
                <a:sym typeface="Wingdings" pitchFamily="2" charset="2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秒</a:t>
            </a:r>
            <a:r>
              <a:rPr lang="zh-CN" altLang="en-US" sz="2200" dirty="0">
                <a:sym typeface="Wingdings" pitchFamily="2" charset="2"/>
              </a:rPr>
              <a:t>字符串 </a:t>
            </a:r>
            <a:r>
              <a:rPr lang="en-US" altLang="zh-CN" sz="2200" dirty="0" err="1">
                <a:sym typeface="Wingdings" pitchFamily="2" charset="2"/>
              </a:rPr>
              <a:t>ctime</a:t>
            </a:r>
            <a:r>
              <a:rPr lang="en-US" altLang="zh-CN" sz="2200" dirty="0">
                <a:sym typeface="Wingdings" pitchFamily="2" charset="2"/>
              </a:rPr>
              <a:t>()</a:t>
            </a:r>
            <a:endParaRPr lang="en-US" altLang="zh-CN" sz="22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时区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 err="1"/>
              <a:t>timezone</a:t>
            </a:r>
            <a:r>
              <a:rPr lang="en-US" altLang="zh-CN" sz="2200" dirty="0"/>
              <a:t>  </a:t>
            </a:r>
            <a:r>
              <a:rPr lang="zh-CN" altLang="en-US" sz="2200" dirty="0"/>
              <a:t>需要调整的秒数，如中国是东八区，则</a:t>
            </a:r>
            <a:r>
              <a:rPr lang="en-US" altLang="zh-CN" sz="2200" dirty="0" err="1"/>
              <a:t>timezone</a:t>
            </a:r>
            <a:r>
              <a:rPr lang="zh-CN" altLang="en-US" sz="2200" dirty="0"/>
              <a:t>为负</a:t>
            </a:r>
            <a:r>
              <a:rPr lang="en-US" altLang="zh-CN" sz="2200" dirty="0"/>
              <a:t>8*60*60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 err="1"/>
              <a:t>tzname</a:t>
            </a:r>
            <a:r>
              <a:rPr lang="en-US" altLang="zh-CN" sz="2200" dirty="0"/>
              <a:t>  </a:t>
            </a:r>
            <a:r>
              <a:rPr lang="zh-CN" altLang="en-US" sz="2200" dirty="0"/>
              <a:t>时区的名称</a:t>
            </a:r>
            <a:r>
              <a:rPr lang="en-US" altLang="zh-CN" sz="2200" dirty="0"/>
              <a:t>,</a:t>
            </a:r>
            <a:r>
              <a:rPr lang="zh-CN" altLang="en-US" sz="2200" dirty="0"/>
              <a:t>一般是</a:t>
            </a:r>
            <a:r>
              <a:rPr lang="en-US" altLang="zh-CN" sz="2200" dirty="0"/>
              <a:t>Unicode</a:t>
            </a:r>
            <a:r>
              <a:rPr lang="zh-CN" altLang="en-US" sz="2200" dirty="0"/>
              <a:t>的</a:t>
            </a:r>
          </a:p>
          <a:p>
            <a:pPr>
              <a:lnSpc>
                <a:spcPct val="80000"/>
              </a:lnSpc>
            </a:pPr>
            <a:r>
              <a:rPr lang="en-US" altLang="zh-CN" sz="2600" dirty="0" smtClean="0"/>
              <a:t>CPU</a:t>
            </a:r>
            <a:r>
              <a:rPr lang="zh-CN" altLang="en-US" sz="2600" dirty="0" smtClean="0"/>
              <a:t>时钟 </a:t>
            </a:r>
            <a:r>
              <a:rPr lang="en-US" altLang="zh-CN" sz="2600" dirty="0" smtClean="0"/>
              <a:t>clock()</a:t>
            </a:r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延</a:t>
            </a:r>
            <a:r>
              <a:rPr lang="zh-CN" altLang="en-US" sz="2600" dirty="0"/>
              <a:t>时 </a:t>
            </a:r>
            <a:r>
              <a:rPr lang="en-US" altLang="zh-CN" sz="2600" dirty="0"/>
              <a:t>sleep</a:t>
            </a:r>
            <a:r>
              <a:rPr lang="en-US" altLang="zh-CN" sz="2600" dirty="0" smtClean="0"/>
              <a:t>()</a:t>
            </a:r>
          </a:p>
          <a:p>
            <a:pPr>
              <a:lnSpc>
                <a:spcPct val="80000"/>
              </a:lnSpc>
            </a:pP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urtle模块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海龟作图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P</a:t>
            </a:r>
            <a:r>
              <a:rPr lang="en-US" altLang="zh-TW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ython</a:t>
            </a:r>
            <a:r>
              <a:rPr lang="zh-TW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内置的图形化模块，可以用来绘制线条、圆、</a:t>
            </a:r>
            <a:r>
              <a:rPr lang="zh-TW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文本等图形</a:t>
            </a:r>
          </a:p>
        </p:txBody>
      </p:sp>
      <p:pic>
        <p:nvPicPr>
          <p:cNvPr id="4" name="Picture 3" descr="Screen Shot 2014-10-24 at 4.24.34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95"/>
          <a:stretch/>
        </p:blipFill>
        <p:spPr>
          <a:xfrm>
            <a:off x="681562" y="2708920"/>
            <a:ext cx="802446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</a:t>
            </a:r>
            <a:r>
              <a:rPr lang="zh-CN" altLang="en-US" dirty="0" smtClean="0"/>
              <a:t>常用函数</a:t>
            </a:r>
            <a:r>
              <a:rPr lang="en-US" altLang="zh-CN" dirty="0" smtClean="0"/>
              <a:t>（1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运动</a:t>
            </a:r>
            <a:endParaRPr lang="en-US" sz="3200" dirty="0"/>
          </a:p>
          <a:p>
            <a:pPr lvl="1"/>
            <a:r>
              <a:rPr lang="en-US" sz="2800" dirty="0" smtClean="0"/>
              <a:t>forward</a:t>
            </a:r>
            <a:r>
              <a:rPr lang="en-US" sz="2800" dirty="0"/>
              <a:t>(degree) #</a:t>
            </a:r>
            <a:r>
              <a:rPr lang="en-US" sz="2800" dirty="0" err="1"/>
              <a:t>向前移动距离</a:t>
            </a:r>
            <a:r>
              <a:rPr lang="en-US" sz="2800" dirty="0" err="1" smtClean="0"/>
              <a:t>degree</a:t>
            </a:r>
            <a:endParaRPr lang="en-US" sz="2800" dirty="0" smtClean="0"/>
          </a:p>
          <a:p>
            <a:pPr lvl="1"/>
            <a:r>
              <a:rPr lang="en-US" sz="2800" dirty="0" smtClean="0"/>
              <a:t>backward</a:t>
            </a:r>
            <a:r>
              <a:rPr lang="en-US" sz="2800" dirty="0"/>
              <a:t>(degree) #</a:t>
            </a:r>
            <a:r>
              <a:rPr lang="en-US" sz="2800" dirty="0" err="1"/>
              <a:t>向后移动距离</a:t>
            </a:r>
            <a:r>
              <a:rPr lang="en-US" sz="2800" dirty="0" err="1" smtClean="0"/>
              <a:t>degree</a:t>
            </a:r>
            <a:endParaRPr lang="en-US" sz="2800" dirty="0" smtClean="0"/>
          </a:p>
          <a:p>
            <a:pPr lvl="1"/>
            <a:r>
              <a:rPr lang="en-US" sz="2800" dirty="0" smtClean="0"/>
              <a:t>right</a:t>
            </a:r>
            <a:r>
              <a:rPr lang="en-US" sz="2800" dirty="0"/>
              <a:t>(degree) #向右移动多少度 </a:t>
            </a:r>
            <a:endParaRPr lang="en-US" sz="2800" dirty="0" smtClean="0"/>
          </a:p>
          <a:p>
            <a:pPr lvl="1"/>
            <a:r>
              <a:rPr lang="en-US" sz="2800" dirty="0" smtClean="0"/>
              <a:t>left</a:t>
            </a:r>
            <a:r>
              <a:rPr lang="en-US" sz="2800" dirty="0"/>
              <a:t>(degree) #向左移动多少度 </a:t>
            </a:r>
            <a:endParaRPr lang="en-US" sz="2800" dirty="0" smtClean="0"/>
          </a:p>
          <a:p>
            <a:pPr lvl="1"/>
            <a:r>
              <a:rPr lang="en-US" sz="2800" dirty="0" err="1" smtClean="0"/>
              <a:t>goto</a:t>
            </a:r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#</a:t>
            </a:r>
            <a:r>
              <a:rPr lang="en-US" sz="2800" dirty="0" err="1"/>
              <a:t>将画笔移动到坐标为x,y的位置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800" dirty="0" smtClean="0"/>
              <a:t>speed</a:t>
            </a:r>
            <a:r>
              <a:rPr lang="en-US" sz="2800" dirty="0"/>
              <a:t>(speed) #画笔绘制的速度范围[0,10]整数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81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</a:t>
            </a:r>
            <a:r>
              <a:rPr lang="zh-CN" altLang="en-US" dirty="0" smtClean="0"/>
              <a:t>常用函数（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画</a:t>
            </a:r>
            <a:r>
              <a:rPr lang="en-US" sz="3200" dirty="0"/>
              <a:t>笔</a:t>
            </a:r>
            <a:r>
              <a:rPr lang="en-US" sz="3200" dirty="0" smtClean="0"/>
              <a:t>控制</a:t>
            </a:r>
          </a:p>
          <a:p>
            <a:pPr lvl="1"/>
            <a:r>
              <a:rPr lang="en-US" sz="2800" dirty="0" smtClean="0"/>
              <a:t>down</a:t>
            </a:r>
            <a:r>
              <a:rPr lang="en-US" sz="2800" dirty="0"/>
              <a:t>() #移动时绘制</a:t>
            </a:r>
            <a:r>
              <a:rPr lang="en-US" sz="2800" dirty="0" smtClean="0"/>
              <a:t>图形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缺</a:t>
            </a:r>
            <a:r>
              <a:rPr lang="en-US" sz="2800" dirty="0"/>
              <a:t>省时也为绘制 </a:t>
            </a:r>
            <a:endParaRPr lang="en-US" sz="2800" dirty="0" smtClean="0"/>
          </a:p>
          <a:p>
            <a:pPr lvl="1"/>
            <a:r>
              <a:rPr lang="en-US" sz="2800" dirty="0" smtClean="0"/>
              <a:t>up</a:t>
            </a:r>
            <a:r>
              <a:rPr lang="en-US" sz="2800" dirty="0"/>
              <a:t>() #移动时不绘制图形 </a:t>
            </a:r>
            <a:endParaRPr lang="en-US" sz="2800" dirty="0" smtClean="0"/>
          </a:p>
          <a:p>
            <a:pPr lvl="1"/>
            <a:r>
              <a:rPr lang="en-US" sz="2800" dirty="0" err="1" smtClean="0"/>
              <a:t>pensize</a:t>
            </a:r>
            <a:r>
              <a:rPr lang="en-US" sz="2800" dirty="0"/>
              <a:t>(width) #绘制图形时的宽度 </a:t>
            </a:r>
            <a:endParaRPr lang="en-US" sz="2800" dirty="0" smtClean="0"/>
          </a:p>
          <a:p>
            <a:pPr lvl="1"/>
            <a:r>
              <a:rPr lang="en-US" sz="2800" dirty="0" smtClean="0"/>
              <a:t>color</a:t>
            </a:r>
            <a:r>
              <a:rPr lang="en-US" sz="2800" dirty="0"/>
              <a:t>(</a:t>
            </a:r>
            <a:r>
              <a:rPr lang="en-US" sz="2800" dirty="0" err="1"/>
              <a:t>colorstring</a:t>
            </a:r>
            <a:r>
              <a:rPr lang="en-US" sz="2800" dirty="0"/>
              <a:t>) #绘制图形时的</a:t>
            </a:r>
            <a:r>
              <a:rPr lang="en-US" sz="2800" dirty="0" smtClean="0"/>
              <a:t>颜色</a:t>
            </a:r>
          </a:p>
          <a:p>
            <a:pPr lvl="1"/>
            <a:r>
              <a:rPr lang="en-US" sz="2800" dirty="0" err="1" smtClean="0"/>
              <a:t>fillcolor</a:t>
            </a:r>
            <a:r>
              <a:rPr lang="en-US" sz="2800" dirty="0"/>
              <a:t>(</a:t>
            </a:r>
            <a:r>
              <a:rPr lang="en-US" sz="2800" dirty="0" err="1"/>
              <a:t>colorstring</a:t>
            </a:r>
            <a:r>
              <a:rPr lang="en-US" sz="2800" dirty="0"/>
              <a:t>) #绘制图形的填充颜色 </a:t>
            </a:r>
            <a:endParaRPr lang="en-US" sz="2800" dirty="0" smtClean="0"/>
          </a:p>
          <a:p>
            <a:pPr lvl="1"/>
            <a:r>
              <a:rPr lang="en-US" sz="2800" dirty="0" smtClean="0"/>
              <a:t>fill</a:t>
            </a:r>
            <a:r>
              <a:rPr lang="en-US" sz="2800" dirty="0"/>
              <a:t>(</a:t>
            </a:r>
            <a:r>
              <a:rPr lang="en-US" sz="2800" dirty="0" err="1"/>
              <a:t>Ture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800" dirty="0" smtClean="0"/>
              <a:t>fill</a:t>
            </a:r>
            <a:r>
              <a:rPr lang="en-US" sz="2800" dirty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9525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Turtle示例</a:t>
            </a:r>
            <a:r>
              <a:rPr lang="en-US" dirty="0" smtClean="0"/>
              <a:t> – 递归</a:t>
            </a:r>
            <a:endParaRPr lang="en-US" dirty="0"/>
          </a:p>
        </p:txBody>
      </p:sp>
      <p:pic>
        <p:nvPicPr>
          <p:cNvPr id="3" name="Picture 2" descr="Screen Shot 2014-11-04 at 10.10.29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21744"/>
            <a:ext cx="6159500" cy="3403600"/>
          </a:xfrm>
          <a:prstGeom prst="rect">
            <a:avLst/>
          </a:prstGeom>
        </p:spPr>
      </p:pic>
      <p:pic>
        <p:nvPicPr>
          <p:cNvPr id="4" name="Picture 3" descr="Screen Shot 2014-11-04 at 5.02.46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619500"/>
            <a:ext cx="3467100" cy="3238500"/>
          </a:xfrm>
          <a:prstGeom prst="rect">
            <a:avLst/>
          </a:prstGeom>
        </p:spPr>
      </p:pic>
      <p:pic>
        <p:nvPicPr>
          <p:cNvPr id="5" name="Picture 3" descr="Screen Shot 2014-10-24 at 4.38.07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52"/>
            <a:ext cx="9144000" cy="20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Turtle示例</a:t>
            </a:r>
            <a:r>
              <a:rPr lang="en-US" dirty="0" smtClean="0"/>
              <a:t> – 递归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http://svn.python.org/projects/python/trunk/Demo/turtle/</a:t>
            </a:r>
            <a:r>
              <a:rPr lang="en-US" dirty="0" smtClean="0">
                <a:hlinkClick r:id="rId3"/>
              </a:rPr>
              <a:t>tdemo_minimal_hanoi.py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" name="Picture 6" descr="Screen Shot 2014-11-04 at 11.58.09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3" y="2276872"/>
            <a:ext cx="4590510" cy="4248472"/>
          </a:xfrm>
          <a:prstGeom prst="rect">
            <a:avLst/>
          </a:prstGeom>
        </p:spPr>
      </p:pic>
      <p:pic>
        <p:nvPicPr>
          <p:cNvPr id="4" name="Picture 3" descr="Screen Shot 2014-11-04 at 11.56.02 AM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4" t="47245"/>
          <a:stretch/>
        </p:blipFill>
        <p:spPr>
          <a:xfrm>
            <a:off x="4088758" y="5035234"/>
            <a:ext cx="4855886" cy="13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en-US" dirty="0" smtClean="0"/>
              <a:t>andom</a:t>
            </a:r>
            <a:r>
              <a:rPr lang="zh-CN" altLang="en-US" dirty="0" smtClean="0"/>
              <a:t> 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random.random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用于生成</a:t>
            </a:r>
            <a:r>
              <a:rPr lang="en-US" sz="2000" dirty="0"/>
              <a:t>一个0到1的随机符点数: 0 &lt;= n &lt; 1.0 </a:t>
            </a:r>
            <a:endParaRPr lang="en-US" sz="2000" dirty="0" smtClean="0"/>
          </a:p>
          <a:p>
            <a:r>
              <a:rPr lang="en-US" sz="2400" dirty="0" err="1" smtClean="0"/>
              <a:t>random.uniform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random.uniform</a:t>
            </a:r>
            <a:r>
              <a:rPr lang="en-US" sz="2000" dirty="0" smtClean="0"/>
              <a:t>(a, b)，</a:t>
            </a:r>
            <a:r>
              <a:rPr lang="en-US" sz="2000" dirty="0" err="1" smtClean="0"/>
              <a:t>用于生成</a:t>
            </a:r>
            <a:r>
              <a:rPr lang="en-US" sz="2000" dirty="0" err="1"/>
              <a:t>一个指定范围内的随机符点数，两个参数其中一个是上限，一个是下限。如果a</a:t>
            </a:r>
            <a:r>
              <a:rPr lang="en-US" sz="2000" dirty="0"/>
              <a:t> </a:t>
            </a:r>
            <a:r>
              <a:rPr lang="en-US" sz="2000" dirty="0" smtClean="0"/>
              <a:t>&lt; </a:t>
            </a:r>
            <a:r>
              <a:rPr lang="en-US" sz="2000" dirty="0" err="1"/>
              <a:t>b，则生成的随机数n</a:t>
            </a:r>
            <a:r>
              <a:rPr lang="en-US" sz="2000" dirty="0"/>
              <a:t>: </a:t>
            </a:r>
            <a:r>
              <a:rPr lang="en-US" sz="2000" dirty="0" smtClean="0"/>
              <a:t>a </a:t>
            </a:r>
            <a:r>
              <a:rPr lang="en-US" sz="2000" dirty="0"/>
              <a:t>&lt;= n &lt;= b</a:t>
            </a:r>
            <a:endParaRPr lang="en-US" sz="2000" dirty="0" smtClean="0"/>
          </a:p>
          <a:p>
            <a:r>
              <a:rPr lang="en-US" sz="2400" dirty="0" err="1"/>
              <a:t>random.randint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dirty="0" err="1" smtClean="0"/>
              <a:t>random.randint</a:t>
            </a:r>
            <a:r>
              <a:rPr lang="en-US" sz="2000" dirty="0"/>
              <a:t>(a, b)，</a:t>
            </a:r>
            <a:r>
              <a:rPr lang="en-US" sz="2000" dirty="0" err="1"/>
              <a:t>用于生成一个指定范围内的整数。其中参数a是下限，参数b是上限，生成的随机数n</a:t>
            </a:r>
            <a:r>
              <a:rPr lang="en-US" sz="2000" dirty="0"/>
              <a:t>: a &lt;= n &lt;= </a:t>
            </a:r>
            <a:r>
              <a:rPr lang="en-US" sz="2000" dirty="0" smtClean="0"/>
              <a:t>b</a:t>
            </a:r>
          </a:p>
          <a:p>
            <a:r>
              <a:rPr lang="en-US" sz="2400" dirty="0" smtClean="0"/>
              <a:t>更多信息</a:t>
            </a:r>
          </a:p>
          <a:p>
            <a:pPr lvl="1"/>
            <a:r>
              <a:rPr lang="en-US" sz="2000" dirty="0">
                <a:hlinkClick r:id="rId2"/>
              </a:rPr>
              <a:t>https://docs.python.org/2/library/</a:t>
            </a:r>
            <a:r>
              <a:rPr lang="en-US" sz="2000" dirty="0" smtClean="0">
                <a:hlinkClick r:id="rId2"/>
              </a:rPr>
              <a:t>random.html</a:t>
            </a:r>
            <a:r>
              <a:rPr lang="zh-CN" alt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r>
              <a:rPr lang="zh-CN" altLang="en-US" dirty="0" smtClean="0"/>
              <a:t> 法估计 </a:t>
            </a:r>
            <a:r>
              <a:rPr lang="en-US" altLang="zh-CN" dirty="0" smtClean="0"/>
              <a:t>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随机生成一个点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判断该点是否在圆内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根据原内外的比例，估计 </a:t>
            </a:r>
            <a:r>
              <a:rPr lang="en-US" altLang="zh-CN" dirty="0" smtClean="0"/>
              <a:t>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143000"/>
            <a:ext cx="2141984" cy="2141984"/>
          </a:xfrm>
          <a:prstGeom prst="rect">
            <a:avLst/>
          </a:prstGeom>
        </p:spPr>
      </p:pic>
      <p:pic>
        <p:nvPicPr>
          <p:cNvPr id="5" name="Picture 4" descr="Screen Shot 2014-11-04 at 10.55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3212975"/>
            <a:ext cx="3672408" cy="30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re  # re: regular expressions</a:t>
            </a:r>
          </a:p>
          <a:p>
            <a:endParaRPr lang="en-US" altLang="zh-CN" dirty="0"/>
          </a:p>
          <a:p>
            <a:r>
              <a:rPr lang="en-US" altLang="zh-CN" dirty="0" smtClean="0"/>
              <a:t>“No.92 </a:t>
            </a:r>
            <a:r>
              <a:rPr lang="en-US" altLang="zh-CN" dirty="0"/>
              <a:t>n</a:t>
            </a:r>
            <a:r>
              <a:rPr lang="en-US" altLang="zh-CN" dirty="0" smtClean="0"/>
              <a:t>orth broad road“, road-&gt;RD.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str.replace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road”,”RD</a:t>
            </a:r>
            <a:r>
              <a:rPr lang="en-US" altLang="zh-CN" dirty="0" smtClean="0"/>
              <a:t>.”)</a:t>
            </a:r>
          </a:p>
          <a:p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 smtClean="0"/>
              <a:t>”road”</a:t>
            </a:r>
            <a:r>
              <a:rPr lang="zh-CN" altLang="en-US" dirty="0" smtClean="0"/>
              <a:t>替换其它不替换，怎么？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 smtClean="0"/>
              <a:t> 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matplotlib</a:t>
            </a:r>
            <a:r>
              <a:rPr lang="en-US" sz="2400" dirty="0"/>
              <a:t> </a:t>
            </a:r>
            <a:r>
              <a:rPr lang="en-US" sz="2400" dirty="0" smtClean="0"/>
              <a:t>是 Python 最</a:t>
            </a:r>
            <a:r>
              <a:rPr lang="en-US" sz="2400" dirty="0"/>
              <a:t>著名的绘图</a:t>
            </a:r>
            <a:r>
              <a:rPr lang="en-US" sz="2400" dirty="0" smtClean="0"/>
              <a:t>库</a:t>
            </a:r>
          </a:p>
          <a:p>
            <a:pPr lvl="1"/>
            <a:r>
              <a:rPr lang="en-US" sz="2000" dirty="0" smtClean="0"/>
              <a:t>样例库：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://matplotlib.sourceforge.net/</a:t>
            </a:r>
            <a:r>
              <a:rPr lang="en-US" sz="2000" dirty="0" smtClean="0">
                <a:hlinkClick r:id="rId2"/>
              </a:rPr>
              <a:t>gallery.html</a:t>
            </a:r>
            <a:r>
              <a:rPr lang="en-US" sz="2000" dirty="0" smtClean="0"/>
              <a:t> </a:t>
            </a:r>
          </a:p>
          <a:p>
            <a:r>
              <a:rPr lang="zh-CN" altLang="en-US" sz="2400" dirty="0" smtClean="0"/>
              <a:t>简单示例</a:t>
            </a:r>
            <a:endParaRPr lang="en-US" altLang="zh-CN" dirty="0" smtClean="0"/>
          </a:p>
          <a:p>
            <a:endParaRPr lang="en-US" altLang="zh-CN" sz="2400" dirty="0" smtClean="0"/>
          </a:p>
        </p:txBody>
      </p:sp>
      <p:pic>
        <p:nvPicPr>
          <p:cNvPr id="4" name="Picture 3" descr="Screen Shot 2014-11-04 at 5.2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9869" y="2132856"/>
            <a:ext cx="3127979" cy="3356992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816" y="4582782"/>
            <a:ext cx="2784053" cy="2088040"/>
          </a:xfrm>
          <a:prstGeom prst="rect">
            <a:avLst/>
          </a:prstGeom>
        </p:spPr>
      </p:pic>
      <p:pic>
        <p:nvPicPr>
          <p:cNvPr id="6" name="Picture 5" descr="Screen Shot 2014-11-04 at 5.30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16" y="2492896"/>
            <a:ext cx="3492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科学计算工具</a:t>
            </a:r>
            <a:endParaRPr lang="en-US" altLang="zh-CN" dirty="0" smtClean="0"/>
          </a:p>
          <a:p>
            <a:pPr lvl="1"/>
            <a:r>
              <a:rPr lang="en-US" dirty="0" err="1" smtClean="0"/>
              <a:t>任意</a:t>
            </a:r>
            <a:r>
              <a:rPr lang="en-US" dirty="0" err="1"/>
              <a:t>维数的数</a:t>
            </a:r>
            <a:r>
              <a:rPr lang="en-US" dirty="0" err="1" smtClean="0"/>
              <a:t>组（</a:t>
            </a:r>
            <a:r>
              <a:rPr lang="en-US" dirty="0" err="1"/>
              <a:t>ndarray，n-dimensional</a:t>
            </a:r>
            <a:r>
              <a:rPr lang="en-US" dirty="0"/>
              <a:t> </a:t>
            </a:r>
            <a:r>
              <a:rPr lang="en-US" dirty="0" smtClean="0"/>
              <a:t>array） </a:t>
            </a:r>
          </a:p>
          <a:p>
            <a:pPr lvl="1"/>
            <a:r>
              <a:rPr lang="en-US" dirty="0" err="1" smtClean="0"/>
              <a:t>通用函数（</a:t>
            </a:r>
            <a:r>
              <a:rPr lang="en-US" dirty="0" err="1"/>
              <a:t>ufunc，universal</a:t>
            </a:r>
            <a:r>
              <a:rPr lang="en-US" dirty="0"/>
              <a:t> </a:t>
            </a:r>
            <a:r>
              <a:rPr lang="en-US" dirty="0" smtClean="0"/>
              <a:t>function）</a:t>
            </a:r>
          </a:p>
          <a:p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zh-TW" altLang="en-US" dirty="0" smtClean="0"/>
              <a:t>数组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下标从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开始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同一数组中</a:t>
            </a:r>
            <a:r>
              <a:rPr lang="zh-TW" altLang="en-US" dirty="0"/>
              <a:t>所有</a:t>
            </a:r>
            <a:r>
              <a:rPr lang="zh-TW" altLang="en-US" dirty="0" smtClean="0"/>
              <a:t>元素的类型必须相同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函数</a:t>
            </a:r>
            <a:endParaRPr lang="en-US" altLang="zh-TW" dirty="0" smtClean="0"/>
          </a:p>
          <a:p>
            <a:pPr lvl="1"/>
            <a:r>
              <a:rPr lang="zh-CN" altLang="en-US" smtClean="0"/>
              <a:t>如数组创建函数、三角</a:t>
            </a:r>
            <a:r>
              <a:rPr lang="zh-CN" altLang="en-US" dirty="0" smtClean="0"/>
              <a:t>函数等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模</a:t>
            </a:r>
            <a:r>
              <a:rPr lang="en-US" dirty="0" smtClean="0"/>
              <a:t>块使用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</a:rPr>
              <a:t>import</a:t>
            </a:r>
            <a:r>
              <a:rPr lang="en-US" b="0" dirty="0"/>
              <a:t> </a:t>
            </a:r>
            <a:r>
              <a:rPr lang="en-US" b="0" dirty="0" err="1"/>
              <a:t>numpy</a:t>
            </a:r>
            <a:r>
              <a:rPr lang="en-US" b="0" dirty="0"/>
              <a:t> </a:t>
            </a:r>
            <a:r>
              <a:rPr lang="en-US" b="0" dirty="0">
                <a:solidFill>
                  <a:srgbClr val="800000"/>
                </a:solidFill>
              </a:rPr>
              <a:t>as</a:t>
            </a:r>
            <a:r>
              <a:rPr lang="en-US" b="0" dirty="0"/>
              <a:t> </a:t>
            </a:r>
            <a:r>
              <a:rPr lang="en-US" b="0" dirty="0" err="1" smtClean="0"/>
              <a:t>np</a:t>
            </a:r>
            <a:endParaRPr lang="en-US" b="0" dirty="0" smtClean="0"/>
          </a:p>
          <a:p>
            <a:pPr marL="0" indent="0">
              <a:buNone/>
            </a:pPr>
            <a:r>
              <a:rPr lang="pl-PL" b="0" dirty="0"/>
              <a:t>a = </a:t>
            </a:r>
            <a:r>
              <a:rPr lang="pl-PL" b="0" dirty="0" err="1"/>
              <a:t>np.array</a:t>
            </a:r>
            <a:r>
              <a:rPr lang="pl-PL" b="0" dirty="0"/>
              <a:t>([1,2,3,4]</a:t>
            </a:r>
            <a:r>
              <a:rPr lang="pl-PL" b="0" dirty="0" smtClean="0"/>
              <a:t>) </a:t>
            </a:r>
            <a:r>
              <a:rPr lang="pl-PL" b="0" dirty="0" smtClean="0">
                <a:solidFill>
                  <a:srgbClr val="008000"/>
                </a:solidFill>
              </a:rPr>
              <a:t>#</a:t>
            </a:r>
            <a:r>
              <a:rPr lang="zh-CN" altLang="en-US" b="0" dirty="0" smtClean="0">
                <a:solidFill>
                  <a:srgbClr val="008000"/>
                </a:solidFill>
              </a:rPr>
              <a:t>创建一维数组</a:t>
            </a:r>
            <a:endParaRPr lang="pl-PL" b="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pl-PL" b="0" dirty="0"/>
              <a:t>b = </a:t>
            </a:r>
            <a:r>
              <a:rPr lang="pl-PL" b="0" dirty="0" err="1"/>
              <a:t>np.array</a:t>
            </a:r>
            <a:r>
              <a:rPr lang="pl-PL" b="0" dirty="0"/>
              <a:t>([[1,2,3,4], [</a:t>
            </a:r>
            <a:r>
              <a:rPr lang="pl-PL" b="0" dirty="0" smtClean="0"/>
              <a:t>5,6,7,8</a:t>
            </a:r>
            <a:r>
              <a:rPr lang="pl-PL" b="0" dirty="0"/>
              <a:t>]]</a:t>
            </a:r>
            <a:r>
              <a:rPr lang="pl-PL" b="0" dirty="0" smtClean="0"/>
              <a:t>) </a:t>
            </a:r>
            <a:r>
              <a:rPr lang="pl-PL" b="0" dirty="0" smtClean="0">
                <a:solidFill>
                  <a:srgbClr val="008000"/>
                </a:solidFill>
              </a:rPr>
              <a:t>#</a:t>
            </a:r>
            <a:r>
              <a:rPr lang="zh-CN" altLang="en-US" b="0" dirty="0" smtClean="0">
                <a:solidFill>
                  <a:srgbClr val="008000"/>
                </a:solidFill>
              </a:rPr>
              <a:t>创建二维数组</a:t>
            </a:r>
            <a:endParaRPr lang="en-US" altLang="zh-CN" b="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pl-PL" b="0" dirty="0"/>
              <a:t>c = </a:t>
            </a:r>
            <a:r>
              <a:rPr lang="pl-PL" b="0" dirty="0" err="1"/>
              <a:t>np.zeros</a:t>
            </a:r>
            <a:r>
              <a:rPr lang="pl-PL" b="0" dirty="0"/>
              <a:t>((3,4)</a:t>
            </a:r>
            <a:r>
              <a:rPr lang="pl-PL" b="0" dirty="0" smtClean="0"/>
              <a:t>) </a:t>
            </a:r>
            <a:r>
              <a:rPr lang="pl-PL" b="0" dirty="0">
                <a:solidFill>
                  <a:srgbClr val="008000"/>
                </a:solidFill>
              </a:rPr>
              <a:t>#</a:t>
            </a:r>
            <a:r>
              <a:rPr lang="zh-CN" altLang="en-US" b="0" dirty="0">
                <a:solidFill>
                  <a:srgbClr val="008000"/>
                </a:solidFill>
              </a:rPr>
              <a:t>创建 </a:t>
            </a:r>
            <a:r>
              <a:rPr lang="en-US" altLang="zh-CN" b="0" dirty="0">
                <a:solidFill>
                  <a:srgbClr val="008000"/>
                </a:solidFill>
              </a:rPr>
              <a:t>3</a:t>
            </a:r>
            <a:r>
              <a:rPr lang="zh-CN" altLang="en-US" b="0" dirty="0">
                <a:solidFill>
                  <a:srgbClr val="008000"/>
                </a:solidFill>
              </a:rPr>
              <a:t> </a:t>
            </a:r>
            <a:r>
              <a:rPr lang="en-US" altLang="zh-CN" b="0" dirty="0">
                <a:solidFill>
                  <a:srgbClr val="008000"/>
                </a:solidFill>
              </a:rPr>
              <a:t>x</a:t>
            </a:r>
            <a:r>
              <a:rPr lang="zh-CN" altLang="en-US" b="0" dirty="0">
                <a:solidFill>
                  <a:srgbClr val="008000"/>
                </a:solidFill>
              </a:rPr>
              <a:t> </a:t>
            </a:r>
            <a:r>
              <a:rPr lang="en-US" altLang="zh-CN" b="0" dirty="0">
                <a:solidFill>
                  <a:srgbClr val="008000"/>
                </a:solidFill>
              </a:rPr>
              <a:t>4</a:t>
            </a:r>
            <a:r>
              <a:rPr lang="zh-CN" altLang="en-US" b="0" dirty="0">
                <a:solidFill>
                  <a:srgbClr val="008000"/>
                </a:solidFill>
              </a:rPr>
              <a:t> 的 </a:t>
            </a:r>
            <a:r>
              <a:rPr lang="en-US" altLang="zh-CN" b="0" dirty="0">
                <a:solidFill>
                  <a:srgbClr val="008000"/>
                </a:solidFill>
              </a:rPr>
              <a:t>0</a:t>
            </a:r>
            <a:r>
              <a:rPr lang="zh-CN" altLang="en-US" b="0" dirty="0">
                <a:solidFill>
                  <a:srgbClr val="008000"/>
                </a:solidFill>
              </a:rPr>
              <a:t> 矩阵</a:t>
            </a:r>
            <a:endParaRPr lang="en-US" altLang="zh-CN" b="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pl-PL" b="0" dirty="0"/>
              <a:t>d = </a:t>
            </a:r>
            <a:r>
              <a:rPr lang="pl-PL" b="0" dirty="0" err="1"/>
              <a:t>np.linspace</a:t>
            </a:r>
            <a:r>
              <a:rPr lang="pl-PL" b="0" dirty="0"/>
              <a:t>(-1, 0, 5</a:t>
            </a:r>
            <a:r>
              <a:rPr lang="pl-PL" b="0" dirty="0" smtClean="0"/>
              <a:t>) </a:t>
            </a:r>
            <a:r>
              <a:rPr lang="pl-PL" b="0" dirty="0" smtClean="0">
                <a:solidFill>
                  <a:srgbClr val="008000"/>
                </a:solidFill>
              </a:rPr>
              <a:t>#</a:t>
            </a:r>
            <a:r>
              <a:rPr lang="pl-PL" b="0" dirty="0" err="1" smtClean="0">
                <a:solidFill>
                  <a:srgbClr val="008000"/>
                </a:solidFill>
              </a:rPr>
              <a:t>将</a:t>
            </a:r>
            <a:r>
              <a:rPr lang="pl-PL" b="0" dirty="0" smtClean="0">
                <a:solidFill>
                  <a:srgbClr val="008000"/>
                </a:solidFill>
              </a:rPr>
              <a:t> </a:t>
            </a:r>
            <a:r>
              <a:rPr lang="pl-PL" b="0" dirty="0">
                <a:solidFill>
                  <a:srgbClr val="008000"/>
                </a:solidFill>
              </a:rPr>
              <a:t>-1 </a:t>
            </a:r>
            <a:r>
              <a:rPr lang="pl-PL" b="0" dirty="0" err="1">
                <a:solidFill>
                  <a:srgbClr val="008000"/>
                </a:solidFill>
              </a:rPr>
              <a:t>到</a:t>
            </a:r>
            <a:r>
              <a:rPr lang="pl-PL" b="0" dirty="0">
                <a:solidFill>
                  <a:srgbClr val="008000"/>
                </a:solidFill>
              </a:rPr>
              <a:t> 0 </a:t>
            </a:r>
            <a:r>
              <a:rPr lang="pl-PL" b="0" dirty="0" err="1">
                <a:solidFill>
                  <a:srgbClr val="008000"/>
                </a:solidFill>
              </a:rPr>
              <a:t>均分五个数字</a:t>
            </a:r>
            <a:endParaRPr lang="pl-PL" b="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pl-PL" b="0" dirty="0"/>
              <a:t>e = </a:t>
            </a:r>
            <a:r>
              <a:rPr lang="pl-PL" b="0" dirty="0" err="1"/>
              <a:t>np.dot</a:t>
            </a:r>
            <a:r>
              <a:rPr lang="pl-PL" b="0" dirty="0"/>
              <a:t>(a, </a:t>
            </a:r>
            <a:r>
              <a:rPr lang="pl-PL" b="0" dirty="0" err="1"/>
              <a:t>b.T</a:t>
            </a:r>
            <a:r>
              <a:rPr lang="pl-PL" b="0" dirty="0" smtClean="0"/>
              <a:t>) </a:t>
            </a:r>
            <a:r>
              <a:rPr lang="pl-PL" b="0" dirty="0">
                <a:solidFill>
                  <a:srgbClr val="008000"/>
                </a:solidFill>
              </a:rPr>
              <a:t># </a:t>
            </a:r>
            <a:r>
              <a:rPr lang="pl-PL" b="0" dirty="0" smtClean="0">
                <a:solidFill>
                  <a:srgbClr val="008000"/>
                </a:solidFill>
              </a:rPr>
              <a:t>a</a:t>
            </a:r>
            <a:r>
              <a:rPr lang="pl-PL" b="0" dirty="0">
                <a:solidFill>
                  <a:srgbClr val="008000"/>
                </a:solidFill>
              </a:rPr>
              <a:t> </a:t>
            </a:r>
            <a:r>
              <a:rPr lang="pl-PL" b="0" dirty="0" err="1" smtClean="0">
                <a:solidFill>
                  <a:srgbClr val="008000"/>
                </a:solidFill>
              </a:rPr>
              <a:t>和</a:t>
            </a:r>
            <a:r>
              <a:rPr lang="pl-PL" b="0" dirty="0" smtClean="0">
                <a:solidFill>
                  <a:srgbClr val="008000"/>
                </a:solidFill>
              </a:rPr>
              <a:t> b</a:t>
            </a:r>
            <a:r>
              <a:rPr lang="zh-CN" altLang="en-US" b="0" dirty="0" smtClean="0">
                <a:solidFill>
                  <a:srgbClr val="008000"/>
                </a:solidFill>
              </a:rPr>
              <a:t> </a:t>
            </a:r>
            <a:r>
              <a:rPr lang="pl-PL" b="0" dirty="0" err="1" smtClean="0">
                <a:solidFill>
                  <a:srgbClr val="008000"/>
                </a:solidFill>
              </a:rPr>
              <a:t>的转置相乘</a:t>
            </a:r>
            <a:endParaRPr lang="pl-PL" b="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pl-PL" b="0" dirty="0"/>
          </a:p>
          <a:p>
            <a:r>
              <a:rPr lang="zh-CN" altLang="en-US" b="0" dirty="0" smtClean="0"/>
              <a:t>更多信息：</a:t>
            </a:r>
            <a:r>
              <a:rPr lang="en-US" altLang="zh-CN" b="0" dirty="0">
                <a:hlinkClick r:id="rId2"/>
              </a:rPr>
              <a:t>http://www.numpy.org</a:t>
            </a:r>
            <a:r>
              <a:rPr lang="en-US" altLang="zh-CN" b="0" dirty="0" smtClean="0">
                <a:hlinkClick r:id="rId2"/>
              </a:rPr>
              <a:t>/</a:t>
            </a:r>
            <a:r>
              <a:rPr lang="zh-CN" alt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39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 元字符 </a:t>
            </a:r>
            <a:r>
              <a:rPr lang="en-US" altLang="zh-CN" dirty="0" smtClean="0"/>
              <a:t>. ^ $ * + ? { </a:t>
            </a:r>
            <a:r>
              <a:rPr lang="en-US" altLang="zh-CN" dirty="0"/>
              <a:t>} </a:t>
            </a:r>
            <a:r>
              <a:rPr lang="en-US" altLang="zh-CN" dirty="0" smtClean="0"/>
              <a:t>[ ] \ |</a:t>
            </a:r>
            <a:r>
              <a:rPr lang="zh-CN" altLang="en-US" dirty="0" smtClean="0"/>
              <a:t> （）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oal, </a:t>
            </a:r>
            <a:r>
              <a:rPr lang="en-US" altLang="zh-CN" dirty="0" err="1" smtClean="0"/>
              <a:t>gooooooooal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‘(</a:t>
            </a:r>
            <a:r>
              <a:rPr lang="en-US" altLang="zh-CN" dirty="0" err="1" smtClean="0"/>
              <a:t>go+al</a:t>
            </a:r>
            <a:r>
              <a:rPr lang="en-US" altLang="zh-CN" dirty="0" smtClean="0"/>
              <a:t>)’</a:t>
            </a:r>
          </a:p>
          <a:p>
            <a:r>
              <a:rPr lang="en-US" altLang="zh-CN" dirty="0" smtClean="0"/>
              <a:t>‘^go’</a:t>
            </a:r>
          </a:p>
          <a:p>
            <a:r>
              <a:rPr lang="en-US" altLang="zh-CN" dirty="0" smtClean="0"/>
              <a:t>‘al$’</a:t>
            </a:r>
          </a:p>
          <a:p>
            <a:r>
              <a:rPr lang="en-US" altLang="zh-CN" dirty="0" smtClean="0"/>
              <a:t>‘^</a:t>
            </a:r>
            <a:r>
              <a:rPr lang="en-US" altLang="zh-CN" dirty="0" err="1" smtClean="0"/>
              <a:t>go?o</a:t>
            </a:r>
            <a:r>
              <a:rPr lang="en-US" altLang="zh-CN" dirty="0" smtClean="0"/>
              <a:t>{1,10}al$’</a:t>
            </a:r>
          </a:p>
          <a:p>
            <a:r>
              <a:rPr lang="en-US" altLang="zh-CN" dirty="0" smtClean="0"/>
              <a:t>‘[</a:t>
            </a:r>
            <a:r>
              <a:rPr lang="en-US" altLang="zh-CN" dirty="0" err="1" smtClean="0"/>
              <a:t>go|al</a:t>
            </a:r>
            <a:r>
              <a:rPr lang="en-US" altLang="zh-CN" dirty="0" smtClean="0"/>
              <a:t>]’</a:t>
            </a:r>
          </a:p>
          <a:p>
            <a:r>
              <a:rPr lang="en-US" altLang="zh-CN" dirty="0" smtClean="0"/>
              <a:t>r’\</a:t>
            </a:r>
            <a:r>
              <a:rPr lang="en-US" altLang="zh-CN" dirty="0" err="1" smtClean="0"/>
              <a:t>bgoal</a:t>
            </a:r>
            <a:r>
              <a:rPr lang="en-US" altLang="zh-CN" dirty="0" smtClean="0"/>
              <a:t>\b’ &lt;==&gt;</a:t>
            </a:r>
            <a:r>
              <a:rPr lang="zh-CN" altLang="en-US" dirty="0" smtClean="0"/>
              <a:t>‘</a:t>
            </a:r>
            <a:r>
              <a:rPr lang="en-US" altLang="zh-CN" dirty="0" smtClean="0"/>
              <a:t>\\bgoal\\b’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电话号码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0451-86412871</a:t>
            </a:r>
          </a:p>
          <a:p>
            <a:r>
              <a:rPr lang="en-US" altLang="zh-CN" dirty="0" smtClean="0"/>
              <a:t>+86-451-86412871</a:t>
            </a:r>
          </a:p>
          <a:p>
            <a:r>
              <a:rPr lang="en-US" altLang="zh-CN" dirty="0" smtClean="0"/>
              <a:t>+86(0)451-86412871</a:t>
            </a:r>
          </a:p>
          <a:p>
            <a:r>
              <a:rPr lang="en-US" altLang="zh-CN" dirty="0"/>
              <a:t>+</a:t>
            </a:r>
            <a:r>
              <a:rPr lang="en-US" altLang="zh-CN" dirty="0" smtClean="0"/>
              <a:t>86(0)451-86412871-8001</a:t>
            </a:r>
          </a:p>
          <a:p>
            <a:r>
              <a:rPr lang="en-US" altLang="zh-CN" dirty="0"/>
              <a:t>+</a:t>
            </a:r>
            <a:r>
              <a:rPr lang="en-US" altLang="zh-CN" dirty="0" smtClean="0"/>
              <a:t>86(0)451-86412871ext.8001</a:t>
            </a:r>
          </a:p>
          <a:p>
            <a:endParaRPr lang="en-US" altLang="zh-CN" dirty="0" smtClean="0"/>
          </a:p>
          <a:p>
            <a:r>
              <a:rPr lang="en-US" altLang="zh-CN" sz="2400" dirty="0"/>
              <a:t>p = </a:t>
            </a:r>
            <a:r>
              <a:rPr lang="en-US" altLang="zh-CN" sz="2400" dirty="0" err="1"/>
              <a:t>re.compile</a:t>
            </a:r>
            <a:r>
              <a:rPr lang="en-US" altLang="zh-CN" sz="2400" dirty="0">
                <a:solidFill>
                  <a:schemeClr val="accent1"/>
                </a:solidFill>
              </a:rPr>
              <a:t>('((^(\+86)(-|\(0\))451)|^0451)[ -]?\d{8}((-|ext.)\d{4})?$'</a:t>
            </a:r>
            <a:r>
              <a:rPr lang="en-US" altLang="zh-CN" sz="2400" dirty="0"/>
              <a:t>,</a:t>
            </a:r>
            <a:r>
              <a:rPr lang="en-US" altLang="zh-CN" sz="2400" dirty="0" err="1"/>
              <a:t>re.VERBOSE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print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p.search</a:t>
            </a:r>
            <a:r>
              <a:rPr lang="en-US" altLang="zh-CN" sz="2400" dirty="0"/>
              <a:t>(str1).group()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97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module is a file containing Python definitions and statements. The file name is the module name with the suffix .</a:t>
            </a:r>
            <a:r>
              <a:rPr lang="en-US" altLang="zh-CN" dirty="0" err="1"/>
              <a:t>py</a:t>
            </a:r>
            <a:r>
              <a:rPr lang="en-US" altLang="zh-CN" dirty="0"/>
              <a:t> appended</a:t>
            </a:r>
            <a:r>
              <a:rPr lang="en-US" altLang="zh-CN" dirty="0" smtClean="0"/>
              <a:t>.(</a:t>
            </a: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docs.python.org/2/tutorial/modules.html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Math, turtle, re, </a:t>
            </a:r>
            <a:r>
              <a:rPr lang="en-US" altLang="zh-CN" dirty="0" err="1" smtClean="0"/>
              <a:t>tkinter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import your codes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2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模块（Modules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实现</a:t>
            </a:r>
            <a:r>
              <a:rPr lang="zh-CN" altLang="en-US" dirty="0" smtClean="0"/>
              <a:t>特定</a:t>
            </a:r>
            <a:r>
              <a:rPr lang="zh-TW" altLang="en-US" dirty="0" smtClean="0"/>
              <a:t>功能</a:t>
            </a:r>
            <a:r>
              <a:rPr lang="zh-CN" altLang="en-US" dirty="0"/>
              <a:t>的</a:t>
            </a:r>
            <a:r>
              <a:rPr lang="en-US" altLang="zh-CN" dirty="0"/>
              <a:t> Python </a:t>
            </a:r>
            <a:r>
              <a:rPr lang="zh-CN" altLang="en-US" dirty="0"/>
              <a:t>脚本</a:t>
            </a:r>
            <a:r>
              <a:rPr lang="zh-TW" altLang="en-US" dirty="0"/>
              <a:t>集合</a:t>
            </a:r>
            <a:endParaRPr lang="en-US" altLang="zh-TW" dirty="0"/>
          </a:p>
          <a:p>
            <a:r>
              <a:rPr lang="zh-CN" altLang="en-US" dirty="0"/>
              <a:t>引入模块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en-US" altLang="zh-CN" sz="2000" dirty="0"/>
              <a:t> </a:t>
            </a:r>
            <a:r>
              <a:rPr lang="en-US" altLang="zh-CN" dirty="0" err="1" smtClean="0"/>
              <a:t>module_name</a:t>
            </a:r>
            <a:endParaRPr lang="en-US" altLang="zh-CN" dirty="0" smtClean="0"/>
          </a:p>
          <a:p>
            <a:r>
              <a:rPr lang="zh-CN" altLang="en-US" dirty="0" smtClean="0"/>
              <a:t>调用模块的内容</a:t>
            </a:r>
            <a:endParaRPr lang="en-US" altLang="zh-CN" dirty="0" smtClean="0"/>
          </a:p>
          <a:p>
            <a:pPr lvl="1"/>
            <a:r>
              <a:rPr lang="en-US" dirty="0" err="1" smtClean="0"/>
              <a:t>module_name.XXX</a:t>
            </a:r>
            <a:endParaRPr lang="en-US" dirty="0" smtClean="0"/>
          </a:p>
          <a:p>
            <a:pPr lvl="1"/>
            <a:r>
              <a:rPr lang="en-US" dirty="0" smtClean="0"/>
              <a:t>或者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from</a:t>
            </a:r>
            <a:r>
              <a:rPr lang="en-US" altLang="zh-CN" dirty="0" smtClean="0"/>
              <a:t> </a:t>
            </a:r>
            <a:r>
              <a:rPr lang="en-US" altLang="zh-CN" dirty="0" err="1"/>
              <a:t>module_name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smtClean="0"/>
              <a:t>XXX</a:t>
            </a:r>
          </a:p>
          <a:p>
            <a:pPr lvl="2"/>
            <a:r>
              <a:rPr lang="en-US" altLang="zh-CN" dirty="0" smtClean="0"/>
              <a:t>XXX</a:t>
            </a:r>
            <a:r>
              <a:rPr lang="zh-CN" altLang="en-US" dirty="0" smtClean="0"/>
              <a:t> 可以直接使用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甚至：</a:t>
            </a:r>
            <a:r>
              <a:rPr lang="en-US" altLang="zh-CN" dirty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module_name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smtClean="0"/>
              <a:t>XXX, YYY</a:t>
            </a:r>
          </a:p>
          <a:p>
            <a:pPr lvl="2"/>
            <a:r>
              <a:rPr lang="en-US" altLang="zh-CN" dirty="0" smtClean="0"/>
              <a:t>XXX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YYY</a:t>
            </a:r>
            <a:r>
              <a:rPr lang="zh-CN" altLang="en-US" dirty="0" smtClean="0"/>
              <a:t> </a:t>
            </a:r>
            <a:r>
              <a:rPr lang="zh-CN" altLang="en-US" dirty="0"/>
              <a:t>可以直接使用</a:t>
            </a:r>
            <a:endParaRPr lang="en-US" altLang="zh-CN" dirty="0" smtClean="0"/>
          </a:p>
          <a:p>
            <a:pPr lvl="1"/>
            <a:r>
              <a:rPr lang="zh-CN" altLang="en-US" dirty="0"/>
              <a:t>更甚至：</a:t>
            </a:r>
            <a:r>
              <a:rPr lang="en-US" altLang="zh-CN" dirty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from</a:t>
            </a:r>
            <a:r>
              <a:rPr lang="en-US" altLang="zh-CN" dirty="0" smtClean="0"/>
              <a:t> </a:t>
            </a:r>
            <a:r>
              <a:rPr lang="en-US" altLang="zh-CN" dirty="0" err="1"/>
              <a:t>module_name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smtClean="0"/>
              <a:t>*</a:t>
            </a:r>
          </a:p>
          <a:p>
            <a:pPr lvl="2"/>
            <a:r>
              <a:rPr lang="en-US" dirty="0" err="1" smtClean="0"/>
              <a:t>module_name</a:t>
            </a:r>
            <a:r>
              <a:rPr lang="en-US" dirty="0" smtClean="0"/>
              <a:t> 中的所有内容均可直接使用</a:t>
            </a:r>
          </a:p>
          <a:p>
            <a:pPr lvl="2"/>
            <a:r>
              <a:rPr lang="zh-CN" altLang="en-US" dirty="0" smtClean="0"/>
              <a:t>不推荐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模块简介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zh-CN" altLang="en-US" sz="3200" dirty="0" smtClean="0"/>
              <a:t>每个</a:t>
            </a:r>
            <a:r>
              <a:rPr lang="en-US" altLang="zh-CN" sz="3200" dirty="0" err="1"/>
              <a:t>py</a:t>
            </a:r>
            <a:r>
              <a:rPr lang="zh-CN" altLang="en-US" sz="3200" dirty="0"/>
              <a:t>文</a:t>
            </a:r>
            <a:r>
              <a:rPr lang="zh-CN" altLang="en-US" sz="3200" dirty="0" smtClean="0"/>
              <a:t>件都是</a:t>
            </a:r>
            <a:r>
              <a:rPr lang="zh-CN" altLang="en-US" sz="3200" dirty="0"/>
              <a:t>一个</a:t>
            </a:r>
            <a:r>
              <a:rPr lang="zh-CN" altLang="en-US" sz="3200" dirty="0" smtClean="0"/>
              <a:t>模块</a:t>
            </a:r>
            <a:endParaRPr lang="en-US" altLang="zh-CN" sz="3200" dirty="0" smtClean="0"/>
          </a:p>
          <a:p>
            <a:pPr eaLnBrk="0" hangingPunct="0"/>
            <a:endParaRPr lang="en-US" altLang="zh-CN" sz="3200" dirty="0"/>
          </a:p>
          <a:p>
            <a:pPr eaLnBrk="0" hangingPunct="0"/>
            <a:r>
              <a:rPr lang="zh-CN" altLang="en-US" sz="3200" dirty="0" smtClean="0"/>
              <a:t>最</a:t>
            </a:r>
            <a:r>
              <a:rPr lang="zh-CN" altLang="en-US" sz="3200" dirty="0"/>
              <a:t>高级别的程序组织单元</a:t>
            </a:r>
            <a:endParaRPr lang="en-US" altLang="zh-CN" sz="3200" dirty="0"/>
          </a:p>
          <a:p>
            <a:pPr eaLnBrk="0" hangingPunct="0"/>
            <a:endParaRPr lang="zh-CN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zh-CN" altLang="en-US" dirty="0"/>
              <a:t>程序架构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4" descr="SDXTMPPPT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801465"/>
            <a:ext cx="5616575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为什么使用模块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997450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重用</a:t>
            </a:r>
          </a:p>
          <a:p>
            <a:pPr lvl="1"/>
            <a:r>
              <a:rPr lang="zh-CN" altLang="en-US" dirty="0"/>
              <a:t>模块可以在文件中永久保存代码，可以按照需要任意次重新载入和重新运行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b="1" dirty="0" smtClean="0">
                <a:cs typeface="+mn-cs"/>
              </a:rPr>
              <a:t>易于管理</a:t>
            </a:r>
            <a:endParaRPr lang="en-US" altLang="zh-CN" sz="2800" b="1" dirty="0" smtClean="0">
              <a:cs typeface="+mn-cs"/>
            </a:endParaRPr>
          </a:p>
          <a:p>
            <a:pPr lvl="1"/>
            <a:r>
              <a:rPr lang="zh-CN" altLang="en-US" dirty="0" smtClean="0"/>
              <a:t>模块</a:t>
            </a:r>
            <a:r>
              <a:rPr lang="zh-CN" altLang="en-US" dirty="0"/>
              <a:t>在Python中是最高级别的程序组织单元，从根本上讲，他们不过是变量名的软件包。模块将变量名封装进自包含的软件包，这样就可以避免变量名的冲突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11030</TotalTime>
  <Words>1433</Words>
  <Application>Microsoft Office PowerPoint</Application>
  <PresentationFormat>On-screen Show (4:3)</PresentationFormat>
  <Paragraphs>181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024betty_wave</vt:lpstr>
      <vt:lpstr>模块</vt:lpstr>
      <vt:lpstr>正则表达式</vt:lpstr>
      <vt:lpstr>正则表达式</vt:lpstr>
      <vt:lpstr>电话号码</vt:lpstr>
      <vt:lpstr>模块</vt:lpstr>
      <vt:lpstr>模块（Modules）</vt:lpstr>
      <vt:lpstr>模块简介</vt:lpstr>
      <vt:lpstr>Python程序架构</vt:lpstr>
      <vt:lpstr>为什么使用模块</vt:lpstr>
      <vt:lpstr>编写自己的模块</vt:lpstr>
      <vt:lpstr>常用模块介绍 - sys模块</vt:lpstr>
      <vt:lpstr>常用模块介绍 - time模块 </vt:lpstr>
      <vt:lpstr>Turtle模块 – 海龟作图</vt:lpstr>
      <vt:lpstr>Turtle常用函数（1）</vt:lpstr>
      <vt:lpstr>Turtle常用函数（2）</vt:lpstr>
      <vt:lpstr>Turtle示例 – 递归</vt:lpstr>
      <vt:lpstr>Turtle示例 – 递归</vt:lpstr>
      <vt:lpstr>random 模块</vt:lpstr>
      <vt:lpstr>Monte Carlo 法估计 π</vt:lpstr>
      <vt:lpstr>matplotlib 模块</vt:lpstr>
      <vt:lpstr>numpy 模块</vt:lpstr>
      <vt:lpstr>numpy 模块使用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669</cp:revision>
  <dcterms:created xsi:type="dcterms:W3CDTF">2013-03-18T05:12:46Z</dcterms:created>
  <dcterms:modified xsi:type="dcterms:W3CDTF">2014-11-12T06:50:21Z</dcterms:modified>
</cp:coreProperties>
</file>