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1"/>
  </p:notesMasterIdLst>
  <p:handoutMasterIdLst>
    <p:handoutMasterId r:id="rId32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6" r:id="rId24"/>
    <p:sldId id="307" r:id="rId25"/>
    <p:sldId id="308" r:id="rId26"/>
    <p:sldId id="309" r:id="rId27"/>
    <p:sldId id="310" r:id="rId28"/>
    <p:sldId id="311" r:id="rId29"/>
    <p:sldId id="31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5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2" autoAdjust="0"/>
    <p:restoredTop sz="88212" autoAdjust="0"/>
  </p:normalViewPr>
  <p:slideViewPr>
    <p:cSldViewPr snapToObjects="1">
      <p:cViewPr varScale="1">
        <p:scale>
          <a:sx n="61" d="100"/>
          <a:sy n="61" d="100"/>
        </p:scale>
        <p:origin x="-1458" y="-78"/>
      </p:cViewPr>
      <p:guideLst>
        <p:guide orient="horz" pos="73"/>
        <p:guide orient="horz" pos="1207"/>
        <p:guide pos="14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fld id="{B6409F1D-0D13-4DEA-8C5D-9BDE9B032B9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04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6C53E-2AD8-4B40-B3AB-6944AB826B8A}" type="datetimeFigureOut">
              <a:rPr lang="zh-CN" altLang="en-US" smtClean="0"/>
              <a:t>2014-11-17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CA9C-604E-4D9E-BA91-97D21F336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1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1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0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5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57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16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6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05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13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12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0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84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59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6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50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41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3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1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5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9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3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9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8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ACA9C-604E-4D9E-BA91-97D21F336C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41" name="AutoShape 2405"/>
          <p:cNvSpPr>
            <a:spLocks noChangeArrowheads="1"/>
          </p:cNvSpPr>
          <p:nvPr userDrawn="1"/>
        </p:nvSpPr>
        <p:spPr bwMode="gray">
          <a:xfrm>
            <a:off x="0" y="1752600"/>
            <a:ext cx="9144000" cy="2514600"/>
          </a:xfrm>
          <a:prstGeom prst="flowChartDocument">
            <a:avLst/>
          </a:prstGeom>
          <a:ln>
            <a:noFill/>
          </a:ln>
          <a:effectLst>
            <a:glow rad="63500">
              <a:schemeClr val="accent2">
                <a:alpha val="45000"/>
                <a:satMod val="12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932" name="AutoShape 2396"/>
          <p:cNvSpPr>
            <a:spLocks noChangeArrowheads="1"/>
          </p:cNvSpPr>
          <p:nvPr userDrawn="1"/>
        </p:nvSpPr>
        <p:spPr bwMode="gray">
          <a:xfrm>
            <a:off x="306388" y="1752600"/>
            <a:ext cx="9144000" cy="2362200"/>
          </a:xfrm>
          <a:prstGeom prst="flowChartDocument">
            <a:avLst/>
          </a:prstGeom>
          <a:gradFill rotWithShape="0">
            <a:gsLst>
              <a:gs pos="0">
                <a:schemeClr val="accent1">
                  <a:gamma/>
                  <a:shade val="8470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40" name="AutoShape 2404"/>
          <p:cNvSpPr>
            <a:spLocks noChangeArrowheads="1"/>
          </p:cNvSpPr>
          <p:nvPr userDrawn="1"/>
        </p:nvSpPr>
        <p:spPr bwMode="gray">
          <a:xfrm>
            <a:off x="0" y="304800"/>
            <a:ext cx="9144000" cy="2209800"/>
          </a:xfrm>
          <a:prstGeom prst="flowChartDocumen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1" name="AutoShape 2395"/>
          <p:cNvSpPr>
            <a:spLocks noChangeArrowheads="1"/>
          </p:cNvSpPr>
          <p:nvPr userDrawn="1"/>
        </p:nvSpPr>
        <p:spPr bwMode="gray">
          <a:xfrm>
            <a:off x="0" y="0"/>
            <a:ext cx="9144000" cy="2057400"/>
          </a:xfrm>
          <a:prstGeom prst="flowChartDocument">
            <a:avLst/>
          </a:prstGeom>
          <a:gradFill rotWithShape="0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0" name="Oval 2394"/>
          <p:cNvSpPr>
            <a:spLocks noChangeArrowheads="1"/>
          </p:cNvSpPr>
          <p:nvPr userDrawn="1"/>
        </p:nvSpPr>
        <p:spPr bwMode="gray">
          <a:xfrm>
            <a:off x="722313" y="1752600"/>
            <a:ext cx="552450" cy="5080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4" name="Oval 2398"/>
          <p:cNvSpPr>
            <a:spLocks noChangeArrowheads="1"/>
          </p:cNvSpPr>
          <p:nvPr userDrawn="1"/>
        </p:nvSpPr>
        <p:spPr bwMode="gray">
          <a:xfrm>
            <a:off x="2971800" y="1773238"/>
            <a:ext cx="230188" cy="2079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935" name="Oval 2399"/>
          <p:cNvSpPr>
            <a:spLocks noChangeArrowheads="1"/>
          </p:cNvSpPr>
          <p:nvPr userDrawn="1"/>
        </p:nvSpPr>
        <p:spPr bwMode="gray">
          <a:xfrm>
            <a:off x="2247900" y="2271713"/>
            <a:ext cx="538163" cy="4953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48" name="Rectangle 536"/>
          <p:cNvSpPr>
            <a:spLocks noGrp="1" noChangeArrowheads="1"/>
          </p:cNvSpPr>
          <p:nvPr userDrawn="1">
            <p:ph type="ctrTitle" sz="quarter"/>
          </p:nvPr>
        </p:nvSpPr>
        <p:spPr bwMode="black">
          <a:xfrm>
            <a:off x="0" y="2533650"/>
            <a:ext cx="8723313" cy="1123950"/>
          </a:xfrm>
        </p:spPr>
        <p:txBody>
          <a:bodyPr/>
          <a:lstStyle>
            <a:lvl1pPr algn="r">
              <a:defRPr sz="48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675" y="127686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143000"/>
            <a:ext cx="84582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0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5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562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4498"/>
            <a:ext cx="8229600" cy="63832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5329"/>
            <a:ext cx="744473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306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FF326-40AB-4419-94D7-07F42491831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4" name="Rectangle 246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38" name="Rectangle 250"/>
          <p:cNvSpPr>
            <a:spLocks noChangeArrowheads="1"/>
          </p:cNvSpPr>
          <p:nvPr/>
        </p:nvSpPr>
        <p:spPr bwMode="white">
          <a:xfrm>
            <a:off x="0" y="9906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ltGray">
          <a:xfrm>
            <a:off x="45720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hlink"/>
                </a:solidFill>
                <a:latin typeface="+mn-lt"/>
                <a:ea typeface="굴림" pitchFamily="50" charset="-127"/>
              </a:defRPr>
            </a:lvl1pPr>
          </a:lstStyle>
          <a:p>
            <a:fld id="{794184EF-69AB-47AC-A6AB-C4E63B0D6B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683568" y="127686"/>
            <a:ext cx="744473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pic>
        <p:nvPicPr>
          <p:cNvPr id="12548" name="Picture 260" descr="http://astroleaks.lamost.org/wp-content/uploads/2012/03/Logo_Pytho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32464" cy="6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06" y="29531"/>
            <a:ext cx="3042994" cy="80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tutorial/datastructures.html#more-on-lis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fun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5060" y="6239053"/>
            <a:ext cx="3816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dirty="0" smtClean="0"/>
              <a:t>列表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4797152"/>
            <a:ext cx="5263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微软雅黑"/>
                <a:ea typeface="微软雅黑"/>
                <a:cs typeface="微软雅黑"/>
              </a:rPr>
              <a:t>袁永峰</a:t>
            </a:r>
            <a:endParaRPr lang="en-US" altLang="zh-CN" sz="3600" dirty="0" smtClean="0">
              <a:latin typeface="微软雅黑"/>
              <a:ea typeface="微软雅黑"/>
              <a:cs typeface="微软雅黑"/>
            </a:endParaRPr>
          </a:p>
          <a:p>
            <a:pPr algn="ctr"/>
            <a:endParaRPr lang="en-US" altLang="zh-CN" sz="36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哈尔滨工业大学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量化一个算法的运行时间为输入</a:t>
            </a:r>
            <a:r>
              <a:rPr lang="en-US" altLang="en-US" dirty="0" smtClean="0"/>
              <a:t>长度</a:t>
            </a:r>
            <a:r>
              <a:rPr lang="zh-CN" altLang="en-US" dirty="0" smtClean="0"/>
              <a:t>的函数</a:t>
            </a:r>
            <a:endParaRPr lang="en-US" altLang="zh-CN" dirty="0" smtClean="0"/>
          </a:p>
          <a:p>
            <a:r>
              <a:rPr lang="zh-CN" altLang="en-US" dirty="0" smtClean="0"/>
              <a:t>不需要显式的计算这些常数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dirty="0"/>
              <a:t> 4n +10 </a:t>
            </a:r>
            <a:r>
              <a:rPr lang="zh-CN" altLang="en-US" dirty="0" smtClean="0"/>
              <a:t>和 </a:t>
            </a:r>
            <a:r>
              <a:rPr lang="en-US" dirty="0" smtClean="0"/>
              <a:t>100n </a:t>
            </a:r>
            <a:r>
              <a:rPr lang="en-US" dirty="0"/>
              <a:t>+</a:t>
            </a:r>
            <a:r>
              <a:rPr lang="en-US" dirty="0" smtClean="0"/>
              <a:t>137</a:t>
            </a:r>
            <a:r>
              <a:rPr lang="zh-CN" altLang="en-US" dirty="0" smtClean="0"/>
              <a:t> 都与输入规长度正比</a:t>
            </a:r>
            <a:endParaRPr lang="en-US" altLang="zh-CN" dirty="0" smtClean="0"/>
          </a:p>
          <a:p>
            <a:r>
              <a:rPr lang="zh-CN" altLang="en-US" dirty="0" smtClean="0"/>
              <a:t>大</a:t>
            </a:r>
            <a:r>
              <a:rPr lang="en-US" altLang="zh-CN" i="1" dirty="0" smtClean="0"/>
              <a:t>O</a:t>
            </a:r>
            <a:r>
              <a:rPr lang="zh-CN" altLang="en-US" dirty="0" smtClean="0"/>
              <a:t>表示，只保留高阶项</a:t>
            </a:r>
            <a:endParaRPr lang="en-US" altLang="zh-CN" dirty="0" smtClean="0"/>
          </a:p>
          <a:p>
            <a:pPr lvl="1"/>
            <a:r>
              <a:rPr lang="pt-BR" dirty="0" smtClean="0"/>
              <a:t>4n + </a:t>
            </a:r>
            <a:r>
              <a:rPr lang="pt-BR" dirty="0"/>
              <a:t>4 = </a:t>
            </a:r>
            <a:r>
              <a:rPr lang="pt-BR" i="1" dirty="0" smtClean="0"/>
              <a:t>O</a:t>
            </a:r>
            <a:r>
              <a:rPr lang="pt-BR" dirty="0" smtClean="0"/>
              <a:t>(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137n + </a:t>
            </a:r>
            <a:r>
              <a:rPr lang="pt-BR" dirty="0"/>
              <a:t>271 = </a:t>
            </a:r>
            <a:r>
              <a:rPr lang="pt-BR" i="1" dirty="0" smtClean="0"/>
              <a:t>O</a:t>
            </a:r>
            <a:r>
              <a:rPr lang="pt-BR" dirty="0" smtClean="0"/>
              <a:t>(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n</a:t>
            </a:r>
            <a:r>
              <a:rPr lang="pt-BR" baseline="30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+ 3n  + 4 = </a:t>
            </a:r>
            <a:r>
              <a:rPr lang="pt-BR" i="1" dirty="0" smtClean="0"/>
              <a:t>O</a:t>
            </a:r>
            <a:r>
              <a:rPr lang="pt-BR" dirty="0" smtClean="0"/>
              <a:t>(n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2</a:t>
            </a:r>
            <a:r>
              <a:rPr lang="pt-BR" baseline="30000" dirty="0" smtClean="0"/>
              <a:t>n</a:t>
            </a:r>
            <a:r>
              <a:rPr lang="pt-BR" dirty="0" smtClean="0"/>
              <a:t> + </a:t>
            </a:r>
            <a:r>
              <a:rPr lang="pt-BR" dirty="0"/>
              <a:t>n</a:t>
            </a:r>
            <a:r>
              <a:rPr lang="pt-BR" baseline="30000" dirty="0"/>
              <a:t>3</a:t>
            </a:r>
            <a:r>
              <a:rPr lang="pt-BR" dirty="0"/>
              <a:t>  = </a:t>
            </a:r>
            <a:r>
              <a:rPr lang="pt-BR" i="1" dirty="0" smtClean="0"/>
              <a:t>O</a:t>
            </a:r>
            <a:r>
              <a:rPr lang="pt-BR" dirty="0" smtClean="0"/>
              <a:t>(2</a:t>
            </a:r>
            <a:r>
              <a:rPr lang="pt-BR" baseline="30000" dirty="0" smtClean="0"/>
              <a:t>n</a:t>
            </a:r>
            <a:r>
              <a:rPr lang="pt-BR" dirty="0" smtClean="0"/>
              <a:t>)</a:t>
            </a:r>
          </a:p>
          <a:p>
            <a:r>
              <a:rPr lang="zh-CN" altLang="en-US" dirty="0" smtClean="0"/>
              <a:t>线性查找的时间复杂度为：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能告诉我们什么？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如果算法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，算法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的复杂度为</a:t>
            </a:r>
            <a:r>
              <a:rPr lang="en-US" altLang="zh-CN" dirty="0"/>
              <a:t>O(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，对于较大的输入，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总是比</a:t>
            </a:r>
            <a:r>
              <a:rPr lang="en-US" altLang="zh-CN" dirty="0" smtClean="0"/>
              <a:t>B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pPr lvl="1"/>
            <a:r>
              <a:rPr lang="zh-CN" altLang="en-US" dirty="0"/>
              <a:t>如果算法</a:t>
            </a:r>
            <a:r>
              <a:rPr lang="en-US" altLang="zh-CN" dirty="0"/>
              <a:t>A</a:t>
            </a:r>
            <a:r>
              <a:rPr lang="zh-CN" altLang="en-US" dirty="0"/>
              <a:t>的复杂度为</a:t>
            </a:r>
            <a:r>
              <a:rPr lang="en-US" altLang="zh-CN" dirty="0"/>
              <a:t>O(n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，当输入规模翻倍时，运行时间也翻倍</a:t>
            </a:r>
            <a:endParaRPr lang="en-US" altLang="zh-CN" dirty="0"/>
          </a:p>
          <a:p>
            <a:r>
              <a:rPr lang="zh-CN" altLang="en-US" dirty="0" smtClean="0"/>
              <a:t>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不能告诉我们什么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 smtClean="0"/>
              <a:t>实际运行时间</a:t>
            </a:r>
            <a:endParaRPr lang="en-US" altLang="zh-CN" dirty="0" smtClean="0"/>
          </a:p>
          <a:p>
            <a:pPr lvl="2"/>
            <a:r>
              <a:rPr lang="en-US" altLang="zh-CN" dirty="0"/>
              <a:t>10</a:t>
            </a:r>
            <a:r>
              <a:rPr lang="en-US" altLang="zh-CN" baseline="30000" dirty="0"/>
              <a:t>100</a:t>
            </a:r>
            <a:r>
              <a:rPr lang="en-US" altLang="zh-CN" dirty="0"/>
              <a:t>n = O(n)</a:t>
            </a:r>
          </a:p>
          <a:p>
            <a:pPr lvl="2"/>
            <a:r>
              <a:rPr lang="en-US" altLang="zh-CN" dirty="0" smtClean="0"/>
              <a:t>10</a:t>
            </a:r>
            <a:r>
              <a:rPr lang="en-US" altLang="zh-CN" baseline="30000" dirty="0" smtClean="0"/>
              <a:t>-100</a:t>
            </a:r>
            <a:r>
              <a:rPr lang="en-US" altLang="zh-CN" dirty="0" smtClean="0"/>
              <a:t>n </a:t>
            </a:r>
            <a:r>
              <a:rPr lang="en-US" altLang="zh-CN" dirty="0"/>
              <a:t>= O(n)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对于小规模输入的行为</a:t>
            </a:r>
            <a:endParaRPr lang="en-US" altLang="zh-CN" dirty="0" smtClean="0"/>
          </a:p>
          <a:p>
            <a:pPr lvl="2"/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=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=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函数的增长率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8" y="1052736"/>
            <a:ext cx="2326449" cy="558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758" y="1484784"/>
            <a:ext cx="610143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二分查找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编写函数 </a:t>
            </a:r>
            <a:r>
              <a:rPr lang="en-US" altLang="zh-CN" dirty="0" err="1" smtClean="0"/>
              <a:t>bi_search</a:t>
            </a:r>
            <a:r>
              <a:rPr lang="en-US" altLang="zh-CN" dirty="0" smtClean="0"/>
              <a:t>，</a:t>
            </a:r>
            <a:r>
              <a:rPr lang="zh-CN" altLang="en-US" dirty="0" smtClean="0"/>
              <a:t>输入一个有序（由小到大）列表和一个值，如果该值在列表中，则返回相应的位置，否则返回</a:t>
            </a:r>
            <a:r>
              <a:rPr lang="en-US" altLang="zh-CN" dirty="0" smtClean="0"/>
              <a:t> -1</a:t>
            </a:r>
          </a:p>
          <a:p>
            <a:r>
              <a:rPr lang="zh-CN" altLang="en-US" dirty="0" smtClean="0"/>
              <a:t>考虑以下三种情况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如果输入值</a:t>
            </a:r>
            <a:r>
              <a:rPr lang="zh-CN" altLang="en-US" b="1" dirty="0" smtClean="0">
                <a:solidFill>
                  <a:srgbClr val="FF0000"/>
                </a:solidFill>
              </a:rPr>
              <a:t>小于</a:t>
            </a:r>
            <a:r>
              <a:rPr lang="zh-CN" altLang="en-US" dirty="0" smtClean="0"/>
              <a:t>列表中间的元素，则只需要在列表的</a:t>
            </a:r>
            <a:r>
              <a:rPr lang="zh-CN" altLang="en-US" b="1" dirty="0">
                <a:solidFill>
                  <a:srgbClr val="FF0000"/>
                </a:solidFill>
              </a:rPr>
              <a:t>前</a:t>
            </a:r>
            <a:r>
              <a:rPr lang="zh-CN" altLang="en-US" dirty="0" smtClean="0"/>
              <a:t>半部分继续查找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如果输入值</a:t>
            </a:r>
            <a:r>
              <a:rPr lang="zh-CN" altLang="en-US" b="1" dirty="0">
                <a:solidFill>
                  <a:srgbClr val="FF0000"/>
                </a:solidFill>
              </a:rPr>
              <a:t>大于</a:t>
            </a:r>
            <a:r>
              <a:rPr lang="zh-CN" altLang="en-US" dirty="0" smtClean="0"/>
              <a:t>列表中间的元素，则只需要在列表的</a:t>
            </a:r>
            <a:r>
              <a:rPr lang="zh-CN" altLang="en-US" b="1" dirty="0">
                <a:solidFill>
                  <a:srgbClr val="FF0000"/>
                </a:solidFill>
              </a:rPr>
              <a:t>后</a:t>
            </a:r>
            <a:r>
              <a:rPr lang="zh-CN" altLang="en-US" dirty="0" smtClean="0"/>
              <a:t>半部分继续查找</a:t>
            </a:r>
            <a:endParaRPr lang="en-US" altLang="zh-CN" dirty="0" smtClean="0"/>
          </a:p>
          <a:p>
            <a:pPr lvl="1"/>
            <a:r>
              <a:rPr lang="zh-CN" altLang="en-US" dirty="0"/>
              <a:t>如果输入的值</a:t>
            </a:r>
            <a:r>
              <a:rPr lang="zh-CN" altLang="en-US" b="1" dirty="0">
                <a:solidFill>
                  <a:srgbClr val="FF0000"/>
                </a:solidFill>
              </a:rPr>
              <a:t>等于</a:t>
            </a:r>
            <a:r>
              <a:rPr lang="zh-CN" altLang="en-US" dirty="0"/>
              <a:t>列表中间的元素，则返回该位置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二分查找示例</a:t>
            </a:r>
            <a:endParaRPr lang="en-US" dirty="0"/>
          </a:p>
        </p:txBody>
      </p:sp>
      <p:pic>
        <p:nvPicPr>
          <p:cNvPr id="5" name="Picture 4" descr="SuccessfulBinarySearch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43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二分查找示例</a:t>
            </a:r>
            <a:endParaRPr lang="en-US" dirty="0"/>
          </a:p>
        </p:txBody>
      </p:sp>
      <p:pic>
        <p:nvPicPr>
          <p:cNvPr id="3" name="Picture 2" descr="SuccessfulBinarySearch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43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二分查找示例</a:t>
            </a:r>
            <a:endParaRPr lang="en-US" dirty="0"/>
          </a:p>
        </p:txBody>
      </p:sp>
      <p:pic>
        <p:nvPicPr>
          <p:cNvPr id="3" name="Picture 2" descr="SuccessfulBinarySearch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43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二分查找</a:t>
            </a:r>
            <a:r>
              <a:rPr lang="zh-CN" altLang="en-US" dirty="0" smtClean="0"/>
              <a:t>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时间复杂度：</a:t>
            </a:r>
            <a:r>
              <a:rPr lang="en-US" altLang="zh-CN" dirty="0" smtClean="0"/>
              <a:t>O(log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08720"/>
            <a:ext cx="4968552" cy="469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0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排序（Sort</a:t>
            </a:r>
            <a:r>
              <a:rPr 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将一个无序列表，按照某一顺序（由小到大或由大到小）排列</a:t>
            </a:r>
            <a:endParaRPr lang="en-US" altLang="zh-CN" dirty="0" smtClean="0"/>
          </a:p>
          <a:p>
            <a:r>
              <a:rPr lang="zh-CN" altLang="en-US" dirty="0" smtClean="0"/>
              <a:t>是计算机科学中常见而且重要的任务</a:t>
            </a:r>
            <a:endParaRPr lang="en-US" altLang="zh-CN" dirty="0" smtClean="0"/>
          </a:p>
          <a:p>
            <a:r>
              <a:rPr lang="zh-CN" altLang="en-US" dirty="0" smtClean="0"/>
              <a:t>有许多不同的算法，我们只介绍两种最简单直观的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选择排序（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冒泡排序（</a:t>
            </a:r>
            <a:r>
              <a:rPr lang="en-US" altLang="zh-CN" dirty="0" smtClean="0"/>
              <a:t>bubble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0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选择排序（版本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966" y="1143000"/>
            <a:ext cx="4751234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找到最小的元素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删除它，然后将其插入相应的位置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对于剩余的元素，重复步骤 </a:t>
            </a:r>
            <a:r>
              <a:rPr lang="en-US" altLang="zh-CN" dirty="0" smtClean="0"/>
              <a:t>1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959" y="3717032"/>
            <a:ext cx="5220072" cy="3033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52736"/>
            <a:ext cx="301460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读取三个数字，并计算平均数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个数呢？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74" y="1844824"/>
            <a:ext cx="728980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15" y="4293096"/>
            <a:ext cx="7766833" cy="23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选择排序（版本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43000"/>
            <a:ext cx="3736592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找到最小的元素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和第一个元素</a:t>
            </a:r>
            <a:r>
              <a:rPr lang="zh-CN" altLang="en-US" dirty="0" smtClean="0">
                <a:solidFill>
                  <a:srgbClr val="FF0000"/>
                </a:solidFill>
              </a:rPr>
              <a:t>交换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对于剩余的元素，重复步骤 </a:t>
            </a:r>
            <a:r>
              <a:rPr lang="en-US" altLang="zh-CN" dirty="0" smtClean="0"/>
              <a:t>1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60" y="980728"/>
            <a:ext cx="4723840" cy="4509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3429000"/>
            <a:ext cx="4392489" cy="24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选择排序的时间复杂度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所需步骤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找到最小的元素需要 </a:t>
            </a:r>
            <a:r>
              <a:rPr lang="en-US" altLang="zh-CN" dirty="0" smtClean="0"/>
              <a:t>n</a:t>
            </a:r>
            <a:r>
              <a:rPr lang="zh-CN" altLang="en-US" dirty="0" smtClean="0"/>
              <a:t> 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找到剩余的最小元素</a:t>
            </a:r>
            <a:r>
              <a:rPr lang="zh-CN" altLang="en-US" dirty="0"/>
              <a:t>需要 </a:t>
            </a:r>
            <a:r>
              <a:rPr lang="en-US" altLang="zh-CN" dirty="0" smtClean="0"/>
              <a:t>n-1</a:t>
            </a:r>
            <a:r>
              <a:rPr lang="zh-CN" altLang="en-US" dirty="0" smtClean="0"/>
              <a:t> 步</a:t>
            </a:r>
            <a:endParaRPr lang="en-US" altLang="zh-CN" dirty="0" smtClean="0"/>
          </a:p>
          <a:p>
            <a:pPr lvl="1"/>
            <a:r>
              <a:rPr lang="zh-CN" altLang="zh-CN" dirty="0"/>
              <a:t>…</a:t>
            </a:r>
            <a:r>
              <a:rPr lang="zh-CN" altLang="zh-CN" dirty="0" smtClean="0"/>
              <a:t>…</a:t>
            </a:r>
            <a:endParaRPr lang="en-US" altLang="zh-CN" dirty="0" smtClean="0"/>
          </a:p>
          <a:p>
            <a:r>
              <a:rPr lang="zh-CN" altLang="en-US" dirty="0" smtClean="0"/>
              <a:t>总运行时间</a:t>
            </a:r>
            <a:endParaRPr lang="en-US" altLang="zh-CN" dirty="0" smtClean="0"/>
          </a:p>
          <a:p>
            <a:pPr lvl="1"/>
            <a:r>
              <a:rPr lang="en-US" dirty="0" smtClean="0"/>
              <a:t>n + (n – 1) + … + 2 + 1</a:t>
            </a:r>
          </a:p>
          <a:p>
            <a:r>
              <a:rPr lang="en-US" dirty="0" smtClean="0"/>
              <a:t>时间复杂度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冒泡排序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与选择排序类似，但是每次遍历</a:t>
            </a:r>
            <a:r>
              <a:rPr lang="en-US" dirty="0"/>
              <a:t>不止交换一次</a:t>
            </a:r>
            <a:endParaRPr lang="en-US" dirty="0" smtClean="0"/>
          </a:p>
          <a:p>
            <a:r>
              <a:rPr lang="en-US" dirty="0" smtClean="0"/>
              <a:t>每次遍历，</a:t>
            </a:r>
            <a:r>
              <a:rPr lang="zh-CN" altLang="en-US" dirty="0" smtClean="0"/>
              <a:t>将</a:t>
            </a:r>
            <a:r>
              <a:rPr lang="en-US" dirty="0" smtClean="0"/>
              <a:t>最大的值排在最后</a:t>
            </a:r>
            <a:endParaRPr lang="en-US" dirty="0"/>
          </a:p>
        </p:txBody>
      </p:sp>
      <p:pic>
        <p:nvPicPr>
          <p:cNvPr id="4" name="Picture 3" descr="BubbleSortInter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7668344" cy="44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0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冒泡排序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提示：一旦列表排好序，算法可以停止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时间复杂度</a:t>
            </a:r>
            <a:endParaRPr lang="en-US" altLang="zh-CN" dirty="0" smtClean="0"/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)，与选择排序相同，但是通常速度更快，为什么？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00808"/>
            <a:ext cx="5904656" cy="34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1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内建</a:t>
            </a:r>
            <a:r>
              <a:rPr lang="zh-CN" altLang="en-US" dirty="0" smtClean="0"/>
              <a:t>排序</a:t>
            </a:r>
            <a:r>
              <a:rPr lang="en-US" dirty="0" smtClean="0"/>
              <a:t>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sorted() 函数</a:t>
            </a:r>
          </a:p>
          <a:p>
            <a:endParaRPr lang="en-US" dirty="0" smtClean="0"/>
          </a:p>
          <a:p>
            <a:endParaRPr lang="en-US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list.sort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算法：quicksort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时间复杂度：O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log</a:t>
            </a:r>
            <a:r>
              <a:rPr lang="en-US" i="1" dirty="0" err="1" smtClean="0"/>
              <a:t>n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44824"/>
            <a:ext cx="4464496" cy="1171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10" y="3789040"/>
            <a:ext cx="4152444" cy="13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嵌套列表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如何存储如下的数据表？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列表的列表</a:t>
            </a:r>
            <a:endParaRPr lang="en-US" altLang="zh-CN" dirty="0" smtClean="0"/>
          </a:p>
          <a:p>
            <a:pPr lvl="1"/>
            <a:r>
              <a:rPr lang="fr-FR" dirty="0"/>
              <a:t> x = </a:t>
            </a:r>
            <a:r>
              <a:rPr lang="fr-FR" dirty="0" smtClean="0"/>
              <a:t>[[5,4,7,3], [4,8,9,7], [5,1,2,3]]</a:t>
            </a:r>
          </a:p>
          <a:p>
            <a:pPr lvl="1"/>
            <a:r>
              <a:rPr lang="zh-CN" altLang="en-US" dirty="0" smtClean="0"/>
              <a:t>访问第三行、第二列的元素：</a:t>
            </a:r>
            <a:r>
              <a:rPr lang="fr-FR" dirty="0"/>
              <a:t> </a:t>
            </a:r>
            <a:r>
              <a:rPr lang="fr-FR" dirty="0" smtClean="0"/>
              <a:t>x[2][1]</a:t>
            </a:r>
          </a:p>
          <a:p>
            <a:pPr lvl="1"/>
            <a:r>
              <a:rPr lang="en-US" altLang="en-US" dirty="0" err="1" smtClean="0"/>
              <a:t>请问：</a:t>
            </a:r>
            <a:r>
              <a:rPr lang="en-US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len</a:t>
            </a:r>
            <a:r>
              <a:rPr lang="en-US" altLang="en-US" dirty="0" smtClean="0"/>
              <a:t>(x) </a:t>
            </a:r>
            <a:r>
              <a:rPr lang="zh-CN" altLang="en-US" dirty="0" smtClean="0"/>
              <a:t>的结果</a:t>
            </a:r>
            <a:r>
              <a:rPr lang="en-US" altLang="en-US" dirty="0" smtClean="0"/>
              <a:t>是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如何获取列数？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727200"/>
            <a:ext cx="2552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嵌套列表示例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计算所有学生的平均分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4419600" cy="130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52924"/>
            <a:ext cx="5168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列表解析或推导（List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Comprehension</a:t>
            </a:r>
            <a:r>
              <a:rPr lang="en-US" sz="2800" dirty="0" smtClean="0"/>
              <a:t>）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一种由原列表创建新列表的简洁方法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 for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如生成值为</a:t>
            </a:r>
            <a:r>
              <a:rPr lang="en-US" altLang="zh-CN" dirty="0" smtClean="0"/>
              <a:t> {</a:t>
            </a:r>
            <a:r>
              <a:rPr lang="en-US" altLang="zh-CN" dirty="0"/>
              <a:t>x² : x in </a:t>
            </a:r>
            <a:r>
              <a:rPr lang="en-US" altLang="zh-CN" dirty="0" smtClean="0"/>
              <a:t>{1 … </a:t>
            </a:r>
            <a:r>
              <a:rPr lang="en-US" altLang="zh-CN" dirty="0"/>
              <a:t>9}</a:t>
            </a:r>
            <a:r>
              <a:rPr lang="en-US" altLang="zh-CN" dirty="0" smtClean="0"/>
              <a:t>} </a:t>
            </a:r>
            <a:r>
              <a:rPr lang="zh-CN" altLang="en-US" dirty="0" smtClean="0"/>
              <a:t>的列表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列表推导</a:t>
            </a:r>
          </a:p>
          <a:p>
            <a:endParaRPr lang="en-US" dirty="0"/>
          </a:p>
          <a:p>
            <a:r>
              <a:rPr lang="en-US" dirty="0" smtClean="0"/>
              <a:t>列表推导实现</a:t>
            </a:r>
            <a:r>
              <a:rPr lang="en-US" dirty="0"/>
              <a:t>求平均分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369574"/>
            <a:ext cx="7939608" cy="371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64437"/>
            <a:ext cx="38989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285201"/>
            <a:ext cx="5791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6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嵌套列表示例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按照成绩由高到低排序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4419600" cy="130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73016"/>
            <a:ext cx="65151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8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定义匿名函数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dirty="0" smtClean="0"/>
              <a:t>lambda </a:t>
            </a:r>
            <a:r>
              <a:rPr lang="zh-CN" altLang="en-US" dirty="0" smtClean="0"/>
              <a:t>函数实现按成绩排序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4546600" cy="295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5360927"/>
            <a:ext cx="8331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2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内建（</a:t>
            </a:r>
            <a:r>
              <a:rPr lang="en-US" altLang="zh-CN" dirty="0" smtClean="0"/>
              <a:t>built-in</a:t>
            </a:r>
            <a:r>
              <a:rPr lang="zh-CN" altLang="en-US" dirty="0" smtClean="0"/>
              <a:t>）数据结构（</a:t>
            </a:r>
            <a:r>
              <a:rPr lang="en-US" altLang="zh-CN" dirty="0" smtClean="0"/>
              <a:t>data structure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，</a:t>
            </a:r>
            <a:r>
              <a:rPr lang="zh-CN" altLang="en-US" dirty="0" smtClean="0"/>
              <a:t>用来存储一系列元素（</a:t>
            </a:r>
            <a:r>
              <a:rPr lang="en-US" altLang="zh-CN" dirty="0" smtClean="0"/>
              <a:t>items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dirty="0" err="1" smtClean="0"/>
              <a:t>如：lst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[5.4, 'hello', 2]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lst</a:t>
            </a:r>
            <a:r>
              <a:rPr lang="en-US" dirty="0" smtClean="0"/>
              <a:t>[0] </a:t>
            </a:r>
            <a:r>
              <a:rPr lang="en-US" dirty="0"/>
              <a:t>is 5.4</a:t>
            </a:r>
          </a:p>
          <a:p>
            <a:pPr lvl="1"/>
            <a:r>
              <a:rPr lang="ro-RO" dirty="0" smtClean="0"/>
              <a:t>lst[3] </a:t>
            </a:r>
            <a:r>
              <a:rPr lang="ro-RO" dirty="0">
                <a:solidFill>
                  <a:srgbClr val="FF0000"/>
                </a:solidFill>
              </a:rPr>
              <a:t>ERROR!</a:t>
            </a:r>
          </a:p>
          <a:p>
            <a:pPr lvl="1"/>
            <a:r>
              <a:rPr lang="fr-FR" dirty="0" err="1" smtClean="0"/>
              <a:t>lst</a:t>
            </a:r>
            <a:r>
              <a:rPr lang="fr-FR" dirty="0" smtClean="0"/>
              <a:t>[1:3]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smtClean="0"/>
              <a:t>['hello', </a:t>
            </a:r>
            <a:r>
              <a:rPr lang="fr-FR" dirty="0"/>
              <a:t>2</a:t>
            </a:r>
            <a:r>
              <a:rPr lang="fr-FR" dirty="0" smtClean="0"/>
              <a:t>]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4"/>
            <a:ext cx="3744416" cy="13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列表与字符串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索引（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运算符）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切片（</a:t>
            </a:r>
            <a:r>
              <a:rPr lang="en-US" altLang="zh-CN" dirty="0" smtClean="0">
                <a:solidFill>
                  <a:srgbClr val="FF0000"/>
                </a:solidFill>
              </a:rPr>
              <a:t>[ : 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拼接（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/>
              <a:t>）和重复（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成员（</a:t>
            </a:r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运算符）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长度（</a:t>
            </a:r>
            <a:r>
              <a:rPr lang="en-US" altLang="zh-CN" dirty="0" err="1" smtClean="0">
                <a:solidFill>
                  <a:srgbClr val="0B85FF"/>
                </a:solidFill>
              </a:rPr>
              <a:t>len</a:t>
            </a:r>
            <a:r>
              <a:rPr lang="en-US" altLang="zh-CN" dirty="0" smtClean="0"/>
              <a:t>( ) </a:t>
            </a:r>
            <a:r>
              <a:rPr lang="zh-CN" altLang="en-US" dirty="0" smtClean="0"/>
              <a:t>函数）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循环（</a:t>
            </a:r>
            <a:r>
              <a:rPr lang="en-US" altLang="zh-CN" dirty="0" smtClean="0">
                <a:solidFill>
                  <a:srgbClr val="FF0000"/>
                </a:solidFill>
              </a:rPr>
              <a:t>for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>
                <a:solidFill>
                  <a:srgbClr val="FF0000"/>
                </a:solidFill>
              </a:rPr>
              <a:t>[ ] </a:t>
            </a:r>
            <a:r>
              <a:rPr lang="zh-CN" altLang="en-US" dirty="0" smtClean="0"/>
              <a:t>生成，元素之间用逗号分隔</a:t>
            </a:r>
            <a:endParaRPr lang="en-US" altLang="zh-CN" dirty="0" smtClean="0"/>
          </a:p>
          <a:p>
            <a:pPr lvl="1"/>
            <a:r>
              <a:rPr lang="en-US" altLang="en-US" dirty="0" smtClean="0"/>
              <a:t>可以包含多种类型的对象；字符串只能是字符</a:t>
            </a:r>
          </a:p>
          <a:p>
            <a:pPr lvl="1"/>
            <a:r>
              <a:rPr lang="en-US" altLang="en-US" dirty="0" smtClean="0"/>
              <a:t>内容是可变的；字符串是不可变的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47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列表的方法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列表内容是可变的</a:t>
            </a:r>
            <a:endParaRPr lang="en-US" altLang="zh-CN" dirty="0" smtClean="0"/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[0]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'a' </a:t>
            </a:r>
          </a:p>
          <a:p>
            <a:pPr lvl="1"/>
            <a:r>
              <a:rPr lang="en-US" dirty="0" err="1" smtClean="0"/>
              <a:t>my_list</a:t>
            </a:r>
            <a:r>
              <a:rPr lang="en-US" dirty="0" smtClean="0"/>
              <a:t>[0 : 2]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[1.2, 3, 5.6]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my_list.append</a:t>
            </a:r>
            <a:r>
              <a:rPr lang="en-US" dirty="0" smtClean="0"/>
              <a:t>(), </a:t>
            </a:r>
            <a:r>
              <a:rPr lang="en-US" dirty="0" err="1" smtClean="0"/>
              <a:t>my_list.extend</a:t>
            </a:r>
            <a:r>
              <a:rPr lang="en-US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追加元素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err="1" smtClean="0"/>
              <a:t>my_list.insert</a:t>
            </a:r>
            <a:r>
              <a:rPr lang="en-US" dirty="0"/>
              <a:t>(</a:t>
            </a:r>
            <a:r>
              <a:rPr lang="en-US" dirty="0" smtClean="0"/>
              <a:t>) </a:t>
            </a:r>
            <a:r>
              <a:rPr lang="en-US" dirty="0">
                <a:solidFill>
                  <a:srgbClr val="008000"/>
                </a:solidFill>
              </a:rPr>
              <a:t>#任意位置插入元素</a:t>
            </a:r>
          </a:p>
          <a:p>
            <a:pPr lvl="1"/>
            <a:r>
              <a:rPr lang="en-US" dirty="0" err="1" smtClean="0"/>
              <a:t>my_list.pop</a:t>
            </a:r>
            <a:r>
              <a:rPr lang="en-US" dirty="0"/>
              <a:t>(), </a:t>
            </a:r>
            <a:r>
              <a:rPr lang="en-US" dirty="0" err="1"/>
              <a:t>my_list.remove</a:t>
            </a:r>
            <a:r>
              <a:rPr lang="en-US" dirty="0"/>
              <a:t>()</a:t>
            </a:r>
            <a:r>
              <a:rPr lang="en-US" dirty="0">
                <a:solidFill>
                  <a:srgbClr val="008000"/>
                </a:solidFill>
              </a:rPr>
              <a:t> #删除元素</a:t>
            </a:r>
          </a:p>
          <a:p>
            <a:pPr lvl="1"/>
            <a:r>
              <a:rPr lang="en-US" dirty="0" err="1" smtClean="0"/>
              <a:t>my_list.sort</a:t>
            </a:r>
            <a:r>
              <a:rPr lang="en-US" dirty="0"/>
              <a:t>(</a:t>
            </a:r>
            <a:r>
              <a:rPr lang="en-US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排序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 err="1" smtClean="0"/>
              <a:t>my_list.reverse</a:t>
            </a:r>
            <a:r>
              <a:rPr lang="en-US" dirty="0"/>
              <a:t>(</a:t>
            </a:r>
            <a:r>
              <a:rPr lang="en-US" dirty="0" smtClean="0"/>
              <a:t>) </a:t>
            </a:r>
            <a:r>
              <a:rPr lang="en-US" dirty="0">
                <a:solidFill>
                  <a:srgbClr val="008000"/>
                </a:solidFill>
              </a:rPr>
              <a:t>#逆序</a:t>
            </a:r>
          </a:p>
          <a:p>
            <a:r>
              <a:rPr lang="zh-CN" altLang="en-US" dirty="0" smtClean="0"/>
              <a:t>更多文档</a:t>
            </a:r>
            <a:endParaRPr lang="en-US" altLang="zh-CN" dirty="0" smtClean="0"/>
          </a:p>
          <a:p>
            <a:pPr lvl="1"/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://docs.python.org/2/tutorial</a:t>
            </a:r>
            <a:r>
              <a:rPr lang="en-US" sz="1800" dirty="0" smtClean="0">
                <a:hlinkClick r:id="rId3"/>
              </a:rPr>
              <a:t>/datastructures.html</a:t>
            </a:r>
            <a:r>
              <a:rPr lang="en-US" sz="1800" dirty="0">
                <a:hlinkClick r:id="rId3"/>
              </a:rPr>
              <a:t>#more-on-</a:t>
            </a:r>
            <a:r>
              <a:rPr lang="en-US" sz="1800" dirty="0" smtClean="0">
                <a:hlinkClick r:id="rId3"/>
              </a:rPr>
              <a:t>lists</a:t>
            </a:r>
            <a:r>
              <a:rPr lang="zh-CN" alt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1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回到第一个例子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r>
              <a:rPr lang="en-US" altLang="zh-CN" dirty="0" smtClean="0"/>
              <a:t>30</a:t>
            </a:r>
            <a:r>
              <a:rPr lang="zh-CN" altLang="en-US" dirty="0" smtClean="0"/>
              <a:t>个</a:t>
            </a:r>
            <a:r>
              <a:rPr lang="zh-CN" altLang="en-US" dirty="0"/>
              <a:t>数字，并计算</a:t>
            </a:r>
            <a:r>
              <a:rPr lang="zh-CN" altLang="en-US" dirty="0" smtClean="0"/>
              <a:t>平均数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内建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B85FF"/>
                </a:solidFill>
              </a:rPr>
              <a:t>sum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 / </a:t>
            </a:r>
            <a:r>
              <a:rPr lang="en-US" dirty="0" err="1" smtClean="0">
                <a:solidFill>
                  <a:srgbClr val="0B85FF"/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更多内建函数，如 </a:t>
            </a:r>
            <a:r>
              <a:rPr lang="en-US" dirty="0" err="1" smtClean="0">
                <a:solidFill>
                  <a:srgbClr val="0B85FF"/>
                </a:solidFill>
              </a:rPr>
              <a:t>max</a:t>
            </a:r>
            <a:r>
              <a:rPr lang="en-US" dirty="0" err="1" smtClean="0"/>
              <a:t>，</a:t>
            </a:r>
            <a:r>
              <a:rPr lang="en-US" dirty="0" err="1" smtClean="0">
                <a:solidFill>
                  <a:srgbClr val="0B85FF"/>
                </a:solidFill>
              </a:rPr>
              <a:t>min</a:t>
            </a:r>
            <a:endParaRPr lang="en-US" dirty="0">
              <a:solidFill>
                <a:srgbClr val="0B85FF"/>
              </a:solidFill>
            </a:endParaRPr>
          </a:p>
          <a:p>
            <a:pPr lvl="1"/>
            <a:r>
              <a:rPr lang="en-US" dirty="0">
                <a:hlinkClick r:id="rId3"/>
              </a:rPr>
              <a:t>http://docs.python.org/2/library/</a:t>
            </a:r>
            <a:r>
              <a:rPr lang="en-US" dirty="0" smtClean="0">
                <a:hlinkClick r:id="rId3"/>
              </a:rPr>
              <a:t>functions.html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2" y="1601964"/>
            <a:ext cx="6635780" cy="29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列表作函数参数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如交换列</a:t>
            </a:r>
            <a:r>
              <a:rPr lang="zh-CN" altLang="en-US" dirty="0"/>
              <a:t>表中两个元素的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动态演示</a:t>
            </a:r>
            <a:endParaRPr lang="en-US" altLang="zh-CN" dirty="0" smtClean="0"/>
          </a:p>
          <a:p>
            <a:pPr lvl="1"/>
            <a:r>
              <a:rPr lang="en-US" dirty="0">
                <a:hlinkClick r:id="rId3"/>
              </a:rPr>
              <a:t>http://www.pythontutor.com</a:t>
            </a:r>
            <a:r>
              <a:rPr lang="en-US" dirty="0" smtClean="0">
                <a:hlinkClick r:id="rId3"/>
              </a:rPr>
              <a:t>/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57" y="1673152"/>
            <a:ext cx="4104456" cy="3541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1700808"/>
            <a:ext cx="2226604" cy="27597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8346" y="2982143"/>
            <a:ext cx="65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VS.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991146" y="3933056"/>
            <a:ext cx="914400" cy="369332"/>
          </a:xfrm>
          <a:prstGeom prst="wedgeRectCallout">
            <a:avLst>
              <a:gd name="adj1" fmla="val -87575"/>
              <a:gd name="adj2" fmla="val 59807"/>
            </a:avLst>
          </a:prstGeom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10, 20</a:t>
            </a:r>
            <a:endParaRPr lang="en-US" kern="0" dirty="0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98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示例：</a:t>
            </a:r>
            <a:r>
              <a:rPr lang="zh-CN" altLang="en-US" dirty="0" smtClean="0"/>
              <a:t>左</a:t>
            </a:r>
            <a:r>
              <a:rPr lang="en-US" dirty="0" smtClean="0"/>
              <a:t>移元素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将列表中每个元素左移一位，第一个元素放到结尾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5989"/>
            <a:ext cx="6719912" cy="39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示例：查找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在列表中查找一个值，并返回该值第一次出现的位置；如果该值不存在，则返回 </a:t>
            </a:r>
            <a:r>
              <a:rPr lang="en-US" altLang="zh-CN" dirty="0" smtClean="0"/>
              <a:t>-1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 </a:t>
            </a:r>
            <a:r>
              <a:rPr lang="en-US" altLang="zh-CN" dirty="0" err="1" smtClean="0"/>
              <a:t>list.index</a:t>
            </a:r>
            <a:r>
              <a:rPr lang="en-US" altLang="zh-CN" dirty="0" smtClean="0"/>
              <a:t>( )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[1, 2, 2].index(2)</a:t>
            </a:r>
          </a:p>
          <a:p>
            <a:r>
              <a:rPr lang="zh-CN" altLang="en-US" dirty="0" smtClean="0"/>
              <a:t>线性查找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最坏运行时间：</a:t>
            </a:r>
            <a:r>
              <a:rPr lang="en-US" altLang="zh-CN" dirty="0" smtClean="0"/>
              <a:t> k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n + k</a:t>
            </a:r>
            <a:r>
              <a:rPr lang="en-US" altLang="zh-CN" baseline="-25000" dirty="0" smtClean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56" y="2204864"/>
            <a:ext cx="6883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024betty_wave">
  <a:themeElements>
    <a:clrScheme name="024betty_wave 3">
      <a:dk1>
        <a:srgbClr val="000000"/>
      </a:dk1>
      <a:lt1>
        <a:srgbClr val="FFFFFF"/>
      </a:lt1>
      <a:dk2>
        <a:srgbClr val="003468"/>
      </a:dk2>
      <a:lt2>
        <a:srgbClr val="969696"/>
      </a:lt2>
      <a:accent1>
        <a:srgbClr val="99CC00"/>
      </a:accent1>
      <a:accent2>
        <a:srgbClr val="6699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5C8AE7"/>
      </a:accent6>
      <a:hlink>
        <a:srgbClr val="99CCFF"/>
      </a:hlink>
      <a:folHlink>
        <a:srgbClr val="CCFFFF"/>
      </a:folHlink>
    </a:clrScheme>
    <a:fontScheme name="024betty_wav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chemeClr val="accent1"/>
          </a:solidFill>
        </a:ln>
      </a:spPr>
      <a:bodyPr wrap="square">
        <a:spAutoFit/>
      </a:bodyPr>
      <a:lstStyle>
        <a:defPPr>
          <a:spcAft>
            <a:spcPts val="0"/>
          </a:spcAft>
          <a:defRPr kern="0">
            <a:solidFill>
              <a:srgbClr val="000000"/>
            </a:solidFill>
            <a:latin typeface="Courier New"/>
            <a:ea typeface="宋体"/>
            <a:cs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024betty_wave 1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FF99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2D597A"/>
        </a:accent6>
        <a:hlink>
          <a:srgbClr val="66CAE2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33CC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2D2D8A"/>
        </a:accent6>
        <a:hlink>
          <a:srgbClr val="9999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3">
        <a:dk1>
          <a:srgbClr val="000000"/>
        </a:dk1>
        <a:lt1>
          <a:srgbClr val="FFFFFF"/>
        </a:lt1>
        <a:dk2>
          <a:srgbClr val="003468"/>
        </a:dk2>
        <a:lt2>
          <a:srgbClr val="969696"/>
        </a:lt2>
        <a:accent1>
          <a:srgbClr val="99CC00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5C8AE7"/>
        </a:accent6>
        <a:hlink>
          <a:srgbClr val="99CCFF"/>
        </a:hlink>
        <a:folHlink>
          <a:srgbClr val="CC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4betty_wave 4">
        <a:dk1>
          <a:srgbClr val="000000"/>
        </a:dk1>
        <a:lt1>
          <a:srgbClr val="FFFFFF"/>
        </a:lt1>
        <a:dk2>
          <a:srgbClr val="003060"/>
        </a:dk2>
        <a:lt2>
          <a:srgbClr val="969696"/>
        </a:lt2>
        <a:accent1>
          <a:srgbClr val="CCCC00"/>
        </a:accent1>
        <a:accent2>
          <a:srgbClr val="336387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597A"/>
        </a:accent6>
        <a:hlink>
          <a:srgbClr val="66CAE2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024betty_wave</Template>
  <TotalTime>4182</TotalTime>
  <Words>1222</Words>
  <Application>Microsoft Office PowerPoint</Application>
  <PresentationFormat>On-screen Show (4:3)</PresentationFormat>
  <Paragraphs>231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024betty_wave</vt:lpstr>
      <vt:lpstr>列表</vt:lpstr>
      <vt:lpstr>一个例子</vt:lpstr>
      <vt:lpstr>列表（List）</vt:lpstr>
      <vt:lpstr>列表与字符串</vt:lpstr>
      <vt:lpstr>列表的方法</vt:lpstr>
      <vt:lpstr>回到第一个例子</vt:lpstr>
      <vt:lpstr>列表作函数参数</vt:lpstr>
      <vt:lpstr>示例：左移元素</vt:lpstr>
      <vt:lpstr>示例：查找</vt:lpstr>
      <vt:lpstr>时间复杂度</vt:lpstr>
      <vt:lpstr>时间复杂度</vt:lpstr>
      <vt:lpstr>函数的增长率</vt:lpstr>
      <vt:lpstr>二分查找</vt:lpstr>
      <vt:lpstr>二分查找示例</vt:lpstr>
      <vt:lpstr>二分查找示例</vt:lpstr>
      <vt:lpstr>二分查找示例</vt:lpstr>
      <vt:lpstr>二分查找实现</vt:lpstr>
      <vt:lpstr>排序（Sort）</vt:lpstr>
      <vt:lpstr>选择排序（版本1）</vt:lpstr>
      <vt:lpstr>选择排序（版本2）</vt:lpstr>
      <vt:lpstr>选择排序的时间复杂度</vt:lpstr>
      <vt:lpstr>冒泡排序</vt:lpstr>
      <vt:lpstr>冒泡排序</vt:lpstr>
      <vt:lpstr>内建排序函数</vt:lpstr>
      <vt:lpstr>嵌套列表</vt:lpstr>
      <vt:lpstr>嵌套列表示例</vt:lpstr>
      <vt:lpstr>列表解析或推导（List Comprehension）</vt:lpstr>
      <vt:lpstr>嵌套列表示例</vt:lpstr>
      <vt:lpstr>lambda 函数</vt:lpstr>
    </vt:vector>
  </TitlesOfParts>
  <Company>www.hit.edu.cn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程序设计的基础知识</dc:title>
  <dc:creator>哈尔滨工业大学</dc:creator>
  <cp:lastModifiedBy>dell</cp:lastModifiedBy>
  <cp:revision>469</cp:revision>
  <dcterms:created xsi:type="dcterms:W3CDTF">2013-03-18T05:12:46Z</dcterms:created>
  <dcterms:modified xsi:type="dcterms:W3CDTF">2014-11-17T04:36:09Z</dcterms:modified>
</cp:coreProperties>
</file>