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7"/>
  </p:notesMasterIdLst>
  <p:handoutMasterIdLst>
    <p:handoutMasterId r:id="rId18"/>
  </p:handoutMasterIdLst>
  <p:sldIdLst>
    <p:sldId id="283" r:id="rId2"/>
    <p:sldId id="299" r:id="rId3"/>
    <p:sldId id="300" r:id="rId4"/>
    <p:sldId id="301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6" r:id="rId15"/>
    <p:sldId id="29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2" autoAdjust="0"/>
    <p:restoredTop sz="88212" autoAdjust="0"/>
  </p:normalViewPr>
  <p:slideViewPr>
    <p:cSldViewPr snapToObjects="1">
      <p:cViewPr varScale="1">
        <p:scale>
          <a:sx n="48" d="100"/>
          <a:sy n="48" d="100"/>
        </p:scale>
        <p:origin x="-96" y="-318"/>
      </p:cViewPr>
      <p:guideLst>
        <p:guide orient="horz" pos="73"/>
        <p:guide orient="horz" pos="1207"/>
        <p:guide pos="14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C53E-2AD8-4B40-B3AB-6944AB826B8A}" type="datetimeFigureOut">
              <a:rPr lang="zh-CN" altLang="en-US" smtClean="0"/>
              <a:t>2014-11-19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CA9C-604E-4D9E-BA91-97D21F336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1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元组与</a:t>
            </a:r>
            <a:r>
              <a:rPr lang="en-US" dirty="0" err="1" smtClean="0"/>
              <a:t>字典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4797152"/>
            <a:ext cx="5263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车万翔</a:t>
            </a:r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哈尔滨工业大学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示例：翻转字典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生成一个新字典，其键为原字典的值，值为元字典的键</a:t>
            </a:r>
            <a:endParaRPr lang="en-US" altLang="zh-CN" dirty="0" smtClean="0"/>
          </a:p>
          <a:p>
            <a:pPr lvl="1"/>
            <a:r>
              <a:rPr lang="en-US" dirty="0" smtClean="0"/>
              <a:t>同一个值，可能对应多个键，需要用列表存储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08920"/>
            <a:ext cx="6749394" cy="32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集合（Set</a:t>
            </a:r>
            <a:r>
              <a:rPr 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TW" altLang="en-US" dirty="0"/>
              <a:t>无序不重复</a:t>
            </a:r>
            <a:r>
              <a:rPr lang="zh-TW" altLang="en-US" dirty="0" smtClean="0"/>
              <a:t>元素（</a:t>
            </a:r>
            <a:r>
              <a:rPr lang="zh-CN" altLang="en-US" dirty="0" smtClean="0"/>
              <a:t>键</a:t>
            </a:r>
            <a:r>
              <a:rPr lang="zh-TW" altLang="en-US" dirty="0" smtClean="0"/>
              <a:t>）集</a:t>
            </a:r>
            <a:endParaRPr lang="en-US" altLang="zh-TW" dirty="0"/>
          </a:p>
          <a:p>
            <a:pPr lvl="1"/>
            <a:r>
              <a:rPr lang="zh-CN" altLang="en-US" dirty="0" smtClean="0"/>
              <a:t>和字典类似，但是无“值”</a:t>
            </a:r>
            <a:endParaRPr lang="en-US" altLang="zh-TW" dirty="0" smtClean="0"/>
          </a:p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set()</a:t>
            </a:r>
          </a:p>
          <a:p>
            <a:r>
              <a:rPr lang="zh-CN" altLang="en-US" dirty="0" smtClean="0"/>
              <a:t>添加和删除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x.add</a:t>
            </a:r>
            <a:r>
              <a:rPr lang="en-US" altLang="zh-CN" dirty="0" smtClean="0"/>
              <a:t>('body')</a:t>
            </a:r>
          </a:p>
          <a:p>
            <a:pPr lvl="1"/>
            <a:r>
              <a:rPr lang="en-US" dirty="0" err="1" smtClean="0"/>
              <a:t>x.remove</a:t>
            </a:r>
            <a:r>
              <a:rPr lang="en-US" dirty="0" smtClean="0"/>
              <a:t>('body')</a:t>
            </a:r>
          </a:p>
          <a:p>
            <a:r>
              <a:rPr lang="zh-CN" altLang="en-US" dirty="0" smtClean="0"/>
              <a:t>集合的运算符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21047"/>
              </p:ext>
            </p:extLst>
          </p:nvPr>
        </p:nvGraphicFramePr>
        <p:xfrm>
          <a:off x="4355976" y="3717032"/>
          <a:ext cx="35283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运算符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差集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&amp;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交集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|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并集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!=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不等于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==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等于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in</a:t>
                      </a:r>
                      <a:endParaRPr lang="en-US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成员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for</a:t>
                      </a:r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 key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in</a:t>
                      </a:r>
                      <a:r>
                        <a:rPr lang="en-US" dirty="0" smtClean="0">
                          <a:latin typeface="微软雅黑"/>
                          <a:ea typeface="微软雅黑"/>
                          <a:cs typeface="微软雅黑"/>
                        </a:rPr>
                        <a:t> set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枚举</a:t>
                      </a:r>
                      <a:endParaRPr 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0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示例：中文分词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我爱北京天安门。</a:t>
            </a:r>
            <a:r>
              <a:rPr lang="zh-TW" altLang="en-US" dirty="0" smtClean="0">
                <a:sym typeface="Wingdings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/>
              <a:t>我</a:t>
            </a:r>
            <a:r>
              <a:rPr lang="en-US" altLang="zh-TW" dirty="0" smtClean="0"/>
              <a:t>/</a:t>
            </a:r>
            <a:r>
              <a:rPr lang="zh-TW" altLang="en-US" dirty="0" smtClean="0"/>
              <a:t>爱</a:t>
            </a:r>
            <a:r>
              <a:rPr lang="en-US" altLang="zh-TW" dirty="0" smtClean="0"/>
              <a:t>/</a:t>
            </a:r>
            <a:r>
              <a:rPr lang="zh-TW" altLang="en-US" dirty="0" smtClean="0"/>
              <a:t>北京</a:t>
            </a:r>
            <a:r>
              <a:rPr lang="en-US" altLang="zh-TW" dirty="0" smtClean="0"/>
              <a:t>/</a:t>
            </a:r>
            <a:r>
              <a:rPr lang="zh-TW" altLang="en-US" dirty="0" smtClean="0"/>
              <a:t>天安门</a:t>
            </a:r>
            <a:r>
              <a:rPr lang="en-US" altLang="zh-TW" dirty="0" smtClean="0"/>
              <a:t>/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算法：正向最大匹配</a:t>
            </a:r>
            <a:endParaRPr lang="en-US" altLang="zh-TW" dirty="0" smtClean="0"/>
          </a:p>
          <a:p>
            <a:pPr lvl="1"/>
            <a:r>
              <a:rPr lang="zh-CN" altLang="en-US" dirty="0" smtClean="0"/>
              <a:t>从左到右取尽可能长的词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如：研究生命的起源 </a:t>
            </a:r>
            <a:r>
              <a:rPr lang="zh-CN" altLang="en-US" dirty="0" smtClean="0">
                <a:sym typeface="Wingdings"/>
              </a:rPr>
              <a:t></a:t>
            </a:r>
            <a:r>
              <a:rPr lang="zh-CN" altLang="en-US" dirty="0" smtClean="0"/>
              <a:t>研究生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命</a:t>
            </a:r>
            <a:r>
              <a:rPr lang="en-US" altLang="zh-CN" dirty="0" smtClean="0"/>
              <a:t>/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起源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“</a:t>
            </a:r>
            <a:r>
              <a:rPr lang="zh-CN" altLang="en-US" dirty="0" smtClean="0"/>
              <a:t>研究生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是词，且比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研究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更长</a:t>
            </a:r>
            <a:endParaRPr lang="en-US" altLang="zh-CN" dirty="0" smtClean="0"/>
          </a:p>
          <a:p>
            <a:r>
              <a:rPr lang="zh-CN" altLang="en-US" dirty="0" smtClean="0"/>
              <a:t>加载词典：</a:t>
            </a:r>
            <a:r>
              <a:rPr lang="en-US" altLang="zh-CN" dirty="0" err="1" smtClean="0"/>
              <a:t>lexicon.dic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077072"/>
            <a:ext cx="5567925" cy="246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7171"/>
          <a:stretch/>
        </p:blipFill>
        <p:spPr>
          <a:xfrm>
            <a:off x="950884" y="4077072"/>
            <a:ext cx="2107320" cy="24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示例：中文分词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正向最大匹配分词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11" y="2005264"/>
            <a:ext cx="6393969" cy="3212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1" y="5301208"/>
            <a:ext cx="6826017" cy="9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数据结构</a:t>
            </a:r>
            <a:r>
              <a:rPr lang="zh-CN" altLang="en-US" dirty="0" smtClean="0"/>
              <a:t>对比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591560"/>
              </p:ext>
            </p:extLst>
          </p:nvPr>
        </p:nvGraphicFramePr>
        <p:xfrm>
          <a:off x="683568" y="1916832"/>
          <a:ext cx="802567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880"/>
                <a:gridCol w="1080016"/>
                <a:gridCol w="822692"/>
                <a:gridCol w="982980"/>
                <a:gridCol w="1145054"/>
                <a:gridCol w="1145054"/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string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list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tuple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set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dict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Mutable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Sequential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Sortable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微软雅黑"/>
                          <a:ea typeface="微软雅黑"/>
                          <a:cs typeface="微软雅黑"/>
                        </a:rPr>
                        <a:t>Slicable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Index/key type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Item/value type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Search complexity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0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数据结构</a:t>
            </a:r>
            <a:r>
              <a:rPr lang="zh-CN" altLang="en-US" dirty="0" smtClean="0"/>
              <a:t>对比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082789"/>
              </p:ext>
            </p:extLst>
          </p:nvPr>
        </p:nvGraphicFramePr>
        <p:xfrm>
          <a:off x="683568" y="1916832"/>
          <a:ext cx="802567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880"/>
                <a:gridCol w="1080016"/>
                <a:gridCol w="822692"/>
                <a:gridCol w="982980"/>
                <a:gridCol w="1145054"/>
                <a:gridCol w="1145054"/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string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list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tuple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set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dict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Mutable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 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Sequential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Sortable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微软雅黑"/>
                          <a:ea typeface="微软雅黑"/>
                          <a:cs typeface="微软雅黑"/>
                        </a:rPr>
                        <a:t>Slicable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Yes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Index/key type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Int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Int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Int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Immut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微软雅黑"/>
                          <a:ea typeface="微软雅黑"/>
                          <a:cs typeface="微软雅黑"/>
                        </a:rPr>
                        <a:t>Immut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Item/value type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Char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Any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Any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No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Any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微软雅黑"/>
                          <a:ea typeface="微软雅黑"/>
                          <a:cs typeface="微软雅黑"/>
                        </a:rPr>
                        <a:t>Search complexity</a:t>
                      </a:r>
                      <a:endParaRPr lang="en-US" sz="24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O(n)</a:t>
                      </a:r>
                      <a:endParaRPr lang="en-US" sz="2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微软雅黑"/>
                          <a:ea typeface="微软雅黑"/>
                          <a:cs typeface="微软雅黑"/>
                        </a:rPr>
                        <a:t>O(1)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什么是元组（Tuple</a:t>
            </a:r>
            <a:r>
              <a:rPr lang="en-US" dirty="0" smtClean="0"/>
              <a:t>）？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元组即</a:t>
            </a:r>
            <a:r>
              <a:rPr lang="zh-CN" altLang="en-US" dirty="0" smtClean="0">
                <a:solidFill>
                  <a:srgbClr val="FF0000"/>
                </a:solidFill>
              </a:rPr>
              <a:t>不可变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除了可改变列表内容的方法外，其它方法均适用于元组</a:t>
            </a:r>
            <a:endParaRPr lang="en-US" altLang="zh-CN" dirty="0" smtClean="0"/>
          </a:p>
          <a:p>
            <a:pPr lvl="1"/>
            <a:r>
              <a:rPr lang="en-US" dirty="0" smtClean="0"/>
              <a:t>因此，</a:t>
            </a:r>
            <a:r>
              <a:rPr lang="zh-CN" altLang="en-US" dirty="0" smtClean="0"/>
              <a:t>索引、切片、</a:t>
            </a:r>
            <a:r>
              <a:rPr lang="en-US" altLang="zh-CN" dirty="0" err="1" smtClean="0">
                <a:solidFill>
                  <a:srgbClr val="3366FF"/>
                </a:solidFill>
              </a:rPr>
              <a:t>len</a:t>
            </a:r>
            <a:r>
              <a:rPr lang="en-US" altLang="zh-CN" dirty="0"/>
              <a:t>( 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等均可用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但是，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</a:t>
            </a:r>
            <a:r>
              <a:rPr lang="zh-CN" altLang="en-US" dirty="0" smtClean="0"/>
              <a:t>等不可用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 , （</a:t>
            </a:r>
            <a:r>
              <a:rPr lang="zh-CN" altLang="en-US" dirty="0" smtClean="0"/>
              <a:t>可以加</a:t>
            </a:r>
            <a:r>
              <a:rPr lang="en-US" altLang="zh-CN" dirty="0" smtClean="0"/>
              <a:t> ( )</a:t>
            </a:r>
            <a:r>
              <a:rPr lang="zh-CN" altLang="en-US" dirty="0" smtClean="0"/>
              <a:t>）创建元组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为什么需要元组？</a:t>
            </a:r>
          </a:p>
          <a:p>
            <a:pPr lvl="1"/>
            <a:r>
              <a:rPr lang="zh-CN" altLang="en-US" dirty="0" smtClean="0"/>
              <a:t>保证列表内容不被修改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692360"/>
            <a:ext cx="4940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元组赋值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交换两个值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如切分一个邮件地址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1511300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84984"/>
            <a:ext cx="19558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85" y="4365104"/>
            <a:ext cx="7264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0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函数和元组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2304"/>
            <a:ext cx="8458200" cy="4953000"/>
          </a:xfrm>
        </p:spPr>
        <p:txBody>
          <a:bodyPr/>
          <a:lstStyle/>
          <a:p>
            <a:r>
              <a:rPr lang="zh-CN" altLang="en-US" dirty="0" smtClean="0"/>
              <a:t>函数只能有一个返回值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但是该值可以是一组值，如返回一个元组</a:t>
            </a:r>
            <a:endParaRPr lang="en-US" altLang="zh-CN" dirty="0" smtClean="0"/>
          </a:p>
          <a:p>
            <a:r>
              <a:rPr lang="zh-CN" altLang="en-US" dirty="0" smtClean="0"/>
              <a:t>如同时返回列表中的最大和最小值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3822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什么是字典（Dictionary</a:t>
            </a:r>
            <a:r>
              <a:rPr lang="en-US" dirty="0" smtClean="0"/>
              <a:t>）？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一系列“键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</a:t>
            </a:r>
            <a:r>
              <a:rPr lang="en-US" altLang="zh-CN" dirty="0" smtClean="0"/>
              <a:t>（key-value</a:t>
            </a:r>
            <a:r>
              <a:rPr lang="zh-CN" altLang="en-US" dirty="0" smtClean="0"/>
              <a:t>）”对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键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查找对应的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值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类似纸质字典，通过单词索引表找到其相应的定义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C++: 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Java: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r>
              <a:rPr lang="zh-CN" altLang="en-US" dirty="0" smtClean="0"/>
              <a:t>例如：电话本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69749"/>
              </p:ext>
            </p:extLst>
          </p:nvPr>
        </p:nvGraphicFramePr>
        <p:xfrm>
          <a:off x="1691680" y="3789040"/>
          <a:ext cx="547260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854"/>
                <a:gridCol w="293175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姓名（键）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电话号码（值）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John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86411234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Bob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86419453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Mike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86412387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……</a:t>
                      </a:r>
                      <a:endParaRPr lang="en-US" sz="2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微软雅黑"/>
                          <a:ea typeface="微软雅黑"/>
                          <a:cs typeface="微软雅黑"/>
                        </a:rPr>
                        <a:t>……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8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字典的使用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创建字典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>
                <a:solidFill>
                  <a:srgbClr val="FF0000"/>
                </a:solidFill>
              </a:rPr>
              <a:t>{ }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创建字典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 : </a:t>
            </a:r>
            <a:r>
              <a:rPr lang="en-US" altLang="en-US" dirty="0" smtClean="0"/>
              <a:t>指明</a:t>
            </a:r>
            <a:r>
              <a:rPr lang="en-US" altLang="en-US" dirty="0"/>
              <a:t> </a:t>
            </a:r>
            <a:r>
              <a:rPr lang="en-US" altLang="en-US" dirty="0" err="1" smtClean="0"/>
              <a:t>键:值</a:t>
            </a:r>
            <a:r>
              <a:rPr lang="en-US" altLang="en-US" dirty="0" smtClean="0"/>
              <a:t> 对</a:t>
            </a:r>
          </a:p>
          <a:p>
            <a:pPr lvl="2"/>
            <a:r>
              <a:rPr lang="en-US" altLang="zh-CN" sz="1800" dirty="0"/>
              <a:t> </a:t>
            </a:r>
            <a:r>
              <a:rPr lang="en-US" altLang="zh-CN" sz="1800" dirty="0" err="1"/>
              <a:t>my_dict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</a:t>
            </a:r>
            <a:r>
              <a:rPr lang="en-US" altLang="zh-CN" sz="1800" dirty="0"/>
              <a:t> {'John': 86411234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'</a:t>
            </a:r>
            <a:r>
              <a:rPr lang="en-US" altLang="zh-CN" sz="1800" dirty="0"/>
              <a:t>Bob': 86419453,'Mike'</a:t>
            </a:r>
            <a:r>
              <a:rPr lang="en-US" altLang="zh-CN" sz="1800" dirty="0" smtClean="0"/>
              <a:t>: 86412387}</a:t>
            </a:r>
          </a:p>
          <a:p>
            <a:pPr lvl="1"/>
            <a:r>
              <a:rPr lang="zh-CN" altLang="en-US" dirty="0"/>
              <a:t>键必须是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 smtClean="0"/>
              <a:t>的且不重复，</a:t>
            </a:r>
            <a:r>
              <a:rPr lang="zh-CN" altLang="en-US" dirty="0"/>
              <a:t>值可以是</a:t>
            </a:r>
            <a:r>
              <a:rPr lang="zh-CN" altLang="en-US" dirty="0">
                <a:solidFill>
                  <a:srgbClr val="FF0000"/>
                </a:solidFill>
              </a:rPr>
              <a:t>任意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 smtClean="0"/>
              <a:t>访问字典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>
                <a:solidFill>
                  <a:srgbClr val="FF0000"/>
                </a:solidFill>
              </a:rPr>
              <a:t>[ ] </a:t>
            </a:r>
            <a:r>
              <a:rPr lang="zh-CN" altLang="en-US" dirty="0" smtClean="0"/>
              <a:t>运算符，键作为索引</a:t>
            </a:r>
            <a:endParaRPr lang="en-US" altLang="zh-CN" dirty="0" smtClean="0"/>
          </a:p>
          <a:p>
            <a:pPr lvl="2"/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 </a:t>
            </a:r>
            <a:r>
              <a:rPr lang="en-US" dirty="0" err="1"/>
              <a:t>my_dict</a:t>
            </a:r>
            <a:r>
              <a:rPr lang="en-US" dirty="0"/>
              <a:t>['Bob']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  </a:t>
            </a:r>
            <a:r>
              <a:rPr lang="en-US" dirty="0" err="1"/>
              <a:t>my_dict</a:t>
            </a:r>
            <a:r>
              <a:rPr lang="en-US" dirty="0"/>
              <a:t>['Tom'] </a:t>
            </a:r>
            <a:r>
              <a:rPr lang="en-US" dirty="0">
                <a:solidFill>
                  <a:srgbClr val="008000"/>
                </a:solidFill>
              </a:rPr>
              <a:t>#WRONG</a:t>
            </a:r>
            <a:r>
              <a:rPr lang="en-US" dirty="0" smtClean="0">
                <a:solidFill>
                  <a:srgbClr val="008000"/>
                </a:solidFill>
              </a:rPr>
              <a:t>!</a:t>
            </a:r>
          </a:p>
          <a:p>
            <a:pPr lvl="2"/>
            <a:r>
              <a:rPr lang="zh-CN" altLang="en-US" dirty="0" smtClean="0"/>
              <a:t>增加一个新的对</a:t>
            </a:r>
            <a:endParaRPr lang="en-US" altLang="zh-CN" dirty="0" smtClean="0"/>
          </a:p>
          <a:p>
            <a:pPr lvl="3"/>
            <a:r>
              <a:rPr lang="en-US" dirty="0" err="1"/>
              <a:t>my_dict</a:t>
            </a:r>
            <a:r>
              <a:rPr lang="en-US" dirty="0"/>
              <a:t>['Tom'</a:t>
            </a:r>
            <a:r>
              <a:rPr lang="en-US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86417639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3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字典运算符和方法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366FF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my_dict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字典中键-值对的数量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my_dict</a:t>
            </a:r>
            <a:endParaRPr lang="en-US" dirty="0" smtClean="0"/>
          </a:p>
          <a:p>
            <a:pPr lvl="1"/>
            <a:r>
              <a:rPr lang="en-US" dirty="0" smtClean="0"/>
              <a:t>快速判断 key 是否为字典中的键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O(1)</a:t>
            </a:r>
            <a:endParaRPr lang="en-US" dirty="0" smtClean="0"/>
          </a:p>
          <a:p>
            <a:pPr lvl="1"/>
            <a:r>
              <a:rPr lang="en-US" dirty="0" smtClean="0"/>
              <a:t>等价于 </a:t>
            </a:r>
            <a:r>
              <a:rPr lang="en-US" dirty="0" err="1" smtClean="0"/>
              <a:t>my_dict.has_key</a:t>
            </a:r>
            <a:r>
              <a:rPr lang="en-US" dirty="0" smtClean="0"/>
              <a:t>(key)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key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my_dict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枚举字典中的键，注：键是无序的</a:t>
            </a:r>
          </a:p>
          <a:p>
            <a:r>
              <a:rPr lang="en-US" dirty="0" smtClean="0"/>
              <a:t>更多的方法</a:t>
            </a:r>
          </a:p>
          <a:p>
            <a:pPr lvl="1"/>
            <a:r>
              <a:rPr lang="en-US" dirty="0" err="1" smtClean="0"/>
              <a:t>my_dict.items</a:t>
            </a:r>
            <a:r>
              <a:rPr lang="en-US" dirty="0" smtClean="0"/>
              <a:t>() – </a:t>
            </a:r>
            <a:r>
              <a:rPr lang="en-US" dirty="0" err="1" smtClean="0"/>
              <a:t>全部的键-值对</a:t>
            </a:r>
            <a:endParaRPr lang="en-US" dirty="0" smtClean="0"/>
          </a:p>
          <a:p>
            <a:pPr lvl="1"/>
            <a:r>
              <a:rPr lang="en-US" dirty="0" err="1" smtClean="0"/>
              <a:t>my_dict.keys</a:t>
            </a:r>
            <a:r>
              <a:rPr lang="en-US" dirty="0" smtClean="0"/>
              <a:t>() – 全部的键</a:t>
            </a:r>
          </a:p>
          <a:p>
            <a:pPr lvl="1"/>
            <a:r>
              <a:rPr lang="en-US" dirty="0" err="1" smtClean="0"/>
              <a:t>my_dict.values</a:t>
            </a:r>
            <a:r>
              <a:rPr lang="en-US" dirty="0" smtClean="0"/>
              <a:t>() – 全部的值</a:t>
            </a:r>
          </a:p>
          <a:p>
            <a:pPr lvl="1"/>
            <a:r>
              <a:rPr lang="en-US" dirty="0" err="1" smtClean="0"/>
              <a:t>my_dict.clear</a:t>
            </a:r>
            <a:r>
              <a:rPr lang="en-US" dirty="0" smtClean="0"/>
              <a:t>() – 清空字典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示例：字母计数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863408" cy="4953000"/>
          </a:xfrm>
        </p:spPr>
        <p:txBody>
          <a:bodyPr/>
          <a:lstStyle/>
          <a:p>
            <a:r>
              <a:rPr lang="zh-CN" altLang="en-US" sz="2400" dirty="0" smtClean="0"/>
              <a:t>读取一个字符串，计算每个字母出现的个数</a:t>
            </a:r>
            <a:endParaRPr lang="en-US" altLang="zh-CN" sz="2400" dirty="0" smtClean="0"/>
          </a:p>
          <a:p>
            <a:r>
              <a:rPr lang="zh-CN" altLang="en-US" sz="2400" dirty="0" smtClean="0"/>
              <a:t>方案一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生成 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 个变量，代表每个字母出现的个数</a:t>
            </a:r>
            <a:endParaRPr lang="en-US" altLang="zh-CN" sz="2000" dirty="0" smtClean="0"/>
          </a:p>
          <a:p>
            <a:r>
              <a:rPr lang="zh-CN" altLang="en-US" sz="2400" dirty="0" smtClean="0"/>
              <a:t>方案二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生成具有 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 个元素的列表，将每个字母转化为相应的索引值，如</a:t>
            </a:r>
            <a:r>
              <a:rPr lang="en-US" altLang="zh-CN" sz="2000" dirty="0" smtClean="0"/>
              <a:t> a </a:t>
            </a:r>
            <a:r>
              <a:rPr lang="en-US" altLang="zh-CN" sz="2000" dirty="0" smtClean="0">
                <a:sym typeface="Wingdings"/>
              </a:rPr>
              <a:t> 0</a:t>
            </a:r>
            <a:r>
              <a:rPr lang="zh-CN" altLang="en-US" sz="2000" dirty="0" smtClean="0">
                <a:sym typeface="Wingdings"/>
              </a:rPr>
              <a:t>，</a:t>
            </a:r>
            <a:r>
              <a:rPr lang="en-US" altLang="zh-CN" sz="2000" dirty="0" smtClean="0">
                <a:sym typeface="Wingdings"/>
              </a:rPr>
              <a:t>b  1</a:t>
            </a:r>
            <a:r>
              <a:rPr lang="en-US" altLang="en-US" sz="2000" dirty="0" smtClean="0">
                <a:sym typeface="Wingdings"/>
              </a:rPr>
              <a:t>，…</a:t>
            </a:r>
            <a:endParaRPr lang="en-US" altLang="zh-CN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zh-CN" altLang="en-US" sz="2400" dirty="0" smtClean="0"/>
              <a:t>方案三</a:t>
            </a:r>
            <a:endParaRPr lang="en-US" altLang="zh-CN" sz="2400" dirty="0" smtClean="0"/>
          </a:p>
          <a:p>
            <a:pPr lvl="1"/>
            <a:r>
              <a:rPr lang="en-US" sz="2000" dirty="0" smtClean="0"/>
              <a:t>生成一个字典，字母</a:t>
            </a:r>
            <a:r>
              <a:rPr lang="zh-CN" altLang="en-US" sz="2000" dirty="0" smtClean="0"/>
              <a:t>做</a:t>
            </a:r>
            <a:r>
              <a:rPr lang="en-US" sz="2000" dirty="0" smtClean="0"/>
              <a:t>键</a:t>
            </a:r>
            <a:r>
              <a:rPr lang="zh-CN" altLang="en-US" sz="2000" dirty="0" smtClean="0"/>
              <a:t>，对应出现的次数做值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501009"/>
            <a:ext cx="4392488" cy="902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085184"/>
            <a:ext cx="3182392" cy="16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示例：单词计数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读取小说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emma.txt</a:t>
            </a:r>
            <a:r>
              <a:rPr lang="en-US" altLang="zh-CN" dirty="0" smtClean="0"/>
              <a:t>"，</a:t>
            </a:r>
            <a:r>
              <a:rPr lang="zh-CN" altLang="en-US" dirty="0" smtClean="0"/>
              <a:t>打印前</a:t>
            </a:r>
            <a:r>
              <a:rPr lang="en-US" altLang="zh-CN" dirty="0" smtClean="0"/>
              <a:t> 10 </a:t>
            </a:r>
            <a:r>
              <a:rPr lang="zh-CN" altLang="en-US" dirty="0" smtClean="0"/>
              <a:t>个最常见单词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是否还能直观的将每个单词转化为相应的数字？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32856"/>
            <a:ext cx="6156175" cy="43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chemeClr val="accent1"/>
          </a:solidFill>
        </a:ln>
      </a:spPr>
      <a:bodyPr wrap="square">
        <a:spAutoFit/>
      </a:bodyPr>
      <a:lstStyle>
        <a:defPPr>
          <a:spcAft>
            <a:spcPts val="0"/>
          </a:spcAft>
          <a:defRPr kern="0">
            <a:solidFill>
              <a:srgbClr val="000000"/>
            </a:solidFill>
            <a:latin typeface="Courier New"/>
            <a:ea typeface="宋体"/>
            <a:cs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4169</TotalTime>
  <Words>849</Words>
  <Application>Microsoft Office PowerPoint</Application>
  <PresentationFormat>On-screen Show (4:3)</PresentationFormat>
  <Paragraphs>179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024betty_wave</vt:lpstr>
      <vt:lpstr>元组与字典</vt:lpstr>
      <vt:lpstr>什么是元组（Tuple）？</vt:lpstr>
      <vt:lpstr>元组赋值</vt:lpstr>
      <vt:lpstr>函数和元组</vt:lpstr>
      <vt:lpstr>什么是字典（Dictionary）？</vt:lpstr>
      <vt:lpstr>字典的使用</vt:lpstr>
      <vt:lpstr>字典运算符和方法</vt:lpstr>
      <vt:lpstr>示例：字母计数</vt:lpstr>
      <vt:lpstr>示例：单词计数</vt:lpstr>
      <vt:lpstr>示例：翻转字典</vt:lpstr>
      <vt:lpstr>集合（Set）</vt:lpstr>
      <vt:lpstr>示例：中文分词</vt:lpstr>
      <vt:lpstr>示例：中文分词</vt:lpstr>
      <vt:lpstr>数据结构对比</vt:lpstr>
      <vt:lpstr>数据结构对比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486</cp:revision>
  <dcterms:created xsi:type="dcterms:W3CDTF">2013-03-18T05:12:46Z</dcterms:created>
  <dcterms:modified xsi:type="dcterms:W3CDTF">2014-11-19T15:28:41Z</dcterms:modified>
</cp:coreProperties>
</file>