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6"/>
  </p:notesMasterIdLst>
  <p:handoutMasterIdLst>
    <p:handoutMasterId r:id="rId27"/>
  </p:handoutMasterIdLst>
  <p:sldIdLst>
    <p:sldId id="283" r:id="rId2"/>
    <p:sldId id="284" r:id="rId3"/>
    <p:sldId id="299" r:id="rId4"/>
    <p:sldId id="300" r:id="rId5"/>
    <p:sldId id="301" r:id="rId6"/>
    <p:sldId id="302" r:id="rId7"/>
    <p:sldId id="303" r:id="rId8"/>
    <p:sldId id="304" r:id="rId9"/>
    <p:sldId id="287" r:id="rId10"/>
    <p:sldId id="305" r:id="rId11"/>
    <p:sldId id="285" r:id="rId12"/>
    <p:sldId id="286" r:id="rId13"/>
    <p:sldId id="290" r:id="rId14"/>
    <p:sldId id="291" r:id="rId15"/>
    <p:sldId id="292" r:id="rId16"/>
    <p:sldId id="294" r:id="rId17"/>
    <p:sldId id="295" r:id="rId18"/>
    <p:sldId id="297" r:id="rId19"/>
    <p:sldId id="298" r:id="rId20"/>
    <p:sldId id="296" r:id="rId21"/>
    <p:sldId id="288" r:id="rId22"/>
    <p:sldId id="289" r:id="rId23"/>
    <p:sldId id="306" r:id="rId24"/>
    <p:sldId id="307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5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2" autoAdjust="0"/>
    <p:restoredTop sz="88212" autoAdjust="0"/>
  </p:normalViewPr>
  <p:slideViewPr>
    <p:cSldViewPr snapToObjects="1">
      <p:cViewPr>
        <p:scale>
          <a:sx n="50" d="100"/>
          <a:sy n="50" d="100"/>
        </p:scale>
        <p:origin x="-1788" y="-324"/>
      </p:cViewPr>
      <p:guideLst>
        <p:guide orient="horz" pos="73"/>
        <p:guide orient="horz" pos="1207"/>
        <p:guide pos="14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B6409F1D-0D13-4DEA-8C5D-9BDE9B032B9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4043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6C53E-2AD8-4B40-B3AB-6944AB826B8A}" type="datetimeFigureOut">
              <a:rPr lang="zh-CN" altLang="en-US" smtClean="0"/>
              <a:t>2014-11-25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ACA9C-604E-4D9E-BA91-97D21F336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1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1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二进制读写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EE434-2E6D-40C1-A6DE-8F25A737207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50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EE434-2E6D-40C1-A6DE-8F25A737207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93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文件位置指针，顺序读写，随机读写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EE434-2E6D-40C1-A6DE-8F25A737207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41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41" name="AutoShape 2405"/>
          <p:cNvSpPr>
            <a:spLocks noChangeArrowheads="1"/>
          </p:cNvSpPr>
          <p:nvPr userDrawn="1"/>
        </p:nvSpPr>
        <p:spPr bwMode="gray">
          <a:xfrm>
            <a:off x="0" y="1752600"/>
            <a:ext cx="9144000" cy="2514600"/>
          </a:xfrm>
          <a:prstGeom prst="flowChartDocument">
            <a:avLst/>
          </a:prstGeom>
          <a:ln>
            <a:noFill/>
          </a:ln>
          <a:effectLst>
            <a:glow rad="63500">
              <a:schemeClr val="accent2">
                <a:alpha val="45000"/>
                <a:satMod val="12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932" name="AutoShape 2396"/>
          <p:cNvSpPr>
            <a:spLocks noChangeArrowheads="1"/>
          </p:cNvSpPr>
          <p:nvPr userDrawn="1"/>
        </p:nvSpPr>
        <p:spPr bwMode="gray">
          <a:xfrm>
            <a:off x="306388" y="1752600"/>
            <a:ext cx="9144000" cy="2362200"/>
          </a:xfrm>
          <a:prstGeom prst="flowChartDocument">
            <a:avLst/>
          </a:prstGeom>
          <a:gradFill rotWithShape="0">
            <a:gsLst>
              <a:gs pos="0">
                <a:schemeClr val="accent1">
                  <a:gamma/>
                  <a:shade val="8470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40" name="AutoShape 2404"/>
          <p:cNvSpPr>
            <a:spLocks noChangeArrowheads="1"/>
          </p:cNvSpPr>
          <p:nvPr userDrawn="1"/>
        </p:nvSpPr>
        <p:spPr bwMode="gray">
          <a:xfrm>
            <a:off x="0" y="304800"/>
            <a:ext cx="9144000" cy="2209800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1" name="AutoShape 2395"/>
          <p:cNvSpPr>
            <a:spLocks noChangeArrowheads="1"/>
          </p:cNvSpPr>
          <p:nvPr userDrawn="1"/>
        </p:nvSpPr>
        <p:spPr bwMode="gray">
          <a:xfrm>
            <a:off x="0" y="0"/>
            <a:ext cx="9144000" cy="2057400"/>
          </a:xfrm>
          <a:prstGeom prst="flowChartDocument">
            <a:avLst/>
          </a:prstGeom>
          <a:gradFill rotWithShape="0">
            <a:gsLst>
              <a:gs pos="0">
                <a:schemeClr val="accent2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0" name="Oval 2394"/>
          <p:cNvSpPr>
            <a:spLocks noChangeArrowheads="1"/>
          </p:cNvSpPr>
          <p:nvPr userDrawn="1"/>
        </p:nvSpPr>
        <p:spPr bwMode="gray">
          <a:xfrm>
            <a:off x="722313" y="1752600"/>
            <a:ext cx="552450" cy="5080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4" name="Oval 2398"/>
          <p:cNvSpPr>
            <a:spLocks noChangeArrowheads="1"/>
          </p:cNvSpPr>
          <p:nvPr userDrawn="1"/>
        </p:nvSpPr>
        <p:spPr bwMode="gray">
          <a:xfrm>
            <a:off x="2971800" y="1773238"/>
            <a:ext cx="230188" cy="207963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5" name="Oval 2399"/>
          <p:cNvSpPr>
            <a:spLocks noChangeArrowheads="1"/>
          </p:cNvSpPr>
          <p:nvPr userDrawn="1"/>
        </p:nvSpPr>
        <p:spPr bwMode="gray">
          <a:xfrm>
            <a:off x="2247900" y="2271713"/>
            <a:ext cx="538163" cy="4953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48" name="Rectangle 536"/>
          <p:cNvSpPr>
            <a:spLocks noGrp="1" noChangeArrowheads="1"/>
          </p:cNvSpPr>
          <p:nvPr userDrawn="1">
            <p:ph type="ctrTitle" sz="quarter"/>
          </p:nvPr>
        </p:nvSpPr>
        <p:spPr bwMode="black">
          <a:xfrm>
            <a:off x="0" y="2533650"/>
            <a:ext cx="8723313" cy="1123950"/>
          </a:xfrm>
        </p:spPr>
        <p:txBody>
          <a:bodyPr/>
          <a:lstStyle>
            <a:lvl1pPr algn="r">
              <a:defRPr sz="4800">
                <a:solidFill>
                  <a:schemeClr val="bg1"/>
                </a:solidFill>
                <a:ea typeface="굴림" pitchFamily="50" charset="-127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ko-KR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879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675" y="127686"/>
            <a:ext cx="777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81000" y="1143000"/>
            <a:ext cx="8458200" cy="4953000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113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675" y="127686"/>
            <a:ext cx="777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143000"/>
            <a:ext cx="8458200" cy="49530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50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65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562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67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14498"/>
            <a:ext cx="8229600" cy="63832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9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15329"/>
            <a:ext cx="7444736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7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04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306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2FF326-40AB-4419-94D7-07F42491831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22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4" name="Rectangle 246"/>
          <p:cNvSpPr>
            <a:spLocks noChangeArrowheads="1"/>
          </p:cNvSpPr>
          <p:nvPr/>
        </p:nvSpPr>
        <p:spPr bwMode="gray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21176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38" name="Rectangle 250"/>
          <p:cNvSpPr>
            <a:spLocks noChangeArrowheads="1"/>
          </p:cNvSpPr>
          <p:nvPr/>
        </p:nvSpPr>
        <p:spPr bwMode="white">
          <a:xfrm>
            <a:off x="0" y="990600"/>
            <a:ext cx="9144000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458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 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ltGray">
          <a:xfrm>
            <a:off x="4572000" y="6477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hlink"/>
                </a:solidFill>
                <a:latin typeface="+mn-lt"/>
                <a:ea typeface="굴림" pitchFamily="50" charset="-127"/>
              </a:defRPr>
            </a:lvl1pPr>
          </a:lstStyle>
          <a:p>
            <a:fld id="{794184EF-69AB-47AC-A6AB-C4E63B0D6B1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683568" y="127686"/>
            <a:ext cx="744473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ko-KR" smtClean="0"/>
          </a:p>
        </p:txBody>
      </p:sp>
      <p:pic>
        <p:nvPicPr>
          <p:cNvPr id="12548" name="Picture 260" descr="http://astroleaks.lamost.org/wp-content/uploads/2012/03/Logo_Python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632464" cy="6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006" y="29531"/>
            <a:ext cx="3042994" cy="80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5060" y="6239053"/>
            <a:ext cx="3816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数据结构</a:t>
            </a:r>
            <a:r>
              <a:rPr lang="zh-CN" altLang="en-US" dirty="0" smtClean="0"/>
              <a:t>与酸反应用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4797152"/>
            <a:ext cx="52635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latin typeface="微软雅黑"/>
                <a:ea typeface="微软雅黑"/>
                <a:cs typeface="微软雅黑"/>
              </a:rPr>
              <a:t>袁永峰</a:t>
            </a:r>
            <a:endParaRPr lang="en-US" altLang="zh-CN" sz="3600" dirty="0" smtClean="0">
              <a:latin typeface="微软雅黑"/>
              <a:ea typeface="微软雅黑"/>
              <a:cs typeface="微软雅黑"/>
            </a:endParaRPr>
          </a:p>
          <a:p>
            <a:pPr algn="ctr"/>
            <a:endParaRPr lang="en-US" altLang="zh-CN" sz="36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哈尔滨工业大学</a:t>
            </a:r>
            <a:endParaRPr lang="zh-CN" altLang="en-US" sz="28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简单算法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二分查找</a:t>
            </a:r>
            <a:endParaRPr lang="en-US" altLang="zh-CN" dirty="0" smtClean="0"/>
          </a:p>
          <a:p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/>
              <a:t>选</a:t>
            </a:r>
            <a:r>
              <a:rPr lang="zh-CN" altLang="en-US" dirty="0" smtClean="0"/>
              <a:t>择</a:t>
            </a:r>
            <a:endParaRPr lang="en-US" altLang="zh-CN" dirty="0" smtClean="0"/>
          </a:p>
          <a:p>
            <a:pPr lvl="1"/>
            <a:r>
              <a:rPr lang="zh-CN" altLang="en-US" dirty="0"/>
              <a:t>冒</a:t>
            </a:r>
            <a:r>
              <a:rPr lang="zh-CN" altLang="en-US" dirty="0" smtClean="0"/>
              <a:t>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43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</a:t>
            </a:r>
            <a:r>
              <a:rPr lang="zh-CN" altLang="en-US" dirty="0" smtClean="0"/>
              <a:t>构与算法的应用</a:t>
            </a:r>
            <a:endParaRPr lang="en-US" dirty="0"/>
          </a:p>
        </p:txBody>
      </p:sp>
      <p:pic>
        <p:nvPicPr>
          <p:cNvPr id="1026" name="Picture 2" descr="http://pica.nipic.com/2008-01-11/200811194557408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482" y="474131"/>
            <a:ext cx="4501518" cy="669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7937" y="2204864"/>
            <a:ext cx="3619128" cy="40954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亲爱的同学们，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今年寒假，我准备去南方自驾游。今闻你学习了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，特请你帮忙。现有中国交通地图一张，请帮我计算任意两个城市之间最短距离。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             么么哒</a:t>
            </a: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70" y="2173933"/>
            <a:ext cx="4391556" cy="36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48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最短路径问题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90964" y="1143000"/>
            <a:ext cx="4553036" cy="5310336"/>
          </a:xfrm>
        </p:spPr>
        <p:txBody>
          <a:bodyPr/>
          <a:lstStyle/>
          <a:p>
            <a:pPr algn="ctr"/>
            <a:r>
              <a:rPr lang="zh-CN" altLang="en-US" sz="2400" dirty="0" smtClean="0"/>
              <a:t>如何将地图用数据来表示？</a:t>
            </a:r>
            <a:endParaRPr lang="en-US" altLang="zh-CN" sz="2400" dirty="0" smtClean="0"/>
          </a:p>
          <a:p>
            <a:r>
              <a:rPr lang="zh-CN" altLang="en-US" sz="2400" dirty="0">
                <a:solidFill>
                  <a:srgbClr val="0070C0"/>
                </a:solidFill>
              </a:rPr>
              <a:t>城</a:t>
            </a:r>
            <a:r>
              <a:rPr lang="zh-CN" altLang="en-US" sz="2400" dirty="0" smtClean="0">
                <a:solidFill>
                  <a:srgbClr val="0070C0"/>
                </a:solidFill>
              </a:rPr>
              <a:t>市位置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两</a:t>
            </a:r>
            <a:r>
              <a:rPr lang="zh-CN" altLang="en-US" sz="2400" dirty="0" smtClean="0">
                <a:solidFill>
                  <a:srgbClr val="0070C0"/>
                </a:solidFill>
              </a:rPr>
              <a:t>个城市之间距离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</a:rPr>
              <a:t>城市之间连通情况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</a:rPr>
              <a:t>最短距离经过的城市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</a:rPr>
              <a:t>可供查询的城市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000" dirty="0" smtClean="0">
                <a:solidFill>
                  <a:srgbClr val="7030A0"/>
                </a:solidFill>
              </a:rPr>
              <a:t>字典 </a:t>
            </a:r>
            <a:r>
              <a:rPr lang="en-US" altLang="zh-CN" sz="2000" dirty="0" smtClean="0">
                <a:solidFill>
                  <a:srgbClr val="7030A0"/>
                </a:solidFill>
              </a:rPr>
              <a:t>{</a:t>
            </a:r>
            <a:r>
              <a:rPr lang="zh-CN" altLang="en-US" sz="2000" dirty="0" smtClean="0">
                <a:solidFill>
                  <a:srgbClr val="7030A0"/>
                </a:solidFill>
              </a:rPr>
              <a:t>哈尔滨：</a:t>
            </a:r>
            <a:r>
              <a:rPr lang="en-US" altLang="zh-CN" sz="2000" dirty="0" smtClean="0">
                <a:solidFill>
                  <a:srgbClr val="7030A0"/>
                </a:solidFill>
              </a:rPr>
              <a:t>100, 98}</a:t>
            </a:r>
          </a:p>
          <a:p>
            <a:r>
              <a:rPr lang="zh-CN" altLang="en-US" sz="2000" dirty="0" smtClean="0">
                <a:solidFill>
                  <a:srgbClr val="7030A0"/>
                </a:solidFill>
              </a:rPr>
              <a:t>元组 </a:t>
            </a:r>
            <a:r>
              <a:rPr lang="en-US" altLang="zh-CN" sz="2000" dirty="0" smtClean="0">
                <a:solidFill>
                  <a:srgbClr val="7030A0"/>
                </a:solidFill>
              </a:rPr>
              <a:t>(</a:t>
            </a:r>
            <a:r>
              <a:rPr lang="zh-CN" altLang="en-US" sz="2000" dirty="0" smtClean="0">
                <a:solidFill>
                  <a:srgbClr val="7030A0"/>
                </a:solidFill>
              </a:rPr>
              <a:t>哈尔滨，长春，</a:t>
            </a:r>
            <a:r>
              <a:rPr lang="en-US" altLang="zh-CN" sz="2000" dirty="0" smtClean="0">
                <a:solidFill>
                  <a:srgbClr val="7030A0"/>
                </a:solidFill>
              </a:rPr>
              <a:t>300</a:t>
            </a:r>
            <a:r>
              <a:rPr lang="zh-CN" altLang="en-US" sz="2000" dirty="0" smtClean="0">
                <a:solidFill>
                  <a:srgbClr val="7030A0"/>
                </a:solidFill>
              </a:rPr>
              <a:t>）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r>
              <a:rPr lang="zh-CN" altLang="en-US" sz="2000" dirty="0">
                <a:solidFill>
                  <a:srgbClr val="7030A0"/>
                </a:solidFill>
              </a:rPr>
              <a:t>字</a:t>
            </a:r>
            <a:r>
              <a:rPr lang="zh-CN" altLang="en-US" sz="2000" dirty="0" smtClean="0">
                <a:solidFill>
                  <a:srgbClr val="7030A0"/>
                </a:solidFill>
              </a:rPr>
              <a:t>典 </a:t>
            </a:r>
            <a:r>
              <a:rPr lang="en-US" altLang="zh-CN" sz="2000" dirty="0" smtClean="0">
                <a:solidFill>
                  <a:srgbClr val="7030A0"/>
                </a:solidFill>
              </a:rPr>
              <a:t>{</a:t>
            </a:r>
            <a:r>
              <a:rPr lang="zh-CN" altLang="en-US" sz="2000" dirty="0" smtClean="0">
                <a:solidFill>
                  <a:srgbClr val="7030A0"/>
                </a:solidFill>
              </a:rPr>
              <a:t>哈尔滨：长春，大庆，</a:t>
            </a:r>
            <a:r>
              <a:rPr lang="en-US" altLang="zh-CN" sz="2000" dirty="0" smtClean="0">
                <a:solidFill>
                  <a:srgbClr val="7030A0"/>
                </a:solidFill>
              </a:rPr>
              <a:t>…}</a:t>
            </a:r>
          </a:p>
          <a:p>
            <a:r>
              <a:rPr lang="zh-CN" altLang="en-US" sz="2000" dirty="0">
                <a:solidFill>
                  <a:srgbClr val="7030A0"/>
                </a:solidFill>
              </a:rPr>
              <a:t>列</a:t>
            </a:r>
            <a:r>
              <a:rPr lang="zh-CN" altLang="en-US" sz="2000" dirty="0" smtClean="0">
                <a:solidFill>
                  <a:srgbClr val="7030A0"/>
                </a:solidFill>
              </a:rPr>
              <a:t>表 </a:t>
            </a:r>
            <a:r>
              <a:rPr lang="en-US" altLang="zh-CN" sz="2000" dirty="0" smtClean="0">
                <a:solidFill>
                  <a:srgbClr val="7030A0"/>
                </a:solidFill>
              </a:rPr>
              <a:t>[</a:t>
            </a:r>
            <a:r>
              <a:rPr lang="zh-CN" altLang="en-US" sz="2000" dirty="0" smtClean="0">
                <a:solidFill>
                  <a:srgbClr val="7030A0"/>
                </a:solidFill>
              </a:rPr>
              <a:t>哈，长，沈，京</a:t>
            </a:r>
            <a:r>
              <a:rPr lang="en-US" altLang="zh-CN" sz="2000" dirty="0" smtClean="0">
                <a:solidFill>
                  <a:srgbClr val="7030A0"/>
                </a:solidFill>
              </a:rPr>
              <a:t>]</a:t>
            </a:r>
          </a:p>
          <a:p>
            <a:r>
              <a:rPr lang="zh-CN" altLang="en-US" sz="2000" dirty="0">
                <a:solidFill>
                  <a:srgbClr val="7030A0"/>
                </a:solidFill>
              </a:rPr>
              <a:t>集</a:t>
            </a:r>
            <a:r>
              <a:rPr lang="zh-CN" altLang="en-US" sz="2000" dirty="0" smtClean="0">
                <a:solidFill>
                  <a:srgbClr val="7030A0"/>
                </a:solidFill>
              </a:rPr>
              <a:t>合 </a:t>
            </a:r>
            <a:r>
              <a:rPr lang="en-US" altLang="zh-CN" sz="2000" dirty="0" smtClean="0">
                <a:solidFill>
                  <a:srgbClr val="7030A0"/>
                </a:solidFill>
              </a:rPr>
              <a:t>set([</a:t>
            </a:r>
            <a:r>
              <a:rPr lang="zh-CN" altLang="en-US" sz="2000" dirty="0" smtClean="0">
                <a:solidFill>
                  <a:srgbClr val="7030A0"/>
                </a:solidFill>
              </a:rPr>
              <a:t>哈</a:t>
            </a:r>
            <a:r>
              <a:rPr lang="zh-CN" altLang="en-US" sz="2000" dirty="0">
                <a:solidFill>
                  <a:srgbClr val="7030A0"/>
                </a:solidFill>
              </a:rPr>
              <a:t>，长，沈，</a:t>
            </a:r>
            <a:r>
              <a:rPr lang="zh-CN" altLang="en-US" sz="2000" dirty="0" smtClean="0">
                <a:solidFill>
                  <a:srgbClr val="7030A0"/>
                </a:solidFill>
              </a:rPr>
              <a:t>京，</a:t>
            </a:r>
            <a:r>
              <a:rPr lang="en-US" altLang="zh-CN" sz="2000" dirty="0" smtClean="0">
                <a:solidFill>
                  <a:srgbClr val="7030A0"/>
                </a:solidFill>
              </a:rPr>
              <a:t>…])</a:t>
            </a:r>
          </a:p>
          <a:p>
            <a:endParaRPr lang="zh-CN" altLang="en-US" sz="2000" dirty="0">
              <a:solidFill>
                <a:srgbClr val="7030A0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08" y="1700808"/>
            <a:ext cx="4391556" cy="36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38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问题抽象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pic>
        <p:nvPicPr>
          <p:cNvPr id="2052" name="Picture 4" descr="Click to Open in New Win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7704856" cy="513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81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问题抽象</a:t>
            </a:r>
            <a:endParaRPr lang="zh-CN" altLang="en-US" dirty="0"/>
          </a:p>
        </p:txBody>
      </p:sp>
      <p:pic>
        <p:nvPicPr>
          <p:cNvPr id="2052" name="Picture 4" descr="Click to Open in New Win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4" y="2276872"/>
            <a:ext cx="410445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4590964" y="1143000"/>
            <a:ext cx="4553036" cy="53103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70C0"/>
                </a:solidFill>
              </a:rPr>
              <a:t>城市集合 </a:t>
            </a:r>
            <a:r>
              <a:rPr lang="en-US" altLang="zh-CN" sz="2400" dirty="0" smtClean="0">
                <a:solidFill>
                  <a:srgbClr val="0070C0"/>
                </a:solidFill>
              </a:rPr>
              <a:t>city 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7030A0"/>
                </a:solidFill>
              </a:rPr>
              <a:t>set</a:t>
            </a:r>
            <a:r>
              <a:rPr lang="en-US" altLang="zh-CN" sz="2400" dirty="0">
                <a:solidFill>
                  <a:srgbClr val="7030A0"/>
                </a:solidFill>
              </a:rPr>
              <a:t>([</a:t>
            </a:r>
            <a:r>
              <a:rPr lang="zh-CN" altLang="en-US" sz="2400" dirty="0">
                <a:solidFill>
                  <a:srgbClr val="7030A0"/>
                </a:solidFill>
              </a:rPr>
              <a:t>西宁、兰州、贵阳、</a:t>
            </a:r>
            <a:r>
              <a:rPr lang="en-US" altLang="zh-CN" sz="2400" dirty="0">
                <a:solidFill>
                  <a:srgbClr val="7030A0"/>
                </a:solidFill>
              </a:rPr>
              <a:t>…])</a:t>
            </a:r>
          </a:p>
          <a:p>
            <a:endParaRPr lang="en-US" altLang="zh-CN" sz="2400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70C0"/>
                </a:solidFill>
              </a:rPr>
              <a:t>两个城市之间距离 </a:t>
            </a:r>
            <a:r>
              <a:rPr lang="en-US" altLang="zh-CN" sz="2400" dirty="0" smtClean="0">
                <a:solidFill>
                  <a:srgbClr val="0070C0"/>
                </a:solidFill>
              </a:rPr>
              <a:t>distance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7030A0"/>
                </a:solidFill>
              </a:rPr>
              <a:t>[(</a:t>
            </a:r>
            <a:r>
              <a:rPr lang="zh-CN" altLang="en-US" sz="2400" dirty="0">
                <a:solidFill>
                  <a:srgbClr val="7030A0"/>
                </a:solidFill>
              </a:rPr>
              <a:t>西宁，兰州，</a:t>
            </a:r>
            <a:r>
              <a:rPr lang="en-US" altLang="zh-CN" sz="2400" dirty="0">
                <a:solidFill>
                  <a:srgbClr val="7030A0"/>
                </a:solidFill>
              </a:rPr>
              <a:t>35</a:t>
            </a:r>
            <a:r>
              <a:rPr lang="zh-CN" altLang="en-US" sz="2400" dirty="0">
                <a:solidFill>
                  <a:srgbClr val="7030A0"/>
                </a:solidFill>
              </a:rPr>
              <a:t>），（兰州、贵阳，</a:t>
            </a:r>
            <a:r>
              <a:rPr lang="en-US" altLang="zh-CN" sz="2400" dirty="0">
                <a:solidFill>
                  <a:srgbClr val="7030A0"/>
                </a:solidFill>
              </a:rPr>
              <a:t>50</a:t>
            </a:r>
            <a:r>
              <a:rPr lang="zh-CN" altLang="en-US" sz="2400" dirty="0">
                <a:solidFill>
                  <a:srgbClr val="7030A0"/>
                </a:solidFill>
              </a:rPr>
              <a:t>），</a:t>
            </a:r>
            <a:r>
              <a:rPr lang="en-US" altLang="zh-CN" sz="2400" dirty="0" smtClean="0">
                <a:solidFill>
                  <a:srgbClr val="7030A0"/>
                </a:solidFill>
              </a:rPr>
              <a:t>…]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70C0"/>
                </a:solidFill>
              </a:rPr>
              <a:t>城市之间连通情况</a:t>
            </a:r>
            <a:r>
              <a:rPr lang="en-US" altLang="zh-CN" sz="2400" dirty="0" smtClean="0">
                <a:solidFill>
                  <a:srgbClr val="0070C0"/>
                </a:solidFill>
              </a:rPr>
              <a:t>link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7030A0"/>
                </a:solidFill>
              </a:rPr>
              <a:t>{</a:t>
            </a:r>
            <a:r>
              <a:rPr lang="zh-CN" altLang="en-US" sz="2400" dirty="0" smtClean="0">
                <a:solidFill>
                  <a:srgbClr val="7030A0"/>
                </a:solidFill>
              </a:rPr>
              <a:t>西宁：兰州，兰州：西宁、北京、贵阳，</a:t>
            </a:r>
            <a:r>
              <a:rPr lang="en-US" altLang="zh-CN" sz="2400" dirty="0" smtClean="0">
                <a:solidFill>
                  <a:srgbClr val="7030A0"/>
                </a:solidFill>
              </a:rPr>
              <a:t>…}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0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 践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18" y="972913"/>
            <a:ext cx="78867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56" y="3429000"/>
            <a:ext cx="78009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84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</a:t>
            </a:r>
            <a:r>
              <a:rPr lang="zh-CN" altLang="en-US" smtClean="0"/>
              <a:t>处理</a:t>
            </a:r>
            <a:r>
              <a:rPr lang="en-US" altLang="zh-CN" smtClean="0"/>
              <a:t> - </a:t>
            </a:r>
            <a:r>
              <a:rPr lang="zh-CN" altLang="en-US" smtClean="0"/>
              <a:t>打开</a:t>
            </a:r>
            <a:r>
              <a:rPr lang="zh-CN" altLang="en-US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文件</a:t>
            </a:r>
            <a:r>
              <a:rPr lang="zh-CN" altLang="en-US" dirty="0"/>
              <a:t>与一个程序变量</a:t>
            </a:r>
            <a:r>
              <a:rPr lang="zh-CN" altLang="en-US" dirty="0" smtClean="0"/>
              <a:t>关联，做好</a:t>
            </a:r>
            <a:r>
              <a:rPr lang="zh-CN" altLang="en-US" dirty="0"/>
              <a:t>读写</a:t>
            </a:r>
            <a:r>
              <a:rPr lang="zh-CN" altLang="en-US" dirty="0" smtClean="0"/>
              <a:t>准备</a:t>
            </a:r>
            <a:endParaRPr lang="en-US" altLang="zh-CN" dirty="0"/>
          </a:p>
          <a:p>
            <a:pPr lvl="1">
              <a:lnSpc>
                <a:spcPct val="110000"/>
              </a:lnSpc>
              <a:buNone/>
            </a:pPr>
            <a:r>
              <a:rPr lang="en-US" altLang="zh-CN" dirty="0" smtClean="0">
                <a:cs typeface="Courier New" pitchFamily="49" charset="0"/>
              </a:rPr>
              <a:t>&lt;</a:t>
            </a:r>
            <a:r>
              <a:rPr lang="en-US" altLang="zh-CN" dirty="0" err="1">
                <a:cs typeface="Courier New" pitchFamily="49" charset="0"/>
              </a:rPr>
              <a:t>filevar</a:t>
            </a:r>
            <a:r>
              <a:rPr lang="en-US" altLang="zh-CN" dirty="0">
                <a:cs typeface="Courier New" pitchFamily="49" charset="0"/>
              </a:rPr>
              <a:t>&gt; = open(&lt;filename&gt;,&lt;mode&gt;)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cs typeface="Courier New" pitchFamily="49" charset="0"/>
              </a:rPr>
              <a:t>&lt;mode&gt;</a:t>
            </a:r>
            <a:r>
              <a:rPr lang="en-US" altLang="zh-CN" dirty="0"/>
              <a:t>: </a:t>
            </a:r>
            <a:r>
              <a:rPr lang="en-US" altLang="zh-CN" dirty="0">
                <a:cs typeface="Courier New" pitchFamily="49" charset="0"/>
              </a:rPr>
              <a:t>“r</a:t>
            </a:r>
            <a:r>
              <a:rPr lang="en-US" altLang="zh-CN" dirty="0" smtClean="0">
                <a:cs typeface="Courier New" pitchFamily="49" charset="0"/>
              </a:rPr>
              <a:t>” </a:t>
            </a:r>
            <a:r>
              <a:rPr lang="zh-CN" altLang="en-US" dirty="0" smtClean="0">
                <a:cs typeface="Courier New" pitchFamily="49" charset="0"/>
              </a:rPr>
              <a:t>或 </a:t>
            </a:r>
            <a:r>
              <a:rPr lang="en-US" altLang="zh-CN" dirty="0" smtClean="0">
                <a:cs typeface="Courier New" pitchFamily="49" charset="0"/>
              </a:rPr>
              <a:t>“w”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/>
              <a:t>例如</a:t>
            </a:r>
            <a:endParaRPr lang="zh-CN" altLang="en-US" dirty="0"/>
          </a:p>
          <a:p>
            <a:pPr lvl="1">
              <a:lnSpc>
                <a:spcPct val="110000"/>
              </a:lnSpc>
              <a:buNone/>
            </a:pPr>
            <a:r>
              <a:rPr lang="en-US" altLang="zh-CN" dirty="0" err="1">
                <a:cs typeface="Courier New" pitchFamily="49" charset="0"/>
              </a:rPr>
              <a:t>infile</a:t>
            </a:r>
            <a:r>
              <a:rPr lang="en-US" altLang="zh-CN" dirty="0">
                <a:cs typeface="Courier New" pitchFamily="49" charset="0"/>
              </a:rPr>
              <a:t> = open(“</a:t>
            </a:r>
            <a:r>
              <a:rPr lang="en-US" altLang="zh-CN" dirty="0" err="1">
                <a:cs typeface="Courier New" pitchFamily="49" charset="0"/>
              </a:rPr>
              <a:t>myfile</a:t>
            </a:r>
            <a:r>
              <a:rPr lang="en-US" altLang="zh-CN" dirty="0">
                <a:cs typeface="Courier New" pitchFamily="49" charset="0"/>
              </a:rPr>
              <a:t>”, “r”)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zh-CN" dirty="0" err="1">
                <a:cs typeface="Courier New" pitchFamily="49" charset="0"/>
              </a:rPr>
              <a:t>outfile</a:t>
            </a:r>
            <a:r>
              <a:rPr lang="en-US" altLang="zh-CN" dirty="0">
                <a:cs typeface="Courier New" pitchFamily="49" charset="0"/>
              </a:rPr>
              <a:t> = open(“</a:t>
            </a:r>
            <a:r>
              <a:rPr lang="en-US" altLang="zh-CN" dirty="0" err="1">
                <a:cs typeface="Courier New" pitchFamily="49" charset="0"/>
              </a:rPr>
              <a:t>myfile</a:t>
            </a:r>
            <a:r>
              <a:rPr lang="en-US" altLang="zh-CN" dirty="0">
                <a:cs typeface="Courier New" pitchFamily="49" charset="0"/>
              </a:rPr>
              <a:t>”, “w</a:t>
            </a:r>
            <a:r>
              <a:rPr lang="en-US" altLang="zh-CN" dirty="0" smtClean="0">
                <a:cs typeface="Courier New" pitchFamily="49" charset="0"/>
              </a:rPr>
              <a:t>”)</a:t>
            </a:r>
            <a:endParaRPr lang="en-US" altLang="zh-CN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5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</a:t>
            </a:r>
            <a:r>
              <a:rPr lang="zh-CN" altLang="en-US" smtClean="0"/>
              <a:t>处理 </a:t>
            </a:r>
            <a:r>
              <a:rPr lang="en-US" altLang="zh-CN" smtClean="0"/>
              <a:t>- </a:t>
            </a:r>
            <a:r>
              <a:rPr lang="zh-CN" altLang="en-US" smtClean="0"/>
              <a:t>读写</a:t>
            </a:r>
            <a:r>
              <a:rPr lang="zh-CN" altLang="en-US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读</a:t>
            </a:r>
            <a:r>
              <a:rPr lang="zh-CN" altLang="en-US" smtClean="0"/>
              <a:t>文件</a:t>
            </a:r>
            <a:r>
              <a:rPr lang="zh-CN" altLang="en-US"/>
              <a:t>：</a:t>
            </a:r>
            <a:r>
              <a:rPr lang="zh-CN" altLang="en-US" smtClean="0"/>
              <a:t>读出</a:t>
            </a:r>
            <a:r>
              <a:rPr lang="zh-CN" altLang="en-US"/>
              <a:t>文件内容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>
                <a:latin typeface="Courier New" pitchFamily="49" charset="0"/>
                <a:cs typeface="Courier New" pitchFamily="49" charset="0"/>
              </a:rPr>
              <a:t>&lt;filevar&gt;.read()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：将整个文件作为一个字符串读入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>
                <a:latin typeface="Courier New" pitchFamily="49" charset="0"/>
                <a:cs typeface="Courier New" pitchFamily="49" charset="0"/>
              </a:rPr>
              <a:t>&lt;filevar&gt;.readline()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：读入一行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>
                <a:latin typeface="Courier New" pitchFamily="49" charset="0"/>
                <a:cs typeface="Courier New" pitchFamily="49" charset="0"/>
              </a:rPr>
              <a:t>&lt;filevar&gt;.readlines()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：读入所有行</a:t>
            </a:r>
          </a:p>
          <a:p>
            <a:pPr>
              <a:lnSpc>
                <a:spcPct val="120000"/>
              </a:lnSpc>
            </a:pPr>
            <a:r>
              <a:rPr lang="zh-CN" altLang="en-US" smtClean="0"/>
              <a:t>写文件</a:t>
            </a:r>
            <a:r>
              <a:rPr lang="zh-CN" altLang="en-US"/>
              <a:t>：</a:t>
            </a:r>
            <a:r>
              <a:rPr lang="zh-CN" altLang="en-US" smtClean="0"/>
              <a:t>将</a:t>
            </a:r>
            <a:r>
              <a:rPr lang="zh-CN" altLang="en-US"/>
              <a:t>新内容写入</a:t>
            </a:r>
            <a:r>
              <a:rPr lang="zh-CN" altLang="en-US" smtClean="0"/>
              <a:t>文件</a:t>
            </a:r>
            <a:endParaRPr lang="en-US" altLang="zh-CN"/>
          </a:p>
          <a:p>
            <a:pPr lvl="1">
              <a:lnSpc>
                <a:spcPct val="120000"/>
              </a:lnSpc>
              <a:buNone/>
            </a:pPr>
            <a:r>
              <a:rPr lang="en-US" altLang="zh-CN">
                <a:latin typeface="Courier New" pitchFamily="49" charset="0"/>
                <a:cs typeface="Courier New" pitchFamily="49" charset="0"/>
              </a:rPr>
              <a:t>&lt;filevar&gt;.write(&lt;string&gt;)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若想写多行内容</a:t>
            </a:r>
            <a:r>
              <a:rPr lang="en-US" altLang="zh-CN"/>
              <a:t>,</a:t>
            </a:r>
            <a:r>
              <a:rPr lang="zh-CN" altLang="en-US"/>
              <a:t>需</a:t>
            </a:r>
            <a:r>
              <a:rPr lang="zh-CN" altLang="en-US" smtClean="0"/>
              <a:t>写入</a:t>
            </a:r>
            <a:r>
              <a:rPr lang="en-US" altLang="zh-CN" smtClean="0"/>
              <a:t>\n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597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</a:t>
            </a:r>
            <a:r>
              <a:rPr lang="zh-CN" altLang="en-US" smtClean="0"/>
              <a:t>处理 </a:t>
            </a:r>
            <a:r>
              <a:rPr lang="en-US" altLang="zh-CN" smtClean="0"/>
              <a:t>– </a:t>
            </a:r>
            <a:r>
              <a:rPr lang="zh-CN" altLang="en-US"/>
              <a:t>示例</a:t>
            </a:r>
          </a:p>
        </p:txBody>
      </p:sp>
      <p:sp>
        <p:nvSpPr>
          <p:cNvPr id="5" name="矩形 4"/>
          <p:cNvSpPr/>
          <p:nvPr/>
        </p:nvSpPr>
        <p:spPr>
          <a:xfrm>
            <a:off x="2286000" y="980728"/>
            <a:ext cx="4572000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infile = </a:t>
            </a:r>
            <a:r>
              <a:rPr lang="en-US" altLang="zh-CN" sz="2000" b="1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open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"encode.py"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'r'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instr = infile.read()</a:t>
            </a:r>
          </a:p>
          <a:p>
            <a:r>
              <a:rPr lang="en-US" altLang="zh-CN" sz="2000" b="1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print</a:t>
            </a:r>
            <a:r>
              <a:rPr lang="en-US" altLang="zh-CN" sz="200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instr</a:t>
            </a:r>
          </a:p>
          <a:p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infile.close()</a:t>
            </a:r>
          </a:p>
        </p:txBody>
      </p:sp>
      <p:sp>
        <p:nvSpPr>
          <p:cNvPr id="7" name="矩形 6"/>
          <p:cNvSpPr/>
          <p:nvPr/>
        </p:nvSpPr>
        <p:spPr>
          <a:xfrm>
            <a:off x="2286000" y="2807060"/>
            <a:ext cx="457200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infile = </a:t>
            </a:r>
            <a:r>
              <a:rPr lang="en-US" altLang="zh-CN" sz="2000" b="1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open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"encode.py"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'r'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2000" b="1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en-US" altLang="zh-CN" sz="200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 </a:t>
            </a:r>
            <a:r>
              <a:rPr lang="en-US" altLang="zh-CN" sz="2000" b="1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en-US" altLang="zh-CN" sz="200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range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(5):</a:t>
            </a:r>
          </a:p>
          <a:p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instr = infile.readline()</a:t>
            </a:r>
          </a:p>
          <a:p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b="1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print</a:t>
            </a:r>
            <a:r>
              <a:rPr lang="en-US" altLang="zh-CN" sz="200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instr</a:t>
            </a:r>
          </a:p>
          <a:p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infile.close()</a:t>
            </a:r>
          </a:p>
        </p:txBody>
      </p:sp>
      <p:sp>
        <p:nvSpPr>
          <p:cNvPr id="10" name="矩形 9"/>
          <p:cNvSpPr/>
          <p:nvPr/>
        </p:nvSpPr>
        <p:spPr>
          <a:xfrm>
            <a:off x="2286000" y="4941168"/>
            <a:ext cx="4572000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infile = </a:t>
            </a:r>
            <a:r>
              <a:rPr lang="en-US" altLang="zh-CN" sz="2000" b="1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open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"encode.py"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'r'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2000" b="1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en-US" altLang="zh-CN" sz="200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line </a:t>
            </a:r>
            <a:r>
              <a:rPr lang="en-US" altLang="zh-CN" sz="2000" b="1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en-US" altLang="zh-CN" sz="200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infile.readlines():</a:t>
            </a:r>
          </a:p>
          <a:p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b="1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print</a:t>
            </a:r>
            <a:r>
              <a:rPr lang="en-US" altLang="zh-CN" sz="200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line</a:t>
            </a:r>
          </a:p>
          <a:p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infile.close()</a:t>
            </a:r>
          </a:p>
        </p:txBody>
      </p:sp>
    </p:spTree>
    <p:extLst>
      <p:ext uri="{BB962C8B-B14F-4D97-AF65-F5344CB8AC3E}">
        <p14:creationId xmlns:p14="http://schemas.microsoft.com/office/powerpoint/2010/main" val="375438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文件处理 </a:t>
            </a:r>
            <a:r>
              <a:rPr lang="en-US" altLang="zh-CN"/>
              <a:t>– </a:t>
            </a:r>
            <a:r>
              <a:rPr lang="zh-CN" altLang="en-US"/>
              <a:t>示例</a:t>
            </a:r>
          </a:p>
        </p:txBody>
      </p:sp>
      <p:sp>
        <p:nvSpPr>
          <p:cNvPr id="5" name="矩形 4"/>
          <p:cNvSpPr/>
          <p:nvPr/>
        </p:nvSpPr>
        <p:spPr>
          <a:xfrm>
            <a:off x="2286000" y="1690063"/>
            <a:ext cx="4572000" cy="3477875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inFile = </a:t>
            </a:r>
            <a:r>
              <a:rPr lang="en-US" altLang="zh-CN" sz="2000" b="1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open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"input.txt"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"r"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outFile = </a:t>
            </a:r>
            <a:r>
              <a:rPr lang="en-US" altLang="zh-CN" sz="2000" b="1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open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"output.txt"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"w"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lang="zh-CN" altLang="en-US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oneLine = inFile.readline()</a:t>
            </a:r>
          </a:p>
          <a:p>
            <a:r>
              <a:rPr lang="en-US" altLang="zh-CN" sz="2000" b="1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print</a:t>
            </a:r>
            <a:r>
              <a:rPr lang="en-US" altLang="zh-CN" sz="200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oneLine</a:t>
            </a:r>
          </a:p>
          <a:p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en-US" altLang="zh-CN" sz="200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line </a:t>
            </a:r>
            <a:r>
              <a:rPr lang="en-US" altLang="zh-CN" sz="2000" b="1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en-US" altLang="zh-CN" sz="200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inFile:</a:t>
            </a:r>
          </a:p>
          <a:p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outFile.write(line)</a:t>
            </a:r>
          </a:p>
          <a:p>
            <a:endParaRPr lang="zh-CN" altLang="en-US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inFile.close()</a:t>
            </a:r>
          </a:p>
          <a:p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outFile.close()</a:t>
            </a:r>
          </a:p>
        </p:txBody>
      </p:sp>
    </p:spTree>
    <p:extLst>
      <p:ext uri="{BB962C8B-B14F-4D97-AF65-F5344CB8AC3E}">
        <p14:creationId xmlns:p14="http://schemas.microsoft.com/office/powerpoint/2010/main" val="223943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什么是数据结构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/>
              <a:t>数据结构是指相互之间存在一种或多种特定关系的数据元素的集</a:t>
            </a:r>
            <a:r>
              <a:rPr lang="zh-CN" altLang="en-US" dirty="0" smtClean="0"/>
              <a:t>合，</a:t>
            </a:r>
            <a:r>
              <a:rPr lang="zh-CN" altLang="en-US" dirty="0"/>
              <a:t>是计算机存储、组织数据的方式。</a:t>
            </a:r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的数据结构</a:t>
            </a:r>
            <a:endParaRPr lang="en-US" altLang="zh-CN" dirty="0" smtClean="0"/>
          </a:p>
          <a:p>
            <a:pPr lvl="1"/>
            <a:r>
              <a:rPr lang="zh-CN" altLang="en-US" dirty="0"/>
              <a:t>列</a:t>
            </a:r>
            <a:r>
              <a:rPr lang="zh-CN" altLang="en-US" dirty="0" smtClean="0"/>
              <a:t>表 </a:t>
            </a:r>
            <a:r>
              <a:rPr lang="en-US" altLang="zh-CN" dirty="0" smtClean="0"/>
              <a:t>[</a:t>
            </a:r>
            <a:r>
              <a:rPr lang="zh-CN" altLang="en-US" dirty="0" smtClean="0"/>
              <a:t> 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lvl="1"/>
            <a:r>
              <a:rPr lang="zh-CN" altLang="en-US" dirty="0" smtClean="0"/>
              <a:t>元组 （）</a:t>
            </a:r>
            <a:endParaRPr lang="en-US" altLang="zh-CN" dirty="0" smtClean="0"/>
          </a:p>
          <a:p>
            <a:pPr lvl="1"/>
            <a:r>
              <a:rPr lang="zh-CN" altLang="en-US" dirty="0"/>
              <a:t>字</a:t>
            </a:r>
            <a:r>
              <a:rPr lang="zh-CN" altLang="en-US" dirty="0" smtClean="0"/>
              <a:t>典 </a:t>
            </a:r>
            <a:r>
              <a:rPr lang="en-US" altLang="zh-CN" dirty="0" smtClean="0"/>
              <a:t>{</a:t>
            </a:r>
            <a:r>
              <a:rPr lang="zh-CN" altLang="en-US" dirty="0" smtClean="0"/>
              <a:t>：</a:t>
            </a:r>
            <a:r>
              <a:rPr lang="en-US" altLang="zh-CN" dirty="0" smtClean="0"/>
              <a:t>}</a:t>
            </a:r>
          </a:p>
          <a:p>
            <a:pPr lvl="1"/>
            <a:r>
              <a:rPr lang="zh-CN" altLang="en-US" dirty="0"/>
              <a:t>集</a:t>
            </a:r>
            <a:r>
              <a:rPr lang="zh-CN" altLang="en-US" dirty="0" smtClean="0"/>
              <a:t>合 </a:t>
            </a:r>
            <a:r>
              <a:rPr lang="en-US" altLang="zh-CN" dirty="0" smtClean="0"/>
              <a:t>set()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7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</a:t>
            </a:r>
            <a:r>
              <a:rPr lang="zh-CN" altLang="en-US" smtClean="0"/>
              <a:t>处理</a:t>
            </a:r>
            <a:r>
              <a:rPr lang="en-US" altLang="zh-CN" smtClean="0"/>
              <a:t> - </a:t>
            </a:r>
            <a:r>
              <a:rPr lang="zh-CN" altLang="en-US" smtClean="0"/>
              <a:t>关闭</a:t>
            </a:r>
            <a:r>
              <a:rPr lang="zh-CN" altLang="en-US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取消</a:t>
            </a:r>
            <a:r>
              <a:rPr lang="zh-CN" altLang="en-US" dirty="0"/>
              <a:t>文件变量与磁盘文件的</a:t>
            </a:r>
            <a:r>
              <a:rPr lang="zh-CN" altLang="en-US" dirty="0" smtClean="0"/>
              <a:t>关联</a:t>
            </a:r>
            <a:endParaRPr lang="en-US" altLang="zh-CN" dirty="0"/>
          </a:p>
          <a:p>
            <a:pPr lvl="1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filevar</a:t>
            </a: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&gt;.close()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213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问题抽象</a:t>
            </a:r>
            <a:endParaRPr lang="zh-CN" altLang="en-US" dirty="0"/>
          </a:p>
        </p:txBody>
      </p:sp>
      <p:pic>
        <p:nvPicPr>
          <p:cNvPr id="2052" name="Picture 4" descr="Click to Open in New Win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846884"/>
            <a:ext cx="5868144" cy="391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520" y="980728"/>
            <a:ext cx="5836854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输入：</a:t>
            </a:r>
            <a:r>
              <a:rPr lang="zh-CN" altLang="en-US" sz="2400" b="1" dirty="0"/>
              <a:t>出</a:t>
            </a:r>
            <a:r>
              <a:rPr lang="zh-CN" altLang="en-US" sz="2400" b="1" dirty="0" smtClean="0"/>
              <a:t>发城市</a:t>
            </a:r>
            <a:r>
              <a:rPr lang="en-US" altLang="zh-CN" sz="2400" b="1" dirty="0" smtClean="0"/>
              <a:t>S</a:t>
            </a:r>
            <a:r>
              <a:rPr lang="zh-CN" altLang="en-US" sz="2400" b="1" dirty="0"/>
              <a:t>和目标城</a:t>
            </a:r>
            <a:r>
              <a:rPr lang="zh-CN" altLang="en-US" sz="2400" b="1" dirty="0" smtClean="0"/>
              <a:t>市</a:t>
            </a:r>
            <a:r>
              <a:rPr lang="en-US" altLang="zh-CN" sz="2400" b="1" dirty="0" smtClean="0"/>
              <a:t>D</a:t>
            </a:r>
          </a:p>
          <a:p>
            <a:r>
              <a:rPr lang="zh-CN" altLang="en-US" sz="2400" b="1" dirty="0"/>
              <a:t>输</a:t>
            </a:r>
            <a:r>
              <a:rPr lang="zh-CN" altLang="en-US" sz="2400" b="1" dirty="0" smtClean="0"/>
              <a:t>出：最</a:t>
            </a:r>
            <a:r>
              <a:rPr lang="zh-CN" altLang="en-US" sz="2400" b="1" dirty="0"/>
              <a:t>短路径的长</a:t>
            </a:r>
            <a:r>
              <a:rPr lang="zh-CN" altLang="en-US" sz="2400" b="1" dirty="0" smtClean="0"/>
              <a:t>度</a:t>
            </a:r>
            <a:r>
              <a:rPr lang="en-US" altLang="zh-CN" sz="2400" b="1" dirty="0" smtClean="0"/>
              <a:t>L</a:t>
            </a:r>
            <a:r>
              <a:rPr lang="zh-CN" altLang="en-US" sz="2400" b="1" dirty="0" smtClean="0"/>
              <a:t>及</a:t>
            </a:r>
            <a:r>
              <a:rPr lang="zh-CN" altLang="en-US" sz="2400" b="1" dirty="0"/>
              <a:t>其途经的城</a:t>
            </a:r>
            <a:r>
              <a:rPr lang="zh-CN" altLang="en-US" sz="2400" b="1" dirty="0" smtClean="0"/>
              <a:t>市</a:t>
            </a:r>
            <a:r>
              <a:rPr lang="en-US" altLang="zh-CN" sz="2400" b="1" dirty="0" smtClean="0"/>
              <a:t>P</a:t>
            </a:r>
          </a:p>
          <a:p>
            <a:r>
              <a:rPr lang="zh-CN" altLang="en-US" sz="2400" b="1" dirty="0"/>
              <a:t>算法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Dijkstra</a:t>
            </a:r>
            <a:r>
              <a:rPr lang="zh-CN" altLang="en-US" sz="2400" dirty="0"/>
              <a:t>算法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A*</a:t>
            </a:r>
            <a:r>
              <a:rPr lang="zh-CN" altLang="en-US" sz="2400" dirty="0"/>
              <a:t>算法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SPFA</a:t>
            </a:r>
            <a:r>
              <a:rPr lang="zh-CN" altLang="en-US" sz="2400" dirty="0"/>
              <a:t>算法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Bellman-Ford</a:t>
            </a:r>
            <a:r>
              <a:rPr lang="zh-CN" altLang="en-US" sz="2400" dirty="0"/>
              <a:t>算法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Floyd-</a:t>
            </a:r>
            <a:r>
              <a:rPr lang="en-US" altLang="zh-CN" sz="2400" dirty="0" err="1"/>
              <a:t>Warshall</a:t>
            </a:r>
            <a:r>
              <a:rPr lang="zh-CN" altLang="en-US" sz="2400" dirty="0"/>
              <a:t>算法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Johnson</a:t>
            </a:r>
            <a:r>
              <a:rPr lang="zh-CN" altLang="en-US" sz="2400" dirty="0"/>
              <a:t>算法</a:t>
            </a:r>
            <a:endParaRPr lang="en-US" altLang="zh-CN" sz="2400" b="1" dirty="0" smtClean="0"/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385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Dijkstra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9159552" cy="5526360"/>
          </a:xfrm>
        </p:spPr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T={s}</a:t>
            </a:r>
            <a:r>
              <a:rPr lang="en-US" altLang="zh-CN" dirty="0" smtClean="0"/>
              <a:t>, L={</a:t>
            </a:r>
            <a:r>
              <a:rPr lang="en-US" altLang="zh-CN" dirty="0" err="1" smtClean="0"/>
              <a:t>inf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i∈cities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i≠s</a:t>
            </a:r>
            <a:r>
              <a:rPr lang="en-US" altLang="zh-CN" dirty="0" smtClean="0"/>
              <a:t>},</a:t>
            </a:r>
            <a:r>
              <a:rPr lang="en-US" altLang="zh-CN" dirty="0"/>
              <a:t> Path</a:t>
            </a:r>
            <a:r>
              <a:rPr lang="en-US" altLang="zh-CN" dirty="0" smtClean="0"/>
              <a:t>() =[]</a:t>
            </a:r>
          </a:p>
          <a:p>
            <a:pPr marL="0" indent="0"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∈links(s), L(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)=dis(</a:t>
            </a:r>
            <a:r>
              <a:rPr lang="en-US" altLang="zh-CN" dirty="0" err="1" smtClean="0"/>
              <a:t>s,i</a:t>
            </a:r>
            <a:r>
              <a:rPr lang="en-US" altLang="zh-CN" dirty="0" smtClean="0"/>
              <a:t>),Path(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)=[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</a:p>
          <a:p>
            <a:r>
              <a:rPr lang="zh-CN" altLang="en-US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： 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find </a:t>
            </a:r>
            <a:r>
              <a:rPr lang="en-US" altLang="zh-CN" dirty="0"/>
              <a:t>n∈ cities-T ∩n ∈links(T) ,  L(n)== min(L)</a:t>
            </a:r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T=T </a:t>
            </a:r>
            <a:r>
              <a:rPr lang="en-US" altLang="zh-CN" dirty="0"/>
              <a:t>∪{n}, </a:t>
            </a:r>
          </a:p>
          <a:p>
            <a:r>
              <a:rPr lang="zh-CN" altLang="en-US" dirty="0" smtClean="0"/>
              <a:t>步</a:t>
            </a:r>
            <a:r>
              <a:rPr lang="zh-CN" altLang="en-US" dirty="0"/>
              <a:t>骤</a:t>
            </a:r>
            <a:r>
              <a:rPr lang="en-US" altLang="zh-CN" dirty="0"/>
              <a:t>3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for </a:t>
            </a:r>
            <a:r>
              <a:rPr lang="en-US" altLang="zh-CN" dirty="0"/>
              <a:t>x in cities-T, if L(x)&gt;L(n)+dis(</a:t>
            </a:r>
            <a:r>
              <a:rPr lang="en-US" altLang="zh-CN" dirty="0" err="1"/>
              <a:t>n,x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      </a:t>
            </a:r>
            <a:r>
              <a:rPr lang="zh-CN" altLang="en-US" dirty="0" smtClean="0"/>
              <a:t>           </a:t>
            </a:r>
            <a:r>
              <a:rPr lang="en-US" altLang="zh-CN" dirty="0" smtClean="0"/>
              <a:t>Path(x</a:t>
            </a:r>
            <a:r>
              <a:rPr lang="en-US" altLang="zh-CN" dirty="0"/>
              <a:t>) = Path(n)+x</a:t>
            </a:r>
            <a:endParaRPr lang="en-US" altLang="zh-CN" dirty="0" smtClean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4: if T== cities : </a:t>
            </a:r>
          </a:p>
          <a:p>
            <a:pPr marL="0" indent="0">
              <a:buNone/>
            </a:pPr>
            <a:r>
              <a:rPr lang="en-US" altLang="zh-CN" dirty="0" smtClean="0"/>
              <a:t>		      end!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smtClean="0"/>
              <a:t>     else:</a:t>
            </a:r>
          </a:p>
          <a:p>
            <a:pPr marL="0" indent="0">
              <a:buNone/>
            </a:pPr>
            <a:r>
              <a:rPr lang="en-US" altLang="zh-CN" dirty="0" smtClean="0"/>
              <a:t>		      repeat step2,3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268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762000"/>
            <a:ext cx="8332787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71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3356992"/>
            <a:ext cx="7444736" cy="609600"/>
          </a:xfrm>
        </p:spPr>
        <p:txBody>
          <a:bodyPr/>
          <a:lstStyle/>
          <a:p>
            <a:pPr algn="ctr"/>
            <a:r>
              <a:rPr lang="zh-CN" altLang="en-US" dirty="0"/>
              <a:t>谢</a:t>
            </a:r>
            <a:r>
              <a:rPr lang="zh-CN" altLang="en-US" dirty="0" smtClean="0"/>
              <a:t>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3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715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(), +, *, in, for &gt; &lt;</a:t>
            </a:r>
          </a:p>
          <a:p>
            <a:endParaRPr lang="en-US" dirty="0" smtClean="0"/>
          </a:p>
          <a:p>
            <a:r>
              <a:rPr lang="en-US" dirty="0" smtClean="0"/>
              <a:t> [] [:] [::-1]</a:t>
            </a:r>
          </a:p>
          <a:p>
            <a:endParaRPr lang="en-US" dirty="0" smtClean="0"/>
          </a:p>
          <a:p>
            <a:r>
              <a:rPr lang="en-US" altLang="zh-CN" dirty="0" smtClean="0"/>
              <a:t> i</a:t>
            </a:r>
            <a:r>
              <a:rPr lang="en-US" dirty="0" smtClean="0"/>
              <a:t>ndex,  </a:t>
            </a:r>
            <a:r>
              <a:rPr lang="en-US" dirty="0" err="1" smtClean="0"/>
              <a:t>isdigit</a:t>
            </a:r>
            <a:r>
              <a:rPr lang="en-US" dirty="0" smtClean="0"/>
              <a:t>,  join,  split, partition, replace, strip</a:t>
            </a:r>
          </a:p>
          <a:p>
            <a:endParaRPr lang="en-US" dirty="0" smtClean="0"/>
          </a:p>
          <a:p>
            <a:r>
              <a:rPr lang="en-US" dirty="0" smtClean="0"/>
              <a:t> string -&gt; list</a:t>
            </a:r>
          </a:p>
          <a:p>
            <a:r>
              <a:rPr lang="en-US" dirty="0" smtClean="0"/>
              <a:t> string -&gt; </a:t>
            </a:r>
            <a:r>
              <a:rPr lang="en-US" dirty="0" err="1" smtClean="0"/>
              <a:t>tuple</a:t>
            </a:r>
            <a:endParaRPr lang="en-US" dirty="0" smtClean="0"/>
          </a:p>
          <a:p>
            <a:r>
              <a:rPr lang="en-US" dirty="0" smtClean="0"/>
              <a:t> string -&gt; set</a:t>
            </a:r>
          </a:p>
          <a:p>
            <a:r>
              <a:rPr lang="en-US" dirty="0" smtClean="0"/>
              <a:t> string -&gt; </a:t>
            </a:r>
            <a:r>
              <a:rPr lang="en-US" dirty="0" err="1" smtClean="0"/>
              <a:t>dict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715000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(), +, *, in, for &gt; &lt;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[] [:] [::-1]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append, extend, insert, pop, remove, sort, reverse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list -&gt; string</a:t>
            </a:r>
          </a:p>
          <a:p>
            <a:r>
              <a:rPr lang="en-US" altLang="zh-CN" dirty="0" smtClean="0"/>
              <a:t> list -&gt; </a:t>
            </a:r>
            <a:r>
              <a:rPr lang="en-US" altLang="zh-CN" dirty="0" err="1" smtClean="0"/>
              <a:t>tuple</a:t>
            </a:r>
            <a:endParaRPr lang="en-US" altLang="zh-CN" dirty="0" smtClean="0"/>
          </a:p>
          <a:p>
            <a:r>
              <a:rPr lang="en-US" altLang="zh-CN" dirty="0" smtClean="0"/>
              <a:t> list -&gt; set</a:t>
            </a:r>
          </a:p>
          <a:p>
            <a:r>
              <a:rPr lang="en-US" altLang="zh-CN" dirty="0" smtClean="0"/>
              <a:t> list -&gt; </a:t>
            </a:r>
            <a:r>
              <a:rPr lang="en-US" altLang="zh-CN" dirty="0" err="1" smtClean="0"/>
              <a:t>dict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793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Tuple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715000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(), +, *, in, for &gt; &lt;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[] [:] [::-1]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index,  count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append, extend, insert, pop, remove, sort, reverse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t</a:t>
            </a:r>
            <a:r>
              <a:rPr lang="en-US" altLang="zh-CN" dirty="0" smtClean="0"/>
              <a:t>uple-</a:t>
            </a:r>
            <a:r>
              <a:rPr lang="en-US" altLang="zh-CN" dirty="0" smtClean="0"/>
              <a:t>&gt; string 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t</a:t>
            </a:r>
            <a:r>
              <a:rPr lang="en-US" altLang="zh-CN" dirty="0" smtClean="0"/>
              <a:t>uple-</a:t>
            </a:r>
            <a:r>
              <a:rPr lang="en-US" altLang="zh-CN" dirty="0" smtClean="0"/>
              <a:t>&gt; list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t</a:t>
            </a:r>
            <a:r>
              <a:rPr lang="en-US" altLang="zh-CN" dirty="0" smtClean="0"/>
              <a:t>uple-</a:t>
            </a:r>
            <a:r>
              <a:rPr lang="en-US" altLang="zh-CN" dirty="0" smtClean="0"/>
              <a:t>&gt; set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t</a:t>
            </a:r>
            <a:r>
              <a:rPr lang="en-US" altLang="zh-CN" dirty="0" smtClean="0"/>
              <a:t>uple-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dict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80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Dictionary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526360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(),  in, for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[]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items(), keys(), values(), clear(), get(), pop()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 -&gt; string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 -&gt; list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 -&gt; </a:t>
            </a:r>
            <a:r>
              <a:rPr lang="en-US" altLang="zh-CN" dirty="0" err="1" smtClean="0"/>
              <a:t>tuple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 -&gt; 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|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for,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()</a:t>
            </a:r>
          </a:p>
          <a:p>
            <a:pPr fontAlgn="t">
              <a:buNone/>
            </a:pPr>
            <a:endParaRPr lang="en-US" altLang="zh-CN" b="0" dirty="0" smtClean="0"/>
          </a:p>
          <a:p>
            <a:pPr fontAlgn="t"/>
            <a:r>
              <a:rPr lang="en-US" altLang="zh-CN" dirty="0" smtClean="0"/>
              <a:t>add, remove, difference, intersection, union, </a:t>
            </a:r>
            <a:r>
              <a:rPr lang="en-US" altLang="zh-CN" dirty="0" err="1" smtClean="0"/>
              <a:t>issubset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issuperset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set -&gt; string</a:t>
            </a:r>
          </a:p>
          <a:p>
            <a:r>
              <a:rPr lang="en-US" altLang="zh-CN" dirty="0" smtClean="0"/>
              <a:t> set -&gt; list</a:t>
            </a:r>
          </a:p>
          <a:p>
            <a:r>
              <a:rPr lang="en-US" altLang="zh-CN" dirty="0" smtClean="0"/>
              <a:t> set -&gt; </a:t>
            </a:r>
            <a:r>
              <a:rPr lang="en-US" altLang="zh-CN" dirty="0" err="1" smtClean="0"/>
              <a:t>tuple</a:t>
            </a:r>
            <a:endParaRPr lang="en-US" altLang="zh-CN" dirty="0" smtClean="0"/>
          </a:p>
          <a:p>
            <a:r>
              <a:rPr lang="en-US" altLang="zh-CN" dirty="0" smtClean="0"/>
              <a:t> set -&gt; </a:t>
            </a:r>
            <a:r>
              <a:rPr lang="en-US" altLang="zh-CN" dirty="0" err="1" smtClean="0"/>
              <a:t>dict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0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数据类型的比较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378859"/>
              </p:ext>
            </p:extLst>
          </p:nvPr>
        </p:nvGraphicFramePr>
        <p:xfrm>
          <a:off x="179512" y="1143000"/>
          <a:ext cx="874846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702"/>
                <a:gridCol w="1275153"/>
                <a:gridCol w="1062627"/>
                <a:gridCol w="1373687"/>
                <a:gridCol w="1296144"/>
                <a:gridCol w="136815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string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list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tuple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微软雅黑"/>
                          <a:ea typeface="微软雅黑"/>
                          <a:cs typeface="微软雅黑"/>
                        </a:rPr>
                        <a:t>dict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set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微软雅黑"/>
                          <a:ea typeface="微软雅黑"/>
                          <a:cs typeface="微软雅黑"/>
                        </a:rPr>
                        <a:t>可变性</a:t>
                      </a:r>
                      <a:endParaRPr lang="en-US" sz="24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No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Yes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No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Yes 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Yes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微软雅黑"/>
                          <a:ea typeface="微软雅黑"/>
                          <a:cs typeface="微软雅黑"/>
                        </a:rPr>
                        <a:t>序列性</a:t>
                      </a:r>
                      <a:endParaRPr lang="en-US" sz="24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Yes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Yes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Yes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No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No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微软雅黑"/>
                          <a:ea typeface="微软雅黑"/>
                          <a:cs typeface="微软雅黑"/>
                        </a:rPr>
                        <a:t>可排序性</a:t>
                      </a:r>
                      <a:endParaRPr lang="en-US" sz="24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Yes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Yes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Yes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微软雅黑"/>
                          <a:ea typeface="微软雅黑"/>
                          <a:cs typeface="微软雅黑"/>
                        </a:rPr>
                        <a:t>Yes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Yes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微软雅黑"/>
                          <a:ea typeface="微软雅黑"/>
                          <a:cs typeface="微软雅黑"/>
                        </a:rPr>
                        <a:t>可切片性</a:t>
                      </a:r>
                      <a:endParaRPr lang="en-US" sz="24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Yes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Yes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Yes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No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No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微软雅黑"/>
                          <a:ea typeface="微软雅黑"/>
                          <a:cs typeface="微软雅黑"/>
                        </a:rPr>
                        <a:t>元素的索引类型</a:t>
                      </a:r>
                      <a:endParaRPr lang="en-US" sz="24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微软雅黑"/>
                          <a:ea typeface="微软雅黑"/>
                          <a:cs typeface="微软雅黑"/>
                        </a:rPr>
                        <a:t>Int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微软雅黑"/>
                          <a:ea typeface="微软雅黑"/>
                          <a:cs typeface="微软雅黑"/>
                        </a:rPr>
                        <a:t>Int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微软雅黑"/>
                          <a:ea typeface="微软雅黑"/>
                          <a:cs typeface="微软雅黑"/>
                        </a:rPr>
                        <a:t>Int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微软雅黑"/>
                          <a:ea typeface="微软雅黑"/>
                          <a:cs typeface="微软雅黑"/>
                        </a:rPr>
                        <a:t>Immut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微软雅黑"/>
                          <a:ea typeface="微软雅黑"/>
                          <a:cs typeface="微软雅黑"/>
                        </a:rPr>
                        <a:t>Immut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微软雅黑"/>
                          <a:ea typeface="微软雅黑"/>
                          <a:cs typeface="微软雅黑"/>
                        </a:rPr>
                        <a:t>元素的值类型</a:t>
                      </a:r>
                      <a:endParaRPr lang="en-US" altLang="zh-CN" sz="24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Char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Any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Any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Any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No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83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算法定义：一个有穷规则的集合。</a:t>
            </a:r>
            <a:endParaRPr lang="en-US" altLang="zh-CN" dirty="0" smtClean="0"/>
          </a:p>
          <a:p>
            <a:pPr marL="742950" lvl="2" indent="-342900">
              <a:buClr>
                <a:schemeClr val="hlink"/>
              </a:buClr>
              <a:buSzTx/>
              <a:buFont typeface="Wingdings" pitchFamily="2" charset="2"/>
              <a:buChar char="v"/>
            </a:pPr>
            <a:r>
              <a:rPr lang="zh-CN" altLang="en-US" dirty="0"/>
              <a:t>它用规则规定了解决某一类型问题的运算序列，或者规定了任务执行或问题求解的一系列步骤。</a:t>
            </a:r>
            <a:endParaRPr lang="en-US" altLang="zh-CN" dirty="0"/>
          </a:p>
          <a:p>
            <a:pPr marL="342900" lvl="1" indent="-342900">
              <a:buClr>
                <a:schemeClr val="hlink"/>
              </a:buClr>
              <a:buSzTx/>
              <a:buFont typeface="Wingdings" pitchFamily="2" charset="2"/>
              <a:buChar char="v"/>
            </a:pPr>
            <a:r>
              <a:rPr lang="zh-CN" altLang="en-US" sz="2800" b="1" dirty="0" smtClean="0">
                <a:cs typeface="+mn-cs"/>
              </a:rPr>
              <a:t>算</a:t>
            </a:r>
            <a:r>
              <a:rPr lang="zh-CN" altLang="en-US" sz="2800" b="1" dirty="0">
                <a:cs typeface="+mn-cs"/>
              </a:rPr>
              <a:t>法特</a:t>
            </a:r>
            <a:r>
              <a:rPr lang="zh-CN" altLang="en-US" sz="2800" b="1" dirty="0" smtClean="0">
                <a:cs typeface="+mn-cs"/>
              </a:rPr>
              <a:t>点：</a:t>
            </a:r>
            <a:endParaRPr lang="en-US" altLang="zh-CN" sz="2800" b="1" dirty="0" smtClean="0">
              <a:cs typeface="+mn-cs"/>
            </a:endParaRPr>
          </a:p>
          <a:p>
            <a:pPr marL="742950" lvl="2" indent="-342900">
              <a:buClr>
                <a:schemeClr val="hlink"/>
              </a:buClr>
              <a:buSzTx/>
              <a:buFont typeface="Wingdings" pitchFamily="2" charset="2"/>
              <a:buChar char="v"/>
            </a:pPr>
            <a:r>
              <a:rPr lang="zh-CN" altLang="en-US" sz="2800" b="1" dirty="0">
                <a:cs typeface="+mn-cs"/>
              </a:rPr>
              <a:t>有</a:t>
            </a:r>
            <a:r>
              <a:rPr lang="zh-CN" altLang="en-US" sz="2800" b="1" dirty="0" smtClean="0">
                <a:cs typeface="+mn-cs"/>
              </a:rPr>
              <a:t>穷性</a:t>
            </a:r>
            <a:endParaRPr lang="en-US" altLang="zh-CN" sz="2800" b="1" dirty="0" smtClean="0">
              <a:cs typeface="+mn-cs"/>
            </a:endParaRPr>
          </a:p>
          <a:p>
            <a:pPr marL="742950" lvl="2" indent="-342900">
              <a:buClr>
                <a:schemeClr val="hlink"/>
              </a:buClr>
              <a:buSzTx/>
              <a:buFont typeface="Wingdings" pitchFamily="2" charset="2"/>
              <a:buChar char="v"/>
            </a:pPr>
            <a:r>
              <a:rPr lang="zh-CN" altLang="en-US" sz="2800" b="1" dirty="0" smtClean="0">
                <a:cs typeface="+mn-cs"/>
              </a:rPr>
              <a:t>确定性</a:t>
            </a:r>
            <a:endParaRPr lang="en-US" altLang="zh-CN" sz="2800" b="1" dirty="0" smtClean="0">
              <a:cs typeface="+mn-cs"/>
            </a:endParaRPr>
          </a:p>
          <a:p>
            <a:pPr marL="742950" lvl="2" indent="-342900">
              <a:buClr>
                <a:schemeClr val="hlink"/>
              </a:buClr>
              <a:buSzTx/>
              <a:buFont typeface="Wingdings" pitchFamily="2" charset="2"/>
              <a:buChar char="v"/>
            </a:pPr>
            <a:r>
              <a:rPr lang="zh-CN" altLang="en-US" sz="2800" b="1" dirty="0">
                <a:cs typeface="+mn-cs"/>
              </a:rPr>
              <a:t>可行性</a:t>
            </a:r>
          </a:p>
          <a:p>
            <a:pPr marL="742950" lvl="2" indent="-342900">
              <a:buClr>
                <a:schemeClr val="hlink"/>
              </a:buClr>
              <a:buSzTx/>
              <a:buFont typeface="Wingdings" pitchFamily="2" charset="2"/>
              <a:buChar char="v"/>
            </a:pPr>
            <a:r>
              <a:rPr lang="zh-CN" altLang="en-US" sz="2800" b="1" dirty="0" smtClean="0">
                <a:cs typeface="+mn-cs"/>
              </a:rPr>
              <a:t>输入</a:t>
            </a:r>
            <a:endParaRPr lang="en-US" altLang="zh-CN" sz="2800" b="1" dirty="0" smtClean="0">
              <a:cs typeface="+mn-cs"/>
            </a:endParaRPr>
          </a:p>
          <a:p>
            <a:pPr marL="742950" lvl="2" indent="-342900">
              <a:buClr>
                <a:schemeClr val="hlink"/>
              </a:buClr>
              <a:buSzTx/>
              <a:buFont typeface="Wingdings" pitchFamily="2" charset="2"/>
              <a:buChar char="v"/>
            </a:pPr>
            <a:r>
              <a:rPr lang="zh-CN" altLang="en-US" sz="2800" b="1" dirty="0">
                <a:cs typeface="+mn-cs"/>
              </a:rPr>
              <a:t>输</a:t>
            </a:r>
            <a:r>
              <a:rPr lang="zh-CN" altLang="en-US" sz="2800" b="1" dirty="0" smtClean="0">
                <a:cs typeface="+mn-cs"/>
              </a:rPr>
              <a:t>出</a:t>
            </a:r>
            <a:endParaRPr lang="en-US" altLang="zh-CN" sz="2800" b="1" dirty="0" smtClean="0">
              <a:cs typeface="+mn-cs"/>
            </a:endParaRPr>
          </a:p>
          <a:p>
            <a:r>
              <a:rPr lang="zh-CN" altLang="en-US" dirty="0" smtClean="0"/>
              <a:t>算法的度量：时间复杂度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2786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4betty_wave">
  <a:themeElements>
    <a:clrScheme name="024betty_wave 3">
      <a:dk1>
        <a:srgbClr val="000000"/>
      </a:dk1>
      <a:lt1>
        <a:srgbClr val="FFFFFF"/>
      </a:lt1>
      <a:dk2>
        <a:srgbClr val="003468"/>
      </a:dk2>
      <a:lt2>
        <a:srgbClr val="969696"/>
      </a:lt2>
      <a:accent1>
        <a:srgbClr val="99CC00"/>
      </a:accent1>
      <a:accent2>
        <a:srgbClr val="6699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5C8AE7"/>
      </a:accent6>
      <a:hlink>
        <a:srgbClr val="99CCFF"/>
      </a:hlink>
      <a:folHlink>
        <a:srgbClr val="CCFFFF"/>
      </a:folHlink>
    </a:clrScheme>
    <a:fontScheme name="024betty_wav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chemeClr val="accent1"/>
          </a:solidFill>
        </a:ln>
      </a:spPr>
      <a:bodyPr wrap="square">
        <a:spAutoFit/>
      </a:bodyPr>
      <a:lstStyle>
        <a:defPPr>
          <a:spcAft>
            <a:spcPts val="0"/>
          </a:spcAft>
          <a:defRPr kern="0">
            <a:solidFill>
              <a:srgbClr val="000000"/>
            </a:solidFill>
            <a:latin typeface="Courier New"/>
            <a:ea typeface="宋体"/>
            <a:cs typeface="Times New Roman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024betty_wave 1">
        <a:dk1>
          <a:srgbClr val="000000"/>
        </a:dk1>
        <a:lt1>
          <a:srgbClr val="FFFFFF"/>
        </a:lt1>
        <a:dk2>
          <a:srgbClr val="003060"/>
        </a:dk2>
        <a:lt2>
          <a:srgbClr val="969696"/>
        </a:lt2>
        <a:accent1>
          <a:srgbClr val="FF9900"/>
        </a:accent1>
        <a:accent2>
          <a:srgbClr val="336387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2D597A"/>
        </a:accent6>
        <a:hlink>
          <a:srgbClr val="66CAE2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33CCCC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2D2D8A"/>
        </a:accent6>
        <a:hlink>
          <a:srgbClr val="9999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3">
        <a:dk1>
          <a:srgbClr val="000000"/>
        </a:dk1>
        <a:lt1>
          <a:srgbClr val="FFFFFF"/>
        </a:lt1>
        <a:dk2>
          <a:srgbClr val="003468"/>
        </a:dk2>
        <a:lt2>
          <a:srgbClr val="969696"/>
        </a:lt2>
        <a:accent1>
          <a:srgbClr val="99CC00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5C8AE7"/>
        </a:accent6>
        <a:hlink>
          <a:srgbClr val="99CCFF"/>
        </a:hlink>
        <a:folHlink>
          <a:srgbClr val="CC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4">
        <a:dk1>
          <a:srgbClr val="000000"/>
        </a:dk1>
        <a:lt1>
          <a:srgbClr val="FFFFFF"/>
        </a:lt1>
        <a:dk2>
          <a:srgbClr val="003060"/>
        </a:dk2>
        <a:lt2>
          <a:srgbClr val="969696"/>
        </a:lt2>
        <a:accent1>
          <a:srgbClr val="CCCC00"/>
        </a:accent1>
        <a:accent2>
          <a:srgbClr val="336387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2D597A"/>
        </a:accent6>
        <a:hlink>
          <a:srgbClr val="66CAE2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024betty_wave</Template>
  <TotalTime>4530</TotalTime>
  <Words>1233</Words>
  <Application>Microsoft Office PowerPoint</Application>
  <PresentationFormat>On-screen Show (4:3)</PresentationFormat>
  <Paragraphs>224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024betty_wave</vt:lpstr>
      <vt:lpstr>数据结构与酸反应用</vt:lpstr>
      <vt:lpstr>数据结构</vt:lpstr>
      <vt:lpstr>String</vt:lpstr>
      <vt:lpstr>List</vt:lpstr>
      <vt:lpstr>Tuple</vt:lpstr>
      <vt:lpstr>Dictionary</vt:lpstr>
      <vt:lpstr>Set</vt:lpstr>
      <vt:lpstr>数据类型的比较</vt:lpstr>
      <vt:lpstr>算法</vt:lpstr>
      <vt:lpstr>简单算法</vt:lpstr>
      <vt:lpstr>数据结构与算法的应用</vt:lpstr>
      <vt:lpstr>最短路径问题</vt:lpstr>
      <vt:lpstr>问题抽象-图</vt:lpstr>
      <vt:lpstr>问题抽象</vt:lpstr>
      <vt:lpstr>实 践</vt:lpstr>
      <vt:lpstr>文件处理 - 打开文件</vt:lpstr>
      <vt:lpstr>文件处理 - 读写文件</vt:lpstr>
      <vt:lpstr>文件处理 – 示例</vt:lpstr>
      <vt:lpstr>文件处理 – 示例</vt:lpstr>
      <vt:lpstr>文件处理 - 关闭文件</vt:lpstr>
      <vt:lpstr>问题抽象</vt:lpstr>
      <vt:lpstr>Dijkstra算法</vt:lpstr>
      <vt:lpstr>PowerPoint Presentation</vt:lpstr>
      <vt:lpstr>谢谢！</vt:lpstr>
    </vt:vector>
  </TitlesOfParts>
  <Company>www.hit.edu.cn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程序设计的基础知识</dc:title>
  <dc:creator>哈尔滨工业大学</dc:creator>
  <cp:lastModifiedBy>dell</cp:lastModifiedBy>
  <cp:revision>487</cp:revision>
  <dcterms:created xsi:type="dcterms:W3CDTF">2013-03-18T05:12:46Z</dcterms:created>
  <dcterms:modified xsi:type="dcterms:W3CDTF">2014-11-25T20:18:02Z</dcterms:modified>
</cp:coreProperties>
</file>