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1" r:id="rId3"/>
    <p:sldId id="312" r:id="rId4"/>
    <p:sldId id="319" r:id="rId5"/>
    <p:sldId id="321" r:id="rId6"/>
    <p:sldId id="313" r:id="rId7"/>
    <p:sldId id="317" r:id="rId8"/>
    <p:sldId id="32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клин Илья Эдуардович" initials="КИЭ" lastIdx="1" clrIdx="0">
    <p:extLst>
      <p:ext uri="{19B8F6BF-5375-455C-9EA6-DF929625EA0E}">
        <p15:presenceInfo xmlns:p15="http://schemas.microsoft.com/office/powerpoint/2012/main" userId="Куклин Илья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0503" autoAdjust="0"/>
  </p:normalViewPr>
  <p:slideViewPr>
    <p:cSldViewPr snapToGrid="0">
      <p:cViewPr varScale="1">
        <p:scale>
          <a:sx n="114" d="100"/>
          <a:sy n="114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B84-0B0D-4466-9DFE-8222560C6747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1A0-1348-4CDB-B257-6A0BB20FD9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7B9EC-6E7D-456A-9320-AB0DA48B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93372-415F-4907-9DE8-EA478BC7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D5568-35A6-49E0-9732-F2C89757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1AE2-25C8-4164-BE4A-B1F2799A6A0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E7682-E4C3-48A0-B1B5-79102205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B0212-7791-4E0C-9440-802667D5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FD8EE-A013-4476-80A2-504645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C8F0B-D8F6-44AD-BD41-3AEFC53A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8D6A7-7169-480D-BF32-194933E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E46-AD87-4C06-A883-E17FCD21C894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52E8F-5D1D-40E9-B058-C609A0F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6278-C4F0-4DCC-BBD4-148ED56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246DCB-B8D4-40B7-ACC1-09E975232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C8407-69E5-4BF3-A30F-090E0E5E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B68A3-E801-4CA9-B744-E427F855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72B-5F9F-4B3C-9391-0CFCE1DB49A9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D1824-D6F0-4542-A92D-6F05838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7FD2C-3D9E-4E04-A576-6E56961B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CC26-F756-4EF2-9425-216EFDD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143F2-3AEC-439F-808A-B2BA3348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6DA6-A96C-47FD-B61B-52A80AB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F20-0035-49A2-98FE-BBEAF0E87D2D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CD5FB-B134-43FC-A835-55C83ABB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73E94-1334-42AA-B487-55643FE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A651-406A-48B9-A457-FF66F56C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BCAF2-85E3-4ABB-BBC7-ED7F2FC8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CA351-0DD3-481A-A320-B4E4EFA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2A52-D4E7-4D0C-A036-610838B997D5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DFFD2-0A99-450B-BEA0-4743A2E4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E3397-C730-4120-8844-EEBBDD30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E5924-93E0-4A7E-BCFE-903EFAD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65FCC-3546-4C6C-975D-161483335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11165F-8C2B-4D74-B51A-B2E906DB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39B27-197B-4FA4-997D-6405A63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2EE7-4BB6-4D38-AC3D-55E6B85A3555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4311E-D294-4645-B987-6631638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7A456-20F6-48F0-811E-D7560F8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83662-01D4-4620-B278-5441DF1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A8B27-E061-4C40-8A4D-0838D30E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6CAA78-E1E9-42E2-BC21-FA1FB5D1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623C0-15B7-4711-9875-FE4CB9DD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C62F2D-6370-4DF7-8936-77A780A1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3F6E80-3AAC-4235-961D-036AB4CF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D357-7D34-4FEC-93BD-E78DF8BFB24B}" type="datetime1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3E1753-ECA5-408C-8153-01557EE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387A51-6A06-4322-9C86-0C640483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8615-9D3C-41B1-8D9B-BFB2886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4AE24-D490-4B3E-B399-A7902B2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3B88-DC42-4722-A759-F248B67ACCA5}" type="datetime1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55579-3C3D-4F15-8A32-44A43AB8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FEF65-C133-4C52-8928-379978F7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DBD61-C3B0-479F-9D21-0CA6CB4F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0172-151F-4938-B32E-0EB4CAB1152A}" type="datetime1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902BCA-CB35-4825-9031-27ADD713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2A4391-9941-47C8-AAEF-20ACC85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8BB66-31A2-4C7A-8E09-842E7816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F6066-AC4A-447F-BE48-E24B50E7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1CAAF-9FBB-4CB9-A318-80DA650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B6B7D4-3CD2-40B3-9C4A-37A0276B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5846-423A-4C12-8D78-CBCAE00887AD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536F5D-147C-4D41-9D3F-60355AD1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2BF1D-4626-4513-A216-DF9EB820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77532-273C-47BF-A2D4-23D2A55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0D6A00-D067-4BA8-8F18-46E14F49B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0C72B-AC1F-4E8D-BE11-E8DD998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A83CB-35FE-43FF-90BF-BEF34FEB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3156-6502-43B1-93E2-C04FE30B6FAC}" type="datetime1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7CC1E-333D-4D4D-BCEC-0861016D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77589-E170-4C37-8E96-4DD8479B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1EDFC-524A-4730-8E01-25C1076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BCD3E-3349-4BEC-B7CC-C2AD626E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26D30-4D62-49FD-9508-B2808D507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9DB9-73CB-4B7F-BBFE-7B9F009AF86A}" type="datetime1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E96D9-D556-4AD2-A157-CA256D2F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43452-03FF-4556-8909-E39C6B8C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7AB1-9D30-4031-A63E-8F55C7C9B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кишечнополостное, медуза, гидроид&#10;&#10;Автоматически созданное описание">
            <a:extLst>
              <a:ext uri="{FF2B5EF4-FFF2-40B4-BE49-F238E27FC236}">
                <a16:creationId xmlns:a16="http://schemas.microsoft.com/office/drawing/2014/main" id="{EEFBD691-FD74-4BF4-9223-E919FE6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3315" y="2396862"/>
            <a:ext cx="830399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Симулятор </a:t>
            </a:r>
            <a:r>
              <a:rPr lang="ru-RU" altLang="ru-RU" sz="5400" b="1" cap="all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Иот</a:t>
            </a:r>
            <a:endParaRPr lang="ru-RU" altLang="ru-RU" sz="5400" b="1" cap="al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08E75-A126-4EEB-B6B4-A2FC5F290A50}"/>
              </a:ext>
            </a:extLst>
          </p:cNvPr>
          <p:cNvSpPr txBox="1"/>
          <p:nvPr/>
        </p:nvSpPr>
        <p:spPr>
          <a:xfrm>
            <a:off x="755358" y="4137294"/>
            <a:ext cx="2760692" cy="2210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ПОНОМАРЕВ ИВАН – РИ-290002</a:t>
            </a:r>
          </a:p>
          <a:p>
            <a:pPr>
              <a:lnSpc>
                <a:spcPts val="3358"/>
              </a:lnSpc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СУХОПЛЮЕВА АННА – РИ-290002</a:t>
            </a:r>
          </a:p>
          <a:p>
            <a:pPr>
              <a:lnSpc>
                <a:spcPts val="3358"/>
              </a:lnSpc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ЛЫСЕНКО АННА – </a:t>
            </a:r>
            <a:r>
              <a:rPr lang="ru-RU" sz="1400" dirty="0">
                <a:solidFill>
                  <a:schemeClr val="bg1"/>
                </a:solidFill>
                <a:latin typeface="Inter"/>
              </a:rPr>
              <a:t>РИМ-101204</a:t>
            </a:r>
            <a:r>
              <a:rPr lang="en-US" sz="1400" dirty="0">
                <a:solidFill>
                  <a:schemeClr val="bg1"/>
                </a:solidFill>
                <a:latin typeface="Inter"/>
              </a:rPr>
              <a:t> </a:t>
            </a:r>
          </a:p>
          <a:p>
            <a:pPr>
              <a:lnSpc>
                <a:spcPts val="3358"/>
              </a:lnSpc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СВЯЖИНА ПОЛИНА – РИ-290002</a:t>
            </a:r>
          </a:p>
          <a:p>
            <a:pPr>
              <a:lnSpc>
                <a:spcPts val="3358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Inter"/>
              </a:rPr>
              <a:t>ЩАПИН ДМИТРИЙ – </a:t>
            </a:r>
            <a:r>
              <a:rPr lang="ru-RU" sz="1400" dirty="0">
                <a:solidFill>
                  <a:schemeClr val="bg1"/>
                </a:solidFill>
                <a:latin typeface="Inter"/>
              </a:rPr>
              <a:t>РИМ-101226</a:t>
            </a:r>
            <a:endParaRPr lang="en-US" sz="1400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8E22F7-D057-4BA6-9BEE-75B31A7A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E4C9A5-0CA0-4E57-A2FF-371112588390}"/>
              </a:ext>
            </a:extLst>
          </p:cNvPr>
          <p:cNvSpPr/>
          <p:nvPr/>
        </p:nvSpPr>
        <p:spPr>
          <a:xfrm>
            <a:off x="251460" y="162480"/>
            <a:ext cx="5661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Проблема/Актуальность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AEACC-C086-4382-96B4-06E5015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2</a:t>
            </a:fld>
            <a:endParaRPr lang="ru-RU" sz="1800" dirty="0">
              <a:solidFill>
                <a:srgbClr val="0300FF"/>
              </a:solidFill>
            </a:endParaRP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9CF83A7-6B0C-4C49-B5C1-B19A95F3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1310185"/>
            <a:ext cx="7004084" cy="3412736"/>
          </a:xfrm>
        </p:spPr>
        <p:txBody>
          <a:bodyPr>
            <a:norm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ru-RU" sz="16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Один из подходов — «дисциплины по выбору»  - это выбор предметов осуществляется не студентами, а кафедры, которые принимают решение, исходя из интересов преподавателей. Противоположный подход —  студенты могут выбирать любые курсы из предложенных вузом. Ключевая</a:t>
            </a:r>
            <a:r>
              <a:rPr lang="ru-RU" sz="1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проблема в том, что студенты делают ошибочное сочетание </a:t>
            </a:r>
            <a:r>
              <a:rPr lang="en-US" sz="1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hard </a:t>
            </a:r>
            <a:r>
              <a:rPr lang="ru-RU" sz="1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и</a:t>
            </a:r>
            <a:r>
              <a:rPr lang="en-US" sz="1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soft </a:t>
            </a:r>
            <a:r>
              <a:rPr lang="en-US" sz="1600" i="0" dirty="0">
                <a:solidFill>
                  <a:srgbClr val="3A3C40"/>
                </a:solidFill>
                <a:effectLst/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Skills</a:t>
            </a:r>
            <a:r>
              <a:rPr lang="ru-RU" sz="160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, изучая частично отдельные предметные области, а не двигаются в определенном, интересном им направление. </a:t>
            </a:r>
            <a:r>
              <a:rPr lang="ru-RU" sz="1600" dirty="0">
                <a:solidFill>
                  <a:srgbClr val="0300FF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Нет четкой картины выбора предметной области для своей специализации.</a:t>
            </a:r>
            <a:endParaRPr lang="ru-RU" sz="1600" dirty="0">
              <a:solidFill>
                <a:srgbClr val="0300FF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F404C6-1FEE-4B5D-B1DB-D91AD1F9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450C97-64A5-41F0-B711-0A3DFFE8F039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</a:t>
            </a:r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конкурентов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B36BC1E5-FD1D-41FE-B800-4F26DD59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8" y="1310185"/>
            <a:ext cx="6063050" cy="290670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600" dirty="0">
                <a:latin typeface="Inter" panose="020B0604020202020204" charset="0"/>
                <a:ea typeface="Inter" panose="020B0604020202020204" charset="0"/>
              </a:rPr>
              <a:t>На данный момент многие институты внедряют ИОТ в свою образовательную программу, но план их обучения строится без определенной удобной платформы по выбору предметов, которая поможет выбрать предметы для ими выбранной специальности.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600" dirty="0">
                <a:latin typeface="Inter" panose="020B0604020202020204" charset="0"/>
                <a:ea typeface="Inter" panose="020B0604020202020204" charset="0"/>
              </a:rPr>
              <a:t>Удобного сервиса по выбору предметов в открытом доступе никем из конкурентов не было предложено.</a:t>
            </a:r>
          </a:p>
          <a:p>
            <a:pPr marL="0" indent="0">
              <a:buNone/>
            </a:pPr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BFF56116-6C7D-46EC-9761-E619C01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3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791915-3132-483D-870E-0BC574D2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564E7E-AC1A-41B1-AFC1-72277351833B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Концепция</a:t>
            </a:r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E3DCAC5B-A446-4E7B-80EE-E3461870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6" y="1310184"/>
            <a:ext cx="6293872" cy="50461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Создать удобный сайт, который поможет студенту посмотреть и изучить основные траектории, сделать выбор в пользу понравившейся траектории и составлять примерный учебный план по выбранной траектории, с возможности изменения траектории на </a:t>
            </a:r>
            <a:r>
              <a:rPr lang="ru-RU" sz="1600" b="0" i="0" dirty="0">
                <a:effectLst/>
                <a:latin typeface="Inter" panose="020B0604020202020204" charset="0"/>
                <a:ea typeface="Inter" panose="020B0604020202020204" charset="0"/>
              </a:rPr>
              <a:t>близлежащую</a:t>
            </a:r>
            <a:r>
              <a:rPr lang="ru-RU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</a:rPr>
              <a:t> по предметной области специальность.</a:t>
            </a:r>
          </a:p>
          <a:p>
            <a:endParaRPr lang="ru-RU" dirty="0">
              <a:solidFill>
                <a:srgbClr val="0300FF"/>
              </a:solidFill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3437B5E3-ED70-4390-A2B3-FF9B90B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4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</a:p>
        </p:txBody>
      </p:sp>
      <p:sp>
        <p:nvSpPr>
          <p:cNvPr id="10" name="Объект 6">
            <a:extLst>
              <a:ext uri="{FF2B5EF4-FFF2-40B4-BE49-F238E27FC236}">
                <a16:creationId xmlns:a16="http://schemas.microsoft.com/office/drawing/2014/main" id="{07C487B6-3120-4A42-8073-981B722B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1811835"/>
            <a:ext cx="11436824" cy="5046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Выполнить техническое задание, составленное в рамках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хакатона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Реализовать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Web-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сайт для визуального представления ИОТ.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5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3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E02EB4-79B7-4DF6-9B20-0799F052C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516" y="-4610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B46613D-80B8-44C0-96D8-04B88C7679A2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6D7DE811-EA71-4BA2-8BD7-82446A36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6</a:t>
            </a:fld>
            <a:endParaRPr lang="ru-RU" sz="1800" dirty="0">
              <a:solidFill>
                <a:srgbClr val="0300FF"/>
              </a:solidFill>
            </a:endParaRPr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1D61B690-D243-4A9E-93D8-C9C7C6D6402D}"/>
              </a:ext>
            </a:extLst>
          </p:cNvPr>
          <p:cNvGrpSpPr/>
          <p:nvPr/>
        </p:nvGrpSpPr>
        <p:grpSpPr>
          <a:xfrm>
            <a:off x="1184797" y="2513334"/>
            <a:ext cx="11046781" cy="224871"/>
            <a:chOff x="0" y="-50387"/>
            <a:chExt cx="23394855" cy="476233"/>
          </a:xfrm>
        </p:grpSpPr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9EC4BB36-DF66-4834-B662-B04349338AE2}"/>
                </a:ext>
              </a:extLst>
            </p:cNvPr>
            <p:cNvSpPr/>
            <p:nvPr/>
          </p:nvSpPr>
          <p:spPr>
            <a:xfrm>
              <a:off x="212923" y="198953"/>
              <a:ext cx="23181932" cy="27940"/>
            </a:xfrm>
            <a:prstGeom prst="rect">
              <a:avLst/>
            </a:prstGeom>
            <a:solidFill>
              <a:srgbClr val="242725">
                <a:alpha val="6666"/>
              </a:srgbClr>
            </a:solidFill>
          </p:spPr>
        </p:sp>
        <p:grpSp>
          <p:nvGrpSpPr>
            <p:cNvPr id="24" name="Group 21">
              <a:extLst>
                <a:ext uri="{FF2B5EF4-FFF2-40B4-BE49-F238E27FC236}">
                  <a16:creationId xmlns:a16="http://schemas.microsoft.com/office/drawing/2014/main" id="{0E58F086-2BFA-41F9-9A8F-FDCF83C6BCCD}"/>
                </a:ext>
              </a:extLst>
            </p:cNvPr>
            <p:cNvGrpSpPr/>
            <p:nvPr/>
          </p:nvGrpSpPr>
          <p:grpSpPr>
            <a:xfrm>
              <a:off x="0" y="0"/>
              <a:ext cx="425846" cy="425846"/>
              <a:chOff x="0" y="0"/>
              <a:chExt cx="6350000" cy="6350000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2D88C4E4-99CC-4106-A922-981BC9C0AF5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</p:grpSp>
        <p:grpSp>
          <p:nvGrpSpPr>
            <p:cNvPr id="25" name="Group 23">
              <a:extLst>
                <a:ext uri="{FF2B5EF4-FFF2-40B4-BE49-F238E27FC236}">
                  <a16:creationId xmlns:a16="http://schemas.microsoft.com/office/drawing/2014/main" id="{493DF34D-1AF6-48D0-BB2C-97DEFB4CBB3B}"/>
                </a:ext>
              </a:extLst>
            </p:cNvPr>
            <p:cNvGrpSpPr/>
            <p:nvPr/>
          </p:nvGrpSpPr>
          <p:grpSpPr>
            <a:xfrm>
              <a:off x="4496571" y="0"/>
              <a:ext cx="423946" cy="425846"/>
              <a:chOff x="3226317" y="0"/>
              <a:chExt cx="6321673" cy="6350000"/>
            </a:xfrm>
          </p:grpSpPr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EECB3B1A-D03F-4C9F-91E2-E1002EDDEC29}"/>
                  </a:ext>
                </a:extLst>
              </p:cNvPr>
              <p:cNvSpPr/>
              <p:nvPr/>
            </p:nvSpPr>
            <p:spPr>
              <a:xfrm>
                <a:off x="3226317" y="0"/>
                <a:ext cx="63216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ru-RU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01C724-2CFF-4E94-8BBE-8D73286261E8}"/>
                </a:ext>
              </a:extLst>
            </p:cNvPr>
            <p:cNvGrpSpPr/>
            <p:nvPr/>
          </p:nvGrpSpPr>
          <p:grpSpPr>
            <a:xfrm>
              <a:off x="8985312" y="-50387"/>
              <a:ext cx="423946" cy="425846"/>
              <a:chOff x="6335852" y="-751343"/>
              <a:chExt cx="6321673" cy="6350000"/>
            </a:xfrm>
          </p:grpSpPr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B5667479-BA33-4E38-82CB-D7C9E6517756}"/>
                  </a:ext>
                </a:extLst>
              </p:cNvPr>
              <p:cNvSpPr/>
              <p:nvPr/>
            </p:nvSpPr>
            <p:spPr>
              <a:xfrm>
                <a:off x="6335852" y="-751343"/>
                <a:ext cx="63216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ru-RU" dirty="0"/>
              </a:p>
            </p:txBody>
          </p:sp>
        </p:grpSp>
        <p:grpSp>
          <p:nvGrpSpPr>
            <p:cNvPr id="27" name="Group 27">
              <a:extLst>
                <a:ext uri="{FF2B5EF4-FFF2-40B4-BE49-F238E27FC236}">
                  <a16:creationId xmlns:a16="http://schemas.microsoft.com/office/drawing/2014/main" id="{6F753575-D4ED-4B38-8164-FFFC20792951}"/>
                </a:ext>
              </a:extLst>
            </p:cNvPr>
            <p:cNvGrpSpPr/>
            <p:nvPr/>
          </p:nvGrpSpPr>
          <p:grpSpPr>
            <a:xfrm>
              <a:off x="12840622" y="0"/>
              <a:ext cx="425846" cy="425846"/>
              <a:chOff x="0" y="0"/>
              <a:chExt cx="6350000" cy="6350000"/>
            </a:xfrm>
          </p:grpSpPr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5C130594-4ABB-49D2-9B40-2C509D1216E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</p:grpSp>
        <p:grpSp>
          <p:nvGrpSpPr>
            <p:cNvPr id="28" name="Group 29">
              <a:extLst>
                <a:ext uri="{FF2B5EF4-FFF2-40B4-BE49-F238E27FC236}">
                  <a16:creationId xmlns:a16="http://schemas.microsoft.com/office/drawing/2014/main" id="{26A0559A-BCE0-4D38-A311-4936951DE6E0}"/>
                </a:ext>
              </a:extLst>
            </p:cNvPr>
            <p:cNvGrpSpPr/>
            <p:nvPr/>
          </p:nvGrpSpPr>
          <p:grpSpPr>
            <a:xfrm>
              <a:off x="16273891" y="-50387"/>
              <a:ext cx="423946" cy="425846"/>
              <a:chOff x="-12629136" y="-751343"/>
              <a:chExt cx="6321673" cy="6350000"/>
            </a:xfrm>
          </p:grpSpPr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224AD7B0-85BB-4059-B061-B55FA66F22C7}"/>
                  </a:ext>
                </a:extLst>
              </p:cNvPr>
              <p:cNvSpPr/>
              <p:nvPr/>
            </p:nvSpPr>
            <p:spPr>
              <a:xfrm>
                <a:off x="-12629136" y="-751343"/>
                <a:ext cx="63216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  <p:txBody>
              <a:bodyPr/>
              <a:lstStyle/>
              <a:p>
                <a:endParaRPr lang="ru-RU" dirty="0"/>
              </a:p>
            </p:txBody>
          </p:sp>
        </p:grpSp>
      </p:grpSp>
      <p:grpSp>
        <p:nvGrpSpPr>
          <p:cNvPr id="34" name="Group 2">
            <a:extLst>
              <a:ext uri="{FF2B5EF4-FFF2-40B4-BE49-F238E27FC236}">
                <a16:creationId xmlns:a16="http://schemas.microsoft.com/office/drawing/2014/main" id="{A1849115-EB8D-49FF-AEEF-3D95D5C905BB}"/>
              </a:ext>
            </a:extLst>
          </p:cNvPr>
          <p:cNvGrpSpPr/>
          <p:nvPr/>
        </p:nvGrpSpPr>
        <p:grpSpPr>
          <a:xfrm>
            <a:off x="1154766" y="2920103"/>
            <a:ext cx="2322963" cy="969817"/>
            <a:chOff x="-759302" y="-614220"/>
            <a:chExt cx="3828804" cy="1598493"/>
          </a:xfrm>
        </p:grpSpPr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6E6ED728-FEFE-4DF5-99C9-2FAAF0AF9349}"/>
                </a:ext>
              </a:extLst>
            </p:cNvPr>
            <p:cNvSpPr txBox="1"/>
            <p:nvPr/>
          </p:nvSpPr>
          <p:spPr>
            <a:xfrm>
              <a:off x="-759302" y="-614220"/>
              <a:ext cx="3828804" cy="437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20" dirty="0">
                  <a:solidFill>
                    <a:srgbClr val="242725"/>
                  </a:solidFill>
                  <a:latin typeface="Inter Bold"/>
                </a:rPr>
                <a:t>1</a:t>
              </a:r>
            </a:p>
          </p:txBody>
        </p: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F8D6625C-720E-4DC6-8423-3126C72E7E2D}"/>
                </a:ext>
              </a:extLst>
            </p:cNvPr>
            <p:cNvSpPr txBox="1"/>
            <p:nvPr/>
          </p:nvSpPr>
          <p:spPr>
            <a:xfrm>
              <a:off x="-759300" y="71150"/>
              <a:ext cx="3331202" cy="913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 err="1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Разработать</a:t>
              </a:r>
              <a:endParaRPr lang="en-US" sz="1200" dirty="0">
                <a:solidFill>
                  <a:srgbClr val="242725"/>
                </a:solidFill>
                <a:latin typeface="Inter" panose="020B0604020202020204" charset="0"/>
                <a:ea typeface="Inter" panose="020B0604020202020204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dirty="0" err="1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концепцию</a:t>
              </a:r>
              <a:r>
                <a:rPr lang="en-US" sz="1200" dirty="0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 </a:t>
              </a:r>
              <a:r>
                <a:rPr lang="en-US" sz="1200" dirty="0" err="1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визуального</a:t>
              </a:r>
              <a:r>
                <a:rPr lang="en-US" sz="1200" dirty="0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 </a:t>
              </a:r>
              <a:r>
                <a:rPr lang="en-US" sz="1200" dirty="0" err="1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представления</a:t>
              </a:r>
              <a:r>
                <a:rPr lang="en-US" sz="1200" dirty="0">
                  <a:solidFill>
                    <a:srgbClr val="242725"/>
                  </a:solidFill>
                  <a:latin typeface="Inter" panose="020B0604020202020204" charset="0"/>
                  <a:ea typeface="Inter" panose="020B0604020202020204" charset="0"/>
                </a:rPr>
                <a:t> ИОТ</a:t>
              </a:r>
            </a:p>
          </p:txBody>
        </p:sp>
      </p:grpSp>
      <p:grpSp>
        <p:nvGrpSpPr>
          <p:cNvPr id="37" name="Group 6">
            <a:extLst>
              <a:ext uri="{FF2B5EF4-FFF2-40B4-BE49-F238E27FC236}">
                <a16:creationId xmlns:a16="http://schemas.microsoft.com/office/drawing/2014/main" id="{606D5240-552C-4105-ACFF-F8D275815612}"/>
              </a:ext>
            </a:extLst>
          </p:cNvPr>
          <p:cNvGrpSpPr/>
          <p:nvPr/>
        </p:nvGrpSpPr>
        <p:grpSpPr>
          <a:xfrm>
            <a:off x="3277546" y="2892926"/>
            <a:ext cx="2550153" cy="823116"/>
            <a:chOff x="-19069" y="-47625"/>
            <a:chExt cx="3368095" cy="1087124"/>
          </a:xfrm>
        </p:grpSpPr>
        <p:sp>
          <p:nvSpPr>
            <p:cNvPr id="38" name="TextBox 7">
              <a:extLst>
                <a:ext uri="{FF2B5EF4-FFF2-40B4-BE49-F238E27FC236}">
                  <a16:creationId xmlns:a16="http://schemas.microsoft.com/office/drawing/2014/main" id="{5E230314-2A33-4A47-8F39-B4FB7AB6E68F}"/>
                </a:ext>
              </a:extLst>
            </p:cNvPr>
            <p:cNvSpPr txBox="1"/>
            <p:nvPr/>
          </p:nvSpPr>
          <p:spPr>
            <a:xfrm>
              <a:off x="0" y="-47625"/>
              <a:ext cx="3349026" cy="437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20" dirty="0">
                  <a:solidFill>
                    <a:srgbClr val="242725"/>
                  </a:solidFill>
                  <a:latin typeface="Inter Bold"/>
                </a:rPr>
                <a:t>2</a:t>
              </a:r>
            </a:p>
          </p:txBody>
        </p:sp>
        <p:sp>
          <p:nvSpPr>
            <p:cNvPr id="39" name="TextBox 8">
              <a:extLst>
                <a:ext uri="{FF2B5EF4-FFF2-40B4-BE49-F238E27FC236}">
                  <a16:creationId xmlns:a16="http://schemas.microsoft.com/office/drawing/2014/main" id="{6C2FBDF1-6D8B-4CB9-BA32-CD322442D229}"/>
                </a:ext>
              </a:extLst>
            </p:cNvPr>
            <p:cNvSpPr txBox="1"/>
            <p:nvPr/>
          </p:nvSpPr>
          <p:spPr>
            <a:xfrm>
              <a:off x="-19069" y="352948"/>
              <a:ext cx="3349026" cy="686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rgbClr val="242725"/>
                  </a:solidFill>
                  <a:latin typeface="Inter"/>
                </a:rPr>
                <a:t>Анализ</a:t>
              </a:r>
              <a:r>
                <a:rPr lang="en-US" sz="1200" dirty="0">
                  <a:solidFill>
                    <a:srgbClr val="242725"/>
                  </a:solidFill>
                  <a:latin typeface="Inter"/>
                </a:rPr>
                <a:t> </a:t>
              </a:r>
              <a:r>
                <a:rPr lang="en-US" sz="1200" dirty="0" err="1">
                  <a:solidFill>
                    <a:srgbClr val="242725"/>
                  </a:solidFill>
                  <a:latin typeface="Inter"/>
                </a:rPr>
                <a:t>рынка</a:t>
              </a:r>
              <a:r>
                <a:rPr lang="en-US" sz="1200" dirty="0">
                  <a:solidFill>
                    <a:srgbClr val="242725"/>
                  </a:solidFill>
                  <a:latin typeface="Inter"/>
                </a:rPr>
                <a:t>, </a:t>
              </a:r>
              <a:endParaRPr lang="ru-RU" sz="1200" dirty="0">
                <a:solidFill>
                  <a:srgbClr val="242725"/>
                </a:solidFill>
                <a:latin typeface="Inter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rgbClr val="242725"/>
                  </a:solidFill>
                  <a:latin typeface="Inter"/>
                </a:rPr>
                <a:t>проблема</a:t>
              </a:r>
              <a:r>
                <a:rPr lang="en-US" sz="1200" dirty="0">
                  <a:solidFill>
                    <a:srgbClr val="242725"/>
                  </a:solidFill>
                  <a:latin typeface="Inter"/>
                </a:rPr>
                <a:t>, </a:t>
              </a:r>
              <a:r>
                <a:rPr lang="en-US" sz="1200" dirty="0" err="1">
                  <a:solidFill>
                    <a:srgbClr val="242725"/>
                  </a:solidFill>
                  <a:latin typeface="Inter"/>
                </a:rPr>
                <a:t>аналитика</a:t>
              </a:r>
              <a:endParaRPr lang="en-US" sz="1200" dirty="0">
                <a:solidFill>
                  <a:srgbClr val="242725"/>
                </a:solidFill>
                <a:latin typeface="Inter"/>
              </a:endParaRPr>
            </a:p>
          </p:txBody>
        </p:sp>
      </p:grpSp>
      <p:grpSp>
        <p:nvGrpSpPr>
          <p:cNvPr id="40" name="Group 9">
            <a:extLst>
              <a:ext uri="{FF2B5EF4-FFF2-40B4-BE49-F238E27FC236}">
                <a16:creationId xmlns:a16="http://schemas.microsoft.com/office/drawing/2014/main" id="{7DDA2F23-1483-4B7E-BF49-D44F48E0E0D1}"/>
              </a:ext>
            </a:extLst>
          </p:cNvPr>
          <p:cNvGrpSpPr/>
          <p:nvPr/>
        </p:nvGrpSpPr>
        <p:grpSpPr>
          <a:xfrm>
            <a:off x="5397078" y="2892924"/>
            <a:ext cx="1104417" cy="873006"/>
            <a:chOff x="-708921" y="-3356312"/>
            <a:chExt cx="3248393" cy="1052050"/>
          </a:xfrm>
        </p:grpSpPr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0B5AF599-3900-4B76-BABE-57E66C6B8B72}"/>
                </a:ext>
              </a:extLst>
            </p:cNvPr>
            <p:cNvSpPr txBox="1"/>
            <p:nvPr/>
          </p:nvSpPr>
          <p:spPr>
            <a:xfrm>
              <a:off x="-536739" y="-3356312"/>
              <a:ext cx="3076211" cy="437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20" dirty="0">
                  <a:solidFill>
                    <a:srgbClr val="242725"/>
                  </a:solidFill>
                  <a:latin typeface="Inter Bold"/>
                </a:rPr>
                <a:t>3</a:t>
              </a:r>
            </a:p>
          </p:txBody>
        </p:sp>
        <p:sp>
          <p:nvSpPr>
            <p:cNvPr id="42" name="TextBox 11">
              <a:extLst>
                <a:ext uri="{FF2B5EF4-FFF2-40B4-BE49-F238E27FC236}">
                  <a16:creationId xmlns:a16="http://schemas.microsoft.com/office/drawing/2014/main" id="{40F6DB68-C780-461D-BFFE-A29CD9DF5022}"/>
                </a:ext>
              </a:extLst>
            </p:cNvPr>
            <p:cNvSpPr txBox="1"/>
            <p:nvPr/>
          </p:nvSpPr>
          <p:spPr>
            <a:xfrm>
              <a:off x="-708921" y="-2990814"/>
              <a:ext cx="3076211" cy="68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rgbClr val="242725"/>
                  </a:solidFill>
                  <a:latin typeface="Inter"/>
                </a:rPr>
                <a:t>Разработать</a:t>
              </a:r>
              <a:endParaRPr lang="en-US" sz="1200" dirty="0">
                <a:solidFill>
                  <a:srgbClr val="242725"/>
                </a:solidFill>
                <a:latin typeface="Inter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sz="1200" dirty="0" err="1">
                  <a:solidFill>
                    <a:srgbClr val="242725"/>
                  </a:solidFill>
                  <a:latin typeface="Arimo"/>
                </a:rPr>
                <a:t>дизайн</a:t>
              </a:r>
              <a:r>
                <a:rPr lang="en-US" sz="1200" dirty="0">
                  <a:solidFill>
                    <a:srgbClr val="242725"/>
                  </a:solidFill>
                  <a:latin typeface="Arimo"/>
                </a:rPr>
                <a:t> </a:t>
              </a:r>
              <a:r>
                <a:rPr lang="en-US" sz="1200" dirty="0" err="1">
                  <a:solidFill>
                    <a:srgbClr val="242725"/>
                  </a:solidFill>
                  <a:latin typeface="Arimo"/>
                </a:rPr>
                <a:t>сайта</a:t>
              </a:r>
              <a:endParaRPr lang="en-US" sz="1200" dirty="0">
                <a:solidFill>
                  <a:srgbClr val="242725"/>
                </a:solidFill>
                <a:latin typeface="Arimo"/>
              </a:endParaRPr>
            </a:p>
          </p:txBody>
        </p:sp>
      </p:grpSp>
      <p:grpSp>
        <p:nvGrpSpPr>
          <p:cNvPr id="43" name="Group 12">
            <a:extLst>
              <a:ext uri="{FF2B5EF4-FFF2-40B4-BE49-F238E27FC236}">
                <a16:creationId xmlns:a16="http://schemas.microsoft.com/office/drawing/2014/main" id="{0F225C1B-E0BB-49E5-AAE9-D7EDD8ACCEDF}"/>
              </a:ext>
            </a:extLst>
          </p:cNvPr>
          <p:cNvGrpSpPr/>
          <p:nvPr/>
        </p:nvGrpSpPr>
        <p:grpSpPr>
          <a:xfrm>
            <a:off x="6293920" y="2892925"/>
            <a:ext cx="3279523" cy="904996"/>
            <a:chOff x="-3161093" y="-3532200"/>
            <a:chExt cx="4331401" cy="1195264"/>
          </a:xfrm>
        </p:grpSpPr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D1F1B868-E668-43D2-8A1B-910A0E75142C}"/>
                </a:ext>
              </a:extLst>
            </p:cNvPr>
            <p:cNvSpPr txBox="1"/>
            <p:nvPr/>
          </p:nvSpPr>
          <p:spPr>
            <a:xfrm>
              <a:off x="-1905903" y="-3532200"/>
              <a:ext cx="3076211" cy="437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20" dirty="0">
                  <a:solidFill>
                    <a:srgbClr val="242725"/>
                  </a:solidFill>
                  <a:latin typeface="Inter Bold"/>
                </a:rPr>
                <a:t>4</a:t>
              </a:r>
            </a:p>
          </p:txBody>
        </p:sp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59FCF652-6C54-4EDA-B1A4-76D73449DF6F}"/>
                </a:ext>
              </a:extLst>
            </p:cNvPr>
            <p:cNvSpPr txBox="1"/>
            <p:nvPr/>
          </p:nvSpPr>
          <p:spPr>
            <a:xfrm>
              <a:off x="-3161093" y="-3131629"/>
              <a:ext cx="3076211" cy="794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ru-RU" sz="1200" dirty="0">
                  <a:solidFill>
                    <a:srgbClr val="242725"/>
                  </a:solidFill>
                  <a:latin typeface="Inter"/>
                </a:rPr>
                <a:t>Создать рабочий </a:t>
              </a: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ru-RU" sz="1200" dirty="0">
                  <a:solidFill>
                    <a:srgbClr val="242725"/>
                  </a:solidFill>
                  <a:latin typeface="Inter"/>
                </a:rPr>
                <a:t>прототип</a:t>
              </a:r>
              <a:endParaRPr lang="en-US" sz="1200" dirty="0">
                <a:solidFill>
                  <a:srgbClr val="242725"/>
                </a:solidFill>
                <a:latin typeface="Inter"/>
              </a:endParaRPr>
            </a:p>
          </p:txBody>
        </p:sp>
      </p:grpSp>
      <p:grpSp>
        <p:nvGrpSpPr>
          <p:cNvPr id="46" name="Group 15">
            <a:extLst>
              <a:ext uri="{FF2B5EF4-FFF2-40B4-BE49-F238E27FC236}">
                <a16:creationId xmlns:a16="http://schemas.microsoft.com/office/drawing/2014/main" id="{549BB3D1-682B-4E9F-BC83-8DC63E489D91}"/>
              </a:ext>
            </a:extLst>
          </p:cNvPr>
          <p:cNvGrpSpPr/>
          <p:nvPr/>
        </p:nvGrpSpPr>
        <p:grpSpPr>
          <a:xfrm>
            <a:off x="8048946" y="2840716"/>
            <a:ext cx="3155296" cy="971371"/>
            <a:chOff x="-1063530" y="110964"/>
            <a:chExt cx="4167329" cy="1282930"/>
          </a:xfrm>
        </p:grpSpPr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89FED867-30BF-4289-AB38-F75A9D62707E}"/>
                </a:ext>
              </a:extLst>
            </p:cNvPr>
            <p:cNvSpPr txBox="1"/>
            <p:nvPr/>
          </p:nvSpPr>
          <p:spPr>
            <a:xfrm>
              <a:off x="27588" y="110964"/>
              <a:ext cx="3076211" cy="43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2000" spc="20" dirty="0">
                  <a:solidFill>
                    <a:srgbClr val="242725"/>
                  </a:solidFill>
                  <a:latin typeface="Inter Bold"/>
                </a:rPr>
                <a:t>5</a:t>
              </a:r>
            </a:p>
          </p:txBody>
        </p:sp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A29D0CE1-6B94-431B-AB1D-BBF762479688}"/>
                </a:ext>
              </a:extLst>
            </p:cNvPr>
            <p:cNvSpPr txBox="1"/>
            <p:nvPr/>
          </p:nvSpPr>
          <p:spPr>
            <a:xfrm>
              <a:off x="-1063530" y="599200"/>
              <a:ext cx="3076211" cy="7946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ru-RU" sz="1200" dirty="0">
                  <a:solidFill>
                    <a:srgbClr val="242725"/>
                  </a:solidFill>
                  <a:latin typeface="Inter"/>
                </a:rPr>
                <a:t>Представить результат </a:t>
              </a: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ru-RU" sz="1200" dirty="0">
                  <a:solidFill>
                    <a:srgbClr val="242725"/>
                  </a:solidFill>
                  <a:latin typeface="Inter"/>
                </a:rPr>
                <a:t>своей работы</a:t>
              </a:r>
              <a:endParaRPr lang="en-US" sz="1200" dirty="0">
                <a:solidFill>
                  <a:srgbClr val="242725"/>
                </a:solidFill>
                <a:latin typeface="In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99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6A85D9A-FED2-4D49-89F7-226EAFF9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252F0-F960-44A2-881E-5A84B5576DF9}"/>
              </a:ext>
            </a:extLst>
          </p:cNvPr>
          <p:cNvSpPr/>
          <p:nvPr/>
        </p:nvSpPr>
        <p:spPr>
          <a:xfrm>
            <a:off x="251459" y="162480"/>
            <a:ext cx="7303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</a:t>
            </a:r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описание</a:t>
            </a:r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решения</a:t>
            </a: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F9656749-2446-421A-81CE-73ED10E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7</a:t>
            </a:fld>
            <a:endParaRPr lang="ru-RU" sz="1800" dirty="0">
              <a:solidFill>
                <a:srgbClr val="0300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C920EC-0C03-4F4B-BA16-B11A40B1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0118" y="2772931"/>
            <a:ext cx="1743022" cy="1743022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3799EF1-8192-46DE-9B46-5717AD94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15921" y="3475986"/>
            <a:ext cx="2279463" cy="650597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AD2AB63-D28B-4616-800E-A374262BAF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67774" y="3255072"/>
            <a:ext cx="1266053" cy="12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E2F366-C197-46E7-B036-E68313085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67529A05-95D8-430C-8989-CF8F85FE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1310184"/>
            <a:ext cx="6639448" cy="486411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300FF"/>
                </a:solidFill>
              </a:rPr>
              <a:t>Были выполнены все поставленные цели и задачи, то есть наша команда смогла разработать рабочий прототип индивидуальной траектории студента.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E20D47-D12D-492B-A5BA-FEED14AAC4F4}"/>
              </a:ext>
            </a:extLst>
          </p:cNvPr>
          <p:cNvSpPr/>
          <p:nvPr/>
        </p:nvSpPr>
        <p:spPr>
          <a:xfrm>
            <a:off x="251460" y="162480"/>
            <a:ext cx="483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580EE5FA-EE9F-4330-8E5B-722A47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686" y="6356350"/>
            <a:ext cx="299113" cy="365125"/>
          </a:xfrm>
        </p:spPr>
        <p:txBody>
          <a:bodyPr/>
          <a:lstStyle/>
          <a:p>
            <a:fld id="{608F7AB1-9D30-4031-A63E-8F55C7C9BE17}" type="slidenum">
              <a:rPr lang="ru-RU" sz="1800" smtClean="0">
                <a:solidFill>
                  <a:srgbClr val="0300FF"/>
                </a:solidFill>
              </a:rPr>
              <a:t>8</a:t>
            </a:fld>
            <a:endParaRPr lang="ru-RU" sz="1800" dirty="0">
              <a:solidFill>
                <a:srgbClr val="03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1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275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Arimo</vt:lpstr>
      <vt:lpstr>Calibri</vt:lpstr>
      <vt:lpstr>Calibri Light</vt:lpstr>
      <vt:lpstr>Inter</vt:lpstr>
      <vt:lpstr>Inter Bold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Куклин Илья Эдуардович</dc:creator>
  <cp:lastModifiedBy>Иван Пономарев</cp:lastModifiedBy>
  <cp:revision>21</cp:revision>
  <dcterms:created xsi:type="dcterms:W3CDTF">2020-12-07T11:18:14Z</dcterms:created>
  <dcterms:modified xsi:type="dcterms:W3CDTF">2021-02-26T01:43:13Z</dcterms:modified>
</cp:coreProperties>
</file>