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5"/>
  </p:notesMasterIdLst>
  <p:sldIdLst>
    <p:sldId id="373" r:id="rId3"/>
    <p:sldId id="366" r:id="rId4"/>
    <p:sldId id="367" r:id="rId5"/>
    <p:sldId id="415" r:id="rId6"/>
    <p:sldId id="369" r:id="rId7"/>
    <p:sldId id="370" r:id="rId8"/>
    <p:sldId id="371" r:id="rId9"/>
    <p:sldId id="406" r:id="rId10"/>
    <p:sldId id="412" r:id="rId11"/>
    <p:sldId id="368" r:id="rId12"/>
    <p:sldId id="307" r:id="rId13"/>
    <p:sldId id="413" r:id="rId14"/>
    <p:sldId id="374" r:id="rId15"/>
    <p:sldId id="407" r:id="rId16"/>
    <p:sldId id="414" r:id="rId17"/>
    <p:sldId id="403" r:id="rId18"/>
    <p:sldId id="395" r:id="rId19"/>
    <p:sldId id="338" r:id="rId20"/>
    <p:sldId id="408" r:id="rId21"/>
    <p:sldId id="378" r:id="rId22"/>
    <p:sldId id="384" r:id="rId23"/>
    <p:sldId id="399" r:id="rId24"/>
    <p:sldId id="383" r:id="rId25"/>
    <p:sldId id="397" r:id="rId26"/>
    <p:sldId id="401" r:id="rId27"/>
    <p:sldId id="402" r:id="rId28"/>
    <p:sldId id="382" r:id="rId29"/>
    <p:sldId id="379" r:id="rId30"/>
    <p:sldId id="381" r:id="rId31"/>
    <p:sldId id="409" r:id="rId32"/>
    <p:sldId id="410" r:id="rId33"/>
    <p:sldId id="411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415"/>
            <p14:sldId id="369"/>
            <p14:sldId id="370"/>
            <p14:sldId id="371"/>
            <p14:sldId id="406"/>
            <p14:sldId id="412"/>
            <p14:sldId id="368"/>
            <p14:sldId id="307"/>
          </p14:sldIdLst>
        </p14:section>
        <p14:section name="Пишем тесты легко" id="{91725F16-DAA5-49DF-AC15-5F81BAB28E03}">
          <p14:sldIdLst>
            <p14:sldId id="413"/>
            <p14:sldId id="374"/>
            <p14:sldId id="407"/>
            <p14:sldId id="414"/>
            <p14:sldId id="403"/>
            <p14:sldId id="395"/>
            <p14:sldId id="338"/>
            <p14:sldId id="408"/>
            <p14:sldId id="378"/>
            <p14:sldId id="384"/>
            <p14:sldId id="399"/>
            <p14:sldId id="383"/>
            <p14:sldId id="397"/>
            <p14:sldId id="401"/>
            <p14:sldId id="402"/>
          </p14:sldIdLst>
        </p14:section>
        <p14:section name="Challenge" id="{9DB4C641-0609-4A3A-A977-FBC2EBD1583E}">
          <p14:sldIdLst>
            <p14:sldId id="382"/>
            <p14:sldId id="379"/>
            <p14:sldId id="381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F"/>
    <a:srgbClr val="0000FF"/>
    <a:srgbClr val="2B91AF"/>
    <a:srgbClr val="800080"/>
    <a:srgbClr val="672179"/>
    <a:srgbClr val="027E17"/>
    <a:srgbClr val="F9DD3E"/>
    <a:srgbClr val="A3151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2597" autoAdjust="0"/>
  </p:normalViewPr>
  <p:slideViewPr>
    <p:cSldViewPr>
      <p:cViewPr varScale="1">
        <p:scale>
          <a:sx n="53" d="100"/>
          <a:sy n="53" d="100"/>
        </p:scale>
        <p:origin x="13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уже применял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ru-RU" baseline="0" dirty="0"/>
              <a:t> или подобные тесты</a:t>
            </a:r>
            <a:r>
              <a:rPr lang="ru-RU" baseline="0" dirty="0" smtClean="0"/>
              <a:t>?</a:t>
            </a:r>
            <a:endParaRPr lang="en-US" baseline="0" dirty="0" smtClean="0"/>
          </a:p>
          <a:p>
            <a:r>
              <a:rPr lang="ru-RU" baseline="0" dirty="0"/>
              <a:t/>
            </a:r>
            <a:br>
              <a:rPr lang="ru-RU" baseline="0" dirty="0"/>
            </a:br>
            <a:r>
              <a:rPr lang="ru-RU" dirty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оперативная</a:t>
            </a:r>
            <a:r>
              <a:rPr lang="ru-RU" baseline="0" dirty="0"/>
              <a:t> обратная связь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доверие к </a:t>
            </a:r>
            <a:r>
              <a:rPr lang="ru-RU" baseline="0" dirty="0" smtClean="0"/>
              <a:t>коду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Быстрая проверка изменений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Не все тесты одинаково полезны.</a:t>
            </a:r>
            <a:endParaRPr lang="en-US" baseline="0" dirty="0"/>
          </a:p>
          <a:p>
            <a:r>
              <a:rPr lang="ru-RU" dirty="0" smtClean="0"/>
              <a:t>Их</a:t>
            </a:r>
            <a:r>
              <a:rPr lang="ru-RU" baseline="0" dirty="0" smtClean="0"/>
              <a:t> тоже нужно писать хорошо.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читаемость, а </a:t>
            </a:r>
            <a:r>
              <a:rPr lang="en-US" baseline="0" dirty="0"/>
              <a:t>=&gt;</a:t>
            </a:r>
            <a:r>
              <a:rPr lang="ru-RU" baseline="0" dirty="0"/>
              <a:t> </a:t>
            </a:r>
            <a:r>
              <a:rPr lang="ru-RU" baseline="0" dirty="0" err="1" smtClean="0"/>
              <a:t>поддерживаемость</a:t>
            </a:r>
            <a:r>
              <a:rPr lang="ru-R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Давайте задумаемся, что есть в каждом тесте?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написать хороший тест – хороший вопрос, и, конечно, мы не первый, кто об этом задумался.</a:t>
            </a:r>
          </a:p>
          <a:p>
            <a:r>
              <a:rPr lang="en-US" baseline="0" dirty="0" smtClean="0"/>
              <a:t>AAA</a:t>
            </a:r>
            <a:r>
              <a:rPr lang="ru-RU" baseline="0" dirty="0" smtClean="0"/>
              <a:t> – паттерн, описывающий любой тест. Раз это так, то незачем скрывать эту структуру, лучше её явно поддерживать.</a:t>
            </a:r>
          </a:p>
          <a:p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Один</a:t>
            </a:r>
            <a:r>
              <a:rPr lang="ru-RU" baseline="0" dirty="0" smtClean="0"/>
              <a:t> из способов объяснить, как нужно что-то делать – показать, как делать не нужно. Посмотрим на самые часто встречаемые </a:t>
            </a:r>
            <a:r>
              <a:rPr lang="ru-RU" baseline="0" dirty="0" err="1" smtClean="0"/>
              <a:t>антипаттерны</a:t>
            </a:r>
            <a:r>
              <a:rPr lang="ru-RU" baseline="0" dirty="0" smtClean="0"/>
              <a:t>. Остальные вы можете посмотреть по ссылке.</a:t>
            </a:r>
          </a:p>
          <a:p>
            <a:r>
              <a:rPr lang="ru-RU" baseline="0" dirty="0" smtClean="0"/>
              <a:t>Всё время спрашивать, почему что-то плохо. Тест много всего делает? Плохо? Почему?</a:t>
            </a:r>
            <a:endParaRPr lang="ru-RU" dirty="0" smtClean="0"/>
          </a:p>
          <a:p>
            <a:endParaRPr lang="ru-RU" dirty="0"/>
          </a:p>
          <a:p>
            <a:r>
              <a:rPr lang="ru-RU" b="1" dirty="0"/>
              <a:t>Открой</a:t>
            </a:r>
            <a:r>
              <a:rPr lang="ru-RU" b="1" baseline="0" dirty="0"/>
              <a:t> файл с примерами</a:t>
            </a:r>
            <a:r>
              <a:rPr lang="en-US" b="1" baseline="0" dirty="0"/>
              <a:t>.</a:t>
            </a:r>
            <a:endParaRPr lang="ru-RU" b="1" dirty="0"/>
          </a:p>
          <a:p>
            <a:r>
              <a:rPr lang="ru-RU" dirty="0"/>
              <a:t>Сначала спроси,</a:t>
            </a:r>
            <a:r>
              <a:rPr lang="ru-RU" baseline="0" dirty="0"/>
              <a:t> что лишнего видят слушатели, потом объясни, если не сказали всего.</a:t>
            </a:r>
          </a:p>
          <a:p>
            <a:endParaRPr lang="ru-RU" dirty="0"/>
          </a:p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кидает.</a:t>
            </a:r>
          </a:p>
          <a:p>
            <a:r>
              <a:rPr lang="ru-RU" dirty="0"/>
              <a:t>	История:</a:t>
            </a:r>
            <a:r>
              <a:rPr lang="ru-RU" baseline="0" dirty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/>
          </a:p>
          <a:p>
            <a:endParaRPr lang="ru-RU" dirty="0"/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не пишем тесты сразу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Вот вы слышали про тестировании, а всегда ли писали тесты?</a:t>
            </a:r>
            <a:r>
              <a:rPr lang="ru-RU" baseline="0" dirty="0" smtClean="0"/>
              <a:t>  А почему?</a:t>
            </a:r>
          </a:p>
          <a:p>
            <a:r>
              <a:rPr lang="ru-RU" baseline="0" dirty="0" smtClean="0"/>
              <a:t>МНОЖЕСТВО причин.</a:t>
            </a:r>
          </a:p>
          <a:p>
            <a:pPr marL="171450" indent="-171450">
              <a:buFontTx/>
              <a:buChar char="-"/>
            </a:pPr>
            <a:r>
              <a:rPr lang="ru-RU" baseline="0" dirty="0" err="1" smtClean="0"/>
              <a:t>Фичи</a:t>
            </a:r>
            <a:r>
              <a:rPr lang="ru-RU" baseline="0" dirty="0" smtClean="0"/>
              <a:t> стынут, пользователи страдают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 знаю, как написать тесты хорошо, не буду писать никаких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Много работы (особенно в начале), а видимого результата</a:t>
            </a:r>
            <a:r>
              <a:rPr lang="ru-RU" baseline="0" dirty="0" smtClean="0"/>
              <a:t> нет</a:t>
            </a:r>
            <a:endParaRPr lang="ru-RU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Давайте избавимся хотя бы от проблемы, с которой сталкиваешься прямо сразу, как садишься писать тест.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делать?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374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baseline="0" dirty="0" smtClean="0"/>
              <a:t>Нужно </a:t>
            </a:r>
            <a:r>
              <a:rPr lang="ru-RU" baseline="0" dirty="0"/>
              <a:t>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всего нужно сделать всё для того, чтобы не писать несколько раз одно и то же.</a:t>
            </a:r>
          </a:p>
          <a:p>
            <a:r>
              <a:rPr lang="ru-RU" baseline="0" dirty="0" smtClean="0"/>
              <a:t>Что нам в этом поможет?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5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Первое, с чем приходится столкнуться – подготовка окружения к тесту и чистка и восстановление окружения после теста.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помощью специальных </a:t>
            </a:r>
            <a:r>
              <a:rPr lang="ru-RU" baseline="0" dirty="0" err="1" smtClean="0"/>
              <a:t>аттрибутов</a:t>
            </a:r>
            <a:r>
              <a:rPr lang="ru-RU" baseline="0" dirty="0" smtClean="0"/>
              <a:t> можно указать, что метод нужно запускать</a:t>
            </a:r>
            <a:r>
              <a:rPr lang="en-US" baseline="0" dirty="0" smtClean="0"/>
              <a:t>:</a:t>
            </a:r>
            <a:endParaRPr lang="ru-RU" baseline="0" dirty="0" smtClean="0"/>
          </a:p>
          <a:p>
            <a:r>
              <a:rPr lang="en-US" baseline="0" dirty="0" smtClean="0"/>
              <a:t>-</a:t>
            </a:r>
            <a:r>
              <a:rPr lang="ru-RU" baseline="0" dirty="0" smtClean="0"/>
              <a:t>один раз перед или после всех тестов</a:t>
            </a:r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ru-RU" baseline="0" dirty="0" smtClean="0"/>
              <a:t>перед или после каждого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129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Здесь не нужно останавливаться подробнее при первом чтении. </a:t>
            </a:r>
            <a:br>
              <a:rPr lang="ru-RU" baseline="0" dirty="0" smtClean="0"/>
            </a:br>
            <a:r>
              <a:rPr lang="ru-RU" baseline="0" dirty="0" smtClean="0"/>
              <a:t>Но здесь это есть и будет нужно или интересно, можно почитать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Вторая проблема – данные</a:t>
            </a:r>
            <a:r>
              <a:rPr lang="ru-RU" baseline="0" dirty="0" smtClean="0"/>
              <a:t> и объекты для самого теста. С различными вариациями</a:t>
            </a:r>
          </a:p>
          <a:p>
            <a:r>
              <a:rPr lang="ru-RU" baseline="0" dirty="0" smtClean="0"/>
              <a:t>Открываем пример.</a:t>
            </a:r>
          </a:p>
          <a:p>
            <a:r>
              <a:rPr lang="ru-RU" baseline="0" dirty="0" smtClean="0"/>
              <a:t>Цель – сделать так, чтобы создать нужный объект было легко. При этом не должна пострадать читаемость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52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Аттрибуты</a:t>
            </a:r>
            <a:r>
              <a:rPr lang="ru-RU" dirty="0"/>
              <a:t> </a:t>
            </a:r>
            <a:r>
              <a:rPr lang="en-US" dirty="0" err="1"/>
              <a:t>TestCase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TestCaseSource</a:t>
            </a:r>
            <a:r>
              <a:rPr lang="ru-RU" dirty="0"/>
              <a:t> в </a:t>
            </a:r>
            <a:r>
              <a:rPr lang="en-US" dirty="0" err="1"/>
              <a:t>nUnit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умеет такие классные штуки, которые не умеют другие </a:t>
            </a:r>
            <a:r>
              <a:rPr lang="ru-RU" baseline="0" dirty="0" err="1"/>
              <a:t>фреймворки</a:t>
            </a:r>
            <a:r>
              <a:rPr lang="ru-RU" baseline="0" dirty="0"/>
              <a:t> =</a:t>
            </a:r>
            <a:r>
              <a:rPr lang="en-US" baseline="0" dirty="0"/>
              <a:t>&gt; </a:t>
            </a:r>
            <a:r>
              <a:rPr lang="en-US" baseline="0" dirty="0" err="1"/>
              <a:t>TestCase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TestCaseSourse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</a:t>
            </a:r>
            <a:r>
              <a:rPr lang="ru-RU" baseline="0" dirty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Указать ожидаемый результат и получать его из теста.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TestaCase</a:t>
            </a:r>
            <a:r>
              <a:rPr lang="en-US" baseline="0" dirty="0"/>
              <a:t> </a:t>
            </a:r>
            <a:r>
              <a:rPr lang="ru-RU" baseline="0" dirty="0"/>
              <a:t>в качестве параметров можно указать</a:t>
            </a:r>
            <a:r>
              <a:rPr lang="en-US" baseline="0" dirty="0"/>
              <a:t> </a:t>
            </a:r>
            <a:r>
              <a:rPr lang="ru-RU" baseline="0" dirty="0"/>
              <a:t>только типы, поддерживаемые </a:t>
            </a:r>
            <a:r>
              <a:rPr lang="en-US" baseline="0" dirty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системные</a:t>
            </a:r>
            <a:r>
              <a:rPr lang="ru-RU" baseline="0" dirty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одноразмерный массив, содержащий константы и системные типы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01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Неочевидный</a:t>
            </a:r>
            <a:r>
              <a:rPr lang="ru-RU" baseline="0" dirty="0"/>
              <a:t> синтаксис у </a:t>
            </a:r>
            <a:r>
              <a:rPr lang="en-US" baseline="0" dirty="0"/>
              <a:t>Assert</a:t>
            </a:r>
            <a:r>
              <a:rPr lang="ru-RU" baseline="0" dirty="0"/>
              <a:t>.</a:t>
            </a:r>
          </a:p>
          <a:p>
            <a:r>
              <a:rPr lang="ru-RU" baseline="0" dirty="0"/>
              <a:t>Что должно быть сначала, а что в конце</a:t>
            </a:r>
            <a:r>
              <a:rPr lang="ru-RU" baseline="0" dirty="0" smtClean="0"/>
              <a:t>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Кстати, в </a:t>
            </a:r>
            <a:r>
              <a:rPr lang="en-US" baseline="0" dirty="0" smtClean="0"/>
              <a:t>JavaScript </a:t>
            </a:r>
            <a:r>
              <a:rPr lang="ru-RU" baseline="0" dirty="0" smtClean="0"/>
              <a:t>всё наоборот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Если перепутать местами </a:t>
            </a:r>
            <a:r>
              <a:rPr lang="en-US" baseline="0" dirty="0"/>
              <a:t>actual </a:t>
            </a:r>
            <a:r>
              <a:rPr lang="ru-RU" baseline="0" dirty="0"/>
              <a:t>и </a:t>
            </a:r>
            <a:r>
              <a:rPr lang="en-US" baseline="0" dirty="0"/>
              <a:t>expected, </a:t>
            </a:r>
            <a:r>
              <a:rPr lang="ru-RU" baseline="0" dirty="0"/>
              <a:t>то при срабатывании теста </a:t>
            </a:r>
            <a:r>
              <a:rPr lang="en-US" baseline="0" dirty="0"/>
              <a:t>output </a:t>
            </a:r>
            <a:r>
              <a:rPr lang="ru-RU" baseline="0" dirty="0"/>
              <a:t>будет не ясен.</a:t>
            </a:r>
          </a:p>
          <a:p>
            <a:r>
              <a:rPr lang="ru-RU" baseline="0" dirty="0"/>
              <a:t>«</a:t>
            </a:r>
            <a:r>
              <a:rPr lang="ru-RU" baseline="0" dirty="0" err="1"/>
              <a:t>эээээ</a:t>
            </a:r>
            <a:r>
              <a:rPr lang="ru-RU" baseline="0" dirty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ru-RU" baseline="0" dirty="0"/>
              <a:t> дают доверие к коду, но только если есть доверие к самим </a:t>
            </a:r>
            <a:r>
              <a:rPr lang="ru-RU" baseline="0" dirty="0" smtClean="0"/>
              <a:t>тестам.</a:t>
            </a:r>
            <a:endParaRPr lang="en-US" baseline="0" dirty="0" smtClean="0"/>
          </a:p>
          <a:p>
            <a:endParaRPr lang="ru-RU" baseline="0" dirty="0"/>
          </a:p>
          <a:p>
            <a:r>
              <a:rPr lang="ru-RU" baseline="0" dirty="0" smtClean="0"/>
              <a:t>Во-первых, если </a:t>
            </a:r>
            <a:r>
              <a:rPr lang="ru-RU" baseline="0" dirty="0"/>
              <a:t>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/>
              <a:t>Поэтому</a:t>
            </a:r>
            <a:r>
              <a:rPr lang="ru-RU" baseline="0" dirty="0"/>
              <a:t> для тестов критически важно быть читаемыми и понятными.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Во-вторых, если ты</a:t>
            </a:r>
            <a:r>
              <a:rPr lang="ru-RU" baseline="0" dirty="0" smtClean="0"/>
              <a:t> не доверяешь тесту, то всё закончится тем, что ты сам будешь сидеть и проверять вручную. Зачем же тогда тесты?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А что сделать, чтобы повысить доверие к тестам.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</a:t>
            </a:r>
            <a:r>
              <a:rPr lang="en-US" baseline="0" dirty="0"/>
              <a:t> </a:t>
            </a:r>
            <a:r>
              <a:rPr lang="ru-RU" baseline="0" dirty="0"/>
              <a:t>лучше читается, но можно и просто </a:t>
            </a:r>
            <a:r>
              <a:rPr lang="en-US" baseline="0" dirty="0"/>
              <a:t>o =&gt; o….</a:t>
            </a:r>
          </a:p>
          <a:p>
            <a:endParaRPr lang="en-US" baseline="0" dirty="0"/>
          </a:p>
          <a:p>
            <a:r>
              <a:rPr lang="en-US" baseline="0" dirty="0" err="1"/>
              <a:t>currentSyntax</a:t>
            </a:r>
            <a:r>
              <a:rPr lang="en-US" baseline="0" dirty="0"/>
              <a:t> =&gt; 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ShouldBeEquivalentTo</a:t>
            </a:r>
            <a:r>
              <a:rPr lang="en-US" dirty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ShouldAllBeEquivalentTo</a:t>
            </a:r>
            <a:r>
              <a:rPr lang="en-US" dirty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WithStrictOrdering</a:t>
            </a:r>
            <a:r>
              <a:rPr lang="en-US" dirty="0"/>
              <a:t>());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Можем ожидать исключения только от функции.</a:t>
            </a:r>
          </a:p>
          <a:p>
            <a:r>
              <a:rPr lang="ru-RU" dirty="0"/>
              <a:t>Проверяющая система ее вызовет сама, поймает исключение и возможно кинет свое.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417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NUnit</a:t>
            </a:r>
            <a:r>
              <a:rPr lang="ru-RU" baseline="0" dirty="0"/>
              <a:t> умеет много всего интересного. Просмотрите хотя бы один раз его документацию на </a:t>
            </a:r>
            <a:r>
              <a:rPr lang="en-US" baseline="0" dirty="0"/>
              <a:t>nunit.org</a:t>
            </a:r>
            <a:r>
              <a:rPr lang="ru-RU" baseline="0" dirty="0"/>
              <a:t>.</a:t>
            </a:r>
            <a:r>
              <a:rPr lang="en-US" baseline="0" dirty="0"/>
              <a:t> </a:t>
            </a:r>
            <a:r>
              <a:rPr lang="ru-RU" baseline="0" dirty="0"/>
              <a:t>Вот пример того, что можно там найти.</a:t>
            </a:r>
            <a:endParaRPr lang="ru-RU" dirty="0"/>
          </a:p>
          <a:p>
            <a:endParaRPr lang="ru-RU" dirty="0"/>
          </a:p>
          <a:p>
            <a:r>
              <a:rPr lang="en-US" dirty="0"/>
              <a:t>[Timeout]</a:t>
            </a:r>
            <a:endParaRPr lang="ru-RU" dirty="0"/>
          </a:p>
          <a:p>
            <a:r>
              <a:rPr lang="ru-RU" dirty="0"/>
              <a:t>- : Достаточно</a:t>
            </a:r>
            <a:r>
              <a:rPr lang="ru-RU" baseline="0" dirty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/>
              <a:t>+ : Помогает обнаружить изъяны в реализации.</a:t>
            </a:r>
          </a:p>
          <a:p>
            <a:endParaRPr lang="ru-RU" baseline="0" dirty="0"/>
          </a:p>
          <a:p>
            <a:r>
              <a:rPr lang="ru-RU" baseline="0" dirty="0"/>
              <a:t>Как пользоваться </a:t>
            </a:r>
            <a:r>
              <a:rPr lang="en-US" baseline="0" dirty="0"/>
              <a:t>Timeout’</a:t>
            </a:r>
            <a:r>
              <a:rPr lang="ru-RU" baseline="0" dirty="0"/>
              <a:t>ом? Какое значение в </a:t>
            </a:r>
            <a:r>
              <a:rPr lang="ru-RU" baseline="0" dirty="0" err="1"/>
              <a:t>мс</a:t>
            </a:r>
            <a:r>
              <a:rPr lang="ru-RU" baseline="0" dirty="0"/>
              <a:t> адекватное</a:t>
            </a:r>
            <a:r>
              <a:rPr lang="ru-RU" baseline="0" dirty="0" smtClean="0"/>
              <a:t>?</a:t>
            </a:r>
          </a:p>
          <a:p>
            <a:r>
              <a:rPr lang="ru-RU" baseline="0" dirty="0" smtClean="0"/>
              <a:t>Что </a:t>
            </a:r>
            <a:r>
              <a:rPr lang="ru-RU" baseline="0" dirty="0"/>
              <a:t>он должен ловить?</a:t>
            </a:r>
          </a:p>
          <a:p>
            <a:r>
              <a:rPr lang="en-US" baseline="0" dirty="0" smtClean="0"/>
              <a:t>O(n)</a:t>
            </a:r>
            <a:r>
              <a:rPr lang="ru-RU" baseline="0" dirty="0" smtClean="0"/>
              <a:t> </a:t>
            </a:r>
            <a:r>
              <a:rPr lang="en-US" baseline="0" dirty="0" smtClean="0"/>
              <a:t>VS O(n^2</a:t>
            </a:r>
            <a:r>
              <a:rPr lang="en-US" baseline="0" dirty="0"/>
              <a:t>)</a:t>
            </a:r>
            <a:r>
              <a:rPr lang="ru-RU" baseline="0" dirty="0"/>
              <a:t> и прочее.</a:t>
            </a:r>
            <a:endParaRPr lang="en-US" baseline="0" dirty="0"/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Снача</a:t>
            </a:r>
            <a:r>
              <a:rPr lang="ru-RU" baseline="0" dirty="0" smtClean="0"/>
              <a:t>ла </a:t>
            </a:r>
            <a:r>
              <a:rPr lang="ru-RU" baseline="0" dirty="0" err="1" smtClean="0"/>
              <a:t>демо</a:t>
            </a:r>
            <a:r>
              <a:rPr lang="ru-RU" baseline="0" dirty="0" smtClean="0"/>
              <a:t> с быстрым написанием теста.</a:t>
            </a:r>
          </a:p>
          <a:p>
            <a:r>
              <a:rPr lang="ru-RU" baseline="0" dirty="0" smtClean="0"/>
              <a:t>Время на восхищение</a:t>
            </a:r>
          </a:p>
          <a:p>
            <a:r>
              <a:rPr lang="ru-RU" dirty="0" smtClean="0"/>
              <a:t>Объяснить</a:t>
            </a:r>
            <a:r>
              <a:rPr lang="ru-RU" baseline="0" dirty="0" smtClean="0"/>
              <a:t>, что делать. Дать время попробовать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08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Обязательно сделать перерыв перед </a:t>
            </a:r>
            <a:r>
              <a:rPr lang="ru-RU" dirty="0" err="1" smtClean="0"/>
              <a:t>челеджем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Мартовский</a:t>
            </a:r>
            <a:r>
              <a:rPr lang="ru-RU" baseline="0" dirty="0" smtClean="0"/>
              <a:t> </a:t>
            </a:r>
            <a:r>
              <a:rPr lang="ru-RU" baseline="0" dirty="0"/>
              <a:t>кролик написал кучу реализаций, но не успел написать тесты…</a:t>
            </a:r>
          </a:p>
          <a:p>
            <a:r>
              <a:rPr lang="ru-RU" baseline="0" dirty="0"/>
              <a:t>Итак, на первую часть даётся час, потому полчаса на </a:t>
            </a:r>
            <a:r>
              <a:rPr lang="en-US" baseline="0" dirty="0"/>
              <a:t>do not open</a:t>
            </a:r>
            <a:r>
              <a:rPr lang="ru-RU" baseline="0" dirty="0"/>
              <a:t>.</a:t>
            </a:r>
          </a:p>
          <a:p>
            <a:r>
              <a:rPr lang="ru-RU" baseline="0" dirty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Аккуратно рассказать про </a:t>
            </a:r>
            <a:r>
              <a:rPr lang="ru-RU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челендж</a:t>
            </a:r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, показать правильную реализацию, неправильные реализации.</a:t>
            </a:r>
          </a:p>
          <a:p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Правильная открыта, неправильные закрыты – не подсматривать!</a:t>
            </a:r>
          </a:p>
          <a:p>
            <a:endParaRPr lang="ru-RU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Показать монитор.</a:t>
            </a:r>
          </a:p>
          <a:p>
            <a:endParaRPr lang="ru-RU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WordsStatistics</a:t>
            </a:r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 должен проходить ВСЕ тесты.</a:t>
            </a:r>
          </a:p>
          <a:p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WordStatisticsXXX</a:t>
            </a:r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 – некорректные реализации. На</a:t>
            </a:r>
            <a:r>
              <a:rPr lang="ru-RU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 каждой должен падать хотя бы один тест</a:t>
            </a:r>
          </a:p>
          <a:p>
            <a:endParaRPr lang="ru-RU" baseline="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Запуск по </a:t>
            </a:r>
            <a:r>
              <a:rPr lang="en-US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Ctrl+F5</a:t>
            </a:r>
            <a:endParaRPr lang="ru-RU" baseline="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baseline="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Дать час, чтобы студенты поделали сами, в закрытую.</a:t>
            </a:r>
          </a:p>
          <a:p>
            <a:r>
              <a:rPr lang="ru-RU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ЦЕЛЬ 1: за первые 15 минут у каждой пары должна быть хотя бы ОДНА заваленная реализация</a:t>
            </a:r>
          </a:p>
          <a:p>
            <a:endParaRPr lang="ru-RU" baseline="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После часа разрешить открыть реализации, дать ещё 20 минут на доработку.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(вместо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orWhitespace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105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736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0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Что</a:t>
            </a:r>
            <a:r>
              <a:rPr lang="ru-RU" baseline="0" dirty="0" smtClean="0"/>
              <a:t> здесь происходит? Что делает класс </a:t>
            </a:r>
            <a:r>
              <a:rPr lang="en-US" baseline="0" dirty="0" smtClean="0"/>
              <a:t>Superman?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Тесты</a:t>
            </a:r>
            <a:r>
              <a:rPr lang="ru-RU" dirty="0"/>
              <a:t>,</a:t>
            </a:r>
            <a:r>
              <a:rPr lang="ru-RU" baseline="0" dirty="0"/>
              <a:t> как и хороший код, должны рассказывать историю.</a:t>
            </a:r>
          </a:p>
          <a:p>
            <a:r>
              <a:rPr lang="ru-RU" dirty="0"/>
              <a:t>Из</a:t>
            </a:r>
            <a:r>
              <a:rPr lang="ru-RU" baseline="0" dirty="0"/>
              <a:t> названий тестов можно составить короткое описание функционала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 тому же это документация сама следит за тем, чтобы соответствовать коду.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же   должно быть в названии тестов?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Что</a:t>
            </a:r>
            <a:r>
              <a:rPr lang="ru-RU" baseline="0" dirty="0" smtClean="0"/>
              <a:t> здесь происходит? Что делает класс </a:t>
            </a:r>
            <a:r>
              <a:rPr lang="en-US" baseline="0" dirty="0" smtClean="0"/>
              <a:t>Superman?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Тесты</a:t>
            </a:r>
            <a:r>
              <a:rPr lang="ru-RU" dirty="0"/>
              <a:t>,</a:t>
            </a:r>
            <a:r>
              <a:rPr lang="ru-RU" baseline="0" dirty="0"/>
              <a:t> как и хороший код, должны рассказывать историю.</a:t>
            </a:r>
          </a:p>
          <a:p>
            <a:r>
              <a:rPr lang="ru-RU" dirty="0"/>
              <a:t>Из</a:t>
            </a:r>
            <a:r>
              <a:rPr lang="ru-RU" baseline="0" dirty="0"/>
              <a:t> названий тестов можно составить короткое описание функционала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 тому же эта документация сама следит за тем, чтобы соответствовать коду.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же   должно быть в названии тестов?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5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Какой класс тестируется? Какой метод?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каком состоянии система должна находиться до начала теста? Что на входе?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Что должно произойти? Чего ни в коем случае не должно </a:t>
            </a:r>
            <a:r>
              <a:rPr lang="ru-RU" baseline="0" dirty="0" err="1" smtClean="0"/>
              <a:t>проийти</a:t>
            </a:r>
            <a:r>
              <a:rPr lang="ru-RU" baseline="0" dirty="0" smtClean="0"/>
              <a:t>? Какой результат?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каких именах чего не хватает? А что лишнее</a:t>
            </a:r>
            <a:r>
              <a:rPr lang="en-US" baseline="0" dirty="0" smtClean="0"/>
              <a:t>?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en-US" baseline="0" dirty="0" err="1" smtClean="0"/>
              <a:t>TestParse</a:t>
            </a:r>
            <a:r>
              <a:rPr lang="en-US" baseline="0" dirty="0" smtClean="0"/>
              <a:t> – </a:t>
            </a:r>
            <a:r>
              <a:rPr lang="ru-RU" baseline="0" dirty="0" smtClean="0"/>
              <a:t>то, что этот класс что-то </a:t>
            </a:r>
            <a:r>
              <a:rPr lang="ru-RU" baseline="0" dirty="0" err="1" smtClean="0"/>
              <a:t>парсит</a:t>
            </a:r>
            <a:r>
              <a:rPr lang="ru-RU" baseline="0" dirty="0" smtClean="0"/>
              <a:t> ясно из названия класса, тест не говорит ничего о том, что происходит</a:t>
            </a:r>
          </a:p>
          <a:p>
            <a:r>
              <a:rPr lang="en-US" baseline="0" dirty="0" smtClean="0"/>
              <a:t>Fails</a:t>
            </a:r>
            <a:r>
              <a:rPr lang="ru-RU" baseline="0" dirty="0" smtClean="0"/>
              <a:t> – когда? Почему?</a:t>
            </a:r>
          </a:p>
          <a:p>
            <a:r>
              <a:rPr lang="en-US" baseline="0" dirty="0" err="1" smtClean="0"/>
              <a:t>BigNumbers</a:t>
            </a:r>
            <a:r>
              <a:rPr lang="ru-RU" baseline="0" dirty="0" smtClean="0"/>
              <a:t> – насколько </a:t>
            </a:r>
            <a:r>
              <a:rPr lang="en-US" baseline="0" dirty="0" smtClean="0"/>
              <a:t>big</a:t>
            </a:r>
            <a:r>
              <a:rPr lang="ru-RU" baseline="0" dirty="0" smtClean="0"/>
              <a:t>?</a:t>
            </a:r>
          </a:p>
          <a:p>
            <a:r>
              <a:rPr lang="ru-RU" baseline="0" dirty="0" smtClean="0"/>
              <a:t>Не слишком ли многословно?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Дать</a:t>
            </a:r>
            <a:r>
              <a:rPr lang="ru-RU" baseline="0" dirty="0" smtClean="0"/>
              <a:t> подумать на первым примером, есть гипотеза, что они сильно задумаются, а потом скажут, что всё норм. Вывод: нужно привыкнуть к такой нотации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ParseInt</a:t>
            </a:r>
            <a:r>
              <a:rPr lang="en-US" baseline="0" dirty="0" smtClean="0"/>
              <a:t> </a:t>
            </a:r>
            <a:r>
              <a:rPr lang="en-US" baseline="0" dirty="0"/>
              <a:t>– </a:t>
            </a:r>
            <a:r>
              <a:rPr lang="ru-RU" baseline="0" dirty="0"/>
              <a:t>это метод какого-то класса. По умолчанию взят случай </a:t>
            </a:r>
            <a:r>
              <a:rPr lang="en-US" baseline="0" dirty="0"/>
              <a:t>Success</a:t>
            </a:r>
            <a:r>
              <a:rPr lang="ru-RU" baseline="0" dirty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/>
          </a:p>
          <a:p>
            <a:r>
              <a:rPr lang="ru-RU" dirty="0"/>
              <a:t>Резюме</a:t>
            </a:r>
            <a:r>
              <a:rPr lang="ru-RU" baseline="0" dirty="0"/>
              <a:t>: </a:t>
            </a:r>
            <a:r>
              <a:rPr lang="ru-RU" baseline="0" dirty="0" err="1"/>
              <a:t>нейминг</a:t>
            </a:r>
            <a:r>
              <a:rPr lang="ru-RU" baseline="0" dirty="0"/>
              <a:t> – наше всё и не только для основного кода, но и для тестов.</a:t>
            </a:r>
          </a:p>
          <a:p>
            <a:endParaRPr lang="ru-RU" baseline="0" dirty="0"/>
          </a:p>
          <a:p>
            <a:r>
              <a:rPr lang="ru-RU" baseline="0" dirty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40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Шрифт</a:t>
            </a:r>
            <a:r>
              <a:rPr lang="ru-RU" baseline="0" dirty="0" smtClean="0"/>
              <a:t> побольше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73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7-popular-unit-test-nam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999850" cy="791842"/>
            <a:chOff x="6243139" y="2461370"/>
            <a:chExt cx="5999850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5351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ZIP_SHOULD.CS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308857" y="5526937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Прямоугольник 3"/>
          <p:cNvSpPr/>
          <p:nvPr/>
        </p:nvSpPr>
        <p:spPr>
          <a:xfrm>
            <a:off x="6672064" y="5661248"/>
            <a:ext cx="53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chemeClr val="accent3">
                    <a:lumMod val="75000"/>
                  </a:schemeClr>
                </a:solidFill>
              </a:rPr>
              <a:t>https://habr.com/post/43761/</a:t>
            </a:r>
            <a:endParaRPr lang="ru-RU" sz="28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464" y="2564904"/>
            <a:ext cx="9601067" cy="1800225"/>
          </a:xfrm>
        </p:spPr>
        <p:txBody>
          <a:bodyPr/>
          <a:lstStyle/>
          <a:p>
            <a:r>
              <a:rPr lang="ru-RU" sz="4600" dirty="0" smtClean="0"/>
              <a:t>Почему не все пишут тесты?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2261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600" dirty="0"/>
              <a:t>пишем тесты легко</a:t>
            </a:r>
            <a:endParaRPr lang="en-US" sz="46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ТЕСТ НАПИСАТЬ – КАК ЧАЙ ПОПИТЬ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464" y="2564904"/>
            <a:ext cx="9601067" cy="1800225"/>
          </a:xfrm>
        </p:spPr>
        <p:txBody>
          <a:bodyPr/>
          <a:lstStyle/>
          <a:p>
            <a:r>
              <a:rPr lang="ru-RU" sz="4600" dirty="0" smtClean="0"/>
              <a:t>БОРЬБА С ДУБЛИРОВАНИЕМ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41670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5436B-56D0-47D7-8D37-57F76AE6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разборка окружения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359ED-3020-466D-A200-7430A51738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15469" y="1628775"/>
            <a:ext cx="9481131" cy="467995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OneTimeSetUp</a:t>
            </a:r>
            <a:r>
              <a:rPr lang="en-US" dirty="0" err="1" smtClean="0">
                <a:latin typeface="Consolas" panose="020B0609020204030204" pitchFamily="49" charset="0"/>
              </a:rPr>
              <a:t>|</a:t>
            </a:r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OneTimeTearDown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SetUp</a:t>
            </a:r>
            <a:r>
              <a:rPr lang="en-US" dirty="0" err="1">
                <a:latin typeface="Consolas" panose="020B0609020204030204" pitchFamily="49" charset="0"/>
              </a:rPr>
              <a:t>|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TearDown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5BAB14A-CCC8-4FB8-A403-46AEE4CFE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913099" cy="511256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TestFixture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Mailbox_Should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 &amp; </a:t>
            </a:r>
            <a:r>
              <a:rPr lang="en-US" dirty="0" err="1"/>
              <a:t>TearDown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Mother &amp; Test Data Builder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D9A93BA-5620-4E97-B00C-626042DD3FC2}"/>
              </a:ext>
            </a:extLst>
          </p:cNvPr>
          <p:cNvGrpSpPr/>
          <p:nvPr/>
        </p:nvGrpSpPr>
        <p:grpSpPr>
          <a:xfrm>
            <a:off x="1295400" y="5516883"/>
            <a:ext cx="9012021" cy="791842"/>
            <a:chOff x="6243139" y="2461370"/>
            <a:chExt cx="9012021" cy="7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D15B1-6444-4B4F-945C-B7CDE831EB60}"/>
                </a:ext>
              </a:extLst>
            </p:cNvPr>
            <p:cNvSpPr txBox="1"/>
            <p:nvPr/>
          </p:nvSpPr>
          <p:spPr>
            <a:xfrm>
              <a:off x="6891139" y="2595681"/>
              <a:ext cx="8364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TESTDATABUILDER / TESTDATABUILDER.CS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3456F161-6C9D-402E-99AC-2730EDD53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73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A2D6CC2-661A-48BB-A42E-7652074E19F6}"/>
              </a:ext>
            </a:extLst>
          </p:cNvPr>
          <p:cNvGrpSpPr/>
          <p:nvPr/>
        </p:nvGrpSpPr>
        <p:grpSpPr>
          <a:xfrm>
            <a:off x="1312137" y="5517232"/>
            <a:ext cx="8503356" cy="791842"/>
            <a:chOff x="6243139" y="2461370"/>
            <a:chExt cx="8503356" cy="7918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95756-850E-4351-9CB9-96E1A048DDB3}"/>
                </a:ext>
              </a:extLst>
            </p:cNvPr>
            <p:cNvSpPr txBox="1"/>
            <p:nvPr/>
          </p:nvSpPr>
          <p:spPr>
            <a:xfrm>
              <a:off x="6891139" y="2630441"/>
              <a:ext cx="7855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PARAMETRIZED / DOUBLE_SHOULD.CS</a:t>
              </a:r>
            </a:p>
          </p:txBody>
        </p:sp>
        <p:pic>
          <p:nvPicPr>
            <p:cNvPr id="12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56E10B4-5144-4947-908D-086C8835D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Заголовок 1"/>
          <p:cNvSpPr txBox="1">
            <a:spLocks/>
          </p:cNvSpPr>
          <p:nvPr/>
        </p:nvSpPr>
        <p:spPr>
          <a:xfrm>
            <a:off x="1312137" y="1196752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 smtClean="0"/>
              <a:t>ОНИ ЖЕ </a:t>
            </a:r>
            <a:r>
              <a:rPr lang="en-US" sz="3000" dirty="0" smtClean="0"/>
              <a:t>DATA DRIVEN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3472" y="2564904"/>
            <a:ext cx="9601067" cy="1800225"/>
          </a:xfrm>
        </p:spPr>
        <p:txBody>
          <a:bodyPr/>
          <a:lstStyle/>
          <a:p>
            <a:r>
              <a:rPr lang="ru-RU" sz="4800" dirty="0"/>
              <a:t>Дополнительные трюки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3771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Можно ли </a:t>
            </a:r>
            <a:r>
              <a:rPr lang="ru-RU" dirty="0"/>
              <a:t>быстро убедиться в корректности теста</a:t>
            </a:r>
            <a:r>
              <a:rPr lang="ru-RU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Можно ли быстро понять, что он проверяет?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AreEqual</a:t>
            </a:r>
            <a:r>
              <a:rPr lang="en-US" sz="2800" dirty="0">
                <a:latin typeface="Consolas" panose="020B0609020204030204" pitchFamily="49" charset="0"/>
              </a:rPr>
              <a:t>(expected, actual)</a:t>
            </a:r>
            <a:r>
              <a:rPr lang="en-US" sz="2800" dirty="0"/>
              <a:t> </a:t>
            </a:r>
            <a:endParaRPr lang="ru-RU" sz="2800" dirty="0" smtClean="0"/>
          </a:p>
          <a:p>
            <a:r>
              <a:rPr lang="en-US" sz="2800" dirty="0" smtClean="0">
                <a:solidFill>
                  <a:schemeClr val="accent1"/>
                </a:solidFill>
              </a:rPr>
              <a:t>                              </a:t>
            </a:r>
            <a:r>
              <a:rPr lang="en-US" sz="2800" dirty="0" smtClean="0">
                <a:solidFill>
                  <a:srgbClr val="800080"/>
                </a:solidFill>
              </a:rPr>
              <a:t>VS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AreEqual</a:t>
            </a:r>
            <a:r>
              <a:rPr lang="en-US" sz="2800" dirty="0">
                <a:latin typeface="Consolas" panose="020B0609020204030204" pitchFamily="49" charset="0"/>
              </a:rPr>
              <a:t>(actual, expected</a:t>
            </a:r>
            <a:r>
              <a:rPr lang="en-US" sz="2800" dirty="0" smtClean="0">
                <a:latin typeface="Consolas" panose="020B0609020204030204" pitchFamily="49" charset="0"/>
              </a:rPr>
              <a:t>)</a:t>
            </a:r>
            <a:endParaRPr lang="ru-RU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That</a:t>
            </a:r>
            <a:r>
              <a:rPr lang="en-US" sz="2800" dirty="0">
                <a:latin typeface="Consolas" panose="020B0609020204030204" pitchFamily="49" charset="0"/>
              </a:rPr>
              <a:t>(2+2, </a:t>
            </a: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 err="1"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EqualTo</a:t>
            </a:r>
            <a:r>
              <a:rPr lang="en-US" sz="2800" dirty="0">
                <a:latin typeface="Consolas" panose="020B0609020204030204" pitchFamily="49" charset="0"/>
              </a:rPr>
              <a:t>(4</a:t>
            </a:r>
            <a:r>
              <a:rPr lang="en-US" sz="2800" dirty="0" smtClean="0">
                <a:latin typeface="Consolas" panose="020B0609020204030204" pitchFamily="49" charset="0"/>
              </a:rPr>
              <a:t>))</a:t>
            </a:r>
          </a:p>
          <a:p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That</a:t>
            </a:r>
            <a:r>
              <a:rPr lang="en-US" sz="2800" dirty="0">
                <a:latin typeface="Consolas" panose="020B0609020204030204" pitchFamily="49" charset="0"/>
              </a:rPr>
              <a:t>(x, </a:t>
            </a:r>
            <a:r>
              <a:rPr lang="en-US" sz="2800" b="1" dirty="0" err="1" smtClean="0">
                <a:latin typeface="Consolas" panose="020B0609020204030204" pitchFamily="49" charset="0"/>
              </a:rPr>
              <a:t>IResolveConstraint</a:t>
            </a:r>
            <a:r>
              <a:rPr lang="ru-RU" sz="2800" b="1" dirty="0" smtClean="0">
                <a:latin typeface="Consolas" panose="020B0609020204030204" pitchFamily="49" charset="0"/>
              </a:rPr>
              <a:t>)</a:t>
            </a:r>
            <a:endParaRPr lang="ru-RU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84232" y="4437112"/>
            <a:ext cx="2300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27E17"/>
                </a:solidFill>
                <a:latin typeface="Consolas" panose="020B0609020204030204" pitchFamily="49" charset="0"/>
              </a:rPr>
              <a:t>// </a:t>
            </a:r>
            <a:r>
              <a:rPr lang="en-US" sz="3000" b="1" dirty="0" err="1" smtClean="0">
                <a:solidFill>
                  <a:srgbClr val="027E17"/>
                </a:solidFill>
                <a:latin typeface="Consolas" panose="020B0609020204030204" pitchFamily="49" charset="0"/>
              </a:rPr>
              <a:t>O_o</a:t>
            </a:r>
            <a:r>
              <a:rPr lang="ru-RU" sz="3000" b="1" dirty="0" smtClean="0">
                <a:solidFill>
                  <a:srgbClr val="027E17"/>
                </a:solidFill>
                <a:latin typeface="Consolas" panose="020B0609020204030204" pitchFamily="49" charset="0"/>
              </a:rPr>
              <a:t> </a:t>
            </a:r>
            <a:r>
              <a:rPr lang="ru-RU" sz="3000" b="1" dirty="0">
                <a:solidFill>
                  <a:srgbClr val="027E17"/>
                </a:solidFill>
                <a:latin typeface="Consolas" panose="020B0609020204030204" pitchFamily="49" charset="0"/>
              </a:rPr>
              <a:t>?!?</a:t>
            </a:r>
            <a:endParaRPr lang="ru-RU" sz="3000" b="1" dirty="0">
              <a:solidFill>
                <a:srgbClr val="027E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104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(2+2).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Should</a:t>
            </a:r>
            <a:r>
              <a:rPr lang="en-US" dirty="0" smtClean="0"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Be</a:t>
            </a:r>
            <a:r>
              <a:rPr lang="en-US" dirty="0" smtClean="0">
                <a:latin typeface="Consolas" panose="020B0609020204030204" pitchFamily="49" charset="0"/>
              </a:rPr>
              <a:t>(4)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flag.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Should</a:t>
            </a:r>
            <a:r>
              <a:rPr lang="en-US" dirty="0" smtClean="0"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BeTrue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[] {1,2,3}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Should</a:t>
            </a:r>
            <a:r>
              <a:rPr lang="en-US" dirty="0" smtClean="0"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AllBeEquivalentTo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[] {3,2,1});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[] {1,2,3}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Should</a:t>
            </a:r>
            <a:r>
              <a:rPr lang="en-US" dirty="0" smtClean="0"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AllBeEquivalentTo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[] {1,2,3},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latin typeface="Consolas" panose="020B0609020204030204" pitchFamily="49" charset="0"/>
              </a:rPr>
              <a:t>options =&gt; </a:t>
            </a:r>
            <a:r>
              <a:rPr lang="en-US" dirty="0" err="1" smtClean="0">
                <a:latin typeface="Consolas" panose="020B0609020204030204" pitchFamily="49" charset="0"/>
              </a:rPr>
              <a:t>options.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WithStrictOrdering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95400" y="5877272"/>
            <a:ext cx="656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FluentAssertions</a:t>
            </a:r>
            <a:r>
              <a:rPr lang="en-US" sz="2800" dirty="0"/>
              <a:t> </a:t>
            </a:r>
            <a:r>
              <a:rPr lang="ru-RU" sz="2800" dirty="0" smtClean="0"/>
              <a:t>доступна </a:t>
            </a:r>
            <a:r>
              <a:rPr lang="ru-RU" sz="2800" dirty="0"/>
              <a:t>через </a:t>
            </a:r>
            <a:r>
              <a:rPr lang="en-US" sz="2800" dirty="0" err="1"/>
              <a:t>NuGet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D89C0B7-8E56-4D89-BDA4-A570B3575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7632" y="1844824"/>
            <a:ext cx="8401051" cy="107060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action = () =&gt; {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x / y; };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61E59C-8D69-4164-A803-4363E81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исключения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69" y="1772816"/>
            <a:ext cx="8400983" cy="22322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sz="2400" dirty="0">
                <a:latin typeface="Consolas" panose="020B0609020204030204" pitchFamily="49" charset="0"/>
              </a:rPr>
              <a:t>(1000)]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ShouldDoInTimeout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560A92F-0BA6-4E4C-84FF-676811CC14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7282" y="1772816"/>
            <a:ext cx="4800600" cy="237628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"Smokie"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83F94E1-64E3-4458-98EC-E3AFE2F5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тестов для прогона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/>
              <a:t>Live Templates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95468" y="1700808"/>
            <a:ext cx="10057115" cy="3744416"/>
          </a:xfrm>
        </p:spPr>
        <p:txBody>
          <a:bodyPr>
            <a:noAutofit/>
          </a:bodyPr>
          <a:lstStyle/>
          <a:p>
            <a:r>
              <a:rPr lang="en-US" sz="2800" i="1" dirty="0" err="1" smtClean="0">
                <a:solidFill>
                  <a:srgbClr val="00007F"/>
                </a:solidFill>
              </a:rPr>
              <a:t>Resharper</a:t>
            </a:r>
            <a:r>
              <a:rPr lang="en-US" sz="2800" i="1" dirty="0" smtClean="0">
                <a:solidFill>
                  <a:srgbClr val="00007F"/>
                </a:solidFill>
              </a:rPr>
              <a:t> </a:t>
            </a:r>
            <a:r>
              <a:rPr lang="en-US" sz="2800" i="1" dirty="0">
                <a:solidFill>
                  <a:srgbClr val="00007F"/>
                </a:solidFill>
              </a:rPr>
              <a:t>→ Tools → Templates Explorer</a:t>
            </a:r>
            <a:endParaRPr lang="ru-RU" sz="2800" i="1" dirty="0">
              <a:solidFill>
                <a:srgbClr val="00007F"/>
              </a:solidFill>
            </a:endParaRPr>
          </a:p>
          <a:p>
            <a:r>
              <a:rPr lang="en-US" sz="2800" i="1" dirty="0" smtClean="0">
                <a:solidFill>
                  <a:srgbClr val="00007F"/>
                </a:solidFill>
              </a:rPr>
              <a:t>Import</a:t>
            </a:r>
            <a:r>
              <a:rPr lang="en-US" sz="2800" i="1" dirty="0" smtClean="0"/>
              <a:t> tests-</a:t>
            </a:r>
            <a:r>
              <a:rPr lang="en-US" sz="2800" i="1" dirty="0" err="1" smtClean="0"/>
              <a:t>templates.DotSettings</a:t>
            </a:r>
            <a:endParaRPr lang="en-US" sz="2800" i="1" dirty="0"/>
          </a:p>
          <a:p>
            <a:endParaRPr lang="ru-RU" sz="2800" dirty="0"/>
          </a:p>
          <a:p>
            <a:r>
              <a:rPr lang="en-US" sz="2800" dirty="0" err="1"/>
              <a:t>tf</a:t>
            </a:r>
            <a:r>
              <a:rPr lang="en-US" sz="2800" dirty="0"/>
              <a:t> — </a:t>
            </a:r>
            <a:r>
              <a:rPr lang="en-US" sz="2800" dirty="0" err="1">
                <a:solidFill>
                  <a:schemeClr val="accent1"/>
                </a:solidFill>
              </a:rPr>
              <a:t>T</a:t>
            </a:r>
            <a:r>
              <a:rPr lang="en-US" sz="2800" dirty="0" err="1"/>
              <a:t>est</a:t>
            </a:r>
            <a:r>
              <a:rPr lang="en-US" sz="2800" dirty="0" err="1">
                <a:solidFill>
                  <a:schemeClr val="accent1"/>
                </a:solidFill>
              </a:rPr>
              <a:t>F</a:t>
            </a:r>
            <a:r>
              <a:rPr lang="en-US" sz="2800" dirty="0" err="1"/>
              <a:t>ixture</a:t>
            </a:r>
            <a:endParaRPr lang="en-US" sz="2800" dirty="0"/>
          </a:p>
          <a:p>
            <a:r>
              <a:rPr lang="en-US" sz="2800" dirty="0" err="1"/>
              <a:t>tt</a:t>
            </a:r>
            <a:r>
              <a:rPr lang="en-US" sz="2800" dirty="0"/>
              <a:t> — </a:t>
            </a:r>
            <a:r>
              <a:rPr lang="en-US" sz="2800" dirty="0">
                <a:solidFill>
                  <a:schemeClr val="accent1"/>
                </a:solidFill>
              </a:rPr>
              <a:t>T</a:t>
            </a:r>
            <a:r>
              <a:rPr lang="en-US" sz="2800" dirty="0"/>
              <a:t>est</a:t>
            </a:r>
            <a:endParaRPr lang="ru-RU" sz="2800" dirty="0"/>
          </a:p>
          <a:p>
            <a:r>
              <a:rPr lang="en-US" sz="2800" dirty="0" err="1"/>
              <a:t>su</a:t>
            </a:r>
            <a:r>
              <a:rPr lang="en-US" sz="2800" dirty="0"/>
              <a:t> — </a:t>
            </a:r>
            <a:r>
              <a:rPr lang="en-US" sz="2800" dirty="0" err="1" smtClean="0">
                <a:solidFill>
                  <a:schemeClr val="accent1"/>
                </a:solidFill>
              </a:rPr>
              <a:t>S</a:t>
            </a:r>
            <a:r>
              <a:rPr lang="en-US" sz="2800" dirty="0" err="1" smtClean="0"/>
              <a:t>et</a:t>
            </a:r>
            <a:r>
              <a:rPr lang="en-US" sz="2800" dirty="0" err="1" smtClean="0">
                <a:solidFill>
                  <a:schemeClr val="accent1"/>
                </a:solidFill>
              </a:rPr>
              <a:t>U</a:t>
            </a:r>
            <a:r>
              <a:rPr lang="en-US" sz="2800" dirty="0" err="1" smtClean="0"/>
              <a:t>p</a:t>
            </a:r>
            <a:endParaRPr lang="ru-RU" sz="2800" dirty="0"/>
          </a:p>
          <a:p>
            <a:r>
              <a:rPr lang="en-US" sz="2800" dirty="0" smtClean="0"/>
              <a:t>td </a:t>
            </a:r>
            <a:r>
              <a:rPr lang="en-US" sz="2800" dirty="0"/>
              <a:t>— </a:t>
            </a:r>
            <a:r>
              <a:rPr lang="en-US" sz="2800" dirty="0" err="1" smtClean="0">
                <a:solidFill>
                  <a:schemeClr val="accent1"/>
                </a:solidFill>
              </a:rPr>
              <a:t>T</a:t>
            </a:r>
            <a:r>
              <a:rPr lang="en-US" sz="2800" dirty="0" err="1" smtClean="0"/>
              <a:t>ear</a:t>
            </a:r>
            <a:r>
              <a:rPr lang="en-US" sz="2800" dirty="0" err="1" smtClean="0">
                <a:solidFill>
                  <a:schemeClr val="accent1"/>
                </a:solidFill>
              </a:rPr>
              <a:t>D</a:t>
            </a:r>
            <a:r>
              <a:rPr lang="en-US" sz="2800" dirty="0" err="1" smtClean="0"/>
              <a:t>own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1772816"/>
            <a:ext cx="2057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 err="1"/>
              <a:t>HotKeys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95469" y="1628800"/>
            <a:ext cx="8386396" cy="1800200"/>
          </a:xfrm>
        </p:spPr>
        <p:txBody>
          <a:bodyPr>
            <a:noAutofit/>
          </a:bodyPr>
          <a:lstStyle/>
          <a:p>
            <a:r>
              <a:rPr lang="en-US" dirty="0" err="1" smtClean="0"/>
              <a:t>Ctrl+T+R</a:t>
            </a:r>
            <a:endParaRPr lang="en-US" dirty="0" smtClean="0"/>
          </a:p>
          <a:p>
            <a:r>
              <a:rPr lang="en-US" dirty="0" err="1" smtClean="0"/>
              <a:t>Ctrl+U+R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40904" y="2636912"/>
            <a:ext cx="9601067" cy="1800225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867519"/>
            <a:ext cx="9601200" cy="4679950"/>
          </a:xfrm>
        </p:spPr>
        <p:txBody>
          <a:bodyPr/>
          <a:lstStyle/>
          <a:p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WordsStatistics</a:t>
            </a:r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 </a:t>
            </a:r>
            <a:endParaRPr lang="en-US" dirty="0" smtClean="0"/>
          </a:p>
          <a:p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WordStatisticsXXX</a:t>
            </a:r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 </a:t>
            </a:r>
            <a:endParaRPr lang="ru-RU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Ctrl+F5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D9A93BA-5620-4E97-B00C-626042DD3FC2}"/>
              </a:ext>
            </a:extLst>
          </p:cNvPr>
          <p:cNvGrpSpPr/>
          <p:nvPr/>
        </p:nvGrpSpPr>
        <p:grpSpPr>
          <a:xfrm>
            <a:off x="1295400" y="5516883"/>
            <a:ext cx="7300975" cy="791842"/>
            <a:chOff x="6243139" y="2461370"/>
            <a:chExt cx="7300975" cy="7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D15B1-6444-4B4F-945C-B7CDE831EB60}"/>
                </a:ext>
              </a:extLst>
            </p:cNvPr>
            <p:cNvSpPr txBox="1"/>
            <p:nvPr/>
          </p:nvSpPr>
          <p:spPr>
            <a:xfrm>
              <a:off x="6891139" y="2595681"/>
              <a:ext cx="665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+mj-lt"/>
                </a:rPr>
                <a:t>CHALLENGE </a:t>
              </a:r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/ </a:t>
              </a:r>
              <a:r>
                <a:rPr lang="en-US" sz="2800" dirty="0" err="1" smtClean="0">
                  <a:solidFill>
                    <a:schemeClr val="accent1"/>
                  </a:solidFill>
                  <a:latin typeface="+mj-lt"/>
                </a:rPr>
                <a:t>WORDSSTATISTICS_TESTS.cs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3456F161-6C9D-402E-99AC-2730EDD53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063" y="2089193"/>
            <a:ext cx="283917" cy="2160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74" y="2089193"/>
            <a:ext cx="283917" cy="2160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201" y="2089193"/>
            <a:ext cx="283917" cy="21602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12" y="2089193"/>
            <a:ext cx="283917" cy="2160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23" y="2089193"/>
            <a:ext cx="283917" cy="21602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2089193"/>
            <a:ext cx="283917" cy="21602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793" y="2089193"/>
            <a:ext cx="283917" cy="21602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063" y="2647208"/>
            <a:ext cx="283917" cy="21602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74" y="2647208"/>
            <a:ext cx="283917" cy="21602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12" y="2647208"/>
            <a:ext cx="283917" cy="21602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23" y="2647208"/>
            <a:ext cx="283917" cy="21602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2647208"/>
            <a:ext cx="283917" cy="21602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793" y="2647208"/>
            <a:ext cx="283917" cy="21602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31" y="2580556"/>
            <a:ext cx="345590" cy="3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320625" y="2492896"/>
            <a:ext cx="10507829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Тесты по спецификации — это </a:t>
            </a:r>
            <a:r>
              <a:rPr lang="ru-RU" sz="2800" dirty="0" smtClean="0"/>
              <a:t>просто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Как взаимодействуют разные пункты спецификации?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12137" y="1196752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 smtClean="0"/>
              <a:t>РАЗБОР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10129125" cy="5229221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TestFixture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That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kitten.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199456" y="3068959"/>
            <a:ext cx="10441160" cy="2016225"/>
          </a:xfrm>
        </p:spPr>
        <p:txBody>
          <a:bodyPr>
            <a:normAutofit/>
          </a:bodyPr>
          <a:lstStyle/>
          <a:p>
            <a:r>
              <a:rPr lang="ru-RU" dirty="0" smtClean="0"/>
              <a:t>Важен не только результат, но и время выполнения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12137" y="1196752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 smtClean="0"/>
              <a:t>РАЗБОР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7830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336" y="2636391"/>
            <a:ext cx="9601200" cy="2088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accent1"/>
                </a:solidFill>
              </a:rPr>
              <a:t>Тесты</a:t>
            </a:r>
            <a:r>
              <a:rPr lang="ru-RU" dirty="0" smtClean="0"/>
              <a:t> </a:t>
            </a:r>
            <a:r>
              <a:rPr lang="ru-RU" dirty="0"/>
              <a:t>не заменяют </a:t>
            </a:r>
            <a:r>
              <a:rPr lang="en-US" dirty="0">
                <a:solidFill>
                  <a:schemeClr val="accent1"/>
                </a:solidFill>
              </a:rPr>
              <a:t>Code Review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endParaRPr lang="ru-RU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Code </a:t>
            </a:r>
            <a:r>
              <a:rPr lang="en-US" dirty="0">
                <a:solidFill>
                  <a:schemeClr val="accent1"/>
                </a:solidFill>
              </a:rPr>
              <a:t>Review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не заменяет </a:t>
            </a:r>
            <a:r>
              <a:rPr lang="ru-RU" dirty="0">
                <a:solidFill>
                  <a:schemeClr val="accent1"/>
                </a:solidFill>
              </a:rPr>
              <a:t>тесты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12137" y="1196752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 smtClean="0"/>
              <a:t>РАЗБОР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79796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312137" y="3005721"/>
            <a:ext cx="9601200" cy="2808237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Большие </a:t>
            </a:r>
            <a:r>
              <a:rPr lang="ru-RU" dirty="0"/>
              <a:t>цифры в </a:t>
            </a:r>
            <a:r>
              <a:rPr lang="ru-RU" dirty="0" err="1"/>
              <a:t>лидерборде</a:t>
            </a:r>
            <a:r>
              <a:rPr lang="ru-RU" dirty="0"/>
              <a:t> — </a:t>
            </a:r>
            <a:r>
              <a:rPr lang="ru-RU" dirty="0" smtClean="0"/>
              <a:t>плохо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12137" y="1196752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 smtClean="0"/>
              <a:t>РАЗБОР</a:t>
            </a:r>
            <a:endParaRPr lang="ru-RU" sz="3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12137" y="3573016"/>
            <a:ext cx="44804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accent1"/>
                </a:solidFill>
              </a:rPr>
              <a:t>Overspecification</a:t>
            </a:r>
            <a:endParaRPr lang="ru-RU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3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10129125" cy="522922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TestFixture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endParaRPr lang="ru-RU" sz="1800" dirty="0"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	[</a:t>
            </a:r>
            <a:r>
              <a:rPr lang="en-US" sz="1800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{…}</a:t>
            </a:r>
            <a:endParaRPr lang="ru-RU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	[</a:t>
            </a:r>
            <a:r>
              <a:rPr lang="en-US" sz="1800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{…}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10329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10129192" cy="4679951"/>
          </a:xfrm>
        </p:spPr>
        <p:txBody>
          <a:bodyPr>
            <a:normAutofit/>
          </a:bodyPr>
          <a:lstStyle/>
          <a:p>
            <a:endParaRPr lang="ru-RU" sz="3000" dirty="0"/>
          </a:p>
          <a:p>
            <a:r>
              <a:rPr lang="en-US" sz="3000" dirty="0">
                <a:solidFill>
                  <a:schemeClr val="accent1"/>
                </a:solidFill>
              </a:rPr>
              <a:t>System Under Test</a:t>
            </a:r>
            <a:r>
              <a:rPr lang="ru-RU" sz="3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3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3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ru-RU" sz="3000" dirty="0"/>
              <a:t>имя класса</a:t>
            </a:r>
            <a:r>
              <a:rPr lang="en-US" sz="3000" dirty="0"/>
              <a:t>, </a:t>
            </a:r>
            <a:r>
              <a:rPr lang="ru-RU" sz="3000" dirty="0"/>
              <a:t>имя метода</a:t>
            </a:r>
            <a:endParaRPr lang="en-US" sz="3000" dirty="0"/>
          </a:p>
          <a:p>
            <a:r>
              <a:rPr lang="ru-RU" sz="3000" dirty="0" smtClean="0">
                <a:solidFill>
                  <a:schemeClr val="accent1"/>
                </a:solidFill>
              </a:rPr>
              <a:t>Условия</a:t>
            </a:r>
            <a:r>
              <a:rPr lang="ru-RU" sz="3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ru-RU" sz="3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30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ru-RU" sz="3000" dirty="0" smtClean="0"/>
              <a:t>вход</a:t>
            </a:r>
            <a:r>
              <a:rPr lang="en-US" sz="3000" dirty="0" smtClean="0"/>
              <a:t>, </a:t>
            </a:r>
            <a:r>
              <a:rPr lang="ru-RU" sz="3000" dirty="0" smtClean="0"/>
              <a:t>состояние</a:t>
            </a:r>
          </a:p>
          <a:p>
            <a:r>
              <a:rPr lang="ru-RU" sz="3000" dirty="0" smtClean="0">
                <a:solidFill>
                  <a:schemeClr val="accent1"/>
                </a:solidFill>
              </a:rPr>
              <a:t>Результат</a:t>
            </a:r>
            <a:r>
              <a:rPr lang="ru-RU" sz="3000" dirty="0" smtClean="0"/>
              <a:t/>
            </a:r>
            <a:br>
              <a:rPr lang="ru-RU" sz="3000" dirty="0" smtClean="0"/>
            </a:br>
            <a:r>
              <a:rPr lang="ru-RU" sz="3000" dirty="0" smtClean="0"/>
              <a:t>	</a:t>
            </a:r>
            <a:r>
              <a:rPr lang="ru-RU" sz="2800" dirty="0" smtClean="0"/>
              <a:t>ожидаемое поведение или требования для проверки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31055" y="5589240"/>
            <a:ext cx="9445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hlinkClick r:id="rId3"/>
              </a:rPr>
              <a:t>https://dzone.com/articles/7-popular-unit-test-naming</a:t>
            </a:r>
            <a:endParaRPr lang="en-US" sz="23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53253" y="1232697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/>
              <a:t>Что должно быть в имени</a:t>
            </a:r>
            <a:r>
              <a:rPr lang="en-US" sz="3000" dirty="0"/>
              <a:t> </a:t>
            </a:r>
            <a:r>
              <a:rPr lang="ru-RU" sz="3000" dirty="0"/>
              <a:t>теста?</a:t>
            </a:r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ParserTests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TestParse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ParserTests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Parse_Fails</a:t>
            </a:r>
            <a:endParaRPr lang="ru-RU" sz="2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ParserTests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Parse_BigNumbers</a:t>
            </a:r>
            <a:endParaRPr lang="ru-RU" sz="2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ParserTests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Parse_NumbersGreaterThanMaxInt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ParserTests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Fail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_OnNegativeNumbers</a:t>
            </a:r>
            <a:endParaRPr lang="ru-RU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54238" y="1628779"/>
            <a:ext cx="10430394" cy="46799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IsAdult_AgeLessThan18_False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ParseInt_Should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Fail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_OnNonNumber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Stack_Should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BeEmpty_AfterCreation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When_MandatoryFieldsAreMissing_Expect_StudentAdmissionToFail</a:t>
            </a:r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1EEE8E-A1DB-4999-82DA-F0DC169D69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98" r="-28698"/>
          <a:stretch/>
        </p:blipFill>
        <p:spPr>
          <a:xfrm>
            <a:off x="1919536" y="1844824"/>
            <a:ext cx="6802763" cy="33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  <a:endParaRPr lang="en-US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40CF6B1-3DC9-4D55-8E1C-ABD8027A4E52}"/>
              </a:ext>
            </a:extLst>
          </p:cNvPr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E4EDB7-EEED-4739-AC6E-5B7DB2B5D3D3}"/>
                </a:ext>
              </a:extLst>
            </p:cNvPr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FBF7150B-5094-4235-B187-FA15945EE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00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15204</TotalTime>
  <Words>3170</Words>
  <Application>Microsoft Office PowerPoint</Application>
  <PresentationFormat>Широкоэкранный</PresentationFormat>
  <Paragraphs>398</Paragraphs>
  <Slides>32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Доверие тестам</vt:lpstr>
      <vt:lpstr>Тесты как спецификация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Правильная структура теста</vt:lpstr>
      <vt:lpstr>Антипаттерны</vt:lpstr>
      <vt:lpstr>Почему не все пишут тесты?</vt:lpstr>
      <vt:lpstr>пишем тесты легко</vt:lpstr>
      <vt:lpstr>БОРЬБА С ДУБЛИРОВАНИЕМ</vt:lpstr>
      <vt:lpstr>Сборка и разборка окружения</vt:lpstr>
      <vt:lpstr>SetUp &amp; TearDown</vt:lpstr>
      <vt:lpstr>Object Mother &amp; Test Data Builder</vt:lpstr>
      <vt:lpstr>Parametrized tests</vt:lpstr>
      <vt:lpstr>Дополнительные трюки</vt:lpstr>
      <vt:lpstr>Assert</vt:lpstr>
      <vt:lpstr>Should</vt:lpstr>
      <vt:lpstr>Ожидание исключения</vt:lpstr>
      <vt:lpstr>Ограничение по времени</vt:lpstr>
      <vt:lpstr>Выбор тестов для прогона</vt:lpstr>
      <vt:lpstr>Live Templates</vt:lpstr>
      <vt:lpstr>HotKeys</vt:lpstr>
      <vt:lpstr>challenge</vt:lpstr>
      <vt:lpstr>cHALLENGE</vt:lpstr>
      <vt:lpstr>CHALLENGE</vt:lpstr>
      <vt:lpstr>CHALLENGE</vt:lpstr>
      <vt:lpstr>CHALLENGE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Сокерин Тимофей Александрович</cp:lastModifiedBy>
  <cp:revision>422</cp:revision>
  <dcterms:created xsi:type="dcterms:W3CDTF">2013-06-28T10:07:11Z</dcterms:created>
  <dcterms:modified xsi:type="dcterms:W3CDTF">2020-05-14T11:38:08Z</dcterms:modified>
</cp:coreProperties>
</file>