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  <p:sldMasterId id="2147483811" r:id="rId2"/>
  </p:sldMasterIdLst>
  <p:notesMasterIdLst>
    <p:notesMasterId r:id="rId36"/>
  </p:notesMasterIdLst>
  <p:sldIdLst>
    <p:sldId id="373" r:id="rId3"/>
    <p:sldId id="366" r:id="rId4"/>
    <p:sldId id="367" r:id="rId5"/>
    <p:sldId id="405" r:id="rId6"/>
    <p:sldId id="368" r:id="rId7"/>
    <p:sldId id="369" r:id="rId8"/>
    <p:sldId id="370" r:id="rId9"/>
    <p:sldId id="371" r:id="rId10"/>
    <p:sldId id="396" r:id="rId11"/>
    <p:sldId id="406" r:id="rId12"/>
    <p:sldId id="376" r:id="rId13"/>
    <p:sldId id="307" r:id="rId14"/>
    <p:sldId id="374" r:id="rId15"/>
    <p:sldId id="339" r:id="rId16"/>
    <p:sldId id="394" r:id="rId17"/>
    <p:sldId id="403" r:id="rId18"/>
    <p:sldId id="404" r:id="rId19"/>
    <p:sldId id="395" r:id="rId20"/>
    <p:sldId id="338" r:id="rId21"/>
    <p:sldId id="393" r:id="rId22"/>
    <p:sldId id="378" r:id="rId23"/>
    <p:sldId id="384" r:id="rId24"/>
    <p:sldId id="398" r:id="rId25"/>
    <p:sldId id="399" r:id="rId26"/>
    <p:sldId id="383" r:id="rId27"/>
    <p:sldId id="397" r:id="rId28"/>
    <p:sldId id="401" r:id="rId29"/>
    <p:sldId id="402" r:id="rId30"/>
    <p:sldId id="382" r:id="rId31"/>
    <p:sldId id="379" r:id="rId32"/>
    <p:sldId id="380" r:id="rId33"/>
    <p:sldId id="381" r:id="rId34"/>
    <p:sldId id="327" r:id="rId3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ступление" id="{C0B33B54-0327-40A8-BA91-635679EF4343}">
          <p14:sldIdLst>
            <p14:sldId id="373"/>
          </p14:sldIdLst>
        </p14:section>
        <p14:section name="Тесты как спецификация" id="{098AA2A7-86A6-4C3C-8BAC-4427CA36CEDC}">
          <p14:sldIdLst>
            <p14:sldId id="366"/>
            <p14:sldId id="367"/>
            <p14:sldId id="405"/>
            <p14:sldId id="368"/>
            <p14:sldId id="369"/>
            <p14:sldId id="370"/>
            <p14:sldId id="371"/>
            <p14:sldId id="396"/>
            <p14:sldId id="406"/>
            <p14:sldId id="376"/>
            <p14:sldId id="307"/>
          </p14:sldIdLst>
        </p14:section>
        <p14:section name="Пишем тесты легко" id="{91725F16-DAA5-49DF-AC15-5F81BAB28E03}">
          <p14:sldIdLst>
            <p14:sldId id="374"/>
            <p14:sldId id="339"/>
            <p14:sldId id="394"/>
            <p14:sldId id="403"/>
            <p14:sldId id="404"/>
            <p14:sldId id="395"/>
            <p14:sldId id="338"/>
            <p14:sldId id="393"/>
            <p14:sldId id="378"/>
            <p14:sldId id="384"/>
            <p14:sldId id="398"/>
            <p14:sldId id="399"/>
            <p14:sldId id="383"/>
            <p14:sldId id="397"/>
            <p14:sldId id="401"/>
            <p14:sldId id="402"/>
          </p14:sldIdLst>
        </p14:section>
        <p14:section name="Challenge" id="{9DB4C641-0609-4A3A-A977-FBC2EBD1583E}">
          <p14:sldIdLst>
            <p14:sldId id="382"/>
            <p14:sldId id="379"/>
            <p14:sldId id="380"/>
            <p14:sldId id="381"/>
            <p14:sldId id="32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DD3E"/>
    <a:srgbClr val="672179"/>
    <a:srgbClr val="00007F"/>
    <a:srgbClr val="2B91AF"/>
    <a:srgbClr val="0000FF"/>
    <a:srgbClr val="A31515"/>
    <a:srgbClr val="008000"/>
    <a:srgbClr val="800080"/>
    <a:srgbClr val="027E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120" autoAdjust="0"/>
    <p:restoredTop sz="72597" autoAdjust="0"/>
  </p:normalViewPr>
  <p:slideViewPr>
    <p:cSldViewPr>
      <p:cViewPr varScale="1">
        <p:scale>
          <a:sx n="53" d="100"/>
          <a:sy n="53" d="100"/>
        </p:scale>
        <p:origin x="39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5" d="100"/>
          <a:sy n="105" d="100"/>
        </p:scale>
        <p:origin x="-316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B81984-5B84-4970-8447-2B456B8C58DF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75F6A3A-9A51-4DF3-8A57-9AEB0739425C}">
      <dgm:prSet phldrT="[Текст]"/>
      <dgm:spPr/>
      <dgm:t>
        <a:bodyPr anchor="t" anchorCtr="0"/>
        <a:lstStyle/>
        <a:p>
          <a:r>
            <a:rPr lang="ru-RU" dirty="0"/>
            <a:t> </a:t>
          </a:r>
        </a:p>
      </dgm:t>
    </dgm:pt>
    <dgm:pt modelId="{203596AF-4F49-40BA-B1E1-11BDD34B512E}" type="parTrans" cxnId="{017518C9-1619-4B19-AA03-86BA999BA287}">
      <dgm:prSet/>
      <dgm:spPr/>
      <dgm:t>
        <a:bodyPr/>
        <a:lstStyle/>
        <a:p>
          <a:endParaRPr lang="ru-RU"/>
        </a:p>
      </dgm:t>
    </dgm:pt>
    <dgm:pt modelId="{A056157B-3867-49A4-9195-F3A4F3FBBA8E}" type="sibTrans" cxnId="{017518C9-1619-4B19-AA03-86BA999BA287}">
      <dgm:prSet/>
      <dgm:spPr/>
      <dgm:t>
        <a:bodyPr/>
        <a:lstStyle/>
        <a:p>
          <a:endParaRPr lang="ru-RU"/>
        </a:p>
      </dgm:t>
    </dgm:pt>
    <dgm:pt modelId="{3A252E36-3D7E-49E5-B812-EE4CACF0D5CF}" type="pres">
      <dgm:prSet presAssocID="{EAB81984-5B84-4970-8447-2B456B8C58DF}" presName="Name0" presStyleCnt="0">
        <dgm:presLayoutVars>
          <dgm:dir/>
        </dgm:presLayoutVars>
      </dgm:prSet>
      <dgm:spPr/>
      <dgm:t>
        <a:bodyPr/>
        <a:lstStyle/>
        <a:p>
          <a:endParaRPr lang="ru-RU"/>
        </a:p>
      </dgm:t>
    </dgm:pt>
    <dgm:pt modelId="{CF6D50B3-578A-4EA0-A5A0-492FA729F6ED}" type="pres">
      <dgm:prSet presAssocID="{B75F6A3A-9A51-4DF3-8A57-9AEB0739425C}" presName="composite" presStyleCnt="0"/>
      <dgm:spPr/>
    </dgm:pt>
    <dgm:pt modelId="{B29ABF60-EC0F-45AD-A90E-9C76D15C2F14}" type="pres">
      <dgm:prSet presAssocID="{B75F6A3A-9A51-4DF3-8A57-9AEB0739425C}" presName="rect2" presStyleLbl="revTx" presStyleIdx="0" presStyleCnt="1" custScaleX="52906" custScaleY="78168" custLinFactY="194313" custLinFactNeighborX="90322" custLinFactNeighborY="20000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1EB78D8-69FF-471D-8FEB-71388C442F55}" type="pres">
      <dgm:prSet presAssocID="{B75F6A3A-9A51-4DF3-8A57-9AEB0739425C}" presName="rect1" presStyleLbl="alignImgPlace1" presStyleIdx="0" presStyleCnt="1" custScaleX="596594" custScaleY="114980" custLinFactX="-64576" custLinFactNeighborX="-100000" custLinFactNeighborY="-1306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</dgm:ptLst>
  <dgm:cxnLst>
    <dgm:cxn modelId="{017518C9-1619-4B19-AA03-86BA999BA287}" srcId="{EAB81984-5B84-4970-8447-2B456B8C58DF}" destId="{B75F6A3A-9A51-4DF3-8A57-9AEB0739425C}" srcOrd="0" destOrd="0" parTransId="{203596AF-4F49-40BA-B1E1-11BDD34B512E}" sibTransId="{A056157B-3867-49A4-9195-F3A4F3FBBA8E}"/>
    <dgm:cxn modelId="{1CEAA455-5BF4-4666-95B8-390900AB8124}" type="presOf" srcId="{EAB81984-5B84-4970-8447-2B456B8C58DF}" destId="{3A252E36-3D7E-49E5-B812-EE4CACF0D5CF}" srcOrd="0" destOrd="0" presId="urn:microsoft.com/office/officeart/2008/layout/PictureGrid"/>
    <dgm:cxn modelId="{147A14B3-96E8-4139-969B-9DB1BCB4D95E}" type="presOf" srcId="{B75F6A3A-9A51-4DF3-8A57-9AEB0739425C}" destId="{B29ABF60-EC0F-45AD-A90E-9C76D15C2F14}" srcOrd="0" destOrd="0" presId="urn:microsoft.com/office/officeart/2008/layout/PictureGrid"/>
    <dgm:cxn modelId="{D3458AFA-605E-43EE-8C8A-0E0C1E3CD931}" type="presParOf" srcId="{3A252E36-3D7E-49E5-B812-EE4CACF0D5CF}" destId="{CF6D50B3-578A-4EA0-A5A0-492FA729F6ED}" srcOrd="0" destOrd="0" presId="urn:microsoft.com/office/officeart/2008/layout/PictureGrid"/>
    <dgm:cxn modelId="{9835F3F3-3E30-4AC4-AD89-BC095FA9A878}" type="presParOf" srcId="{CF6D50B3-578A-4EA0-A5A0-492FA729F6ED}" destId="{B29ABF60-EC0F-45AD-A90E-9C76D15C2F14}" srcOrd="0" destOrd="0" presId="urn:microsoft.com/office/officeart/2008/layout/PictureGrid"/>
    <dgm:cxn modelId="{70FA379F-7827-49B9-806E-1FD72CAE8F89}" type="presParOf" srcId="{CF6D50B3-578A-4EA0-A5A0-492FA729F6ED}" destId="{61EB78D8-69FF-471D-8FEB-71388C442F55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B81984-5B84-4970-8447-2B456B8C58DF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75F6A3A-9A51-4DF3-8A57-9AEB0739425C}">
      <dgm:prSet phldrT="[Текст]"/>
      <dgm:spPr/>
      <dgm:t>
        <a:bodyPr anchor="t" anchorCtr="0"/>
        <a:lstStyle/>
        <a:p>
          <a:r>
            <a:rPr lang="ru-RU" dirty="0"/>
            <a:t> </a:t>
          </a:r>
        </a:p>
      </dgm:t>
    </dgm:pt>
    <dgm:pt modelId="{203596AF-4F49-40BA-B1E1-11BDD34B512E}" type="parTrans" cxnId="{017518C9-1619-4B19-AA03-86BA999BA287}">
      <dgm:prSet/>
      <dgm:spPr/>
      <dgm:t>
        <a:bodyPr/>
        <a:lstStyle/>
        <a:p>
          <a:endParaRPr lang="ru-RU"/>
        </a:p>
      </dgm:t>
    </dgm:pt>
    <dgm:pt modelId="{A056157B-3867-49A4-9195-F3A4F3FBBA8E}" type="sibTrans" cxnId="{017518C9-1619-4B19-AA03-86BA999BA287}">
      <dgm:prSet/>
      <dgm:spPr/>
      <dgm:t>
        <a:bodyPr/>
        <a:lstStyle/>
        <a:p>
          <a:endParaRPr lang="ru-RU"/>
        </a:p>
      </dgm:t>
    </dgm:pt>
    <dgm:pt modelId="{3A252E36-3D7E-49E5-B812-EE4CACF0D5CF}" type="pres">
      <dgm:prSet presAssocID="{EAB81984-5B84-4970-8447-2B456B8C58DF}" presName="Name0" presStyleCnt="0">
        <dgm:presLayoutVars>
          <dgm:dir/>
        </dgm:presLayoutVars>
      </dgm:prSet>
      <dgm:spPr/>
      <dgm:t>
        <a:bodyPr/>
        <a:lstStyle/>
        <a:p>
          <a:endParaRPr lang="ru-RU"/>
        </a:p>
      </dgm:t>
    </dgm:pt>
    <dgm:pt modelId="{CF6D50B3-578A-4EA0-A5A0-492FA729F6ED}" type="pres">
      <dgm:prSet presAssocID="{B75F6A3A-9A51-4DF3-8A57-9AEB0739425C}" presName="composite" presStyleCnt="0"/>
      <dgm:spPr/>
    </dgm:pt>
    <dgm:pt modelId="{B29ABF60-EC0F-45AD-A90E-9C76D15C2F14}" type="pres">
      <dgm:prSet presAssocID="{B75F6A3A-9A51-4DF3-8A57-9AEB0739425C}" presName="rect2" presStyleLbl="revTx" presStyleIdx="0" presStyleCnt="1" custScaleX="52906" custScaleY="78168" custLinFactY="194313" custLinFactNeighborX="90322" custLinFactNeighborY="20000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1EB78D8-69FF-471D-8FEB-71388C442F55}" type="pres">
      <dgm:prSet presAssocID="{B75F6A3A-9A51-4DF3-8A57-9AEB0739425C}" presName="rect1" presStyleLbl="alignImgPlace1" presStyleIdx="0" presStyleCnt="1" custScaleX="596594" custScaleY="114980" custLinFactX="-64576" custLinFactNeighborX="-100000" custLinFactNeighborY="-1306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</dgm:ptLst>
  <dgm:cxnLst>
    <dgm:cxn modelId="{017518C9-1619-4B19-AA03-86BA999BA287}" srcId="{EAB81984-5B84-4970-8447-2B456B8C58DF}" destId="{B75F6A3A-9A51-4DF3-8A57-9AEB0739425C}" srcOrd="0" destOrd="0" parTransId="{203596AF-4F49-40BA-B1E1-11BDD34B512E}" sibTransId="{A056157B-3867-49A4-9195-F3A4F3FBBA8E}"/>
    <dgm:cxn modelId="{1CEAA455-5BF4-4666-95B8-390900AB8124}" type="presOf" srcId="{EAB81984-5B84-4970-8447-2B456B8C58DF}" destId="{3A252E36-3D7E-49E5-B812-EE4CACF0D5CF}" srcOrd="0" destOrd="0" presId="urn:microsoft.com/office/officeart/2008/layout/PictureGrid"/>
    <dgm:cxn modelId="{147A14B3-96E8-4139-969B-9DB1BCB4D95E}" type="presOf" srcId="{B75F6A3A-9A51-4DF3-8A57-9AEB0739425C}" destId="{B29ABF60-EC0F-45AD-A90E-9C76D15C2F14}" srcOrd="0" destOrd="0" presId="urn:microsoft.com/office/officeart/2008/layout/PictureGrid"/>
    <dgm:cxn modelId="{D3458AFA-605E-43EE-8C8A-0E0C1E3CD931}" type="presParOf" srcId="{3A252E36-3D7E-49E5-B812-EE4CACF0D5CF}" destId="{CF6D50B3-578A-4EA0-A5A0-492FA729F6ED}" srcOrd="0" destOrd="0" presId="urn:microsoft.com/office/officeart/2008/layout/PictureGrid"/>
    <dgm:cxn modelId="{9835F3F3-3E30-4AC4-AD89-BC095FA9A878}" type="presParOf" srcId="{CF6D50B3-578A-4EA0-A5A0-492FA729F6ED}" destId="{B29ABF60-EC0F-45AD-A90E-9C76D15C2F14}" srcOrd="0" destOrd="0" presId="urn:microsoft.com/office/officeart/2008/layout/PictureGrid"/>
    <dgm:cxn modelId="{70FA379F-7827-49B9-806E-1FD72CAE8F89}" type="presParOf" srcId="{CF6D50B3-578A-4EA0-A5A0-492FA729F6ED}" destId="{61EB78D8-69FF-471D-8FEB-71388C442F55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F66C165-B39F-46D3-B19F-623799541DD3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C9C0585-42CE-4F34-A2BB-F1377DA03788}">
      <dgm:prSet phldrT="[Текст]" custT="1"/>
      <dgm:spPr/>
      <dgm:t>
        <a:bodyPr/>
        <a:lstStyle/>
        <a:p>
          <a:pPr algn="ctr"/>
          <a:r>
            <a:rPr lang="ru-RU" sz="4000" dirty="0">
              <a:solidFill>
                <a:schemeClr val="accent1"/>
              </a:solidFill>
            </a:rPr>
            <a:t>ВОПРОСЫ</a:t>
          </a:r>
          <a:r>
            <a:rPr lang="en-US" sz="4000" dirty="0">
              <a:solidFill>
                <a:schemeClr val="accent1"/>
              </a:solidFill>
            </a:rPr>
            <a:t>?</a:t>
          </a:r>
          <a:endParaRPr lang="ru-RU" sz="4000" dirty="0">
            <a:solidFill>
              <a:schemeClr val="accent1"/>
            </a:solidFill>
          </a:endParaRPr>
        </a:p>
      </dgm:t>
    </dgm:pt>
    <dgm:pt modelId="{4E5DCF2B-AAE7-41E2-837F-518128C03597}" type="parTrans" cxnId="{A177C822-7566-4410-A889-706A6CE15148}">
      <dgm:prSet/>
      <dgm:spPr/>
      <dgm:t>
        <a:bodyPr/>
        <a:lstStyle/>
        <a:p>
          <a:endParaRPr lang="ru-RU"/>
        </a:p>
      </dgm:t>
    </dgm:pt>
    <dgm:pt modelId="{56F70C7F-1925-4DBA-9BD6-AF5E91799A59}" type="sibTrans" cxnId="{A177C822-7566-4410-A889-706A6CE15148}">
      <dgm:prSet/>
      <dgm:spPr/>
      <dgm:t>
        <a:bodyPr/>
        <a:lstStyle/>
        <a:p>
          <a:endParaRPr lang="ru-RU"/>
        </a:p>
      </dgm:t>
    </dgm:pt>
    <dgm:pt modelId="{B6F028CB-F170-4FEF-BC3A-25F0E90D434A}" type="pres">
      <dgm:prSet presAssocID="{8F66C165-B39F-46D3-B19F-623799541DD3}" presName="Name0" presStyleCnt="0">
        <dgm:presLayoutVars>
          <dgm:dir/>
        </dgm:presLayoutVars>
      </dgm:prSet>
      <dgm:spPr/>
      <dgm:t>
        <a:bodyPr/>
        <a:lstStyle/>
        <a:p>
          <a:endParaRPr lang="ru-RU"/>
        </a:p>
      </dgm:t>
    </dgm:pt>
    <dgm:pt modelId="{65D73C51-61AB-436D-8191-975603FC9C68}" type="pres">
      <dgm:prSet presAssocID="{9C9C0585-42CE-4F34-A2BB-F1377DA03788}" presName="composite" presStyleCnt="0"/>
      <dgm:spPr/>
    </dgm:pt>
    <dgm:pt modelId="{A30F2283-C0A4-4A69-BCBE-833D967155A2}" type="pres">
      <dgm:prSet presAssocID="{9C9C0585-42CE-4F34-A2BB-F1377DA03788}" presName="rect2" presStyleLbl="revTx" presStyleIdx="0" presStyleCnt="1" custScaleX="215057" custScaleY="249385" custLinFactY="200000" custLinFactNeighborX="105" custLinFactNeighborY="28850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FDA3CA3-5C68-4A2F-A4A8-285063A35D87}" type="pres">
      <dgm:prSet presAssocID="{9C9C0585-42CE-4F34-A2BB-F1377DA03788}" presName="rect1" presStyleLbl="alignImgPlace1" presStyleIdx="0" presStyleCnt="1" custScaleX="62421" custScaleY="62421" custLinFactNeighborX="1076" custLinFactNeighborY="-5220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0">
          <a:noFill/>
        </a:ln>
      </dgm:spPr>
    </dgm:pt>
  </dgm:ptLst>
  <dgm:cxnLst>
    <dgm:cxn modelId="{A177C822-7566-4410-A889-706A6CE15148}" srcId="{8F66C165-B39F-46D3-B19F-623799541DD3}" destId="{9C9C0585-42CE-4F34-A2BB-F1377DA03788}" srcOrd="0" destOrd="0" parTransId="{4E5DCF2B-AAE7-41E2-837F-518128C03597}" sibTransId="{56F70C7F-1925-4DBA-9BD6-AF5E91799A59}"/>
    <dgm:cxn modelId="{A9E27516-E8E4-42A7-A155-024D48E79559}" type="presOf" srcId="{8F66C165-B39F-46D3-B19F-623799541DD3}" destId="{B6F028CB-F170-4FEF-BC3A-25F0E90D434A}" srcOrd="0" destOrd="0" presId="urn:microsoft.com/office/officeart/2008/layout/PictureGrid"/>
    <dgm:cxn modelId="{ACD53F50-5BA1-48C9-B5DF-09BF6DA4DE65}" type="presOf" srcId="{9C9C0585-42CE-4F34-A2BB-F1377DA03788}" destId="{A30F2283-C0A4-4A69-BCBE-833D967155A2}" srcOrd="0" destOrd="0" presId="urn:microsoft.com/office/officeart/2008/layout/PictureGrid"/>
    <dgm:cxn modelId="{CC189C1C-06A1-4F03-B886-67BF46A53703}" type="presParOf" srcId="{B6F028CB-F170-4FEF-BC3A-25F0E90D434A}" destId="{65D73C51-61AB-436D-8191-975603FC9C68}" srcOrd="0" destOrd="0" presId="urn:microsoft.com/office/officeart/2008/layout/PictureGrid"/>
    <dgm:cxn modelId="{CD7DB92E-B84F-43A0-AC2D-FBBFB40722EE}" type="presParOf" srcId="{65D73C51-61AB-436D-8191-975603FC9C68}" destId="{A30F2283-C0A4-4A69-BCBE-833D967155A2}" srcOrd="0" destOrd="0" presId="urn:microsoft.com/office/officeart/2008/layout/PictureGrid"/>
    <dgm:cxn modelId="{493A200B-9465-4436-B6FC-AD5199FEBBE6}" type="presParOf" srcId="{65D73C51-61AB-436D-8191-975603FC9C68}" destId="{DFDA3CA3-5C68-4A2F-A4A8-285063A35D87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ABF60-EC0F-45AD-A90E-9C76D15C2F14}">
      <dsp:nvSpPr>
        <dsp:cNvPr id="0" name=""/>
        <dsp:cNvSpPr/>
      </dsp:nvSpPr>
      <dsp:spPr>
        <a:xfrm>
          <a:off x="1748174" y="210303"/>
          <a:ext cx="175586" cy="38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t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500" kern="1200" dirty="0"/>
            <a:t> </a:t>
          </a:r>
        </a:p>
      </dsp:txBody>
      <dsp:txXfrm>
        <a:off x="1748174" y="210303"/>
        <a:ext cx="175586" cy="38914"/>
      </dsp:txXfrm>
    </dsp:sp>
    <dsp:sp modelId="{61EB78D8-69FF-471D-8FEB-71388C442F55}">
      <dsp:nvSpPr>
        <dsp:cNvPr id="0" name=""/>
        <dsp:cNvSpPr/>
      </dsp:nvSpPr>
      <dsp:spPr>
        <a:xfrm>
          <a:off x="0" y="0"/>
          <a:ext cx="1980001" cy="3816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ABF60-EC0F-45AD-A90E-9C76D15C2F14}">
      <dsp:nvSpPr>
        <dsp:cNvPr id="0" name=""/>
        <dsp:cNvSpPr/>
      </dsp:nvSpPr>
      <dsp:spPr>
        <a:xfrm>
          <a:off x="1748174" y="210303"/>
          <a:ext cx="175586" cy="38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t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500" kern="1200" dirty="0"/>
            <a:t> </a:t>
          </a:r>
        </a:p>
      </dsp:txBody>
      <dsp:txXfrm>
        <a:off x="1748174" y="210303"/>
        <a:ext cx="175586" cy="38914"/>
      </dsp:txXfrm>
    </dsp:sp>
    <dsp:sp modelId="{61EB78D8-69FF-471D-8FEB-71388C442F55}">
      <dsp:nvSpPr>
        <dsp:cNvPr id="0" name=""/>
        <dsp:cNvSpPr/>
      </dsp:nvSpPr>
      <dsp:spPr>
        <a:xfrm>
          <a:off x="0" y="0"/>
          <a:ext cx="1980001" cy="3816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0F2283-C0A4-4A69-BCBE-833D967155A2}">
      <dsp:nvSpPr>
        <dsp:cNvPr id="0" name=""/>
        <dsp:cNvSpPr/>
      </dsp:nvSpPr>
      <dsp:spPr>
        <a:xfrm>
          <a:off x="469735" y="1146225"/>
          <a:ext cx="2927097" cy="509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52400" rIns="152400" bIns="0" numCol="1" spcCol="1270" anchor="b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000" kern="1200" dirty="0">
              <a:solidFill>
                <a:schemeClr val="accent1"/>
              </a:solidFill>
            </a:rPr>
            <a:t>ВОПРОСЫ</a:t>
          </a:r>
          <a:r>
            <a:rPr lang="en-US" sz="4000" kern="1200" dirty="0">
              <a:solidFill>
                <a:schemeClr val="accent1"/>
              </a:solidFill>
            </a:rPr>
            <a:t>?</a:t>
          </a:r>
          <a:endParaRPr lang="ru-RU" sz="4000" kern="1200" dirty="0">
            <a:solidFill>
              <a:schemeClr val="accent1"/>
            </a:solidFill>
          </a:endParaRPr>
        </a:p>
      </dsp:txBody>
      <dsp:txXfrm>
        <a:off x="469735" y="1146225"/>
        <a:ext cx="2927097" cy="509149"/>
      </dsp:txXfrm>
    </dsp:sp>
    <dsp:sp modelId="{DFDA3CA3-5C68-4A2F-A4A8-285063A35D87}">
      <dsp:nvSpPr>
        <dsp:cNvPr id="0" name=""/>
        <dsp:cNvSpPr/>
      </dsp:nvSpPr>
      <dsp:spPr>
        <a:xfrm>
          <a:off x="1521700" y="91137"/>
          <a:ext cx="849599" cy="8495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E5F246-0B7D-44DF-8C1B-EDFCA5DA626A}" type="datetimeFigureOut">
              <a:rPr lang="ru-RU" smtClean="0"/>
              <a:t>14.05.2020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ECB10-9972-4830-A584-02C41DAFD4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9603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Кто уже применял</a:t>
            </a:r>
            <a:r>
              <a:rPr lang="ru-RU" baseline="0" dirty="0"/>
              <a:t> </a:t>
            </a:r>
            <a:r>
              <a:rPr lang="en-US" baseline="0" dirty="0" err="1"/>
              <a:t>NUnit</a:t>
            </a:r>
            <a:r>
              <a:rPr lang="ru-RU" baseline="0" dirty="0"/>
              <a:t> или подобные тесты?</a:t>
            </a:r>
            <a:br>
              <a:rPr lang="ru-RU" baseline="0" dirty="0"/>
            </a:br>
            <a:r>
              <a:rPr lang="ru-RU" dirty="0"/>
              <a:t>Зачем нужно тестирование?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/>
              <a:t>оперативная</a:t>
            </a:r>
            <a:r>
              <a:rPr lang="ru-RU" baseline="0" dirty="0"/>
              <a:t> обратная связь</a:t>
            </a:r>
            <a:endParaRPr lang="en-US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baseline="0" dirty="0"/>
              <a:t>качество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baseline="0" dirty="0"/>
              <a:t>доверие к коду</a:t>
            </a:r>
            <a:endParaRPr lang="en-US" baseline="0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47417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Существует большое</a:t>
            </a:r>
            <a:r>
              <a:rPr lang="ru-RU" baseline="0" dirty="0"/>
              <a:t> количество </a:t>
            </a:r>
            <a:r>
              <a:rPr lang="ru-RU" baseline="0" dirty="0" err="1"/>
              <a:t>антипаттернов</a:t>
            </a:r>
            <a:r>
              <a:rPr lang="ru-RU" baseline="0" dirty="0"/>
              <a:t> (см. по ссылке), здесь приведены лишь 4 из самых злостных и часто встречающихся.</a:t>
            </a:r>
          </a:p>
          <a:p>
            <a:endParaRPr lang="ru-RU" dirty="0"/>
          </a:p>
          <a:p>
            <a:r>
              <a:rPr lang="ru-RU" b="1" dirty="0"/>
              <a:t>Открой</a:t>
            </a:r>
            <a:r>
              <a:rPr lang="ru-RU" b="1" baseline="0" dirty="0"/>
              <a:t> файл с примерами</a:t>
            </a:r>
            <a:r>
              <a:rPr lang="en-US" b="1" baseline="0" dirty="0"/>
              <a:t>.</a:t>
            </a:r>
            <a:endParaRPr lang="ru-RU" b="1" dirty="0"/>
          </a:p>
          <a:p>
            <a:r>
              <a:rPr lang="ru-RU" dirty="0"/>
              <a:t>Сначала спроси,</a:t>
            </a:r>
            <a:r>
              <a:rPr lang="ru-RU" baseline="0" dirty="0"/>
              <a:t> что лишнего видят слушатели, потом объясни, если не сказали всего.</a:t>
            </a:r>
          </a:p>
          <a:p>
            <a:endParaRPr lang="ru-RU" dirty="0"/>
          </a:p>
          <a:p>
            <a:r>
              <a:rPr lang="en-US" dirty="0"/>
              <a:t>Local</a:t>
            </a:r>
            <a:r>
              <a:rPr lang="en-US" baseline="0" dirty="0"/>
              <a:t> Hero – </a:t>
            </a:r>
            <a:r>
              <a:rPr lang="ru-RU" baseline="0" dirty="0"/>
              <a:t>не будет работать на других машинах.</a:t>
            </a:r>
          </a:p>
          <a:p>
            <a:endParaRPr lang="ru-RU" dirty="0"/>
          </a:p>
          <a:p>
            <a:r>
              <a:rPr lang="en-US" dirty="0"/>
              <a:t>Loudmouth </a:t>
            </a:r>
            <a:r>
              <a:rPr lang="ru-RU" dirty="0"/>
              <a:t>(крикун) – тест не является автоматическим: что-то выводит, но </a:t>
            </a:r>
            <a:r>
              <a:rPr lang="en-US" dirty="0"/>
              <a:t>exception</a:t>
            </a:r>
            <a:r>
              <a:rPr lang="ru-RU" dirty="0"/>
              <a:t> не кидает.</a:t>
            </a:r>
          </a:p>
          <a:p>
            <a:r>
              <a:rPr lang="ru-RU" dirty="0"/>
              <a:t>	История:</a:t>
            </a:r>
            <a:r>
              <a:rPr lang="ru-RU" baseline="0" dirty="0"/>
              <a:t> Вы решили ознакомиться с работой какой-то библиотеки, накидали тестов, которые что-то выводят в консоль, что-то пишут на диск или ещё что-то в этом роде, провели эксперименты, освоились с библиотекой и забыли про них. Это мусорные тесты, которые по своей сути ничего не проверяют, а значит, что хранить их не нужно.</a:t>
            </a:r>
            <a:endParaRPr lang="ru-RU" dirty="0"/>
          </a:p>
          <a:p>
            <a:endParaRPr lang="ru-RU" dirty="0"/>
          </a:p>
          <a:p>
            <a:r>
              <a:rPr lang="en-US" dirty="0"/>
              <a:t>Free Ride – </a:t>
            </a:r>
            <a:r>
              <a:rPr lang="ru-RU" dirty="0"/>
              <a:t>тестируется все подряд (много</a:t>
            </a:r>
            <a:r>
              <a:rPr lang="ru-RU" baseline="0" dirty="0"/>
              <a:t> </a:t>
            </a:r>
            <a:r>
              <a:rPr lang="en-US" baseline="0" dirty="0"/>
              <a:t>act, </a:t>
            </a:r>
            <a:r>
              <a:rPr lang="ru-RU" baseline="0" dirty="0"/>
              <a:t>много </a:t>
            </a:r>
            <a:r>
              <a:rPr lang="en-US" baseline="0" dirty="0"/>
              <a:t>assert)</a:t>
            </a:r>
            <a:endParaRPr lang="ru-RU" dirty="0"/>
          </a:p>
          <a:p>
            <a:r>
              <a:rPr lang="en-US" dirty="0"/>
              <a:t>Over</a:t>
            </a:r>
            <a:r>
              <a:rPr lang="en-US" baseline="0" dirty="0"/>
              <a:t> specification – </a:t>
            </a:r>
            <a:r>
              <a:rPr lang="ru-RU" baseline="0" dirty="0"/>
              <a:t>создается одна ситуация, но в ней тестируется все (один </a:t>
            </a:r>
            <a:r>
              <a:rPr lang="en-US" baseline="0" dirty="0"/>
              <a:t>act, </a:t>
            </a:r>
            <a:r>
              <a:rPr lang="ru-RU" baseline="0" dirty="0"/>
              <a:t>много </a:t>
            </a:r>
            <a:r>
              <a:rPr lang="en-US" baseline="0" dirty="0"/>
              <a:t>assert)</a:t>
            </a:r>
            <a:endParaRPr lang="ru-RU" baseline="0" dirty="0"/>
          </a:p>
          <a:p>
            <a:endParaRPr lang="ru-RU" baseline="0" dirty="0"/>
          </a:p>
          <a:p>
            <a:r>
              <a:rPr lang="ru-RU" baseline="0" dirty="0"/>
              <a:t>Только хорошо написанные тесты могут служить спецификацией.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5443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Почему не пишем тесты сразу?</a:t>
            </a:r>
          </a:p>
          <a:p>
            <a:r>
              <a:rPr lang="ru-RU" dirty="0" err="1"/>
              <a:t>Спойлер</a:t>
            </a:r>
            <a:r>
              <a:rPr lang="ru-RU" baseline="0" dirty="0"/>
              <a:t> для </a:t>
            </a:r>
            <a:r>
              <a:rPr lang="en-US" baseline="0" dirty="0"/>
              <a:t>TDD</a:t>
            </a:r>
            <a:endParaRPr lang="ru-RU" dirty="0"/>
          </a:p>
          <a:p>
            <a:r>
              <a:rPr lang="ru-RU" baseline="0" dirty="0"/>
              <a:t>Первое, что в голову приходит:</a:t>
            </a:r>
          </a:p>
          <a:p>
            <a:pPr marL="171450" indent="-171450">
              <a:buFontTx/>
              <a:buChar char="-"/>
            </a:pPr>
            <a:r>
              <a:rPr lang="ru-RU" baseline="0" dirty="0"/>
              <a:t>Дольше разработка: писать ведь больше, больше кнопок нажимать</a:t>
            </a:r>
          </a:p>
          <a:p>
            <a:pPr marL="171450" indent="-171450">
              <a:buFontTx/>
              <a:buChar char="-"/>
            </a:pPr>
            <a:r>
              <a:rPr lang="ru-RU" baseline="0" dirty="0"/>
              <a:t>Есть повторяющиеся сценарии, разные параметры и соответственно очень похожие тесты</a:t>
            </a:r>
          </a:p>
          <a:p>
            <a:pPr marL="171450" indent="-171450">
              <a:buFontTx/>
              <a:buChar char="-"/>
            </a:pPr>
            <a:r>
              <a:rPr lang="ru-RU" baseline="0" dirty="0"/>
              <a:t>Непонятное </a:t>
            </a:r>
            <a:r>
              <a:rPr lang="en-US" baseline="0" dirty="0"/>
              <a:t>API </a:t>
            </a:r>
            <a:r>
              <a:rPr lang="ru-RU" baseline="0" dirty="0"/>
              <a:t>у тестового </a:t>
            </a:r>
            <a:r>
              <a:rPr lang="ru-RU" baseline="0" dirty="0" err="1"/>
              <a:t>фреймворка</a:t>
            </a:r>
            <a:endParaRPr lang="ru-RU" baseline="0" dirty="0"/>
          </a:p>
          <a:p>
            <a:pPr marL="0" indent="0">
              <a:buFontTx/>
              <a:buNone/>
            </a:pPr>
            <a:endParaRPr lang="ru-RU" baseline="0" dirty="0"/>
          </a:p>
          <a:p>
            <a:pPr marL="0" indent="0">
              <a:buFontTx/>
              <a:buNone/>
            </a:pPr>
            <a:r>
              <a:rPr lang="ru-RU" baseline="0" dirty="0"/>
              <a:t>Нужно настроить окружение таким образом, чтобы тесты писались как можно легче.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8753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85348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err="1"/>
              <a:t>Аттрибуты</a:t>
            </a:r>
            <a:r>
              <a:rPr lang="ru-RU" dirty="0"/>
              <a:t> </a:t>
            </a:r>
            <a:r>
              <a:rPr lang="en-US" dirty="0" err="1"/>
              <a:t>TestCase</a:t>
            </a:r>
            <a:r>
              <a:rPr lang="ru-RU" dirty="0"/>
              <a:t> и</a:t>
            </a:r>
            <a:r>
              <a:rPr lang="en-US" dirty="0"/>
              <a:t> </a:t>
            </a:r>
            <a:r>
              <a:rPr lang="en-US" dirty="0" err="1"/>
              <a:t>TestCaseSource</a:t>
            </a:r>
            <a:r>
              <a:rPr lang="ru-RU" dirty="0"/>
              <a:t> в </a:t>
            </a:r>
            <a:r>
              <a:rPr lang="en-US" dirty="0" err="1"/>
              <a:t>nUnit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Ещё</a:t>
            </a:r>
            <a:r>
              <a:rPr lang="ru-RU" baseline="0" dirty="0"/>
              <a:t> </a:t>
            </a:r>
            <a:r>
              <a:rPr lang="en-US" baseline="0" dirty="0" err="1"/>
              <a:t>nUnit</a:t>
            </a:r>
            <a:r>
              <a:rPr lang="en-US" baseline="0" dirty="0"/>
              <a:t> </a:t>
            </a:r>
            <a:r>
              <a:rPr lang="ru-RU" baseline="0" dirty="0"/>
              <a:t>умеет такие классные штуки, которые не умеют другие </a:t>
            </a:r>
            <a:r>
              <a:rPr lang="ru-RU" baseline="0" dirty="0" err="1"/>
              <a:t>фреймворки</a:t>
            </a:r>
            <a:r>
              <a:rPr lang="ru-RU" baseline="0" dirty="0"/>
              <a:t> =</a:t>
            </a:r>
            <a:r>
              <a:rPr lang="en-US" baseline="0" dirty="0"/>
              <a:t>&gt; </a:t>
            </a:r>
            <a:r>
              <a:rPr lang="en-US" baseline="0" dirty="0" err="1"/>
              <a:t>TestCase</a:t>
            </a:r>
            <a:r>
              <a:rPr lang="en-US" baseline="0" dirty="0"/>
              <a:t> </a:t>
            </a:r>
            <a:r>
              <a:rPr lang="ru-RU" baseline="0" dirty="0"/>
              <a:t>и </a:t>
            </a:r>
            <a:r>
              <a:rPr lang="en-US" baseline="0" dirty="0" err="1"/>
              <a:t>TestCaseSourse</a:t>
            </a:r>
            <a:r>
              <a:rPr lang="ru-RU" baseline="0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С</a:t>
            </a:r>
            <a:r>
              <a:rPr lang="ru-RU" baseline="0" dirty="0"/>
              <a:t> ними можно: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baseline="0" dirty="0"/>
              <a:t>Красиво называть тесты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baseline="0" dirty="0"/>
              <a:t>Указать ожидаемый результат и получать его из теста. (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withInvariantCulture_parse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(string input)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возвращает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double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а не 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void)</a:t>
            </a:r>
            <a:endParaRPr lang="ru-RU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ru-RU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baseline="0" dirty="0"/>
              <a:t>В </a:t>
            </a:r>
            <a:r>
              <a:rPr lang="en-US" baseline="0" dirty="0" err="1"/>
              <a:t>TestaCase</a:t>
            </a:r>
            <a:r>
              <a:rPr lang="en-US" baseline="0" dirty="0"/>
              <a:t> </a:t>
            </a:r>
            <a:r>
              <a:rPr lang="ru-RU" baseline="0" dirty="0"/>
              <a:t>в качестве параметров можно указать</a:t>
            </a:r>
            <a:r>
              <a:rPr lang="en-US" baseline="0" dirty="0"/>
              <a:t> </a:t>
            </a:r>
            <a:r>
              <a:rPr lang="ru-RU" baseline="0" dirty="0"/>
              <a:t>только типы, поддерживаемые </a:t>
            </a:r>
            <a:r>
              <a:rPr lang="en-US" baseline="0" dirty="0"/>
              <a:t>CLR: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ru-RU" baseline="0" dirty="0"/>
              <a:t>константы,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ru-RU" dirty="0"/>
              <a:t>системные</a:t>
            </a:r>
            <a:r>
              <a:rPr lang="ru-RU" baseline="0" dirty="0"/>
              <a:t> типы,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ru-RU" baseline="0" dirty="0"/>
              <a:t>одноразмерный массив, содержащий константы и системные типы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74849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Неочевидный</a:t>
            </a:r>
            <a:r>
              <a:rPr lang="ru-RU" baseline="0" dirty="0"/>
              <a:t> синтаксис у </a:t>
            </a:r>
            <a:r>
              <a:rPr lang="en-US" baseline="0" dirty="0"/>
              <a:t>Assert</a:t>
            </a:r>
            <a:r>
              <a:rPr lang="ru-RU" baseline="0" dirty="0"/>
              <a:t>.</a:t>
            </a:r>
          </a:p>
          <a:p>
            <a:r>
              <a:rPr lang="ru-RU" baseline="0" dirty="0"/>
              <a:t>Что должно быть сначала, а что в конце?</a:t>
            </a:r>
          </a:p>
          <a:p>
            <a:endParaRPr lang="ru-RU" baseline="0" dirty="0"/>
          </a:p>
          <a:p>
            <a:r>
              <a:rPr lang="ru-RU" baseline="0" dirty="0"/>
              <a:t>Если перепутать местами </a:t>
            </a:r>
            <a:r>
              <a:rPr lang="en-US" baseline="0" dirty="0"/>
              <a:t>actual </a:t>
            </a:r>
            <a:r>
              <a:rPr lang="ru-RU" baseline="0" dirty="0"/>
              <a:t>и </a:t>
            </a:r>
            <a:r>
              <a:rPr lang="en-US" baseline="0" dirty="0"/>
              <a:t>expected, </a:t>
            </a:r>
            <a:r>
              <a:rPr lang="ru-RU" baseline="0" dirty="0"/>
              <a:t>то при срабатывании теста </a:t>
            </a:r>
            <a:r>
              <a:rPr lang="en-US" baseline="0" dirty="0"/>
              <a:t>output </a:t>
            </a:r>
            <a:r>
              <a:rPr lang="ru-RU" baseline="0" dirty="0"/>
              <a:t>будет не ясен.</a:t>
            </a:r>
          </a:p>
          <a:p>
            <a:r>
              <a:rPr lang="ru-RU" baseline="0" dirty="0"/>
              <a:t>«</a:t>
            </a:r>
            <a:r>
              <a:rPr lang="ru-RU" baseline="0" dirty="0" err="1"/>
              <a:t>эээээ</a:t>
            </a:r>
            <a:r>
              <a:rPr lang="ru-RU" baseline="0" dirty="0"/>
              <a:t>…Я же так и написал, чего он ругается?»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52264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Options</a:t>
            </a:r>
            <a:r>
              <a:rPr lang="en-US" baseline="0" dirty="0"/>
              <a:t> </a:t>
            </a:r>
            <a:r>
              <a:rPr lang="ru-RU" baseline="0" dirty="0"/>
              <a:t>лучше читается, но можно и просто </a:t>
            </a:r>
            <a:r>
              <a:rPr lang="en-US" baseline="0" dirty="0"/>
              <a:t>o =&gt; o….</a:t>
            </a:r>
          </a:p>
          <a:p>
            <a:endParaRPr lang="en-US" baseline="0" dirty="0"/>
          </a:p>
          <a:p>
            <a:r>
              <a:rPr lang="en-US" baseline="0" dirty="0" err="1"/>
              <a:t>currentSyntax</a:t>
            </a:r>
            <a:r>
              <a:rPr lang="en-US" baseline="0" dirty="0"/>
              <a:t> =&gt; </a:t>
            </a:r>
          </a:p>
          <a:p>
            <a:endParaRPr lang="en-US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new[] {1,2,3}.</a:t>
            </a:r>
            <a:r>
              <a:rPr lang="en-US" dirty="0" err="1"/>
              <a:t>ShouldBeEquivalentTo</a:t>
            </a:r>
            <a:r>
              <a:rPr lang="en-US" dirty="0"/>
              <a:t>(new [] {3,2,1});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new[] {1,2,3}.</a:t>
            </a:r>
            <a:r>
              <a:rPr lang="en-US" dirty="0" err="1"/>
              <a:t>ShouldAllBeEquivalentTo</a:t>
            </a:r>
            <a:r>
              <a:rPr lang="en-US" dirty="0"/>
              <a:t>(new [] {1,2,3}, options =&gt; options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/>
              <a:t>.</a:t>
            </a:r>
            <a:r>
              <a:rPr lang="en-US" dirty="0" err="1"/>
              <a:t>WithStrictOrdering</a:t>
            </a:r>
            <a:r>
              <a:rPr lang="en-US" dirty="0"/>
              <a:t>());</a:t>
            </a: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9289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Можем ожидать исключения только от функции.</a:t>
            </a:r>
          </a:p>
          <a:p>
            <a:r>
              <a:rPr lang="ru-RU" dirty="0"/>
              <a:t>Проверяющая система ее вызовет сама, поймает исключение и возможно кинет свое.</a:t>
            </a:r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94173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NUnit</a:t>
            </a:r>
            <a:r>
              <a:rPr lang="ru-RU" baseline="0" dirty="0"/>
              <a:t> умеет много всего интересного. Просмотрите хотя бы один раз его документацию на </a:t>
            </a:r>
            <a:r>
              <a:rPr lang="en-US" baseline="0" dirty="0"/>
              <a:t>nunit.org</a:t>
            </a:r>
            <a:r>
              <a:rPr lang="ru-RU" baseline="0" dirty="0"/>
              <a:t>.</a:t>
            </a:r>
            <a:r>
              <a:rPr lang="en-US" baseline="0" dirty="0"/>
              <a:t> </a:t>
            </a:r>
            <a:r>
              <a:rPr lang="ru-RU" baseline="0" dirty="0"/>
              <a:t>Вот пример того, что можно там найти.</a:t>
            </a:r>
            <a:endParaRPr lang="ru-RU" dirty="0"/>
          </a:p>
          <a:p>
            <a:endParaRPr lang="ru-RU" dirty="0"/>
          </a:p>
          <a:p>
            <a:r>
              <a:rPr lang="en-US" dirty="0"/>
              <a:t>[Timeout]</a:t>
            </a:r>
            <a:endParaRPr lang="ru-RU" dirty="0"/>
          </a:p>
          <a:p>
            <a:r>
              <a:rPr lang="ru-RU" dirty="0"/>
              <a:t>- : Достаточно</a:t>
            </a:r>
            <a:r>
              <a:rPr lang="ru-RU" baseline="0" dirty="0"/>
              <a:t> грубая проверка производительности. Полноценная проверка производительности – это большая отдельная тема.</a:t>
            </a:r>
          </a:p>
          <a:p>
            <a:r>
              <a:rPr lang="ru-RU" baseline="0" dirty="0"/>
              <a:t>+ : Помогает обнаружить изъяны в реализации.</a:t>
            </a:r>
          </a:p>
          <a:p>
            <a:endParaRPr lang="ru-RU" baseline="0" dirty="0"/>
          </a:p>
          <a:p>
            <a:r>
              <a:rPr lang="ru-RU" baseline="0" dirty="0"/>
              <a:t>Как пользоваться </a:t>
            </a:r>
            <a:r>
              <a:rPr lang="en-US" baseline="0" dirty="0"/>
              <a:t>Timeout’</a:t>
            </a:r>
            <a:r>
              <a:rPr lang="ru-RU" baseline="0" dirty="0"/>
              <a:t>ом? Какое значение в </a:t>
            </a:r>
            <a:r>
              <a:rPr lang="ru-RU" baseline="0" dirty="0" err="1"/>
              <a:t>мс</a:t>
            </a:r>
            <a:r>
              <a:rPr lang="ru-RU" baseline="0" dirty="0"/>
              <a:t> адекватное?</a:t>
            </a:r>
          </a:p>
          <a:p>
            <a:r>
              <a:rPr lang="ru-RU" baseline="0" dirty="0"/>
              <a:t>Что он должен ловить?</a:t>
            </a:r>
          </a:p>
          <a:p>
            <a:r>
              <a:rPr lang="en-US" baseline="0" dirty="0"/>
              <a:t>O(n)</a:t>
            </a:r>
          </a:p>
          <a:p>
            <a:r>
              <a:rPr lang="en-US" baseline="0" dirty="0"/>
              <a:t>O(n^2)</a:t>
            </a:r>
            <a:r>
              <a:rPr lang="ru-RU" baseline="0" dirty="0"/>
              <a:t> и прочее.</a:t>
            </a:r>
            <a:endParaRPr lang="en-US" baseline="0" dirty="0"/>
          </a:p>
          <a:p>
            <a:endParaRPr lang="ru-RU" baseline="0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98666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Мартовский</a:t>
            </a:r>
            <a:r>
              <a:rPr lang="ru-RU" baseline="0" dirty="0"/>
              <a:t> кролик написал кучу реализаций, но не успел написать тесты…</a:t>
            </a:r>
          </a:p>
          <a:p>
            <a:r>
              <a:rPr lang="ru-RU" baseline="0" dirty="0"/>
              <a:t>Итак, на первую часть даётся час, потому полчаса на </a:t>
            </a:r>
            <a:r>
              <a:rPr lang="en-US" baseline="0" dirty="0"/>
              <a:t>do not open</a:t>
            </a:r>
            <a:r>
              <a:rPr lang="ru-RU" baseline="0" dirty="0"/>
              <a:t>.</a:t>
            </a:r>
          </a:p>
          <a:p>
            <a:r>
              <a:rPr lang="ru-RU" baseline="0" dirty="0"/>
              <a:t>И ещё полчаса на разбор и решение.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20643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4826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Тесты</a:t>
            </a:r>
            <a:r>
              <a:rPr lang="ru-RU" baseline="0" dirty="0"/>
              <a:t> дают доверие к коду, но только если есть доверие к самим тестам</a:t>
            </a:r>
          </a:p>
          <a:p>
            <a:r>
              <a:rPr lang="ru-RU" baseline="0" dirty="0"/>
              <a:t>Если тест не понятен, то когда он упадёт (выполнит своё предназначение), это проигнорируют, тест закомментируют или и вовсе удалят.</a:t>
            </a:r>
          </a:p>
          <a:p>
            <a:r>
              <a:rPr lang="ru-RU" dirty="0"/>
              <a:t>Поэтому</a:t>
            </a:r>
            <a:r>
              <a:rPr lang="ru-RU" baseline="0" dirty="0"/>
              <a:t> для тестов критически важно быть читаемыми и понятными.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75055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1. По явно</a:t>
            </a:r>
            <a:r>
              <a:rPr lang="ru-RU" baseline="0" dirty="0"/>
              <a:t> написанным требованиям легко писать тесты. Другими словами, что самое простое – это взять спеку и по ней написать тесты, либо взять проверенный рабочий код и по нему написать тесты.</a:t>
            </a:r>
          </a:p>
          <a:p>
            <a:r>
              <a:rPr lang="ru-RU" baseline="0" dirty="0"/>
              <a:t>2. Е3: 10 пробелов и символ. Что должно произойти? Не всегда очевидно, как взаимодействуют отдельные требования.</a:t>
            </a:r>
          </a:p>
          <a:p>
            <a:r>
              <a:rPr lang="ru-RU" dirty="0"/>
              <a:t>3. 998, 999 -</a:t>
            </a:r>
            <a:r>
              <a:rPr lang="en-US" dirty="0"/>
              <a:t>&gt;</a:t>
            </a:r>
            <a:r>
              <a:rPr lang="en-US" baseline="0" dirty="0"/>
              <a:t> </a:t>
            </a:r>
            <a:r>
              <a:rPr lang="ru-RU" baseline="0" dirty="0"/>
              <a:t>Вот где спасёт таймаут. Ну и код </a:t>
            </a:r>
            <a:r>
              <a:rPr lang="ru-RU" baseline="0" dirty="0" err="1"/>
              <a:t>ревью</a:t>
            </a:r>
            <a:r>
              <a:rPr lang="ru-RU" baseline="0" dirty="0"/>
              <a:t>. Опытный инженер сразу увидит дорогие операции для </a:t>
            </a:r>
            <a:r>
              <a:rPr lang="en-US" baseline="0" dirty="0"/>
              <a:t>List’</a:t>
            </a:r>
            <a:r>
              <a:rPr lang="ru-RU" baseline="0" dirty="0"/>
              <a:t>а.</a:t>
            </a:r>
          </a:p>
          <a:p>
            <a:r>
              <a:rPr lang="ru-RU" baseline="0" dirty="0"/>
              <a:t>Нужно создать цикл 10_000 повторений.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string.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IsNullOrEmpty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(word)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при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ревью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возможно, что на это не обратят внимания. Потому что «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рзеузльаттам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илссоевадний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одонго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анлигсйокго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унвиертисета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не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иеемт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занчнеия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в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каокм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проякде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рсапжоолены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бкувы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солве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Галовне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чотбы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преавя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пслонедяя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бквуы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блыи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мсете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осатьлыне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бкувы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мгоут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селдовтаь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плоонм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бсепордяке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все-рвано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ткест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чтаитсея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без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побрелм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Пичрионй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эгото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ялвятеся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то, что мы не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чиаетм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кдаужю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бкуву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отдльенотси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а все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солво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цлиеком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»</a:t>
            </a:r>
            <a:endParaRPr lang="ru-RU" dirty="0"/>
          </a:p>
          <a:p>
            <a:r>
              <a:rPr lang="ru-RU" dirty="0"/>
              <a:t>5.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readonly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IDictionary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&lt;string,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 stats = new Dictionary&lt;string,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&gt;();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 это отловить?</a:t>
            </a:r>
          </a:p>
          <a:p>
            <a:r>
              <a:rPr lang="ru-RU" dirty="0"/>
              <a:t/>
            </a:r>
            <a:br>
              <a:rPr lang="ru-RU" dirty="0"/>
            </a:br>
            <a:r>
              <a:rPr lang="ru-RU" dirty="0"/>
              <a:t>6. Много тестов, проверяющих</a:t>
            </a:r>
            <a:r>
              <a:rPr lang="ru-RU" baseline="0" dirty="0"/>
              <a:t> одно и то же – это признак </a:t>
            </a:r>
            <a:r>
              <a:rPr lang="en-US" baseline="0" dirty="0" err="1"/>
              <a:t>Overspecification</a:t>
            </a:r>
            <a:r>
              <a:rPr lang="en-US" baseline="0" dirty="0"/>
              <a:t> </a:t>
            </a:r>
            <a:r>
              <a:rPr lang="ru-RU" baseline="0" dirty="0"/>
              <a:t>из </a:t>
            </a:r>
            <a:r>
              <a:rPr lang="ru-RU" baseline="0" dirty="0" err="1"/>
              <a:t>Антипаттернов</a:t>
            </a:r>
            <a:r>
              <a:rPr lang="ru-RU" baseline="0" dirty="0"/>
              <a:t>, что не есть хорошо.</a:t>
            </a:r>
          </a:p>
          <a:p>
            <a:r>
              <a:rPr lang="ru-RU" baseline="0" dirty="0"/>
              <a:t>Почему?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baseline="0" dirty="0"/>
              <a:t>Каждую колонку можно рассматривать как требование из спецификации. Мы живём в изменяющемся мире, условия меняются, требования меняются, соответственно тесты и реализация тоже должны меняться. Но когда у тебя 12 тестов, проверяющих одно и то же требование. То при изменении этого требования, придётся поменять 12 тестов. А если этих тестов 20? 100?..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baseline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ru-RU" baseline="0" dirty="0"/>
              <a:t>Подытожим: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baseline="0" dirty="0"/>
              <a:t>Легко писать тесты по существующему проверенному коду и/или спецификации</a:t>
            </a:r>
            <a:endParaRPr lang="en-US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baseline="0" dirty="0"/>
              <a:t>Не всегда очевидно взаимодействие требований.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baseline="0" dirty="0"/>
              <a:t>Тесты не заменяют </a:t>
            </a:r>
            <a:r>
              <a:rPr lang="en-US" baseline="0" dirty="0"/>
              <a:t>CR</a:t>
            </a:r>
            <a:endParaRPr lang="ru-RU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CR </a:t>
            </a:r>
            <a:r>
              <a:rPr lang="ru-RU" baseline="0" dirty="0"/>
              <a:t>не заменяет тестов. И то, и другое – инструменты, которыми можно предотвратить </a:t>
            </a:r>
            <a:r>
              <a:rPr lang="ru-RU" b="1" baseline="0" dirty="0"/>
              <a:t>почти</a:t>
            </a:r>
            <a:r>
              <a:rPr lang="ru-RU" baseline="0" dirty="0"/>
              <a:t> все проблемы при использовании их вместе.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85936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Тесты,</a:t>
            </a:r>
            <a:r>
              <a:rPr lang="ru-RU" baseline="0" dirty="0"/>
              <a:t> как и хороший код, должны рассказывать историю.</a:t>
            </a:r>
          </a:p>
          <a:p>
            <a:r>
              <a:rPr lang="ru-RU" dirty="0"/>
              <a:t>Из</a:t>
            </a:r>
            <a:r>
              <a:rPr lang="ru-RU" baseline="0" dirty="0"/>
              <a:t> названий тестов можно составить короткое описание функционала.</a:t>
            </a:r>
          </a:p>
          <a:p>
            <a:endParaRPr lang="en-US" dirty="0"/>
          </a:p>
          <a:p>
            <a:r>
              <a:rPr lang="ru-RU" dirty="0"/>
              <a:t>Что</a:t>
            </a:r>
            <a:r>
              <a:rPr lang="ru-RU" baseline="0" dirty="0"/>
              <a:t> здесь происходит? Что делает класс </a:t>
            </a:r>
            <a:r>
              <a:rPr lang="en-US" baseline="0" dirty="0"/>
              <a:t>Superman?</a:t>
            </a:r>
          </a:p>
          <a:p>
            <a:endParaRPr lang="en-US" baseline="0" dirty="0"/>
          </a:p>
          <a:p>
            <a:r>
              <a:rPr lang="ru-RU" baseline="0" dirty="0"/>
              <a:t>Так мог бы выглядеть тест для </a:t>
            </a:r>
            <a:r>
              <a:rPr lang="en-US" baseline="0" dirty="0"/>
              <a:t>C#</a:t>
            </a:r>
            <a:r>
              <a:rPr lang="ru-RU" baseline="0" dirty="0"/>
              <a:t> с использованием </a:t>
            </a:r>
            <a:r>
              <a:rPr lang="en-US" baseline="0" dirty="0" err="1"/>
              <a:t>NUnit</a:t>
            </a:r>
            <a:endParaRPr lang="en-US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38981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А так эти же тесты выглядели бы на </a:t>
            </a:r>
            <a:r>
              <a:rPr lang="en-US" dirty="0"/>
              <a:t>JS c </a:t>
            </a:r>
            <a:r>
              <a:rPr lang="ru-RU" dirty="0"/>
              <a:t>использованием </a:t>
            </a:r>
            <a:r>
              <a:rPr lang="en-US" dirty="0"/>
              <a:t>Mocha.</a:t>
            </a:r>
            <a:endParaRPr lang="ru-RU" dirty="0"/>
          </a:p>
          <a:p>
            <a:r>
              <a:rPr lang="ru-RU" dirty="0"/>
              <a:t>Немного другие ключевые слова и синтаксис: вместо класса - функция </a:t>
            </a:r>
            <a:r>
              <a:rPr lang="en-US" dirty="0"/>
              <a:t>suite</a:t>
            </a:r>
            <a:r>
              <a:rPr lang="ru-RU" dirty="0"/>
              <a:t>, вместо атрибута </a:t>
            </a:r>
            <a:r>
              <a:rPr lang="en-US" dirty="0"/>
              <a:t>Test – </a:t>
            </a:r>
            <a:r>
              <a:rPr lang="ru-RU" dirty="0"/>
              <a:t>функция </a:t>
            </a:r>
            <a:r>
              <a:rPr lang="en-US" dirty="0"/>
              <a:t>test</a:t>
            </a:r>
            <a:r>
              <a:rPr lang="ru-RU" dirty="0"/>
              <a:t>.</a:t>
            </a:r>
          </a:p>
          <a:p>
            <a:r>
              <a:rPr lang="ru-RU" dirty="0"/>
              <a:t>Но сам тест не меняется: название теста то же, структура теста та же..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94227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Правильная структура теста</a:t>
            </a:r>
            <a:r>
              <a:rPr lang="ru-RU" baseline="0" dirty="0"/>
              <a:t> повышает читаемость, а </a:t>
            </a:r>
            <a:r>
              <a:rPr lang="en-US" baseline="0" dirty="0"/>
              <a:t>=&gt;</a:t>
            </a:r>
            <a:r>
              <a:rPr lang="ru-RU" baseline="0" dirty="0"/>
              <a:t> </a:t>
            </a:r>
            <a:r>
              <a:rPr lang="ru-RU" baseline="0" dirty="0" err="1"/>
              <a:t>поддерживаемость</a:t>
            </a:r>
            <a:endParaRPr lang="ru-RU" dirty="0"/>
          </a:p>
          <a:p>
            <a:r>
              <a:rPr lang="ru-RU" dirty="0"/>
              <a:t>Много</a:t>
            </a:r>
            <a:r>
              <a:rPr lang="ru-RU" baseline="0" dirty="0"/>
              <a:t> </a:t>
            </a:r>
            <a:r>
              <a:rPr lang="en-US" baseline="0" dirty="0"/>
              <a:t>Assert-</a:t>
            </a:r>
            <a:r>
              <a:rPr lang="ru-RU" baseline="0" dirty="0" err="1"/>
              <a:t>ов</a:t>
            </a:r>
            <a:r>
              <a:rPr lang="ru-RU" baseline="0" dirty="0"/>
              <a:t> — плохо. Непонятно, что проверяет тест.</a:t>
            </a:r>
          </a:p>
          <a:p>
            <a:r>
              <a:rPr lang="ru-RU" baseline="0" dirty="0"/>
              <a:t>Если каждый тест проверяет что-то одно, все множество тестов специфицируют тестируемый модуль.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50497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MethodName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Preconditions</a:t>
            </a:r>
            <a:r>
              <a:rPr lang="ru-RU" dirty="0"/>
              <a:t> (</a:t>
            </a:r>
            <a:r>
              <a:rPr lang="en-US" dirty="0"/>
              <a:t>keyword</a:t>
            </a:r>
            <a:r>
              <a:rPr lang="en-US" baseline="0" dirty="0"/>
              <a:t> </a:t>
            </a:r>
            <a:r>
              <a:rPr lang="en-US" dirty="0"/>
              <a:t>Given)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State (keyword When)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ExpectedBehaviour</a:t>
            </a:r>
            <a:r>
              <a:rPr lang="en-US" dirty="0"/>
              <a:t> (keyword Should/Expect/Then)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83726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</a:t>
            </a:r>
            <a:r>
              <a:rPr lang="ru-RU" baseline="0" dirty="0"/>
              <a:t> каких именах чего не хватает? А что лишнее</a:t>
            </a:r>
            <a:r>
              <a:rPr lang="en-US" baseline="0" dirty="0"/>
              <a:t>?</a:t>
            </a: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31287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ParseInt</a:t>
            </a:r>
            <a:r>
              <a:rPr lang="en-US" baseline="0" dirty="0"/>
              <a:t> – </a:t>
            </a:r>
            <a:r>
              <a:rPr lang="ru-RU" baseline="0" dirty="0"/>
              <a:t>это метод какого-то класса. По умолчанию взят случай </a:t>
            </a:r>
            <a:r>
              <a:rPr lang="en-US" baseline="0" dirty="0"/>
              <a:t>Success</a:t>
            </a:r>
            <a:r>
              <a:rPr lang="ru-RU" baseline="0" dirty="0"/>
              <a:t> (поэтому это норм), но не понятно к какому классу относится данный метод, какой класс проверяет.</a:t>
            </a:r>
          </a:p>
          <a:p>
            <a:endParaRPr lang="ru-RU" dirty="0"/>
          </a:p>
          <a:p>
            <a:r>
              <a:rPr lang="ru-RU" dirty="0"/>
              <a:t>Резюме</a:t>
            </a:r>
            <a:r>
              <a:rPr lang="ru-RU" baseline="0" dirty="0"/>
              <a:t>: </a:t>
            </a:r>
            <a:r>
              <a:rPr lang="ru-RU" baseline="0" dirty="0" err="1"/>
              <a:t>нейминг</a:t>
            </a:r>
            <a:r>
              <a:rPr lang="ru-RU" baseline="0" dirty="0"/>
              <a:t> – наше всё и не только для основного кода, но и для тестов.</a:t>
            </a:r>
          </a:p>
          <a:p>
            <a:endParaRPr lang="ru-RU" baseline="0" dirty="0"/>
          </a:p>
          <a:p>
            <a:r>
              <a:rPr lang="ru-RU" baseline="0" dirty="0"/>
              <a:t>Читаемые тесты ускоряют адаптацию нового члена команды в проект.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61609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</a:t>
            </a:r>
            <a:r>
              <a:rPr lang="en-US" dirty="0"/>
              <a:t>Mocha</a:t>
            </a:r>
            <a:r>
              <a:rPr lang="ru-RU" dirty="0"/>
              <a:t> в </a:t>
            </a:r>
            <a:r>
              <a:rPr lang="en-US" dirty="0"/>
              <a:t>JS </a:t>
            </a:r>
            <a:r>
              <a:rPr lang="ru-RU" dirty="0"/>
              <a:t>можно использовать другие слова для описания тестов – </a:t>
            </a:r>
            <a:r>
              <a:rPr lang="en-US" dirty="0"/>
              <a:t>describe </a:t>
            </a:r>
            <a:r>
              <a:rPr lang="ru-RU" dirty="0"/>
              <a:t>вместо </a:t>
            </a:r>
            <a:r>
              <a:rPr lang="en-US" dirty="0"/>
              <a:t>suite</a:t>
            </a:r>
            <a:r>
              <a:rPr lang="ru-RU" dirty="0"/>
              <a:t> и </a:t>
            </a:r>
            <a:r>
              <a:rPr lang="en-US" dirty="0"/>
              <a:t>it </a:t>
            </a:r>
            <a:r>
              <a:rPr lang="ru-RU" dirty="0"/>
              <a:t>вместо </a:t>
            </a:r>
            <a:r>
              <a:rPr lang="en-US" dirty="0"/>
              <a:t>test.</a:t>
            </a:r>
          </a:p>
          <a:p>
            <a:r>
              <a:rPr lang="ru-RU" dirty="0"/>
              <a:t>Для описания условий предусмотрено слово </a:t>
            </a:r>
            <a:r>
              <a:rPr lang="en-US" dirty="0"/>
              <a:t>context</a:t>
            </a:r>
            <a:r>
              <a:rPr lang="ru-RU" dirty="0"/>
              <a:t>, которое функционально является синонимом </a:t>
            </a:r>
            <a:r>
              <a:rPr lang="en-US" dirty="0"/>
              <a:t>describe</a:t>
            </a:r>
            <a:r>
              <a:rPr lang="ru-RU" dirty="0"/>
              <a:t>, но несет другой смысл при чтении тестов.</a:t>
            </a:r>
          </a:p>
          <a:p>
            <a:r>
              <a:rPr lang="ru-RU" dirty="0"/>
              <a:t>Такой стиль написания тестов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/>
              <a:t>Mocha </a:t>
            </a:r>
            <a:r>
              <a:rPr lang="ru-RU" dirty="0"/>
              <a:t>называется </a:t>
            </a:r>
            <a:r>
              <a:rPr lang="en-US" dirty="0"/>
              <a:t>BDD.</a:t>
            </a:r>
            <a:r>
              <a:rPr lang="ru-RU" dirty="0"/>
              <a:t> А предыдущий – стиль </a:t>
            </a:r>
            <a:r>
              <a:rPr lang="en-US" dirty="0"/>
              <a:t>TDD.</a:t>
            </a:r>
            <a:r>
              <a:rPr lang="ru-RU" dirty="0"/>
              <a:t> Можно выбрать любой.</a:t>
            </a:r>
          </a:p>
          <a:p>
            <a:endParaRPr lang="en-US" dirty="0"/>
          </a:p>
          <a:p>
            <a:r>
              <a:rPr lang="en-US" dirty="0" err="1"/>
              <a:t>Behaviour</a:t>
            </a:r>
            <a:r>
              <a:rPr lang="en-US" dirty="0"/>
              <a:t> Driven Development </a:t>
            </a:r>
            <a:r>
              <a:rPr lang="ru-RU" dirty="0"/>
              <a:t>– это идея о том, что тесты должны быть максимально похожи на спецификацию.</a:t>
            </a:r>
            <a:endParaRPr lang="en-US" dirty="0"/>
          </a:p>
          <a:p>
            <a:r>
              <a:rPr lang="ru-RU" dirty="0"/>
              <a:t>Этот стиль более читабелен и мы именно его и обсуждаем.</a:t>
            </a:r>
          </a:p>
          <a:p>
            <a:r>
              <a:rPr lang="ru-RU" dirty="0"/>
              <a:t>Чтобы ему следовать не обязательно нужна дополнительная поддержка в языке или библиотеках.</a:t>
            </a:r>
          </a:p>
          <a:p>
            <a:r>
              <a:rPr lang="ru-RU" dirty="0"/>
              <a:t>Но раз уж она есть в </a:t>
            </a:r>
            <a:r>
              <a:rPr lang="en-US" dirty="0"/>
              <a:t>Mocha</a:t>
            </a:r>
            <a:r>
              <a:rPr lang="ru-RU" dirty="0"/>
              <a:t>, то все последующие примеры на </a:t>
            </a:r>
            <a:r>
              <a:rPr lang="en-US" dirty="0"/>
              <a:t>JS </a:t>
            </a:r>
            <a:r>
              <a:rPr lang="ru-RU" dirty="0"/>
              <a:t>будут написаны именно в стиле </a:t>
            </a:r>
            <a:r>
              <a:rPr lang="en-US" dirty="0"/>
              <a:t>BDD.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6884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hyperlink" Target="http://www.kontur.ru/" TargetMode="External"/><Relationship Id="rId1" Type="http://schemas.openxmlformats.org/officeDocument/2006/relationships/slideMaster" Target="../slideMasters/slideMaster1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95400" y="549275"/>
            <a:ext cx="9601200" cy="2879725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ru-RU" dirty="0"/>
              <a:t>Заголовок презентации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95400" y="3429000"/>
            <a:ext cx="9601200" cy="18002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ПОДЗАГОЛОВОК</a:t>
            </a:r>
            <a:endParaRPr lang="en-US" dirty="0"/>
          </a:p>
        </p:txBody>
      </p:sp>
      <p:sp>
        <p:nvSpPr>
          <p:cNvPr id="7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4367809" y="5229272"/>
            <a:ext cx="6528795" cy="438941"/>
          </a:xfrm>
        </p:spPr>
        <p:txBody>
          <a:bodyPr lIns="0" tIns="0" rIns="0" bIns="0" anchor="t" anchorCtr="0">
            <a:noAutofit/>
          </a:bodyPr>
          <a:lstStyle>
            <a:lvl1pPr marL="0" indent="0" algn="r">
              <a:buNone/>
              <a:defRPr sz="2400" b="1" baseline="0"/>
            </a:lvl1pPr>
          </a:lstStyle>
          <a:p>
            <a:pPr lvl="0"/>
            <a:r>
              <a:rPr lang="ru-RU" dirty="0"/>
              <a:t>Имя Фамилия</a:t>
            </a:r>
          </a:p>
        </p:txBody>
      </p:sp>
      <p:graphicFrame>
        <p:nvGraphicFramePr>
          <p:cNvPr id="8" name="Схема 7"/>
          <p:cNvGraphicFramePr/>
          <p:nvPr>
            <p:extLst>
              <p:ext uri="{D42A27DB-BD31-4B8C-83A1-F6EECF244321}">
                <p14:modId xmlns:p14="http://schemas.microsoft.com/office/powerpoint/2010/main" val="3225117973"/>
              </p:ext>
            </p:extLst>
          </p:nvPr>
        </p:nvGraphicFramePr>
        <p:xfrm>
          <a:off x="1295427" y="5221845"/>
          <a:ext cx="3072407" cy="438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16276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Многострочный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1295400" y="1916113"/>
            <a:ext cx="9601133" cy="4392612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 marL="457165" indent="0">
              <a:buClr>
                <a:schemeClr val="accent1"/>
              </a:buClr>
              <a:buNone/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>
          <a:xfrm>
            <a:off x="1295533" y="552147"/>
            <a:ext cx="9601067" cy="1076628"/>
          </a:xfrm>
        </p:spPr>
        <p:txBody>
          <a:bodyPr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Многострочный</a:t>
            </a:r>
            <a:br>
              <a:rPr lang="ru-RU" dirty="0"/>
            </a:br>
            <a:r>
              <a:rPr lang="ru-RU" dirty="0"/>
              <a:t>заголовок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68" y="1628775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712684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orient="horz" pos="1207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Без подчеркив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Без подчеркивания</a:t>
            </a:r>
          </a:p>
        </p:txBody>
      </p:sp>
      <p:sp>
        <p:nvSpPr>
          <p:cNvPr id="3" name="Объект 5"/>
          <p:cNvSpPr>
            <a:spLocks noGrp="1"/>
          </p:cNvSpPr>
          <p:nvPr>
            <p:ph sz="quarter" idx="13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5189847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 центр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533" y="1628775"/>
            <a:ext cx="9601067" cy="3600450"/>
          </a:xfrm>
        </p:spPr>
        <p:txBody>
          <a:bodyPr anchor="ctr" anchorCtr="1">
            <a:normAutofit/>
          </a:bodyPr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в центре</a:t>
            </a:r>
          </a:p>
        </p:txBody>
      </p:sp>
    </p:spTree>
    <p:extLst>
      <p:ext uri="{BB962C8B-B14F-4D97-AF65-F5344CB8AC3E}">
        <p14:creationId xmlns:p14="http://schemas.microsoft.com/office/powerpoint/2010/main" val="21911709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верху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1318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407600"/>
            <a:ext cx="10896600" cy="1079500"/>
          </a:xfrm>
          <a:solidFill>
            <a:schemeClr val="accent1">
              <a:alpha val="80000"/>
            </a:schemeClr>
          </a:solidFill>
        </p:spPr>
        <p:txBody>
          <a:bodyPr lIns="0" tIns="61200" rIns="720000" anchor="ctr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заголовок вверху</a:t>
            </a:r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1" hasCustomPrompt="1"/>
          </p:nvPr>
        </p:nvSpPr>
        <p:spPr>
          <a:xfrm>
            <a:off x="4329" y="499928"/>
            <a:ext cx="1291075" cy="98438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 </a:t>
            </a:r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408262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534753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935">
          <p15:clr>
            <a:srgbClr val="FBAE40"/>
          </p15:clr>
        </p15:guide>
        <p15:guide id="2" orient="horz" pos="25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низу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376249"/>
            <a:ext cx="10896600" cy="1076961"/>
          </a:xfrm>
          <a:solidFill>
            <a:schemeClr val="accent1">
              <a:alpha val="80000"/>
            </a:schemeClr>
          </a:solidFill>
        </p:spPr>
        <p:txBody>
          <a:bodyPr lIns="0" tIns="61200" rIns="720000" anchor="ctr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Заголовок внизу</a:t>
            </a:r>
          </a:p>
        </p:txBody>
      </p:sp>
      <p:sp>
        <p:nvSpPr>
          <p:cNvPr id="7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373688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173024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65">
          <p15:clr>
            <a:srgbClr val="FBAE40"/>
          </p15:clr>
        </p15:guide>
        <p15:guide id="2" orient="horz" pos="3385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екст на подложк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373216"/>
            <a:ext cx="10896600" cy="1079972"/>
          </a:xfrm>
          <a:solidFill>
            <a:schemeClr val="accent1">
              <a:alpha val="80000"/>
            </a:schemeClr>
          </a:solidFill>
        </p:spPr>
        <p:txBody>
          <a:bodyPr lIns="0" rIns="3960000" anchor="ctr" anchorCtr="0">
            <a:normAutofit/>
          </a:bodyPr>
          <a:lstStyle>
            <a:lvl1pPr marL="0" indent="0">
              <a:buNone/>
              <a:tabLst/>
              <a:defRPr sz="1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ru-RU" dirty="0"/>
              <a:t>Поясняющий текст к рисунку</a:t>
            </a:r>
          </a:p>
        </p:txBody>
      </p:sp>
      <p:sp>
        <p:nvSpPr>
          <p:cNvPr id="7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373688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27827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385">
          <p15:clr>
            <a:srgbClr val="FBAE40"/>
          </p15:clr>
        </p15:guide>
        <p15:guide id="2" orient="horz" pos="4065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4514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 и спис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Рисунок и список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1295367" y="1631117"/>
            <a:ext cx="4800600" cy="4679950"/>
          </a:xfrm>
        </p:spPr>
        <p:txBody>
          <a:bodyPr anchor="ctr" anchorCtr="0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" name="Текст 5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1628775"/>
            <a:ext cx="4800600" cy="4679950"/>
          </a:xfrm>
        </p:spPr>
        <p:txBody>
          <a:bodyPr anchor="ctr" anchorCtr="0">
            <a:normAutofit/>
          </a:bodyPr>
          <a:lstStyle>
            <a:lvl1pPr marL="285730" indent="-285730">
              <a:buFont typeface="Arial" panose="020B0604020202020204" pitchFamily="34" charset="0"/>
              <a:buChar char="•"/>
              <a:defRPr sz="1800" baseline="0"/>
            </a:lvl1pPr>
          </a:lstStyle>
          <a:p>
            <a:pPr lvl="0"/>
            <a:r>
              <a:rPr lang="ru-RU" dirty="0"/>
              <a:t>Список надо центрировать</a:t>
            </a:r>
          </a:p>
        </p:txBody>
      </p:sp>
    </p:spTree>
    <p:extLst>
      <p:ext uri="{BB962C8B-B14F-4D97-AF65-F5344CB8AC3E}">
        <p14:creationId xmlns:p14="http://schemas.microsoft.com/office/powerpoint/2010/main" val="22963779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Вопрос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9"/>
          <p:cNvSpPr txBox="1">
            <a:spLocks/>
          </p:cNvSpPr>
          <p:nvPr/>
        </p:nvSpPr>
        <p:spPr>
          <a:xfrm>
            <a:off x="1295469" y="5678265"/>
            <a:ext cx="3856171" cy="355128"/>
          </a:xfrm>
          <a:prstGeom prst="rect">
            <a:avLst/>
          </a:prstGeom>
        </p:spPr>
        <p:txBody>
          <a:bodyPr lIns="0" rIns="0" anchor="b">
            <a:normAutofit lnSpcReduction="10000"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800" b="0" kern="1200" baseline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hlinkClick r:id="rId2"/>
              </a:rPr>
              <a:t>www.kontur.ru</a:t>
            </a:r>
            <a:endParaRPr lang="ru-RU" sz="1800" dirty="0"/>
          </a:p>
        </p:txBody>
      </p:sp>
      <p:sp>
        <p:nvSpPr>
          <p:cNvPr id="11" name="Объект 10"/>
          <p:cNvSpPr>
            <a:spLocks noGrp="1"/>
          </p:cNvSpPr>
          <p:nvPr>
            <p:ph sz="quarter" idx="12" hasCustomPrompt="1"/>
          </p:nvPr>
        </p:nvSpPr>
        <p:spPr>
          <a:xfrm>
            <a:off x="4367825" y="5668165"/>
            <a:ext cx="6512983" cy="365228"/>
          </a:xfrm>
        </p:spPr>
        <p:txBody>
          <a:bodyPr lIns="0" rIns="0" anchor="b" anchorCtr="0">
            <a:normAutofit/>
          </a:bodyPr>
          <a:lstStyle>
            <a:lvl1pPr marL="0" indent="0" algn="r">
              <a:buNone/>
              <a:defRPr sz="1800" baseline="0"/>
            </a:lvl1pPr>
          </a:lstStyle>
          <a:p>
            <a:pPr lvl="0"/>
            <a:r>
              <a:rPr lang="en-US" dirty="0"/>
              <a:t>login@skbkontur.ru</a:t>
            </a:r>
            <a:endParaRPr lang="ru-RU" dirty="0"/>
          </a:p>
        </p:txBody>
      </p:sp>
      <p:graphicFrame>
        <p:nvGraphicFramePr>
          <p:cNvPr id="10" name="Схема 9"/>
          <p:cNvGraphicFramePr/>
          <p:nvPr>
            <p:extLst>
              <p:ext uri="{D42A27DB-BD31-4B8C-83A1-F6EECF244321}">
                <p14:modId xmlns:p14="http://schemas.microsoft.com/office/powerpoint/2010/main" val="1175275956"/>
              </p:ext>
            </p:extLst>
          </p:nvPr>
        </p:nvGraphicFramePr>
        <p:xfrm>
          <a:off x="1295427" y="5221845"/>
          <a:ext cx="3072407" cy="438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4367809" y="5229272"/>
            <a:ext cx="6528795" cy="438941"/>
          </a:xfrm>
        </p:spPr>
        <p:txBody>
          <a:bodyPr lIns="0" tIns="0" rIns="0" bIns="0" anchor="t" anchorCtr="0">
            <a:noAutofit/>
          </a:bodyPr>
          <a:lstStyle>
            <a:lvl1pPr marL="0" indent="0" algn="r">
              <a:buNone/>
              <a:defRPr sz="2400" b="1" baseline="0"/>
            </a:lvl1pPr>
          </a:lstStyle>
          <a:p>
            <a:pPr lvl="0"/>
            <a:r>
              <a:rPr lang="ru-RU" dirty="0"/>
              <a:t>Имя Фамилия</a:t>
            </a:r>
          </a:p>
        </p:txBody>
      </p:sp>
      <p:graphicFrame>
        <p:nvGraphicFramePr>
          <p:cNvPr id="14" name="Схема 13"/>
          <p:cNvGraphicFramePr/>
          <p:nvPr>
            <p:extLst>
              <p:ext uri="{D42A27DB-BD31-4B8C-83A1-F6EECF244321}">
                <p14:modId xmlns:p14="http://schemas.microsoft.com/office/powerpoint/2010/main" val="2332027132"/>
              </p:ext>
            </p:extLst>
          </p:nvPr>
        </p:nvGraphicFramePr>
        <p:xfrm>
          <a:off x="4148418" y="1621383"/>
          <a:ext cx="3863711" cy="1800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42361476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>
                <a:latin typeface="+mn-lt"/>
              </a:defRPr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и объект</a:t>
            </a:r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2694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И ОБЪЕКТ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80340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ногострочный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916113"/>
            <a:ext cx="9601133" cy="4392612"/>
          </a:xfrm>
        </p:spPr>
        <p:txBody>
          <a:bodyPr/>
          <a:lstStyle>
            <a:lvl1pPr>
              <a:buClr>
                <a:schemeClr val="accent1"/>
              </a:buClr>
              <a:defRPr baseline="0">
                <a:latin typeface="+mn-lt"/>
              </a:defRPr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>
          <a:xfrm>
            <a:off x="1295533" y="552147"/>
            <a:ext cx="9601067" cy="1076628"/>
          </a:xfrm>
        </p:spPr>
        <p:txBody>
          <a:bodyPr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Многострочный</a:t>
            </a:r>
            <a:br>
              <a:rPr lang="ru-RU" dirty="0"/>
            </a:br>
            <a:r>
              <a:rPr lang="ru-RU" dirty="0"/>
              <a:t>заголовок</a:t>
            </a:r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>
            <a:off x="1295468" y="1628775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379964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orient="horz" pos="1207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ез подчеркив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Без подчеркивания</a:t>
            </a:r>
          </a:p>
        </p:txBody>
      </p:sp>
      <p:sp>
        <p:nvSpPr>
          <p:cNvPr id="3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code there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6946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00501" y="3429047"/>
            <a:ext cx="9601067" cy="1800225"/>
          </a:xfrm>
        </p:spPr>
        <p:txBody>
          <a:bodyPr anchor="t" anchorCtr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раздела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300500" y="3429000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Текст 6"/>
          <p:cNvSpPr>
            <a:spLocks noGrp="1"/>
          </p:cNvSpPr>
          <p:nvPr>
            <p:ph type="body" sz="quarter" idx="10" hasCustomPrompt="1"/>
          </p:nvPr>
        </p:nvSpPr>
        <p:spPr>
          <a:xfrm>
            <a:off x="1300500" y="1636293"/>
            <a:ext cx="9596101" cy="1792753"/>
          </a:xfrm>
        </p:spPr>
        <p:txBody>
          <a:bodyPr lIns="0" rIns="0" anchor="b" anchorCtr="0">
            <a:normAutofit/>
          </a:bodyPr>
          <a:lstStyle>
            <a:lvl1pPr marL="0" indent="0" algn="l">
              <a:buNone/>
              <a:defRPr sz="2400" baseline="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172100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ДВА ОБЪЕКТА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1295400" y="1628775"/>
            <a:ext cx="4800600" cy="4679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Объект 6"/>
          <p:cNvSpPr>
            <a:spLocks noGrp="1"/>
          </p:cNvSpPr>
          <p:nvPr>
            <p:ph sz="quarter" idx="12"/>
          </p:nvPr>
        </p:nvSpPr>
        <p:spPr>
          <a:xfrm>
            <a:off x="6096000" y="1628775"/>
            <a:ext cx="4800600" cy="4679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359051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сравнение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1295400" y="2420938"/>
            <a:ext cx="4800600" cy="38877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8" name="Объект 6"/>
          <p:cNvSpPr>
            <a:spLocks noGrp="1"/>
          </p:cNvSpPr>
          <p:nvPr>
            <p:ph sz="quarter" idx="12"/>
          </p:nvPr>
        </p:nvSpPr>
        <p:spPr>
          <a:xfrm>
            <a:off x="6096000" y="2420938"/>
            <a:ext cx="4800600" cy="38877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3"/>
          </p:nvPr>
        </p:nvSpPr>
        <p:spPr>
          <a:xfrm>
            <a:off x="1295400" y="1628775"/>
            <a:ext cx="4800600" cy="792163"/>
          </a:xfrm>
        </p:spPr>
        <p:txBody>
          <a:bodyPr anchor="b" anchorCtr="0"/>
          <a:lstStyle>
            <a:lvl1pPr marL="0" indent="0">
              <a:buNone/>
              <a:defRPr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Текст 8"/>
          <p:cNvSpPr>
            <a:spLocks noGrp="1"/>
          </p:cNvSpPr>
          <p:nvPr>
            <p:ph type="body" sz="quarter" idx="14"/>
          </p:nvPr>
        </p:nvSpPr>
        <p:spPr>
          <a:xfrm>
            <a:off x="6095933" y="1628774"/>
            <a:ext cx="4800600" cy="792163"/>
          </a:xfrm>
        </p:spPr>
        <p:txBody>
          <a:bodyPr anchor="b" anchorCtr="0"/>
          <a:lstStyle>
            <a:lvl1pPr marL="0" indent="0">
              <a:buNone/>
              <a:defRPr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12948482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525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Только заголовок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6928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0135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229226"/>
            <a:ext cx="9601133" cy="576038"/>
          </a:xfrm>
        </p:spPr>
        <p:txBody>
          <a:bodyPr/>
          <a:lstStyle>
            <a:lvl1pPr>
              <a:defRPr sz="2800"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ПОДПИСЬ ПОД объектом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817335"/>
            <a:ext cx="9601200" cy="491390"/>
          </a:xfrm>
        </p:spPr>
        <p:txBody>
          <a:bodyPr lIns="0" rIns="0">
            <a:no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ru-RU" dirty="0"/>
              <a:t>Описание объекта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12"/>
          </p:nvPr>
        </p:nvSpPr>
        <p:spPr>
          <a:xfrm>
            <a:off x="1295400" y="549275"/>
            <a:ext cx="9601200" cy="466787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6713918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229226"/>
            <a:ext cx="9601133" cy="576038"/>
          </a:xfrm>
        </p:spPr>
        <p:txBody>
          <a:bodyPr/>
          <a:lstStyle>
            <a:lvl1pPr>
              <a:defRPr sz="2800"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ПОДПИСЬ ПОД РИСУНКОМ</a:t>
            </a:r>
          </a:p>
        </p:txBody>
      </p:sp>
      <p:sp>
        <p:nvSpPr>
          <p:cNvPr id="3" name="Рисунок 3"/>
          <p:cNvSpPr>
            <a:spLocks noGrp="1"/>
          </p:cNvSpPr>
          <p:nvPr>
            <p:ph type="pic" sz="quarter" idx="10"/>
          </p:nvPr>
        </p:nvSpPr>
        <p:spPr>
          <a:xfrm>
            <a:off x="1295400" y="549320"/>
            <a:ext cx="9601200" cy="4679951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817335"/>
            <a:ext cx="9601200" cy="491390"/>
          </a:xfrm>
        </p:spPr>
        <p:txBody>
          <a:bodyPr lIns="0" rIns="0">
            <a:no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ru-RU" dirty="0"/>
              <a:t>Описание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188822822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69" y="1628775"/>
            <a:ext cx="9601067" cy="4679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69" y="549276"/>
            <a:ext cx="9601067" cy="792163"/>
          </a:xfrm>
          <a:prstGeom prst="rect">
            <a:avLst/>
          </a:prstGeom>
          <a:noFill/>
        </p:spPr>
        <p:txBody>
          <a:bodyPr vert="horz" lIns="0" tIns="61200" rIns="0" bIns="61200" rtlCol="0" anchor="b" anchorCtr="0">
            <a:noAutofit/>
          </a:bodyPr>
          <a:lstStyle/>
          <a:p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3691640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806" r:id="rId14"/>
    <p:sldLayoutId id="2147483807" r:id="rId15"/>
    <p:sldLayoutId id="2147483808" r:id="rId16"/>
    <p:sldLayoutId id="2147483809" r:id="rId17"/>
    <p:sldLayoutId id="2147483810" r:id="rId18"/>
  </p:sldLayoutIdLst>
  <p:txStyles>
    <p:titleStyle>
      <a:lvl1pPr algn="l" defTabSz="914332" rtl="0" eaLnBrk="1" latinLnBrk="0" hangingPunct="1">
        <a:spcBef>
          <a:spcPct val="0"/>
        </a:spcBef>
        <a:buNone/>
        <a:defRPr sz="4400" kern="1200" cap="all" baseline="0">
          <a:ln>
            <a:noFill/>
          </a:ln>
          <a:solidFill>
            <a:schemeClr val="accent1"/>
          </a:solidFill>
          <a:latin typeface="Segoe UI Light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0" indent="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None/>
        <a:defRPr sz="32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742895" indent="-28573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2914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080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247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46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1026">
          <p15:clr>
            <a:srgbClr val="F26B43"/>
          </p15:clr>
        </p15:guide>
        <p15:guide id="4" orient="horz" pos="3294">
          <p15:clr>
            <a:srgbClr val="F26B43"/>
          </p15:clr>
        </p15:guide>
        <p15:guide id="5" pos="6864">
          <p15:clr>
            <a:srgbClr val="F26B43"/>
          </p15:clr>
        </p15:guide>
        <p15:guide id="6" pos="816">
          <p15:clr>
            <a:srgbClr val="F26B43"/>
          </p15:clr>
        </p15:guide>
        <p15:guide id="8" orient="horz" pos="2160">
          <p15:clr>
            <a:srgbClr val="F26B43"/>
          </p15:clr>
        </p15:guide>
        <p15:guide id="11" orient="horz" pos="3974">
          <p15:clr>
            <a:srgbClr val="F26B43"/>
          </p15:clr>
        </p15:guide>
        <p15:guide id="12" pos="1572">
          <p15:clr>
            <a:srgbClr val="FDE53C"/>
          </p15:clr>
        </p15:guide>
        <p15:guide id="13" pos="6108">
          <p15:clr>
            <a:srgbClr val="FDE53C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69" y="1628775"/>
            <a:ext cx="9601067" cy="4679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69" y="549276"/>
            <a:ext cx="9601067" cy="792163"/>
          </a:xfrm>
          <a:prstGeom prst="rect">
            <a:avLst/>
          </a:prstGeom>
          <a:noFill/>
        </p:spPr>
        <p:txBody>
          <a:bodyPr vert="horz" lIns="0" tIns="61200" rIns="0" bIns="61200" rtlCol="0" anchor="b" anchorCtr="0">
            <a:noAutofit/>
          </a:bodyPr>
          <a:lstStyle/>
          <a:p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1725957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</p:sldLayoutIdLst>
  <p:txStyles>
    <p:titleStyle>
      <a:lvl1pPr algn="l" defTabSz="914332" rtl="0" eaLnBrk="1" latinLnBrk="0" hangingPunct="1">
        <a:spcBef>
          <a:spcPct val="0"/>
        </a:spcBef>
        <a:buNone/>
        <a:defRPr sz="4400" kern="1200" cap="all" baseline="0">
          <a:ln>
            <a:noFill/>
          </a:ln>
          <a:solidFill>
            <a:schemeClr val="accent1"/>
          </a:solidFill>
          <a:latin typeface="Segoe UI Light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0" indent="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None/>
        <a:defRPr sz="3200" kern="1200" baseline="0">
          <a:solidFill>
            <a:schemeClr val="tx1"/>
          </a:solidFill>
          <a:latin typeface="+mn-lt"/>
          <a:ea typeface="Segoe UI" panose="020B0502040204020203" pitchFamily="34" charset="0"/>
          <a:cs typeface="Segoe UI" panose="020B0502040204020203" pitchFamily="34" charset="0"/>
        </a:defRPr>
      </a:lvl1pPr>
      <a:lvl2pPr marL="742895" indent="-28573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2914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080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247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46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1026">
          <p15:clr>
            <a:srgbClr val="F26B43"/>
          </p15:clr>
        </p15:guide>
        <p15:guide id="4" orient="horz" pos="3294">
          <p15:clr>
            <a:srgbClr val="F26B43"/>
          </p15:clr>
        </p15:guide>
        <p15:guide id="5" pos="6864">
          <p15:clr>
            <a:srgbClr val="F26B43"/>
          </p15:clr>
        </p15:guide>
        <p15:guide id="6" pos="816">
          <p15:clr>
            <a:srgbClr val="F26B43"/>
          </p15:clr>
        </p15:guide>
        <p15:guide id="8" orient="horz" pos="2160">
          <p15:clr>
            <a:srgbClr val="F26B43"/>
          </p15:clr>
        </p15:guide>
        <p15:guide id="11" orient="horz" pos="397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ontur-csharper/testin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github.com/kontur-courses/di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ru/post/43761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bit.ly/kontur-courses-feedback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zone.com/articles/7-popular-unit-test-naming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ТЕСТИРОВАНИЕ</a:t>
            </a:r>
            <a:endParaRPr lang="en-US" dirty="0"/>
          </a:p>
        </p:txBody>
      </p:sp>
      <p:sp>
        <p:nvSpPr>
          <p:cNvPr id="7" name="Подзаголовок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https://github.com/</a:t>
            </a:r>
            <a:r>
              <a:rPr lang="en-US" dirty="0">
                <a:hlinkClick r:id="rId4"/>
              </a:rPr>
              <a:t>kontur-courses</a:t>
            </a:r>
            <a:r>
              <a:rPr lang="en-US" dirty="0">
                <a:hlinkClick r:id="rId3"/>
              </a:rPr>
              <a:t>/</a:t>
            </a:r>
            <a:r>
              <a:rPr lang="en-US" b="1" dirty="0">
                <a:hlinkClick r:id="rId3"/>
              </a:rPr>
              <a:t>testing</a:t>
            </a:r>
            <a:endParaRPr lang="en-US" b="1" dirty="0"/>
          </a:p>
          <a:p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48" y="5013176"/>
            <a:ext cx="628591" cy="650592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67675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6C55716-696B-451C-93B7-449853364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Имя теста как спецификация</a:t>
            </a:r>
            <a:endParaRPr lang="en-US" dirty="0"/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840CF6B1-3DC9-4D55-8E1C-ABD8027A4E52}"/>
              </a:ext>
            </a:extLst>
          </p:cNvPr>
          <p:cNvGrpSpPr/>
          <p:nvPr/>
        </p:nvGrpSpPr>
        <p:grpSpPr>
          <a:xfrm>
            <a:off x="1295400" y="5516883"/>
            <a:ext cx="9290494" cy="791842"/>
            <a:chOff x="6243139" y="2461370"/>
            <a:chExt cx="9290494" cy="79184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5E4EDB7-EEED-4739-AC6E-5B7DB2B5D3D3}"/>
                </a:ext>
              </a:extLst>
            </p:cNvPr>
            <p:cNvSpPr txBox="1"/>
            <p:nvPr/>
          </p:nvSpPr>
          <p:spPr>
            <a:xfrm>
              <a:off x="6891139" y="2595681"/>
              <a:ext cx="86424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accent1"/>
                  </a:solidFill>
                  <a:latin typeface="+mj-lt"/>
                </a:rPr>
                <a:t>SAMPLES / SPECIFICATIONS / STACK_SPECIFICATION.CS</a:t>
              </a:r>
              <a:endParaRPr lang="en-US" sz="3200" dirty="0">
                <a:solidFill>
                  <a:schemeClr val="accent1"/>
                </a:solidFill>
                <a:latin typeface="+mj-lt"/>
              </a:endParaRPr>
            </a:p>
          </p:txBody>
        </p:sp>
        <p:pic>
          <p:nvPicPr>
            <p:cNvPr id="9" name="Picture 22" descr="C:\Users\sapogoff\Documents\sapogoff_work\SKB Kontur\01_presentation_templates\03_final\wmf_icons\документ.wmf">
              <a:extLst>
                <a:ext uri="{FF2B5EF4-FFF2-40B4-BE49-F238E27FC236}">
                  <a16:creationId xmlns:a16="http://schemas.microsoft.com/office/drawing/2014/main" id="{FBF7150B-5094-4235-B187-FA15945EEC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3139" y="2461370"/>
              <a:ext cx="648000" cy="7918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59826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Пример спецификации тестами</a:t>
            </a:r>
            <a:endParaRPr lang="en-US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D1EEE8E-A1DB-4999-82DA-F0DC169D690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698" r="-28698"/>
          <a:stretch/>
        </p:blipFill>
        <p:spPr/>
      </p:pic>
    </p:spTree>
    <p:extLst>
      <p:ext uri="{BB962C8B-B14F-4D97-AF65-F5344CB8AC3E}">
        <p14:creationId xmlns:p14="http://schemas.microsoft.com/office/powerpoint/2010/main" val="76821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295400" y="2852019"/>
            <a:ext cx="9601133" cy="3456711"/>
          </a:xfrm>
        </p:spPr>
        <p:txBody>
          <a:bodyPr>
            <a:normAutofit/>
          </a:bodyPr>
          <a:lstStyle/>
          <a:p>
            <a:r>
              <a:rPr lang="en-US" dirty="0"/>
              <a:t>Local Hero</a:t>
            </a:r>
            <a:endParaRPr lang="ru-RU" dirty="0"/>
          </a:p>
          <a:p>
            <a:r>
              <a:rPr lang="en-US" dirty="0"/>
              <a:t>Loudmouth</a:t>
            </a:r>
            <a:endParaRPr lang="ru-RU" dirty="0"/>
          </a:p>
          <a:p>
            <a:r>
              <a:rPr lang="en-US" dirty="0"/>
              <a:t>Free Ride</a:t>
            </a:r>
            <a:endParaRPr lang="ru-RU" dirty="0"/>
          </a:p>
          <a:p>
            <a:r>
              <a:rPr lang="en-US" dirty="0"/>
              <a:t>Over</a:t>
            </a:r>
            <a:r>
              <a:rPr lang="ru-RU" dirty="0"/>
              <a:t> </a:t>
            </a:r>
            <a:r>
              <a:rPr lang="en-US" dirty="0"/>
              <a:t>specification</a:t>
            </a:r>
          </a:p>
          <a:p>
            <a:endParaRPr lang="en-US" dirty="0"/>
          </a:p>
          <a:p>
            <a:r>
              <a:rPr lang="en-US" sz="2800" dirty="0">
                <a:hlinkClick r:id="rId3"/>
              </a:rPr>
              <a:t>https://habr.com/ru/post/43761/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Антипаттерны</a:t>
            </a:r>
            <a:endParaRPr lang="ru-RU" dirty="0"/>
          </a:p>
        </p:txBody>
      </p:sp>
      <p:grpSp>
        <p:nvGrpSpPr>
          <p:cNvPr id="10" name="Группа 9"/>
          <p:cNvGrpSpPr/>
          <p:nvPr/>
        </p:nvGrpSpPr>
        <p:grpSpPr>
          <a:xfrm>
            <a:off x="1295400" y="1628775"/>
            <a:ext cx="4859089" cy="791842"/>
            <a:chOff x="6243139" y="2461370"/>
            <a:chExt cx="4859089" cy="791842"/>
          </a:xfrm>
        </p:grpSpPr>
        <p:sp>
          <p:nvSpPr>
            <p:cNvPr id="8" name="TextBox 7"/>
            <p:cNvSpPr txBox="1"/>
            <p:nvPr/>
          </p:nvSpPr>
          <p:spPr>
            <a:xfrm>
              <a:off x="6891139" y="2595681"/>
              <a:ext cx="42110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accent1"/>
                  </a:solidFill>
                  <a:latin typeface="+mj-lt"/>
                </a:rPr>
                <a:t>SAMPLES / ANTIPATTERNS</a:t>
              </a:r>
            </a:p>
          </p:txBody>
        </p:sp>
        <p:pic>
          <p:nvPicPr>
            <p:cNvPr id="9" name="Picture 22" descr="C:\Users\sapogoff\Documents\sapogoff_work\SKB Kontur\01_presentation_templates\03_final\wmf_icons\документ.wmf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3139" y="2461370"/>
              <a:ext cx="648000" cy="7918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91729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пишем тесты легко</a:t>
            </a:r>
            <a:endParaRPr lang="en-US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ТЕСТ НАПИСАТЬ – КАК ЧАЙ ПОПИТЬ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"/>
          <a:stretch/>
        </p:blipFill>
        <p:spPr>
          <a:xfrm>
            <a:off x="6888088" y="549275"/>
            <a:ext cx="3528392" cy="288332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4404013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Сборка и разборка окружения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ObjectMother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TestDataBuilder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Parametrized Tests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Собственные </a:t>
            </a:r>
            <a:r>
              <a:rPr lang="en-US" dirty="0"/>
              <a:t>Assert</a:t>
            </a:r>
            <a:r>
              <a:rPr lang="ru-RU" dirty="0"/>
              <a:t>-ы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Борьба с дублированием</a:t>
            </a:r>
          </a:p>
        </p:txBody>
      </p:sp>
    </p:spTree>
    <p:extLst>
      <p:ext uri="{BB962C8B-B14F-4D97-AF65-F5344CB8AC3E}">
        <p14:creationId xmlns:p14="http://schemas.microsoft.com/office/powerpoint/2010/main" val="3860920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75436B-56D0-47D7-8D37-57F76AE66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Сборка и разборка окружения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C0359ED-3020-466D-A200-7430A517384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015469" y="1628775"/>
            <a:ext cx="4080531" cy="4679950"/>
          </a:xfrm>
        </p:spPr>
        <p:txBody>
          <a:bodyPr/>
          <a:lstStyle/>
          <a:p>
            <a:r>
              <a:rPr lang="en-US" dirty="0" err="1"/>
              <a:t>OneTimeSetUp</a:t>
            </a:r>
            <a:endParaRPr lang="en-US" dirty="0"/>
          </a:p>
          <a:p>
            <a:r>
              <a:rPr lang="ru-RU" dirty="0"/>
              <a:t>	</a:t>
            </a:r>
            <a:r>
              <a:rPr lang="en-US" dirty="0" err="1"/>
              <a:t>SetUp</a:t>
            </a:r>
            <a:endParaRPr lang="en-US" dirty="0"/>
          </a:p>
          <a:p>
            <a:r>
              <a:rPr lang="ru-RU" dirty="0"/>
              <a:t>		</a:t>
            </a:r>
            <a:r>
              <a:rPr lang="en-US" dirty="0">
                <a:solidFill>
                  <a:schemeClr val="accent1"/>
                </a:solidFill>
              </a:rPr>
              <a:t>Test 1</a:t>
            </a:r>
          </a:p>
          <a:p>
            <a:r>
              <a:rPr lang="ru-RU" dirty="0"/>
              <a:t>	</a:t>
            </a:r>
            <a:r>
              <a:rPr lang="en-US" dirty="0" err="1"/>
              <a:t>TearDown</a:t>
            </a:r>
            <a:endParaRPr lang="en-US" dirty="0"/>
          </a:p>
          <a:p>
            <a:r>
              <a:rPr lang="ru-RU" dirty="0"/>
              <a:t>	</a:t>
            </a:r>
            <a:r>
              <a:rPr lang="en-US" dirty="0" err="1"/>
              <a:t>SetUp</a:t>
            </a:r>
            <a:endParaRPr lang="en-US" dirty="0"/>
          </a:p>
          <a:p>
            <a:r>
              <a:rPr lang="ru-RU" dirty="0"/>
              <a:t>		</a:t>
            </a:r>
            <a:r>
              <a:rPr lang="en-US" dirty="0">
                <a:solidFill>
                  <a:schemeClr val="accent1"/>
                </a:solidFill>
              </a:rPr>
              <a:t>Test 2</a:t>
            </a:r>
          </a:p>
          <a:p>
            <a:r>
              <a:rPr lang="ru-RU" dirty="0"/>
              <a:t>	</a:t>
            </a:r>
            <a:r>
              <a:rPr lang="en-US" dirty="0" err="1"/>
              <a:t>TearDown</a:t>
            </a:r>
            <a:endParaRPr lang="en-US" dirty="0"/>
          </a:p>
          <a:p>
            <a:r>
              <a:rPr lang="en-US" dirty="0" err="1"/>
              <a:t>OneTimeTearDown</a:t>
            </a:r>
            <a:endParaRPr lang="en-US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67AEDCC-6215-46A1-BFDB-E979C3C69C3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816000" y="1628775"/>
            <a:ext cx="4080600" cy="4679950"/>
          </a:xfrm>
        </p:spPr>
        <p:txBody>
          <a:bodyPr>
            <a:normAutofit/>
          </a:bodyPr>
          <a:lstStyle/>
          <a:p>
            <a:r>
              <a:rPr lang="en-US" dirty="0"/>
              <a:t>before</a:t>
            </a:r>
          </a:p>
          <a:p>
            <a:r>
              <a:rPr lang="en-US" dirty="0"/>
              <a:t>	</a:t>
            </a:r>
            <a:r>
              <a:rPr lang="en-US" dirty="0" err="1"/>
              <a:t>beforeEach</a:t>
            </a:r>
            <a:endParaRPr lang="en-US" dirty="0"/>
          </a:p>
          <a:p>
            <a:r>
              <a:rPr lang="en-US" dirty="0"/>
              <a:t>		</a:t>
            </a:r>
            <a:r>
              <a:rPr lang="en-US" dirty="0">
                <a:solidFill>
                  <a:schemeClr val="accent1"/>
                </a:solidFill>
              </a:rPr>
              <a:t>test 1</a:t>
            </a:r>
          </a:p>
          <a:p>
            <a:r>
              <a:rPr lang="en-US" dirty="0"/>
              <a:t>	</a:t>
            </a:r>
            <a:r>
              <a:rPr lang="en-US" dirty="0" err="1"/>
              <a:t>afterEach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beforeEach</a:t>
            </a:r>
            <a:endParaRPr lang="en-US" dirty="0"/>
          </a:p>
          <a:p>
            <a:r>
              <a:rPr lang="en-US" dirty="0"/>
              <a:t>		</a:t>
            </a:r>
            <a:r>
              <a:rPr lang="en-US" dirty="0">
                <a:solidFill>
                  <a:schemeClr val="accent1"/>
                </a:solidFill>
              </a:rPr>
              <a:t>test 2</a:t>
            </a:r>
          </a:p>
          <a:p>
            <a:r>
              <a:rPr lang="en-US" dirty="0"/>
              <a:t>	</a:t>
            </a:r>
            <a:r>
              <a:rPr lang="en-US" dirty="0" err="1"/>
              <a:t>afterEach</a:t>
            </a:r>
            <a:endParaRPr lang="en-US" dirty="0"/>
          </a:p>
          <a:p>
            <a:r>
              <a:rPr lang="en-US" dirty="0"/>
              <a:t>after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8D4FF9D-EE7A-4C43-8412-4004A9840FCE}"/>
              </a:ext>
            </a:extLst>
          </p:cNvPr>
          <p:cNvSpPr/>
          <p:nvPr/>
        </p:nvSpPr>
        <p:spPr>
          <a:xfrm>
            <a:off x="1295469" y="1628775"/>
            <a:ext cx="720000" cy="720000"/>
          </a:xfrm>
          <a:prstGeom prst="rect">
            <a:avLst/>
          </a:prstGeom>
          <a:solidFill>
            <a:srgbClr val="6721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C#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5C7D316-1BA8-4FC0-A2B1-19A429823C82}"/>
              </a:ext>
            </a:extLst>
          </p:cNvPr>
          <p:cNvSpPr/>
          <p:nvPr/>
        </p:nvSpPr>
        <p:spPr>
          <a:xfrm>
            <a:off x="6096000" y="1630180"/>
            <a:ext cx="720000" cy="720000"/>
          </a:xfrm>
          <a:prstGeom prst="rect">
            <a:avLst/>
          </a:prstGeom>
          <a:solidFill>
            <a:srgbClr val="F9DD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20824030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25BAB14A-CCC8-4FB8-A403-46AEE4CFED0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0000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TestFixture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endParaRPr lang="en-US" sz="24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Mailbox_Should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private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Mailbox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mailbox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</a:t>
            </a:r>
            <a:r>
              <a:rPr lang="en-US" sz="2400" dirty="0" err="1">
                <a:solidFill>
                  <a:srgbClr val="0000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SetUp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SetUp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 </a:t>
            </a:r>
            <a:r>
              <a:rPr lang="en-US" sz="2400" dirty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mailbox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Mailbox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}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...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</a:t>
            </a:r>
            <a:r>
              <a:rPr lang="en-US" sz="2400" dirty="0" err="1">
                <a:solidFill>
                  <a:srgbClr val="0000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TearDown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TearDown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 </a:t>
            </a:r>
            <a:r>
              <a:rPr lang="en-US" sz="2400" dirty="0" err="1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mailbox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Dispose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}</a:t>
            </a:r>
          </a:p>
          <a:p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612E4981-B6CB-43BB-9099-47DE25368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SetUp</a:t>
            </a:r>
            <a:r>
              <a:rPr lang="en-US" dirty="0"/>
              <a:t> &amp; </a:t>
            </a:r>
            <a:r>
              <a:rPr lang="en-US" dirty="0" err="1"/>
              <a:t>TearDown</a:t>
            </a:r>
            <a:endParaRPr lang="en-US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38BEF97-9747-4D71-9D33-99A9731E444E}"/>
              </a:ext>
            </a:extLst>
          </p:cNvPr>
          <p:cNvSpPr/>
          <p:nvPr/>
        </p:nvSpPr>
        <p:spPr>
          <a:xfrm>
            <a:off x="9816533" y="5229220"/>
            <a:ext cx="1080000" cy="1079505"/>
          </a:xfrm>
          <a:prstGeom prst="rect">
            <a:avLst/>
          </a:prstGeom>
          <a:solidFill>
            <a:srgbClr val="6721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C#</a:t>
            </a:r>
          </a:p>
        </p:txBody>
      </p:sp>
    </p:spTree>
    <p:extLst>
      <p:ext uri="{BB962C8B-B14F-4D97-AF65-F5344CB8AC3E}">
        <p14:creationId xmlns:p14="http://schemas.microsoft.com/office/powerpoint/2010/main" val="32155735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612E4981-B6CB-43BB-9099-47DE25368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&amp; After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185BD18-6735-4145-A7F1-0B2BAAEEE829}"/>
              </a:ext>
            </a:extLst>
          </p:cNvPr>
          <p:cNvSpPr/>
          <p:nvPr/>
        </p:nvSpPr>
        <p:spPr>
          <a:xfrm>
            <a:off x="9816600" y="5229225"/>
            <a:ext cx="1080000" cy="1079505"/>
          </a:xfrm>
          <a:prstGeom prst="rect">
            <a:avLst/>
          </a:prstGeom>
          <a:solidFill>
            <a:srgbClr val="F9DD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JS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69F7137C-B470-4E38-A669-36AC0800893F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1295400" y="1628775"/>
            <a:ext cx="7058343" cy="44012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describe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"Mailbox"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() =&gt; 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mailbox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beforeEach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(() =&gt; 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mailbox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Mailbox();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afterEach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(() =&gt; 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mailbox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.dispose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37605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6C55716-696B-451C-93B7-449853364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Mother &amp; Test Data Builder</a:t>
            </a: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9D9A93BA-5620-4E97-B00C-626042DD3FC2}"/>
              </a:ext>
            </a:extLst>
          </p:cNvPr>
          <p:cNvGrpSpPr/>
          <p:nvPr/>
        </p:nvGrpSpPr>
        <p:grpSpPr>
          <a:xfrm>
            <a:off x="1295400" y="5516883"/>
            <a:ext cx="9012021" cy="791842"/>
            <a:chOff x="6243139" y="2461370"/>
            <a:chExt cx="9012021" cy="79184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C5D15B1-6444-4B4F-945C-B7CDE831EB60}"/>
                </a:ext>
              </a:extLst>
            </p:cNvPr>
            <p:cNvSpPr txBox="1"/>
            <p:nvPr/>
          </p:nvSpPr>
          <p:spPr>
            <a:xfrm>
              <a:off x="6891139" y="2595681"/>
              <a:ext cx="836402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accent1"/>
                  </a:solidFill>
                  <a:latin typeface="+mj-lt"/>
                </a:rPr>
                <a:t>SAMPLES / TESTDATABUILDER </a:t>
              </a:r>
              <a:r>
                <a:rPr lang="en-US" sz="2800">
                  <a:solidFill>
                    <a:schemeClr val="accent1"/>
                  </a:solidFill>
                  <a:latin typeface="+mj-lt"/>
                </a:rPr>
                <a:t>/ TESTDATABUILDER.</a:t>
              </a:r>
              <a:r>
                <a:rPr lang="en-US" sz="2800" dirty="0">
                  <a:solidFill>
                    <a:schemeClr val="accent1"/>
                  </a:solidFill>
                  <a:latin typeface="+mj-lt"/>
                </a:rPr>
                <a:t>CS</a:t>
              </a:r>
              <a:endParaRPr lang="en-US" sz="3200" dirty="0">
                <a:solidFill>
                  <a:schemeClr val="accent1"/>
                </a:solidFill>
                <a:latin typeface="+mj-lt"/>
              </a:endParaRPr>
            </a:p>
          </p:txBody>
        </p:sp>
        <p:pic>
          <p:nvPicPr>
            <p:cNvPr id="6" name="Picture 22" descr="C:\Users\sapogoff\Documents\sapogoff_work\SKB Kontur\01_presentation_templates\03_final\wmf_icons\документ.wmf">
              <a:extLst>
                <a:ext uri="{FF2B5EF4-FFF2-40B4-BE49-F238E27FC236}">
                  <a16:creationId xmlns:a16="http://schemas.microsoft.com/office/drawing/2014/main" id="{3456F161-6C9D-402E-99AC-2730EDD530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3139" y="2461370"/>
              <a:ext cx="648000" cy="7918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173454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1295400" y="1628779"/>
            <a:ext cx="9601133" cy="576085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Они же </a:t>
            </a:r>
            <a:r>
              <a:rPr lang="en-US" dirty="0"/>
              <a:t>Data Driven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Parametrized tests</a:t>
            </a:r>
            <a:endParaRPr lang="ru-RU" dirty="0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1A2D6CC2-661A-48BB-A42E-7652074E19F6}"/>
              </a:ext>
            </a:extLst>
          </p:cNvPr>
          <p:cNvGrpSpPr/>
          <p:nvPr/>
        </p:nvGrpSpPr>
        <p:grpSpPr>
          <a:xfrm>
            <a:off x="2495550" y="3356992"/>
            <a:ext cx="7401772" cy="791842"/>
            <a:chOff x="6243139" y="2461370"/>
            <a:chExt cx="7401772" cy="79184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E895756-850E-4351-9CB9-96E1A048DDB3}"/>
                </a:ext>
              </a:extLst>
            </p:cNvPr>
            <p:cNvSpPr txBox="1"/>
            <p:nvPr/>
          </p:nvSpPr>
          <p:spPr>
            <a:xfrm>
              <a:off x="6891139" y="2630441"/>
              <a:ext cx="6753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1"/>
                  </a:solidFill>
                  <a:latin typeface="+mj-lt"/>
                </a:rPr>
                <a:t>SAMPLES / PARAMETRIZED / DOUBLE_SHOULD.CS</a:t>
              </a:r>
              <a:endParaRPr lang="en-US" sz="2800" dirty="0">
                <a:solidFill>
                  <a:schemeClr val="accent1"/>
                </a:solidFill>
                <a:latin typeface="+mj-lt"/>
              </a:endParaRPr>
            </a:p>
          </p:txBody>
        </p:sp>
        <p:pic>
          <p:nvPicPr>
            <p:cNvPr id="12" name="Picture 22" descr="C:\Users\sapogoff\Documents\sapogoff_work\SKB Kontur\01_presentation_templates\03_final\wmf_icons\документ.wmf">
              <a:extLst>
                <a:ext uri="{FF2B5EF4-FFF2-40B4-BE49-F238E27FC236}">
                  <a16:creationId xmlns:a16="http://schemas.microsoft.com/office/drawing/2014/main" id="{A56E10B4-5144-4947-908D-086C8835DC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3139" y="2461370"/>
              <a:ext cx="648000" cy="7918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26F43F9C-DCFB-4CCD-A82B-F8995D1E7253}"/>
              </a:ext>
            </a:extLst>
          </p:cNvPr>
          <p:cNvGrpSpPr/>
          <p:nvPr/>
        </p:nvGrpSpPr>
        <p:grpSpPr>
          <a:xfrm>
            <a:off x="2495550" y="5445470"/>
            <a:ext cx="7374521" cy="791842"/>
            <a:chOff x="6243139" y="2461370"/>
            <a:chExt cx="7374521" cy="79184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A23F18A-1A20-4CA4-8AD1-5083A5952191}"/>
                </a:ext>
              </a:extLst>
            </p:cNvPr>
            <p:cNvSpPr txBox="1"/>
            <p:nvPr/>
          </p:nvSpPr>
          <p:spPr>
            <a:xfrm>
              <a:off x="6891139" y="2626458"/>
              <a:ext cx="67265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1"/>
                  </a:solidFill>
                  <a:latin typeface="+mj-lt"/>
                </a:rPr>
                <a:t>SAMPLES / PARAMETRIZED / NUMBER_SHOULD.JS</a:t>
              </a:r>
              <a:endParaRPr lang="en-US" sz="2800" dirty="0">
                <a:solidFill>
                  <a:schemeClr val="accent1"/>
                </a:solidFill>
                <a:latin typeface="+mj-lt"/>
              </a:endParaRPr>
            </a:p>
          </p:txBody>
        </p:sp>
        <p:pic>
          <p:nvPicPr>
            <p:cNvPr id="15" name="Picture 22" descr="C:\Users\sapogoff\Documents\sapogoff_work\SKB Kontur\01_presentation_templates\03_final\wmf_icons\документ.wmf">
              <a:extLst>
                <a:ext uri="{FF2B5EF4-FFF2-40B4-BE49-F238E27FC236}">
                  <a16:creationId xmlns:a16="http://schemas.microsoft.com/office/drawing/2014/main" id="{AB578D4A-3526-4A9D-B604-CB6BEB09AB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3139" y="2461370"/>
              <a:ext cx="648000" cy="7918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FC54EC28-C552-4B07-B73A-07705BB7848B}"/>
              </a:ext>
            </a:extLst>
          </p:cNvPr>
          <p:cNvSpPr/>
          <p:nvPr/>
        </p:nvSpPr>
        <p:spPr>
          <a:xfrm>
            <a:off x="1295400" y="2420968"/>
            <a:ext cx="720000" cy="720000"/>
          </a:xfrm>
          <a:prstGeom prst="rect">
            <a:avLst/>
          </a:prstGeom>
          <a:solidFill>
            <a:srgbClr val="6721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C#</a:t>
            </a: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C8C92D5F-CDFF-434B-A347-0943B302CD2E}"/>
              </a:ext>
            </a:extLst>
          </p:cNvPr>
          <p:cNvSpPr/>
          <p:nvPr/>
        </p:nvSpPr>
        <p:spPr>
          <a:xfrm>
            <a:off x="1295400" y="4520268"/>
            <a:ext cx="720000" cy="720000"/>
          </a:xfrm>
          <a:prstGeom prst="rect">
            <a:avLst/>
          </a:prstGeom>
          <a:solidFill>
            <a:srgbClr val="F9DD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JS</a:t>
            </a:r>
          </a:p>
        </p:txBody>
      </p:sp>
      <p:sp>
        <p:nvSpPr>
          <p:cNvPr id="18" name="Объект 5">
            <a:extLst>
              <a:ext uri="{FF2B5EF4-FFF2-40B4-BE49-F238E27FC236}">
                <a16:creationId xmlns:a16="http://schemas.microsoft.com/office/drawing/2014/main" id="{CAEEF6A5-7D8A-450C-9F68-297AFEE01985}"/>
              </a:ext>
            </a:extLst>
          </p:cNvPr>
          <p:cNvSpPr txBox="1">
            <a:spLocks/>
          </p:cNvSpPr>
          <p:nvPr/>
        </p:nvSpPr>
        <p:spPr>
          <a:xfrm>
            <a:off x="2495550" y="2488926"/>
            <a:ext cx="8400983" cy="57608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895" indent="-28573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2914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080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247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412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Через атрибуты </a:t>
            </a:r>
            <a:r>
              <a:rPr lang="en-US" dirty="0" err="1"/>
              <a:t>TestCase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TestCaseSource</a:t>
            </a:r>
            <a:endParaRPr lang="en-US" dirty="0"/>
          </a:p>
        </p:txBody>
      </p:sp>
      <p:sp>
        <p:nvSpPr>
          <p:cNvPr id="19" name="Объект 5">
            <a:extLst>
              <a:ext uri="{FF2B5EF4-FFF2-40B4-BE49-F238E27FC236}">
                <a16:creationId xmlns:a16="http://schemas.microsoft.com/office/drawing/2014/main" id="{D4E97A48-1AB5-4B82-A0DB-7E4088E333C2}"/>
              </a:ext>
            </a:extLst>
          </p:cNvPr>
          <p:cNvSpPr txBox="1">
            <a:spLocks/>
          </p:cNvSpPr>
          <p:nvPr/>
        </p:nvSpPr>
        <p:spPr>
          <a:xfrm>
            <a:off x="2495617" y="4593812"/>
            <a:ext cx="8400983" cy="57608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895" indent="-28573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2914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080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247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412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Динамически генерируемые тесты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042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/>
              <a:t>Будет ли тест понятен </a:t>
            </a:r>
            <a:r>
              <a:rPr lang="ru-RU" dirty="0" err="1"/>
              <a:t>ревьюеру</a:t>
            </a:r>
            <a:r>
              <a:rPr lang="ru-RU" dirty="0"/>
              <a:t>?</a:t>
            </a:r>
          </a:p>
          <a:p>
            <a:r>
              <a:rPr lang="ru-RU" dirty="0"/>
              <a:t>Сможет ли </a:t>
            </a:r>
            <a:r>
              <a:rPr lang="ru-RU" dirty="0" err="1"/>
              <a:t>ревьюер</a:t>
            </a:r>
            <a:r>
              <a:rPr lang="ru-RU" dirty="0"/>
              <a:t> быстро убедиться в корректности теста?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Доверие тестам</a:t>
            </a:r>
          </a:p>
        </p:txBody>
      </p:sp>
    </p:spTree>
    <p:extLst>
      <p:ext uri="{BB962C8B-B14F-4D97-AF65-F5344CB8AC3E}">
        <p14:creationId xmlns:p14="http://schemas.microsoft.com/office/powerpoint/2010/main" val="36225945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2AABB1F5-3381-41EE-A0BF-FD197C1D119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Should</a:t>
            </a:r>
            <a:r>
              <a:rPr lang="ru-RU" dirty="0"/>
              <a:t> вместо </a:t>
            </a:r>
            <a:r>
              <a:rPr lang="en-US" dirty="0"/>
              <a:t>Assert</a:t>
            </a:r>
            <a:endParaRPr lang="ru-RU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Ожидание исключения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Ограничение по времени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Выбор тестов для прогона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Live templates &amp; Hotkeys</a:t>
            </a: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4E255256-3025-43D9-A791-7CA83968F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Дополнительные трюки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9022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3"/>
          </p:nvPr>
        </p:nvSpPr>
        <p:spPr>
          <a:xfrm>
            <a:off x="1295400" y="1628775"/>
            <a:ext cx="9601200" cy="467995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>
                <a:latin typeface="Consolas" panose="020B0609020204030204" pitchFamily="49" charset="0"/>
              </a:rPr>
              <a:t>Assert.AreEqual</a:t>
            </a:r>
            <a:r>
              <a:rPr lang="en-US" dirty="0">
                <a:latin typeface="Consolas" panose="020B0609020204030204" pitchFamily="49" charset="0"/>
              </a:rPr>
              <a:t>(expected, actual)</a:t>
            </a:r>
            <a:r>
              <a:rPr lang="en-US" dirty="0"/>
              <a:t> </a:t>
            </a:r>
            <a:r>
              <a:rPr lang="ru-RU" dirty="0"/>
              <a:t>или </a:t>
            </a:r>
            <a:br>
              <a:rPr lang="ru-RU" dirty="0"/>
            </a:br>
            <a:r>
              <a:rPr lang="en-US" dirty="0" err="1">
                <a:latin typeface="Consolas" panose="020B0609020204030204" pitchFamily="49" charset="0"/>
              </a:rPr>
              <a:t>Assert.AreEqual</a:t>
            </a:r>
            <a:r>
              <a:rPr lang="en-US" dirty="0">
                <a:latin typeface="Consolas" panose="020B0609020204030204" pitchFamily="49" charset="0"/>
              </a:rPr>
              <a:t>(actual, expected)</a:t>
            </a:r>
            <a:r>
              <a:rPr lang="en-US" dirty="0"/>
              <a:t>?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Assert</a:t>
            </a:r>
            <a:r>
              <a:rPr lang="en-US" dirty="0"/>
              <a:t> — </a:t>
            </a:r>
            <a:r>
              <a:rPr lang="ru-RU" dirty="0"/>
              <a:t>корявая семантика</a:t>
            </a:r>
            <a:r>
              <a:rPr lang="en-US" dirty="0"/>
              <a:t/>
            </a:r>
            <a:br>
              <a:rPr lang="en-US" dirty="0"/>
            </a:br>
            <a:r>
              <a:rPr lang="en-US" sz="2800" dirty="0" err="1">
                <a:latin typeface="Consolas" panose="020B0609020204030204" pitchFamily="49" charset="0"/>
              </a:rPr>
              <a:t>Assert.That</a:t>
            </a:r>
            <a:r>
              <a:rPr lang="en-US" sz="2800" dirty="0">
                <a:latin typeface="Consolas" panose="020B0609020204030204" pitchFamily="49" charset="0"/>
              </a:rPr>
              <a:t>(2+2, </a:t>
            </a:r>
            <a:r>
              <a:rPr lang="en-US" sz="2800" dirty="0" err="1">
                <a:latin typeface="Consolas" panose="020B0609020204030204" pitchFamily="49" charset="0"/>
              </a:rPr>
              <a:t>Is.EqualTo</a:t>
            </a:r>
            <a:r>
              <a:rPr lang="en-US" sz="2800" dirty="0">
                <a:latin typeface="Consolas" panose="020B0609020204030204" pitchFamily="49" charset="0"/>
              </a:rPr>
              <a:t>(4))</a:t>
            </a:r>
            <a:r>
              <a:rPr lang="ru-RU" dirty="0"/>
              <a:t> — длиннее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sz="2800" dirty="0">
                <a:latin typeface="Consolas" panose="020B0609020204030204" pitchFamily="49" charset="0"/>
              </a:rPr>
              <a:t>(2+2).Should().Be(4)</a:t>
            </a:r>
            <a:r>
              <a:rPr lang="en-US" dirty="0"/>
              <a:t> </a:t>
            </a:r>
            <a:r>
              <a:rPr lang="ru-RU" dirty="0"/>
              <a:t>— лучше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Неудачное </a:t>
            </a:r>
            <a:r>
              <a:rPr lang="en-US" dirty="0"/>
              <a:t>API</a:t>
            </a:r>
            <a:r>
              <a:rPr lang="ru-RU" dirty="0"/>
              <a:t>:</a:t>
            </a:r>
            <a:br>
              <a:rPr lang="ru-RU" dirty="0"/>
            </a:br>
            <a:r>
              <a:rPr lang="en-US" sz="2800" dirty="0" err="1">
                <a:latin typeface="Consolas" panose="020B0609020204030204" pitchFamily="49" charset="0"/>
              </a:rPr>
              <a:t>Assert.That</a:t>
            </a:r>
            <a:r>
              <a:rPr lang="en-US" sz="2800" dirty="0">
                <a:latin typeface="Consolas" panose="020B0609020204030204" pitchFamily="49" charset="0"/>
              </a:rPr>
              <a:t>(x, </a:t>
            </a:r>
            <a:r>
              <a:rPr lang="en-US" sz="2800" b="1" dirty="0" err="1">
                <a:latin typeface="Consolas" panose="020B0609020204030204" pitchFamily="49" charset="0"/>
              </a:rPr>
              <a:t>IResolveConstraint</a:t>
            </a:r>
            <a:r>
              <a:rPr lang="en-US" sz="2800" b="1" dirty="0">
                <a:latin typeface="Consolas" panose="020B0609020204030204" pitchFamily="49" charset="0"/>
              </a:rPr>
              <a:t> </a:t>
            </a:r>
            <a:r>
              <a:rPr lang="ru-RU" sz="2800" b="1" dirty="0">
                <a:latin typeface="Consolas" panose="020B0609020204030204" pitchFamily="49" charset="0"/>
              </a:rPr>
              <a:t>?!?</a:t>
            </a:r>
            <a:r>
              <a:rPr lang="en-US" sz="2800" dirty="0">
                <a:latin typeface="Consolas" panose="020B0609020204030204" pitchFamily="49" charset="0"/>
              </a:rPr>
              <a:t>)</a:t>
            </a:r>
            <a:r>
              <a:rPr lang="ru-RU" sz="2800" dirty="0">
                <a:latin typeface="Consolas" panose="020B0609020204030204" pitchFamily="49" charset="0"/>
              </a:rPr>
              <a:t> </a:t>
            </a:r>
            <a:r>
              <a:rPr lang="en-US" sz="2800" dirty="0">
                <a:latin typeface="Consolas" panose="020B0609020204030204" pitchFamily="49" charset="0"/>
              </a:rPr>
              <a:t>// </a:t>
            </a:r>
            <a:r>
              <a:rPr lang="en-US" sz="2800" dirty="0" err="1">
                <a:latin typeface="Consolas" panose="020B0609020204030204" pitchFamily="49" charset="0"/>
              </a:rPr>
              <a:t>O_o</a:t>
            </a:r>
            <a:endParaRPr lang="ru-RU" dirty="0"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Should </a:t>
            </a:r>
            <a:r>
              <a:rPr lang="ru-RU" dirty="0"/>
              <a:t>вместо </a:t>
            </a:r>
            <a:r>
              <a:rPr lang="en-US" dirty="0"/>
              <a:t>Assert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3792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3"/>
          </p:nvPr>
        </p:nvSpPr>
        <p:spPr>
          <a:xfrm>
            <a:off x="1295400" y="1628775"/>
            <a:ext cx="9601200" cy="4679950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(2+2).Should().Be(4)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latin typeface="Consolas" panose="020B0609020204030204" pitchFamily="49" charset="0"/>
              </a:rPr>
              <a:t>flag.Should</a:t>
            </a:r>
            <a:r>
              <a:rPr lang="en-US" dirty="0">
                <a:latin typeface="Consolas" panose="020B0609020204030204" pitchFamily="49" charset="0"/>
              </a:rPr>
              <a:t>().</a:t>
            </a:r>
            <a:r>
              <a:rPr lang="en-US" dirty="0" err="1">
                <a:latin typeface="Consolas" panose="020B0609020204030204" pitchFamily="49" charset="0"/>
              </a:rPr>
              <a:t>BeTrue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Для массивов</a:t>
            </a:r>
          </a:p>
          <a:p>
            <a:pPr marL="1257245" lvl="1" indent="-51435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new[] {1,2,3}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	.</a:t>
            </a:r>
            <a:r>
              <a:rPr lang="en-US" dirty="0" err="1">
                <a:latin typeface="Consolas" panose="020B0609020204030204" pitchFamily="49" charset="0"/>
              </a:rPr>
              <a:t>ShouldAllBeEquivalentTo</a:t>
            </a:r>
            <a:r>
              <a:rPr lang="en-US" dirty="0">
                <a:latin typeface="Consolas" panose="020B0609020204030204" pitchFamily="49" charset="0"/>
              </a:rPr>
              <a:t>(new [] {3,2,1});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ru-RU" dirty="0"/>
              <a:t>без учёта порядка!</a:t>
            </a:r>
            <a:br>
              <a:rPr lang="ru-RU" dirty="0"/>
            </a:br>
            <a:endParaRPr lang="ru-RU" dirty="0"/>
          </a:p>
          <a:p>
            <a:pPr marL="1257245" lvl="1" indent="-51435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new[] {1,2,3}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	.</a:t>
            </a:r>
            <a:r>
              <a:rPr lang="en-US" dirty="0" err="1">
                <a:latin typeface="Consolas" panose="020B0609020204030204" pitchFamily="49" charset="0"/>
              </a:rPr>
              <a:t>ShouldAllBeEquivalentTo</a:t>
            </a:r>
            <a:r>
              <a:rPr lang="en-US" dirty="0">
                <a:latin typeface="Consolas" panose="020B0609020204030204" pitchFamily="49" charset="0"/>
              </a:rPr>
              <a:t>(new [] {1,2,3},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		options =&gt; </a:t>
            </a:r>
            <a:r>
              <a:rPr lang="en-US" dirty="0" err="1">
                <a:latin typeface="Consolas" panose="020B0609020204030204" pitchFamily="49" charset="0"/>
              </a:rPr>
              <a:t>options.WithStrictOrdering</a:t>
            </a:r>
            <a:r>
              <a:rPr lang="en-US" dirty="0">
                <a:latin typeface="Consolas" panose="020B0609020204030204" pitchFamily="49" charset="0"/>
              </a:rPr>
              <a:t>());</a:t>
            </a:r>
          </a:p>
          <a:p>
            <a:endParaRPr lang="en-US" dirty="0"/>
          </a:p>
          <a:p>
            <a:r>
              <a:rPr lang="en-US" dirty="0" err="1">
                <a:solidFill>
                  <a:schemeClr val="accent1"/>
                </a:solidFill>
              </a:rPr>
              <a:t>FluentAssertions</a:t>
            </a:r>
            <a:r>
              <a:rPr lang="en-US" dirty="0"/>
              <a:t> – </a:t>
            </a:r>
            <a:r>
              <a:rPr lang="ru-RU" dirty="0"/>
              <a:t>доступна через </a:t>
            </a:r>
            <a:r>
              <a:rPr lang="en-US" dirty="0"/>
              <a:t>NuGet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Should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7CB6A05-5F45-4B6A-BB6E-87F61FF66533}"/>
              </a:ext>
            </a:extLst>
          </p:cNvPr>
          <p:cNvSpPr/>
          <p:nvPr/>
        </p:nvSpPr>
        <p:spPr>
          <a:xfrm>
            <a:off x="9816533" y="5229220"/>
            <a:ext cx="1080000" cy="1079505"/>
          </a:xfrm>
          <a:prstGeom prst="rect">
            <a:avLst/>
          </a:prstGeom>
          <a:solidFill>
            <a:srgbClr val="6721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C#</a:t>
            </a:r>
          </a:p>
        </p:txBody>
      </p:sp>
    </p:spTree>
    <p:extLst>
      <p:ext uri="{BB962C8B-B14F-4D97-AF65-F5344CB8AC3E}">
        <p14:creationId xmlns:p14="http://schemas.microsoft.com/office/powerpoint/2010/main" val="11340649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7A8ECE9B-E6EF-4ADF-ABCF-E2E61D3D0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ShoulD</a:t>
            </a:r>
            <a:r>
              <a:rPr lang="ru-RU" dirty="0"/>
              <a:t> и </a:t>
            </a:r>
            <a:r>
              <a:rPr lang="en-US" dirty="0"/>
              <a:t>Expect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7ACDDCD-4819-4E3A-B80C-D9E2D85E4E32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1295469" y="1629454"/>
            <a:ext cx="7374135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expect(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should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.be.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flag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expect(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flag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to.be.true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flag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should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.be.true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expect([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to.be.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eql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should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.be.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eql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FA638BB-3328-4860-B26A-364A6DF1C15C}"/>
              </a:ext>
            </a:extLst>
          </p:cNvPr>
          <p:cNvSpPr/>
          <p:nvPr/>
        </p:nvSpPr>
        <p:spPr>
          <a:xfrm>
            <a:off x="9816600" y="5229225"/>
            <a:ext cx="1080000" cy="1079505"/>
          </a:xfrm>
          <a:prstGeom prst="rect">
            <a:avLst/>
          </a:prstGeom>
          <a:solidFill>
            <a:srgbClr val="F9DD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JS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D03802-858F-452B-BFD1-4EE88ADADF15}"/>
              </a:ext>
            </a:extLst>
          </p:cNvPr>
          <p:cNvSpPr txBox="1"/>
          <p:nvPr/>
        </p:nvSpPr>
        <p:spPr>
          <a:xfrm>
            <a:off x="1295400" y="5470256"/>
            <a:ext cx="79348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Chai</a:t>
            </a:r>
            <a:r>
              <a:rPr lang="en-US" sz="3200" dirty="0"/>
              <a:t> </a:t>
            </a:r>
            <a:r>
              <a:rPr lang="ru-RU" sz="3200" dirty="0"/>
              <a:t>поддерживает стиль </a:t>
            </a:r>
            <a:r>
              <a:rPr lang="en-US" sz="3200" dirty="0"/>
              <a:t>should </a:t>
            </a:r>
            <a:r>
              <a:rPr lang="ru-RU" sz="3200" dirty="0"/>
              <a:t>и </a:t>
            </a:r>
            <a:r>
              <a:rPr lang="en-US" sz="3200" dirty="0"/>
              <a:t>expect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8C7400-C97E-423A-9C2B-751F1E67B42C}"/>
              </a:ext>
            </a:extLst>
          </p:cNvPr>
          <p:cNvSpPr txBox="1"/>
          <p:nvPr/>
        </p:nvSpPr>
        <p:spPr>
          <a:xfrm rot="20788598">
            <a:off x="5276794" y="3035202"/>
            <a:ext cx="58499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chemeClr val="accent1"/>
                </a:solidFill>
              </a:rPr>
              <a:t>to</a:t>
            </a:r>
            <a:r>
              <a:rPr lang="ru-RU" sz="2400" i="1" dirty="0">
                <a:solidFill>
                  <a:schemeClr val="accent1"/>
                </a:solidFill>
              </a:rPr>
              <a:t> и </a:t>
            </a:r>
            <a:r>
              <a:rPr lang="en-US" sz="2400" i="1" dirty="0">
                <a:solidFill>
                  <a:schemeClr val="accent1"/>
                </a:solidFill>
              </a:rPr>
              <a:t>be </a:t>
            </a:r>
            <a:r>
              <a:rPr lang="ru-RU" sz="2400" i="1" dirty="0">
                <a:solidFill>
                  <a:schemeClr val="accent1"/>
                </a:solidFill>
              </a:rPr>
              <a:t>– можно безболезненно убирать</a:t>
            </a:r>
            <a:endParaRPr lang="en-US" sz="2400" i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51193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1D89C0B7-8E56-4D89-BDA4-A570B35757B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472720" y="1628775"/>
            <a:ext cx="8401051" cy="1070601"/>
          </a:xfrm>
        </p:spPr>
        <p:txBody>
          <a:bodyPr>
            <a:normAutofit/>
          </a:bodyPr>
          <a:lstStyle/>
          <a:p>
            <a:r>
              <a:rPr lang="fr-FR" sz="2400" dirty="0">
                <a:solidFill>
                  <a:srgbClr val="0000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Action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action = () =&gt; { </a:t>
            </a:r>
            <a:r>
              <a:rPr lang="fr-F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z = x / y; };</a:t>
            </a:r>
          </a:p>
          <a:p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action.</a:t>
            </a:r>
            <a:r>
              <a:rPr lang="en-US" sz="2400" dirty="0" err="1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ShouldThrow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0000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DivideByZeroException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&gt;();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B61E59C-8D69-4164-A803-4363E81FC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Ожидание исключения</a:t>
            </a:r>
            <a:endParaRPr lang="en-US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C82BE30-7927-4F78-A11D-7BBB8747FAD4}"/>
              </a:ext>
            </a:extLst>
          </p:cNvPr>
          <p:cNvSpPr/>
          <p:nvPr/>
        </p:nvSpPr>
        <p:spPr>
          <a:xfrm>
            <a:off x="1295469" y="1628775"/>
            <a:ext cx="720000" cy="720000"/>
          </a:xfrm>
          <a:prstGeom prst="rect">
            <a:avLst/>
          </a:prstGeom>
          <a:solidFill>
            <a:srgbClr val="6721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C#</a:t>
            </a:r>
          </a:p>
        </p:txBody>
      </p:sp>
      <p:sp>
        <p:nvSpPr>
          <p:cNvPr id="8" name="Объект 1">
            <a:extLst>
              <a:ext uri="{FF2B5EF4-FFF2-40B4-BE49-F238E27FC236}">
                <a16:creationId xmlns:a16="http://schemas.microsoft.com/office/drawing/2014/main" id="{9ED31B4A-2D02-4199-B047-262DF4B08CDB}"/>
              </a:ext>
            </a:extLst>
          </p:cNvPr>
          <p:cNvSpPr txBox="1">
            <a:spLocks/>
          </p:cNvSpPr>
          <p:nvPr/>
        </p:nvSpPr>
        <p:spPr>
          <a:xfrm>
            <a:off x="2505719" y="4075110"/>
            <a:ext cx="8400985" cy="12247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895" indent="-28573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2914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080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247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412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expect(() =&gt; {</a:t>
            </a:r>
            <a:br>
              <a:rPr lang="en-US" alt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400" b="1" dirty="0">
                <a:solidFill>
                  <a:srgbClr val="660E7A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z </a:t>
            </a:r>
            <a:r>
              <a:rPr lang="en-US" alt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2400" dirty="0">
                <a:solidFill>
                  <a:srgbClr val="45838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en-US" alt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 </a:t>
            </a:r>
            <a:r>
              <a:rPr lang="en-US" altLang="en-US" sz="2400" dirty="0">
                <a:solidFill>
                  <a:srgbClr val="45838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br>
              <a:rPr lang="en-US" altLang="en-US" sz="2400" dirty="0">
                <a:solidFill>
                  <a:srgbClr val="45838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}).</a:t>
            </a:r>
            <a:r>
              <a:rPr lang="en-US" alt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to.</a:t>
            </a:r>
            <a:r>
              <a:rPr lang="en-US" altLang="en-US" sz="2400" b="1" dirty="0" err="1">
                <a:solidFill>
                  <a:srgbClr val="660E7A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lang="en-US" alt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altLang="en-US" sz="4800" dirty="0">
              <a:highlight>
                <a:srgbClr val="FFFFFF"/>
              </a:highlight>
              <a:latin typeface="Arial" panose="020B0604020202020204" pitchFamily="34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B2C11C0-C4B0-4247-B6EB-B8067B219520}"/>
              </a:ext>
            </a:extLst>
          </p:cNvPr>
          <p:cNvSpPr/>
          <p:nvPr/>
        </p:nvSpPr>
        <p:spPr>
          <a:xfrm>
            <a:off x="1304572" y="4075110"/>
            <a:ext cx="720000" cy="720000"/>
          </a:xfrm>
          <a:prstGeom prst="rect">
            <a:avLst/>
          </a:prstGeom>
          <a:solidFill>
            <a:srgbClr val="F9DD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2191183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2495550" y="1628779"/>
            <a:ext cx="8400983" cy="2232269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00007F"/>
                </a:solidFill>
                <a:latin typeface="Consolas" panose="020B0609020204030204" pitchFamily="49" charset="0"/>
              </a:rPr>
              <a:t>Test</a:t>
            </a:r>
            <a:r>
              <a:rPr lang="en-US" sz="2400" dirty="0"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7F"/>
                </a:solidFill>
                <a:latin typeface="Consolas" panose="020B0609020204030204" pitchFamily="49" charset="0"/>
              </a:rPr>
              <a:t>Timeout</a:t>
            </a:r>
            <a:r>
              <a:rPr lang="en-US" sz="2400" dirty="0">
                <a:latin typeface="Consolas" panose="020B0609020204030204" pitchFamily="49" charset="0"/>
              </a:rPr>
              <a:t>(1000)]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ShouldDoInTimeout</a:t>
            </a:r>
            <a:r>
              <a:rPr lang="en-US" sz="2400" dirty="0"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…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Ограничение по времени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75A5B3D-0A2E-400E-B428-17C29B205E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5550" y="4075110"/>
            <a:ext cx="7487947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0" indent="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895" indent="-28573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2914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080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247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412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it(</a:t>
            </a:r>
            <a:r>
              <a:rPr lang="en-US" altLang="en-US" sz="2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"should do in timeout"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() =&gt; {</a:t>
            </a:r>
            <a:b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b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}).timeout(</a:t>
            </a:r>
            <a:r>
              <a:rPr lang="en-US" altLang="en-US" sz="2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5FB07ED-57CE-4AE0-96D8-240F387CC880}"/>
              </a:ext>
            </a:extLst>
          </p:cNvPr>
          <p:cNvSpPr/>
          <p:nvPr/>
        </p:nvSpPr>
        <p:spPr>
          <a:xfrm>
            <a:off x="1295469" y="1628775"/>
            <a:ext cx="720000" cy="720000"/>
          </a:xfrm>
          <a:prstGeom prst="rect">
            <a:avLst/>
          </a:prstGeom>
          <a:solidFill>
            <a:srgbClr val="6721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C#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A27B2BC-8163-4704-BF78-828FF17877A9}"/>
              </a:ext>
            </a:extLst>
          </p:cNvPr>
          <p:cNvSpPr/>
          <p:nvPr/>
        </p:nvSpPr>
        <p:spPr>
          <a:xfrm>
            <a:off x="1304572" y="4075110"/>
            <a:ext cx="720000" cy="720000"/>
          </a:xfrm>
          <a:prstGeom prst="rect">
            <a:avLst/>
          </a:prstGeom>
          <a:solidFill>
            <a:srgbClr val="F9DD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24045603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7560A92F-0BA6-4E4C-84FF-676811CC145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495550" y="1628775"/>
            <a:ext cx="4800600" cy="2376285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0000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Category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"Smokie"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…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400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483F94E1-64E3-4458-98EC-E3AFE2F59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 тестов для прогона</a:t>
            </a: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7908318-E600-4B6D-9494-5E7D5BED15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6661" y="4075110"/>
            <a:ext cx="7189789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it.only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"only you"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() =&gt; {...});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it.skip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"crashed test"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() =&gt; {...});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DFD724D-9D24-4504-B4A3-FDBF02417F2D}"/>
              </a:ext>
            </a:extLst>
          </p:cNvPr>
          <p:cNvSpPr/>
          <p:nvPr/>
        </p:nvSpPr>
        <p:spPr>
          <a:xfrm>
            <a:off x="1295469" y="1628775"/>
            <a:ext cx="720000" cy="720000"/>
          </a:xfrm>
          <a:prstGeom prst="rect">
            <a:avLst/>
          </a:prstGeom>
          <a:solidFill>
            <a:srgbClr val="6721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C#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64EE85CB-9E61-4D3D-9E1A-59ABA7087256}"/>
              </a:ext>
            </a:extLst>
          </p:cNvPr>
          <p:cNvSpPr/>
          <p:nvPr/>
        </p:nvSpPr>
        <p:spPr>
          <a:xfrm>
            <a:off x="1304572" y="4075110"/>
            <a:ext cx="720000" cy="720000"/>
          </a:xfrm>
          <a:prstGeom prst="rect">
            <a:avLst/>
          </a:prstGeom>
          <a:solidFill>
            <a:srgbClr val="F9DD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24684757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20D7CD-D598-4FA5-9F68-4431B23E6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69" y="549276"/>
            <a:ext cx="9601067" cy="792163"/>
          </a:xfrm>
        </p:spPr>
        <p:txBody>
          <a:bodyPr/>
          <a:lstStyle/>
          <a:p>
            <a:r>
              <a:rPr lang="en-US" dirty="0"/>
              <a:t>Live Templates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60F325-75BD-40ED-A6ED-FB598731BD2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495550" y="1628775"/>
            <a:ext cx="8386396" cy="2232944"/>
          </a:xfrm>
        </p:spPr>
        <p:txBody>
          <a:bodyPr>
            <a:noAutofit/>
          </a:bodyPr>
          <a:lstStyle/>
          <a:p>
            <a:r>
              <a:rPr lang="ru-RU" sz="2000" dirty="0"/>
              <a:t>Открыть </a:t>
            </a:r>
            <a:r>
              <a:rPr lang="en-US" sz="2000" dirty="0" err="1"/>
              <a:t>Resharper</a:t>
            </a:r>
            <a:r>
              <a:rPr lang="en-US" sz="2000" dirty="0"/>
              <a:t> → Tools → Templates Explorer</a:t>
            </a:r>
            <a:endParaRPr lang="ru-RU" sz="2000" dirty="0"/>
          </a:p>
          <a:p>
            <a:r>
              <a:rPr lang="ru-RU" sz="2000" dirty="0"/>
              <a:t>Импортировать </a:t>
            </a:r>
            <a:r>
              <a:rPr lang="en-US" sz="2000" dirty="0"/>
              <a:t>tests-</a:t>
            </a:r>
            <a:r>
              <a:rPr lang="en-US" sz="2000" dirty="0" err="1"/>
              <a:t>templates.DotSettings</a:t>
            </a:r>
            <a:endParaRPr lang="en-US" sz="2000" dirty="0"/>
          </a:p>
          <a:p>
            <a:endParaRPr lang="ru-RU" sz="2000" dirty="0"/>
          </a:p>
          <a:p>
            <a:r>
              <a:rPr lang="en-US" sz="2000" dirty="0" err="1"/>
              <a:t>tf</a:t>
            </a:r>
            <a:r>
              <a:rPr lang="en-US" sz="2000" dirty="0"/>
              <a:t> — </a:t>
            </a:r>
            <a:r>
              <a:rPr lang="en-US" sz="2000" dirty="0" err="1"/>
              <a:t>TestFixture</a:t>
            </a:r>
            <a:endParaRPr lang="en-US" sz="2000" dirty="0"/>
          </a:p>
          <a:p>
            <a:r>
              <a:rPr lang="en-US" sz="2000" dirty="0" err="1"/>
              <a:t>tt</a:t>
            </a:r>
            <a:r>
              <a:rPr lang="en-US" sz="2000" dirty="0"/>
              <a:t> — Test</a:t>
            </a:r>
            <a:endParaRPr lang="ru-RU" sz="2000" dirty="0"/>
          </a:p>
          <a:p>
            <a:r>
              <a:rPr lang="en-US" sz="2000" dirty="0" err="1"/>
              <a:t>su</a:t>
            </a:r>
            <a:r>
              <a:rPr lang="en-US" sz="2000" dirty="0"/>
              <a:t> — </a:t>
            </a:r>
            <a:r>
              <a:rPr lang="en-US" sz="2000" dirty="0" err="1"/>
              <a:t>SetUp</a:t>
            </a:r>
            <a:endParaRPr lang="en-US" sz="2000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6A165E7-CD6C-4327-ACCE-53582E7EB2A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495550" y="4075110"/>
            <a:ext cx="8386396" cy="2233615"/>
          </a:xfrm>
        </p:spPr>
        <p:txBody>
          <a:bodyPr>
            <a:noAutofit/>
          </a:bodyPr>
          <a:lstStyle/>
          <a:p>
            <a:r>
              <a:rPr lang="ru-RU" sz="2000" dirty="0"/>
              <a:t>Копировать </a:t>
            </a:r>
            <a:r>
              <a:rPr lang="en-US" sz="2000" dirty="0"/>
              <a:t>Mocha.xml</a:t>
            </a:r>
            <a:r>
              <a:rPr lang="ru-RU" sz="2000" dirty="0"/>
              <a:t> в </a:t>
            </a:r>
            <a:r>
              <a:rPr lang="en-US" sz="1800" dirty="0"/>
              <a:t>%USERPROFILE%\.</a:t>
            </a:r>
            <a:r>
              <a:rPr lang="en-US" sz="1800" dirty="0" err="1"/>
              <a:t>WebStormNN</a:t>
            </a:r>
            <a:r>
              <a:rPr lang="en-US" sz="1800" dirty="0"/>
              <a:t>\config\templates</a:t>
            </a:r>
            <a:endParaRPr lang="ru-RU" sz="2000" dirty="0"/>
          </a:p>
          <a:p>
            <a:r>
              <a:rPr lang="ru-RU" sz="2000" dirty="0"/>
              <a:t>Открыть </a:t>
            </a:r>
            <a:r>
              <a:rPr lang="en-US" sz="2000" dirty="0"/>
              <a:t>File → Settings → Editor → Live Templates</a:t>
            </a:r>
            <a:endParaRPr lang="ru-RU" sz="2000" dirty="0"/>
          </a:p>
          <a:p>
            <a:endParaRPr lang="ru-RU" sz="2000" dirty="0"/>
          </a:p>
          <a:p>
            <a:r>
              <a:rPr lang="en-US" sz="2000" dirty="0" err="1"/>
              <a:t>desc</a:t>
            </a:r>
            <a:r>
              <a:rPr lang="en-US" sz="2000" dirty="0"/>
              <a:t> — describe</a:t>
            </a:r>
          </a:p>
          <a:p>
            <a:r>
              <a:rPr lang="en-US" sz="2000" dirty="0"/>
              <a:t>it — it</a:t>
            </a:r>
            <a:endParaRPr lang="ru-RU" sz="2000" dirty="0"/>
          </a:p>
          <a:p>
            <a:r>
              <a:rPr lang="en-US" sz="2000" dirty="0"/>
              <a:t>before — </a:t>
            </a:r>
            <a:r>
              <a:rPr lang="en-US" sz="2000" dirty="0" err="1"/>
              <a:t>beforeEach</a:t>
            </a:r>
            <a:endParaRPr lang="en-US" sz="2000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19A85BD-D219-48C5-937F-D84F0354D6A7}"/>
              </a:ext>
            </a:extLst>
          </p:cNvPr>
          <p:cNvSpPr/>
          <p:nvPr/>
        </p:nvSpPr>
        <p:spPr>
          <a:xfrm>
            <a:off x="1295469" y="1628775"/>
            <a:ext cx="720000" cy="720000"/>
          </a:xfrm>
          <a:prstGeom prst="rect">
            <a:avLst/>
          </a:prstGeom>
          <a:solidFill>
            <a:srgbClr val="6721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C#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458FD190-EDA9-4AE1-AAED-7D47B645B2DD}"/>
              </a:ext>
            </a:extLst>
          </p:cNvPr>
          <p:cNvSpPr/>
          <p:nvPr/>
        </p:nvSpPr>
        <p:spPr>
          <a:xfrm>
            <a:off x="1304572" y="4075110"/>
            <a:ext cx="720000" cy="720000"/>
          </a:xfrm>
          <a:prstGeom prst="rect">
            <a:avLst/>
          </a:prstGeom>
          <a:solidFill>
            <a:srgbClr val="F9DD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16558802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20D7CD-D598-4FA5-9F68-4431B23E6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69" y="549276"/>
            <a:ext cx="9601067" cy="792163"/>
          </a:xfrm>
        </p:spPr>
        <p:txBody>
          <a:bodyPr/>
          <a:lstStyle/>
          <a:p>
            <a:r>
              <a:rPr lang="en-US" dirty="0" err="1"/>
              <a:t>HotKeys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60F325-75BD-40ED-A6ED-FB598731BD2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495550" y="1628775"/>
            <a:ext cx="8386396" cy="720000"/>
          </a:xfrm>
        </p:spPr>
        <p:txBody>
          <a:bodyPr>
            <a:noAutofit/>
          </a:bodyPr>
          <a:lstStyle/>
          <a:p>
            <a:r>
              <a:rPr lang="en-US" dirty="0" err="1"/>
              <a:t>Ctrl+T+R</a:t>
            </a:r>
            <a:r>
              <a:rPr lang="en-US" dirty="0"/>
              <a:t> </a:t>
            </a:r>
            <a:r>
              <a:rPr lang="ru-RU" dirty="0"/>
              <a:t>или</a:t>
            </a:r>
            <a:r>
              <a:rPr lang="en-US" dirty="0"/>
              <a:t> </a:t>
            </a:r>
            <a:r>
              <a:rPr lang="en-US" dirty="0" err="1"/>
              <a:t>Ctrl+U+R</a:t>
            </a:r>
            <a:r>
              <a:rPr lang="en-US" dirty="0"/>
              <a:t> — Run tests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6A165E7-CD6C-4327-ACCE-53582E7EB2A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495550" y="4075110"/>
            <a:ext cx="8386396" cy="720000"/>
          </a:xfrm>
        </p:spPr>
        <p:txBody>
          <a:bodyPr>
            <a:noAutofit/>
          </a:bodyPr>
          <a:lstStyle/>
          <a:p>
            <a:r>
              <a:rPr lang="en-US" dirty="0" err="1"/>
              <a:t>Alt+Shift+R</a:t>
            </a:r>
            <a:r>
              <a:rPr lang="en-US" dirty="0"/>
              <a:t> — Rerun tests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D1106EBA-FE54-4ADA-8E3C-DE2065623A3B}"/>
              </a:ext>
            </a:extLst>
          </p:cNvPr>
          <p:cNvSpPr/>
          <p:nvPr/>
        </p:nvSpPr>
        <p:spPr>
          <a:xfrm>
            <a:off x="1295469" y="1628775"/>
            <a:ext cx="720000" cy="720000"/>
          </a:xfrm>
          <a:prstGeom prst="rect">
            <a:avLst/>
          </a:prstGeom>
          <a:solidFill>
            <a:srgbClr val="6721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C#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3A65CA4-85C6-42CC-88F6-D53FB2B42730}"/>
              </a:ext>
            </a:extLst>
          </p:cNvPr>
          <p:cNvSpPr/>
          <p:nvPr/>
        </p:nvSpPr>
        <p:spPr>
          <a:xfrm>
            <a:off x="1304572" y="4075110"/>
            <a:ext cx="720000" cy="720000"/>
          </a:xfrm>
          <a:prstGeom prst="rect">
            <a:avLst/>
          </a:prstGeom>
          <a:solidFill>
            <a:srgbClr val="F9DD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3381763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challenge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95" t="2751" r="14764" b="12202"/>
          <a:stretch/>
        </p:blipFill>
        <p:spPr>
          <a:xfrm>
            <a:off x="4661171" y="549275"/>
            <a:ext cx="2879725" cy="287972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448888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 class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7F"/>
                </a:solidFill>
                <a:latin typeface="Consolas" panose="020B0609020204030204" pitchFamily="49" charset="0"/>
              </a:rPr>
              <a:t>Superman_Should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latin typeface="Consolas" panose="020B0609020204030204" pitchFamily="49" charset="0"/>
              </a:rPr>
              <a:t>	[</a:t>
            </a:r>
            <a:r>
              <a:rPr lang="en-US" dirty="0">
                <a:solidFill>
                  <a:srgbClr val="00007F"/>
                </a:solidFill>
                <a:latin typeface="Consolas" panose="020B0609020204030204" pitchFamily="49" charset="0"/>
              </a:rPr>
              <a:t>Test</a:t>
            </a:r>
            <a:r>
              <a:rPr lang="en-US" dirty="0">
                <a:latin typeface="Consolas" panose="020B0609020204030204" pitchFamily="49" charset="0"/>
              </a:rPr>
              <a:t>]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SaveKittenFromTree</a:t>
            </a:r>
            <a:r>
              <a:rPr lang="en-US" dirty="0">
                <a:latin typeface="Consolas" panose="020B0609020204030204" pitchFamily="49" charset="0"/>
              </a:rPr>
              <a:t>(){</a:t>
            </a:r>
          </a:p>
          <a:p>
            <a:r>
              <a:rPr lang="en-US" dirty="0">
                <a:latin typeface="Consolas" panose="020B0609020204030204" pitchFamily="49" charset="0"/>
              </a:rPr>
              <a:t>		…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		</a:t>
            </a:r>
            <a:r>
              <a:rPr lang="en-US" dirty="0" err="1">
                <a:latin typeface="Consolas" panose="020B0609020204030204" pitchFamily="49" charset="0"/>
              </a:rPr>
              <a:t>superman.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Act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rgbClr val="00007F"/>
                </a:solidFill>
                <a:latin typeface="Consolas" panose="020B0609020204030204" pitchFamily="49" charset="0"/>
              </a:rPr>
              <a:t>Assert</a:t>
            </a:r>
            <a:r>
              <a:rPr lang="en-US" dirty="0" err="1"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IsTrue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kitten.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IsSaved</a:t>
            </a:r>
            <a:r>
              <a:rPr lang="en-US" dirty="0">
                <a:latin typeface="Consolas" panose="020B0609020204030204" pitchFamily="49" charset="0"/>
              </a:rPr>
              <a:t>());</a:t>
            </a:r>
          </a:p>
          <a:p>
            <a:r>
              <a:rPr lang="en-US" dirty="0">
                <a:latin typeface="Consolas" panose="020B0609020204030204" pitchFamily="49" charset="0"/>
              </a:rPr>
              <a:t>	}</a:t>
            </a:r>
          </a:p>
          <a:p>
            <a:r>
              <a:rPr lang="en-US" dirty="0">
                <a:latin typeface="Consolas" panose="020B0609020204030204" pitchFamily="49" charset="0"/>
              </a:rPr>
              <a:t>	[</a:t>
            </a:r>
            <a:r>
              <a:rPr lang="en-US" dirty="0">
                <a:solidFill>
                  <a:srgbClr val="00007F"/>
                </a:solidFill>
                <a:latin typeface="Consolas" panose="020B0609020204030204" pitchFamily="49" charset="0"/>
              </a:rPr>
              <a:t>Test</a:t>
            </a:r>
            <a:r>
              <a:rPr lang="en-US" dirty="0">
                <a:latin typeface="Consolas" panose="020B0609020204030204" pitchFamily="49" charset="0"/>
              </a:rPr>
              <a:t>]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WearRedBlueSuit_WhenAtWork</a:t>
            </a:r>
            <a:r>
              <a:rPr lang="en-US" dirty="0">
                <a:latin typeface="Consolas" panose="020B0609020204030204" pitchFamily="49" charset="0"/>
              </a:rPr>
              <a:t>(){</a:t>
            </a:r>
          </a:p>
          <a:p>
            <a:r>
              <a:rPr lang="en-US" dirty="0">
                <a:latin typeface="Consolas" panose="020B0609020204030204" pitchFamily="49" charset="0"/>
              </a:rPr>
              <a:t>		…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	}</a:t>
            </a:r>
          </a:p>
          <a:p>
            <a:r>
              <a:rPr lang="en-US" dirty="0">
                <a:latin typeface="Consolas" panose="020B0609020204030204" pitchFamily="49" charset="0"/>
              </a:rPr>
              <a:t>	…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Тесты как спецификация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0A643F2-CE73-465C-8A30-4C064323F5A0}"/>
              </a:ext>
            </a:extLst>
          </p:cNvPr>
          <p:cNvSpPr/>
          <p:nvPr/>
        </p:nvSpPr>
        <p:spPr>
          <a:xfrm>
            <a:off x="9816533" y="5229220"/>
            <a:ext cx="1080000" cy="1079505"/>
          </a:xfrm>
          <a:prstGeom prst="rect">
            <a:avLst/>
          </a:prstGeom>
          <a:solidFill>
            <a:srgbClr val="6721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C#</a:t>
            </a:r>
          </a:p>
        </p:txBody>
      </p:sp>
    </p:spTree>
    <p:extLst>
      <p:ext uri="{BB962C8B-B14F-4D97-AF65-F5344CB8AC3E}">
        <p14:creationId xmlns:p14="http://schemas.microsoft.com/office/powerpoint/2010/main" val="3431255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3"/>
          </p:nvPr>
        </p:nvSpPr>
        <p:spPr>
          <a:xfrm>
            <a:off x="1295400" y="1628775"/>
            <a:ext cx="9601200" cy="4679950"/>
          </a:xfrm>
        </p:spPr>
        <p:txBody>
          <a:bodyPr/>
          <a:lstStyle/>
          <a:p>
            <a:r>
              <a:rPr lang="ru-RU" dirty="0"/>
              <a:t>В проекте </a:t>
            </a:r>
            <a:r>
              <a:rPr lang="en-US" dirty="0">
                <a:solidFill>
                  <a:schemeClr val="accent1"/>
                </a:solidFill>
              </a:rPr>
              <a:t>Challenge</a:t>
            </a:r>
            <a:r>
              <a:rPr lang="en-US" dirty="0"/>
              <a:t> </a:t>
            </a:r>
            <a:r>
              <a:rPr lang="ru-RU" dirty="0"/>
              <a:t>в файле </a:t>
            </a:r>
            <a:r>
              <a:rPr lang="en-US" dirty="0" err="1">
                <a:solidFill>
                  <a:schemeClr val="accent1"/>
                </a:solidFill>
              </a:rPr>
              <a:t>WordsStatistics_Tests</a:t>
            </a:r>
            <a:r>
              <a:rPr lang="ru-RU" dirty="0"/>
              <a:t> напишите тесты:</a:t>
            </a:r>
          </a:p>
          <a:p>
            <a:pPr marL="971515" lvl="1" indent="-514350">
              <a:buFont typeface="+mj-lt"/>
              <a:buAutoNum type="arabicPeriod"/>
            </a:pPr>
            <a:r>
              <a:rPr lang="en-US" dirty="0" err="1"/>
              <a:t>WordsStatistics</a:t>
            </a:r>
            <a:r>
              <a:rPr lang="ru-RU" dirty="0"/>
              <a:t> — должен проходить все тесты.</a:t>
            </a:r>
          </a:p>
          <a:p>
            <a:pPr marL="971515" lvl="1" indent="-514350">
              <a:buFont typeface="+mj-lt"/>
              <a:buAutoNum type="arabicPeriod"/>
            </a:pPr>
            <a:r>
              <a:rPr lang="en-US" dirty="0" err="1"/>
              <a:t>WordStatisticsXXX</a:t>
            </a:r>
            <a:r>
              <a:rPr lang="en-US" dirty="0"/>
              <a:t> — </a:t>
            </a:r>
            <a:r>
              <a:rPr lang="ru-RU" dirty="0"/>
              <a:t>некорректные реализации. Должны падать хотя бы на одном тесте.</a:t>
            </a:r>
          </a:p>
          <a:p>
            <a:r>
              <a:rPr lang="ru-RU" dirty="0"/>
              <a:t>Запускайте по </a:t>
            </a:r>
            <a:r>
              <a:rPr lang="en-US" dirty="0">
                <a:solidFill>
                  <a:schemeClr val="accent1"/>
                </a:solidFill>
              </a:rPr>
              <a:t>Ctrl+F5</a:t>
            </a:r>
            <a:r>
              <a:rPr lang="ru-RU" dirty="0"/>
              <a:t>.</a:t>
            </a:r>
          </a:p>
          <a:p>
            <a:r>
              <a:rPr lang="ru-RU" dirty="0"/>
              <a:t>Не открывайте файл </a:t>
            </a:r>
            <a:r>
              <a:rPr lang="en-US" b="1" dirty="0" err="1">
                <a:solidFill>
                  <a:schemeClr val="accent1"/>
                </a:solidFill>
              </a:rPr>
              <a:t>DoNotOpen</a:t>
            </a:r>
            <a:r>
              <a:rPr lang="ru-RU" dirty="0"/>
              <a:t>!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cHALLENGE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28303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3"/>
          </p:nvPr>
        </p:nvSpPr>
        <p:spPr>
          <a:xfrm>
            <a:off x="1295400" y="1628775"/>
            <a:ext cx="9601200" cy="4679950"/>
          </a:xfrm>
        </p:spPr>
        <p:txBody>
          <a:bodyPr anchor="ctr">
            <a:normAutofit/>
          </a:bodyPr>
          <a:lstStyle/>
          <a:p>
            <a:pPr algn="ctr"/>
            <a:r>
              <a:rPr lang="ru-RU" sz="4000" dirty="0"/>
              <a:t>Открываем </a:t>
            </a:r>
            <a:r>
              <a:rPr lang="en-US" sz="4000" dirty="0" err="1">
                <a:solidFill>
                  <a:schemeClr val="accent1"/>
                </a:solidFill>
              </a:rPr>
              <a:t>DoNotOpen</a:t>
            </a:r>
            <a:r>
              <a:rPr lang="en-US" sz="4000" dirty="0"/>
              <a:t>!</a:t>
            </a:r>
            <a:endParaRPr lang="ru-RU" sz="40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cHALLENGE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56454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3"/>
          </p:nvPr>
        </p:nvSpPr>
        <p:spPr>
          <a:xfrm>
            <a:off x="1295400" y="1628775"/>
            <a:ext cx="9601200" cy="4679950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Тесты по спецификации — это просто</a:t>
            </a:r>
            <a:endParaRPr lang="en-US" dirty="0"/>
          </a:p>
          <a:p>
            <a:r>
              <a:rPr lang="ru-RU" dirty="0"/>
              <a:t>Про взаимодействие разных пунктов спецификации подумать трудно (</a:t>
            </a:r>
            <a:r>
              <a:rPr lang="en-US" dirty="0"/>
              <a:t>E3</a:t>
            </a:r>
            <a:r>
              <a:rPr lang="ru-RU" dirty="0"/>
              <a:t>)</a:t>
            </a:r>
          </a:p>
          <a:p>
            <a:r>
              <a:rPr lang="ru-RU" dirty="0"/>
              <a:t>Про тесты на производительность вспомнить труднее</a:t>
            </a:r>
            <a:r>
              <a:rPr lang="en-US" dirty="0"/>
              <a:t> </a:t>
            </a:r>
            <a:r>
              <a:rPr lang="ru-RU" dirty="0"/>
              <a:t>(9</a:t>
            </a:r>
            <a:r>
              <a:rPr lang="en-US" dirty="0"/>
              <a:t>9</a:t>
            </a:r>
            <a:r>
              <a:rPr lang="ru-RU" dirty="0"/>
              <a:t>8, 9</a:t>
            </a:r>
            <a:r>
              <a:rPr lang="en-US" dirty="0"/>
              <a:t>9</a:t>
            </a:r>
            <a:r>
              <a:rPr lang="ru-RU" dirty="0"/>
              <a:t>9)</a:t>
            </a:r>
          </a:p>
          <a:p>
            <a:r>
              <a:rPr lang="ru-RU" dirty="0"/>
              <a:t>Тесты не заменяют </a:t>
            </a:r>
            <a:r>
              <a:rPr lang="en-US" dirty="0"/>
              <a:t>Code Review</a:t>
            </a:r>
            <a:r>
              <a:rPr lang="ru-RU" dirty="0"/>
              <a:t> (</a:t>
            </a:r>
            <a:r>
              <a:rPr lang="en-US" dirty="0"/>
              <a:t>STA)</a:t>
            </a:r>
          </a:p>
          <a:p>
            <a:r>
              <a:rPr lang="en-US" dirty="0"/>
              <a:t>Code Review</a:t>
            </a:r>
            <a:r>
              <a:rPr lang="ru-RU" dirty="0"/>
              <a:t> не заменяет тесты</a:t>
            </a:r>
            <a:r>
              <a:rPr lang="en-US" dirty="0"/>
              <a:t> (CR)</a:t>
            </a:r>
            <a:endParaRPr lang="ru-RU" dirty="0"/>
          </a:p>
          <a:p>
            <a:r>
              <a:rPr lang="ru-RU" dirty="0"/>
              <a:t>Большие цифры в </a:t>
            </a:r>
            <a:r>
              <a:rPr lang="ru-RU" dirty="0" err="1"/>
              <a:t>лидерборде</a:t>
            </a:r>
            <a:r>
              <a:rPr lang="ru-RU" dirty="0"/>
              <a:t> — плохо (</a:t>
            </a:r>
            <a:r>
              <a:rPr lang="en-US" dirty="0" err="1"/>
              <a:t>Overspecification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Разбор</a:t>
            </a:r>
            <a:r>
              <a:rPr lang="en-US" dirty="0"/>
              <a:t> CHALLENGE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9948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4E05C4A9-0667-45B8-AC59-85FD9C81BD2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ru-RU" sz="2800" dirty="0"/>
              <a:t>Заполни форму обратной связи по ссылке</a:t>
            </a:r>
          </a:p>
          <a:p>
            <a:pPr marL="0" indent="0" algn="ctr">
              <a:buNone/>
            </a:pPr>
            <a:r>
              <a:rPr lang="en-US" sz="2800" dirty="0">
                <a:hlinkClick r:id="rId2"/>
              </a:rPr>
              <a:t>http://bit.ly/kontur-courses-feedback</a:t>
            </a:r>
            <a:endParaRPr lang="ru-RU" sz="2800" dirty="0"/>
          </a:p>
          <a:p>
            <a:pPr marL="0" indent="0" algn="ctr">
              <a:buNone/>
            </a:pPr>
            <a:r>
              <a:rPr lang="ru-RU" sz="2800" dirty="0"/>
              <a:t>или</a:t>
            </a:r>
            <a:endParaRPr lang="en-US" sz="2800" dirty="0"/>
          </a:p>
          <a:p>
            <a:pPr marL="0" indent="0" algn="ctr">
              <a:buNone/>
            </a:pPr>
            <a:r>
              <a:rPr lang="ru-RU" sz="2800" dirty="0"/>
              <a:t>по ярлыку </a:t>
            </a:r>
            <a:r>
              <a:rPr lang="en-US" sz="2800" i="1" dirty="0">
                <a:solidFill>
                  <a:schemeClr val="accent1"/>
                </a:solidFill>
              </a:rPr>
              <a:t>feedback</a:t>
            </a:r>
            <a:r>
              <a:rPr lang="en-US" sz="2800" dirty="0"/>
              <a:t> </a:t>
            </a:r>
            <a:r>
              <a:rPr lang="ru-RU" sz="2800" dirty="0"/>
              <a:t>в корне репозитория</a:t>
            </a: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B72F5E6-5086-4A59-ADDF-28C342BF7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Обратная связь</a:t>
            </a:r>
          </a:p>
        </p:txBody>
      </p:sp>
      <p:pic>
        <p:nvPicPr>
          <p:cNvPr id="5" name="Рисунок 4" descr="Речь">
            <a:extLst>
              <a:ext uri="{FF2B5EF4-FFF2-40B4-BE49-F238E27FC236}">
                <a16:creationId xmlns:a16="http://schemas.microsoft.com/office/drawing/2014/main" id="{4CD964C9-55F6-450A-94E0-4A3D7D08BC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183290" y="1622285"/>
            <a:ext cx="1825352" cy="1825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517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287BF579-0B7E-4D1B-A733-582ECEA35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Тесты как спецификация</a:t>
            </a:r>
            <a:endParaRPr lang="en-US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071AA8D-A88C-4DEC-B861-BD8267C59369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1295400" y="1628800"/>
            <a:ext cx="9601136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suite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"Superman should"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() =&gt; 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400" dirty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"save kitten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tree"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() =&gt; 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...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superman.act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assert.isTrue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kitten.isSaved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400" dirty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"wear red blue suit when at work"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() =&gt; 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...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D4B9A7FA-1F1B-423D-81C7-B548A1FD443F}"/>
              </a:ext>
            </a:extLst>
          </p:cNvPr>
          <p:cNvSpPr/>
          <p:nvPr/>
        </p:nvSpPr>
        <p:spPr>
          <a:xfrm>
            <a:off x="9816600" y="5229225"/>
            <a:ext cx="1080000" cy="1079505"/>
          </a:xfrm>
          <a:prstGeom prst="rect">
            <a:avLst/>
          </a:prstGeom>
          <a:solidFill>
            <a:srgbClr val="F9DD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1531452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295400" y="1628780"/>
            <a:ext cx="9601133" cy="3600446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accent1"/>
                </a:solidFill>
              </a:rPr>
              <a:t>A</a:t>
            </a:r>
            <a:r>
              <a:rPr lang="en-US" sz="4400" dirty="0"/>
              <a:t>rrange</a:t>
            </a:r>
          </a:p>
          <a:p>
            <a:r>
              <a:rPr lang="en-US" sz="4400" dirty="0">
                <a:solidFill>
                  <a:schemeClr val="accent1"/>
                </a:solidFill>
              </a:rPr>
              <a:t>A</a:t>
            </a:r>
            <a:r>
              <a:rPr lang="en-US" sz="4400" dirty="0"/>
              <a:t>ct</a:t>
            </a:r>
          </a:p>
          <a:p>
            <a:r>
              <a:rPr lang="en-US" sz="4400" dirty="0">
                <a:solidFill>
                  <a:schemeClr val="accent1"/>
                </a:solidFill>
              </a:rPr>
              <a:t>A</a:t>
            </a:r>
            <a:r>
              <a:rPr lang="en-US" sz="4400" dirty="0"/>
              <a:t>ssert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Правильная структура теста</a:t>
            </a:r>
          </a:p>
        </p:txBody>
      </p:sp>
      <p:grpSp>
        <p:nvGrpSpPr>
          <p:cNvPr id="4" name="Группа 3"/>
          <p:cNvGrpSpPr/>
          <p:nvPr/>
        </p:nvGrpSpPr>
        <p:grpSpPr>
          <a:xfrm>
            <a:off x="1295400" y="5516883"/>
            <a:ext cx="5999850" cy="791842"/>
            <a:chOff x="6243139" y="2461370"/>
            <a:chExt cx="5999850" cy="791842"/>
          </a:xfrm>
        </p:grpSpPr>
        <p:sp>
          <p:nvSpPr>
            <p:cNvPr id="5" name="TextBox 4"/>
            <p:cNvSpPr txBox="1"/>
            <p:nvPr/>
          </p:nvSpPr>
          <p:spPr>
            <a:xfrm>
              <a:off x="6891139" y="2595681"/>
              <a:ext cx="53518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accent1"/>
                  </a:solidFill>
                  <a:latin typeface="+mj-lt"/>
                </a:rPr>
                <a:t>SAMPLES / AAA / ZIP_SHOULD.CS</a:t>
              </a:r>
            </a:p>
          </p:txBody>
        </p:sp>
        <p:pic>
          <p:nvPicPr>
            <p:cNvPr id="6" name="Picture 22" descr="C:\Users\sapogoff\Documents\sapogoff_work\SKB Kontur\01_presentation_templates\03_final\wmf_icons\документ.wmf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3139" y="2461370"/>
              <a:ext cx="648000" cy="7918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3920" y="1606796"/>
            <a:ext cx="904691" cy="1171575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233" y="2342056"/>
            <a:ext cx="1886047" cy="1905098"/>
          </a:xfrm>
          <a:prstGeom prst="rect">
            <a:avLst/>
          </a:prstGeom>
        </p:spPr>
      </p:pic>
      <p:grpSp>
        <p:nvGrpSpPr>
          <p:cNvPr id="15" name="Группа 14"/>
          <p:cNvGrpSpPr/>
          <p:nvPr/>
        </p:nvGrpSpPr>
        <p:grpSpPr>
          <a:xfrm>
            <a:off x="4433205" y="1683940"/>
            <a:ext cx="2388654" cy="3905300"/>
            <a:chOff x="6095966" y="1628775"/>
            <a:chExt cx="2388654" cy="3905300"/>
          </a:xfrm>
        </p:grpSpPr>
        <p:pic>
          <p:nvPicPr>
            <p:cNvPr id="7" name="Рисунок 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966" y="1628775"/>
              <a:ext cx="2260715" cy="2520305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7176120" y="4149080"/>
              <a:ext cx="1308500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accent1"/>
                  </a:solidFill>
                </a:rPr>
                <a:t>S</a:t>
              </a:r>
              <a:r>
                <a:rPr lang="en-US" sz="2800" dirty="0"/>
                <a:t>ystem</a:t>
              </a:r>
            </a:p>
            <a:p>
              <a:r>
                <a:rPr lang="en-US" sz="2800" dirty="0">
                  <a:solidFill>
                    <a:schemeClr val="accent1"/>
                  </a:solidFill>
                </a:rPr>
                <a:t>U</a:t>
              </a:r>
              <a:r>
                <a:rPr lang="en-US" sz="2800" dirty="0"/>
                <a:t>nder</a:t>
              </a:r>
              <a:br>
                <a:rPr lang="en-US" sz="2800" dirty="0"/>
              </a:br>
              <a:r>
                <a:rPr lang="en-US" sz="2800" dirty="0">
                  <a:solidFill>
                    <a:schemeClr val="accent1"/>
                  </a:solidFill>
                </a:rPr>
                <a:t>T</a:t>
              </a:r>
              <a:r>
                <a:rPr lang="en-US" sz="2800" dirty="0"/>
                <a:t>est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515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/>
              <a:t>Что должно быть в имени</a:t>
            </a:r>
            <a:r>
              <a:rPr lang="en-US" dirty="0"/>
              <a:t> </a:t>
            </a:r>
            <a:r>
              <a:rPr lang="ru-RU" dirty="0"/>
              <a:t>теста?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Conditions: preconditions, input, state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System Under Test: class name, method name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Expected </a:t>
            </a:r>
            <a:r>
              <a:rPr lang="en-US" dirty="0" err="1"/>
              <a:t>behaviour</a:t>
            </a:r>
            <a:r>
              <a:rPr lang="en-US" dirty="0"/>
              <a:t> / Requirement to check</a:t>
            </a:r>
          </a:p>
          <a:p>
            <a:endParaRPr lang="en-US" dirty="0"/>
          </a:p>
          <a:p>
            <a:r>
              <a:rPr lang="en-US" sz="2800" dirty="0">
                <a:hlinkClick r:id="rId3"/>
              </a:rPr>
              <a:t>https://dzone.com/articles/7-popular-unit-test-naming</a:t>
            </a:r>
            <a:endParaRPr lang="en-US" sz="28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Имя теста как спецификация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1062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/>
              <a:t>ParserTests.TestParse</a:t>
            </a:r>
            <a:r>
              <a:rPr lang="en-US" dirty="0">
                <a:solidFill>
                  <a:schemeClr val="accent1"/>
                </a:solidFill>
              </a:rPr>
              <a:t>?</a:t>
            </a:r>
          </a:p>
          <a:p>
            <a:r>
              <a:rPr lang="en-US" dirty="0" err="1"/>
              <a:t>ParserTests.Parse_Fails</a:t>
            </a:r>
            <a:r>
              <a:rPr lang="en-US" dirty="0">
                <a:solidFill>
                  <a:schemeClr val="accent1"/>
                </a:solidFill>
              </a:rPr>
              <a:t>?</a:t>
            </a:r>
            <a:endParaRPr lang="ru-RU" dirty="0"/>
          </a:p>
          <a:p>
            <a:r>
              <a:rPr lang="en-US" dirty="0" err="1"/>
              <a:t>ParserTests.Parse_BigNumbers</a:t>
            </a:r>
            <a:r>
              <a:rPr lang="en-US" dirty="0">
                <a:solidFill>
                  <a:schemeClr val="accent1"/>
                </a:solidFill>
              </a:rPr>
              <a:t>?</a:t>
            </a:r>
            <a:endParaRPr lang="ru-RU" dirty="0"/>
          </a:p>
          <a:p>
            <a:r>
              <a:rPr lang="en-US" dirty="0" err="1"/>
              <a:t>ParserTests.Parse_NumbersGreaterThanMaxInt</a:t>
            </a:r>
            <a:r>
              <a:rPr lang="en-US" dirty="0">
                <a:solidFill>
                  <a:schemeClr val="accent1"/>
                </a:solidFill>
              </a:rPr>
              <a:t>?</a:t>
            </a:r>
            <a:endParaRPr lang="en-US" dirty="0"/>
          </a:p>
          <a:p>
            <a:r>
              <a:rPr lang="en-US" dirty="0" err="1"/>
              <a:t>ParserTests.Fail_OnNegativeNumbers</a:t>
            </a:r>
            <a:r>
              <a:rPr lang="en-US" dirty="0">
                <a:solidFill>
                  <a:schemeClr val="accent1"/>
                </a:solidFill>
              </a:rPr>
              <a:t>?</a:t>
            </a:r>
            <a:endParaRPr lang="ru-RU" dirty="0"/>
          </a:p>
          <a:p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Имя теста как спецификация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8930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IsAdult_AgeLessThan18_False</a:t>
            </a:r>
            <a:endParaRPr lang="ru-RU" sz="2400" dirty="0"/>
          </a:p>
          <a:p>
            <a:endParaRPr lang="en-US" sz="2400" dirty="0"/>
          </a:p>
          <a:p>
            <a:r>
              <a:rPr lang="en-US" sz="2400" dirty="0" err="1"/>
              <a:t>ParseInt_Should.Fail_OnNonNumber</a:t>
            </a:r>
            <a:endParaRPr lang="ru-RU" sz="2400" dirty="0"/>
          </a:p>
          <a:p>
            <a:endParaRPr lang="en-US" sz="2400" dirty="0"/>
          </a:p>
          <a:p>
            <a:r>
              <a:rPr lang="en-US" sz="2400" dirty="0" err="1"/>
              <a:t>Stack_Should.BeEmpty_AfterCreation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 err="1"/>
              <a:t>When_MandatoryFieldsAreMissing_Expect_StudentAdmissionToFail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Имя теста как спецификация</a:t>
            </a:r>
          </a:p>
        </p:txBody>
      </p:sp>
    </p:spTree>
    <p:extLst>
      <p:ext uri="{BB962C8B-B14F-4D97-AF65-F5344CB8AC3E}">
        <p14:creationId xmlns:p14="http://schemas.microsoft.com/office/powerpoint/2010/main" val="3909003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AE6011FD-8E15-4720-9EEA-75686F00626C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1295400" y="1690363"/>
            <a:ext cx="9601200" cy="44012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describe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"Superman"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() =&gt; 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"should save kitten from tree"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() =&gt; 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...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superman.act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assert.isTrue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kitten.isSaved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"when at work"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() =&gt; 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"wears red blue suit"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() =&gt; 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...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287BF579-0B7E-4D1B-A733-582ECEA35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Behaviour</a:t>
            </a:r>
            <a:r>
              <a:rPr lang="en-US" dirty="0"/>
              <a:t> Driven Development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D4B9A7FA-1F1B-423D-81C7-B548A1FD443F}"/>
              </a:ext>
            </a:extLst>
          </p:cNvPr>
          <p:cNvSpPr/>
          <p:nvPr/>
        </p:nvSpPr>
        <p:spPr>
          <a:xfrm>
            <a:off x="9816600" y="5229225"/>
            <a:ext cx="1080000" cy="1079505"/>
          </a:xfrm>
          <a:prstGeom prst="rect">
            <a:avLst/>
          </a:prstGeom>
          <a:solidFill>
            <a:srgbClr val="F9DD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4290585945"/>
      </p:ext>
    </p:extLst>
  </p:cSld>
  <p:clrMapOvr>
    <a:masterClrMapping/>
  </p:clrMapOvr>
</p:sld>
</file>

<file path=ppt/theme/theme1.xml><?xml version="1.0" encoding="utf-8"?>
<a:theme xmlns:a="http://schemas.openxmlformats.org/drawingml/2006/main" name="Макеты слайдов с основной цветовой темой">
  <a:themeElements>
    <a:clrScheme name="Контур.Продукты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D94440"/>
      </a:accent1>
      <a:accent2>
        <a:srgbClr val="51926C"/>
      </a:accent2>
      <a:accent3>
        <a:srgbClr val="1E78BE"/>
      </a:accent3>
      <a:accent4>
        <a:srgbClr val="A23A99"/>
      </a:accent4>
      <a:accent5>
        <a:srgbClr val="00AA90"/>
      </a:accent5>
      <a:accent6>
        <a:srgbClr val="FF5500"/>
      </a:accent6>
      <a:hlink>
        <a:srgbClr val="0070C0"/>
      </a:hlink>
      <a:folHlink>
        <a:srgbClr val="800080"/>
      </a:folHlink>
    </a:clrScheme>
    <a:fontScheme name="Презентация.Контур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 Контур" id="{4067044D-D054-491A-90D6-90A5D5C1CB05}" vid="{68FB259E-9B00-42DE-997A-2C43CE1FA053}"/>
    </a:ext>
  </a:extLst>
</a:theme>
</file>

<file path=ppt/theme/theme2.xml><?xml version="1.0" encoding="utf-8"?>
<a:theme xmlns:a="http://schemas.openxmlformats.org/drawingml/2006/main" name="Макеты слайдов для демонстрации кода">
  <a:themeElements>
    <a:clrScheme name="Контур.Код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D94440"/>
      </a:accent1>
      <a:accent2>
        <a:srgbClr val="008000"/>
      </a:accent2>
      <a:accent3>
        <a:srgbClr val="0000FF"/>
      </a:accent3>
      <a:accent4>
        <a:srgbClr val="800080"/>
      </a:accent4>
      <a:accent5>
        <a:srgbClr val="2B91AF"/>
      </a:accent5>
      <a:accent6>
        <a:srgbClr val="A31515"/>
      </a:accent6>
      <a:hlink>
        <a:srgbClr val="0070C0"/>
      </a:hlink>
      <a:folHlink>
        <a:srgbClr val="800080"/>
      </a:folHlink>
    </a:clrScheme>
    <a:fontScheme name="Segoe and Consolas">
      <a:majorFont>
        <a:latin typeface="Segoe UI Light"/>
        <a:ea typeface=""/>
        <a:cs typeface=""/>
      </a:majorFont>
      <a:minorFont>
        <a:latin typeface="Consola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 Контур" id="{4067044D-D054-491A-90D6-90A5D5C1CB05}" vid="{68FB259E-9B00-42DE-997A-2C43CE1FA053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Контур</Template>
  <TotalTime>14143</TotalTime>
  <Words>2278</Words>
  <Application>Microsoft Office PowerPoint</Application>
  <PresentationFormat>Широкоэкранный</PresentationFormat>
  <Paragraphs>341</Paragraphs>
  <Slides>33</Slides>
  <Notes>20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33</vt:i4>
      </vt:variant>
    </vt:vector>
  </HeadingPairs>
  <TitlesOfParts>
    <vt:vector size="41" baseType="lpstr">
      <vt:lpstr>Arial</vt:lpstr>
      <vt:lpstr>Calibri</vt:lpstr>
      <vt:lpstr>Consolas</vt:lpstr>
      <vt:lpstr>Courier New</vt:lpstr>
      <vt:lpstr>Segoe UI</vt:lpstr>
      <vt:lpstr>Segoe UI Light</vt:lpstr>
      <vt:lpstr>Макеты слайдов с основной цветовой темой</vt:lpstr>
      <vt:lpstr>Макеты слайдов для демонстрации кода</vt:lpstr>
      <vt:lpstr>ТЕСТИРОВАНИЕ</vt:lpstr>
      <vt:lpstr>Доверие тестам</vt:lpstr>
      <vt:lpstr>Тесты как спецификация</vt:lpstr>
      <vt:lpstr>Тесты как спецификация</vt:lpstr>
      <vt:lpstr>Правильная структура теста</vt:lpstr>
      <vt:lpstr>Имя теста как спецификация</vt:lpstr>
      <vt:lpstr>Имя теста как спецификация</vt:lpstr>
      <vt:lpstr>Имя теста как спецификация</vt:lpstr>
      <vt:lpstr>Behaviour Driven Development</vt:lpstr>
      <vt:lpstr>Имя теста как спецификация</vt:lpstr>
      <vt:lpstr>Пример спецификации тестами</vt:lpstr>
      <vt:lpstr>Антипаттерны</vt:lpstr>
      <vt:lpstr>пишем тесты легко</vt:lpstr>
      <vt:lpstr>Борьба с дублированием</vt:lpstr>
      <vt:lpstr>Сборка и разборка окружения</vt:lpstr>
      <vt:lpstr>SetUp &amp; TearDown</vt:lpstr>
      <vt:lpstr>Before &amp; After</vt:lpstr>
      <vt:lpstr>Object Mother &amp; Test Data Builder</vt:lpstr>
      <vt:lpstr>Parametrized tests</vt:lpstr>
      <vt:lpstr>Дополнительные трюки</vt:lpstr>
      <vt:lpstr>Should вместо Assert</vt:lpstr>
      <vt:lpstr>Should</vt:lpstr>
      <vt:lpstr>ShoulD и Expect</vt:lpstr>
      <vt:lpstr>Ожидание исключения</vt:lpstr>
      <vt:lpstr>Ограничение по времени</vt:lpstr>
      <vt:lpstr>Выбор тестов для прогона</vt:lpstr>
      <vt:lpstr>Live Templates</vt:lpstr>
      <vt:lpstr>HotKeys</vt:lpstr>
      <vt:lpstr>challenge</vt:lpstr>
      <vt:lpstr>cHALLENGE</vt:lpstr>
      <vt:lpstr>cHALLENGE</vt:lpstr>
      <vt:lpstr>Разбор CHALLENGE</vt:lpstr>
      <vt:lpstr>Обратная связь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Тестирование</dc:title>
  <dc:creator>xoposhiy</dc:creator>
  <cp:lastModifiedBy>Сокерин Тимофей Александрович</cp:lastModifiedBy>
  <cp:revision>312</cp:revision>
  <dcterms:created xsi:type="dcterms:W3CDTF">2013-06-28T10:07:11Z</dcterms:created>
  <dcterms:modified xsi:type="dcterms:W3CDTF">2020-05-14T11:46:41Z</dcterms:modified>
</cp:coreProperties>
</file>