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 removePersonalInfoOnSave="1">
  <p:sldMasterIdLst>
    <p:sldMasterId id="2147483648" r:id="rId1"/>
  </p:sldMasterIdLst>
  <p:notesMasterIdLst>
    <p:notesMasterId r:id="rId6"/>
  </p:notesMasterIdLst>
  <p:sldIdLst>
    <p:sldId id="290" r:id="rId3"/>
    <p:sldId id="456" r:id="rId4"/>
    <p:sldId id="275" r:id="rId5"/>
    <p:sldId id="282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7" r:id="rId15"/>
    <p:sldId id="406" r:id="rId16"/>
    <p:sldId id="408" r:id="rId17"/>
    <p:sldId id="409" r:id="rId18"/>
    <p:sldId id="410" r:id="rId19"/>
    <p:sldId id="411" r:id="rId20"/>
    <p:sldId id="412" r:id="rId21"/>
    <p:sldId id="451" r:id="rId22"/>
    <p:sldId id="452" r:id="rId23"/>
    <p:sldId id="414" r:id="rId24"/>
    <p:sldId id="450" r:id="rId25"/>
    <p:sldId id="415" r:id="rId26"/>
    <p:sldId id="416" r:id="rId27"/>
    <p:sldId id="419" r:id="rId28"/>
    <p:sldId id="453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2" r:id="rId40"/>
    <p:sldId id="417" r:id="rId41"/>
    <p:sldId id="454" r:id="rId42"/>
    <p:sldId id="433" r:id="rId43"/>
    <p:sldId id="434" r:id="rId44"/>
    <p:sldId id="435" r:id="rId45"/>
    <p:sldId id="436" r:id="rId46"/>
    <p:sldId id="437" r:id="rId47"/>
    <p:sldId id="439" r:id="rId48"/>
    <p:sldId id="440" r:id="rId49"/>
    <p:sldId id="438" r:id="rId50"/>
    <p:sldId id="441" r:id="rId51"/>
    <p:sldId id="442" r:id="rId52"/>
    <p:sldId id="418" r:id="rId53"/>
    <p:sldId id="455" r:id="rId54"/>
    <p:sldId id="443" r:id="rId55"/>
    <p:sldId id="444" r:id="rId56"/>
    <p:sldId id="457" r:id="rId57"/>
    <p:sldId id="445" r:id="rId58"/>
    <p:sldId id="446" r:id="rId59"/>
    <p:sldId id="447" r:id="rId60"/>
    <p:sldId id="448" r:id="rId61"/>
    <p:sldId id="449" r:id="rId62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8D6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9" autoAdjust="0"/>
    <p:restoredTop sz="93500" autoAdjust="0"/>
  </p:normalViewPr>
  <p:slideViewPr>
    <p:cSldViewPr>
      <p:cViewPr varScale="1">
        <p:scale>
          <a:sx n="70" d="100"/>
          <a:sy n="70" d="100"/>
        </p:scale>
        <p:origin x="-1248" y="-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0133" y="1"/>
            <a:ext cx="4093104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46" y="914401"/>
            <a:ext cx="7526054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925" y="4402667"/>
            <a:ext cx="624277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20133" y="3771900"/>
            <a:ext cx="392113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07088" y="3867150"/>
            <a:ext cx="67072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7" y="4732865"/>
            <a:ext cx="814232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9140" y="932112"/>
            <a:ext cx="6685320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6317" y="5299603"/>
            <a:ext cx="8142324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50207" y="863023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53214" y="2819399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31421" y="3428999"/>
            <a:ext cx="7183722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317" y="4343400"/>
            <a:ext cx="814232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6381328"/>
          </a:xfr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Rectangle 6"/>
          <p:cNvSpPr/>
          <p:nvPr userDrawn="1"/>
        </p:nvSpPr>
        <p:spPr bwMode="white">
          <a:xfrm>
            <a:off x="15552" y="6381328"/>
            <a:ext cx="9906000" cy="50405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6" name="Rectangle 7"/>
          <p:cNvSpPr/>
          <p:nvPr userDrawn="1"/>
        </p:nvSpPr>
        <p:spPr>
          <a:xfrm>
            <a:off x="15552" y="6419110"/>
            <a:ext cx="1552898" cy="42055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Rectangle 8"/>
          <p:cNvSpPr/>
          <p:nvPr userDrawn="1"/>
        </p:nvSpPr>
        <p:spPr>
          <a:xfrm>
            <a:off x="1674114" y="6427048"/>
            <a:ext cx="8247438" cy="41261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mtClean="0"/>
              <a:t>人民邮电出版社 李克清主编 </a:t>
            </a:r>
            <a:r>
              <a:rPr lang="en-US" altLang="zh-CN" smtClean="0"/>
              <a:t>《</a:t>
            </a:r>
            <a:r>
              <a:rPr lang="zh-CN" altLang="en-US" smtClean="0"/>
              <a:t>机器学习</a:t>
            </a:r>
            <a:r>
              <a:rPr lang="en-US" altLang="zh-CN" smtClean="0"/>
              <a:t>》</a:t>
            </a:r>
            <a:r>
              <a:rPr lang="zh-CN" altLang="en-US" smtClean="0"/>
              <a:t>教材配套课件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/>
          </p:nvPr>
        </p:nvSpPr>
        <p:spPr>
          <a:xfrm>
            <a:off x="1784648" y="126112"/>
            <a:ext cx="8006520" cy="61112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620688"/>
            <a:ext cx="8142324" cy="1591072"/>
          </a:xfrm>
        </p:spPr>
        <p:txBody>
          <a:bodyPr anchor="ctr">
            <a:normAutofit/>
          </a:bodyPr>
          <a:lstStyle>
            <a:lvl1pPr algn="l">
              <a:defRPr sz="4400" b="0" cap="none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15"/>
          <p:cNvSpPr txBox="1"/>
          <p:nvPr userDrawn="1"/>
        </p:nvSpPr>
        <p:spPr>
          <a:xfrm>
            <a:off x="3080792" y="3446630"/>
            <a:ext cx="4248472" cy="2572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/>
              <a:t>学习目标</a:t>
            </a:r>
            <a:endParaRPr lang="en-US" altLang="zh-CN" sz="2600" dirty="0"/>
          </a:p>
        </p:txBody>
      </p:sp>
      <p:sp>
        <p:nvSpPr>
          <p:cNvPr id="8" name="Text Placeholder 15"/>
          <p:cNvSpPr txBox="1"/>
          <p:nvPr userDrawn="1"/>
        </p:nvSpPr>
        <p:spPr>
          <a:xfrm>
            <a:off x="3080792" y="2564904"/>
            <a:ext cx="4248472" cy="7896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solidFill>
                  <a:srgbClr val="92D050"/>
                </a:solidFill>
              </a:rPr>
              <a:t>学习目标</a:t>
            </a:r>
            <a:endParaRPr lang="en-US" altLang="zh-CN" sz="2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576" y="0"/>
            <a:ext cx="8346723" cy="980728"/>
          </a:xfr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576" y="1878043"/>
            <a:ext cx="8346723" cy="2487061"/>
          </a:xfrm>
        </p:spPr>
        <p:txBody>
          <a:bodyPr anchor="ctr"/>
          <a:lstStyle>
            <a:lvl1pPr marL="285750" indent="-285750">
              <a:lnSpc>
                <a:spcPct val="12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6357" y="6108174"/>
            <a:ext cx="92892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7035" y="6108174"/>
            <a:ext cx="5757393" cy="365125"/>
          </a:xfrm>
        </p:spPr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7215" y="6108174"/>
            <a:ext cx="463486" cy="365125"/>
          </a:xfrm>
        </p:spPr>
        <p:txBody>
          <a:bodyPr/>
          <a:lstStyle/>
          <a:p>
            <a:fld id="{1AD93096-5B34-4342-9326-69289CEAE4C2}" type="slidenum">
              <a:rPr lang="en-US" smtClean="0"/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136575" y="980728"/>
            <a:ext cx="8346723" cy="897315"/>
          </a:xfr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576" y="0"/>
            <a:ext cx="8346723" cy="980728"/>
          </a:xfr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574" y="1587673"/>
            <a:ext cx="5400602" cy="2417392"/>
          </a:xfrm>
        </p:spPr>
        <p:txBody>
          <a:bodyPr anchor="ctr"/>
          <a:lstStyle>
            <a:lvl1pPr marL="285750" indent="-285750"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136575" y="980729"/>
            <a:ext cx="5400601" cy="576063"/>
          </a:xfr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strike="noStrike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1136573" y="4035944"/>
            <a:ext cx="8346725" cy="2345384"/>
          </a:xfrm>
        </p:spPr>
        <p:txBody>
          <a:bodyPr anchor="ctr"/>
          <a:lstStyle>
            <a:lvl1pPr marL="285750" indent="-285750"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6537176" y="1309888"/>
            <a:ext cx="2946122" cy="305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576" y="0"/>
            <a:ext cx="8346723" cy="980728"/>
          </a:xfrm>
        </p:spPr>
        <p:txBody>
          <a:bodyPr/>
          <a:lstStyle>
            <a:lvl1pPr algn="l">
              <a:defRPr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9735" y="1012760"/>
            <a:ext cx="5434802" cy="3055216"/>
          </a:xfrm>
        </p:spPr>
        <p:txBody>
          <a:bodyPr anchor="ctr"/>
          <a:lstStyle>
            <a:lvl1pPr marL="285750" indent="-285750"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1136573" y="4067976"/>
            <a:ext cx="8346725" cy="2313352"/>
          </a:xfrm>
        </p:spPr>
        <p:txBody>
          <a:bodyPr anchor="ctr"/>
          <a:lstStyle>
            <a:lvl1pPr marL="285750" indent="-285750"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1125334" y="1012760"/>
            <a:ext cx="2946122" cy="305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027" y="914400"/>
            <a:ext cx="440990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72287" y="914400"/>
            <a:ext cx="266648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5027" y="3124199"/>
            <a:ext cx="440990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78" y="685802"/>
            <a:ext cx="834672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3977" y="2667000"/>
            <a:ext cx="4051554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9146" y="2667000"/>
            <a:ext cx="4051554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272" y="2658533"/>
            <a:ext cx="374431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316" y="3335337"/>
            <a:ext cx="3978269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1852" y="2667000"/>
            <a:ext cx="375679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0371" y="3335337"/>
            <a:ext cx="3978269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1600200"/>
            <a:ext cx="288441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16" y="685801"/>
            <a:ext cx="507212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6318" y="2971800"/>
            <a:ext cx="288441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/>
          <p:cNvSpPr/>
          <p:nvPr/>
        </p:nvSpPr>
        <p:spPr bwMode="auto">
          <a:xfrm>
            <a:off x="0" y="1"/>
            <a:ext cx="1162579" cy="5291138"/>
          </a:xfrm>
          <a:custGeom>
            <a:avLst/>
            <a:gdLst/>
            <a:ahLst/>
            <a:cxnLst/>
            <a:rect l="0" t="0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Freeform 7"/>
          <p:cNvSpPr/>
          <p:nvPr/>
        </p:nvSpPr>
        <p:spPr bwMode="auto">
          <a:xfrm>
            <a:off x="0" y="1"/>
            <a:ext cx="822061" cy="4624388"/>
          </a:xfrm>
          <a:custGeom>
            <a:avLst/>
            <a:gdLst/>
            <a:ahLst/>
            <a:cxnLst/>
            <a:rect l="0" t="0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rgbClr val="A38D6B"/>
          </a:solidFill>
          <a:ln>
            <a:noFill/>
          </a:ln>
        </p:spPr>
      </p:sp>
      <p:sp>
        <p:nvSpPr>
          <p:cNvPr id="17" name="Freeform 8"/>
          <p:cNvSpPr/>
          <p:nvPr/>
        </p:nvSpPr>
        <p:spPr bwMode="auto">
          <a:xfrm>
            <a:off x="0" y="5662614"/>
            <a:ext cx="982002" cy="1195388"/>
          </a:xfrm>
          <a:custGeom>
            <a:avLst/>
            <a:gdLst/>
            <a:ahLst/>
            <a:cxnLst/>
            <a:rect l="0" t="0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</p:sp>
      <p:sp>
        <p:nvSpPr>
          <p:cNvPr id="18" name="Freeform 9"/>
          <p:cNvSpPr/>
          <p:nvPr/>
        </p:nvSpPr>
        <p:spPr bwMode="auto">
          <a:xfrm>
            <a:off x="0" y="5295901"/>
            <a:ext cx="1611446" cy="1562100"/>
          </a:xfrm>
          <a:custGeom>
            <a:avLst/>
            <a:gdLst/>
            <a:ahLst/>
            <a:cxnLst/>
            <a:rect l="0" t="0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9" name="Freeform 10"/>
          <p:cNvSpPr/>
          <p:nvPr/>
        </p:nvSpPr>
        <p:spPr bwMode="auto">
          <a:xfrm>
            <a:off x="0" y="5257801"/>
            <a:ext cx="2309681" cy="1600200"/>
          </a:xfrm>
          <a:custGeom>
            <a:avLst/>
            <a:gdLst/>
            <a:ahLst/>
            <a:cxnLst/>
            <a:rect l="0" t="0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0" name="Freeform 11"/>
          <p:cNvSpPr/>
          <p:nvPr/>
        </p:nvSpPr>
        <p:spPr bwMode="auto">
          <a:xfrm>
            <a:off x="0" y="5357814"/>
            <a:ext cx="1492779" cy="1500188"/>
          </a:xfrm>
          <a:custGeom>
            <a:avLst/>
            <a:gdLst/>
            <a:ahLst/>
            <a:cxnLst/>
            <a:rect l="0" t="0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3978" y="457201"/>
            <a:ext cx="8346723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3978" y="2667001"/>
            <a:ext cx="8346722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903" y="6116071"/>
            <a:ext cx="92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2581" y="6116071"/>
            <a:ext cx="5757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2761" y="6116071"/>
            <a:ext cx="447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1" name="Rectangle 6"/>
          <p:cNvSpPr/>
          <p:nvPr/>
        </p:nvSpPr>
        <p:spPr bwMode="white">
          <a:xfrm>
            <a:off x="-15552" y="6381328"/>
            <a:ext cx="9906000" cy="50405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Rectangle 7"/>
          <p:cNvSpPr/>
          <p:nvPr/>
        </p:nvSpPr>
        <p:spPr>
          <a:xfrm>
            <a:off x="-15553" y="6419110"/>
            <a:ext cx="1017602" cy="42055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8"/>
          <p:cNvSpPr/>
          <p:nvPr/>
        </p:nvSpPr>
        <p:spPr>
          <a:xfrm>
            <a:off x="1063978" y="6427048"/>
            <a:ext cx="8826470" cy="41261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mtClean="0"/>
              <a:t>人民邮电出版社 李克清主编 </a:t>
            </a:r>
            <a:r>
              <a:rPr lang="en-US" altLang="zh-CN" smtClean="0"/>
              <a:t>《</a:t>
            </a:r>
            <a:r>
              <a:rPr lang="zh-CN" altLang="en-US" smtClean="0"/>
              <a:t>机器学习</a:t>
            </a:r>
            <a:r>
              <a:rPr lang="en-US" altLang="zh-CN" smtClean="0"/>
              <a:t>》</a:t>
            </a:r>
            <a:r>
              <a:rPr lang="zh-CN" altLang="en-US" smtClean="0"/>
              <a:t>教材配套课件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第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Sans Serif" panose="020B0604020202020204" pitchFamily="34" charset="0"/>
              </a:rPr>
              <a:t>03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章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文本占位符 1"/>
          <p:cNvSpPr txBox="1"/>
          <p:nvPr/>
        </p:nvSpPr>
        <p:spPr>
          <a:xfrm>
            <a:off x="3744404" y="3449098"/>
            <a:ext cx="3062039" cy="257219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zh-CN" sz="2400" dirty="0" smtClean="0">
                <a:latin typeface="Cambria" panose="02040503050406030204" pitchFamily="18" charset="0"/>
              </a:rPr>
              <a:t>决策树</a:t>
            </a:r>
            <a:endParaRPr lang="zh-CN" altLang="zh-CN" sz="24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457200" lvl="0" indent="-4572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sz="2400" dirty="0">
                <a:latin typeface="Cambria" panose="02040503050406030204" pitchFamily="18" charset="0"/>
              </a:rPr>
              <a:t>算法</a:t>
            </a:r>
            <a:endParaRPr lang="zh-CN" altLang="zh-CN" sz="24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457200" lvl="0" indent="-4572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sz="2400" dirty="0" smtClean="0">
                <a:latin typeface="Cambria" panose="02040503050406030204" pitchFamily="18" charset="0"/>
              </a:rPr>
              <a:t>算法</a:t>
            </a: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4572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sz="2400" dirty="0">
                <a:latin typeface="Cambria" panose="02040503050406030204" pitchFamily="18" charset="0"/>
              </a:rPr>
              <a:t>算法</a:t>
            </a:r>
            <a:endParaRPr lang="zh-CN" altLang="zh-CN" sz="2400" dirty="0">
              <a:latin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80592" y="2229153"/>
          <a:ext cx="7560839" cy="3024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1"/>
                <a:gridCol w="1152128"/>
                <a:gridCol w="792088"/>
                <a:gridCol w="1224136"/>
                <a:gridCol w="792088"/>
                <a:gridCol w="2592288"/>
              </a:tblGrid>
              <a:tr h="432048">
                <a:tc gridSpan="6"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表</a:t>
                      </a:r>
                      <a:r>
                        <a:rPr lang="en-US" sz="1600" kern="0" dirty="0">
                          <a:effectLst/>
                        </a:rPr>
                        <a:t>3-5 </a:t>
                      </a:r>
                      <a:r>
                        <a:rPr lang="zh-CN" sz="1600" kern="0" dirty="0" smtClean="0">
                          <a:effectLst/>
                        </a:rPr>
                        <a:t>按</a:t>
                      </a:r>
                      <a:r>
                        <a:rPr lang="zh-CN" altLang="en-US" sz="1600" kern="0" dirty="0" smtClean="0">
                          <a:effectLst/>
                        </a:rPr>
                        <a:t>老年</a:t>
                      </a:r>
                      <a:r>
                        <a:rPr lang="en-US" sz="1600" kern="0" dirty="0" smtClean="0">
                          <a:effectLst/>
                        </a:rPr>
                        <a:t>-</a:t>
                      </a:r>
                      <a:r>
                        <a:rPr lang="zh-CN" sz="1600" kern="0" dirty="0">
                          <a:effectLst/>
                        </a:rPr>
                        <a:t>性别划分的表格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 smtClean="0">
                          <a:effectLst/>
                        </a:rPr>
                        <a:t>统计人数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 smtClean="0">
                          <a:effectLst/>
                        </a:rPr>
                        <a:t>年龄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收入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是否学生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性别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是否购买付费游戏装备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60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老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 smtClean="0">
                          <a:effectLst/>
                        </a:rPr>
                        <a:t>中等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 smtClean="0">
                          <a:effectLst/>
                        </a:rPr>
                        <a:t>不是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男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132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老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是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64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老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低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是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男</a:t>
                      </a:r>
                      <a:r>
                        <a:rPr lang="en-US" sz="1600" kern="0">
                          <a:effectLst/>
                        </a:rPr>
                        <a:t> 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64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老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 smtClean="0">
                          <a:effectLst/>
                        </a:rPr>
                        <a:t>不是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女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64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老</a:t>
                      </a:r>
                      <a:r>
                        <a:rPr lang="en-US" sz="1600" kern="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低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是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不买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64568" y="1422265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接着，将年龄特征等于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“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老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”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年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的</a:t>
            </a: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选项剪切出一张表格，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再</a:t>
            </a: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选择第二个特征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性别。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37429" y="3068960"/>
            <a:ext cx="8856984" cy="127253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2560" y="5229200"/>
            <a:ext cx="874897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对于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“老”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“男”性，则会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购买游戏装备。（纯结点）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对于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“老”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年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“女”性，则不会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购买游戏装备。（纯结点</a:t>
            </a:r>
            <a:r>
              <a:rPr lang="zh-CN" altLang="en-US" sz="2000" dirty="0">
                <a:latin typeface="Cambria" panose="02040503050406030204" pitchFamily="18" charset="0"/>
              </a:rPr>
              <a:t>）</a:t>
            </a:r>
            <a:endParaRPr lang="en-US" altLang="zh-C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4528" y="4466062"/>
            <a:ext cx="8856984" cy="76313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2840" y="540457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活跃用户的分类决策树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80592" y="1488111"/>
          <a:ext cx="6912768" cy="383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name="Visio" r:id="rId1" imgW="4950460" imgH="2707005" progId="Visio.Drawing.15">
                  <p:embed/>
                </p:oleObj>
              </mc:Choice>
              <mc:Fallback>
                <p:oleObj name="Visio" r:id="rId1" imgW="4950460" imgH="2707005" progId="Visio.Drawing.1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592" y="1488111"/>
                        <a:ext cx="6912768" cy="3831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3613" y="544522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非活跃用户调查决策树的概率</a:t>
            </a:r>
            <a:r>
              <a:rPr lang="zh-CN" altLang="zh-CN" dirty="0" smtClean="0">
                <a:latin typeface="Cambria" panose="02040503050406030204" pitchFamily="18" charset="0"/>
              </a:rPr>
              <a:t>计算</a:t>
            </a:r>
            <a:r>
              <a:rPr lang="zh-CN" altLang="en-US" dirty="0" smtClean="0">
                <a:latin typeface="Cambria" panose="02040503050406030204" pitchFamily="18" charset="0"/>
              </a:rPr>
              <a:t>（人数统计）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68623" y="1484784"/>
          <a:ext cx="6977005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" r:id="rId1" imgW="4991100" imgH="2721610" progId="Visio.Drawing.15">
                  <p:embed/>
                </p:oleObj>
              </mc:Choice>
              <mc:Fallback>
                <p:oleObj name="" r:id="rId1" imgW="4991100" imgH="27216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623" y="1484784"/>
                        <a:ext cx="6977005" cy="3744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064568" y="548680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568" y="1268760"/>
            <a:ext cx="8346723" cy="4680520"/>
          </a:xfrm>
        </p:spPr>
        <p:txBody>
          <a:bodyPr>
            <a:normAutofit lnSpcReduction="10000"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构造决策树的关键步骤是</a:t>
            </a:r>
            <a:r>
              <a:rPr lang="zh-CN" altLang="zh-CN" b="1" dirty="0">
                <a:solidFill>
                  <a:srgbClr val="C00000"/>
                </a:solidFill>
                <a:latin typeface="Cambria" panose="02040503050406030204" pitchFamily="18" charset="0"/>
              </a:rPr>
              <a:t>分裂</a:t>
            </a:r>
            <a:r>
              <a:rPr lang="zh-CN" altLang="zh-CN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属性</a:t>
            </a:r>
            <a:endParaRPr lang="en-US" altLang="zh-CN" b="1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zh-CN" dirty="0">
                <a:latin typeface="Cambria" panose="02040503050406030204" pitchFamily="18" charset="0"/>
              </a:rPr>
              <a:t>在</a:t>
            </a:r>
            <a:r>
              <a:rPr lang="zh-CN" altLang="zh-CN" dirty="0" smtClean="0">
                <a:latin typeface="Cambria" panose="02040503050406030204" pitchFamily="18" charset="0"/>
              </a:rPr>
              <a:t>某个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处</a:t>
            </a:r>
            <a:r>
              <a:rPr lang="zh-CN" altLang="zh-CN" dirty="0">
                <a:latin typeface="Cambria" panose="02040503050406030204" pitchFamily="18" charset="0"/>
              </a:rPr>
              <a:t>按照某一特征属性的不同划分构造不同的分支，其目标是让各个分裂子集尽可能地“纯”。所谓尽可能“纯”就是尽量让一个分裂子集中待分类项属于同一类别。分裂属性分为三种不同的情况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zh-CN" altLang="zh-CN" dirty="0" smtClean="0">
                <a:latin typeface="Cambria" panose="02040503050406030204" pitchFamily="18" charset="0"/>
              </a:rPr>
              <a:t>属性</a:t>
            </a:r>
            <a:r>
              <a:rPr lang="zh-CN" altLang="zh-CN" dirty="0">
                <a:latin typeface="Cambria" panose="02040503050406030204" pitchFamily="18" charset="0"/>
              </a:rPr>
              <a:t>是离散值，且不要求生成二叉决策树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zh-CN" altLang="zh-CN" dirty="0" smtClean="0">
                <a:latin typeface="Cambria" panose="02040503050406030204" pitchFamily="18" charset="0"/>
              </a:rPr>
              <a:t>属性</a:t>
            </a:r>
            <a:r>
              <a:rPr lang="zh-CN" altLang="zh-CN" dirty="0">
                <a:latin typeface="Cambria" panose="02040503050406030204" pitchFamily="18" charset="0"/>
              </a:rPr>
              <a:t>是离散值，且要求生成二叉决策树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zh-CN" altLang="zh-CN" dirty="0" smtClean="0">
                <a:latin typeface="Cambria" panose="02040503050406030204" pitchFamily="18" charset="0"/>
              </a:rPr>
              <a:t>属性</a:t>
            </a:r>
            <a:r>
              <a:rPr lang="zh-CN" altLang="zh-CN" dirty="0">
                <a:latin typeface="Cambria" panose="02040503050406030204" pitchFamily="18" charset="0"/>
              </a:rPr>
              <a:t>是连续值。此时确定一个值作为分裂</a:t>
            </a:r>
            <a:r>
              <a:rPr lang="zh-CN" altLang="zh-CN" dirty="0" smtClean="0">
                <a:latin typeface="Cambria" panose="02040503050406030204" pitchFamily="18" charset="0"/>
              </a:rPr>
              <a:t>点</a:t>
            </a:r>
            <a:r>
              <a:rPr lang="zh-CN" altLang="en-US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zh-CN" dirty="0">
                <a:latin typeface="Cambria" panose="02040503050406030204" pitchFamily="18" charset="0"/>
              </a:rPr>
              <a:t>构造决策树的关键性内容是进行属性选择</a:t>
            </a:r>
            <a:r>
              <a:rPr lang="zh-CN" altLang="zh-CN" dirty="0" smtClean="0">
                <a:latin typeface="Cambria" panose="02040503050406030204" pitchFamily="18" charset="0"/>
              </a:rPr>
              <a:t>度量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zh-CN" altLang="zh-CN" dirty="0" smtClean="0">
                <a:latin typeface="Cambria" panose="02040503050406030204" pitchFamily="18" charset="0"/>
              </a:rPr>
              <a:t>它</a:t>
            </a:r>
            <a:r>
              <a:rPr lang="zh-CN" altLang="zh-CN" dirty="0">
                <a:latin typeface="Cambria" panose="02040503050406030204" pitchFamily="18" charset="0"/>
              </a:rPr>
              <a:t>决定了拓扑结构及分裂</a:t>
            </a:r>
            <a:r>
              <a:rPr lang="zh-CN" altLang="zh-CN" dirty="0" smtClean="0">
                <a:latin typeface="Cambria" panose="02040503050406030204" pitchFamily="18" charset="0"/>
              </a:rPr>
              <a:t>点的</a:t>
            </a:r>
            <a:r>
              <a:rPr lang="zh-CN" altLang="zh-CN" dirty="0">
                <a:latin typeface="Cambria" panose="02040503050406030204" pitchFamily="18" charset="0"/>
              </a:rPr>
              <a:t>选择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zh-CN" dirty="0">
                <a:latin typeface="Cambria" panose="02040503050406030204" pitchFamily="18" charset="0"/>
              </a:rPr>
              <a:t>属性选择度量算法有很多，一般使用自顶向下递归分治法，并采用不回溯的贪心策略。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3.2.3 </a:t>
            </a:r>
            <a:r>
              <a:rPr lang="zh-CN" altLang="zh-CN" dirty="0">
                <a:latin typeface="Cambria" panose="02040503050406030204" pitchFamily="18" charset="0"/>
              </a:rPr>
              <a:t>决策树的算法</a:t>
            </a:r>
            <a:r>
              <a:rPr lang="zh-CN" altLang="zh-CN" dirty="0" smtClean="0">
                <a:latin typeface="Cambria" panose="02040503050406030204" pitchFamily="18" charset="0"/>
              </a:rPr>
              <a:t>框架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544" y="1484784"/>
            <a:ext cx="8856984" cy="43924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 smtClean="0">
                <a:latin typeface="Cambria" panose="02040503050406030204" pitchFamily="18" charset="0"/>
              </a:rPr>
              <a:t>决策树</a:t>
            </a:r>
            <a:r>
              <a:rPr lang="zh-CN" altLang="zh-CN" sz="2400" b="1" dirty="0">
                <a:latin typeface="Cambria" panose="02040503050406030204" pitchFamily="18" charset="0"/>
              </a:rPr>
              <a:t>主函数</a:t>
            </a:r>
            <a:endParaRPr lang="zh-CN" altLang="zh-CN" sz="2400" b="1" dirty="0"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latin typeface="Cambria" panose="02040503050406030204" pitchFamily="18" charset="0"/>
              </a:rPr>
              <a:t>输入</a:t>
            </a:r>
            <a:r>
              <a:rPr lang="zh-CN" altLang="zh-CN" sz="2000" dirty="0">
                <a:latin typeface="Cambria" panose="02040503050406030204" pitchFamily="18" charset="0"/>
              </a:rPr>
              <a:t>需要分类的数据集和类别标签；</a:t>
            </a:r>
            <a:endParaRPr lang="zh-CN" altLang="zh-CN" sz="2000" dirty="0"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latin typeface="Cambria" panose="02040503050406030204" pitchFamily="18" charset="0"/>
              </a:rPr>
              <a:t>计算</a:t>
            </a:r>
            <a:r>
              <a:rPr lang="zh-CN" altLang="zh-CN" sz="2000" dirty="0">
                <a:latin typeface="Cambria" panose="02040503050406030204" pitchFamily="18" charset="0"/>
              </a:rPr>
              <a:t>最优特征子函数：根据某种分类规则得到最优划分特征，并创建特征的</a:t>
            </a:r>
            <a:r>
              <a:rPr lang="zh-CN" altLang="zh-CN" sz="2000" dirty="0" smtClean="0">
                <a:latin typeface="Cambria" panose="02040503050406030204" pitchFamily="18" charset="0"/>
              </a:rPr>
              <a:t>划分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；</a:t>
            </a:r>
            <a:endParaRPr lang="zh-CN" altLang="zh-CN" sz="2000" dirty="0"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latin typeface="Cambria" panose="02040503050406030204" pitchFamily="18" charset="0"/>
              </a:rPr>
              <a:t>划分</a:t>
            </a:r>
            <a:r>
              <a:rPr lang="zh-CN" altLang="zh-CN" sz="2000" dirty="0">
                <a:latin typeface="Cambria" panose="02040503050406030204" pitchFamily="18" charset="0"/>
              </a:rPr>
              <a:t>数据集子函数：按照该特征的每个取值划分数据集为若干部分；</a:t>
            </a:r>
            <a:endParaRPr lang="zh-CN" altLang="zh-CN" sz="2000" dirty="0"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latin typeface="Cambria" panose="02040503050406030204" pitchFamily="18" charset="0"/>
              </a:rPr>
              <a:t>根据</a:t>
            </a:r>
            <a:r>
              <a:rPr lang="zh-CN" altLang="zh-CN" sz="2000" dirty="0">
                <a:latin typeface="Cambria" panose="02040503050406030204" pitchFamily="18" charset="0"/>
              </a:rPr>
              <a:t>划分子函数的计算结果构建出新</a:t>
            </a:r>
            <a:r>
              <a:rPr lang="zh-CN" altLang="zh-CN" sz="2000" dirty="0" smtClean="0">
                <a:latin typeface="Cambria" panose="02040503050406030204" pitchFamily="18" charset="0"/>
              </a:rPr>
              <a:t>的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，</a:t>
            </a:r>
            <a:r>
              <a:rPr lang="zh-CN" altLang="zh-CN" sz="2000" dirty="0">
                <a:latin typeface="Cambria" panose="02040503050406030204" pitchFamily="18" charset="0"/>
              </a:rPr>
              <a:t>作为决策树生长出的新分支；</a:t>
            </a:r>
            <a:endParaRPr lang="zh-CN" altLang="zh-CN" sz="2000" dirty="0"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000" dirty="0" smtClean="0">
                <a:latin typeface="Cambria" panose="02040503050406030204" pitchFamily="18" charset="0"/>
              </a:rPr>
              <a:t>检验</a:t>
            </a:r>
            <a:r>
              <a:rPr lang="zh-CN" altLang="zh-CN" sz="2000" dirty="0">
                <a:latin typeface="Cambria" panose="02040503050406030204" pitchFamily="18" charset="0"/>
              </a:rPr>
              <a:t>是否终止；</a:t>
            </a:r>
            <a:endParaRPr lang="zh-CN" altLang="zh-CN" sz="2000" dirty="0">
              <a:latin typeface="Cambria" panose="020405030504060302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100" dirty="0">
                <a:latin typeface="Cambria" panose="02040503050406030204" pitchFamily="18" charset="0"/>
              </a:rPr>
              <a:t>将划分的新</a:t>
            </a:r>
            <a:r>
              <a:rPr lang="zh-CN" altLang="en-US" sz="2100" dirty="0">
                <a:latin typeface="Cambria" panose="02040503050406030204" pitchFamily="18" charset="0"/>
              </a:rPr>
              <a:t>结点</a:t>
            </a:r>
            <a:r>
              <a:rPr lang="zh-CN" altLang="zh-CN" sz="2100" dirty="0">
                <a:latin typeface="Cambria" panose="02040503050406030204" pitchFamily="18" charset="0"/>
              </a:rPr>
              <a:t>包含的数据集和类别标签作为输入，递归执行上述各步骤。</a:t>
            </a:r>
            <a:endParaRPr lang="zh-CN" altLang="en-US" sz="2100" dirty="0">
              <a:latin typeface="Cambria" panose="020405030504060302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568" y="1340768"/>
            <a:ext cx="8712968" cy="4248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 smtClean="0">
                <a:latin typeface="Cambria" panose="02040503050406030204" pitchFamily="18" charset="0"/>
              </a:rPr>
              <a:t>计算</a:t>
            </a:r>
            <a:r>
              <a:rPr lang="zh-CN" altLang="zh-CN" sz="2400" b="1" dirty="0">
                <a:latin typeface="Cambria" panose="02040503050406030204" pitchFamily="18" charset="0"/>
              </a:rPr>
              <a:t>最优特征子函数</a:t>
            </a:r>
            <a:endParaRPr lang="zh-CN" altLang="zh-CN" sz="2400" b="1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算法以信息增益，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算法以信息增益率，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dirty="0">
                <a:latin typeface="Cambria" panose="02040503050406030204" pitchFamily="18" charset="0"/>
              </a:rPr>
              <a:t>则是</a:t>
            </a:r>
            <a:r>
              <a:rPr lang="zh-CN" altLang="zh-CN" dirty="0" smtClean="0">
                <a:latin typeface="Cambria" panose="02040503050406030204" pitchFamily="18" charset="0"/>
              </a:rPr>
              <a:t>以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方差</a:t>
            </a:r>
            <a:r>
              <a:rPr lang="zh-CN" altLang="zh-CN" dirty="0">
                <a:latin typeface="Cambria" panose="02040503050406030204" pitchFamily="18" charset="0"/>
              </a:rPr>
              <a:t>的大小等特征，作为属性选择度量方法。选择分裂后信息增益最大的属性进行分裂。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 smtClean="0">
                <a:latin typeface="Cambria" panose="02040503050406030204" pitchFamily="18" charset="0"/>
              </a:rPr>
              <a:t>划分</a:t>
            </a:r>
            <a:r>
              <a:rPr lang="zh-CN" altLang="zh-CN" sz="2400" b="1" dirty="0">
                <a:latin typeface="Cambria" panose="02040503050406030204" pitchFamily="18" charset="0"/>
              </a:rPr>
              <a:t>数据集函数</a:t>
            </a:r>
            <a:endParaRPr lang="zh-CN" altLang="zh-CN" sz="2400" b="1" dirty="0">
              <a:latin typeface="Cambria" panose="02040503050406030204" pitchFamily="18" charset="0"/>
            </a:endParaRPr>
          </a:p>
          <a:p>
            <a:pPr marL="719455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Cambria" panose="02040503050406030204" pitchFamily="18" charset="0"/>
              </a:rPr>
              <a:t>分隔数据，有时需要删除某个特征轴所在的数据类，返回剩余的数据集；有时干脆将数据集一分为二。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b="1" dirty="0" smtClean="0">
                <a:latin typeface="Cambria" panose="02040503050406030204" pitchFamily="18" charset="0"/>
              </a:rPr>
              <a:t>分类器</a:t>
            </a:r>
            <a:endParaRPr lang="zh-CN" altLang="zh-CN" sz="2400" b="1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Cambria" panose="02040503050406030204" pitchFamily="18" charset="0"/>
              </a:rPr>
              <a:t>通过遍历整棵决策树，使测试集数据找到决策树中</a:t>
            </a:r>
            <a:r>
              <a:rPr lang="zh-CN" altLang="zh-CN" dirty="0" smtClean="0">
                <a:latin typeface="Cambria" panose="02040503050406030204" pitchFamily="18" charset="0"/>
              </a:rPr>
              <a:t>叶子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对应</a:t>
            </a:r>
            <a:r>
              <a:rPr lang="zh-CN" altLang="zh-CN" dirty="0">
                <a:latin typeface="Cambria" panose="02040503050406030204" pitchFamily="18" charset="0"/>
              </a:rPr>
              <a:t>的类别标签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3.2.4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6576" y="1052736"/>
            <a:ext cx="8346723" cy="4968552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首先，将属性特征</a:t>
            </a:r>
            <a:r>
              <a:rPr lang="zh-CN" altLang="zh-CN" dirty="0" smtClean="0">
                <a:latin typeface="Cambria" panose="02040503050406030204" pitchFamily="18" charset="0"/>
              </a:rPr>
              <a:t>数字化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年龄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={0</a:t>
            </a:r>
            <a:r>
              <a:rPr lang="zh-CN" altLang="zh-CN" dirty="0">
                <a:latin typeface="Cambria" panose="02040503050406030204" pitchFamily="18" charset="0"/>
              </a:rPr>
              <a:t>（青），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zh-CN" dirty="0">
                <a:latin typeface="Cambria" panose="02040503050406030204" pitchFamily="18" charset="0"/>
              </a:rPr>
              <a:t>（中），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zh-CN" dirty="0">
                <a:latin typeface="Cambria" panose="02040503050406030204" pitchFamily="18" charset="0"/>
              </a:rPr>
              <a:t>（老）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r>
              <a:rPr lang="zh-CN" altLang="zh-CN" dirty="0">
                <a:latin typeface="Cambria" panose="02040503050406030204" pitchFamily="18" charset="0"/>
              </a:rPr>
              <a:t>；收入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={0</a:t>
            </a:r>
            <a:r>
              <a:rPr lang="zh-CN" altLang="zh-CN" dirty="0">
                <a:latin typeface="Cambria" panose="02040503050406030204" pitchFamily="18" charset="0"/>
              </a:rPr>
              <a:t>（高），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zh-CN" dirty="0">
                <a:latin typeface="Cambria" panose="02040503050406030204" pitchFamily="18" charset="0"/>
              </a:rPr>
              <a:t>（</a:t>
            </a:r>
            <a:r>
              <a:rPr lang="zh-CN" altLang="zh-CN" dirty="0" smtClean="0">
                <a:latin typeface="Cambria" panose="02040503050406030204" pitchFamily="18" charset="0"/>
              </a:rPr>
              <a:t>中</a:t>
            </a:r>
            <a:r>
              <a:rPr lang="zh-CN" altLang="en-US" dirty="0" smtClean="0">
                <a:latin typeface="Cambria" panose="02040503050406030204" pitchFamily="18" charset="0"/>
              </a:rPr>
              <a:t>等</a:t>
            </a:r>
            <a:r>
              <a:rPr lang="zh-CN" altLang="zh-CN" dirty="0" smtClean="0">
                <a:latin typeface="Cambria" panose="02040503050406030204" pitchFamily="18" charset="0"/>
              </a:rPr>
              <a:t>），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zh-CN" dirty="0">
                <a:latin typeface="Cambria" panose="02040503050406030204" pitchFamily="18" charset="0"/>
              </a:rPr>
              <a:t>（低）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r>
              <a:rPr lang="zh-CN" altLang="zh-CN" dirty="0" smtClean="0">
                <a:latin typeface="Cambria" panose="02040503050406030204" pitchFamily="18" charset="0"/>
              </a:rPr>
              <a:t>；</a:t>
            </a:r>
            <a:r>
              <a:rPr lang="zh-CN" altLang="en-US" dirty="0" smtClean="0">
                <a:latin typeface="Cambria" panose="02040503050406030204" pitchFamily="18" charset="0"/>
              </a:rPr>
              <a:t>是否</a:t>
            </a:r>
            <a:r>
              <a:rPr lang="zh-CN" altLang="zh-CN" dirty="0" smtClean="0">
                <a:latin typeface="Cambria" panose="02040503050406030204" pitchFamily="18" charset="0"/>
              </a:rPr>
              <a:t>学生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={0</a:t>
            </a:r>
            <a:r>
              <a:rPr lang="zh-CN" altLang="zh-CN" dirty="0">
                <a:latin typeface="Cambria" panose="02040503050406030204" pitchFamily="18" charset="0"/>
              </a:rPr>
              <a:t>（是），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zh-CN" dirty="0" smtClean="0">
                <a:latin typeface="Cambria" panose="02040503050406030204" pitchFamily="18" charset="0"/>
              </a:rPr>
              <a:t>（</a:t>
            </a:r>
            <a:r>
              <a:rPr lang="zh-CN" altLang="en-US" dirty="0" smtClean="0">
                <a:latin typeface="Cambria" panose="02040503050406030204" pitchFamily="18" charset="0"/>
              </a:rPr>
              <a:t>不是</a:t>
            </a:r>
            <a:r>
              <a:rPr lang="zh-CN" altLang="zh-CN" dirty="0" smtClean="0">
                <a:latin typeface="Cambria" panose="02040503050406030204" pitchFamily="18" charset="0"/>
              </a:rPr>
              <a:t>）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r>
              <a:rPr lang="zh-CN" altLang="zh-CN" dirty="0">
                <a:latin typeface="Cambria" panose="02040503050406030204" pitchFamily="18" charset="0"/>
              </a:rPr>
              <a:t>；性别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={0</a:t>
            </a:r>
            <a:r>
              <a:rPr lang="zh-CN" altLang="zh-CN" dirty="0">
                <a:latin typeface="Cambria" panose="02040503050406030204" pitchFamily="18" charset="0"/>
              </a:rPr>
              <a:t>（男），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zh-CN" dirty="0">
                <a:latin typeface="Cambria" panose="02040503050406030204" pitchFamily="18" charset="0"/>
              </a:rPr>
              <a:t>（女）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zh-CN" dirty="0">
                <a:latin typeface="Cambria" panose="02040503050406030204" pitchFamily="18" charset="0"/>
              </a:rPr>
              <a:t>然后，“最好”地</a:t>
            </a:r>
            <a:r>
              <a:rPr lang="zh-CN" altLang="zh-CN" dirty="0" smtClean="0">
                <a:latin typeface="Cambria" panose="02040503050406030204" pitchFamily="18" charset="0"/>
              </a:rPr>
              <a:t>分裂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将数据集从无序变为</a:t>
            </a:r>
            <a:r>
              <a:rPr lang="zh-CN" altLang="zh-CN" dirty="0" smtClean="0">
                <a:latin typeface="Cambria" panose="02040503050406030204" pitchFamily="18" charset="0"/>
              </a:rPr>
              <a:t>有序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zh-CN" dirty="0">
                <a:latin typeface="Cambria" panose="02040503050406030204" pitchFamily="18" charset="0"/>
              </a:rPr>
              <a:t>为了衡量一个事物特征取值的有（无）序</a:t>
            </a:r>
            <a:r>
              <a:rPr lang="zh-CN" altLang="zh-CN" dirty="0" smtClean="0">
                <a:latin typeface="Cambria" panose="02040503050406030204" pitchFamily="18" charset="0"/>
              </a:rPr>
              <a:t>程度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一个重要的概念</a:t>
            </a:r>
            <a:r>
              <a:rPr lang="zh-CN" altLang="zh-CN" dirty="0" smtClean="0">
                <a:latin typeface="Cambria" panose="02040503050406030204" pitchFamily="18" charset="0"/>
              </a:rPr>
              <a:t>：信息熵用来</a:t>
            </a:r>
            <a:r>
              <a:rPr lang="zh-CN" altLang="zh-CN" dirty="0">
                <a:latin typeface="Cambria" panose="02040503050406030204" pitchFamily="18" charset="0"/>
              </a:rPr>
              <a:t>衡量一个随机变量出现的期望值，一个变量的信息熵越大，那么它蕴含的情况（景）就越多，也就是说需要更多的信息才能完全确定它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zh-CN" dirty="0" smtClean="0">
                <a:latin typeface="Cambria" panose="02040503050406030204" pitchFamily="18" charset="0"/>
              </a:rPr>
              <a:t>信息熵</a:t>
            </a:r>
            <a:r>
              <a:rPr lang="zh-CN" altLang="en-US" dirty="0" smtClean="0">
                <a:latin typeface="Cambria" panose="02040503050406030204" pitchFamily="18" charset="0"/>
              </a:rPr>
              <a:t>的公式</a:t>
            </a:r>
            <a:r>
              <a:rPr lang="zh-CN" altLang="zh-CN" dirty="0" smtClean="0">
                <a:latin typeface="Cambria" panose="02040503050406030204" pitchFamily="18" charset="0"/>
              </a:rPr>
              <a:t>表示</a:t>
            </a:r>
            <a:r>
              <a:rPr lang="zh-CN" altLang="en-US" dirty="0" smtClean="0">
                <a:latin typeface="Cambria" panose="02040503050406030204" pitchFamily="18" charset="0"/>
              </a:rPr>
              <a:t>。</a:t>
            </a:r>
            <a:endParaRPr lang="en-US" altLang="zh-CN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296816" y="4941168"/>
                <a:ext cx="221195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𝐻</m:t>
                      </m:r>
                      <m:r>
                        <a:rPr lang="en-US" altLang="zh-CN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16" y="4941168"/>
                <a:ext cx="2211952" cy="848566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40632" y="5789734"/>
                <a:ext cx="7992888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假定有</a:t>
                </a:r>
                <a:r>
                  <a:rPr lang="en-US" altLang="zh-CN" i="1" dirty="0" smtClean="0"/>
                  <a:t>n</a:t>
                </a:r>
                <a:r>
                  <a:rPr lang="zh-CN" altLang="en-US" dirty="0" smtClean="0"/>
                  <a:t>个随机变量，每个随机变量的概率为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1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，且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00" y="5422900"/>
                <a:ext cx="7992745" cy="1376045"/>
              </a:xfrm>
              <a:prstGeom prst="rect">
                <a:avLst/>
              </a:prstGeom>
              <a:blipFill rotWithShape="1">
                <a:blip r:embed="rId2"/>
                <a:stretch>
                  <a:fillRect l="-610" t="-117742" b="-179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3.2.4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92560" y="980728"/>
                <a:ext cx="9145016" cy="136815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16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latin typeface="Cambria" panose="02040503050406030204" pitchFamily="18" charset="0"/>
                  </a:rPr>
                  <a:t>两分类</a:t>
                </a:r>
                <a:r>
                  <a:rPr lang="zh-CN" altLang="zh-CN" dirty="0" smtClean="0">
                    <a:latin typeface="Cambria" panose="02040503050406030204" pitchFamily="18" charset="0"/>
                  </a:rPr>
                  <a:t>问题</a:t>
                </a:r>
                <a:r>
                  <a:rPr lang="zh-CN" altLang="zh-CN" dirty="0">
                    <a:latin typeface="Cambria" panose="02040503050406030204" pitchFamily="18" charset="0"/>
                  </a:rPr>
                  <a:t>信息熵函数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𝐻</m:t>
                    </m:r>
                    <m:r>
                      <a:rPr lang="en-US" altLang="zh-CN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560" y="980728"/>
                <a:ext cx="9145016" cy="1368152"/>
              </a:xfrm>
              <a:blipFill rotWithShape="0">
                <a:blip r:embed="rId1"/>
                <a:stretch>
                  <a:fillRect l="-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52" y="2385294"/>
            <a:ext cx="6048672" cy="3563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4808" y="594928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两类问题的熵函数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3.2.4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20552" y="1484784"/>
                <a:ext cx="8784976" cy="4680521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 smtClean="0">
                    <a:latin typeface="Cambria" panose="02040503050406030204" pitchFamily="18" charset="0"/>
                  </a:rPr>
                  <a:t>在决策树中，信息熵还</a:t>
                </a:r>
                <a:r>
                  <a:rPr lang="zh-CN" altLang="zh-CN" dirty="0">
                    <a:latin typeface="Cambria" panose="02040503050406030204" pitchFamily="18" charset="0"/>
                  </a:rPr>
                  <a:t>可以用来度量包含不同特征的数据样本与类别的不确定性。如果某个特征列向量的信息熵越大，则该向量的不确定性就越大，亦即其混乱程度就越大，就应该优先考虑从该特征向量入手进行划分</a:t>
                </a:r>
                <a:r>
                  <a:rPr lang="zh-CN" altLang="zh-CN" dirty="0" smtClean="0">
                    <a:latin typeface="Cambria" panose="02040503050406030204" pitchFamily="18" charset="0"/>
                  </a:rPr>
                  <a:t>。</a:t>
                </a:r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 smtClean="0"/>
                  <a:t>首先</a:t>
                </a:r>
                <a:r>
                  <a:rPr lang="zh-CN" altLang="zh-CN" dirty="0"/>
                  <a:t>，用信息熵度量类别标签对样本整体的不确定性。设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是数据样本集合，其类别标签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 smtClean="0"/>
                  <a:t>。有</a:t>
                </a:r>
                <a:r>
                  <a:rPr lang="zh-CN" altLang="zh-CN" dirty="0"/>
                  <a:t>样本分类的信息熵公式表示如下：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dirty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length</m:t>
                        </m:r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zh-CN" dirty="0"/>
                  <a:t>是任意样本属于类别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的概率；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count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表示样本集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中类别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的元素个数；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length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zh-CN" dirty="0"/>
                  <a:t>表示样本集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的元素个数，即样本总数</a:t>
                </a:r>
                <a:r>
                  <a:rPr lang="zh-CN" altLang="zh-CN" dirty="0" smtClean="0"/>
                  <a:t>。</a:t>
                </a:r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0552" y="1484784"/>
                <a:ext cx="8784976" cy="4680521"/>
              </a:xfrm>
              <a:blipFill rotWithShape="1">
                <a:blip r:embed="rId1"/>
                <a:stretch>
                  <a:fillRect l="-625" r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855823"/>
            <a:ext cx="8346723" cy="68129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3.2.4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6536" y="1412776"/>
                <a:ext cx="8928991" cy="5112567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然后，使用信息熵度量每个特征不同取值的不确定性。假定属性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dirty="0"/>
                  <a:t>个不同的取值，那么使用属性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就可以将样本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划分为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dirty="0"/>
                  <a:t>个互不相交的子集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zh-CN" dirty="0"/>
                  <a:t>。如果选择属性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做最优划分特征，那么划分的子集就是样本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结点中生长出来的决策树分支。由属性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划分的子集的信息熵为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length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length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dirty="0"/>
                  <a:t>其中，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length</m:t>
                    </m:r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zh-CN" dirty="0"/>
                  <a:t>表示子集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zh-CN" altLang="zh-CN" dirty="0"/>
                  <a:t>中的元素个数，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count</m:t>
                        </m:r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length</m:t>
                        </m:r>
                        <m:d>
                          <m:d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zh-CN" altLang="zh-CN" dirty="0"/>
                  <a:t>中的样本属于类别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的概率。</a:t>
                </a:r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536" y="1412776"/>
                <a:ext cx="8928991" cy="5112567"/>
              </a:xfrm>
              <a:blipFill rotWithShape="1">
                <a:blip r:embed="rId1"/>
                <a:stretch>
                  <a:fillRect l="-410" b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3.1 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909323"/>
            <a:ext cx="3456384" cy="343372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3"/>
              </p:nvPr>
            </p:nvSpPr>
            <p:spPr>
              <a:xfrm>
                <a:off x="1061464" y="836712"/>
                <a:ext cx="8716072" cy="216024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b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树</a:t>
                </a:r>
                <a:r>
                  <a:rPr lang="zh-CN" altLang="en-US" dirty="0">
                    <a:latin typeface="Cambria" panose="02040503050406030204" pitchFamily="18" charset="0"/>
                  </a:rPr>
                  <a:t>（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tree</a:t>
                </a:r>
                <a:r>
                  <a:rPr lang="zh-CN" altLang="en-US" dirty="0">
                    <a:latin typeface="Cambria" panose="02040503050406030204" pitchFamily="18" charset="0"/>
                  </a:rPr>
                  <a:t>）是包含</a:t>
                </a:r>
                <a:r>
                  <a:rPr lang="en-US" altLang="zh-C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）个结点的有穷集，其中：</a:t>
                </a: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latin typeface="Cambria" panose="02040503050406030204" pitchFamily="18" charset="0"/>
                  </a:rPr>
                  <a:t>（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r>
                  <a:rPr lang="zh-CN" altLang="en-US" dirty="0">
                    <a:latin typeface="Cambria" panose="02040503050406030204" pitchFamily="18" charset="0"/>
                  </a:rPr>
                  <a:t>）每个元素称为结点（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node</a:t>
                </a:r>
                <a:r>
                  <a:rPr lang="zh-CN" altLang="en-US" dirty="0">
                    <a:latin typeface="Cambria" panose="02040503050406030204" pitchFamily="18" charset="0"/>
                  </a:rPr>
                  <a:t>）；</a:t>
                </a: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latin typeface="Cambria" panose="02040503050406030204" pitchFamily="18" charset="0"/>
                  </a:rPr>
                  <a:t>（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2</a:t>
                </a:r>
                <a:r>
                  <a:rPr lang="zh-CN" altLang="en-US" dirty="0">
                    <a:latin typeface="Cambria" panose="02040503050406030204" pitchFamily="18" charset="0"/>
                  </a:rPr>
                  <a:t>）有一个特定的结点被称为根结点或树根（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root</a:t>
                </a:r>
                <a:r>
                  <a:rPr lang="zh-CN" altLang="en-US" dirty="0">
                    <a:latin typeface="Cambria" panose="02040503050406030204" pitchFamily="18" charset="0"/>
                  </a:rPr>
                  <a:t>）。</a:t>
                </a: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latin typeface="Cambria" panose="02040503050406030204" pitchFamily="18" charset="0"/>
                  </a:rPr>
                  <a:t>（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3</a:t>
                </a:r>
                <a:r>
                  <a:rPr lang="zh-CN" altLang="en-US" dirty="0">
                    <a:latin typeface="Cambria" panose="02040503050406030204" pitchFamily="18" charset="0"/>
                  </a:rPr>
                  <a:t>）除根结点之外的其余数据元素被分为</a:t>
                </a:r>
                <a:r>
                  <a:rPr lang="en-US" altLang="zh-CN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zh-CN" altLang="en-US" dirty="0">
                    <a:latin typeface="Cambria" panose="02040503050406030204" pitchFamily="18" charset="0"/>
                  </a:rPr>
                  <a:t>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≥0 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）个互不相交的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" panose="02040503050406030204" pitchFamily="18" charset="0"/>
                  </a:rPr>
                  <a:t>，</a:t>
                </a:r>
                <a:r>
                  <a:rPr lang="zh-CN" altLang="en-US" dirty="0">
                    <a:latin typeface="Cambria" panose="02040503050406030204" pitchFamily="18" charset="0"/>
                  </a:rPr>
                  <a:t>其中每一个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本身也是一棵树，被称作原树的子树（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subtree</a:t>
                </a:r>
                <a:r>
                  <a:rPr lang="zh-CN" altLang="en-US" dirty="0" smtClean="0">
                    <a:latin typeface="Cambria" panose="02040503050406030204" pitchFamily="18" charset="0"/>
                  </a:rPr>
                  <a:t>）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1061464" y="836712"/>
                <a:ext cx="8716072" cy="2160240"/>
              </a:xfrm>
              <a:blipFill rotWithShape="1">
                <a:blip r:embed="rId2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24" y="2996952"/>
            <a:ext cx="4182613" cy="3346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4005064"/>
            <a:ext cx="5521846" cy="240257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064568" y="620688"/>
            <a:ext cx="2520280" cy="68129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3.2.4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44889" y="908720"/>
                <a:ext cx="8928991" cy="323452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 smtClean="0"/>
                  <a:t>最后</a:t>
                </a:r>
                <a:r>
                  <a:rPr lang="zh-CN" altLang="zh-CN" dirty="0"/>
                  <a:t>，使用信息增益确定决策树分支的划分依据。决策树上某个分支上整个数据集信息熵与当前结点信息熵的差值，表示为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Gain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dirty="0" smtClean="0"/>
                  <a:t>对</a:t>
                </a:r>
                <a:r>
                  <a:rPr lang="zh-CN" altLang="zh-CN" dirty="0"/>
                  <a:t>样本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中的每个属性（未选取的属性），进行上述计算，具有最高信息增益的特征就可选做给定样本集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的测试属性。对选定的样本属性，创建一个结点，并以该特征标记，对特征的每个值创建分支，并据此划分样本</a:t>
                </a:r>
                <a:r>
                  <a:rPr lang="zh-CN" altLang="zh-CN" dirty="0" smtClean="0"/>
                  <a:t>。</a:t>
                </a:r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889" y="908720"/>
                <a:ext cx="8928991" cy="3234524"/>
              </a:xfrm>
              <a:blipFill rotWithShape="1">
                <a:blip r:embed="rId2"/>
                <a:stretch>
                  <a:fillRect l="-683" r="-3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064568" y="548525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3.2.4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6616" y="1717608"/>
            <a:ext cx="5256584" cy="428431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calcShannonEnt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"""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sz="1600" dirty="0">
                <a:solidFill>
                  <a:schemeClr val="bg1"/>
                </a:solidFill>
                <a:latin typeface="Cambria" panose="02040503050406030204" pitchFamily="18" charset="0"/>
              </a:rPr>
              <a:t>输入：数据集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sz="1600" dirty="0">
                <a:solidFill>
                  <a:schemeClr val="bg1"/>
                </a:solidFill>
                <a:latin typeface="Cambria" panose="02040503050406030204" pitchFamily="18" charset="0"/>
              </a:rPr>
              <a:t>输出：数据集的香农熵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sz="1600" dirty="0">
                <a:solidFill>
                  <a:schemeClr val="bg1"/>
                </a:solidFill>
                <a:latin typeface="Cambria" panose="02040503050406030204" pitchFamily="18" charset="0"/>
              </a:rPr>
              <a:t>描述：计算给定数据集的香农熵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"""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)  # </a:t>
            </a:r>
            <a:r>
              <a:rPr lang="zh-CN" altLang="zh-CN" sz="1600" dirty="0">
                <a:solidFill>
                  <a:schemeClr val="bg1"/>
                </a:solidFill>
                <a:latin typeface="Cambria" panose="02040503050406030204" pitchFamily="18" charset="0"/>
              </a:rPr>
              <a:t>样本集总数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[c[-1] for c in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 # </a:t>
            </a:r>
            <a:r>
              <a:rPr lang="zh-CN" altLang="zh-CN" sz="1600" dirty="0">
                <a:solidFill>
                  <a:schemeClr val="bg1"/>
                </a:solidFill>
                <a:latin typeface="Cambria" panose="02040503050406030204" pitchFamily="18" charset="0"/>
              </a:rPr>
              <a:t>抽取分类信息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{} # </a:t>
            </a:r>
            <a:r>
              <a:rPr lang="zh-CN" altLang="zh-CN" sz="1600" dirty="0">
                <a:solidFill>
                  <a:schemeClr val="bg1"/>
                </a:solidFill>
                <a:latin typeface="Cambria" panose="02040503050406030204" pitchFamily="18" charset="0"/>
              </a:rPr>
              <a:t>词典形式存储类别计数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for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set(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): # </a:t>
            </a:r>
            <a:r>
              <a:rPr lang="zh-CN" altLang="zh-CN" sz="1600" dirty="0">
                <a:solidFill>
                  <a:schemeClr val="bg1"/>
                </a:solidFill>
                <a:latin typeface="Cambria" panose="02040503050406030204" pitchFamily="18" charset="0"/>
              </a:rPr>
              <a:t>对每个类别</a:t>
            </a:r>
            <a:r>
              <a:rPr lang="zh-CN" altLang="zh-CN" sz="1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计数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0592" y="123291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信息熵的程序代码如下：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064568" y="532070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3.2.4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8584" y="1435276"/>
            <a:ext cx="5256584" cy="482453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zh-CN" sz="1600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=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classList.count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altLang="zh-CN" sz="16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0.0   # </a:t>
            </a:r>
            <a:r>
              <a:rPr lang="zh-CN" altLang="zh-CN" sz="1600" dirty="0">
                <a:solidFill>
                  <a:schemeClr val="bg1"/>
                </a:solidFill>
                <a:latin typeface="Cambria" panose="02040503050406030204" pitchFamily="18" charset="0"/>
              </a:rPr>
              <a:t>信息熵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for key in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[key] / float(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-=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* log2(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():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[[1, 1, ' Yes'],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[1, 1, ' Yes'],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[1, 0, 'No'],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[0, 1, 'No'],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[0, 1, 'No']]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labels = ['no surfacing', 'flippers</a:t>
            </a: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']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064569" y="836712"/>
            <a:ext cx="3024336" cy="60928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3.2.4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592" y="1556792"/>
            <a:ext cx="4320480" cy="417646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return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labels</a:t>
            </a:r>
            <a:endParaRPr lang="en-US" altLang="zh-CN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CreateDataSet</a:t>
            </a: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():</a:t>
            </a:r>
            <a:endParaRPr lang="zh-CN" altLang="zh-CN" sz="16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[[1, 1, ' Yes'],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[1, 1, ' Yes'],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[1, 0, 'No'],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[0, 1, 'No'],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[0, 1, 'No']]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labels = ['no surfacing', 'flippers']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sz="1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labels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myDat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labels = 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CreateDataSet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calcShannonEnt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myDat</a:t>
            </a:r>
            <a:r>
              <a:rPr lang="en-US" altLang="zh-CN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zh-CN" altLang="zh-CN" sz="1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6321152" y="2348880"/>
            <a:ext cx="2751856" cy="216024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zh-CN" dirty="0">
                <a:latin typeface="Cambria" panose="02040503050406030204" pitchFamily="18" charset="0"/>
              </a:rPr>
              <a:t>运行结果：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0.970950594455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8584" y="72008"/>
            <a:ext cx="8346723" cy="98072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136577" y="620688"/>
            <a:ext cx="2376264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3.3.1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算法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0552" y="2212023"/>
          <a:ext cx="7200800" cy="4104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077"/>
                <a:gridCol w="1343888"/>
                <a:gridCol w="1105815"/>
                <a:gridCol w="1483091"/>
                <a:gridCol w="1105815"/>
                <a:gridCol w="1107114"/>
              </a:tblGrid>
              <a:tr h="254760">
                <a:tc gridSpan="6"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  <a:latin typeface="Cambria" panose="02040503050406030204" pitchFamily="18" charset="0"/>
                        </a:rPr>
                        <a:t>表</a:t>
                      </a:r>
                      <a:r>
                        <a:rPr lang="en-US" sz="1600" kern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3-6</a:t>
                      </a:r>
                      <a:r>
                        <a:rPr lang="zh-CN" sz="1600" kern="0" dirty="0">
                          <a:effectLst/>
                          <a:latin typeface="Cambria" panose="02040503050406030204" pitchFamily="18" charset="0"/>
                        </a:rPr>
                        <a:t>天气与打球关联关系表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3067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Day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Outlook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Temp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Humidity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Windy</a:t>
                      </a: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Play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Sunny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Hot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Weak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D2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Sunny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Hot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Strong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D3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Overcast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Hot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Weak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D4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Rain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Mild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Weak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D5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Rain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Cool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Weak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D6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Rain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Cool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Strong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D7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Overcast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Cool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Strong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D8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Sunny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Mild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Weak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D9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Sunny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Cool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Weak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D10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Rain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Mild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Weak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D11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Sunny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Mild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Strong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D12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Overcast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Mild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Strong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D13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Overcast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Hot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Weak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  <a:tr h="254760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D14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Rain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Mild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Strong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等线" panose="02010600030101010101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992560" y="1196360"/>
                <a:ext cx="8784976" cy="9700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solidFill>
                      <a:srgbClr val="000000"/>
                    </a:solidFill>
                    <a:latin typeface="+mn-ea"/>
                    <a:cs typeface="宋体" panose="02010600030101010101" pitchFamily="2" charset="-122"/>
                  </a:rPr>
                  <a:t>下表是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14</a:t>
                </a:r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天的气象数据和是否打球的对应</a:t>
                </a:r>
                <a:r>
                  <a:rPr lang="zh-CN" altLang="zh-CN" sz="2000" dirty="0" smtClea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关系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表</a:t>
                </a:r>
                <a:r>
                  <a:rPr lang="zh-CN" altLang="zh-CN" sz="2000" dirty="0" smtClea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。气象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信息</a:t>
                </a:r>
                <a:r>
                  <a:rPr lang="zh-CN" altLang="zh-CN" sz="2000" dirty="0" smtClean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有</a:t>
                </a:r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4</a:t>
                </a:r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个属性，分别是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Outlook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Temp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Humidity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Windy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，而分类指标是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Play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+mn-ea"/>
                    <a:cs typeface="宋体" panose="02010600030101010101" pitchFamily="2" charset="-122"/>
                  </a:rPr>
                  <a:t>。</a:t>
                </a:r>
                <a:endParaRPr lang="zh-CN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60" y="1196360"/>
                <a:ext cx="8784976" cy="970009"/>
              </a:xfrm>
              <a:prstGeom prst="rect">
                <a:avLst/>
              </a:prstGeom>
              <a:blipFill rotWithShape="0">
                <a:blip r:embed="rId1"/>
                <a:stretch>
                  <a:fillRect l="-763" b="-10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127355" y="2276872"/>
                <a:ext cx="1756420" cy="2893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>
                  <a:lnSpc>
                    <a:spcPct val="150000"/>
                  </a:lnSpc>
                </a:pPr>
                <a:r>
                  <a:rPr lang="zh-CN" altLang="zh-CN" dirty="0">
                    <a:solidFill>
                      <a:srgbClr val="000000"/>
                    </a:solidFill>
                    <a:latin typeface="+mn-ea"/>
                    <a:cs typeface="宋体" panose="02010600030101010101" pitchFamily="2" charset="-122"/>
                  </a:rPr>
                  <a:t>信息熵为</a:t>
                </a:r>
                <a:endParaRPr lang="zh-CN" altLang="zh-CN" dirty="0">
                  <a:effectLst/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yes</m:t>
                          </m:r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No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9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𝟎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𝟗𝟒𝟎𝟐𝟖𝟔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355" y="2276872"/>
                <a:ext cx="1756420" cy="28935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3.3.1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算法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832992" y="1484784"/>
                <a:ext cx="9073008" cy="46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>
                  <a:lnSpc>
                    <a:spcPct val="150000"/>
                  </a:lnSpc>
                </a:pPr>
                <a:r>
                  <a:rPr lang="zh-CN" altLang="zh-CN" dirty="0" smtClean="0">
                    <a:solidFill>
                      <a:srgbClr val="000000"/>
                    </a:solidFill>
                    <a:latin typeface="Cambria" panose="02040503050406030204" pitchFamily="18" charset="0"/>
                    <a:cs typeface="宋体" panose="02010600030101010101" pitchFamily="2" charset="-122"/>
                  </a:rPr>
                  <a:t>属性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Outlook</m:t>
                    </m:r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的值域为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Overcase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Rain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Sunny</m:t>
                        </m:r>
                      </m:e>
                    </m:d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，因此，样本在属性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Outlook</m:t>
                    </m:r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的划分为：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Outlook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Overcast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3,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7,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12,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13</m:t>
                        </m:r>
                      </m:e>
                    </m:d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宋体" panose="02010600030101010101" pitchFamily="2" charset="-122"/>
                  </a:rPr>
                  <a:t>4</a:t>
                </a:r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个正样本，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宋体" panose="02010600030101010101" pitchFamily="2" charset="-122"/>
                  </a:rPr>
                  <a:t>0</a:t>
                </a:r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个负样本；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Outlook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Rain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4,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5,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6,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10,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14</m:t>
                        </m:r>
                      </m:e>
                    </m:d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宋体" panose="02010600030101010101" pitchFamily="2" charset="-122"/>
                  </a:rPr>
                  <a:t>3</a:t>
                </a:r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个正样本，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宋体" panose="02010600030101010101" pitchFamily="2" charset="-122"/>
                  </a:rPr>
                  <a:t>2</a:t>
                </a:r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个负样本；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Outlook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Sunny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8,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9,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D</m:t>
                        </m:r>
                        <m: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11</m:t>
                        </m:r>
                      </m:e>
                    </m:d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宋体" panose="02010600030101010101" pitchFamily="2" charset="-122"/>
                  </a:rPr>
                  <a:t>2</a:t>
                </a:r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个正样本，</a:t>
                </a:r>
                <a:r>
                  <a:rPr lang="en-US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宋体" panose="02010600030101010101" pitchFamily="2" charset="-122"/>
                  </a:rPr>
                  <a:t>3</a:t>
                </a:r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个负样本。</a:t>
                </a:r>
                <a:endParaRPr lang="zh-CN" altLang="zh-CN" dirty="0">
                  <a:effectLst/>
                  <a:latin typeface="Cambria" panose="02040503050406030204" pitchFamily="18" charset="0"/>
                </a:endParaRPr>
              </a:p>
              <a:p>
                <a:pPr indent="266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Outlook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Overcast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4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0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zh-CN" dirty="0">
                  <a:effectLst/>
                  <a:latin typeface="Cambria" panose="02040503050406030204" pitchFamily="18" charset="0"/>
                </a:endParaRPr>
              </a:p>
              <a:p>
                <a:pPr indent="266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Outlook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Rain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=0.970951</m:t>
                      </m:r>
                    </m:oMath>
                  </m:oMathPara>
                </a14:m>
                <a:endParaRPr lang="zh-CN" altLang="zh-CN" dirty="0">
                  <a:effectLst/>
                  <a:latin typeface="Cambria" panose="02040503050406030204" pitchFamily="18" charset="0"/>
                </a:endParaRPr>
              </a:p>
              <a:p>
                <a:pPr indent="266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Outlook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=0.970951</m:t>
                      </m:r>
                    </m:oMath>
                  </m:oMathPara>
                </a14:m>
                <a:endParaRPr lang="zh-CN" altLang="zh-CN" dirty="0">
                  <a:effectLst/>
                  <a:latin typeface="Cambria" panose="02040503050406030204" pitchFamily="18" charset="0"/>
                </a:endParaRPr>
              </a:p>
              <a:p>
                <a:pPr indent="266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Outlook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4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14</m:t>
                          </m:r>
                        </m:den>
                      </m:f>
                      <m:r>
                        <a:rPr lang="zh-CN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×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Outlook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Overcast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14</m:t>
                          </m:r>
                        </m:den>
                      </m:f>
                      <m:r>
                        <a:rPr lang="zh-CN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×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Outlook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Rain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14</m:t>
                          </m:r>
                        </m:den>
                      </m:f>
                      <m:r>
                        <a:rPr lang="zh-CN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×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Outlook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宋体" panose="02010600030101010101" pitchFamily="2" charset="-122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4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14</m:t>
                          </m:r>
                        </m:den>
                      </m:f>
                      <m:r>
                        <a:rPr lang="zh-CN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×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0+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14</m:t>
                          </m:r>
                        </m:den>
                      </m:f>
                      <m:r>
                        <a:rPr lang="zh-CN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.970951+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5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14</m:t>
                          </m:r>
                        </m:den>
                      </m:f>
                      <m:r>
                        <a:rPr lang="zh-CN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×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0.9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70951=0.693536</m:t>
                      </m:r>
                    </m:oMath>
                  </m:oMathPara>
                </a14:m>
                <a:endParaRPr lang="zh-CN" altLang="zh-CN" dirty="0">
                  <a:effectLst/>
                  <a:latin typeface="Cambria" panose="02040503050406030204" pitchFamily="18" charset="0"/>
                </a:endParaRPr>
              </a:p>
              <a:p>
                <a:pPr indent="2667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Gain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Outlook</m:t>
                          </m:r>
                        </m:e>
                      </m:d>
                      <m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Yes</m:t>
                          </m:r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No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Outlook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 0.940286−0.693536=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𝟎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𝟐𝟒𝟔𝟕𝟒𝟗</m:t>
                      </m:r>
                    </m:oMath>
                  </m:oMathPara>
                </a14:m>
                <a:endParaRPr lang="zh-CN" altLang="zh-CN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92" y="1484784"/>
                <a:ext cx="9073008" cy="4677499"/>
              </a:xfrm>
              <a:prstGeom prst="rect">
                <a:avLst/>
              </a:prstGeom>
              <a:blipFill rotWithShape="1">
                <a:blip r:embed="rId1"/>
                <a:stretch>
                  <a:fillRect l="-605" r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59" y="787731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3.3.1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算法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80792" y="3645024"/>
          <a:ext cx="6336705" cy="269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" r:id="rId1" imgW="4866005" imgH="1948815" progId="Visio.Drawing.15">
                  <p:embed/>
                </p:oleObj>
              </mc:Choice>
              <mc:Fallback>
                <p:oleObj name="" r:id="rId1" imgW="4866005" imgH="1948815" progId="Visio.Drawing.15">
                  <p:embed/>
                  <p:pic>
                    <p:nvPicPr>
                      <p:cNvPr id="0" name="图片 55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792" y="3645024"/>
                        <a:ext cx="6336705" cy="269123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920552" y="1508143"/>
                <a:ext cx="8985448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>
                  <a:lnSpc>
                    <a:spcPct val="150000"/>
                  </a:lnSpc>
                </a:pPr>
                <a:r>
                  <a:rPr lang="zh-CN" altLang="zh-CN" dirty="0" smtClean="0">
                    <a:solidFill>
                      <a:srgbClr val="000000"/>
                    </a:solidFill>
                    <a:latin typeface="Cambria" panose="02040503050406030204" pitchFamily="18" charset="0"/>
                    <a:cs typeface="宋体" panose="02010600030101010101" pitchFamily="2" charset="-122"/>
                  </a:rPr>
                  <a:t>同理，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Cambria" panose="02040503050406030204" pitchFamily="18" charset="0"/>
                    <a:cs typeface="宋体" panose="02010600030101010101" pitchFamily="2" charset="-122"/>
                  </a:rPr>
                  <a:t>有</a:t>
                </a:r>
                <a:endParaRPr lang="en-US" altLang="zh-CN" dirty="0" smtClean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宋体" panose="02010600030101010101" pitchFamily="2" charset="-122"/>
                </a:endParaRPr>
              </a:p>
              <a:p>
                <a:pPr indent="266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Gain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/>
                              <a:cs typeface="宋体" panose="02010600030101010101" pitchFamily="2" charset="-122"/>
                            </a:rPr>
                            <m:t>Temp</m:t>
                          </m:r>
                        </m:e>
                      </m:d>
                      <m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Yes</m:t>
                          </m:r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No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Temp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 0.940286−0.911063=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𝟎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𝟎𝟐𝟗𝟐𝟐𝟑</m:t>
                      </m:r>
                    </m:oMath>
                  </m:oMathPara>
                </a14:m>
                <a:endParaRPr lang="zh-CN" altLang="zh-CN" b="1" dirty="0">
                  <a:effectLst/>
                  <a:latin typeface="Cambria" panose="02040503050406030204" pitchFamily="18" charset="0"/>
                </a:endParaRPr>
              </a:p>
              <a:p>
                <a:pPr indent="266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Gain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Humidity</m:t>
                          </m:r>
                        </m:e>
                      </m:d>
                      <m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Yes</m:t>
                          </m:r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No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Humidity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 0.940286−0.788450=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𝟎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𝟏𝟓𝟏𝟖𝟑𝟔</m:t>
                      </m:r>
                    </m:oMath>
                  </m:oMathPara>
                </a14:m>
                <a:endParaRPr lang="zh-CN" altLang="zh-CN" b="1" dirty="0">
                  <a:effectLst/>
                  <a:latin typeface="Cambria" panose="02040503050406030204" pitchFamily="18" charset="0"/>
                </a:endParaRPr>
              </a:p>
              <a:p>
                <a:pPr indent="266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Gain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Windy</m:t>
                          </m:r>
                        </m:e>
                      </m:d>
                      <m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Yes</m:t>
                          </m:r>
                          <m: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No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cs typeface="宋体" panose="02010600030101010101" pitchFamily="2" charset="-122"/>
                            </a:rPr>
                            <m:t>Windy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= 0.940286−0.892159=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𝟎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.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effectLst/>
                          <a:latin typeface="Cambria Math"/>
                          <a:cs typeface="宋体" panose="02010600030101010101" pitchFamily="2" charset="-122"/>
                        </a:rPr>
                        <m:t>𝟎𝟒𝟖𝟏𝟐𝟕</m:t>
                      </m:r>
                    </m:oMath>
                  </m:oMathPara>
                </a14:m>
                <a:endParaRPr lang="zh-CN" altLang="zh-CN" b="1" dirty="0">
                  <a:effectLst/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显然，属性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Outlook</m:t>
                    </m:r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的信息增益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Gain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宋体" panose="02010600030101010101" pitchFamily="2" charset="-122"/>
                          </a:rPr>
                          <m:t>Outlook</m:t>
                        </m:r>
                      </m:e>
                    </m:d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最大，作为划分的特征属性，以此特性创建分支</a:t>
                </a:r>
                <a:r>
                  <a:rPr lang="zh-CN" altLang="zh-CN" dirty="0" smtClean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，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Cambria" panose="02040503050406030204" pitchFamily="18" charset="0"/>
                    <a:cs typeface="宋体" panose="02010600030101010101" pitchFamily="2" charset="-122"/>
                  </a:rPr>
                  <a:t>见下图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2" y="1508143"/>
                <a:ext cx="8985448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543" b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835629"/>
            <a:ext cx="8346723" cy="75329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3.3.1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算法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2424557"/>
            <a:ext cx="6696744" cy="38847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208584" y="1448780"/>
                <a:ext cx="869741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solidFill>
                      <a:srgbClr val="000000"/>
                    </a:solidFill>
                    <a:latin typeface="Cambria" panose="02040503050406030204" pitchFamily="18" charset="0"/>
                    <a:cs typeface="宋体" panose="02010600030101010101" pitchFamily="2" charset="-122"/>
                  </a:rPr>
                  <a:t>继续对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Temp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Humidity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Windy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属性，逐个计算其信息增益，直到不再能划分为止，得到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ID</m:t>
                    </m:r>
                    <m: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/>
                        <a:cs typeface="宋体" panose="02010600030101010101" pitchFamily="2" charset="-122"/>
                      </a:rPr>
                      <m:t>3</m:t>
                    </m:r>
                  </m:oMath>
                </a14:m>
                <a:r>
                  <a:rPr lang="zh-CN" altLang="zh-CN" sz="2000" dirty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的分类</a:t>
                </a:r>
                <a:r>
                  <a:rPr lang="zh-CN" altLang="zh-CN" sz="2000" dirty="0" smtClean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决策树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  <a:cs typeface="宋体" panose="02010600030101010101" pitchFamily="2" charset="-122"/>
                  </a:rPr>
                  <a:t>。</a:t>
                </a:r>
                <a:endParaRPr lang="zh-CN" altLang="en-US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84" y="1448780"/>
                <a:ext cx="8697416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701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3.3.1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算法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6596" y="1556792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lnSpc>
                <a:spcPct val="15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算法中根据信息论的信息增益评估和选择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特征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。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每次</a:t>
            </a: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选择信息增益最大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候选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特征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，作为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判断模块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。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marL="285750" indent="-285750" defTabSz="457200">
              <a:lnSpc>
                <a:spcPct val="15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通过裁剪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合并</a:t>
            </a: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相邻的无法产生大量信息增益的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叶子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结点，去除过度匹配（过拟合）的问题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。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defTabSz="457200">
              <a:lnSpc>
                <a:spcPct val="15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信息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增益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与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属性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的值域大小成正比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。属性取值种类越多，越有可能成为分裂属性。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defTabSz="457200">
              <a:lnSpc>
                <a:spcPct val="15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也不能处理连续分布的数据</a:t>
            </a:r>
            <a:r>
              <a:rPr lang="zh-CN" altLang="zh-CN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特征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。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380" y="1484784"/>
            <a:ext cx="7689068" cy="480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from math import log2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treePlotter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class ID3Tree(object):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__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init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__(self):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{}  # ID3 Tree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[]  # </a:t>
            </a:r>
            <a:r>
              <a:rPr lang="zh-CN" altLang="zh-CN" dirty="0">
                <a:latin typeface="Cambria" panose="02040503050406030204" pitchFamily="18" charset="0"/>
              </a:rPr>
              <a:t>数据集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[]  # </a:t>
            </a:r>
            <a:r>
              <a:rPr lang="zh-CN" altLang="zh-CN" dirty="0">
                <a:latin typeface="Cambria" panose="02040503050406030204" pitchFamily="18" charset="0"/>
              </a:rPr>
              <a:t>标签集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getDataSet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(self, dataset, labels):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dataset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labels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train(self):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# labels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copy.deepcopy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labels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[:]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self.buildTree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labels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3.1 </a:t>
            </a:r>
            <a:r>
              <a:rPr lang="zh-CN" altLang="zh-CN" dirty="0" smtClean="0">
                <a:latin typeface="Cambria" panose="02040503050406030204" pitchFamily="18" charset="0"/>
              </a:rPr>
              <a:t>引言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32520" y="836712"/>
            <a:ext cx="9073008" cy="4968552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b="1" dirty="0">
                <a:latin typeface="Cambria" panose="02040503050406030204" pitchFamily="18" charset="0"/>
              </a:rPr>
              <a:t>决策树</a:t>
            </a:r>
            <a:r>
              <a:rPr lang="zh-CN" altLang="zh-CN" sz="2000" dirty="0" smtClean="0">
                <a:latin typeface="Cambria" panose="02040503050406030204" pitchFamily="18" charset="0"/>
              </a:rPr>
              <a:t>（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Decision Tree</a:t>
            </a:r>
            <a:r>
              <a:rPr lang="zh-CN" altLang="zh-CN" sz="2000" dirty="0">
                <a:latin typeface="Cambria" panose="02040503050406030204" pitchFamily="18" charset="0"/>
              </a:rPr>
              <a:t>）是一种用于监督学习的层次</a:t>
            </a:r>
            <a:r>
              <a:rPr lang="zh-CN" altLang="zh-CN" sz="2000" dirty="0" smtClean="0">
                <a:latin typeface="Cambria" panose="02040503050406030204" pitchFamily="18" charset="0"/>
              </a:rPr>
              <a:t>模型</a:t>
            </a:r>
            <a:r>
              <a:rPr lang="zh-CN" altLang="en-US" sz="2000" dirty="0" smtClean="0">
                <a:latin typeface="Cambria" panose="02040503050406030204" pitchFamily="18" charset="0"/>
              </a:rPr>
              <a:t>。</a:t>
            </a:r>
            <a:endParaRPr lang="en-US" altLang="zh-C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1979</a:t>
            </a:r>
            <a:r>
              <a:rPr lang="zh-CN" altLang="zh-CN" sz="2000" dirty="0">
                <a:latin typeface="Cambria" panose="02040503050406030204" pitchFamily="18" charset="0"/>
              </a:rPr>
              <a:t>年，</a:t>
            </a:r>
            <a:r>
              <a:rPr lang="en-US" altLang="zh-CN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J.R.Quinlan</a:t>
            </a:r>
            <a:r>
              <a:rPr lang="zh-CN" altLang="en-US" sz="2000" dirty="0">
                <a:latin typeface="Cambria" panose="02040503050406030204" pitchFamily="18" charset="0"/>
              </a:rPr>
              <a:t>创立</a:t>
            </a:r>
            <a:r>
              <a:rPr lang="zh-CN" altLang="zh-CN" sz="2000" dirty="0" smtClean="0">
                <a:latin typeface="Cambria" panose="02040503050406030204" pitchFamily="18" charset="0"/>
              </a:rPr>
              <a:t>了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sz="2000" dirty="0">
                <a:latin typeface="Cambria" panose="02040503050406030204" pitchFamily="18" charset="0"/>
              </a:rPr>
              <a:t>算法</a:t>
            </a:r>
            <a:r>
              <a:rPr lang="zh-CN" altLang="zh-CN" sz="2000" dirty="0" smtClean="0">
                <a:latin typeface="Cambria" panose="02040503050406030204" pitchFamily="18" charset="0"/>
              </a:rPr>
              <a:t>原型</a:t>
            </a:r>
            <a:r>
              <a:rPr lang="zh-CN" altLang="en-US" sz="2000" dirty="0" smtClean="0">
                <a:latin typeface="Cambria" panose="02040503050406030204" pitchFamily="18" charset="0"/>
              </a:rPr>
              <a:t>。分别于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1983</a:t>
            </a:r>
            <a:r>
              <a:rPr lang="zh-CN" altLang="en-US" sz="2000" dirty="0" smtClean="0">
                <a:latin typeface="Cambria" panose="02040503050406030204" pitchFamily="18" charset="0"/>
              </a:rPr>
              <a:t>年和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1986</a:t>
            </a:r>
            <a:r>
              <a:rPr lang="zh-CN" altLang="en-US" sz="2000" dirty="0" smtClean="0">
                <a:latin typeface="Cambria" panose="02040503050406030204" pitchFamily="18" charset="0"/>
              </a:rPr>
              <a:t>年对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en-US" sz="2000" dirty="0" smtClean="0">
                <a:latin typeface="Cambria" panose="02040503050406030204" pitchFamily="18" charset="0"/>
              </a:rPr>
              <a:t>进行了总结和改进，确定了决策树模型。</a:t>
            </a:r>
            <a:endParaRPr lang="en-US" altLang="zh-C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Cambria" panose="02040503050406030204" pitchFamily="18" charset="0"/>
              </a:rPr>
              <a:t>决策树可以是二叉树也可以是多叉树，每个非</a:t>
            </a:r>
            <a:r>
              <a:rPr lang="zh-CN" altLang="zh-CN" sz="2000" dirty="0" smtClean="0">
                <a:latin typeface="Cambria" panose="02040503050406030204" pitchFamily="18" charset="0"/>
              </a:rPr>
              <a:t>叶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表示</a:t>
            </a:r>
            <a:r>
              <a:rPr lang="zh-CN" altLang="zh-CN" sz="2000" dirty="0">
                <a:latin typeface="Cambria" panose="02040503050406030204" pitchFamily="18" charset="0"/>
              </a:rPr>
              <a:t>一个特征属性上的测试，每个分支代表该特征属性在某个值域上的输出，而每个</a:t>
            </a:r>
            <a:r>
              <a:rPr lang="zh-CN" altLang="zh-CN" sz="2000" dirty="0" smtClean="0">
                <a:latin typeface="Cambria" panose="02040503050406030204" pitchFamily="18" charset="0"/>
              </a:rPr>
              <a:t>叶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存放</a:t>
            </a:r>
            <a:r>
              <a:rPr lang="zh-CN" altLang="zh-CN" sz="2000" dirty="0">
                <a:latin typeface="Cambria" panose="02040503050406030204" pitchFamily="18" charset="0"/>
              </a:rPr>
              <a:t>一个（分类）类别</a:t>
            </a:r>
            <a:r>
              <a:rPr lang="zh-CN" altLang="zh-CN" sz="2000" dirty="0" smtClean="0">
                <a:latin typeface="Cambria" panose="02040503050406030204" pitchFamily="18" charset="0"/>
              </a:rPr>
              <a:t>。</a:t>
            </a:r>
            <a:endParaRPr lang="en-US" altLang="zh-C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Cambria" panose="02040503050406030204" pitchFamily="18" charset="0"/>
              </a:rPr>
              <a:t>使用决策树进行决策的过程就是从</a:t>
            </a:r>
            <a:r>
              <a:rPr lang="zh-CN" altLang="zh-CN" sz="2000" dirty="0" smtClean="0">
                <a:latin typeface="Cambria" panose="02040503050406030204" pitchFamily="18" charset="0"/>
              </a:rPr>
              <a:t>根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开始</a:t>
            </a:r>
            <a:r>
              <a:rPr lang="zh-CN" altLang="zh-CN" sz="2000" dirty="0">
                <a:latin typeface="Cambria" panose="02040503050406030204" pitchFamily="18" charset="0"/>
              </a:rPr>
              <a:t>，测试待分类项中相应的特征属性，并按照其值选择输出分支，直到到达</a:t>
            </a:r>
            <a:r>
              <a:rPr lang="zh-CN" altLang="zh-CN" sz="2000" dirty="0" smtClean="0">
                <a:latin typeface="Cambria" panose="02040503050406030204" pitchFamily="18" charset="0"/>
              </a:rPr>
              <a:t>叶子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，</a:t>
            </a:r>
            <a:r>
              <a:rPr lang="zh-CN" altLang="zh-CN" sz="2000" dirty="0">
                <a:latin typeface="Cambria" panose="02040503050406030204" pitchFamily="18" charset="0"/>
              </a:rPr>
              <a:t>将</a:t>
            </a:r>
            <a:r>
              <a:rPr lang="zh-CN" altLang="zh-CN" sz="2000" dirty="0" smtClean="0">
                <a:latin typeface="Cambria" panose="02040503050406030204" pitchFamily="18" charset="0"/>
              </a:rPr>
              <a:t>叶子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存放</a:t>
            </a:r>
            <a:r>
              <a:rPr lang="zh-CN" altLang="zh-CN" sz="2000" dirty="0">
                <a:latin typeface="Cambria" panose="02040503050406030204" pitchFamily="18" charset="0"/>
              </a:rPr>
              <a:t>的类别作为决策结果</a:t>
            </a:r>
            <a:r>
              <a:rPr lang="zh-CN" altLang="zh-CN" sz="2000" dirty="0" smtClean="0">
                <a:latin typeface="Cambria" panose="02040503050406030204" pitchFamily="18" charset="0"/>
              </a:rPr>
              <a:t>。</a:t>
            </a:r>
            <a:endParaRPr lang="en-US" altLang="zh-C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Cambria" panose="02040503050406030204" pitchFamily="18" charset="0"/>
              </a:rPr>
              <a:t>决策树的决策过程非常直观，容易被人理解。目前，决策树已经成功运用于医学、制造产业、天文学、分支生物学以及商业等诸多领域。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380" y="1484784"/>
            <a:ext cx="7617060" cy="3970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buildTree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(self,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labels):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[ds[-1] for ds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 # </a:t>
            </a:r>
            <a:r>
              <a:rPr lang="zh-CN" altLang="zh-CN" dirty="0">
                <a:latin typeface="Cambria" panose="02040503050406030204" pitchFamily="18" charset="0"/>
              </a:rPr>
              <a:t>提取样本的类别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if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classList.count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[0]) ==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  # </a:t>
            </a:r>
            <a:r>
              <a:rPr lang="zh-CN" altLang="zh-CN" dirty="0">
                <a:latin typeface="Cambria" panose="02040503050406030204" pitchFamily="18" charset="0"/>
              </a:rPr>
              <a:t>单一类别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[0]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if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[0]) == 1:  # </a:t>
            </a:r>
            <a:r>
              <a:rPr lang="zh-CN" altLang="zh-CN" dirty="0">
                <a:latin typeface="Cambria" panose="02040503050406030204" pitchFamily="18" charset="0"/>
              </a:rPr>
              <a:t>没有属性需要划分了！！！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self.classify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self.findBestSplit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 # </a:t>
            </a:r>
            <a:r>
              <a:rPr lang="zh-CN" altLang="zh-CN" dirty="0">
                <a:latin typeface="Cambria" panose="02040503050406030204" pitchFamily="18" charset="0"/>
              </a:rPr>
              <a:t>选取最大增益的属性序号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labels[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tree = {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 {}}  # </a:t>
            </a:r>
            <a:r>
              <a:rPr lang="zh-CN" altLang="zh-CN" dirty="0">
                <a:latin typeface="Cambria" panose="02040503050406030204" pitchFamily="18" charset="0"/>
              </a:rPr>
              <a:t>构造一个新的</a:t>
            </a:r>
            <a:r>
              <a:rPr lang="zh-CN" altLang="zh-CN" dirty="0" smtClean="0">
                <a:latin typeface="Cambria" panose="02040503050406030204" pitchFamily="18" charset="0"/>
              </a:rPr>
              <a:t>树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del (labels[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])  # </a:t>
            </a:r>
            <a:r>
              <a:rPr lang="zh-CN" altLang="zh-CN" dirty="0">
                <a:latin typeface="Cambria" panose="02040503050406030204" pitchFamily="18" charset="0"/>
              </a:rPr>
              <a:t>从总属性列表中去除最大增益</a:t>
            </a:r>
            <a:r>
              <a:rPr lang="zh-CN" altLang="zh-CN" dirty="0" smtClean="0">
                <a:latin typeface="Cambria" panose="02040503050406030204" pitchFamily="18" charset="0"/>
              </a:rPr>
              <a:t>属性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featValues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 [ds[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for ds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 # </a:t>
            </a:r>
            <a:r>
              <a:rPr lang="zh-CN" altLang="zh-CN" dirty="0">
                <a:latin typeface="Cambria" panose="02040503050406030204" pitchFamily="18" charset="0"/>
              </a:rPr>
              <a:t>抽取最大增益属性的取值列表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uniqueFeatValues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set(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featValues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 # </a:t>
            </a:r>
            <a:r>
              <a:rPr lang="zh-CN" altLang="zh-CN" dirty="0">
                <a:latin typeface="Cambria" panose="02040503050406030204" pitchFamily="18" charset="0"/>
              </a:rPr>
              <a:t>选取最大增益属性的数值类别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568" y="1484784"/>
            <a:ext cx="8136904" cy="3416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for value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uniqueFeatValues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  # </a:t>
            </a:r>
            <a:r>
              <a:rPr lang="zh-CN" altLang="zh-CN" dirty="0">
                <a:latin typeface="Cambria" panose="02040503050406030204" pitchFamily="18" charset="0"/>
              </a:rPr>
              <a:t>对于每一个属性类别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labels[:]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self.splitDataSet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value)  # </a:t>
            </a:r>
            <a:r>
              <a:rPr lang="zh-CN" altLang="zh-CN" dirty="0" smtClean="0">
                <a:latin typeface="Cambria" panose="02040503050406030204" pitchFamily="18" charset="0"/>
              </a:rPr>
              <a:t>分裂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self.buildTree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 # </a:t>
            </a:r>
            <a:r>
              <a:rPr lang="zh-CN" altLang="zh-CN" dirty="0">
                <a:latin typeface="Cambria" panose="02040503050406030204" pitchFamily="18" charset="0"/>
              </a:rPr>
              <a:t>递归构造子树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tree[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][value]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subTree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tree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# </a:t>
            </a:r>
            <a:r>
              <a:rPr lang="zh-CN" altLang="zh-CN" dirty="0">
                <a:latin typeface="Cambria" panose="02040503050406030204" pitchFamily="18" charset="0"/>
              </a:rPr>
              <a:t>计算出现次数最多的类别标签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classify(self,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items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([(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classList.count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items[max(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items.keys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())]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zh-CN" altLang="zh-CN" dirty="0">
              <a:effectLst/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380" y="1484784"/>
            <a:ext cx="6588732" cy="480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# </a:t>
            </a:r>
            <a:r>
              <a:rPr lang="zh-CN" altLang="zh-CN" dirty="0">
                <a:latin typeface="Cambria" panose="02040503050406030204" pitchFamily="18" charset="0"/>
              </a:rPr>
              <a:t>计算最优特征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findBestSplit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(self, dataset):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numFeatures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(dataset[0]) - 1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baseEntropy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self.calcShannonEnt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(dataset) # </a:t>
            </a:r>
            <a:r>
              <a:rPr lang="zh-CN" altLang="zh-CN" dirty="0">
                <a:latin typeface="Cambria" panose="02040503050406030204" pitchFamily="18" charset="0"/>
              </a:rPr>
              <a:t>基础熵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(dataset) # </a:t>
            </a:r>
            <a:r>
              <a:rPr lang="zh-CN" altLang="zh-CN" dirty="0">
                <a:latin typeface="Cambria" panose="02040503050406030204" pitchFamily="18" charset="0"/>
              </a:rPr>
              <a:t>样本总数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bestInfoGain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0.0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-1  # </a:t>
            </a:r>
            <a:r>
              <a:rPr lang="zh-CN" altLang="zh-CN" dirty="0">
                <a:latin typeface="Cambria" panose="02040503050406030204" pitchFamily="18" charset="0"/>
              </a:rPr>
              <a:t>初始化最优特征向量轴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# </a:t>
            </a:r>
            <a:r>
              <a:rPr lang="zh-CN" altLang="zh-CN" dirty="0">
                <a:latin typeface="Cambria" panose="02040503050406030204" pitchFamily="18" charset="0"/>
              </a:rPr>
              <a:t>遍历数据集各列，寻找最优特征轴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range(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numFeatures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featValues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[ds[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for ds in dataset]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uniqueFeatValues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set(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featValues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newEntropy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0.0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# </a:t>
            </a:r>
            <a:r>
              <a:rPr lang="zh-CN" altLang="zh-CN" dirty="0">
                <a:latin typeface="Cambria" panose="02040503050406030204" pitchFamily="18" charset="0"/>
              </a:rPr>
              <a:t>按列和唯一值，计算信息熵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uniqueFeatValues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self.splitDataSet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(dataset,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/ float(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# </a:t>
            </a:r>
            <a:r>
              <a:rPr lang="zh-CN" altLang="zh-CN" dirty="0">
                <a:latin typeface="Cambria" panose="02040503050406030204" pitchFamily="18" charset="0"/>
              </a:rPr>
              <a:t>子集中的概率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newEntropy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+=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380" y="1484784"/>
            <a:ext cx="6588732" cy="4524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self.calcShannonEnt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infoGain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baseEntropy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newEntropy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# 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if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infoGain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&gt;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bestInfoGain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 # </a:t>
            </a:r>
            <a:r>
              <a:rPr lang="zh-CN" altLang="zh-CN" dirty="0">
                <a:latin typeface="Cambria" panose="02040503050406030204" pitchFamily="18" charset="0"/>
              </a:rPr>
              <a:t>挑选最大值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bestInfoGain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baseEntropy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newEntropy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endParaRPr lang="zh-CN" altLang="zh-CN" dirty="0">
              <a:latin typeface="Cambria" panose="02040503050406030204" pitchFamily="18" charset="0"/>
            </a:endParaRPr>
          </a:p>
          <a:p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从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zh-CN" altLang="zh-CN" dirty="0">
                <a:latin typeface="Cambria" panose="02040503050406030204" pitchFamily="18" charset="0"/>
              </a:rPr>
              <a:t>数据集的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feat</a:t>
            </a:r>
            <a:r>
              <a:rPr lang="zh-CN" altLang="zh-CN" dirty="0">
                <a:latin typeface="Cambria" panose="02040503050406030204" pitchFamily="18" charset="0"/>
              </a:rPr>
              <a:t>特征中，选取值为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zh-CN" altLang="zh-CN" dirty="0">
                <a:latin typeface="Cambria" panose="02040503050406030204" pitchFamily="18" charset="0"/>
              </a:rPr>
              <a:t>的</a:t>
            </a:r>
            <a:r>
              <a:rPr lang="zh-CN" altLang="zh-CN" dirty="0" smtClean="0">
                <a:latin typeface="Cambria" panose="02040503050406030204" pitchFamily="18" charset="0"/>
              </a:rPr>
              <a:t>数据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(self, dataset, feat, values):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dataset: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if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[feat] == values: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reducedFeatVec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[:feat]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reducedFeatVec.extend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[feat + 1:])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retDataSet.append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reducedFeatVec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retDataSet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380" y="1484784"/>
            <a:ext cx="6588732" cy="4524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# </a:t>
            </a:r>
            <a:r>
              <a:rPr lang="zh-CN" altLang="zh-CN" dirty="0">
                <a:latin typeface="Cambria" panose="02040503050406030204" pitchFamily="18" charset="0"/>
              </a:rPr>
              <a:t>计算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zh-CN" altLang="zh-CN" dirty="0">
                <a:latin typeface="Cambria" panose="02040503050406030204" pitchFamily="18" charset="0"/>
              </a:rPr>
              <a:t>的信息熵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calcShannonEnt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(self,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 # </a:t>
            </a:r>
            <a:r>
              <a:rPr lang="zh-CN" altLang="zh-CN" dirty="0">
                <a:latin typeface="Cambria" panose="02040503050406030204" pitchFamily="18" charset="0"/>
              </a:rPr>
              <a:t>样本集总数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[c[-1] for c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 # </a:t>
            </a:r>
            <a:r>
              <a:rPr lang="zh-CN" altLang="zh-CN" dirty="0">
                <a:latin typeface="Cambria" panose="02040503050406030204" pitchFamily="18" charset="0"/>
              </a:rPr>
              <a:t>抽取分类信息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{}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set(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  # </a:t>
            </a:r>
            <a:r>
              <a:rPr lang="zh-CN" altLang="zh-CN" dirty="0">
                <a:latin typeface="Cambria" panose="02040503050406030204" pitchFamily="18" charset="0"/>
              </a:rPr>
              <a:t>对每个分类进行计数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classList.count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0.0</a:t>
            </a:r>
            <a:endParaRPr lang="zh-CN" altLang="zh-CN" dirty="0" smtClean="0">
              <a:latin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for key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[key] / float(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-=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* log2(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endParaRPr lang="zh-CN" altLang="zh-CN" dirty="0" smtClean="0">
              <a:latin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 smtClean="0">
              <a:latin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预测。对输入对象进行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分类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predict(self, tree,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newObject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4765" y="1484784"/>
            <a:ext cx="6588732" cy="4524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   </a:t>
            </a:r>
            <a:r>
              <a:rPr lang="zh-CN" altLang="zh-CN" dirty="0">
                <a:latin typeface="Cambria" panose="02040503050406030204" pitchFamily="18" charset="0"/>
              </a:rPr>
              <a:t>判断输入值是否为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while type(tree).__name__ == '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':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key = list(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tree.keys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())[0]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tree = tree[key][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newObject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[key]]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tree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__name__ == '__main__':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createDataSet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[[2, 1, 0, 1, 'No'],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[2, 1, 0, 0, 'No'],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[0, 1, 0,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[1, 2, 0,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[1, 0, 1,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[1, 0, 1, 0, 'No'],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[0, 0, 1, 0,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[2, 2, 0, 1, 'No'],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[2, 0, 1, 1, 'Yes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'],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510988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576" y="1196752"/>
            <a:ext cx="6588732" cy="480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[1, 2, 1,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[2, 2, 1, 0,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[0, 2, 0, 0,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[0, 1, 1,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[1, 2, 0, 0, 'No']]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features = ['Outlook', 'Temp', 'Humidity', 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US" altLang="zh-CN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Wind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']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# features = ['no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surfacing','flippers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']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features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id3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 ID3Tree()  # </a:t>
            </a:r>
            <a:r>
              <a:rPr lang="zh-CN" altLang="zh-CN" dirty="0">
                <a:latin typeface="Cambria" panose="02040503050406030204" pitchFamily="18" charset="0"/>
              </a:rPr>
              <a:t>创建一个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ds, labels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createDataSet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id3.getDataSet(ds, labels)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id3.train()  # </a:t>
            </a:r>
            <a:r>
              <a:rPr lang="zh-CN" altLang="zh-CN" dirty="0">
                <a:latin typeface="Cambria" panose="02040503050406030204" pitchFamily="18" charset="0"/>
              </a:rPr>
              <a:t>训练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print(id3.tree)  # </a:t>
            </a:r>
            <a:r>
              <a:rPr lang="zh-CN" altLang="zh-CN" dirty="0">
                <a:latin typeface="Cambria" panose="02040503050406030204" pitchFamily="18" charset="0"/>
              </a:rPr>
              <a:t>输出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print(id3.predict(id3.tree,{'Outlook':2,'Temp':1,'Humidity':0,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US" altLang="zh-CN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Wind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':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1}))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treePlotter.createPlot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(id3.tree)</a:t>
            </a:r>
            <a:endParaRPr lang="zh-CN" altLang="zh-CN" dirty="0">
              <a:effectLst/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3.3.2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4891" y="1484784"/>
            <a:ext cx="6588732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运行</a:t>
            </a:r>
            <a:r>
              <a:rPr lang="zh-CN" altLang="zh-CN" dirty="0" smtClean="0">
                <a:latin typeface="Cambria" panose="02040503050406030204" pitchFamily="18" charset="0"/>
              </a:rPr>
              <a:t>结果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{'Outlook': {0: 'Yes', 1: {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US" altLang="zh-CN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Wind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':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{0: 'No', 1: 'Yes'}}, 2: {'Humidity': {0: 'No', 1: 'Yes'}}}}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91" y="2711136"/>
            <a:ext cx="6588732" cy="3240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0672" y="5955799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>
                <a:latin typeface="Cambria" panose="02040503050406030204" pitchFamily="18" charset="0"/>
              </a:rPr>
              <a:t>算法对天气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zh-CN" altLang="zh-CN" dirty="0">
                <a:latin typeface="Cambria" panose="02040503050406030204" pitchFamily="18" charset="0"/>
              </a:rPr>
              <a:t>打球关系的决策树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552" y="36736"/>
            <a:ext cx="8346723" cy="980728"/>
          </a:xfrm>
        </p:spPr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3.4.1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算法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2630" y="1412776"/>
                <a:ext cx="8721926" cy="475252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ID3</a:t>
                </a:r>
                <a:r>
                  <a:rPr lang="zh-CN" altLang="zh-CN" sz="1800" dirty="0" smtClean="0">
                    <a:latin typeface="Cambria" panose="02040503050406030204" pitchFamily="18" charset="0"/>
                  </a:rPr>
                  <a:t>算法偏向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于多值属性</a:t>
                </a:r>
                <a:r>
                  <a:rPr lang="zh-CN" altLang="zh-CN" sz="1800" dirty="0" smtClean="0">
                    <a:latin typeface="Cambria" panose="02040503050406030204" pitchFamily="18" charset="0"/>
                  </a:rPr>
                  <a:t>，如果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存在唯一标识属性</a:t>
                </a: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ID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，则</a:t>
                </a: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ID3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会选择它作为分裂属性，这样虽然使得划分充分纯净，但这种划分对分类几乎毫无用处。</a:t>
                </a: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1993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年，</a:t>
                </a: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Quinlan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将</a:t>
                </a: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ID3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改进为</a:t>
                </a: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C4.5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算法。</a:t>
                </a: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C4.5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算法使用信息增益率（</a:t>
                </a: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Gain Ratio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）代替信息增益，进行特征选择，克服了信息增益选择特征时偏向于特征值个数较多的不足。</a:t>
                </a: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C4.5</a:t>
                </a:r>
                <a:r>
                  <a:rPr lang="zh-CN" altLang="zh-CN" sz="1800" dirty="0">
                    <a:latin typeface="Cambria" panose="02040503050406030204" pitchFamily="18" charset="0"/>
                  </a:rPr>
                  <a:t>算法首先定义了“分裂信息”，其定义如下：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split</m:t>
                          </m:r>
                          <m:r>
                            <a:rPr lang="en-US" altLang="zh-CN" sz="1800">
                              <a:latin typeface="Cambria Math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info</m:t>
                          </m:r>
                        </m:e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zh-CN" sz="1800">
                          <a:latin typeface="Cambria Math"/>
                        </a:rPr>
                        <m:t>=</m:t>
                      </m:r>
                      <m:r>
                        <a:rPr lang="en-US" altLang="zh-CN" sz="18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func>
                        <m:func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zh-CN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zh-CN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  </m:t>
                          </m:r>
                        </m:e>
                      </m:func>
                    </m:oMath>
                  </m:oMathPara>
                </a14:m>
                <a:endParaRPr lang="zh-CN" altLang="zh-CN" sz="1800" dirty="0">
                  <a:latin typeface="Cambria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sz="1800" dirty="0">
                    <a:latin typeface="Cambria" panose="020405030504060302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Cambria" panose="02040503050406030204" pitchFamily="18" charset="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zh-CN" sz="1800" dirty="0">
                    <a:latin typeface="Cambria" panose="02040503050406030204" pitchFamily="18" charset="0"/>
                  </a:rPr>
                  <a:t>各是特征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zh-CN" sz="1800" dirty="0">
                    <a:latin typeface="Cambria" panose="020405030504060302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zh-CN" sz="1800" dirty="0">
                    <a:latin typeface="Cambria" panose="02040503050406030204" pitchFamily="18" charset="0"/>
                  </a:rPr>
                  <a:t>个不同取值构成的样本子集。信息熵增益率定义为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Gai</m:t>
                      </m:r>
                      <m:sSub>
                        <m:sSub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Ratio</m:t>
                          </m:r>
                          <m:d>
                            <m:d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sub>
                      </m:sSub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Gain</m:t>
                          </m:r>
                          <m:d>
                            <m:d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/>
                                </a:rPr>
                                <m:t>spli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/>
                                    </a:rPr>
                                    <m:t>info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18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630" y="1412776"/>
                <a:ext cx="8721926" cy="4752528"/>
              </a:xfrm>
              <a:blipFill rotWithShape="1">
                <a:blip r:embed="rId1"/>
                <a:stretch>
                  <a:fillRect l="-629" r="-3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552" y="36736"/>
            <a:ext cx="8346723" cy="980728"/>
          </a:xfrm>
        </p:spPr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3.4.1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算法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400" y="1185796"/>
            <a:ext cx="8346723" cy="3600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算法使用信息增益</a:t>
            </a:r>
            <a:r>
              <a:rPr lang="zh-CN" altLang="zh-CN" dirty="0" smtClean="0">
                <a:latin typeface="Cambria" panose="02040503050406030204" pitchFamily="18" charset="0"/>
              </a:rPr>
              <a:t>率代替</a:t>
            </a:r>
            <a:r>
              <a:rPr lang="zh-CN" altLang="zh-CN" dirty="0">
                <a:latin typeface="Cambria" panose="02040503050406030204" pitchFamily="18" charset="0"/>
              </a:rPr>
              <a:t>信息增益，进行特征选择，克服了信息增益选择特征时偏向于特征值个数较多的</a:t>
            </a:r>
            <a:r>
              <a:rPr lang="zh-CN" altLang="zh-CN" dirty="0" smtClean="0">
                <a:latin typeface="Cambria" panose="02040503050406030204" pitchFamily="18" charset="0"/>
              </a:rPr>
              <a:t>不足</a:t>
            </a:r>
            <a:r>
              <a:rPr lang="zh-CN" altLang="en-US" dirty="0">
                <a:latin typeface="Cambria" panose="02040503050406030204" pitchFamily="18" charset="0"/>
              </a:rPr>
              <a:t>；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Cambria" panose="02040503050406030204" pitchFamily="18" charset="0"/>
              </a:rPr>
              <a:t>其具体算法步骤与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zh-CN" dirty="0" smtClean="0">
                <a:latin typeface="Cambria" panose="02040503050406030204" pitchFamily="18" charset="0"/>
              </a:rPr>
              <a:t>类似</a:t>
            </a:r>
            <a:r>
              <a:rPr lang="zh-CN" altLang="en-US" dirty="0" smtClean="0">
                <a:latin typeface="Cambria" panose="02040503050406030204" pitchFamily="18" charset="0"/>
              </a:rPr>
              <a:t>；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能够完成对连续属性的离散化处理；能够对不完整数据进行</a:t>
            </a:r>
            <a:r>
              <a:rPr lang="zh-CN" altLang="zh-CN" dirty="0" smtClean="0">
                <a:latin typeface="Cambria" panose="02040503050406030204" pitchFamily="18" charset="0"/>
              </a:rPr>
              <a:t>处理</a:t>
            </a:r>
            <a:r>
              <a:rPr lang="zh-CN" altLang="en-US" dirty="0">
                <a:latin typeface="Cambria" panose="02040503050406030204" pitchFamily="18" charset="0"/>
              </a:rPr>
              <a:t>；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Cambria" panose="02040503050406030204" pitchFamily="18" charset="0"/>
              </a:rPr>
              <a:t>分类规则易于理解、准确率较高</a:t>
            </a:r>
            <a:r>
              <a:rPr lang="zh-CN" altLang="zh-CN" dirty="0" smtClean="0">
                <a:latin typeface="Cambria" panose="02040503050406030204" pitchFamily="18" charset="0"/>
              </a:rPr>
              <a:t>；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Cambria" panose="02040503050406030204" pitchFamily="18" charset="0"/>
              </a:rPr>
              <a:t>效率</a:t>
            </a:r>
            <a:r>
              <a:rPr lang="zh-CN" altLang="zh-CN" dirty="0" smtClean="0">
                <a:latin typeface="Cambria" panose="02040503050406030204" pitchFamily="18" charset="0"/>
              </a:rPr>
              <a:t>低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只适合于能够驻留于内存的数据集。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544" y="1196752"/>
            <a:ext cx="8781474" cy="1728192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Cambria" panose="02040503050406030204" pitchFamily="18" charset="0"/>
              </a:rPr>
              <a:t>一个简单的互动</a:t>
            </a:r>
            <a:r>
              <a:rPr lang="zh-CN" altLang="zh-CN" sz="2000" dirty="0" smtClean="0">
                <a:latin typeface="Cambria" panose="02040503050406030204" pitchFamily="18" charset="0"/>
              </a:rPr>
              <a:t>游戏</a:t>
            </a:r>
            <a:r>
              <a:rPr lang="zh-CN" altLang="en-US" sz="2000" dirty="0" smtClean="0">
                <a:latin typeface="Cambria" panose="02040503050406030204" pitchFamily="18" charset="0"/>
              </a:rPr>
              <a:t>：</a:t>
            </a:r>
            <a:r>
              <a:rPr lang="en-US" altLang="zh-C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zh-CN" altLang="en-US" sz="2000" dirty="0" smtClean="0">
                <a:latin typeface="Cambria" panose="02040503050406030204" pitchFamily="18" charset="0"/>
              </a:rPr>
              <a:t>问题</a:t>
            </a:r>
            <a:endParaRPr lang="en-US" altLang="zh-C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20000"/>
              </a:lnSpc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Cambria" panose="02040503050406030204" pitchFamily="18" charset="0"/>
              </a:rPr>
              <a:t>约定：</a:t>
            </a:r>
            <a:r>
              <a:rPr lang="zh-CN" altLang="zh-CN" sz="2000" dirty="0" smtClean="0">
                <a:latin typeface="Cambria" panose="02040503050406030204" pitchFamily="18" charset="0"/>
              </a:rPr>
              <a:t>长方形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代表</a:t>
            </a:r>
            <a:r>
              <a:rPr lang="zh-CN" altLang="zh-CN" sz="2000" dirty="0">
                <a:latin typeface="Cambria" panose="02040503050406030204" pitchFamily="18" charset="0"/>
              </a:rPr>
              <a:t>判断</a:t>
            </a:r>
            <a:r>
              <a:rPr lang="zh-CN" altLang="zh-CN" sz="2000" dirty="0" smtClean="0">
                <a:latin typeface="Cambria" panose="02040503050406030204" pitchFamily="18" charset="0"/>
              </a:rPr>
              <a:t>模块，椭圆形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代表</a:t>
            </a:r>
            <a:r>
              <a:rPr lang="zh-CN" altLang="zh-CN" sz="2000" dirty="0">
                <a:latin typeface="Cambria" panose="02040503050406030204" pitchFamily="18" charset="0"/>
              </a:rPr>
              <a:t>终止</a:t>
            </a:r>
            <a:r>
              <a:rPr lang="zh-CN" altLang="zh-CN" sz="2000" dirty="0" smtClean="0">
                <a:latin typeface="Cambria" panose="02040503050406030204" pitchFamily="18" charset="0"/>
              </a:rPr>
              <a:t>模块</a:t>
            </a:r>
            <a:r>
              <a:rPr lang="zh-CN" altLang="en-US" sz="2000" dirty="0" smtClean="0">
                <a:latin typeface="Cambria" panose="02040503050406030204" pitchFamily="18" charset="0"/>
              </a:rPr>
              <a:t>。</a:t>
            </a:r>
            <a:r>
              <a:rPr lang="zh-CN" altLang="en-US" sz="2000" dirty="0">
                <a:latin typeface="Cambria" panose="02040503050406030204" pitchFamily="18" charset="0"/>
              </a:rPr>
              <a:t>那么</a:t>
            </a:r>
            <a:r>
              <a:rPr lang="zh-CN" altLang="zh-CN" sz="2000" dirty="0" smtClean="0">
                <a:latin typeface="Cambria" panose="02040503050406030204" pitchFamily="18" charset="0"/>
              </a:rPr>
              <a:t>一</a:t>
            </a:r>
            <a:r>
              <a:rPr lang="zh-CN" altLang="zh-CN" sz="2000" dirty="0">
                <a:latin typeface="Cambria" panose="02040503050406030204" pitchFamily="18" charset="0"/>
              </a:rPr>
              <a:t>个简化的垃圾邮件分类</a:t>
            </a:r>
            <a:r>
              <a:rPr lang="zh-CN" altLang="zh-CN" sz="2000" dirty="0" smtClean="0">
                <a:latin typeface="Cambria" panose="02040503050406030204" pitchFamily="18" charset="0"/>
              </a:rPr>
              <a:t>系统</a:t>
            </a:r>
            <a:r>
              <a:rPr lang="zh-CN" altLang="en-US" sz="2000" dirty="0" smtClean="0">
                <a:latin typeface="Cambria" panose="02040503050406030204" pitchFamily="18" charset="0"/>
              </a:rPr>
              <a:t>。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620688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3.2.1 </a:t>
            </a:r>
            <a:r>
              <a:rPr lang="zh-CN" altLang="zh-CN" dirty="0">
                <a:latin typeface="Cambria" panose="02040503050406030204" pitchFamily="18" charset="0"/>
              </a:rPr>
              <a:t>决策树的基本思想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2600" y="5445223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Cambria" panose="02040503050406030204" pitchFamily="18" charset="0"/>
              </a:rPr>
              <a:t>程序设计中，最基本的语句条件分支结构就是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if-then</a:t>
            </a:r>
            <a:r>
              <a:rPr lang="zh-CN" altLang="zh-CN" dirty="0" smtClean="0">
                <a:latin typeface="Cambria" panose="02040503050406030204" pitchFamily="18" charset="0"/>
              </a:rPr>
              <a:t>结构</a:t>
            </a:r>
            <a:r>
              <a:rPr lang="zh-CN" altLang="zh-CN" dirty="0">
                <a:latin typeface="Cambria" panose="02040503050406030204" pitchFamily="18" charset="0"/>
              </a:rPr>
              <a:t>。而最早的决策树就是利用这类结构分隔数据的一种分类学习方法。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36776" y="2780928"/>
          <a:ext cx="4464496" cy="2638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4" name="Visio" r:id="rId1" imgW="3561080" imgH="2114550" progId="Visio.Drawing.15">
                  <p:embed/>
                </p:oleObj>
              </mc:Choice>
              <mc:Fallback>
                <p:oleObj name="Visio" r:id="rId1" imgW="3561080" imgH="2114550" progId="Visio.Drawing.1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776" y="2780928"/>
                        <a:ext cx="4464496" cy="2638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572" y="1556792"/>
            <a:ext cx="7704856" cy="480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from math import log2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treePlotter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import *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计算信息熵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calcShannonEnt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)  # </a:t>
            </a:r>
            <a:r>
              <a:rPr lang="zh-CN" altLang="zh-CN" dirty="0">
                <a:latin typeface="Cambria" panose="02040503050406030204" pitchFamily="18" charset="0"/>
              </a:rPr>
              <a:t>样本集总数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[c[-1] for c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 # </a:t>
            </a:r>
            <a:r>
              <a:rPr lang="zh-CN" altLang="zh-CN" dirty="0">
                <a:latin typeface="Cambria" panose="02040503050406030204" pitchFamily="18" charset="0"/>
              </a:rPr>
              <a:t>抽取分类信息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{}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set(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 # </a:t>
            </a:r>
            <a:r>
              <a:rPr lang="zh-CN" altLang="zh-CN" dirty="0">
                <a:latin typeface="Cambria" panose="02040503050406030204" pitchFamily="18" charset="0"/>
              </a:rPr>
              <a:t>对每个分类进行计数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classList.count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0.0 # </a:t>
            </a:r>
            <a:r>
              <a:rPr lang="zh-CN" altLang="zh-CN" dirty="0">
                <a:latin typeface="Cambria" panose="02040503050406030204" pitchFamily="18" charset="0"/>
              </a:rPr>
              <a:t>信息熵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for key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[key] / float(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-=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* log2(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prob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587469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572" y="1340768"/>
            <a:ext cx="7704856" cy="5078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从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zh-CN" altLang="zh-CN" dirty="0">
                <a:latin typeface="Cambria" panose="02040503050406030204" pitchFamily="18" charset="0"/>
              </a:rPr>
              <a:t>数据集的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feat</a:t>
            </a:r>
            <a:r>
              <a:rPr lang="zh-CN" altLang="zh-CN" dirty="0">
                <a:latin typeface="Cambria" panose="02040503050406030204" pitchFamily="18" charset="0"/>
              </a:rPr>
              <a:t>特征中，选取值为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zh-CN" altLang="zh-CN" dirty="0">
                <a:latin typeface="Cambria" panose="02040503050406030204" pitchFamily="18" charset="0"/>
              </a:rPr>
              <a:t>的数据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dataset,feat,value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dataset: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if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[feat] == value: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reducedFeatVec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[:feat]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reducedFeatVec.extend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[feat+1:])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retDataSet.append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reducedFeatVec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retDataSet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计算最优特征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getBestFeat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numFeats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[0][:-1])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CN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newEntropy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calcShannonEnt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ConditionEntropy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[] # </a:t>
            </a:r>
            <a:r>
              <a:rPr lang="zh-CN" altLang="zh-CN" dirty="0">
                <a:latin typeface="Cambria" panose="02040503050406030204" pitchFamily="18" charset="0"/>
              </a:rPr>
              <a:t>初始化条件熵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splitInfo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[] # for C4.5 </a:t>
            </a:r>
            <a:r>
              <a:rPr lang="zh-CN" altLang="zh-CN" dirty="0">
                <a:latin typeface="Cambria" panose="02040503050406030204" pitchFamily="18" charset="0"/>
              </a:rPr>
              <a:t>计算增益率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allFeatVList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[]</a:t>
            </a:r>
            <a:endParaRPr lang="zh-CN" altLang="zh-CN" dirty="0">
              <a:effectLst/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476672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846" y="1196752"/>
            <a:ext cx="7704856" cy="5078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计算所有属性的信息增益值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range(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numFeats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 # </a:t>
            </a:r>
            <a:r>
              <a:rPr lang="zh-CN" altLang="zh-CN" dirty="0">
                <a:latin typeface="Cambria" panose="02040503050406030204" pitchFamily="18" charset="0"/>
              </a:rPr>
              <a:t>对于每个属性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[data[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for data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featureValueList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calcSplitInfo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allFeatVList.append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featureValueList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splitInfo.append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resultGain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0.0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# </a:t>
            </a:r>
            <a:r>
              <a:rPr lang="zh-CN" altLang="zh-CN" dirty="0">
                <a:latin typeface="Cambria" panose="02040503050406030204" pitchFamily="18" charset="0"/>
              </a:rPr>
              <a:t>计算第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</a:t>
            </a:r>
            <a:r>
              <a:rPr lang="zh-CN" altLang="zh-CN" dirty="0">
                <a:latin typeface="Cambria" panose="02040503050406030204" pitchFamily="18" charset="0"/>
              </a:rPr>
              <a:t>个属性的信息增益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for value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featureValueList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value)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appearNum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float(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calcShannonEnt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resultGain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+= 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appearNum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/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*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subEntropy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ConditionEntropy.append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resultGain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# </a:t>
            </a:r>
            <a:r>
              <a:rPr lang="zh-CN" altLang="zh-CN" dirty="0">
                <a:latin typeface="Cambria" panose="02040503050406030204" pitchFamily="18" charset="0"/>
              </a:rPr>
              <a:t>总</a:t>
            </a:r>
            <a:r>
              <a:rPr lang="zh-CN" altLang="zh-CN" dirty="0" smtClean="0">
                <a:latin typeface="Cambria" panose="02040503050406030204" pitchFamily="18" charset="0"/>
              </a:rPr>
              <a:t>条件熵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infoGainArray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newEntropy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* ones(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numFeats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- array(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ConditionEntropy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infoGainRatio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infoGainArray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/ array(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splitInfo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# C4.5</a:t>
            </a:r>
            <a:r>
              <a:rPr lang="zh-CN" altLang="zh-CN" dirty="0">
                <a:latin typeface="Cambria" panose="02040503050406030204" pitchFamily="18" charset="0"/>
              </a:rPr>
              <a:t>信息增益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bestFeatureIndex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argsort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(-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infoGainRatio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)[0]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bestFeatureIndex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allFeatVList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bestFeatureIndex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effectLst/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630805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572" y="1412776"/>
            <a:ext cx="7704856" cy="4524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计算划分信息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calcSplitInfo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numEntries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featureValueSetList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list(set(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valueCounts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featureVList.count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featVect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featureValueSetList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#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calc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shannonEnt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[float(item) /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numEntries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for item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valueCounts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[item * math.log2(item) for item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splitInfo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-sum(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splitInfo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featureValueSetList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计算出现次数最多的类别标签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majorityCnt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items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([(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classList.count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items[max(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items.keys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())]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638" y="-55399"/>
            <a:ext cx="8346723" cy="980728"/>
          </a:xfrm>
        </p:spPr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476672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8584" y="1268760"/>
            <a:ext cx="7704856" cy="480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构造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分类决策树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C45Tree(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labels):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[ds[-1] for ds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 # </a:t>
            </a:r>
            <a:r>
              <a:rPr lang="zh-CN" altLang="zh-CN" dirty="0">
                <a:latin typeface="Cambria" panose="02040503050406030204" pitchFamily="18" charset="0"/>
              </a:rPr>
              <a:t>提取样本的类别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if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classList.count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[0])==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 # </a:t>
            </a:r>
            <a:r>
              <a:rPr lang="zh-CN" altLang="zh-CN" dirty="0">
                <a:latin typeface="Cambria" panose="02040503050406030204" pitchFamily="18" charset="0"/>
              </a:rPr>
              <a:t>单一类别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[0]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if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[0])==1:# </a:t>
            </a:r>
            <a:r>
              <a:rPr lang="zh-CN" altLang="zh-CN" dirty="0">
                <a:latin typeface="Cambria" panose="02040503050406030204" pitchFamily="18" charset="0"/>
              </a:rPr>
              <a:t>没有属性需要划分了！！！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majorityCnt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classList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featValueList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getBestFeat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)# </a:t>
            </a:r>
            <a:r>
              <a:rPr lang="zh-CN" altLang="zh-CN" dirty="0">
                <a:latin typeface="Cambria" panose="02040503050406030204" pitchFamily="18" charset="0"/>
              </a:rPr>
              <a:t>选取最大增益的属性</a:t>
            </a:r>
            <a:r>
              <a:rPr lang="zh-CN" altLang="zh-CN" dirty="0" smtClean="0">
                <a:latin typeface="Cambria" panose="02040503050406030204" pitchFamily="18" charset="0"/>
              </a:rPr>
              <a:t>序号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labels[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myTree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{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:{}}  # </a:t>
            </a:r>
            <a:r>
              <a:rPr lang="zh-CN" altLang="zh-CN" dirty="0">
                <a:latin typeface="Cambria" panose="02040503050406030204" pitchFamily="18" charset="0"/>
              </a:rPr>
              <a:t>构造一个新的</a:t>
            </a:r>
            <a:r>
              <a:rPr lang="zh-CN" altLang="zh-CN" dirty="0" smtClean="0">
                <a:latin typeface="Cambria" panose="02040503050406030204" pitchFamily="18" charset="0"/>
              </a:rPr>
              <a:t>树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del (labels[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])  # </a:t>
            </a:r>
            <a:r>
              <a:rPr lang="zh-CN" altLang="zh-CN" dirty="0">
                <a:latin typeface="Cambria" panose="02040503050406030204" pitchFamily="18" charset="0"/>
              </a:rPr>
              <a:t>从总属性列表中去除最大增益</a:t>
            </a:r>
            <a:r>
              <a:rPr lang="zh-CN" altLang="zh-CN" dirty="0" smtClean="0">
                <a:latin typeface="Cambria" panose="02040503050406030204" pitchFamily="18" charset="0"/>
              </a:rPr>
              <a:t>属性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for value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featValueList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 # </a:t>
            </a:r>
            <a:r>
              <a:rPr lang="zh-CN" altLang="zh-CN" dirty="0">
                <a:latin typeface="Cambria" panose="02040503050406030204" pitchFamily="18" charset="0"/>
              </a:rPr>
              <a:t>对于每一个属性类别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labels[:]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splitDataSet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dataSet,bestFeat,value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# </a:t>
            </a:r>
            <a:r>
              <a:rPr lang="zh-CN" altLang="zh-CN" dirty="0" smtClean="0">
                <a:latin typeface="Cambria" panose="02040503050406030204" pitchFamily="18" charset="0"/>
              </a:rPr>
              <a:t>分裂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myTree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bestFeatLabel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][value] = C45Tree(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subDataSet,labels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 # </a:t>
            </a:r>
            <a:r>
              <a:rPr lang="zh-CN" altLang="zh-CN" dirty="0">
                <a:latin typeface="Cambria" panose="02040503050406030204" pitchFamily="18" charset="0"/>
              </a:rPr>
              <a:t>递归构造子树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myTree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572" y="1556792"/>
            <a:ext cx="7704856" cy="480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classify(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inputTree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"""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dirty="0">
                <a:latin typeface="Cambria" panose="02040503050406030204" pitchFamily="18" charset="0"/>
              </a:rPr>
              <a:t>输入：决策树，分类标签，测试数据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dirty="0">
                <a:latin typeface="Cambria" panose="02040503050406030204" pitchFamily="18" charset="0"/>
              </a:rPr>
              <a:t>输出：决策结果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dirty="0">
                <a:latin typeface="Cambria" panose="02040503050406030204" pitchFamily="18" charset="0"/>
              </a:rPr>
              <a:t>描述：应用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决策树进行分类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"""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firstStr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list(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inputTree.keys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())[0]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secondDict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inputTree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firstStr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featIndex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featLabels.index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firstStr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for key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secondDict.keys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if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featIndex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 == key: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if type(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secondDict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[key]).__name__ == '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':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classify(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secondDict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[key],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else: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secondDict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[key]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classLabel</a:t>
            </a:r>
            <a:endParaRPr lang="zh-CN" altLang="zh-CN" dirty="0">
              <a:effectLst/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556" y="-24702"/>
            <a:ext cx="8346723" cy="980728"/>
          </a:xfrm>
        </p:spPr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812540" y="740002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3473" y="1720730"/>
            <a:ext cx="7704856" cy="4195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predict(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inputTree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"""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dirty="0">
                <a:latin typeface="Cambria" panose="02040503050406030204" pitchFamily="18" charset="0"/>
              </a:rPr>
              <a:t>输入：决策树，分类标签，测试数据集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dirty="0">
                <a:latin typeface="Cambria" panose="02040503050406030204" pitchFamily="18" charset="0"/>
              </a:rPr>
              <a:t>输出：决策结果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zh-CN" dirty="0">
                <a:latin typeface="Cambria" panose="02040503050406030204" pitchFamily="18" charset="0"/>
              </a:rPr>
              <a:t>描述：运行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决策树，对输入数据进行分类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"""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classLabelAll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[]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for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classLabelAll.append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(classify(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inputTree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featLabels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testVec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zh-CN" altLang="zh-CN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classLabelAll</a:t>
            </a:r>
            <a:endParaRPr lang="zh-CN" altLang="zh-CN" dirty="0">
              <a:effectLst/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572" y="1556792"/>
            <a:ext cx="7704856" cy="4801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createDataSet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[[2, 1, 0, 1, 'No'],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[2, 1, 0, 0, 'No'],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[0, 1, 0,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[1, 2, 0,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[1, 0, 1,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[1, 0, 1, 0, 'No'],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[0, 0, 1, 0,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[2, 2, 0, 1, 'No'],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[2, 0, 1,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[1, 2, 1,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[2, 2, 1, 0,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[0, 2, 0, 0,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[0, 1, 1, 1, 'Yes'],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[1, 2, 0, 0, 'No']]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labels = ['Outlook', 'Temp', 'Humidity', 'Windy']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labels</a:t>
            </a:r>
            <a:endParaRPr lang="zh-CN" altLang="zh-CN" dirty="0">
              <a:effectLst/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476672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2934" y="1052736"/>
            <a:ext cx="7704856" cy="53553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createTestSet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[[0, 1, 0, 0],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[0, 2, 1, 0],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[2, 1, 1, 0],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[0, 1, 1, 1],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[1, 1, 0, 1],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[1, 0, 1, 0],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[2, 1, 0, 1]]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return 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testSet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main():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labels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createDataSet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labels_tmp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labels[:] # </a:t>
            </a:r>
            <a:r>
              <a:rPr lang="zh-CN" altLang="zh-CN" dirty="0">
                <a:latin typeface="Cambria" panose="02040503050406030204" pitchFamily="18" charset="0"/>
              </a:rPr>
              <a:t>复制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createTree</a:t>
            </a:r>
            <a:r>
              <a:rPr lang="zh-CN" altLang="zh-CN" dirty="0">
                <a:latin typeface="Cambria" panose="02040503050406030204" pitchFamily="18" charset="0"/>
              </a:rPr>
              <a:t>会改变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labels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desicionTree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C45Tree(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labels_tmp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print('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desicionTree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:\n',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desicionTree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treePlotter.createPlot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desicionTree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createTestSet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print('predict result:\n', 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predict(</a:t>
            </a: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decisionTree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labels,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testSet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if __name__ == '__main__':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main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zh-CN" altLang="zh-CN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3.4.2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C4.5</a:t>
            </a:r>
            <a:r>
              <a:rPr lang="zh-CN" altLang="zh-CN" dirty="0">
                <a:latin typeface="Cambria" panose="02040503050406030204" pitchFamily="18" charset="0"/>
              </a:rPr>
              <a:t>的实现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8584" y="1708775"/>
            <a:ext cx="7704856" cy="14401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decisionTree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{'Outlook': {0: 'Yes', 1: {'Windy': {0: 'No', 1: 'Yes'}}, 2: {'Humidity': {0: 'No', 1: 'Yes'}}}}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predict result: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['Yes', 'Yes', 'Yes', 'Yes', 'Yes', 'No', 'No']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61" y="3333582"/>
            <a:ext cx="7704856" cy="28803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08584" y="13407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运行结果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620688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920552" y="1340768"/>
          <a:ext cx="8352928" cy="3940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1075"/>
                <a:gridCol w="1115580"/>
                <a:gridCol w="954481"/>
                <a:gridCol w="1333610"/>
                <a:gridCol w="858792"/>
                <a:gridCol w="3029390"/>
              </a:tblGrid>
              <a:tr h="207631">
                <a:tc gridSpan="6"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表</a:t>
                      </a:r>
                      <a:r>
                        <a:rPr lang="en-US" sz="1600" kern="0" dirty="0">
                          <a:effectLst/>
                        </a:rPr>
                        <a:t>3-1 </a:t>
                      </a:r>
                      <a:r>
                        <a:rPr lang="zh-CN" sz="1600" kern="0" dirty="0">
                          <a:effectLst/>
                        </a:rPr>
                        <a:t>活跃用户调查表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433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</a:rPr>
                        <a:t>统计人数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年龄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收入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是否学生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性别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是否购买付费游戏装备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335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青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高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alt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335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高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alt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335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128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中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高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alt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335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60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alt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36516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低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335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低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女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38037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中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低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买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9443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128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alt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9443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低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9443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132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9443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买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9443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32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中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alt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9443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32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中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高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买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  <a:tr h="249443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18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女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不买</a:t>
                      </a:r>
                      <a:endParaRPr lang="zh-CN" sz="18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2066" marR="52066" marT="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08583" y="5373216"/>
            <a:ext cx="8130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CLS(Concept Learning System)</a:t>
            </a:r>
            <a:r>
              <a:rPr lang="zh-CN" altLang="zh-CN" sz="2000" dirty="0" smtClean="0">
                <a:latin typeface="Cambria" panose="02040503050406030204" pitchFamily="18" charset="0"/>
              </a:rPr>
              <a:t>算法</a:t>
            </a:r>
            <a:r>
              <a:rPr lang="zh-CN" altLang="zh-CN" sz="2000" dirty="0">
                <a:latin typeface="Cambria" panose="02040503050406030204" pitchFamily="18" charset="0"/>
              </a:rPr>
              <a:t>的</a:t>
            </a:r>
            <a:r>
              <a:rPr lang="zh-CN" altLang="zh-CN" sz="2000" dirty="0" smtClean="0">
                <a:latin typeface="Cambria" panose="02040503050406030204" pitchFamily="18" charset="0"/>
              </a:rPr>
              <a:t>思想</a:t>
            </a:r>
            <a:r>
              <a:rPr lang="zh-CN" altLang="en-US" sz="2000" dirty="0" smtClean="0">
                <a:latin typeface="Cambria" panose="02040503050406030204" pitchFamily="18" charset="0"/>
              </a:rPr>
              <a:t>：</a:t>
            </a:r>
            <a:r>
              <a:rPr lang="zh-CN" altLang="zh-CN" sz="2000" dirty="0" smtClean="0">
                <a:latin typeface="Cambria" panose="02040503050406030204" pitchFamily="18" charset="0"/>
              </a:rPr>
              <a:t>首先</a:t>
            </a:r>
            <a:r>
              <a:rPr lang="zh-CN" altLang="zh-CN" sz="2000" dirty="0">
                <a:latin typeface="Cambria" panose="02040503050406030204" pitchFamily="18" charset="0"/>
              </a:rPr>
              <a:t>，将决策树设计为三</a:t>
            </a:r>
            <a:r>
              <a:rPr lang="zh-CN" altLang="zh-CN" sz="2000" dirty="0" smtClean="0">
                <a:latin typeface="Cambria" panose="02040503050406030204" pitchFamily="18" charset="0"/>
              </a:rPr>
              <a:t>类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，根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、叶子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和内部</a:t>
            </a:r>
            <a:r>
              <a:rPr lang="zh-CN" altLang="en-US" sz="20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000" dirty="0" smtClean="0">
                <a:latin typeface="Cambria" panose="02040503050406030204" pitchFamily="18" charset="0"/>
              </a:rPr>
              <a:t>。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620688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3.5.1 </a:t>
            </a:r>
            <a:r>
              <a:rPr lang="zh-CN" altLang="zh-CN" dirty="0">
                <a:latin typeface="Cambria" panose="02040503050406030204" pitchFamily="18" charset="0"/>
              </a:rPr>
              <a:t>回归算法原理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560" y="1268760"/>
            <a:ext cx="8346723" cy="48965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sz="2200" dirty="0">
                <a:latin typeface="Cambria" panose="02040503050406030204" pitchFamily="18" charset="0"/>
              </a:rPr>
              <a:t>（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Classification And Regression Tree</a:t>
            </a:r>
            <a:r>
              <a:rPr lang="zh-CN" altLang="zh-CN" sz="2200" dirty="0">
                <a:latin typeface="Cambria" panose="02040503050406030204" pitchFamily="18" charset="0"/>
              </a:rPr>
              <a:t>）算法是目前决策树算法中最为成熟的一类算法，应用范围也比较广泛。它既可用于分类，也可用于预测</a:t>
            </a:r>
            <a:r>
              <a:rPr lang="zh-CN" altLang="zh-CN" sz="2200" dirty="0" smtClean="0">
                <a:latin typeface="Cambria" panose="02040503050406030204" pitchFamily="18" charset="0"/>
              </a:rPr>
              <a:t>。</a:t>
            </a:r>
            <a:endParaRPr lang="en-US" altLang="zh-CN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200" dirty="0">
                <a:latin typeface="Cambria" panose="02040503050406030204" pitchFamily="18" charset="0"/>
              </a:rPr>
              <a:t>预</a:t>
            </a:r>
            <a:r>
              <a:rPr lang="zh-CN" altLang="zh-CN" sz="2200" dirty="0" smtClean="0">
                <a:latin typeface="Cambria" panose="02040503050406030204" pitchFamily="18" charset="0"/>
              </a:rPr>
              <a:t>测</a:t>
            </a:r>
            <a:r>
              <a:rPr lang="zh-CN" altLang="zh-CN" sz="2200" dirty="0">
                <a:latin typeface="Cambria" panose="02040503050406030204" pitchFamily="18" charset="0"/>
              </a:rPr>
              <a:t>时，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sz="2200" dirty="0">
                <a:latin typeface="Cambria" panose="02040503050406030204" pitchFamily="18" charset="0"/>
              </a:rPr>
              <a:t>使用最小剩余</a:t>
            </a:r>
            <a:r>
              <a:rPr lang="zh-CN" altLang="zh-CN" sz="2200" dirty="0" smtClean="0">
                <a:latin typeface="Cambria" panose="02040503050406030204" pitchFamily="18" charset="0"/>
              </a:rPr>
              <a:t>方差来</a:t>
            </a:r>
            <a:r>
              <a:rPr lang="zh-CN" altLang="zh-CN" sz="2200" dirty="0">
                <a:latin typeface="Cambria" panose="02040503050406030204" pitchFamily="18" charset="0"/>
              </a:rPr>
              <a:t>判定回归树的最优划分，确保划分之后的子树与样本点的误差方差最小</a:t>
            </a:r>
            <a:r>
              <a:rPr lang="zh-CN" altLang="zh-CN" sz="2200" dirty="0" smtClean="0">
                <a:latin typeface="Cambria" panose="02040503050406030204" pitchFamily="18" charset="0"/>
              </a:rPr>
              <a:t>。</a:t>
            </a:r>
            <a:endParaRPr lang="en-US" altLang="zh-CN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sz="2200" dirty="0">
                <a:latin typeface="Cambria" panose="02040503050406030204" pitchFamily="18" charset="0"/>
              </a:rPr>
              <a:t>算法的主要</a:t>
            </a:r>
            <a:r>
              <a:rPr lang="zh-CN" altLang="zh-CN" sz="2200" dirty="0" smtClean="0">
                <a:latin typeface="Cambria" panose="02040503050406030204" pitchFamily="18" charset="0"/>
              </a:rPr>
              <a:t>流程</a:t>
            </a:r>
            <a:r>
              <a:rPr lang="zh-CN" altLang="en-US" sz="2200" dirty="0" smtClean="0">
                <a:latin typeface="Cambria" panose="02040503050406030204" pitchFamily="18" charset="0"/>
              </a:rPr>
              <a:t>：</a:t>
            </a:r>
            <a:endParaRPr lang="en-US" altLang="zh-CN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输入</a:t>
            </a:r>
            <a:r>
              <a:rPr lang="zh-CN" altLang="zh-CN" sz="1900" dirty="0">
                <a:latin typeface="Cambria" panose="02040503050406030204" pitchFamily="18" charset="0"/>
              </a:rPr>
              <a:t>需要分类的数据集和类别标签</a:t>
            </a:r>
            <a:r>
              <a:rPr lang="zh-CN" altLang="zh-CN" sz="1900" dirty="0" smtClean="0">
                <a:latin typeface="Cambria" panose="02040503050406030204" pitchFamily="18" charset="0"/>
              </a:rPr>
              <a:t>。</a:t>
            </a:r>
            <a:endParaRPr lang="en-US" altLang="zh-CN" sz="1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使用</a:t>
            </a:r>
            <a:r>
              <a:rPr lang="zh-CN" altLang="zh-CN" sz="1900" dirty="0">
                <a:latin typeface="Cambria" panose="02040503050406030204" pitchFamily="18" charset="0"/>
              </a:rPr>
              <a:t>最小剩余方差判定回归树的最优划分，并创建特征的</a:t>
            </a:r>
            <a:r>
              <a:rPr lang="zh-CN" altLang="zh-CN" sz="1900" dirty="0" smtClean="0">
                <a:latin typeface="Cambria" panose="02040503050406030204" pitchFamily="18" charset="0"/>
              </a:rPr>
              <a:t>划分</a:t>
            </a:r>
            <a:r>
              <a:rPr lang="zh-CN" altLang="en-US" sz="1900" dirty="0" smtClean="0">
                <a:latin typeface="Cambria" panose="02040503050406030204" pitchFamily="18" charset="0"/>
              </a:rPr>
              <a:t>结点</a:t>
            </a:r>
            <a:r>
              <a:rPr lang="zh-CN" altLang="zh-CN" sz="1900" dirty="0" smtClean="0">
                <a:latin typeface="Cambria" panose="02040503050406030204" pitchFamily="18" charset="0"/>
              </a:rPr>
              <a:t>。</a:t>
            </a:r>
            <a:r>
              <a:rPr lang="zh-CN" altLang="zh-CN" sz="1900" dirty="0">
                <a:latin typeface="Cambria" panose="02040503050406030204" pitchFamily="18" charset="0"/>
              </a:rPr>
              <a:t>最小剩余方差子函数，计算数据集各列的最优划分方差、划分列、划分值。</a:t>
            </a:r>
            <a:endParaRPr lang="zh-CN" altLang="zh-CN" sz="19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在划分</a:t>
            </a:r>
            <a:r>
              <a:rPr lang="zh-CN" altLang="en-US" sz="1900" dirty="0" smtClean="0">
                <a:latin typeface="Cambria" panose="02040503050406030204" pitchFamily="18" charset="0"/>
              </a:rPr>
              <a:t>结点</a:t>
            </a:r>
            <a:r>
              <a:rPr lang="zh-CN" altLang="zh-CN" sz="1900" dirty="0" smtClean="0">
                <a:latin typeface="Cambria" panose="02040503050406030204" pitchFamily="18" charset="0"/>
              </a:rPr>
              <a:t>，</a:t>
            </a:r>
            <a:r>
              <a:rPr lang="zh-CN" altLang="zh-CN" sz="1900" dirty="0">
                <a:latin typeface="Cambria" panose="02040503050406030204" pitchFamily="18" charset="0"/>
              </a:rPr>
              <a:t>使用二分数据集子函数将数据集划分为两部分。</a:t>
            </a:r>
            <a:endParaRPr lang="zh-CN" altLang="zh-CN" sz="19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根据</a:t>
            </a:r>
            <a:r>
              <a:rPr lang="zh-CN" altLang="zh-CN" sz="1900" dirty="0">
                <a:latin typeface="Cambria" panose="02040503050406030204" pitchFamily="18" charset="0"/>
              </a:rPr>
              <a:t>二分数据的结果，构建出新的左、</a:t>
            </a:r>
            <a:r>
              <a:rPr lang="zh-CN" altLang="zh-CN" sz="1900" dirty="0" smtClean="0">
                <a:latin typeface="Cambria" panose="02040503050406030204" pitchFamily="18" charset="0"/>
              </a:rPr>
              <a:t>右</a:t>
            </a:r>
            <a:r>
              <a:rPr lang="zh-CN" altLang="en-US" sz="1900" dirty="0" smtClean="0">
                <a:latin typeface="Cambria" panose="02040503050406030204" pitchFamily="18" charset="0"/>
              </a:rPr>
              <a:t>结点</a:t>
            </a:r>
            <a:r>
              <a:rPr lang="zh-CN" altLang="zh-CN" sz="1900" dirty="0" smtClean="0">
                <a:latin typeface="Cambria" panose="02040503050406030204" pitchFamily="18" charset="0"/>
              </a:rPr>
              <a:t>，</a:t>
            </a:r>
            <a:r>
              <a:rPr lang="zh-CN" altLang="zh-CN" sz="1900" dirty="0">
                <a:latin typeface="Cambria" panose="02040503050406030204" pitchFamily="18" charset="0"/>
              </a:rPr>
              <a:t>作为树生长出的两个分支。</a:t>
            </a:r>
            <a:endParaRPr lang="zh-CN" altLang="zh-CN" sz="19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检验</a:t>
            </a:r>
            <a:r>
              <a:rPr lang="zh-CN" altLang="zh-CN" sz="1900" dirty="0">
                <a:latin typeface="Cambria" panose="02040503050406030204" pitchFamily="18" charset="0"/>
              </a:rPr>
              <a:t>是否符合递归的终止条件。</a:t>
            </a:r>
            <a:endParaRPr lang="zh-CN" altLang="zh-CN" sz="19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将</a:t>
            </a:r>
            <a:r>
              <a:rPr lang="zh-CN" altLang="zh-CN" sz="1900" dirty="0">
                <a:latin typeface="Cambria" panose="02040503050406030204" pitchFamily="18" charset="0"/>
              </a:rPr>
              <a:t>划分的</a:t>
            </a:r>
            <a:r>
              <a:rPr lang="zh-CN" altLang="zh-CN" sz="1900" dirty="0" smtClean="0">
                <a:latin typeface="Cambria" panose="02040503050406030204" pitchFamily="18" charset="0"/>
              </a:rPr>
              <a:t>新</a:t>
            </a:r>
            <a:r>
              <a:rPr lang="zh-CN" altLang="en-US" sz="1900" dirty="0" smtClean="0">
                <a:latin typeface="Cambria" panose="02040503050406030204" pitchFamily="18" charset="0"/>
              </a:rPr>
              <a:t>结点</a:t>
            </a:r>
            <a:r>
              <a:rPr lang="zh-CN" altLang="zh-CN" sz="1900" dirty="0" smtClean="0">
                <a:latin typeface="Cambria" panose="02040503050406030204" pitchFamily="18" charset="0"/>
              </a:rPr>
              <a:t>包含</a:t>
            </a:r>
            <a:r>
              <a:rPr lang="zh-CN" altLang="zh-CN" sz="1900" dirty="0">
                <a:latin typeface="Cambria" panose="02040503050406030204" pitchFamily="18" charset="0"/>
              </a:rPr>
              <a:t>的数据集和类别标签作为输入，递归执行上述步骤</a:t>
            </a:r>
            <a:r>
              <a:rPr lang="zh-CN" altLang="zh-CN" sz="1900" dirty="0" smtClean="0">
                <a:latin typeface="Cambria" panose="02040503050406030204" pitchFamily="18" charset="0"/>
              </a:rPr>
              <a:t>。</a:t>
            </a:r>
            <a:endParaRPr lang="zh-CN" altLang="zh-CN" sz="19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620688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3.5.1 </a:t>
            </a:r>
            <a:r>
              <a:rPr lang="zh-CN" altLang="zh-CN" dirty="0">
                <a:latin typeface="Cambria" panose="02040503050406030204" pitchFamily="18" charset="0"/>
              </a:rPr>
              <a:t>回归算法原理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560" y="1268760"/>
            <a:ext cx="8346723" cy="48965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sz="2200" dirty="0">
                <a:latin typeface="Cambria" panose="02040503050406030204" pitchFamily="18" charset="0"/>
              </a:rPr>
              <a:t>（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Classification And Regression Tree</a:t>
            </a:r>
            <a:r>
              <a:rPr lang="zh-CN" altLang="zh-CN" sz="2200" dirty="0">
                <a:latin typeface="Cambria" panose="02040503050406030204" pitchFamily="18" charset="0"/>
              </a:rPr>
              <a:t>）算法是目前决策树算法中最为成熟的一类算法，应用范围也比较广泛。它既可用于分类，也可用于预测</a:t>
            </a:r>
            <a:r>
              <a:rPr lang="zh-CN" altLang="zh-CN" sz="2200" dirty="0" smtClean="0">
                <a:latin typeface="Cambria" panose="02040503050406030204" pitchFamily="18" charset="0"/>
              </a:rPr>
              <a:t>。</a:t>
            </a:r>
            <a:endParaRPr lang="en-US" altLang="zh-CN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200" dirty="0">
                <a:latin typeface="Cambria" panose="02040503050406030204" pitchFamily="18" charset="0"/>
              </a:rPr>
              <a:t>预</a:t>
            </a:r>
            <a:r>
              <a:rPr lang="zh-CN" altLang="zh-CN" sz="2200" dirty="0" smtClean="0">
                <a:latin typeface="Cambria" panose="02040503050406030204" pitchFamily="18" charset="0"/>
              </a:rPr>
              <a:t>测</a:t>
            </a:r>
            <a:r>
              <a:rPr lang="zh-CN" altLang="zh-CN" sz="2200" dirty="0">
                <a:latin typeface="Cambria" panose="02040503050406030204" pitchFamily="18" charset="0"/>
              </a:rPr>
              <a:t>时，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sz="2200" dirty="0">
                <a:latin typeface="Cambria" panose="02040503050406030204" pitchFamily="18" charset="0"/>
              </a:rPr>
              <a:t>使用最小剩余</a:t>
            </a:r>
            <a:r>
              <a:rPr lang="zh-CN" altLang="zh-CN" sz="2200" dirty="0" smtClean="0">
                <a:latin typeface="Cambria" panose="02040503050406030204" pitchFamily="18" charset="0"/>
              </a:rPr>
              <a:t>方差来</a:t>
            </a:r>
            <a:r>
              <a:rPr lang="zh-CN" altLang="zh-CN" sz="2200" dirty="0">
                <a:latin typeface="Cambria" panose="02040503050406030204" pitchFamily="18" charset="0"/>
              </a:rPr>
              <a:t>判定回归树的最优划分，确保划分之后的子树与样本点的误差方差最小</a:t>
            </a:r>
            <a:r>
              <a:rPr lang="zh-CN" altLang="zh-CN" sz="2200" dirty="0" smtClean="0">
                <a:latin typeface="Cambria" panose="02040503050406030204" pitchFamily="18" charset="0"/>
              </a:rPr>
              <a:t>。</a:t>
            </a:r>
            <a:endParaRPr lang="en-US" altLang="zh-CN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sz="2200" dirty="0">
                <a:latin typeface="Cambria" panose="02040503050406030204" pitchFamily="18" charset="0"/>
              </a:rPr>
              <a:t>算法的主要</a:t>
            </a:r>
            <a:r>
              <a:rPr lang="zh-CN" altLang="zh-CN" sz="2200" dirty="0" smtClean="0">
                <a:latin typeface="Cambria" panose="02040503050406030204" pitchFamily="18" charset="0"/>
              </a:rPr>
              <a:t>流程</a:t>
            </a:r>
            <a:r>
              <a:rPr lang="zh-CN" altLang="en-US" sz="2200" dirty="0" smtClean="0">
                <a:latin typeface="Cambria" panose="02040503050406030204" pitchFamily="18" charset="0"/>
              </a:rPr>
              <a:t>：</a:t>
            </a:r>
            <a:endParaRPr lang="en-US" altLang="zh-CN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输入</a:t>
            </a:r>
            <a:r>
              <a:rPr lang="zh-CN" altLang="zh-CN" sz="1900" dirty="0">
                <a:latin typeface="Cambria" panose="02040503050406030204" pitchFamily="18" charset="0"/>
              </a:rPr>
              <a:t>需要分类的数据集和类别标签</a:t>
            </a:r>
            <a:r>
              <a:rPr lang="zh-CN" altLang="zh-CN" sz="1900" dirty="0" smtClean="0">
                <a:latin typeface="Cambria" panose="02040503050406030204" pitchFamily="18" charset="0"/>
              </a:rPr>
              <a:t>。</a:t>
            </a:r>
            <a:endParaRPr lang="en-US" altLang="zh-CN" sz="1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使用</a:t>
            </a:r>
            <a:r>
              <a:rPr lang="zh-CN" altLang="zh-CN" sz="1900" dirty="0">
                <a:latin typeface="Cambria" panose="02040503050406030204" pitchFamily="18" charset="0"/>
              </a:rPr>
              <a:t>最小剩余方差判定回归树的最优划分，并创建特征的</a:t>
            </a:r>
            <a:r>
              <a:rPr lang="zh-CN" altLang="zh-CN" sz="1900" dirty="0" smtClean="0">
                <a:latin typeface="Cambria" panose="02040503050406030204" pitchFamily="18" charset="0"/>
              </a:rPr>
              <a:t>划分</a:t>
            </a:r>
            <a:r>
              <a:rPr lang="zh-CN" altLang="en-US" sz="1900" dirty="0" smtClean="0">
                <a:latin typeface="Cambria" panose="02040503050406030204" pitchFamily="18" charset="0"/>
              </a:rPr>
              <a:t>结点</a:t>
            </a:r>
            <a:r>
              <a:rPr lang="zh-CN" altLang="zh-CN" sz="1900" dirty="0" smtClean="0">
                <a:latin typeface="Cambria" panose="02040503050406030204" pitchFamily="18" charset="0"/>
              </a:rPr>
              <a:t>。</a:t>
            </a:r>
            <a:r>
              <a:rPr lang="zh-CN" altLang="zh-CN" sz="1900" dirty="0">
                <a:latin typeface="Cambria" panose="02040503050406030204" pitchFamily="18" charset="0"/>
              </a:rPr>
              <a:t>最小剩余方差子函数，计算数据集各列的最优划分方差、划分列、划分值。</a:t>
            </a:r>
            <a:endParaRPr lang="zh-CN" altLang="zh-CN" sz="19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在划分</a:t>
            </a:r>
            <a:r>
              <a:rPr lang="zh-CN" altLang="en-US" sz="1900" dirty="0" smtClean="0">
                <a:latin typeface="Cambria" panose="02040503050406030204" pitchFamily="18" charset="0"/>
              </a:rPr>
              <a:t>结点</a:t>
            </a:r>
            <a:r>
              <a:rPr lang="zh-CN" altLang="zh-CN" sz="1900" dirty="0" smtClean="0">
                <a:latin typeface="Cambria" panose="02040503050406030204" pitchFamily="18" charset="0"/>
              </a:rPr>
              <a:t>，</a:t>
            </a:r>
            <a:r>
              <a:rPr lang="zh-CN" altLang="zh-CN" sz="1900" dirty="0">
                <a:latin typeface="Cambria" panose="02040503050406030204" pitchFamily="18" charset="0"/>
              </a:rPr>
              <a:t>使用二分数据集子函数将数据集划分为两部分。</a:t>
            </a:r>
            <a:endParaRPr lang="zh-CN" altLang="zh-CN" sz="19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根据</a:t>
            </a:r>
            <a:r>
              <a:rPr lang="zh-CN" altLang="zh-CN" sz="1900" dirty="0">
                <a:latin typeface="Cambria" panose="02040503050406030204" pitchFamily="18" charset="0"/>
              </a:rPr>
              <a:t>二分数据的结果，构建出新的左、</a:t>
            </a:r>
            <a:r>
              <a:rPr lang="zh-CN" altLang="zh-CN" sz="1900" dirty="0" smtClean="0">
                <a:latin typeface="Cambria" panose="02040503050406030204" pitchFamily="18" charset="0"/>
              </a:rPr>
              <a:t>右</a:t>
            </a:r>
            <a:r>
              <a:rPr lang="zh-CN" altLang="en-US" sz="1900" dirty="0" smtClean="0">
                <a:latin typeface="Cambria" panose="02040503050406030204" pitchFamily="18" charset="0"/>
              </a:rPr>
              <a:t>结点</a:t>
            </a:r>
            <a:r>
              <a:rPr lang="zh-CN" altLang="zh-CN" sz="1900" dirty="0" smtClean="0">
                <a:latin typeface="Cambria" panose="02040503050406030204" pitchFamily="18" charset="0"/>
              </a:rPr>
              <a:t>，</a:t>
            </a:r>
            <a:r>
              <a:rPr lang="zh-CN" altLang="zh-CN" sz="1900" dirty="0">
                <a:latin typeface="Cambria" panose="02040503050406030204" pitchFamily="18" charset="0"/>
              </a:rPr>
              <a:t>作为树生长出的两个分支。</a:t>
            </a:r>
            <a:endParaRPr lang="zh-CN" altLang="zh-CN" sz="19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检验</a:t>
            </a:r>
            <a:r>
              <a:rPr lang="zh-CN" altLang="zh-CN" sz="1900" dirty="0">
                <a:latin typeface="Cambria" panose="02040503050406030204" pitchFamily="18" charset="0"/>
              </a:rPr>
              <a:t>是否符合递归的终止条件。</a:t>
            </a:r>
            <a:endParaRPr lang="zh-CN" altLang="zh-CN" sz="1900" dirty="0">
              <a:latin typeface="Cambria" panose="020405030504060302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900" dirty="0" smtClean="0">
                <a:latin typeface="Cambria" panose="02040503050406030204" pitchFamily="18" charset="0"/>
              </a:rPr>
              <a:t>将</a:t>
            </a:r>
            <a:r>
              <a:rPr lang="zh-CN" altLang="zh-CN" sz="1900" dirty="0">
                <a:latin typeface="Cambria" panose="02040503050406030204" pitchFamily="18" charset="0"/>
              </a:rPr>
              <a:t>划分的</a:t>
            </a:r>
            <a:r>
              <a:rPr lang="zh-CN" altLang="zh-CN" sz="1900" dirty="0" smtClean="0">
                <a:latin typeface="Cambria" panose="02040503050406030204" pitchFamily="18" charset="0"/>
              </a:rPr>
              <a:t>新</a:t>
            </a:r>
            <a:r>
              <a:rPr lang="zh-CN" altLang="en-US" sz="1900" dirty="0" smtClean="0">
                <a:latin typeface="Cambria" panose="02040503050406030204" pitchFamily="18" charset="0"/>
              </a:rPr>
              <a:t>结点</a:t>
            </a:r>
            <a:r>
              <a:rPr lang="zh-CN" altLang="zh-CN" sz="1900" dirty="0" smtClean="0">
                <a:latin typeface="Cambria" panose="02040503050406030204" pitchFamily="18" charset="0"/>
              </a:rPr>
              <a:t>包含</a:t>
            </a:r>
            <a:r>
              <a:rPr lang="zh-CN" altLang="zh-CN" sz="1900" dirty="0">
                <a:latin typeface="Cambria" panose="02040503050406030204" pitchFamily="18" charset="0"/>
              </a:rPr>
              <a:t>的数据集和类别标签作为输入，递归执行上述步骤</a:t>
            </a:r>
            <a:r>
              <a:rPr lang="zh-CN" altLang="zh-CN" sz="1900" dirty="0" smtClean="0">
                <a:latin typeface="Cambria" panose="02040503050406030204" pitchFamily="18" charset="0"/>
              </a:rPr>
              <a:t>。</a:t>
            </a:r>
            <a:endParaRPr lang="zh-CN" altLang="zh-CN" sz="19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1114874"/>
            <a:ext cx="8346723" cy="60928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3.5.2 </a:t>
            </a:r>
            <a:r>
              <a:rPr lang="zh-CN" altLang="zh-CN" dirty="0">
                <a:latin typeface="Cambria" panose="02040503050406030204" pitchFamily="18" charset="0"/>
              </a:rPr>
              <a:t>最小剩余方差法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568" y="1700808"/>
            <a:ext cx="8346723" cy="3456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dirty="0">
                <a:latin typeface="Cambria" panose="02040503050406030204" pitchFamily="18" charset="0"/>
              </a:rPr>
              <a:t>采用最小剩余方差法来</a:t>
            </a:r>
            <a:r>
              <a:rPr lang="zh-CN" altLang="zh-CN" dirty="0" smtClean="0">
                <a:latin typeface="Cambria" panose="02040503050406030204" pitchFamily="18" charset="0"/>
              </a:rPr>
              <a:t>划分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算法描述如下</a:t>
            </a:r>
            <a:r>
              <a:rPr lang="zh-CN" altLang="zh-CN" dirty="0" smtClean="0">
                <a:latin typeface="Cambria" panose="02040503050406030204" pitchFamily="18" charset="0"/>
              </a:rPr>
              <a:t>：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latin typeface="Cambria" panose="02040503050406030204" pitchFamily="18" charset="0"/>
              </a:rPr>
              <a:t>首</a:t>
            </a:r>
            <a:r>
              <a:rPr lang="zh-CN" altLang="zh-CN" dirty="0" smtClean="0">
                <a:latin typeface="Cambria" panose="02040503050406030204" pitchFamily="18" charset="0"/>
              </a:rPr>
              <a:t>先令</a:t>
            </a:r>
            <a:r>
              <a:rPr lang="zh-CN" altLang="zh-CN" dirty="0">
                <a:latin typeface="Cambria" panose="02040503050406030204" pitchFamily="18" charset="0"/>
              </a:rPr>
              <a:t>最佳方差为无限大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bestVar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inf</a:t>
            </a:r>
            <a:r>
              <a:rPr lang="zh-CN" altLang="zh-CN" dirty="0">
                <a:latin typeface="Cambria" panose="02040503050406030204" pitchFamily="18" charset="0"/>
              </a:rPr>
              <a:t>；</a:t>
            </a:r>
            <a:endParaRPr lang="zh-CN" altLang="zh-CN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 smtClean="0">
                <a:latin typeface="Cambria" panose="02040503050406030204" pitchFamily="18" charset="0"/>
              </a:rPr>
              <a:t>依次</a:t>
            </a:r>
            <a:r>
              <a:rPr lang="zh-CN" altLang="zh-CN" dirty="0">
                <a:latin typeface="Cambria" panose="02040503050406030204" pitchFamily="18" charset="0"/>
              </a:rPr>
              <a:t>遍历所有特征列以及每个特征列的所有样本点，在每个样本点上二分数据集；</a:t>
            </a:r>
            <a:endParaRPr lang="zh-CN" altLang="zh-CN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 smtClean="0">
                <a:latin typeface="Cambria" panose="02040503050406030204" pitchFamily="18" charset="0"/>
              </a:rPr>
              <a:t>计算</a:t>
            </a:r>
            <a:r>
              <a:rPr lang="zh-CN" altLang="zh-CN" dirty="0">
                <a:latin typeface="Cambria" panose="02040503050406030204" pitchFamily="18" charset="0"/>
              </a:rPr>
              <a:t>二分数据集的总方差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currentVar</a:t>
            </a:r>
            <a:r>
              <a:rPr lang="zh-CN" altLang="zh-CN" dirty="0">
                <a:latin typeface="Cambria" panose="02040503050406030204" pitchFamily="18" charset="0"/>
              </a:rPr>
              <a:t>，如果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currentVar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&lt;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bestVar</a:t>
            </a:r>
            <a:r>
              <a:rPr lang="zh-CN" altLang="zh-CN" dirty="0">
                <a:latin typeface="Cambria" panose="02040503050406030204" pitchFamily="18" charset="0"/>
              </a:rPr>
              <a:t>，则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bestVar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currentVar</a:t>
            </a:r>
            <a:r>
              <a:rPr lang="zh-CN" altLang="zh-CN" dirty="0">
                <a:latin typeface="Cambria" panose="02040503050406030204" pitchFamily="18" charset="0"/>
              </a:rPr>
              <a:t>；</a:t>
            </a:r>
            <a:endParaRPr lang="zh-CN" altLang="zh-CN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 smtClean="0">
                <a:latin typeface="Cambria" panose="02040503050406030204" pitchFamily="18" charset="0"/>
              </a:rPr>
              <a:t>返回</a:t>
            </a:r>
            <a:r>
              <a:rPr lang="zh-CN" altLang="zh-CN" dirty="0">
                <a:latin typeface="Cambria" panose="02040503050406030204" pitchFamily="18" charset="0"/>
              </a:rPr>
              <a:t>计算的最优分支特征列、分支特征值，以及左右分支子数据集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548680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3.5.3 </a:t>
            </a:r>
            <a:r>
              <a:rPr lang="zh-CN" altLang="zh-CN" dirty="0">
                <a:latin typeface="Cambria" panose="02040503050406030204" pitchFamily="18" charset="0"/>
              </a:rPr>
              <a:t>剪枝策略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0552" y="1412776"/>
            <a:ext cx="8346723" cy="4320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 smtClean="0">
                <a:latin typeface="Cambria" panose="02040503050406030204" pitchFamily="18" charset="0"/>
              </a:rPr>
              <a:t>由于使用了连续型数据，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dirty="0">
                <a:latin typeface="Cambria" panose="02040503050406030204" pitchFamily="18" charset="0"/>
              </a:rPr>
              <a:t>可以生长出大量的分支树，为了避免过拟合的问题，预测树采用了剪枝的方法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Cambria" panose="02040503050406030204" pitchFamily="18" charset="0"/>
              </a:rPr>
              <a:t>方法有两</a:t>
            </a:r>
            <a:r>
              <a:rPr lang="zh-CN" altLang="zh-CN" dirty="0" smtClean="0">
                <a:latin typeface="Cambria" panose="02040503050406030204" pitchFamily="18" charset="0"/>
              </a:rPr>
              <a:t>类</a:t>
            </a:r>
            <a:r>
              <a:rPr lang="zh-CN" altLang="en-US" dirty="0" smtClean="0">
                <a:latin typeface="Cambria" panose="02040503050406030204" pitchFamily="18" charset="0"/>
              </a:rPr>
              <a:t>：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 smtClean="0">
                <a:latin typeface="Cambria" panose="02040503050406030204" pitchFamily="18" charset="0"/>
              </a:rPr>
              <a:t>先剪枝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zh-CN" altLang="zh-CN" dirty="0" smtClean="0">
                <a:latin typeface="Cambria" panose="02040503050406030204" pitchFamily="18" charset="0"/>
              </a:rPr>
              <a:t>当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的</a:t>
            </a:r>
            <a:r>
              <a:rPr lang="zh-CN" altLang="zh-CN" dirty="0">
                <a:latin typeface="Cambria" panose="02040503050406030204" pitchFamily="18" charset="0"/>
              </a:rPr>
              <a:t>划分子集某个标准低于预定义的阈值时，子集划分将终止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r>
              <a:rPr lang="zh-CN" altLang="zh-CN" dirty="0">
                <a:latin typeface="Cambria" panose="02040503050406030204" pitchFamily="18" charset="0"/>
              </a:rPr>
              <a:t>选取适当的阈值比较困难</a:t>
            </a:r>
            <a:r>
              <a:rPr lang="zh-CN" altLang="zh-CN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不必生成整棵决策树</a:t>
            </a:r>
            <a:r>
              <a:rPr lang="zh-CN" altLang="zh-CN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算法简单，效率高，适合大规模问题的粗略估计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Cambria" panose="02040503050406030204" pitchFamily="18" charset="0"/>
              </a:rPr>
              <a:t>后</a:t>
            </a:r>
            <a:r>
              <a:rPr lang="zh-CN" altLang="zh-CN" dirty="0" smtClean="0">
                <a:latin typeface="Cambria" panose="02040503050406030204" pitchFamily="18" charset="0"/>
              </a:rPr>
              <a:t>剪枝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递归估算每个</a:t>
            </a:r>
            <a:r>
              <a:rPr lang="zh-CN" altLang="zh-CN" dirty="0" smtClean="0">
                <a:latin typeface="Cambria" panose="02040503050406030204" pitchFamily="18" charset="0"/>
              </a:rPr>
              <a:t>内部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所</a:t>
            </a:r>
            <a:r>
              <a:rPr lang="zh-CN" altLang="zh-CN" dirty="0">
                <a:latin typeface="Cambria" panose="02040503050406030204" pitchFamily="18" charset="0"/>
              </a:rPr>
              <a:t>覆盖</a:t>
            </a:r>
            <a:r>
              <a:rPr lang="zh-CN" altLang="zh-CN" dirty="0" smtClean="0">
                <a:latin typeface="Cambria" panose="02040503050406030204" pitchFamily="18" charset="0"/>
              </a:rPr>
              <a:t>样本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的</a:t>
            </a:r>
            <a:r>
              <a:rPr lang="zh-CN" altLang="zh-CN" dirty="0">
                <a:latin typeface="Cambria" panose="02040503050406030204" pitchFamily="18" charset="0"/>
              </a:rPr>
              <a:t>误判</a:t>
            </a:r>
            <a:r>
              <a:rPr lang="zh-CN" altLang="zh-CN" dirty="0" smtClean="0">
                <a:latin typeface="Cambria" panose="02040503050406030204" pitchFamily="18" charset="0"/>
              </a:rPr>
              <a:t>率</a:t>
            </a:r>
            <a:r>
              <a:rPr lang="zh-CN" altLang="en-US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如果</a:t>
            </a:r>
            <a:r>
              <a:rPr lang="zh-CN" altLang="zh-CN" dirty="0" smtClean="0">
                <a:latin typeface="Cambria" panose="02040503050406030204" pitchFamily="18" charset="0"/>
              </a:rPr>
              <a:t>内部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低于</a:t>
            </a:r>
            <a:r>
              <a:rPr lang="zh-CN" altLang="zh-CN" dirty="0">
                <a:latin typeface="Cambria" panose="02040503050406030204" pitchFamily="18" charset="0"/>
              </a:rPr>
              <a:t>这个误判率就将其变成</a:t>
            </a:r>
            <a:r>
              <a:rPr lang="zh-CN" altLang="zh-CN" dirty="0" smtClean="0">
                <a:latin typeface="Cambria" panose="02040503050406030204" pitchFamily="18" charset="0"/>
              </a:rPr>
              <a:t>叶子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该</a:t>
            </a:r>
            <a:r>
              <a:rPr lang="zh-CN" altLang="zh-CN" dirty="0" smtClean="0">
                <a:latin typeface="Cambria" panose="02040503050406030204" pitchFamily="18" charset="0"/>
              </a:rPr>
              <a:t>叶子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的</a:t>
            </a:r>
            <a:r>
              <a:rPr lang="zh-CN" altLang="zh-CN" dirty="0">
                <a:latin typeface="Cambria" panose="02040503050406030204" pitchFamily="18" charset="0"/>
              </a:rPr>
              <a:t>类别标签由原</a:t>
            </a:r>
            <a:r>
              <a:rPr lang="zh-CN" altLang="zh-CN" dirty="0" smtClean="0">
                <a:latin typeface="Cambria" panose="02040503050406030204" pitchFamily="18" charset="0"/>
              </a:rPr>
              <a:t>内部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的</a:t>
            </a:r>
            <a:r>
              <a:rPr lang="zh-CN" altLang="zh-CN" dirty="0">
                <a:latin typeface="Cambria" panose="02040503050406030204" pitchFamily="18" charset="0"/>
              </a:rPr>
              <a:t>最优</a:t>
            </a:r>
            <a:r>
              <a:rPr lang="zh-CN" altLang="zh-CN" dirty="0" smtClean="0">
                <a:latin typeface="Cambria" panose="02040503050406030204" pitchFamily="18" charset="0"/>
              </a:rPr>
              <a:t>叶子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所</a:t>
            </a:r>
            <a:r>
              <a:rPr lang="zh-CN" altLang="zh-CN" dirty="0">
                <a:latin typeface="Cambria" panose="02040503050406030204" pitchFamily="18" charset="0"/>
              </a:rPr>
              <a:t>决定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548680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3.5.3 </a:t>
            </a:r>
            <a:r>
              <a:rPr lang="zh-CN" altLang="zh-CN" dirty="0">
                <a:latin typeface="Cambria" panose="02040503050406030204" pitchFamily="18" charset="0"/>
              </a:rPr>
              <a:t>剪枝策略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20552" y="1268760"/>
                <a:ext cx="8346723" cy="46085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 smtClean="0">
                    <a:latin typeface="Cambria" panose="02040503050406030204" pitchFamily="18" charset="0"/>
                  </a:rPr>
                  <a:t>剪枝标准就是</a:t>
                </a:r>
                <a:endParaRPr lang="en-US" altLang="zh-CN" dirty="0" smtClean="0">
                  <a:latin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  <a:ea typeface="Cambria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𝑠𝑢𝑏𝑡𝑟𝑒𝑒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𝑒𝑟𝑟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𝑐𝑜𝑢𝑛𝑡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𝑠𝑢𝑏𝑡𝑟𝑒𝑒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𝑒𝑟𝑟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𝑐𝑜𝑢𝑛𝑡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&gt;</m:t>
                      </m:r>
                      <m:r>
                        <a:rPr lang="en-US" altLang="zh-CN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𝑙𝑒𝑎𝑓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𝑒𝑟𝑟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𝑐𝑜𝑢𝑛𝑡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dirty="0" smtClean="0">
                    <a:latin typeface="华文楷体" pitchFamily="2" charset="-122"/>
                  </a:rPr>
                  <a:t>其中</a:t>
                </a:r>
                <a:endParaRPr lang="en-US" altLang="zh-CN" dirty="0" smtClean="0">
                  <a:latin typeface="华文楷体" pitchFamily="2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Cambria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𝑠𝑢𝑏𝑡𝑟𝑒𝑒</m:t>
                          </m:r>
                          <m:r>
                            <a:rPr lang="en-US" altLang="zh-CN" i="1">
                              <a:latin typeface="Cambria Math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𝑒𝑟𝑟</m:t>
                          </m:r>
                          <m:r>
                            <a:rPr lang="en-US" altLang="zh-CN" i="1">
                              <a:latin typeface="Cambria Math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𝑐𝑜𝑢𝑛𝑡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𝑁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𝑒</m:t>
                      </m:r>
                    </m:oMath>
                  </m:oMathPara>
                </a14:m>
                <a:endParaRPr lang="en-US" altLang="zh-CN" dirty="0" smtClean="0">
                  <a:latin typeface="华文楷体" pitchFamily="2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𝑠𝑢𝑏𝑡𝑟𝑒𝑒</m:t>
                          </m:r>
                          <m:r>
                            <a:rPr lang="en-US" altLang="zh-CN" i="1">
                              <a:latin typeface="Cambria Math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𝑒𝑟𝑟</m:t>
                          </m:r>
                          <m:r>
                            <a:rPr lang="en-US" altLang="zh-CN" i="1">
                              <a:latin typeface="Cambria Math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𝑐𝑜𝑢𝑛𝑡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altLang="zh-CN" dirty="0" smtClean="0">
                  <a:latin typeface="华文楷体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latin typeface="Cambria" panose="02040503050406030204" pitchFamily="18" charset="0"/>
                  </a:rPr>
                  <a:t>把子树替换成叶子结点后，该叶子的误判次数也是一个伯努利分布，其概率误判</a:t>
                </a:r>
                <a:r>
                  <a:rPr lang="zh-CN" altLang="zh-CN" dirty="0" smtClean="0">
                    <a:latin typeface="Cambria" panose="02040503050406030204" pitchFamily="18" charset="0"/>
                  </a:rPr>
                  <a:t>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𝑒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+0.5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" panose="02040503050406030204" pitchFamily="18" charset="0"/>
                  </a:rPr>
                  <a:t> </a:t>
                </a:r>
                <a:r>
                  <a:rPr lang="zh-CN" altLang="zh-CN" dirty="0">
                    <a:latin typeface="Cambria" panose="02040503050406030204" pitchFamily="18" charset="0"/>
                  </a:rPr>
                  <a:t>，因此叶子结点的误判次数均值为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𝑙𝑒𝑎𝑓</m:t>
                          </m:r>
                          <m:r>
                            <a:rPr lang="en-US" altLang="zh-CN" i="1">
                              <a:latin typeface="Cambria Math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𝑒𝑟𝑟</m:t>
                          </m:r>
                          <m:r>
                            <a:rPr lang="en-US" altLang="zh-CN" i="1">
                              <a:latin typeface="Cambria Math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𝑐𝑜𝑢𝑛𝑡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𝑁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𝑒</m:t>
                      </m:r>
                    </m:oMath>
                  </m:oMathPara>
                </a14:m>
                <a:endParaRPr lang="en-US" altLang="zh-CN" dirty="0" smtClean="0">
                  <a:latin typeface="华文楷体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0552" y="1268760"/>
                <a:ext cx="8346723" cy="4608512"/>
              </a:xfrm>
              <a:blipFill rotWithShape="1">
                <a:blip r:embed="rId1"/>
                <a:stretch>
                  <a:fillRect l="-730" r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620688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3.5.4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544" y="1412776"/>
            <a:ext cx="8346723" cy="30374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sklearn.tree</a:t>
            </a:r>
            <a:r>
              <a:rPr lang="zh-CN" altLang="zh-CN" dirty="0">
                <a:latin typeface="Cambria" panose="02040503050406030204" pitchFamily="18" charset="0"/>
              </a:rPr>
              <a:t>提供了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CART</a:t>
            </a:r>
            <a:r>
              <a:rPr lang="zh-CN" altLang="zh-CN" dirty="0">
                <a:latin typeface="Cambria" panose="02040503050406030204" pitchFamily="18" charset="0"/>
              </a:rPr>
              <a:t>算法的实现方法</a:t>
            </a:r>
            <a:r>
              <a:rPr lang="zh-CN" altLang="zh-CN" dirty="0" smtClean="0">
                <a:latin typeface="Cambria" panose="02040503050406030204" pitchFamily="18" charset="0"/>
              </a:rPr>
              <a:t>，</a:t>
            </a:r>
            <a:r>
              <a:rPr lang="zh-CN" altLang="zh-CN" dirty="0">
                <a:latin typeface="Cambria" panose="02040503050406030204" pitchFamily="18" charset="0"/>
              </a:rPr>
              <a:t>构造函数</a:t>
            </a:r>
            <a:r>
              <a:rPr lang="zh-CN" altLang="zh-CN" dirty="0" smtClean="0">
                <a:latin typeface="Cambria" panose="02040503050406030204" pitchFamily="18" charset="0"/>
              </a:rPr>
              <a:t>如下：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latin typeface="Cambria" panose="02040503050406030204" pitchFamily="18" charset="0"/>
              </a:rPr>
              <a:t>主要参数说明：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1224" y="1858648"/>
            <a:ext cx="8610827" cy="2250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class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sklearn.tree.DecisionTreeRegressor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(criterion=’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’, splitter=’best’,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=None,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min_samples_split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=2,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min_samples_leaf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=1,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min_weight_fraction_leaf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=0.0,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max_features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=None,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random_state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=None,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max_leaf_nodes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=None,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min_impurity_decrease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=0.0,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min_impurity_split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=None, presort=False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2063" y="4509120"/>
            <a:ext cx="8399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lnSpc>
                <a:spcPct val="150000"/>
              </a:lnSpc>
              <a:buClr>
                <a:srgbClr val="CD4223"/>
              </a:buClr>
              <a:buSzPct val="144000"/>
              <a:buFont typeface="Arial" panose="020B0604020202020204"/>
              <a:buChar char="•"/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criterion</a:t>
            </a:r>
            <a:r>
              <a:rPr lang="zh-CN" altLang="zh-CN" dirty="0">
                <a:latin typeface="Cambria" panose="02040503050406030204" pitchFamily="18" charset="0"/>
                <a:ea typeface="华文楷体" panose="02010600040101010101" pitchFamily="2" charset="-122"/>
              </a:rPr>
              <a:t>：字符串，默认参数为“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zh-CN" altLang="zh-CN" dirty="0">
                <a:latin typeface="Cambria" panose="02040503050406030204" pitchFamily="18" charset="0"/>
                <a:ea typeface="华文楷体" panose="02010600040101010101" pitchFamily="2" charset="-122"/>
              </a:rPr>
              <a:t>”。用于度量拆分的质量。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defTabSz="457200">
              <a:lnSpc>
                <a:spcPct val="150000"/>
              </a:lnSpc>
              <a:buClr>
                <a:srgbClr val="CD4223"/>
              </a:buClr>
              <a:buSzPct val="144000"/>
              <a:buFont typeface="Arial" panose="020B0604020202020204"/>
              <a:buChar char="•"/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splitter</a:t>
            </a:r>
            <a:r>
              <a:rPr lang="zh-CN" altLang="zh-CN" dirty="0">
                <a:latin typeface="Cambria" panose="02040503050406030204" pitchFamily="18" charset="0"/>
                <a:ea typeface="华文楷体" panose="02010600040101010101" pitchFamily="2" charset="-122"/>
              </a:rPr>
              <a:t>：字符串，默认参数为“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best</a:t>
            </a:r>
            <a:r>
              <a:rPr lang="zh-CN" altLang="zh-CN" dirty="0">
                <a:latin typeface="Cambria" panose="02040503050406030204" pitchFamily="18" charset="0"/>
                <a:ea typeface="华文楷体" panose="02010600040101010101" pitchFamily="2" charset="-122"/>
              </a:rPr>
              <a:t>”。</a:t>
            </a:r>
            <a:r>
              <a:rPr lang="zh-CN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每个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上</a:t>
            </a:r>
            <a:r>
              <a:rPr lang="zh-CN" altLang="zh-CN" dirty="0">
                <a:latin typeface="Cambria" panose="02040503050406030204" pitchFamily="18" charset="0"/>
                <a:ea typeface="华文楷体" panose="02010600040101010101" pitchFamily="2" charset="-122"/>
              </a:rPr>
              <a:t>的拆分策略。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 defTabSz="457200">
              <a:lnSpc>
                <a:spcPct val="150000"/>
              </a:lnSpc>
              <a:buClr>
                <a:srgbClr val="CD4223"/>
              </a:buClr>
              <a:buSzPct val="144000"/>
              <a:buFont typeface="Arial" panose="020B0604020202020204"/>
              <a:buChar char="•"/>
            </a:pP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zh-CN" altLang="zh-CN" dirty="0">
                <a:latin typeface="Cambria" panose="02040503050406030204" pitchFamily="18" charset="0"/>
                <a:ea typeface="华文楷体" panose="02010600040101010101" pitchFamily="2" charset="-122"/>
              </a:rPr>
              <a:t>决策树的最大深度。如果参数为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None</a:t>
            </a:r>
            <a:r>
              <a:rPr lang="zh-CN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，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一直</a:t>
            </a:r>
            <a:r>
              <a:rPr lang="zh-CN" altLang="zh-CN" dirty="0">
                <a:latin typeface="Cambria" panose="02040503050406030204" pitchFamily="18" charset="0"/>
                <a:ea typeface="华文楷体" panose="02010600040101010101" pitchFamily="2" charset="-122"/>
              </a:rPr>
              <a:t>扩展直到为</a:t>
            </a:r>
            <a:r>
              <a:rPr lang="zh-CN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“纯”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结点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3.5.4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073" y="1412776"/>
            <a:ext cx="8346723" cy="367240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min_samples_split</a:t>
            </a:r>
            <a:r>
              <a:rPr lang="zh-CN" altLang="zh-CN" dirty="0">
                <a:latin typeface="Cambria" panose="02040503050406030204" pitchFamily="18" charset="0"/>
              </a:rPr>
              <a:t>：整型，浮点型，默认参数为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zh-CN" dirty="0">
                <a:latin typeface="Cambria" panose="02040503050406030204" pitchFamily="18" charset="0"/>
              </a:rPr>
              <a:t>。拆分</a:t>
            </a:r>
            <a:r>
              <a:rPr lang="zh-CN" altLang="zh-CN" dirty="0" smtClean="0">
                <a:latin typeface="Cambria" panose="02040503050406030204" pitchFamily="18" charset="0"/>
              </a:rPr>
              <a:t>内部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所</a:t>
            </a:r>
            <a:r>
              <a:rPr lang="zh-CN" altLang="zh-CN" dirty="0">
                <a:latin typeface="Cambria" panose="02040503050406030204" pitchFamily="18" charset="0"/>
              </a:rPr>
              <a:t>需的最小样本数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min_samples_leaf</a:t>
            </a:r>
            <a:r>
              <a:rPr lang="zh-CN" altLang="zh-CN" dirty="0">
                <a:latin typeface="Cambria" panose="02040503050406030204" pitchFamily="18" charset="0"/>
              </a:rPr>
              <a:t>：整型，浮点型，默认参数为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zh-CN" dirty="0">
                <a:latin typeface="Cambria" panose="02040503050406030204" pitchFamily="18" charset="0"/>
              </a:rPr>
              <a:t>。</a:t>
            </a:r>
            <a:r>
              <a:rPr lang="zh-CN" altLang="zh-CN" dirty="0" smtClean="0">
                <a:latin typeface="Cambria" panose="02040503050406030204" pitchFamily="18" charset="0"/>
              </a:rPr>
              <a:t>叶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上</a:t>
            </a:r>
            <a:r>
              <a:rPr lang="zh-CN" altLang="zh-CN" dirty="0">
                <a:latin typeface="Cambria" panose="02040503050406030204" pitchFamily="18" charset="0"/>
              </a:rPr>
              <a:t>所需的最小样本数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max_features</a:t>
            </a:r>
            <a:r>
              <a:rPr lang="zh-CN" altLang="zh-CN" dirty="0" smtClean="0">
                <a:latin typeface="Cambria" panose="02040503050406030204" pitchFamily="18" charset="0"/>
              </a:rPr>
              <a:t>：</a:t>
            </a:r>
            <a:r>
              <a:rPr lang="zh-CN" altLang="zh-CN" dirty="0">
                <a:latin typeface="Cambria" panose="02040503050406030204" pitchFamily="18" charset="0"/>
              </a:rPr>
              <a:t>寻找最佳</a:t>
            </a:r>
            <a:r>
              <a:rPr lang="zh-CN" altLang="zh-CN" dirty="0" smtClean="0">
                <a:latin typeface="Cambria" panose="02040503050406030204" pitchFamily="18" charset="0"/>
              </a:rPr>
              <a:t>分裂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时</a:t>
            </a:r>
            <a:r>
              <a:rPr lang="zh-CN" altLang="zh-CN" dirty="0">
                <a:latin typeface="Cambria" panose="02040503050406030204" pitchFamily="18" charset="0"/>
              </a:rPr>
              <a:t>要考虑的特征数量。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min_impurty_decrease</a:t>
            </a:r>
            <a:r>
              <a:rPr lang="zh-CN" altLang="zh-CN" dirty="0" smtClean="0">
                <a:latin typeface="Cambria" panose="02040503050406030204" pitchFamily="18" charset="0"/>
              </a:rPr>
              <a:t>：如果从此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分割</a:t>
            </a:r>
            <a:r>
              <a:rPr lang="zh-CN" altLang="zh-CN" dirty="0">
                <a:latin typeface="Cambria" panose="02040503050406030204" pitchFamily="18" charset="0"/>
              </a:rPr>
              <a:t>，导致的杂质（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impurity</a:t>
            </a:r>
            <a:r>
              <a:rPr lang="zh-CN" altLang="zh-CN" dirty="0">
                <a:latin typeface="Cambria" panose="02040503050406030204" pitchFamily="18" charset="0"/>
              </a:rPr>
              <a:t>）大于或等于该值，则拆分</a:t>
            </a:r>
            <a:r>
              <a:rPr lang="zh-CN" altLang="zh-CN" dirty="0" smtClean="0">
                <a:latin typeface="Cambria" panose="02040503050406030204" pitchFamily="18" charset="0"/>
              </a:rPr>
              <a:t>此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min_impurty_split</a:t>
            </a:r>
            <a:r>
              <a:rPr lang="zh-CN" altLang="zh-CN" dirty="0" smtClean="0">
                <a:latin typeface="Cambria" panose="02040503050406030204" pitchFamily="18" charset="0"/>
              </a:rPr>
              <a:t>：如果</a:t>
            </a:r>
            <a:r>
              <a:rPr lang="zh-CN" altLang="zh-CN" dirty="0">
                <a:latin typeface="Cambria" panose="02040503050406030204" pitchFamily="18" charset="0"/>
              </a:rPr>
              <a:t>一</a:t>
            </a:r>
            <a:r>
              <a:rPr lang="zh-CN" altLang="zh-CN" dirty="0" smtClean="0">
                <a:latin typeface="Cambria" panose="02040503050406030204" pitchFamily="18" charset="0"/>
              </a:rPr>
              <a:t>个</a:t>
            </a:r>
            <a:r>
              <a:rPr lang="zh-CN" altLang="en-US" dirty="0" smtClean="0">
                <a:latin typeface="Cambria" panose="02040503050406030204" pitchFamily="18" charset="0"/>
              </a:rPr>
              <a:t>结点</a:t>
            </a:r>
            <a:r>
              <a:rPr lang="zh-CN" altLang="zh-CN" dirty="0" smtClean="0">
                <a:latin typeface="Cambria" panose="02040503050406030204" pitchFamily="18" charset="0"/>
              </a:rPr>
              <a:t>的</a:t>
            </a:r>
            <a:r>
              <a:rPr lang="zh-CN" altLang="zh-CN" dirty="0">
                <a:latin typeface="Cambria" panose="02040503050406030204" pitchFamily="18" charset="0"/>
              </a:rPr>
              <a:t>杂质超过了阈值，它就会分裂，否则它就是一片叶子</a:t>
            </a:r>
            <a:r>
              <a:rPr lang="zh-CN" altLang="zh-CN" dirty="0" smtClean="0">
                <a:latin typeface="Cambria" panose="02040503050406030204" pitchFamily="18" charset="0"/>
              </a:rPr>
              <a:t>。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3.5.4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4608" y="1556792"/>
            <a:ext cx="7704856" cy="4247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as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np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matplotlib.pyplot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as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sklearn.tree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DecisionTreeRegressor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sklearn.ensemble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AdaBoostRegressor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构造测试数据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rng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np.random.RandomState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(1)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X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np.linspace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(-5, 5, 200)[:,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np.newaxis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y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np.sin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(X).ravel() +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np.sin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(6 * X).ravel() +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rng.normal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(0, 0.1,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X.shape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[0])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回归决策树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regr_1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DecisionTreeRegressor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=4)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集成模型下的回归决策树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regr_2 =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AdaBoostRegressor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DecisionTreeRegressor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=4),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n_estimators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=200,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random_state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rng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29707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3.5.4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600" y="1556792"/>
            <a:ext cx="7704856" cy="4247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regr_1.fit(X, y)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regr_2.fit(X, y)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预测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y_1 = regr_1.predict(X)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y_2 = regr_2.predict(X)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zh-CN" altLang="zh-CN" dirty="0">
                <a:latin typeface="Cambria" panose="02040503050406030204" pitchFamily="18" charset="0"/>
              </a:rPr>
              <a:t>画图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plt.figure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plt.scatter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(X, y, c="k", label="training samples")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plt.plot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(X, y_1, c="g", label="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n_estimators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=1",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linewidth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=2)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plt.plot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(X, y_2, c="r", label="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n_estimators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=300",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linewidth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=2)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plt.xlabel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("data")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plt.ylabel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("target")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plt.title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("Boosted Decision Tree Regression")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plt.legend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zh-CN" altLang="zh-CN" dirty="0">
              <a:latin typeface="Cambria" panose="02040503050406030204" pitchFamily="18" charset="0"/>
            </a:endParaRP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plt.show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3.5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与回归树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161413" y="894340"/>
            <a:ext cx="8346723" cy="54765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3.5.4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zh-CN" dirty="0">
                <a:latin typeface="Cambria" panose="02040503050406030204" pitchFamily="18" charset="0"/>
              </a:rPr>
              <a:t>实现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70557"/>
            <a:ext cx="7776864" cy="3945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48744" y="594928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DecisionTreeRegressor</a:t>
            </a:r>
            <a:r>
              <a:rPr lang="zh-CN" altLang="zh-CN" dirty="0">
                <a:latin typeface="Cambria" panose="02040503050406030204" pitchFamily="18" charset="0"/>
              </a:rPr>
              <a:t>生成的回归决策树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2600" y="1491371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latin typeface="Cambria" panose="02040503050406030204" pitchFamily="18" charset="0"/>
              </a:rPr>
              <a:t>运行</a:t>
            </a:r>
            <a:r>
              <a:rPr lang="zh-CN" altLang="en-US" dirty="0">
                <a:latin typeface="Cambria" panose="02040503050406030204" pitchFamily="18" charset="0"/>
              </a:rPr>
              <a:t>效</a:t>
            </a:r>
            <a:r>
              <a:rPr lang="zh-CN" altLang="zh-CN" dirty="0" smtClean="0">
                <a:latin typeface="Cambria" panose="02040503050406030204" pitchFamily="18" charset="0"/>
              </a:rPr>
              <a:t>果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064568" y="548680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567" y="1163798"/>
            <a:ext cx="8346723" cy="830877"/>
          </a:xfrm>
        </p:spPr>
        <p:txBody>
          <a:bodyPr>
            <a:normAutofit lnSpcReduction="10000"/>
          </a:bodyPr>
          <a:lstStyle/>
          <a:p>
            <a:r>
              <a:rPr lang="zh-CN" altLang="zh-CN" sz="2200" dirty="0">
                <a:latin typeface="Cambria" panose="02040503050406030204" pitchFamily="18" charset="0"/>
              </a:rPr>
              <a:t>选年龄特征作为</a:t>
            </a:r>
            <a:r>
              <a:rPr lang="zh-CN" altLang="zh-CN" sz="2200" dirty="0" smtClean="0">
                <a:latin typeface="Cambria" panose="02040503050406030204" pitchFamily="18" charset="0"/>
              </a:rPr>
              <a:t>根</a:t>
            </a:r>
            <a:r>
              <a:rPr lang="zh-CN" altLang="en-US" sz="2200" dirty="0" smtClean="0">
                <a:latin typeface="Cambria" panose="02040503050406030204" pitchFamily="18" charset="0"/>
              </a:rPr>
              <a:t>结点</a:t>
            </a:r>
            <a:r>
              <a:rPr lang="zh-CN" altLang="zh-CN" sz="2200" dirty="0" smtClean="0">
                <a:latin typeface="Cambria" panose="02040503050406030204" pitchFamily="18" charset="0"/>
              </a:rPr>
              <a:t>，</a:t>
            </a:r>
            <a:r>
              <a:rPr lang="zh-CN" altLang="zh-CN" sz="2200" dirty="0">
                <a:latin typeface="Cambria" panose="02040503050406030204" pitchFamily="18" charset="0"/>
              </a:rPr>
              <a:t>将所有的样本分为老、中、青三个集合，构成决策树的第一层</a:t>
            </a:r>
            <a:r>
              <a:rPr lang="zh-CN" altLang="zh-CN" sz="2200" dirty="0" smtClean="0">
                <a:latin typeface="Cambria" panose="02040503050406030204" pitchFamily="18" charset="0"/>
              </a:rPr>
              <a:t>。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0592" y="1916832"/>
          <a:ext cx="7848873" cy="3960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34"/>
                <a:gridCol w="1169606"/>
                <a:gridCol w="811663"/>
                <a:gridCol w="1143040"/>
                <a:gridCol w="1143040"/>
                <a:gridCol w="2590890"/>
              </a:tblGrid>
              <a:tr h="247528">
                <a:tc gridSpan="6"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表</a:t>
                      </a:r>
                      <a:r>
                        <a:rPr lang="en-US" sz="1600" kern="100" dirty="0">
                          <a:effectLst/>
                        </a:rPr>
                        <a:t>3-2 </a:t>
                      </a:r>
                      <a:r>
                        <a:rPr lang="zh-CN" sz="1600" kern="100" dirty="0">
                          <a:effectLst/>
                        </a:rPr>
                        <a:t>按</a:t>
                      </a:r>
                      <a:r>
                        <a:rPr lang="zh-CN" sz="1600" kern="100" dirty="0" smtClean="0">
                          <a:effectLst/>
                        </a:rPr>
                        <a:t>“年龄</a:t>
                      </a:r>
                      <a:r>
                        <a:rPr lang="zh-CN" altLang="en-US" sz="1600" kern="100" dirty="0" smtClean="0">
                          <a:effectLst/>
                        </a:rPr>
                        <a:t>特征</a:t>
                      </a:r>
                      <a:r>
                        <a:rPr lang="zh-CN" sz="1600" kern="100" dirty="0" smtClean="0">
                          <a:effectLst/>
                        </a:rPr>
                        <a:t>”划分</a:t>
                      </a:r>
                      <a:r>
                        <a:rPr lang="zh-CN" altLang="en-US" sz="1600" kern="100" dirty="0" smtClean="0">
                          <a:effectLst/>
                        </a:rPr>
                        <a:t>的表格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</a:rPr>
                        <a:t>统计人数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年龄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收入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是否学生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性别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是否购买付费游戏装备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高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</a:rPr>
                        <a:t>不是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不买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高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否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128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否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男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不买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低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女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128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中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高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男</a:t>
                      </a:r>
                      <a:endParaRPr lang="zh-CN" sz="2000" b="1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买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64</a:t>
                      </a:r>
                      <a:endParaRPr lang="zh-CN" sz="2000" b="1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中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低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是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女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买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32</a:t>
                      </a:r>
                      <a:endParaRPr lang="zh-CN" sz="2000" b="1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中</a:t>
                      </a:r>
                      <a:endParaRPr lang="zh-CN" sz="2000" b="1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中</a:t>
                      </a:r>
                      <a:r>
                        <a:rPr lang="zh-CN" altLang="en-US" sz="1600" b="1" kern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等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女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买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32</a:t>
                      </a:r>
                      <a:endParaRPr lang="zh-CN" sz="2000" b="1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中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高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是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男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买</a:t>
                      </a:r>
                      <a:endParaRPr lang="zh-CN" sz="2000" b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60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低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低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132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老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247528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>
                          <a:effectLst/>
                        </a:rPr>
                        <a:t>64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老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不买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848544" y="3645024"/>
            <a:ext cx="8856984" cy="100811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992560" y="5888047"/>
            <a:ext cx="8346723" cy="565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kern="1200" cap="none" baseline="0">
                <a:solidFill>
                  <a:schemeClr val="accent3">
                    <a:lumMod val="50000"/>
                  </a:schemeClr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D4223"/>
              </a:buClr>
              <a:buSzPct val="144000"/>
              <a:buFont typeface="Arial" panose="020B0604020202020204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200" dirty="0" smtClean="0">
                <a:latin typeface="Cambria" panose="02040503050406030204" pitchFamily="18" charset="0"/>
              </a:rPr>
              <a:t>年龄特征</a:t>
            </a:r>
            <a:r>
              <a:rPr lang="zh-CN" altLang="en-US" sz="2200" dirty="0" smtClean="0">
                <a:latin typeface="Cambria" panose="02040503050406030204" pitchFamily="18" charset="0"/>
              </a:rPr>
              <a:t>为“中”，都会购买游戏装备</a:t>
            </a:r>
            <a:r>
              <a:rPr lang="zh-CN" altLang="zh-CN" sz="2200" dirty="0" smtClean="0">
                <a:latin typeface="Cambria" panose="02040503050406030204" pitchFamily="18" charset="0"/>
              </a:rPr>
              <a:t>。</a:t>
            </a:r>
            <a:r>
              <a:rPr lang="zh-CN" altLang="en-US" sz="2200" dirty="0" smtClean="0">
                <a:latin typeface="Cambria" panose="02040503050406030204" pitchFamily="18" charset="0"/>
              </a:rPr>
              <a:t>（纯结点，不需要再划分了）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560" y="1412776"/>
            <a:ext cx="8346723" cy="792088"/>
          </a:xfrm>
        </p:spPr>
        <p:txBody>
          <a:bodyPr>
            <a:normAutofit lnSpcReduction="10000"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接着，将年龄特征等于</a:t>
            </a:r>
            <a:r>
              <a:rPr lang="zh-CN" altLang="zh-CN" dirty="0" smtClean="0">
                <a:latin typeface="Cambria" panose="02040503050406030204" pitchFamily="18" charset="0"/>
              </a:rPr>
              <a:t>“青”</a:t>
            </a:r>
            <a:r>
              <a:rPr lang="zh-CN" altLang="zh-CN" dirty="0">
                <a:latin typeface="Cambria" panose="02040503050406030204" pitchFamily="18" charset="0"/>
              </a:rPr>
              <a:t>的选项剪切出一张表格</a:t>
            </a:r>
            <a:r>
              <a:rPr lang="zh-CN" altLang="zh-CN" dirty="0" smtClean="0">
                <a:latin typeface="Cambria" panose="02040503050406030204" pitchFamily="18" charset="0"/>
              </a:rPr>
              <a:t>，</a:t>
            </a:r>
            <a:r>
              <a:rPr lang="zh-CN" altLang="en-US" dirty="0" smtClean="0">
                <a:latin typeface="Cambria" panose="02040503050406030204" pitchFamily="18" charset="0"/>
              </a:rPr>
              <a:t>再</a:t>
            </a:r>
            <a:r>
              <a:rPr lang="zh-CN" altLang="zh-CN" dirty="0" smtClean="0">
                <a:latin typeface="Cambria" panose="02040503050406030204" pitchFamily="18" charset="0"/>
              </a:rPr>
              <a:t>选择</a:t>
            </a:r>
            <a:r>
              <a:rPr lang="zh-CN" altLang="zh-CN" dirty="0">
                <a:latin typeface="Cambria" panose="02040503050406030204" pitchFamily="18" charset="0"/>
              </a:rPr>
              <a:t>第二个特征：</a:t>
            </a:r>
            <a:r>
              <a:rPr lang="zh-CN" altLang="zh-CN" dirty="0" smtClean="0">
                <a:latin typeface="Cambria" panose="02040503050406030204" pitchFamily="18" charset="0"/>
              </a:rPr>
              <a:t>收入</a:t>
            </a:r>
            <a:r>
              <a:rPr lang="zh-CN" altLang="en-US" dirty="0" smtClean="0">
                <a:latin typeface="Cambria" panose="02040503050406030204" pitchFamily="18" charset="0"/>
              </a:rPr>
              <a:t>。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72274" y="2235252"/>
          <a:ext cx="7986682" cy="3168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6"/>
                <a:gridCol w="1008112"/>
                <a:gridCol w="1080120"/>
                <a:gridCol w="1224136"/>
                <a:gridCol w="936104"/>
                <a:gridCol w="2514074"/>
              </a:tblGrid>
              <a:tr h="452622">
                <a:tc gridSpan="6"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表</a:t>
                      </a:r>
                      <a:r>
                        <a:rPr lang="en-US" sz="1600" kern="0" dirty="0">
                          <a:effectLst/>
                        </a:rPr>
                        <a:t>3-3 </a:t>
                      </a:r>
                      <a:r>
                        <a:rPr lang="zh-CN" sz="1600" kern="0" dirty="0">
                          <a:effectLst/>
                        </a:rPr>
                        <a:t>按“青年</a:t>
                      </a:r>
                      <a:r>
                        <a:rPr lang="en-US" sz="1600" kern="0" dirty="0">
                          <a:effectLst/>
                        </a:rPr>
                        <a:t>-</a:t>
                      </a:r>
                      <a:r>
                        <a:rPr lang="zh-CN" sz="1600" kern="0" dirty="0">
                          <a:effectLst/>
                        </a:rPr>
                        <a:t>收入”</a:t>
                      </a:r>
                      <a:r>
                        <a:rPr lang="zh-CN" sz="1600" kern="0" dirty="0" smtClean="0">
                          <a:effectLst/>
                        </a:rPr>
                        <a:t>划分</a:t>
                      </a:r>
                      <a:r>
                        <a:rPr lang="zh-CN" altLang="en-US" sz="1600" kern="0" dirty="0" smtClean="0">
                          <a:effectLst/>
                        </a:rPr>
                        <a:t>的表格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</a:rPr>
                        <a:t>统计人数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年龄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收入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是否学生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性别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是否购买付费游戏装备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青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高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</a:rPr>
                        <a:t>不是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高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</a:rPr>
                        <a:t>不是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女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128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0" dirty="0" smtClean="0">
                          <a:effectLst/>
                          <a:latin typeface="+mn-lt"/>
                          <a:ea typeface="+mn-ea"/>
                        </a:rPr>
                        <a:t>不是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男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低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男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>
                          <a:effectLst/>
                        </a:rPr>
                        <a:t>买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452622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dirty="0">
                          <a:effectLst/>
                        </a:rPr>
                        <a:t>64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青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女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dirty="0">
                          <a:effectLst/>
                        </a:rPr>
                        <a:t>买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881445" y="3140968"/>
            <a:ext cx="8856984" cy="93610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2560" y="5373216"/>
            <a:ext cx="816762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Cambria" panose="02040503050406030204" pitchFamily="18" charset="0"/>
              </a:rPr>
              <a:t>对于“青”年，如果收入“高”，则不会购买游戏装备。（纯结点）</a:t>
            </a:r>
            <a:endParaRPr lang="en-US" altLang="zh-CN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Cambria" panose="02040503050406030204" pitchFamily="18" charset="0"/>
              </a:rPr>
              <a:t>对于“青”年，如果收入</a:t>
            </a:r>
            <a:r>
              <a:rPr lang="zh-CN" altLang="en-US" sz="2000" dirty="0" smtClean="0">
                <a:latin typeface="Cambria" panose="02040503050406030204" pitchFamily="18" charset="0"/>
              </a:rPr>
              <a:t>“低”</a:t>
            </a:r>
            <a:r>
              <a:rPr lang="zh-CN" altLang="en-US" sz="2000" dirty="0">
                <a:latin typeface="Cambria" panose="02040503050406030204" pitchFamily="18" charset="0"/>
              </a:rPr>
              <a:t>，</a:t>
            </a:r>
            <a:r>
              <a:rPr lang="zh-CN" altLang="en-US" sz="2000" dirty="0" smtClean="0">
                <a:latin typeface="Cambria" panose="02040503050406030204" pitchFamily="18" charset="0"/>
              </a:rPr>
              <a:t>则会</a:t>
            </a:r>
            <a:r>
              <a:rPr lang="zh-CN" altLang="en-US" sz="2000" dirty="0">
                <a:latin typeface="Cambria" panose="02040503050406030204" pitchFamily="18" charset="0"/>
              </a:rPr>
              <a:t>购买游戏装备。（纯结点</a:t>
            </a:r>
            <a:r>
              <a:rPr lang="zh-CN" altLang="en-US" sz="2000" dirty="0" smtClean="0">
                <a:latin typeface="Cambria" panose="02040503050406030204" pitchFamily="18" charset="0"/>
              </a:rPr>
              <a:t>）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20552" y="4437112"/>
            <a:ext cx="8856984" cy="53640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620688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560" y="1196752"/>
            <a:ext cx="8346723" cy="830877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最后，继续</a:t>
            </a:r>
            <a:r>
              <a:rPr lang="zh-CN" altLang="zh-CN" dirty="0" smtClean="0">
                <a:latin typeface="Cambria" panose="02040503050406030204" pitchFamily="18" charset="0"/>
              </a:rPr>
              <a:t>划分</a:t>
            </a:r>
            <a:r>
              <a:rPr lang="zh-CN" altLang="en-US" dirty="0" smtClean="0">
                <a:latin typeface="Cambria" panose="02040503050406030204" pitchFamily="18" charset="0"/>
              </a:rPr>
              <a:t>“</a:t>
            </a:r>
            <a:r>
              <a:rPr lang="zh-CN" altLang="zh-CN" dirty="0" smtClean="0">
                <a:latin typeface="Cambria" panose="02040503050406030204" pitchFamily="18" charset="0"/>
              </a:rPr>
              <a:t>中等</a:t>
            </a:r>
            <a:r>
              <a:rPr lang="zh-CN" altLang="en-US" dirty="0" smtClean="0">
                <a:latin typeface="Cambria" panose="02040503050406030204" pitchFamily="18" charset="0"/>
              </a:rPr>
              <a:t>”</a:t>
            </a:r>
            <a:r>
              <a:rPr lang="zh-CN" altLang="zh-CN" dirty="0" smtClean="0">
                <a:latin typeface="Cambria" panose="02040503050406030204" pitchFamily="18" charset="0"/>
              </a:rPr>
              <a:t>收入</a:t>
            </a:r>
            <a:r>
              <a:rPr lang="zh-CN" altLang="zh-CN" dirty="0">
                <a:latin typeface="Cambria" panose="02040503050406030204" pitchFamily="18" charset="0"/>
              </a:rPr>
              <a:t>的下一个特征</a:t>
            </a:r>
            <a:r>
              <a:rPr lang="zh-CN" altLang="zh-CN" dirty="0" smtClean="0">
                <a:latin typeface="Cambria" panose="02040503050406030204" pitchFamily="18" charset="0"/>
              </a:rPr>
              <a:t>：</a:t>
            </a:r>
            <a:r>
              <a:rPr lang="zh-CN" altLang="en-US" dirty="0" smtClean="0">
                <a:latin typeface="Cambria" panose="02040503050406030204" pitchFamily="18" charset="0"/>
              </a:rPr>
              <a:t>是否</a:t>
            </a:r>
            <a:r>
              <a:rPr lang="zh-CN" altLang="zh-CN" dirty="0" smtClean="0">
                <a:latin typeface="Cambria" panose="02040503050406030204" pitchFamily="18" charset="0"/>
              </a:rPr>
              <a:t>学生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52600" y="2060848"/>
          <a:ext cx="7920880" cy="2448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6668"/>
                <a:gridCol w="1061564"/>
                <a:gridCol w="664113"/>
                <a:gridCol w="1383454"/>
                <a:gridCol w="860411"/>
                <a:gridCol w="2924670"/>
              </a:tblGrid>
              <a:tr h="612068">
                <a:tc gridSpan="6">
                  <a:txBody>
                    <a:bodyPr/>
                    <a:lstStyle/>
                    <a:p>
                      <a:pPr indent="228600" algn="ctr"/>
                      <a:r>
                        <a:rPr lang="zh-CN" sz="1600" kern="100" dirty="0">
                          <a:effectLst/>
                        </a:rPr>
                        <a:t>表</a:t>
                      </a:r>
                      <a:r>
                        <a:rPr lang="en-US" sz="1600" kern="100" dirty="0">
                          <a:effectLst/>
                        </a:rPr>
                        <a:t>3-4 </a:t>
                      </a:r>
                      <a:r>
                        <a:rPr lang="zh-CN" sz="1600" kern="100" dirty="0" smtClean="0">
                          <a:effectLst/>
                        </a:rPr>
                        <a:t>按</a:t>
                      </a:r>
                      <a:r>
                        <a:rPr lang="zh-CN" altLang="en-US" sz="1600" kern="100" dirty="0" smtClean="0">
                          <a:effectLst/>
                        </a:rPr>
                        <a:t>“</a:t>
                      </a:r>
                      <a:r>
                        <a:rPr lang="zh-CN" sz="1600" kern="100" dirty="0" smtClean="0">
                          <a:effectLst/>
                        </a:rPr>
                        <a:t>青年</a:t>
                      </a:r>
                      <a:r>
                        <a:rPr lang="en-US" sz="1600" kern="100" dirty="0">
                          <a:effectLst/>
                        </a:rPr>
                        <a:t>-</a:t>
                      </a:r>
                      <a:r>
                        <a:rPr lang="zh-CN" sz="1600" kern="100" dirty="0" smtClean="0">
                          <a:effectLst/>
                        </a:rPr>
                        <a:t>中</a:t>
                      </a:r>
                      <a:r>
                        <a:rPr lang="zh-CN" altLang="en-US" sz="1600" kern="100" dirty="0" smtClean="0">
                          <a:effectLst/>
                        </a:rPr>
                        <a:t>等</a:t>
                      </a:r>
                      <a:r>
                        <a:rPr lang="en-US" sz="1600" kern="100" dirty="0" smtClean="0">
                          <a:effectLst/>
                        </a:rPr>
                        <a:t>-</a:t>
                      </a:r>
                      <a:r>
                        <a:rPr lang="zh-CN" altLang="en-US" sz="1600" kern="100" dirty="0" smtClean="0">
                          <a:effectLst/>
                        </a:rPr>
                        <a:t>是否</a:t>
                      </a:r>
                      <a:r>
                        <a:rPr lang="zh-CN" sz="1600" kern="100" dirty="0" smtClean="0">
                          <a:effectLst/>
                        </a:rPr>
                        <a:t>学生</a:t>
                      </a:r>
                      <a:r>
                        <a:rPr lang="zh-CN" altLang="en-US" sz="1600" kern="100" dirty="0" smtClean="0">
                          <a:effectLst/>
                        </a:rPr>
                        <a:t>”</a:t>
                      </a:r>
                      <a:r>
                        <a:rPr lang="zh-CN" sz="1600" kern="100" dirty="0" smtClean="0">
                          <a:effectLst/>
                        </a:rPr>
                        <a:t>划分</a:t>
                      </a:r>
                      <a:r>
                        <a:rPr lang="zh-CN" sz="1600" kern="100" dirty="0">
                          <a:effectLst/>
                        </a:rPr>
                        <a:t>的表格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120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 smtClean="0">
                          <a:effectLst/>
                        </a:rPr>
                        <a:t>统计人数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 smtClean="0">
                          <a:effectLst/>
                        </a:rPr>
                        <a:t>年龄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收入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是否学生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性别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是否购买付费游戏装备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612068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128 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 smtClean="0">
                          <a:effectLst/>
                        </a:rPr>
                        <a:t>不是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男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不买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  <a:tr h="612068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64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青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 smtClean="0">
                          <a:effectLst/>
                        </a:rPr>
                        <a:t>中</a:t>
                      </a:r>
                      <a:r>
                        <a:rPr lang="zh-CN" altLang="en-US" sz="1600" kern="0" dirty="0" smtClean="0">
                          <a:effectLst/>
                        </a:rPr>
                        <a:t>等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女</a:t>
                      </a:r>
                      <a:endParaRPr lang="zh-CN" sz="2000" kern="10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买</a:t>
                      </a:r>
                      <a:endParaRPr lang="zh-CN" sz="20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76536" y="3933056"/>
            <a:ext cx="8856984" cy="50405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76536" y="3284984"/>
            <a:ext cx="8856984" cy="50405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2560" y="4725144"/>
            <a:ext cx="87489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对于“青”年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“中等”收入，如果不是学生，则不会购买游戏装备。（纯结点）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对于“青”年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“中等”收入，如果是学生，则会购买游戏装备。（纯结点</a:t>
            </a:r>
            <a:r>
              <a:rPr lang="zh-CN" altLang="en-US" sz="2000" dirty="0">
                <a:latin typeface="Cambria" panose="02040503050406030204" pitchFamily="18" charset="0"/>
              </a:rPr>
              <a:t>）</a:t>
            </a:r>
            <a:endParaRPr lang="en-US" altLang="zh-C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3.2 </a:t>
            </a:r>
            <a:r>
              <a:rPr lang="zh-CN" altLang="zh-CN" dirty="0" smtClean="0">
                <a:latin typeface="Cambria" panose="02040503050406030204" pitchFamily="18" charset="0"/>
              </a:rPr>
              <a:t>决策树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92560" y="764704"/>
            <a:ext cx="8346723" cy="8973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3.2.2 </a:t>
            </a:r>
            <a:r>
              <a:rPr lang="zh-CN" altLang="zh-CN" dirty="0">
                <a:latin typeface="Cambria" panose="02040503050406030204" pitchFamily="18" charset="0"/>
              </a:rPr>
              <a:t>决策树的构造</a:t>
            </a:r>
            <a:endParaRPr lang="zh-CN" altLang="zh-CN" dirty="0">
              <a:latin typeface="Cambria" panose="020405030504060302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8784" y="580526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Cambria" panose="02040503050406030204" pitchFamily="18" charset="0"/>
              </a:rPr>
              <a:t>按</a:t>
            </a:r>
            <a:r>
              <a:rPr lang="zh-CN" altLang="zh-CN" dirty="0" smtClean="0">
                <a:latin typeface="Cambria" panose="02040503050406030204" pitchFamily="18" charset="0"/>
              </a:rPr>
              <a:t>年龄</a:t>
            </a:r>
            <a:r>
              <a:rPr lang="zh-CN" altLang="en-US" dirty="0" smtClean="0">
                <a:latin typeface="Cambria" panose="02040503050406030204" pitchFamily="18" charset="0"/>
              </a:rPr>
              <a:t>特征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zh-CN" altLang="zh-CN" dirty="0">
                <a:latin typeface="Cambria" panose="02040503050406030204" pitchFamily="18" charset="0"/>
              </a:rPr>
              <a:t>收入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zh-CN" altLang="en-US" dirty="0" smtClean="0">
                <a:latin typeface="Cambria" panose="02040503050406030204" pitchFamily="18" charset="0"/>
              </a:rPr>
              <a:t>是否</a:t>
            </a:r>
            <a:r>
              <a:rPr lang="zh-CN" altLang="zh-CN" dirty="0" smtClean="0">
                <a:latin typeface="Cambria" panose="02040503050406030204" pitchFamily="18" charset="0"/>
              </a:rPr>
              <a:t>学生</a:t>
            </a:r>
            <a:r>
              <a:rPr lang="zh-CN" altLang="zh-CN" dirty="0">
                <a:latin typeface="Cambria" panose="02040503050406030204" pitchFamily="18" charset="0"/>
              </a:rPr>
              <a:t>划分的决策树分支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24608" y="1556792"/>
          <a:ext cx="6480720" cy="3900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Visio" r:id="rId1" imgW="4455160" imgH="2707005" progId="Visio.Drawing.15">
                  <p:embed/>
                </p:oleObj>
              </mc:Choice>
              <mc:Fallback>
                <p:oleObj name="Visio" r:id="rId1" imgW="4455160" imgH="2707005" progId="Visio.Drawing.1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608" y="1556792"/>
                        <a:ext cx="6480720" cy="39000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自定义 2">
      <a:dk1>
        <a:srgbClr val="574A36"/>
      </a:dk1>
      <a:lt1>
        <a:sysClr val="window" lastClr="FFFFFF"/>
      </a:lt1>
      <a:dk2>
        <a:srgbClr val="574A36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自定义 1">
      <a:majorFont>
        <a:latin typeface="Microsoft Sans Serif"/>
        <a:ea typeface="华文楷体"/>
        <a:cs typeface=""/>
      </a:majorFont>
      <a:minorFont>
        <a:latin typeface="Microsoft Sans Serif"/>
        <a:ea typeface="华文楷体"/>
        <a:cs typeface="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0</TotalTime>
  <Words>17984</Words>
  <Application>WPS 演示</Application>
  <PresentationFormat>A4 纸张(210x297 毫米)</PresentationFormat>
  <Paragraphs>1567</Paragraphs>
  <Slides>59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59</vt:i4>
      </vt:variant>
    </vt:vector>
  </HeadingPairs>
  <TitlesOfParts>
    <vt:vector size="78" baseType="lpstr">
      <vt:lpstr>Arial</vt:lpstr>
      <vt:lpstr>宋体</vt:lpstr>
      <vt:lpstr>Wingdings</vt:lpstr>
      <vt:lpstr>Arial</vt:lpstr>
      <vt:lpstr>Microsoft Sans Serif</vt:lpstr>
      <vt:lpstr>华文楷体</vt:lpstr>
      <vt:lpstr>Wingdings 2</vt:lpstr>
      <vt:lpstr>Wingdings</vt:lpstr>
      <vt:lpstr>Cambria</vt:lpstr>
      <vt:lpstr>Calibri</vt:lpstr>
      <vt:lpstr>等线</vt:lpstr>
      <vt:lpstr>微软雅黑</vt:lpstr>
      <vt:lpstr>Arial Unicode MS</vt:lpstr>
      <vt:lpstr>视差</vt:lpstr>
      <vt:lpstr>Visio.Drawing.15</vt:lpstr>
      <vt:lpstr>Visio.Drawing.15</vt:lpstr>
      <vt:lpstr>Visio.Drawing.15</vt:lpstr>
      <vt:lpstr>Visio.Drawing.15</vt:lpstr>
      <vt:lpstr>Visio.Drawing.15</vt:lpstr>
      <vt:lpstr>第03章 决策树</vt:lpstr>
      <vt:lpstr>3.1 引言</vt:lpstr>
      <vt:lpstr>3.1 引言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3.2 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3.3 ID3决策树</vt:lpstr>
      <vt:lpstr>3.4 C4.5决策树</vt:lpstr>
      <vt:lpstr>3.4 C4.5决策树</vt:lpstr>
      <vt:lpstr>3.4 C4.5决策树</vt:lpstr>
      <vt:lpstr>3.4 C4.5决策树</vt:lpstr>
      <vt:lpstr>3.4 C4.5决策树</vt:lpstr>
      <vt:lpstr>3.4 C4.5决策树</vt:lpstr>
      <vt:lpstr>3.4 C4.5决策树</vt:lpstr>
      <vt:lpstr>3.4 C4.5决策树</vt:lpstr>
      <vt:lpstr>3.4 C4.5决策树</vt:lpstr>
      <vt:lpstr>3.4 C4.5决策树</vt:lpstr>
      <vt:lpstr>3.4 C4.5决策树</vt:lpstr>
      <vt:lpstr>3.4 C4.5决策树</vt:lpstr>
      <vt:lpstr>3.5 sklearn与回归树</vt:lpstr>
      <vt:lpstr>3.5 sklearn与回归树</vt:lpstr>
      <vt:lpstr>3.5 sklearn与回归树</vt:lpstr>
      <vt:lpstr>3.5 sklearn与回归树</vt:lpstr>
      <vt:lpstr>3.5 sklearn与回归树</vt:lpstr>
      <vt:lpstr>3.5 sklearn与回归树</vt:lpstr>
      <vt:lpstr>3.5 sklearn与回归树</vt:lpstr>
      <vt:lpstr>3.5 sklearn与回归树</vt:lpstr>
      <vt:lpstr>3.5 sklearn与回归树</vt:lpstr>
      <vt:lpstr>3.5 sklearn与回归树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shaqing_033</cp:lastModifiedBy>
  <cp:revision>2</cp:revision>
  <dcterms:created xsi:type="dcterms:W3CDTF">2018-03-03T12:10:00Z</dcterms:created>
  <dcterms:modified xsi:type="dcterms:W3CDTF">2020-09-18T02:11:24Z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  <property fmtid="{D5CDD505-2E9C-101B-9397-08002B2CF9AE}" pid="3" name="KSOProductBuildVer">
    <vt:lpwstr>2052-11.1.0.9999</vt:lpwstr>
  </property>
</Properties>
</file>