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6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9" r:id="rId13"/>
    <p:sldId id="270" r:id="rId14"/>
    <p:sldId id="265" r:id="rId15"/>
    <p:sldId id="266" r:id="rId16"/>
    <p:sldId id="267" r:id="rId17"/>
    <p:sldId id="268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7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74E7D4-ACB8-4299-930A-E3DA76D1277D}">
          <p14:sldIdLst>
            <p14:sldId id="256"/>
            <p14:sldId id="257"/>
            <p14:sldId id="258"/>
            <p14:sldId id="259"/>
            <p14:sldId id="260"/>
            <p14:sldId id="262"/>
            <p14:sldId id="263"/>
            <p14:sldId id="264"/>
            <p14:sldId id="269"/>
            <p14:sldId id="270"/>
            <p14:sldId id="265"/>
            <p14:sldId id="266"/>
            <p14:sldId id="267"/>
            <p14:sldId id="268"/>
            <p14:sldId id="271"/>
            <p14:sldId id="272"/>
            <p14:sldId id="273"/>
            <p14:sldId id="274"/>
            <p14:sldId id="275"/>
            <p14:sldId id="276"/>
            <p14:sldId id="278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519BA0-B720-46C9-8C65-28E4CDD9BCAE}" v="11" dt="2025-04-13T15:35:57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56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59528-FC7A-468D-B6A5-F70EC3C6FD9C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75F7E8-4B02-4D16-AD3A-03C37235BC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00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5F7E8-4B02-4D16-AD3A-03C37235BCB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374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5F7E8-4B02-4D16-AD3A-03C37235BCB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085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5F7E8-4B02-4D16-AD3A-03C37235BCB5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215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75F7E8-4B02-4D16-AD3A-03C37235BCB5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9832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CAF49-3E03-8D9F-5CA3-907C49D62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CB09E-FA0E-11B4-763B-C9C984EA9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29FCE-146F-3714-76E4-B63A8B8FB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89CD-72E1-4045-8BC5-4055EC2130E9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E3CE7-E1F2-2891-6E61-1BD0DEE30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E41DB1-DCF1-32E3-6752-4FA34DC4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B42F-1CE0-488D-914E-AA15023DB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250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5896-CBB5-036D-36DA-5D3BCE58D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5797F6-A1C0-CEEF-9376-417EF61FB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C887B-467E-A773-29F2-5505BF794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89CD-72E1-4045-8BC5-4055EC2130E9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F9EBE-849E-CE71-C20E-99B02625C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CFAED-CA60-4762-2D72-1EE0CE5D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B42F-1CE0-488D-914E-AA15023DB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31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5D185D-AC78-C8A9-ABFA-8659DB45C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15B5C-CCC6-083E-762E-C55D537EEE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F5060-B42D-2457-26B4-5DE6E6294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89CD-72E1-4045-8BC5-4055EC2130E9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FB907-DE15-43D9-2F54-5619927A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0288A-9177-C6EF-0CA7-40EEA5433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B42F-1CE0-488D-914E-AA15023DB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753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9353-3AB6-8DF0-25F1-E9CB3C20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408AC-962C-ADBF-7F40-19B611AD2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673FC-928A-0D5D-3F53-611EA92FE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89CD-72E1-4045-8BC5-4055EC2130E9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E34B3-EBF8-90F4-5A59-26828AE5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B8B25-6734-D6F2-E797-5B69E8F4D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B42F-1CE0-488D-914E-AA15023DB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72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BCE0B-8CA9-F509-5F49-45A0782C9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5DB80-1EF2-1D7E-269F-82D60AD6B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87311-157D-4A9B-5831-B97CB9CF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89CD-72E1-4045-8BC5-4055EC2130E9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5C028-089F-DB5C-721A-A887DAC8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F38A0-944A-220E-878E-E17DAE6A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B42F-1CE0-488D-914E-AA15023DB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040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8677F-525B-6756-D5B0-3EF9CA27F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A6C0D-EB77-A8D2-DD8A-D97D472B4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FF634-DA48-BE0B-809D-7C60442281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4101F-2204-6C82-A9BD-B1DD65CE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89CD-72E1-4045-8BC5-4055EC2130E9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6720BD-9DFB-4049-9AC4-E21C81612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81F658-7700-B85F-5623-28053F13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B42F-1CE0-488D-914E-AA15023DB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5020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73B72-F72F-6573-FBD8-1B41E54B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8147D-4DCA-889B-9A3D-0D18BF3DF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B37A2-E7D6-0FF5-1530-82C9A6A26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ED3B76-1CE4-A663-0F0F-F3D78B5BFC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17BA92-E0CF-2B88-774A-C23474A01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1E505C-08B6-75D1-A8A5-CBB6B414E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89CD-72E1-4045-8BC5-4055EC2130E9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7DEBE-1B6B-5D28-6D3B-E06370B92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815019-C6A1-01AC-C6E2-9FACA995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B42F-1CE0-488D-914E-AA15023DB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841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E4210-836A-A327-02D4-8B34157B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3C34A-9E40-6BCD-58E0-ED574DE71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89CD-72E1-4045-8BC5-4055EC2130E9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B4046-EBE1-0478-CDDF-668595F27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0C6AC3-ADDC-33CC-A9D5-1F43F8CDB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B42F-1CE0-488D-914E-AA15023DB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D975F3-C63A-3087-CCB7-F6F928BFE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89CD-72E1-4045-8BC5-4055EC2130E9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35296E-BFC5-4ACE-9CCC-25B2B43F1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7A280-F283-3763-5AE3-BF3A91F8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B42F-1CE0-488D-914E-AA15023DB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891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CCAB2-8E04-1C06-ACF1-607F9136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A8498-6A65-9046-A874-A3BA8940D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5B875-E982-59AA-8C96-E01DAC07E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FECF96-DABE-9BBC-CE25-3FA077FAF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89CD-72E1-4045-8BC5-4055EC2130E9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C6F80F-99FE-C0ED-9E56-B68BE3AD9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A4379-98A6-C2B7-499F-B0B84E7F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B42F-1CE0-488D-914E-AA15023DB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099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CD380-3716-8477-D436-A149A5A06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846176-A9D5-DDE1-2A52-32ABF64CC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7C1FD-ED0F-60D9-0EEE-F6FC26F3CE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757F1-2D58-0579-EEBD-041A5545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289CD-72E1-4045-8BC5-4055EC2130E9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3EBAE-1E85-4E7A-F6DA-90FCAFE7A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6B09EA-D3A7-C510-A3FA-ABFE5175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FB42F-1CE0-488D-914E-AA15023DB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396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AB2A07-FD5B-4AAD-CC0E-C801040C1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CEA82-EABB-A972-2A2D-5BB9FC6F9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2142C-4072-4983-32A2-F062301E7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8289CD-72E1-4045-8BC5-4055EC2130E9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A9D8B-90F8-03FE-65C4-8569A7A66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8F162-61B9-9BEE-9A31-A8CBE00AE5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AFB42F-1CE0-488D-914E-AA15023DBE8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17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miro.com/app/board/uXjVIDaVVpU=/?share_link_id=478470127225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gpt.com/" TargetMode="External"/><Relationship Id="rId7" Type="http://schemas.openxmlformats.org/officeDocument/2006/relationships/hyperlink" Target="https://pl.wikipedia.org/wiki/Hyper-thread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l.wikipedia.org/wiki/Wielow%C4%85tkowo%C5%9B%C4%87" TargetMode="External"/><Relationship Id="rId5" Type="http://schemas.openxmlformats.org/officeDocument/2006/relationships/hyperlink" Target="https://pl.wikipedia.org/wiki/Przetwarzanie_wsp%C3%B3%C5%82bie%C5%BCne" TargetMode="External"/><Relationship Id="rId4" Type="http://schemas.openxmlformats.org/officeDocument/2006/relationships/hyperlink" Target="https://www.deepseek.com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0DF17-C2F8-5D02-87CB-DAA8A5998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pl-PL" sz="4800" b="1" noProof="0" dirty="0">
                <a:solidFill>
                  <a:srgbClr val="FFFFFF"/>
                </a:solidFill>
              </a:rPr>
              <a:t>Efektywne przetwarzanie danych z wykorzystaniem wielowątkowości oraz współbieżności.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E39666-AA5D-E693-62EA-DEADF7C5A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pl-PL" b="1" noProof="0" dirty="0"/>
              <a:t>Wykonane przez: Patryk Pajerski, Szymon Leśniak</a:t>
            </a:r>
          </a:p>
        </p:txBody>
      </p:sp>
    </p:spTree>
    <p:extLst>
      <p:ext uri="{BB962C8B-B14F-4D97-AF65-F5344CB8AC3E}">
        <p14:creationId xmlns:p14="http://schemas.microsoft.com/office/powerpoint/2010/main" val="82127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B191A-8129-E8B5-43F6-B5D3D7F4D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 b="0" i="0" noProof="0" dirty="0">
                <a:solidFill>
                  <a:srgbClr val="FFFFFF"/>
                </a:solidFill>
                <a:effectLst/>
              </a:rPr>
              <a:t>🤔 </a:t>
            </a:r>
            <a:r>
              <a:rPr lang="pl-PL" sz="4000" b="1" i="0" noProof="0" dirty="0">
                <a:solidFill>
                  <a:srgbClr val="FFFFFF"/>
                </a:solidFill>
                <a:effectLst/>
              </a:rPr>
              <a:t>Alternatywy?</a:t>
            </a:r>
            <a:endParaRPr lang="pl-PL" sz="4000" noProof="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96AD7-4F8F-D6D0-97D1-48978BDEC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1700" noProof="0" dirty="0"/>
              <a:t>🖥️</a:t>
            </a:r>
            <a:r>
              <a:rPr lang="pl-PL" sz="1700" b="1" noProof="0" dirty="0" err="1"/>
              <a:t>Wieloprocesorowość</a:t>
            </a:r>
            <a:r>
              <a:rPr lang="pl-PL" sz="1700" b="1" noProof="0" dirty="0"/>
              <a:t> (</a:t>
            </a:r>
            <a:r>
              <a:rPr lang="pl-PL" sz="1700" b="1" noProof="0" dirty="0" err="1"/>
              <a:t>Multiprocessing</a:t>
            </a:r>
            <a:r>
              <a:rPr lang="pl-PL" sz="1700" b="1" noProof="0" dirty="0"/>
              <a:t>) - </a:t>
            </a:r>
            <a:r>
              <a:rPr lang="pl-PL" sz="1700" noProof="0" dirty="0"/>
              <a:t>Wykorzystanie wielu procesów (zamiast wątków) – każdy proces ma własną pamięć. </a:t>
            </a:r>
          </a:p>
          <a:p>
            <a:pPr lvl="1"/>
            <a:r>
              <a:rPr lang="pl-PL" sz="1700" b="1" noProof="0" dirty="0"/>
              <a:t>Obliczenia CPU-</a:t>
            </a:r>
            <a:r>
              <a:rPr lang="pl-PL" sz="1700" b="1" noProof="0" dirty="0" err="1"/>
              <a:t>bound</a:t>
            </a:r>
            <a:r>
              <a:rPr lang="pl-PL" sz="1700" b="1" noProof="0" dirty="0"/>
              <a:t>.</a:t>
            </a:r>
          </a:p>
          <a:p>
            <a:pPr lvl="1"/>
            <a:endParaRPr lang="pl-PL" sz="1700" b="1" noProof="0" dirty="0"/>
          </a:p>
          <a:p>
            <a:pPr marL="0" indent="0">
              <a:buNone/>
            </a:pPr>
            <a:r>
              <a:rPr lang="pl-PL" sz="1700" b="1" noProof="0" dirty="0"/>
              <a:t>⚡Asynchroniczność (Event </a:t>
            </a:r>
            <a:r>
              <a:rPr lang="pl-PL" sz="1700" b="1" noProof="0" dirty="0" err="1"/>
              <a:t>Loop</a:t>
            </a:r>
            <a:r>
              <a:rPr lang="pl-PL" sz="1700" b="1" noProof="0" dirty="0"/>
              <a:t>) - </a:t>
            </a:r>
            <a:r>
              <a:rPr lang="pl-PL" sz="1700" noProof="0" dirty="0"/>
              <a:t>Jednowątkowa pętla zdarzeń (np. </a:t>
            </a:r>
            <a:r>
              <a:rPr lang="pl-PL" sz="1700" noProof="0" dirty="0" err="1"/>
              <a:t>asyncio</a:t>
            </a:r>
            <a:r>
              <a:rPr lang="pl-PL" sz="1700" noProof="0" dirty="0"/>
              <a:t> w </a:t>
            </a:r>
            <a:r>
              <a:rPr lang="pl-PL" sz="1700" noProof="0" dirty="0" err="1"/>
              <a:t>Pythonie</a:t>
            </a:r>
            <a:r>
              <a:rPr lang="pl-PL" sz="1700" noProof="0" dirty="0"/>
              <a:t>, 	Node.js). </a:t>
            </a:r>
          </a:p>
          <a:p>
            <a:pPr lvl="1"/>
            <a:r>
              <a:rPr lang="pl-PL" sz="1700" b="1" noProof="0" dirty="0"/>
              <a:t>Aplikacje I/O-</a:t>
            </a:r>
            <a:r>
              <a:rPr lang="pl-PL" sz="1700" b="1" noProof="0" dirty="0" err="1"/>
              <a:t>bound</a:t>
            </a:r>
            <a:r>
              <a:rPr lang="pl-PL" sz="1700" b="1" noProof="0" dirty="0"/>
              <a:t>.</a:t>
            </a:r>
          </a:p>
          <a:p>
            <a:pPr lvl="1"/>
            <a:endParaRPr lang="pl-PL" sz="1700" b="1" noProof="0" dirty="0"/>
          </a:p>
          <a:p>
            <a:pPr marL="0" indent="0">
              <a:buNone/>
            </a:pPr>
            <a:r>
              <a:rPr lang="pl-PL" sz="1700" b="1" noProof="0" dirty="0"/>
              <a:t>☁️Chmura i </a:t>
            </a:r>
            <a:r>
              <a:rPr lang="pl-PL" sz="1700" b="1" noProof="0" dirty="0" err="1"/>
              <a:t>mikrousługi</a:t>
            </a:r>
            <a:r>
              <a:rPr lang="pl-PL" sz="1700" b="1" noProof="0" dirty="0"/>
              <a:t> - </a:t>
            </a:r>
            <a:r>
              <a:rPr lang="pl-PL" sz="1700" noProof="0" dirty="0"/>
              <a:t>Rozproszenie zadań na wiele niezależnych serwerów/usług.  </a:t>
            </a:r>
          </a:p>
          <a:p>
            <a:pPr lvl="1"/>
            <a:r>
              <a:rPr lang="pl-PL" sz="1700" b="1" noProof="0" dirty="0"/>
              <a:t>Big Data</a:t>
            </a:r>
          </a:p>
          <a:p>
            <a:pPr lvl="1"/>
            <a:endParaRPr lang="pl-PL" sz="1700" b="1" noProof="0" dirty="0"/>
          </a:p>
          <a:p>
            <a:pPr marL="0" indent="0">
              <a:buNone/>
            </a:pPr>
            <a:r>
              <a:rPr lang="pl-PL" sz="1700" b="1" noProof="0" dirty="0"/>
              <a:t>🎮GPU Computing (np. CUDA) - </a:t>
            </a:r>
            <a:r>
              <a:rPr lang="pl-PL" sz="1700" noProof="0" dirty="0"/>
              <a:t>Przetwarzanie równoległe na tysiącach rdzeni GPU. </a:t>
            </a:r>
          </a:p>
          <a:p>
            <a:pPr lvl="1"/>
            <a:r>
              <a:rPr lang="pl-PL" sz="1700" b="1" noProof="0" dirty="0"/>
              <a:t>Sztuczna inteligencja</a:t>
            </a:r>
          </a:p>
        </p:txBody>
      </p:sp>
    </p:spTree>
    <p:extLst>
      <p:ext uri="{BB962C8B-B14F-4D97-AF65-F5344CB8AC3E}">
        <p14:creationId xmlns:p14="http://schemas.microsoft.com/office/powerpoint/2010/main" val="104598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1074C-7BB2-BBEE-57F9-C71823D02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l-PL" sz="4000" b="1" noProof="0" dirty="0">
                <a:solidFill>
                  <a:srgbClr val="FFFFFF"/>
                </a:solidFill>
              </a:rPr>
              <a:t>🔀  Współbieżność (</a:t>
            </a:r>
            <a:r>
              <a:rPr lang="pl-PL" sz="4000" b="1" noProof="0" dirty="0" err="1">
                <a:solidFill>
                  <a:srgbClr val="FFFFFF"/>
                </a:solidFill>
              </a:rPr>
              <a:t>concurrency</a:t>
            </a:r>
            <a:r>
              <a:rPr lang="pl-PL" sz="4000" b="1" noProof="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1A705-6F7F-EE0D-D0B4-8C5BFE606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000" b="1" noProof="0" dirty="0"/>
              <a:t>📘 Co to jest?</a:t>
            </a:r>
          </a:p>
          <a:p>
            <a:pPr marL="0" indent="0">
              <a:buNone/>
            </a:pPr>
            <a:endParaRPr lang="pl-PL" sz="2000" b="1" noProof="0" dirty="0"/>
          </a:p>
          <a:p>
            <a:pPr marL="0" indent="0">
              <a:buNone/>
            </a:pPr>
            <a:r>
              <a:rPr lang="pl-PL" sz="2000" b="1" noProof="0" dirty="0"/>
              <a:t>Współbieżność</a:t>
            </a:r>
            <a:r>
              <a:rPr lang="pl-PL" sz="2000" noProof="0" dirty="0"/>
              <a:t> to ogólny termin oznaczający możliwość obsługi wielu zadań „jednocześnie” pozornie w tym samym czasie, nawet jeśli fizycznie są wykonywane jedno po drugim (np. poprzez przełączanie między zadaniami, </a:t>
            </a:r>
            <a:r>
              <a:rPr lang="pl-PL" sz="2000" b="1" noProof="0" dirty="0"/>
              <a:t>przeplatanie</a:t>
            </a:r>
            <a:r>
              <a:rPr lang="pl-PL" sz="2000" noProof="0" dirty="0"/>
              <a:t>). Obejmuje zarówno wielowątkowość, wielordzeniowość jak i inne formy (np. asynchroniczność, procesy). Można by powiedzieć, że jest to „iluzja multitaskingu”.</a:t>
            </a:r>
          </a:p>
          <a:p>
            <a:pPr marL="0" indent="0">
              <a:buNone/>
            </a:pPr>
            <a:endParaRPr lang="pl-PL" sz="2000" noProof="0" dirty="0"/>
          </a:p>
          <a:p>
            <a:pPr marL="0" indent="0">
              <a:buNone/>
            </a:pPr>
            <a:r>
              <a:rPr lang="pl-PL" sz="2000" b="1" noProof="0" dirty="0"/>
              <a:t>Uwaga</a:t>
            </a:r>
            <a:r>
              <a:rPr lang="pl-PL" sz="2000" noProof="0" dirty="0"/>
              <a:t>: współbieżność ≠ równoległość (równoległość = rzeczywiste jednoczesne wykonywanie, np. na wielu rdzeniach).</a:t>
            </a:r>
          </a:p>
        </p:txBody>
      </p:sp>
    </p:spTree>
    <p:extLst>
      <p:ext uri="{BB962C8B-B14F-4D97-AF65-F5344CB8AC3E}">
        <p14:creationId xmlns:p14="http://schemas.microsoft.com/office/powerpoint/2010/main" val="1102376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B7DFC1-2BF6-60DB-1C6A-4C842FBE4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l-PL" sz="4000" b="1" noProof="0" dirty="0">
                <a:solidFill>
                  <a:srgbClr val="FFFFFF"/>
                </a:solidFill>
              </a:rPr>
              <a:t>🔀  Współbieżność (</a:t>
            </a:r>
            <a:r>
              <a:rPr lang="pl-PL" sz="4000" b="1" noProof="0" dirty="0" err="1">
                <a:solidFill>
                  <a:srgbClr val="FFFFFF"/>
                </a:solidFill>
              </a:rPr>
              <a:t>concurrency</a:t>
            </a:r>
            <a:r>
              <a:rPr lang="pl-PL" sz="4000" b="1" noProof="0" dirty="0">
                <a:solidFill>
                  <a:srgbClr val="FFFFFF"/>
                </a:solidFill>
              </a:rPr>
              <a:t>)</a:t>
            </a:r>
            <a:endParaRPr lang="pl-PL" sz="4000" noProof="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ED5F6-B5F8-BA84-A30E-E33B6F7A9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pl-PL" sz="1800" b="1" noProof="0" dirty="0"/>
              <a:t>🔧Kluczowe cechy:</a:t>
            </a:r>
          </a:p>
          <a:p>
            <a:pPr marL="0" indent="0">
              <a:buNone/>
            </a:pPr>
            <a:endParaRPr lang="pl-PL" sz="1800" b="1" noProof="0" dirty="0"/>
          </a:p>
          <a:p>
            <a:pPr marL="0" indent="0">
              <a:buNone/>
            </a:pPr>
            <a:r>
              <a:rPr lang="pl-PL" sz="1800" b="1" noProof="0" dirty="0"/>
              <a:t>Pozorna równoległość - </a:t>
            </a:r>
            <a:r>
              <a:rPr lang="pl-PL" sz="1800" noProof="0" dirty="0"/>
              <a:t>Współbieżność może działać nawet na jednym rdzeniu CPU (w przeciwieństwie do prawdziwej równoległości).</a:t>
            </a:r>
          </a:p>
          <a:p>
            <a:pPr marL="0" indent="0">
              <a:buNone/>
            </a:pPr>
            <a:endParaRPr lang="pl-PL" sz="1800" b="1" noProof="0" dirty="0"/>
          </a:p>
          <a:p>
            <a:pPr marL="0" indent="0">
              <a:buNone/>
            </a:pPr>
            <a:r>
              <a:rPr lang="pl-PL" sz="1800" b="1" noProof="0" dirty="0"/>
              <a:t>Niezależne zadania</a:t>
            </a:r>
            <a:r>
              <a:rPr lang="pl-PL" sz="1800" noProof="0" dirty="0"/>
              <a:t> </a:t>
            </a:r>
            <a:r>
              <a:rPr lang="pl-PL" sz="1800" b="1" noProof="0" dirty="0"/>
              <a:t>-</a:t>
            </a:r>
            <a:r>
              <a:rPr lang="pl-PL" sz="1800" noProof="0" dirty="0"/>
              <a:t> Wątki/procesy współbieżne nie muszą się komunikować (w przeciwieństwie do przetwarzania równoległego, gdzie synchronizacja jest kluczowa).</a:t>
            </a:r>
          </a:p>
          <a:p>
            <a:pPr marL="0" indent="0">
              <a:buNone/>
            </a:pPr>
            <a:endParaRPr lang="pl-PL" sz="1800" b="1" noProof="0" dirty="0"/>
          </a:p>
          <a:p>
            <a:pPr marL="0" indent="0">
              <a:buNone/>
            </a:pPr>
            <a:r>
              <a:rPr lang="pl-PL" sz="1800" b="1" noProof="0" dirty="0"/>
              <a:t>Elastyczność - </a:t>
            </a:r>
            <a:r>
              <a:rPr lang="pl-PL" sz="1800" noProof="0" dirty="0"/>
              <a:t>Współbieżność jest wszędzie tam, gdzie występuje:</a:t>
            </a:r>
          </a:p>
          <a:p>
            <a:pPr marL="0" indent="0">
              <a:buNone/>
            </a:pPr>
            <a:endParaRPr lang="pl-PL" sz="1800" b="1" noProof="0" dirty="0"/>
          </a:p>
          <a:p>
            <a:r>
              <a:rPr lang="pl-PL" sz="1800" noProof="0" dirty="0"/>
              <a:t>Oczekiwanie na I/O (np. dysk, sieć),</a:t>
            </a:r>
          </a:p>
          <a:p>
            <a:pPr marL="0" indent="0">
              <a:buNone/>
            </a:pPr>
            <a:endParaRPr lang="pl-PL" sz="1800" noProof="0" dirty="0"/>
          </a:p>
          <a:p>
            <a:r>
              <a:rPr lang="pl-PL" sz="1800" noProof="0" dirty="0"/>
              <a:t>Interakcja z użytkownikiem (np. GUI nie blokuje się podczas pobierania danych).</a:t>
            </a:r>
          </a:p>
        </p:txBody>
      </p:sp>
    </p:spTree>
    <p:extLst>
      <p:ext uri="{BB962C8B-B14F-4D97-AF65-F5344CB8AC3E}">
        <p14:creationId xmlns:p14="http://schemas.microsoft.com/office/powerpoint/2010/main" val="3377254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04152-E364-D73D-883D-01FEFC991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l-PL" sz="4000" b="1" noProof="0" dirty="0">
                <a:solidFill>
                  <a:srgbClr val="FFFFFF"/>
                </a:solidFill>
              </a:rPr>
              <a:t>🔀  Współbieżność (</a:t>
            </a:r>
            <a:r>
              <a:rPr lang="pl-PL" sz="4000" b="1" noProof="0" dirty="0" err="1">
                <a:solidFill>
                  <a:srgbClr val="FFFFFF"/>
                </a:solidFill>
              </a:rPr>
              <a:t>concurrency</a:t>
            </a:r>
            <a:r>
              <a:rPr lang="pl-PL" sz="4000" b="1" noProof="0" dirty="0">
                <a:solidFill>
                  <a:srgbClr val="FFFFFF"/>
                </a:solidFill>
              </a:rPr>
              <a:t>)</a:t>
            </a:r>
            <a:endParaRPr lang="pl-PL" sz="4000" noProof="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5EABF-9205-530C-7C0B-ECC7E3691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000" noProof="0" dirty="0"/>
              <a:t>🛠️  </a:t>
            </a:r>
            <a:r>
              <a:rPr lang="pl-PL" sz="2000" b="1" noProof="0" dirty="0"/>
              <a:t>Przykłady zastosowań:</a:t>
            </a:r>
          </a:p>
          <a:p>
            <a:pPr marL="0" indent="0">
              <a:buNone/>
            </a:pPr>
            <a:endParaRPr lang="pl-PL" sz="2000" b="1" noProof="0" dirty="0"/>
          </a:p>
          <a:p>
            <a:pPr marL="0" indent="0">
              <a:buNone/>
            </a:pPr>
            <a:r>
              <a:rPr lang="pl-PL" sz="2000" b="1" i="0" noProof="0" dirty="0">
                <a:effectLst/>
                <a:latin typeface="DeepSeek-CJK-patch"/>
              </a:rPr>
              <a:t>🌐 </a:t>
            </a:r>
            <a:r>
              <a:rPr lang="pl-PL" sz="2000" b="1" noProof="0" dirty="0"/>
              <a:t>Serwery internetowe (np. Node.js) – </a:t>
            </a:r>
            <a:r>
              <a:rPr lang="pl-PL" sz="2000" noProof="0" dirty="0"/>
              <a:t>obsługa tysięcy połączeń na jednym wątku dzięki współbieżności I/O.</a:t>
            </a:r>
          </a:p>
          <a:p>
            <a:pPr marL="0" indent="0">
              <a:buNone/>
            </a:pPr>
            <a:endParaRPr lang="pl-PL" sz="2000" b="1" noProof="0" dirty="0"/>
          </a:p>
          <a:p>
            <a:pPr marL="0" indent="0">
              <a:buNone/>
            </a:pPr>
            <a:r>
              <a:rPr lang="pl-PL" sz="2000" b="1" noProof="0" dirty="0"/>
              <a:t>📱Aplikacje mobilne – </a:t>
            </a:r>
            <a:r>
              <a:rPr lang="pl-PL" sz="2000" noProof="0" dirty="0"/>
              <a:t>płynne przewijanie listy podczas ładowania danych w tle.</a:t>
            </a:r>
          </a:p>
          <a:p>
            <a:pPr marL="0" indent="0">
              <a:buNone/>
            </a:pPr>
            <a:endParaRPr lang="pl-PL" sz="2000" b="1" noProof="0" dirty="0"/>
          </a:p>
          <a:p>
            <a:pPr marL="0" indent="0">
              <a:buNone/>
            </a:pPr>
            <a:r>
              <a:rPr lang="pl-PL" sz="2000" b="1" noProof="0" dirty="0"/>
              <a:t>🖥️Systemy operacyjne – </a:t>
            </a:r>
            <a:r>
              <a:rPr lang="pl-PL" sz="2000" noProof="0" dirty="0"/>
              <a:t>multitasking (np. jednoczesne odtwarzanie muzyki i pisanie dokumentu).</a:t>
            </a:r>
          </a:p>
        </p:txBody>
      </p:sp>
    </p:spTree>
    <p:extLst>
      <p:ext uri="{BB962C8B-B14F-4D97-AF65-F5344CB8AC3E}">
        <p14:creationId xmlns:p14="http://schemas.microsoft.com/office/powerpoint/2010/main" val="1731829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71EB4-5973-8757-F927-00226D861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l-PL" sz="4000" b="1" noProof="0" dirty="0">
                <a:solidFill>
                  <a:srgbClr val="FFFFFF"/>
                </a:solidFill>
              </a:rPr>
              <a:t>🔀  Współbieżność (</a:t>
            </a:r>
            <a:r>
              <a:rPr lang="pl-PL" sz="4000" b="1" noProof="0" dirty="0" err="1">
                <a:solidFill>
                  <a:srgbClr val="FFFFFF"/>
                </a:solidFill>
              </a:rPr>
              <a:t>concurrency</a:t>
            </a:r>
            <a:r>
              <a:rPr lang="pl-PL" sz="4000" b="1" noProof="0" dirty="0">
                <a:solidFill>
                  <a:srgbClr val="FFFFFF"/>
                </a:solidFill>
              </a:rPr>
              <a:t>)</a:t>
            </a:r>
            <a:endParaRPr lang="pl-PL" sz="4000" noProof="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E6648-86CC-241B-B398-82C17FEC3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000" b="0" i="0" noProof="0" dirty="0">
                <a:effectLst/>
              </a:rPr>
              <a:t>🔧</a:t>
            </a:r>
            <a:r>
              <a:rPr lang="pl-PL" sz="2000" b="1" noProof="0" dirty="0"/>
              <a:t>Technologie wykorzystujące współbieżność:</a:t>
            </a:r>
          </a:p>
          <a:p>
            <a:pPr marL="0" indent="0">
              <a:buNone/>
            </a:pPr>
            <a:endParaRPr lang="pl-PL" sz="2000" b="1" noProof="0" dirty="0"/>
          </a:p>
          <a:p>
            <a:pPr marL="0" indent="0">
              <a:buNone/>
            </a:pPr>
            <a:r>
              <a:rPr lang="pl-PL" sz="2000" b="1" noProof="0" dirty="0"/>
              <a:t>🐍</a:t>
            </a:r>
            <a:r>
              <a:rPr lang="pl-PL" sz="2000" b="1" noProof="0" dirty="0" err="1"/>
              <a:t>Python</a:t>
            </a:r>
            <a:r>
              <a:rPr lang="pl-PL" sz="2000" b="1" noProof="0" dirty="0"/>
              <a:t>: </a:t>
            </a:r>
            <a:r>
              <a:rPr lang="pl-PL" sz="2000" noProof="0" dirty="0" err="1"/>
              <a:t>asyncio</a:t>
            </a:r>
            <a:r>
              <a:rPr lang="pl-PL" sz="2000" noProof="0" dirty="0"/>
              <a:t>, </a:t>
            </a:r>
            <a:r>
              <a:rPr lang="pl-PL" sz="2000" noProof="0" dirty="0" err="1"/>
              <a:t>threading</a:t>
            </a:r>
            <a:r>
              <a:rPr lang="pl-PL" sz="2000" noProof="0" dirty="0"/>
              <a:t> (z GIL),</a:t>
            </a:r>
          </a:p>
          <a:p>
            <a:endParaRPr lang="pl-PL" sz="2000" noProof="0" dirty="0"/>
          </a:p>
          <a:p>
            <a:pPr marL="0" indent="0">
              <a:buNone/>
            </a:pPr>
            <a:r>
              <a:rPr lang="pl-PL" sz="2000" b="1" noProof="0" dirty="0"/>
              <a:t>🟡JavaScript: </a:t>
            </a:r>
            <a:r>
              <a:rPr lang="pl-PL" sz="2000" noProof="0" dirty="0"/>
              <a:t>Promise, </a:t>
            </a:r>
            <a:r>
              <a:rPr lang="pl-PL" sz="2000" noProof="0" dirty="0" err="1"/>
              <a:t>Async</a:t>
            </a:r>
            <a:r>
              <a:rPr lang="pl-PL" sz="2000" noProof="0" dirty="0"/>
              <a:t>/</a:t>
            </a:r>
            <a:r>
              <a:rPr lang="pl-PL" sz="2000" noProof="0" dirty="0" err="1"/>
              <a:t>Await</a:t>
            </a:r>
            <a:r>
              <a:rPr lang="pl-PL" sz="2000" noProof="0" dirty="0"/>
              <a:t>,</a:t>
            </a:r>
          </a:p>
          <a:p>
            <a:endParaRPr lang="pl-PL" sz="2000" noProof="0" dirty="0"/>
          </a:p>
          <a:p>
            <a:pPr marL="0" indent="0">
              <a:buNone/>
            </a:pPr>
            <a:r>
              <a:rPr lang="pl-PL" sz="2000" b="1" noProof="0" dirty="0"/>
              <a:t>☕Java: </a:t>
            </a:r>
            <a:r>
              <a:rPr lang="pl-PL" sz="2000" noProof="0" dirty="0" err="1"/>
              <a:t>CompletableFuture</a:t>
            </a:r>
            <a:endParaRPr lang="pl-PL" sz="2000" noProof="0" dirty="0"/>
          </a:p>
          <a:p>
            <a:endParaRPr lang="pl-PL" sz="2000" noProof="0" dirty="0"/>
          </a:p>
          <a:p>
            <a:pPr marL="0" indent="0">
              <a:buNone/>
            </a:pPr>
            <a:r>
              <a:rPr lang="pl-PL" sz="2000" b="1" noProof="0" dirty="0"/>
              <a:t>➕C++: </a:t>
            </a:r>
            <a:r>
              <a:rPr lang="pl-PL" sz="2000" noProof="0" dirty="0" err="1"/>
              <a:t>std</a:t>
            </a:r>
            <a:r>
              <a:rPr lang="pl-PL" sz="2000" noProof="0" dirty="0"/>
              <a:t>::</a:t>
            </a:r>
            <a:r>
              <a:rPr lang="pl-PL" sz="2000" noProof="0" dirty="0" err="1"/>
              <a:t>async</a:t>
            </a:r>
            <a:r>
              <a:rPr lang="pl-PL" sz="2000" noProof="0" dirty="0"/>
              <a:t>, </a:t>
            </a:r>
            <a:r>
              <a:rPr lang="pl-PL" sz="2000" noProof="0" dirty="0" err="1"/>
              <a:t>std</a:t>
            </a:r>
            <a:r>
              <a:rPr lang="pl-PL" sz="2000" noProof="0" dirty="0"/>
              <a:t>::</a:t>
            </a:r>
            <a:r>
              <a:rPr lang="pl-PL" sz="2000" noProof="0" dirty="0" err="1"/>
              <a:t>future</a:t>
            </a:r>
            <a:endParaRPr lang="pl-PL" sz="2000" noProof="0" dirty="0"/>
          </a:p>
        </p:txBody>
      </p:sp>
    </p:spTree>
    <p:extLst>
      <p:ext uri="{BB962C8B-B14F-4D97-AF65-F5344CB8AC3E}">
        <p14:creationId xmlns:p14="http://schemas.microsoft.com/office/powerpoint/2010/main" val="1676961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4" name="Rectangle 6163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DFA21-8A39-A11F-5F60-B9A5E317F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8520" y="200736"/>
            <a:ext cx="6852878" cy="1667569"/>
          </a:xfrm>
        </p:spPr>
        <p:txBody>
          <a:bodyPr anchor="b">
            <a:normAutofit/>
          </a:bodyPr>
          <a:lstStyle/>
          <a:p>
            <a:pPr algn="ctr"/>
            <a:r>
              <a:rPr lang="pl-PL" sz="4000" noProof="0" dirty="0"/>
              <a:t>💻</a:t>
            </a:r>
            <a:r>
              <a:rPr lang="pl-PL" sz="4000" b="1" noProof="0" dirty="0" err="1"/>
              <a:t>Hyper-Threading</a:t>
            </a:r>
            <a:r>
              <a:rPr lang="pl-PL" sz="4000" b="1" noProof="0" dirty="0"/>
              <a:t> Technology (HTT)</a:t>
            </a:r>
          </a:p>
        </p:txBody>
      </p:sp>
      <p:pic>
        <p:nvPicPr>
          <p:cNvPr id="6146" name="Picture 2" descr="A diagram of a diagram&#10;&#10;AI-generated content may be incorrect.">
            <a:extLst>
              <a:ext uri="{FF2B5EF4-FFF2-40B4-BE49-F238E27FC236}">
                <a16:creationId xmlns:a16="http://schemas.microsoft.com/office/drawing/2014/main" id="{1C001C18-F1EC-F466-3155-EC25D2AC3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602" y="766296"/>
            <a:ext cx="3158592" cy="396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0828C-A06A-E102-A890-73320D4D9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599" y="2069040"/>
            <a:ext cx="7485299" cy="4331332"/>
          </a:xfrm>
        </p:spPr>
        <p:txBody>
          <a:bodyPr anchor="t">
            <a:normAutofit fontScale="25000" lnSpcReduction="20000"/>
          </a:bodyPr>
          <a:lstStyle/>
          <a:p>
            <a:r>
              <a:rPr lang="pl-PL" sz="6400" b="1" noProof="0" dirty="0" err="1"/>
              <a:t>Hyper-Threading</a:t>
            </a:r>
            <a:r>
              <a:rPr lang="pl-PL" sz="6400" b="1" noProof="0" dirty="0"/>
              <a:t> Technology (HTT)</a:t>
            </a:r>
            <a:r>
              <a:rPr lang="pl-PL" sz="6400" noProof="0" dirty="0"/>
              <a:t> to technologia opracowana przez firmę </a:t>
            </a:r>
            <a:r>
              <a:rPr lang="pl-PL" sz="6400" b="1" noProof="0" dirty="0"/>
              <a:t>Intel</a:t>
            </a:r>
            <a:r>
              <a:rPr lang="pl-PL" sz="6400" noProof="0" dirty="0"/>
              <a:t>, po raz pierwszy zaimplementowana w </a:t>
            </a:r>
            <a:r>
              <a:rPr lang="pl-PL" sz="6400" b="1" noProof="0" dirty="0"/>
              <a:t>marcu 2002 roku</a:t>
            </a:r>
            <a:r>
              <a:rPr lang="pl-PL" sz="6400" noProof="0" dirty="0"/>
              <a:t> w procesorach </a:t>
            </a:r>
            <a:r>
              <a:rPr lang="pl-PL" sz="6400" b="1" noProof="0" dirty="0"/>
              <a:t>Xeon Foster MP</a:t>
            </a:r>
            <a:r>
              <a:rPr lang="pl-PL" sz="6400" noProof="0" dirty="0"/>
              <a:t>.</a:t>
            </a:r>
          </a:p>
          <a:p>
            <a:r>
              <a:rPr lang="pl-PL" sz="6400" noProof="0" dirty="0"/>
              <a:t>Pozwala ona jednemu </a:t>
            </a:r>
            <a:r>
              <a:rPr lang="pl-PL" sz="6400" b="1" noProof="0" dirty="0"/>
              <a:t>fizycznemu rdzeniowi procesora</a:t>
            </a:r>
            <a:r>
              <a:rPr lang="pl-PL" sz="6400" noProof="0" dirty="0"/>
              <a:t> obsługiwać </a:t>
            </a:r>
            <a:r>
              <a:rPr lang="pl-PL" sz="6400" b="1" noProof="0" dirty="0"/>
              <a:t>dwa (lub więcej) wątki jednocześnie</a:t>
            </a:r>
            <a:r>
              <a:rPr lang="pl-PL" sz="6400" noProof="0" dirty="0"/>
              <a:t>. Mówiąc prościej — jest to sprzętowa implementacja </a:t>
            </a:r>
            <a:r>
              <a:rPr lang="pl-PL" sz="6400" b="1" noProof="0" dirty="0"/>
              <a:t>wielowątkowości współbieżnej</a:t>
            </a:r>
            <a:r>
              <a:rPr lang="pl-PL" sz="6400" noProof="0" dirty="0"/>
              <a:t>.</a:t>
            </a:r>
          </a:p>
          <a:p>
            <a:r>
              <a:rPr lang="pl-PL" sz="6400" noProof="0" dirty="0"/>
              <a:t>Głównym celem </a:t>
            </a:r>
            <a:r>
              <a:rPr lang="pl-PL" sz="6400" noProof="0" dirty="0" err="1"/>
              <a:t>Hyper-Threadingu</a:t>
            </a:r>
            <a:r>
              <a:rPr lang="pl-PL" sz="6400" noProof="0" dirty="0"/>
              <a:t> jest </a:t>
            </a:r>
            <a:r>
              <a:rPr lang="pl-PL" sz="6400" b="1" noProof="0" dirty="0"/>
              <a:t>zwiększenie wydajności</a:t>
            </a:r>
            <a:r>
              <a:rPr lang="pl-PL" sz="6400" noProof="0" dirty="0"/>
              <a:t> procesora podczas </a:t>
            </a:r>
            <a:r>
              <a:rPr lang="pl-PL" sz="6400" b="1" noProof="0" dirty="0"/>
              <a:t>równoległego przetwarzania danych</a:t>
            </a:r>
            <a:r>
              <a:rPr lang="pl-PL" sz="6400" noProof="0" dirty="0"/>
              <a:t> – czyli w trakcie jednoczesnego wykonywania wielu zadań (ang. </a:t>
            </a:r>
            <a:r>
              <a:rPr lang="pl-PL" sz="6400" i="1" noProof="0" dirty="0"/>
              <a:t>multitasking</a:t>
            </a:r>
            <a:r>
              <a:rPr lang="pl-PL" sz="6400" noProof="0" dirty="0"/>
              <a:t>).</a:t>
            </a:r>
          </a:p>
          <a:p>
            <a:r>
              <a:rPr lang="pl-PL" sz="6400" noProof="0" dirty="0"/>
              <a:t>Dla każdego fizycznego rdzenia system operacyjny widzi </a:t>
            </a:r>
            <a:r>
              <a:rPr lang="pl-PL" sz="6400" b="1" noProof="0" dirty="0"/>
              <a:t>dwa wirtualne procesory</a:t>
            </a:r>
            <a:r>
              <a:rPr lang="pl-PL" sz="6400" noProof="0" dirty="0"/>
              <a:t> (ang. </a:t>
            </a:r>
            <a:r>
              <a:rPr lang="pl-PL" sz="6400" i="1" noProof="0" dirty="0" err="1"/>
              <a:t>virtual</a:t>
            </a:r>
            <a:r>
              <a:rPr lang="pl-PL" sz="6400" i="1" noProof="0" dirty="0"/>
              <a:t> </a:t>
            </a:r>
            <a:r>
              <a:rPr lang="pl-PL" sz="6400" i="1" noProof="0" dirty="0" err="1"/>
              <a:t>processors</a:t>
            </a:r>
            <a:r>
              <a:rPr lang="pl-PL" sz="6400" noProof="0" dirty="0"/>
              <a:t>) i rozdziela między nie obciążenia obliczeniowe — </a:t>
            </a:r>
            <a:r>
              <a:rPr lang="pl-PL" sz="6400" b="1" noProof="0" dirty="0"/>
              <a:t>o ile jest to możliwe</a:t>
            </a:r>
            <a:r>
              <a:rPr lang="pl-PL" sz="6400" noProof="0" dirty="0"/>
              <a:t> i korzystne.</a:t>
            </a:r>
          </a:p>
          <a:p>
            <a:r>
              <a:rPr lang="pl-PL" sz="6400" b="1" noProof="0" dirty="0">
                <a:solidFill>
                  <a:srgbClr val="C00000"/>
                </a:solidFill>
              </a:rPr>
              <a:t>UWAGA! </a:t>
            </a:r>
            <a:r>
              <a:rPr lang="pl-PL" sz="6400" noProof="0" dirty="0"/>
              <a:t>4 rdzenie fizyczne czyli 8 logicznych </a:t>
            </a:r>
            <a:r>
              <a:rPr lang="pl-PL" sz="6600" noProof="0" dirty="0"/>
              <a:t>≠</a:t>
            </a:r>
            <a:r>
              <a:rPr lang="pl-PL" sz="6400" noProof="0" dirty="0"/>
              <a:t> 8 fizycznych rdzeni – wydajność nie będzie taka sama. Zysk to zwykle 15–30%, czasem mniej.</a:t>
            </a:r>
          </a:p>
          <a:p>
            <a:r>
              <a:rPr lang="pl-PL" sz="6400" noProof="0" dirty="0"/>
              <a:t>Technologia ta wymaga:</a:t>
            </a:r>
          </a:p>
          <a:p>
            <a:pPr lvl="1"/>
            <a:r>
              <a:rPr lang="pl-PL" sz="5600" noProof="0" dirty="0"/>
              <a:t>wsparcia ze strony systemu operacyjnego,</a:t>
            </a:r>
          </a:p>
          <a:p>
            <a:pPr lvl="1"/>
            <a:r>
              <a:rPr lang="pl-PL" sz="5600" noProof="0" dirty="0"/>
              <a:t>oprogramowania </a:t>
            </a:r>
            <a:r>
              <a:rPr lang="pl-PL" sz="5600" b="1" noProof="0" dirty="0"/>
              <a:t>zoptymalizowanego pod kątem wielowątkowości</a:t>
            </a:r>
            <a:r>
              <a:rPr lang="pl-PL" sz="5600" noProof="0" dirty="0"/>
              <a:t>.</a:t>
            </a:r>
          </a:p>
          <a:p>
            <a:pPr lvl="1"/>
            <a:r>
              <a:rPr lang="pl-PL" sz="5600" noProof="0" dirty="0"/>
              <a:t>W przypadku braku takiej optymalizacji </a:t>
            </a:r>
            <a:r>
              <a:rPr lang="pl-PL" sz="5600" b="1" noProof="0" dirty="0"/>
              <a:t>Intel zaleca wyłączenie </a:t>
            </a:r>
            <a:r>
              <a:rPr lang="pl-PL" sz="5600" b="1" noProof="0" dirty="0" err="1"/>
              <a:t>Hyper-Threadingu</a:t>
            </a:r>
            <a:r>
              <a:rPr lang="pl-PL" sz="5600" noProof="0" dirty="0"/>
              <a:t>, ponieważ w niektórych przypadkach może on wręcz </a:t>
            </a:r>
            <a:r>
              <a:rPr lang="pl-PL" sz="5600" b="1" noProof="0" dirty="0"/>
              <a:t>obniżyć ogólną wydajność</a:t>
            </a:r>
            <a:r>
              <a:rPr lang="pl-PL" sz="5600" noProof="0" dirty="0"/>
              <a:t> procesora zamiast ją zwiększyć.</a:t>
            </a:r>
          </a:p>
        </p:txBody>
      </p:sp>
      <p:sp>
        <p:nvSpPr>
          <p:cNvPr id="6166" name="Rectangle 6165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6168" name="Rectangle 6167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EE7FF0-7DD8-F544-2785-8D128B123FE1}"/>
              </a:ext>
            </a:extLst>
          </p:cNvPr>
          <p:cNvSpPr txBox="1"/>
          <p:nvPr/>
        </p:nvSpPr>
        <p:spPr>
          <a:xfrm>
            <a:off x="668101" y="4922572"/>
            <a:ext cx="35035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900" b="1" i="0" noProof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Schemat funkcjonowania Intel </a:t>
            </a:r>
            <a:r>
              <a:rPr lang="pl-PL" sz="900" b="1" i="0" noProof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Hyper-Threading</a:t>
            </a:r>
            <a:r>
              <a:rPr lang="pl-PL" sz="900" b="1" i="0" noProof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Technology</a:t>
            </a:r>
            <a:endParaRPr lang="pl-PL" sz="900" b="1" noProof="0" dirty="0"/>
          </a:p>
        </p:txBody>
      </p:sp>
    </p:spTree>
    <p:extLst>
      <p:ext uri="{BB962C8B-B14F-4D97-AF65-F5344CB8AC3E}">
        <p14:creationId xmlns:p14="http://schemas.microsoft.com/office/powerpoint/2010/main" val="9421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B0150-D41C-93D5-66DF-8AF785A4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 b="0" i="0" noProof="0" dirty="0">
                <a:solidFill>
                  <a:srgbClr val="FFFFFF"/>
                </a:solidFill>
                <a:effectLst/>
              </a:rPr>
              <a:t>🔧 </a:t>
            </a:r>
            <a:r>
              <a:rPr lang="pl-PL" sz="4000" b="1" noProof="0" dirty="0">
                <a:solidFill>
                  <a:srgbClr val="FFFFFF"/>
                </a:solidFill>
              </a:rPr>
              <a:t>Kluczowe zagadnienia powiązane z wielowątkowością i współbieżnością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B4D90-2299-FD4F-5B12-17C5063F5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000" b="1" noProof="0" dirty="0"/>
              <a:t>Mapa myśli z opisami zagadnień </a:t>
            </a:r>
            <a:r>
              <a:rPr lang="pl-PL" sz="2000" b="1" noProof="0" dirty="0">
                <a:sym typeface="Wingdings" panose="05000000000000000000" pitchFamily="2" charset="2"/>
              </a:rPr>
              <a:t> </a:t>
            </a:r>
            <a:r>
              <a:rPr lang="pl-PL" sz="2000" b="1" noProof="0" dirty="0">
                <a:sym typeface="Wingdings" panose="05000000000000000000" pitchFamily="2" charset="2"/>
                <a:hlinkClick r:id="rId2"/>
              </a:rPr>
              <a:t>Miro</a:t>
            </a:r>
            <a:endParaRPr lang="pl-PL" sz="2000" b="1" noProof="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pl-PL" sz="2000" b="1" noProof="0" dirty="0"/>
          </a:p>
          <a:p>
            <a:pPr marL="0" indent="0">
              <a:buNone/>
            </a:pPr>
            <a:r>
              <a:rPr lang="pl-PL" sz="2000" noProof="0" dirty="0"/>
              <a:t>🧵 </a:t>
            </a:r>
            <a:r>
              <a:rPr lang="pl-PL" sz="2000" b="1" noProof="0" dirty="0" err="1"/>
              <a:t>Thread</a:t>
            </a:r>
            <a:r>
              <a:rPr lang="pl-PL" sz="2000" b="1" noProof="0" dirty="0"/>
              <a:t> (wątek)</a:t>
            </a:r>
          </a:p>
          <a:p>
            <a:pPr marL="0" indent="0">
              <a:buNone/>
            </a:pPr>
            <a:r>
              <a:rPr lang="pl-PL" sz="2000" noProof="0" dirty="0"/>
              <a:t>🔀 </a:t>
            </a:r>
            <a:r>
              <a:rPr lang="pl-PL" sz="2000" b="1" noProof="0" dirty="0"/>
              <a:t>Race </a:t>
            </a:r>
            <a:r>
              <a:rPr lang="pl-PL" sz="2000" b="1" noProof="0" dirty="0" err="1"/>
              <a:t>Condition</a:t>
            </a:r>
            <a:r>
              <a:rPr lang="pl-PL" sz="2000" b="1" noProof="0" dirty="0"/>
              <a:t> (wyścig o zasoby)</a:t>
            </a:r>
          </a:p>
          <a:p>
            <a:pPr marL="0" indent="0">
              <a:buNone/>
            </a:pPr>
            <a:r>
              <a:rPr lang="pl-PL" sz="2000" noProof="0" dirty="0"/>
              <a:t>🔒 </a:t>
            </a:r>
            <a:r>
              <a:rPr lang="pl-PL" sz="2000" b="1" noProof="0" dirty="0"/>
              <a:t>Lock / </a:t>
            </a:r>
            <a:r>
              <a:rPr lang="pl-PL" sz="2000" b="1" noProof="0" dirty="0" err="1"/>
              <a:t>Mutex</a:t>
            </a:r>
            <a:r>
              <a:rPr lang="pl-PL" sz="2000" b="1" noProof="0" dirty="0"/>
              <a:t> (mutual </a:t>
            </a:r>
            <a:r>
              <a:rPr lang="pl-PL" sz="2000" b="1" noProof="0" dirty="0" err="1"/>
              <a:t>exclusion</a:t>
            </a:r>
            <a:r>
              <a:rPr lang="pl-PL" sz="2000" b="1" noProof="0" dirty="0"/>
              <a:t>)</a:t>
            </a:r>
          </a:p>
          <a:p>
            <a:pPr marL="0" indent="0">
              <a:buNone/>
            </a:pPr>
            <a:r>
              <a:rPr lang="pl-PL" sz="2000" noProof="0" dirty="0"/>
              <a:t>🔁 </a:t>
            </a:r>
            <a:r>
              <a:rPr lang="pl-PL" sz="2000" b="1" noProof="0" dirty="0" err="1"/>
              <a:t>Deadlock</a:t>
            </a:r>
            <a:r>
              <a:rPr lang="pl-PL" sz="2000" b="1" noProof="0" dirty="0"/>
              <a:t> (zakleszczenie)</a:t>
            </a:r>
          </a:p>
          <a:p>
            <a:pPr marL="0" indent="0">
              <a:buNone/>
            </a:pPr>
            <a:r>
              <a:rPr lang="pl-PL" sz="2000" noProof="0" dirty="0"/>
              <a:t>🕰️ </a:t>
            </a:r>
            <a:r>
              <a:rPr lang="pl-PL" sz="2000" b="1" noProof="0" dirty="0" err="1"/>
              <a:t>Livelock</a:t>
            </a:r>
            <a:r>
              <a:rPr lang="pl-PL" sz="2000" b="1" noProof="0" dirty="0"/>
              <a:t> / </a:t>
            </a:r>
            <a:r>
              <a:rPr lang="pl-PL" sz="2000" b="1" noProof="0" dirty="0" err="1"/>
              <a:t>Starvation</a:t>
            </a:r>
            <a:r>
              <a:rPr lang="pl-PL" sz="2000" b="1" noProof="0" dirty="0"/>
              <a:t> (zagłodzenie)</a:t>
            </a:r>
          </a:p>
          <a:p>
            <a:pPr marL="0" indent="0">
              <a:buNone/>
            </a:pPr>
            <a:r>
              <a:rPr lang="pl-PL" sz="2000" noProof="0" dirty="0"/>
              <a:t>⏳ </a:t>
            </a:r>
            <a:r>
              <a:rPr lang="pl-PL" sz="2000" b="1" noProof="0" dirty="0" err="1"/>
              <a:t>Context</a:t>
            </a:r>
            <a:r>
              <a:rPr lang="pl-PL" sz="2000" b="1" noProof="0" dirty="0"/>
              <a:t> </a:t>
            </a:r>
            <a:r>
              <a:rPr lang="pl-PL" sz="2000" b="1" noProof="0" dirty="0" err="1"/>
              <a:t>Switching</a:t>
            </a:r>
            <a:endParaRPr lang="pl-PL" sz="2000" b="1" noProof="0" dirty="0"/>
          </a:p>
          <a:p>
            <a:pPr marL="0" indent="0">
              <a:buNone/>
            </a:pPr>
            <a:r>
              <a:rPr lang="pl-PL" sz="2000" noProof="0" dirty="0"/>
              <a:t>📥 </a:t>
            </a:r>
            <a:r>
              <a:rPr lang="pl-PL" sz="2000" b="1" noProof="0" dirty="0"/>
              <a:t>Asynchroniczność (</a:t>
            </a:r>
            <a:r>
              <a:rPr lang="pl-PL" sz="2000" b="1" noProof="0" dirty="0" err="1"/>
              <a:t>async</a:t>
            </a:r>
            <a:r>
              <a:rPr lang="pl-PL" sz="2000" b="1" noProof="0" dirty="0"/>
              <a:t>/</a:t>
            </a:r>
            <a:r>
              <a:rPr lang="pl-PL" sz="2000" b="1" noProof="0" dirty="0" err="1"/>
              <a:t>await</a:t>
            </a:r>
            <a:r>
              <a:rPr lang="pl-PL" sz="2000" b="1" noProof="0" dirty="0"/>
              <a:t>)</a:t>
            </a:r>
          </a:p>
          <a:p>
            <a:pPr marL="0" indent="0">
              <a:buNone/>
            </a:pPr>
            <a:r>
              <a:rPr lang="pl-PL" sz="2000" noProof="0" dirty="0"/>
              <a:t>🧰 </a:t>
            </a:r>
            <a:r>
              <a:rPr lang="pl-PL" sz="2000" b="1" noProof="0" dirty="0" err="1"/>
              <a:t>Task</a:t>
            </a:r>
            <a:r>
              <a:rPr lang="pl-PL" sz="2000" b="1" noProof="0" dirty="0"/>
              <a:t> / </a:t>
            </a:r>
            <a:r>
              <a:rPr lang="pl-PL" sz="2000" b="1" noProof="0" dirty="0" err="1"/>
              <a:t>Future</a:t>
            </a:r>
            <a:r>
              <a:rPr lang="pl-PL" sz="2000" b="1" noProof="0" dirty="0"/>
              <a:t> / Promise</a:t>
            </a:r>
          </a:p>
          <a:p>
            <a:pPr marL="0" indent="0">
              <a:buNone/>
            </a:pPr>
            <a:r>
              <a:rPr lang="pl-PL" sz="2000" noProof="0" dirty="0"/>
              <a:t>🧪 </a:t>
            </a:r>
            <a:r>
              <a:rPr lang="pl-PL" sz="2000" b="1" noProof="0" dirty="0" err="1"/>
              <a:t>Parallelism</a:t>
            </a:r>
            <a:r>
              <a:rPr lang="pl-PL" sz="2000" b="1" noProof="0" dirty="0"/>
              <a:t> vs </a:t>
            </a:r>
            <a:r>
              <a:rPr lang="pl-PL" sz="2000" b="1" noProof="0" dirty="0" err="1"/>
              <a:t>Concurrency</a:t>
            </a:r>
            <a:endParaRPr lang="pl-PL" sz="2000" b="1" noProof="0" dirty="0"/>
          </a:p>
          <a:p>
            <a:pPr marL="0" indent="0">
              <a:buNone/>
            </a:pPr>
            <a:r>
              <a:rPr lang="pl-PL" sz="2000" noProof="0" dirty="0"/>
              <a:t>📊 </a:t>
            </a:r>
            <a:r>
              <a:rPr lang="pl-PL" sz="2000" b="1" noProof="0" dirty="0" err="1"/>
              <a:t>Thread</a:t>
            </a:r>
            <a:r>
              <a:rPr lang="pl-PL" sz="2000" b="1" noProof="0" dirty="0"/>
              <a:t> </a:t>
            </a:r>
            <a:r>
              <a:rPr lang="pl-PL" sz="2000" b="1" noProof="0" dirty="0" err="1"/>
              <a:t>Pool</a:t>
            </a:r>
            <a:r>
              <a:rPr lang="pl-PL" sz="2000" b="1" noProof="0" dirty="0"/>
              <a:t> / </a:t>
            </a:r>
            <a:r>
              <a:rPr lang="pl-PL" sz="2000" b="1" noProof="0" dirty="0" err="1"/>
              <a:t>Executor</a:t>
            </a:r>
            <a:r>
              <a:rPr lang="pl-PL" sz="2000" b="1" noProof="0" dirty="0"/>
              <a:t> / </a:t>
            </a:r>
            <a:r>
              <a:rPr lang="pl-PL" sz="2000" b="1" noProof="0" dirty="0" err="1"/>
              <a:t>Worker</a:t>
            </a:r>
            <a:endParaRPr lang="pl-PL" sz="2000" b="1" noProof="0" dirty="0"/>
          </a:p>
          <a:p>
            <a:pPr marL="0" indent="0">
              <a:buNone/>
            </a:pPr>
            <a:r>
              <a:rPr lang="pl-PL" sz="2000" b="1" noProof="0" dirty="0"/>
              <a:t>🧵🔒Global Interpreter Lock (GIL)</a:t>
            </a:r>
          </a:p>
        </p:txBody>
      </p:sp>
    </p:spTree>
    <p:extLst>
      <p:ext uri="{BB962C8B-B14F-4D97-AF65-F5344CB8AC3E}">
        <p14:creationId xmlns:p14="http://schemas.microsoft.com/office/powerpoint/2010/main" val="2310133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000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EF68B-ECFF-6455-FC7E-2E9FC3661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4000" b="0" i="0" noProof="0" dirty="0">
                <a:solidFill>
                  <a:srgbClr val="FFFFFF"/>
                </a:solidFill>
                <a:effectLst/>
              </a:rPr>
              <a:t>👨‍💻 </a:t>
            </a:r>
            <a:r>
              <a:rPr lang="pl-PL" sz="4000" b="1" i="0" noProof="0" dirty="0">
                <a:solidFill>
                  <a:srgbClr val="FFFFFF"/>
                </a:solidFill>
                <a:effectLst/>
              </a:rPr>
              <a:t>Implementacja </a:t>
            </a:r>
            <a:r>
              <a:rPr lang="pl-PL" sz="4000" b="1" i="0" noProof="0" dirty="0" err="1">
                <a:solidFill>
                  <a:srgbClr val="FFFFFF"/>
                </a:solidFill>
                <a:effectLst/>
              </a:rPr>
              <a:t>Python</a:t>
            </a:r>
            <a:endParaRPr lang="pl-PL" sz="4000" noProof="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FBC0A7-FB0E-D754-5D04-704EF040A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81232"/>
            <a:ext cx="4380972" cy="39976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20A6AE-9B90-24CF-2D16-36D44834A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216" y="2181038"/>
            <a:ext cx="3797939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115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000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48B47-FDAE-A865-60C8-EC8E49020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4000" b="0" i="0" noProof="0" dirty="0">
                <a:solidFill>
                  <a:srgbClr val="FFFFFF"/>
                </a:solidFill>
                <a:effectLst/>
              </a:rPr>
              <a:t>👨‍💻 </a:t>
            </a:r>
            <a:r>
              <a:rPr lang="pl-PL" sz="4000" b="1" i="0" noProof="0" dirty="0">
                <a:solidFill>
                  <a:srgbClr val="FFFFFF"/>
                </a:solidFill>
                <a:effectLst/>
              </a:rPr>
              <a:t>Implementacja Java</a:t>
            </a:r>
            <a:endParaRPr lang="pl-PL" sz="4000" noProof="0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639DEB-587A-A17D-69C6-33291F3D9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666573"/>
            <a:ext cx="5131088" cy="30273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EAF358-14CB-7E04-A0EB-4D9E620C8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217815"/>
            <a:ext cx="3648020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917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sz="2000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8BD97-BCE1-DBA1-E4AD-5AE84DC6E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z="4000" b="0" i="0" noProof="0" dirty="0">
                <a:solidFill>
                  <a:srgbClr val="FFFFFF"/>
                </a:solidFill>
                <a:effectLst/>
              </a:rPr>
              <a:t>👨‍💻 </a:t>
            </a:r>
            <a:r>
              <a:rPr lang="pl-PL" sz="4000" b="1" i="0" noProof="0" dirty="0">
                <a:solidFill>
                  <a:srgbClr val="FFFFFF"/>
                </a:solidFill>
                <a:effectLst/>
              </a:rPr>
              <a:t>Implementacja C++</a:t>
            </a:r>
            <a:endParaRPr lang="pl-PL" sz="4000" noProof="0" dirty="0">
              <a:solidFill>
                <a:srgbClr val="FFFFFF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E09F26-CD88-F6E7-EF5C-F39CCF152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68" y="2181426"/>
            <a:ext cx="4875167" cy="3997637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B888797-14CE-839A-78B0-408EFEC6B0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45165" y="2217815"/>
            <a:ext cx="4717204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100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6F553-D3B0-4FE1-1855-4907713CC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 noProof="0" dirty="0">
                <a:solidFill>
                  <a:srgbClr val="FFFFFF"/>
                </a:solidFill>
              </a:rPr>
              <a:t>📋</a:t>
            </a:r>
            <a:r>
              <a:rPr lang="pl-PL" sz="4000" b="1" noProof="0" dirty="0">
                <a:solidFill>
                  <a:srgbClr val="FFFFFF"/>
                </a:solidFill>
              </a:rPr>
              <a:t>Plan dzisiejszej prezentacji: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7B8A5-3AE7-0319-4A90-50831172E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5845" y="649480"/>
            <a:ext cx="5152414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000" b="0" i="0" noProof="0" dirty="0">
                <a:effectLst/>
                <a:latin typeface="DeepSeek-CJK-patch"/>
              </a:rPr>
              <a:t>📊 </a:t>
            </a:r>
            <a:r>
              <a:rPr lang="pl-PL" sz="2000" b="1" i="0" noProof="0" dirty="0">
                <a:effectLst/>
              </a:rPr>
              <a:t>Przetwarzanie danych</a:t>
            </a:r>
          </a:p>
          <a:p>
            <a:pPr marL="0" indent="0">
              <a:buNone/>
            </a:pPr>
            <a:r>
              <a:rPr lang="pl-PL" sz="2000" noProof="0" dirty="0"/>
              <a:t>⚙️</a:t>
            </a:r>
            <a:r>
              <a:rPr lang="pl-PL" sz="2000" b="0" i="0" noProof="0" dirty="0">
                <a:effectLst/>
              </a:rPr>
              <a:t> </a:t>
            </a:r>
            <a:r>
              <a:rPr lang="pl-PL" sz="2000" b="1" i="0" noProof="0" dirty="0">
                <a:effectLst/>
              </a:rPr>
              <a:t>Wielowątkowość</a:t>
            </a:r>
          </a:p>
          <a:p>
            <a:pPr marL="0" indent="0">
              <a:buNone/>
            </a:pPr>
            <a:r>
              <a:rPr lang="pl-PL" sz="2000" b="0" i="0" noProof="0" dirty="0">
                <a:effectLst/>
              </a:rPr>
              <a:t>🤔 </a:t>
            </a:r>
            <a:r>
              <a:rPr lang="pl-PL" sz="2000" b="1" i="0" noProof="0" dirty="0">
                <a:effectLst/>
              </a:rPr>
              <a:t>Alternatywy?</a:t>
            </a:r>
          </a:p>
          <a:p>
            <a:pPr marL="0" indent="0">
              <a:buNone/>
            </a:pPr>
            <a:r>
              <a:rPr lang="pl-PL" sz="2000" noProof="0" dirty="0"/>
              <a:t>🔀</a:t>
            </a:r>
            <a:r>
              <a:rPr lang="pl-PL" sz="2000" b="0" i="0" noProof="0" dirty="0">
                <a:effectLst/>
              </a:rPr>
              <a:t> </a:t>
            </a:r>
            <a:r>
              <a:rPr lang="pl-PL" sz="2000" b="1" i="0" noProof="0" dirty="0">
                <a:effectLst/>
              </a:rPr>
              <a:t>Współbieżność</a:t>
            </a:r>
          </a:p>
          <a:p>
            <a:pPr marL="0" indent="0">
              <a:buNone/>
            </a:pPr>
            <a:r>
              <a:rPr lang="pl-PL" sz="2000" b="0" i="0" noProof="0" dirty="0">
                <a:effectLst/>
              </a:rPr>
              <a:t>💻 </a:t>
            </a:r>
            <a:r>
              <a:rPr lang="pl-PL" sz="2000" b="1" i="0" noProof="0" dirty="0">
                <a:effectLst/>
              </a:rPr>
              <a:t>Technologia </a:t>
            </a:r>
            <a:r>
              <a:rPr lang="pl-PL" sz="2000" b="1" i="0" noProof="0" dirty="0" err="1">
                <a:effectLst/>
              </a:rPr>
              <a:t>Hyper-threading</a:t>
            </a:r>
            <a:r>
              <a:rPr lang="pl-PL" sz="2000" b="1" i="0" noProof="0" dirty="0">
                <a:effectLst/>
              </a:rPr>
              <a:t> (Intel)</a:t>
            </a:r>
          </a:p>
          <a:p>
            <a:pPr marL="0" indent="0">
              <a:buNone/>
            </a:pPr>
            <a:r>
              <a:rPr lang="pl-PL" sz="2000" b="0" i="0" noProof="0" dirty="0">
                <a:effectLst/>
              </a:rPr>
              <a:t>🔧 </a:t>
            </a:r>
            <a:r>
              <a:rPr lang="pl-PL" sz="2000" b="1" i="0" noProof="0" dirty="0">
                <a:effectLst/>
              </a:rPr>
              <a:t>Wybrane kluczowe zagadnienia</a:t>
            </a:r>
          </a:p>
          <a:p>
            <a:pPr marL="0" indent="0">
              <a:buNone/>
            </a:pPr>
            <a:r>
              <a:rPr lang="pl-PL" sz="2000" b="0" i="0" noProof="0" dirty="0">
                <a:effectLst/>
              </a:rPr>
              <a:t>👨‍💻 </a:t>
            </a:r>
            <a:r>
              <a:rPr lang="pl-PL" sz="2000" b="1" i="0" noProof="0" dirty="0">
                <a:effectLst/>
              </a:rPr>
              <a:t>Implementacje Java, </a:t>
            </a:r>
            <a:r>
              <a:rPr lang="pl-PL" sz="2000" b="1" i="0" noProof="0" dirty="0" err="1">
                <a:effectLst/>
              </a:rPr>
              <a:t>Python</a:t>
            </a:r>
            <a:r>
              <a:rPr lang="pl-PL" sz="2000" b="1" i="0" noProof="0" dirty="0">
                <a:effectLst/>
              </a:rPr>
              <a:t> , C++</a:t>
            </a:r>
          </a:p>
          <a:p>
            <a:pPr marL="0" indent="0">
              <a:buNone/>
            </a:pPr>
            <a:r>
              <a:rPr lang="pl-PL" sz="2000" b="0" i="0" noProof="0" dirty="0">
                <a:effectLst/>
              </a:rPr>
              <a:t>📝 </a:t>
            </a:r>
            <a:r>
              <a:rPr lang="pl-PL" sz="2000" b="1" i="0" noProof="0" dirty="0">
                <a:effectLst/>
              </a:rPr>
              <a:t>Podsumowanie</a:t>
            </a:r>
          </a:p>
          <a:p>
            <a:pPr marL="0" indent="0">
              <a:buNone/>
            </a:pPr>
            <a:r>
              <a:rPr lang="pl-PL" sz="2000" b="0" i="0" noProof="0" dirty="0">
                <a:effectLst/>
              </a:rPr>
              <a:t>❓ </a:t>
            </a:r>
            <a:r>
              <a:rPr lang="pl-PL" sz="2000" b="1" i="0" noProof="0" dirty="0">
                <a:effectLst/>
              </a:rPr>
              <a:t>Quiz oraz zadania</a:t>
            </a:r>
            <a:endParaRPr lang="pl-PL" sz="2000" noProof="0" dirty="0"/>
          </a:p>
        </p:txBody>
      </p:sp>
    </p:spTree>
    <p:extLst>
      <p:ext uri="{BB962C8B-B14F-4D97-AF65-F5344CB8AC3E}">
        <p14:creationId xmlns:p14="http://schemas.microsoft.com/office/powerpoint/2010/main" val="136999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0D381D-6A07-6665-7E4B-CC26D1E87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l-PL" sz="4000" b="0" i="0" noProof="0" dirty="0">
                <a:solidFill>
                  <a:srgbClr val="FFFFFF"/>
                </a:solidFill>
                <a:effectLst/>
              </a:rPr>
              <a:t>📝 </a:t>
            </a:r>
            <a:r>
              <a:rPr lang="pl-PL" sz="4000" b="1" i="0" noProof="0" dirty="0">
                <a:solidFill>
                  <a:srgbClr val="FFFFFF"/>
                </a:solidFill>
                <a:effectLst/>
              </a:rPr>
              <a:t>Podsumowanie</a:t>
            </a:r>
            <a:endParaRPr lang="pl-PL" sz="4000" noProof="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2936E-AA9B-B3D2-78A9-B12F38409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0" y="2515420"/>
            <a:ext cx="11051331" cy="3683358"/>
          </a:xfrm>
        </p:spPr>
        <p:txBody>
          <a:bodyPr anchor="ctr">
            <a:noAutofit/>
          </a:bodyPr>
          <a:lstStyle/>
          <a:p>
            <a:pPr>
              <a:buNone/>
            </a:pPr>
            <a:r>
              <a:rPr lang="pl-PL" sz="2400" b="1" noProof="0" dirty="0"/>
              <a:t>🧵</a:t>
            </a:r>
            <a:r>
              <a:rPr lang="pl-PL" sz="2000" b="1" noProof="0" dirty="0"/>
              <a:t> Wielowątkowość i współbieżność – kluczowe mechanizmy przetwarzania równoległego</a:t>
            </a:r>
          </a:p>
          <a:p>
            <a:pPr>
              <a:buNone/>
            </a:pPr>
            <a:r>
              <a:rPr lang="pl-PL" sz="2000" b="1" noProof="0" dirty="0"/>
              <a:t>⚙️Wielowątkowość</a:t>
            </a:r>
            <a:r>
              <a:rPr lang="pl-PL" sz="2000" noProof="0" dirty="0"/>
              <a:t> umożliwia jednoczesne wykonywanie wielu wątków w ramach jednego procesu, dzielących przestrzeń adresową.</a:t>
            </a:r>
          </a:p>
          <a:p>
            <a:pPr>
              <a:buNone/>
            </a:pPr>
            <a:r>
              <a:rPr lang="pl-PL" sz="2000" b="1" noProof="0" dirty="0"/>
              <a:t>🔀Współbieżność (</a:t>
            </a:r>
            <a:r>
              <a:rPr lang="pl-PL" sz="2000" b="1" noProof="0" dirty="0" err="1"/>
              <a:t>concurrency</a:t>
            </a:r>
            <a:r>
              <a:rPr lang="pl-PL" sz="2000" b="1" noProof="0" dirty="0"/>
              <a:t>)</a:t>
            </a:r>
            <a:r>
              <a:rPr lang="pl-PL" sz="2000" noProof="0" dirty="0"/>
              <a:t> to model programowania pozwalający na przeplatanie wykonywania wielu zadań – niezależnie od fizycznej liczby rdzeni.</a:t>
            </a:r>
          </a:p>
          <a:p>
            <a:pPr>
              <a:buNone/>
            </a:pPr>
            <a:r>
              <a:rPr lang="pl-PL" sz="2000" noProof="0" dirty="0"/>
              <a:t>Oba podejścia: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noProof="0" dirty="0"/>
              <a:t>zwiększają wydajność CPU,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noProof="0" dirty="0"/>
              <a:t>pozwalają lepiej zarządzać I/O,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noProof="0" dirty="0"/>
              <a:t>wymagają synchronizacji (</a:t>
            </a:r>
            <a:r>
              <a:rPr lang="pl-PL" sz="2000" noProof="0" dirty="0" err="1"/>
              <a:t>mutexy</a:t>
            </a:r>
            <a:r>
              <a:rPr lang="pl-PL" sz="2000" noProof="0" dirty="0"/>
              <a:t>, semafory) oraz świadomości zagrożeń jak </a:t>
            </a:r>
            <a:r>
              <a:rPr lang="pl-PL" sz="2000" b="1" noProof="0" dirty="0"/>
              <a:t>race </a:t>
            </a:r>
            <a:r>
              <a:rPr lang="pl-PL" sz="2000" b="1" noProof="0" dirty="0" err="1"/>
              <a:t>condition</a:t>
            </a:r>
            <a:r>
              <a:rPr lang="pl-PL" sz="2000" noProof="0" dirty="0"/>
              <a:t> czy </a:t>
            </a:r>
            <a:r>
              <a:rPr lang="pl-PL" sz="2000" b="1" noProof="0" dirty="0" err="1"/>
              <a:t>deadlock</a:t>
            </a:r>
            <a:r>
              <a:rPr lang="pl-PL" sz="2000" noProof="0" dirty="0"/>
              <a:t>.</a:t>
            </a:r>
          </a:p>
          <a:p>
            <a:pPr marL="0" indent="0">
              <a:buNone/>
            </a:pPr>
            <a:r>
              <a:rPr lang="pl-PL" sz="2000" noProof="0" dirty="0"/>
              <a:t>Stanowią podstawę dla nowoczesnych technologii, takich jak </a:t>
            </a:r>
            <a:r>
              <a:rPr lang="pl-PL" sz="2000" b="1" noProof="0" dirty="0" err="1"/>
              <a:t>async</a:t>
            </a:r>
            <a:r>
              <a:rPr lang="pl-PL" sz="2000" b="1" noProof="0" dirty="0"/>
              <a:t>/</a:t>
            </a:r>
            <a:r>
              <a:rPr lang="pl-PL" sz="2000" b="1" noProof="0" dirty="0" err="1"/>
              <a:t>await</a:t>
            </a:r>
            <a:r>
              <a:rPr lang="pl-PL" sz="2000" noProof="0" dirty="0"/>
              <a:t>, </a:t>
            </a:r>
            <a:r>
              <a:rPr lang="pl-PL" sz="2000" b="1" noProof="0" dirty="0" err="1"/>
              <a:t>thread</a:t>
            </a:r>
            <a:r>
              <a:rPr lang="pl-PL" sz="2000" b="1" noProof="0" dirty="0"/>
              <a:t> </a:t>
            </a:r>
            <a:r>
              <a:rPr lang="pl-PL" sz="2000" b="1" noProof="0" dirty="0" err="1"/>
              <a:t>pool</a:t>
            </a:r>
            <a:r>
              <a:rPr lang="pl-PL" sz="2000" noProof="0" dirty="0"/>
              <a:t>, czy </a:t>
            </a:r>
            <a:r>
              <a:rPr lang="pl-PL" sz="2000" b="1" noProof="0" dirty="0" err="1"/>
              <a:t>Hyper-Threading</a:t>
            </a:r>
            <a:r>
              <a:rPr lang="pl-PL" sz="2000" noProof="0" dirty="0"/>
              <a:t>.</a:t>
            </a:r>
          </a:p>
          <a:p>
            <a:endParaRPr lang="pl-PL" sz="2000" noProof="0" dirty="0"/>
          </a:p>
        </p:txBody>
      </p:sp>
    </p:spTree>
    <p:extLst>
      <p:ext uri="{BB962C8B-B14F-4D97-AF65-F5344CB8AC3E}">
        <p14:creationId xmlns:p14="http://schemas.microsoft.com/office/powerpoint/2010/main" val="27937806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EB0CD-50A2-0A06-CE69-5E0B9DF95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 dirty="0">
                <a:solidFill>
                  <a:srgbClr val="FFFFFF"/>
                </a:solidFill>
              </a:rPr>
              <a:t>🔗Bibliografia</a:t>
            </a:r>
            <a:endParaRPr lang="en-GB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54C7D-9B28-72BE-A6C8-DA90C2876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000" dirty="0"/>
              <a:t>Stworzone z pomocą:</a:t>
            </a:r>
          </a:p>
          <a:p>
            <a:pPr lvl="1"/>
            <a:r>
              <a:rPr lang="pl-PL" sz="2000" dirty="0" err="1">
                <a:hlinkClick r:id="rId3"/>
              </a:rPr>
              <a:t>ChatGPT</a:t>
            </a:r>
            <a:endParaRPr lang="pl-PL" sz="2000" dirty="0"/>
          </a:p>
          <a:p>
            <a:pPr lvl="1"/>
            <a:r>
              <a:rPr lang="pl-PL" sz="2000" dirty="0" err="1">
                <a:hlinkClick r:id="rId4"/>
              </a:rPr>
              <a:t>DeepSeek</a:t>
            </a:r>
            <a:endParaRPr lang="pl-PL" sz="2000" dirty="0"/>
          </a:p>
          <a:p>
            <a:pPr marL="0" indent="0">
              <a:buNone/>
            </a:pPr>
            <a:endParaRPr lang="pl-PL" sz="2000" dirty="0"/>
          </a:p>
          <a:p>
            <a:pPr marL="0" indent="0">
              <a:buNone/>
            </a:pPr>
            <a:r>
              <a:rPr lang="pl-PL" sz="2000" dirty="0"/>
              <a:t>Wikipedia:</a:t>
            </a:r>
          </a:p>
          <a:p>
            <a:pPr lvl="1"/>
            <a:r>
              <a:rPr lang="en-GB" sz="2000" b="0" i="0" dirty="0" err="1">
                <a:effectLst/>
                <a:latin typeface="Linux Libertine"/>
                <a:hlinkClick r:id="rId5"/>
              </a:rPr>
              <a:t>Przetwarzanie</a:t>
            </a:r>
            <a:r>
              <a:rPr lang="en-GB" sz="2000" b="0" i="0" dirty="0">
                <a:effectLst/>
                <a:latin typeface="Linux Libertine"/>
                <a:hlinkClick r:id="rId5"/>
              </a:rPr>
              <a:t> </a:t>
            </a:r>
            <a:r>
              <a:rPr lang="en-GB" sz="2000" b="0" i="0" dirty="0" err="1">
                <a:effectLst/>
                <a:latin typeface="Linux Libertine"/>
                <a:hlinkClick r:id="rId5"/>
              </a:rPr>
              <a:t>współbieżne</a:t>
            </a:r>
            <a:endParaRPr lang="en-GB" sz="2000" b="0" i="0" dirty="0">
              <a:effectLst/>
              <a:latin typeface="Linux Libertine"/>
            </a:endParaRPr>
          </a:p>
          <a:p>
            <a:pPr lvl="1"/>
            <a:r>
              <a:rPr lang="en-GB" sz="2000" b="0" i="0" dirty="0" err="1">
                <a:effectLst/>
                <a:latin typeface="Linux Libertine"/>
                <a:hlinkClick r:id="rId6"/>
              </a:rPr>
              <a:t>Wielowątkowość</a:t>
            </a:r>
            <a:endParaRPr lang="en-GB" sz="2000" b="0" i="0" dirty="0">
              <a:effectLst/>
              <a:latin typeface="Linux Libertine"/>
            </a:endParaRPr>
          </a:p>
          <a:p>
            <a:pPr lvl="1"/>
            <a:r>
              <a:rPr lang="en-GB" sz="2000" b="0" i="0" dirty="0">
                <a:effectLst/>
                <a:latin typeface="Linux Libertine"/>
                <a:hlinkClick r:id="rId7"/>
              </a:rPr>
              <a:t>Hyper-threading</a:t>
            </a:r>
            <a:endParaRPr lang="pl-PL" sz="2000" dirty="0">
              <a:latin typeface="Linux Libertine"/>
            </a:endParaRPr>
          </a:p>
          <a:p>
            <a:pPr marL="457200" lvl="1" indent="0">
              <a:buNone/>
            </a:pPr>
            <a:endParaRPr lang="pl-PL" sz="2000" b="0" i="0" dirty="0">
              <a:effectLst/>
              <a:latin typeface="Linux Libertine"/>
            </a:endParaRPr>
          </a:p>
        </p:txBody>
      </p:sp>
    </p:spTree>
    <p:extLst>
      <p:ext uri="{BB962C8B-B14F-4D97-AF65-F5344CB8AC3E}">
        <p14:creationId xmlns:p14="http://schemas.microsoft.com/office/powerpoint/2010/main" val="3063795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F08ED76-C6FD-5686-1A75-01F1134BD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64" y="1784362"/>
            <a:ext cx="11025272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pl-PL" sz="4800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Koniec tego gadania — przyszła pora na…</a:t>
            </a:r>
            <a:br>
              <a:rPr lang="pl-PL" sz="4800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pl-PL" sz="4800" noProof="0" dirty="0">
                <a:solidFill>
                  <a:srgbClr val="FFFFFF"/>
                </a:solidFill>
              </a:rPr>
            </a:br>
            <a:r>
              <a:rPr lang="pl-PL" sz="4800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🤔 </a:t>
            </a:r>
            <a:r>
              <a:rPr lang="pl-PL" sz="4800" kern="1200" noProof="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Quiz</a:t>
            </a:r>
            <a:r>
              <a:rPr lang="pl-PL" sz="4800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pl-PL" sz="4800" noProof="0" dirty="0">
                <a:solidFill>
                  <a:srgbClr val="FFFFFF"/>
                </a:solidFill>
              </a:rPr>
              <a:t>oraz</a:t>
            </a:r>
            <a:r>
              <a:rPr lang="pl-PL" sz="4800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📝 </a:t>
            </a:r>
            <a:r>
              <a:rPr lang="pl-PL" sz="4800" dirty="0">
                <a:solidFill>
                  <a:srgbClr val="FF0000"/>
                </a:solidFill>
              </a:rPr>
              <a:t>Z</a:t>
            </a:r>
            <a:r>
              <a:rPr lang="pl-PL" sz="4800" kern="1200" noProof="0" dirty="0" err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adania</a:t>
            </a:r>
            <a:br>
              <a:rPr lang="pl-PL" sz="4800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pl-PL" sz="4800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3725645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588D47-6EB3-8A66-D761-B66BD7B30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766" y="1146412"/>
            <a:ext cx="9014348" cy="24020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l-PL" sz="4800" b="1" kern="1200" noProof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 co nam wielowątkowość oraz współbieżność?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</p:spTree>
    <p:extLst>
      <p:ext uri="{BB962C8B-B14F-4D97-AF65-F5344CB8AC3E}">
        <p14:creationId xmlns:p14="http://schemas.microsoft.com/office/powerpoint/2010/main" val="164438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CD763F-1642-EC55-4CE8-6836E401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l-PL" sz="4000" noProof="0" dirty="0">
                <a:solidFill>
                  <a:srgbClr val="FFFFFF"/>
                </a:solidFill>
              </a:rPr>
              <a:t>📊</a:t>
            </a:r>
            <a:r>
              <a:rPr lang="pl-PL" sz="4000" b="1" noProof="0" dirty="0">
                <a:solidFill>
                  <a:srgbClr val="FFFFFF"/>
                </a:solidFill>
              </a:rPr>
              <a:t>Przetwarzanie danych.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28B89-D4E5-AF16-BD3F-B313AE154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pl-PL" sz="2000" noProof="0" dirty="0"/>
              <a:t>📘 </a:t>
            </a:r>
            <a:r>
              <a:rPr lang="pl-PL" sz="2000" b="1" noProof="0" dirty="0"/>
              <a:t>Definicja:</a:t>
            </a:r>
          </a:p>
          <a:p>
            <a:pPr marL="0" indent="0">
              <a:buNone/>
            </a:pPr>
            <a:endParaRPr lang="pl-PL" sz="2000" b="1" noProof="0" dirty="0"/>
          </a:p>
          <a:p>
            <a:pPr>
              <a:buNone/>
            </a:pPr>
            <a:r>
              <a:rPr lang="pl-PL" sz="2000" noProof="0" dirty="0"/>
              <a:t>To </a:t>
            </a:r>
            <a:r>
              <a:rPr lang="pl-PL" sz="2000" b="1" noProof="0" dirty="0"/>
              <a:t>zbiór operacji</a:t>
            </a:r>
            <a:r>
              <a:rPr lang="pl-PL" sz="2000" noProof="0" dirty="0"/>
              <a:t> wykonywanych na danych w celu ich: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noProof="0" dirty="0"/>
              <a:t>uporządkowania,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noProof="0" dirty="0"/>
              <a:t>przekształcenia,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noProof="0" dirty="0"/>
              <a:t>analizy,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2000" noProof="0" dirty="0"/>
              <a:t>przedstawienia w użytecznej formie (np. wykres, raport, plik wynikowy, model AI).</a:t>
            </a:r>
          </a:p>
          <a:p>
            <a:pPr>
              <a:buFont typeface="Arial" panose="020B0604020202020204" pitchFamily="34" charset="0"/>
              <a:buChar char="•"/>
            </a:pPr>
            <a:endParaRPr lang="pl-PL" sz="2000" noProof="0" dirty="0"/>
          </a:p>
          <a:p>
            <a:pPr marL="0" indent="0">
              <a:buNone/>
            </a:pPr>
            <a:r>
              <a:rPr lang="pl-PL" sz="2000" noProof="0" dirty="0"/>
              <a:t>Inaczej mówiąc — </a:t>
            </a:r>
            <a:r>
              <a:rPr lang="pl-PL" sz="2000" b="1" noProof="0" dirty="0"/>
              <a:t>bierzesz dane surowe</a:t>
            </a:r>
            <a:r>
              <a:rPr lang="pl-PL" sz="2000" noProof="0" dirty="0"/>
              <a:t>, coś z nimi robisz, i otrzymujesz </a:t>
            </a:r>
            <a:r>
              <a:rPr lang="pl-PL" sz="2000" b="1" noProof="0" dirty="0"/>
              <a:t>wartościowy wynik</a:t>
            </a:r>
            <a:r>
              <a:rPr lang="pl-PL" sz="2000" noProof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512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2E0F82-3AE4-C0F7-5BE6-86109A4D6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l-PL" sz="4000" noProof="0" dirty="0">
                <a:solidFill>
                  <a:srgbClr val="FFFFFF"/>
                </a:solidFill>
              </a:rPr>
              <a:t>🔄 </a:t>
            </a:r>
            <a:r>
              <a:rPr lang="pl-PL" sz="4000" b="1" noProof="0" dirty="0">
                <a:solidFill>
                  <a:srgbClr val="FFFFFF"/>
                </a:solidFill>
              </a:rPr>
              <a:t>Etapy przetwarzania danych</a:t>
            </a:r>
            <a:endParaRPr lang="pl-PL" sz="4000" noProof="0" dirty="0">
              <a:solidFill>
                <a:srgbClr val="FFFFFF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EBFE0E3-97BB-CB50-DDDC-48D111D838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599" y="2318197"/>
            <a:ext cx="9724031" cy="3683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AutoNum type="arabicPeriod"/>
              <a:tabLst/>
            </a:pPr>
            <a:r>
              <a:rPr kumimoji="0" lang="pl-PL" sz="1900" b="1" i="0" u="none" strike="noStrike" cap="none" normalizeH="0" baseline="0" noProof="0" dirty="0">
                <a:ln>
                  <a:noFill/>
                </a:ln>
                <a:effectLst/>
                <a:latin typeface="Arial" panose="020B0604020202020204" pitchFamily="34" charset="0"/>
              </a:rPr>
              <a:t>Zbieranie danych: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AutoNum type="arabicPeriod"/>
              <a:tabLst/>
            </a:pPr>
            <a:endParaRPr kumimoji="0" lang="pl-PL" sz="1900" b="0" i="0" u="none" strike="noStrike" cap="none" normalizeH="0" baseline="0" noProof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l-PL" sz="1900" b="0" i="0" u="none" strike="noStrike" cap="none" normalizeH="0" baseline="0" noProof="0" dirty="0">
                <a:ln>
                  <a:noFill/>
                </a:ln>
                <a:effectLst/>
                <a:latin typeface="Arial" panose="020B0604020202020204" pitchFamily="34" charset="0"/>
              </a:rPr>
              <a:t>	Dane z plików, baz danych, API, czujników, itp.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endParaRPr kumimoji="0" lang="pl-PL" sz="1900" b="0" i="0" u="none" strike="noStrike" cap="none" normalizeH="0" baseline="0" noProof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l-PL" sz="1900" b="1" i="0" u="none" strike="noStrike" cap="none" normalizeH="0" baseline="0" noProof="0" dirty="0">
                <a:ln>
                  <a:noFill/>
                </a:ln>
                <a:effectLst/>
                <a:latin typeface="Arial" panose="020B0604020202020204" pitchFamily="34" charset="0"/>
              </a:rPr>
              <a:t>2. Wstępne przygotowanie (</a:t>
            </a:r>
            <a:r>
              <a:rPr kumimoji="0" lang="pl-PL" sz="1900" b="1" i="0" u="none" strike="noStrike" cap="none" normalizeH="0" baseline="0" noProof="0" dirty="0" err="1">
                <a:ln>
                  <a:noFill/>
                </a:ln>
                <a:effectLst/>
                <a:latin typeface="Arial" panose="020B0604020202020204" pitchFamily="34" charset="0"/>
              </a:rPr>
              <a:t>preprocessing</a:t>
            </a:r>
            <a:r>
              <a:rPr kumimoji="0" lang="pl-PL" sz="1900" b="1" i="0" u="none" strike="noStrike" cap="none" normalizeH="0" baseline="0" noProof="0" dirty="0">
                <a:ln>
                  <a:noFill/>
                </a:ln>
                <a:effectLst/>
                <a:latin typeface="Arial" panose="020B0604020202020204" pitchFamily="34" charset="0"/>
              </a:rPr>
              <a:t>):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pl-PL" sz="1900" b="0" i="0" u="none" strike="noStrike" cap="none" normalizeH="0" baseline="0" noProof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l-PL" sz="1900" b="0" i="0" u="none" strike="noStrike" cap="none" normalizeH="0" baseline="0" noProof="0" dirty="0">
                <a:ln>
                  <a:noFill/>
                </a:ln>
                <a:effectLst/>
                <a:latin typeface="Arial" panose="020B0604020202020204" pitchFamily="34" charset="0"/>
              </a:rPr>
              <a:t>	Czyszczenie, uzupełnianie braków, konwersja formatów, usuwanie duplikatów.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endParaRPr kumimoji="0" lang="pl-PL" sz="1900" b="0" i="0" u="none" strike="noStrike" cap="none" normalizeH="0" baseline="0" noProof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l-PL" sz="1900" b="1" i="0" u="none" strike="noStrike" cap="none" normalizeH="0" baseline="0" noProof="0" dirty="0">
                <a:ln>
                  <a:noFill/>
                </a:ln>
                <a:effectLst/>
                <a:latin typeface="Arial" panose="020B0604020202020204" pitchFamily="34" charset="0"/>
              </a:rPr>
              <a:t>3. Transformacja / Analiza: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pl-PL" sz="1900" b="0" i="0" u="none" strike="noStrike" cap="none" normalizeH="0" baseline="0" noProof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l-PL" sz="1900" b="0" i="0" u="none" strike="noStrike" cap="none" normalizeH="0" baseline="0" noProof="0" dirty="0">
                <a:ln>
                  <a:noFill/>
                </a:ln>
                <a:effectLst/>
                <a:latin typeface="Arial" panose="020B0604020202020204" pitchFamily="34" charset="0"/>
              </a:rPr>
              <a:t>	Agregacja, sortowanie, filtrowanie, statystyki, ML/AI, itp.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endParaRPr kumimoji="0" lang="pl-PL" sz="1900" b="0" i="0" u="none" strike="noStrike" cap="none" normalizeH="0" baseline="0" noProof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l-PL" sz="1900" b="1" i="0" u="none" strike="noStrike" cap="none" normalizeH="0" baseline="0" noProof="0" dirty="0">
                <a:ln>
                  <a:noFill/>
                </a:ln>
                <a:effectLst/>
                <a:latin typeface="Arial" panose="020B0604020202020204" pitchFamily="34" charset="0"/>
              </a:rPr>
              <a:t>4. Wynik (</a:t>
            </a:r>
            <a:r>
              <a:rPr kumimoji="0" lang="pl-PL" sz="1900" b="1" i="0" u="none" strike="noStrike" cap="none" normalizeH="0" baseline="0" noProof="0" dirty="0" err="1">
                <a:ln>
                  <a:noFill/>
                </a:ln>
                <a:effectLst/>
                <a:latin typeface="Arial" panose="020B0604020202020204" pitchFamily="34" charset="0"/>
              </a:rPr>
              <a:t>output</a:t>
            </a:r>
            <a:r>
              <a:rPr kumimoji="0" lang="pl-PL" sz="1900" b="1" i="0" u="none" strike="noStrike" cap="none" normalizeH="0" baseline="0" noProof="0" dirty="0">
                <a:ln>
                  <a:noFill/>
                </a:ln>
                <a:effectLst/>
                <a:latin typeface="Arial" panose="020B0604020202020204" pitchFamily="34" charset="0"/>
              </a:rPr>
              <a:t>):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pl-PL" sz="1900" b="0" i="0" u="none" strike="noStrike" cap="none" normalizeH="0" baseline="0" noProof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pl-PL" sz="1900" b="0" i="0" u="none" strike="noStrike" cap="none" normalizeH="0" baseline="0" noProof="0" dirty="0">
                <a:ln>
                  <a:noFill/>
                </a:ln>
                <a:effectLst/>
                <a:latin typeface="Arial" panose="020B0604020202020204" pitchFamily="34" charset="0"/>
              </a:rPr>
              <a:t>	Raporty, wizualizacje, zapisywanie do baz danych, eksport do plików, decyzje biznesowe.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pl-PL" sz="1100" b="0" i="0" u="none" strike="noStrike" cap="none" normalizeH="0" baseline="0" noProof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9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DF201F-B59D-3E7B-A561-F2E491844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309" y="586855"/>
            <a:ext cx="3671603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3100" noProof="0" dirty="0">
                <a:solidFill>
                  <a:srgbClr val="FFFFFF"/>
                </a:solidFill>
              </a:rPr>
              <a:t>⚙️ </a:t>
            </a:r>
            <a:r>
              <a:rPr lang="pl-PL" sz="3100" b="1" noProof="0" dirty="0">
                <a:solidFill>
                  <a:srgbClr val="FFFFFF"/>
                </a:solidFill>
              </a:rPr>
              <a:t>Wielowątkowość (</a:t>
            </a:r>
            <a:r>
              <a:rPr lang="pl-PL" sz="3100" b="1" noProof="0" dirty="0" err="1">
                <a:solidFill>
                  <a:srgbClr val="FFFFFF"/>
                </a:solidFill>
              </a:rPr>
              <a:t>multithreading</a:t>
            </a:r>
            <a:r>
              <a:rPr lang="pl-PL" sz="3100" b="1" noProof="0" dirty="0">
                <a:solidFill>
                  <a:srgbClr val="FFFFFF"/>
                </a:solidFill>
              </a:rPr>
              <a:t>)</a:t>
            </a:r>
            <a:endParaRPr lang="pl-PL" sz="3100" noProof="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D434D-C79E-6037-02CE-4676484C1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1700" noProof="0" dirty="0"/>
              <a:t>📘 </a:t>
            </a:r>
            <a:r>
              <a:rPr lang="pl-PL" sz="1700" b="1" noProof="0" dirty="0"/>
              <a:t>Co to jest?</a:t>
            </a:r>
          </a:p>
          <a:p>
            <a:pPr marL="0" indent="0">
              <a:buNone/>
            </a:pPr>
            <a:endParaRPr lang="pl-PL" sz="1700" b="1" noProof="0" dirty="0"/>
          </a:p>
          <a:p>
            <a:pPr marL="0" indent="0">
              <a:buNone/>
            </a:pPr>
            <a:r>
              <a:rPr lang="pl-PL" sz="1700" b="1" noProof="0" dirty="0"/>
              <a:t>Wielowątkowość (ang. </a:t>
            </a:r>
            <a:r>
              <a:rPr lang="pl-PL" sz="1700" b="1" noProof="0" dirty="0" err="1"/>
              <a:t>multithreading</a:t>
            </a:r>
            <a:r>
              <a:rPr lang="pl-PL" sz="1700" b="1" noProof="0" dirty="0"/>
              <a:t>) – </a:t>
            </a:r>
            <a:r>
              <a:rPr lang="pl-PL" sz="1700" noProof="0" dirty="0"/>
              <a:t>cecha systemu operacyjnego, dzięki której w ramach jednego procesu może być wykonywanych kilka zadań nazywanych wątkami. Nowe zadania to kolejne ciągi instrukcji realizowane do pewnego stopnia niezależnie. Wszystkie wątki (zadania) w ramach tego samego procesu współdzielą tę samą wirtualną przestrzeń adresową zawierającą kod programu i jego dane.</a:t>
            </a:r>
          </a:p>
          <a:p>
            <a:pPr marL="0" indent="0">
              <a:buNone/>
            </a:pPr>
            <a:endParaRPr lang="pl-PL" sz="1700" noProof="0" dirty="0"/>
          </a:p>
          <a:p>
            <a:pPr marL="0" indent="0">
              <a:buNone/>
            </a:pPr>
            <a:r>
              <a:rPr lang="pl-PL" sz="1700" b="1" noProof="0" dirty="0"/>
              <a:t>Wielowątkowość</a:t>
            </a:r>
            <a:r>
              <a:rPr lang="pl-PL" sz="1700" noProof="0" dirty="0"/>
              <a:t> może także odnosić się do samych procesorów. W takim przypadku oznacza ona możliwość jednoczesnego wykonywania wielu wątków w sposób sprzętowy na pojedynczej jednostce wykonawczej – rdzeniu fizycznym (ang. </a:t>
            </a:r>
            <a:r>
              <a:rPr lang="pl-PL" sz="1700" noProof="0" dirty="0" err="1"/>
              <a:t>core</a:t>
            </a:r>
            <a:r>
              <a:rPr lang="pl-PL" sz="1700" noProof="0" dirty="0"/>
              <a:t>). Wielowątkowość w procesorach możliwa jest do zrealizowania dzięki temu, że w danym momencie nie wszystkie części rdzenia są w jednakowym stopniu wykorzystywane przez pojedynczy wątek (ciąg instrukcji, zadanie). Nieaktywne części rdzenia mogą w tym samym czasie wykonywać inny wątek, zwiększając efektywność wykorzystania całego procesora, a tym samym jego wydajność.</a:t>
            </a:r>
          </a:p>
        </p:txBody>
      </p:sp>
    </p:spTree>
    <p:extLst>
      <p:ext uri="{BB962C8B-B14F-4D97-AF65-F5344CB8AC3E}">
        <p14:creationId xmlns:p14="http://schemas.microsoft.com/office/powerpoint/2010/main" val="323650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l-PL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5507E5-4578-0254-04AC-9A49570FA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1" y="586855"/>
            <a:ext cx="3691422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3100" noProof="0" dirty="0">
                <a:solidFill>
                  <a:srgbClr val="FFFFFF"/>
                </a:solidFill>
              </a:rPr>
              <a:t>⚙️ </a:t>
            </a:r>
            <a:r>
              <a:rPr lang="pl-PL" sz="3100" b="1" noProof="0" dirty="0">
                <a:solidFill>
                  <a:srgbClr val="FFFFFF"/>
                </a:solidFill>
              </a:rPr>
              <a:t>Wielowątkowość (</a:t>
            </a:r>
            <a:r>
              <a:rPr lang="pl-PL" sz="3100" b="1" noProof="0" dirty="0" err="1">
                <a:solidFill>
                  <a:srgbClr val="FFFFFF"/>
                </a:solidFill>
              </a:rPr>
              <a:t>multithreading</a:t>
            </a:r>
            <a:r>
              <a:rPr lang="pl-PL" sz="3100" b="1" noProof="0" dirty="0">
                <a:solidFill>
                  <a:srgbClr val="FFFFFF"/>
                </a:solidFill>
              </a:rPr>
              <a:t>)</a:t>
            </a:r>
            <a:endParaRPr lang="pl-PL" sz="3100" noProof="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023D3-0277-38D5-E6B4-285739594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1600" b="1" noProof="0" dirty="0"/>
              <a:t>✅ Zalety:</a:t>
            </a:r>
          </a:p>
          <a:p>
            <a:r>
              <a:rPr lang="pl-PL" sz="1600" noProof="0" dirty="0"/>
              <a:t>Efektywne wykorzystanie </a:t>
            </a:r>
            <a:r>
              <a:rPr lang="pl-PL" sz="1600" b="1" noProof="0" dirty="0"/>
              <a:t>wielordzeniowych</a:t>
            </a:r>
            <a:r>
              <a:rPr lang="pl-PL" sz="1600" noProof="0" dirty="0"/>
              <a:t> procesorów.</a:t>
            </a:r>
          </a:p>
          <a:p>
            <a:r>
              <a:rPr lang="pl-PL" sz="1600" b="1" noProof="0" dirty="0"/>
              <a:t>Lepsza </a:t>
            </a:r>
            <a:r>
              <a:rPr lang="pl-PL" sz="1600" b="1" noProof="0" dirty="0" err="1"/>
              <a:t>responsywność</a:t>
            </a:r>
            <a:r>
              <a:rPr lang="pl-PL" sz="1600" b="1" noProof="0" dirty="0"/>
              <a:t> aplikacji </a:t>
            </a:r>
            <a:r>
              <a:rPr lang="pl-PL" sz="1600" noProof="0" dirty="0"/>
              <a:t>(np. interfejs użytkownika nie zawiesza się w czasie długich operacji).</a:t>
            </a:r>
          </a:p>
          <a:p>
            <a:r>
              <a:rPr lang="pl-PL" sz="1600" b="1" noProof="0" dirty="0"/>
              <a:t>Równoczesne wykonywanie zadań </a:t>
            </a:r>
            <a:r>
              <a:rPr lang="pl-PL" sz="1600" noProof="0" dirty="0"/>
              <a:t>(np. pobieranie pliku i jego przetwarzanie).</a:t>
            </a:r>
          </a:p>
          <a:p>
            <a:r>
              <a:rPr lang="pl-PL" sz="1600" b="1" noProof="0" dirty="0"/>
              <a:t>Szybsze przetwarzanie</a:t>
            </a:r>
            <a:r>
              <a:rPr lang="pl-PL" sz="1600" noProof="0" dirty="0"/>
              <a:t> – podział zadań na wątki skraca czas wykonania (np. przetwarzanie danych, serwery internetowe).</a:t>
            </a:r>
          </a:p>
          <a:p>
            <a:endParaRPr lang="pl-PL" sz="1600" noProof="0" dirty="0"/>
          </a:p>
          <a:p>
            <a:pPr marL="0" indent="0">
              <a:buNone/>
            </a:pPr>
            <a:r>
              <a:rPr lang="pl-PL" sz="1600" b="1" noProof="0" dirty="0"/>
              <a:t>❌ Wady:</a:t>
            </a:r>
          </a:p>
          <a:p>
            <a:r>
              <a:rPr lang="pl-PL" sz="1600" b="1" noProof="0" dirty="0"/>
              <a:t>Wymóg </a:t>
            </a:r>
            <a:r>
              <a:rPr lang="pl-PL" sz="1600" b="1" noProof="0" dirty="0" err="1"/>
              <a:t>synchornizacja</a:t>
            </a:r>
            <a:endParaRPr lang="pl-PL" sz="1600" b="1" noProof="0" dirty="0"/>
          </a:p>
          <a:p>
            <a:r>
              <a:rPr lang="pl-PL" sz="1600" b="1" noProof="0" dirty="0"/>
              <a:t>Problemy z debugowaniem</a:t>
            </a:r>
          </a:p>
          <a:p>
            <a:r>
              <a:rPr lang="pl-PL" sz="1600" b="1" noProof="0" dirty="0"/>
              <a:t>Wycieki pamięci</a:t>
            </a:r>
            <a:r>
              <a:rPr lang="pl-PL" sz="1600" noProof="0" dirty="0"/>
              <a:t> – np. gdy wątek alokuje pamięć, ale nie zwalnia jej z powodu błędu.</a:t>
            </a:r>
          </a:p>
          <a:p>
            <a:r>
              <a:rPr lang="pl-PL" sz="1600" b="1" noProof="0" dirty="0" err="1"/>
              <a:t>Niedeterminizm</a:t>
            </a:r>
            <a:r>
              <a:rPr lang="pl-PL" sz="1600" noProof="0" dirty="0"/>
              <a:t> – kolejność wykonywania wątków zależy od systemu OS, co utrudnia kontrolę nad programem.</a:t>
            </a:r>
          </a:p>
          <a:p>
            <a:r>
              <a:rPr lang="pl-PL" sz="1600" b="1" noProof="0" dirty="0" err="1"/>
              <a:t>Nieskalowalność</a:t>
            </a:r>
            <a:r>
              <a:rPr lang="pl-PL" sz="1600" noProof="0" dirty="0"/>
              <a:t> – dodawanie zbyt wielu wątków może prowadzić do spadku wydajności</a:t>
            </a:r>
          </a:p>
        </p:txBody>
      </p:sp>
    </p:spTree>
    <p:extLst>
      <p:ext uri="{BB962C8B-B14F-4D97-AF65-F5344CB8AC3E}">
        <p14:creationId xmlns:p14="http://schemas.microsoft.com/office/powerpoint/2010/main" val="11953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7FB293-8762-BFA2-1FB0-2DE1732E2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91" y="586855"/>
            <a:ext cx="4734759" cy="3387497"/>
          </a:xfrm>
        </p:spPr>
        <p:txBody>
          <a:bodyPr anchor="b">
            <a:normAutofit/>
          </a:bodyPr>
          <a:lstStyle/>
          <a:p>
            <a:pPr algn="r"/>
            <a:r>
              <a:rPr lang="pl-PL" sz="4000" noProof="0" dirty="0">
                <a:solidFill>
                  <a:srgbClr val="FFFFFF"/>
                </a:solidFill>
              </a:rPr>
              <a:t>⚙️ </a:t>
            </a:r>
            <a:r>
              <a:rPr lang="pl-PL" sz="4000" b="1" noProof="0" dirty="0">
                <a:solidFill>
                  <a:srgbClr val="FFFFFF"/>
                </a:solidFill>
              </a:rPr>
              <a:t>Wielowątkowość (</a:t>
            </a:r>
            <a:r>
              <a:rPr lang="pl-PL" sz="4000" b="1" noProof="0" dirty="0" err="1">
                <a:solidFill>
                  <a:srgbClr val="FFFFFF"/>
                </a:solidFill>
              </a:rPr>
              <a:t>multithreading</a:t>
            </a:r>
            <a:r>
              <a:rPr lang="pl-PL" sz="4000" b="1" noProof="0" dirty="0">
                <a:solidFill>
                  <a:srgbClr val="FFFFFF"/>
                </a:solidFill>
              </a:rPr>
              <a:t>)</a:t>
            </a:r>
            <a:endParaRPr lang="pl-PL" sz="4000" noProof="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0629D-E284-2D5A-2FDC-06F6D4B30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000" noProof="0" dirty="0"/>
              <a:t>🛠️ </a:t>
            </a:r>
            <a:r>
              <a:rPr lang="pl-PL" sz="2000" b="1" noProof="0" dirty="0"/>
              <a:t>Zastosowania:</a:t>
            </a:r>
          </a:p>
          <a:p>
            <a:pPr marL="0" indent="0">
              <a:buNone/>
            </a:pPr>
            <a:endParaRPr lang="pl-PL" sz="2000" b="1" noProof="0" dirty="0"/>
          </a:p>
          <a:p>
            <a:pPr marL="0" indent="0">
              <a:buNone/>
            </a:pPr>
            <a:r>
              <a:rPr lang="pl-PL" sz="2000" b="1" noProof="0" dirty="0"/>
              <a:t>🖥️ Aplikacje desktopowe i interfejsy użytkownika (UI)</a:t>
            </a:r>
          </a:p>
          <a:p>
            <a:pPr marL="0" indent="0">
              <a:buNone/>
            </a:pPr>
            <a:r>
              <a:rPr lang="pl-PL" sz="2000" b="1" noProof="0" dirty="0"/>
              <a:t>🌐 Serwery i usługi sieciowe</a:t>
            </a:r>
          </a:p>
          <a:p>
            <a:pPr marL="0" indent="0">
              <a:buNone/>
            </a:pPr>
            <a:r>
              <a:rPr lang="pl-PL" sz="2000" b="1" noProof="0" dirty="0"/>
              <a:t>🎮 Gry komputerowe i multimedia</a:t>
            </a:r>
          </a:p>
          <a:p>
            <a:pPr marL="0" indent="0">
              <a:buNone/>
            </a:pPr>
            <a:r>
              <a:rPr lang="pl-PL" sz="2000" b="1" noProof="0" dirty="0"/>
              <a:t>📊 Przetwarzanie dużych danych (Big Data, Data Science)</a:t>
            </a:r>
          </a:p>
          <a:p>
            <a:pPr marL="0" indent="0">
              <a:buNone/>
            </a:pPr>
            <a:r>
              <a:rPr lang="pl-PL" sz="2000" b="1" noProof="0" dirty="0"/>
              <a:t>⚙️ Systemy operacyjne i niskopoziomowe aplikacje</a:t>
            </a:r>
          </a:p>
          <a:p>
            <a:pPr marL="0" indent="0">
              <a:buNone/>
            </a:pPr>
            <a:r>
              <a:rPr lang="pl-PL" sz="2000" b="1" noProof="0" dirty="0"/>
              <a:t>⏱ Aplikacje czasu rzeczywistego (Real-Time Systems)</a:t>
            </a:r>
          </a:p>
          <a:p>
            <a:pPr marL="0" indent="0">
              <a:buNone/>
            </a:pPr>
            <a:r>
              <a:rPr lang="pl-PL" sz="2000" b="1" noProof="0" dirty="0"/>
              <a:t>📂 Przetwarzanie plików i operacje I/O</a:t>
            </a:r>
          </a:p>
          <a:p>
            <a:pPr marL="0" indent="0">
              <a:buNone/>
            </a:pPr>
            <a:r>
              <a:rPr lang="pl-PL" sz="2000" b="1" noProof="0" dirty="0"/>
              <a:t>☁️ </a:t>
            </a:r>
            <a:r>
              <a:rPr lang="pl-PL" sz="2000" b="1" noProof="0" dirty="0" err="1"/>
              <a:t>Cloud</a:t>
            </a:r>
            <a:r>
              <a:rPr lang="pl-PL" sz="2000" b="1" noProof="0" dirty="0"/>
              <a:t> Computing i </a:t>
            </a:r>
            <a:r>
              <a:rPr lang="pl-PL" sz="2000" b="1" noProof="0" dirty="0" err="1"/>
              <a:t>mikroserwisy</a:t>
            </a:r>
            <a:endParaRPr lang="pl-PL" sz="2000" b="1" noProof="0" dirty="0"/>
          </a:p>
        </p:txBody>
      </p:sp>
    </p:spTree>
    <p:extLst>
      <p:ext uri="{BB962C8B-B14F-4D97-AF65-F5344CB8AC3E}">
        <p14:creationId xmlns:p14="http://schemas.microsoft.com/office/powerpoint/2010/main" val="579061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317EF-DB20-F052-2774-06E4E5B6D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l-PL" sz="4000" noProof="0" dirty="0">
                <a:solidFill>
                  <a:srgbClr val="FFFFFF"/>
                </a:solidFill>
              </a:rPr>
              <a:t>⚙️ </a:t>
            </a:r>
            <a:r>
              <a:rPr lang="pl-PL" sz="4000" b="1" noProof="0" dirty="0">
                <a:solidFill>
                  <a:srgbClr val="FFFFFF"/>
                </a:solidFill>
              </a:rPr>
              <a:t>Wielowątkowość (</a:t>
            </a:r>
            <a:r>
              <a:rPr lang="pl-PL" sz="4000" b="1" noProof="0" dirty="0" err="1">
                <a:solidFill>
                  <a:srgbClr val="FFFFFF"/>
                </a:solidFill>
              </a:rPr>
              <a:t>multithreading</a:t>
            </a:r>
            <a:r>
              <a:rPr lang="pl-PL" sz="4000" b="1" noProof="0" dirty="0">
                <a:solidFill>
                  <a:srgbClr val="FFFFFF"/>
                </a:solidFill>
              </a:rPr>
              <a:t>)</a:t>
            </a:r>
            <a:endParaRPr lang="pl-PL" sz="4000" noProof="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7F5565-3460-0152-3C5F-5E5465FED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l-PL" sz="2000" b="0" i="0" noProof="0" dirty="0">
                <a:effectLst/>
              </a:rPr>
              <a:t>🔧</a:t>
            </a:r>
            <a:r>
              <a:rPr lang="pl-PL" sz="2000" b="1" noProof="0" dirty="0"/>
              <a:t>Technologie wykorzystujące wielowątkowość:</a:t>
            </a:r>
          </a:p>
          <a:p>
            <a:pPr marL="0" indent="0">
              <a:buNone/>
            </a:pPr>
            <a:endParaRPr lang="pl-PL" sz="2000" noProof="0" dirty="0"/>
          </a:p>
          <a:p>
            <a:pPr marL="0" indent="0">
              <a:buNone/>
            </a:pPr>
            <a:r>
              <a:rPr lang="pl-PL" sz="2000" b="1" noProof="0" dirty="0"/>
              <a:t>🐍</a:t>
            </a:r>
            <a:r>
              <a:rPr lang="pl-PL" sz="2000" b="1" noProof="0" dirty="0" err="1"/>
              <a:t>Python</a:t>
            </a:r>
            <a:r>
              <a:rPr lang="pl-PL" sz="2000" b="1" noProof="0" dirty="0"/>
              <a:t>: </a:t>
            </a:r>
            <a:r>
              <a:rPr lang="pl-PL" sz="2000" noProof="0" dirty="0" err="1"/>
              <a:t>threading</a:t>
            </a:r>
            <a:r>
              <a:rPr lang="pl-PL" sz="2000" noProof="0" dirty="0"/>
              <a:t> (z GIL), </a:t>
            </a:r>
            <a:r>
              <a:rPr lang="pl-PL" sz="2000" noProof="0" dirty="0" err="1"/>
              <a:t>concurrent.futures.ThreadPoolExecutor</a:t>
            </a:r>
            <a:r>
              <a:rPr lang="pl-PL" sz="2000" noProof="0" dirty="0"/>
              <a:t>  (pule wątków)</a:t>
            </a:r>
          </a:p>
          <a:p>
            <a:pPr marL="0" indent="0">
              <a:buNone/>
            </a:pPr>
            <a:endParaRPr lang="pl-PL" sz="2000" noProof="0" dirty="0"/>
          </a:p>
          <a:p>
            <a:pPr marL="0" indent="0">
              <a:buNone/>
            </a:pPr>
            <a:r>
              <a:rPr lang="pl-PL" sz="2000" b="1" noProof="0" dirty="0"/>
              <a:t>☕Java: </a:t>
            </a:r>
            <a:r>
              <a:rPr lang="pl-PL" sz="2000" noProof="0" dirty="0" err="1"/>
              <a:t>Thread</a:t>
            </a:r>
            <a:r>
              <a:rPr lang="pl-PL" sz="2000" noProof="0" dirty="0"/>
              <a:t>, </a:t>
            </a:r>
            <a:r>
              <a:rPr lang="pl-PL" sz="2000" noProof="0" dirty="0" err="1"/>
              <a:t>Runnable</a:t>
            </a:r>
            <a:endParaRPr lang="pl-PL" sz="2000" noProof="0" dirty="0"/>
          </a:p>
          <a:p>
            <a:endParaRPr lang="pl-PL" sz="2000" noProof="0" dirty="0"/>
          </a:p>
          <a:p>
            <a:pPr marL="0" indent="0">
              <a:buNone/>
            </a:pPr>
            <a:r>
              <a:rPr lang="pl-PL" sz="2000" b="1" noProof="0" dirty="0"/>
              <a:t>➕C++: </a:t>
            </a:r>
            <a:r>
              <a:rPr lang="pl-PL" sz="2000" noProof="0" dirty="0" err="1"/>
              <a:t>std</a:t>
            </a:r>
            <a:r>
              <a:rPr lang="pl-PL" sz="2000" noProof="0" dirty="0"/>
              <a:t>::</a:t>
            </a:r>
            <a:r>
              <a:rPr lang="pl-PL" sz="2000" noProof="0" dirty="0" err="1"/>
              <a:t>thread</a:t>
            </a:r>
            <a:endParaRPr lang="pl-PL" sz="2000" noProof="0" dirty="0"/>
          </a:p>
          <a:p>
            <a:endParaRPr lang="pl-PL" sz="2000" noProof="0" dirty="0"/>
          </a:p>
          <a:p>
            <a:pPr marL="0" indent="0">
              <a:buNone/>
            </a:pPr>
            <a:r>
              <a:rPr lang="pl-PL" sz="2000" b="1" noProof="0" dirty="0"/>
              <a:t> #️ C#</a:t>
            </a:r>
            <a:r>
              <a:rPr lang="pl-PL" sz="2000" noProof="0" dirty="0"/>
              <a:t>: </a:t>
            </a:r>
            <a:r>
              <a:rPr lang="pl-PL" sz="2000" noProof="0" dirty="0" err="1"/>
              <a:t>System.Threading</a:t>
            </a:r>
            <a:r>
              <a:rPr lang="pl-PL" sz="2000" noProof="0" dirty="0"/>
              <a:t> (</a:t>
            </a:r>
            <a:r>
              <a:rPr lang="pl-PL" sz="2000" noProof="0" dirty="0" err="1"/>
              <a:t>Thread</a:t>
            </a:r>
            <a:r>
              <a:rPr lang="pl-PL" sz="2000" noProof="0" dirty="0"/>
              <a:t>, </a:t>
            </a:r>
            <a:r>
              <a:rPr lang="pl-PL" sz="2000" noProof="0" dirty="0" err="1"/>
              <a:t>ThreadPool</a:t>
            </a:r>
            <a:r>
              <a:rPr lang="pl-PL" sz="2000" noProof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811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DF59BB1E1F6024BA0E7D45DB1EC5835" ma:contentTypeVersion="9" ma:contentTypeDescription="Utwórz nowy dokument." ma:contentTypeScope="" ma:versionID="603ecf3b2484509f0dab10692a727b7e">
  <xsd:schema xmlns:xsd="http://www.w3.org/2001/XMLSchema" xmlns:xs="http://www.w3.org/2001/XMLSchema" xmlns:p="http://schemas.microsoft.com/office/2006/metadata/properties" xmlns:ns3="9b92a06f-f216-4325-918e-4284d4f5ad16" xmlns:ns4="e1831fc3-d4ed-4772-abb8-d4a371720334" targetNamespace="http://schemas.microsoft.com/office/2006/metadata/properties" ma:root="true" ma:fieldsID="b09e22ae6cae443f49dcc72946c867d4" ns3:_="" ns4:_="">
    <xsd:import namespace="9b92a06f-f216-4325-918e-4284d4f5ad16"/>
    <xsd:import namespace="e1831fc3-d4ed-4772-abb8-d4a371720334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92a06f-f216-4325-918e-4284d4f5ad16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831fc3-d4ed-4772-abb8-d4a37172033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b92a06f-f216-4325-918e-4284d4f5ad16" xsi:nil="true"/>
  </documentManagement>
</p:properties>
</file>

<file path=customXml/itemProps1.xml><?xml version="1.0" encoding="utf-8"?>
<ds:datastoreItem xmlns:ds="http://schemas.openxmlformats.org/officeDocument/2006/customXml" ds:itemID="{1E9D191B-A341-4D6A-A260-1FD58812CC9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20B329-04FC-44B4-BC77-D701CE2485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92a06f-f216-4325-918e-4284d4f5ad16"/>
    <ds:schemaRef ds:uri="e1831fc3-d4ed-4772-abb8-d4a3717203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28A7BC-E20E-40BC-8E0C-ED18761CE053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e1831fc3-d4ed-4772-abb8-d4a371720334"/>
    <ds:schemaRef ds:uri="9b92a06f-f216-4325-918e-4284d4f5ad1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1368</Words>
  <Application>Microsoft Office PowerPoint</Application>
  <PresentationFormat>Widescreen</PresentationFormat>
  <Paragraphs>178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Aptos</vt:lpstr>
      <vt:lpstr>Aptos Display</vt:lpstr>
      <vt:lpstr>Arial</vt:lpstr>
      <vt:lpstr>DeepSeek-CJK-patch</vt:lpstr>
      <vt:lpstr>Linux Libertine</vt:lpstr>
      <vt:lpstr>Wingdings</vt:lpstr>
      <vt:lpstr>Office Theme</vt:lpstr>
      <vt:lpstr>Efektywne przetwarzanie danych z wykorzystaniem wielowątkowości oraz współbieżności.</vt:lpstr>
      <vt:lpstr>📋Plan dzisiejszej prezentacji:</vt:lpstr>
      <vt:lpstr>Po co nam wielowątkowość oraz współbieżność?</vt:lpstr>
      <vt:lpstr>📊Przetwarzanie danych.</vt:lpstr>
      <vt:lpstr>🔄 Etapy przetwarzania danych</vt:lpstr>
      <vt:lpstr>⚙️ Wielowątkowość (multithreading)</vt:lpstr>
      <vt:lpstr>⚙️ Wielowątkowość (multithreading)</vt:lpstr>
      <vt:lpstr>⚙️ Wielowątkowość (multithreading)</vt:lpstr>
      <vt:lpstr>⚙️ Wielowątkowość (multithreading)</vt:lpstr>
      <vt:lpstr>🤔 Alternatywy?</vt:lpstr>
      <vt:lpstr>🔀  Współbieżność (concurrency)</vt:lpstr>
      <vt:lpstr>🔀  Współbieżność (concurrency)</vt:lpstr>
      <vt:lpstr>🔀  Współbieżność (concurrency)</vt:lpstr>
      <vt:lpstr>🔀  Współbieżność (concurrency)</vt:lpstr>
      <vt:lpstr>💻Hyper-Threading Technology (HTT)</vt:lpstr>
      <vt:lpstr>🔧 Kluczowe zagadnienia powiązane z wielowątkowością i współbieżnością</vt:lpstr>
      <vt:lpstr>👨‍💻 Implementacja Python</vt:lpstr>
      <vt:lpstr>👨‍💻 Implementacja Java</vt:lpstr>
      <vt:lpstr>👨‍💻 Implementacja C++</vt:lpstr>
      <vt:lpstr>📝 Podsumowanie</vt:lpstr>
      <vt:lpstr>🔗Bibliografia</vt:lpstr>
      <vt:lpstr>Koniec tego gadania — przyszła pora na…  🤔 Quiz oraz📝 Zadania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Patryk Pajerski</dc:creator>
  <cp:lastModifiedBy>Patryk Pajerski</cp:lastModifiedBy>
  <cp:revision>2</cp:revision>
  <dcterms:created xsi:type="dcterms:W3CDTF">2025-04-13T11:07:40Z</dcterms:created>
  <dcterms:modified xsi:type="dcterms:W3CDTF">2025-04-16T17:41:54Z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0x0101003DF59BB1E1F6024BA0E7D45DB1EC5835</vt:lpwstr>
  </property>
</Properties>
</file>