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80" r:id="rId11"/>
    <p:sldId id="263" r:id="rId12"/>
    <p:sldId id="264" r:id="rId13"/>
    <p:sldId id="269" r:id="rId14"/>
    <p:sldId id="270" r:id="rId15"/>
    <p:sldId id="265" r:id="rId16"/>
    <p:sldId id="266" r:id="rId17"/>
    <p:sldId id="267" r:id="rId18"/>
    <p:sldId id="268" r:id="rId19"/>
    <p:sldId id="271" r:id="rId20"/>
    <p:sldId id="281" r:id="rId21"/>
    <p:sldId id="282" r:id="rId22"/>
    <p:sldId id="272" r:id="rId23"/>
    <p:sldId id="273" r:id="rId24"/>
    <p:sldId id="274" r:id="rId25"/>
    <p:sldId id="275" r:id="rId26"/>
    <p:sldId id="276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4E7D4-ACB8-4299-930A-E3DA76D1277D}">
          <p14:sldIdLst>
            <p14:sldId id="256"/>
            <p14:sldId id="257"/>
            <p14:sldId id="258"/>
            <p14:sldId id="259"/>
            <p14:sldId id="260"/>
            <p14:sldId id="262"/>
            <p14:sldId id="280"/>
            <p14:sldId id="263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81"/>
            <p14:sldId id="282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254FE-155A-CCD5-1799-FFF69E391EA7}" v="201" dt="2025-04-27T08:20:5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56" autoAdjust="0"/>
    <p:restoredTop sz="94660"/>
  </p:normalViewPr>
  <p:slideViewPr>
    <p:cSldViewPr snapToGrid="0">
      <p:cViewPr>
        <p:scale>
          <a:sx n="100" d="100"/>
          <a:sy n="100" d="100"/>
        </p:scale>
        <p:origin x="19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9528-FC7A-468D-B6A5-F70EC3C6FD9C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F7E8-4B02-4D16-AD3A-03C37235B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8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E314-C3BC-85A1-A6E1-C9BCC3502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ACE71-0BF9-5278-A518-36C41D6F8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FD010-40F3-37E4-6C8C-C887792EE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D25D-E17A-DB42-C50D-1DC186C00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7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F49-3E03-8D9F-5CA3-907C49D6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B09E-FA0E-11B4-763B-C9C984EA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FCE-146F-3714-76E4-B63A8B8F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3CE7-E1F2-2891-6E61-1BD0DEE3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1DB1-DCF1-32E3-6752-4FA34DC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5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5896-CBB5-036D-36DA-5D3BCE58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97F6-A1C0-CEEF-9376-417EF61F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7B-467E-A773-29F2-5505BF79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9EBE-849E-CE71-C20E-99B02625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FAED-CA60-4762-2D72-1EE0CE5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D185D-AC78-C8A9-ABFA-8659DB45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5B5C-CCC6-083E-762E-C55D537E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060-B42D-2457-26B4-5DE6E62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B907-DE15-43D9-2F54-5619927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288A-9177-C6EF-0CA7-40EEA54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353-3AB6-8DF0-25F1-E9CB3C20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08AC-962C-ADBF-7F40-19B611AD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3FC-928A-0D5D-3F53-611EA92F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34B3-EBF8-90F4-5A59-26828AE5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8B25-6734-D6F2-E797-5B69E8F4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CE0B-8CA9-F509-5F49-45A0782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DB80-1EF2-1D7E-269F-82D60AD6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7311-157D-4A9B-5831-B97CB9CF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C028-089F-DB5C-721A-A887DAC8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38A0-944A-220E-878E-E17DAE6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4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77F-525B-6756-D5B0-3EF9CA2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C0D-EB77-A8D2-DD8A-D97D472B4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634-DA48-BE0B-809D-7C604422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4101F-2204-6C82-A9BD-B1DD65C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20BD-9DFB-4049-9AC4-E21C8161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F658-7700-B85F-5623-28053F1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B72-F72F-6573-FBD8-1B41E54B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147D-4DCA-889B-9A3D-0D18BF3D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37A2-E7D6-0FF5-1530-82C9A6A2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D3B76-1CE4-A663-0F0F-F3D78B5B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BA92-E0CF-2B88-774A-C23474A01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E505C-08B6-75D1-A8A5-CBB6B414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7DEBE-1B6B-5D28-6D3B-E06370B9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15019-C6A1-01AC-C6E2-9FACA995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4210-836A-A327-02D4-8B34157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C34A-9E40-6BCD-58E0-ED574DE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B4046-EBE1-0478-CDDF-668595F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C6AC3-ADDC-33CC-A9D5-1F43F8CD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75F3-C63A-3087-CCB7-F6F928B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296E-BFC5-4ACE-9CCC-25B2B43F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A280-F283-3763-5AE3-BF3A91F8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AB2-8E04-1C06-ACF1-607F913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498-6A65-9046-A874-A3BA8940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B875-E982-59AA-8C96-E01DAC07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ECF96-DABE-9BBC-CE25-3FA077FA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F80F-99FE-C0ED-9E56-B68BE3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4379-98A6-C2B7-499F-B0B84E7F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380-3716-8477-D436-A149A5A0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6176-A9D5-DDE1-2A52-32ABF64CC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C1FD-ED0F-60D9-0EEE-F6FC26F3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57F1-2D58-0579-EEBD-041A5545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EBAE-1E85-4E7A-F6DA-90FCAFE7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09EA-D3A7-C510-A3FA-ABFE517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2A07-FD5B-4AAD-CC0E-C801040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EA82-EABB-A972-2A2D-5BB9FC6F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142C-4072-4983-32A2-F062301E7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9D8B-90F8-03FE-65C4-8569A7A66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F162-61B9-9BEE-9A31-A8CBE00AE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uXjVIDaVVpU=/?share_link_id=4784701272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7" Type="http://schemas.openxmlformats.org/officeDocument/2006/relationships/hyperlink" Target="https://pl.wikipedia.org/wiki/Hyper-thread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Wielow%C4%85tkowo%C5%9B%C4%87" TargetMode="External"/><Relationship Id="rId5" Type="http://schemas.openxmlformats.org/officeDocument/2006/relationships/hyperlink" Target="https://pl.wikipedia.org/wiki/Przetwarzanie_wsp%C3%B3%C5%82bie%C5%BCne" TargetMode="External"/><Relationship Id="rId4" Type="http://schemas.openxmlformats.org/officeDocument/2006/relationships/hyperlink" Target="https://www.deepseek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DF17-C2F8-5D02-87CB-DAA8A599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noProof="0" dirty="0">
                <a:solidFill>
                  <a:srgbClr val="FFFFFF"/>
                </a:solidFill>
              </a:rPr>
              <a:t>Efektywne przetwarzanie danych z wykorzystaniem wielowątkowości oraz współbieżności.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39666-AA5D-E693-62EA-DEADF7C5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b="1" noProof="0" dirty="0"/>
              <a:t>Wykonane przez: Patryk Pajerski, Szymon Leśniak</a:t>
            </a:r>
          </a:p>
        </p:txBody>
      </p:sp>
    </p:spTree>
    <p:extLst>
      <p:ext uri="{BB962C8B-B14F-4D97-AF65-F5344CB8AC3E}">
        <p14:creationId xmlns:p14="http://schemas.microsoft.com/office/powerpoint/2010/main" val="8212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317EF-DB20-F052-2774-06E4E5B6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5565-3460-0152-3C5F-5E5465FE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wielowątkowość: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 </a:t>
            </a:r>
            <a:r>
              <a:rPr lang="pl-PL" sz="2000" noProof="0" dirty="0" err="1"/>
              <a:t>concurrent.futures.ThreadPoolExecutor</a:t>
            </a:r>
            <a:r>
              <a:rPr lang="pl-PL" sz="2000" noProof="0" dirty="0"/>
              <a:t>  (pule wątków)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Runnable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thread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 #️ C#</a:t>
            </a:r>
            <a:r>
              <a:rPr lang="pl-PL" sz="2000" noProof="0" dirty="0"/>
              <a:t>: </a:t>
            </a:r>
            <a:r>
              <a:rPr lang="pl-PL" sz="2000" noProof="0" dirty="0" err="1"/>
              <a:t>System.Threading</a:t>
            </a:r>
            <a:r>
              <a:rPr lang="pl-PL" sz="2000" noProof="0" dirty="0"/>
              <a:t> (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ThreadPool</a:t>
            </a:r>
            <a:r>
              <a:rPr lang="pl-PL" sz="20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1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191A-8129-E8B5-43F6-B5D3D7F4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🤔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Alternatywy?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6AD7-4F8F-D6D0-97D1-48978BDE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🖥️</a:t>
            </a:r>
            <a:r>
              <a:rPr lang="pl-PL" sz="1700" b="1" noProof="0" dirty="0" err="1"/>
              <a:t>Wieloprocesorowość</a:t>
            </a:r>
            <a:r>
              <a:rPr lang="pl-PL" sz="1700" b="1" noProof="0" dirty="0"/>
              <a:t> (</a:t>
            </a:r>
            <a:r>
              <a:rPr lang="pl-PL" sz="1700" b="1" noProof="0" dirty="0" err="1"/>
              <a:t>Multiprocessing</a:t>
            </a:r>
            <a:r>
              <a:rPr lang="pl-PL" sz="1700" b="1" noProof="0" dirty="0"/>
              <a:t>) - </a:t>
            </a:r>
            <a:r>
              <a:rPr lang="pl-PL" sz="1700" noProof="0" dirty="0"/>
              <a:t>Wykorzystanie wielu procesów (zamiast wątków) – każdy proces ma własną pamięć. </a:t>
            </a:r>
          </a:p>
          <a:p>
            <a:pPr lvl="1"/>
            <a:r>
              <a:rPr lang="pl-PL" sz="1700" b="1" noProof="0" dirty="0"/>
              <a:t>Obliczenia CPU-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⚡Asynchroniczność (Event </a:t>
            </a:r>
            <a:r>
              <a:rPr lang="pl-PL" sz="1700" b="1" noProof="0" dirty="0" err="1"/>
              <a:t>Loop</a:t>
            </a:r>
            <a:r>
              <a:rPr lang="pl-PL" sz="1700" b="1" noProof="0" dirty="0"/>
              <a:t>) - </a:t>
            </a:r>
            <a:r>
              <a:rPr lang="pl-PL" sz="1700" noProof="0" dirty="0"/>
              <a:t>Jednowątkowa pętla zdarzeń (np. </a:t>
            </a:r>
            <a:r>
              <a:rPr lang="pl-PL" sz="1700" noProof="0" dirty="0" err="1"/>
              <a:t>asyncio</a:t>
            </a:r>
            <a:r>
              <a:rPr lang="pl-PL" sz="1700" noProof="0" dirty="0"/>
              <a:t> w </a:t>
            </a:r>
            <a:r>
              <a:rPr lang="pl-PL" sz="1700" noProof="0" dirty="0" err="1"/>
              <a:t>Pythonie</a:t>
            </a:r>
            <a:r>
              <a:rPr lang="pl-PL" sz="1700" noProof="0" dirty="0"/>
              <a:t>, 	Node.js). </a:t>
            </a:r>
          </a:p>
          <a:p>
            <a:pPr lvl="1"/>
            <a:r>
              <a:rPr lang="pl-PL" sz="1700" b="1" noProof="0" dirty="0"/>
              <a:t>Aplikacje I/O-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☁️Chmura i </a:t>
            </a:r>
            <a:r>
              <a:rPr lang="pl-PL" sz="1700" b="1" noProof="0" dirty="0" err="1"/>
              <a:t>mikrousługi</a:t>
            </a:r>
            <a:r>
              <a:rPr lang="pl-PL" sz="1700" b="1" noProof="0" dirty="0"/>
              <a:t> - </a:t>
            </a:r>
            <a:r>
              <a:rPr lang="pl-PL" sz="1700" noProof="0" dirty="0"/>
              <a:t>Rozproszenie zadań na wiele niezależnych serwerów/usług.  </a:t>
            </a:r>
          </a:p>
          <a:p>
            <a:pPr lvl="1"/>
            <a:r>
              <a:rPr lang="pl-PL" sz="1700" b="1" noProof="0" dirty="0"/>
              <a:t>Big Data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🎮GPU Computing (np. CUDA) - </a:t>
            </a:r>
            <a:r>
              <a:rPr lang="pl-PL" sz="1700" noProof="0" dirty="0"/>
              <a:t>Przetwarzanie równoległe na tysiącach rdzeni GPU. </a:t>
            </a:r>
          </a:p>
          <a:p>
            <a:pPr lvl="1"/>
            <a:r>
              <a:rPr lang="pl-PL" sz="1700" b="1" noProof="0" dirty="0"/>
              <a:t>Sztuczna inteligencja</a:t>
            </a:r>
          </a:p>
        </p:txBody>
      </p:sp>
    </p:spTree>
    <p:extLst>
      <p:ext uri="{BB962C8B-B14F-4D97-AF65-F5344CB8AC3E}">
        <p14:creationId xmlns:p14="http://schemas.microsoft.com/office/powerpoint/2010/main" val="10459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074C-7BB2-BBEE-57F9-C71823D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A705-6F7F-EE0D-D0B4-8C5BFE60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📘 Co to jest?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Współbieżność</a:t>
            </a:r>
            <a:r>
              <a:rPr lang="pl-PL" sz="2000" noProof="0" dirty="0"/>
              <a:t> to ogólny termin oznaczający możliwość obsługi wielu zadań „jednocześnie” pozornie w tym samym czasie, nawet jeśli fizycznie są wykonywane jedno po drugim (np. poprzez przełączanie między zadaniami, </a:t>
            </a:r>
            <a:r>
              <a:rPr lang="pl-PL" sz="2000" b="1" noProof="0" dirty="0"/>
              <a:t>przeplatanie</a:t>
            </a:r>
            <a:r>
              <a:rPr lang="pl-PL" sz="2000" noProof="0" dirty="0"/>
              <a:t>). Obejmuje zarówno wielowątkowość, wielordzeniowość jak i inne formy (np. asynchroniczność, procesy). Można by powiedzieć, że jest to „iluzja multitaskingu”.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Uwaga</a:t>
            </a:r>
            <a:r>
              <a:rPr lang="pl-PL" sz="2000" noProof="0" dirty="0"/>
              <a:t>: współbieżność ≠ równoległość (równoległość = rzeczywiste jednoczesne wykonywanie, np. na wielu rdzeniach).</a:t>
            </a:r>
          </a:p>
        </p:txBody>
      </p:sp>
    </p:spTree>
    <p:extLst>
      <p:ext uri="{BB962C8B-B14F-4D97-AF65-F5344CB8AC3E}">
        <p14:creationId xmlns:p14="http://schemas.microsoft.com/office/powerpoint/2010/main" val="11023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DFC1-2BF6-60DB-1C6A-4C842FBE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5F6-B5F8-BA84-A30E-E33B6F7A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1800" b="1" noProof="0" dirty="0"/>
              <a:t>🔧Kluczowe cechy: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Pozorna równoległość - </a:t>
            </a:r>
            <a:r>
              <a:rPr lang="pl-PL" sz="1800" noProof="0" dirty="0"/>
              <a:t>Współbieżność może działać nawet na jednym rdzeniu CPU (w przeciwieństwie do prawdziwej równoległości).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Niezależne zadania</a:t>
            </a:r>
            <a:r>
              <a:rPr lang="pl-PL" sz="1800" noProof="0" dirty="0"/>
              <a:t> </a:t>
            </a:r>
            <a:r>
              <a:rPr lang="pl-PL" sz="1800" b="1" noProof="0" dirty="0"/>
              <a:t>-</a:t>
            </a:r>
            <a:r>
              <a:rPr lang="pl-PL" sz="1800" noProof="0" dirty="0"/>
              <a:t> Wątki/procesy współbieżne nie muszą się komunikować (w przeciwieństwie do przetwarzania równoległego, gdzie synchronizacja jest kluczowa).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Elastyczność - </a:t>
            </a:r>
            <a:r>
              <a:rPr lang="pl-PL" sz="1800" noProof="0" dirty="0"/>
              <a:t>Współbieżność jest wszędzie tam, gdzie występuje:</a:t>
            </a:r>
          </a:p>
          <a:p>
            <a:pPr marL="0" indent="0">
              <a:buNone/>
            </a:pPr>
            <a:endParaRPr lang="pl-PL" sz="1800" b="1" noProof="0" dirty="0"/>
          </a:p>
          <a:p>
            <a:r>
              <a:rPr lang="pl-PL" sz="1800" noProof="0" dirty="0"/>
              <a:t>Oczekiwanie na I/O (np. dysk, sieć),</a:t>
            </a:r>
          </a:p>
          <a:p>
            <a:pPr marL="0" indent="0">
              <a:buNone/>
            </a:pPr>
            <a:endParaRPr lang="pl-PL" sz="1800" noProof="0" dirty="0"/>
          </a:p>
          <a:p>
            <a:r>
              <a:rPr lang="pl-PL" sz="1800" noProof="0" dirty="0"/>
              <a:t>Interakcja z użytkownikiem (np. GUI nie blokuje się podczas pobierania danych).</a:t>
            </a:r>
          </a:p>
        </p:txBody>
      </p:sp>
    </p:spTree>
    <p:extLst>
      <p:ext uri="{BB962C8B-B14F-4D97-AF65-F5344CB8AC3E}">
        <p14:creationId xmlns:p14="http://schemas.microsoft.com/office/powerpoint/2010/main" val="337725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4152-E364-D73D-883D-01FEFC99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EABF-9205-530C-7C0B-ECC7E369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 </a:t>
            </a:r>
            <a:r>
              <a:rPr lang="pl-PL" sz="2000" b="1" noProof="0" dirty="0"/>
              <a:t>Przykłady zastosowań: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i="0" noProof="0" dirty="0">
                <a:effectLst/>
                <a:latin typeface="DeepSeek-CJK-patch"/>
              </a:rPr>
              <a:t>🌐 </a:t>
            </a:r>
            <a:r>
              <a:rPr lang="pl-PL" sz="2000" b="1" noProof="0" dirty="0"/>
              <a:t>Serwery internetowe (np. Node.js) – </a:t>
            </a:r>
            <a:r>
              <a:rPr lang="pl-PL" sz="2000" noProof="0" dirty="0"/>
              <a:t>obsługa tysięcy połączeń na jednym wątku dzięki współbieżności I/O.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📱Aplikacje mobilne – </a:t>
            </a:r>
            <a:r>
              <a:rPr lang="pl-PL" sz="2000" noProof="0" dirty="0"/>
              <a:t>płynne przewijanie listy podczas ładowania danych w tle.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🖥️Systemy operacyjne – </a:t>
            </a:r>
            <a:r>
              <a:rPr lang="pl-PL" sz="2000" noProof="0" dirty="0"/>
              <a:t>multitasking (np. jednoczesne odtwarzanie muzyki i pisanie dokumentu).</a:t>
            </a:r>
          </a:p>
        </p:txBody>
      </p:sp>
    </p:spTree>
    <p:extLst>
      <p:ext uri="{BB962C8B-B14F-4D97-AF65-F5344CB8AC3E}">
        <p14:creationId xmlns:p14="http://schemas.microsoft.com/office/powerpoint/2010/main" val="173182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1EB4-5973-8757-F927-00226D86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6648-86CC-241B-B398-82C17FEC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współbieżność: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asyncio</a:t>
            </a:r>
            <a:r>
              <a:rPr lang="pl-PL" sz="2000" noProof="0" dirty="0"/>
              <a:t>,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🟡JavaScript: </a:t>
            </a:r>
            <a:r>
              <a:rPr lang="pl-PL" sz="2000" noProof="0" dirty="0"/>
              <a:t>Promise, </a:t>
            </a:r>
            <a:r>
              <a:rPr lang="pl-PL" sz="2000" noProof="0" dirty="0" err="1"/>
              <a:t>Async</a:t>
            </a:r>
            <a:r>
              <a:rPr lang="pl-PL" sz="2000" noProof="0" dirty="0"/>
              <a:t>/</a:t>
            </a:r>
            <a:r>
              <a:rPr lang="pl-PL" sz="2000" noProof="0" dirty="0" err="1"/>
              <a:t>Await</a:t>
            </a:r>
            <a:r>
              <a:rPr lang="pl-PL" sz="2000" noProof="0" dirty="0"/>
              <a:t>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CompletableFuture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async</a:t>
            </a:r>
            <a:r>
              <a:rPr lang="pl-PL" sz="2000" noProof="0" dirty="0"/>
              <a:t>,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future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67696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FA21-8A39-A11F-5F60-B9A5E317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66" y="-4418"/>
            <a:ext cx="6852878" cy="1667569"/>
          </a:xfrm>
        </p:spPr>
        <p:txBody>
          <a:bodyPr anchor="b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828C-A06A-E102-A890-73320D4D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2069040"/>
            <a:ext cx="7485299" cy="4331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b="1" noProof="0" err="1"/>
              <a:t>Hyper-Threading</a:t>
            </a:r>
            <a:r>
              <a:rPr lang="pl-PL" sz="2000" b="1" noProof="0" dirty="0"/>
              <a:t> Technology (HTT)</a:t>
            </a:r>
            <a:r>
              <a:rPr lang="pl-PL" sz="2000" noProof="0" dirty="0"/>
              <a:t> to technologia opracowana przez firmę </a:t>
            </a:r>
            <a:r>
              <a:rPr lang="pl-PL" sz="2000" b="1" noProof="0" dirty="0"/>
              <a:t>Intel</a:t>
            </a:r>
            <a:r>
              <a:rPr lang="pl-PL" sz="2000" noProof="0" dirty="0"/>
              <a:t>, po raz pierwszy zaimplementowana w </a:t>
            </a:r>
            <a:r>
              <a:rPr lang="pl-PL" sz="2000" b="1" noProof="0" dirty="0"/>
              <a:t>marcu 2002 roku</a:t>
            </a:r>
            <a:r>
              <a:rPr lang="pl-PL" sz="2000" noProof="0" dirty="0"/>
              <a:t> w procesorach </a:t>
            </a:r>
            <a:r>
              <a:rPr lang="pl-PL" sz="2000" b="1" noProof="0" dirty="0"/>
              <a:t>Xeon Foster MP</a:t>
            </a:r>
            <a:r>
              <a:rPr lang="pl-PL" sz="2000" noProof="0" dirty="0"/>
              <a:t>.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noProof="0" dirty="0"/>
              <a:t>Pozwala ona jednemu </a:t>
            </a:r>
            <a:r>
              <a:rPr lang="pl-PL" sz="2000" b="1" noProof="0" dirty="0"/>
              <a:t>fizycznemu rdzeniowi procesora</a:t>
            </a:r>
            <a:r>
              <a:rPr lang="pl-PL" sz="2000" noProof="0" dirty="0"/>
              <a:t> obsługiwać </a:t>
            </a:r>
            <a:r>
              <a:rPr lang="pl-PL" sz="2000" b="1" noProof="0" dirty="0"/>
              <a:t>dwa (lub więcej) wątki jednocześnie</a:t>
            </a:r>
            <a:r>
              <a:rPr lang="pl-PL" sz="2000" noProof="0" dirty="0"/>
              <a:t>. Mówiąc prościej — jest to sprzętowa implementacja </a:t>
            </a:r>
            <a:r>
              <a:rPr lang="pl-PL" sz="2000" b="1" noProof="0" dirty="0"/>
              <a:t>wielowątkowości współbieżnej</a:t>
            </a:r>
            <a:r>
              <a:rPr lang="pl-PL" sz="2000" noProof="0" dirty="0"/>
              <a:t>.</a:t>
            </a:r>
          </a:p>
          <a:p>
            <a:pPr marL="0" indent="0">
              <a:buNone/>
            </a:pPr>
            <a:endParaRPr lang="pl-PL" sz="6400" noProof="0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7FF0-7DD8-F544-2785-8D128B123FE1}"/>
              </a:ext>
            </a:extLst>
          </p:cNvPr>
          <p:cNvSpPr txBox="1"/>
          <p:nvPr/>
        </p:nvSpPr>
        <p:spPr>
          <a:xfrm>
            <a:off x="492255" y="4039351"/>
            <a:ext cx="35035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A 3 GHz model of the Intel Pentium 4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processor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that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incorporates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Hyper-Threading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Technology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AE9BA-BB48-68A6-FC81-2258ACFA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7" y="1056656"/>
            <a:ext cx="2958123" cy="29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35F6A-3124-20DD-E8CA-6D1D0C4C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F942F836-BE52-61D3-540D-FD1A468A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6850-AF64-B544-B119-2561F8BC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66" y="-4418"/>
            <a:ext cx="6852878" cy="1667569"/>
          </a:xfrm>
        </p:spPr>
        <p:txBody>
          <a:bodyPr anchor="b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pic>
        <p:nvPicPr>
          <p:cNvPr id="6146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96B72886-DA4B-5ADA-6229-32429A30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20" y="766296"/>
            <a:ext cx="3158592" cy="39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5D45-3A58-5950-B1FA-8253E101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2069040"/>
            <a:ext cx="7485299" cy="4331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Głównym celem </a:t>
            </a:r>
            <a:r>
              <a:rPr lang="pl-PL" sz="2000" err="1"/>
              <a:t>Hyper-Threadingu</a:t>
            </a:r>
            <a:r>
              <a:rPr lang="pl-PL" sz="2000" dirty="0"/>
              <a:t> jest </a:t>
            </a:r>
            <a:r>
              <a:rPr lang="pl-PL" sz="2000" b="1" dirty="0"/>
              <a:t>zwiększenie wydajności</a:t>
            </a:r>
            <a:r>
              <a:rPr lang="pl-PL" sz="2000" dirty="0"/>
              <a:t> procesora podczas </a:t>
            </a:r>
            <a:r>
              <a:rPr lang="pl-PL" sz="2000" b="1" dirty="0"/>
              <a:t>równoległego przetwarzania danych</a:t>
            </a:r>
            <a:r>
              <a:rPr lang="pl-PL" sz="2000" dirty="0"/>
              <a:t> – czyli w trakcie jednoczesnego wykonywania wielu zadań (ang. </a:t>
            </a:r>
            <a:r>
              <a:rPr lang="pl-PL" sz="2000" i="1" dirty="0"/>
              <a:t>multitasking</a:t>
            </a:r>
            <a:r>
              <a:rPr lang="pl-PL" sz="2000" dirty="0"/>
              <a:t>).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Dla każdego fizycznego rdzenia system operacyjny widzi </a:t>
            </a:r>
            <a:r>
              <a:rPr lang="pl-PL" sz="2000" b="1" dirty="0"/>
              <a:t>dwa wirtualne procesory</a:t>
            </a:r>
            <a:r>
              <a:rPr lang="pl-PL" sz="2000" dirty="0"/>
              <a:t> (ang. </a:t>
            </a:r>
            <a:r>
              <a:rPr lang="pl-PL" sz="2000" i="1" err="1"/>
              <a:t>virtual</a:t>
            </a:r>
            <a:r>
              <a:rPr lang="pl-PL" sz="2000" i="1" dirty="0"/>
              <a:t> </a:t>
            </a:r>
            <a:r>
              <a:rPr lang="pl-PL" sz="2000" i="1" err="1"/>
              <a:t>processors</a:t>
            </a:r>
            <a:r>
              <a:rPr lang="pl-PL" sz="2000" dirty="0"/>
              <a:t>) i rozdziela między nie obciążenia obliczeniowe — </a:t>
            </a:r>
            <a:r>
              <a:rPr lang="pl-PL" sz="2000" b="1" dirty="0"/>
              <a:t>o ile jest to możliwe</a:t>
            </a:r>
            <a:r>
              <a:rPr lang="pl-PL" sz="2000" dirty="0"/>
              <a:t> i korzystne.</a:t>
            </a:r>
            <a:endParaRPr lang="pl-PL" sz="2000"/>
          </a:p>
          <a:p>
            <a:pPr marL="0" indent="0">
              <a:buNone/>
            </a:pPr>
            <a:endParaRPr lang="pl-PL" sz="6400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33CAB2B9-546C-1D2B-8C04-D2122938A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ACC5AA94-5EA8-703F-0594-2A2C34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2D2ED-850C-DA9E-3E35-8EBFF031E0EE}"/>
              </a:ext>
            </a:extLst>
          </p:cNvPr>
          <p:cNvSpPr txBox="1"/>
          <p:nvPr/>
        </p:nvSpPr>
        <p:spPr>
          <a:xfrm>
            <a:off x="492255" y="4736957"/>
            <a:ext cx="3503594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900" b="1" i="0" noProof="0" dirty="0">
                <a:solidFill>
                  <a:srgbClr val="202122"/>
                </a:solidFill>
                <a:effectLst/>
                <a:latin typeface="Arial"/>
                <a:cs typeface="Arial"/>
              </a:rPr>
              <a:t>Schemat funkcjonowania Intel </a:t>
            </a:r>
            <a:r>
              <a:rPr lang="pl-PL" sz="900" b="1" dirty="0">
                <a:solidFill>
                  <a:srgbClr val="202122"/>
                </a:solidFill>
                <a:latin typeface="Arial"/>
                <a:cs typeface="Arial"/>
              </a:rPr>
              <a:t> HTT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41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36683-EA26-741C-F2D5-70079F4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B8B0B419-B514-A23C-4674-CC0475599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AAFBD-B474-A309-D608-BE9E3AEB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52" y="63967"/>
            <a:ext cx="9558954" cy="16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4DC9-038A-BBEF-F281-FDC4D5B1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54" y="1717346"/>
            <a:ext cx="10562606" cy="4292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000" b="1" noProof="0" dirty="0"/>
              <a:t>Technologia ta wymaga:</a:t>
            </a:r>
          </a:p>
          <a:p>
            <a:pPr marL="0" indent="0">
              <a:buNone/>
            </a:pPr>
            <a:endParaRPr lang="pl-PL" sz="2000" dirty="0"/>
          </a:p>
          <a:p>
            <a:pPr lvl="1"/>
            <a:r>
              <a:rPr lang="pl-PL" sz="2000" noProof="0" dirty="0"/>
              <a:t>wsparcia ze strony systemu operacyjnego,</a:t>
            </a:r>
          </a:p>
          <a:p>
            <a:pPr marL="457200" lvl="1" indent="0">
              <a:buNone/>
            </a:pPr>
            <a:endParaRPr lang="pl-PL" sz="2000" dirty="0"/>
          </a:p>
          <a:p>
            <a:pPr lvl="1"/>
            <a:r>
              <a:rPr lang="pl-PL" sz="2000" noProof="0" dirty="0"/>
              <a:t>oprogramowania </a:t>
            </a:r>
            <a:r>
              <a:rPr lang="pl-PL" sz="2000" b="1" noProof="0" dirty="0"/>
              <a:t>zoptymalizowanego pod kątem wielowątkowości</a:t>
            </a:r>
            <a:r>
              <a:rPr lang="pl-PL" sz="2000" noProof="0" dirty="0"/>
              <a:t>.</a:t>
            </a:r>
          </a:p>
          <a:p>
            <a:pPr lvl="1"/>
            <a:endParaRPr lang="pl-PL" sz="2000" dirty="0"/>
          </a:p>
          <a:p>
            <a:pPr lvl="1"/>
            <a:r>
              <a:rPr lang="pl-PL" sz="2000" noProof="0" dirty="0"/>
              <a:t>W przypadku braku takiej optymalizacji </a:t>
            </a:r>
            <a:r>
              <a:rPr lang="pl-PL" sz="2000" b="1" noProof="0" dirty="0"/>
              <a:t>Intel zaleca wyłączenie </a:t>
            </a:r>
            <a:r>
              <a:rPr lang="pl-PL" sz="2000" b="1" noProof="0" err="1"/>
              <a:t>Hyper-Threadingu</a:t>
            </a:r>
            <a:r>
              <a:rPr lang="pl-PL" sz="2000" noProof="0" dirty="0"/>
              <a:t>, ponieważ w niektórych przypadkach może on wręcz </a:t>
            </a:r>
            <a:r>
              <a:rPr lang="pl-PL" sz="2000" b="1" noProof="0" dirty="0"/>
              <a:t>obniżyć ogólną wydajność</a:t>
            </a:r>
            <a:r>
              <a:rPr lang="pl-PL" sz="2000" noProof="0" dirty="0"/>
              <a:t> procesora zamiast ją zwiększyć.</a:t>
            </a:r>
          </a:p>
          <a:p>
            <a:pPr lvl="1"/>
            <a:endParaRPr lang="pl-PL" sz="2000" dirty="0">
              <a:solidFill>
                <a:srgbClr val="000000"/>
              </a:solidFill>
            </a:endParaRPr>
          </a:p>
          <a:p>
            <a:pPr lvl="1"/>
            <a:r>
              <a:rPr lang="pl-PL" sz="2000" b="1" dirty="0">
                <a:solidFill>
                  <a:srgbClr val="C00000"/>
                </a:solidFill>
              </a:rPr>
              <a:t>UWAGA! </a:t>
            </a:r>
            <a:r>
              <a:rPr lang="pl-PL" sz="2000" dirty="0"/>
              <a:t>4 rdzenie fizyczne czyli 8 logicznych ≠ 8 fizycznych rdzeni – wydajność nie będzie taka sama. Zysk to zwykle 15–30%, czasem mniej.</a:t>
            </a: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733AA5F9-B7EF-59E8-D145-083DC9483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6D859E1A-458E-7D34-3D97-80E0A90C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2608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0150-D41C-93D5-66DF-8AF785A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🔧 </a:t>
            </a:r>
            <a:r>
              <a:rPr lang="pl-PL" sz="4000" b="1" noProof="0" dirty="0">
                <a:solidFill>
                  <a:srgbClr val="FFFFFF"/>
                </a:solidFill>
              </a:rPr>
              <a:t>Kluczowe zagadnienia powiązane z wielowątkowością i współbieżnością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4D90-2299-FD4F-5B12-17C5063F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Mapa myśli z opisami zagadnień </a:t>
            </a:r>
            <a:r>
              <a:rPr lang="pl-PL" sz="2000" b="1" noProof="0" dirty="0">
                <a:sym typeface="Wingdings" panose="05000000000000000000" pitchFamily="2" charset="2"/>
              </a:rPr>
              <a:t> </a:t>
            </a:r>
            <a:r>
              <a:rPr lang="pl-PL" sz="2000" b="1" noProof="0" dirty="0">
                <a:sym typeface="Wingdings" panose="05000000000000000000" pitchFamily="2" charset="2"/>
                <a:hlinkClick r:id="rId2"/>
              </a:rPr>
              <a:t>Miro</a:t>
            </a:r>
            <a:endParaRPr lang="pl-PL" sz="2000" b="1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🧵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(wątek)</a:t>
            </a:r>
          </a:p>
          <a:p>
            <a:pPr marL="0" indent="0">
              <a:buNone/>
            </a:pPr>
            <a:r>
              <a:rPr lang="pl-PL" sz="2000" noProof="0" dirty="0"/>
              <a:t>🔀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b="1" noProof="0" dirty="0"/>
              <a:t> (wyścig o zasoby)</a:t>
            </a:r>
          </a:p>
          <a:p>
            <a:pPr marL="0" indent="0">
              <a:buNone/>
            </a:pPr>
            <a:r>
              <a:rPr lang="pl-PL" sz="2000" noProof="0" dirty="0"/>
              <a:t>🔒 </a:t>
            </a:r>
            <a:r>
              <a:rPr lang="pl-PL" sz="2000" b="1" noProof="0" dirty="0"/>
              <a:t>Lock / </a:t>
            </a:r>
            <a:r>
              <a:rPr lang="pl-PL" sz="2000" b="1" noProof="0" dirty="0" err="1"/>
              <a:t>Mutex</a:t>
            </a:r>
            <a:r>
              <a:rPr lang="pl-PL" sz="2000" b="1" noProof="0" dirty="0"/>
              <a:t> (mutual </a:t>
            </a:r>
            <a:r>
              <a:rPr lang="pl-PL" sz="2000" b="1" noProof="0" dirty="0" err="1"/>
              <a:t>exclusion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🔁 </a:t>
            </a:r>
            <a:r>
              <a:rPr lang="pl-PL" sz="2000" b="1" noProof="0" dirty="0" err="1"/>
              <a:t>Deadlock</a:t>
            </a:r>
            <a:r>
              <a:rPr lang="pl-PL" sz="2000" b="1" noProof="0" dirty="0"/>
              <a:t> (zakleszczenie)</a:t>
            </a:r>
          </a:p>
          <a:p>
            <a:pPr marL="0" indent="0">
              <a:buNone/>
            </a:pPr>
            <a:r>
              <a:rPr lang="pl-PL" sz="2000" noProof="0" dirty="0"/>
              <a:t>🕰️ </a:t>
            </a:r>
            <a:r>
              <a:rPr lang="pl-PL" sz="2000" b="1" noProof="0" dirty="0" err="1"/>
              <a:t>Livelock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Starvation</a:t>
            </a:r>
            <a:r>
              <a:rPr lang="pl-PL" sz="2000" b="1" noProof="0" dirty="0"/>
              <a:t> (zagłodzenie)</a:t>
            </a:r>
          </a:p>
          <a:p>
            <a:pPr marL="0" indent="0">
              <a:buNone/>
            </a:pPr>
            <a:r>
              <a:rPr lang="pl-PL" sz="2000" noProof="0" dirty="0"/>
              <a:t>⏳ </a:t>
            </a:r>
            <a:r>
              <a:rPr lang="pl-PL" sz="2000" b="1" noProof="0" dirty="0" err="1"/>
              <a:t>Context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Switching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📥 </a:t>
            </a:r>
            <a:r>
              <a:rPr lang="pl-PL" sz="2000" b="1" noProof="0" dirty="0"/>
              <a:t>Asynchroniczność (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🧰 </a:t>
            </a:r>
            <a:r>
              <a:rPr lang="pl-PL" sz="2000" b="1" noProof="0" dirty="0" err="1"/>
              <a:t>Task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Future</a:t>
            </a:r>
            <a:r>
              <a:rPr lang="pl-PL" sz="2000" b="1" noProof="0" dirty="0"/>
              <a:t> / Promise</a:t>
            </a:r>
          </a:p>
          <a:p>
            <a:pPr marL="0" indent="0">
              <a:buNone/>
            </a:pPr>
            <a:r>
              <a:rPr lang="pl-PL" sz="2000" noProof="0" dirty="0"/>
              <a:t>🧪 </a:t>
            </a:r>
            <a:r>
              <a:rPr lang="pl-PL" sz="2000" b="1" noProof="0" dirty="0" err="1"/>
              <a:t>Parallelism</a:t>
            </a:r>
            <a:r>
              <a:rPr lang="pl-PL" sz="2000" b="1" noProof="0" dirty="0"/>
              <a:t> vs </a:t>
            </a:r>
            <a:r>
              <a:rPr lang="pl-PL" sz="2000" b="1" noProof="0" dirty="0" err="1"/>
              <a:t>Concurrency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📊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Executor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Worker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🧵🔒Global Interpreter Lock (GIL)</a:t>
            </a:r>
          </a:p>
        </p:txBody>
      </p:sp>
    </p:spTree>
    <p:extLst>
      <p:ext uri="{BB962C8B-B14F-4D97-AF65-F5344CB8AC3E}">
        <p14:creationId xmlns:p14="http://schemas.microsoft.com/office/powerpoint/2010/main" val="23101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F553-D3B0-4FE1-1855-4907713C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📋</a:t>
            </a:r>
            <a:r>
              <a:rPr lang="pl-PL" sz="4000" b="1" noProof="0" dirty="0">
                <a:solidFill>
                  <a:srgbClr val="FFFFFF"/>
                </a:solidFill>
              </a:rPr>
              <a:t>Plan dzisiejszej prezentacji: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B8A5-3AE7-0319-4A90-50831172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845" y="649480"/>
            <a:ext cx="5152414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  <a:latin typeface="DeepSeek-CJK-patch"/>
              </a:rPr>
              <a:t>📊 </a:t>
            </a:r>
            <a:r>
              <a:rPr lang="pl-PL" sz="2000" b="1" i="0" noProof="0" dirty="0">
                <a:effectLst/>
              </a:rPr>
              <a:t>Przetwarzanie danych</a:t>
            </a:r>
          </a:p>
          <a:p>
            <a:pPr marL="0" indent="0">
              <a:buNone/>
            </a:pPr>
            <a:r>
              <a:rPr lang="pl-PL" sz="2000" noProof="0" dirty="0"/>
              <a:t>⚙️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Wielowątkowość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🤔 </a:t>
            </a:r>
            <a:r>
              <a:rPr lang="pl-PL" sz="2000" b="1" i="0" noProof="0" dirty="0">
                <a:effectLst/>
              </a:rPr>
              <a:t>Alternatywy?</a:t>
            </a:r>
          </a:p>
          <a:p>
            <a:pPr marL="0" indent="0">
              <a:buNone/>
            </a:pPr>
            <a:r>
              <a:rPr lang="pl-PL" sz="2000" noProof="0" dirty="0"/>
              <a:t>🔀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Współbieżność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💻 </a:t>
            </a:r>
            <a:r>
              <a:rPr lang="pl-PL" sz="2000" b="1" i="0" noProof="0" dirty="0">
                <a:effectLst/>
              </a:rPr>
              <a:t>Technologia </a:t>
            </a:r>
            <a:r>
              <a:rPr lang="pl-PL" sz="2000" b="1" i="0" noProof="0" dirty="0" err="1">
                <a:effectLst/>
              </a:rPr>
              <a:t>Hyper-threading</a:t>
            </a:r>
            <a:r>
              <a:rPr lang="pl-PL" sz="2000" b="1" i="0" noProof="0" dirty="0">
                <a:effectLst/>
              </a:rPr>
              <a:t> (Intel)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🔧 </a:t>
            </a:r>
            <a:r>
              <a:rPr lang="pl-PL" sz="2000" b="1" i="0" noProof="0" dirty="0">
                <a:effectLst/>
              </a:rPr>
              <a:t>Wybrane kluczowe zagadnienia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👨‍💻 </a:t>
            </a:r>
            <a:r>
              <a:rPr lang="pl-PL" sz="2000" b="1" i="0" noProof="0" dirty="0">
                <a:effectLst/>
              </a:rPr>
              <a:t>Implementacje Java, </a:t>
            </a:r>
            <a:r>
              <a:rPr lang="pl-PL" sz="2000" b="1" i="0" noProof="0" dirty="0" err="1">
                <a:effectLst/>
              </a:rPr>
              <a:t>Python</a:t>
            </a:r>
            <a:r>
              <a:rPr lang="pl-PL" sz="2000" b="1" i="0" noProof="0" dirty="0">
                <a:effectLst/>
              </a:rPr>
              <a:t> , C++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📝 </a:t>
            </a:r>
            <a:r>
              <a:rPr lang="pl-PL" sz="2000" b="1" i="0" noProof="0" dirty="0">
                <a:effectLst/>
              </a:rPr>
              <a:t>Podsumowanie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❓ </a:t>
            </a:r>
            <a:r>
              <a:rPr lang="pl-PL" sz="2000" b="1" i="0" noProof="0" dirty="0">
                <a:effectLst/>
              </a:rPr>
              <a:t>Quiz oraz zadania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369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F68B-ECFF-6455-FC7E-2E9FC366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</a:t>
            </a:r>
            <a:r>
              <a:rPr lang="pl-PL" sz="4000" b="1" i="0" noProof="0" dirty="0" err="1">
                <a:solidFill>
                  <a:srgbClr val="FFFFFF"/>
                </a:solidFill>
                <a:effectLst/>
              </a:rPr>
              <a:t>Python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BC0A7-FB0E-D754-5D04-704EF040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232"/>
            <a:ext cx="4380972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0A6AE-9B90-24CF-2D16-36D44834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6" y="2181038"/>
            <a:ext cx="379793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48B47-FDAE-A865-60C8-EC8E4902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Java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9DEB-587A-A17D-69C6-33291F3D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666573"/>
            <a:ext cx="5131088" cy="302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F358-14CB-7E04-A0EB-4D9E620C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64802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BD97-BCE1-DBA1-E4AD-5AE84DC6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C++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09F26-CD88-F6E7-EF5C-F39CCF15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8" y="2181426"/>
            <a:ext cx="4875167" cy="39976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888797-14CE-839A-78B0-408EFEC6B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71720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381D-6A07-6665-7E4B-CC26D1E8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📝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Podsumowanie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936E-AA9B-B3D2-78A9-B12F3840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515420"/>
            <a:ext cx="11051331" cy="368335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pl-PL" sz="2400" b="1" noProof="0" dirty="0"/>
              <a:t>🧵</a:t>
            </a:r>
            <a:r>
              <a:rPr lang="pl-PL" sz="2000" b="1" noProof="0" dirty="0"/>
              <a:t> Wielowątkowość i współbieżność – kluczowe mechanizmy przetwarzania równoległego</a:t>
            </a:r>
          </a:p>
          <a:p>
            <a:pPr>
              <a:buNone/>
            </a:pPr>
            <a:r>
              <a:rPr lang="pl-PL" sz="2000" b="1" noProof="0" dirty="0"/>
              <a:t>⚙️Wielowątkowość</a:t>
            </a:r>
            <a:r>
              <a:rPr lang="pl-PL" sz="2000" noProof="0" dirty="0"/>
              <a:t> umożliwia jednoczesne wykonywanie wielu wątków w ramach jednego procesu, dzielących przestrzeń adresową.</a:t>
            </a:r>
          </a:p>
          <a:p>
            <a:pPr>
              <a:buNone/>
            </a:pPr>
            <a:r>
              <a:rPr lang="pl-PL" sz="2000" b="1" noProof="0" dirty="0"/>
              <a:t>🔀Współbieżność (</a:t>
            </a:r>
            <a:r>
              <a:rPr lang="pl-PL" sz="2000" b="1" noProof="0" dirty="0" err="1"/>
              <a:t>concurrency</a:t>
            </a:r>
            <a:r>
              <a:rPr lang="pl-PL" sz="2000" b="1" noProof="0" dirty="0"/>
              <a:t>)</a:t>
            </a:r>
            <a:r>
              <a:rPr lang="pl-PL" sz="2000" noProof="0" dirty="0"/>
              <a:t> to model programowania pozwalający na przeplatanie wykonywania wielu zadań – niezależnie od fizycznej liczby rdzeni.</a:t>
            </a:r>
          </a:p>
          <a:p>
            <a:pPr>
              <a:buNone/>
            </a:pPr>
            <a:r>
              <a:rPr lang="pl-PL" sz="2000" noProof="0" dirty="0"/>
              <a:t>Oba podejścia: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zwiększają wydajność CPU,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pozwalają lepiej zarządzać I/O,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wymagają synchronizacji (</a:t>
            </a:r>
            <a:r>
              <a:rPr lang="pl-PL" sz="2000" noProof="0" dirty="0" err="1"/>
              <a:t>mutexy</a:t>
            </a:r>
            <a:r>
              <a:rPr lang="pl-PL" sz="2000" noProof="0" dirty="0"/>
              <a:t>, semafory) oraz świadomości zagrożeń jak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noProof="0" dirty="0"/>
              <a:t> czy </a:t>
            </a:r>
            <a:r>
              <a:rPr lang="pl-PL" sz="2000" b="1" noProof="0" dirty="0" err="1"/>
              <a:t>deadlock</a:t>
            </a:r>
            <a:r>
              <a:rPr lang="pl-PL" sz="2000" noProof="0" dirty="0"/>
              <a:t>.</a:t>
            </a:r>
          </a:p>
          <a:p>
            <a:pPr marL="0" indent="0">
              <a:buNone/>
            </a:pPr>
            <a:r>
              <a:rPr lang="pl-PL" sz="2000" noProof="0" dirty="0"/>
              <a:t>Stanowią podstawę dla nowoczesnych technologii, takich jak 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noProof="0" dirty="0"/>
              <a:t>,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noProof="0" dirty="0"/>
              <a:t>, czy </a:t>
            </a:r>
            <a:r>
              <a:rPr lang="pl-PL" sz="2000" b="1" noProof="0" dirty="0" err="1"/>
              <a:t>Hyper-Threading</a:t>
            </a:r>
            <a:r>
              <a:rPr lang="pl-PL" sz="2000" noProof="0" dirty="0"/>
              <a:t>.</a:t>
            </a:r>
          </a:p>
          <a:p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279378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EB0CD-50A2-0A06-CE69-5E0B9DF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🔗Bibliografia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4C7D-9B28-72BE-A6C8-DA90C28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Stworzone z pomocą:</a:t>
            </a:r>
          </a:p>
          <a:p>
            <a:pPr lvl="1"/>
            <a:r>
              <a:rPr lang="pl-PL" sz="2000" dirty="0" err="1">
                <a:hlinkClick r:id="rId3"/>
              </a:rPr>
              <a:t>ChatGPT</a:t>
            </a:r>
            <a:endParaRPr lang="pl-PL" sz="2000" dirty="0"/>
          </a:p>
          <a:p>
            <a:pPr lvl="1"/>
            <a:r>
              <a:rPr lang="pl-PL" sz="2000" dirty="0" err="1">
                <a:hlinkClick r:id="rId4"/>
              </a:rPr>
              <a:t>DeepSeek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Wikipedia:</a:t>
            </a: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5"/>
              </a:rPr>
              <a:t>Przetwarzanie</a:t>
            </a:r>
            <a:r>
              <a:rPr lang="en-GB" sz="2000" b="0" i="0" dirty="0">
                <a:effectLst/>
                <a:latin typeface="Linux Libertine"/>
                <a:hlinkClick r:id="rId5"/>
              </a:rPr>
              <a:t> </a:t>
            </a:r>
            <a:r>
              <a:rPr lang="en-GB" sz="2000" b="0" i="0" dirty="0" err="1">
                <a:effectLst/>
                <a:latin typeface="Linux Libertine"/>
                <a:hlinkClick r:id="rId5"/>
              </a:rPr>
              <a:t>współbieżne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6"/>
              </a:rPr>
              <a:t>Wielowątkowość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>
                <a:effectLst/>
                <a:latin typeface="Linux Libertine"/>
                <a:hlinkClick r:id="rId7"/>
              </a:rPr>
              <a:t>Hyper-threading</a:t>
            </a:r>
            <a:endParaRPr lang="pl-PL" sz="2000" dirty="0">
              <a:latin typeface="Linux Libertine"/>
            </a:endParaRPr>
          </a:p>
          <a:p>
            <a:pPr marL="457200" lvl="1" indent="0">
              <a:buNone/>
            </a:pPr>
            <a:endParaRPr lang="pl-PL" sz="2000" b="0" i="0" dirty="0"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6379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08ED76-C6FD-5686-1A75-01F1134B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4" y="1784362"/>
            <a:ext cx="11025272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Koniec tego gadania — przyszła pora na…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pl-PL" sz="4800" noProof="0" dirty="0">
                <a:solidFill>
                  <a:srgbClr val="FFFFFF"/>
                </a:solidFill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🤔 </a:t>
            </a:r>
            <a:r>
              <a:rPr lang="pl-PL" sz="4800" kern="1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Quiz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00" noProof="0" dirty="0">
                <a:solidFill>
                  <a:srgbClr val="FFFFFF"/>
                </a:solidFill>
              </a:rPr>
              <a:t>oraz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📝 </a:t>
            </a:r>
            <a:r>
              <a:rPr lang="pl-PL" sz="4800" dirty="0">
                <a:solidFill>
                  <a:srgbClr val="FF0000"/>
                </a:solidFill>
              </a:rPr>
              <a:t>Z</a:t>
            </a:r>
            <a:r>
              <a:rPr lang="pl-PL" sz="4800" kern="1200" noProof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adania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7256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88D47-6EB3-8A66-D761-B66BD7B3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 co nam wielowątkowość oraz współbieżność?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443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D763F-1642-EC55-4CE8-6836E401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📊</a:t>
            </a:r>
            <a:r>
              <a:rPr lang="pl-PL" sz="4000" b="1" noProof="0" dirty="0">
                <a:solidFill>
                  <a:srgbClr val="FFFFFF"/>
                </a:solidFill>
              </a:rPr>
              <a:t>Przetwarzanie danych.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8B89-D4E5-AF16-BD3F-B313AE15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2000" noProof="0" dirty="0"/>
              <a:t>📘 </a:t>
            </a:r>
            <a:r>
              <a:rPr lang="pl-PL" sz="2000" b="1" noProof="0" dirty="0"/>
              <a:t>Definicja:</a:t>
            </a:r>
          </a:p>
          <a:p>
            <a:pPr marL="0" indent="0">
              <a:buNone/>
            </a:pPr>
            <a:endParaRPr lang="pl-PL" sz="2000" b="1" noProof="0" dirty="0"/>
          </a:p>
          <a:p>
            <a:pPr>
              <a:buNone/>
            </a:pPr>
            <a:r>
              <a:rPr lang="pl-PL" sz="2000" noProof="0" dirty="0"/>
              <a:t>To </a:t>
            </a:r>
            <a:r>
              <a:rPr lang="pl-PL" sz="2000" b="1" noProof="0" dirty="0"/>
              <a:t>zbiór operacji</a:t>
            </a:r>
            <a:r>
              <a:rPr lang="pl-PL" sz="2000" noProof="0" dirty="0"/>
              <a:t> wykonywanych na danych w celu 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uporządkowania,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przekształcenia,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analizy,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przedstawienia w użytecznej formie (np. wykres, raport, plik wynikowy, model AI).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000" noProof="0" dirty="0"/>
          </a:p>
          <a:p>
            <a:pPr marL="0" indent="0">
              <a:buNone/>
            </a:pPr>
            <a:r>
              <a:rPr lang="pl-PL" sz="2000" noProof="0" dirty="0"/>
              <a:t>Inaczej mówiąc — </a:t>
            </a:r>
            <a:r>
              <a:rPr lang="pl-PL" sz="2000" b="1" noProof="0" dirty="0"/>
              <a:t>bierzesz dane surowe</a:t>
            </a:r>
            <a:r>
              <a:rPr lang="pl-PL" sz="2000" noProof="0" dirty="0"/>
              <a:t>, coś z nimi robisz, i otrzymujesz </a:t>
            </a:r>
            <a:r>
              <a:rPr lang="pl-PL" sz="2000" b="1" noProof="0" dirty="0"/>
              <a:t>wartościowy wynik</a:t>
            </a:r>
            <a:r>
              <a:rPr lang="pl-P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0F82-3AE4-C0F7-5BE6-86109A4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🔄 </a:t>
            </a:r>
            <a:r>
              <a:rPr lang="pl-PL" sz="4000" b="1" noProof="0" dirty="0">
                <a:solidFill>
                  <a:srgbClr val="FFFFFF"/>
                </a:solidFill>
              </a:rPr>
              <a:t>Etapy przetwarzania danych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BFE0E3-97BB-CB50-DDDC-48D111D83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Zbieranie danych: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Dane z plików, baz danych, API, czujników,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2. Wstępne przygotowanie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Czyszczenie, uzupełnianie braków, konwersja formatów, usuwanie duplikatów.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3. Transformacja / Analiza: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Agregacja, sortowanie, filtrowanie, statystyki, ML/AI,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4. Wynik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Raporty, wizualizacje, zapisywanie do baz danych, eksport do plików, decyzje biznesowe.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201F-B59D-3E7B-A561-F2E49184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6" y="508701"/>
            <a:ext cx="3671603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434D-C79E-6037-02CE-4676484C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📘 </a:t>
            </a:r>
            <a:r>
              <a:rPr lang="pl-PL" sz="1700" b="1" noProof="0" dirty="0"/>
              <a:t>Co to jest?</a:t>
            </a:r>
            <a:r>
              <a:rPr lang="pl-PL" sz="1700" b="1" dirty="0"/>
              <a:t> (Software)</a:t>
            </a:r>
            <a:endParaRPr lang="pl-PL" sz="1700" b="1" noProof="0" dirty="0"/>
          </a:p>
          <a:p>
            <a:pPr marL="0" indent="0">
              <a:buNone/>
            </a:pPr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Wielowątkowość (ang. </a:t>
            </a:r>
            <a:r>
              <a:rPr lang="pl-PL" sz="1700" b="1" noProof="0" dirty="0" err="1"/>
              <a:t>multithreading</a:t>
            </a:r>
            <a:r>
              <a:rPr lang="pl-PL" sz="1700" b="1" noProof="0" dirty="0"/>
              <a:t>) – </a:t>
            </a:r>
            <a:r>
              <a:rPr lang="pl-PL" sz="1700" noProof="0" dirty="0"/>
              <a:t>cecha systemu operacyjnego, dzięki której w ramach jednego procesu może być wykonywanych kilka zadań nazywanych wątkami. Nowe zadania to kolejne ciągi instrukcji realizowane do pewnego stopnia niezależnie. Wszystkie wątki (zadania) w ramach tego samego procesu współdzielą tę samą wirtualną przestrzeń adresową zawierającą kod programu i jego dane.</a:t>
            </a:r>
          </a:p>
        </p:txBody>
      </p:sp>
    </p:spTree>
    <p:extLst>
      <p:ext uri="{BB962C8B-B14F-4D97-AF65-F5344CB8AC3E}">
        <p14:creationId xmlns:p14="http://schemas.microsoft.com/office/powerpoint/2010/main" val="32365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E8922-4254-7FCA-8DC6-BBE7721B3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0A36DE-926F-72F3-1B81-8E0B48A43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8DEAF2-ADBD-E55A-0558-7F790BDBE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28DA5-0FE8-DADF-E537-0588D73E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D0904-73EA-F734-4604-4AABCEC8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F8D6C6-C2DF-E53F-C9DE-ACF7DF10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BA203-8021-6885-2E3E-961D081C7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7D5A6E-DB05-788F-A4EB-8371FF67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BC661-43D3-8407-6BEA-30F75353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6" y="508701"/>
            <a:ext cx="3671603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1B31-B055-AC15-FC3F-A5BEDA8C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📘 </a:t>
            </a:r>
            <a:r>
              <a:rPr lang="pl-PL" sz="1700" b="1" noProof="0" dirty="0"/>
              <a:t>Co to jest?</a:t>
            </a:r>
            <a:r>
              <a:rPr lang="pl-PL" sz="1700" b="1" dirty="0"/>
              <a:t> (Hardware)</a:t>
            </a:r>
            <a:endParaRPr lang="en-US" sz="1700" noProof="0" dirty="0"/>
          </a:p>
          <a:p>
            <a:pPr marL="0" indent="0">
              <a:buNone/>
            </a:pPr>
            <a:endParaRPr lang="pl-PL" sz="1700" b="1" dirty="0"/>
          </a:p>
          <a:p>
            <a:pPr marL="0" indent="0">
              <a:buNone/>
            </a:pPr>
            <a:r>
              <a:rPr lang="pl-PL" sz="1700" b="1" noProof="0" dirty="0"/>
              <a:t>Wielowątkowość</a:t>
            </a:r>
            <a:r>
              <a:rPr lang="pl-PL" sz="1700" noProof="0" dirty="0"/>
              <a:t> </a:t>
            </a:r>
            <a:r>
              <a:rPr lang="pl-PL" sz="1700" dirty="0"/>
              <a:t>może także odnosić się do samych procesorów. W takim przypadku oznacza ona możliwość jednoczesnego wykonywania wielu wątków w sposób sprzętowy na pojedynczej jednostce wykonawczej – rdzeniu fizycznym </a:t>
            </a:r>
            <a:r>
              <a:rPr lang="pl-PL" sz="1700" noProof="0" dirty="0"/>
              <a:t>(ang. </a:t>
            </a:r>
            <a:r>
              <a:rPr lang="pl-PL" sz="1700" dirty="0" err="1"/>
              <a:t>core</a:t>
            </a:r>
            <a:r>
              <a:rPr lang="pl-PL" sz="1700" dirty="0"/>
              <a:t>). Wielowątkowość w procesorach możliwa jest do zrealizowania dzięki temu</a:t>
            </a:r>
            <a:r>
              <a:rPr lang="pl-PL" sz="1700" noProof="0" dirty="0"/>
              <a:t>, </a:t>
            </a:r>
            <a:r>
              <a:rPr lang="pl-PL" sz="1700" dirty="0"/>
              <a:t>że w danym momencie nie wszystkie części rdzenia są </a:t>
            </a:r>
            <a:r>
              <a:rPr lang="pl-PL" sz="1700" noProof="0" dirty="0"/>
              <a:t>w </a:t>
            </a:r>
            <a:r>
              <a:rPr lang="pl-PL" sz="1700" dirty="0"/>
              <a:t>jednakowym stopniu wykorzystywane przez pojedynczy wątek (ciąg </a:t>
            </a:r>
            <a:r>
              <a:rPr lang="pl-PL" sz="1700" noProof="0" dirty="0"/>
              <a:t>instrukcji</a:t>
            </a:r>
            <a:r>
              <a:rPr lang="pl-PL" sz="1700" dirty="0"/>
              <a:t>, zadanie). Nieaktywne części rdzenia mogą</a:t>
            </a:r>
            <a:r>
              <a:rPr lang="pl-PL" sz="1700" noProof="0" dirty="0"/>
              <a:t> w </a:t>
            </a:r>
            <a:r>
              <a:rPr lang="pl-PL" sz="1700" dirty="0"/>
              <a:t>tym samym czasie wykonywać inny wątek, zwiększając efektywność wykorzystania całego procesora, a tym samym </a:t>
            </a:r>
            <a:r>
              <a:rPr lang="pl-PL" sz="1700" noProof="0" dirty="0"/>
              <a:t>jego </a:t>
            </a:r>
            <a:r>
              <a:rPr lang="pl-PL" sz="1700" dirty="0"/>
              <a:t>wydajność</a:t>
            </a:r>
            <a:r>
              <a:rPr lang="pl-PL" sz="1700" noProof="0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15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07E5-4578-0254-04AC-9A49570F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586855"/>
            <a:ext cx="3691422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23D3-0277-38D5-E6B4-28573959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b="1" noProof="0" dirty="0"/>
              <a:t>✅ Zalety:</a:t>
            </a:r>
          </a:p>
          <a:p>
            <a:r>
              <a:rPr lang="pl-PL" sz="1600" noProof="0" dirty="0"/>
              <a:t>Efektywne wykorzystanie </a:t>
            </a:r>
            <a:r>
              <a:rPr lang="pl-PL" sz="1600" b="1" noProof="0" dirty="0"/>
              <a:t>wielordzeniowych</a:t>
            </a:r>
            <a:r>
              <a:rPr lang="pl-PL" sz="1600" noProof="0" dirty="0"/>
              <a:t> procesorów.</a:t>
            </a:r>
          </a:p>
          <a:p>
            <a:r>
              <a:rPr lang="pl-PL" sz="1600" b="1" noProof="0" dirty="0"/>
              <a:t>Lepsza </a:t>
            </a:r>
            <a:r>
              <a:rPr lang="pl-PL" sz="1600" b="1" noProof="0" dirty="0" err="1"/>
              <a:t>responsywność</a:t>
            </a:r>
            <a:r>
              <a:rPr lang="pl-PL" sz="1600" b="1" noProof="0" dirty="0"/>
              <a:t> aplikacji </a:t>
            </a:r>
            <a:r>
              <a:rPr lang="pl-PL" sz="1600" noProof="0" dirty="0"/>
              <a:t>(np. interfejs użytkownika nie zawiesza się w czasie długich operacji).</a:t>
            </a:r>
          </a:p>
          <a:p>
            <a:r>
              <a:rPr lang="pl-PL" sz="1600" b="1" noProof="0" dirty="0"/>
              <a:t>Równoczesne wykonywanie zadań </a:t>
            </a:r>
            <a:r>
              <a:rPr lang="pl-PL" sz="1600" noProof="0" dirty="0"/>
              <a:t>(np. pobieranie pliku i jego przetwarzanie).</a:t>
            </a:r>
          </a:p>
          <a:p>
            <a:r>
              <a:rPr lang="pl-PL" sz="1600" b="1" noProof="0" dirty="0"/>
              <a:t>Szybsze przetwarzanie</a:t>
            </a:r>
            <a:r>
              <a:rPr lang="pl-PL" sz="1600" noProof="0" dirty="0"/>
              <a:t> – podział zadań na wątki skraca czas wykonania (np. przetwarzanie danych, serwery internetowe).</a:t>
            </a:r>
          </a:p>
          <a:p>
            <a:endParaRPr lang="pl-PL" sz="1600" noProof="0" dirty="0"/>
          </a:p>
          <a:p>
            <a:pPr marL="0" indent="0">
              <a:buNone/>
            </a:pPr>
            <a:r>
              <a:rPr lang="pl-PL" sz="1600" b="1" noProof="0" dirty="0"/>
              <a:t>❌ Wady:</a:t>
            </a:r>
          </a:p>
          <a:p>
            <a:r>
              <a:rPr lang="pl-PL" sz="1600" b="1" noProof="0" dirty="0"/>
              <a:t>Wymóg </a:t>
            </a:r>
            <a:r>
              <a:rPr lang="pl-PL" sz="1600" b="1" noProof="0" dirty="0" err="1"/>
              <a:t>synchornizacja</a:t>
            </a:r>
            <a:endParaRPr lang="pl-PL" sz="1600" b="1" noProof="0" dirty="0"/>
          </a:p>
          <a:p>
            <a:r>
              <a:rPr lang="pl-PL" sz="1600" b="1" noProof="0" dirty="0"/>
              <a:t>Problemy z debugowaniem</a:t>
            </a:r>
          </a:p>
          <a:p>
            <a:r>
              <a:rPr lang="pl-PL" sz="1600" b="1" noProof="0" dirty="0"/>
              <a:t>Wycieki pamięci</a:t>
            </a:r>
            <a:r>
              <a:rPr lang="pl-PL" sz="1600" noProof="0" dirty="0"/>
              <a:t> – np. gdy wątek alokuje pamięć, ale nie zwalnia jej z powodu błędu.</a:t>
            </a:r>
          </a:p>
          <a:p>
            <a:r>
              <a:rPr lang="pl-PL" sz="1600" b="1" noProof="0" dirty="0" err="1"/>
              <a:t>Niedeterminizm</a:t>
            </a:r>
            <a:r>
              <a:rPr lang="pl-PL" sz="1600" noProof="0" dirty="0"/>
              <a:t> – kolejność wykonywania wątków zależy od systemu OS, co utrudnia kontrolę nad programem.</a:t>
            </a:r>
          </a:p>
          <a:p>
            <a:r>
              <a:rPr lang="pl-PL" sz="1600" b="1" noProof="0" dirty="0" err="1"/>
              <a:t>Nieskalowalność</a:t>
            </a:r>
            <a:r>
              <a:rPr lang="pl-PL" sz="1600" noProof="0" dirty="0"/>
              <a:t> – dodawanie zbyt wielu wątków może prowadzić do spadku wydajności</a:t>
            </a:r>
          </a:p>
        </p:txBody>
      </p:sp>
    </p:spTree>
    <p:extLst>
      <p:ext uri="{BB962C8B-B14F-4D97-AF65-F5344CB8AC3E}">
        <p14:creationId xmlns:p14="http://schemas.microsoft.com/office/powerpoint/2010/main" val="11953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B293-8762-BFA2-1FB0-2DE1732E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586855"/>
            <a:ext cx="4734759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29D-E284-2D5A-2FDC-06F6D4B3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</a:t>
            </a:r>
            <a:r>
              <a:rPr lang="pl-PL" sz="2000" b="1" noProof="0" dirty="0"/>
              <a:t>Zastosowania: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 Aplikacje desktopowe i interfejsy użytkownika (UI)</a:t>
            </a:r>
          </a:p>
          <a:p>
            <a:pPr marL="0" indent="0">
              <a:buNone/>
            </a:pPr>
            <a:r>
              <a:rPr lang="pl-PL" sz="2000" b="1" noProof="0" dirty="0"/>
              <a:t>🌐 Serwery i usługi sieciowe</a:t>
            </a:r>
          </a:p>
          <a:p>
            <a:pPr marL="0" indent="0">
              <a:buNone/>
            </a:pPr>
            <a:r>
              <a:rPr lang="pl-PL" sz="2000" b="1" noProof="0" dirty="0"/>
              <a:t>🎮 Gry komputerowe i multimedia</a:t>
            </a:r>
          </a:p>
          <a:p>
            <a:pPr marL="0" indent="0">
              <a:buNone/>
            </a:pPr>
            <a:r>
              <a:rPr lang="pl-PL" sz="2000" b="1" noProof="0" dirty="0"/>
              <a:t>📊 Przetwarzanie dużych danych (Big Data, Data Science)</a:t>
            </a:r>
          </a:p>
          <a:p>
            <a:pPr marL="0" indent="0">
              <a:buNone/>
            </a:pPr>
            <a:r>
              <a:rPr lang="pl-PL" sz="2000" b="1" noProof="0" dirty="0"/>
              <a:t>⚙️ Systemy operacyjne i niskopoziomowe aplikacje</a:t>
            </a:r>
          </a:p>
          <a:p>
            <a:pPr marL="0" indent="0">
              <a:buNone/>
            </a:pPr>
            <a:r>
              <a:rPr lang="pl-PL" sz="2000" b="1" noProof="0" dirty="0"/>
              <a:t>⏱ Aplikacje czasu rzeczywistego (Real-Time Systems)</a:t>
            </a:r>
          </a:p>
          <a:p>
            <a:pPr marL="0" indent="0">
              <a:buNone/>
            </a:pPr>
            <a:r>
              <a:rPr lang="pl-PL" sz="2000" b="1" noProof="0" dirty="0"/>
              <a:t>📂 Przetwarzanie plików i operacje I/O</a:t>
            </a:r>
          </a:p>
          <a:p>
            <a:pPr marL="0" indent="0">
              <a:buNone/>
            </a:pPr>
            <a:r>
              <a:rPr lang="pl-PL" sz="2000" b="1" noProof="0" dirty="0"/>
              <a:t>☁️ </a:t>
            </a:r>
            <a:r>
              <a:rPr lang="pl-PL" sz="2000" b="1" noProof="0" dirty="0" err="1"/>
              <a:t>Cloud</a:t>
            </a:r>
            <a:r>
              <a:rPr lang="pl-PL" sz="2000" b="1" noProof="0" dirty="0"/>
              <a:t> Computing i </a:t>
            </a:r>
            <a:r>
              <a:rPr lang="pl-PL" sz="2000" b="1" noProof="0" dirty="0" err="1"/>
              <a:t>mikroserwisy</a:t>
            </a:r>
            <a:endParaRPr lang="pl-PL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57906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F59BB1E1F6024BA0E7D45DB1EC5835" ma:contentTypeVersion="9" ma:contentTypeDescription="Utwórz nowy dokument." ma:contentTypeScope="" ma:versionID="603ecf3b2484509f0dab10692a727b7e">
  <xsd:schema xmlns:xsd="http://www.w3.org/2001/XMLSchema" xmlns:xs="http://www.w3.org/2001/XMLSchema" xmlns:p="http://schemas.microsoft.com/office/2006/metadata/properties" xmlns:ns3="9b92a06f-f216-4325-918e-4284d4f5ad16" xmlns:ns4="e1831fc3-d4ed-4772-abb8-d4a371720334" targetNamespace="http://schemas.microsoft.com/office/2006/metadata/properties" ma:root="true" ma:fieldsID="b09e22ae6cae443f49dcc72946c867d4" ns3:_="" ns4:_="">
    <xsd:import namespace="9b92a06f-f216-4325-918e-4284d4f5ad16"/>
    <xsd:import namespace="e1831fc3-d4ed-4772-abb8-d4a37172033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2a06f-f216-4325-918e-4284d4f5ad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31fc3-d4ed-4772-abb8-d4a3717203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92a06f-f216-4325-918e-4284d4f5ad16" xsi:nil="true"/>
  </documentManagement>
</p:properties>
</file>

<file path=customXml/itemProps1.xml><?xml version="1.0" encoding="utf-8"?>
<ds:datastoreItem xmlns:ds="http://schemas.openxmlformats.org/officeDocument/2006/customXml" ds:itemID="{1020B329-04FC-44B4-BC77-D701CE248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2a06f-f216-4325-918e-4284d4f5ad16"/>
    <ds:schemaRef ds:uri="e1831fc3-d4ed-4772-abb8-d4a371720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9D191B-A341-4D6A-A260-1FD58812CC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8A7BC-E20E-40BC-8E0C-ED18761CE053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e1831fc3-d4ed-4772-abb8-d4a371720334"/>
    <ds:schemaRef ds:uri="http://schemas.microsoft.com/office/infopath/2007/PartnerControls"/>
    <ds:schemaRef ds:uri="9b92a06f-f216-4325-918e-4284d4f5ad1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1368</Words>
  <Application>Microsoft Office PowerPoint</Application>
  <PresentationFormat>Panoramiczny</PresentationFormat>
  <Paragraphs>178</Paragraphs>
  <Slides>25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Office Theme</vt:lpstr>
      <vt:lpstr>Efektywne przetwarzanie danych z wykorzystaniem wielowątkowości oraz współbieżności.</vt:lpstr>
      <vt:lpstr>📋Plan dzisiejszej prezentacji:</vt:lpstr>
      <vt:lpstr>Po co nam wielowątkowość oraz współbieżność?</vt:lpstr>
      <vt:lpstr>📊Przetwarzanie danych.</vt:lpstr>
      <vt:lpstr>🔄 Etapy przetwarzania danych</vt:lpstr>
      <vt:lpstr>⚙️ Wielowątkowość (multithreading)</vt:lpstr>
      <vt:lpstr>⚙️ Wielowątkowość (multithreading)</vt:lpstr>
      <vt:lpstr>⚙️ Wielowątkowość (multithreading)</vt:lpstr>
      <vt:lpstr>⚙️ Wielowątkowość (multithreading)</vt:lpstr>
      <vt:lpstr>⚙️ Wielowątkowość (multithreading)</vt:lpstr>
      <vt:lpstr>🤔 Alternatywy?</vt:lpstr>
      <vt:lpstr>🔀  Współbieżność (concurrency)</vt:lpstr>
      <vt:lpstr>🔀  Współbieżność (concurrency)</vt:lpstr>
      <vt:lpstr>🔀  Współbieżność (concurrency)</vt:lpstr>
      <vt:lpstr>🔀  Współbieżność (concurrency)</vt:lpstr>
      <vt:lpstr>💻Hyper-Threading Technology (HTT)</vt:lpstr>
      <vt:lpstr>💻Hyper-Threading Technology (HTT)</vt:lpstr>
      <vt:lpstr>💻Hyper-Threading Technology (HTT)</vt:lpstr>
      <vt:lpstr>🔧 Kluczowe zagadnienia powiązane z wielowątkowością i współbieżnością</vt:lpstr>
      <vt:lpstr>👨‍💻 Implementacja Python</vt:lpstr>
      <vt:lpstr>👨‍💻 Implementacja Java</vt:lpstr>
      <vt:lpstr>👨‍💻 Implementacja C++</vt:lpstr>
      <vt:lpstr>📝 Podsumowanie</vt:lpstr>
      <vt:lpstr>🔗Bibliografia</vt:lpstr>
      <vt:lpstr>Koniec tego gadania — przyszła pora na…  🤔 Quiz oraz📝 Zadania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Pajerski</dc:creator>
  <cp:lastModifiedBy>Patryk Pajerski</cp:lastModifiedBy>
  <cp:revision>90</cp:revision>
  <dcterms:created xsi:type="dcterms:W3CDTF">2025-04-13T11:07:40Z</dcterms:created>
  <dcterms:modified xsi:type="dcterms:W3CDTF">2025-04-27T08:21:09Z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0x0101003DF59BB1E1F6024BA0E7D45DB1EC5835</vt:lpwstr>
  </property>
</Properties>
</file>