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ian Menez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HelveticaNeue-bold.fntdata"/><Relationship Id="rId10" Type="http://schemas.openxmlformats.org/officeDocument/2006/relationships/slide" Target="slides/slide4.xml"/><Relationship Id="rId21" Type="http://schemas.openxmlformats.org/officeDocument/2006/relationships/font" Target="fonts/HelveticaNeue-regular.fntdata"/><Relationship Id="rId13" Type="http://schemas.openxmlformats.org/officeDocument/2006/relationships/slide" Target="slides/slide7.xml"/><Relationship Id="rId24" Type="http://schemas.openxmlformats.org/officeDocument/2006/relationships/font" Target="fonts/HelveticaNeue-boldItalic.fntdata"/><Relationship Id="rId12" Type="http://schemas.openxmlformats.org/officeDocument/2006/relationships/slide" Target="slides/slide6.xml"/><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04T04:38:59.056">
    <p:pos x="196" y="725"/>
    <p:text>The simulation is not a dense raytracing simulation like an image generated in blender. We could think of each sample as a sparse signal where most of the room is blocked by absorbent walls. Just like in image training where we randomly crop the image to make the model more robust, we assume that the model will be able to generalize to an arbitrary number of paths that would be present in the real world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ricsson.com/en/blog/2020/12/5g-positioning--what-you-need-to-know"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ectorstock.com/royalty-free-vector/mobile-phone-icon-vector-2382356" TargetMode="External"/><Relationship Id="rId3" Type="http://schemas.openxmlformats.org/officeDocument/2006/relationships/hyperlink" Target="http://www.clker.com/cliparts/p/J/4/h/8/Y/cell-tower-md.p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7baaad0a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7baaad0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Gagan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baaad0a5_9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baaad0a5_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Gagan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baaad0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7baaad0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Gagan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baaad0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7baaad0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775f364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775f364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75f3645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75f3645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https://www.ericsson.com/en/blog/2020/12/5g-positioning--what-you-need-to-know</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Intro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6g 2030 target: Wireless indoor localization towards 1cm 1ms accuracy to make better digital twins/extended reality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Our goal in 2022: approach that standard (so we can support that demand) with current broadband technologies powered by machine learning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Meta changed 6gs priorities of indoor localization from improving data rate to also prioritizing low latency and reliability so that we can create better digital analogies of the world around us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(7mx5mx2m sim environment)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775f3645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775f3645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https://www.vectorstock.com/royalty-free-vector/mobile-phone-icon-vector-2382356</a:t>
            </a:r>
            <a:endParaRPr/>
          </a:p>
          <a:p>
            <a:pPr indent="0" lvl="0" marL="0" rtl="0" algn="l">
              <a:spcBef>
                <a:spcPts val="0"/>
              </a:spcBef>
              <a:spcAft>
                <a:spcPts val="0"/>
              </a:spcAft>
              <a:buNone/>
            </a:pPr>
            <a:r>
              <a:rPr lang="en" u="sng">
                <a:solidFill>
                  <a:schemeClr val="hlink"/>
                </a:solidFill>
                <a:hlinkClick r:id="rId3"/>
              </a:rPr>
              <a:t>http://www.clker.com/cliparts/p/J/4/h/8/Y/cell-tower-md.png</a:t>
            </a:r>
            <a:endParaRPr/>
          </a:p>
          <a:p>
            <a:pPr indent="0" lvl="0" marL="0" rtl="0" algn="l">
              <a:spcBef>
                <a:spcPts val="0"/>
              </a:spcBef>
              <a:spcAft>
                <a:spcPts val="0"/>
              </a:spcAft>
              <a:buNone/>
            </a:pPr>
            <a:r>
              <a:rPr lang="en"/>
              <a:t>https://static.thenounproject.com/png/61163-200.png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75f3645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75f3645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775f3645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775f3645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775f36452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775f3645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775f3645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775f3645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Jean</a:t>
            </a:r>
            <a:endParaRPr/>
          </a:p>
          <a:p>
            <a:pPr indent="0" lvl="0" marL="45720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775f36452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775f3645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baaad0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baaad0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32500" lnSpcReduction="20000"/>
          </a:bodyPr>
          <a:lstStyle/>
          <a:p>
            <a:pPr indent="0" lvl="1" marL="0" rtl="0" algn="ctr">
              <a:spcBef>
                <a:spcPts val="0"/>
              </a:spcBef>
              <a:spcAft>
                <a:spcPts val="0"/>
              </a:spcAft>
              <a:buClr>
                <a:schemeClr val="dk1"/>
              </a:buClr>
              <a:buSzPct val="127272"/>
              <a:buFont typeface="Avenir"/>
              <a:buNone/>
            </a:pPr>
            <a:r>
              <a:rPr lang="en" sz="4400">
                <a:solidFill>
                  <a:schemeClr val="dk1"/>
                </a:solidFill>
                <a:latin typeface="Helvetica Neue"/>
                <a:ea typeface="Helvetica Neue"/>
                <a:cs typeface="Helvetica Neue"/>
                <a:sym typeface="Helvetica Neue"/>
              </a:rPr>
              <a:t>FH13: Gagan Kaushik, Jean Lee, Brian Menezes, Matthew Qin, Justin Swinney</a:t>
            </a:r>
            <a:endParaRPr sz="4400">
              <a:solidFill>
                <a:schemeClr val="dk1"/>
              </a:solidFill>
              <a:latin typeface="Helvetica Neue"/>
              <a:ea typeface="Helvetica Neue"/>
              <a:cs typeface="Helvetica Neue"/>
              <a:sym typeface="Helvetica Neue"/>
            </a:endParaRPr>
          </a:p>
          <a:p>
            <a:pPr indent="0" lvl="1" marL="0" rtl="0" algn="l">
              <a:spcBef>
                <a:spcPts val="0"/>
              </a:spcBef>
              <a:spcAft>
                <a:spcPts val="0"/>
              </a:spcAft>
              <a:buClr>
                <a:schemeClr val="dk1"/>
              </a:buClr>
              <a:buSzPct val="127272"/>
              <a:buFont typeface="Avenir"/>
              <a:buNone/>
            </a:pPr>
            <a:r>
              <a:rPr lang="en" sz="4400">
                <a:solidFill>
                  <a:schemeClr val="dk1"/>
                </a:solidFill>
                <a:latin typeface="Helvetica Neue"/>
                <a:ea typeface="Helvetica Neue"/>
                <a:cs typeface="Helvetica Neue"/>
                <a:sym typeface="Helvetica Neue"/>
              </a:rPr>
              <a:t> </a:t>
            </a:r>
            <a:endParaRPr sz="4200">
              <a:solidFill>
                <a:schemeClr val="dk1"/>
              </a:solidFill>
              <a:latin typeface="Helvetica Neue"/>
              <a:ea typeface="Helvetica Neue"/>
              <a:cs typeface="Helvetica Neue"/>
              <a:sym typeface="Helvetica Neue"/>
            </a:endParaRPr>
          </a:p>
          <a:p>
            <a:pPr indent="0" lvl="1" marL="0" rtl="0" algn="l">
              <a:spcBef>
                <a:spcPts val="0"/>
              </a:spcBef>
              <a:spcAft>
                <a:spcPts val="0"/>
              </a:spcAft>
              <a:buClr>
                <a:schemeClr val="dk1"/>
              </a:buClr>
              <a:buSzPts val="1820"/>
              <a:buFont typeface="Avenir"/>
              <a:buNone/>
            </a:pPr>
            <a:r>
              <a:t/>
            </a:r>
            <a:endParaRPr sz="900">
              <a:solidFill>
                <a:schemeClr val="dk1"/>
              </a:solidFill>
              <a:latin typeface="Helvetica Neue"/>
              <a:ea typeface="Helvetica Neue"/>
              <a:cs typeface="Helvetica Neue"/>
              <a:sym typeface="Helvetica Neue"/>
            </a:endParaRPr>
          </a:p>
          <a:p>
            <a:pPr indent="0" lvl="1" marL="0" rtl="0" algn="ctr">
              <a:spcBef>
                <a:spcPts val="0"/>
              </a:spcBef>
              <a:spcAft>
                <a:spcPts val="0"/>
              </a:spcAft>
              <a:buClr>
                <a:schemeClr val="dk1"/>
              </a:buClr>
              <a:buSzPct val="127272"/>
              <a:buFont typeface="Avenir"/>
              <a:buNone/>
            </a:pPr>
            <a:r>
              <a:rPr lang="en" sz="4400">
                <a:solidFill>
                  <a:schemeClr val="dk1"/>
                </a:solidFill>
                <a:latin typeface="Helvetica Neue"/>
                <a:ea typeface="Helvetica Neue"/>
                <a:cs typeface="Helvetica Neue"/>
                <a:sym typeface="Helvetica Neue"/>
              </a:rPr>
              <a:t>Faculty Mentor: Dr. Brian Evans</a:t>
            </a:r>
            <a:endParaRPr/>
          </a:p>
        </p:txBody>
      </p:sp>
      <p:sp>
        <p:nvSpPr>
          <p:cNvPr id="55" name="Google Shape;55;p13"/>
          <p:cNvSpPr txBox="1"/>
          <p:nvPr>
            <p:ph type="ctrTitle"/>
          </p:nvPr>
        </p:nvSpPr>
        <p:spPr>
          <a:xfrm>
            <a:off x="311700" y="1043150"/>
            <a:ext cx="8520600" cy="175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t/>
            </a:r>
            <a:endParaRPr sz="2980"/>
          </a:p>
          <a:p>
            <a:pPr indent="0" lvl="0" marL="0" rtl="0" algn="ctr">
              <a:spcBef>
                <a:spcPts val="0"/>
              </a:spcBef>
              <a:spcAft>
                <a:spcPts val="0"/>
              </a:spcAft>
              <a:buSzPts val="990"/>
              <a:buNone/>
            </a:pPr>
            <a:r>
              <a:rPr lang="en" sz="2980"/>
              <a:t>Machine Learning for 6G Indoor Localization Using 802.11az and Chirp </a:t>
            </a:r>
            <a:r>
              <a:rPr lang="en" sz="2980"/>
              <a:t>Fingerprinting</a:t>
            </a:r>
            <a:endParaRPr sz="29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Further Development</a:t>
            </a:r>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Convolutional Neural Network</a:t>
            </a:r>
            <a:r>
              <a:rPr lang="en"/>
              <a:t> with an architecture similar to that of VGG (Visual Geometry Group CNN). </a:t>
            </a:r>
            <a:endParaRPr/>
          </a:p>
          <a:p>
            <a:pPr indent="-342900" lvl="0" marL="457200" rtl="0" algn="l">
              <a:spcBef>
                <a:spcPts val="0"/>
              </a:spcBef>
              <a:spcAft>
                <a:spcPts val="0"/>
              </a:spcAft>
              <a:buSzPts val="1800"/>
              <a:buChar char="●"/>
            </a:pPr>
            <a:r>
              <a:rPr lang="en"/>
              <a:t>Consists of convolutional layers, batch normalization layers, ReLU activations, max pooling layers, and linear layers. </a:t>
            </a:r>
            <a:endParaRPr/>
          </a:p>
        </p:txBody>
      </p:sp>
      <p:pic>
        <p:nvPicPr>
          <p:cNvPr id="147" name="Google Shape;147;p22"/>
          <p:cNvPicPr preferRelativeResize="0"/>
          <p:nvPr/>
        </p:nvPicPr>
        <p:blipFill>
          <a:blip r:embed="rId3">
            <a:alphaModFix/>
          </a:blip>
          <a:stretch>
            <a:fillRect/>
          </a:stretch>
        </p:blipFill>
        <p:spPr>
          <a:xfrm>
            <a:off x="1023452" y="2571750"/>
            <a:ext cx="6973073" cy="2488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CNN cont.</a:t>
            </a:r>
            <a:endParaRPr/>
          </a:p>
        </p:txBody>
      </p:sp>
      <p:sp>
        <p:nvSpPr>
          <p:cNvPr id="153" name="Google Shape;153;p23"/>
          <p:cNvSpPr txBox="1"/>
          <p:nvPr>
            <p:ph idx="1" type="body"/>
          </p:nvPr>
        </p:nvSpPr>
        <p:spPr>
          <a:xfrm>
            <a:off x="4852150" y="1441200"/>
            <a:ext cx="4260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Preprocessing</a:t>
            </a:r>
            <a:endParaRPr/>
          </a:p>
          <a:p>
            <a:pPr indent="-317500" lvl="1" marL="914400" rtl="0" algn="l">
              <a:spcBef>
                <a:spcPts val="0"/>
              </a:spcBef>
              <a:spcAft>
                <a:spcPts val="0"/>
              </a:spcAft>
              <a:buSzPts val="1400"/>
              <a:buChar char="○"/>
            </a:pPr>
            <a:r>
              <a:rPr lang="en"/>
              <a:t>Reshaped transmitter and channel dimensions into a single dimension</a:t>
            </a:r>
            <a:endParaRPr/>
          </a:p>
          <a:p>
            <a:pPr indent="-317500" lvl="1" marL="914400" rtl="0" algn="l">
              <a:spcBef>
                <a:spcPts val="0"/>
              </a:spcBef>
              <a:spcAft>
                <a:spcPts val="0"/>
              </a:spcAft>
              <a:buSzPts val="1400"/>
              <a:buChar char="○"/>
            </a:pPr>
            <a:r>
              <a:rPr lang="en"/>
              <a:t>Standardization based on training set statistics</a:t>
            </a:r>
            <a:endParaRPr/>
          </a:p>
          <a:p>
            <a:pPr indent="-342900" lvl="0" marL="457200" rtl="0" algn="l">
              <a:spcBef>
                <a:spcPts val="0"/>
              </a:spcBef>
              <a:spcAft>
                <a:spcPts val="0"/>
              </a:spcAft>
              <a:buSzPts val="1800"/>
              <a:buChar char="●"/>
            </a:pPr>
            <a:r>
              <a:rPr lang="en"/>
              <a:t>Training</a:t>
            </a:r>
            <a:endParaRPr/>
          </a:p>
          <a:p>
            <a:pPr indent="-317500" lvl="1" marL="914400" rtl="0" algn="l">
              <a:spcBef>
                <a:spcPts val="0"/>
              </a:spcBef>
              <a:spcAft>
                <a:spcPts val="0"/>
              </a:spcAft>
              <a:buSzPts val="1400"/>
              <a:buChar char="○"/>
            </a:pPr>
            <a:r>
              <a:rPr lang="en"/>
              <a:t>Data parallel training on DGX</a:t>
            </a:r>
            <a:endParaRPr/>
          </a:p>
          <a:p>
            <a:pPr indent="-317500" lvl="1" marL="914400" rtl="0" algn="l">
              <a:spcBef>
                <a:spcPts val="0"/>
              </a:spcBef>
              <a:spcAft>
                <a:spcPts val="0"/>
              </a:spcAft>
              <a:buSzPts val="1400"/>
              <a:buChar char="○"/>
            </a:pPr>
            <a:r>
              <a:rPr lang="en"/>
              <a:t>802.11az waveform simulation dataset</a:t>
            </a:r>
            <a:endParaRPr/>
          </a:p>
          <a:p>
            <a:pPr indent="-317500" lvl="1" marL="914400" rtl="0" algn="l">
              <a:spcBef>
                <a:spcPts val="0"/>
              </a:spcBef>
              <a:spcAft>
                <a:spcPts val="0"/>
              </a:spcAft>
              <a:buSzPts val="1400"/>
              <a:buChar char="○"/>
            </a:pPr>
            <a:r>
              <a:rPr lang="en"/>
              <a:t>Batch size = 128</a:t>
            </a:r>
            <a:endParaRPr/>
          </a:p>
          <a:p>
            <a:pPr indent="-317500" lvl="1" marL="914400" rtl="0" algn="l">
              <a:spcBef>
                <a:spcPts val="0"/>
              </a:spcBef>
              <a:spcAft>
                <a:spcPts val="0"/>
              </a:spcAft>
              <a:buSzPts val="1400"/>
              <a:buChar char="○"/>
            </a:pPr>
            <a:r>
              <a:rPr lang="en"/>
              <a:t>Training loss function: MSE</a:t>
            </a:r>
            <a:endParaRPr/>
          </a:p>
          <a:p>
            <a:pPr indent="-317500" lvl="1" marL="914400" rtl="0" algn="l">
              <a:spcBef>
                <a:spcPts val="0"/>
              </a:spcBef>
              <a:spcAft>
                <a:spcPts val="0"/>
              </a:spcAft>
              <a:buSzPts val="1400"/>
              <a:buChar char="○"/>
            </a:pPr>
            <a:r>
              <a:rPr lang="en"/>
              <a:t>Test metric: Euclidean Distance</a:t>
            </a:r>
            <a:endParaRPr/>
          </a:p>
          <a:p>
            <a:pPr indent="-317500" lvl="1" marL="914400" rtl="0" algn="l">
              <a:spcBef>
                <a:spcPts val="0"/>
              </a:spcBef>
              <a:spcAft>
                <a:spcPts val="0"/>
              </a:spcAft>
              <a:buSzPts val="1400"/>
              <a:buChar char="○"/>
            </a:pPr>
            <a:r>
              <a:rPr lang="en"/>
              <a:t>Adam Optimizer, lr = 0.001</a:t>
            </a:r>
            <a:endParaRPr/>
          </a:p>
          <a:p>
            <a:pPr indent="-317500" lvl="1" marL="914400" rtl="0" algn="l">
              <a:spcBef>
                <a:spcPts val="0"/>
              </a:spcBef>
              <a:spcAft>
                <a:spcPts val="0"/>
              </a:spcAft>
              <a:buSzPts val="1400"/>
              <a:buChar char="○"/>
            </a:pPr>
            <a:r>
              <a:rPr lang="en"/>
              <a:t>100 epochs</a:t>
            </a:r>
            <a:endParaRPr/>
          </a:p>
        </p:txBody>
      </p:sp>
      <p:pic>
        <p:nvPicPr>
          <p:cNvPr id="154" name="Google Shape;154;p23"/>
          <p:cNvPicPr preferRelativeResize="0"/>
          <p:nvPr/>
        </p:nvPicPr>
        <p:blipFill>
          <a:blip r:embed="rId3">
            <a:alphaModFix/>
          </a:blip>
          <a:stretch>
            <a:fillRect/>
          </a:stretch>
        </p:blipFill>
        <p:spPr>
          <a:xfrm>
            <a:off x="92974" y="1374275"/>
            <a:ext cx="5007924" cy="375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End Result</a:t>
            </a:r>
            <a:endParaRPr/>
          </a:p>
        </p:txBody>
      </p:sp>
      <p:sp>
        <p:nvSpPr>
          <p:cNvPr id="160" name="Google Shape;16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trained on </a:t>
            </a:r>
            <a:r>
              <a:rPr lang="en"/>
              <a:t>802.11az dataset achieved an accuracy of </a:t>
            </a:r>
            <a:r>
              <a:rPr b="1" lang="en"/>
              <a:t>70 cm</a:t>
            </a:r>
            <a:endParaRPr b="1"/>
          </a:p>
          <a:p>
            <a:pPr indent="-342900" lvl="0" marL="457200" rtl="0" algn="l">
              <a:spcBef>
                <a:spcPts val="0"/>
              </a:spcBef>
              <a:spcAft>
                <a:spcPts val="0"/>
              </a:spcAft>
              <a:buSzPts val="1800"/>
              <a:buChar char="●"/>
            </a:pPr>
            <a:r>
              <a:rPr lang="en"/>
              <a:t>Chirp signal dataset underperformed and had an accuracy of 2.2 m</a:t>
            </a:r>
            <a:endParaRPr/>
          </a:p>
          <a:p>
            <a:pPr indent="-342900" lvl="0" marL="457200" rtl="0" algn="l">
              <a:spcBef>
                <a:spcPts val="0"/>
              </a:spcBef>
              <a:spcAft>
                <a:spcPts val="0"/>
              </a:spcAft>
              <a:buSzPts val="1800"/>
              <a:buChar char="●"/>
            </a:pPr>
            <a:r>
              <a:rPr lang="en"/>
              <a:t>Overfitting was significant</a:t>
            </a:r>
            <a:endParaRPr/>
          </a:p>
          <a:p>
            <a:pPr indent="-317500" lvl="1" marL="914400" rtl="0" algn="l">
              <a:spcBef>
                <a:spcPts val="0"/>
              </a:spcBef>
              <a:spcAft>
                <a:spcPts val="0"/>
              </a:spcAft>
              <a:buSzPts val="1400"/>
              <a:buChar char="○"/>
            </a:pPr>
            <a:r>
              <a:rPr lang="en"/>
              <a:t>Dropout did not seem to help</a:t>
            </a:r>
            <a:endParaRPr/>
          </a:p>
        </p:txBody>
      </p:sp>
      <p:pic>
        <p:nvPicPr>
          <p:cNvPr id="161" name="Google Shape;161;p24"/>
          <p:cNvPicPr preferRelativeResize="0"/>
          <p:nvPr/>
        </p:nvPicPr>
        <p:blipFill>
          <a:blip r:embed="rId3">
            <a:alphaModFix/>
          </a:blip>
          <a:stretch>
            <a:fillRect/>
          </a:stretch>
        </p:blipFill>
        <p:spPr>
          <a:xfrm>
            <a:off x="2712462" y="2507442"/>
            <a:ext cx="3719075" cy="247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1000"/>
                                        <p:tgtEl>
                                          <p:spTgt spid="16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Further Work</a:t>
            </a:r>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Larger and more diverse datasets</a:t>
            </a:r>
            <a:endParaRPr/>
          </a:p>
          <a:p>
            <a:pPr indent="-342900" lvl="0" marL="457200" rtl="0" algn="l">
              <a:spcBef>
                <a:spcPts val="0"/>
              </a:spcBef>
              <a:spcAft>
                <a:spcPts val="0"/>
              </a:spcAft>
              <a:buSzPts val="1800"/>
              <a:buChar char="●"/>
            </a:pPr>
            <a:r>
              <a:rPr lang="en"/>
              <a:t>Different types of networks or combination of networks</a:t>
            </a:r>
            <a:endParaRPr/>
          </a:p>
          <a:p>
            <a:pPr indent="-342900" lvl="0" marL="457200" rtl="0" algn="l">
              <a:spcBef>
                <a:spcPts val="0"/>
              </a:spcBef>
              <a:spcAft>
                <a:spcPts val="0"/>
              </a:spcAft>
              <a:buSzPts val="1800"/>
              <a:buChar char="●"/>
            </a:pPr>
            <a:r>
              <a:rPr lang="en"/>
              <a:t>Apply online learning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3" name="Google Shape;17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Outperforms 5G by 30% and trilateration by 65%</a:t>
            </a:r>
            <a:endParaRPr/>
          </a:p>
          <a:p>
            <a:pPr indent="-342900" lvl="0" marL="457200" rtl="0" algn="l">
              <a:spcBef>
                <a:spcPts val="0"/>
              </a:spcBef>
              <a:spcAft>
                <a:spcPts val="0"/>
              </a:spcAft>
              <a:buSzPts val="1800"/>
              <a:buChar char="●"/>
            </a:pPr>
            <a:r>
              <a:rPr lang="en"/>
              <a:t>Time scale is </a:t>
            </a:r>
            <a:r>
              <a:rPr lang="en"/>
              <a:t>assumed</a:t>
            </a:r>
            <a:r>
              <a:rPr lang="en"/>
              <a:t> to be almost instant</a:t>
            </a:r>
            <a:endParaRPr/>
          </a:p>
          <a:p>
            <a:pPr indent="-342900" lvl="0" marL="457200" rtl="0" algn="l">
              <a:spcBef>
                <a:spcPts val="0"/>
              </a:spcBef>
              <a:spcAft>
                <a:spcPts val="0"/>
              </a:spcAft>
              <a:buSzPts val="1800"/>
              <a:buChar char="●"/>
            </a:pPr>
            <a:r>
              <a:rPr lang="en"/>
              <a:t>802.11az provides the most information about waveform</a:t>
            </a:r>
            <a:endParaRPr/>
          </a:p>
          <a:p>
            <a:pPr indent="-342900" lvl="0" marL="457200" rtl="0" algn="l">
              <a:spcBef>
                <a:spcPts val="0"/>
              </a:spcBef>
              <a:spcAft>
                <a:spcPts val="0"/>
              </a:spcAft>
              <a:buSzPts val="1800"/>
              <a:buChar char="●"/>
            </a:pPr>
            <a:r>
              <a:rPr lang="en"/>
              <a:t>While further work is needed, 6G has shown to work well in indoor microcell settings and outperforms previous generations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1000"/>
                                        <p:tgtEl>
                                          <p:spTgt spid="1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672650" y="983850"/>
            <a:ext cx="4045200" cy="3416400"/>
          </a:xfrm>
          <a:prstGeom prst="rect">
            <a:avLst/>
          </a:prstGeom>
        </p:spPr>
        <p:txBody>
          <a:bodyPr anchorCtr="0" anchor="t" bIns="91425" lIns="91425" spcFirstLastPara="1" rIns="91425" wrap="square" tIns="91425">
            <a:normAutofit fontScale="85000" lnSpcReduction="20000"/>
          </a:bodyPr>
          <a:lstStyle/>
          <a:p>
            <a:pPr indent="0" lvl="1" marL="0" rtl="0" algn="l">
              <a:lnSpc>
                <a:spcPct val="115000"/>
              </a:lnSpc>
              <a:spcBef>
                <a:spcPts val="0"/>
              </a:spcBef>
              <a:spcAft>
                <a:spcPts val="0"/>
              </a:spcAft>
              <a:buNone/>
            </a:pPr>
            <a:r>
              <a:rPr lang="en" sz="1800">
                <a:solidFill>
                  <a:schemeClr val="dk1"/>
                </a:solidFill>
              </a:rPr>
              <a:t>Current indoor localization strategies provide insufficient estimates for 6G applications such as…</a:t>
            </a:r>
            <a:endParaRPr sz="1800">
              <a:solidFill>
                <a:schemeClr val="dk1"/>
              </a:solidFill>
            </a:endParaRPr>
          </a:p>
          <a:p>
            <a:pPr indent="0" lvl="1" marL="0" rtl="0" algn="l">
              <a:lnSpc>
                <a:spcPct val="115000"/>
              </a:lnSpc>
              <a:spcBef>
                <a:spcPts val="0"/>
              </a:spcBef>
              <a:spcAft>
                <a:spcPts val="0"/>
              </a:spcAft>
              <a:buClr>
                <a:schemeClr val="dk1"/>
              </a:buClr>
              <a:buSzPct val="311111"/>
              <a:buFont typeface="Avenir"/>
              <a:buNone/>
            </a:pPr>
            <a:r>
              <a:t/>
            </a:r>
            <a:endParaRPr sz="1800">
              <a:solidFill>
                <a:schemeClr val="dk1"/>
              </a:solidFill>
            </a:endParaRPr>
          </a:p>
          <a:p>
            <a:pPr indent="-325755" lvl="0" marL="457200" rtl="0" algn="l">
              <a:lnSpc>
                <a:spcPct val="200000"/>
              </a:lnSpc>
              <a:spcBef>
                <a:spcPts val="0"/>
              </a:spcBef>
              <a:spcAft>
                <a:spcPts val="0"/>
              </a:spcAft>
              <a:buClr>
                <a:schemeClr val="dk1"/>
              </a:buClr>
              <a:buSzPct val="100000"/>
              <a:buChar char="●"/>
            </a:pPr>
            <a:r>
              <a:rPr lang="en">
                <a:solidFill>
                  <a:schemeClr val="dk1"/>
                </a:solidFill>
              </a:rPr>
              <a:t>Digital twins</a:t>
            </a:r>
            <a:endParaRPr>
              <a:solidFill>
                <a:schemeClr val="dk1"/>
              </a:solidFill>
            </a:endParaRPr>
          </a:p>
          <a:p>
            <a:pPr indent="-304165" lvl="0" marL="457200" rtl="0" algn="l">
              <a:lnSpc>
                <a:spcPct val="200000"/>
              </a:lnSpc>
              <a:spcBef>
                <a:spcPts val="0"/>
              </a:spcBef>
              <a:spcAft>
                <a:spcPts val="0"/>
              </a:spcAft>
              <a:buClr>
                <a:schemeClr val="dk1"/>
              </a:buClr>
              <a:buSzPct val="77777"/>
              <a:buChar char="●"/>
            </a:pPr>
            <a:r>
              <a:rPr lang="en">
                <a:solidFill>
                  <a:schemeClr val="dk1"/>
                </a:solidFill>
              </a:rPr>
              <a:t>XR</a:t>
            </a:r>
            <a:endParaRPr>
              <a:solidFill>
                <a:schemeClr val="dk1"/>
              </a:solidFill>
            </a:endParaRPr>
          </a:p>
          <a:p>
            <a:pPr indent="-325755" lvl="0" marL="457200" rtl="0" algn="l">
              <a:lnSpc>
                <a:spcPct val="200000"/>
              </a:lnSpc>
              <a:spcBef>
                <a:spcPts val="0"/>
              </a:spcBef>
              <a:spcAft>
                <a:spcPts val="0"/>
              </a:spcAft>
              <a:buClr>
                <a:schemeClr val="dk1"/>
              </a:buClr>
              <a:buSzPct val="100000"/>
              <a:buChar char="●"/>
            </a:pPr>
            <a:r>
              <a:rPr lang="en">
                <a:solidFill>
                  <a:schemeClr val="dk1"/>
                </a:solidFill>
              </a:rPr>
              <a:t>Compliant manufacturing</a:t>
            </a:r>
            <a:endParaRPr>
              <a:solidFill>
                <a:schemeClr val="dk1"/>
              </a:solidFill>
            </a:endParaRPr>
          </a:p>
          <a:p>
            <a:pPr indent="-325755" lvl="0" marL="457200" rtl="0" algn="l">
              <a:lnSpc>
                <a:spcPct val="200000"/>
              </a:lnSpc>
              <a:spcBef>
                <a:spcPts val="0"/>
              </a:spcBef>
              <a:spcAft>
                <a:spcPts val="0"/>
              </a:spcAft>
              <a:buClr>
                <a:schemeClr val="dk1"/>
              </a:buClr>
              <a:buSzPct val="100000"/>
              <a:buChar char="●"/>
            </a:pPr>
            <a:r>
              <a:rPr lang="en">
                <a:solidFill>
                  <a:schemeClr val="dk1"/>
                </a:solidFill>
              </a:rPr>
              <a:t>Indoor navigation</a:t>
            </a:r>
            <a:endParaRPr>
              <a:solidFill>
                <a:schemeClr val="dk1"/>
              </a:solidFill>
            </a:endParaRPr>
          </a:p>
          <a:p>
            <a:pPr indent="-325755" lvl="0" marL="457200" rtl="0" algn="l">
              <a:lnSpc>
                <a:spcPct val="200000"/>
              </a:lnSpc>
              <a:spcBef>
                <a:spcPts val="0"/>
              </a:spcBef>
              <a:spcAft>
                <a:spcPts val="0"/>
              </a:spcAft>
              <a:buClr>
                <a:schemeClr val="dk1"/>
              </a:buClr>
              <a:buSzPct val="100000"/>
              <a:buChar char="●"/>
            </a:pPr>
            <a:r>
              <a:rPr lang="en">
                <a:solidFill>
                  <a:schemeClr val="dk1"/>
                </a:solidFill>
              </a:rPr>
              <a:t>Autonomous vehicles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p:txBody>
      </p:sp>
      <p:sp>
        <p:nvSpPr>
          <p:cNvPr id="61" name="Google Shape;61;p14"/>
          <p:cNvSpPr txBox="1"/>
          <p:nvPr/>
        </p:nvSpPr>
        <p:spPr>
          <a:xfrm>
            <a:off x="5617250" y="659850"/>
            <a:ext cx="25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5326500" y="1583600"/>
            <a:ext cx="2403600" cy="103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5000" u="sng">
                <a:solidFill>
                  <a:schemeClr val="dk1"/>
                </a:solidFill>
              </a:rPr>
              <a:t>1 meter</a:t>
            </a:r>
            <a:endParaRPr sz="5000" u="sng">
              <a:solidFill>
                <a:schemeClr val="dk1"/>
              </a:solidFill>
            </a:endParaRPr>
          </a:p>
        </p:txBody>
      </p:sp>
      <p:sp>
        <p:nvSpPr>
          <p:cNvPr id="63" name="Google Shape;63;p14"/>
          <p:cNvSpPr txBox="1"/>
          <p:nvPr>
            <p:ph idx="1" type="body"/>
          </p:nvPr>
        </p:nvSpPr>
        <p:spPr>
          <a:xfrm>
            <a:off x="6295350" y="3088400"/>
            <a:ext cx="465900" cy="3291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u="sng">
                <a:solidFill>
                  <a:schemeClr val="dk1"/>
                </a:solidFill>
              </a:rPr>
              <a:t>1 cm</a:t>
            </a:r>
            <a:endParaRPr sz="1000" u="sng">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1000"/>
                                        <p:tgtEl>
                                          <p:spTgt spid="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1000"/>
                                        <p:tgtEl>
                                          <p:spTgt spid="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1000"/>
                                        <p:tgtEl>
                                          <p:spTgt spid="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1000"/>
                                        <p:tgtEl>
                                          <p:spTgt spid="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1000"/>
                                        <p:tgtEl>
                                          <p:spTgt spid="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5" st="5"/>
                                            </p:txEl>
                                          </p:spTgt>
                                        </p:tgtEl>
                                        <p:attrNameLst>
                                          <p:attrName>style.visibility</p:attrName>
                                        </p:attrNameLst>
                                      </p:cBhvr>
                                      <p:to>
                                        <p:strVal val="visible"/>
                                      </p:to>
                                    </p:set>
                                    <p:animEffect filter="fade" transition="in">
                                      <p:cBhvr>
                                        <p:cTn dur="1000"/>
                                        <p:tgtEl>
                                          <p:spTgt spid="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6" st="6"/>
                                            </p:txEl>
                                          </p:spTgt>
                                        </p:tgtEl>
                                        <p:attrNameLst>
                                          <p:attrName>style.visibility</p:attrName>
                                        </p:attrNameLst>
                                      </p:cBhvr>
                                      <p:to>
                                        <p:strVal val="visible"/>
                                      </p:to>
                                    </p:set>
                                    <p:animEffect filter="fade" transition="in">
                                      <p:cBhvr>
                                        <p:cTn dur="1000"/>
                                        <p:tgtEl>
                                          <p:spTgt spid="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7" st="7"/>
                                            </p:txEl>
                                          </p:spTgt>
                                        </p:tgtEl>
                                        <p:attrNameLst>
                                          <p:attrName>style.visibility</p:attrName>
                                        </p:attrNameLst>
                                      </p:cBhvr>
                                      <p:to>
                                        <p:strVal val="visible"/>
                                      </p:to>
                                    </p:set>
                                    <p:animEffect filter="fade" transition="in">
                                      <p:cBhvr>
                                        <p:cTn dur="1000"/>
                                        <p:tgtEl>
                                          <p:spTgt spid="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pSp>
        <p:nvGrpSpPr>
          <p:cNvPr id="68" name="Google Shape;68;p15"/>
          <p:cNvGrpSpPr/>
          <p:nvPr/>
        </p:nvGrpSpPr>
        <p:grpSpPr>
          <a:xfrm>
            <a:off x="1482175" y="1532688"/>
            <a:ext cx="5882051" cy="2828925"/>
            <a:chOff x="1448350" y="1191138"/>
            <a:chExt cx="5882051" cy="2828925"/>
          </a:xfrm>
        </p:grpSpPr>
        <p:pic>
          <p:nvPicPr>
            <p:cNvPr id="69" name="Google Shape;69;p15"/>
            <p:cNvPicPr preferRelativeResize="0"/>
            <p:nvPr/>
          </p:nvPicPr>
          <p:blipFill>
            <a:blip r:embed="rId3">
              <a:alphaModFix/>
            </a:blip>
            <a:stretch>
              <a:fillRect/>
            </a:stretch>
          </p:blipFill>
          <p:spPr>
            <a:xfrm>
              <a:off x="1448350" y="1191138"/>
              <a:ext cx="2305050" cy="2828925"/>
            </a:xfrm>
            <a:prstGeom prst="rect">
              <a:avLst/>
            </a:prstGeom>
            <a:noFill/>
            <a:ln>
              <a:noFill/>
            </a:ln>
          </p:spPr>
        </p:pic>
        <p:pic>
          <p:nvPicPr>
            <p:cNvPr id="70" name="Google Shape;70;p15"/>
            <p:cNvPicPr preferRelativeResize="0"/>
            <p:nvPr/>
          </p:nvPicPr>
          <p:blipFill>
            <a:blip r:embed="rId4">
              <a:alphaModFix/>
            </a:blip>
            <a:stretch>
              <a:fillRect/>
            </a:stretch>
          </p:blipFill>
          <p:spPr>
            <a:xfrm flipH="1">
              <a:off x="6666250" y="3314951"/>
              <a:ext cx="664150" cy="661124"/>
            </a:xfrm>
            <a:prstGeom prst="rect">
              <a:avLst/>
            </a:prstGeom>
            <a:noFill/>
            <a:ln>
              <a:noFill/>
            </a:ln>
          </p:spPr>
        </p:pic>
        <p:cxnSp>
          <p:nvCxnSpPr>
            <p:cNvPr id="71" name="Google Shape;71;p15"/>
            <p:cNvCxnSpPr/>
            <p:nvPr/>
          </p:nvCxnSpPr>
          <p:spPr>
            <a:xfrm>
              <a:off x="3891475" y="1776550"/>
              <a:ext cx="2850900" cy="1590300"/>
            </a:xfrm>
            <a:prstGeom prst="straightConnector1">
              <a:avLst/>
            </a:prstGeom>
            <a:noFill/>
            <a:ln cap="flat" cmpd="sng" w="9525">
              <a:solidFill>
                <a:schemeClr val="dk2"/>
              </a:solidFill>
              <a:prstDash val="dot"/>
              <a:round/>
              <a:headEnd len="med" w="med" type="none"/>
              <a:tailEnd len="med" w="med" type="none"/>
            </a:ln>
          </p:spPr>
        </p:cxnSp>
      </p:grpSp>
      <p:sp>
        <p:nvSpPr>
          <p:cNvPr id="72" name="Google Shape;72;p15"/>
          <p:cNvSpPr/>
          <p:nvPr/>
        </p:nvSpPr>
        <p:spPr>
          <a:xfrm>
            <a:off x="5972500" y="321300"/>
            <a:ext cx="2284200" cy="1211436"/>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rot="10800000">
            <a:off x="964525" y="597300"/>
            <a:ext cx="1658124" cy="896724"/>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flipH="1" rot="10800000">
            <a:off x="4052150" y="1121746"/>
            <a:ext cx="1260576" cy="654804"/>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5"/>
          <p:cNvGrpSpPr/>
          <p:nvPr/>
        </p:nvGrpSpPr>
        <p:grpSpPr>
          <a:xfrm>
            <a:off x="6524549" y="1683294"/>
            <a:ext cx="1093176" cy="1988206"/>
            <a:chOff x="2262624" y="1789994"/>
            <a:chExt cx="1093176" cy="1988206"/>
          </a:xfrm>
        </p:grpSpPr>
        <p:pic>
          <p:nvPicPr>
            <p:cNvPr id="76" name="Google Shape;76;p15"/>
            <p:cNvPicPr preferRelativeResize="0"/>
            <p:nvPr/>
          </p:nvPicPr>
          <p:blipFill>
            <a:blip r:embed="rId3">
              <a:alphaModFix/>
            </a:blip>
            <a:stretch>
              <a:fillRect/>
            </a:stretch>
          </p:blipFill>
          <p:spPr>
            <a:xfrm>
              <a:off x="2262624" y="1789994"/>
              <a:ext cx="1093176" cy="1341625"/>
            </a:xfrm>
            <a:prstGeom prst="rect">
              <a:avLst/>
            </a:prstGeom>
            <a:noFill/>
            <a:ln>
              <a:noFill/>
            </a:ln>
          </p:spPr>
        </p:pic>
        <p:cxnSp>
          <p:nvCxnSpPr>
            <p:cNvPr id="77" name="Google Shape;77;p15"/>
            <p:cNvCxnSpPr/>
            <p:nvPr/>
          </p:nvCxnSpPr>
          <p:spPr>
            <a:xfrm>
              <a:off x="2505850" y="2289300"/>
              <a:ext cx="93000" cy="1488900"/>
            </a:xfrm>
            <a:prstGeom prst="straightConnector1">
              <a:avLst/>
            </a:prstGeom>
            <a:noFill/>
            <a:ln cap="flat" cmpd="sng" w="9525">
              <a:solidFill>
                <a:schemeClr val="dk2"/>
              </a:solidFill>
              <a:prstDash val="dot"/>
              <a:round/>
              <a:headEnd len="med" w="med" type="none"/>
              <a:tailEnd len="med" w="med" type="none"/>
            </a:ln>
          </p:spPr>
        </p:cxnSp>
      </p:grpSp>
      <p:grpSp>
        <p:nvGrpSpPr>
          <p:cNvPr id="78" name="Google Shape;78;p15"/>
          <p:cNvGrpSpPr/>
          <p:nvPr/>
        </p:nvGrpSpPr>
        <p:grpSpPr>
          <a:xfrm>
            <a:off x="-70175" y="-70175"/>
            <a:ext cx="9304500" cy="5354100"/>
            <a:chOff x="-70175" y="-70175"/>
            <a:chExt cx="9304500" cy="5354100"/>
          </a:xfrm>
        </p:grpSpPr>
        <p:sp>
          <p:nvSpPr>
            <p:cNvPr id="79" name="Google Shape;79;p15"/>
            <p:cNvSpPr txBox="1"/>
            <p:nvPr/>
          </p:nvSpPr>
          <p:spPr>
            <a:xfrm>
              <a:off x="-70175" y="-70175"/>
              <a:ext cx="9304500" cy="5354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974925" y="2166475"/>
              <a:ext cx="4289100" cy="240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5"/>
            <p:cNvPicPr preferRelativeResize="0"/>
            <p:nvPr/>
          </p:nvPicPr>
          <p:blipFill>
            <a:blip r:embed="rId4">
              <a:alphaModFix/>
            </a:blip>
            <a:stretch>
              <a:fillRect/>
            </a:stretch>
          </p:blipFill>
          <p:spPr>
            <a:xfrm flipH="1">
              <a:off x="3873875" y="2760500"/>
              <a:ext cx="1410750" cy="1404325"/>
            </a:xfrm>
            <a:prstGeom prst="rect">
              <a:avLst/>
            </a:prstGeom>
            <a:noFill/>
            <a:ln>
              <a:noFill/>
            </a:ln>
          </p:spPr>
        </p:pic>
        <p:sp>
          <p:nvSpPr>
            <p:cNvPr id="82" name="Google Shape;82;p15"/>
            <p:cNvSpPr/>
            <p:nvPr/>
          </p:nvSpPr>
          <p:spPr>
            <a:xfrm>
              <a:off x="4745250" y="1017725"/>
              <a:ext cx="2564100" cy="140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5"/>
            <p:cNvCxnSpPr/>
            <p:nvPr/>
          </p:nvCxnSpPr>
          <p:spPr>
            <a:xfrm flipH="1" rot="10800000">
              <a:off x="1979575" y="1023575"/>
              <a:ext cx="2766300" cy="11421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15"/>
            <p:cNvCxnSpPr/>
            <p:nvPr/>
          </p:nvCxnSpPr>
          <p:spPr>
            <a:xfrm flipH="1" rot="10800000">
              <a:off x="6272475" y="1022625"/>
              <a:ext cx="1043100" cy="11631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5"/>
            <p:cNvCxnSpPr/>
            <p:nvPr/>
          </p:nvCxnSpPr>
          <p:spPr>
            <a:xfrm flipH="1" rot="10800000">
              <a:off x="1979575" y="2436500"/>
              <a:ext cx="2766300" cy="21402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15"/>
            <p:cNvCxnSpPr/>
            <p:nvPr/>
          </p:nvCxnSpPr>
          <p:spPr>
            <a:xfrm flipH="1" rot="10800000">
              <a:off x="6277100" y="2427800"/>
              <a:ext cx="1032000" cy="2148900"/>
            </a:xfrm>
            <a:prstGeom prst="straightConnector1">
              <a:avLst/>
            </a:prstGeom>
            <a:noFill/>
            <a:ln cap="flat" cmpd="sng" w="9525">
              <a:solidFill>
                <a:schemeClr val="dk2"/>
              </a:solidFill>
              <a:prstDash val="solid"/>
              <a:round/>
              <a:headEnd len="med" w="med" type="none"/>
              <a:tailEnd len="med" w="med" type="none"/>
            </a:ln>
          </p:spPr>
        </p:cxnSp>
        <p:pic>
          <p:nvPicPr>
            <p:cNvPr id="87" name="Google Shape;87;p15"/>
            <p:cNvPicPr preferRelativeResize="0"/>
            <p:nvPr/>
          </p:nvPicPr>
          <p:blipFill>
            <a:blip r:embed="rId5">
              <a:alphaModFix/>
            </a:blip>
            <a:stretch>
              <a:fillRect/>
            </a:stretch>
          </p:blipFill>
          <p:spPr>
            <a:xfrm>
              <a:off x="1974925" y="2171525"/>
              <a:ext cx="588975" cy="588975"/>
            </a:xfrm>
            <a:prstGeom prst="rect">
              <a:avLst/>
            </a:prstGeom>
            <a:noFill/>
            <a:ln>
              <a:noFill/>
            </a:ln>
          </p:spPr>
        </p:pic>
        <p:pic>
          <p:nvPicPr>
            <p:cNvPr id="88" name="Google Shape;88;p15"/>
            <p:cNvPicPr preferRelativeResize="0"/>
            <p:nvPr/>
          </p:nvPicPr>
          <p:blipFill>
            <a:blip r:embed="rId5">
              <a:alphaModFix/>
            </a:blip>
            <a:stretch>
              <a:fillRect/>
            </a:stretch>
          </p:blipFill>
          <p:spPr>
            <a:xfrm>
              <a:off x="5789200" y="2108675"/>
              <a:ext cx="588975" cy="588975"/>
            </a:xfrm>
            <a:prstGeom prst="rect">
              <a:avLst/>
            </a:prstGeom>
            <a:noFill/>
            <a:ln>
              <a:noFill/>
            </a:ln>
          </p:spPr>
        </p:pic>
        <p:pic>
          <p:nvPicPr>
            <p:cNvPr id="89" name="Google Shape;89;p15"/>
            <p:cNvPicPr preferRelativeResize="0"/>
            <p:nvPr/>
          </p:nvPicPr>
          <p:blipFill>
            <a:blip r:embed="rId5">
              <a:alphaModFix/>
            </a:blip>
            <a:stretch>
              <a:fillRect/>
            </a:stretch>
          </p:blipFill>
          <p:spPr>
            <a:xfrm>
              <a:off x="4745875" y="1017725"/>
              <a:ext cx="293525" cy="293525"/>
            </a:xfrm>
            <a:prstGeom prst="rect">
              <a:avLst/>
            </a:prstGeom>
            <a:noFill/>
            <a:ln>
              <a:noFill/>
            </a:ln>
          </p:spPr>
        </p:pic>
        <p:pic>
          <p:nvPicPr>
            <p:cNvPr id="90" name="Google Shape;90;p15"/>
            <p:cNvPicPr preferRelativeResize="0"/>
            <p:nvPr/>
          </p:nvPicPr>
          <p:blipFill>
            <a:blip r:embed="rId5">
              <a:alphaModFix/>
            </a:blip>
            <a:stretch>
              <a:fillRect/>
            </a:stretch>
          </p:blipFill>
          <p:spPr>
            <a:xfrm>
              <a:off x="7044025" y="1017725"/>
              <a:ext cx="293525" cy="293525"/>
            </a:xfrm>
            <a:prstGeom prst="rect">
              <a:avLst/>
            </a:prstGeom>
            <a:noFill/>
            <a:ln>
              <a:noFill/>
            </a:ln>
          </p:spPr>
        </p:pic>
        <p:cxnSp>
          <p:nvCxnSpPr>
            <p:cNvPr id="91" name="Google Shape;91;p15"/>
            <p:cNvCxnSpPr/>
            <p:nvPr/>
          </p:nvCxnSpPr>
          <p:spPr>
            <a:xfrm flipH="1">
              <a:off x="4348325" y="1404300"/>
              <a:ext cx="558300" cy="1455000"/>
            </a:xfrm>
            <a:prstGeom prst="straightConnector1">
              <a:avLst/>
            </a:prstGeom>
            <a:noFill/>
            <a:ln cap="flat" cmpd="sng" w="9525">
              <a:solidFill>
                <a:schemeClr val="dk2"/>
              </a:solidFill>
              <a:prstDash val="dot"/>
              <a:round/>
              <a:headEnd len="med" w="med" type="none"/>
              <a:tailEnd len="med" w="med" type="none"/>
            </a:ln>
          </p:spPr>
        </p:cxnSp>
        <p:cxnSp>
          <p:nvCxnSpPr>
            <p:cNvPr id="92" name="Google Shape;92;p15"/>
            <p:cNvCxnSpPr/>
            <p:nvPr/>
          </p:nvCxnSpPr>
          <p:spPr>
            <a:xfrm>
              <a:off x="2368725" y="2546375"/>
              <a:ext cx="1801800" cy="448500"/>
            </a:xfrm>
            <a:prstGeom prst="straightConnector1">
              <a:avLst/>
            </a:prstGeom>
            <a:noFill/>
            <a:ln cap="flat" cmpd="sng" w="9525">
              <a:solidFill>
                <a:schemeClr val="dk2"/>
              </a:solidFill>
              <a:prstDash val="dot"/>
              <a:round/>
              <a:headEnd len="med" w="med" type="none"/>
              <a:tailEnd len="med" w="med" type="none"/>
            </a:ln>
          </p:spPr>
        </p:cxnSp>
        <p:cxnSp>
          <p:nvCxnSpPr>
            <p:cNvPr id="93" name="Google Shape;93;p15"/>
            <p:cNvCxnSpPr/>
            <p:nvPr/>
          </p:nvCxnSpPr>
          <p:spPr>
            <a:xfrm flipH="1" rot="10800000">
              <a:off x="4415975" y="2495725"/>
              <a:ext cx="1573500" cy="439800"/>
            </a:xfrm>
            <a:prstGeom prst="straightConnector1">
              <a:avLst/>
            </a:prstGeom>
            <a:noFill/>
            <a:ln cap="flat" cmpd="sng" w="9525">
              <a:solidFill>
                <a:schemeClr val="dk2"/>
              </a:solidFill>
              <a:prstDash val="dot"/>
              <a:round/>
              <a:headEnd len="med" w="med" type="none"/>
              <a:tailEnd len="med" w="med" type="none"/>
            </a:ln>
          </p:spPr>
        </p:cxnSp>
        <p:cxnSp>
          <p:nvCxnSpPr>
            <p:cNvPr id="94" name="Google Shape;94;p15"/>
            <p:cNvCxnSpPr>
              <a:stCxn id="90" idx="1"/>
            </p:cNvCxnSpPr>
            <p:nvPr/>
          </p:nvCxnSpPr>
          <p:spPr>
            <a:xfrm flipH="1">
              <a:off x="4377625" y="1164488"/>
              <a:ext cx="2666400" cy="1733100"/>
            </a:xfrm>
            <a:prstGeom prst="straightConnector1">
              <a:avLst/>
            </a:prstGeom>
            <a:noFill/>
            <a:ln cap="flat" cmpd="sng" w="9525">
              <a:solidFill>
                <a:schemeClr val="dk2"/>
              </a:solidFill>
              <a:prstDash val="dot"/>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6"/>
          <p:cNvPicPr preferRelativeResize="0"/>
          <p:nvPr/>
        </p:nvPicPr>
        <p:blipFill>
          <a:blip r:embed="rId3">
            <a:alphaModFix/>
          </a:blip>
          <a:stretch>
            <a:fillRect/>
          </a:stretch>
        </p:blipFill>
        <p:spPr>
          <a:xfrm>
            <a:off x="3242525" y="906075"/>
            <a:ext cx="5370100" cy="3909201"/>
          </a:xfrm>
          <a:prstGeom prst="rect">
            <a:avLst/>
          </a:prstGeom>
          <a:noFill/>
          <a:ln>
            <a:noFill/>
          </a:ln>
        </p:spPr>
      </p:pic>
      <p:sp>
        <p:nvSpPr>
          <p:cNvPr id="100" name="Google Shape;10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802.11az Fingerprint Simulation</a:t>
            </a:r>
            <a:endParaRPr/>
          </a:p>
        </p:txBody>
      </p:sp>
      <p:sp>
        <p:nvSpPr>
          <p:cNvPr id="101" name="Google Shape;101;p16"/>
          <p:cNvSpPr txBox="1"/>
          <p:nvPr>
            <p:ph idx="1" type="body"/>
          </p:nvPr>
        </p:nvSpPr>
        <p:spPr>
          <a:xfrm>
            <a:off x="311700" y="1152475"/>
            <a:ext cx="267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wi-fi standard</a:t>
            </a:r>
            <a:endParaRPr/>
          </a:p>
          <a:p>
            <a:pPr indent="0" lvl="0" marL="0" rtl="0" algn="l">
              <a:spcBef>
                <a:spcPts val="1200"/>
              </a:spcBef>
              <a:spcAft>
                <a:spcPts val="0"/>
              </a:spcAft>
              <a:buNone/>
            </a:pPr>
            <a:r>
              <a:rPr lang="en"/>
              <a:t>Tailored for indoor localization</a:t>
            </a:r>
            <a:endParaRPr/>
          </a:p>
          <a:p>
            <a:pPr indent="0" lvl="0" marL="0" rtl="0" algn="l">
              <a:spcBef>
                <a:spcPts val="1200"/>
              </a:spcBef>
              <a:spcAft>
                <a:spcPts val="0"/>
              </a:spcAft>
              <a:buNone/>
            </a:pPr>
            <a:r>
              <a:rPr lang="en"/>
              <a:t>160 MHz band</a:t>
            </a:r>
            <a:endParaRPr/>
          </a:p>
          <a:p>
            <a:pPr indent="0" lvl="0" marL="0" rtl="0" algn="l">
              <a:spcBef>
                <a:spcPts val="1200"/>
              </a:spcBef>
              <a:spcAft>
                <a:spcPts val="0"/>
              </a:spcAft>
              <a:buNone/>
            </a:pPr>
            <a:r>
              <a:rPr lang="en"/>
              <a:t>70 microsecond transmission</a:t>
            </a:r>
            <a:endParaRPr/>
          </a:p>
          <a:p>
            <a:pPr indent="0" lvl="0" marL="0" rtl="0" algn="l">
              <a:spcBef>
                <a:spcPts val="1200"/>
              </a:spcBef>
              <a:spcAft>
                <a:spcPts val="1200"/>
              </a:spcAft>
              <a:buNone/>
            </a:pPr>
            <a:r>
              <a:t/>
            </a:r>
            <a:endParaRPr/>
          </a:p>
        </p:txBody>
      </p:sp>
      <p:pic>
        <p:nvPicPr>
          <p:cNvPr id="102" name="Google Shape;102;p16"/>
          <p:cNvPicPr preferRelativeResize="0"/>
          <p:nvPr/>
        </p:nvPicPr>
        <p:blipFill>
          <a:blip r:embed="rId3">
            <a:alphaModFix/>
          </a:blip>
          <a:stretch>
            <a:fillRect/>
          </a:stretch>
        </p:blipFill>
        <p:spPr>
          <a:xfrm>
            <a:off x="15986666" y="11389900"/>
            <a:ext cx="1982025" cy="150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802.11az Fingerprint Simulation</a:t>
            </a:r>
            <a:endParaRPr/>
          </a:p>
        </p:txBody>
      </p:sp>
      <p:sp>
        <p:nvSpPr>
          <p:cNvPr id="108" name="Google Shape;108;p17"/>
          <p:cNvSpPr txBox="1"/>
          <p:nvPr>
            <p:ph idx="1" type="body"/>
          </p:nvPr>
        </p:nvSpPr>
        <p:spPr>
          <a:xfrm>
            <a:off x="311700" y="1152475"/>
            <a:ext cx="371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ransmission is simulated from 4 access points and supports…</a:t>
            </a:r>
            <a:endParaRPr/>
          </a:p>
          <a:p>
            <a:pPr indent="-342900" lvl="0" marL="457200" rtl="0" algn="l">
              <a:spcBef>
                <a:spcPts val="1200"/>
              </a:spcBef>
              <a:spcAft>
                <a:spcPts val="0"/>
              </a:spcAft>
              <a:buSzPts val="1800"/>
              <a:buChar char="●"/>
            </a:pPr>
            <a:r>
              <a:rPr lang="en"/>
              <a:t>Propagation</a:t>
            </a:r>
            <a:endParaRPr/>
          </a:p>
          <a:p>
            <a:pPr indent="-342900" lvl="0" marL="457200" rtl="0" algn="l">
              <a:spcBef>
                <a:spcPts val="0"/>
              </a:spcBef>
              <a:spcAft>
                <a:spcPts val="0"/>
              </a:spcAft>
              <a:buSzPts val="1800"/>
              <a:buChar char="●"/>
            </a:pPr>
            <a:r>
              <a:rPr lang="en"/>
              <a:t>Reflection</a:t>
            </a:r>
            <a:endParaRPr/>
          </a:p>
          <a:p>
            <a:pPr indent="-342900" lvl="0" marL="457200" rtl="0" algn="l">
              <a:spcBef>
                <a:spcPts val="0"/>
              </a:spcBef>
              <a:spcAft>
                <a:spcPts val="0"/>
              </a:spcAft>
              <a:buSzPts val="1800"/>
              <a:buChar char="●"/>
            </a:pPr>
            <a:r>
              <a:rPr lang="en"/>
              <a:t>Absorption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09" name="Google Shape;109;p17"/>
          <p:cNvPicPr preferRelativeResize="0"/>
          <p:nvPr/>
        </p:nvPicPr>
        <p:blipFill>
          <a:blip r:embed="rId4">
            <a:alphaModFix/>
          </a:blip>
          <a:stretch>
            <a:fillRect/>
          </a:stretch>
        </p:blipFill>
        <p:spPr>
          <a:xfrm>
            <a:off x="3790000" y="629801"/>
            <a:ext cx="5223650" cy="426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802.11az Fingerprint Simulation</a:t>
            </a:r>
            <a:endParaRPr/>
          </a:p>
        </p:txBody>
      </p:sp>
      <p:sp>
        <p:nvSpPr>
          <p:cNvPr id="115" name="Google Shape;115;p18"/>
          <p:cNvSpPr txBox="1"/>
          <p:nvPr>
            <p:ph idx="1" type="body"/>
          </p:nvPr>
        </p:nvSpPr>
        <p:spPr>
          <a:xfrm>
            <a:off x="311700" y="1152475"/>
            <a:ext cx="362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omplex behaviors→Unique received signal</a:t>
            </a:r>
            <a:endParaRPr/>
          </a:p>
          <a:p>
            <a:pPr indent="0" lvl="0" marL="0" rtl="0" algn="l">
              <a:spcBef>
                <a:spcPts val="1200"/>
              </a:spcBef>
              <a:spcAft>
                <a:spcPts val="0"/>
              </a:spcAft>
              <a:buNone/>
            </a:pPr>
            <a:r>
              <a:rPr lang="en"/>
              <a:t>Recorded as CIR (Channel Impulse Response)</a:t>
            </a:r>
            <a:endParaRPr/>
          </a:p>
          <a:p>
            <a:pPr indent="0" lvl="0" marL="0" rtl="0" algn="l">
              <a:spcBef>
                <a:spcPts val="1200"/>
              </a:spcBef>
              <a:spcAft>
                <a:spcPts val="1200"/>
              </a:spcAft>
              <a:buNone/>
            </a:pPr>
            <a:r>
              <a:rPr lang="en"/>
              <a:t>48 slices per transmission channel, 4 channels per transmitter, 4 transmitters</a:t>
            </a:r>
            <a:endParaRPr/>
          </a:p>
        </p:txBody>
      </p:sp>
      <p:pic>
        <p:nvPicPr>
          <p:cNvPr id="116" name="Google Shape;116;p18"/>
          <p:cNvPicPr preferRelativeResize="0"/>
          <p:nvPr/>
        </p:nvPicPr>
        <p:blipFill>
          <a:blip r:embed="rId3">
            <a:alphaModFix/>
          </a:blip>
          <a:stretch>
            <a:fillRect/>
          </a:stretch>
        </p:blipFill>
        <p:spPr>
          <a:xfrm>
            <a:off x="3499050" y="893400"/>
            <a:ext cx="5598100" cy="38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Chirp Cross-Correlation Simulation</a:t>
            </a:r>
            <a:endParaRPr/>
          </a:p>
        </p:txBody>
      </p:sp>
      <p:sp>
        <p:nvSpPr>
          <p:cNvPr id="122" name="Google Shape;122;p19"/>
          <p:cNvSpPr txBox="1"/>
          <p:nvPr>
            <p:ph idx="1" type="body"/>
          </p:nvPr>
        </p:nvSpPr>
        <p:spPr>
          <a:xfrm>
            <a:off x="311700" y="1152475"/>
            <a:ext cx="8520600" cy="95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Chirp?</a:t>
            </a:r>
            <a:endParaRPr/>
          </a:p>
          <a:p>
            <a:pPr indent="0" lvl="0" marL="0" rtl="0" algn="l">
              <a:spcBef>
                <a:spcPts val="1200"/>
              </a:spcBef>
              <a:spcAft>
                <a:spcPts val="1200"/>
              </a:spcAft>
              <a:buNone/>
            </a:pPr>
            <a:r>
              <a:t/>
            </a:r>
            <a:endParaRPr/>
          </a:p>
        </p:txBody>
      </p:sp>
      <p:pic>
        <p:nvPicPr>
          <p:cNvPr id="123" name="Google Shape;123;p19"/>
          <p:cNvPicPr preferRelativeResize="0"/>
          <p:nvPr/>
        </p:nvPicPr>
        <p:blipFill>
          <a:blip r:embed="rId3">
            <a:alphaModFix/>
          </a:blip>
          <a:stretch>
            <a:fillRect/>
          </a:stretch>
        </p:blipFill>
        <p:spPr>
          <a:xfrm>
            <a:off x="5432077" y="1152475"/>
            <a:ext cx="2333748" cy="1890301"/>
          </a:xfrm>
          <a:prstGeom prst="rect">
            <a:avLst/>
          </a:prstGeom>
          <a:noFill/>
          <a:ln>
            <a:noFill/>
          </a:ln>
        </p:spPr>
      </p:pic>
      <p:pic>
        <p:nvPicPr>
          <p:cNvPr id="124" name="Google Shape;124;p19"/>
          <p:cNvPicPr preferRelativeResize="0"/>
          <p:nvPr/>
        </p:nvPicPr>
        <p:blipFill>
          <a:blip r:embed="rId4">
            <a:alphaModFix/>
          </a:blip>
          <a:stretch>
            <a:fillRect/>
          </a:stretch>
        </p:blipFill>
        <p:spPr>
          <a:xfrm>
            <a:off x="6599150" y="3406200"/>
            <a:ext cx="2006550" cy="1625287"/>
          </a:xfrm>
          <a:prstGeom prst="rect">
            <a:avLst/>
          </a:prstGeom>
          <a:noFill/>
          <a:ln>
            <a:noFill/>
          </a:ln>
        </p:spPr>
      </p:pic>
      <p:pic>
        <p:nvPicPr>
          <p:cNvPr id="125" name="Google Shape;125;p19"/>
          <p:cNvPicPr preferRelativeResize="0"/>
          <p:nvPr/>
        </p:nvPicPr>
        <p:blipFill>
          <a:blip r:embed="rId5">
            <a:alphaModFix/>
          </a:blip>
          <a:stretch>
            <a:fillRect/>
          </a:stretch>
        </p:blipFill>
        <p:spPr>
          <a:xfrm>
            <a:off x="4484200" y="3406200"/>
            <a:ext cx="2396926" cy="1849300"/>
          </a:xfrm>
          <a:prstGeom prst="rect">
            <a:avLst/>
          </a:prstGeom>
          <a:noFill/>
          <a:ln>
            <a:noFill/>
          </a:ln>
        </p:spPr>
      </p:pic>
      <p:sp>
        <p:nvSpPr>
          <p:cNvPr id="126" name="Google Shape;126;p19"/>
          <p:cNvSpPr txBox="1"/>
          <p:nvPr/>
        </p:nvSpPr>
        <p:spPr>
          <a:xfrm>
            <a:off x="325950" y="2238225"/>
            <a:ext cx="8492100" cy="18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Approach</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4 transmitters take turns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Cross-correlation of reference chirp signal with received signal</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Fast Fourier Transform of correlated signal</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Trilateration: 2 to 3 meter-accuracy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Model Goal</a:t>
            </a:r>
            <a:endParaRPr/>
          </a:p>
        </p:txBody>
      </p:sp>
      <p:sp>
        <p:nvSpPr>
          <p:cNvPr id="132" name="Google Shape;13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neural networks are trained to predict the location of the user. </a:t>
            </a:r>
            <a:endParaRPr/>
          </a:p>
          <a:p>
            <a:pPr indent="-342900" lvl="0" marL="457200" rtl="0" algn="l">
              <a:spcBef>
                <a:spcPts val="0"/>
              </a:spcBef>
              <a:spcAft>
                <a:spcPts val="0"/>
              </a:spcAft>
              <a:buSzPts val="1800"/>
              <a:buChar char="●"/>
            </a:pPr>
            <a:r>
              <a:rPr lang="en"/>
              <a:t>The output of the network are the predicted (X,Y,Z) coordinates of the device in 3D space.</a:t>
            </a:r>
            <a:endParaRPr/>
          </a:p>
          <a:p>
            <a:pPr indent="-342900" lvl="0" marL="457200" rtl="0" algn="l">
              <a:spcBef>
                <a:spcPts val="0"/>
              </a:spcBef>
              <a:spcAft>
                <a:spcPts val="0"/>
              </a:spcAft>
              <a:buSzPts val="1800"/>
              <a:buChar char="●"/>
            </a:pPr>
            <a:r>
              <a:rPr lang="en"/>
              <a:t>Design Goals</a:t>
            </a:r>
            <a:endParaRPr/>
          </a:p>
          <a:p>
            <a:pPr indent="-317500" lvl="1" marL="914400" rtl="0" algn="l">
              <a:spcBef>
                <a:spcPts val="0"/>
              </a:spcBef>
              <a:spcAft>
                <a:spcPts val="0"/>
              </a:spcAft>
              <a:buSzPts val="1400"/>
              <a:buChar char="○"/>
            </a:pPr>
            <a:r>
              <a:rPr lang="en"/>
              <a:t>Predict location of end user with accuracy of at least 1m</a:t>
            </a:r>
            <a:endParaRPr/>
          </a:p>
          <a:p>
            <a:pPr indent="-317500" lvl="1" marL="914400" rtl="0" algn="l">
              <a:spcBef>
                <a:spcPts val="0"/>
              </a:spcBef>
              <a:spcAft>
                <a:spcPts val="0"/>
              </a:spcAft>
              <a:buSzPts val="1400"/>
              <a:buChar char="○"/>
            </a:pPr>
            <a:r>
              <a:rPr lang="en"/>
              <a:t>Minimize complexity of network to increase speed and memory efficiency</a:t>
            </a:r>
            <a:endParaRPr/>
          </a:p>
        </p:txBody>
      </p:sp>
      <p:pic>
        <p:nvPicPr>
          <p:cNvPr id="133" name="Google Shape;133;p20"/>
          <p:cNvPicPr preferRelativeResize="0"/>
          <p:nvPr/>
        </p:nvPicPr>
        <p:blipFill>
          <a:blip r:embed="rId3">
            <a:alphaModFix/>
          </a:blip>
          <a:stretch>
            <a:fillRect/>
          </a:stretch>
        </p:blipFill>
        <p:spPr>
          <a:xfrm>
            <a:off x="3105550" y="3089176"/>
            <a:ext cx="2786750" cy="192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Initial Findings</a:t>
            </a:r>
            <a:endParaRPr/>
          </a:p>
        </p:txBody>
      </p:sp>
      <p:sp>
        <p:nvSpPr>
          <p:cNvPr id="139" name="Google Shape;13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 attempt trained on 802.11az dataset using Keras</a:t>
            </a:r>
            <a:endParaRPr/>
          </a:p>
          <a:p>
            <a:pPr indent="-342900" lvl="0" marL="457200" rtl="0" algn="l">
              <a:spcBef>
                <a:spcPts val="0"/>
              </a:spcBef>
              <a:spcAft>
                <a:spcPts val="0"/>
              </a:spcAft>
              <a:buSzPts val="1800"/>
              <a:buChar char="●"/>
            </a:pPr>
            <a:r>
              <a:rPr lang="en"/>
              <a:t>Shallow network with 1 fully connected layer</a:t>
            </a:r>
            <a:endParaRPr/>
          </a:p>
          <a:p>
            <a:pPr indent="-342900" lvl="0" marL="457200" rtl="0" algn="l">
              <a:spcBef>
                <a:spcPts val="0"/>
              </a:spcBef>
              <a:spcAft>
                <a:spcPts val="0"/>
              </a:spcAft>
              <a:buSzPts val="1800"/>
              <a:buChar char="●"/>
            </a:pPr>
            <a:r>
              <a:rPr lang="en"/>
              <a:t>Achieved accuracy of ~1.1m</a:t>
            </a:r>
            <a:endParaRPr/>
          </a:p>
        </p:txBody>
      </p:sp>
      <p:pic>
        <p:nvPicPr>
          <p:cNvPr id="140" name="Google Shape;140;p21"/>
          <p:cNvPicPr preferRelativeResize="0"/>
          <p:nvPr/>
        </p:nvPicPr>
        <p:blipFill>
          <a:blip r:embed="rId3">
            <a:alphaModFix/>
          </a:blip>
          <a:stretch>
            <a:fillRect/>
          </a:stretch>
        </p:blipFill>
        <p:spPr>
          <a:xfrm>
            <a:off x="4236100" y="2074900"/>
            <a:ext cx="4114800" cy="274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