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093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61" roundtripDataSignature="AMtx7mhklwLP/A/5H7SImHyOP5zhyihH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5D3768-039C-4044-A254-4A103DE17B02}">
  <a:tblStyle styleId="{125D3768-039C-4044-A254-4A103DE17B0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  <p:guide pos="2880"/>
        <p:guide pos="309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0" name="Google Shape;10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6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6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6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55" name="Google Shape;55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57" name="Google Shape;57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4" name="Google Shape;14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s://www.flaticon.es/icono-gratis/cuestionario_116954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forms/d/e/1FAIpQLSeNQZVKvktGjg_R4pHEnu8p8m2GtKWBQQY4zqmPdvzy_FF_5w/viewform?usp=sf_link" TargetMode="External"/><Relationship Id="rId4" Type="http://schemas.openxmlformats.org/officeDocument/2006/relationships/hyperlink" Target="https://docs.google.com/forms/d/1hePgp7rcrJhntIGJ6ZvZHuzKVs3mg1B10fxiJGAVrPw/edit#response=ACYDBNgxTn9KDSBj1pXDNy_fTmx-wYIXtPK4Gpue8pXnRZbmmZQoe0BAhaTT3VoN5FCHrdo" TargetMode="External"/><Relationship Id="rId5" Type="http://schemas.openxmlformats.org/officeDocument/2006/relationships/hyperlink" Target="https://docs.google.com/forms/d/1N79Cr1r7qGPcI7WXCZYWYCEg3aO_pCCKsWM09Z5Eovw/edit#response=ACYDBNhQPymBLH9dJ6M5qoZuQss_ANT65SxNHWo8jtpYhBHDp6NPRpkEpISdQZgA_5OJVlc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www.google.com/url?sa=i&amp;url=https%3A%2F%2Fes.wikipedia.org%2Fwiki%2FComercio_electr%25C3%25B3nico&amp;psig=AOvVaw0YOpW2AQEhloUvFv9sVdGD&amp;ust=1645546411108000&amp;source=images&amp;cd=vfe&amp;ved=0CAsQjRxqFwoTCJC20JyYkfYCFQAAAAAdAAAAABAD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hyperlink" Target="https://www.google.com/url?sa=i&amp;url=https%3A%2F%2Ftecnologiandroid.com%2Fque-es-una-gui-interfaz-grafica-de-usuario%2F&amp;psig=AOvVaw1JEtYKiq0jW0sJ-HaMV3Aw&amp;ust=1645544443926000&amp;source=images&amp;cd=vfe&amp;ved=0CAsQjRxqFwoTCPj5-fOQkfYCFQAAAAAdAAAAABA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1581025" y="1425645"/>
            <a:ext cx="6335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PAPELERÍA COMARCA</a:t>
            </a:r>
            <a:endParaRPr b="1" i="1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⧪"/>
            </a:pPr>
            <a:r>
              <a:rPr b="1" i="1" lang="e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Nikol Gallo</a:t>
            </a:r>
            <a:endParaRPr b="1" i="1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⧪"/>
            </a:pPr>
            <a:r>
              <a:rPr b="1" i="1" lang="e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Laura Mora</a:t>
            </a:r>
            <a:endParaRPr b="1" i="1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⧪"/>
            </a:pPr>
            <a:r>
              <a:rPr b="1" i="1" lang="e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Jeffrey Ceron</a:t>
            </a:r>
            <a:endParaRPr b="1" i="1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⧪"/>
            </a:pPr>
            <a:r>
              <a:rPr b="1" i="1" lang="e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Felipe Morales</a:t>
            </a:r>
            <a:endParaRPr b="1" i="1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⧪"/>
            </a:pPr>
            <a:r>
              <a:rPr b="1" i="1" lang="e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Tomas Padilla</a:t>
            </a:r>
            <a:endParaRPr b="1" i="1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775" y="2329150"/>
            <a:ext cx="1543775" cy="16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/>
        </p:nvSpPr>
        <p:spPr>
          <a:xfrm>
            <a:off x="2440650" y="1301425"/>
            <a:ext cx="42627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Delimitación y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771625" y="2022825"/>
            <a:ext cx="7974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límite predefinido para la elaboración del sistema de información “Papelería Comarca” será en 11 meses 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las áreas que nos centraremos son: 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-Las áreas de “Finanzas y Contabilidad.”, “venta” e “investigación” “Administración”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Algunas áreas que no se tendrán en cuenta serán::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”Recursos Humanos”.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“Papelería Comarca” al final contará con un sistema de información para la gestión y venta de productos.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/>
        </p:nvSpPr>
        <p:spPr>
          <a:xfrm>
            <a:off x="356725" y="1628025"/>
            <a:ext cx="4643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técnica para el levantamiento de información utilizamos la herramienta “Cuestionario”.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Cuestionarios:</a:t>
            </a: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 quiere lograr comprender las necesidades y problemáticas de la “papelería la comarca” por medio de diversas preguntas con el objetivo de desarrollar un sistema de información completo y óptimo.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2450" y="1320126"/>
            <a:ext cx="3423175" cy="34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1"/>
          <p:cNvSpPr txBox="1"/>
          <p:nvPr/>
        </p:nvSpPr>
        <p:spPr>
          <a:xfrm>
            <a:off x="700375" y="1400825"/>
            <a:ext cx="39564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Técnica de levantamiento de información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1"/>
          <p:cNvSpPr txBox="1"/>
          <p:nvPr/>
        </p:nvSpPr>
        <p:spPr>
          <a:xfrm>
            <a:off x="6507550" y="4743300"/>
            <a:ext cx="20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flaticon:</a:t>
            </a:r>
            <a:r>
              <a:rPr b="0" i="0" lang="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url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>
            <a:hlinkClick r:id="rId3"/>
          </p:cNvPr>
          <p:cNvSpPr txBox="1"/>
          <p:nvPr/>
        </p:nvSpPr>
        <p:spPr>
          <a:xfrm>
            <a:off x="498450" y="1817600"/>
            <a:ext cx="8253300" cy="83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Cuestionario 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https://docs.google.com/forms/d/1hePgp7rcrJhntIGJ6ZvZHuzKVs3mg1B10fxiJGAVrPw/edit#response=ACYDBNgxTn9KDSBj1pXDNy_fTmx-wYIXtPK4Gpue8pXnRZbmmZQoe0BAhaTT3VoN5FCHrdo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2"/>
          <p:cNvSpPr txBox="1"/>
          <p:nvPr/>
        </p:nvSpPr>
        <p:spPr>
          <a:xfrm>
            <a:off x="498450" y="3088550"/>
            <a:ext cx="8253300" cy="1046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Cuestionario 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https://docs.google.com/forms/d/1N79Cr1r7qGPcI7WXCZYWYCEg3aO_pCCKsWM09Z5Eovw/edit#response=ACYDBNhQPymBLH9dJ6M5qoZuQss_ANT65SxNHWo8jtpYhBHDp6NPRpkEpISdQZgA_5OJVlc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/>
        </p:nvSpPr>
        <p:spPr>
          <a:xfrm>
            <a:off x="765750" y="1661375"/>
            <a:ext cx="76125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Arial"/>
              <a:buNone/>
            </a:pPr>
            <a:r>
              <a:rPr b="0" i="0" lang="es" sz="9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DIAGRAMAS </a:t>
            </a:r>
            <a:endParaRPr b="0" i="0" sz="9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/>
        </p:nvSpPr>
        <p:spPr>
          <a:xfrm>
            <a:off x="2246900" y="390800"/>
            <a:ext cx="42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 BPMN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250" y="1278525"/>
            <a:ext cx="8607624" cy="3310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800000" dist="180975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675" y="1092841"/>
            <a:ext cx="7482650" cy="405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313" y="1075225"/>
            <a:ext cx="7179374" cy="40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/>
        </p:nvSpPr>
        <p:spPr>
          <a:xfrm>
            <a:off x="2206450" y="385250"/>
            <a:ext cx="42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 Casos De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822" y="1013892"/>
            <a:ext cx="7942219" cy="402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/>
        </p:nvSpPr>
        <p:spPr>
          <a:xfrm>
            <a:off x="2206450" y="385250"/>
            <a:ext cx="42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425" y="1127025"/>
            <a:ext cx="7231150" cy="38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/>
        </p:nvSpPr>
        <p:spPr>
          <a:xfrm>
            <a:off x="2206450" y="385250"/>
            <a:ext cx="42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 De Despliegue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562" y="1195475"/>
            <a:ext cx="6362875" cy="37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/>
        </p:nvSpPr>
        <p:spPr>
          <a:xfrm>
            <a:off x="2530175" y="207600"/>
            <a:ext cx="45711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Contenido</a:t>
            </a:r>
            <a:endParaRPr b="1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0" i="1" lang="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Planteamiento del Problema</a:t>
            </a:r>
            <a:endParaRPr b="0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0" i="1" lang="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 b="0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 startAt="2"/>
            </a:pPr>
            <a:r>
              <a:rPr b="0" i="1" lang="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 b="0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 startAt="2"/>
            </a:pPr>
            <a:r>
              <a:rPr b="0" i="1" lang="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 startAt="2"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Delimitación y alcance</a:t>
            </a:r>
            <a:endParaRPr b="0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 startAt="2"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Técnica de levantamiento de información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Diagramas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	Diagrama BPMN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	Diagrama Caso de Uso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	Diagrama Modelo entidad relación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3.4	Diagrama Entidad relación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3.5	Diagrama de Despliegue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3.6	Diagrama de Clases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2206450" y="385250"/>
            <a:ext cx="42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 De Clases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13434" l="3333" r="7761" t="0"/>
          <a:stretch/>
        </p:blipFill>
        <p:spPr>
          <a:xfrm>
            <a:off x="1025675" y="1237225"/>
            <a:ext cx="6624250" cy="36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68700" y="1001700"/>
            <a:ext cx="9006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s" sz="9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del Sistema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1331100" y="1604325"/>
            <a:ext cx="648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7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¡Muchas Gracias!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/>
        </p:nvSpPr>
        <p:spPr>
          <a:xfrm>
            <a:off x="2440650" y="324450"/>
            <a:ext cx="4262700" cy="431100"/>
          </a:xfrm>
          <a:prstGeom prst="rect">
            <a:avLst/>
          </a:prstGeom>
          <a:solidFill>
            <a:srgbClr val="A8D08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Requerimientos Funcionales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28"/>
          <p:cNvGraphicFramePr/>
          <p:nvPr/>
        </p:nvGraphicFramePr>
        <p:xfrm>
          <a:off x="587875" y="11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4246325"/>
                <a:gridCol w="37219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Registrar Usuario.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-El sistema permitirá al usuario registrarse.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-El usuario debe ingresar datos como: CI, Nombre, Apellido, E-mail, Usuario y Password.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almacenará los datos suministrados por los usuarios en la base de datos.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RFN001 (Interfaz)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RNF005 (Seguridad)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   Alta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29"/>
          <p:cNvGraphicFramePr/>
          <p:nvPr/>
        </p:nvGraphicFramePr>
        <p:xfrm>
          <a:off x="506763" y="11264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4315100"/>
                <a:gridCol w="3815375"/>
              </a:tblGrid>
              <a:tr h="3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RF02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3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Verificar Usuario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verificará si la información ingresada por el usuario  es correcta o si ya fue registrado anteriormente.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requerimiento: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valida los datos de los usuarios, donde verifica si los datos son correctos o no, para guardarlo en su rol correspondiente.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Times New Roman"/>
                        <a:buChar char="●"/>
                      </a:pPr>
                      <a:r>
                        <a:rPr lang="e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RNF001 (Interfaz).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11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Times New Roman"/>
                        <a:buChar char="●"/>
                      </a:pPr>
                      <a:r>
                        <a:rPr lang="e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11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Times New Roman"/>
                        <a:buChar char="●"/>
                      </a:pPr>
                      <a:r>
                        <a:rPr lang="e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11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Times New Roman"/>
                        <a:buChar char="●"/>
                      </a:pPr>
                      <a:r>
                        <a:rPr lang="e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 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9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   Alta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2569800" y="540000"/>
            <a:ext cx="4571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Contenido</a:t>
            </a:r>
            <a:endParaRPr b="1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	Requisitos del sistema</a:t>
            </a:r>
            <a:endParaRPr b="0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4.1 Requerimientos Funcionales</a:t>
            </a:r>
            <a:endParaRPr b="0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4.2Requerimientos No Funcionales</a:t>
            </a:r>
            <a:endParaRPr b="0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p30"/>
          <p:cNvGraphicFramePr/>
          <p:nvPr/>
        </p:nvGraphicFramePr>
        <p:xfrm>
          <a:off x="642000" y="1138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4503025"/>
                <a:gridCol w="3633725"/>
              </a:tblGrid>
              <a:tr h="34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RF03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2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Iniciar sesión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 que el usuario inicie sesión, ingresando el usuario y la contraseña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9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usuario ingresara al sistema con los datos solicitados según su rol, para así utilizar los beneficios del sistema de información.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es" sz="1100" u="none" cap="none" strike="noStrike"/>
                        <a:t>RNF001 (Interfaz).</a:t>
                      </a:r>
                      <a:endParaRPr sz="1100" u="none" cap="none" strike="noStrike"/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es" sz="1100" u="none" cap="none" strike="noStrike"/>
                        <a:t>RFN003 (Disponibilidad).</a:t>
                      </a:r>
                      <a:endParaRPr sz="1100" u="none" cap="none" strike="noStrike"/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es" sz="1100" u="none" cap="none" strike="noStrike"/>
                        <a:t>RNF002 (Funcionalidad)</a:t>
                      </a:r>
                      <a:endParaRPr sz="1100" u="none" cap="none" strike="noStrike"/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es" sz="1100" u="none" cap="none" strike="noStrike"/>
                        <a:t>RNF007 (Adaptabilidad)</a:t>
                      </a:r>
                      <a:endParaRPr sz="1100" u="none" cap="none" strike="noStrike"/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es" sz="1100" u="none" cap="none" strike="noStrike"/>
                        <a:t>RNF009 (Rendimiento)</a:t>
                      </a:r>
                      <a:endParaRPr sz="1000" u="none" cap="none" strike="noStrike"/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   Alta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Google Shape;227;p31"/>
          <p:cNvGraphicFramePr/>
          <p:nvPr/>
        </p:nvGraphicFramePr>
        <p:xfrm>
          <a:off x="739150" y="113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4448725"/>
                <a:gridCol w="3486950"/>
              </a:tblGrid>
              <a:tr h="50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requerimiento:v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RF04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Recuperar contraseña.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 que el usuario restablezca su contraseña, en caso de haberla olvidado.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usuario en caso de olvidar su contraseña empezará el proceso para restablecerla, donde el sistema le mostrará los pasos a seguir.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  Alta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2"/>
          <p:cNvGraphicFramePr/>
          <p:nvPr/>
        </p:nvGraphicFramePr>
        <p:xfrm>
          <a:off x="655875" y="1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3854725"/>
                <a:gridCol w="39775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RF05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Validar Venta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le permitirá al administrador validar la venta del producto.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valida las ventas de los productos pedidos por el usuario.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RNF001 (Interfaz).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  Alta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33"/>
          <p:cNvGraphicFramePr/>
          <p:nvPr/>
        </p:nvGraphicFramePr>
        <p:xfrm>
          <a:off x="636825" y="10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4383400"/>
                <a:gridCol w="34869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RF06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o historial de log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mostrará acciones del usuario y administrador que afectan a un proceso particular del sistema.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podrán visualizar las acciones y cambios hechos por el administrador o el usuario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RNF001 (Interfaz).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  Alta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p34"/>
          <p:cNvGraphicFramePr/>
          <p:nvPr/>
        </p:nvGraphicFramePr>
        <p:xfrm>
          <a:off x="764100" y="1055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3972150"/>
                <a:gridCol w="37807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RF07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Bloquear usuario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permitirá bloquear a un usuario que incumpla las normas.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reportará a los usuarios que incumplan alguna norma y el administrador tendrá el permiso para poder bloquearlos.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RNF001 (Interfaz).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1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   Alta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Google Shape;247;p35"/>
          <p:cNvGraphicFramePr/>
          <p:nvPr/>
        </p:nvGraphicFramePr>
        <p:xfrm>
          <a:off x="901163" y="114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3854725"/>
                <a:gridCol w="3486950"/>
              </a:tblGrid>
              <a:tr h="43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RF08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33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Visualizar Ventas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le permitirá al administrador visualizar las ventas realizadas.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administrador podrá visualizar y gestionar las ventas guardadas en el sistema.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RNF001 (Interfaz).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  Alta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" name="Google Shape;252;p36"/>
          <p:cNvGraphicFramePr/>
          <p:nvPr/>
        </p:nvGraphicFramePr>
        <p:xfrm>
          <a:off x="524250" y="891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4086025"/>
                <a:gridCol w="400947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RF09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Gestionar datos de usuario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El usuario podrá actualizar sus datos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-El administrador podrá editar y borrar al “Usuario”.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guarda los cambios hechos por el usuario y el administrador.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RFN001 (Interfaz)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RNF004 (Mantenibilidad)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RNF005 (Seguridad)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  Alta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37"/>
          <p:cNvGraphicFramePr/>
          <p:nvPr/>
        </p:nvGraphicFramePr>
        <p:xfrm>
          <a:off x="401875" y="10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4248475"/>
                <a:gridCol w="4248450"/>
              </a:tblGrid>
              <a:tr h="37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RF010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Gestionar inventarios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-El sistema le permitirá al administrador verificar productos.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-El sistema permitirá que el administrador actualice el stock.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permitirá al administrador (editar, actualizar y eliminar) los productos las veces que se requiera.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RFN001 (Interfaz)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RNF005 (Seguridad)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1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  Alta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Google Shape;262;p38"/>
          <p:cNvGraphicFramePr/>
          <p:nvPr/>
        </p:nvGraphicFramePr>
        <p:xfrm>
          <a:off x="578100" y="104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4016375"/>
                <a:gridCol w="40008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RF011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Gestionar categorías.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permitirá que editen y actualicen las categorías del sistema de información.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administrador podrá (editar, eliminar o actualizar) las categorías que se muestran en el sistema, las veces que sea necesario.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RFN001 (Interfaz)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RNF005 (Seguridad)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  Alta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p39"/>
          <p:cNvGraphicFramePr/>
          <p:nvPr/>
        </p:nvGraphicFramePr>
        <p:xfrm>
          <a:off x="600025" y="8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3971975"/>
                <a:gridCol w="41333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RF012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Seleccionar producto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permitirá que el usuario elija y vea el precio del producto seleccionado.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usuario podrá seleccionar los productos que desee ver y así mismo podrá apartarlos o hacer el proceso de compra.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RFN001 (Interfaz)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RNF007 (Adaptabilidad)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RNF005 (Seguridad)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  Alta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/>
        </p:nvSpPr>
        <p:spPr>
          <a:xfrm>
            <a:off x="524850" y="1740600"/>
            <a:ext cx="8094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s" sz="9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Google Shape;272;p40"/>
          <p:cNvGraphicFramePr/>
          <p:nvPr/>
        </p:nvGraphicFramePr>
        <p:xfrm>
          <a:off x="460638" y="104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3883700"/>
                <a:gridCol w="4339000"/>
              </a:tblGrid>
              <a:tr h="34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RF0013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34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Gestionar reportes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permitirá que el administrador visualice y actualice los reportes.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mostrará los reportes y el administrador podrá (editar, actualizar y eliminar) los que él crea necesario.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RFN001 (Interfaz)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RNF004 (Mantenibilidad)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RNF005 (Seguridad)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  Alta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41"/>
          <p:cNvGraphicFramePr/>
          <p:nvPr/>
        </p:nvGraphicFramePr>
        <p:xfrm>
          <a:off x="529125" y="89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3756800"/>
                <a:gridCol w="4328925"/>
              </a:tblGrid>
              <a:tr h="40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RF014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40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Aceptar condiciones de compra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deberá mostrar las condiciones del envío, además de permitirle decidir si acepta o no el envío.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muestra al usuario los detalles de su compra y las indicaciones para que el usuario verifique y confirme la compra.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RFN001 (Interfaz)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RNF007 (Adaptabilidad)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9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  Alta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" name="Google Shape;282;p42"/>
          <p:cNvGraphicFramePr/>
          <p:nvPr/>
        </p:nvGraphicFramePr>
        <p:xfrm>
          <a:off x="524238" y="1048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3835800"/>
                <a:gridCol w="4259725"/>
              </a:tblGrid>
              <a:tr h="36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RF015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36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Cerrar sesión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finaliza la sesión del usuario y volverá a la página principal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requerimiento: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Cuando el usuario finalice sus actividades  en el sistema, cerrará su sesión (recomendado) para una mejor seguridad.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RFN001 (Interfaz)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RNF007 (Adaptabilidad)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0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  Alta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/>
        </p:nvSpPr>
        <p:spPr>
          <a:xfrm>
            <a:off x="2440650" y="540000"/>
            <a:ext cx="42627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Requerimientos No Funcionales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8" name="Google Shape;288;p43"/>
          <p:cNvGraphicFramePr/>
          <p:nvPr/>
        </p:nvGraphicFramePr>
        <p:xfrm>
          <a:off x="927950" y="18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3825375"/>
                <a:gridCol w="3438175"/>
              </a:tblGrid>
              <a:tr h="28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8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Interfaz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6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El sistema exhibirá al usuario un diseño de interfaz cómodo y agradable a su percepción usando los colores institucionales.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6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6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44"/>
          <p:cNvGraphicFramePr/>
          <p:nvPr/>
        </p:nvGraphicFramePr>
        <p:xfrm>
          <a:off x="952500" y="17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Comprensibilidad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-El sistema deberá ser comprendido fácilmente por los usuarios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Google Shape;298;p45"/>
          <p:cNvGraphicFramePr/>
          <p:nvPr/>
        </p:nvGraphicFramePr>
        <p:xfrm>
          <a:off x="952500" y="155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Disponibilidad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El sistema deberá estar disponible al cliente las 24 hrs los 7 días de la semana.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p46"/>
          <p:cNvGraphicFramePr/>
          <p:nvPr/>
        </p:nvGraphicFramePr>
        <p:xfrm>
          <a:off x="952500" y="152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Mantenibilidad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lang="e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deberá permitir que sus mantenimientos y arreglos de errores; no sean complejos.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" name="Google Shape;308;p47"/>
          <p:cNvGraphicFramePr/>
          <p:nvPr/>
        </p:nvGraphicFramePr>
        <p:xfrm>
          <a:off x="952500" y="152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Desempeño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lang="e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deberá de presentar problemas al ejecutarse.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Google Shape;313;p48"/>
          <p:cNvGraphicFramePr/>
          <p:nvPr/>
        </p:nvGraphicFramePr>
        <p:xfrm>
          <a:off x="952500" y="18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Seguridad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El sistema dará manejo de datos seguro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Google Shape;318;p49"/>
          <p:cNvGraphicFramePr/>
          <p:nvPr/>
        </p:nvGraphicFramePr>
        <p:xfrm>
          <a:off x="952500" y="150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3800825"/>
                <a:gridCol w="3438175"/>
              </a:tblGrid>
              <a:tr h="27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Integridad de datos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-El sistema valorará la integridad de los datos del usuario.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/>
        </p:nvSpPr>
        <p:spPr>
          <a:xfrm>
            <a:off x="112825" y="1163125"/>
            <a:ext cx="56757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microempresa “Papelería La Comarca” es un establecimiento el cual dispone de variedad de productos para su venta como lo son; útiles escolares, productos de aseo, dulces, entre otros.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 el levantamiento de información realizado logramos concluir que esta misma no</a:t>
            </a: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cuenta con un sistema de información que le permita gestionar el inventario, la información de sus ventas y así mismo que le permita realizar estas ventas; digitalmente.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consecuencia a esto hace que pierda potenciales clientes, por otro lado el administrador de esta empresa almacena su información por medio de archivos (Word,Excel) y en físico, haciendo que estos datos sean más propensos a ser perdidos o dañados.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6625" y="2170350"/>
            <a:ext cx="2438100" cy="1625100"/>
          </a:xfrm>
          <a:prstGeom prst="round2DiagRect">
            <a:avLst>
              <a:gd fmla="val 36856" name="adj1"/>
              <a:gd fmla="val 7223" name="adj2"/>
            </a:avLst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6532350" y="4498850"/>
            <a:ext cx="1369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Nota. Wikipedia. </a:t>
            </a:r>
            <a:r>
              <a:rPr b="0" i="0" lang="es" sz="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URL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1707775" y="1163125"/>
            <a:ext cx="26187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Google Shape;323;p50"/>
          <p:cNvGraphicFramePr/>
          <p:nvPr/>
        </p:nvGraphicFramePr>
        <p:xfrm>
          <a:off x="952500" y="15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Capacidad Alta De Almacenamiento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El sistema se adaptará según las preferencias del usuario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Google Shape;328;p51"/>
          <p:cNvGraphicFramePr/>
          <p:nvPr/>
        </p:nvGraphicFramePr>
        <p:xfrm>
          <a:off x="952500" y="153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Adaptabilidad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El sistema se adaptará según las preferencias del usuario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" name="Google Shape;333;p52"/>
          <p:cNvGraphicFramePr/>
          <p:nvPr/>
        </p:nvGraphicFramePr>
        <p:xfrm>
          <a:off x="952500" y="164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RNF0010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Manejo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El sistema deberá ser facil de manejar por los usuarios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p53"/>
          <p:cNvGraphicFramePr/>
          <p:nvPr/>
        </p:nvGraphicFramePr>
        <p:xfrm>
          <a:off x="823325" y="18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RNF0011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Rendimiento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El sistema deberá responder rápida y eficazmente ante el usuario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Google Shape;343;p54"/>
          <p:cNvGraphicFramePr/>
          <p:nvPr/>
        </p:nvGraphicFramePr>
        <p:xfrm>
          <a:off x="823325" y="18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{125D3768-039C-4044-A254-4A103DE17B02}</a:tableStyleId>
              </a:tblPr>
              <a:tblGrid>
                <a:gridCol w="3877800"/>
                <a:gridCol w="3361200"/>
              </a:tblGrid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RNF0012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 Sobre El Uso Del Aplicativo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El sistema deberá facilitar al usuario un manual para informar sobre el uso del sistema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/>
        </p:nvSpPr>
        <p:spPr>
          <a:xfrm>
            <a:off x="2858850" y="1542900"/>
            <a:ext cx="34263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1075825" y="2138250"/>
            <a:ext cx="7157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proyecto fue creado con base a  la problemática planteada anteriormente y al levantamiento de información, donde se estableció que la microempresa; “Papelería La Comarca”, no tiene un adecuado manejo de sus productos, ventas e información.</a:t>
            </a:r>
            <a:endParaRPr b="0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ende motivo para tener un mejor rendimiento en la empresa, se implementará un sistema de información que le permitirá gestionar sus ventas, inventarios, catalogar sus productos y venderlos, brindar a los clientes información de la empresa así mismo como cada una de las características de sus productos y vender sus productos digitalmente, usando un método de “contra entrega”.</a:t>
            </a:r>
            <a:endParaRPr b="0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/>
        </p:nvSpPr>
        <p:spPr>
          <a:xfrm>
            <a:off x="1467450" y="1740600"/>
            <a:ext cx="6209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s" sz="9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</a:t>
            </a:r>
            <a:endParaRPr b="0" i="0" sz="9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/>
        </p:nvSpPr>
        <p:spPr>
          <a:xfrm>
            <a:off x="880675" y="1928925"/>
            <a:ext cx="3918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Desarrollar un sistema de información orientado a la web para gestionar procesos de inventarios y ventas de productos.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1729" t="0"/>
          <a:stretch/>
        </p:blipFill>
        <p:spPr>
          <a:xfrm>
            <a:off x="5236725" y="1921875"/>
            <a:ext cx="3363000" cy="1922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4" name="Google Shape;104;p8"/>
          <p:cNvSpPr txBox="1"/>
          <p:nvPr/>
        </p:nvSpPr>
        <p:spPr>
          <a:xfrm>
            <a:off x="6115275" y="3844575"/>
            <a:ext cx="160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Nota. Tecnología Android. </a:t>
            </a:r>
            <a:r>
              <a:rPr b="0" i="0" lang="es" sz="700" u="sng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URL</a:t>
            </a:r>
            <a:endParaRPr b="0" i="0" sz="7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2053625" y="1708275"/>
            <a:ext cx="150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/>
        </p:nvSpPr>
        <p:spPr>
          <a:xfrm>
            <a:off x="1688150" y="1293100"/>
            <a:ext cx="58836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Gestionar los procesos de venta</a:t>
            </a:r>
            <a:b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Gestionar inventariado y productos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b="0" i="1" lang="e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Gestionar información de los clientes</a:t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3309750" y="1293100"/>
            <a:ext cx="25245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