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0AABF4-7314-4691-9309-0672B86C2DD3}">
  <a:tblStyle styleId="{1F0AABF4-7314-4691-9309-0672B86C2D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2880"/>
        <p:guide pos="309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8e4ee0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8e4ee0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40c5d7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40c5d7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42f9d0f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42f9d0f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42f9d0f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42f9d0f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42f9d0f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42f9d0f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d4f3c4ad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d4f3c4ad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740c5d76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740c5d7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40c5d7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40c5d7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40c5d7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740c5d7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40c5d7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40c5d7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7529c50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7529c50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1ef4c5a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1ef4c5a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a354e3b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a354e3b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354e3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354e3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a354e3b8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a354e3b8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529c50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7529c50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a354e3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a354e3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354e3b8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354e3b8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a354e3b8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a354e3b8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8e3c15cd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8e3c15cd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7529c50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7529c50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7529c50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7529c50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b20181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b20181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7529c50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7529c50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a354e3b8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a354e3b8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a354e3b8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a354e3b8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a354e3b8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a354e3b8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a354e3b8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a354e3b8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a354e3b8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a354e3b8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a354e3b8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a354e3b8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a354e3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a354e3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6c4fd9f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6c4fd9f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a354e3b8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a354e3b8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1ef4c5a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1ef4c5a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4a34ec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4a34ec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4b201816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4b20181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8e4ee0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8e4ee0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ef4c5aa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ef4c5aa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1ef4c5a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1ef4c5a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1ef4c5a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1ef4c5a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8e4ee0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8e4ee0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55" name="Google Shape;5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57" name="Google Shape;5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www.flaticon.es/icono-gratis/cuestionario_1169549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forms/d/e/1FAIpQLScgTTTkLrcGmJSjYieR_DUslnCMGkwwpqeMs-bt-vWFX5vpnw/viewform?usp=sf_link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google.com/url?sa=i&amp;url=https%3A%2F%2Fes.wikipedia.org%2Fwiki%2FComercio_electr%25C3%25B3nico&amp;psig=AOvVaw0YOpW2AQEhloUvFv9sVdGD&amp;ust=1645546411108000&amp;source=images&amp;cd=vfe&amp;ved=0CAsQjRxqFwoTCJC20JyYkfYCFQAAAAAdAAAAABAD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www.google.com/url?sa=i&amp;url=https%3A%2F%2Ftecnologiandroid.com%2Fque-es-una-gui-interfaz-grafica-de-usuario%2F&amp;psig=AOvVaw1JEtYKiq0jW0sJ-HaMV3Aw&amp;ust=1645544443926000&amp;source=images&amp;cd=vfe&amp;ved=0CAsQjRxqFwoTCPj5-fOQkfYCFQAAAAAdAAAAABA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/>
        </p:nvSpPr>
        <p:spPr>
          <a:xfrm>
            <a:off x="1581025" y="1425645"/>
            <a:ext cx="6335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PAPELERÍA COMARCA</a:t>
            </a:r>
            <a:endParaRPr b="1" i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⧪"/>
            </a:pPr>
            <a:r>
              <a:rPr b="1" i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Nikol Gallo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⧪"/>
            </a:pPr>
            <a:r>
              <a:rPr b="1" i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Laura Mora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⧪"/>
            </a:pPr>
            <a:r>
              <a:rPr b="1" i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Jeffrey Ceron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⧪"/>
            </a:pPr>
            <a:r>
              <a:rPr b="1" i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Felipe Morales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⧪"/>
            </a:pPr>
            <a:r>
              <a:rPr b="1" i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Tomas Padilla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/>
        </p:nvSpPr>
        <p:spPr>
          <a:xfrm>
            <a:off x="356725" y="1628025"/>
            <a:ext cx="464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fue desarrollado de acuerdo a la información que analizamos de los requerimientos del cliente resolviendo los problemas que nos planteó, para llegar a la conclusión actual se utilizaron unas herramientas de levantamiento de información: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Cuestionarios: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Comprender las necesidades de la “papelería la comarca” por medio de diversas preguntas con el fin de desarrollar el sistema de manera óptima 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575" y="1474076"/>
            <a:ext cx="3423175" cy="34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 txBox="1"/>
          <p:nvPr/>
        </p:nvSpPr>
        <p:spPr>
          <a:xfrm>
            <a:off x="700375" y="1400825"/>
            <a:ext cx="39564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Técnica de levantamiento de información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6507550" y="4743300"/>
            <a:ext cx="20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flaticon:</a:t>
            </a:r>
            <a:r>
              <a:rPr lang="es" u="sng">
                <a:solidFill>
                  <a:schemeClr val="hlink"/>
                </a:solidFill>
                <a:hlinkClick r:id="rId4"/>
              </a:rPr>
              <a:t>url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25" y="1088050"/>
            <a:ext cx="3545025" cy="40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595" y="1088050"/>
            <a:ext cx="3604304" cy="40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50" y="1115000"/>
            <a:ext cx="3754651" cy="39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576" y="1404350"/>
            <a:ext cx="4720799" cy="3450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432400" y="4554125"/>
            <a:ext cx="8427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https://docs.google.com/forms/d/e/1FAIpQLScgTTTkLrcGmJSjYieR_DUslnCMGkwwpqeMs-bt-vWFX5vpnw/viewform?usp=sf_link</a:t>
            </a:r>
            <a:endParaRPr/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122" y="1374950"/>
            <a:ext cx="4505275" cy="30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0" y="1203000"/>
            <a:ext cx="7631999" cy="3664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0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1985400" y="44625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latin typeface="Times New Roman"/>
                <a:ea typeface="Times New Roman"/>
                <a:cs typeface="Times New Roman"/>
                <a:sym typeface="Times New Roman"/>
              </a:rPr>
              <a:t>Diagrama BPMN </a:t>
            </a:r>
            <a:endParaRPr/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75" y="1139750"/>
            <a:ext cx="8394826" cy="377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680000" dist="209550">
              <a:srgbClr val="000000">
                <a:alpha val="34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2206450" y="38525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latin typeface="Times New Roman"/>
                <a:ea typeface="Times New Roman"/>
                <a:cs typeface="Times New Roman"/>
                <a:sym typeface="Times New Roman"/>
              </a:rPr>
              <a:t>Diagrama casos de uso</a:t>
            </a:r>
            <a:endParaRPr/>
          </a:p>
        </p:txBody>
      </p:sp>
      <p:pic>
        <p:nvPicPr>
          <p:cNvPr id="154" name="Google Shape;1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075" y="1269825"/>
            <a:ext cx="6321325" cy="3568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460000" dist="1524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/>
        </p:nvSpPr>
        <p:spPr>
          <a:xfrm>
            <a:off x="68700" y="1001700"/>
            <a:ext cx="9006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del Sistema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/>
        </p:nvSpPr>
        <p:spPr>
          <a:xfrm>
            <a:off x="2364400" y="1115325"/>
            <a:ext cx="42627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latin typeface="Times New Roman"/>
                <a:ea typeface="Times New Roman"/>
                <a:cs typeface="Times New Roman"/>
                <a:sym typeface="Times New Roman"/>
              </a:rPr>
              <a:t>Requerimientos Funcionales</a:t>
            </a:r>
            <a:r>
              <a:rPr lang="es"/>
              <a:t> </a:t>
            </a:r>
            <a:endParaRPr/>
          </a:p>
        </p:txBody>
      </p:sp>
      <p:graphicFrame>
        <p:nvGraphicFramePr>
          <p:cNvPr id="165" name="Google Shape;165;p34"/>
          <p:cNvGraphicFramePr/>
          <p:nvPr/>
        </p:nvGraphicFramePr>
        <p:xfrm>
          <a:off x="876250" y="15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6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 Usuario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-El sistema permitirá al usuario registrarse. El usuario debe suministrar datos como: CI, Nombre, Apellido, E-mail,  Usuario y Password.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No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 (Seguridad)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  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5"/>
          <p:cNvGraphicFramePr/>
          <p:nvPr/>
        </p:nvGraphicFramePr>
        <p:xfrm>
          <a:off x="801025" y="14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 Usuario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verificará si la información ingresada por el usuario  es correcta o si ya fue registrado anteriormente.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No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 (Interfaz).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/>
        </p:nvSpPr>
        <p:spPr>
          <a:xfrm>
            <a:off x="2530175" y="207600"/>
            <a:ext cx="4571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Delimitación y alcance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Técnica de levantamiento de información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de flujo 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caso de uso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Requisitos del sistema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3.1	 Requerimientos funcionales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3.2 	Requerimientos no funcionales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36"/>
          <p:cNvGraphicFramePr/>
          <p:nvPr/>
        </p:nvGraphicFramePr>
        <p:xfrm>
          <a:off x="807950" y="128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5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Iniciar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sesión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ermitirá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el usuario inicie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sesión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ingresando el usuario y la contraseña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No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 (Interfaz).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RNF007 (Adaptabilidad)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7"/>
          <p:cNvGraphicFramePr/>
          <p:nvPr/>
        </p:nvGraphicFramePr>
        <p:xfrm>
          <a:off x="830375" y="14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Almacenar datos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-Se almacenarán los datos del usuario en la BD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No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 (Seguridad)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38"/>
          <p:cNvGraphicFramePr/>
          <p:nvPr/>
        </p:nvGraphicFramePr>
        <p:xfrm>
          <a:off x="823425" y="144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Editar datos de usuario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usuario podrá actualizar sus datos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administrador podrá editar al “Usuario”.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No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RNF004 (Mantenabilidad)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 (Seguridad)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39"/>
          <p:cNvGraphicFramePr/>
          <p:nvPr/>
        </p:nvGraphicFramePr>
        <p:xfrm>
          <a:off x="472350" y="13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4357275"/>
                <a:gridCol w="3941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 contraseña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8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-El cliente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podrá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recuperar su contraseña en caso de que sea olvidada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No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 (Interfaz).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 (Seguridad)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40"/>
          <p:cNvGraphicFramePr/>
          <p:nvPr/>
        </p:nvGraphicFramePr>
        <p:xfrm>
          <a:off x="952500" y="123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Productos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Permitirá mostrar los productos y sus precios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administrador podrá modificar (eliminar, editar o agregar)los productos 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No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 (Seguridad)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41"/>
          <p:cNvGraphicFramePr/>
          <p:nvPr/>
        </p:nvGraphicFramePr>
        <p:xfrm>
          <a:off x="830375" y="16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Compra de productos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-El sistema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el usuario elija y compre el producto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No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 (Seguridad)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RNF007 (Adaptabilidad)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42"/>
          <p:cNvGraphicFramePr/>
          <p:nvPr/>
        </p:nvGraphicFramePr>
        <p:xfrm>
          <a:off x="830375" y="16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acturación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-El sistema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mostrar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proceso de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facturación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producto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No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RNF007 (Adaptabilidad)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43"/>
          <p:cNvGraphicFramePr/>
          <p:nvPr/>
        </p:nvGraphicFramePr>
        <p:xfrm>
          <a:off x="808075" y="138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RF0010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Cerrar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sesión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finalizara la sesión del usuario y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volverá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la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página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principal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No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RFN001 (Interfaz)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RFN003 (Disponibilidad)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 (Funcionalidad)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RNF007 (Adaptabilidad)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 (Rendimiento)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/>
          <p:nvPr/>
        </p:nvSpPr>
        <p:spPr>
          <a:xfrm>
            <a:off x="2440650" y="1143350"/>
            <a:ext cx="42627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latin typeface="Times New Roman"/>
                <a:ea typeface="Times New Roman"/>
                <a:cs typeface="Times New Roman"/>
                <a:sym typeface="Times New Roman"/>
              </a:rPr>
              <a:t>Requerimientos No Funcionales</a:t>
            </a:r>
            <a:r>
              <a:rPr lang="es"/>
              <a:t> </a:t>
            </a:r>
            <a:endParaRPr/>
          </a:p>
        </p:txBody>
      </p:sp>
      <p:graphicFrame>
        <p:nvGraphicFramePr>
          <p:cNvPr id="216" name="Google Shape;216;p44"/>
          <p:cNvGraphicFramePr/>
          <p:nvPr/>
        </p:nvGraphicFramePr>
        <p:xfrm>
          <a:off x="823325" y="18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exhibirá al usuario un diseño de interfaz cómodo y agradable a su percepción.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45"/>
          <p:cNvGraphicFramePr/>
          <p:nvPr/>
        </p:nvGraphicFramePr>
        <p:xfrm>
          <a:off x="807925" y="156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Funcionalidad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deberá funcionar óptimamente, además ser muy intuitivo.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/>
        </p:nvSpPr>
        <p:spPr>
          <a:xfrm>
            <a:off x="524850" y="1740600"/>
            <a:ext cx="809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46"/>
          <p:cNvGraphicFramePr/>
          <p:nvPr/>
        </p:nvGraphicFramePr>
        <p:xfrm>
          <a:off x="807925" y="16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Disponibilidad</a:t>
                      </a:r>
                      <a:endParaRPr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deberá estar disponible al cliente las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 hrs los 7 días de la semana.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Google Shape;231;p47"/>
          <p:cNvGraphicFramePr/>
          <p:nvPr/>
        </p:nvGraphicFramePr>
        <p:xfrm>
          <a:off x="823325" y="18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Mantenibilidad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deberá permitir que sus mantenimientos y arreglos de errores; no sean complejos.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48"/>
          <p:cNvGraphicFramePr/>
          <p:nvPr/>
        </p:nvGraphicFramePr>
        <p:xfrm>
          <a:off x="823325" y="18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Seguridad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dará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manejo de datos seguro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49"/>
          <p:cNvGraphicFramePr/>
          <p:nvPr/>
        </p:nvGraphicFramePr>
        <p:xfrm>
          <a:off x="952500" y="158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2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Integridad de datos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-El sistema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valorará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integridad de los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datos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usuario.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50"/>
          <p:cNvGraphicFramePr/>
          <p:nvPr/>
        </p:nvGraphicFramePr>
        <p:xfrm>
          <a:off x="823325" y="18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Adaptabilidad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se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adaptará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según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las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preferencias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usuario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51"/>
          <p:cNvGraphicFramePr/>
          <p:nvPr/>
        </p:nvGraphicFramePr>
        <p:xfrm>
          <a:off x="823325" y="18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Manejo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 facil de manejar por los usuarios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52"/>
          <p:cNvGraphicFramePr/>
          <p:nvPr/>
        </p:nvGraphicFramePr>
        <p:xfrm>
          <a:off x="823325" y="18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00825"/>
                <a:gridCol w="34381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Rendimiento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responder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rápida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eficazmente ante el usuario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53"/>
          <p:cNvGraphicFramePr/>
          <p:nvPr/>
        </p:nvGraphicFramePr>
        <p:xfrm>
          <a:off x="823325" y="18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{1F0AABF4-7314-4691-9309-0672B86C2DD3}</a:tableStyleId>
              </a:tblPr>
              <a:tblGrid>
                <a:gridCol w="3877800"/>
                <a:gridCol w="3361200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 No Funcional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RNF0010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requerimiento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Sobre El Uso Del Aplicativo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El sistema 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facilitar al usuario un manual para informar sobre el uso del sistema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Requerimientos Funcional: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del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4"/>
          <p:cNvSpPr txBox="1"/>
          <p:nvPr/>
        </p:nvSpPr>
        <p:spPr>
          <a:xfrm>
            <a:off x="1331100" y="1604325"/>
            <a:ext cx="648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¡</a:t>
            </a:r>
            <a:r>
              <a:rPr b="1" lang="es" sz="7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Muchas Gracias!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5"/>
          <p:cNvSpPr txBox="1"/>
          <p:nvPr/>
        </p:nvSpPr>
        <p:spPr>
          <a:xfrm>
            <a:off x="838425" y="1239675"/>
            <a:ext cx="2450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/>
              <a:t>Stakeholders</a:t>
            </a:r>
            <a:endParaRPr b="1"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Internos: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"/>
              <a:t>EMPLEADOS</a:t>
            </a:r>
            <a:br>
              <a:rPr i="1" lang="es"/>
            </a:b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"/>
              <a:t>ADMINISTRADOR</a:t>
            </a:r>
            <a:br>
              <a:rPr i="1" lang="es"/>
            </a:b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272" name="Google Shape;272;p55"/>
          <p:cNvSpPr txBox="1"/>
          <p:nvPr/>
        </p:nvSpPr>
        <p:spPr>
          <a:xfrm>
            <a:off x="4246725" y="1951025"/>
            <a:ext cx="3388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solidFill>
                  <a:schemeClr val="dk1"/>
                </a:solidFill>
              </a:rPr>
              <a:t>Externos: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s">
                <a:solidFill>
                  <a:schemeClr val="dk1"/>
                </a:solidFill>
              </a:rPr>
              <a:t>SOCIEDAD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s">
                <a:solidFill>
                  <a:schemeClr val="dk1"/>
                </a:solidFill>
              </a:rPr>
              <a:t>TÉCNICOS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s">
                <a:solidFill>
                  <a:schemeClr val="dk1"/>
                </a:solidFill>
              </a:rPr>
              <a:t>CLIENTES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/>
        </p:nvSpPr>
        <p:spPr>
          <a:xfrm>
            <a:off x="116375" y="1553150"/>
            <a:ext cx="5675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microempresa “Papelería La Comarca” es un establecimiento el cual dispone de variedad de productos como; útiles escolares, productos de aseo, dulces , etc.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Esta no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cuenta con un sistema de información que le permita vender de manera digital sus productos y gestionar la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recibida diariamente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por consecuencia a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esto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hace que pierda potenciales clientes, debido a la nueva normalidad generada por el covid - 19, por ello no puede haber un aforo de alta concentración en un mismo espacio.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300" y="2168300"/>
            <a:ext cx="2726400" cy="1817400"/>
          </a:xfrm>
          <a:prstGeom prst="round2DiagRect">
            <a:avLst>
              <a:gd fmla="val 36856" name="adj1"/>
              <a:gd fmla="val 7223" name="adj2"/>
            </a:avLst>
          </a:prstGeom>
          <a:noFill/>
          <a:ln>
            <a:noFill/>
          </a:ln>
        </p:spPr>
      </p:pic>
      <p:sp>
        <p:nvSpPr>
          <p:cNvPr id="79" name="Google Shape;79;p20"/>
          <p:cNvSpPr txBox="1"/>
          <p:nvPr/>
        </p:nvSpPr>
        <p:spPr>
          <a:xfrm>
            <a:off x="6532350" y="4498850"/>
            <a:ext cx="136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Nota. Wikipedia. </a:t>
            </a:r>
            <a:r>
              <a:rPr lang="es" sz="700" u="sng">
                <a:hlinkClick r:id="rId4"/>
              </a:rPr>
              <a:t>URL</a:t>
            </a:r>
            <a:endParaRPr u="sng"/>
          </a:p>
        </p:txBody>
      </p:sp>
      <p:sp>
        <p:nvSpPr>
          <p:cNvPr id="80" name="Google Shape;80;p20"/>
          <p:cNvSpPr txBox="1"/>
          <p:nvPr/>
        </p:nvSpPr>
        <p:spPr>
          <a:xfrm>
            <a:off x="1764400" y="1294425"/>
            <a:ext cx="26187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 txBox="1"/>
          <p:nvPr/>
        </p:nvSpPr>
        <p:spPr>
          <a:xfrm>
            <a:off x="2027875" y="1337700"/>
            <a:ext cx="4747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latin typeface="Times New Roman"/>
                <a:ea typeface="Times New Roman"/>
                <a:cs typeface="Times New Roman"/>
                <a:sym typeface="Times New Roman"/>
              </a:rPr>
              <a:t>Supuestos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software cumple con los estándares de seguridad que dicta ISO.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programa cumplira con los objetivos y contara con los requisitos necesarios.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Estará en constante actualización para cumplir con la satisfacción de los usuarios.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Contará con un grupo de trabajo responsable y que cumpla con el rol de programador.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/>
        </p:nvSpPr>
        <p:spPr>
          <a:xfrm>
            <a:off x="1733450" y="1907450"/>
            <a:ext cx="5268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proyecto a realizar busca una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automatización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compra y venta de productos a mediano plazo,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tendrá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analisis, diseño y desarrollo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acuerdo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los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estándares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las normas ISO/IEC. Este proyecto busca facilitar a los clientes de los productos de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interés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este documento se muestra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cuantitativos y cualitativos que se usaron para llegar a la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conclusión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 proyecto y el comportamiento que este debe tener para cumplir con los objetivos que se quieren cumplir.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57"/>
          <p:cNvSpPr txBox="1"/>
          <p:nvPr/>
        </p:nvSpPr>
        <p:spPr>
          <a:xfrm>
            <a:off x="1061250" y="26601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7"/>
          <p:cNvSpPr txBox="1"/>
          <p:nvPr/>
        </p:nvSpPr>
        <p:spPr>
          <a:xfrm>
            <a:off x="3266450" y="1353325"/>
            <a:ext cx="22023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2858850" y="1542900"/>
            <a:ext cx="34263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297925" y="2433125"/>
            <a:ext cx="600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De acuerdo a lo planteado, en relación a la problemática de la “Papelería La Comarca”, se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establece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 que existe poco manejo en las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áreas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 de ventas e inventarios, lo que causa un bajo rendimiento en la empresa.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Para tener un mejor rendimiento en la empresa, se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creará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 un sistema de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 que le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permitirá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 gestionar sus ventas e inventarios.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/>
        </p:nvSpPr>
        <p:spPr>
          <a:xfrm>
            <a:off x="1467450" y="1740600"/>
            <a:ext cx="6209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</a:t>
            </a:r>
            <a:endParaRPr sz="9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/>
        </p:nvSpPr>
        <p:spPr>
          <a:xfrm>
            <a:off x="880675" y="1928925"/>
            <a:ext cx="3918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Desarrollar un sistema de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orientado a la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gestionar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procesos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inventarios y ventas,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que la empresa tenga una fácil gestión de la información, ofreciendo un excelente servicio y un manejo práctico de este sistema.</a:t>
            </a:r>
            <a:endParaRPr/>
          </a:p>
        </p:txBody>
      </p:sp>
      <p:pic>
        <p:nvPicPr>
          <p:cNvPr id="97" name="Google Shape;97;p23"/>
          <p:cNvPicPr preferRelativeResize="0"/>
          <p:nvPr/>
        </p:nvPicPr>
        <p:blipFill rotWithShape="1">
          <a:blip r:embed="rId3">
            <a:alphaModFix/>
          </a:blip>
          <a:srcRect b="0" l="0" r="1729" t="0"/>
          <a:stretch/>
        </p:blipFill>
        <p:spPr>
          <a:xfrm>
            <a:off x="5236725" y="1921875"/>
            <a:ext cx="3363000" cy="192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8" name="Google Shape;98;p23"/>
          <p:cNvSpPr txBox="1"/>
          <p:nvPr/>
        </p:nvSpPr>
        <p:spPr>
          <a:xfrm>
            <a:off x="6115275" y="3844575"/>
            <a:ext cx="160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Nota. </a:t>
            </a:r>
            <a:r>
              <a:rPr lang="es" sz="700"/>
              <a:t>Tecnología</a:t>
            </a:r>
            <a:r>
              <a:rPr lang="es" sz="700"/>
              <a:t> Android. </a:t>
            </a:r>
            <a:r>
              <a:rPr lang="es" sz="700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URL</a:t>
            </a:r>
            <a:endParaRPr sz="700">
              <a:solidFill>
                <a:schemeClr val="accent6"/>
              </a:solidFill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2053625" y="1708275"/>
            <a:ext cx="150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1744750" y="1724200"/>
            <a:ext cx="5883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los procesos de venta</a:t>
            </a:r>
            <a:b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la información almacenada</a:t>
            </a:r>
            <a:b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los productos en el stock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4"/>
          <p:cNvSpPr txBox="1"/>
          <p:nvPr/>
        </p:nvSpPr>
        <p:spPr>
          <a:xfrm>
            <a:off x="3309750" y="1293100"/>
            <a:ext cx="25245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2440650" y="1301425"/>
            <a:ext cx="42627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600">
                <a:latin typeface="Times New Roman"/>
                <a:ea typeface="Times New Roman"/>
                <a:cs typeface="Times New Roman"/>
                <a:sym typeface="Times New Roman"/>
              </a:rPr>
              <a:t>Delimitación</a:t>
            </a:r>
            <a:r>
              <a:rPr b="1" i="1" lang="es" sz="1600">
                <a:latin typeface="Times New Roman"/>
                <a:ea typeface="Times New Roman"/>
                <a:cs typeface="Times New Roman"/>
                <a:sym typeface="Times New Roman"/>
              </a:rPr>
              <a:t> y alcance</a:t>
            </a: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785125" y="2022825"/>
            <a:ext cx="7974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límite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predefinido para la elaboración del sistema de información “Papelería Comarca”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será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11 meses 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las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nos centraremos son: 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-Las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“Finanzas y Contabilidad.”,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“venta”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“investigación” “Administración”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Algunas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no se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tendrán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cuenta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serán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::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”Recursos Humanos”.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Papelería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Comarca” alfinal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contará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un sistema de 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i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implementado para la actividad productiva de la empresa.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