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330" r:id="rId4"/>
    <p:sldId id="396" r:id="rId5"/>
    <p:sldId id="397" r:id="rId6"/>
    <p:sldId id="398" r:id="rId7"/>
    <p:sldId id="399" r:id="rId8"/>
    <p:sldId id="400" r:id="rId9"/>
    <p:sldId id="332" r:id="rId10"/>
    <p:sldId id="401" r:id="rId11"/>
    <p:sldId id="402" r:id="rId12"/>
    <p:sldId id="403" r:id="rId13"/>
    <p:sldId id="404" r:id="rId14"/>
    <p:sldId id="405" r:id="rId15"/>
    <p:sldId id="406" r:id="rId16"/>
    <p:sldId id="407" r:id="rId17"/>
    <p:sldId id="408" r:id="rId18"/>
    <p:sldId id="409" r:id="rId19"/>
    <p:sldId id="410" r:id="rId20"/>
    <p:sldId id="411" r:id="rId21"/>
    <p:sldId id="393" r:id="rId22"/>
    <p:sldId id="261" r:id="rId23"/>
    <p:sldId id="260" r:id="rId24"/>
  </p:sldIdLst>
  <p:sldSz cx="9144000" cy="5143500"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666666"/>
    <a:srgbClr val="FF3399"/>
    <a:srgbClr val="005BAC"/>
    <a:srgbClr val="CCCCCC"/>
    <a:srgbClr val="464646"/>
    <a:srgbClr val="00D6B5"/>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3673" autoAdjust="0"/>
  </p:normalViewPr>
  <p:slideViewPr>
    <p:cSldViewPr snapToGrid="0">
      <p:cViewPr varScale="1">
        <p:scale>
          <a:sx n="85" d="100"/>
          <a:sy n="85" d="100"/>
        </p:scale>
        <p:origin x="948" y="90"/>
      </p:cViewPr>
      <p:guideLst>
        <p:guide orient="horz" pos="1620"/>
        <p:guide pos="2880"/>
      </p:guideLst>
    </p:cSldViewPr>
  </p:slideViewPr>
  <p:outlineViewPr>
    <p:cViewPr>
      <p:scale>
        <a:sx n="25" d="100"/>
        <a:sy n="25" d="100"/>
      </p:scale>
      <p:origin x="0" y="-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blog.csdn.net/jdy_lyy/article/details/119360492" TargetMode="External"/><Relationship Id="rId3" Type="http://schemas.openxmlformats.org/officeDocument/2006/relationships/hyperlink" Target="https://blog.csdn.net/hzwwpgmwy/article/details/86490556" TargetMode="External"/><Relationship Id="rId2" Type="http://schemas.openxmlformats.org/officeDocument/2006/relationships/hyperlink" Target="https://blog.csdn.net/weixin_43991178/article/details/100532618" TargetMode="Externa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blog.csdn.net/weixin_43991178/article/details/100534230" TargetMode="External"/><Relationship Id="rId2" Type="http://schemas.openxmlformats.org/officeDocument/2006/relationships/hyperlink" Target="https://blog.csdn.net/weixin_43991178/article/details/100532618" TargetMode="Externa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图片 25" descr="E:\owncloud\刘达\2017年\深蓝学院\PPT模板\ppt1封面a.pngppt1封面a"/>
          <p:cNvPicPr>
            <a:picLocks noChangeAspect="1"/>
          </p:cNvPicPr>
          <p:nvPr/>
        </p:nvPicPr>
        <p:blipFill>
          <a:blip r:embed="rId1"/>
          <a:srcRect/>
          <a:stretch>
            <a:fillRect/>
          </a:stretch>
        </p:blipFill>
        <p:spPr>
          <a:xfrm>
            <a:off x="850" y="0"/>
            <a:ext cx="9162415" cy="5144400"/>
          </a:xfrm>
          <a:prstGeom prst="rect">
            <a:avLst/>
          </a:prstGeom>
        </p:spPr>
      </p:pic>
      <p:pic>
        <p:nvPicPr>
          <p:cNvPr id="9" name="图片 8" descr="E:\owncloud\刘达\2017年\深蓝学院\logo\导出图\深蓝学院-标准色.png深蓝学院-标准色"/>
          <p:cNvPicPr>
            <a:picLocks noChangeAspect="1"/>
          </p:cNvPicPr>
          <p:nvPr/>
        </p:nvPicPr>
        <p:blipFill>
          <a:blip r:embed="rId2" cstate="print"/>
          <a:srcRect/>
          <a:stretch>
            <a:fillRect/>
          </a:stretch>
        </p:blipFill>
        <p:spPr>
          <a:xfrm>
            <a:off x="510065" y="397880"/>
            <a:ext cx="2298379" cy="705485"/>
          </a:xfrm>
          <a:prstGeom prst="rect">
            <a:avLst/>
          </a:prstGeom>
        </p:spPr>
      </p:pic>
      <p:sp>
        <p:nvSpPr>
          <p:cNvPr id="21" name="文本框 20"/>
          <p:cNvSpPr txBox="1"/>
          <p:nvPr/>
        </p:nvSpPr>
        <p:spPr>
          <a:xfrm>
            <a:off x="1061020" y="1501245"/>
            <a:ext cx="5448962" cy="460375"/>
          </a:xfrm>
          <a:prstGeom prst="rect">
            <a:avLst/>
          </a:prstGeom>
          <a:noFill/>
        </p:spPr>
        <p:txBody>
          <a:bodyPr wrap="square" rtlCol="0">
            <a:spAutoFit/>
          </a:bodyPr>
          <a:lstStyle/>
          <a:p>
            <a:r>
              <a:rPr lang="zh-CN" altLang="en-US" sz="2400" b="1" dirty="0">
                <a:solidFill>
                  <a:srgbClr val="464646"/>
                </a:solidFill>
                <a:latin typeface="微软雅黑" panose="020B0503020204020204" charset="-122"/>
                <a:ea typeface="微软雅黑" panose="020B0503020204020204" charset="-122"/>
              </a:rPr>
              <a:t>第三章作业讲解</a:t>
            </a:r>
            <a:endParaRPr lang="zh-CN" altLang="en-US" sz="2400" b="1" dirty="0">
              <a:solidFill>
                <a:srgbClr val="464646"/>
              </a:solidFill>
              <a:latin typeface="微软雅黑" panose="020B0503020204020204" charset="-122"/>
              <a:ea typeface="微软雅黑" panose="020B0503020204020204" charset="-122"/>
            </a:endParaRPr>
          </a:p>
        </p:txBody>
      </p:sp>
      <p:sp>
        <p:nvSpPr>
          <p:cNvPr id="23" name="椭圆 22"/>
          <p:cNvSpPr/>
          <p:nvPr/>
        </p:nvSpPr>
        <p:spPr>
          <a:xfrm>
            <a:off x="1221740" y="3422015"/>
            <a:ext cx="344170" cy="318770"/>
          </a:xfrm>
          <a:prstGeom prst="ellipse">
            <a:avLst/>
          </a:prstGeom>
          <a:noFill/>
          <a:ln w="34925">
            <a:solidFill>
              <a:srgbClr val="005B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690968" y="3422177"/>
            <a:ext cx="1376082" cy="294005"/>
          </a:xfrm>
          <a:prstGeom prst="rect">
            <a:avLst/>
          </a:prstGeom>
          <a:solidFill>
            <a:schemeClr val="bg1"/>
          </a:solidFill>
          <a:ln w="127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350135" y="3408680"/>
            <a:ext cx="1041400" cy="306705"/>
          </a:xfrm>
          <a:prstGeom prst="rect">
            <a:avLst/>
          </a:prstGeom>
          <a:noFill/>
        </p:spPr>
        <p:txBody>
          <a:bodyPr wrap="square" rtlCol="0">
            <a:spAutoFit/>
          </a:bodyPr>
          <a:lstStyle/>
          <a:p>
            <a:r>
              <a:rPr lang="zh-CN" altLang="en-US" sz="1400" b="1" dirty="0">
                <a:solidFill>
                  <a:schemeClr val="tx1">
                    <a:lumMod val="75000"/>
                    <a:lumOff val="25000"/>
                  </a:schemeClr>
                </a:solidFill>
                <a:latin typeface="黑体" panose="02010609060101010101" pitchFamily="49" charset="-122"/>
                <a:ea typeface="黑体" panose="02010609060101010101" pitchFamily="49" charset="-122"/>
              </a:rPr>
              <a:t>王家浩</a:t>
            </a:r>
            <a:endParaRPr lang="zh-CN" altLang="en-US" sz="1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3" name="矩形 32"/>
          <p:cNvSpPr/>
          <p:nvPr/>
        </p:nvSpPr>
        <p:spPr>
          <a:xfrm>
            <a:off x="1697999" y="3422177"/>
            <a:ext cx="665761" cy="294005"/>
          </a:xfrm>
          <a:prstGeom prst="rect">
            <a:avLst/>
          </a:prstGeom>
          <a:solidFill>
            <a:srgbClr val="46464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669890" y="3408405"/>
            <a:ext cx="771738" cy="307777"/>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主讲人</a:t>
            </a:r>
            <a:endParaRPr lang="zh-CN" altLang="en-US" sz="1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59105" y="1018540"/>
            <a:ext cx="8070215" cy="1322070"/>
          </a:xfrm>
          <a:prstGeom prst="rect">
            <a:avLst/>
          </a:prstGeom>
          <a:noFill/>
        </p:spPr>
        <p:txBody>
          <a:bodyPr wrap="square" rtlCol="0">
            <a:spAutoFit/>
          </a:bodyPr>
          <a:p>
            <a:r>
              <a:rPr lang="zh-CN" altLang="en-US" sz="2000"/>
              <a:t>参考博客： </a:t>
            </a:r>
            <a:endParaRPr lang="zh-CN" altLang="en-US" sz="2000"/>
          </a:p>
          <a:p>
            <a:r>
              <a:rPr lang="zh-CN" altLang="en-US" sz="2000">
                <a:hlinkClick r:id="rId2" tooltip="" action="ppaction://hlinkfile"/>
              </a:rPr>
              <a:t>Ceres详解（一） Problem类</a:t>
            </a:r>
            <a:endParaRPr lang="zh-CN" altLang="en-US" sz="2000"/>
          </a:p>
          <a:p>
            <a:r>
              <a:rPr lang="zh-CN" altLang="en-US" sz="2000">
                <a:hlinkClick r:id="rId3" tooltip="" action="ppaction://hlinkfile"/>
              </a:rPr>
              <a:t>Ceres（二）LocalParameterization参数化</a:t>
            </a:r>
            <a:endParaRPr lang="zh-CN" altLang="en-US" sz="2000"/>
          </a:p>
          <a:p>
            <a:r>
              <a:rPr lang="zh-CN" altLang="en-US" sz="2000">
                <a:hlinkClick r:id="rId4" tooltip="" action="ppaction://hlinkfile"/>
              </a:rPr>
              <a:t>优化库——ceres（二）深入探索ceres::Problem</a:t>
            </a:r>
            <a:endParaRPr lang="zh-CN" altLang="en-US" sz="2000"/>
          </a:p>
        </p:txBody>
      </p:sp>
      <p:sp>
        <p:nvSpPr>
          <p:cNvPr id="6" name="文本框 5"/>
          <p:cNvSpPr txBox="1"/>
          <p:nvPr/>
        </p:nvSpPr>
        <p:spPr>
          <a:xfrm>
            <a:off x="375285" y="2340610"/>
            <a:ext cx="8485505" cy="1753235"/>
          </a:xfrm>
          <a:prstGeom prst="rect">
            <a:avLst/>
          </a:prstGeom>
          <a:noFill/>
        </p:spPr>
        <p:txBody>
          <a:bodyPr wrap="square" rtlCol="0">
            <a:spAutoFit/>
          </a:bodyPr>
          <a:p>
            <a:r>
              <a:rPr lang="en-US" altLang="zh-CN"/>
              <a:t>      </a:t>
            </a:r>
            <a:r>
              <a:rPr lang="zh-CN" altLang="en-US"/>
              <a:t>对于四元数或者旋转矩阵这种使用过参数化表示旋转的方式，它们是不支持</a:t>
            </a:r>
            <a:r>
              <a:rPr lang="zh-CN" altLang="en-US">
                <a:solidFill>
                  <a:srgbClr val="FF0000"/>
                </a:solidFill>
              </a:rPr>
              <a:t>广义的加法</a:t>
            </a:r>
            <a:r>
              <a:rPr lang="zh-CN" altLang="en-US"/>
              <a:t>（因为使用普通的加法就会打破其 constraint，比如旋转矩阵加旋转矩阵得到的就不再是旋转矩阵），所以我们在使用ceres对其进行迭代更新的时候就需要</a:t>
            </a:r>
            <a:r>
              <a:rPr lang="zh-CN" altLang="en-US">
                <a:solidFill>
                  <a:srgbClr val="FF0000"/>
                </a:solidFill>
              </a:rPr>
              <a:t>自定义</a:t>
            </a:r>
            <a:r>
              <a:rPr lang="zh-CN" altLang="en-US"/>
              <a:t>其更新方式了，具体的做法是实现一个</a:t>
            </a:r>
            <a:r>
              <a:rPr lang="zh-CN" altLang="en-US">
                <a:solidFill>
                  <a:srgbClr val="FF0000"/>
                </a:solidFill>
              </a:rPr>
              <a:t>参数本地化的子类</a:t>
            </a:r>
            <a:r>
              <a:rPr lang="zh-CN" altLang="en-US"/>
              <a:t>，需要继承于</a:t>
            </a:r>
            <a:r>
              <a:rPr lang="zh-CN" altLang="en-US">
                <a:solidFill>
                  <a:srgbClr val="FF0000"/>
                </a:solidFill>
              </a:rPr>
              <a:t>LocalParameterization</a:t>
            </a:r>
            <a:r>
              <a:rPr lang="zh-CN" altLang="en-US"/>
              <a:t>，LocalParameterization是纯虚类，所以我们继承的时候要把所有的纯虚函数都实现一遍才能使用该类生成对象。</a:t>
            </a:r>
            <a:endParaRPr lang="zh-CN" altLang="en-US"/>
          </a:p>
        </p:txBody>
      </p:sp>
      <p:sp>
        <p:nvSpPr>
          <p:cNvPr id="7" name="文本框 6"/>
          <p:cNvSpPr txBox="1"/>
          <p:nvPr/>
        </p:nvSpPr>
        <p:spPr>
          <a:xfrm>
            <a:off x="375285" y="4093845"/>
            <a:ext cx="8070850" cy="922020"/>
          </a:xfrm>
          <a:prstGeom prst="rect">
            <a:avLst/>
          </a:prstGeom>
          <a:noFill/>
        </p:spPr>
        <p:txBody>
          <a:bodyPr wrap="square" rtlCol="0">
            <a:spAutoFit/>
          </a:bodyPr>
          <a:p>
            <a:r>
              <a:rPr lang="en-US" altLang="zh-CN"/>
              <a:t>      </a:t>
            </a:r>
            <a:r>
              <a:rPr lang="zh-CN" altLang="en-US"/>
              <a:t>除了不支持广义加法要自定义参数本地化的子类外，如果你要对优化变量做一些限制也可以如法炮制，比如ceres中slam2d example中对角度范围进行了限制.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6" name="文本框 5"/>
          <p:cNvSpPr txBox="1"/>
          <p:nvPr/>
        </p:nvSpPr>
        <p:spPr>
          <a:xfrm>
            <a:off x="342265" y="1866265"/>
            <a:ext cx="8518525" cy="1753235"/>
          </a:xfrm>
          <a:prstGeom prst="rect">
            <a:avLst/>
          </a:prstGeom>
          <a:noFill/>
        </p:spPr>
        <p:txBody>
          <a:bodyPr wrap="square" rtlCol="0">
            <a:spAutoFit/>
          </a:bodyPr>
          <a:p>
            <a:r>
              <a:rPr lang="en-US"/>
              <a:t>     </a:t>
            </a:r>
            <a:r>
              <a:t>这里以四元数为例子，解释如何实现参数本地化，需要</a:t>
            </a:r>
            <a:r>
              <a:rPr>
                <a:solidFill>
                  <a:srgbClr val="FF0000"/>
                </a:solidFill>
              </a:rPr>
              <a:t>注意</a:t>
            </a:r>
            <a:r>
              <a:t>的是，QuaternionParameterization中表示四元数中四个量在内存中的存储顺序是[w, x, y, z]，而Eigen内部四元数在内存中的存储顺序是[x, y, z, w]，但是其构造顺序是[w, x, y, z]（不要被这个假象给迷惑），所以就要使用另一种参数本地化类，即</a:t>
            </a:r>
            <a:r>
              <a:rPr>
                <a:solidFill>
                  <a:srgbClr val="FF0000"/>
                </a:solidFill>
              </a:rPr>
              <a:t>EigenQuaternionParameterization</a:t>
            </a:r>
            <a:r>
              <a:t>，下面就以QuaternionParameterization为例子说明，如下：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pic>
        <p:nvPicPr>
          <p:cNvPr id="3" name="图片 2" descr="2022-01-12 19-35-29 的屏幕截图"/>
          <p:cNvPicPr>
            <a:picLocks noChangeAspect="1"/>
          </p:cNvPicPr>
          <p:nvPr/>
        </p:nvPicPr>
        <p:blipFill>
          <a:blip r:embed="rId2"/>
          <a:stretch>
            <a:fillRect/>
          </a:stretch>
        </p:blipFill>
        <p:spPr>
          <a:xfrm>
            <a:off x="414655" y="1668780"/>
            <a:ext cx="8314055" cy="2625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1969135"/>
            <a:ext cx="8971915" cy="1476375"/>
          </a:xfrm>
          <a:prstGeom prst="rect">
            <a:avLst/>
          </a:prstGeom>
          <a:noFill/>
        </p:spPr>
        <p:txBody>
          <a:bodyPr wrap="square" rtlCol="0">
            <a:spAutoFit/>
          </a:bodyPr>
          <a:p>
            <a:r>
              <a:rPr lang="zh-CN" altLang="en-US"/>
              <a:t>1.</a:t>
            </a:r>
            <a:r>
              <a:rPr lang="zh-CN" altLang="en-US">
                <a:solidFill>
                  <a:srgbClr val="FF0000"/>
                </a:solidFill>
              </a:rPr>
              <a:t>GlobalSize</a:t>
            </a:r>
            <a:r>
              <a:rPr lang="zh-CN" altLang="en-US"/>
              <a:t>()</a:t>
            </a:r>
            <a:endParaRPr lang="zh-CN" altLang="en-US"/>
          </a:p>
          <a:p>
            <a:r>
              <a:rPr lang="zh-CN" altLang="en-US"/>
              <a:t>​</a:t>
            </a:r>
            <a:r>
              <a:rPr lang="en-US" altLang="zh-CN"/>
              <a:t>   </a:t>
            </a:r>
            <a:r>
              <a:rPr lang="zh-CN" altLang="en-US"/>
              <a:t>表示参数的自由度（可能有冗余），比如四元数的自由度是4，旋转矩阵so3的自由度是3</a:t>
            </a:r>
            <a:endParaRPr lang="zh-CN" altLang="en-US"/>
          </a:p>
          <a:p>
            <a:endParaRPr lang="zh-CN" altLang="en-US"/>
          </a:p>
          <a:p>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1539875"/>
            <a:ext cx="8971915" cy="2861310"/>
          </a:xfrm>
          <a:prstGeom prst="rect">
            <a:avLst/>
          </a:prstGeom>
          <a:noFill/>
        </p:spPr>
        <p:txBody>
          <a:bodyPr wrap="square" rtlCol="0">
            <a:spAutoFit/>
          </a:bodyPr>
          <a:p>
            <a:r>
              <a:rPr lang="en-US" altLang="zh-CN"/>
              <a:t>2</a:t>
            </a:r>
            <a:r>
              <a:rPr lang="en-US" altLang="zh-CN">
                <a:solidFill>
                  <a:srgbClr val="FF0000"/>
                </a:solidFill>
              </a:rPr>
              <a:t>.LocalSize()</a:t>
            </a:r>
            <a:endParaRPr lang="en-US" altLang="zh-CN"/>
          </a:p>
          <a:p>
            <a:r>
              <a:rPr lang="en-US" altLang="zh-CN"/>
              <a:t>   表示 Δx 所在的正切空间（tangent space）的自由度，那么这个自由度是多少呢？下面进行解释:</a:t>
            </a:r>
            <a:endParaRPr lang="en-US" altLang="zh-CN"/>
          </a:p>
          <a:p>
            <a:r>
              <a:rPr lang="en-US" altLang="zh-CN"/>
              <a:t>  正切空间是流形（manifold）中概念,我们可以这么理解manifold：</a:t>
            </a:r>
            <a:endParaRPr lang="en-US" altLang="zh-CN"/>
          </a:p>
          <a:p>
            <a:r>
              <a:rPr lang="en-US" altLang="zh-CN"/>
              <a:t>   </a:t>
            </a:r>
            <a:r>
              <a:rPr lang="en-US" altLang="zh-CN">
                <a:solidFill>
                  <a:srgbClr val="FF0000"/>
                </a:solidFill>
              </a:rPr>
              <a:t>A manifold is a mathematical space that is not necessarily Euclidean on a global scale, but can be seen as Euclidean on a local scale</a:t>
            </a:r>
            <a:r>
              <a:rPr lang="en-US" altLang="zh-CN"/>
              <a:t>	</a:t>
            </a:r>
            <a:endParaRPr lang="en-US" altLang="zh-CN"/>
          </a:p>
          <a:p>
            <a:r>
              <a:rPr lang="en-US" altLang="zh-CN"/>
              <a:t>  上面的意思是说，SO3 空间是属于非欧式空间的，但是没关系，我们只要保证旋转的局部是欧式空间，就可以使用流形进行优化了. 比如用四元数表示的3D旋转是属于非欧式空间的，那么我们取四元数的向量部分作为优化过程中的微小增量（因为是小量，所以不存在奇异性）</a:t>
            </a:r>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2249170"/>
            <a:ext cx="8971915" cy="645160"/>
          </a:xfrm>
          <a:prstGeom prst="rect">
            <a:avLst/>
          </a:prstGeom>
          <a:noFill/>
        </p:spPr>
        <p:txBody>
          <a:bodyPr wrap="square" rtlCol="0">
            <a:spAutoFit/>
          </a:bodyPr>
          <a:p>
            <a:r>
              <a:rPr lang="en-US" altLang="zh-CN"/>
              <a:t>3.</a:t>
            </a:r>
            <a:r>
              <a:rPr lang="en-US" altLang="zh-CN">
                <a:solidFill>
                  <a:srgbClr val="FF0000"/>
                </a:solidFill>
              </a:rPr>
              <a:t>Plus()</a:t>
            </a:r>
            <a:endParaRPr lang="en-US" altLang="zh-CN">
              <a:solidFill>
                <a:srgbClr val="FF0000"/>
              </a:solidFill>
            </a:endParaRPr>
          </a:p>
          <a:p>
            <a:r>
              <a:rPr lang="en-US" altLang="zh-CN">
                <a:solidFill>
                  <a:srgbClr val="FF0000"/>
                </a:solidFill>
              </a:rPr>
              <a:t>	</a:t>
            </a:r>
            <a:r>
              <a:rPr lang="en-US" altLang="zh-CN">
                <a:solidFill>
                  <a:schemeClr val="tx1"/>
                </a:solidFill>
              </a:rPr>
              <a:t>自定义优化变量更新函数</a:t>
            </a:r>
            <a:endParaRPr lang="en-US" altLang="zh-CN">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1539875"/>
            <a:ext cx="8971915" cy="1476375"/>
          </a:xfrm>
          <a:prstGeom prst="rect">
            <a:avLst/>
          </a:prstGeom>
          <a:noFill/>
        </p:spPr>
        <p:txBody>
          <a:bodyPr wrap="square" rtlCol="0">
            <a:spAutoFit/>
          </a:bodyPr>
          <a:p>
            <a:r>
              <a:rPr lang="en-US" altLang="zh-CN"/>
              <a:t>5.</a:t>
            </a:r>
            <a:r>
              <a:rPr lang="en-US" altLang="zh-CN">
                <a:solidFill>
                  <a:srgbClr val="FF0000"/>
                </a:solidFill>
              </a:rPr>
              <a:t>Problem::AddParameterBlock()</a:t>
            </a:r>
            <a:endParaRPr lang="en-US" altLang="zh-CN">
              <a:solidFill>
                <a:srgbClr val="FF0000"/>
              </a:solidFill>
            </a:endParaRPr>
          </a:p>
          <a:p>
            <a:r>
              <a:rPr lang="en-US" altLang="zh-CN"/>
              <a:t>          自定义参数块后，需要通过   Problem::AddParameterBlock   自定义参数快加载</a:t>
            </a:r>
            <a:endParaRPr lang="en-US" altLang="zh-CN"/>
          </a:p>
          <a:p>
            <a:endParaRPr lang="en-US" altLang="zh-CN"/>
          </a:p>
          <a:p>
            <a:endParaRPr lang="en-US" altLang="zh-CN"/>
          </a:p>
        </p:txBody>
      </p:sp>
      <p:pic>
        <p:nvPicPr>
          <p:cNvPr id="3" name="图片 2" descr="2022-01-12 19-49-54 的屏幕截图"/>
          <p:cNvPicPr>
            <a:picLocks noChangeAspect="1"/>
          </p:cNvPicPr>
          <p:nvPr/>
        </p:nvPicPr>
        <p:blipFill>
          <a:blip r:embed="rId2"/>
          <a:stretch>
            <a:fillRect/>
          </a:stretch>
        </p:blipFill>
        <p:spPr>
          <a:xfrm>
            <a:off x="285750" y="2834005"/>
            <a:ext cx="8342630" cy="4203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34453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CostFunction</a:t>
            </a:r>
            <a:r>
              <a:rPr lang="en-US" altLang="zh-CN" sz="2400">
                <a:sym typeface="+mn-ea"/>
              </a:rPr>
              <a:t> 定义</a:t>
            </a:r>
            <a:br>
              <a:rPr lang="en-US" altLang="zh-CN" sz="2400">
                <a:sym typeface="+mn-ea"/>
              </a:rPr>
            </a:b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5" name="文本框 4"/>
          <p:cNvSpPr txBox="1"/>
          <p:nvPr/>
        </p:nvSpPr>
        <p:spPr>
          <a:xfrm>
            <a:off x="172085" y="1539875"/>
            <a:ext cx="8971915" cy="645160"/>
          </a:xfrm>
          <a:prstGeom prst="rect">
            <a:avLst/>
          </a:prstGeom>
          <a:noFill/>
        </p:spPr>
        <p:txBody>
          <a:bodyPr wrap="square" rtlCol="0">
            <a:spAutoFit/>
          </a:bodyPr>
          <a:p>
            <a:endParaRPr lang="en-US" altLang="zh-CN"/>
          </a:p>
          <a:p>
            <a:endParaRPr lang="en-US" altLang="zh-CN"/>
          </a:p>
        </p:txBody>
      </p:sp>
      <p:sp>
        <p:nvSpPr>
          <p:cNvPr id="6" name="文本框 5"/>
          <p:cNvSpPr txBox="1"/>
          <p:nvPr/>
        </p:nvSpPr>
        <p:spPr>
          <a:xfrm>
            <a:off x="346075" y="1412240"/>
            <a:ext cx="8514715" cy="1476375"/>
          </a:xfrm>
          <a:prstGeom prst="rect">
            <a:avLst/>
          </a:prstGeom>
          <a:noFill/>
        </p:spPr>
        <p:txBody>
          <a:bodyPr wrap="square" rtlCol="0">
            <a:spAutoFit/>
          </a:bodyPr>
          <a:p>
            <a:r>
              <a:rPr lang="zh-CN" altLang="en-US"/>
              <a:t>重点参考博客：</a:t>
            </a:r>
            <a:endParaRPr lang="zh-CN" altLang="en-US"/>
          </a:p>
          <a:p>
            <a:endParaRPr lang="zh-CN" altLang="en-US"/>
          </a:p>
          <a:p>
            <a:r>
              <a:rPr lang="zh-CN" altLang="en-US">
                <a:hlinkClick r:id="rId2" tooltip="" action="ppaction://hlinkfile"/>
              </a:rPr>
              <a:t>Ceres详解（一） Problem类</a:t>
            </a:r>
            <a:endParaRPr lang="zh-CN" altLang="en-US"/>
          </a:p>
          <a:p>
            <a:endParaRPr lang="zh-CN" altLang="en-US"/>
          </a:p>
          <a:p>
            <a:r>
              <a:rPr lang="zh-CN" altLang="en-US">
                <a:hlinkClick r:id="rId3" tooltip="" action="ppaction://hlinkfile"/>
              </a:rPr>
              <a:t>Ceres详解（二） CostFunction</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344532"/>
            <a:ext cx="8229600" cy="976586"/>
          </a:xfrm>
        </p:spPr>
        <p:txBody>
          <a:bodyPr>
            <a:normAutofit fontScale="90000"/>
          </a:bodyPr>
          <a:lstStyle/>
          <a:p>
            <a:r>
              <a:rPr lang="en-US" altLang="zh-CN" sz="4000">
                <a:sym typeface="+mn-ea"/>
              </a:rPr>
              <a:t>基于线面特征解析求导的实现</a:t>
            </a:r>
            <a:br>
              <a:rPr lang="en-US" altLang="zh-CN" sz="2400">
                <a:sym typeface="+mn-ea"/>
              </a:rPr>
            </a:b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5" name="文本框 4"/>
          <p:cNvSpPr txBox="1"/>
          <p:nvPr/>
        </p:nvSpPr>
        <p:spPr>
          <a:xfrm>
            <a:off x="172085" y="1539875"/>
            <a:ext cx="8971915" cy="645160"/>
          </a:xfrm>
          <a:prstGeom prst="rect">
            <a:avLst/>
          </a:prstGeom>
          <a:noFill/>
        </p:spPr>
        <p:txBody>
          <a:bodyPr wrap="square" rtlCol="0">
            <a:spAutoFit/>
          </a:bodyPr>
          <a:p>
            <a:endParaRPr lang="en-US" altLang="zh-CN"/>
          </a:p>
          <a:p>
            <a:endParaRPr lang="en-US" altLang="zh-CN"/>
          </a:p>
        </p:txBody>
      </p:sp>
      <p:sp>
        <p:nvSpPr>
          <p:cNvPr id="3" name="文本框 2"/>
          <p:cNvSpPr txBox="1"/>
          <p:nvPr/>
        </p:nvSpPr>
        <p:spPr>
          <a:xfrm>
            <a:off x="172085" y="1450975"/>
            <a:ext cx="8873490" cy="3415030"/>
          </a:xfrm>
          <a:prstGeom prst="rect">
            <a:avLst/>
          </a:prstGeom>
          <a:noFill/>
        </p:spPr>
        <p:txBody>
          <a:bodyPr wrap="square" rtlCol="0">
            <a:spAutoFit/>
          </a:bodyPr>
          <a:p>
            <a:r>
              <a:rPr lang="zh-CN" altLang="en-US"/>
              <a:t>主要完成三个模块：</a:t>
            </a:r>
            <a:endParaRPr lang="zh-CN" altLang="en-US"/>
          </a:p>
          <a:p>
            <a:endParaRPr lang="zh-CN" altLang="en-US"/>
          </a:p>
          <a:p>
            <a:r>
              <a:rPr lang="en-US" altLang="zh-CN"/>
              <a:t>1.</a:t>
            </a:r>
            <a:r>
              <a:rPr lang="zh-CN" altLang="en-US">
                <a:solidFill>
                  <a:srgbClr val="FF0000"/>
                </a:solidFill>
              </a:rPr>
              <a:t>自定义线特征残差块</a:t>
            </a:r>
            <a:endParaRPr lang="zh-CN" altLang="en-US"/>
          </a:p>
          <a:p>
            <a:endParaRPr lang="zh-CN" altLang="en-US"/>
          </a:p>
          <a:p>
            <a:endParaRPr lang="zh-CN" altLang="en-US"/>
          </a:p>
          <a:p>
            <a:endParaRPr lang="zh-CN" altLang="en-US"/>
          </a:p>
          <a:p>
            <a:r>
              <a:rPr lang="en-US" altLang="zh-CN"/>
              <a:t>2.</a:t>
            </a:r>
            <a:r>
              <a:rPr lang="zh-CN" altLang="en-US">
                <a:solidFill>
                  <a:srgbClr val="FF0000"/>
                </a:solidFill>
              </a:rPr>
              <a:t>自定义面特征残差块</a:t>
            </a:r>
            <a:endParaRPr lang="zh-CN" altLang="en-US"/>
          </a:p>
          <a:p>
            <a:endParaRPr lang="zh-CN" altLang="en-US"/>
          </a:p>
          <a:p>
            <a:endParaRPr lang="zh-CN" altLang="en-US"/>
          </a:p>
          <a:p>
            <a:r>
              <a:rPr lang="en-US" altLang="zh-CN"/>
              <a:t>3.</a:t>
            </a:r>
            <a:r>
              <a:rPr lang="zh-CN" altLang="en-US">
                <a:solidFill>
                  <a:srgbClr val="FF0000"/>
                </a:solidFill>
              </a:rPr>
              <a:t>自定义旋转残差块</a:t>
            </a:r>
            <a:endParaRPr lang="zh-CN" altLang="en-US"/>
          </a:p>
          <a:p>
            <a:r>
              <a:rPr lang="en-US" altLang="zh-CN"/>
              <a:t>  </a:t>
            </a:r>
            <a:r>
              <a:rPr lang="zh-CN" altLang="en-US"/>
              <a:t>可使用</a:t>
            </a:r>
            <a:r>
              <a:rPr lang="en-US" altLang="zh-CN"/>
              <a:t>ceres </a:t>
            </a:r>
            <a:r>
              <a:rPr lang="zh-CN" altLang="en-US"/>
              <a:t>自带的一个自定义四元数参数快</a:t>
            </a:r>
            <a:r>
              <a:rPr lang="en-US" altLang="zh-CN"/>
              <a:t> </a:t>
            </a:r>
            <a:r>
              <a:rPr lang="en-US" altLang="zh-CN">
                <a:solidFill>
                  <a:srgbClr val="FF0000"/>
                </a:solidFill>
              </a:rPr>
              <a:t>EigenQuaternionParameterization</a:t>
            </a:r>
            <a:endParaRPr lang="en-US" altLang="zh-CN"/>
          </a:p>
          <a:p>
            <a:r>
              <a:rPr lang="en-US" altLang="zh-CN"/>
              <a:t>  </a:t>
            </a:r>
            <a:r>
              <a:rPr lang="zh-CN" altLang="en-US"/>
              <a:t>也可以自己订阅四元数更新参数块</a:t>
            </a:r>
            <a:endParaRPr lang="zh-CN" altLang="en-US"/>
          </a:p>
        </p:txBody>
      </p:sp>
      <p:pic>
        <p:nvPicPr>
          <p:cNvPr id="4" name="图片 3" descr="2022-01-12 20-14-44 的屏幕截图"/>
          <p:cNvPicPr>
            <a:picLocks noChangeAspect="1"/>
          </p:cNvPicPr>
          <p:nvPr/>
        </p:nvPicPr>
        <p:blipFill>
          <a:blip r:embed="rId2"/>
          <a:stretch>
            <a:fillRect/>
          </a:stretch>
        </p:blipFill>
        <p:spPr>
          <a:xfrm>
            <a:off x="3209925" y="1765300"/>
            <a:ext cx="2568575" cy="695960"/>
          </a:xfrm>
          <a:prstGeom prst="rect">
            <a:avLst/>
          </a:prstGeom>
        </p:spPr>
      </p:pic>
      <p:pic>
        <p:nvPicPr>
          <p:cNvPr id="7" name="图片 6" descr="2022-01-12 20-15-00 的屏幕截图"/>
          <p:cNvPicPr>
            <a:picLocks noChangeAspect="1"/>
          </p:cNvPicPr>
          <p:nvPr/>
        </p:nvPicPr>
        <p:blipFill>
          <a:blip r:embed="rId3"/>
          <a:stretch>
            <a:fillRect/>
          </a:stretch>
        </p:blipFill>
        <p:spPr>
          <a:xfrm>
            <a:off x="3157855" y="2701925"/>
            <a:ext cx="2828925" cy="771525"/>
          </a:xfrm>
          <a:prstGeom prst="rect">
            <a:avLst/>
          </a:prstGeom>
        </p:spPr>
      </p:pic>
      <p:sp>
        <p:nvSpPr>
          <p:cNvPr id="8" name="文本框 7"/>
          <p:cNvSpPr txBox="1"/>
          <p:nvPr/>
        </p:nvSpPr>
        <p:spPr>
          <a:xfrm>
            <a:off x="171450" y="1097280"/>
            <a:ext cx="8199120" cy="368300"/>
          </a:xfrm>
          <a:prstGeom prst="rect">
            <a:avLst/>
          </a:prstGeom>
          <a:noFill/>
        </p:spPr>
        <p:txBody>
          <a:bodyPr wrap="square" rtlCol="0">
            <a:spAutoFit/>
          </a:bodyPr>
          <a:p>
            <a:r>
              <a:rPr lang="zh-CN" altLang="en-US"/>
              <a:t>代码详见</a:t>
            </a:r>
            <a:r>
              <a:rPr lang="en-US" altLang="zh-CN"/>
              <a:t> </a:t>
            </a:r>
            <a:r>
              <a:rPr lang="en-US" altLang="zh-CN">
                <a:solidFill>
                  <a:srgbClr val="FF0000"/>
                </a:solidFill>
              </a:rPr>
              <a:t> README.md</a:t>
            </a:r>
            <a:endParaRPr lang="en-US" altLang="zh-CN">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descr="01-line-a"/>
          <p:cNvPicPr>
            <a:picLocks noChangeAspect="1"/>
          </p:cNvPicPr>
          <p:nvPr/>
        </p:nvPicPr>
        <p:blipFill>
          <a:blip r:embed="rId1"/>
          <a:stretch>
            <a:fillRect/>
          </a:stretch>
        </p:blipFill>
        <p:spPr>
          <a:xfrm>
            <a:off x="0" y="-8255"/>
            <a:ext cx="9128760" cy="51523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6" name="Rectangle 3"/>
          <p:cNvSpPr txBox="1">
            <a:spLocks noChangeArrowheads="1"/>
          </p:cNvSpPr>
          <p:nvPr/>
        </p:nvSpPr>
        <p:spPr>
          <a:xfrm>
            <a:off x="481612" y="1337511"/>
            <a:ext cx="8025264" cy="3535066"/>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第一部分：概述</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rgbClr val="0000FF"/>
                </a:solidFill>
                <a:latin typeface="黑体" panose="02010609060101010101" pitchFamily="49" charset="-122"/>
                <a:ea typeface="黑体" panose="02010609060101010101" pitchFamily="49" charset="-122"/>
              </a:rPr>
              <a:t>第二部分：方法</a:t>
            </a:r>
            <a:endParaRPr lang="en-US" altLang="zh-CN" sz="2800" b="1" dirty="0">
              <a:solidFill>
                <a:srgbClr val="0000FF"/>
              </a:solidFill>
              <a:latin typeface="黑体" panose="02010609060101010101" pitchFamily="49" charset="-122"/>
              <a:ea typeface="黑体" panose="02010609060101010101" pitchFamily="49" charset="-122"/>
            </a:endParaRPr>
          </a:p>
          <a:p>
            <a:pPr marL="635" indent="0">
              <a:lnSpc>
                <a:spcPct val="125000"/>
              </a:lnSpc>
              <a:buClr>
                <a:srgbClr val="6F1B1B"/>
              </a:buClr>
              <a:buNone/>
            </a:pPr>
            <a:r>
              <a:rPr lang="zh-CN" altLang="en-US" sz="2000" b="1" dirty="0">
                <a:solidFill>
                  <a:srgbClr val="0000FF"/>
                </a:solidFill>
                <a:latin typeface="黑体" panose="02010609060101010101" pitchFamily="49" charset="-122"/>
                <a:ea typeface="黑体" panose="02010609060101010101" pitchFamily="49" charset="-122"/>
              </a:rPr>
              <a:t>   </a:t>
            </a:r>
            <a:r>
              <a:rPr lang="en-US" altLang="zh-CN" sz="2000" b="1" dirty="0">
                <a:solidFill>
                  <a:srgbClr val="0000FF"/>
                </a:solidFill>
                <a:latin typeface="黑体" panose="02010609060101010101" pitchFamily="49" charset="-122"/>
                <a:ea typeface="黑体" panose="02010609060101010101" pitchFamily="49" charset="-122"/>
              </a:rPr>
              <a:t>******************</a:t>
            </a:r>
            <a:endParaRPr lang="en-US" altLang="zh-CN" sz="2000" b="1" dirty="0">
              <a:solidFill>
                <a:srgbClr val="0000FF"/>
              </a:solidFill>
              <a:latin typeface="黑体" panose="02010609060101010101" pitchFamily="49" charset="-122"/>
              <a:ea typeface="黑体" panose="02010609060101010101" pitchFamily="49" charset="-122"/>
            </a:endParaRPr>
          </a:p>
          <a:p>
            <a:pPr marL="635" indent="0">
              <a:lnSpc>
                <a:spcPct val="125000"/>
              </a:lnSpc>
              <a:buClr>
                <a:srgbClr val="6F1B1B"/>
              </a:buClr>
              <a:buNone/>
            </a:pPr>
            <a:r>
              <a:rPr lang="zh-CN" altLang="en-US" sz="2000" b="1" dirty="0">
                <a:solidFill>
                  <a:srgbClr val="0000FF"/>
                </a:solidFill>
                <a:latin typeface="黑体" panose="02010609060101010101" pitchFamily="49" charset="-122"/>
                <a:ea typeface="黑体" panose="02010609060101010101" pitchFamily="49" charset="-122"/>
              </a:rPr>
              <a:t>   </a:t>
            </a:r>
            <a:r>
              <a:rPr lang="en-US" altLang="zh-CN" sz="2000" b="1" dirty="0">
                <a:solidFill>
                  <a:srgbClr val="0000FF"/>
                </a:solidFill>
                <a:latin typeface="黑体" panose="02010609060101010101" pitchFamily="49" charset="-122"/>
                <a:ea typeface="黑体" panose="02010609060101010101" pitchFamily="49" charset="-122"/>
              </a:rPr>
              <a:t>******************</a:t>
            </a:r>
            <a:endParaRPr lang="en-US" altLang="zh-CN" sz="2000" b="1" dirty="0">
              <a:solidFill>
                <a:srgbClr val="0000FF"/>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第三部分：问题与挑战</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p:txBody>
      </p:sp>
      <p:sp>
        <p:nvSpPr>
          <p:cNvPr id="7"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纲要</a:t>
            </a:r>
            <a:endParaRPr lang="zh-CN" altLang="en-US" sz="3600" b="1" dirty="0">
              <a:latin typeface="隶书" panose="02010509060101010101" pitchFamily="49" charset="-122"/>
              <a:ea typeface="隶书" panose="020105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3076791" y="878277"/>
            <a:ext cx="4276725" cy="3477875"/>
          </a:xfrm>
          <a:prstGeom prst="rect">
            <a:avLst/>
          </a:prstGeom>
          <a:noFill/>
        </p:spPr>
        <p:txBody>
          <a:bodyPr wrap="square" rtlCol="0">
            <a:spAutoFit/>
          </a:bodyPr>
          <a:lstStyle/>
          <a:p>
            <a:pPr algn="ctr"/>
            <a:r>
              <a:rPr lang="zh-CN" altLang="en-US" sz="22000" b="1" dirty="0">
                <a:solidFill>
                  <a:schemeClr val="bg1">
                    <a:lumMod val="95000"/>
                  </a:schemeClr>
                </a:solidFill>
                <a:latin typeface="微软雅黑" panose="020B0503020204020204" charset="-122"/>
                <a:ea typeface="微软雅黑" panose="020B0503020204020204" charset="-122"/>
              </a:rPr>
              <a:t>？</a:t>
            </a:r>
            <a:endParaRPr lang="zh-CN" altLang="en-US" sz="22000" b="1" dirty="0">
              <a:solidFill>
                <a:schemeClr val="bg1">
                  <a:lumMod val="95000"/>
                </a:schemeClr>
              </a:solidFill>
              <a:latin typeface="微软雅黑" panose="020B0503020204020204" charset="-122"/>
              <a:ea typeface="微软雅黑" panose="020B0503020204020204" charset="-122"/>
            </a:endParaRPr>
          </a:p>
        </p:txBody>
      </p:sp>
      <p:sp>
        <p:nvSpPr>
          <p:cNvPr id="5" name="文本框 4"/>
          <p:cNvSpPr txBox="1"/>
          <p:nvPr/>
        </p:nvSpPr>
        <p:spPr>
          <a:xfrm>
            <a:off x="2433320" y="1873250"/>
            <a:ext cx="4276725" cy="1323439"/>
          </a:xfrm>
          <a:prstGeom prst="rect">
            <a:avLst/>
          </a:prstGeom>
          <a:noFill/>
        </p:spPr>
        <p:txBody>
          <a:bodyPr wrap="square" rtlCol="0">
            <a:spAutoFit/>
          </a:bodyPr>
          <a:lstStyle/>
          <a:p>
            <a:pPr algn="ctr"/>
            <a:r>
              <a:rPr lang="en-US" altLang="zh-CN" sz="8000" b="1" dirty="0">
                <a:solidFill>
                  <a:srgbClr val="666666"/>
                </a:solidFill>
                <a:latin typeface="微软雅黑" panose="020B0503020204020204" charset="-122"/>
                <a:ea typeface="微软雅黑" panose="020B0503020204020204" charset="-122"/>
              </a:rPr>
              <a:t>Q</a:t>
            </a:r>
            <a:r>
              <a:rPr lang="en-US" altLang="zh-CN" sz="7200" b="1" dirty="0">
                <a:solidFill>
                  <a:srgbClr val="666666"/>
                </a:solidFill>
                <a:latin typeface="微软雅黑" panose="020B0503020204020204" charset="-122"/>
                <a:ea typeface="微软雅黑" panose="020B0503020204020204" charset="-122"/>
              </a:rPr>
              <a:t>&amp;</a:t>
            </a:r>
            <a:r>
              <a:rPr lang="en-US" altLang="zh-CN" sz="8000" b="1" dirty="0">
                <a:solidFill>
                  <a:srgbClr val="666666"/>
                </a:solidFill>
                <a:latin typeface="微软雅黑" panose="020B0503020204020204" charset="-122"/>
                <a:ea typeface="微软雅黑" panose="020B0503020204020204" charset="-122"/>
              </a:rPr>
              <a:t>A</a:t>
            </a:r>
            <a:endParaRPr lang="en-US" altLang="zh-CN" sz="8000" b="1" dirty="0">
              <a:solidFill>
                <a:srgbClr val="666666"/>
              </a:solidFill>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grpSp>
        <p:nvGrpSpPr>
          <p:cNvPr id="13" name="组合 12"/>
          <p:cNvGrpSpPr/>
          <p:nvPr/>
        </p:nvGrpSpPr>
        <p:grpSpPr>
          <a:xfrm>
            <a:off x="342122" y="1018280"/>
            <a:ext cx="8304245" cy="37323"/>
            <a:chOff x="342122" y="873500"/>
            <a:chExt cx="8304245" cy="37323"/>
          </a:xfrm>
        </p:grpSpPr>
        <p:cxnSp>
          <p:nvCxnSpPr>
            <p:cNvPr id="14" name="直接连接符 13"/>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sp>
        <p:nvSpPr>
          <p:cNvPr id="16" name="Rectangle 2"/>
          <p:cNvSpPr>
            <a:spLocks noGrp="1" noChangeArrowheads="1"/>
          </p:cNvSpPr>
          <p:nvPr>
            <p:ph type="title"/>
          </p:nvPr>
        </p:nvSpPr>
        <p:spPr>
          <a:xfrm>
            <a:off x="342122" y="174352"/>
            <a:ext cx="8229600" cy="976586"/>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在线问答</a:t>
            </a:r>
            <a:endParaRPr lang="zh-CN" altLang="en-US" sz="3600" b="1" dirty="0">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031490" y="2038350"/>
            <a:ext cx="3322320" cy="646430"/>
          </a:xfrm>
          <a:prstGeom prst="rect">
            <a:avLst/>
          </a:prstGeom>
          <a:noFill/>
        </p:spPr>
        <p:txBody>
          <a:bodyPr wrap="square" rtlCol="0">
            <a:spAutoFit/>
          </a:bodyPr>
          <a:lstStyle/>
          <a:p>
            <a:r>
              <a:rPr lang="zh-CN" altLang="en-US" sz="3400" b="1" dirty="0">
                <a:solidFill>
                  <a:srgbClr val="464646"/>
                </a:solidFill>
                <a:latin typeface="微软雅黑" panose="020B0503020204020204" charset="-122"/>
                <a:ea typeface="微软雅黑" panose="020B0503020204020204" charset="-122"/>
              </a:rPr>
              <a:t>感谢各位聆听</a:t>
            </a:r>
            <a:endParaRPr lang="zh-CN" altLang="en-US" sz="3400" b="1" dirty="0">
              <a:solidFill>
                <a:srgbClr val="464646"/>
              </a:solidFill>
              <a:latin typeface="微软雅黑" panose="020B0503020204020204" charset="-122"/>
              <a:ea typeface="微软雅黑" panose="020B0503020204020204" charset="-122"/>
            </a:endParaRPr>
          </a:p>
        </p:txBody>
      </p:sp>
      <p:sp>
        <p:nvSpPr>
          <p:cNvPr id="8" name="文本框 7"/>
          <p:cNvSpPr txBox="1"/>
          <p:nvPr/>
        </p:nvSpPr>
        <p:spPr>
          <a:xfrm>
            <a:off x="3108325" y="2615565"/>
            <a:ext cx="3451860" cy="396240"/>
          </a:xfrm>
          <a:prstGeom prst="rect">
            <a:avLst/>
          </a:prstGeom>
          <a:noFill/>
        </p:spPr>
        <p:txBody>
          <a:bodyPr wrap="square" rtlCol="0">
            <a:spAutoFit/>
          </a:bodyPr>
          <a:lstStyle/>
          <a:p>
            <a:r>
              <a:rPr lang="en-US" altLang="zh-CN" sz="2000" b="1">
                <a:solidFill>
                  <a:srgbClr val="464646"/>
                </a:solidFill>
                <a:latin typeface="Arial" panose="02080604020202020204" pitchFamily="34" charset="0"/>
              </a:rPr>
              <a:t>Thanks for Listening</a:t>
            </a:r>
            <a:endParaRPr lang="en-US" altLang="zh-CN" sz="2000" b="1">
              <a:solidFill>
                <a:srgbClr val="464646"/>
              </a:solidFill>
              <a:latin typeface="Arial" panose="02080604020202020204" pitchFamily="34" charset="0"/>
            </a:endParaRPr>
          </a:p>
        </p:txBody>
      </p:sp>
      <p:sp>
        <p:nvSpPr>
          <p:cNvPr id="10" name="文本框 9"/>
          <p:cNvSpPr txBox="1"/>
          <p:nvPr/>
        </p:nvSpPr>
        <p:spPr>
          <a:xfrm rot="840000">
            <a:off x="5659826" y="2054226"/>
            <a:ext cx="1895475" cy="1397000"/>
          </a:xfrm>
          <a:prstGeom prst="rect">
            <a:avLst/>
          </a:prstGeom>
          <a:noFill/>
        </p:spPr>
        <p:txBody>
          <a:bodyPr wrap="square" rtlCol="0">
            <a:spAutoFit/>
          </a:bodyPr>
          <a:lstStyle/>
          <a:p>
            <a:r>
              <a:rPr lang="zh-CN" altLang="en-US" sz="8000" b="1" dirty="0">
                <a:solidFill>
                  <a:srgbClr val="005BAC"/>
                </a:solidFill>
                <a:latin typeface="微软雅黑" panose="020B0503020204020204" charset="-122"/>
                <a:ea typeface="微软雅黑" panose="020B0503020204020204" charset="-122"/>
              </a:rPr>
              <a:t>！</a:t>
            </a:r>
            <a:endParaRPr lang="zh-CN" altLang="en-US" sz="8000" b="1" dirty="0">
              <a:solidFill>
                <a:srgbClr val="005BAC"/>
              </a:solidFill>
              <a:latin typeface="微软雅黑" panose="020B0503020204020204" charset="-122"/>
              <a:ea typeface="微软雅黑" panose="020B0503020204020204" charset="-122"/>
            </a:endParaRPr>
          </a:p>
        </p:txBody>
      </p:sp>
      <p:pic>
        <p:nvPicPr>
          <p:cNvPr id="12" name="图片 11" descr="E:\owncloud\刘达\2017年\深蓝学院\logo\导出图\深蓝学院-标准色.png深蓝学院-标准色"/>
          <p:cNvPicPr>
            <a:picLocks noChangeAspect="1"/>
          </p:cNvPicPr>
          <p:nvPr/>
        </p:nvPicPr>
        <p:blipFill>
          <a:blip r:embed="rId2" cstate="print"/>
          <a:srcRect/>
          <a:stretch>
            <a:fillRect/>
          </a:stretch>
        </p:blipFill>
        <p:spPr>
          <a:xfrm>
            <a:off x="510065" y="397880"/>
            <a:ext cx="2298379" cy="705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01-line-b"/>
          <p:cNvPicPr>
            <a:picLocks noChangeAspect="1"/>
          </p:cNvPicPr>
          <p:nvPr>
            <p:ph idx="1"/>
          </p:nvPr>
        </p:nvPicPr>
        <p:blipFill>
          <a:blip r:embed="rId1"/>
          <a:stretch>
            <a:fillRect/>
          </a:stretch>
        </p:blipFill>
        <p:spPr>
          <a:xfrm>
            <a:off x="7620" y="0"/>
            <a:ext cx="9136380" cy="5227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01-line-c"/>
          <p:cNvPicPr>
            <a:picLocks noChangeAspect="1"/>
          </p:cNvPicPr>
          <p:nvPr/>
        </p:nvPicPr>
        <p:blipFill>
          <a:blip r:embed="rId1"/>
          <a:stretch>
            <a:fillRect/>
          </a:stretch>
        </p:blipFill>
        <p:spPr>
          <a:xfrm>
            <a:off x="0" y="0"/>
            <a:ext cx="9144000" cy="5241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surface-a"/>
          <p:cNvPicPr>
            <a:picLocks noChangeAspect="1"/>
          </p:cNvPicPr>
          <p:nvPr/>
        </p:nvPicPr>
        <p:blipFill>
          <a:blip r:embed="rId1"/>
          <a:stretch>
            <a:fillRect/>
          </a:stretch>
        </p:blipFill>
        <p:spPr>
          <a:xfrm>
            <a:off x="-635" y="0"/>
            <a:ext cx="9137015" cy="5147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surface-b"/>
          <p:cNvPicPr>
            <a:picLocks noChangeAspect="1"/>
          </p:cNvPicPr>
          <p:nvPr/>
        </p:nvPicPr>
        <p:blipFill>
          <a:blip r:embed="rId1"/>
          <a:stretch>
            <a:fillRect/>
          </a:stretch>
        </p:blipFill>
        <p:spPr>
          <a:xfrm>
            <a:off x="4445" y="-635"/>
            <a:ext cx="9134475" cy="5134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surface-c"/>
          <p:cNvPicPr>
            <a:picLocks noChangeAspect="1"/>
          </p:cNvPicPr>
          <p:nvPr/>
        </p:nvPicPr>
        <p:blipFill>
          <a:blip r:embed="rId1"/>
          <a:stretch>
            <a:fillRect/>
          </a:stretch>
        </p:blipFill>
        <p:spPr>
          <a:xfrm>
            <a:off x="6350" y="0"/>
            <a:ext cx="9123045" cy="5138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编程实现新模型的解析式求导</a:t>
            </a:r>
            <a:endParaRPr lang="zh-CN" altLang="en-US" sz="3600" b="1" dirty="0">
              <a:latin typeface="隶书" panose="02010509060101010101" pitchFamily="49" charset="-122"/>
              <a:ea typeface="隶书" panose="02010509060101010101" pitchFamily="49" charset="-122"/>
            </a:endParaRPr>
          </a:p>
        </p:txBody>
      </p:sp>
      <p:pic>
        <p:nvPicPr>
          <p:cNvPr id="5" name="图片 4" descr="2022-01-12 13-50-14 的屏幕截图"/>
          <p:cNvPicPr>
            <a:picLocks noChangeAspect="1"/>
          </p:cNvPicPr>
          <p:nvPr/>
        </p:nvPicPr>
        <p:blipFill>
          <a:blip r:embed="rId2"/>
          <a:stretch>
            <a:fillRect/>
          </a:stretch>
        </p:blipFill>
        <p:spPr>
          <a:xfrm>
            <a:off x="115570" y="930910"/>
            <a:ext cx="8886190" cy="4211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en-US" altLang="zh-CN" sz="3600">
                <a:sym typeface="+mn-ea"/>
              </a:rPr>
              <a:t>Ceres </a:t>
            </a:r>
            <a:r>
              <a:rPr lang="zh-CN" altLang="en-US" sz="3600">
                <a:sym typeface="+mn-ea"/>
              </a:rPr>
              <a:t>入门笔记</a:t>
            </a:r>
            <a:endParaRPr lang="zh-CN" altLang="en-US" sz="3600" b="1" dirty="0">
              <a:latin typeface="隶书" panose="02010509060101010101" pitchFamily="49" charset="-122"/>
              <a:ea typeface="隶书" panose="02010509060101010101" pitchFamily="49" charset="-122"/>
            </a:endParaRPr>
          </a:p>
        </p:txBody>
      </p:sp>
      <p:sp>
        <p:nvSpPr>
          <p:cNvPr id="4" name="文本框 3"/>
          <p:cNvSpPr txBox="1"/>
          <p:nvPr/>
        </p:nvSpPr>
        <p:spPr>
          <a:xfrm>
            <a:off x="421640" y="1397635"/>
            <a:ext cx="8070215" cy="1938020"/>
          </a:xfrm>
          <a:prstGeom prst="rect">
            <a:avLst/>
          </a:prstGeom>
          <a:noFill/>
        </p:spPr>
        <p:txBody>
          <a:bodyPr wrap="square" rtlCol="0">
            <a:spAutoFit/>
          </a:bodyPr>
          <a:p>
            <a:r>
              <a:rPr lang="zh-CN" altLang="en-US" sz="2000"/>
              <a:t>初级入门可参考高博slam14讲，ceres 曲线拟合。</a:t>
            </a:r>
            <a:endParaRPr lang="zh-CN" altLang="en-US" sz="2000"/>
          </a:p>
          <a:p>
            <a:endParaRPr lang="zh-CN" altLang="en-US" sz="2000"/>
          </a:p>
          <a:p>
            <a:endParaRPr lang="zh-CN" altLang="en-US" sz="2000"/>
          </a:p>
          <a:p>
            <a:r>
              <a:rPr lang="zh-CN" altLang="en-US" sz="2000"/>
              <a:t>解析求导需要对雅克比进行赋值，因为ceres默认的更新形式是加减方式，而so3的四元数更新方式不同，所以需要自定义旋转参数块（顾名思义：自定义delta_q更新运算法则）</a:t>
            </a:r>
            <a:endParaRPr lang="zh-CN" alt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2167</Words>
  <Application>WPS 演示</Application>
  <PresentationFormat>全屏显示(16:9)</PresentationFormat>
  <Paragraphs>120</Paragraphs>
  <Slides>22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Nimbus Roman No9 L</vt:lpstr>
      <vt:lpstr>微软雅黑</vt:lpstr>
      <vt:lpstr>Droid Sans Fallback</vt:lpstr>
      <vt:lpstr>黑体</vt:lpstr>
      <vt:lpstr>OpenSymbol</vt:lpstr>
      <vt:lpstr>隶书</vt:lpstr>
      <vt:lpstr>Times New Roman</vt:lpstr>
      <vt:lpstr>Calibri</vt:lpstr>
      <vt:lpstr>DejaVu Sans</vt:lpstr>
      <vt:lpstr>宋体</vt:lpstr>
      <vt:lpstr>Arial Unicode MS</vt:lpstr>
      <vt:lpstr>Calibri Light</vt:lpstr>
      <vt:lpstr>Office 主题</vt:lpstr>
      <vt:lpstr>PowerPoint 演示文稿</vt:lpstr>
      <vt:lpstr>纲要</vt:lpstr>
      <vt:lpstr>PowerPoint 演示文稿</vt:lpstr>
      <vt:lpstr>PowerPoint 演示文稿</vt:lpstr>
      <vt:lpstr>PowerPoint 演示文稿</vt:lpstr>
      <vt:lpstr>PowerPoint 演示文稿</vt:lpstr>
      <vt:lpstr>PowerPoint 演示文稿</vt:lpstr>
      <vt:lpstr>标题</vt:lpstr>
      <vt:lpstr>2.编程实现新模型的解析式求导</vt:lpstr>
      <vt:lpstr>编程实现新模型的解析式求导</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CostFunction 定义  </vt:lpstr>
      <vt:lpstr>纲要</vt:lpstr>
      <vt:lpstr>在线问答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saikr</dc:creator>
  <cp:lastModifiedBy>lory</cp:lastModifiedBy>
  <cp:revision>948</cp:revision>
  <dcterms:created xsi:type="dcterms:W3CDTF">2022-01-12T12:21:16Z</dcterms:created>
  <dcterms:modified xsi:type="dcterms:W3CDTF">2022-01-12T12:21:16Z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y fmtid="{D5CDD505-2E9C-101B-9397-08002B2CF9AE}" pid="3" name="ICV">
    <vt:lpwstr>34A8C74053F942B88442D3B003B5475C</vt:lpwstr>
  </property>
</Properties>
</file>