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29"/>
  </p:notesMasterIdLst>
  <p:sldIdLst>
    <p:sldId id="256" r:id="rId5"/>
    <p:sldId id="539" r:id="rId6"/>
    <p:sldId id="257" r:id="rId7"/>
    <p:sldId id="554" r:id="rId8"/>
    <p:sldId id="552" r:id="rId9"/>
    <p:sldId id="556" r:id="rId10"/>
    <p:sldId id="559" r:id="rId11"/>
    <p:sldId id="560" r:id="rId12"/>
    <p:sldId id="535" r:id="rId13"/>
    <p:sldId id="572" r:id="rId14"/>
    <p:sldId id="573" r:id="rId15"/>
    <p:sldId id="574" r:id="rId16"/>
    <p:sldId id="575" r:id="rId17"/>
    <p:sldId id="562" r:id="rId18"/>
    <p:sldId id="564" r:id="rId19"/>
    <p:sldId id="565" r:id="rId20"/>
    <p:sldId id="566" r:id="rId21"/>
    <p:sldId id="576" r:id="rId22"/>
    <p:sldId id="577" r:id="rId23"/>
    <p:sldId id="549" r:id="rId24"/>
    <p:sldId id="561" r:id="rId25"/>
    <p:sldId id="558" r:id="rId26"/>
    <p:sldId id="536" r:id="rId27"/>
    <p:sldId id="55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Hosam Anwar" initials="MHA" lastIdx="2" clrIdx="0">
    <p:extLst>
      <p:ext uri="{19B8F6BF-5375-455C-9EA6-DF929625EA0E}">
        <p15:presenceInfo xmlns:p15="http://schemas.microsoft.com/office/powerpoint/2012/main" userId="Mohamed Hosam Anwar" providerId="None"/>
      </p:ext>
    </p:extLst>
  </p:cmAuthor>
  <p:cmAuthor id="2" name="Fakhreldin Mahmoud Abdelmonim" initials="FA" lastIdx="1" clrIdx="1">
    <p:extLst>
      <p:ext uri="{19B8F6BF-5375-455C-9EA6-DF929625EA0E}">
        <p15:presenceInfo xmlns:p15="http://schemas.microsoft.com/office/powerpoint/2012/main" userId="S::f.abdelmonim@nu.edu.eg::5d0513c4-c061-436d-88a4-54074dcbc492" providerId="AD"/>
      </p:ext>
    </p:extLst>
  </p:cmAuthor>
  <p:cmAuthor id="3" name="Fakhreldin Mahmoud Abdelmonim" initials="FMA" lastIdx="1" clrIdx="2">
    <p:extLst>
      <p:ext uri="{19B8F6BF-5375-455C-9EA6-DF929625EA0E}">
        <p15:presenceInfo xmlns:p15="http://schemas.microsoft.com/office/powerpoint/2012/main" userId="Fakhreldin Mahmoud Abdelmon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47A"/>
    <a:srgbClr val="1D65A7"/>
    <a:srgbClr val="217ED3"/>
    <a:srgbClr val="6CAFE2"/>
    <a:srgbClr val="1D8B35"/>
    <a:srgbClr val="FFFFFF"/>
    <a:srgbClr val="B92525"/>
    <a:srgbClr val="3A3A3A"/>
    <a:srgbClr val="54939C"/>
    <a:srgbClr val="1855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BCBF9-08CF-9668-B13E-BF1FB96E3559}" v="1014" dt="2021-11-06T00:46:12.496"/>
    <p1510:client id="{3235C9D8-7662-4419-9901-67B5A244A59E}" v="1599" dt="2021-11-06T08:42:31.327"/>
    <p1510:client id="{3ADF6B60-3A0E-4779-B0D2-747E93F4D7B6}" v="4" dt="2022-02-18T15:41:21.209"/>
    <p1510:client id="{42D68DB2-8082-7228-79F0-52CFF08CD4B1}" v="200" dt="2021-11-06T08:58:03.538"/>
    <p1510:client id="{827457F5-72CD-B11F-AC07-83CC513B70B1}" v="15" dt="2021-11-06T09:17:51.525"/>
    <p1510:client id="{CD5DE2F3-6E2B-4A64-A743-476CC24D2D4C}" v="1183" dt="2021-11-06T12:53:18.383"/>
    <p1510:client id="{CF8856AC-7180-4FB1-80E3-41D0EA7C4611}" v="78" dt="2021-11-06T07:54:04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3657F-4CFC-4B75-9BBF-5CB8BE9CD5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841493-80E0-4CB4-B332-D4DC1E92FA64}">
      <dgm:prSet/>
      <dgm:spPr/>
      <dgm:t>
        <a:bodyPr/>
        <a:lstStyle/>
        <a:p>
          <a:r>
            <a:rPr lang="en-US"/>
            <a:t>IBM Artificial Intelligence.</a:t>
          </a:r>
        </a:p>
      </dgm:t>
    </dgm:pt>
    <dgm:pt modelId="{59869630-4639-4ABF-BDD2-FFA1C1132645}" type="parTrans" cxnId="{39077AB9-57BA-4EBE-BB10-A6FC12933D60}">
      <dgm:prSet/>
      <dgm:spPr/>
      <dgm:t>
        <a:bodyPr/>
        <a:lstStyle/>
        <a:p>
          <a:endParaRPr lang="en-US"/>
        </a:p>
      </dgm:t>
    </dgm:pt>
    <dgm:pt modelId="{C15DBEA9-ABA4-4FB0-B1D7-B24047C836CF}" type="sibTrans" cxnId="{39077AB9-57BA-4EBE-BB10-A6FC12933D60}">
      <dgm:prSet/>
      <dgm:spPr/>
      <dgm:t>
        <a:bodyPr/>
        <a:lstStyle/>
        <a:p>
          <a:endParaRPr lang="en-US"/>
        </a:p>
      </dgm:t>
    </dgm:pt>
    <dgm:pt modelId="{18952487-6A6C-4199-A8E0-9A3E2F7049BD}">
      <dgm:prSet/>
      <dgm:spPr/>
      <dgm:t>
        <a:bodyPr/>
        <a:lstStyle/>
        <a:p>
          <a:r>
            <a:rPr lang="en-US"/>
            <a:t>Build your Own Chatbot for Good.</a:t>
          </a:r>
        </a:p>
      </dgm:t>
    </dgm:pt>
    <dgm:pt modelId="{47CF1BD8-B3C0-4EF7-9FA5-99B290CA9B9E}" type="parTrans" cxnId="{B1BF7B55-4422-4A4A-8853-F3061D8EFF94}">
      <dgm:prSet/>
      <dgm:spPr/>
      <dgm:t>
        <a:bodyPr/>
        <a:lstStyle/>
        <a:p>
          <a:endParaRPr lang="en-US"/>
        </a:p>
      </dgm:t>
    </dgm:pt>
    <dgm:pt modelId="{EFC4C48C-DBB1-40FC-82DA-6E6CB633E902}" type="sibTrans" cxnId="{B1BF7B55-4422-4A4A-8853-F3061D8EFF94}">
      <dgm:prSet/>
      <dgm:spPr/>
      <dgm:t>
        <a:bodyPr/>
        <a:lstStyle/>
        <a:p>
          <a:endParaRPr lang="en-US"/>
        </a:p>
      </dgm:t>
    </dgm:pt>
    <dgm:pt modelId="{65BEF3D5-58D8-455C-85C0-99ACAB84EEC8}">
      <dgm:prSet/>
      <dgm:spPr/>
      <dgm:t>
        <a:bodyPr/>
        <a:lstStyle/>
        <a:p>
          <a:r>
            <a:rPr lang="en-US"/>
            <a:t>Modern Web Scraping with Python using Scrapy.</a:t>
          </a:r>
        </a:p>
      </dgm:t>
    </dgm:pt>
    <dgm:pt modelId="{306F41B9-7C95-40F3-A94D-2F1DA1FC8C6B}" type="parTrans" cxnId="{4137B227-0BA4-4F62-BB56-15DD1FF0C512}">
      <dgm:prSet/>
      <dgm:spPr/>
      <dgm:t>
        <a:bodyPr/>
        <a:lstStyle/>
        <a:p>
          <a:endParaRPr lang="en-US"/>
        </a:p>
      </dgm:t>
    </dgm:pt>
    <dgm:pt modelId="{2FFA656D-F023-48F8-B881-13A793BE972E}" type="sibTrans" cxnId="{4137B227-0BA4-4F62-BB56-15DD1FF0C512}">
      <dgm:prSet/>
      <dgm:spPr/>
      <dgm:t>
        <a:bodyPr/>
        <a:lstStyle/>
        <a:p>
          <a:endParaRPr lang="en-US"/>
        </a:p>
      </dgm:t>
    </dgm:pt>
    <dgm:pt modelId="{FC7FC85C-7F44-4EF5-9FF4-0E19C30E096A}">
      <dgm:prSet/>
      <dgm:spPr/>
      <dgm:t>
        <a:bodyPr/>
        <a:lstStyle/>
        <a:p>
          <a:r>
            <a:rPr lang="en-US"/>
            <a:t>MongoDB crash course.</a:t>
          </a:r>
        </a:p>
      </dgm:t>
    </dgm:pt>
    <dgm:pt modelId="{09B1D973-0065-4624-98F8-A1C656647726}" type="parTrans" cxnId="{D44443B1-8BE5-4C1B-AB40-2BCA6AD017F4}">
      <dgm:prSet/>
      <dgm:spPr/>
      <dgm:t>
        <a:bodyPr/>
        <a:lstStyle/>
        <a:p>
          <a:endParaRPr lang="en-US"/>
        </a:p>
      </dgm:t>
    </dgm:pt>
    <dgm:pt modelId="{8B73B9A6-DAF4-40B3-9AC1-DEA3A0979018}" type="sibTrans" cxnId="{D44443B1-8BE5-4C1B-AB40-2BCA6AD017F4}">
      <dgm:prSet/>
      <dgm:spPr/>
      <dgm:t>
        <a:bodyPr/>
        <a:lstStyle/>
        <a:p>
          <a:endParaRPr lang="en-US"/>
        </a:p>
      </dgm:t>
    </dgm:pt>
    <dgm:pt modelId="{5029DAFD-53FE-42D9-9A22-475A10A27175}" type="pres">
      <dgm:prSet presAssocID="{46D3657F-4CFC-4B75-9BBF-5CB8BE9CD512}" presName="root" presStyleCnt="0">
        <dgm:presLayoutVars>
          <dgm:dir/>
          <dgm:resizeHandles val="exact"/>
        </dgm:presLayoutVars>
      </dgm:prSet>
      <dgm:spPr/>
    </dgm:pt>
    <dgm:pt modelId="{49D0E011-EE75-4CDA-9BF6-8AF93794E1EC}" type="pres">
      <dgm:prSet presAssocID="{85841493-80E0-4CB4-B332-D4DC1E92FA64}" presName="compNode" presStyleCnt="0"/>
      <dgm:spPr/>
    </dgm:pt>
    <dgm:pt modelId="{92CEB0F1-3FD3-42CA-B06A-B205E4FB158B}" type="pres">
      <dgm:prSet presAssocID="{85841493-80E0-4CB4-B332-D4DC1E92FA64}" presName="bgRect" presStyleLbl="bgShp" presStyleIdx="0" presStyleCnt="4"/>
      <dgm:spPr/>
    </dgm:pt>
    <dgm:pt modelId="{9BC92C55-851D-4C69-BD2E-81E36B7F87E6}" type="pres">
      <dgm:prSet presAssocID="{85841493-80E0-4CB4-B332-D4DC1E92FA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EAE03EF-79F2-46BB-B550-B07A30D1EF73}" type="pres">
      <dgm:prSet presAssocID="{85841493-80E0-4CB4-B332-D4DC1E92FA64}" presName="spaceRect" presStyleCnt="0"/>
      <dgm:spPr/>
    </dgm:pt>
    <dgm:pt modelId="{CC88B3FF-4341-404A-A71C-EDC95D9D24AE}" type="pres">
      <dgm:prSet presAssocID="{85841493-80E0-4CB4-B332-D4DC1E92FA64}" presName="parTx" presStyleLbl="revTx" presStyleIdx="0" presStyleCnt="4">
        <dgm:presLayoutVars>
          <dgm:chMax val="0"/>
          <dgm:chPref val="0"/>
        </dgm:presLayoutVars>
      </dgm:prSet>
      <dgm:spPr/>
    </dgm:pt>
    <dgm:pt modelId="{BD724D28-BCBB-4396-A041-1FC06C744972}" type="pres">
      <dgm:prSet presAssocID="{C15DBEA9-ABA4-4FB0-B1D7-B24047C836CF}" presName="sibTrans" presStyleCnt="0"/>
      <dgm:spPr/>
    </dgm:pt>
    <dgm:pt modelId="{DA407FB5-4186-420C-B911-78A43DA2D3D2}" type="pres">
      <dgm:prSet presAssocID="{18952487-6A6C-4199-A8E0-9A3E2F7049BD}" presName="compNode" presStyleCnt="0"/>
      <dgm:spPr/>
    </dgm:pt>
    <dgm:pt modelId="{E54D3E03-1122-4FD5-8336-9D7CA36D91B8}" type="pres">
      <dgm:prSet presAssocID="{18952487-6A6C-4199-A8E0-9A3E2F7049BD}" presName="bgRect" presStyleLbl="bgShp" presStyleIdx="1" presStyleCnt="4" custLinFactNeighborX="-979" custLinFactNeighborY="17355"/>
      <dgm:spPr/>
    </dgm:pt>
    <dgm:pt modelId="{AC8BB6F4-BEB2-42E8-A855-7173B4FBE45C}" type="pres">
      <dgm:prSet presAssocID="{18952487-6A6C-4199-A8E0-9A3E2F7049BD}" presName="iconRect" presStyleLbl="node1" presStyleIdx="1" presStyleCnt="4" custLinFactNeighborY="-484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E04A59B7-CE1E-4F65-A94B-90B3859FFC31}" type="pres">
      <dgm:prSet presAssocID="{18952487-6A6C-4199-A8E0-9A3E2F7049BD}" presName="spaceRect" presStyleCnt="0"/>
      <dgm:spPr/>
    </dgm:pt>
    <dgm:pt modelId="{0CFAD89F-72EF-4A8A-B001-2BAF1F63E71E}" type="pres">
      <dgm:prSet presAssocID="{18952487-6A6C-4199-A8E0-9A3E2F7049BD}" presName="parTx" presStyleLbl="revTx" presStyleIdx="1" presStyleCnt="4" custLinFactNeighborY="-26649">
        <dgm:presLayoutVars>
          <dgm:chMax val="0"/>
          <dgm:chPref val="0"/>
        </dgm:presLayoutVars>
      </dgm:prSet>
      <dgm:spPr/>
    </dgm:pt>
    <dgm:pt modelId="{56C511D1-6154-4267-9F89-C57EC7471A77}" type="pres">
      <dgm:prSet presAssocID="{EFC4C48C-DBB1-40FC-82DA-6E6CB633E902}" presName="sibTrans" presStyleCnt="0"/>
      <dgm:spPr/>
    </dgm:pt>
    <dgm:pt modelId="{5E6BF024-E414-4CD4-B5A9-FDE6D436BBC7}" type="pres">
      <dgm:prSet presAssocID="{65BEF3D5-58D8-455C-85C0-99ACAB84EEC8}" presName="compNode" presStyleCnt="0"/>
      <dgm:spPr/>
    </dgm:pt>
    <dgm:pt modelId="{676E8F02-A77B-47EE-9C52-912EEA2F521D}" type="pres">
      <dgm:prSet presAssocID="{65BEF3D5-58D8-455C-85C0-99ACAB84EEC8}" presName="bgRect" presStyleLbl="bgShp" presStyleIdx="2" presStyleCnt="4"/>
      <dgm:spPr/>
    </dgm:pt>
    <dgm:pt modelId="{7338992F-78F1-428B-BA15-FD227D78A567}" type="pres">
      <dgm:prSet presAssocID="{65BEF3D5-58D8-455C-85C0-99ACAB84EEC8}" presName="iconRect" presStyleLbl="node1" presStyleIdx="2" presStyleCnt="4" custLinFactNeighborX="970" custLinFactNeighborY="-8276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bweb"/>
        </a:ext>
      </dgm:extLst>
    </dgm:pt>
    <dgm:pt modelId="{0C6632D2-F34D-498C-8F0F-CC8555D69EC7}" type="pres">
      <dgm:prSet presAssocID="{65BEF3D5-58D8-455C-85C0-99ACAB84EEC8}" presName="spaceRect" presStyleCnt="0"/>
      <dgm:spPr/>
    </dgm:pt>
    <dgm:pt modelId="{E445FD5D-CF1D-44FD-96C0-B9450AC8216A}" type="pres">
      <dgm:prSet presAssocID="{65BEF3D5-58D8-455C-85C0-99ACAB84EEC8}" presName="parTx" presStyleLbl="revTx" presStyleIdx="2" presStyleCnt="4" custLinFactNeighborX="128" custLinFactNeighborY="-45531">
        <dgm:presLayoutVars>
          <dgm:chMax val="0"/>
          <dgm:chPref val="0"/>
        </dgm:presLayoutVars>
      </dgm:prSet>
      <dgm:spPr/>
    </dgm:pt>
    <dgm:pt modelId="{FBF2CC12-D46C-4738-A8DC-66019D20ED9D}" type="pres">
      <dgm:prSet presAssocID="{2FFA656D-F023-48F8-B881-13A793BE972E}" presName="sibTrans" presStyleCnt="0"/>
      <dgm:spPr/>
    </dgm:pt>
    <dgm:pt modelId="{15FA562E-B713-4AD7-A1E0-3B8822F93439}" type="pres">
      <dgm:prSet presAssocID="{FC7FC85C-7F44-4EF5-9FF4-0E19C30E096A}" presName="compNode" presStyleCnt="0"/>
      <dgm:spPr/>
    </dgm:pt>
    <dgm:pt modelId="{487C598B-35E8-424C-9C32-9AFE2B900B46}" type="pres">
      <dgm:prSet presAssocID="{FC7FC85C-7F44-4EF5-9FF4-0E19C30E096A}" presName="bgRect" presStyleLbl="bgShp" presStyleIdx="3" presStyleCnt="4" custLinFactNeighborX="6348" custLinFactNeighborY="-56042"/>
      <dgm:spPr/>
    </dgm:pt>
    <dgm:pt modelId="{ED9B10B9-CE05-400C-815E-D074AE8C388F}" type="pres">
      <dgm:prSet presAssocID="{FC7FC85C-7F44-4EF5-9FF4-0E19C30E096A}" presName="iconRect" presStyleLbl="node1" presStyleIdx="3" presStyleCnt="4" custLinFactY="-37813" custLinFactNeighborX="6336" custLinFactNeighborY="-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05B4FF2-8778-446D-8AC2-C4027C42E85B}" type="pres">
      <dgm:prSet presAssocID="{FC7FC85C-7F44-4EF5-9FF4-0E19C30E096A}" presName="spaceRect" presStyleCnt="0"/>
      <dgm:spPr/>
    </dgm:pt>
    <dgm:pt modelId="{4D99A59B-5185-43CD-9F13-3D723AA0CC78}" type="pres">
      <dgm:prSet presAssocID="{FC7FC85C-7F44-4EF5-9FF4-0E19C30E096A}" presName="parTx" presStyleLbl="revTx" presStyleIdx="3" presStyleCnt="4" custLinFactNeighborX="693" custLinFactNeighborY="-75797">
        <dgm:presLayoutVars>
          <dgm:chMax val="0"/>
          <dgm:chPref val="0"/>
        </dgm:presLayoutVars>
      </dgm:prSet>
      <dgm:spPr/>
    </dgm:pt>
  </dgm:ptLst>
  <dgm:cxnLst>
    <dgm:cxn modelId="{663D2E22-21D4-4956-99E9-5414591DB5A3}" type="presOf" srcId="{46D3657F-4CFC-4B75-9BBF-5CB8BE9CD512}" destId="{5029DAFD-53FE-42D9-9A22-475A10A27175}" srcOrd="0" destOrd="0" presId="urn:microsoft.com/office/officeart/2018/2/layout/IconVerticalSolidList"/>
    <dgm:cxn modelId="{4137B227-0BA4-4F62-BB56-15DD1FF0C512}" srcId="{46D3657F-4CFC-4B75-9BBF-5CB8BE9CD512}" destId="{65BEF3D5-58D8-455C-85C0-99ACAB84EEC8}" srcOrd="2" destOrd="0" parTransId="{306F41B9-7C95-40F3-A94D-2F1DA1FC8C6B}" sibTransId="{2FFA656D-F023-48F8-B881-13A793BE972E}"/>
    <dgm:cxn modelId="{B1BF7B55-4422-4A4A-8853-F3061D8EFF94}" srcId="{46D3657F-4CFC-4B75-9BBF-5CB8BE9CD512}" destId="{18952487-6A6C-4199-A8E0-9A3E2F7049BD}" srcOrd="1" destOrd="0" parTransId="{47CF1BD8-B3C0-4EF7-9FA5-99B290CA9B9E}" sibTransId="{EFC4C48C-DBB1-40FC-82DA-6E6CB633E902}"/>
    <dgm:cxn modelId="{5D446C8E-049C-43E7-B869-48521F3F097C}" type="presOf" srcId="{65BEF3D5-58D8-455C-85C0-99ACAB84EEC8}" destId="{E445FD5D-CF1D-44FD-96C0-B9450AC8216A}" srcOrd="0" destOrd="0" presId="urn:microsoft.com/office/officeart/2018/2/layout/IconVerticalSolidList"/>
    <dgm:cxn modelId="{D2CC529F-222E-4166-8154-6AA007BD2400}" type="presOf" srcId="{85841493-80E0-4CB4-B332-D4DC1E92FA64}" destId="{CC88B3FF-4341-404A-A71C-EDC95D9D24AE}" srcOrd="0" destOrd="0" presId="urn:microsoft.com/office/officeart/2018/2/layout/IconVerticalSolidList"/>
    <dgm:cxn modelId="{D44443B1-8BE5-4C1B-AB40-2BCA6AD017F4}" srcId="{46D3657F-4CFC-4B75-9BBF-5CB8BE9CD512}" destId="{FC7FC85C-7F44-4EF5-9FF4-0E19C30E096A}" srcOrd="3" destOrd="0" parTransId="{09B1D973-0065-4624-98F8-A1C656647726}" sibTransId="{8B73B9A6-DAF4-40B3-9AC1-DEA3A0979018}"/>
    <dgm:cxn modelId="{977872B5-C4F4-4FB8-B065-DE564D604A0F}" type="presOf" srcId="{FC7FC85C-7F44-4EF5-9FF4-0E19C30E096A}" destId="{4D99A59B-5185-43CD-9F13-3D723AA0CC78}" srcOrd="0" destOrd="0" presId="urn:microsoft.com/office/officeart/2018/2/layout/IconVerticalSolidList"/>
    <dgm:cxn modelId="{39077AB9-57BA-4EBE-BB10-A6FC12933D60}" srcId="{46D3657F-4CFC-4B75-9BBF-5CB8BE9CD512}" destId="{85841493-80E0-4CB4-B332-D4DC1E92FA64}" srcOrd="0" destOrd="0" parTransId="{59869630-4639-4ABF-BDD2-FFA1C1132645}" sibTransId="{C15DBEA9-ABA4-4FB0-B1D7-B24047C836CF}"/>
    <dgm:cxn modelId="{94CBB8C0-B19D-4773-97BF-BD063103319A}" type="presOf" srcId="{18952487-6A6C-4199-A8E0-9A3E2F7049BD}" destId="{0CFAD89F-72EF-4A8A-B001-2BAF1F63E71E}" srcOrd="0" destOrd="0" presId="urn:microsoft.com/office/officeart/2018/2/layout/IconVerticalSolidList"/>
    <dgm:cxn modelId="{764428A9-5CF0-44D2-9866-09C58461635A}" type="presParOf" srcId="{5029DAFD-53FE-42D9-9A22-475A10A27175}" destId="{49D0E011-EE75-4CDA-9BF6-8AF93794E1EC}" srcOrd="0" destOrd="0" presId="urn:microsoft.com/office/officeart/2018/2/layout/IconVerticalSolidList"/>
    <dgm:cxn modelId="{C20F582F-6CC0-4EBB-A607-1D4E9102407A}" type="presParOf" srcId="{49D0E011-EE75-4CDA-9BF6-8AF93794E1EC}" destId="{92CEB0F1-3FD3-42CA-B06A-B205E4FB158B}" srcOrd="0" destOrd="0" presId="urn:microsoft.com/office/officeart/2018/2/layout/IconVerticalSolidList"/>
    <dgm:cxn modelId="{246F7A0B-858B-454A-A7BC-4AC2BD8F7F8A}" type="presParOf" srcId="{49D0E011-EE75-4CDA-9BF6-8AF93794E1EC}" destId="{9BC92C55-851D-4C69-BD2E-81E36B7F87E6}" srcOrd="1" destOrd="0" presId="urn:microsoft.com/office/officeart/2018/2/layout/IconVerticalSolidList"/>
    <dgm:cxn modelId="{B26EFA30-5C9C-4D25-BD9A-8B2D472D14AD}" type="presParOf" srcId="{49D0E011-EE75-4CDA-9BF6-8AF93794E1EC}" destId="{3EAE03EF-79F2-46BB-B550-B07A30D1EF73}" srcOrd="2" destOrd="0" presId="urn:microsoft.com/office/officeart/2018/2/layout/IconVerticalSolidList"/>
    <dgm:cxn modelId="{15AC7271-2DFE-4EDD-BCD8-44F6A757FBFC}" type="presParOf" srcId="{49D0E011-EE75-4CDA-9BF6-8AF93794E1EC}" destId="{CC88B3FF-4341-404A-A71C-EDC95D9D24AE}" srcOrd="3" destOrd="0" presId="urn:microsoft.com/office/officeart/2018/2/layout/IconVerticalSolidList"/>
    <dgm:cxn modelId="{7304245C-B172-4AEC-8102-4166C517C315}" type="presParOf" srcId="{5029DAFD-53FE-42D9-9A22-475A10A27175}" destId="{BD724D28-BCBB-4396-A041-1FC06C744972}" srcOrd="1" destOrd="0" presId="urn:microsoft.com/office/officeart/2018/2/layout/IconVerticalSolidList"/>
    <dgm:cxn modelId="{176BD764-779B-4AC0-A7B6-A10CE973ED03}" type="presParOf" srcId="{5029DAFD-53FE-42D9-9A22-475A10A27175}" destId="{DA407FB5-4186-420C-B911-78A43DA2D3D2}" srcOrd="2" destOrd="0" presId="urn:microsoft.com/office/officeart/2018/2/layout/IconVerticalSolidList"/>
    <dgm:cxn modelId="{135DA26D-B5FC-40B0-8F6E-9AE24A566227}" type="presParOf" srcId="{DA407FB5-4186-420C-B911-78A43DA2D3D2}" destId="{E54D3E03-1122-4FD5-8336-9D7CA36D91B8}" srcOrd="0" destOrd="0" presId="urn:microsoft.com/office/officeart/2018/2/layout/IconVerticalSolidList"/>
    <dgm:cxn modelId="{F3E6D58B-7030-4C11-AD1E-A3512F3D0694}" type="presParOf" srcId="{DA407FB5-4186-420C-B911-78A43DA2D3D2}" destId="{AC8BB6F4-BEB2-42E8-A855-7173B4FBE45C}" srcOrd="1" destOrd="0" presId="urn:microsoft.com/office/officeart/2018/2/layout/IconVerticalSolidList"/>
    <dgm:cxn modelId="{D8ADC089-72C4-4AF6-AE8E-1A3BB458AC94}" type="presParOf" srcId="{DA407FB5-4186-420C-B911-78A43DA2D3D2}" destId="{E04A59B7-CE1E-4F65-A94B-90B3859FFC31}" srcOrd="2" destOrd="0" presId="urn:microsoft.com/office/officeart/2018/2/layout/IconVerticalSolidList"/>
    <dgm:cxn modelId="{CBE779F2-B278-4B35-BCD9-6241B325B995}" type="presParOf" srcId="{DA407FB5-4186-420C-B911-78A43DA2D3D2}" destId="{0CFAD89F-72EF-4A8A-B001-2BAF1F63E71E}" srcOrd="3" destOrd="0" presId="urn:microsoft.com/office/officeart/2018/2/layout/IconVerticalSolidList"/>
    <dgm:cxn modelId="{D1911974-2DF3-448B-9CC6-BBA38233E6D9}" type="presParOf" srcId="{5029DAFD-53FE-42D9-9A22-475A10A27175}" destId="{56C511D1-6154-4267-9F89-C57EC7471A77}" srcOrd="3" destOrd="0" presId="urn:microsoft.com/office/officeart/2018/2/layout/IconVerticalSolidList"/>
    <dgm:cxn modelId="{704231E3-084D-458E-BED7-BEFBA53F9E51}" type="presParOf" srcId="{5029DAFD-53FE-42D9-9A22-475A10A27175}" destId="{5E6BF024-E414-4CD4-B5A9-FDE6D436BBC7}" srcOrd="4" destOrd="0" presId="urn:microsoft.com/office/officeart/2018/2/layout/IconVerticalSolidList"/>
    <dgm:cxn modelId="{C79E52F2-8F5F-444E-853E-31AB00E1A73D}" type="presParOf" srcId="{5E6BF024-E414-4CD4-B5A9-FDE6D436BBC7}" destId="{676E8F02-A77B-47EE-9C52-912EEA2F521D}" srcOrd="0" destOrd="0" presId="urn:microsoft.com/office/officeart/2018/2/layout/IconVerticalSolidList"/>
    <dgm:cxn modelId="{25E6ACE2-D1F2-4074-BED1-EAF625CB40D4}" type="presParOf" srcId="{5E6BF024-E414-4CD4-B5A9-FDE6D436BBC7}" destId="{7338992F-78F1-428B-BA15-FD227D78A567}" srcOrd="1" destOrd="0" presId="urn:microsoft.com/office/officeart/2018/2/layout/IconVerticalSolidList"/>
    <dgm:cxn modelId="{6F30DBDE-5487-4447-8C43-2ED8CD1411CC}" type="presParOf" srcId="{5E6BF024-E414-4CD4-B5A9-FDE6D436BBC7}" destId="{0C6632D2-F34D-498C-8F0F-CC8555D69EC7}" srcOrd="2" destOrd="0" presId="urn:microsoft.com/office/officeart/2018/2/layout/IconVerticalSolidList"/>
    <dgm:cxn modelId="{C7C349C4-2BF8-4DD5-806D-6A9A1B8A9782}" type="presParOf" srcId="{5E6BF024-E414-4CD4-B5A9-FDE6D436BBC7}" destId="{E445FD5D-CF1D-44FD-96C0-B9450AC8216A}" srcOrd="3" destOrd="0" presId="urn:microsoft.com/office/officeart/2018/2/layout/IconVerticalSolidList"/>
    <dgm:cxn modelId="{8A94D1EC-9EBA-44D1-8977-63CE6DCCB8E7}" type="presParOf" srcId="{5029DAFD-53FE-42D9-9A22-475A10A27175}" destId="{FBF2CC12-D46C-4738-A8DC-66019D20ED9D}" srcOrd="5" destOrd="0" presId="urn:microsoft.com/office/officeart/2018/2/layout/IconVerticalSolidList"/>
    <dgm:cxn modelId="{E0FA51BE-7093-481D-B380-C72A69416C67}" type="presParOf" srcId="{5029DAFD-53FE-42D9-9A22-475A10A27175}" destId="{15FA562E-B713-4AD7-A1E0-3B8822F93439}" srcOrd="6" destOrd="0" presId="urn:microsoft.com/office/officeart/2018/2/layout/IconVerticalSolidList"/>
    <dgm:cxn modelId="{3CEE3A49-5AB2-4BCA-90BD-42F0B83EFB1F}" type="presParOf" srcId="{15FA562E-B713-4AD7-A1E0-3B8822F93439}" destId="{487C598B-35E8-424C-9C32-9AFE2B900B46}" srcOrd="0" destOrd="0" presId="urn:microsoft.com/office/officeart/2018/2/layout/IconVerticalSolidList"/>
    <dgm:cxn modelId="{6D6A29B0-DFFE-4BC0-A84D-8CB86FCA9F01}" type="presParOf" srcId="{15FA562E-B713-4AD7-A1E0-3B8822F93439}" destId="{ED9B10B9-CE05-400C-815E-D074AE8C388F}" srcOrd="1" destOrd="0" presId="urn:microsoft.com/office/officeart/2018/2/layout/IconVerticalSolidList"/>
    <dgm:cxn modelId="{1CE74E87-8DD7-4F53-BFDA-DB62E4384B31}" type="presParOf" srcId="{15FA562E-B713-4AD7-A1E0-3B8822F93439}" destId="{605B4FF2-8778-446D-8AC2-C4027C42E85B}" srcOrd="2" destOrd="0" presId="urn:microsoft.com/office/officeart/2018/2/layout/IconVerticalSolidList"/>
    <dgm:cxn modelId="{0B67066D-5100-4F71-8A62-E85094C3F0FA}" type="presParOf" srcId="{15FA562E-B713-4AD7-A1E0-3B8822F93439}" destId="{4D99A59B-5185-43CD-9F13-3D723AA0CC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D3657F-4CFC-4B75-9BBF-5CB8BE9CD5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841493-80E0-4CB4-B332-D4DC1E92FA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How Important Is Customer Satisfaction? Quantitative Evidence from Mobile Telecommunication Market.</a:t>
          </a:r>
        </a:p>
      </dgm:t>
    </dgm:pt>
    <dgm:pt modelId="{59869630-4639-4ABF-BDD2-FFA1C1132645}" type="parTrans" cxnId="{39077AB9-57BA-4EBE-BB10-A6FC12933D60}">
      <dgm:prSet/>
      <dgm:spPr/>
      <dgm:t>
        <a:bodyPr/>
        <a:lstStyle/>
        <a:p>
          <a:endParaRPr lang="en-US"/>
        </a:p>
      </dgm:t>
    </dgm:pt>
    <dgm:pt modelId="{C15DBEA9-ABA4-4FB0-B1D7-B24047C836CF}" type="sibTrans" cxnId="{39077AB9-57BA-4EBE-BB10-A6FC12933D60}">
      <dgm:prSet/>
      <dgm:spPr/>
      <dgm:t>
        <a:bodyPr/>
        <a:lstStyle/>
        <a:p>
          <a:endParaRPr lang="en-US"/>
        </a:p>
      </dgm:t>
    </dgm:pt>
    <dgm:pt modelId="{65BEF3D5-58D8-455C-85C0-99ACAB84EEC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An Intelligent Customer Care Assistant System for Large-Scale Cellular Network Diagnosis</a:t>
          </a:r>
        </a:p>
      </dgm:t>
    </dgm:pt>
    <dgm:pt modelId="{306F41B9-7C95-40F3-A94D-2F1DA1FC8C6B}" type="parTrans" cxnId="{4137B227-0BA4-4F62-BB56-15DD1FF0C512}">
      <dgm:prSet/>
      <dgm:spPr/>
      <dgm:t>
        <a:bodyPr/>
        <a:lstStyle/>
        <a:p>
          <a:endParaRPr lang="en-US"/>
        </a:p>
      </dgm:t>
    </dgm:pt>
    <dgm:pt modelId="{2FFA656D-F023-48F8-B881-13A793BE972E}" type="sibTrans" cxnId="{4137B227-0BA4-4F62-BB56-15DD1FF0C512}">
      <dgm:prSet/>
      <dgm:spPr/>
      <dgm:t>
        <a:bodyPr/>
        <a:lstStyle/>
        <a:p>
          <a:endParaRPr lang="en-US"/>
        </a:p>
      </dgm:t>
    </dgm:pt>
    <dgm:pt modelId="{FC7FC85C-7F44-4EF5-9FF4-0E19C30E09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Real World Smart Chatbot for Customer Care using a Software as a Service (SaaS) Architecture</a:t>
          </a:r>
        </a:p>
      </dgm:t>
    </dgm:pt>
    <dgm:pt modelId="{09B1D973-0065-4624-98F8-A1C656647726}" type="parTrans" cxnId="{D44443B1-8BE5-4C1B-AB40-2BCA6AD017F4}">
      <dgm:prSet/>
      <dgm:spPr/>
      <dgm:t>
        <a:bodyPr/>
        <a:lstStyle/>
        <a:p>
          <a:endParaRPr lang="en-US"/>
        </a:p>
      </dgm:t>
    </dgm:pt>
    <dgm:pt modelId="{8B73B9A6-DAF4-40B3-9AC1-DEA3A0979018}" type="sibTrans" cxnId="{D44443B1-8BE5-4C1B-AB40-2BCA6AD017F4}">
      <dgm:prSet/>
      <dgm:spPr/>
      <dgm:t>
        <a:bodyPr/>
        <a:lstStyle/>
        <a:p>
          <a:endParaRPr lang="en-US"/>
        </a:p>
      </dgm:t>
    </dgm:pt>
    <dgm:pt modelId="{18952487-6A6C-4199-A8E0-9A3E2F7049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Social Customer Relationship Management (SCRM): How connecting social analytics to business analytics enhances customer care and loyalty?</a:t>
          </a:r>
          <a:endParaRPr lang="en-US" sz="1400" dirty="0"/>
        </a:p>
      </dgm:t>
    </dgm:pt>
    <dgm:pt modelId="{EFC4C48C-DBB1-40FC-82DA-6E6CB633E902}" type="sibTrans" cxnId="{B1BF7B55-4422-4A4A-8853-F3061D8EFF94}">
      <dgm:prSet/>
      <dgm:spPr/>
      <dgm:t>
        <a:bodyPr/>
        <a:lstStyle/>
        <a:p>
          <a:endParaRPr lang="en-US"/>
        </a:p>
      </dgm:t>
    </dgm:pt>
    <dgm:pt modelId="{47CF1BD8-B3C0-4EF7-9FA5-99B290CA9B9E}" type="parTrans" cxnId="{B1BF7B55-4422-4A4A-8853-F3061D8EFF94}">
      <dgm:prSet/>
      <dgm:spPr/>
      <dgm:t>
        <a:bodyPr/>
        <a:lstStyle/>
        <a:p>
          <a:endParaRPr lang="en-US"/>
        </a:p>
      </dgm:t>
    </dgm:pt>
    <dgm:pt modelId="{5029DAFD-53FE-42D9-9A22-475A10A27175}" type="pres">
      <dgm:prSet presAssocID="{46D3657F-4CFC-4B75-9BBF-5CB8BE9CD512}" presName="root" presStyleCnt="0">
        <dgm:presLayoutVars>
          <dgm:dir/>
          <dgm:resizeHandles val="exact"/>
        </dgm:presLayoutVars>
      </dgm:prSet>
      <dgm:spPr/>
    </dgm:pt>
    <dgm:pt modelId="{49D0E011-EE75-4CDA-9BF6-8AF93794E1EC}" type="pres">
      <dgm:prSet presAssocID="{85841493-80E0-4CB4-B332-D4DC1E92FA64}" presName="compNode" presStyleCnt="0"/>
      <dgm:spPr/>
    </dgm:pt>
    <dgm:pt modelId="{92CEB0F1-3FD3-42CA-B06A-B205E4FB158B}" type="pres">
      <dgm:prSet presAssocID="{85841493-80E0-4CB4-B332-D4DC1E92FA64}" presName="bgRect" presStyleLbl="bgShp" presStyleIdx="0" presStyleCnt="4"/>
      <dgm:spPr/>
    </dgm:pt>
    <dgm:pt modelId="{9BC92C55-851D-4C69-BD2E-81E36B7F87E6}" type="pres">
      <dgm:prSet presAssocID="{85841493-80E0-4CB4-B332-D4DC1E92FA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EAE03EF-79F2-46BB-B550-B07A30D1EF73}" type="pres">
      <dgm:prSet presAssocID="{85841493-80E0-4CB4-B332-D4DC1E92FA64}" presName="spaceRect" presStyleCnt="0"/>
      <dgm:spPr/>
    </dgm:pt>
    <dgm:pt modelId="{CC88B3FF-4341-404A-A71C-EDC95D9D24AE}" type="pres">
      <dgm:prSet presAssocID="{85841493-80E0-4CB4-B332-D4DC1E92FA64}" presName="parTx" presStyleLbl="revTx" presStyleIdx="0" presStyleCnt="4">
        <dgm:presLayoutVars>
          <dgm:chMax val="0"/>
          <dgm:chPref val="0"/>
        </dgm:presLayoutVars>
      </dgm:prSet>
      <dgm:spPr/>
    </dgm:pt>
    <dgm:pt modelId="{BD724D28-BCBB-4396-A041-1FC06C744972}" type="pres">
      <dgm:prSet presAssocID="{C15DBEA9-ABA4-4FB0-B1D7-B24047C836CF}" presName="sibTrans" presStyleCnt="0"/>
      <dgm:spPr/>
    </dgm:pt>
    <dgm:pt modelId="{DA407FB5-4186-420C-B911-78A43DA2D3D2}" type="pres">
      <dgm:prSet presAssocID="{18952487-6A6C-4199-A8E0-9A3E2F7049BD}" presName="compNode" presStyleCnt="0"/>
      <dgm:spPr/>
    </dgm:pt>
    <dgm:pt modelId="{E54D3E03-1122-4FD5-8336-9D7CA36D91B8}" type="pres">
      <dgm:prSet presAssocID="{18952487-6A6C-4199-A8E0-9A3E2F7049BD}" presName="bgRect" presStyleLbl="bgShp" presStyleIdx="1" presStyleCnt="4" custLinFactNeighborX="-979" custLinFactNeighborY="17355"/>
      <dgm:spPr/>
    </dgm:pt>
    <dgm:pt modelId="{AC8BB6F4-BEB2-42E8-A855-7173B4FBE45C}" type="pres">
      <dgm:prSet presAssocID="{18952487-6A6C-4199-A8E0-9A3E2F7049BD}" presName="iconRect" presStyleLbl="node1" presStyleIdx="1" presStyleCnt="4" custLinFactNeighborX="1603" custLinFactNeighborY="9816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E04A59B7-CE1E-4F65-A94B-90B3859FFC31}" type="pres">
      <dgm:prSet presAssocID="{18952487-6A6C-4199-A8E0-9A3E2F7049BD}" presName="spaceRect" presStyleCnt="0"/>
      <dgm:spPr/>
    </dgm:pt>
    <dgm:pt modelId="{0CFAD89F-72EF-4A8A-B001-2BAF1F63E71E}" type="pres">
      <dgm:prSet presAssocID="{18952487-6A6C-4199-A8E0-9A3E2F7049BD}" presName="parTx" presStyleLbl="revTx" presStyleIdx="1" presStyleCnt="4" custLinFactNeighborX="229" custLinFactNeighborY="49235">
        <dgm:presLayoutVars>
          <dgm:chMax val="0"/>
          <dgm:chPref val="0"/>
        </dgm:presLayoutVars>
      </dgm:prSet>
      <dgm:spPr/>
    </dgm:pt>
    <dgm:pt modelId="{56C511D1-6154-4267-9F89-C57EC7471A77}" type="pres">
      <dgm:prSet presAssocID="{EFC4C48C-DBB1-40FC-82DA-6E6CB633E902}" presName="sibTrans" presStyleCnt="0"/>
      <dgm:spPr/>
    </dgm:pt>
    <dgm:pt modelId="{5E6BF024-E414-4CD4-B5A9-FDE6D436BBC7}" type="pres">
      <dgm:prSet presAssocID="{65BEF3D5-58D8-455C-85C0-99ACAB84EEC8}" presName="compNode" presStyleCnt="0"/>
      <dgm:spPr/>
    </dgm:pt>
    <dgm:pt modelId="{676E8F02-A77B-47EE-9C52-912EEA2F521D}" type="pres">
      <dgm:prSet presAssocID="{65BEF3D5-58D8-455C-85C0-99ACAB84EEC8}" presName="bgRect" presStyleLbl="bgShp" presStyleIdx="2" presStyleCnt="4" custLinFactNeighborX="25326" custLinFactNeighborY="31042"/>
      <dgm:spPr/>
    </dgm:pt>
    <dgm:pt modelId="{7338992F-78F1-428B-BA15-FD227D78A567}" type="pres">
      <dgm:prSet presAssocID="{65BEF3D5-58D8-455C-85C0-99ACAB84EEC8}" presName="iconRect" presStyleLbl="node1" presStyleIdx="2" presStyleCnt="4" custLinFactNeighborX="-526" custLinFactNeighborY="3893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bweb"/>
        </a:ext>
      </dgm:extLst>
    </dgm:pt>
    <dgm:pt modelId="{0C6632D2-F34D-498C-8F0F-CC8555D69EC7}" type="pres">
      <dgm:prSet presAssocID="{65BEF3D5-58D8-455C-85C0-99ACAB84EEC8}" presName="spaceRect" presStyleCnt="0"/>
      <dgm:spPr/>
    </dgm:pt>
    <dgm:pt modelId="{E445FD5D-CF1D-44FD-96C0-B9450AC8216A}" type="pres">
      <dgm:prSet presAssocID="{65BEF3D5-58D8-455C-85C0-99ACAB84EEC8}" presName="parTx" presStyleLbl="revTx" presStyleIdx="2" presStyleCnt="4" custLinFactNeighborX="-86" custLinFactNeighborY="17465">
        <dgm:presLayoutVars>
          <dgm:chMax val="0"/>
          <dgm:chPref val="0"/>
        </dgm:presLayoutVars>
      </dgm:prSet>
      <dgm:spPr/>
    </dgm:pt>
    <dgm:pt modelId="{FBF2CC12-D46C-4738-A8DC-66019D20ED9D}" type="pres">
      <dgm:prSet presAssocID="{2FFA656D-F023-48F8-B881-13A793BE972E}" presName="sibTrans" presStyleCnt="0"/>
      <dgm:spPr/>
    </dgm:pt>
    <dgm:pt modelId="{15FA562E-B713-4AD7-A1E0-3B8822F93439}" type="pres">
      <dgm:prSet presAssocID="{FC7FC85C-7F44-4EF5-9FF4-0E19C30E096A}" presName="compNode" presStyleCnt="0"/>
      <dgm:spPr/>
    </dgm:pt>
    <dgm:pt modelId="{487C598B-35E8-424C-9C32-9AFE2B900B46}" type="pres">
      <dgm:prSet presAssocID="{FC7FC85C-7F44-4EF5-9FF4-0E19C30E096A}" presName="bgRect" presStyleLbl="bgShp" presStyleIdx="3" presStyleCnt="4" custLinFactNeighborX="-2911" custLinFactNeighborY="-44121"/>
      <dgm:spPr/>
    </dgm:pt>
    <dgm:pt modelId="{ED9B10B9-CE05-400C-815E-D074AE8C388F}" type="pres">
      <dgm:prSet presAssocID="{FC7FC85C-7F44-4EF5-9FF4-0E19C30E096A}" presName="iconRect" presStyleLbl="node1" presStyleIdx="3" presStyleCnt="4" custLinFactNeighborX="-10419" custLinFactNeighborY="-6779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05B4FF2-8778-446D-8AC2-C4027C42E85B}" type="pres">
      <dgm:prSet presAssocID="{FC7FC85C-7F44-4EF5-9FF4-0E19C30E096A}" presName="spaceRect" presStyleCnt="0"/>
      <dgm:spPr/>
    </dgm:pt>
    <dgm:pt modelId="{4D99A59B-5185-43CD-9F13-3D723AA0CC78}" type="pres">
      <dgm:prSet presAssocID="{FC7FC85C-7F44-4EF5-9FF4-0E19C30E096A}" presName="parTx" presStyleLbl="revTx" presStyleIdx="3" presStyleCnt="4" custLinFactNeighborX="-1706" custLinFactNeighborY="-39552">
        <dgm:presLayoutVars>
          <dgm:chMax val="0"/>
          <dgm:chPref val="0"/>
        </dgm:presLayoutVars>
      </dgm:prSet>
      <dgm:spPr/>
    </dgm:pt>
  </dgm:ptLst>
  <dgm:cxnLst>
    <dgm:cxn modelId="{663D2E22-21D4-4956-99E9-5414591DB5A3}" type="presOf" srcId="{46D3657F-4CFC-4B75-9BBF-5CB8BE9CD512}" destId="{5029DAFD-53FE-42D9-9A22-475A10A27175}" srcOrd="0" destOrd="0" presId="urn:microsoft.com/office/officeart/2018/2/layout/IconVerticalSolidList"/>
    <dgm:cxn modelId="{4137B227-0BA4-4F62-BB56-15DD1FF0C512}" srcId="{46D3657F-4CFC-4B75-9BBF-5CB8BE9CD512}" destId="{65BEF3D5-58D8-455C-85C0-99ACAB84EEC8}" srcOrd="2" destOrd="0" parTransId="{306F41B9-7C95-40F3-A94D-2F1DA1FC8C6B}" sibTransId="{2FFA656D-F023-48F8-B881-13A793BE972E}"/>
    <dgm:cxn modelId="{B1BF7B55-4422-4A4A-8853-F3061D8EFF94}" srcId="{46D3657F-4CFC-4B75-9BBF-5CB8BE9CD512}" destId="{18952487-6A6C-4199-A8E0-9A3E2F7049BD}" srcOrd="1" destOrd="0" parTransId="{47CF1BD8-B3C0-4EF7-9FA5-99B290CA9B9E}" sibTransId="{EFC4C48C-DBB1-40FC-82DA-6E6CB633E902}"/>
    <dgm:cxn modelId="{5D446C8E-049C-43E7-B869-48521F3F097C}" type="presOf" srcId="{65BEF3D5-58D8-455C-85C0-99ACAB84EEC8}" destId="{E445FD5D-CF1D-44FD-96C0-B9450AC8216A}" srcOrd="0" destOrd="0" presId="urn:microsoft.com/office/officeart/2018/2/layout/IconVerticalSolidList"/>
    <dgm:cxn modelId="{D2CC529F-222E-4166-8154-6AA007BD2400}" type="presOf" srcId="{85841493-80E0-4CB4-B332-D4DC1E92FA64}" destId="{CC88B3FF-4341-404A-A71C-EDC95D9D24AE}" srcOrd="0" destOrd="0" presId="urn:microsoft.com/office/officeart/2018/2/layout/IconVerticalSolidList"/>
    <dgm:cxn modelId="{D44443B1-8BE5-4C1B-AB40-2BCA6AD017F4}" srcId="{46D3657F-4CFC-4B75-9BBF-5CB8BE9CD512}" destId="{FC7FC85C-7F44-4EF5-9FF4-0E19C30E096A}" srcOrd="3" destOrd="0" parTransId="{09B1D973-0065-4624-98F8-A1C656647726}" sibTransId="{8B73B9A6-DAF4-40B3-9AC1-DEA3A0979018}"/>
    <dgm:cxn modelId="{977872B5-C4F4-4FB8-B065-DE564D604A0F}" type="presOf" srcId="{FC7FC85C-7F44-4EF5-9FF4-0E19C30E096A}" destId="{4D99A59B-5185-43CD-9F13-3D723AA0CC78}" srcOrd="0" destOrd="0" presId="urn:microsoft.com/office/officeart/2018/2/layout/IconVerticalSolidList"/>
    <dgm:cxn modelId="{39077AB9-57BA-4EBE-BB10-A6FC12933D60}" srcId="{46D3657F-4CFC-4B75-9BBF-5CB8BE9CD512}" destId="{85841493-80E0-4CB4-B332-D4DC1E92FA64}" srcOrd="0" destOrd="0" parTransId="{59869630-4639-4ABF-BDD2-FFA1C1132645}" sibTransId="{C15DBEA9-ABA4-4FB0-B1D7-B24047C836CF}"/>
    <dgm:cxn modelId="{94CBB8C0-B19D-4773-97BF-BD063103319A}" type="presOf" srcId="{18952487-6A6C-4199-A8E0-9A3E2F7049BD}" destId="{0CFAD89F-72EF-4A8A-B001-2BAF1F63E71E}" srcOrd="0" destOrd="0" presId="urn:microsoft.com/office/officeart/2018/2/layout/IconVerticalSolidList"/>
    <dgm:cxn modelId="{764428A9-5CF0-44D2-9866-09C58461635A}" type="presParOf" srcId="{5029DAFD-53FE-42D9-9A22-475A10A27175}" destId="{49D0E011-EE75-4CDA-9BF6-8AF93794E1EC}" srcOrd="0" destOrd="0" presId="urn:microsoft.com/office/officeart/2018/2/layout/IconVerticalSolidList"/>
    <dgm:cxn modelId="{C20F582F-6CC0-4EBB-A607-1D4E9102407A}" type="presParOf" srcId="{49D0E011-EE75-4CDA-9BF6-8AF93794E1EC}" destId="{92CEB0F1-3FD3-42CA-B06A-B205E4FB158B}" srcOrd="0" destOrd="0" presId="urn:microsoft.com/office/officeart/2018/2/layout/IconVerticalSolidList"/>
    <dgm:cxn modelId="{246F7A0B-858B-454A-A7BC-4AC2BD8F7F8A}" type="presParOf" srcId="{49D0E011-EE75-4CDA-9BF6-8AF93794E1EC}" destId="{9BC92C55-851D-4C69-BD2E-81E36B7F87E6}" srcOrd="1" destOrd="0" presId="urn:microsoft.com/office/officeart/2018/2/layout/IconVerticalSolidList"/>
    <dgm:cxn modelId="{B26EFA30-5C9C-4D25-BD9A-8B2D472D14AD}" type="presParOf" srcId="{49D0E011-EE75-4CDA-9BF6-8AF93794E1EC}" destId="{3EAE03EF-79F2-46BB-B550-B07A30D1EF73}" srcOrd="2" destOrd="0" presId="urn:microsoft.com/office/officeart/2018/2/layout/IconVerticalSolidList"/>
    <dgm:cxn modelId="{15AC7271-2DFE-4EDD-BCD8-44F6A757FBFC}" type="presParOf" srcId="{49D0E011-EE75-4CDA-9BF6-8AF93794E1EC}" destId="{CC88B3FF-4341-404A-A71C-EDC95D9D24AE}" srcOrd="3" destOrd="0" presId="urn:microsoft.com/office/officeart/2018/2/layout/IconVerticalSolidList"/>
    <dgm:cxn modelId="{7304245C-B172-4AEC-8102-4166C517C315}" type="presParOf" srcId="{5029DAFD-53FE-42D9-9A22-475A10A27175}" destId="{BD724D28-BCBB-4396-A041-1FC06C744972}" srcOrd="1" destOrd="0" presId="urn:microsoft.com/office/officeart/2018/2/layout/IconVerticalSolidList"/>
    <dgm:cxn modelId="{176BD764-779B-4AC0-A7B6-A10CE973ED03}" type="presParOf" srcId="{5029DAFD-53FE-42D9-9A22-475A10A27175}" destId="{DA407FB5-4186-420C-B911-78A43DA2D3D2}" srcOrd="2" destOrd="0" presId="urn:microsoft.com/office/officeart/2018/2/layout/IconVerticalSolidList"/>
    <dgm:cxn modelId="{135DA26D-B5FC-40B0-8F6E-9AE24A566227}" type="presParOf" srcId="{DA407FB5-4186-420C-B911-78A43DA2D3D2}" destId="{E54D3E03-1122-4FD5-8336-9D7CA36D91B8}" srcOrd="0" destOrd="0" presId="urn:microsoft.com/office/officeart/2018/2/layout/IconVerticalSolidList"/>
    <dgm:cxn modelId="{F3E6D58B-7030-4C11-AD1E-A3512F3D0694}" type="presParOf" srcId="{DA407FB5-4186-420C-B911-78A43DA2D3D2}" destId="{AC8BB6F4-BEB2-42E8-A855-7173B4FBE45C}" srcOrd="1" destOrd="0" presId="urn:microsoft.com/office/officeart/2018/2/layout/IconVerticalSolidList"/>
    <dgm:cxn modelId="{D8ADC089-72C4-4AF6-AE8E-1A3BB458AC94}" type="presParOf" srcId="{DA407FB5-4186-420C-B911-78A43DA2D3D2}" destId="{E04A59B7-CE1E-4F65-A94B-90B3859FFC31}" srcOrd="2" destOrd="0" presId="urn:microsoft.com/office/officeart/2018/2/layout/IconVerticalSolidList"/>
    <dgm:cxn modelId="{CBE779F2-B278-4B35-BCD9-6241B325B995}" type="presParOf" srcId="{DA407FB5-4186-420C-B911-78A43DA2D3D2}" destId="{0CFAD89F-72EF-4A8A-B001-2BAF1F63E71E}" srcOrd="3" destOrd="0" presId="urn:microsoft.com/office/officeart/2018/2/layout/IconVerticalSolidList"/>
    <dgm:cxn modelId="{D1911974-2DF3-448B-9CC6-BBA38233E6D9}" type="presParOf" srcId="{5029DAFD-53FE-42D9-9A22-475A10A27175}" destId="{56C511D1-6154-4267-9F89-C57EC7471A77}" srcOrd="3" destOrd="0" presId="urn:microsoft.com/office/officeart/2018/2/layout/IconVerticalSolidList"/>
    <dgm:cxn modelId="{704231E3-084D-458E-BED7-BEFBA53F9E51}" type="presParOf" srcId="{5029DAFD-53FE-42D9-9A22-475A10A27175}" destId="{5E6BF024-E414-4CD4-B5A9-FDE6D436BBC7}" srcOrd="4" destOrd="0" presId="urn:microsoft.com/office/officeart/2018/2/layout/IconVerticalSolidList"/>
    <dgm:cxn modelId="{C79E52F2-8F5F-444E-853E-31AB00E1A73D}" type="presParOf" srcId="{5E6BF024-E414-4CD4-B5A9-FDE6D436BBC7}" destId="{676E8F02-A77B-47EE-9C52-912EEA2F521D}" srcOrd="0" destOrd="0" presId="urn:microsoft.com/office/officeart/2018/2/layout/IconVerticalSolidList"/>
    <dgm:cxn modelId="{25E6ACE2-D1F2-4074-BED1-EAF625CB40D4}" type="presParOf" srcId="{5E6BF024-E414-4CD4-B5A9-FDE6D436BBC7}" destId="{7338992F-78F1-428B-BA15-FD227D78A567}" srcOrd="1" destOrd="0" presId="urn:microsoft.com/office/officeart/2018/2/layout/IconVerticalSolidList"/>
    <dgm:cxn modelId="{6F30DBDE-5487-4447-8C43-2ED8CD1411CC}" type="presParOf" srcId="{5E6BF024-E414-4CD4-B5A9-FDE6D436BBC7}" destId="{0C6632D2-F34D-498C-8F0F-CC8555D69EC7}" srcOrd="2" destOrd="0" presId="urn:microsoft.com/office/officeart/2018/2/layout/IconVerticalSolidList"/>
    <dgm:cxn modelId="{C7C349C4-2BF8-4DD5-806D-6A9A1B8A9782}" type="presParOf" srcId="{5E6BF024-E414-4CD4-B5A9-FDE6D436BBC7}" destId="{E445FD5D-CF1D-44FD-96C0-B9450AC8216A}" srcOrd="3" destOrd="0" presId="urn:microsoft.com/office/officeart/2018/2/layout/IconVerticalSolidList"/>
    <dgm:cxn modelId="{8A94D1EC-9EBA-44D1-8977-63CE6DCCB8E7}" type="presParOf" srcId="{5029DAFD-53FE-42D9-9A22-475A10A27175}" destId="{FBF2CC12-D46C-4738-A8DC-66019D20ED9D}" srcOrd="5" destOrd="0" presId="urn:microsoft.com/office/officeart/2018/2/layout/IconVerticalSolidList"/>
    <dgm:cxn modelId="{E0FA51BE-7093-481D-B380-C72A69416C67}" type="presParOf" srcId="{5029DAFD-53FE-42D9-9A22-475A10A27175}" destId="{15FA562E-B713-4AD7-A1E0-3B8822F93439}" srcOrd="6" destOrd="0" presId="urn:microsoft.com/office/officeart/2018/2/layout/IconVerticalSolidList"/>
    <dgm:cxn modelId="{3CEE3A49-5AB2-4BCA-90BD-42F0B83EFB1F}" type="presParOf" srcId="{15FA562E-B713-4AD7-A1E0-3B8822F93439}" destId="{487C598B-35E8-424C-9C32-9AFE2B900B46}" srcOrd="0" destOrd="0" presId="urn:microsoft.com/office/officeart/2018/2/layout/IconVerticalSolidList"/>
    <dgm:cxn modelId="{6D6A29B0-DFFE-4BC0-A84D-8CB86FCA9F01}" type="presParOf" srcId="{15FA562E-B713-4AD7-A1E0-3B8822F93439}" destId="{ED9B10B9-CE05-400C-815E-D074AE8C388F}" srcOrd="1" destOrd="0" presId="urn:microsoft.com/office/officeart/2018/2/layout/IconVerticalSolidList"/>
    <dgm:cxn modelId="{1CE74E87-8DD7-4F53-BFDA-DB62E4384B31}" type="presParOf" srcId="{15FA562E-B713-4AD7-A1E0-3B8822F93439}" destId="{605B4FF2-8778-446D-8AC2-C4027C42E85B}" srcOrd="2" destOrd="0" presId="urn:microsoft.com/office/officeart/2018/2/layout/IconVerticalSolidList"/>
    <dgm:cxn modelId="{0B67066D-5100-4F71-8A62-E85094C3F0FA}" type="presParOf" srcId="{15FA562E-B713-4AD7-A1E0-3B8822F93439}" destId="{4D99A59B-5185-43CD-9F13-3D723AA0CC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EB0F1-3FD3-42CA-B06A-B205E4FB158B}">
      <dsp:nvSpPr>
        <dsp:cNvPr id="0" name=""/>
        <dsp:cNvSpPr/>
      </dsp:nvSpPr>
      <dsp:spPr>
        <a:xfrm>
          <a:off x="0" y="2004"/>
          <a:ext cx="5398337" cy="1015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92C55-851D-4C69-BD2E-81E36B7F87E6}">
      <dsp:nvSpPr>
        <dsp:cNvPr id="0" name=""/>
        <dsp:cNvSpPr/>
      </dsp:nvSpPr>
      <dsp:spPr>
        <a:xfrm>
          <a:off x="307297" y="230572"/>
          <a:ext cx="558723" cy="5587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8B3FF-4341-404A-A71C-EDC95D9D24AE}">
      <dsp:nvSpPr>
        <dsp:cNvPr id="0" name=""/>
        <dsp:cNvSpPr/>
      </dsp:nvSpPr>
      <dsp:spPr>
        <a:xfrm>
          <a:off x="1173318" y="2004"/>
          <a:ext cx="4225018" cy="1015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12" tIns="107512" rIns="107512" bIns="10751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IBM Artificial Intelligence.</a:t>
          </a:r>
        </a:p>
      </dsp:txBody>
      <dsp:txXfrm>
        <a:off x="1173318" y="2004"/>
        <a:ext cx="4225018" cy="1015860"/>
      </dsp:txXfrm>
    </dsp:sp>
    <dsp:sp modelId="{E54D3E03-1122-4FD5-8336-9D7CA36D91B8}">
      <dsp:nvSpPr>
        <dsp:cNvPr id="0" name=""/>
        <dsp:cNvSpPr/>
      </dsp:nvSpPr>
      <dsp:spPr>
        <a:xfrm>
          <a:off x="0" y="1448132"/>
          <a:ext cx="5398337" cy="1015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BB6F4-BEB2-42E8-A855-7173B4FBE45C}">
      <dsp:nvSpPr>
        <dsp:cNvPr id="0" name=""/>
        <dsp:cNvSpPr/>
      </dsp:nvSpPr>
      <dsp:spPr>
        <a:xfrm>
          <a:off x="307297" y="1229808"/>
          <a:ext cx="558723" cy="5587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AD89F-72EF-4A8A-B001-2BAF1F63E71E}">
      <dsp:nvSpPr>
        <dsp:cNvPr id="0" name=""/>
        <dsp:cNvSpPr/>
      </dsp:nvSpPr>
      <dsp:spPr>
        <a:xfrm>
          <a:off x="1173318" y="1001113"/>
          <a:ext cx="4225018" cy="1015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12" tIns="107512" rIns="107512" bIns="10751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Build your Own Chatbot for Good.</a:t>
          </a:r>
        </a:p>
      </dsp:txBody>
      <dsp:txXfrm>
        <a:off x="1173318" y="1001113"/>
        <a:ext cx="4225018" cy="1015860"/>
      </dsp:txXfrm>
    </dsp:sp>
    <dsp:sp modelId="{676E8F02-A77B-47EE-9C52-912EEA2F521D}">
      <dsp:nvSpPr>
        <dsp:cNvPr id="0" name=""/>
        <dsp:cNvSpPr/>
      </dsp:nvSpPr>
      <dsp:spPr>
        <a:xfrm>
          <a:off x="0" y="2541655"/>
          <a:ext cx="5398337" cy="1015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8992F-78F1-428B-BA15-FD227D78A567}">
      <dsp:nvSpPr>
        <dsp:cNvPr id="0" name=""/>
        <dsp:cNvSpPr/>
      </dsp:nvSpPr>
      <dsp:spPr>
        <a:xfrm>
          <a:off x="312717" y="2307818"/>
          <a:ext cx="558723" cy="5587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5FD5D-CF1D-44FD-96C0-B9450AC8216A}">
      <dsp:nvSpPr>
        <dsp:cNvPr id="0" name=""/>
        <dsp:cNvSpPr/>
      </dsp:nvSpPr>
      <dsp:spPr>
        <a:xfrm>
          <a:off x="1173318" y="2079123"/>
          <a:ext cx="4225018" cy="1015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12" tIns="107512" rIns="107512" bIns="10751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Modern Web Scraping with Python using Scrapy.</a:t>
          </a:r>
        </a:p>
      </dsp:txBody>
      <dsp:txXfrm>
        <a:off x="1173318" y="2079123"/>
        <a:ext cx="4225018" cy="1015860"/>
      </dsp:txXfrm>
    </dsp:sp>
    <dsp:sp modelId="{487C598B-35E8-424C-9C32-9AFE2B900B46}">
      <dsp:nvSpPr>
        <dsp:cNvPr id="0" name=""/>
        <dsp:cNvSpPr/>
      </dsp:nvSpPr>
      <dsp:spPr>
        <a:xfrm>
          <a:off x="0" y="3242171"/>
          <a:ext cx="5398337" cy="1015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B10B9-CE05-400C-815E-D074AE8C388F}">
      <dsp:nvSpPr>
        <dsp:cNvPr id="0" name=""/>
        <dsp:cNvSpPr/>
      </dsp:nvSpPr>
      <dsp:spPr>
        <a:xfrm>
          <a:off x="342698" y="3270055"/>
          <a:ext cx="558723" cy="5587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9A59B-5185-43CD-9F13-3D723AA0CC78}">
      <dsp:nvSpPr>
        <dsp:cNvPr id="0" name=""/>
        <dsp:cNvSpPr/>
      </dsp:nvSpPr>
      <dsp:spPr>
        <a:xfrm>
          <a:off x="1173318" y="3041488"/>
          <a:ext cx="4225018" cy="1015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12" tIns="107512" rIns="107512" bIns="10751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MongoDB crash course.</a:t>
          </a:r>
        </a:p>
      </dsp:txBody>
      <dsp:txXfrm>
        <a:off x="1173318" y="3041488"/>
        <a:ext cx="4225018" cy="1015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EB0F1-3FD3-42CA-B06A-B205E4FB158B}">
      <dsp:nvSpPr>
        <dsp:cNvPr id="0" name=""/>
        <dsp:cNvSpPr/>
      </dsp:nvSpPr>
      <dsp:spPr>
        <a:xfrm>
          <a:off x="0" y="4893"/>
          <a:ext cx="5398337" cy="10718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92C55-851D-4C69-BD2E-81E36B7F87E6}">
      <dsp:nvSpPr>
        <dsp:cNvPr id="0" name=""/>
        <dsp:cNvSpPr/>
      </dsp:nvSpPr>
      <dsp:spPr>
        <a:xfrm>
          <a:off x="324226" y="246052"/>
          <a:ext cx="590078" cy="5895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8B3FF-4341-404A-A71C-EDC95D9D24AE}">
      <dsp:nvSpPr>
        <dsp:cNvPr id="0" name=""/>
        <dsp:cNvSpPr/>
      </dsp:nvSpPr>
      <dsp:spPr>
        <a:xfrm>
          <a:off x="1238530" y="4893"/>
          <a:ext cx="4122292" cy="1138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524" tIns="120524" rIns="120524" bIns="12052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How Important Is Customer Satisfaction? Quantitative Evidence from Mobile Telecommunication Market.</a:t>
          </a:r>
        </a:p>
      </dsp:txBody>
      <dsp:txXfrm>
        <a:off x="1238530" y="4893"/>
        <a:ext cx="4122292" cy="1138810"/>
      </dsp:txXfrm>
    </dsp:sp>
    <dsp:sp modelId="{E54D3E03-1122-4FD5-8336-9D7CA36D91B8}">
      <dsp:nvSpPr>
        <dsp:cNvPr id="0" name=""/>
        <dsp:cNvSpPr/>
      </dsp:nvSpPr>
      <dsp:spPr>
        <a:xfrm>
          <a:off x="0" y="1614421"/>
          <a:ext cx="5398337" cy="10718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BB6F4-BEB2-42E8-A855-7173B4FBE45C}">
      <dsp:nvSpPr>
        <dsp:cNvPr id="0" name=""/>
        <dsp:cNvSpPr/>
      </dsp:nvSpPr>
      <dsp:spPr>
        <a:xfrm>
          <a:off x="333685" y="2248245"/>
          <a:ext cx="590078" cy="5895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AD89F-72EF-4A8A-B001-2BAF1F63E71E}">
      <dsp:nvSpPr>
        <dsp:cNvPr id="0" name=""/>
        <dsp:cNvSpPr/>
      </dsp:nvSpPr>
      <dsp:spPr>
        <a:xfrm>
          <a:off x="1247970" y="1989100"/>
          <a:ext cx="4122292" cy="1138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524" tIns="120524" rIns="120524" bIns="12052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Social Customer Relationship Management (SCRM): How connecting social analytics to business analytics enhances customer care and loyalty?</a:t>
          </a:r>
          <a:endParaRPr lang="en-US" sz="1400" kern="1200" dirty="0"/>
        </a:p>
      </dsp:txBody>
      <dsp:txXfrm>
        <a:off x="1247970" y="1989100"/>
        <a:ext cx="4122292" cy="1138810"/>
      </dsp:txXfrm>
    </dsp:sp>
    <dsp:sp modelId="{676E8F02-A77B-47EE-9C52-912EEA2F521D}">
      <dsp:nvSpPr>
        <dsp:cNvPr id="0" name=""/>
        <dsp:cNvSpPr/>
      </dsp:nvSpPr>
      <dsp:spPr>
        <a:xfrm>
          <a:off x="0" y="3184635"/>
          <a:ext cx="5398337" cy="10718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8992F-78F1-428B-BA15-FD227D78A567}">
      <dsp:nvSpPr>
        <dsp:cNvPr id="0" name=""/>
        <dsp:cNvSpPr/>
      </dsp:nvSpPr>
      <dsp:spPr>
        <a:xfrm>
          <a:off x="321122" y="3322608"/>
          <a:ext cx="590078" cy="5895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5FD5D-CF1D-44FD-96C0-B9450AC8216A}">
      <dsp:nvSpPr>
        <dsp:cNvPr id="0" name=""/>
        <dsp:cNvSpPr/>
      </dsp:nvSpPr>
      <dsp:spPr>
        <a:xfrm>
          <a:off x="1234985" y="3050813"/>
          <a:ext cx="4122292" cy="1138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524" tIns="120524" rIns="120524" bIns="12052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 Intelligent Customer Care Assistant System for Large-Scale Cellular Network Diagnosis</a:t>
          </a:r>
        </a:p>
      </dsp:txBody>
      <dsp:txXfrm>
        <a:off x="1234985" y="3050813"/>
        <a:ext cx="4122292" cy="1138810"/>
      </dsp:txXfrm>
    </dsp:sp>
    <dsp:sp modelId="{487C598B-35E8-424C-9C32-9AFE2B900B46}">
      <dsp:nvSpPr>
        <dsp:cNvPr id="0" name=""/>
        <dsp:cNvSpPr/>
      </dsp:nvSpPr>
      <dsp:spPr>
        <a:xfrm>
          <a:off x="0" y="3802535"/>
          <a:ext cx="5398337" cy="10718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B10B9-CE05-400C-815E-D074AE8C388F}">
      <dsp:nvSpPr>
        <dsp:cNvPr id="0" name=""/>
        <dsp:cNvSpPr/>
      </dsp:nvSpPr>
      <dsp:spPr>
        <a:xfrm>
          <a:off x="262745" y="4116941"/>
          <a:ext cx="590078" cy="5895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9A59B-5185-43CD-9F13-3D723AA0CC78}">
      <dsp:nvSpPr>
        <dsp:cNvPr id="0" name=""/>
        <dsp:cNvSpPr/>
      </dsp:nvSpPr>
      <dsp:spPr>
        <a:xfrm>
          <a:off x="1168204" y="3825011"/>
          <a:ext cx="4122292" cy="1138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524" tIns="120524" rIns="120524" bIns="12052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Real World Smart Chatbot for Customer Care using a Software as a Service (SaaS) Architecture</a:t>
          </a:r>
        </a:p>
      </dsp:txBody>
      <dsp:txXfrm>
        <a:off x="1168204" y="3825011"/>
        <a:ext cx="4122292" cy="1138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2B339-C211-4B77-A20C-DAAB10CFF1C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F70D4-C71F-4AF9-A48A-D309075C0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0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4b937d3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4b937d3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ef6e01a56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ef6e01a56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650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ef6e01a56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ef6e01a56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04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50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2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4107967" y="540448"/>
            <a:ext cx="3976000" cy="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3812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Title + design 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ctrTitle"/>
          </p:nvPr>
        </p:nvSpPr>
        <p:spPr>
          <a:xfrm>
            <a:off x="814495" y="540448"/>
            <a:ext cx="2316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867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4930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99200" y="4406900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3"/>
          <p:cNvSpPr/>
          <p:nvPr/>
        </p:nvSpPr>
        <p:spPr>
          <a:xfrm>
            <a:off x="7482100" y="4406900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/>
          <p:nvPr/>
        </p:nvSpPr>
        <p:spPr>
          <a:xfrm>
            <a:off x="2254200" y="2566733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/>
          <p:nvPr/>
        </p:nvSpPr>
        <p:spPr>
          <a:xfrm>
            <a:off x="5749800" y="2566733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>
            <a:off x="9306833" y="2566733"/>
            <a:ext cx="692400" cy="599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" name="Google Shape;18;p3"/>
          <p:cNvGrpSpPr/>
          <p:nvPr/>
        </p:nvGrpSpPr>
        <p:grpSpPr>
          <a:xfrm>
            <a:off x="-8781" y="-53967"/>
            <a:ext cx="12240768" cy="1845696"/>
            <a:chOff x="0" y="-40481"/>
            <a:chExt cx="9144000" cy="1384272"/>
          </a:xfrm>
        </p:grpSpPr>
        <p:sp>
          <p:nvSpPr>
            <p:cNvPr id="19" name="Google Shape;19;p3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290317" y="3561533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36117" y="3120741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2"/>
          </p:nvPr>
        </p:nvSpPr>
        <p:spPr>
          <a:xfrm>
            <a:off x="4786000" y="3561533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 idx="3"/>
          </p:nvPr>
        </p:nvSpPr>
        <p:spPr>
          <a:xfrm>
            <a:off x="5031784" y="3120741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4"/>
          </p:nvPr>
        </p:nvSpPr>
        <p:spPr>
          <a:xfrm>
            <a:off x="8352701" y="3561533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5"/>
          </p:nvPr>
        </p:nvSpPr>
        <p:spPr>
          <a:xfrm>
            <a:off x="8598501" y="3120741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6"/>
          </p:nvPr>
        </p:nvSpPr>
        <p:spPr>
          <a:xfrm>
            <a:off x="3028015" y="5374800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7"/>
          </p:nvPr>
        </p:nvSpPr>
        <p:spPr>
          <a:xfrm>
            <a:off x="3273815" y="4934008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8"/>
          </p:nvPr>
        </p:nvSpPr>
        <p:spPr>
          <a:xfrm>
            <a:off x="6523699" y="5374800"/>
            <a:ext cx="2620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9"/>
          </p:nvPr>
        </p:nvSpPr>
        <p:spPr>
          <a:xfrm>
            <a:off x="6769499" y="4934008"/>
            <a:ext cx="212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3"/>
          </p:nvPr>
        </p:nvSpPr>
        <p:spPr>
          <a:xfrm>
            <a:off x="4107967" y="531667"/>
            <a:ext cx="3976000" cy="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14" hasCustomPrompt="1"/>
          </p:nvPr>
        </p:nvSpPr>
        <p:spPr>
          <a:xfrm>
            <a:off x="2101117" y="2683300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5" hasCustomPrompt="1"/>
          </p:nvPr>
        </p:nvSpPr>
        <p:spPr>
          <a:xfrm>
            <a:off x="5596824" y="2683300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16" hasCustomPrompt="1"/>
          </p:nvPr>
        </p:nvSpPr>
        <p:spPr>
          <a:xfrm>
            <a:off x="9163501" y="2683300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17" hasCustomPrompt="1"/>
          </p:nvPr>
        </p:nvSpPr>
        <p:spPr>
          <a:xfrm>
            <a:off x="3838815" y="4515533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18" hasCustomPrompt="1"/>
          </p:nvPr>
        </p:nvSpPr>
        <p:spPr>
          <a:xfrm>
            <a:off x="7334505" y="4515533"/>
            <a:ext cx="998400" cy="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867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66475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8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5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4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2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1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1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8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84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59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  <p:sldLayoutId id="2147483687" r:id="rId12"/>
    <p:sldLayoutId id="2147483688" r:id="rId13"/>
    <p:sldLayoutId id="2147483689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pavelstrobl.deviantart.com/art/microsoft-wallpaper-multi-monitor-ultra-hd-369563040" TargetMode="External"/><Relationship Id="rId7" Type="http://schemas.openxmlformats.org/officeDocument/2006/relationships/hyperlink" Target="https://overbr.com.br/startup/programa-ibm-watson-edicao-ahead-selecionou-startup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hyperlink" Target="http://www.prepaidphonenews.com/2015/11/amazon-black-friday-sale-starts-this.html" TargetMode="External"/><Relationship Id="rId4" Type="http://schemas.openxmlformats.org/officeDocument/2006/relationships/image" Target="../media/image16.jpeg"/><Relationship Id="rId9" Type="http://schemas.openxmlformats.org/officeDocument/2006/relationships/hyperlink" Target="https://godigital.motc.gov.qa/index.php/en/sessions/upcoming-sessions/cloud/digital-unlocke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ibm.com/digitalnation/africa/course/innovator-chatbot-for-good/overview?lang=en&amp;course-lang=en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developer.ibm.com/digitalnation/africa/course/innovator-chatbot-for-good/overview?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27.png"/><Relationship Id="rId5" Type="http://schemas.openxmlformats.org/officeDocument/2006/relationships/diagramColors" Target="../diagrams/colors1.xml"/><Relationship Id="rId10" Type="http://schemas.openxmlformats.org/officeDocument/2006/relationships/hyperlink" Target="https://university.mongodb.com/courses/M001/about" TargetMode="External"/><Relationship Id="rId4" Type="http://schemas.openxmlformats.org/officeDocument/2006/relationships/diagramQuickStyle" Target="../diagrams/quickStyle1.xml"/><Relationship Id="rId9" Type="http://schemas.openxmlformats.org/officeDocument/2006/relationships/hyperlink" Target="udemy.com/course/web-scraping-in-python-using-scrapy-and-splash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269039312_Social_Customer_Relationship_Management_SCRM_How_connecting_social_analytics_to_business_analytics_enhances_customer_care_and_loyalty" TargetMode="External"/><Relationship Id="rId13" Type="http://schemas.openxmlformats.org/officeDocument/2006/relationships/image" Target="../media/image29.svg"/><Relationship Id="rId3" Type="http://schemas.openxmlformats.org/officeDocument/2006/relationships/diagramLayout" Target="../diagrams/layout2.xml"/><Relationship Id="rId7" Type="http://schemas.openxmlformats.org/officeDocument/2006/relationships/hyperlink" Target="https://www.researchgate.net/publication/303550723_How_Important_Is_Customer_Satisfaction_Quantitative_Evidence_from_Mobile_Telecommunication_Market" TargetMode="External"/><Relationship Id="rId12" Type="http://schemas.openxmlformats.org/officeDocument/2006/relationships/image" Target="../media/image2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openxmlformats.org/officeDocument/2006/relationships/image" Target="../media/image27.png"/><Relationship Id="rId5" Type="http://schemas.openxmlformats.org/officeDocument/2006/relationships/diagramColors" Target="../diagrams/colors2.xml"/><Relationship Id="rId10" Type="http://schemas.openxmlformats.org/officeDocument/2006/relationships/hyperlink" Target="https://sci-hub.se/10.1145/3097983.3098120" TargetMode="External"/><Relationship Id="rId4" Type="http://schemas.openxmlformats.org/officeDocument/2006/relationships/diagramQuickStyle" Target="../diagrams/quickStyle2.xml"/><Relationship Id="rId9" Type="http://schemas.openxmlformats.org/officeDocument/2006/relationships/hyperlink" Target="https://carlsonschool.umn.edu/sites/carlsonschool.umn.edu/files/inline-files/sde_isr_new_v3_0.pdf4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KarimBastami/Scrapy_News_Scraper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11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hands holding a puzzle&#10;&#10;Description automatically generated with low confidence">
            <a:extLst>
              <a:ext uri="{FF2B5EF4-FFF2-40B4-BE49-F238E27FC236}">
                <a16:creationId xmlns:a16="http://schemas.microsoft.com/office/drawing/2014/main" id="{A6FF5DDB-C51B-421E-BA2C-108B1C2F1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4" r="12414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4A0CB7-1D6B-4784-8F9A-F87C2BE6E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214624" cy="310175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>
                <a:solidFill>
                  <a:srgbClr val="FF0000"/>
                </a:solidFill>
              </a:rPr>
              <a:t>S</a:t>
            </a:r>
            <a:r>
              <a:rPr lang="en-US" sz="6600"/>
              <a:t>mart </a:t>
            </a:r>
            <a:r>
              <a:rPr lang="en-US" sz="6600">
                <a:solidFill>
                  <a:srgbClr val="FF0000"/>
                </a:solidFill>
              </a:rPr>
              <a:t>c</a:t>
            </a:r>
            <a:r>
              <a:rPr lang="en-US" sz="6600"/>
              <a:t>ustomer </a:t>
            </a:r>
            <a:r>
              <a:rPr lang="en-US" sz="6600">
                <a:solidFill>
                  <a:srgbClr val="FF0000"/>
                </a:solidFill>
              </a:rPr>
              <a:t>c</a:t>
            </a:r>
            <a:r>
              <a:rPr lang="en-US" sz="6600"/>
              <a:t>are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83E6EF9-65F9-4D94-9A2E-A075C2DEA836}"/>
              </a:ext>
            </a:extLst>
          </p:cNvPr>
          <p:cNvSpPr txBox="1"/>
          <p:nvPr/>
        </p:nvSpPr>
        <p:spPr>
          <a:xfrm>
            <a:off x="1014384" y="4699371"/>
            <a:ext cx="1924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rade Gothic Next Cond (Headings)"/>
              </a:rPr>
              <a:t>Team Members</a:t>
            </a:r>
          </a:p>
          <a:p>
            <a:endParaRPr lang="en-US" b="1">
              <a:latin typeface="Trade Gothic Next Cond (Headings)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>
                <a:latin typeface="Trade Gothic Next Cond (Headings)"/>
              </a:rPr>
              <a:t>Ahmed Abbas </a:t>
            </a:r>
            <a:endParaRPr lang="en-US" b="1">
              <a:latin typeface="Trade Gothic Next Cond (Headings)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>
                <a:latin typeface="Trade Gothic Next Cond (Headings)"/>
              </a:rPr>
              <a:t>Fakhr Mahmoud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>
                <a:latin typeface="Trade Gothic Next Cond (Headings)"/>
              </a:rPr>
              <a:t>Mohamed Anwar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>
                <a:latin typeface="Trade Gothic Next Cond (Headings)"/>
              </a:rPr>
              <a:t>Karim Omar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>
                <a:latin typeface="Trade Gothic Next Cond (Headings)"/>
              </a:rPr>
              <a:t>Mohamed Refaie</a:t>
            </a:r>
            <a:endParaRPr lang="en-US" sz="1800" b="1">
              <a:latin typeface="Trade Gothic Next Cond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C869B-CBD9-4AA8-87A2-C7A11CC03823}"/>
              </a:ext>
            </a:extLst>
          </p:cNvPr>
          <p:cNvSpPr txBox="1"/>
          <p:nvPr/>
        </p:nvSpPr>
        <p:spPr>
          <a:xfrm>
            <a:off x="11682229" y="6361364"/>
            <a:ext cx="19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051F5-A210-43E1-8302-61D02E1C57B0}"/>
              </a:ext>
            </a:extLst>
          </p:cNvPr>
          <p:cNvSpPr txBox="1"/>
          <p:nvPr/>
        </p:nvSpPr>
        <p:spPr>
          <a:xfrm>
            <a:off x="3394183" y="4699371"/>
            <a:ext cx="217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rade Gothic Next Cond (Headings)"/>
              </a:rPr>
              <a:t>Supervised by</a:t>
            </a:r>
          </a:p>
          <a:p>
            <a:endParaRPr lang="en-US" b="1">
              <a:latin typeface="Trade Gothic Next Cond (Headings)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>
                <a:latin typeface="Trade Gothic Next Cond (Headings)"/>
              </a:rPr>
              <a:t>Dr. </a:t>
            </a:r>
            <a:r>
              <a:rPr lang="en-US" sz="1800" b="1" err="1">
                <a:latin typeface="Trade Gothic Next Cond (Headings)"/>
              </a:rPr>
              <a:t>Walaa</a:t>
            </a:r>
            <a:r>
              <a:rPr lang="en-US" sz="1800" b="1">
                <a:latin typeface="Trade Gothic Next Cond (Headings)"/>
              </a:rPr>
              <a:t> Medhat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>
                <a:latin typeface="Trade Gothic Next Cond (Headings)"/>
              </a:rPr>
              <a:t>Eng. Ali Abdel </a:t>
            </a:r>
            <a:r>
              <a:rPr lang="en-US" b="1" err="1">
                <a:latin typeface="Trade Gothic Next Cond (Headings)"/>
              </a:rPr>
              <a:t>Razik</a:t>
            </a:r>
            <a:endParaRPr lang="en-US" sz="1800" b="1">
              <a:latin typeface="Trade Gothic Next Con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19755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B37B55-77FC-435F-8C5A-461C68516A30}"/>
              </a:ext>
            </a:extLst>
          </p:cNvPr>
          <p:cNvSpPr txBox="1"/>
          <p:nvPr/>
        </p:nvSpPr>
        <p:spPr>
          <a:xfrm>
            <a:off x="354008" y="1359177"/>
            <a:ext cx="8825851" cy="19579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b="1">
                <a:solidFill>
                  <a:schemeClr val="accent6"/>
                </a:solidFill>
              </a:rPr>
              <a:t>Social Media Analyzer (This Project’s Category)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21F0BD-1B38-499B-99D8-EDBE390E9BC9}"/>
              </a:ext>
            </a:extLst>
          </p:cNvPr>
          <p:cNvSpPr txBox="1"/>
          <p:nvPr/>
        </p:nvSpPr>
        <p:spPr>
          <a:xfrm>
            <a:off x="2268632" y="362633"/>
            <a:ext cx="728662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>
                <a:latin typeface="Tahoma"/>
                <a:ea typeface="Tahoma"/>
                <a:cs typeface="Tahoma"/>
              </a:rPr>
              <a:t>Related Software in the Industry</a:t>
            </a:r>
            <a:endParaRPr lang="en-US"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345131-F5DA-476C-BD4A-2D8F1566A1BF}"/>
              </a:ext>
            </a:extLst>
          </p:cNvPr>
          <p:cNvSpPr txBox="1"/>
          <p:nvPr/>
        </p:nvSpPr>
        <p:spPr>
          <a:xfrm>
            <a:off x="11682229" y="6361364"/>
            <a:ext cx="50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D02FE-0D85-447F-A03E-3B96CA6BF9E9}"/>
              </a:ext>
            </a:extLst>
          </p:cNvPr>
          <p:cNvSpPr txBox="1"/>
          <p:nvPr/>
        </p:nvSpPr>
        <p:spPr>
          <a:xfrm>
            <a:off x="252083" y="2368141"/>
            <a:ext cx="5520116" cy="43396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This type of software focuses on analyzing data scraped from social media websites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Discovers people’s relative opinions and topics on certain products or services.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br>
              <a:rPr lang="en-US"/>
            </a:b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5840C-3540-4E20-AF9E-4C38EA6F3793}"/>
              </a:ext>
            </a:extLst>
          </p:cNvPr>
          <p:cNvSpPr txBox="1"/>
          <p:nvPr/>
        </p:nvSpPr>
        <p:spPr>
          <a:xfrm>
            <a:off x="6258586" y="3044047"/>
            <a:ext cx="5520116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Companies use this data to learn and implement future improvements. </a:t>
            </a:r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7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9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11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76B6C-27FE-4AA7-9106-61E2130075A4}"/>
              </a:ext>
            </a:extLst>
          </p:cNvPr>
          <p:cNvSpPr txBox="1"/>
          <p:nvPr/>
        </p:nvSpPr>
        <p:spPr>
          <a:xfrm>
            <a:off x="1035424" y="350173"/>
            <a:ext cx="5517775" cy="7168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latin typeface="Walbaum Display"/>
                <a:ea typeface="+mj-ea"/>
                <a:cs typeface="+mj-cs"/>
              </a:rPr>
              <a:t> Twitter Emotion Analyzer</a:t>
            </a:r>
            <a:endParaRPr lang="en-US" sz="3200" kern="1200">
              <a:latin typeface="Walbaum Display"/>
              <a:ea typeface="+mj-ea"/>
              <a:cs typeface="+mj-cs"/>
            </a:endParaRPr>
          </a:p>
        </p:txBody>
      </p:sp>
      <p:cxnSp>
        <p:nvCxnSpPr>
          <p:cNvPr id="34" name="Straight Connector 17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FF07DA-8283-4D93-8F86-9E348551E7F4}"/>
              </a:ext>
            </a:extLst>
          </p:cNvPr>
          <p:cNvCxnSpPr/>
          <p:nvPr/>
        </p:nvCxnSpPr>
        <p:spPr>
          <a:xfrm>
            <a:off x="1233837" y="872434"/>
            <a:ext cx="2210699" cy="0"/>
          </a:xfrm>
          <a:prstGeom prst="line">
            <a:avLst/>
          </a:prstGeom>
          <a:ln w="28575">
            <a:solidFill>
              <a:srgbClr val="1D8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1FB47A-FEFB-474B-8722-83AA76A35939}"/>
              </a:ext>
            </a:extLst>
          </p:cNvPr>
          <p:cNvSpPr txBox="1"/>
          <p:nvPr/>
        </p:nvSpPr>
        <p:spPr>
          <a:xfrm>
            <a:off x="945777" y="1417179"/>
            <a:ext cx="7085953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Scrapes tweets on twitter and identifies whether it is a negative or positive comment with priorities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scraping criteria focused on tweets from the accounts of four U.S telecom companies: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AT&amp;T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T-Mobile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Verizon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10691-CC8D-4518-8F95-84C367B62B63}"/>
              </a:ext>
            </a:extLst>
          </p:cNvPr>
          <p:cNvSpPr txBox="1"/>
          <p:nvPr/>
        </p:nvSpPr>
        <p:spPr>
          <a:xfrm>
            <a:off x="11565021" y="6300404"/>
            <a:ext cx="41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</a:t>
            </a:r>
          </a:p>
        </p:txBody>
      </p:sp>
      <p:pic>
        <p:nvPicPr>
          <p:cNvPr id="1030" name="Picture 6" descr="Twitter Logo transparent PNG - StickPNG">
            <a:extLst>
              <a:ext uri="{FF2B5EF4-FFF2-40B4-BE49-F238E27FC236}">
                <a16:creationId xmlns:a16="http://schemas.microsoft.com/office/drawing/2014/main" id="{3BA3E261-A3C2-4B2A-8B86-7E1F536B0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494" y="1246094"/>
            <a:ext cx="2537012" cy="253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48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9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11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76B6C-27FE-4AA7-9106-61E2130075A4}"/>
              </a:ext>
            </a:extLst>
          </p:cNvPr>
          <p:cNvSpPr txBox="1"/>
          <p:nvPr/>
        </p:nvSpPr>
        <p:spPr>
          <a:xfrm>
            <a:off x="649726" y="918550"/>
            <a:ext cx="6123020" cy="538185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>
                <a:latin typeface="Walbaum Display"/>
                <a:ea typeface="+mj-ea"/>
                <a:cs typeface="+mj-cs"/>
              </a:rPr>
              <a:t>Benefits</a:t>
            </a:r>
            <a:r>
              <a:rPr lang="en-US" sz="2400">
                <a:latin typeface="Walbaum Display"/>
                <a:ea typeface="+mj-ea"/>
                <a:cs typeface="+mj-cs"/>
              </a:rPr>
              <a:t>: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>
                <a:latin typeface="Walbaum Display"/>
                <a:ea typeface="+mj-ea"/>
                <a:cs typeface="+mj-cs"/>
              </a:rPr>
              <a:t>Identified users with problems quickly for moderators to respond to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>
                <a:latin typeface="Walbaum Display"/>
                <a:ea typeface="+mj-ea"/>
                <a:cs typeface="+mj-cs"/>
              </a:rPr>
              <a:t>Those with more severe sentiment levels were prioritized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</p:txBody>
      </p:sp>
      <p:cxnSp>
        <p:nvCxnSpPr>
          <p:cNvPr id="34" name="Straight Connector 17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FF07DA-8283-4D93-8F86-9E348551E7F4}"/>
              </a:ext>
            </a:extLst>
          </p:cNvPr>
          <p:cNvCxnSpPr/>
          <p:nvPr/>
        </p:nvCxnSpPr>
        <p:spPr>
          <a:xfrm flipV="1">
            <a:off x="690912" y="1446505"/>
            <a:ext cx="3020324" cy="9525"/>
          </a:xfrm>
          <a:prstGeom prst="line">
            <a:avLst/>
          </a:prstGeom>
          <a:ln w="28575">
            <a:solidFill>
              <a:srgbClr val="1D8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010691-CC8D-4518-8F95-84C367B62B63}"/>
              </a:ext>
            </a:extLst>
          </p:cNvPr>
          <p:cNvSpPr txBox="1"/>
          <p:nvPr/>
        </p:nvSpPr>
        <p:spPr>
          <a:xfrm>
            <a:off x="11565021" y="6300404"/>
            <a:ext cx="41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12</a:t>
            </a:r>
          </a:p>
        </p:txBody>
      </p:sp>
      <p:pic>
        <p:nvPicPr>
          <p:cNvPr id="19" name="Graphic 1" descr="Upward trend with solid fill">
            <a:extLst>
              <a:ext uri="{FF2B5EF4-FFF2-40B4-BE49-F238E27FC236}">
                <a16:creationId xmlns:a16="http://schemas.microsoft.com/office/drawing/2014/main" id="{00F56BAC-E1FB-4CD3-B1DA-CB6F6120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211355" y="2070846"/>
            <a:ext cx="2228361" cy="222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9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11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76B6C-27FE-4AA7-9106-61E2130075A4}"/>
              </a:ext>
            </a:extLst>
          </p:cNvPr>
          <p:cNvSpPr txBox="1"/>
          <p:nvPr/>
        </p:nvSpPr>
        <p:spPr>
          <a:xfrm>
            <a:off x="579430" y="732073"/>
            <a:ext cx="8942182" cy="538185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>
                <a:latin typeface="Walbaum Display"/>
                <a:ea typeface="+mj-ea"/>
                <a:cs typeface="+mj-cs"/>
              </a:rPr>
              <a:t>Issues</a:t>
            </a:r>
            <a:r>
              <a:rPr lang="en-US" sz="2400">
                <a:latin typeface="Walbaum Display"/>
                <a:ea typeface="+mj-ea"/>
                <a:cs typeface="+mj-cs"/>
              </a:rPr>
              <a:t>: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>
                <a:latin typeface="Walbaum Display"/>
                <a:ea typeface="+mj-ea"/>
                <a:cs typeface="+mj-cs"/>
              </a:rPr>
              <a:t>Lacks platform diversity as its only source of data is Twitter (limited population reached)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>
                <a:latin typeface="Walbaum Display"/>
                <a:ea typeface="+mj-ea"/>
                <a:cs typeface="+mj-cs"/>
              </a:rPr>
              <a:t>lacks international relevancy as it only tracks tweets from US companies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>
                <a:latin typeface="Walbaum Display"/>
                <a:ea typeface="+mj-ea"/>
                <a:cs typeface="+mj-cs"/>
              </a:rPr>
              <a:t>Scraping criteria cannot be reconfigured 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>
                <a:latin typeface="Walbaum Display"/>
                <a:ea typeface="+mj-ea"/>
                <a:cs typeface="+mj-cs"/>
              </a:rPr>
              <a:t>Can only identify emotions (Cannot apply classification)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>
                <a:latin typeface="Walbaum Display"/>
                <a:ea typeface="+mj-ea"/>
                <a:cs typeface="+mj-cs"/>
              </a:rPr>
              <a:t>Website attempts to block scraping tools (High Maintenance factor)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</p:txBody>
      </p:sp>
      <p:cxnSp>
        <p:nvCxnSpPr>
          <p:cNvPr id="34" name="Straight Connector 17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FF07DA-8283-4D93-8F86-9E348551E7F4}"/>
              </a:ext>
            </a:extLst>
          </p:cNvPr>
          <p:cNvCxnSpPr/>
          <p:nvPr/>
        </p:nvCxnSpPr>
        <p:spPr>
          <a:xfrm flipV="1">
            <a:off x="664017" y="1159634"/>
            <a:ext cx="3020324" cy="9525"/>
          </a:xfrm>
          <a:prstGeom prst="line">
            <a:avLst/>
          </a:prstGeom>
          <a:ln w="28575">
            <a:solidFill>
              <a:srgbClr val="1D8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010691-CC8D-4518-8F95-84C367B62B63}"/>
              </a:ext>
            </a:extLst>
          </p:cNvPr>
          <p:cNvSpPr txBox="1"/>
          <p:nvPr/>
        </p:nvSpPr>
        <p:spPr>
          <a:xfrm>
            <a:off x="11565021" y="6300404"/>
            <a:ext cx="41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9706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B37B55-77FC-435F-8C5A-461C68516A30}"/>
              </a:ext>
            </a:extLst>
          </p:cNvPr>
          <p:cNvSpPr txBox="1"/>
          <p:nvPr/>
        </p:nvSpPr>
        <p:spPr>
          <a:xfrm>
            <a:off x="354008" y="1359178"/>
            <a:ext cx="6496049" cy="1230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b="1">
                <a:solidFill>
                  <a:schemeClr val="accent6"/>
                </a:solidFill>
              </a:rPr>
              <a:t>Chatbots 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21F0BD-1B38-499B-99D8-EDBE390E9BC9}"/>
              </a:ext>
            </a:extLst>
          </p:cNvPr>
          <p:cNvSpPr txBox="1"/>
          <p:nvPr/>
        </p:nvSpPr>
        <p:spPr>
          <a:xfrm>
            <a:off x="2295526" y="362633"/>
            <a:ext cx="728662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>
                <a:latin typeface="Tahoma"/>
                <a:ea typeface="Tahoma"/>
                <a:cs typeface="Tahoma"/>
              </a:rPr>
              <a:t>Related Software in the Industry</a:t>
            </a:r>
            <a:endParaRPr lang="en-US"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345131-F5DA-476C-BD4A-2D8F1566A1BF}"/>
              </a:ext>
            </a:extLst>
          </p:cNvPr>
          <p:cNvSpPr txBox="1"/>
          <p:nvPr/>
        </p:nvSpPr>
        <p:spPr>
          <a:xfrm>
            <a:off x="11682228" y="6361364"/>
            <a:ext cx="50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14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D02FE-0D85-447F-A03E-3B96CA6BF9E9}"/>
              </a:ext>
            </a:extLst>
          </p:cNvPr>
          <p:cNvSpPr txBox="1"/>
          <p:nvPr/>
        </p:nvSpPr>
        <p:spPr>
          <a:xfrm>
            <a:off x="316824" y="2139873"/>
            <a:ext cx="5520116" cy="43396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One of the main recent methods of using Software systems to collect data about customer experience are smart chatbots. </a:t>
            </a:r>
            <a:endParaRPr lang="en-US" sz="2400"/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Chatbots are used to automate customer communication to solve trivial or otherwise simple enquiries fast and efficiently.</a:t>
            </a:r>
            <a:endParaRPr lang="en-US" sz="2400"/>
          </a:p>
          <a:p>
            <a:br>
              <a:rPr lang="en-US"/>
            </a:b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5840C-3540-4E20-AF9E-4C38EA6F3793}"/>
              </a:ext>
            </a:extLst>
          </p:cNvPr>
          <p:cNvSpPr txBox="1"/>
          <p:nvPr/>
        </p:nvSpPr>
        <p:spPr>
          <a:xfrm>
            <a:off x="6114156" y="3134357"/>
            <a:ext cx="5520116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Most chat bots make use of expert systems and utilize machine learning to identify patterns quicker</a:t>
            </a:r>
            <a:endParaRPr lang="en-US" sz="2400"/>
          </a:p>
          <a:p>
            <a:endParaRPr lang="en-US" sz="2400">
              <a:ea typeface="+mn-lt"/>
              <a:cs typeface="+mn-lt"/>
            </a:endParaRPr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5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9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11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76B6C-27FE-4AA7-9106-61E2130075A4}"/>
              </a:ext>
            </a:extLst>
          </p:cNvPr>
          <p:cNvSpPr txBox="1"/>
          <p:nvPr/>
        </p:nvSpPr>
        <p:spPr>
          <a:xfrm>
            <a:off x="552450" y="1000125"/>
            <a:ext cx="6123020" cy="50675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>
                <a:latin typeface="Walbaum Display"/>
                <a:ea typeface="+mj-ea"/>
                <a:cs typeface="+mj-cs"/>
              </a:rPr>
              <a:t>Main Chatbots Advantages</a:t>
            </a:r>
            <a:r>
              <a:rPr lang="en-US" sz="2400">
                <a:latin typeface="Walbaum Display"/>
                <a:ea typeface="+mj-ea"/>
                <a:cs typeface="+mj-cs"/>
              </a:rPr>
              <a:t>: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>
                <a:latin typeface="Walbaum Display"/>
                <a:ea typeface="+mj-ea"/>
                <a:cs typeface="+mj-cs"/>
              </a:rPr>
              <a:t>Mostly Available 24/7</a:t>
            </a:r>
            <a:endParaRPr lang="en-US" sz="2400"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>
                <a:latin typeface="Walbaum Display"/>
                <a:ea typeface="+mj-ea"/>
                <a:cs typeface="+mj-cs"/>
              </a:rPr>
              <a:t>Frees up Customer Service Agents.</a:t>
            </a:r>
            <a:endParaRPr lang="en-US" sz="2400"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>
                <a:latin typeface="Walbaum Display"/>
                <a:ea typeface="+mj-ea"/>
                <a:cs typeface="+mj-cs"/>
              </a:rPr>
              <a:t>Instant and consistent responses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</p:txBody>
      </p:sp>
      <p:cxnSp>
        <p:nvCxnSpPr>
          <p:cNvPr id="34" name="Straight Connector 17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FF07DA-8283-4D93-8F86-9E348551E7F4}"/>
              </a:ext>
            </a:extLst>
          </p:cNvPr>
          <p:cNvCxnSpPr/>
          <p:nvPr/>
        </p:nvCxnSpPr>
        <p:spPr>
          <a:xfrm flipV="1">
            <a:off x="690912" y="1446505"/>
            <a:ext cx="3020324" cy="9525"/>
          </a:xfrm>
          <a:prstGeom prst="line">
            <a:avLst/>
          </a:prstGeom>
          <a:ln w="28575">
            <a:solidFill>
              <a:srgbClr val="1D8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010691-CC8D-4518-8F95-84C367B62B63}"/>
              </a:ext>
            </a:extLst>
          </p:cNvPr>
          <p:cNvSpPr txBox="1"/>
          <p:nvPr/>
        </p:nvSpPr>
        <p:spPr>
          <a:xfrm>
            <a:off x="11565021" y="6300404"/>
            <a:ext cx="41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</a:t>
            </a:r>
          </a:p>
        </p:txBody>
      </p:sp>
      <p:pic>
        <p:nvPicPr>
          <p:cNvPr id="19" name="Graphic 1" descr="Upward trend with solid fill">
            <a:extLst>
              <a:ext uri="{FF2B5EF4-FFF2-40B4-BE49-F238E27FC236}">
                <a16:creationId xmlns:a16="http://schemas.microsoft.com/office/drawing/2014/main" id="{00F56BAC-E1FB-4CD3-B1DA-CB6F6120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45190" y="2008094"/>
            <a:ext cx="2542125" cy="254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76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9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11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76B6C-27FE-4AA7-9106-61E2130075A4}"/>
              </a:ext>
            </a:extLst>
          </p:cNvPr>
          <p:cNvSpPr txBox="1"/>
          <p:nvPr/>
        </p:nvSpPr>
        <p:spPr>
          <a:xfrm>
            <a:off x="552450" y="1000125"/>
            <a:ext cx="6123020" cy="50675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>
                <a:latin typeface="Walbaum Display"/>
                <a:ea typeface="+mj-ea"/>
                <a:cs typeface="+mj-cs"/>
              </a:rPr>
              <a:t>Main Chatbots Disadvantages</a:t>
            </a:r>
            <a:r>
              <a:rPr lang="en-US" sz="2400">
                <a:latin typeface="Walbaum Display"/>
                <a:ea typeface="+mj-ea"/>
                <a:cs typeface="+mj-cs"/>
              </a:rPr>
              <a:t>: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They require constant maintenance due to frequent system changes</a:t>
            </a:r>
            <a:endParaRPr lang="en-US" sz="2400"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Can’t handle complex enquiries.</a:t>
            </a:r>
            <a:endParaRPr lang="en-US" sz="2400"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>
                <a:latin typeface="Walbaum Display"/>
                <a:ea typeface="+mj-ea"/>
                <a:cs typeface="+mj-cs"/>
              </a:rPr>
              <a:t>Difficult to create and optimize.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  <a:p>
            <a:pPr marL="800100" lvl="1" indent="-34290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sz="2400">
              <a:latin typeface="Walbaum Display"/>
              <a:ea typeface="+mj-ea"/>
              <a:cs typeface="+mj-cs"/>
            </a:endParaRPr>
          </a:p>
        </p:txBody>
      </p:sp>
      <p:cxnSp>
        <p:nvCxnSpPr>
          <p:cNvPr id="34" name="Straight Connector 17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FF07DA-8283-4D93-8F86-9E348551E7F4}"/>
              </a:ext>
            </a:extLst>
          </p:cNvPr>
          <p:cNvCxnSpPr/>
          <p:nvPr/>
        </p:nvCxnSpPr>
        <p:spPr>
          <a:xfrm flipV="1">
            <a:off x="690912" y="1446505"/>
            <a:ext cx="3020324" cy="9525"/>
          </a:xfrm>
          <a:prstGeom prst="line">
            <a:avLst/>
          </a:prstGeom>
          <a:ln w="28575">
            <a:solidFill>
              <a:srgbClr val="1D8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010691-CC8D-4518-8F95-84C367B62B63}"/>
              </a:ext>
            </a:extLst>
          </p:cNvPr>
          <p:cNvSpPr txBox="1"/>
          <p:nvPr/>
        </p:nvSpPr>
        <p:spPr>
          <a:xfrm>
            <a:off x="11565021" y="6300404"/>
            <a:ext cx="41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16</a:t>
            </a:r>
          </a:p>
        </p:txBody>
      </p:sp>
      <p:pic>
        <p:nvPicPr>
          <p:cNvPr id="17" name="Graphic 1" descr="Downward trend graph with solid fill">
            <a:extLst>
              <a:ext uri="{FF2B5EF4-FFF2-40B4-BE49-F238E27FC236}">
                <a16:creationId xmlns:a16="http://schemas.microsoft.com/office/drawing/2014/main" id="{00F56BAC-E1FB-4CD3-B1DA-CB6F6120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83265" y="2034275"/>
            <a:ext cx="2789450" cy="27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13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9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11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76B6C-27FE-4AA7-9106-61E2130075A4}"/>
              </a:ext>
            </a:extLst>
          </p:cNvPr>
          <p:cNvSpPr txBox="1"/>
          <p:nvPr/>
        </p:nvSpPr>
        <p:spPr>
          <a:xfrm>
            <a:off x="1143000" y="206979"/>
            <a:ext cx="3894413" cy="25148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>
                <a:latin typeface="Walbaum Display"/>
                <a:ea typeface="+mj-ea"/>
                <a:cs typeface="+mj-cs"/>
              </a:rPr>
              <a:t>The</a:t>
            </a:r>
            <a:r>
              <a:rPr lang="en-US" sz="4000" b="1">
                <a:latin typeface="Walbaum Display"/>
                <a:ea typeface="+mj-ea"/>
                <a:cs typeface="+mj-cs"/>
              </a:rPr>
              <a:t> </a:t>
            </a:r>
            <a:r>
              <a:rPr lang="en-US" sz="2400" b="1">
                <a:latin typeface="Walbaum Display"/>
                <a:ea typeface="+mj-ea"/>
                <a:cs typeface="+mj-cs"/>
              </a:rPr>
              <a:t>Big</a:t>
            </a:r>
            <a:r>
              <a:rPr lang="en-US" sz="4000" b="1">
                <a:latin typeface="Walbaum Display"/>
                <a:ea typeface="+mj-ea"/>
                <a:cs typeface="+mj-cs"/>
              </a:rPr>
              <a:t> </a:t>
            </a:r>
            <a:r>
              <a:rPr lang="en-US" sz="2400" b="1">
                <a:latin typeface="Walbaum Display"/>
                <a:ea typeface="+mj-ea"/>
                <a:cs typeface="+mj-cs"/>
              </a:rPr>
              <a:t>Four </a:t>
            </a:r>
            <a:r>
              <a:rPr lang="en-US" sz="2400">
                <a:latin typeface="Walbaum Display"/>
                <a:ea typeface="+mj-ea"/>
                <a:cs typeface="+mj-cs"/>
              </a:rPr>
              <a:t>:</a:t>
            </a:r>
            <a:endParaRPr lang="en-US" sz="2400" kern="1200">
              <a:latin typeface="Walbaum Display"/>
              <a:ea typeface="+mj-ea"/>
              <a:cs typeface="+mj-cs"/>
            </a:endParaRPr>
          </a:p>
        </p:txBody>
      </p:sp>
      <p:cxnSp>
        <p:nvCxnSpPr>
          <p:cNvPr id="34" name="Straight Connector 17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FF07DA-8283-4D93-8F86-9E348551E7F4}"/>
              </a:ext>
            </a:extLst>
          </p:cNvPr>
          <p:cNvCxnSpPr/>
          <p:nvPr/>
        </p:nvCxnSpPr>
        <p:spPr>
          <a:xfrm>
            <a:off x="1233837" y="872434"/>
            <a:ext cx="2210699" cy="0"/>
          </a:xfrm>
          <a:prstGeom prst="line">
            <a:avLst/>
          </a:prstGeom>
          <a:ln w="28575">
            <a:solidFill>
              <a:srgbClr val="1D8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1FB47A-FEFB-474B-8722-83AA76A35939}"/>
              </a:ext>
            </a:extLst>
          </p:cNvPr>
          <p:cNvSpPr txBox="1"/>
          <p:nvPr/>
        </p:nvSpPr>
        <p:spPr>
          <a:xfrm>
            <a:off x="1095042" y="1193516"/>
            <a:ext cx="7085953" cy="47089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/>
              <a:t>There are currently four main chatbots in the industry: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Microsoft Azure</a:t>
            </a:r>
            <a:r>
              <a:rPr lang="en-US" sz="2400"/>
              <a:t>.</a:t>
            </a:r>
          </a:p>
          <a:p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Amazon Polly</a:t>
            </a:r>
            <a:r>
              <a:rPr lang="en-US" sz="2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IBM Watson</a:t>
            </a:r>
            <a:r>
              <a:rPr lang="en-US" sz="2400"/>
              <a:t>.</a:t>
            </a:r>
          </a:p>
          <a:p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Google Cloud Text-to-Speech</a:t>
            </a:r>
            <a:r>
              <a:rPr lang="en-US" sz="2400"/>
              <a:t>.</a:t>
            </a:r>
          </a:p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10691-CC8D-4518-8F95-84C367B62B63}"/>
              </a:ext>
            </a:extLst>
          </p:cNvPr>
          <p:cNvSpPr txBox="1"/>
          <p:nvPr/>
        </p:nvSpPr>
        <p:spPr>
          <a:xfrm>
            <a:off x="11565021" y="6300404"/>
            <a:ext cx="41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17</a:t>
            </a: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2ED5F71F-B3DE-41E2-A264-E451FE500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96078" y="2200027"/>
            <a:ext cx="641946" cy="40121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00F94C8-ABDF-45E9-929C-757882B34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730718" y="3152526"/>
            <a:ext cx="629816" cy="401216"/>
          </a:xfrm>
          <a:prstGeom prst="rect">
            <a:avLst/>
          </a:prstGeom>
        </p:spPr>
      </p:pic>
      <p:pic>
        <p:nvPicPr>
          <p:cNvPr id="47" name="Picture 46" descr="Logo, company name&#10;&#10;Description automatically generated">
            <a:extLst>
              <a:ext uri="{FF2B5EF4-FFF2-40B4-BE49-F238E27FC236}">
                <a16:creationId xmlns:a16="http://schemas.microsoft.com/office/drawing/2014/main" id="{53A6FA6B-CC6B-431B-BCCA-320C2A92B6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692618" y="3917247"/>
            <a:ext cx="639341" cy="510073"/>
          </a:xfrm>
          <a:prstGeom prst="rect">
            <a:avLst/>
          </a:prstGeom>
        </p:spPr>
      </p:pic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ECBFB14F-C59B-4B75-A291-6E464DA932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585802" y="4936422"/>
            <a:ext cx="852973" cy="6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2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B37B55-77FC-435F-8C5A-461C68516A30}"/>
              </a:ext>
            </a:extLst>
          </p:cNvPr>
          <p:cNvSpPr txBox="1"/>
          <p:nvPr/>
        </p:nvSpPr>
        <p:spPr>
          <a:xfrm>
            <a:off x="354008" y="1359178"/>
            <a:ext cx="6496049" cy="1230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400" b="1">
                <a:solidFill>
                  <a:schemeClr val="accent6"/>
                </a:solidFill>
              </a:rPr>
              <a:t>Data Gathering &amp; Analysis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21F0BD-1B38-499B-99D8-EDBE390E9BC9}"/>
              </a:ext>
            </a:extLst>
          </p:cNvPr>
          <p:cNvSpPr txBox="1"/>
          <p:nvPr/>
        </p:nvSpPr>
        <p:spPr>
          <a:xfrm>
            <a:off x="2295526" y="362633"/>
            <a:ext cx="728662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latin typeface="Tahoma"/>
                <a:ea typeface="Tahoma"/>
                <a:cs typeface="Tahoma"/>
              </a:rPr>
              <a:t>What We Do Better</a:t>
            </a:r>
            <a:endParaRPr lang="en-US"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345131-F5DA-476C-BD4A-2D8F1566A1BF}"/>
              </a:ext>
            </a:extLst>
          </p:cNvPr>
          <p:cNvSpPr txBox="1"/>
          <p:nvPr/>
        </p:nvSpPr>
        <p:spPr>
          <a:xfrm>
            <a:off x="11682229" y="6361364"/>
            <a:ext cx="42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18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D02FE-0D85-447F-A03E-3B96CA6BF9E9}"/>
              </a:ext>
            </a:extLst>
          </p:cNvPr>
          <p:cNvSpPr txBox="1"/>
          <p:nvPr/>
        </p:nvSpPr>
        <p:spPr>
          <a:xfrm>
            <a:off x="316824" y="2139873"/>
            <a:ext cx="552011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We scrape data off multiple social media sites therefore reaching a wider population and increasing the data we feed our models</a:t>
            </a:r>
            <a:endParaRPr lang="en-US" sz="2400"/>
          </a:p>
          <a:p>
            <a:endParaRPr lang="en-US" sz="240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Generic search criteria where through our user interface the consumer can gather data on exactly what they’re looking for</a:t>
            </a:r>
            <a:br>
              <a:rPr lang="en-US"/>
            </a:b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5840C-3540-4E20-AF9E-4C38EA6F3793}"/>
              </a:ext>
            </a:extLst>
          </p:cNvPr>
          <p:cNvSpPr txBox="1"/>
          <p:nvPr/>
        </p:nvSpPr>
        <p:spPr>
          <a:xfrm>
            <a:off x="6355060" y="2827130"/>
            <a:ext cx="5520116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Utilize natural language processing to interpret and classify detailed customer comments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36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B37B55-77FC-435F-8C5A-461C68516A30}"/>
              </a:ext>
            </a:extLst>
          </p:cNvPr>
          <p:cNvSpPr txBox="1"/>
          <p:nvPr/>
        </p:nvSpPr>
        <p:spPr>
          <a:xfrm>
            <a:off x="354008" y="1359178"/>
            <a:ext cx="6496049" cy="1230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400" b="1">
              <a:solidFill>
                <a:schemeClr val="accent6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21F0BD-1B38-499B-99D8-EDBE390E9BC9}"/>
              </a:ext>
            </a:extLst>
          </p:cNvPr>
          <p:cNvSpPr txBox="1"/>
          <p:nvPr/>
        </p:nvSpPr>
        <p:spPr>
          <a:xfrm>
            <a:off x="2295526" y="362633"/>
            <a:ext cx="728662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latin typeface="Tahoma"/>
                <a:ea typeface="Tahoma"/>
                <a:cs typeface="Tahoma"/>
              </a:rPr>
              <a:t>Expected Milestones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345131-F5DA-476C-BD4A-2D8F1566A1BF}"/>
              </a:ext>
            </a:extLst>
          </p:cNvPr>
          <p:cNvSpPr txBox="1"/>
          <p:nvPr/>
        </p:nvSpPr>
        <p:spPr>
          <a:xfrm>
            <a:off x="11682229" y="6361364"/>
            <a:ext cx="50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19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D02FE-0D85-447F-A03E-3B96CA6BF9E9}"/>
              </a:ext>
            </a:extLst>
          </p:cNvPr>
          <p:cNvSpPr txBox="1"/>
          <p:nvPr/>
        </p:nvSpPr>
        <p:spPr>
          <a:xfrm>
            <a:off x="328716" y="1606228"/>
            <a:ext cx="5520116" cy="5324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600" b="1" i="0" u="none" strike="noStrike">
                <a:solidFill>
                  <a:srgbClr val="FF0000"/>
                </a:solidFill>
                <a:effectLst/>
                <a:latin typeface="Open Sans"/>
                <a:ea typeface="Open Sans"/>
                <a:cs typeface="Open Sans"/>
              </a:rPr>
              <a:t>Stage 1:</a:t>
            </a:r>
            <a:endParaRPr lang="en-US" sz="2000" b="0">
              <a:effectLst/>
              <a:latin typeface="Open Sans"/>
              <a:ea typeface="Open Sans"/>
              <a:cs typeface="Open Sans"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600" b="1" i="0" u="none" strike="noStrike">
                <a:solidFill>
                  <a:schemeClr val="tx1">
                    <a:lumMod val="85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Data collection by web scraping data from social media sites</a:t>
            </a:r>
            <a:endParaRPr lang="en-US" sz="2000" b="0">
              <a:solidFill>
                <a:schemeClr val="tx1">
                  <a:lumMod val="85000"/>
                </a:schemeClr>
              </a:solidFill>
              <a:effectLst/>
              <a:latin typeface="Open Sans"/>
              <a:ea typeface="Open Sans"/>
              <a:cs typeface="Open Sans"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600" b="1" i="0" u="none" strike="noStrike">
                <a:solidFill>
                  <a:schemeClr val="tx1">
                    <a:lumMod val="85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(Facebook</a:t>
            </a:r>
            <a:r>
              <a:rPr lang="en-US" sz="1600" b="1">
                <a:solidFill>
                  <a:schemeClr val="tx1">
                    <a:lumMod val="85000"/>
                  </a:schemeClr>
                </a:solidFill>
                <a:latin typeface="Open Sans"/>
                <a:ea typeface="Open Sans"/>
                <a:cs typeface="Open Sans"/>
              </a:rPr>
              <a:t> currently</a:t>
            </a:r>
            <a:r>
              <a:rPr lang="en-US" sz="1600" b="1" i="0" u="none" strike="noStrike">
                <a:solidFill>
                  <a:schemeClr val="tx1">
                    <a:lumMod val="85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)</a:t>
            </a:r>
            <a:endParaRPr lang="en-US" sz="2000" b="0">
              <a:solidFill>
                <a:schemeClr val="tx1">
                  <a:lumMod val="85000"/>
                </a:schemeClr>
              </a:solidFill>
              <a:effectLst/>
              <a:latin typeface="Open Sans"/>
              <a:ea typeface="Open Sans"/>
              <a:cs typeface="Open Sans"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600" b="0" i="0" u="none" strike="noStrike">
                <a:solidFill>
                  <a:schemeClr val="tx1">
                    <a:lumMod val="85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hope to have this stage completed by the end of January</a:t>
            </a:r>
            <a:r>
              <a:rPr lang="en-US" sz="1600" b="0" i="0" u="none" strike="noStrike">
                <a:solidFill>
                  <a:srgbClr val="695D46"/>
                </a:solidFill>
                <a:effectLst/>
                <a:latin typeface="Open Sans"/>
                <a:ea typeface="Open Sans"/>
                <a:cs typeface="Open Sans"/>
              </a:rPr>
              <a:t>. </a:t>
            </a:r>
            <a:endParaRPr lang="en-US" sz="2000" b="0">
              <a:effectLst/>
              <a:latin typeface="Open Sans"/>
              <a:ea typeface="Open Sans"/>
              <a:cs typeface="Open Sans"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br>
              <a:rPr lang="en-US" sz="2000" b="0">
                <a:effectLst/>
              </a:rPr>
            </a:br>
            <a:r>
              <a:rPr lang="en-US" sz="1600" b="1" i="0" u="none" strike="noStrike">
                <a:solidFill>
                  <a:srgbClr val="FF0000"/>
                </a:solidFill>
                <a:effectLst/>
                <a:latin typeface="Open Sans"/>
                <a:ea typeface="Open Sans"/>
                <a:cs typeface="Open Sans"/>
              </a:rPr>
              <a:t>Stage </a:t>
            </a:r>
            <a:r>
              <a:rPr lang="en-US" sz="1600" b="1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3</a:t>
            </a:r>
            <a:r>
              <a:rPr lang="en-US" sz="1600" b="1" i="0" u="none" strike="noStrike">
                <a:solidFill>
                  <a:srgbClr val="FF0000"/>
                </a:solidFill>
                <a:effectLst/>
                <a:latin typeface="Open Sans"/>
                <a:ea typeface="Open Sans"/>
                <a:cs typeface="Open Sans"/>
              </a:rPr>
              <a:t>:</a:t>
            </a:r>
            <a:endParaRPr lang="en-US" sz="2000" b="0">
              <a:effectLst/>
              <a:latin typeface="Open Sans"/>
              <a:ea typeface="Open Sans"/>
              <a:cs typeface="Open Sans"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600" b="1" i="0" u="none" strike="noStrike">
                <a:solidFill>
                  <a:schemeClr val="tx1">
                    <a:lumMod val="85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Determining the models required to be used for our system and applying them</a:t>
            </a:r>
            <a:endParaRPr lang="en-US" sz="2000" b="0">
              <a:solidFill>
                <a:schemeClr val="tx1">
                  <a:lumMod val="85000"/>
                </a:schemeClr>
              </a:solidFill>
              <a:effectLst/>
              <a:latin typeface="Open Sans"/>
              <a:ea typeface="Open Sans"/>
              <a:cs typeface="Open Sans"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600" b="0" i="0" u="none" strike="noStrike">
                <a:solidFill>
                  <a:schemeClr val="tx1">
                    <a:lumMod val="85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Deciding on the machine learning models needed for our system is our planned next step after data-collection is done.</a:t>
            </a:r>
            <a:endParaRPr lang="en-US" sz="2000" b="0">
              <a:solidFill>
                <a:schemeClr val="tx1">
                  <a:lumMod val="85000"/>
                </a:schemeClr>
              </a:solidFill>
              <a:effectLst/>
              <a:latin typeface="Open Sans"/>
              <a:ea typeface="Open Sans"/>
              <a:cs typeface="Open Sans"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600" b="0" i="0" u="none" strike="noStrike">
                <a:solidFill>
                  <a:schemeClr val="tx1">
                    <a:lumMod val="85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hope to have this stage done by no later than April</a:t>
            </a:r>
            <a:r>
              <a:rPr lang="en-US" sz="1600" b="0" i="0" u="none" strike="noStrike">
                <a:solidFill>
                  <a:srgbClr val="695D46"/>
                </a:solidFill>
                <a:effectLst/>
                <a:latin typeface="Open Sans"/>
                <a:ea typeface="Open Sans"/>
                <a:cs typeface="Open Sans"/>
              </a:rPr>
              <a:t>.</a:t>
            </a:r>
            <a:endParaRPr lang="en-US" sz="2000" b="0">
              <a:effectLst/>
              <a:latin typeface="Open Sans"/>
              <a:ea typeface="Open Sans"/>
              <a:cs typeface="Open Sans"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br>
              <a:rPr lang="en-US" sz="2000" b="0">
                <a:effectLst/>
              </a:rPr>
            </a:br>
            <a:br>
              <a:rPr lang="en-US" sz="2000"/>
            </a:br>
            <a:br>
              <a:rPr lang="en-US" sz="1600"/>
            </a:br>
            <a:endParaRPr lang="en-US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5358D0-69F8-48EC-9CE9-C4B880F857C0}"/>
              </a:ext>
            </a:extLst>
          </p:cNvPr>
          <p:cNvSpPr txBox="1"/>
          <p:nvPr/>
        </p:nvSpPr>
        <p:spPr>
          <a:xfrm>
            <a:off x="6258586" y="1620812"/>
            <a:ext cx="5520116" cy="39395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600" b="1" i="0" u="none" strike="noStrike">
                <a:solidFill>
                  <a:srgbClr val="FF0000"/>
                </a:solidFill>
                <a:effectLst/>
                <a:latin typeface="Open Sans"/>
                <a:ea typeface="Open Sans"/>
                <a:cs typeface="Open Sans"/>
              </a:rPr>
              <a:t>Stage </a:t>
            </a:r>
            <a:r>
              <a:rPr lang="en-US" sz="1600" b="1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2</a:t>
            </a:r>
            <a:r>
              <a:rPr lang="en-US" sz="1600" b="1" i="0" u="none" strike="noStrike">
                <a:solidFill>
                  <a:srgbClr val="FF0000"/>
                </a:solidFill>
                <a:effectLst/>
                <a:latin typeface="Open Sans"/>
                <a:ea typeface="Open Sans"/>
                <a:cs typeface="Open Sans"/>
              </a:rPr>
              <a:t>:</a:t>
            </a:r>
            <a:endParaRPr lang="en-US" sz="1600" b="0">
              <a:effectLst/>
              <a:latin typeface="Open Sans"/>
              <a:ea typeface="Open Sans"/>
              <a:cs typeface="Open Sans"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600" b="1" i="0" u="none" strike="noStrike">
                <a:solidFill>
                  <a:schemeClr val="tx1">
                    <a:lumMod val="85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Building data cleaning algorithms and preprocessing</a:t>
            </a:r>
            <a:endParaRPr lang="en-US" sz="1600" b="0">
              <a:solidFill>
                <a:schemeClr val="tx1">
                  <a:lumMod val="85000"/>
                </a:schemeClr>
              </a:solidFill>
              <a:effectLst/>
              <a:latin typeface="Open Sans"/>
              <a:ea typeface="Open Sans"/>
              <a:cs typeface="Open Sans"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600" b="0" i="0" u="none" strike="noStrike">
                <a:solidFill>
                  <a:schemeClr val="tx1">
                    <a:lumMod val="85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Such algorithms are needed to filter out irrelevant data obtained during the first stage.</a:t>
            </a:r>
            <a:endParaRPr lang="en-US" sz="1600" b="0">
              <a:solidFill>
                <a:schemeClr val="tx1">
                  <a:lumMod val="85000"/>
                </a:schemeClr>
              </a:solidFill>
              <a:effectLst/>
              <a:latin typeface="Open Sans"/>
              <a:ea typeface="Open Sans"/>
              <a:cs typeface="Open Sans"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600" b="0" i="0" u="none" strike="noStrike">
                <a:solidFill>
                  <a:schemeClr val="tx1">
                    <a:lumMod val="85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Collected data will -hopefully- be fully cleaned as soon as </a:t>
            </a:r>
            <a:r>
              <a:rPr lang="en-US" sz="1600">
                <a:solidFill>
                  <a:schemeClr val="tx1">
                    <a:lumMod val="85000"/>
                  </a:schemeClr>
                </a:solidFill>
                <a:latin typeface="Open Sans"/>
                <a:ea typeface="Open Sans"/>
                <a:cs typeface="Open Sans"/>
              </a:rPr>
              <a:t>March</a:t>
            </a:r>
            <a:r>
              <a:rPr lang="en-US" sz="1600" b="0" i="0" u="none" strike="noStrike">
                <a:solidFill>
                  <a:srgbClr val="695D46"/>
                </a:solidFill>
                <a:effectLst/>
                <a:latin typeface="Open Sans"/>
                <a:ea typeface="Open Sans"/>
                <a:cs typeface="Open Sans"/>
              </a:rPr>
              <a:t>.</a:t>
            </a:r>
            <a:endParaRPr lang="en-US" sz="1600" b="0">
              <a:effectLst/>
              <a:latin typeface="Open Sans"/>
              <a:ea typeface="Open Sans"/>
              <a:cs typeface="Open Sans"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br>
              <a:rPr lang="en-US" sz="1600" b="0">
                <a:effectLst/>
              </a:rPr>
            </a:br>
            <a:r>
              <a:rPr lang="en-US" sz="1600" b="1" i="0" u="none" strike="noStrike">
                <a:solidFill>
                  <a:srgbClr val="FF0000"/>
                </a:solidFill>
                <a:effectLst/>
                <a:latin typeface="Open Sans"/>
                <a:ea typeface="Open Sans"/>
                <a:cs typeface="Open Sans"/>
              </a:rPr>
              <a:t>Stage 4:</a:t>
            </a:r>
            <a:endParaRPr lang="en-US" sz="1600" b="0">
              <a:effectLst/>
              <a:latin typeface="Open Sans"/>
              <a:ea typeface="Open Sans"/>
              <a:cs typeface="Open Sans"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600" b="1" i="0" u="none" strike="noStrike">
                <a:solidFill>
                  <a:schemeClr val="tx1">
                    <a:lumMod val="85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Implementing UI designs and functionality on supported platforms</a:t>
            </a:r>
            <a:endParaRPr lang="en-US" sz="1600" b="0">
              <a:solidFill>
                <a:schemeClr val="tx1">
                  <a:lumMod val="85000"/>
                </a:schemeClr>
              </a:solidFill>
              <a:effectLst/>
              <a:latin typeface="Open Sans"/>
              <a:ea typeface="Open Sans"/>
              <a:cs typeface="Open Sans"/>
            </a:endParaRPr>
          </a:p>
          <a:p>
            <a:pPr>
              <a:spcBef>
                <a:spcPts val="600"/>
              </a:spcBef>
            </a:pPr>
            <a:r>
              <a:rPr lang="en-US" sz="1600" b="0" i="0" u="none" strike="noStrike">
                <a:solidFill>
                  <a:schemeClr val="tx1">
                    <a:lumMod val="85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Final stage of our system implementation; estimated completion during</a:t>
            </a:r>
            <a:r>
              <a:rPr lang="en-US" sz="1600">
                <a:solidFill>
                  <a:schemeClr val="tx1">
                    <a:lumMod val="85000"/>
                  </a:schemeClr>
                </a:solidFill>
                <a:latin typeface="Open Sans"/>
                <a:ea typeface="Open Sans"/>
                <a:cs typeface="Open Sans"/>
              </a:rPr>
              <a:t> May</a:t>
            </a:r>
            <a:r>
              <a:rPr lang="en-US" sz="1600" b="0" i="0" u="none" strike="noStrike">
                <a:solidFill>
                  <a:schemeClr val="tx1">
                    <a:lumMod val="85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.</a:t>
            </a:r>
            <a:endParaRPr lang="en-US" sz="1600" b="0">
              <a:solidFill>
                <a:schemeClr val="tx1">
                  <a:lumMod val="85000"/>
                </a:schemeClr>
              </a:solidFill>
              <a:effectLst/>
              <a:latin typeface="Open Sans"/>
              <a:ea typeface="Open Sans"/>
              <a:cs typeface="Open Sans"/>
            </a:endParaRPr>
          </a:p>
          <a:p>
            <a:br>
              <a:rPr lang="en-US" sz="1400"/>
            </a:b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2072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23"/>
          <p:cNvCxnSpPr/>
          <p:nvPr/>
        </p:nvCxnSpPr>
        <p:spPr>
          <a:xfrm>
            <a:off x="7746337" y="1802296"/>
            <a:ext cx="0" cy="9188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3"/>
          <p:cNvCxnSpPr/>
          <p:nvPr/>
        </p:nvCxnSpPr>
        <p:spPr>
          <a:xfrm>
            <a:off x="4250737" y="1802296"/>
            <a:ext cx="0" cy="9188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3"/>
          <p:cNvCxnSpPr/>
          <p:nvPr/>
        </p:nvCxnSpPr>
        <p:spPr>
          <a:xfrm>
            <a:off x="6045541" y="4594849"/>
            <a:ext cx="0" cy="9188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3"/>
          <p:cNvSpPr/>
          <p:nvPr/>
        </p:nvSpPr>
        <p:spPr>
          <a:xfrm rot="899825">
            <a:off x="-1904485" y="4971889"/>
            <a:ext cx="3933996" cy="3088888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3" name="Google Shape;143;p23"/>
          <p:cNvSpPr/>
          <p:nvPr/>
        </p:nvSpPr>
        <p:spPr>
          <a:xfrm rot="-3036684">
            <a:off x="10109804" y="6158088"/>
            <a:ext cx="3933960" cy="3088995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D73214-1B88-4362-B530-53CCA2259508}"/>
              </a:ext>
            </a:extLst>
          </p:cNvPr>
          <p:cNvSpPr txBox="1"/>
          <p:nvPr/>
        </p:nvSpPr>
        <p:spPr>
          <a:xfrm>
            <a:off x="11832944" y="6488668"/>
            <a:ext cx="24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374477F3-3EFB-4B69-8EE9-CF2A73225825}"/>
              </a:ext>
            </a:extLst>
          </p:cNvPr>
          <p:cNvSpPr/>
          <p:nvPr/>
        </p:nvSpPr>
        <p:spPr>
          <a:xfrm>
            <a:off x="2444134" y="1572198"/>
            <a:ext cx="735032" cy="664234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E0461B-3146-48C7-920D-C2A765A69CA2}"/>
              </a:ext>
            </a:extLst>
          </p:cNvPr>
          <p:cNvSpPr txBox="1"/>
          <p:nvPr/>
        </p:nvSpPr>
        <p:spPr>
          <a:xfrm>
            <a:off x="2065465" y="2314070"/>
            <a:ext cx="1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Recap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1CD44C13-E0CF-4C36-A609-FDF4BE2E68BC}"/>
              </a:ext>
            </a:extLst>
          </p:cNvPr>
          <p:cNvSpPr/>
          <p:nvPr/>
        </p:nvSpPr>
        <p:spPr>
          <a:xfrm>
            <a:off x="5678025" y="1572198"/>
            <a:ext cx="735032" cy="664234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48A876-9906-4D42-8A83-3E35A0B864DF}"/>
              </a:ext>
            </a:extLst>
          </p:cNvPr>
          <p:cNvSpPr txBox="1"/>
          <p:nvPr/>
        </p:nvSpPr>
        <p:spPr>
          <a:xfrm>
            <a:off x="4399897" y="2314070"/>
            <a:ext cx="329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Importance of customer loyalty</a:t>
            </a:r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C3A4166F-AC70-4FB7-814B-DFA8790F8A4D}"/>
              </a:ext>
            </a:extLst>
          </p:cNvPr>
          <p:cNvSpPr/>
          <p:nvPr/>
        </p:nvSpPr>
        <p:spPr>
          <a:xfrm>
            <a:off x="8815936" y="1572198"/>
            <a:ext cx="735032" cy="664234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FFAACB-FAE7-4552-8B48-9B879883EDFF}"/>
              </a:ext>
            </a:extLst>
          </p:cNvPr>
          <p:cNvSpPr txBox="1"/>
          <p:nvPr/>
        </p:nvSpPr>
        <p:spPr>
          <a:xfrm>
            <a:off x="8429054" y="2314070"/>
            <a:ext cx="150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Gathering Data</a:t>
            </a: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451BD391-A00A-4BB0-A77B-B756C11D809A}"/>
              </a:ext>
            </a:extLst>
          </p:cNvPr>
          <p:cNvSpPr/>
          <p:nvPr/>
        </p:nvSpPr>
        <p:spPr>
          <a:xfrm>
            <a:off x="2437827" y="2968922"/>
            <a:ext cx="735032" cy="664234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A887E1-F736-4332-B293-4F57BB1BA72E}"/>
              </a:ext>
            </a:extLst>
          </p:cNvPr>
          <p:cNvSpPr txBox="1"/>
          <p:nvPr/>
        </p:nvSpPr>
        <p:spPr>
          <a:xfrm>
            <a:off x="2262263" y="3638404"/>
            <a:ext cx="108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Our Solution</a:t>
            </a:r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A958249A-0EC3-43CF-BC88-8FAAE210D680}"/>
              </a:ext>
            </a:extLst>
          </p:cNvPr>
          <p:cNvSpPr/>
          <p:nvPr/>
        </p:nvSpPr>
        <p:spPr>
          <a:xfrm>
            <a:off x="7378821" y="4515494"/>
            <a:ext cx="735032" cy="664234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C699A2-918E-48DD-9D23-66052F2E4F51}"/>
              </a:ext>
            </a:extLst>
          </p:cNvPr>
          <p:cNvSpPr txBox="1"/>
          <p:nvPr/>
        </p:nvSpPr>
        <p:spPr>
          <a:xfrm>
            <a:off x="5381330" y="6228323"/>
            <a:ext cx="142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Summary</a:t>
            </a:r>
          </a:p>
        </p:txBody>
      </p:sp>
      <p:sp>
        <p:nvSpPr>
          <p:cNvPr id="53" name="Google Shape;123;p23">
            <a:extLst>
              <a:ext uri="{FF2B5EF4-FFF2-40B4-BE49-F238E27FC236}">
                <a16:creationId xmlns:a16="http://schemas.microsoft.com/office/drawing/2014/main" id="{CA084CE9-0842-49AA-A85C-68B8C4BB903D}"/>
              </a:ext>
            </a:extLst>
          </p:cNvPr>
          <p:cNvSpPr txBox="1">
            <a:spLocks/>
          </p:cNvSpPr>
          <p:nvPr/>
        </p:nvSpPr>
        <p:spPr>
          <a:xfrm>
            <a:off x="4502280" y="204929"/>
            <a:ext cx="3119442" cy="9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 kern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867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r>
              <a:rPr lang="en-US" sz="3200">
                <a:solidFill>
                  <a:srgbClr val="FF0000"/>
                </a:solidFill>
              </a:rPr>
              <a:t>T</a:t>
            </a:r>
            <a:r>
              <a:rPr lang="en-US" sz="3200"/>
              <a:t>ABLE </a:t>
            </a:r>
            <a:r>
              <a:rPr lang="en-US" sz="3200">
                <a:solidFill>
                  <a:srgbClr val="FF0000"/>
                </a:solidFill>
              </a:rPr>
              <a:t>O</a:t>
            </a:r>
            <a:r>
              <a:rPr lang="en-US" sz="3200"/>
              <a:t>F </a:t>
            </a:r>
            <a:r>
              <a:rPr lang="en-US" sz="3200">
                <a:solidFill>
                  <a:srgbClr val="FF0000"/>
                </a:solidFill>
              </a:rPr>
              <a:t>C</a:t>
            </a:r>
            <a:r>
              <a:rPr lang="en-US" sz="3200"/>
              <a:t>ONTENTS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D8641D0-FA86-44FA-BF09-2B533FD74501}"/>
              </a:ext>
            </a:extLst>
          </p:cNvPr>
          <p:cNvSpPr/>
          <p:nvPr/>
        </p:nvSpPr>
        <p:spPr>
          <a:xfrm>
            <a:off x="5691216" y="5459584"/>
            <a:ext cx="735032" cy="664234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E308FB-2FC8-4587-8D05-C4373F81CB6F}"/>
              </a:ext>
            </a:extLst>
          </p:cNvPr>
          <p:cNvSpPr txBox="1"/>
          <p:nvPr/>
        </p:nvSpPr>
        <p:spPr>
          <a:xfrm>
            <a:off x="7089911" y="5307779"/>
            <a:ext cx="131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>
                <a:latin typeface="Walbaum Display (Body)"/>
                <a:ea typeface="+mj-ea"/>
                <a:cs typeface="+mj-cs"/>
              </a:rPr>
              <a:t>References</a:t>
            </a:r>
            <a:endParaRPr lang="en-US">
              <a:latin typeface="Walbaum Display (Body)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5B5BE1-638B-410B-BC0F-8C9F23BB968B}"/>
              </a:ext>
            </a:extLst>
          </p:cNvPr>
          <p:cNvSpPr txBox="1"/>
          <p:nvPr/>
        </p:nvSpPr>
        <p:spPr>
          <a:xfrm>
            <a:off x="11682229" y="6361364"/>
            <a:ext cx="19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5" name="Google Shape;124;p23">
            <a:extLst>
              <a:ext uri="{FF2B5EF4-FFF2-40B4-BE49-F238E27FC236}">
                <a16:creationId xmlns:a16="http://schemas.microsoft.com/office/drawing/2014/main" id="{13138EFE-723B-4356-8331-D1531F21A83C}"/>
              </a:ext>
            </a:extLst>
          </p:cNvPr>
          <p:cNvCxnSpPr/>
          <p:nvPr/>
        </p:nvCxnSpPr>
        <p:spPr>
          <a:xfrm>
            <a:off x="7746337" y="3200096"/>
            <a:ext cx="0" cy="9188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25;p23">
            <a:extLst>
              <a:ext uri="{FF2B5EF4-FFF2-40B4-BE49-F238E27FC236}">
                <a16:creationId xmlns:a16="http://schemas.microsoft.com/office/drawing/2014/main" id="{9F177DA4-8D85-46CF-86C7-4455BB92F75C}"/>
              </a:ext>
            </a:extLst>
          </p:cNvPr>
          <p:cNvCxnSpPr/>
          <p:nvPr/>
        </p:nvCxnSpPr>
        <p:spPr>
          <a:xfrm>
            <a:off x="4250737" y="3200096"/>
            <a:ext cx="0" cy="9188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Hexagon 26">
            <a:extLst>
              <a:ext uri="{FF2B5EF4-FFF2-40B4-BE49-F238E27FC236}">
                <a16:creationId xmlns:a16="http://schemas.microsoft.com/office/drawing/2014/main" id="{67A6D09B-5C62-4DD7-AD2E-5C641FCCFA66}"/>
              </a:ext>
            </a:extLst>
          </p:cNvPr>
          <p:cNvSpPr/>
          <p:nvPr/>
        </p:nvSpPr>
        <p:spPr>
          <a:xfrm>
            <a:off x="3925529" y="4468592"/>
            <a:ext cx="735032" cy="664234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0FE4C2-38DE-44FC-A7EB-D0B0E229DDEF}"/>
              </a:ext>
            </a:extLst>
          </p:cNvPr>
          <p:cNvSpPr txBox="1"/>
          <p:nvPr/>
        </p:nvSpPr>
        <p:spPr>
          <a:xfrm>
            <a:off x="3499883" y="5392464"/>
            <a:ext cx="1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Milestones</a:t>
            </a: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7B184676-FEE1-45E2-981F-EE98C28CC8C8}"/>
              </a:ext>
            </a:extLst>
          </p:cNvPr>
          <p:cNvSpPr/>
          <p:nvPr/>
        </p:nvSpPr>
        <p:spPr>
          <a:xfrm>
            <a:off x="5678025" y="2968922"/>
            <a:ext cx="735032" cy="664234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CE3B18-B199-440C-826E-837E135657A0}"/>
              </a:ext>
            </a:extLst>
          </p:cNvPr>
          <p:cNvSpPr txBox="1"/>
          <p:nvPr/>
        </p:nvSpPr>
        <p:spPr>
          <a:xfrm>
            <a:off x="5062016" y="3761207"/>
            <a:ext cx="2026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Related Software in the Market</a:t>
            </a:r>
          </a:p>
          <a:p>
            <a:r>
              <a:rPr lang="en-US"/>
              <a:t> 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CEE10C8A-E10A-4D69-9996-771CD39526F1}"/>
              </a:ext>
            </a:extLst>
          </p:cNvPr>
          <p:cNvSpPr/>
          <p:nvPr/>
        </p:nvSpPr>
        <p:spPr>
          <a:xfrm>
            <a:off x="8815936" y="3016178"/>
            <a:ext cx="735032" cy="664234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9A5229-B1D9-4D68-9BCA-C3889BC6537B}"/>
              </a:ext>
            </a:extLst>
          </p:cNvPr>
          <p:cNvSpPr txBox="1"/>
          <p:nvPr/>
        </p:nvSpPr>
        <p:spPr>
          <a:xfrm>
            <a:off x="8475238" y="3736189"/>
            <a:ext cx="150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What We Do Better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9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sp>
        <p:nvSpPr>
          <p:cNvPr id="31" name="Freeform: Shape 11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76B6C-27FE-4AA7-9106-61E2130075A4}"/>
              </a:ext>
            </a:extLst>
          </p:cNvPr>
          <p:cNvSpPr txBox="1"/>
          <p:nvPr/>
        </p:nvSpPr>
        <p:spPr>
          <a:xfrm>
            <a:off x="1143000" y="206979"/>
            <a:ext cx="3894413" cy="25148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Demi Cond"/>
                <a:ea typeface="+mn-ea"/>
                <a:cs typeface="+mn-cs"/>
              </a:rPr>
              <a:t>References </a:t>
            </a:r>
          </a:p>
        </p:txBody>
      </p:sp>
      <p:cxnSp>
        <p:nvCxnSpPr>
          <p:cNvPr id="34" name="Straight Connector 17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extBox 3">
            <a:extLst>
              <a:ext uri="{FF2B5EF4-FFF2-40B4-BE49-F238E27FC236}">
                <a16:creationId xmlns:a16="http://schemas.microsoft.com/office/drawing/2014/main" id="{1AABBCED-77D0-4B38-8063-7C517D505E89}"/>
              </a:ext>
            </a:extLst>
          </p:cNvPr>
          <p:cNvGraphicFramePr/>
          <p:nvPr/>
        </p:nvGraphicFramePr>
        <p:xfrm>
          <a:off x="5753300" y="1033676"/>
          <a:ext cx="5398337" cy="48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FF07DA-8283-4D93-8F86-9E348551E7F4}"/>
              </a:ext>
            </a:extLst>
          </p:cNvPr>
          <p:cNvCxnSpPr/>
          <p:nvPr/>
        </p:nvCxnSpPr>
        <p:spPr>
          <a:xfrm>
            <a:off x="1233837" y="872434"/>
            <a:ext cx="2210699" cy="0"/>
          </a:xfrm>
          <a:prstGeom prst="line">
            <a:avLst/>
          </a:prstGeom>
          <a:ln w="28575">
            <a:solidFill>
              <a:srgbClr val="1D8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1FB47A-FEFB-474B-8722-83AA76A35939}"/>
              </a:ext>
            </a:extLst>
          </p:cNvPr>
          <p:cNvSpPr txBox="1"/>
          <p:nvPr/>
        </p:nvSpPr>
        <p:spPr>
          <a:xfrm>
            <a:off x="1256967" y="1222091"/>
            <a:ext cx="36664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developer.ibm.com/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digitalnation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/course/innovator-chatbot-for-good/overview?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developer.ibm.com/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digitalnation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africa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/course/innovator-chatbot-for-good/overview?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n-ea"/>
                <a:cs typeface="+mn-c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udemy.com/course/web-scraping-in-python-using-scrapy-and-splash/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n-ea"/>
                <a:cs typeface="+mn-c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university.mongodb.com/courses/M001/about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radimrehurek.com/gensim/auto_examples/index.html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10691-CC8D-4518-8F95-84C367B62B63}"/>
              </a:ext>
            </a:extLst>
          </p:cNvPr>
          <p:cNvSpPr txBox="1"/>
          <p:nvPr/>
        </p:nvSpPr>
        <p:spPr>
          <a:xfrm>
            <a:off x="11478827" y="6300404"/>
            <a:ext cx="50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white"/>
                </a:solidFill>
                <a:latin typeface="Walbaum Display"/>
              </a:rPr>
              <a:t>20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1B8D9F-C90D-4484-8400-981EE051ED2D}"/>
              </a:ext>
            </a:extLst>
          </p:cNvPr>
          <p:cNvGrpSpPr/>
          <p:nvPr/>
        </p:nvGrpSpPr>
        <p:grpSpPr>
          <a:xfrm>
            <a:off x="6998973" y="5087540"/>
            <a:ext cx="4297371" cy="1060064"/>
            <a:chOff x="1100965" y="3767276"/>
            <a:chExt cx="4297371" cy="10600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860B73-A583-4303-9547-244FACE37375}"/>
                </a:ext>
              </a:extLst>
            </p:cNvPr>
            <p:cNvSpPr/>
            <p:nvPr/>
          </p:nvSpPr>
          <p:spPr>
            <a:xfrm>
              <a:off x="1173318" y="3811480"/>
              <a:ext cx="4225018" cy="101586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C3A832-F320-44E0-A4FF-E6302CEAA766}"/>
                </a:ext>
              </a:extLst>
            </p:cNvPr>
            <p:cNvSpPr txBox="1"/>
            <p:nvPr/>
          </p:nvSpPr>
          <p:spPr>
            <a:xfrm>
              <a:off x="1100965" y="3767276"/>
              <a:ext cx="4225018" cy="10158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512" tIns="107512" rIns="107512" bIns="107512" numCol="1" spcCol="1270" anchor="ctr" anchorCtr="0">
              <a:noAutofit/>
            </a:bodyPr>
            <a:lstStyle/>
            <a:p>
              <a:pPr marL="0" marR="0" lvl="0" indent="0" algn="l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Walbaum Display"/>
                  <a:ea typeface="+mn-ea"/>
                  <a:cs typeface="+mn-cs"/>
                </a:rPr>
                <a:t>Gensim</a:t>
              </a:r>
              <a:r>
                <a: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Walbaum Display"/>
                  <a:ea typeface="+mn-ea"/>
                  <a:cs typeface="+mn-cs"/>
                </a:rPr>
                <a:t> Documentation</a:t>
              </a:r>
            </a:p>
          </p:txBody>
        </p:sp>
      </p:grp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ED5F71F-B3DE-41E2-A264-E451FE5009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99112"/>
            <a:ext cx="641946" cy="64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84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9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11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76B6C-27FE-4AA7-9106-61E2130075A4}"/>
              </a:ext>
            </a:extLst>
          </p:cNvPr>
          <p:cNvSpPr txBox="1"/>
          <p:nvPr/>
        </p:nvSpPr>
        <p:spPr>
          <a:xfrm>
            <a:off x="1143000" y="-8174"/>
            <a:ext cx="3894413" cy="25148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latin typeface="Franklin Gothic Demi Cond"/>
                <a:ea typeface="+mj-ea"/>
                <a:cs typeface="+mj-cs"/>
              </a:rPr>
              <a:t>References </a:t>
            </a:r>
          </a:p>
        </p:txBody>
      </p:sp>
      <p:cxnSp>
        <p:nvCxnSpPr>
          <p:cNvPr id="34" name="Straight Connector 17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extBox 3">
            <a:extLst>
              <a:ext uri="{FF2B5EF4-FFF2-40B4-BE49-F238E27FC236}">
                <a16:creationId xmlns:a16="http://schemas.microsoft.com/office/drawing/2014/main" id="{1AABBCED-77D0-4B38-8063-7C517D505E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6012797"/>
              </p:ext>
            </p:extLst>
          </p:nvPr>
        </p:nvGraphicFramePr>
        <p:xfrm>
          <a:off x="5753300" y="443884"/>
          <a:ext cx="5398337" cy="5419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FF07DA-8283-4D93-8F86-9E348551E7F4}"/>
              </a:ext>
            </a:extLst>
          </p:cNvPr>
          <p:cNvCxnSpPr/>
          <p:nvPr/>
        </p:nvCxnSpPr>
        <p:spPr>
          <a:xfrm>
            <a:off x="1233837" y="657281"/>
            <a:ext cx="2210699" cy="0"/>
          </a:xfrm>
          <a:prstGeom prst="line">
            <a:avLst/>
          </a:prstGeom>
          <a:ln w="28575">
            <a:solidFill>
              <a:srgbClr val="1D8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1FB47A-FEFB-474B-8722-83AA76A35939}"/>
              </a:ext>
            </a:extLst>
          </p:cNvPr>
          <p:cNvSpPr txBox="1"/>
          <p:nvPr/>
        </p:nvSpPr>
        <p:spPr>
          <a:xfrm>
            <a:off x="1033483" y="845407"/>
            <a:ext cx="36664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DOI: </a:t>
            </a:r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10.5539/ijbm.v11n6p57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Social Customer Relationship Management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https://carlsonschool.umn.edu/sites/carlsonschool.umn.edu/files/inline-files/sde_isr_new_v3_0.pdf4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https://sci-hub.se/10.1145/3097983.3098120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https://sci-hub.se/10.1109/i-smac.2017.8058261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https://sci-hub.se/10.1287/isre.2019.0889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10691-CC8D-4518-8F95-84C367B62B63}"/>
              </a:ext>
            </a:extLst>
          </p:cNvPr>
          <p:cNvSpPr txBox="1"/>
          <p:nvPr/>
        </p:nvSpPr>
        <p:spPr>
          <a:xfrm>
            <a:off x="11565021" y="6300404"/>
            <a:ext cx="62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1B8D9F-C90D-4484-8400-981EE051ED2D}"/>
              </a:ext>
            </a:extLst>
          </p:cNvPr>
          <p:cNvGrpSpPr/>
          <p:nvPr/>
        </p:nvGrpSpPr>
        <p:grpSpPr>
          <a:xfrm>
            <a:off x="6919161" y="5240340"/>
            <a:ext cx="4297371" cy="1060064"/>
            <a:chOff x="1100965" y="3767276"/>
            <a:chExt cx="4297371" cy="10600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860B73-A583-4303-9547-244FACE37375}"/>
                </a:ext>
              </a:extLst>
            </p:cNvPr>
            <p:cNvSpPr/>
            <p:nvPr/>
          </p:nvSpPr>
          <p:spPr>
            <a:xfrm>
              <a:off x="1173318" y="3811480"/>
              <a:ext cx="4225018" cy="101586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C3A832-F320-44E0-A4FF-E6302CEAA766}"/>
                </a:ext>
              </a:extLst>
            </p:cNvPr>
            <p:cNvSpPr txBox="1"/>
            <p:nvPr/>
          </p:nvSpPr>
          <p:spPr>
            <a:xfrm>
              <a:off x="1100965" y="3767276"/>
              <a:ext cx="4225018" cy="10158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512" tIns="107512" rIns="107512" bIns="107512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/>
                <a:t>The Voice of the Customer: Managing Customer Care in Twitter</a:t>
              </a:r>
              <a:endParaRPr lang="en-US" sz="1400" kern="1200"/>
            </a:p>
          </p:txBody>
        </p:sp>
      </p:grp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ED5F71F-B3DE-41E2-A264-E451FE5009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188" y="5451912"/>
            <a:ext cx="641946" cy="6419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A0F3D7-292C-4D21-B628-0CFEEACB0905}"/>
              </a:ext>
            </a:extLst>
          </p:cNvPr>
          <p:cNvSpPr txBox="1"/>
          <p:nvPr/>
        </p:nvSpPr>
        <p:spPr>
          <a:xfrm>
            <a:off x="6985247" y="1410952"/>
            <a:ext cx="3258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Social Customer Relationship Management (SCRM): How connecting social analytics to business analytics enhances customer care and loyalty?</a:t>
            </a:r>
          </a:p>
        </p:txBody>
      </p:sp>
      <p:pic>
        <p:nvPicPr>
          <p:cNvPr id="8" name="Graphic 7" descr="Connections with solid fill">
            <a:extLst>
              <a:ext uri="{FF2B5EF4-FFF2-40B4-BE49-F238E27FC236}">
                <a16:creationId xmlns:a16="http://schemas.microsoft.com/office/drawing/2014/main" id="{40E0BF82-72A7-4AAA-8003-C08BB48BA0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16188" y="1569250"/>
            <a:ext cx="795809" cy="79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1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9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11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76B6C-27FE-4AA7-9106-61E2130075A4}"/>
              </a:ext>
            </a:extLst>
          </p:cNvPr>
          <p:cNvSpPr txBox="1"/>
          <p:nvPr/>
        </p:nvSpPr>
        <p:spPr>
          <a:xfrm>
            <a:off x="1143000" y="1181100"/>
            <a:ext cx="4418045" cy="25148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latin typeface="Franklin Gothic Demi Cond"/>
                <a:ea typeface="+mj-ea"/>
                <a:cs typeface="+mj-cs"/>
              </a:rPr>
              <a:t>Project Repositories </a:t>
            </a:r>
          </a:p>
        </p:txBody>
      </p:sp>
      <p:cxnSp>
        <p:nvCxnSpPr>
          <p:cNvPr id="34" name="Straight Connector 17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FF07DA-8283-4D93-8F86-9E348551E7F4}"/>
              </a:ext>
            </a:extLst>
          </p:cNvPr>
          <p:cNvCxnSpPr/>
          <p:nvPr/>
        </p:nvCxnSpPr>
        <p:spPr>
          <a:xfrm>
            <a:off x="1233837" y="1846555"/>
            <a:ext cx="2210699" cy="0"/>
          </a:xfrm>
          <a:prstGeom prst="line">
            <a:avLst/>
          </a:prstGeom>
          <a:ln w="28575">
            <a:solidFill>
              <a:srgbClr val="1D8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1FB47A-FEFB-474B-8722-83AA76A35939}"/>
              </a:ext>
            </a:extLst>
          </p:cNvPr>
          <p:cNvSpPr txBox="1"/>
          <p:nvPr/>
        </p:nvSpPr>
        <p:spPr>
          <a:xfrm>
            <a:off x="1221366" y="2156624"/>
            <a:ext cx="36664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(Scraping) </a:t>
            </a:r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https://github.com/KarimBastami/Scrapy_News_Scraper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(Topic Modelling Trial) </a:t>
            </a:r>
            <a:r>
              <a:rPr lang="en-US" u="sng"/>
              <a:t>https://colab.research.google.com/drive/1PEHwcG6ANbYES2PFX5NRFOoAOSUrCpOO?usp=sharing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010691-CC8D-4518-8F95-84C367B62B63}"/>
              </a:ext>
            </a:extLst>
          </p:cNvPr>
          <p:cNvSpPr txBox="1"/>
          <p:nvPr/>
        </p:nvSpPr>
        <p:spPr>
          <a:xfrm>
            <a:off x="11567604" y="6309282"/>
            <a:ext cx="44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22</a:t>
            </a:r>
          </a:p>
        </p:txBody>
      </p:sp>
      <p:pic>
        <p:nvPicPr>
          <p:cNvPr id="1028" name="Picture 4" descr="Welcome To Colaboratory - Colaboratory">
            <a:extLst>
              <a:ext uri="{FF2B5EF4-FFF2-40B4-BE49-F238E27FC236}">
                <a16:creationId xmlns:a16="http://schemas.microsoft.com/office/drawing/2014/main" id="{E4175106-F89C-4386-821C-D290D03CB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220" y="3563644"/>
            <a:ext cx="1014468" cy="101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0F10D6-EBD7-4DAC-BA44-E829965D505F}"/>
              </a:ext>
            </a:extLst>
          </p:cNvPr>
          <p:cNvSpPr txBox="1"/>
          <p:nvPr/>
        </p:nvSpPr>
        <p:spPr>
          <a:xfrm>
            <a:off x="8213790" y="3840045"/>
            <a:ext cx="366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Google Collab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A2005-7E6C-4149-B1B7-D59C21B3894E}"/>
              </a:ext>
            </a:extLst>
          </p:cNvPr>
          <p:cNvSpPr txBox="1"/>
          <p:nvPr/>
        </p:nvSpPr>
        <p:spPr>
          <a:xfrm>
            <a:off x="8213790" y="2350504"/>
            <a:ext cx="366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GitHub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AB5586-5A5E-43EE-BE74-A4A996AA4A1D}"/>
              </a:ext>
            </a:extLst>
          </p:cNvPr>
          <p:cNvSpPr/>
          <p:nvPr/>
        </p:nvSpPr>
        <p:spPr>
          <a:xfrm>
            <a:off x="6938385" y="2156624"/>
            <a:ext cx="839756" cy="8205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GitHub Logo, PNG, Symbol, History, Meaning">
            <a:extLst>
              <a:ext uri="{FF2B5EF4-FFF2-40B4-BE49-F238E27FC236}">
                <a16:creationId xmlns:a16="http://schemas.microsoft.com/office/drawing/2014/main" id="{3BD2DD44-E61C-4997-B7EB-2DCB6B212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730" y="2090057"/>
            <a:ext cx="1695498" cy="95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99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998F414-7D0A-4BB3-ABF9-D356969FD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DC52BE-B2E5-4356-9FCF-8F0E04E5F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4772" y="1"/>
            <a:ext cx="6877228" cy="6857999"/>
          </a:xfrm>
          <a:custGeom>
            <a:avLst/>
            <a:gdLst>
              <a:gd name="connsiteX0" fmla="*/ 6010591 w 6877228"/>
              <a:gd name="connsiteY0" fmla="*/ 0 h 6857999"/>
              <a:gd name="connsiteX1" fmla="*/ 6877228 w 6877228"/>
              <a:gd name="connsiteY1" fmla="*/ 0 h 6857999"/>
              <a:gd name="connsiteX2" fmla="*/ 6877228 w 6877228"/>
              <a:gd name="connsiteY2" fmla="*/ 4081237 h 6857999"/>
              <a:gd name="connsiteX3" fmla="*/ 4443576 w 6877228"/>
              <a:gd name="connsiteY3" fmla="*/ 6857999 h 6857999"/>
              <a:gd name="connsiteX4" fmla="*/ 0 w 6877228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228" h="6857999">
                <a:moveTo>
                  <a:pt x="6010591" y="0"/>
                </a:moveTo>
                <a:lnTo>
                  <a:pt x="6877228" y="0"/>
                </a:lnTo>
                <a:lnTo>
                  <a:pt x="6877228" y="4081237"/>
                </a:lnTo>
                <a:lnTo>
                  <a:pt x="4443576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888D426-68B4-4BA8-96C3-1DCDCE2FA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69B3D-361B-4C93-B9E7-2BFF0A3ABE13}"/>
              </a:ext>
            </a:extLst>
          </p:cNvPr>
          <p:cNvSpPr txBox="1"/>
          <p:nvPr/>
        </p:nvSpPr>
        <p:spPr>
          <a:xfrm>
            <a:off x="184456" y="79481"/>
            <a:ext cx="3730557" cy="881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Summary</a:t>
            </a:r>
            <a:r>
              <a:rPr kumimoji="0" lang="en-US" sz="4000" b="0" i="0" u="none" strike="noStrike" kern="1200" cap="all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5A2925-44E6-411F-8FB9-C1082C4573E8}"/>
              </a:ext>
            </a:extLst>
          </p:cNvPr>
          <p:cNvSpPr txBox="1"/>
          <p:nvPr/>
        </p:nvSpPr>
        <p:spPr>
          <a:xfrm>
            <a:off x="184456" y="1098490"/>
            <a:ext cx="5780015" cy="77251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Walbaum Display"/>
                <a:ea typeface="+mn-ea"/>
                <a:cs typeface="+mn-cs"/>
              </a:rPr>
              <a:t>Our project is an automated customer care service</a:t>
            </a:r>
            <a:endParaRPr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Walbaum Displ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Walbaum Display"/>
                <a:ea typeface="+mn-ea"/>
                <a:cs typeface="+mn-cs"/>
              </a:rPr>
              <a:t>Customer Loyalty impacts overall profits</a:t>
            </a:r>
            <a:endParaRPr lang="en-US" sz="1600">
              <a:latin typeface="Walbaum Display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>
                <a:latin typeface="Walbaum Display"/>
              </a:rPr>
              <a:t>Social Media is a great medium of gathering opinions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>
                <a:latin typeface="Walbaum Display"/>
              </a:rPr>
              <a:t>Our projects gather data off Social Media and analyzes it.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Walbaum Display"/>
                <a:ea typeface="+mn-ea"/>
                <a:cs typeface="+mn-cs"/>
              </a:rPr>
              <a:t>Related software in the market includes</a:t>
            </a:r>
            <a:r>
              <a:rPr lang="en-US" sz="1600">
                <a:latin typeface="Walbaum Display"/>
              </a:rPr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/>
              <a:t>Social Media Analyzer 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/>
              <a:t>Twitter Emotion Analyzer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>
                <a:latin typeface="Walbaum Display"/>
              </a:rPr>
              <a:t>Smart chatbots</a:t>
            </a:r>
          </a:p>
          <a:p>
            <a:pPr>
              <a:defRPr/>
            </a:pPr>
            <a:endParaRPr lang="en-US" sz="1600">
              <a:latin typeface="Walbaum Display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>
                <a:latin typeface="Walbaum Display"/>
              </a:rPr>
              <a:t>Our product gathers data from multiple social media sites</a:t>
            </a:r>
          </a:p>
          <a:p>
            <a:pPr>
              <a:defRPr/>
            </a:pPr>
            <a:endParaRPr lang="en-US" sz="1600">
              <a:latin typeface="Walbaum Display"/>
            </a:endParaRPr>
          </a:p>
          <a:p>
            <a:pPr>
              <a:defRPr/>
            </a:pPr>
            <a:endParaRPr lang="en-US" sz="1600">
              <a:latin typeface="Walbaum Display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>
                <a:latin typeface="Walbaum Display"/>
              </a:rPr>
              <a:t>Uses natural language processing to classify data into understandable topics 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600">
              <a:latin typeface="Walbaum Display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600">
              <a:latin typeface="Walbaum Display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Walbaum Display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albaum Display"/>
              <a:ea typeface="+mn-ea"/>
              <a:cs typeface="+mn-cs"/>
            </a:endParaRPr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46C155EC-B644-4BE2-8E64-92C5AEF40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23625" y="3125078"/>
            <a:ext cx="2380018" cy="238001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2A3DE58-2E2A-494A-802E-83D956FDDFBC}"/>
              </a:ext>
            </a:extLst>
          </p:cNvPr>
          <p:cNvSpPr txBox="1"/>
          <p:nvPr/>
        </p:nvSpPr>
        <p:spPr>
          <a:xfrm>
            <a:off x="11565021" y="6300404"/>
            <a:ext cx="56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n-ea"/>
                <a:cs typeface="+mn-cs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573633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CD1ED-A83A-41A1-85F3-9853B9163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1000"/>
                    </a14:imgEffect>
                    <a14:imgEffect>
                      <a14:brightnessContrast bright="-3000" contras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C6C712-ABBF-4FE9-BEF1-AA54A0E79194}"/>
              </a:ext>
            </a:extLst>
          </p:cNvPr>
          <p:cNvSpPr txBox="1"/>
          <p:nvPr/>
        </p:nvSpPr>
        <p:spPr>
          <a:xfrm>
            <a:off x="11665258" y="6415814"/>
            <a:ext cx="45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753069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E37FD100-AD6C-4FB9-B662-CC1C2F000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6602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9A0CF-95DE-4D54-A4AC-AF01BC6B4AD2}"/>
              </a:ext>
            </a:extLst>
          </p:cNvPr>
          <p:cNvSpPr txBox="1"/>
          <p:nvPr/>
        </p:nvSpPr>
        <p:spPr>
          <a:xfrm>
            <a:off x="1142999" y="321036"/>
            <a:ext cx="3916680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0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ecap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C3497-7348-4F5C-A64A-DE5ECED66916}"/>
              </a:ext>
            </a:extLst>
          </p:cNvPr>
          <p:cNvSpPr txBox="1"/>
          <p:nvPr/>
        </p:nvSpPr>
        <p:spPr>
          <a:xfrm>
            <a:off x="995681" y="1681934"/>
            <a:ext cx="7863839" cy="4174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Walbaum Display (Body)"/>
              </a:rPr>
              <a:t>Customers nowadays don’t build their trust just on the price of product, but on the experience they receive.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000">
              <a:latin typeface="Walbaum Display (Body)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Georgia" panose="02040502050405020303" pitchFamily="18" charset="0"/>
              </a:rPr>
              <a:t>This project seeks to help corporations to improve their </a:t>
            </a:r>
            <a:r>
              <a:rPr lang="en-US" sz="2000">
                <a:latin typeface="Walbaum Display (Body)"/>
              </a:rPr>
              <a:t>products</a:t>
            </a:r>
            <a:r>
              <a:rPr lang="en-US" sz="2000">
                <a:latin typeface="Georgia" panose="02040502050405020303" pitchFamily="18" charset="0"/>
              </a:rPr>
              <a:t> &amp; services by improving on customers’ opinions.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Walbaum Display (Body)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Walbaum Display (Body)"/>
              </a:rPr>
              <a:t>The software collects customer’s opinions off social media and analyzes it for useful information, which attracts huge investments.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0249902-6C42-4139-A46F-ADF022B8C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E3FD8E-ABE2-46F4-A7D5-C725AD1DD130}"/>
              </a:ext>
            </a:extLst>
          </p:cNvPr>
          <p:cNvCxnSpPr/>
          <p:nvPr/>
        </p:nvCxnSpPr>
        <p:spPr>
          <a:xfrm>
            <a:off x="1233837" y="1367406"/>
            <a:ext cx="35311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D55074-C90B-4D39-8A24-25B500CE30B2}"/>
              </a:ext>
            </a:extLst>
          </p:cNvPr>
          <p:cNvSpPr txBox="1"/>
          <p:nvPr/>
        </p:nvSpPr>
        <p:spPr>
          <a:xfrm>
            <a:off x="11682229" y="6361364"/>
            <a:ext cx="19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70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404;p38">
            <a:extLst>
              <a:ext uri="{FF2B5EF4-FFF2-40B4-BE49-F238E27FC236}">
                <a16:creationId xmlns:a16="http://schemas.microsoft.com/office/drawing/2014/main" id="{0F55B66A-167F-4E6A-9537-AB812CE9C264}"/>
              </a:ext>
            </a:extLst>
          </p:cNvPr>
          <p:cNvSpPr/>
          <p:nvPr/>
        </p:nvSpPr>
        <p:spPr>
          <a:xfrm>
            <a:off x="2767549" y="3217057"/>
            <a:ext cx="2754170" cy="2279189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7" y="25013"/>
                </a:lnTo>
                <a:lnTo>
                  <a:pt x="43329" y="0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404;p38">
            <a:extLst>
              <a:ext uri="{FF2B5EF4-FFF2-40B4-BE49-F238E27FC236}">
                <a16:creationId xmlns:a16="http://schemas.microsoft.com/office/drawing/2014/main" id="{D8704DB2-B5B9-469D-9AB9-0F52F4F1FCD3}"/>
              </a:ext>
            </a:extLst>
          </p:cNvPr>
          <p:cNvSpPr/>
          <p:nvPr/>
        </p:nvSpPr>
        <p:spPr>
          <a:xfrm>
            <a:off x="8112004" y="4263570"/>
            <a:ext cx="2754170" cy="2279189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7" y="25013"/>
                </a:lnTo>
                <a:lnTo>
                  <a:pt x="43329" y="0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" name="Google Shape;404;p38">
            <a:extLst>
              <a:ext uri="{FF2B5EF4-FFF2-40B4-BE49-F238E27FC236}">
                <a16:creationId xmlns:a16="http://schemas.microsoft.com/office/drawing/2014/main" id="{684F1071-9533-4E95-AC2E-4117E3136809}"/>
              </a:ext>
            </a:extLst>
          </p:cNvPr>
          <p:cNvSpPr/>
          <p:nvPr/>
        </p:nvSpPr>
        <p:spPr>
          <a:xfrm>
            <a:off x="6248242" y="3217057"/>
            <a:ext cx="2754170" cy="2279189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7" y="25013"/>
                </a:lnTo>
                <a:lnTo>
                  <a:pt x="43329" y="0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" name="Google Shape;404;p38">
            <a:extLst>
              <a:ext uri="{FF2B5EF4-FFF2-40B4-BE49-F238E27FC236}">
                <a16:creationId xmlns:a16="http://schemas.microsoft.com/office/drawing/2014/main" id="{5FD60636-FB49-4AA1-B5BD-25630D2E632D}"/>
              </a:ext>
            </a:extLst>
          </p:cNvPr>
          <p:cNvSpPr/>
          <p:nvPr/>
        </p:nvSpPr>
        <p:spPr>
          <a:xfrm>
            <a:off x="656956" y="192008"/>
            <a:ext cx="2754170" cy="2279189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7" y="25013"/>
                </a:lnTo>
                <a:lnTo>
                  <a:pt x="43329" y="0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Google Shape;404;p38">
            <a:extLst>
              <a:ext uri="{FF2B5EF4-FFF2-40B4-BE49-F238E27FC236}">
                <a16:creationId xmlns:a16="http://schemas.microsoft.com/office/drawing/2014/main" id="{913C07D8-246A-4625-BAAA-86A02D9A231D}"/>
              </a:ext>
            </a:extLst>
          </p:cNvPr>
          <p:cNvSpPr/>
          <p:nvPr/>
        </p:nvSpPr>
        <p:spPr>
          <a:xfrm>
            <a:off x="2520718" y="1229214"/>
            <a:ext cx="2754170" cy="2279189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7" y="25013"/>
                </a:lnTo>
                <a:lnTo>
                  <a:pt x="43329" y="0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8" name="Google Shape;398;p38"/>
          <p:cNvSpPr txBox="1"/>
          <p:nvPr/>
        </p:nvSpPr>
        <p:spPr>
          <a:xfrm>
            <a:off x="1082528" y="986134"/>
            <a:ext cx="1876850" cy="69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 fontAlgn="base"/>
            <a:r>
              <a:rPr lang="en-US" sz="2800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 Sans" pitchFamily="2" charset="0"/>
              </a:rPr>
              <a:t>Scrapping</a:t>
            </a:r>
            <a:endParaRPr lang="en-US" sz="2400" i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403" name="Google Shape;403;p38"/>
          <p:cNvSpPr txBox="1"/>
          <p:nvPr/>
        </p:nvSpPr>
        <p:spPr>
          <a:xfrm>
            <a:off x="8538311" y="5146930"/>
            <a:ext cx="2025266" cy="59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 fontAlgn="base"/>
            <a:r>
              <a:rPr lang="en-US" sz="2800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 Sans" pitchFamily="2" charset="0"/>
              </a:rPr>
              <a:t>Websites</a:t>
            </a:r>
            <a:endParaRPr lang="en-US" sz="2000" i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19" name="Google Shape;176;p26">
            <a:extLst>
              <a:ext uri="{FF2B5EF4-FFF2-40B4-BE49-F238E27FC236}">
                <a16:creationId xmlns:a16="http://schemas.microsoft.com/office/drawing/2014/main" id="{E39FF1CA-B2FB-43A4-9207-93DDF75E6BD8}"/>
              </a:ext>
            </a:extLst>
          </p:cNvPr>
          <p:cNvSpPr/>
          <p:nvPr/>
        </p:nvSpPr>
        <p:spPr>
          <a:xfrm rot="5400000">
            <a:off x="9898903" y="673328"/>
            <a:ext cx="2966422" cy="1619772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176;p26">
            <a:extLst>
              <a:ext uri="{FF2B5EF4-FFF2-40B4-BE49-F238E27FC236}">
                <a16:creationId xmlns:a16="http://schemas.microsoft.com/office/drawing/2014/main" id="{C3E7E18A-B655-4788-9861-012FFDC823CE}"/>
              </a:ext>
            </a:extLst>
          </p:cNvPr>
          <p:cNvSpPr/>
          <p:nvPr/>
        </p:nvSpPr>
        <p:spPr>
          <a:xfrm rot="17935386">
            <a:off x="-1337554" y="4556591"/>
            <a:ext cx="2763306" cy="1619772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B71A7-E5CC-4544-839D-45C90F577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6356" y="3654705"/>
            <a:ext cx="1397942" cy="1403892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C95DEFC5-1559-4CF9-8A00-8D26F5053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280" y="1573372"/>
            <a:ext cx="1459046" cy="14590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FA7993-B467-4AA8-9BA3-948DEC26A374}"/>
              </a:ext>
            </a:extLst>
          </p:cNvPr>
          <p:cNvSpPr txBox="1"/>
          <p:nvPr/>
        </p:nvSpPr>
        <p:spPr>
          <a:xfrm>
            <a:off x="11682229" y="6361364"/>
            <a:ext cx="19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Google Shape;404;p38">
            <a:extLst>
              <a:ext uri="{FF2B5EF4-FFF2-40B4-BE49-F238E27FC236}">
                <a16:creationId xmlns:a16="http://schemas.microsoft.com/office/drawing/2014/main" id="{96DE0380-BA82-4B2E-956C-53A0401A3C9E}"/>
              </a:ext>
            </a:extLst>
          </p:cNvPr>
          <p:cNvSpPr/>
          <p:nvPr/>
        </p:nvSpPr>
        <p:spPr>
          <a:xfrm>
            <a:off x="7809407" y="192008"/>
            <a:ext cx="2754170" cy="2279189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7" y="25013"/>
                </a:lnTo>
                <a:lnTo>
                  <a:pt x="43329" y="0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" name="Google Shape;398;p38">
            <a:extLst>
              <a:ext uri="{FF2B5EF4-FFF2-40B4-BE49-F238E27FC236}">
                <a16:creationId xmlns:a16="http://schemas.microsoft.com/office/drawing/2014/main" id="{F3DC2AF2-ABD7-48C7-BAAA-65AF032B02BF}"/>
              </a:ext>
            </a:extLst>
          </p:cNvPr>
          <p:cNvSpPr txBox="1"/>
          <p:nvPr/>
        </p:nvSpPr>
        <p:spPr>
          <a:xfrm>
            <a:off x="8567441" y="986134"/>
            <a:ext cx="1238102" cy="69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 fontAlgn="base"/>
            <a:r>
              <a:rPr lang="en-US" sz="2800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 Sans" pitchFamily="2" charset="0"/>
              </a:rPr>
              <a:t>Apply</a:t>
            </a:r>
            <a:endParaRPr lang="en-US" sz="2400" i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36" name="Google Shape;404;p38">
            <a:extLst>
              <a:ext uri="{FF2B5EF4-FFF2-40B4-BE49-F238E27FC236}">
                <a16:creationId xmlns:a16="http://schemas.microsoft.com/office/drawing/2014/main" id="{773F1E88-2C17-4386-B503-B91E1F7B23E8}"/>
              </a:ext>
            </a:extLst>
          </p:cNvPr>
          <p:cNvSpPr/>
          <p:nvPr/>
        </p:nvSpPr>
        <p:spPr>
          <a:xfrm>
            <a:off x="6087536" y="1238521"/>
            <a:ext cx="2754170" cy="2279189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7" y="25013"/>
                </a:lnTo>
                <a:lnTo>
                  <a:pt x="43329" y="0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AABEDC8-9A07-4D33-9FF8-11B4C3817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7666" y="1739447"/>
            <a:ext cx="1482114" cy="1482114"/>
          </a:xfrm>
          <a:prstGeom prst="rect">
            <a:avLst/>
          </a:prstGeom>
        </p:spPr>
      </p:pic>
      <p:sp>
        <p:nvSpPr>
          <p:cNvPr id="21" name="Google Shape;404;p38">
            <a:extLst>
              <a:ext uri="{FF2B5EF4-FFF2-40B4-BE49-F238E27FC236}">
                <a16:creationId xmlns:a16="http://schemas.microsoft.com/office/drawing/2014/main" id="{1C8E4956-A112-4C29-87C4-E0FC09AF4D85}"/>
              </a:ext>
            </a:extLst>
          </p:cNvPr>
          <p:cNvSpPr/>
          <p:nvPr/>
        </p:nvSpPr>
        <p:spPr>
          <a:xfrm>
            <a:off x="4384480" y="2167581"/>
            <a:ext cx="2754170" cy="2279189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7" y="25013"/>
                </a:lnTo>
                <a:lnTo>
                  <a:pt x="43329" y="0"/>
                </a:lnTo>
                <a:close/>
              </a:path>
            </a:pathLst>
          </a:custGeom>
          <a:solidFill>
            <a:srgbClr val="7030A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8" name="Google Shape;408;p38"/>
          <p:cNvSpPr txBox="1"/>
          <p:nvPr/>
        </p:nvSpPr>
        <p:spPr>
          <a:xfrm>
            <a:off x="3925355" y="2731862"/>
            <a:ext cx="3672420" cy="97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400">
                <a:latin typeface="Nunito Sans" panose="020B0604020202020204" charset="0"/>
                <a:ea typeface="+mj-lt"/>
                <a:cs typeface="+mj-lt"/>
              </a:rPr>
              <a:t>Social Media</a:t>
            </a:r>
          </a:p>
          <a:p>
            <a:pPr algn="ctr"/>
            <a:r>
              <a:rPr lang="en-US" sz="2400">
                <a:latin typeface="Nunito Sans" panose="020B0604020202020204" charset="0"/>
                <a:ea typeface="+mj-lt"/>
                <a:cs typeface="+mj-lt"/>
                <a:sym typeface="Nunito Sans"/>
              </a:rPr>
              <a:t>Natural Language</a:t>
            </a:r>
            <a:endParaRPr lang="en-US" sz="2400">
              <a:latin typeface="Nunito Sans" panose="020B0604020202020204" charset="0"/>
              <a:ea typeface="Nunito Sans"/>
              <a:cs typeface="Nunito Sans"/>
              <a:sym typeface="Nunito Sans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4E60066-49BB-43AB-9755-AC24B98ADB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4455" y="3561624"/>
            <a:ext cx="2021606" cy="1403892"/>
          </a:xfrm>
          <a:prstGeom prst="rect">
            <a:avLst/>
          </a:prstGeom>
        </p:spPr>
      </p:pic>
      <p:sp>
        <p:nvSpPr>
          <p:cNvPr id="40" name="Google Shape;404;p38">
            <a:extLst>
              <a:ext uri="{FF2B5EF4-FFF2-40B4-BE49-F238E27FC236}">
                <a16:creationId xmlns:a16="http://schemas.microsoft.com/office/drawing/2014/main" id="{1A9C0A6C-7D6A-46CE-A933-7C0B0415B9A7}"/>
              </a:ext>
            </a:extLst>
          </p:cNvPr>
          <p:cNvSpPr/>
          <p:nvPr/>
        </p:nvSpPr>
        <p:spPr>
          <a:xfrm>
            <a:off x="952196" y="4263570"/>
            <a:ext cx="2754170" cy="2279189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7" y="25013"/>
                </a:lnTo>
                <a:lnTo>
                  <a:pt x="43329" y="0"/>
                </a:ln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403;p38">
            <a:extLst>
              <a:ext uri="{FF2B5EF4-FFF2-40B4-BE49-F238E27FC236}">
                <a16:creationId xmlns:a16="http://schemas.microsoft.com/office/drawing/2014/main" id="{C56C4094-DACC-482D-BF1C-4F2D06652AAE}"/>
              </a:ext>
            </a:extLst>
          </p:cNvPr>
          <p:cNvSpPr txBox="1"/>
          <p:nvPr/>
        </p:nvSpPr>
        <p:spPr>
          <a:xfrm>
            <a:off x="1378503" y="5146930"/>
            <a:ext cx="2025266" cy="59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 fontAlgn="base"/>
            <a:r>
              <a:rPr lang="en-US" sz="2800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Nunito Sans" pitchFamily="2" charset="0"/>
              </a:rPr>
              <a:t>Processing</a:t>
            </a:r>
            <a:endParaRPr lang="en-US" sz="2000" i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15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B37B55-77FC-435F-8C5A-461C68516A30}"/>
              </a:ext>
            </a:extLst>
          </p:cNvPr>
          <p:cNvSpPr txBox="1"/>
          <p:nvPr/>
        </p:nvSpPr>
        <p:spPr>
          <a:xfrm>
            <a:off x="354008" y="1359178"/>
            <a:ext cx="6496049" cy="1230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/>
              <a:t>How Important Is Customer Satisfaction? Quantitative Evidence from Mobile Telecommunication Market.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400"/>
              <a:t>Study by University of Kuala Lumpur Business School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21F0BD-1B38-499B-99D8-EDBE390E9BC9}"/>
              </a:ext>
            </a:extLst>
          </p:cNvPr>
          <p:cNvSpPr txBox="1"/>
          <p:nvPr/>
        </p:nvSpPr>
        <p:spPr>
          <a:xfrm>
            <a:off x="2295526" y="362633"/>
            <a:ext cx="728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 of Customer Satisfaction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345131-F5DA-476C-BD4A-2D8F1566A1BF}"/>
              </a:ext>
            </a:extLst>
          </p:cNvPr>
          <p:cNvSpPr txBox="1"/>
          <p:nvPr/>
        </p:nvSpPr>
        <p:spPr>
          <a:xfrm>
            <a:off x="11682229" y="6361364"/>
            <a:ext cx="19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D02FE-0D85-447F-A03E-3B96CA6BF9E9}"/>
              </a:ext>
            </a:extLst>
          </p:cNvPr>
          <p:cNvSpPr txBox="1"/>
          <p:nvPr/>
        </p:nvSpPr>
        <p:spPr>
          <a:xfrm>
            <a:off x="354008" y="2650943"/>
            <a:ext cx="5868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study explores whether customer satisfaction affects the relationship between customer loyalty and service</a:t>
            </a:r>
          </a:p>
          <a:p>
            <a:r>
              <a:rPr lang="en-US"/>
              <a:t>quality, and between customer loyalty and perceived value.</a:t>
            </a:r>
          </a:p>
          <a:p>
            <a:endParaRPr lang="en-US"/>
          </a:p>
          <a:p>
            <a:r>
              <a:rPr lang="en-US"/>
              <a:t>The result was a positive correlation between Good Service, Customer Satisfaction and Loyalty, and overall corporation success.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1C05996-AE5B-478F-8AB8-05895B5BE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2387" y="1657350"/>
            <a:ext cx="3657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4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5F0ECF-F901-4DB4-9ACE-00DFEDB4F882}"/>
              </a:ext>
            </a:extLst>
          </p:cNvPr>
          <p:cNvSpPr txBox="1"/>
          <p:nvPr/>
        </p:nvSpPr>
        <p:spPr>
          <a:xfrm>
            <a:off x="11682229" y="6361364"/>
            <a:ext cx="19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" name="Google Shape;1221;p49">
            <a:extLst>
              <a:ext uri="{FF2B5EF4-FFF2-40B4-BE49-F238E27FC236}">
                <a16:creationId xmlns:a16="http://schemas.microsoft.com/office/drawing/2014/main" id="{F6567C88-F2BC-4295-AB01-B9C0DF05D586}"/>
              </a:ext>
            </a:extLst>
          </p:cNvPr>
          <p:cNvSpPr txBox="1">
            <a:spLocks/>
          </p:cNvSpPr>
          <p:nvPr/>
        </p:nvSpPr>
        <p:spPr>
          <a:xfrm>
            <a:off x="3422050" y="1476657"/>
            <a:ext cx="16827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>
                <a:solidFill>
                  <a:schemeClr val="tx2">
                    <a:lumMod val="75000"/>
                  </a:schemeClr>
                </a:solidFill>
              </a:rPr>
              <a:t>Long-Form Survey</a:t>
            </a:r>
          </a:p>
        </p:txBody>
      </p:sp>
      <p:sp>
        <p:nvSpPr>
          <p:cNvPr id="34" name="Google Shape;1222;p49">
            <a:extLst>
              <a:ext uri="{FF2B5EF4-FFF2-40B4-BE49-F238E27FC236}">
                <a16:creationId xmlns:a16="http://schemas.microsoft.com/office/drawing/2014/main" id="{9D321B11-2A72-427E-8146-DE0A5DEC29C7}"/>
              </a:ext>
            </a:extLst>
          </p:cNvPr>
          <p:cNvSpPr txBox="1">
            <a:spLocks/>
          </p:cNvSpPr>
          <p:nvPr/>
        </p:nvSpPr>
        <p:spPr>
          <a:xfrm>
            <a:off x="6917566" y="1441501"/>
            <a:ext cx="1682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>
                <a:solidFill>
                  <a:srgbClr val="FF0000"/>
                </a:solidFill>
              </a:rPr>
              <a:t>Phone Calls</a:t>
            </a:r>
          </a:p>
        </p:txBody>
      </p:sp>
      <p:sp>
        <p:nvSpPr>
          <p:cNvPr id="35" name="Google Shape;1223;p49">
            <a:extLst>
              <a:ext uri="{FF2B5EF4-FFF2-40B4-BE49-F238E27FC236}">
                <a16:creationId xmlns:a16="http://schemas.microsoft.com/office/drawing/2014/main" id="{5BC7EFF1-3F17-4EED-A324-84B458D25A70}"/>
              </a:ext>
            </a:extLst>
          </p:cNvPr>
          <p:cNvSpPr txBox="1">
            <a:spLocks/>
          </p:cNvSpPr>
          <p:nvPr/>
        </p:nvSpPr>
        <p:spPr>
          <a:xfrm>
            <a:off x="3067724" y="2152143"/>
            <a:ext cx="2107500" cy="1023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Very time consuming</a:t>
            </a:r>
          </a:p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Lacks diversity</a:t>
            </a:r>
          </a:p>
        </p:txBody>
      </p:sp>
      <p:sp>
        <p:nvSpPr>
          <p:cNvPr id="40" name="Google Shape;1228;p49">
            <a:extLst>
              <a:ext uri="{FF2B5EF4-FFF2-40B4-BE49-F238E27FC236}">
                <a16:creationId xmlns:a16="http://schemas.microsoft.com/office/drawing/2014/main" id="{D31E0AF2-DE7C-49EE-9962-4F4D14FE100A}"/>
              </a:ext>
            </a:extLst>
          </p:cNvPr>
          <p:cNvSpPr txBox="1">
            <a:spLocks/>
          </p:cNvSpPr>
          <p:nvPr/>
        </p:nvSpPr>
        <p:spPr>
          <a:xfrm>
            <a:off x="6917566" y="1863955"/>
            <a:ext cx="2107500" cy="154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The person calling the user should genuinely want to understand their problem and offer solutions.</a:t>
            </a:r>
          </a:p>
        </p:txBody>
      </p:sp>
      <p:sp>
        <p:nvSpPr>
          <p:cNvPr id="41" name="Google Shape;1229;p49">
            <a:extLst>
              <a:ext uri="{FF2B5EF4-FFF2-40B4-BE49-F238E27FC236}">
                <a16:creationId xmlns:a16="http://schemas.microsoft.com/office/drawing/2014/main" id="{ED01AC7B-39DF-4860-92D6-A2C81384EFF1}"/>
              </a:ext>
            </a:extLst>
          </p:cNvPr>
          <p:cNvSpPr txBox="1">
            <a:spLocks/>
          </p:cNvSpPr>
          <p:nvPr/>
        </p:nvSpPr>
        <p:spPr>
          <a:xfrm>
            <a:off x="205111" y="267553"/>
            <a:ext cx="7704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/>
              <a:t>Gathering Customer Opinions</a:t>
            </a:r>
          </a:p>
        </p:txBody>
      </p:sp>
      <p:sp>
        <p:nvSpPr>
          <p:cNvPr id="42" name="Google Shape;1230;p49">
            <a:extLst>
              <a:ext uri="{FF2B5EF4-FFF2-40B4-BE49-F238E27FC236}">
                <a16:creationId xmlns:a16="http://schemas.microsoft.com/office/drawing/2014/main" id="{EE954C20-60B2-4F78-A160-FC9B52EFA5CE}"/>
              </a:ext>
            </a:extLst>
          </p:cNvPr>
          <p:cNvSpPr/>
          <p:nvPr/>
        </p:nvSpPr>
        <p:spPr>
          <a:xfrm>
            <a:off x="5196593" y="1599637"/>
            <a:ext cx="406871" cy="404753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rgbClr val="6CAF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1233;p49">
            <a:extLst>
              <a:ext uri="{FF2B5EF4-FFF2-40B4-BE49-F238E27FC236}">
                <a16:creationId xmlns:a16="http://schemas.microsoft.com/office/drawing/2014/main" id="{CCA1965E-BEC6-4B72-B3F9-57E7FA2DB94E}"/>
              </a:ext>
            </a:extLst>
          </p:cNvPr>
          <p:cNvGrpSpPr/>
          <p:nvPr/>
        </p:nvGrpSpPr>
        <p:grpSpPr>
          <a:xfrm>
            <a:off x="6374053" y="1593786"/>
            <a:ext cx="397509" cy="397484"/>
            <a:chOff x="-1700225" y="2768875"/>
            <a:chExt cx="291450" cy="292225"/>
          </a:xfrm>
        </p:grpSpPr>
        <p:sp>
          <p:nvSpPr>
            <p:cNvPr id="46" name="Google Shape;1234;p49">
              <a:extLst>
                <a:ext uri="{FF2B5EF4-FFF2-40B4-BE49-F238E27FC236}">
                  <a16:creationId xmlns:a16="http://schemas.microsoft.com/office/drawing/2014/main" id="{13E75022-E735-4FC9-AF7E-5C6C2CCAB14E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35;p49">
              <a:extLst>
                <a:ext uri="{FF2B5EF4-FFF2-40B4-BE49-F238E27FC236}">
                  <a16:creationId xmlns:a16="http://schemas.microsoft.com/office/drawing/2014/main" id="{02FD9A4F-CF3C-4B5E-97D6-F69253AAFF55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36;p49">
              <a:extLst>
                <a:ext uri="{FF2B5EF4-FFF2-40B4-BE49-F238E27FC236}">
                  <a16:creationId xmlns:a16="http://schemas.microsoft.com/office/drawing/2014/main" id="{AC7471AA-CED4-41CE-8988-C552BDB6F40C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37;p49">
              <a:extLst>
                <a:ext uri="{FF2B5EF4-FFF2-40B4-BE49-F238E27FC236}">
                  <a16:creationId xmlns:a16="http://schemas.microsoft.com/office/drawing/2014/main" id="{6B5AF393-26D5-46A6-AF37-34C23C2CA133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38;p49">
              <a:extLst>
                <a:ext uri="{FF2B5EF4-FFF2-40B4-BE49-F238E27FC236}">
                  <a16:creationId xmlns:a16="http://schemas.microsoft.com/office/drawing/2014/main" id="{DCB3694F-75AC-4CE4-AEB3-46B1370E2E52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39;p49">
              <a:extLst>
                <a:ext uri="{FF2B5EF4-FFF2-40B4-BE49-F238E27FC236}">
                  <a16:creationId xmlns:a16="http://schemas.microsoft.com/office/drawing/2014/main" id="{C8F93FE0-D81C-43DA-AB95-45DA5E1055DB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2DC1B5F-29E0-4B7A-A0A1-A7E38F38B1B8}"/>
              </a:ext>
            </a:extLst>
          </p:cNvPr>
          <p:cNvSpPr txBox="1"/>
          <p:nvPr/>
        </p:nvSpPr>
        <p:spPr>
          <a:xfrm>
            <a:off x="11565021" y="6300404"/>
            <a:ext cx="41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BAF744B-ACCF-44C0-8394-EA025457D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70" y="4125302"/>
            <a:ext cx="5870460" cy="179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9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B37B55-77FC-435F-8C5A-461C68516A30}"/>
              </a:ext>
            </a:extLst>
          </p:cNvPr>
          <p:cNvSpPr txBox="1"/>
          <p:nvPr/>
        </p:nvSpPr>
        <p:spPr>
          <a:xfrm>
            <a:off x="354008" y="1341423"/>
            <a:ext cx="6496049" cy="12303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/>
              <a:t>Social Customer Relationship Management (SCRM): How Connecting Social Analytics to Business Analytics Enhances Customer Care and Loyalty?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400"/>
              <a:t>Marketing, School of Business National University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21F0BD-1B38-499B-99D8-EDBE390E9BC9}"/>
              </a:ext>
            </a:extLst>
          </p:cNvPr>
          <p:cNvSpPr txBox="1"/>
          <p:nvPr/>
        </p:nvSpPr>
        <p:spPr>
          <a:xfrm>
            <a:off x="2295526" y="362633"/>
            <a:ext cx="728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Media’s Customer Opinion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345131-F5DA-476C-BD4A-2D8F1566A1BF}"/>
              </a:ext>
            </a:extLst>
          </p:cNvPr>
          <p:cNvSpPr txBox="1"/>
          <p:nvPr/>
        </p:nvSpPr>
        <p:spPr>
          <a:xfrm>
            <a:off x="11682229" y="6361364"/>
            <a:ext cx="19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7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D02FE-0D85-447F-A03E-3B96CA6BF9E9}"/>
              </a:ext>
            </a:extLst>
          </p:cNvPr>
          <p:cNvSpPr txBox="1"/>
          <p:nvPr/>
        </p:nvSpPr>
        <p:spPr>
          <a:xfrm>
            <a:off x="354008" y="2650943"/>
            <a:ext cx="61039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study investigates how Social Media (SM) has become an undeniable influence on customer care.</a:t>
            </a:r>
          </a:p>
          <a:p>
            <a:endParaRPr lang="en-US"/>
          </a:p>
          <a:p>
            <a:r>
              <a:rPr lang="en-US"/>
              <a:t>This study examined three main questions: </a:t>
            </a:r>
          </a:p>
          <a:p>
            <a:pPr marL="342900" indent="-342900">
              <a:buAutoNum type="arabicParenBoth"/>
            </a:pPr>
            <a:r>
              <a:rPr lang="en-US"/>
              <a:t>How companies can leverage SM to strengthen customer care</a:t>
            </a:r>
          </a:p>
          <a:p>
            <a:pPr marL="342900" indent="-342900">
              <a:buAutoNum type="arabicParenBoth"/>
            </a:pPr>
            <a:r>
              <a:rPr lang="en-US"/>
              <a:t>How SM channels enhances customer loyalty</a:t>
            </a:r>
          </a:p>
          <a:p>
            <a:pPr marL="342900" indent="-342900">
              <a:buAutoNum type="arabicParenBoth"/>
            </a:pPr>
            <a:r>
              <a:rPr lang="en-US"/>
              <a:t>What are the managerial and profit implications of these findings for managers and researchers.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1C05996-AE5B-478F-8AB8-05895B5BE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2387" y="1657350"/>
            <a:ext cx="3657600" cy="35433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769E0A46-C77C-4539-B21A-6515AABB7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664" y="2699477"/>
            <a:ext cx="1459046" cy="145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3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21F0BD-1B38-499B-99D8-EDBE390E9BC9}"/>
              </a:ext>
            </a:extLst>
          </p:cNvPr>
          <p:cNvSpPr txBox="1"/>
          <p:nvPr/>
        </p:nvSpPr>
        <p:spPr>
          <a:xfrm>
            <a:off x="2295526" y="362633"/>
            <a:ext cx="728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345131-F5DA-476C-BD4A-2D8F1566A1BF}"/>
              </a:ext>
            </a:extLst>
          </p:cNvPr>
          <p:cNvSpPr txBox="1"/>
          <p:nvPr/>
        </p:nvSpPr>
        <p:spPr>
          <a:xfrm>
            <a:off x="11682229" y="6361364"/>
            <a:ext cx="19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D02FE-0D85-447F-A03E-3B96CA6BF9E9}"/>
              </a:ext>
            </a:extLst>
          </p:cNvPr>
          <p:cNvSpPr txBox="1"/>
          <p:nvPr/>
        </p:nvSpPr>
        <p:spPr>
          <a:xfrm>
            <a:off x="275274" y="1980514"/>
            <a:ext cx="61039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Corporations hire social media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Corporations invest in tools necessary to track shifts in loyalty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Corporations invest in automated listening, “cleaning” and analytic tools to replace actual social media teams.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1C05996-AE5B-478F-8AB8-05895B5BE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3705" y="1657350"/>
            <a:ext cx="3594964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6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6571476-8B0E-4583-A46A-1DB855908DAE}"/>
              </a:ext>
            </a:extLst>
          </p:cNvPr>
          <p:cNvGrpSpPr/>
          <p:nvPr/>
        </p:nvGrpSpPr>
        <p:grpSpPr>
          <a:xfrm>
            <a:off x="-1183792" y="-2281282"/>
            <a:ext cx="15499986" cy="11851050"/>
            <a:chOff x="-1183792" y="-2281282"/>
            <a:chExt cx="15499986" cy="11851050"/>
          </a:xfrm>
        </p:grpSpPr>
        <p:sp>
          <p:nvSpPr>
            <p:cNvPr id="286" name="Google Shape;286;p32"/>
            <p:cNvSpPr/>
            <p:nvPr/>
          </p:nvSpPr>
          <p:spPr>
            <a:xfrm>
              <a:off x="-1183792" y="1457651"/>
              <a:ext cx="6095141" cy="4706968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288;p32">
              <a:extLst>
                <a:ext uri="{FF2B5EF4-FFF2-40B4-BE49-F238E27FC236}">
                  <a16:creationId xmlns:a16="http://schemas.microsoft.com/office/drawing/2014/main" id="{BB3090E3-2FB3-4043-9897-BBA29A0418C6}"/>
                </a:ext>
              </a:extLst>
            </p:cNvPr>
            <p:cNvSpPr/>
            <p:nvPr/>
          </p:nvSpPr>
          <p:spPr>
            <a:xfrm>
              <a:off x="1585451" y="-744256"/>
              <a:ext cx="3990259" cy="282963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288;p32">
              <a:extLst>
                <a:ext uri="{FF2B5EF4-FFF2-40B4-BE49-F238E27FC236}">
                  <a16:creationId xmlns:a16="http://schemas.microsoft.com/office/drawing/2014/main" id="{D46F95FE-4AB1-4A72-9E99-43A2AB0194C7}"/>
                </a:ext>
              </a:extLst>
            </p:cNvPr>
            <p:cNvSpPr/>
            <p:nvPr/>
          </p:nvSpPr>
          <p:spPr>
            <a:xfrm>
              <a:off x="-650676" y="740019"/>
              <a:ext cx="2685538" cy="282963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288;p32">
              <a:extLst>
                <a:ext uri="{FF2B5EF4-FFF2-40B4-BE49-F238E27FC236}">
                  <a16:creationId xmlns:a16="http://schemas.microsoft.com/office/drawing/2014/main" id="{0C1D9746-C40C-4543-AC1D-858714570CCA}"/>
                </a:ext>
              </a:extLst>
            </p:cNvPr>
            <p:cNvSpPr/>
            <p:nvPr/>
          </p:nvSpPr>
          <p:spPr>
            <a:xfrm>
              <a:off x="-762861" y="3850837"/>
              <a:ext cx="2651536" cy="3007777"/>
            </a:xfrm>
            <a:prstGeom prst="hexagon">
              <a:avLst>
                <a:gd name="adj" fmla="val 28449"/>
                <a:gd name="vf" fmla="val 11547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288;p32">
              <a:extLst>
                <a:ext uri="{FF2B5EF4-FFF2-40B4-BE49-F238E27FC236}">
                  <a16:creationId xmlns:a16="http://schemas.microsoft.com/office/drawing/2014/main" id="{3B867297-2B64-4D06-A2B8-C34C99A6AAF9}"/>
                </a:ext>
              </a:extLst>
            </p:cNvPr>
            <p:cNvSpPr/>
            <p:nvPr/>
          </p:nvSpPr>
          <p:spPr>
            <a:xfrm>
              <a:off x="1520180" y="5440052"/>
              <a:ext cx="3955227" cy="282963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288;p32">
              <a:extLst>
                <a:ext uri="{FF2B5EF4-FFF2-40B4-BE49-F238E27FC236}">
                  <a16:creationId xmlns:a16="http://schemas.microsoft.com/office/drawing/2014/main" id="{0DFAF30E-1199-401B-9228-1C2B913B2B21}"/>
                </a:ext>
              </a:extLst>
            </p:cNvPr>
            <p:cNvSpPr/>
            <p:nvPr/>
          </p:nvSpPr>
          <p:spPr>
            <a:xfrm>
              <a:off x="8345182" y="-820847"/>
              <a:ext cx="3764554" cy="282963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288;p32">
              <a:extLst>
                <a:ext uri="{FF2B5EF4-FFF2-40B4-BE49-F238E27FC236}">
                  <a16:creationId xmlns:a16="http://schemas.microsoft.com/office/drawing/2014/main" id="{32C82803-75D6-4815-897A-3B3FE8971478}"/>
                </a:ext>
              </a:extLst>
            </p:cNvPr>
            <p:cNvSpPr/>
            <p:nvPr/>
          </p:nvSpPr>
          <p:spPr>
            <a:xfrm>
              <a:off x="8421935" y="5238012"/>
              <a:ext cx="3764554" cy="282963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288;p32">
              <a:extLst>
                <a:ext uri="{FF2B5EF4-FFF2-40B4-BE49-F238E27FC236}">
                  <a16:creationId xmlns:a16="http://schemas.microsoft.com/office/drawing/2014/main" id="{AC65EC31-697A-462F-9793-0D77FC2BB2B0}"/>
                </a:ext>
              </a:extLst>
            </p:cNvPr>
            <p:cNvSpPr/>
            <p:nvPr/>
          </p:nvSpPr>
          <p:spPr>
            <a:xfrm>
              <a:off x="5119157" y="-2281282"/>
              <a:ext cx="3764554" cy="282963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288;p32">
              <a:extLst>
                <a:ext uri="{FF2B5EF4-FFF2-40B4-BE49-F238E27FC236}">
                  <a16:creationId xmlns:a16="http://schemas.microsoft.com/office/drawing/2014/main" id="{7BE73A55-398D-4D92-87D8-DDC1CE7C3BE7}"/>
                </a:ext>
              </a:extLst>
            </p:cNvPr>
            <p:cNvSpPr/>
            <p:nvPr/>
          </p:nvSpPr>
          <p:spPr>
            <a:xfrm>
              <a:off x="5035370" y="6740135"/>
              <a:ext cx="3990259" cy="282963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288;p32">
              <a:extLst>
                <a:ext uri="{FF2B5EF4-FFF2-40B4-BE49-F238E27FC236}">
                  <a16:creationId xmlns:a16="http://schemas.microsoft.com/office/drawing/2014/main" id="{AA492D2F-1065-415D-B09F-A56FA825BCA0}"/>
                </a:ext>
              </a:extLst>
            </p:cNvPr>
            <p:cNvSpPr/>
            <p:nvPr/>
          </p:nvSpPr>
          <p:spPr>
            <a:xfrm>
              <a:off x="11527668" y="740019"/>
              <a:ext cx="2685538" cy="282963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288;p32">
              <a:extLst>
                <a:ext uri="{FF2B5EF4-FFF2-40B4-BE49-F238E27FC236}">
                  <a16:creationId xmlns:a16="http://schemas.microsoft.com/office/drawing/2014/main" id="{A20E02C8-9F99-461B-981B-1B9D5AB0B442}"/>
                </a:ext>
              </a:extLst>
            </p:cNvPr>
            <p:cNvSpPr/>
            <p:nvPr/>
          </p:nvSpPr>
          <p:spPr>
            <a:xfrm>
              <a:off x="11630656" y="3716404"/>
              <a:ext cx="2685538" cy="2829633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88" name="Google Shape;288;p32"/>
          <p:cNvSpPr/>
          <p:nvPr/>
        </p:nvSpPr>
        <p:spPr>
          <a:xfrm>
            <a:off x="5979950" y="1243305"/>
            <a:ext cx="3921421" cy="282963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US" sz="2400"/>
          </a:p>
        </p:txBody>
      </p:sp>
      <p:sp>
        <p:nvSpPr>
          <p:cNvPr id="290" name="Google Shape;290;p32"/>
          <p:cNvSpPr txBox="1">
            <a:spLocks noGrp="1"/>
          </p:cNvSpPr>
          <p:nvPr>
            <p:ph type="ctrTitle"/>
          </p:nvPr>
        </p:nvSpPr>
        <p:spPr>
          <a:xfrm>
            <a:off x="32662" y="259012"/>
            <a:ext cx="3772624" cy="123087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sz="3000" b="1">
                <a:latin typeface="Trade Gothic Next Light (Body)"/>
                <a:ea typeface="+mj-lt"/>
                <a:cs typeface="+mj-lt"/>
              </a:rPr>
              <a:t>Our Methods of Extracting Data</a:t>
            </a:r>
            <a:endParaRPr lang="en-US" sz="3000" b="1">
              <a:latin typeface="Trade Gothic Next Light (Body)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1327CE-5BAC-4F6B-87A3-E0F32FD02C24}"/>
              </a:ext>
            </a:extLst>
          </p:cNvPr>
          <p:cNvSpPr txBox="1"/>
          <p:nvPr/>
        </p:nvSpPr>
        <p:spPr>
          <a:xfrm>
            <a:off x="11682229" y="6361364"/>
            <a:ext cx="19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87" name="Google Shape;287;p32"/>
          <p:cNvSpPr/>
          <p:nvPr/>
        </p:nvSpPr>
        <p:spPr>
          <a:xfrm>
            <a:off x="2377292" y="964056"/>
            <a:ext cx="4255033" cy="35407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lt1"/>
              </a:solidFill>
            </a:endParaRPr>
          </a:p>
        </p:txBody>
      </p:sp>
      <p:sp>
        <p:nvSpPr>
          <p:cNvPr id="334" name="Google Shape;334;p32"/>
          <p:cNvSpPr txBox="1">
            <a:spLocks noGrp="1"/>
          </p:cNvSpPr>
          <p:nvPr>
            <p:ph type="subTitle" idx="4294967295"/>
          </p:nvPr>
        </p:nvSpPr>
        <p:spPr>
          <a:xfrm flipH="1">
            <a:off x="2997007" y="1629459"/>
            <a:ext cx="3655447" cy="20724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>
              <a:buClr>
                <a:srgbClr val="00C6BB"/>
              </a:buClr>
              <a:buNone/>
            </a:pPr>
            <a:r>
              <a:rPr lang="en-US" sz="2400">
                <a:solidFill>
                  <a:sysClr val="window" lastClr="FFFFFF"/>
                </a:solidFill>
                <a:ea typeface="+mn-lt"/>
                <a:cs typeface="+mn-lt"/>
              </a:rPr>
              <a:t>Data and opinions are gathered off Social Media.</a:t>
            </a:r>
          </a:p>
        </p:txBody>
      </p:sp>
      <p:sp>
        <p:nvSpPr>
          <p:cNvPr id="26" name="Google Shape;288;p32">
            <a:extLst>
              <a:ext uri="{FF2B5EF4-FFF2-40B4-BE49-F238E27FC236}">
                <a16:creationId xmlns:a16="http://schemas.microsoft.com/office/drawing/2014/main" id="{0B59C14E-6B0F-4B6F-AD0A-B8FCAA25A77C}"/>
              </a:ext>
            </a:extLst>
          </p:cNvPr>
          <p:cNvSpPr/>
          <p:nvPr/>
        </p:nvSpPr>
        <p:spPr>
          <a:xfrm>
            <a:off x="4072392" y="3385460"/>
            <a:ext cx="3921421" cy="282963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US" sz="2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22ABDD-2FD0-431B-9E8E-0D92D6E23C1A}"/>
              </a:ext>
            </a:extLst>
          </p:cNvPr>
          <p:cNvSpPr txBox="1"/>
          <p:nvPr/>
        </p:nvSpPr>
        <p:spPr>
          <a:xfrm>
            <a:off x="6690046" y="2011983"/>
            <a:ext cx="33234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Reading customers’ comments and opinions is automated, saving labor cost.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2AF21-4F09-4C79-9D4C-CFD2FEE61D47}"/>
              </a:ext>
            </a:extLst>
          </p:cNvPr>
          <p:cNvSpPr txBox="1"/>
          <p:nvPr/>
        </p:nvSpPr>
        <p:spPr>
          <a:xfrm>
            <a:off x="4549777" y="3763962"/>
            <a:ext cx="33234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Target audience: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Users of poor or no automated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Who wish to transfer from team-based SM to automated system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0794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31EF79A19E6844BAE408B35D6EB780" ma:contentTypeVersion="7" ma:contentTypeDescription="Create a new document." ma:contentTypeScope="" ma:versionID="c50684de5ea350fd947a107b6d88839c">
  <xsd:schema xmlns:xsd="http://www.w3.org/2001/XMLSchema" xmlns:xs="http://www.w3.org/2001/XMLSchema" xmlns:p="http://schemas.microsoft.com/office/2006/metadata/properties" xmlns:ns3="c50fdfab-a8e6-4bc8-8871-a36a543603c1" xmlns:ns4="aebbfae6-eabf-45e3-b369-754c5be88003" targetNamespace="http://schemas.microsoft.com/office/2006/metadata/properties" ma:root="true" ma:fieldsID="86a31da687642b791edb0eee207d2bd5" ns3:_="" ns4:_="">
    <xsd:import namespace="c50fdfab-a8e6-4bc8-8871-a36a543603c1"/>
    <xsd:import namespace="aebbfae6-eabf-45e3-b369-754c5be880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fdfab-a8e6-4bc8-8871-a36a543603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bfae6-eabf-45e3-b369-754c5be880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A7ABAD-6E76-45BB-8F5B-86920E36EAF4}">
  <ds:schemaRefs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aebbfae6-eabf-45e3-b369-754c5be88003"/>
    <ds:schemaRef ds:uri="c50fdfab-a8e6-4bc8-8871-a36a543603c1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C1550B1-15E1-4E1A-9050-615F95490D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88284C-C087-4329-BFC2-7C665D68378A}">
  <ds:schemaRefs>
    <ds:schemaRef ds:uri="aebbfae6-eabf-45e3-b369-754c5be88003"/>
    <ds:schemaRef ds:uri="c50fdfab-a8e6-4bc8-8871-a36a543603c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1288</Words>
  <Application>Microsoft Office PowerPoint</Application>
  <PresentationFormat>Widescreen</PresentationFormat>
  <Paragraphs>287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Arial</vt:lpstr>
      <vt:lpstr>Calibri</vt:lpstr>
      <vt:lpstr>Courier New</vt:lpstr>
      <vt:lpstr>Fira Sans Extra Condensed Medium</vt:lpstr>
      <vt:lpstr>Franklin Gothic Demi Cond</vt:lpstr>
      <vt:lpstr>Georgia</vt:lpstr>
      <vt:lpstr>Nunito Sans</vt:lpstr>
      <vt:lpstr>Nunito Sans ExtraBold</vt:lpstr>
      <vt:lpstr>Open Sans</vt:lpstr>
      <vt:lpstr>Tahoma</vt:lpstr>
      <vt:lpstr>Trade Gothic Next Cond (Headings)</vt:lpstr>
      <vt:lpstr>Trade Gothic Next Light (Body)</vt:lpstr>
      <vt:lpstr>Walbaum Display</vt:lpstr>
      <vt:lpstr>Walbaum Display (Body)</vt:lpstr>
      <vt:lpstr>RegattaVTI</vt:lpstr>
      <vt:lpstr>Smart customer care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Methods of Extracting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customer care</dc:title>
  <dc:creator>Fakhreldin Mahmoud Abdelmonim</dc:creator>
  <cp:lastModifiedBy>Mohamed Hosam Anwar</cp:lastModifiedBy>
  <cp:revision>2</cp:revision>
  <dcterms:created xsi:type="dcterms:W3CDTF">2021-09-09T15:15:45Z</dcterms:created>
  <dcterms:modified xsi:type="dcterms:W3CDTF">2022-02-18T15:41:21Z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0x010100D031EF79A19E6844BAE408B35D6EB780</vt:lpwstr>
  </property>
</Properties>
</file>