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2.xml" ContentType="application/vnd.openxmlformats-officedocument.presentationml.tags+xml"/>
  <Override PartName="/ppt/notesSlides/notesSlide36.xml" ContentType="application/vnd.openxmlformats-officedocument.presentationml.notesSlide+xml"/>
  <Override PartName="/ppt/tags/tag23.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512" r:id="rId2"/>
    <p:sldId id="571" r:id="rId3"/>
    <p:sldId id="572" r:id="rId4"/>
    <p:sldId id="573" r:id="rId5"/>
    <p:sldId id="574" r:id="rId6"/>
    <p:sldId id="575" r:id="rId7"/>
    <p:sldId id="576" r:id="rId8"/>
    <p:sldId id="570"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 id="527" r:id="rId24"/>
    <p:sldId id="528" r:id="rId25"/>
    <p:sldId id="529" r:id="rId26"/>
    <p:sldId id="530" r:id="rId27"/>
    <p:sldId id="531" r:id="rId28"/>
    <p:sldId id="532" r:id="rId29"/>
    <p:sldId id="533" r:id="rId30"/>
    <p:sldId id="534" r:id="rId31"/>
    <p:sldId id="535" r:id="rId32"/>
    <p:sldId id="536" r:id="rId33"/>
    <p:sldId id="537" r:id="rId34"/>
    <p:sldId id="538" r:id="rId35"/>
    <p:sldId id="541" r:id="rId36"/>
    <p:sldId id="542" r:id="rId37"/>
    <p:sldId id="543" r:id="rId38"/>
    <p:sldId id="544" r:id="rId39"/>
    <p:sldId id="545" r:id="rId40"/>
    <p:sldId id="546" r:id="rId41"/>
    <p:sldId id="547" r:id="rId42"/>
    <p:sldId id="548" r:id="rId43"/>
    <p:sldId id="549" r:id="rId4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1D6A"/>
    <a:srgbClr val="FA9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05"/>
    <p:restoredTop sz="60226" autoAdjust="0"/>
  </p:normalViewPr>
  <p:slideViewPr>
    <p:cSldViewPr>
      <p:cViewPr>
        <p:scale>
          <a:sx n="80" d="100"/>
          <a:sy n="80" d="100"/>
        </p:scale>
        <p:origin x="1888" y="2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02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7" Type="http://schemas.openxmlformats.org/officeDocument/2006/relationships/image" Target="../media/image15.wmf"/><Relationship Id="rId1" Type="http://schemas.openxmlformats.org/officeDocument/2006/relationships/image" Target="../media/image9.wmf"/><Relationship Id="rId2"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7" Type="http://schemas.openxmlformats.org/officeDocument/2006/relationships/image" Target="../media/image15.wmf"/><Relationship Id="rId1" Type="http://schemas.openxmlformats.org/officeDocument/2006/relationships/image" Target="../media/image9.wmf"/><Relationship Id="rId2"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5" Type="http://schemas.openxmlformats.org/officeDocument/2006/relationships/image" Target="../media/image20.wmf"/><Relationship Id="rId6" Type="http://schemas.openxmlformats.org/officeDocument/2006/relationships/image" Target="../media/image21.wmf"/><Relationship Id="rId7" Type="http://schemas.openxmlformats.org/officeDocument/2006/relationships/image" Target="../media/image22.wmf"/><Relationship Id="rId8" Type="http://schemas.openxmlformats.org/officeDocument/2006/relationships/image" Target="../media/image23.wmf"/><Relationship Id="rId1" Type="http://schemas.openxmlformats.org/officeDocument/2006/relationships/image" Target="../media/image16.wmf"/><Relationship Id="rId2"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837490F-3F4B-4F84-963E-E197627E8BD7}" type="datetimeFigureOut">
              <a:rPr lang="en-US" smtClean="0"/>
              <a:t>10/8/17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28706-0B46-42D5-B4C5-D2C656F13C9C}" type="slidenum">
              <a:rPr lang="en-US" smtClean="0"/>
              <a:t>‹#›</a:t>
            </a:fld>
            <a:endParaRPr lang="en-US"/>
          </a:p>
        </p:txBody>
      </p:sp>
    </p:spTree>
    <p:extLst>
      <p:ext uri="{BB962C8B-B14F-4D97-AF65-F5344CB8AC3E}">
        <p14:creationId xmlns:p14="http://schemas.microsoft.com/office/powerpoint/2010/main" val="116294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achieve</a:t>
            </a:r>
            <a:r>
              <a:rPr lang="en-US" baseline="0" dirty="0" smtClean="0"/>
              <a:t> our goal, we will need to answer two questions.</a:t>
            </a:r>
          </a:p>
          <a:p>
            <a:endParaRPr lang="en-US" baseline="0" dirty="0" smtClean="0"/>
          </a:p>
          <a:p>
            <a:r>
              <a:rPr lang="en-US" baseline="0" dirty="0" smtClean="0"/>
              <a:t>How to transmit concurrently?</a:t>
            </a:r>
          </a:p>
          <a:p>
            <a:endParaRPr lang="en-US" baseline="0" dirty="0" smtClean="0"/>
          </a:p>
          <a:p>
            <a:r>
              <a:rPr lang="en-US" baseline="0" dirty="0" smtClean="0"/>
              <a:t>And how to do it in random access?</a:t>
            </a:r>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start by answering our first question.</a:t>
            </a:r>
          </a:p>
          <a:p>
            <a:r>
              <a:rPr lang="en-US" baseline="0" dirty="0" smtClean="0"/>
              <a:t>How can we transmit without introducing interference?</a:t>
            </a:r>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The answer to that is interference </a:t>
            </a:r>
            <a:r>
              <a:rPr lang="en-US" dirty="0" err="1" smtClean="0">
                <a:solidFill>
                  <a:srgbClr val="000000"/>
                </a:solidFill>
              </a:rPr>
              <a:t>nulling</a:t>
            </a:r>
            <a:r>
              <a:rPr lang="en-US" dirty="0" smtClean="0">
                <a:solidFill>
                  <a:srgbClr val="000000"/>
                </a:solidFill>
              </a:rPr>
              <a:t>.</a:t>
            </a:r>
          </a:p>
          <a:p>
            <a:r>
              <a:rPr lang="en-US" dirty="0" smtClean="0">
                <a:solidFill>
                  <a:srgbClr val="000000"/>
                </a:solidFill>
              </a:rPr>
              <a:t>So, how does it work?</a:t>
            </a:r>
          </a:p>
          <a:p>
            <a:r>
              <a:rPr lang="en-US" dirty="0" smtClean="0">
                <a:solidFill>
                  <a:srgbClr val="000000"/>
                </a:solidFill>
              </a:rPr>
              <a:t>Say Alice is already transmitting a packet.</a:t>
            </a:r>
          </a:p>
          <a:p>
            <a:r>
              <a:rPr lang="en-US" dirty="0" smtClean="0">
                <a:solidFill>
                  <a:srgbClr val="000000"/>
                </a:solidFill>
              </a:rPr>
              <a:t>And Bob wants to transmit a concurrent packet </a:t>
            </a:r>
            <a:r>
              <a:rPr lang="en-US" dirty="0" err="1" smtClean="0">
                <a:solidFill>
                  <a:srgbClr val="000000"/>
                </a:solidFill>
              </a:rPr>
              <a:t>y</a:t>
            </a:r>
            <a:r>
              <a:rPr lang="en-US" dirty="0" smtClean="0">
                <a:solidFill>
                  <a:srgbClr val="000000"/>
                </a:solidFill>
              </a:rPr>
              <a:t> to his</a:t>
            </a:r>
            <a:r>
              <a:rPr lang="en-US" baseline="0" dirty="0" smtClean="0">
                <a:solidFill>
                  <a:srgbClr val="000000"/>
                </a:solidFill>
              </a:rPr>
              <a:t> receiver.</a:t>
            </a:r>
          </a:p>
          <a:p>
            <a:endParaRPr lang="en-US" baseline="0" dirty="0" smtClean="0">
              <a:solidFill>
                <a:srgbClr val="000000"/>
              </a:solidFill>
            </a:endParaRPr>
          </a:p>
          <a:p>
            <a:r>
              <a:rPr lang="en-US" baseline="0" dirty="0" smtClean="0">
                <a:solidFill>
                  <a:srgbClr val="000000"/>
                </a:solidFill>
              </a:rPr>
              <a:t>To ensure not to interfere with Alice’s receiver, Bob can null his signal </a:t>
            </a:r>
            <a:r>
              <a:rPr lang="en-US" dirty="0" smtClean="0">
                <a:solidFill>
                  <a:srgbClr val="000000"/>
                </a:solidFill>
              </a:rPr>
              <a:t>at</a:t>
            </a:r>
            <a:r>
              <a:rPr lang="en-US" baseline="0" dirty="0" smtClean="0">
                <a:solidFill>
                  <a:srgbClr val="000000"/>
                </a:solidFill>
              </a:rPr>
              <a:t> Alice’s receiver.</a:t>
            </a:r>
          </a:p>
          <a:p>
            <a:endParaRPr lang="en-US" baseline="0" dirty="0" smtClean="0">
              <a:solidFill>
                <a:srgbClr val="000000"/>
              </a:solidFill>
            </a:endParaRPr>
          </a:p>
          <a:p>
            <a:endParaRPr lang="en-US" baseline="0" dirty="0" smtClean="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solidFill>
                  <a:srgbClr val="000000"/>
                </a:solidFill>
              </a:rPr>
              <a:t>In</a:t>
            </a:r>
            <a:r>
              <a:rPr lang="en-US" baseline="0" dirty="0" smtClean="0">
                <a:solidFill>
                  <a:srgbClr val="000000"/>
                </a:solidFill>
              </a:rPr>
              <a:t> particular, </a:t>
            </a:r>
            <a:r>
              <a:rPr lang="en-US" dirty="0" smtClean="0">
                <a:solidFill>
                  <a:srgbClr val="000000"/>
                </a:solidFill>
              </a:rPr>
              <a:t>he </a:t>
            </a:r>
            <a:r>
              <a:rPr lang="en-US" dirty="0" smtClean="0"/>
              <a:t>can use his first antenna to transmit his packet </a:t>
            </a:r>
            <a:r>
              <a:rPr lang="en-US" baseline="0" dirty="0" smtClean="0"/>
              <a:t> </a:t>
            </a:r>
            <a:r>
              <a:rPr lang="en-US" dirty="0" err="1" smtClean="0"/>
              <a:t>y</a:t>
            </a:r>
            <a:r>
              <a:rPr lang="en-US" dirty="0" smtClean="0"/>
              <a:t> multiplied</a:t>
            </a:r>
            <a:r>
              <a:rPr lang="en-US" baseline="0" dirty="0" smtClean="0"/>
              <a:t> by some given variable alpha. </a:t>
            </a:r>
          </a:p>
          <a:p>
            <a:r>
              <a:rPr lang="en-US" baseline="0" dirty="0" smtClean="0"/>
              <a:t>The signal goes through a channel h1.</a:t>
            </a:r>
          </a:p>
          <a:p>
            <a:r>
              <a:rPr lang="en-US" baseline="0" dirty="0" smtClean="0"/>
              <a:t>Then, Alice’s receiver will see an interference h1ay from Bob.</a:t>
            </a:r>
          </a:p>
          <a:p>
            <a:endParaRPr lang="en-US" baseline="0" dirty="0" smtClean="0"/>
          </a:p>
          <a:p>
            <a:r>
              <a:rPr lang="en-US" baseline="0" dirty="0" smtClean="0"/>
              <a:t>Bob can use the other antenna to transmit by </a:t>
            </a:r>
          </a:p>
          <a:p>
            <a:r>
              <a:rPr lang="en-US" baseline="0" dirty="0" smtClean="0"/>
              <a:t>Then, the signal goes through a different channel h2.</a:t>
            </a:r>
          </a:p>
          <a:p>
            <a:r>
              <a:rPr lang="en-US" baseline="0" dirty="0" smtClean="0"/>
              <a:t>So, now Alice’s receiver will get an interference, which is the summation of these two signals from Bob.</a:t>
            </a:r>
          </a:p>
          <a:p>
            <a:endParaRPr lang="en-US" baseline="0" dirty="0" smtClean="0"/>
          </a:p>
          <a:p>
            <a:r>
              <a:rPr lang="en-US" baseline="0" dirty="0" err="1" smtClean="0"/>
              <a:t>Nulling</a:t>
            </a:r>
            <a:r>
              <a:rPr lang="en-US" baseline="0" dirty="0" smtClean="0"/>
              <a:t> the signal means that we want to force this interference to be 0, which is doable. </a:t>
            </a:r>
          </a:p>
          <a:p>
            <a:r>
              <a:rPr lang="en-US" baseline="0" dirty="0" smtClean="0"/>
              <a:t>Regardless of the channel values, we can always pick some alpha beta to satisfy this constraint such that two signals will sum up to 0 at Alice’s receiver.</a:t>
            </a:r>
          </a:p>
          <a:p>
            <a:r>
              <a:rPr lang="en-US" baseline="0" dirty="0" smtClean="0"/>
              <a:t>Then, Alice’s receiver will not see any signal from Bob.</a:t>
            </a:r>
          </a:p>
          <a:p>
            <a:r>
              <a:rPr lang="en-US" baseline="0" dirty="0" smtClean="0"/>
              <a:t>So, this is how </a:t>
            </a:r>
            <a:r>
              <a:rPr lang="en-US" baseline="0" dirty="0" err="1" smtClean="0"/>
              <a:t>nulling</a:t>
            </a:r>
            <a:r>
              <a:rPr lang="en-US" baseline="0" dirty="0" smtClean="0"/>
              <a:t> works.</a:t>
            </a:r>
          </a:p>
          <a:p>
            <a:endParaRPr lang="en-US" baseline="0" dirty="0" smtClean="0"/>
          </a:p>
          <a:p>
            <a:r>
              <a:rPr lang="en-US" dirty="0" smtClean="0"/>
              <a:t>But, one thing worth to notice is that such</a:t>
            </a:r>
            <a:r>
              <a:rPr lang="en-US" baseline="0" dirty="0" smtClean="0"/>
              <a:t> </a:t>
            </a:r>
            <a:r>
              <a:rPr lang="en-US" baseline="0" dirty="0" err="1" smtClean="0"/>
              <a:t>nulling</a:t>
            </a:r>
            <a:r>
              <a:rPr lang="en-US" baseline="0" dirty="0" smtClean="0"/>
              <a:t> doesn’t prevent Bob’s receiver from receiving his signal.</a:t>
            </a:r>
          </a:p>
          <a:p>
            <a:pPr defTabSz="466586">
              <a:defRPr/>
            </a:pPr>
            <a:r>
              <a:rPr lang="en-US" dirty="0" smtClean="0"/>
              <a:t>This is because the channels received by Bob’s receiver are different from h1 and h2, </a:t>
            </a:r>
            <a:br>
              <a:rPr lang="en-US" dirty="0" smtClean="0"/>
            </a:br>
            <a:r>
              <a:rPr lang="en-US" dirty="0" smtClean="0"/>
              <a:t>Cancelling signals for Alice’s receiver doesn’t mean that cancelling signals for Bob’s receiver.</a:t>
            </a:r>
          </a:p>
          <a:p>
            <a:r>
              <a:rPr lang="en-US" dirty="0" smtClean="0"/>
              <a:t>That’s why Bob can transmit a packet to his receiver</a:t>
            </a:r>
            <a:r>
              <a:rPr lang="en-US" baseline="0" dirty="0" smtClean="0"/>
              <a:t>.</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far, we have an answer to our question.</a:t>
            </a:r>
          </a:p>
          <a:p>
            <a:r>
              <a:rPr lang="en-US" baseline="0" dirty="0" smtClean="0"/>
              <a:t>To transmit without interfering with ongoing transmission, we can use </a:t>
            </a:r>
            <a:r>
              <a:rPr lang="en-US" baseline="0" dirty="0" err="1" smtClean="0"/>
              <a:t>nulling</a:t>
            </a:r>
            <a:r>
              <a:rPr lang="en-US" baseline="0" dirty="0" smtClean="0"/>
              <a:t> and now we know how to null the signals.</a:t>
            </a:r>
          </a:p>
          <a:p>
            <a:endParaRPr lang="en-US" baseline="0" dirty="0" smtClean="0"/>
          </a:p>
          <a:p>
            <a:r>
              <a:rPr lang="en-US" baseline="0" dirty="0" smtClean="0"/>
              <a:t>But are we done?</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olidFill>
                  <a:srgbClr val="000000"/>
                </a:solidFill>
              </a:rPr>
              <a:t>What if we have more </a:t>
            </a:r>
            <a:r>
              <a:rPr lang="en-US" baseline="0" dirty="0" err="1" smtClean="0">
                <a:solidFill>
                  <a:srgbClr val="000000"/>
                </a:solidFill>
              </a:rPr>
              <a:t>mimo</a:t>
            </a:r>
            <a:r>
              <a:rPr lang="en-US" baseline="0" dirty="0" smtClean="0">
                <a:solidFill>
                  <a:srgbClr val="000000"/>
                </a:solidFill>
              </a:rPr>
              <a:t> nodes, like Chris, who also wants to transmit concurrently</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6586">
              <a:defRPr/>
            </a:pPr>
            <a:r>
              <a:rPr lang="en-US" baseline="0" dirty="0" smtClean="0">
                <a:solidFill>
                  <a:srgbClr val="000000"/>
                </a:solidFill>
              </a:rPr>
              <a:t>Can we just use </a:t>
            </a:r>
            <a:r>
              <a:rPr lang="en-US" baseline="0" dirty="0" err="1" smtClean="0">
                <a:solidFill>
                  <a:srgbClr val="000000"/>
                </a:solidFill>
              </a:rPr>
              <a:t>nulling</a:t>
            </a:r>
            <a:r>
              <a:rPr lang="en-US" baseline="0" dirty="0" smtClean="0">
                <a:solidFill>
                  <a:srgbClr val="000000"/>
                </a:solidFill>
              </a:rPr>
              <a:t> to allow Chris to transmit without interfering with either Alice’s receiver or Bob’s receiver?</a:t>
            </a:r>
          </a:p>
          <a:p>
            <a:endParaRPr lang="en-US" baseline="0" dirty="0" smtClean="0">
              <a:solidFill>
                <a:srgbClr val="000000"/>
              </a:solidFill>
            </a:endParaRPr>
          </a:p>
          <a:p>
            <a:r>
              <a:rPr lang="en-US" baseline="0" dirty="0" smtClean="0">
                <a:solidFill>
                  <a:srgbClr val="000000"/>
                </a:solidFill>
              </a:rPr>
              <a:t>Unfortunately, the answer is no. </a:t>
            </a:r>
          </a:p>
          <a:p>
            <a:r>
              <a:rPr lang="en-US" baseline="0" dirty="0" smtClean="0">
                <a:solidFill>
                  <a:srgbClr val="000000"/>
                </a:solidFill>
              </a:rPr>
              <a:t/>
            </a:r>
            <a:br>
              <a:rPr lang="en-US" baseline="0" dirty="0" smtClean="0">
                <a:solidFill>
                  <a:srgbClr val="000000"/>
                </a:solidFill>
              </a:rPr>
            </a:br>
            <a:r>
              <a:rPr lang="en-US" baseline="0" dirty="0" smtClean="0">
                <a:solidFill>
                  <a:srgbClr val="000000"/>
                </a:solidFill>
              </a:rPr>
              <a:t>Turns out that when we want to support more concurrent transmissions, </a:t>
            </a:r>
            <a:r>
              <a:rPr lang="en-US" baseline="0" dirty="0" err="1" smtClean="0">
                <a:solidFill>
                  <a:srgbClr val="000000"/>
                </a:solidFill>
              </a:rPr>
              <a:t>nulling</a:t>
            </a:r>
            <a:r>
              <a:rPr lang="en-US" baseline="0" dirty="0" smtClean="0">
                <a:solidFill>
                  <a:srgbClr val="000000"/>
                </a:solidFill>
              </a:rPr>
              <a:t> alone is not enough.</a:t>
            </a:r>
          </a:p>
          <a:p>
            <a:endParaRPr lang="en-US" baseline="0" dirty="0" smtClean="0">
              <a:solidFill>
                <a:srgbClr val="000000"/>
              </a:solidFill>
            </a:endParaRPr>
          </a:p>
          <a:p>
            <a:r>
              <a:rPr lang="en-US" baseline="0" dirty="0" smtClean="0">
                <a:solidFill>
                  <a:srgbClr val="000000"/>
                </a:solidFill>
              </a:rPr>
              <a:t>For example, if Chris wants </a:t>
            </a:r>
            <a:r>
              <a:rPr lang="en-US" dirty="0" smtClean="0">
                <a:solidFill>
                  <a:srgbClr val="000000"/>
                </a:solidFill>
              </a:rPr>
              <a:t>to transmit concurrently, he should not interfere with both Alice’s receiver and Bob’s receiver.</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310" y="4413203"/>
            <a:ext cx="5618480" cy="4189095"/>
          </a:xfrm>
        </p:spPr>
        <p:txBody>
          <a:bodyPr>
            <a:normAutofit/>
          </a:bodyPr>
          <a:lstStyle/>
          <a:p>
            <a:r>
              <a:rPr lang="en-US" baseline="0" dirty="0" smtClean="0">
                <a:solidFill>
                  <a:srgbClr val="000000"/>
                </a:solidFill>
              </a:rPr>
              <a:t>To do that, Chris will need to cancel his signals for three antennas, one at Alice’s receiver and two at Bob’s receiver.</a:t>
            </a:r>
          </a:p>
          <a:p>
            <a:endParaRPr lang="en-US" baseline="0" dirty="0" smtClean="0">
              <a:solidFill>
                <a:srgbClr val="000000"/>
              </a:solidFill>
            </a:endParaRPr>
          </a:p>
          <a:p>
            <a:r>
              <a:rPr lang="en-US" baseline="0" dirty="0" smtClean="0">
                <a:solidFill>
                  <a:srgbClr val="000000"/>
                </a:solidFill>
              </a:rPr>
              <a:t>The bad news is it is not doable.</a:t>
            </a:r>
          </a:p>
          <a:p>
            <a:endParaRPr lang="en-US" baseline="0" dirty="0" smtClean="0">
              <a:solidFill>
                <a:srgbClr val="000000"/>
              </a:solidFill>
            </a:endParaRPr>
          </a:p>
          <a:p>
            <a:r>
              <a:rPr lang="en-US" baseline="0" dirty="0" smtClean="0">
                <a:solidFill>
                  <a:srgbClr val="000000"/>
                </a:solidFill>
              </a:rPr>
              <a:t>This is because </a:t>
            </a:r>
            <a:r>
              <a:rPr lang="en-US" dirty="0" smtClean="0">
                <a:solidFill>
                  <a:srgbClr val="000000"/>
                </a:solidFill>
              </a:rPr>
              <a:t>a 3</a:t>
            </a:r>
            <a:r>
              <a:rPr lang="en-US" baseline="0" dirty="0" smtClean="0">
                <a:solidFill>
                  <a:srgbClr val="000000"/>
                </a:solidFill>
              </a:rPr>
              <a:t>-antenna transmitter cannot null his signals at 3 receive antennas.</a:t>
            </a:r>
          </a:p>
          <a:p>
            <a:endParaRPr lang="en-US" baseline="0" dirty="0" smtClean="0">
              <a:solidFill>
                <a:srgbClr val="000000"/>
              </a:solidFill>
            </a:endParaRPr>
          </a:p>
          <a:p>
            <a:r>
              <a:rPr lang="en-US" baseline="0" dirty="0" smtClean="0">
                <a:solidFill>
                  <a:srgbClr val="000000"/>
                </a:solidFill>
              </a:rPr>
              <a:t>Let’s see why.</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smtClean="0">
                <a:solidFill>
                  <a:srgbClr val="000000"/>
                </a:solidFill>
              </a:rPr>
              <a:t>If Chris wants to transmit a packet </a:t>
            </a:r>
            <a:r>
              <a:rPr lang="en-US" baseline="0" dirty="0" err="1" smtClean="0">
                <a:solidFill>
                  <a:srgbClr val="000000"/>
                </a:solidFill>
              </a:rPr>
              <a:t>z</a:t>
            </a:r>
            <a:r>
              <a:rPr lang="en-US" baseline="0" dirty="0" smtClean="0">
                <a:solidFill>
                  <a:srgbClr val="000000"/>
                </a:solidFill>
              </a:rPr>
              <a:t>, as before, he can transmit a weight version of the signal </a:t>
            </a:r>
            <a:r>
              <a:rPr lang="en-US" baseline="0" dirty="0" err="1" smtClean="0">
                <a:solidFill>
                  <a:srgbClr val="000000"/>
                </a:solidFill>
              </a:rPr>
              <a:t>z</a:t>
            </a:r>
            <a:r>
              <a:rPr lang="en-US" baseline="0" dirty="0" smtClean="0">
                <a:solidFill>
                  <a:srgbClr val="000000"/>
                </a:solidFill>
              </a:rPr>
              <a:t>. </a:t>
            </a:r>
          </a:p>
          <a:p>
            <a:endParaRPr lang="en-US" baseline="0" dirty="0" smtClean="0">
              <a:solidFill>
                <a:srgbClr val="000000"/>
              </a:solidFill>
            </a:endParaRPr>
          </a:p>
          <a:p>
            <a:r>
              <a:rPr lang="en-US" baseline="0" dirty="0" smtClean="0">
                <a:solidFill>
                  <a:srgbClr val="000000"/>
                </a:solidFill>
              </a:rPr>
              <a:t>We can write the </a:t>
            </a:r>
            <a:r>
              <a:rPr lang="en-US" baseline="0" dirty="0" err="1" smtClean="0">
                <a:solidFill>
                  <a:srgbClr val="000000"/>
                </a:solidFill>
              </a:rPr>
              <a:t>nulling</a:t>
            </a:r>
            <a:r>
              <a:rPr lang="en-US" baseline="0" dirty="0" smtClean="0">
                <a:solidFill>
                  <a:srgbClr val="000000"/>
                </a:solidFill>
              </a:rPr>
              <a:t> equations.</a:t>
            </a:r>
          </a:p>
          <a:p>
            <a:r>
              <a:rPr lang="en-US" baseline="0" dirty="0" smtClean="0">
                <a:solidFill>
                  <a:srgbClr val="000000"/>
                </a:solidFill>
              </a:rPr>
              <a:t>We will have one equation for each antenna we want to null the signal, which should be set to 0.</a:t>
            </a:r>
          </a:p>
          <a:p>
            <a:endParaRPr lang="en-US" baseline="0" dirty="0" smtClean="0">
              <a:solidFill>
                <a:srgbClr val="000000"/>
              </a:solidFill>
            </a:endParaRPr>
          </a:p>
          <a:p>
            <a:r>
              <a:rPr lang="en-US" baseline="0" dirty="0" smtClean="0">
                <a:solidFill>
                  <a:srgbClr val="000000"/>
                </a:solidFill>
              </a:rPr>
              <a:t>We don’t need to worry about these equations, because the details are not </a:t>
            </a:r>
            <a:r>
              <a:rPr lang="en-US" dirty="0" smtClean="0">
                <a:solidFill>
                  <a:srgbClr val="000000"/>
                </a:solidFill>
              </a:rPr>
              <a:t>so </a:t>
            </a:r>
            <a:r>
              <a:rPr lang="en-US" baseline="0" dirty="0" smtClean="0">
                <a:solidFill>
                  <a:srgbClr val="000000"/>
                </a:solidFill>
              </a:rPr>
              <a:t>important.</a:t>
            </a:r>
          </a:p>
          <a:p>
            <a:r>
              <a:rPr lang="en-US" baseline="0" dirty="0" smtClean="0">
                <a:solidFill>
                  <a:srgbClr val="000000"/>
                </a:solidFill>
              </a:rPr>
              <a:t>The important thing is that the only solution for these equation is to set all variables to 0, which means that Chris is not transmitting at all.</a:t>
            </a:r>
          </a:p>
          <a:p>
            <a:r>
              <a:rPr lang="en-US" baseline="0" dirty="0" smtClean="0">
                <a:solidFill>
                  <a:srgbClr val="000000"/>
                </a:solidFill>
              </a:rPr>
              <a:t>Clearly, this solution is clearly not what we want, because this means that Chris cannot transmit anything to his receiver.</a:t>
            </a:r>
          </a:p>
          <a:p>
            <a:r>
              <a:rPr lang="en-US" dirty="0" smtClean="0">
                <a:solidFill>
                  <a:srgbClr val="000000"/>
                </a:solidFill>
              </a:rPr>
              <a:t>This is why </a:t>
            </a:r>
            <a:r>
              <a:rPr lang="en-US" dirty="0" err="1" smtClean="0">
                <a:solidFill>
                  <a:srgbClr val="000000"/>
                </a:solidFill>
              </a:rPr>
              <a:t>nulling</a:t>
            </a:r>
            <a:r>
              <a:rPr lang="en-US" dirty="0" smtClean="0">
                <a:solidFill>
                  <a:srgbClr val="000000"/>
                </a:solidFill>
              </a:rPr>
              <a:t> doesn’t work</a:t>
            </a:r>
            <a:r>
              <a:rPr lang="en-US" baseline="0" dirty="0" smtClean="0">
                <a:solidFill>
                  <a:srgbClr val="000000"/>
                </a:solidFill>
              </a:rPr>
              <a:t>.</a:t>
            </a:r>
          </a:p>
          <a:p>
            <a:endParaRPr lang="en-US" baseline="0" dirty="0" smtClean="0">
              <a:solidFill>
                <a:srgbClr val="000000"/>
              </a:solidFill>
            </a:endParaRPr>
          </a:p>
          <a:p>
            <a:endParaRPr lang="en-US" baseline="0" dirty="0" smtClean="0">
              <a:solidFill>
                <a:srgbClr val="000000"/>
              </a:solidFill>
            </a:endParaRPr>
          </a:p>
          <a:p>
            <a:r>
              <a:rPr lang="en-US" baseline="0" dirty="0" smtClean="0">
                <a:solidFill>
                  <a:srgbClr val="000000"/>
                </a:solidFill>
              </a:rPr>
              <a:t>But, are we doomed? Is there any way to get three concurrent transmissions?</a:t>
            </a:r>
          </a:p>
          <a:p>
            <a:endParaRPr lang="en-US" baseline="0" dirty="0" smtClean="0">
              <a:solidFill>
                <a:srgbClr val="000000"/>
              </a:solidFill>
            </a:endParaRPr>
          </a:p>
          <a:p>
            <a:r>
              <a:rPr lang="en-US" baseline="0" dirty="0" smtClean="0">
                <a:solidFill>
                  <a:srgbClr val="000000"/>
                </a:solidFill>
              </a:rPr>
              <a:t>The reason why </a:t>
            </a:r>
            <a:r>
              <a:rPr lang="en-US" baseline="0" dirty="0" err="1" smtClean="0">
                <a:solidFill>
                  <a:srgbClr val="000000"/>
                </a:solidFill>
              </a:rPr>
              <a:t>nulling</a:t>
            </a:r>
            <a:r>
              <a:rPr lang="en-US" baseline="0" dirty="0" smtClean="0">
                <a:solidFill>
                  <a:srgbClr val="000000"/>
                </a:solidFill>
              </a:rPr>
              <a:t> is not doable is because making your signal invisible is a very strong constraint. </a:t>
            </a:r>
          </a:p>
          <a:p>
            <a:endParaRPr lang="en-US" baseline="0" dirty="0" smtClean="0">
              <a:solidFill>
                <a:srgbClr val="000000"/>
              </a:solidFill>
            </a:endParaRPr>
          </a:p>
          <a:p>
            <a:r>
              <a:rPr lang="en-US" baseline="0" dirty="0" smtClean="0">
                <a:solidFill>
                  <a:srgbClr val="000000"/>
                </a:solidFill>
              </a:rPr>
              <a:t>But, </a:t>
            </a:r>
            <a:r>
              <a:rPr lang="en-US" dirty="0" smtClean="0">
                <a:solidFill>
                  <a:srgbClr val="000000"/>
                </a:solidFill>
              </a:rPr>
              <a:t>d</a:t>
            </a:r>
            <a:r>
              <a:rPr lang="en-US" baseline="0" dirty="0" smtClean="0">
                <a:solidFill>
                  <a:srgbClr val="000000"/>
                </a:solidFill>
              </a:rPr>
              <a:t>oes Chris really need to make his signals invisible for every receiver? </a:t>
            </a:r>
          </a:p>
          <a:p>
            <a:endParaRPr lang="en-US" baseline="0" dirty="0" smtClean="0">
              <a:solidFill>
                <a:srgbClr val="000000"/>
              </a:solidFill>
            </a:endParaRPr>
          </a:p>
          <a:p>
            <a:r>
              <a:rPr lang="en-US" baseline="0" dirty="0" smtClean="0">
                <a:solidFill>
                  <a:srgbClr val="000000"/>
                </a:solidFill>
              </a:rPr>
              <a:t>Fortunately, no!</a:t>
            </a:r>
            <a:r>
              <a:rPr lang="en-US" dirty="0" smtClean="0">
                <a:solidFill>
                  <a:srgbClr val="000000"/>
                </a:solidFill>
              </a:rPr>
              <a:t> </a:t>
            </a:r>
          </a:p>
          <a:p>
            <a:r>
              <a:rPr lang="en-US" baseline="0" dirty="0" smtClean="0">
                <a:solidFill>
                  <a:srgbClr val="000000"/>
                </a:solidFill>
              </a:rPr>
              <a:t>I’m going to show you that Chris doesn’t really need</a:t>
            </a:r>
            <a:r>
              <a:rPr lang="en-US" dirty="0" smtClean="0">
                <a:solidFill>
                  <a:srgbClr val="000000"/>
                </a:solidFill>
              </a:rPr>
              <a:t> to </a:t>
            </a:r>
            <a:r>
              <a:rPr lang="en-US" baseline="0" dirty="0" smtClean="0">
                <a:solidFill>
                  <a:srgbClr val="000000"/>
                </a:solidFill>
              </a:rPr>
              <a:t>cancel his signals for both</a:t>
            </a:r>
            <a:r>
              <a:rPr lang="en-US" dirty="0" smtClean="0">
                <a:solidFill>
                  <a:srgbClr val="000000"/>
                </a:solidFill>
              </a:rPr>
              <a:t> Alice’s receiver and Bob’s receiver.</a:t>
            </a:r>
            <a:endParaRPr lang="en-US" baseline="0" dirty="0" smtClean="0">
              <a:solidFill>
                <a:srgbClr val="000000"/>
              </a:solidFill>
            </a:endParaRPr>
          </a:p>
          <a:p>
            <a:r>
              <a:rPr lang="en-US" baseline="0" dirty="0" smtClean="0">
                <a:solidFill>
                  <a:srgbClr val="000000"/>
                </a:solidFill>
              </a:rPr>
              <a:t>In fact, Chris can use a new technique, called interference alignment, to transmit his packet.</a:t>
            </a:r>
          </a:p>
          <a:p>
            <a:endParaRPr lang="en-US" baseline="0" dirty="0" smtClean="0">
              <a:solidFill>
                <a:srgbClr val="000000"/>
              </a:solidFill>
            </a:endParaRPr>
          </a:p>
          <a:p>
            <a:r>
              <a:rPr lang="en-US" baseline="0" dirty="0" smtClean="0">
                <a:solidFill>
                  <a:srgbClr val="000000"/>
                </a:solidFill>
              </a:rPr>
              <a:t>Let me explain to you how interference alignment works.</a:t>
            </a:r>
          </a:p>
          <a:p>
            <a:endParaRPr lang="en-US" baseline="0" dirty="0" smtClean="0">
              <a:solidFill>
                <a:srgbClr val="000000"/>
              </a:solidFill>
            </a:endParaRPr>
          </a:p>
          <a:p>
            <a:endParaRPr lang="en-US" baseline="0" dirty="0" smtClean="0">
              <a:solidFill>
                <a:srgbClr val="000000"/>
              </a:solidFill>
            </a:endParaRPr>
          </a:p>
          <a:p>
            <a:endParaRPr lang="en-US" baseline="0" dirty="0" smtClean="0">
              <a:solidFill>
                <a:srgbClr val="000000"/>
              </a:solidFill>
            </a:endParaRPr>
          </a:p>
          <a:p>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23</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6586">
              <a:defRPr/>
            </a:pPr>
            <a:r>
              <a:rPr lang="en-US" baseline="0" dirty="0" smtClean="0"/>
              <a:t>To understand what is alignment, </a:t>
            </a:r>
            <a:r>
              <a:rPr lang="en-US" dirty="0" smtClean="0"/>
              <a:t>I</a:t>
            </a:r>
            <a:r>
              <a:rPr lang="en-US" baseline="0" dirty="0" smtClean="0"/>
              <a:t> will need to introduce to you some very important properties of MIMO.</a:t>
            </a:r>
          </a:p>
          <a:p>
            <a:endParaRPr lang="en-US" baseline="0" dirty="0" smtClean="0"/>
          </a:p>
          <a:p>
            <a:r>
              <a:rPr lang="en-US" baseline="0" dirty="0" smtClean="0"/>
              <a:t>The first thing we need to know is that an </a:t>
            </a:r>
            <a:r>
              <a:rPr lang="en-US" baseline="0" dirty="0" err="1" smtClean="0"/>
              <a:t>n</a:t>
            </a:r>
            <a:r>
              <a:rPr lang="en-US" baseline="0" dirty="0" smtClean="0"/>
              <a:t>-antenna node receives in </a:t>
            </a:r>
            <a:r>
              <a:rPr lang="en-US" baseline="0" dirty="0" err="1" smtClean="0"/>
              <a:t>n</a:t>
            </a:r>
            <a:r>
              <a:rPr lang="en-US" baseline="0" dirty="0" smtClean="0"/>
              <a:t>-dimensional space.</a:t>
            </a:r>
          </a:p>
          <a:p>
            <a:pPr defTabSz="466586">
              <a:defRPr/>
            </a:pPr>
            <a:r>
              <a:rPr lang="en-US" baseline="0" dirty="0" smtClean="0"/>
              <a:t>What does that mean?</a:t>
            </a:r>
          </a:p>
          <a:p>
            <a:endParaRPr lang="en-US" baseline="0" dirty="0" smtClean="0"/>
          </a:p>
          <a:p>
            <a:r>
              <a:rPr lang="en-US" baseline="0" dirty="0" smtClean="0"/>
              <a:t>If I have a single-antenna receiver, I receives signals at only one antenna, so I receive signals in one-dimension.</a:t>
            </a:r>
          </a:p>
          <a:p>
            <a:endParaRPr lang="en-US" baseline="0" dirty="0" smtClean="0"/>
          </a:p>
          <a:p>
            <a:r>
              <a:rPr lang="en-US" baseline="0" dirty="0" smtClean="0"/>
              <a:t>But, if I have two antennas, I will receive the signal at the first antennas, and also receive the signal at the second antenna. </a:t>
            </a:r>
          </a:p>
          <a:p>
            <a:r>
              <a:rPr lang="en-US" baseline="0" dirty="0" smtClean="0"/>
              <a:t>So really I’m receiving a vector in a two-dimensional space.</a:t>
            </a:r>
          </a:p>
          <a:p>
            <a:endParaRPr lang="en-US" baseline="0" dirty="0" smtClean="0"/>
          </a:p>
          <a:p>
            <a:r>
              <a:rPr lang="en-US" baseline="0" dirty="0" smtClean="0"/>
              <a:t>Similarly, a three-antenna node receives at each antenna a different signal, so the received signal is a vector in a three-dimensional space.</a:t>
            </a:r>
          </a:p>
          <a:p>
            <a:endParaRPr lang="en-US" baseline="0" dirty="0" smtClean="0"/>
          </a:p>
          <a:p>
            <a:r>
              <a:rPr lang="en-US" baseline="0" dirty="0" smtClean="0"/>
              <a:t>We can even generalize it to an </a:t>
            </a:r>
            <a:r>
              <a:rPr lang="en-US" baseline="0" dirty="0" err="1" smtClean="0"/>
              <a:t>n</a:t>
            </a:r>
            <a:r>
              <a:rPr lang="en-US" baseline="0" dirty="0" smtClean="0"/>
              <a:t>-antenna node, which will receive in </a:t>
            </a:r>
            <a:r>
              <a:rPr lang="en-US" baseline="0" dirty="0" err="1" smtClean="0"/>
              <a:t>n</a:t>
            </a:r>
            <a:r>
              <a:rPr lang="en-US" baseline="0" dirty="0" smtClean="0"/>
              <a:t>-dimensional space.</a:t>
            </a:r>
          </a:p>
          <a:p>
            <a:endParaRPr lang="en-US" b="1" baseline="0" dirty="0" smtClean="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24</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28706-0B46-42D5-B4C5-D2C656F13C9C}" type="slidenum">
              <a:rPr lang="en-US" smtClean="0"/>
              <a:t>2</a:t>
            </a:fld>
            <a:endParaRPr lang="en-US"/>
          </a:p>
        </p:txBody>
      </p:sp>
    </p:spTree>
    <p:extLst>
      <p:ext uri="{BB962C8B-B14F-4D97-AF65-F5344CB8AC3E}">
        <p14:creationId xmlns:p14="http://schemas.microsoft.com/office/powerpoint/2010/main" val="1059269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The second thing we need to know is that </a:t>
            </a:r>
            <a:r>
              <a:rPr lang="en-US" u="sng" dirty="0" smtClean="0">
                <a:solidFill>
                  <a:srgbClr val="000000"/>
                </a:solidFill>
              </a:rPr>
              <a:t>the</a:t>
            </a:r>
            <a:r>
              <a:rPr lang="en-US" u="sng" baseline="0" dirty="0" smtClean="0">
                <a:solidFill>
                  <a:srgbClr val="000000"/>
                </a:solidFill>
              </a:rPr>
              <a:t> transmitter</a:t>
            </a:r>
            <a:r>
              <a:rPr lang="en-US" baseline="0" dirty="0" smtClean="0">
                <a:solidFill>
                  <a:srgbClr val="000000"/>
                </a:solidFill>
              </a:rPr>
              <a:t> can rotate the received signal to whatever direction </a:t>
            </a:r>
            <a:r>
              <a:rPr lang="en-US" u="sng" baseline="0" dirty="0" smtClean="0">
                <a:solidFill>
                  <a:srgbClr val="000000"/>
                </a:solidFill>
              </a:rPr>
              <a:t>he wants</a:t>
            </a:r>
            <a:r>
              <a:rPr lang="en-US" baseline="0" dirty="0" smtClean="0">
                <a:solidFill>
                  <a:srgbClr val="000000"/>
                </a:solidFill>
              </a:rPr>
              <a:t>.</a:t>
            </a:r>
          </a:p>
          <a:p>
            <a:endParaRPr lang="en-US" baseline="0" dirty="0" smtClean="0">
              <a:solidFill>
                <a:srgbClr val="000000"/>
              </a:solidFill>
            </a:endParaRPr>
          </a:p>
          <a:p>
            <a:r>
              <a:rPr lang="en-US" baseline="0" dirty="0" smtClean="0">
                <a:solidFill>
                  <a:srgbClr val="000000"/>
                </a:solidFill>
              </a:rPr>
              <a:t>For example, if someone is transmitting a signal, then this 2-antenna receiver receives a vector </a:t>
            </a:r>
            <a:r>
              <a:rPr lang="en-US" baseline="0" dirty="0" err="1" smtClean="0">
                <a:solidFill>
                  <a:srgbClr val="000000"/>
                </a:solidFill>
              </a:rPr>
              <a:t>y</a:t>
            </a:r>
            <a:r>
              <a:rPr lang="en-US" baseline="0" dirty="0" smtClean="0">
                <a:solidFill>
                  <a:srgbClr val="000000"/>
                </a:solidFill>
              </a:rPr>
              <a:t> in his two-dimensional space.</a:t>
            </a:r>
          </a:p>
          <a:p>
            <a:r>
              <a:rPr lang="en-US" baseline="0" dirty="0" smtClean="0">
                <a:solidFill>
                  <a:srgbClr val="000000"/>
                </a:solidFill>
              </a:rPr>
              <a:t>Say we want to rotate the received signal </a:t>
            </a:r>
            <a:r>
              <a:rPr lang="en-US" u="sng" baseline="0" dirty="0" smtClean="0">
                <a:solidFill>
                  <a:srgbClr val="000000"/>
                </a:solidFill>
              </a:rPr>
              <a:t>to </a:t>
            </a:r>
            <a:r>
              <a:rPr lang="en-US" u="sng" baseline="0" dirty="0" err="1" smtClean="0">
                <a:solidFill>
                  <a:srgbClr val="000000"/>
                </a:solidFill>
              </a:rPr>
              <a:t>y</a:t>
            </a:r>
            <a:r>
              <a:rPr lang="en-US" u="sng" baseline="0" dirty="0" smtClean="0">
                <a:solidFill>
                  <a:srgbClr val="000000"/>
                </a:solidFill>
              </a:rPr>
              <a:t>’</a:t>
            </a:r>
            <a:r>
              <a:rPr lang="en-US" baseline="0" dirty="0" smtClean="0">
                <a:solidFill>
                  <a:srgbClr val="000000"/>
                </a:solidFill>
              </a:rPr>
              <a:t>.</a:t>
            </a:r>
          </a:p>
          <a:p>
            <a:endParaRPr lang="en-US" dirty="0" smtClean="0">
              <a:solidFill>
                <a:srgbClr val="000000"/>
              </a:solidFill>
            </a:endParaRPr>
          </a:p>
          <a:p>
            <a:r>
              <a:rPr lang="en-US" dirty="0" smtClean="0">
                <a:solidFill>
                  <a:srgbClr val="000000"/>
                </a:solidFill>
              </a:rPr>
              <a:t>We can easily do that.</a:t>
            </a:r>
          </a:p>
          <a:p>
            <a:endParaRPr lang="en-US" dirty="0" smtClean="0">
              <a:solidFill>
                <a:srgbClr val="000000"/>
              </a:solidFill>
            </a:endParaRPr>
          </a:p>
          <a:p>
            <a:r>
              <a:rPr lang="en-US" dirty="0" smtClean="0">
                <a:solidFill>
                  <a:srgbClr val="000000"/>
                </a:solidFill>
              </a:rPr>
              <a:t>First thing to note is that we can always write </a:t>
            </a:r>
            <a:r>
              <a:rPr lang="en-US" dirty="0" err="1" smtClean="0">
                <a:solidFill>
                  <a:srgbClr val="000000"/>
                </a:solidFill>
              </a:rPr>
              <a:t>y</a:t>
            </a:r>
            <a:r>
              <a:rPr lang="en-US" dirty="0" smtClean="0">
                <a:solidFill>
                  <a:srgbClr val="000000"/>
                </a:solidFill>
              </a:rPr>
              <a:t>’ as </a:t>
            </a:r>
            <a:r>
              <a:rPr lang="en-US" dirty="0" err="1" smtClean="0">
                <a:solidFill>
                  <a:srgbClr val="000000"/>
                </a:solidFill>
              </a:rPr>
              <a:t>Ry</a:t>
            </a:r>
            <a:r>
              <a:rPr lang="en-US" dirty="0" smtClean="0">
                <a:solidFill>
                  <a:srgbClr val="000000"/>
                </a:solidFill>
              </a:rPr>
              <a:t>, where R is a rotation matrix.</a:t>
            </a:r>
          </a:p>
          <a:p>
            <a:endParaRPr lang="en-US" dirty="0" smtClean="0">
              <a:solidFill>
                <a:srgbClr val="000000"/>
              </a:solidFill>
            </a:endParaRPr>
          </a:p>
          <a:p>
            <a:r>
              <a:rPr lang="en-US" dirty="0" smtClean="0">
                <a:solidFill>
                  <a:srgbClr val="000000"/>
                </a:solidFill>
              </a:rPr>
              <a:t>So, to rotate the received signal </a:t>
            </a:r>
            <a:r>
              <a:rPr lang="en-US" dirty="0" err="1" smtClean="0">
                <a:solidFill>
                  <a:srgbClr val="000000"/>
                </a:solidFill>
              </a:rPr>
              <a:t>y</a:t>
            </a:r>
            <a:r>
              <a:rPr lang="en-US" dirty="0" smtClean="0">
                <a:solidFill>
                  <a:srgbClr val="000000"/>
                </a:solidFill>
              </a:rPr>
              <a:t> to </a:t>
            </a:r>
            <a:r>
              <a:rPr lang="en-US" dirty="0" err="1" smtClean="0">
                <a:solidFill>
                  <a:srgbClr val="000000"/>
                </a:solidFill>
              </a:rPr>
              <a:t>y</a:t>
            </a:r>
            <a:r>
              <a:rPr lang="en-US" dirty="0" smtClean="0">
                <a:solidFill>
                  <a:srgbClr val="000000"/>
                </a:solidFill>
              </a:rPr>
              <a:t>’,</a:t>
            </a:r>
            <a:r>
              <a:rPr lang="en-US" baseline="0" dirty="0" smtClean="0">
                <a:solidFill>
                  <a:srgbClr val="000000"/>
                </a:solidFill>
              </a:rPr>
              <a:t> all the transmitter has to do is to multiply its  transmitted signal by the same rotation matrix R.</a:t>
            </a:r>
          </a:p>
          <a:p>
            <a:endParaRPr lang="en-US" dirty="0" smtClean="0">
              <a:solidFill>
                <a:srgbClr val="000000"/>
              </a:solidFill>
            </a:endParaRPr>
          </a:p>
          <a:p>
            <a:r>
              <a:rPr lang="en-US" dirty="0" smtClean="0">
                <a:solidFill>
                  <a:srgbClr val="000000"/>
                </a:solidFill>
              </a:rPr>
              <a:t>So, now we can rotate the signal to a new direction </a:t>
            </a:r>
            <a:r>
              <a:rPr lang="en-US" dirty="0" err="1" smtClean="0">
                <a:solidFill>
                  <a:srgbClr val="000000"/>
                </a:solidFill>
              </a:rPr>
              <a:t>y</a:t>
            </a:r>
            <a:r>
              <a:rPr lang="en-US" dirty="0" smtClean="0">
                <a:solidFill>
                  <a:srgbClr val="000000"/>
                </a:solidFill>
              </a:rPr>
              <a:t>’.</a:t>
            </a:r>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The second thing we need to know is that </a:t>
            </a:r>
            <a:r>
              <a:rPr lang="en-US" u="sng" dirty="0" smtClean="0">
                <a:solidFill>
                  <a:srgbClr val="000000"/>
                </a:solidFill>
              </a:rPr>
              <a:t>the</a:t>
            </a:r>
            <a:r>
              <a:rPr lang="en-US" u="sng" baseline="0" dirty="0" smtClean="0">
                <a:solidFill>
                  <a:srgbClr val="000000"/>
                </a:solidFill>
              </a:rPr>
              <a:t> transmitter</a:t>
            </a:r>
            <a:r>
              <a:rPr lang="en-US" baseline="0" dirty="0" smtClean="0">
                <a:solidFill>
                  <a:srgbClr val="000000"/>
                </a:solidFill>
              </a:rPr>
              <a:t> can rotate the received signal to whatever direction </a:t>
            </a:r>
            <a:r>
              <a:rPr lang="en-US" u="sng" baseline="0" dirty="0" smtClean="0">
                <a:solidFill>
                  <a:srgbClr val="000000"/>
                </a:solidFill>
              </a:rPr>
              <a:t>he wants</a:t>
            </a:r>
            <a:r>
              <a:rPr lang="en-US" baseline="0" dirty="0" smtClean="0">
                <a:solidFill>
                  <a:srgbClr val="000000"/>
                </a:solidFill>
              </a:rPr>
              <a:t>.</a:t>
            </a:r>
          </a:p>
          <a:p>
            <a:endParaRPr lang="en-US" baseline="0" dirty="0" smtClean="0">
              <a:solidFill>
                <a:srgbClr val="000000"/>
              </a:solidFill>
            </a:endParaRPr>
          </a:p>
          <a:p>
            <a:r>
              <a:rPr lang="en-US" baseline="0" dirty="0" smtClean="0">
                <a:solidFill>
                  <a:srgbClr val="000000"/>
                </a:solidFill>
              </a:rPr>
              <a:t>For example, if someone is transmitting a signal, then this 2-antenna receiver receives a vector </a:t>
            </a:r>
            <a:r>
              <a:rPr lang="en-US" baseline="0" dirty="0" err="1" smtClean="0">
                <a:solidFill>
                  <a:srgbClr val="000000"/>
                </a:solidFill>
              </a:rPr>
              <a:t>y</a:t>
            </a:r>
            <a:r>
              <a:rPr lang="en-US" baseline="0" dirty="0" smtClean="0">
                <a:solidFill>
                  <a:srgbClr val="000000"/>
                </a:solidFill>
              </a:rPr>
              <a:t> in his two-dimensional space.</a:t>
            </a:r>
          </a:p>
          <a:p>
            <a:r>
              <a:rPr lang="en-US" baseline="0" dirty="0" smtClean="0">
                <a:solidFill>
                  <a:srgbClr val="000000"/>
                </a:solidFill>
              </a:rPr>
              <a:t>Say we want to rotate the received signal </a:t>
            </a:r>
            <a:r>
              <a:rPr lang="en-US" u="sng" baseline="0" dirty="0" smtClean="0">
                <a:solidFill>
                  <a:srgbClr val="000000"/>
                </a:solidFill>
              </a:rPr>
              <a:t>to </a:t>
            </a:r>
            <a:r>
              <a:rPr lang="en-US" u="sng" baseline="0" dirty="0" err="1" smtClean="0">
                <a:solidFill>
                  <a:srgbClr val="000000"/>
                </a:solidFill>
              </a:rPr>
              <a:t>y</a:t>
            </a:r>
            <a:r>
              <a:rPr lang="en-US" u="sng" baseline="0" dirty="0" smtClean="0">
                <a:solidFill>
                  <a:srgbClr val="000000"/>
                </a:solidFill>
              </a:rPr>
              <a:t>’</a:t>
            </a:r>
            <a:r>
              <a:rPr lang="en-US" baseline="0" dirty="0" smtClean="0">
                <a:solidFill>
                  <a:srgbClr val="000000"/>
                </a:solidFill>
              </a:rPr>
              <a:t>.</a:t>
            </a:r>
          </a:p>
          <a:p>
            <a:endParaRPr lang="en-US" dirty="0" smtClean="0">
              <a:solidFill>
                <a:srgbClr val="000000"/>
              </a:solidFill>
            </a:endParaRPr>
          </a:p>
          <a:p>
            <a:r>
              <a:rPr lang="en-US" dirty="0" smtClean="0">
                <a:solidFill>
                  <a:srgbClr val="000000"/>
                </a:solidFill>
              </a:rPr>
              <a:t>We can easily do that.</a:t>
            </a:r>
          </a:p>
          <a:p>
            <a:endParaRPr lang="en-US" dirty="0" smtClean="0">
              <a:solidFill>
                <a:srgbClr val="000000"/>
              </a:solidFill>
            </a:endParaRPr>
          </a:p>
          <a:p>
            <a:r>
              <a:rPr lang="en-US" dirty="0" smtClean="0">
                <a:solidFill>
                  <a:srgbClr val="000000"/>
                </a:solidFill>
              </a:rPr>
              <a:t>First thing to note is that we can always write </a:t>
            </a:r>
            <a:r>
              <a:rPr lang="en-US" dirty="0" err="1" smtClean="0">
                <a:solidFill>
                  <a:srgbClr val="000000"/>
                </a:solidFill>
              </a:rPr>
              <a:t>y</a:t>
            </a:r>
            <a:r>
              <a:rPr lang="en-US" dirty="0" smtClean="0">
                <a:solidFill>
                  <a:srgbClr val="000000"/>
                </a:solidFill>
              </a:rPr>
              <a:t>’ as </a:t>
            </a:r>
            <a:r>
              <a:rPr lang="en-US" dirty="0" err="1" smtClean="0">
                <a:solidFill>
                  <a:srgbClr val="000000"/>
                </a:solidFill>
              </a:rPr>
              <a:t>Ry</a:t>
            </a:r>
            <a:r>
              <a:rPr lang="en-US" dirty="0" smtClean="0">
                <a:solidFill>
                  <a:srgbClr val="000000"/>
                </a:solidFill>
              </a:rPr>
              <a:t>, where R is a rotation matrix.</a:t>
            </a:r>
          </a:p>
          <a:p>
            <a:endParaRPr lang="en-US" dirty="0" smtClean="0">
              <a:solidFill>
                <a:srgbClr val="000000"/>
              </a:solidFill>
            </a:endParaRPr>
          </a:p>
          <a:p>
            <a:r>
              <a:rPr lang="en-US" dirty="0" smtClean="0">
                <a:solidFill>
                  <a:srgbClr val="000000"/>
                </a:solidFill>
              </a:rPr>
              <a:t>So, to rotate the received signal </a:t>
            </a:r>
            <a:r>
              <a:rPr lang="en-US" dirty="0" err="1" smtClean="0">
                <a:solidFill>
                  <a:srgbClr val="000000"/>
                </a:solidFill>
              </a:rPr>
              <a:t>y</a:t>
            </a:r>
            <a:r>
              <a:rPr lang="en-US" dirty="0" smtClean="0">
                <a:solidFill>
                  <a:srgbClr val="000000"/>
                </a:solidFill>
              </a:rPr>
              <a:t> to </a:t>
            </a:r>
            <a:r>
              <a:rPr lang="en-US" dirty="0" err="1" smtClean="0">
                <a:solidFill>
                  <a:srgbClr val="000000"/>
                </a:solidFill>
              </a:rPr>
              <a:t>y</a:t>
            </a:r>
            <a:r>
              <a:rPr lang="en-US" dirty="0" smtClean="0">
                <a:solidFill>
                  <a:srgbClr val="000000"/>
                </a:solidFill>
              </a:rPr>
              <a:t>’,</a:t>
            </a:r>
            <a:r>
              <a:rPr lang="en-US" baseline="0" dirty="0" smtClean="0">
                <a:solidFill>
                  <a:srgbClr val="000000"/>
                </a:solidFill>
              </a:rPr>
              <a:t> all the transmitter has to do is to multiply its  transmitted signal by the same rotation matrix R.</a:t>
            </a:r>
          </a:p>
          <a:p>
            <a:endParaRPr lang="en-US" dirty="0" smtClean="0">
              <a:solidFill>
                <a:srgbClr val="000000"/>
              </a:solidFill>
            </a:endParaRPr>
          </a:p>
          <a:p>
            <a:r>
              <a:rPr lang="en-US" dirty="0" smtClean="0">
                <a:solidFill>
                  <a:srgbClr val="000000"/>
                </a:solidFill>
              </a:rPr>
              <a:t>So, now we can rotate the signal to a new direction </a:t>
            </a:r>
            <a:r>
              <a:rPr lang="en-US" dirty="0" err="1" smtClean="0">
                <a:solidFill>
                  <a:srgbClr val="000000"/>
                </a:solidFill>
              </a:rPr>
              <a:t>y</a:t>
            </a:r>
            <a:r>
              <a:rPr lang="en-US" dirty="0" smtClean="0">
                <a:solidFill>
                  <a:srgbClr val="000000"/>
                </a:solidFill>
              </a:rPr>
              <a:t>’.</a:t>
            </a:r>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With this basic understanding about </a:t>
            </a:r>
            <a:r>
              <a:rPr lang="en-US" dirty="0" err="1" smtClean="0">
                <a:solidFill>
                  <a:srgbClr val="000000"/>
                </a:solidFill>
              </a:rPr>
              <a:t>mimo</a:t>
            </a:r>
            <a:r>
              <a:rPr lang="en-US" dirty="0" smtClean="0">
                <a:solidFill>
                  <a:srgbClr val="000000"/>
                </a:solidFill>
              </a:rPr>
              <a:t>, next, let</a:t>
            </a:r>
            <a:r>
              <a:rPr lang="en-US" baseline="0" dirty="0" smtClean="0">
                <a:solidFill>
                  <a:srgbClr val="000000"/>
                </a:solidFill>
              </a:rPr>
              <a:t> me use a very simple example to explain what is interference alignment.</a:t>
            </a:r>
          </a:p>
          <a:p>
            <a:endParaRPr lang="en-US" dirty="0" smtClean="0">
              <a:solidFill>
                <a:srgbClr val="000000"/>
              </a:solidFill>
            </a:endParaRPr>
          </a:p>
          <a:p>
            <a:r>
              <a:rPr lang="en-US" dirty="0" smtClean="0">
                <a:solidFill>
                  <a:srgbClr val="000000"/>
                </a:solidFill>
              </a:rPr>
              <a:t>Let’s consider</a:t>
            </a:r>
            <a:r>
              <a:rPr lang="en-US" baseline="0" dirty="0" smtClean="0">
                <a:solidFill>
                  <a:srgbClr val="000000"/>
                </a:solidFill>
              </a:rPr>
              <a:t> a 2-antenna node who is receiving one signal he wants and another signal he doesn’t want.</a:t>
            </a:r>
          </a:p>
          <a:p>
            <a:endParaRPr lang="en-US" baseline="0" dirty="0" smtClean="0">
              <a:solidFill>
                <a:srgbClr val="000000"/>
              </a:solidFill>
            </a:endParaRPr>
          </a:p>
          <a:p>
            <a:r>
              <a:rPr lang="en-US" baseline="0" dirty="0" smtClean="0">
                <a:solidFill>
                  <a:srgbClr val="000000"/>
                </a:solidFill>
              </a:rPr>
              <a:t>Because he has two antennas, he can decode these two signals to get the signal he wants.</a:t>
            </a:r>
          </a:p>
          <a:p>
            <a:endParaRPr lang="en-US" baseline="0" dirty="0" smtClean="0">
              <a:solidFill>
                <a:srgbClr val="000000"/>
              </a:solidFill>
            </a:endParaRPr>
          </a:p>
          <a:p>
            <a:pPr defTabSz="466586">
              <a:defRPr/>
            </a:pPr>
            <a:r>
              <a:rPr lang="en-US" baseline="0" dirty="0" smtClean="0">
                <a:solidFill>
                  <a:srgbClr val="000000"/>
                </a:solidFill>
              </a:rPr>
              <a:t>But, say that we have the second interferer. </a:t>
            </a:r>
          </a:p>
          <a:p>
            <a:pPr defTabSz="466586">
              <a:defRPr/>
            </a:pPr>
            <a:r>
              <a:rPr lang="en-US" baseline="0" dirty="0" smtClean="0">
                <a:solidFill>
                  <a:srgbClr val="000000"/>
                </a:solidFill>
              </a:rPr>
              <a:t>Now this two-antenna receiver cannot decode these three signals in his two-dimensional space.</a:t>
            </a:r>
          </a:p>
          <a:p>
            <a:r>
              <a:rPr lang="en-US" baseline="0" dirty="0" smtClean="0">
                <a:solidFill>
                  <a:srgbClr val="000000"/>
                </a:solidFill>
              </a:rPr>
              <a:t>So, he cannot get the signal he wants.</a:t>
            </a:r>
          </a:p>
          <a:p>
            <a:endParaRPr lang="en-US" baseline="0" dirty="0" smtClean="0">
              <a:solidFill>
                <a:srgbClr val="000000"/>
              </a:solidFill>
            </a:endParaRPr>
          </a:p>
          <a:p>
            <a:r>
              <a:rPr lang="en-US" baseline="0" dirty="0" smtClean="0">
                <a:solidFill>
                  <a:srgbClr val="000000"/>
                </a:solidFill>
              </a:rPr>
              <a:t>But If  this new interferer can somehow align his signal along the direction of  the first interferer by rotating his signal,</a:t>
            </a:r>
          </a:p>
          <a:p>
            <a:endParaRPr lang="en-US" baseline="0" dirty="0" smtClean="0">
              <a:solidFill>
                <a:srgbClr val="000000"/>
              </a:solidFill>
            </a:endParaRPr>
          </a:p>
          <a:p>
            <a:endParaRPr lang="en-US" baseline="0" dirty="0" smtClean="0">
              <a:solidFill>
                <a:srgbClr val="000000"/>
              </a:solidFill>
            </a:endParaRPr>
          </a:p>
          <a:p>
            <a:endParaRPr lang="en-US" baseline="0" dirty="0" smtClean="0">
              <a:solidFill>
                <a:srgbClr val="000000"/>
              </a:solidFill>
            </a:endParaRPr>
          </a:p>
          <a:p>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27</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this receiver will see only one interference.</a:t>
            </a:r>
          </a:p>
          <a:p>
            <a:r>
              <a:rPr lang="en-US" baseline="0" dirty="0" smtClean="0"/>
              <a:t>Then, it looks like there are only two signals on the medium, so he can still decode two signals.</a:t>
            </a:r>
          </a:p>
          <a:p>
            <a:r>
              <a:rPr lang="en-US" baseline="0" dirty="0" smtClean="0"/>
              <a:t>One is the signal he wants, the other is the sum of two interferences he doesn’t want.</a:t>
            </a:r>
          </a:p>
          <a:p>
            <a:endParaRPr lang="en-US" dirty="0" smtClean="0"/>
          </a:p>
          <a:p>
            <a:r>
              <a:rPr lang="en-US" dirty="0" smtClean="0"/>
              <a:t>Ok, now we know how to align the signal.</a:t>
            </a:r>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let’s go back to see why this alignment</a:t>
            </a:r>
            <a:r>
              <a:rPr lang="en-US" baseline="0" dirty="0" smtClean="0"/>
              <a:t> is a very nice property for solving our problem.</a:t>
            </a:r>
            <a:endParaRPr lang="en-US" dirty="0" smtClean="0"/>
          </a:p>
          <a:p>
            <a:endParaRPr lang="en-US" baseline="0" dirty="0" smtClean="0"/>
          </a:p>
          <a:p>
            <a:pPr defTabSz="466586">
              <a:defRPr/>
            </a:pPr>
            <a:r>
              <a:rPr lang="en-US" dirty="0" smtClean="0"/>
              <a:t>Remember that Chris doesn’t want to interfere with both Alice’s receiver and Bob’s receiver.</a:t>
            </a:r>
          </a:p>
          <a:p>
            <a:endParaRPr lang="en-US" baseline="0" dirty="0" smtClean="0"/>
          </a:p>
          <a:p>
            <a:r>
              <a:rPr lang="en-US" dirty="0" smtClean="0"/>
              <a:t>For Alice’s receiver</a:t>
            </a:r>
            <a:r>
              <a:rPr lang="en-US" baseline="0" dirty="0" smtClean="0"/>
              <a:t>, Chris can still use </a:t>
            </a:r>
            <a:r>
              <a:rPr lang="en-US" baseline="0" dirty="0" err="1" smtClean="0"/>
              <a:t>nulling</a:t>
            </a:r>
            <a:r>
              <a:rPr lang="en-US" baseline="0" dirty="0" smtClean="0"/>
              <a:t> to cancel his signal. That’s fine.</a:t>
            </a:r>
          </a:p>
          <a:p>
            <a:endParaRPr lang="en-US" baseline="0" dirty="0" smtClean="0"/>
          </a:p>
          <a:p>
            <a:r>
              <a:rPr lang="en-US" baseline="0" dirty="0" smtClean="0"/>
              <a:t>However, for Bob’s receiver, we are going to use this new concept: interference alignment.</a:t>
            </a:r>
          </a:p>
          <a:p>
            <a:endParaRPr lang="en-US" baseline="0" dirty="0" smtClean="0"/>
          </a:p>
          <a:p>
            <a:r>
              <a:rPr lang="en-US" baseline="0" dirty="0" smtClean="0"/>
              <a:t>What we do is to leverage the fact that Bob’s receiver is already receiving some signals from Alice,</a:t>
            </a:r>
          </a:p>
          <a:p>
            <a:r>
              <a:rPr lang="en-US" baseline="0" dirty="0" smtClean="0"/>
              <a:t>But he doesn’t want that signal.</a:t>
            </a:r>
          </a:p>
          <a:p>
            <a:r>
              <a:rPr lang="en-US" baseline="0" dirty="0" smtClean="0"/>
              <a:t>So it doesn’t hurt to put another interference on top of Alice’s signal.</a:t>
            </a:r>
          </a:p>
          <a:p>
            <a:endParaRPr lang="en-US" baseline="0" dirty="0" smtClean="0"/>
          </a:p>
          <a:p>
            <a:r>
              <a:rPr lang="en-US" baseline="0" dirty="0" smtClean="0"/>
              <a:t>Basically, Chris doesn’t really need to completely cancel his signal for Bob’s receiver.</a:t>
            </a:r>
          </a:p>
          <a:p>
            <a:r>
              <a:rPr lang="en-US" baseline="0" dirty="0" smtClean="0"/>
              <a:t>All he has to do is to align his signal with Alice’s signal.</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As a results,</a:t>
            </a:r>
            <a:r>
              <a:rPr lang="en-US" baseline="0" dirty="0" smtClean="0">
                <a:solidFill>
                  <a:srgbClr val="000000"/>
                </a:solidFill>
              </a:rPr>
              <a:t> from the perspective of Bob’s receiver, it looks like there are still only two signals, one is Bob’s signal, the other is this garbage signal, which is the combination of Alice and Chris.</a:t>
            </a:r>
          </a:p>
          <a:p>
            <a:r>
              <a:rPr lang="en-US" baseline="0" dirty="0" smtClean="0">
                <a:solidFill>
                  <a:srgbClr val="000000"/>
                </a:solidFill>
              </a:rPr>
              <a:t>So, he can still decode these two signals.</a:t>
            </a:r>
          </a:p>
          <a:p>
            <a:endParaRPr lang="en-US" baseline="0" dirty="0" smtClean="0">
              <a:solidFill>
                <a:srgbClr val="000000"/>
              </a:solidFill>
            </a:endParaRPr>
          </a:p>
          <a:p>
            <a:r>
              <a:rPr lang="en-US" baseline="0" dirty="0" smtClean="0">
                <a:solidFill>
                  <a:srgbClr val="000000"/>
                </a:solidFill>
              </a:rPr>
              <a:t>Even though he can not decode Alice’s and Chris’s signal individually, but it doesn’t matter because he doesn’t want these two signals.</a:t>
            </a:r>
          </a:p>
          <a:p>
            <a:r>
              <a:rPr lang="en-US" baseline="0" dirty="0" smtClean="0">
                <a:solidFill>
                  <a:srgbClr val="000000"/>
                </a:solidFill>
              </a:rPr>
              <a:t>The important thing is that he can get what he wants, which is Bob’s signal.</a:t>
            </a:r>
          </a:p>
          <a:p>
            <a:endParaRPr lang="en-US" baseline="0" dirty="0" smtClean="0">
              <a:solidFill>
                <a:srgbClr val="000000"/>
              </a:solidFill>
            </a:endParaRPr>
          </a:p>
          <a:p>
            <a:pPr defTabSz="466586">
              <a:defRPr/>
            </a:pPr>
            <a:r>
              <a:rPr lang="en-US" baseline="0" dirty="0" smtClean="0">
                <a:solidFill>
                  <a:srgbClr val="000000"/>
                </a:solidFill>
              </a:rPr>
              <a:t>Ok, we’ve shown that we can use </a:t>
            </a:r>
            <a:r>
              <a:rPr lang="en-US" baseline="0" dirty="0" err="1" smtClean="0">
                <a:solidFill>
                  <a:srgbClr val="000000"/>
                </a:solidFill>
              </a:rPr>
              <a:t>nulling</a:t>
            </a:r>
            <a:r>
              <a:rPr lang="en-US" baseline="0" dirty="0" smtClean="0">
                <a:solidFill>
                  <a:srgbClr val="000000"/>
                </a:solidFill>
              </a:rPr>
              <a:t> and alignment to transmit three concurrent packets.</a:t>
            </a:r>
          </a:p>
          <a:p>
            <a:pPr defTabSz="466586">
              <a:defRPr/>
            </a:pPr>
            <a:r>
              <a:rPr lang="en-US" baseline="0" dirty="0" smtClean="0">
                <a:solidFill>
                  <a:srgbClr val="000000"/>
                </a:solidFill>
              </a:rPr>
              <a:t>Therefore, </a:t>
            </a:r>
            <a:r>
              <a:rPr lang="en-US" baseline="0" dirty="0" err="1" smtClean="0">
                <a:solidFill>
                  <a:srgbClr val="000000"/>
                </a:solidFill>
              </a:rPr>
              <a:t>n</a:t>
            </a:r>
            <a:r>
              <a:rPr lang="en-US" baseline="0" dirty="0" smtClean="0">
                <a:solidFill>
                  <a:srgbClr val="000000"/>
                </a:solidFill>
              </a:rPr>
              <a:t>+ allows all senders to transmit, but the throughput will be as high as if only the three-antenna sender is transmitting all the time.</a:t>
            </a:r>
          </a:p>
          <a:p>
            <a:r>
              <a:rPr lang="en-US" baseline="0" dirty="0" smtClean="0">
                <a:solidFill>
                  <a:srgbClr val="000000"/>
                </a:solidFill>
              </a:rPr>
              <a:t>And this is the maximum throughput we can get for this topology.</a:t>
            </a:r>
          </a:p>
          <a:p>
            <a:endParaRPr lang="en-US" baseline="0" dirty="0" smtClean="0">
              <a:solidFill>
                <a:srgbClr val="000000"/>
              </a:solidFill>
            </a:endParaRPr>
          </a:p>
          <a:p>
            <a:r>
              <a:rPr lang="en-US" baseline="0" dirty="0" smtClean="0">
                <a:solidFill>
                  <a:srgbClr val="000000"/>
                </a:solidFill>
              </a:rPr>
              <a:t>Of course, there are more details about how to fully implement interference </a:t>
            </a:r>
            <a:r>
              <a:rPr lang="en-US" baseline="0" dirty="0" err="1" smtClean="0">
                <a:solidFill>
                  <a:srgbClr val="000000"/>
                </a:solidFill>
              </a:rPr>
              <a:t>nulling</a:t>
            </a:r>
            <a:r>
              <a:rPr lang="en-US" baseline="0" dirty="0" smtClean="0">
                <a:solidFill>
                  <a:srgbClr val="000000"/>
                </a:solidFill>
              </a:rPr>
              <a:t> and interference alignment, and these are described in the paper.</a:t>
            </a:r>
          </a:p>
          <a:p>
            <a:r>
              <a:rPr lang="en-US" baseline="0" dirty="0" smtClean="0">
                <a:solidFill>
                  <a:srgbClr val="000000"/>
                </a:solidFill>
              </a:rPr>
              <a:t>The thing I want to emphasize is that we can do the same process for any generic scenario.</a:t>
            </a:r>
          </a:p>
          <a:p>
            <a:r>
              <a:rPr lang="en-US" baseline="0" dirty="0" smtClean="0">
                <a:solidFill>
                  <a:srgbClr val="000000"/>
                </a:solidFill>
              </a:rPr>
              <a:t>Specifically, in our paper,</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olidFill>
                  <a:srgbClr val="000000"/>
                </a:solidFill>
              </a:rPr>
              <a:t>What if we have more </a:t>
            </a:r>
            <a:r>
              <a:rPr lang="en-US" baseline="0" dirty="0" err="1" smtClean="0">
                <a:solidFill>
                  <a:srgbClr val="000000"/>
                </a:solidFill>
              </a:rPr>
              <a:t>mimo</a:t>
            </a:r>
            <a:r>
              <a:rPr lang="en-US" baseline="0" dirty="0" smtClean="0">
                <a:solidFill>
                  <a:srgbClr val="000000"/>
                </a:solidFill>
              </a:rPr>
              <a:t> nodes, like Chris, who also wants to transmit concurrently</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olidFill>
                  <a:srgbClr val="000000"/>
                </a:solidFill>
              </a:rPr>
              <a:t>we have a general protocol, which </a:t>
            </a:r>
            <a:r>
              <a:rPr lang="en-US" dirty="0" smtClean="0">
                <a:solidFill>
                  <a:srgbClr val="000000"/>
                </a:solidFill>
              </a:rPr>
              <a:t>allows each sender to compute where and how to null, also where and how to align in a distributed way.</a:t>
            </a:r>
          </a:p>
          <a:p>
            <a:endParaRPr lang="en-US" dirty="0" smtClean="0">
              <a:solidFill>
                <a:srgbClr val="000000"/>
              </a:solidFill>
            </a:endParaRPr>
          </a:p>
          <a:p>
            <a:r>
              <a:rPr lang="en-US" dirty="0" smtClean="0">
                <a:solidFill>
                  <a:srgbClr val="000000"/>
                </a:solidFill>
              </a:rPr>
              <a:t>We also proved that the number of concurrent streams can be equal to the maximum number of antennas supported by any sender.</a:t>
            </a:r>
          </a:p>
          <a:p>
            <a:r>
              <a:rPr lang="en-US" dirty="0" smtClean="0">
                <a:solidFill>
                  <a:srgbClr val="000000"/>
                </a:solidFill>
              </a:rPr>
              <a:t> </a:t>
            </a:r>
            <a:endParaRPr lang="en-US" baseline="0" dirty="0" smtClean="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6586">
              <a:defRPr/>
            </a:pPr>
            <a:r>
              <a:rPr lang="en-US" baseline="0" dirty="0" smtClean="0">
                <a:solidFill>
                  <a:srgbClr val="000000"/>
                </a:solidFill>
              </a:rPr>
              <a:t>So, </a:t>
            </a:r>
            <a:r>
              <a:rPr lang="en-US" dirty="0" smtClean="0">
                <a:solidFill>
                  <a:srgbClr val="000000"/>
                </a:solidFill>
              </a:rPr>
              <a:t>we achieve our goal.</a:t>
            </a:r>
          </a:p>
          <a:p>
            <a:pPr defTabSz="466586">
              <a:defRPr/>
            </a:pPr>
            <a:r>
              <a:rPr lang="en-US" dirty="0" smtClean="0">
                <a:solidFill>
                  <a:srgbClr val="000000"/>
                </a:solidFill>
              </a:rPr>
              <a:t>Now, w</a:t>
            </a:r>
            <a:r>
              <a:rPr lang="en-US" baseline="0" dirty="0" smtClean="0">
                <a:solidFill>
                  <a:srgbClr val="000000"/>
                </a:solidFill>
              </a:rPr>
              <a:t>e know how to use the combination of </a:t>
            </a:r>
            <a:r>
              <a:rPr lang="en-US" baseline="0" dirty="0" err="1" smtClean="0">
                <a:solidFill>
                  <a:srgbClr val="000000"/>
                </a:solidFill>
              </a:rPr>
              <a:t>nulling</a:t>
            </a:r>
            <a:r>
              <a:rPr lang="en-US" baseline="0" dirty="0" smtClean="0">
                <a:solidFill>
                  <a:srgbClr val="000000"/>
                </a:solidFill>
              </a:rPr>
              <a:t> and alignment of transmit concurrently.</a:t>
            </a:r>
            <a:endParaRPr lang="en-US" dirty="0" smtClean="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33</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But, the second question is can we achieve this goal without loosing random access?</a:t>
            </a:r>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u="none" baseline="0" dirty="0" smtClean="0"/>
              <a:t>Today I’m going to present is about MIMO as a first-class citizen in 802.11.</a:t>
            </a:r>
          </a:p>
          <a:p>
            <a:r>
              <a:rPr lang="en-US" i="0" u="none" baseline="0" dirty="0" smtClean="0"/>
              <a:t>The traditional 802.11 protocol was designed for single-antenna systems.</a:t>
            </a:r>
          </a:p>
          <a:p>
            <a:r>
              <a:rPr lang="en-US" i="0" u="none" baseline="0" dirty="0" smtClean="0"/>
              <a:t>When MIMO emerges, it’s just an add-on.</a:t>
            </a:r>
          </a:p>
          <a:p>
            <a:r>
              <a:rPr lang="en-US" i="0" u="none" baseline="0" dirty="0" smtClean="0"/>
              <a:t>However, if we rethink 802.11 design for MIMO, we can get a much higher throughput.</a:t>
            </a:r>
          </a:p>
          <a:p>
            <a:endParaRPr lang="en-US" baseline="0" dirty="0" smtClean="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821543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 802.11, random access </a:t>
            </a:r>
            <a:r>
              <a:rPr lang="en-US" b="0" baseline="0" dirty="0" smtClean="0"/>
              <a:t>works because it allows us to use carrier sense to contend for the medium in a fully distributed way.</a:t>
            </a:r>
          </a:p>
          <a:p>
            <a:endParaRPr lang="en-US" b="0" baseline="0" dirty="0" smtClean="0"/>
          </a:p>
          <a:p>
            <a:r>
              <a:rPr lang="en-US" b="0" baseline="0" dirty="0" smtClean="0"/>
              <a:t>Howe</a:t>
            </a:r>
            <a:r>
              <a:rPr lang="en-US" baseline="0" dirty="0" smtClean="0"/>
              <a:t>ver, carrier sense doesn’t work for concurrent transmissions.</a:t>
            </a:r>
          </a:p>
          <a:p>
            <a:r>
              <a:rPr lang="en-US" baseline="0" dirty="0" smtClean="0"/>
              <a:t>Because we cannot just check whether the medium is idle or not.</a:t>
            </a:r>
          </a:p>
          <a:p>
            <a:r>
              <a:rPr lang="en-US" baseline="0" dirty="0" smtClean="0"/>
              <a:t>Otherwise, we are not going to have concurrent transmissions across different nodes.</a:t>
            </a:r>
          </a:p>
          <a:p>
            <a:endParaRPr lang="en-US" baseline="0" dirty="0" smtClean="0"/>
          </a:p>
          <a:p>
            <a:r>
              <a:rPr lang="en-US" b="0" baseline="0" dirty="0" smtClean="0"/>
              <a:t>So, what we need is to extend carrier sense to work despite ongoing transmissions.</a:t>
            </a:r>
          </a:p>
          <a:p>
            <a:r>
              <a:rPr lang="en-US" b="0" baseline="0" dirty="0" smtClean="0"/>
              <a:t>But how can we do that?</a:t>
            </a:r>
          </a:p>
          <a:p>
            <a:r>
              <a:rPr lang="en-US" dirty="0" smtClean="0"/>
              <a:t>Our solution is multidimensional carrier sense.</a:t>
            </a:r>
          </a:p>
          <a:p>
            <a:endParaRPr lang="en-US" b="0" baseline="0" dirty="0" smtClean="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35</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Consider a two-antenna node Ben</a:t>
            </a:r>
            <a:r>
              <a:rPr lang="en-US" baseline="0" dirty="0" smtClean="0">
                <a:solidFill>
                  <a:srgbClr val="000000"/>
                </a:solidFill>
              </a:rPr>
              <a:t> who is interested in concurrent transmissions.</a:t>
            </a:r>
          </a:p>
          <a:p>
            <a:endParaRPr lang="en-US" baseline="0" dirty="0" smtClean="0">
              <a:solidFill>
                <a:srgbClr val="000000"/>
              </a:solidFill>
            </a:endParaRPr>
          </a:p>
          <a:p>
            <a:r>
              <a:rPr lang="en-US" baseline="0" dirty="0" smtClean="0">
                <a:solidFill>
                  <a:srgbClr val="000000"/>
                </a:solidFill>
              </a:rPr>
              <a:t>Ben needs to distinguish between the following two scenarios.</a:t>
            </a:r>
          </a:p>
          <a:p>
            <a:r>
              <a:rPr lang="en-US" baseline="0" dirty="0" smtClean="0">
                <a:solidFill>
                  <a:srgbClr val="000000"/>
                </a:solidFill>
              </a:rPr>
              <a:t>There is only one transmissions on the medium, or </a:t>
            </a:r>
          </a:p>
          <a:p>
            <a:r>
              <a:rPr lang="en-US" baseline="0" dirty="0" smtClean="0">
                <a:solidFill>
                  <a:srgbClr val="000000"/>
                </a:solidFill>
              </a:rPr>
              <a:t>There are two transmissions on the medium.</a:t>
            </a:r>
          </a:p>
          <a:p>
            <a:endParaRPr lang="en-US" baseline="0" dirty="0" smtClean="0">
              <a:solidFill>
                <a:srgbClr val="000000"/>
              </a:solidFill>
            </a:endParaRPr>
          </a:p>
          <a:p>
            <a:r>
              <a:rPr lang="en-US" baseline="0" dirty="0" smtClean="0">
                <a:solidFill>
                  <a:srgbClr val="000000"/>
                </a:solidFill>
              </a:rPr>
              <a:t>Because if there is only one transmission on the medium, he has two antennas, so he can sneak out another packet.</a:t>
            </a:r>
          </a:p>
          <a:p>
            <a:r>
              <a:rPr lang="en-US" baseline="0" dirty="0" smtClean="0">
                <a:solidFill>
                  <a:srgbClr val="000000"/>
                </a:solidFill>
              </a:rPr>
              <a:t>But if there are already  two transmissions, he should not transmit.</a:t>
            </a:r>
          </a:p>
          <a:p>
            <a:endParaRPr lang="en-US" baseline="0" dirty="0" smtClean="0">
              <a:solidFill>
                <a:srgbClr val="000000"/>
              </a:solidFill>
            </a:endParaRPr>
          </a:p>
          <a:p>
            <a:r>
              <a:rPr lang="en-US" baseline="0" dirty="0" smtClean="0">
                <a:solidFill>
                  <a:srgbClr val="000000"/>
                </a:solidFill>
              </a:rPr>
              <a:t>As I said earlier, because Ben has two antennas, he receives in a two-dimensional space.</a:t>
            </a:r>
          </a:p>
          <a:p>
            <a:r>
              <a:rPr lang="en-US" dirty="0" smtClean="0">
                <a:solidFill>
                  <a:srgbClr val="000000"/>
                </a:solidFill>
              </a:rPr>
              <a:t>So</a:t>
            </a:r>
            <a:r>
              <a:rPr lang="en-US" baseline="0" dirty="0" smtClean="0">
                <a:solidFill>
                  <a:srgbClr val="000000"/>
                </a:solidFill>
              </a:rPr>
              <a:t>, what he wants is to distinguish between this scenario where there is only one vector from Alice’s transmission, and  the second scenario where there are two vectors from Alice and Bob.</a:t>
            </a:r>
          </a:p>
          <a:p>
            <a:endParaRPr lang="en-US" baseline="0" dirty="0" smtClean="0">
              <a:solidFill>
                <a:srgbClr val="000000"/>
              </a:solidFill>
            </a:endParaRPr>
          </a:p>
          <a:p>
            <a:r>
              <a:rPr lang="en-US" baseline="0" dirty="0" smtClean="0">
                <a:solidFill>
                  <a:srgbClr val="000000"/>
                </a:solidFill>
              </a:rPr>
              <a:t>This is a simple linear algebra problem that we can solve using say Gaussian elimination.</a:t>
            </a:r>
          </a:p>
          <a:p>
            <a:endParaRPr lang="en-US" baseline="0" dirty="0" smtClean="0">
              <a:solidFill>
                <a:srgbClr val="000000"/>
              </a:solidFill>
            </a:endParaRPr>
          </a:p>
          <a:p>
            <a:r>
              <a:rPr lang="en-US" baseline="0" dirty="0" smtClean="0">
                <a:solidFill>
                  <a:srgbClr val="000000"/>
                </a:solidFill>
              </a:rPr>
              <a:t>So, let’s see how can we use this concept in the protocol.</a:t>
            </a:r>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36</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Let’s use the same </a:t>
            </a:r>
            <a:r>
              <a:rPr lang="en-US" baseline="0" dirty="0" smtClean="0">
                <a:solidFill>
                  <a:srgbClr val="000000"/>
                </a:solidFill>
              </a:rPr>
              <a:t>example where Alice is transmitting.</a:t>
            </a:r>
          </a:p>
          <a:p>
            <a:r>
              <a:rPr lang="en-US" baseline="0" dirty="0" smtClean="0">
                <a:solidFill>
                  <a:srgbClr val="000000"/>
                </a:solidFill>
              </a:rPr>
              <a:t>All the </a:t>
            </a:r>
            <a:r>
              <a:rPr lang="en-US" dirty="0" smtClean="0">
                <a:solidFill>
                  <a:srgbClr val="000000"/>
                </a:solidFill>
              </a:rPr>
              <a:t>nodes that have more than 1 antenna, like </a:t>
            </a:r>
            <a:r>
              <a:rPr lang="en-US" baseline="0" dirty="0" smtClean="0">
                <a:solidFill>
                  <a:srgbClr val="000000"/>
                </a:solidFill>
              </a:rPr>
              <a:t>Bob and Ben, transmit concurrently with Alice.</a:t>
            </a:r>
          </a:p>
          <a:p>
            <a:r>
              <a:rPr lang="en-US" baseline="0" dirty="0" smtClean="0">
                <a:solidFill>
                  <a:srgbClr val="000000"/>
                </a:solidFill>
              </a:rPr>
              <a:t>So, they need to contend with each other, but how can they contend in the presence of Alice’s signal?</a:t>
            </a:r>
          </a:p>
          <a:p>
            <a:endParaRPr lang="en-US" baseline="0" dirty="0" smtClean="0">
              <a:solidFill>
                <a:srgbClr val="000000"/>
              </a:solidFill>
            </a:endParaRPr>
          </a:p>
          <a:p>
            <a:r>
              <a:rPr lang="en-US" baseline="0" dirty="0" smtClean="0">
                <a:solidFill>
                  <a:srgbClr val="000000"/>
                </a:solidFill>
              </a:rPr>
              <a:t>As I said, Bob and Ben both have two antennas, so they both see</a:t>
            </a:r>
            <a:r>
              <a:rPr lang="en-US" dirty="0" smtClean="0">
                <a:solidFill>
                  <a:srgbClr val="000000"/>
                </a:solidFill>
              </a:rPr>
              <a:t> </a:t>
            </a:r>
            <a:r>
              <a:rPr lang="en-US" baseline="0" dirty="0" smtClean="0">
                <a:solidFill>
                  <a:srgbClr val="000000"/>
                </a:solidFill>
              </a:rPr>
              <a:t>Alice’s signal in a two-dimensional space.</a:t>
            </a:r>
          </a:p>
          <a:p>
            <a:endParaRPr lang="en-US" baseline="0" dirty="0" smtClean="0">
              <a:solidFill>
                <a:srgbClr val="000000"/>
              </a:solidFill>
            </a:endParaRPr>
          </a:p>
          <a:p>
            <a:pPr defTabSz="466586">
              <a:defRPr/>
            </a:pPr>
            <a:endParaRPr lang="en-US" baseline="0" dirty="0" smtClean="0">
              <a:solidFill>
                <a:srgbClr val="000000"/>
              </a:solidFill>
            </a:endParaRPr>
          </a:p>
          <a:p>
            <a:endParaRPr lang="en-US" baseline="0" dirty="0" smtClean="0">
              <a:solidFill>
                <a:srgbClr val="000000"/>
              </a:solidFill>
            </a:endParaRPr>
          </a:p>
          <a:p>
            <a:endParaRPr lang="en-US" baseline="0" dirty="0" smtClean="0">
              <a:solidFill>
                <a:srgbClr val="000000"/>
              </a:solidFill>
            </a:endParaRPr>
          </a:p>
          <a:p>
            <a:endParaRPr lang="en-US" dirty="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37</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Given this </a:t>
            </a:r>
            <a:r>
              <a:rPr lang="en-US" baseline="0" dirty="0" err="1" smtClean="0"/>
              <a:t>mimo</a:t>
            </a:r>
            <a:r>
              <a:rPr lang="en-US" baseline="0" dirty="0" smtClean="0"/>
              <a:t> property, </a:t>
            </a:r>
            <a:r>
              <a:rPr lang="en-US" dirty="0" smtClean="0"/>
              <a:t>the basic idea of our multi-dimensional carrier sense  </a:t>
            </a:r>
            <a:r>
              <a:rPr lang="en-US" baseline="0" dirty="0" smtClean="0"/>
              <a:t>is that </a:t>
            </a:r>
            <a:r>
              <a:rPr lang="en-US" dirty="0" smtClean="0"/>
              <a:t>Bob and Ben can both </a:t>
            </a:r>
            <a:r>
              <a:rPr lang="en-US" baseline="0" dirty="0" smtClean="0"/>
              <a:t>project orthogonal to Alice’s signal.</a:t>
            </a:r>
          </a:p>
          <a:p>
            <a:endParaRPr lang="en-US" dirty="0" smtClean="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38</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310" y="4430442"/>
            <a:ext cx="5618480" cy="4189095"/>
          </a:xfrm>
        </p:spPr>
        <p:txBody>
          <a:bodyPr>
            <a:normAutofit/>
          </a:bodyPr>
          <a:lstStyle/>
          <a:p>
            <a:r>
              <a:rPr lang="en-US" dirty="0" smtClean="0">
                <a:solidFill>
                  <a:srgbClr val="000000"/>
                </a:solidFill>
              </a:rPr>
              <a:t>In</a:t>
            </a:r>
            <a:r>
              <a:rPr lang="en-US" baseline="0" dirty="0" smtClean="0">
                <a:solidFill>
                  <a:srgbClr val="000000"/>
                </a:solidFill>
              </a:rPr>
              <a:t> particular, they can both project the signal </a:t>
            </a:r>
            <a:r>
              <a:rPr lang="en-US" dirty="0" smtClean="0">
                <a:solidFill>
                  <a:srgbClr val="000000"/>
                </a:solidFill>
              </a:rPr>
              <a:t>along</a:t>
            </a:r>
            <a:r>
              <a:rPr lang="en-US" baseline="0" dirty="0" smtClean="0">
                <a:solidFill>
                  <a:srgbClr val="000000"/>
                </a:solidFill>
              </a:rPr>
              <a:t> a direction orthogonal to Alice’s signal.</a:t>
            </a:r>
          </a:p>
          <a:p>
            <a:r>
              <a:rPr lang="en-US" baseline="0" dirty="0" smtClean="0">
                <a:solidFill>
                  <a:srgbClr val="000000"/>
                </a:solidFill>
              </a:rPr>
              <a:t>After projection, they will not see Alice’s signal, so the medium looks idle.</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srgbClr val="000000"/>
                </a:solidFill>
              </a:rPr>
              <a:pPr/>
              <a:t>39</a:t>
            </a:fld>
            <a:endParaRPr 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6586">
              <a:defRPr/>
            </a:pPr>
            <a:r>
              <a:rPr lang="en-US" baseline="0" dirty="0" smtClean="0">
                <a:solidFill>
                  <a:srgbClr val="000000"/>
                </a:solidFill>
              </a:rPr>
              <a:t>Therefore, they </a:t>
            </a:r>
            <a:r>
              <a:rPr lang="en-US" dirty="0" smtClean="0">
                <a:solidFill>
                  <a:srgbClr val="000000"/>
                </a:solidFill>
              </a:rPr>
              <a:t>can simply apply standard 802.11 carrier sense</a:t>
            </a:r>
            <a:r>
              <a:rPr lang="en-US" baseline="0" dirty="0" smtClean="0">
                <a:solidFill>
                  <a:srgbClr val="000000"/>
                </a:solidFill>
              </a:rPr>
              <a:t>.</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40</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6586">
              <a:defRPr/>
            </a:pPr>
            <a:r>
              <a:rPr lang="en-US" baseline="0" dirty="0" smtClean="0">
                <a:solidFill>
                  <a:srgbClr val="000000"/>
                </a:solidFill>
              </a:rPr>
              <a:t>They both listen to the medium after projection.</a:t>
            </a:r>
          </a:p>
          <a:p>
            <a:endParaRPr lang="en-US" baseline="0" dirty="0" smtClean="0">
              <a:solidFill>
                <a:srgbClr val="000000"/>
              </a:solidFill>
            </a:endParaRPr>
          </a:p>
          <a:p>
            <a:r>
              <a:rPr lang="en-US" baseline="0" dirty="0" smtClean="0">
                <a:solidFill>
                  <a:srgbClr val="000000"/>
                </a:solidFill>
              </a:rPr>
              <a:t>One of them will win the contention and transmit first, say Bob.</a:t>
            </a:r>
          </a:p>
          <a:p>
            <a:endParaRPr lang="en-US" baseline="0" dirty="0" smtClean="0">
              <a:solidFill>
                <a:srgbClr val="000000"/>
              </a:solidFill>
            </a:endParaRPr>
          </a:p>
          <a:p>
            <a:r>
              <a:rPr lang="en-US" baseline="0" dirty="0" smtClean="0">
                <a:solidFill>
                  <a:srgbClr val="000000"/>
                </a:solidFill>
              </a:rPr>
              <a:t>Now, Ben starts seeing some signals from Bob.</a:t>
            </a:r>
          </a:p>
          <a:p>
            <a:r>
              <a:rPr lang="en-US" baseline="0" dirty="0" smtClean="0">
                <a:solidFill>
                  <a:srgbClr val="000000"/>
                </a:solidFill>
              </a:rPr>
              <a:t>Then, after projection, he will detect energy in this orthogonal direction, and can identify that there are two transmissions now.</a:t>
            </a:r>
          </a:p>
          <a:p>
            <a:endParaRPr lang="en-US" baseline="0" dirty="0" smtClean="0">
              <a:solidFill>
                <a:srgbClr val="000000"/>
              </a:solidFill>
            </a:endParaRPr>
          </a:p>
          <a:p>
            <a:r>
              <a:rPr lang="en-US" baseline="0" dirty="0" smtClean="0">
                <a:solidFill>
                  <a:srgbClr val="000000"/>
                </a:solidFill>
              </a:rPr>
              <a:t>Because he only has two antennas, he knows that he lost the contention, and should not transmit.</a:t>
            </a:r>
          </a:p>
          <a:p>
            <a:endParaRPr lang="en-US" dirty="0" smtClean="0">
              <a:solidFill>
                <a:srgbClr val="000000"/>
              </a:solidFill>
            </a:endParaRPr>
          </a:p>
          <a:p>
            <a:r>
              <a:rPr lang="en-US" dirty="0" smtClean="0">
                <a:solidFill>
                  <a:srgbClr val="000000"/>
                </a:solidFill>
              </a:rPr>
              <a:t>Effectively, we’ve extended carrier sense to work despite ongoing transmissions.</a:t>
            </a:r>
          </a:p>
          <a:p>
            <a:endParaRPr lang="en-US" baseline="0" dirty="0" smtClean="0">
              <a:solidFill>
                <a:srgbClr val="000000"/>
              </a:solidFill>
            </a:endParaRPr>
          </a:p>
          <a:p>
            <a:r>
              <a:rPr lang="en-US" dirty="0" smtClean="0">
                <a:solidFill>
                  <a:srgbClr val="000000"/>
                </a:solidFill>
              </a:rPr>
              <a:t>Here we use two-antenna nodes to explain our protocol, but everything works for arbitrary number of antennas.</a:t>
            </a:r>
          </a:p>
          <a:p>
            <a:endParaRPr lang="en-US" baseline="0" dirty="0" smtClean="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41</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what we have now is a protocol, which allows us to transmit concurrently, but at the same time, maintain the random access nature by using multi-dimensional</a:t>
            </a:r>
            <a:r>
              <a:rPr lang="en-US" dirty="0" smtClean="0"/>
              <a:t> carrier sense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43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MIMO technologies are emerging, and we are having more and more antennas in a single device.</a:t>
            </a:r>
          </a:p>
          <a:p>
            <a:r>
              <a:rPr lang="en-US" dirty="0" smtClean="0"/>
              <a:t> </a:t>
            </a:r>
          </a:p>
          <a:p>
            <a:r>
              <a:rPr lang="en-US" dirty="0" smtClean="0"/>
              <a:t>But, on the other hand, there are still many devices limited by their physical size, so they can only support a single antenna.  </a:t>
            </a:r>
          </a:p>
          <a:p>
            <a:r>
              <a:rPr lang="en-US" dirty="0" smtClean="0"/>
              <a:t>There are also some in the middle.</a:t>
            </a:r>
          </a:p>
          <a:p>
            <a:r>
              <a:rPr lang="en-US" dirty="0" smtClean="0"/>
              <a:t>So, what we see today is that wireless devices increasingly have heterogeneous numbers of antennas and different </a:t>
            </a:r>
            <a:r>
              <a:rPr lang="en-US" dirty="0" err="1" smtClean="0"/>
              <a:t>mimo</a:t>
            </a:r>
            <a:r>
              <a:rPr lang="en-US" dirty="0" smtClean="0"/>
              <a:t> capabilities.</a:t>
            </a:r>
          </a:p>
          <a:p>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802.11 was originally designed for single-antenna devices.</a:t>
            </a:r>
          </a:p>
          <a:p>
            <a:r>
              <a:rPr lang="en-US" dirty="0" smtClean="0"/>
              <a:t> </a:t>
            </a:r>
          </a:p>
          <a:p>
            <a:r>
              <a:rPr lang="en-US" dirty="0" smtClean="0"/>
              <a:t>In today’s 802.11, when a single-antenna node transmits, all </a:t>
            </a:r>
            <a:r>
              <a:rPr lang="en-US" dirty="0" err="1" smtClean="0"/>
              <a:t>mimo</a:t>
            </a:r>
            <a:r>
              <a:rPr lang="en-US" dirty="0" smtClean="0"/>
              <a:t> nodes</a:t>
            </a:r>
            <a:r>
              <a:rPr lang="en-US" b="1" dirty="0" smtClean="0"/>
              <a:t> </a:t>
            </a:r>
            <a:r>
              <a:rPr lang="en-US" dirty="0" smtClean="0"/>
              <a:t>refrain from transmitting.</a:t>
            </a:r>
          </a:p>
          <a:p>
            <a:endParaRPr lang="en-US" dirty="0" smtClean="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however undesirable because, in principle, </a:t>
            </a:r>
            <a:r>
              <a:rPr lang="en-US" dirty="0" err="1" smtClean="0"/>
              <a:t>mimo</a:t>
            </a:r>
            <a:r>
              <a:rPr lang="en-US" dirty="0" smtClean="0"/>
              <a:t> nodes should be able to receive multiple packets concurrently.</a:t>
            </a:r>
          </a:p>
          <a:p>
            <a:endParaRPr lang="en-US" dirty="0" smtClean="0"/>
          </a:p>
          <a:p>
            <a:r>
              <a:rPr lang="en-US" dirty="0" smtClean="0"/>
              <a:t>For example, Bob’s receiver has two antennas, so should be able to receive two concurrent packets.</a:t>
            </a:r>
          </a:p>
          <a:p>
            <a:r>
              <a:rPr lang="en-US" dirty="0" smtClean="0"/>
              <a:t>Given that Alice is only transmitting one packet on the medium, Bob can actually transmit another packet to his receiver.</a:t>
            </a:r>
          </a:p>
          <a:p>
            <a:endParaRPr lang="en-US" dirty="0" smtClean="0"/>
          </a:p>
          <a:p>
            <a:r>
              <a:rPr lang="en-US" dirty="0" smtClean="0"/>
              <a:t>Similarly, Chris’s receiver has three antennas, so, supposedly, can get another packet from Chris, in the presence of two ongoing transmissions.</a:t>
            </a:r>
          </a:p>
          <a:p>
            <a:endParaRPr lang="en-US" dirty="0" smtClean="0"/>
          </a:p>
          <a:p>
            <a:r>
              <a:rPr lang="en-US" dirty="0" smtClean="0"/>
              <a:t>Ok, great, we have concurrent transmissions.</a:t>
            </a:r>
            <a:endParaRPr lang="en-US" dirty="0"/>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But </a:t>
            </a:r>
            <a:r>
              <a:rPr lang="en-US" b="0" baseline="0" dirty="0" smtClean="0"/>
              <a:t>how about Alice’s receiver?</a:t>
            </a:r>
          </a:p>
          <a:p>
            <a:r>
              <a:rPr lang="en-US" b="0" baseline="0" dirty="0" smtClean="0"/>
              <a:t>Alice’s receiver only has one antenna, so he can only decode one packet.</a:t>
            </a:r>
          </a:p>
          <a:p>
            <a:r>
              <a:rPr lang="en-US" b="0" baseline="0" dirty="0" smtClean="0"/>
              <a:t>If Bob just transmits, he is </a:t>
            </a:r>
            <a:r>
              <a:rPr lang="en-US" b="0" baseline="0" dirty="0" err="1" smtClean="0"/>
              <a:t>gonna</a:t>
            </a:r>
            <a:r>
              <a:rPr lang="en-US" b="0" baseline="0" dirty="0" smtClean="0"/>
              <a:t> interfere with Alice’s receiver.</a:t>
            </a:r>
          </a:p>
          <a:p>
            <a:endParaRPr lang="en-US" b="0" baseline="0" dirty="0" smtClean="0"/>
          </a:p>
          <a:p>
            <a:r>
              <a:rPr lang="en-US" b="0" baseline="0" dirty="0" smtClean="0"/>
              <a:t>Similarly, if Chris just transmits, both Alice’s and Bob’s receivers will get hurt.</a:t>
            </a:r>
          </a:p>
          <a:p>
            <a:endParaRPr lang="en-US" baseline="0" dirty="0" smtClean="0"/>
          </a:p>
          <a:p>
            <a:r>
              <a:rPr lang="en-US" baseline="0" dirty="0" smtClean="0"/>
              <a:t>So, the question is how can we transmit concurrently, but without interfering with any existing transmissions?</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Our goal is to have concurrent transmissions across </a:t>
            </a:r>
            <a:r>
              <a:rPr lang="en-US" dirty="0" err="1" smtClean="0">
                <a:solidFill>
                  <a:srgbClr val="000000"/>
                </a:solidFill>
              </a:rPr>
              <a:t>mimo</a:t>
            </a:r>
            <a:r>
              <a:rPr lang="en-US" dirty="0" smtClean="0">
                <a:solidFill>
                  <a:srgbClr val="000000"/>
                </a:solidFill>
              </a:rPr>
              <a:t> nodes, </a:t>
            </a:r>
          </a:p>
          <a:p>
            <a:r>
              <a:rPr lang="en-US" dirty="0" smtClean="0">
                <a:solidFill>
                  <a:srgbClr val="000000"/>
                </a:solidFill>
              </a:rPr>
              <a:t>But without harming all ongoing transmissions.</a:t>
            </a:r>
          </a:p>
          <a:p>
            <a:endParaRPr lang="en-US" dirty="0" smtClean="0">
              <a:solidFill>
                <a:srgbClr val="000000"/>
              </a:solidFill>
            </a:endParaRPr>
          </a:p>
          <a:p>
            <a:endParaRPr lang="en-US" dirty="0" smtClean="0">
              <a:solidFill>
                <a:srgbClr val="000000"/>
              </a:solidFill>
            </a:endParaRPr>
          </a:p>
          <a:p>
            <a:pPr defTabSz="466586">
              <a:defRPr/>
            </a:pPr>
            <a:r>
              <a:rPr lang="en-US" dirty="0" smtClean="0">
                <a:solidFill>
                  <a:srgbClr val="000000"/>
                </a:solidFill>
              </a:rPr>
              <a:t>In this talk, I’m going to introduce 802.11n+</a:t>
            </a:r>
          </a:p>
          <a:p>
            <a:endParaRPr lang="en-US" dirty="0" smtClean="0">
              <a:solidFill>
                <a:srgbClr val="000000"/>
              </a:solidFill>
            </a:endParaRP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0000"/>
                </a:solidFill>
              </a:rPr>
              <a:t>N+ is the first protocol</a:t>
            </a:r>
            <a:r>
              <a:rPr lang="en-US" baseline="0" dirty="0" smtClean="0">
                <a:solidFill>
                  <a:srgbClr val="000000"/>
                </a:solidFill>
              </a:rPr>
              <a:t> that allows </a:t>
            </a:r>
            <a:r>
              <a:rPr lang="en-US" baseline="0" dirty="0" err="1" smtClean="0">
                <a:solidFill>
                  <a:srgbClr val="000000"/>
                </a:solidFill>
              </a:rPr>
              <a:t>mimo</a:t>
            </a:r>
            <a:r>
              <a:rPr lang="en-US" baseline="0" dirty="0" smtClean="0">
                <a:solidFill>
                  <a:srgbClr val="000000"/>
                </a:solidFill>
              </a:rPr>
              <a:t> nodes to join ongoing transmissions without interfering with them.</a:t>
            </a:r>
            <a:endParaRPr lang="en-US" dirty="0" smtClean="0">
              <a:solidFill>
                <a:srgbClr val="000000"/>
              </a:solidFill>
            </a:endParaRPr>
          </a:p>
          <a:p>
            <a:endParaRPr lang="en-US" baseline="0" dirty="0" smtClean="0">
              <a:solidFill>
                <a:srgbClr val="000000"/>
              </a:solidFill>
            </a:endParaRPr>
          </a:p>
          <a:p>
            <a:r>
              <a:rPr lang="en-US" baseline="0" dirty="0" smtClean="0">
                <a:solidFill>
                  <a:srgbClr val="000000"/>
                </a:solidFill>
              </a:rPr>
              <a:t>Not only </a:t>
            </a:r>
            <a:r>
              <a:rPr lang="en-US" dirty="0" smtClean="0">
                <a:solidFill>
                  <a:srgbClr val="000000"/>
                </a:solidFill>
              </a:rPr>
              <a:t>this</a:t>
            </a:r>
            <a:r>
              <a:rPr lang="en-US" baseline="0" dirty="0" smtClean="0">
                <a:solidFill>
                  <a:srgbClr val="000000"/>
                </a:solidFill>
              </a:rPr>
              <a:t>, but also it maintains all the great properties of random access, </a:t>
            </a:r>
            <a:br>
              <a:rPr lang="en-US" baseline="0" dirty="0" smtClean="0">
                <a:solidFill>
                  <a:srgbClr val="000000"/>
                </a:solidFill>
              </a:rPr>
            </a:br>
            <a:r>
              <a:rPr lang="en-US" baseline="0" dirty="0" smtClean="0">
                <a:solidFill>
                  <a:srgbClr val="000000"/>
                </a:solidFill>
              </a:rPr>
              <a:t>which is the main reason why we love today’s 802.11 because it allows us to access the medium in a fully distributed way.</a:t>
            </a:r>
          </a:p>
          <a:p>
            <a:endParaRPr lang="en-US" baseline="0" dirty="0" smtClean="0">
              <a:solidFill>
                <a:srgbClr val="000000"/>
              </a:solidFill>
            </a:endParaRPr>
          </a:p>
          <a:p>
            <a:r>
              <a:rPr lang="en-US" baseline="0" dirty="0" smtClean="0">
                <a:solidFill>
                  <a:srgbClr val="000000"/>
                </a:solidFill>
              </a:rPr>
              <a:t>Finally, </a:t>
            </a:r>
            <a:r>
              <a:rPr lang="en-US" baseline="0" dirty="0" err="1" smtClean="0">
                <a:solidFill>
                  <a:srgbClr val="000000"/>
                </a:solidFill>
              </a:rPr>
              <a:t>n</a:t>
            </a:r>
            <a:r>
              <a:rPr lang="en-US" baseline="0" dirty="0" smtClean="0">
                <a:solidFill>
                  <a:srgbClr val="000000"/>
                </a:solidFill>
              </a:rPr>
              <a:t>+ is implemented, and shown </a:t>
            </a:r>
            <a:r>
              <a:rPr lang="en-US" dirty="0" smtClean="0">
                <a:solidFill>
                  <a:srgbClr val="000000"/>
                </a:solidFill>
              </a:rPr>
              <a:t>in practice </a:t>
            </a:r>
            <a:r>
              <a:rPr lang="en-US" baseline="0" dirty="0" smtClean="0">
                <a:solidFill>
                  <a:srgbClr val="000000"/>
                </a:solidFill>
              </a:rPr>
              <a:t> to improve the throughput.</a:t>
            </a:r>
          </a:p>
        </p:txBody>
      </p:sp>
      <p:sp>
        <p:nvSpPr>
          <p:cNvPr id="4" name="Slide Number Placeholder 3"/>
          <p:cNvSpPr>
            <a:spLocks noGrp="1"/>
          </p:cNvSpPr>
          <p:nvPr>
            <p:ph type="sldNum" sz="quarter" idx="10"/>
          </p:nvPr>
        </p:nvSpPr>
        <p:spPr/>
        <p:txBody>
          <a:bodyPr/>
          <a:lstStyle/>
          <a:p>
            <a:fld id="{DFA3AA14-D6D2-304A-A1CA-183CFFDFFE89}" type="slidenum">
              <a:rPr lang="en-US" smtClean="0">
                <a:solidFill>
                  <a:prstClr val="black"/>
                </a:solidFill>
              </a:rPr>
              <a:pPr/>
              <a:t>14</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376092"/>
                </a:solidFill>
                <a:latin typeface="Trebuchet MS"/>
                <a:ea typeface="微軟正黑體" pitchFamily="34" charset="-120"/>
                <a:cs typeface="Trebuchet MS"/>
              </a:defRPr>
            </a:lvl1pPr>
          </a:lstStyle>
          <a:p>
            <a:r>
              <a:rPr lang="en-US" altLang="zh-TW" dirty="0" smtClean="0"/>
              <a:t>Click to edit Master title style</a:t>
            </a:r>
            <a:endParaRPr lang="zh-TW" alt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0">
                <a:solidFill>
                  <a:schemeClr val="tx1">
                    <a:tint val="75000"/>
                  </a:schemeClr>
                </a:solidFill>
                <a:latin typeface="Trebuchet MS"/>
                <a:ea typeface="微軟正黑體" pitchFamily="34" charset="-120"/>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Click to edit Master subtitle style</a:t>
            </a:r>
            <a:endParaRPr lang="zh-TW" altLang="en-US" dirty="0"/>
          </a:p>
        </p:txBody>
      </p:sp>
      <p:sp>
        <p:nvSpPr>
          <p:cNvPr id="4" name="Date Placeholder 3"/>
          <p:cNvSpPr>
            <a:spLocks noGrp="1"/>
          </p:cNvSpPr>
          <p:nvPr>
            <p:ph type="dt" sz="half" idx="10"/>
          </p:nvPr>
        </p:nvSpPr>
        <p:spPr>
          <a:xfrm>
            <a:off x="457200" y="6448251"/>
            <a:ext cx="2133600" cy="365125"/>
          </a:xfrm>
        </p:spPr>
        <p:txBody>
          <a:bodyPr/>
          <a:lstStyle>
            <a:lvl1pPr>
              <a:defRPr>
                <a:latin typeface="Trebuchet MS"/>
                <a:ea typeface="微軟正黑體" pitchFamily="34" charset="-120"/>
                <a:cs typeface="Trebuchet MS"/>
              </a:defRPr>
            </a:lvl1pPr>
          </a:lstStyle>
          <a:p>
            <a:fld id="{F0DB60E9-3791-BA46-9A1F-C7E7DEB4C9B9}"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5" name="Footer Placeholder 4"/>
          <p:cNvSpPr>
            <a:spLocks noGrp="1"/>
          </p:cNvSpPr>
          <p:nvPr>
            <p:ph type="ftr" sz="quarter" idx="11"/>
          </p:nvPr>
        </p:nvSpPr>
        <p:spPr>
          <a:xfrm>
            <a:off x="3124200" y="6448251"/>
            <a:ext cx="2895600" cy="365125"/>
          </a:xfrm>
        </p:spPr>
        <p:txBody>
          <a:bodyPr/>
          <a:lstStyle>
            <a:lvl1pPr>
              <a:defRPr>
                <a:latin typeface="Trebuchet MS"/>
                <a:ea typeface="微軟正黑體" pitchFamily="34" charset="-120"/>
                <a:cs typeface="Trebuchet MS"/>
              </a:defRPr>
            </a:lvl1p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6" name="Slide Number Placeholder 5"/>
          <p:cNvSpPr>
            <a:spLocks noGrp="1"/>
          </p:cNvSpPr>
          <p:nvPr>
            <p:ph type="sldNum" sz="quarter" idx="12"/>
          </p:nvPr>
        </p:nvSpPr>
        <p:spPr>
          <a:xfrm>
            <a:off x="6553200" y="6448251"/>
            <a:ext cx="2133600" cy="365125"/>
          </a:xfrm>
        </p:spPr>
        <p:txBody>
          <a:bodyPr/>
          <a:lstStyle>
            <a:lvl1pPr>
              <a:defRPr>
                <a:latin typeface="Trebuchet MS"/>
                <a:ea typeface="微軟正黑體" pitchFamily="34" charset="-120"/>
                <a:cs typeface="Trebuchet MS"/>
              </a:defRPr>
            </a:lvl1p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0707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E392F77E-6920-914C-84CD-27E3CCDDC6C1}"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113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068509CC-8AEF-0F46-A141-A828F5D30D70}"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319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lstStyle>
            <a:lvl1pPr>
              <a:spcBef>
                <a:spcPts val="1200"/>
              </a:spcBef>
              <a:buFont typeface="Arial" pitchFamily="34" charset="0"/>
              <a:buChar char="•"/>
              <a:defRPr/>
            </a:lvl1pPr>
            <a:lvl2pPr>
              <a:spcBef>
                <a:spcPts val="1200"/>
              </a:spcBef>
              <a:buSzPct val="60000"/>
              <a:buFont typeface="Wingdings 3" pitchFamily="18" charset="2"/>
              <a:buChar char=""/>
              <a:defRPr/>
            </a:lvl2pPr>
            <a:lvl3pPr>
              <a:spcBef>
                <a:spcPts val="1200"/>
              </a:spcBef>
              <a:buSzPct val="100000"/>
              <a:buFont typeface="Arial" pitchFamily="34" charset="0"/>
              <a:buChar char="•"/>
              <a:defRPr/>
            </a:lvl3pPr>
            <a:lvl4pPr>
              <a:spcBef>
                <a:spcPts val="1200"/>
              </a:spcBef>
              <a:defRPr/>
            </a:lvl4pPr>
            <a:lvl5pPr>
              <a:spcBef>
                <a:spcPts val="1200"/>
              </a:spcBef>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4" name="Date Placeholder 3"/>
          <p:cNvSpPr>
            <a:spLocks noGrp="1"/>
          </p:cNvSpPr>
          <p:nvPr>
            <p:ph type="dt" sz="half" idx="10"/>
          </p:nvPr>
        </p:nvSpPr>
        <p:spPr/>
        <p:txBody>
          <a:bodyPr/>
          <a:lstStyle/>
          <a:p>
            <a:fld id="{2FB20E74-F9C5-DF45-B4F2-A87BB8204213}"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5353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376092"/>
                </a:solidFill>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5769CA94-EA06-D74B-8813-1E4703F46274}"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7551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B9BA057F-EEE0-E143-A647-6E2A5362C421}"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45107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12474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1772816"/>
            <a:ext cx="4040188" cy="46805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5" name="Text Placeholder 4"/>
          <p:cNvSpPr>
            <a:spLocks noGrp="1"/>
          </p:cNvSpPr>
          <p:nvPr>
            <p:ph type="body" sz="quarter" idx="3"/>
          </p:nvPr>
        </p:nvSpPr>
        <p:spPr>
          <a:xfrm>
            <a:off x="4645025" y="112474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1772816"/>
            <a:ext cx="4041775" cy="46805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7" name="Date Placeholder 6"/>
          <p:cNvSpPr>
            <a:spLocks noGrp="1"/>
          </p:cNvSpPr>
          <p:nvPr>
            <p:ph type="dt" sz="half" idx="10"/>
          </p:nvPr>
        </p:nvSpPr>
        <p:spPr/>
        <p:txBody>
          <a:bodyPr/>
          <a:lstStyle/>
          <a:p>
            <a:fld id="{DD1D1E87-4D57-8247-812B-DE86A4FE7CAD}"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95505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127BE326-3951-8F41-B8A6-287BD53E821A}"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3309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888A6-5662-9840-99A9-AA3002CD224D}"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3791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EF1E50D6-2B8D-AE42-9157-E111CFB90FA4}"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7845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91029112-BA64-6B4D-AED1-892FC489EC4A}"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083187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88" y="0"/>
            <a:ext cx="9123312" cy="1124744"/>
          </a:xfrm>
          <a:prstGeom prst="rect">
            <a:avLst/>
          </a:prstGeom>
        </p:spPr>
        <p:txBody>
          <a:bodyPr vert="horz" lIns="91440" tIns="45720" rIns="91440" bIns="45720" rtlCol="0" anchor="ctr">
            <a:normAutofit/>
          </a:bodyPr>
          <a:lstStyle/>
          <a:p>
            <a:r>
              <a:rPr lang="en-US" altLang="zh-TW" dirty="0" smtClean="0"/>
              <a:t>Click to edit Master title style</a:t>
            </a:r>
            <a:endParaRPr lang="zh-TW" altLang="en-US" dirty="0"/>
          </a:p>
        </p:txBody>
      </p:sp>
      <p:sp>
        <p:nvSpPr>
          <p:cNvPr id="3" name="Text Placeholder 2"/>
          <p:cNvSpPr>
            <a:spLocks noGrp="1"/>
          </p:cNvSpPr>
          <p:nvPr>
            <p:ph type="body" idx="1"/>
          </p:nvPr>
        </p:nvSpPr>
        <p:spPr>
          <a:xfrm>
            <a:off x="457200" y="1124744"/>
            <a:ext cx="8229600" cy="5328592"/>
          </a:xfrm>
          <a:prstGeom prst="rect">
            <a:avLst/>
          </a:prstGeom>
        </p:spPr>
        <p:txBody>
          <a:bodyPr vert="horz" lIns="91440" tIns="45720" rIns="91440" bIns="45720" rtlCol="0">
            <a:normAutofit/>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tx1">
                    <a:tint val="75000"/>
                  </a:schemeClr>
                </a:solidFill>
                <a:latin typeface="Trebuchet MS" pitchFamily="34" charset="0"/>
                <a:ea typeface="MS UI Gothic" pitchFamily="34" charset="-128"/>
                <a:cs typeface="Lucida Sans Unicode" pitchFamily="34" charset="0"/>
              </a:defRPr>
            </a:lvl1pPr>
          </a:lstStyle>
          <a:p>
            <a:fld id="{F3BDD0B4-48C4-9944-9B38-ADDCF6C0B94D}" type="datetime4">
              <a:rPr lang="en-US" altLang="zh-TW" smtClean="0">
                <a:solidFill>
                  <a:prstClr val="black">
                    <a:tint val="75000"/>
                  </a:prstClr>
                </a:solidFill>
              </a:rPr>
              <a:pPr/>
              <a:t>October 8, 2017</a:t>
            </a:fld>
            <a:endParaRPr lang="zh-TW" altLang="en-US">
              <a:solidFill>
                <a:prstClr val="black">
                  <a:tint val="75000"/>
                </a:prstClr>
              </a:solidFill>
            </a:endParaRPr>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rebuchet MS" pitchFamily="34" charset="0"/>
                <a:ea typeface="MS UI Gothic" pitchFamily="34" charset="-128"/>
                <a:cs typeface="Lucida Sans Unicode" pitchFamily="34" charset="0"/>
              </a:defRPr>
            </a:lvl1pPr>
          </a:lstStyle>
          <a:p>
            <a:r>
              <a:rPr lang="en-US" altLang="zh-TW" smtClean="0">
                <a:solidFill>
                  <a:prstClr val="black">
                    <a:tint val="75000"/>
                  </a:prstClr>
                </a:solidFill>
              </a:rPr>
              <a:t>Kate Lin @ NMS, CITI, Sinica</a:t>
            </a:r>
            <a:endParaRPr lang="zh-TW" altLang="en-US">
              <a:solidFill>
                <a:prstClr val="black">
                  <a:tint val="75000"/>
                </a:prstClr>
              </a:solidFill>
            </a:endParaRP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tx1">
                    <a:tint val="75000"/>
                  </a:schemeClr>
                </a:solidFill>
                <a:latin typeface="Trebuchet MS" pitchFamily="34" charset="0"/>
                <a:ea typeface="MS UI Gothic" pitchFamily="34" charset="-128"/>
                <a:cs typeface="Lucida Sans Unicode" pitchFamily="34" charset="0"/>
              </a:defRPr>
            </a:lvl1pPr>
          </a:lstStyle>
          <a:p>
            <a:fld id="{F82249D5-A457-40D1-9D22-46206593EEBB}"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697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000" b="1" kern="1200">
          <a:solidFill>
            <a:schemeClr val="accent1">
              <a:lumMod val="75000"/>
            </a:schemeClr>
          </a:solidFill>
          <a:latin typeface="Trebuchet MS" pitchFamily="34" charset="0"/>
          <a:ea typeface="MS UI Gothic" pitchFamily="34" charset="-128"/>
          <a:cs typeface="Lucida Sans Unicode" pitchFamily="34" charset="0"/>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Trebuchet MS" pitchFamily="34" charset="0"/>
          <a:ea typeface="MS UI Gothic" pitchFamily="34" charset="-128"/>
          <a:cs typeface="Lucida Sans Unicode" pitchFamily="34" charset="0"/>
        </a:defRPr>
      </a:lvl1pPr>
      <a:lvl2pPr marL="742950" indent="-285750" algn="l" defTabSz="914400" rtl="0" eaLnBrk="1" latinLnBrk="0" hangingPunct="1">
        <a:spcBef>
          <a:spcPct val="20000"/>
        </a:spcBef>
        <a:buFont typeface="Arial" pitchFamily="34" charset="0"/>
        <a:buChar char="–"/>
        <a:defRPr sz="2600" b="0" kern="1200">
          <a:solidFill>
            <a:schemeClr val="tx1"/>
          </a:solidFill>
          <a:latin typeface="Trebuchet MS" pitchFamily="34" charset="0"/>
          <a:ea typeface="MS UI Gothic" pitchFamily="34" charset="-128"/>
          <a:cs typeface="Lucida Sans Unicode"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Trebuchet MS" pitchFamily="34" charset="0"/>
          <a:ea typeface="MS UI Gothic" pitchFamily="34" charset="-128"/>
          <a:cs typeface="Lucida Sans Unicode" pitchFamily="34" charset="0"/>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Trebuchet MS" pitchFamily="34" charset="0"/>
          <a:ea typeface="MS UI Gothic" pitchFamily="34" charset="-128"/>
          <a:cs typeface="Lucida Sans Unicode" pitchFamily="34" charset="0"/>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Trebuchet MS" pitchFamily="34" charset="0"/>
          <a:ea typeface="MS UI Gothic" pitchFamily="34" charset="-128"/>
          <a:cs typeface="Lucida Sans Unicod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oleObject" Target="../embeddings/oleObject1.bin"/><Relationship Id="rId6"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tags" Target="../tags/tag6.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2.wmf"/><Relationship Id="rId13" Type="http://schemas.openxmlformats.org/officeDocument/2006/relationships/oleObject" Target="../embeddings/oleObject6.bin"/><Relationship Id="rId14" Type="http://schemas.openxmlformats.org/officeDocument/2006/relationships/image" Target="../media/image13.wmf"/><Relationship Id="rId15" Type="http://schemas.openxmlformats.org/officeDocument/2006/relationships/oleObject" Target="../embeddings/oleObject7.bin"/><Relationship Id="rId16" Type="http://schemas.openxmlformats.org/officeDocument/2006/relationships/image" Target="../media/image14.wmf"/><Relationship Id="rId17" Type="http://schemas.openxmlformats.org/officeDocument/2006/relationships/oleObject" Target="../embeddings/oleObject8.bin"/><Relationship Id="rId18" Type="http://schemas.openxmlformats.org/officeDocument/2006/relationships/image" Target="../media/image15.wmf"/><Relationship Id="rId1" Type="http://schemas.openxmlformats.org/officeDocument/2006/relationships/vmlDrawing" Target="../drawings/vmlDrawing2.vml"/><Relationship Id="rId2" Type="http://schemas.openxmlformats.org/officeDocument/2006/relationships/tags" Target="../tags/tag7.xml"/><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oleObject" Target="../embeddings/oleObject2.bin"/><Relationship Id="rId6" Type="http://schemas.openxmlformats.org/officeDocument/2006/relationships/image" Target="../media/image9.wmf"/><Relationship Id="rId7" Type="http://schemas.openxmlformats.org/officeDocument/2006/relationships/oleObject" Target="../embeddings/oleObject3.bin"/><Relationship Id="rId8" Type="http://schemas.openxmlformats.org/officeDocument/2006/relationships/image" Target="../media/image10.wmf"/><Relationship Id="rId9" Type="http://schemas.openxmlformats.org/officeDocument/2006/relationships/oleObject" Target="../embeddings/oleObject4.bin"/><Relationship Id="rId10" Type="http://schemas.openxmlformats.org/officeDocument/2006/relationships/image" Target="../media/image11.wmf"/></Relationships>
</file>

<file path=ppt/slides/_rels/slide19.xml.rels><?xml version="1.0" encoding="UTF-8" standalone="yes"?>
<Relationships xmlns="http://schemas.openxmlformats.org/package/2006/relationships"><Relationship Id="rId11" Type="http://schemas.openxmlformats.org/officeDocument/2006/relationships/image" Target="../media/image12.wmf"/><Relationship Id="rId12" Type="http://schemas.openxmlformats.org/officeDocument/2006/relationships/oleObject" Target="../embeddings/oleObject13.bin"/><Relationship Id="rId13" Type="http://schemas.openxmlformats.org/officeDocument/2006/relationships/image" Target="../media/image13.wmf"/><Relationship Id="rId14" Type="http://schemas.openxmlformats.org/officeDocument/2006/relationships/oleObject" Target="../embeddings/oleObject14.bin"/><Relationship Id="rId15" Type="http://schemas.openxmlformats.org/officeDocument/2006/relationships/image" Target="../media/image14.wmf"/><Relationship Id="rId16" Type="http://schemas.openxmlformats.org/officeDocument/2006/relationships/oleObject" Target="../embeddings/oleObject15.bin"/><Relationship Id="rId17"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9.wmf"/><Relationship Id="rId6" Type="http://schemas.openxmlformats.org/officeDocument/2006/relationships/oleObject" Target="../embeddings/oleObject10.bin"/><Relationship Id="rId7" Type="http://schemas.openxmlformats.org/officeDocument/2006/relationships/image" Target="../media/image10.wmf"/><Relationship Id="rId8" Type="http://schemas.openxmlformats.org/officeDocument/2006/relationships/oleObject" Target="../embeddings/oleObject11.bin"/><Relationship Id="rId9" Type="http://schemas.openxmlformats.org/officeDocument/2006/relationships/image" Target="../media/image11.wmf"/><Relationship Id="rId10"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8.bin"/><Relationship Id="rId20" Type="http://schemas.openxmlformats.org/officeDocument/2006/relationships/image" Target="../media/image23.wmf"/><Relationship Id="rId10" Type="http://schemas.openxmlformats.org/officeDocument/2006/relationships/image" Target="../media/image18.wmf"/><Relationship Id="rId11" Type="http://schemas.openxmlformats.org/officeDocument/2006/relationships/oleObject" Target="../embeddings/oleObject19.bin"/><Relationship Id="rId12" Type="http://schemas.openxmlformats.org/officeDocument/2006/relationships/image" Target="../media/image19.wmf"/><Relationship Id="rId13" Type="http://schemas.openxmlformats.org/officeDocument/2006/relationships/oleObject" Target="../embeddings/oleObject20.bin"/><Relationship Id="rId14" Type="http://schemas.openxmlformats.org/officeDocument/2006/relationships/image" Target="../media/image20.wmf"/><Relationship Id="rId15" Type="http://schemas.openxmlformats.org/officeDocument/2006/relationships/oleObject" Target="../embeddings/oleObject21.bin"/><Relationship Id="rId16" Type="http://schemas.openxmlformats.org/officeDocument/2006/relationships/image" Target="../media/image21.wmf"/><Relationship Id="rId17" Type="http://schemas.openxmlformats.org/officeDocument/2006/relationships/oleObject" Target="../embeddings/oleObject22.bin"/><Relationship Id="rId18" Type="http://schemas.openxmlformats.org/officeDocument/2006/relationships/image" Target="../media/image22.wmf"/><Relationship Id="rId19" Type="http://schemas.openxmlformats.org/officeDocument/2006/relationships/oleObject" Target="../embeddings/oleObject23.bin"/><Relationship Id="rId1" Type="http://schemas.openxmlformats.org/officeDocument/2006/relationships/vmlDrawing" Target="../drawings/vmlDrawing4.vml"/><Relationship Id="rId2" Type="http://schemas.openxmlformats.org/officeDocument/2006/relationships/tags" Target="../tags/tag10.xml"/><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oleObject" Target="../embeddings/oleObject16.bin"/><Relationship Id="rId6" Type="http://schemas.openxmlformats.org/officeDocument/2006/relationships/image" Target="../media/image16.wmf"/><Relationship Id="rId7" Type="http://schemas.openxmlformats.org/officeDocument/2006/relationships/oleObject" Target="../embeddings/oleObject17.bin"/><Relationship Id="rId8"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975"/>
            <a:ext cx="9144000" cy="2079625"/>
          </a:xfrm>
        </p:spPr>
        <p:txBody>
          <a:bodyPr>
            <a:normAutofit/>
          </a:bodyPr>
          <a:lstStyle/>
          <a:p>
            <a:r>
              <a:rPr lang="en-US" altLang="zh-TW" sz="3700" dirty="0" smtClean="0"/>
              <a:t>MIMO (802.11n) </a:t>
            </a:r>
            <a:br>
              <a:rPr lang="en-US" altLang="zh-TW" sz="3700" dirty="0" smtClean="0"/>
            </a:br>
            <a:r>
              <a:rPr lang="en-US" altLang="zh-TW" sz="3700" dirty="0" smtClean="0"/>
              <a:t>&amp; </a:t>
            </a:r>
            <a:br>
              <a:rPr lang="en-US" altLang="zh-TW" sz="3700" dirty="0" smtClean="0"/>
            </a:br>
            <a:r>
              <a:rPr lang="en-US" altLang="zh-TW" sz="3700" dirty="0" smtClean="0"/>
              <a:t>Next Generation 802.11n</a:t>
            </a:r>
            <a:endParaRPr lang="zh-TW" altLang="en-US" sz="3700" dirty="0"/>
          </a:p>
        </p:txBody>
      </p:sp>
      <p:sp>
        <p:nvSpPr>
          <p:cNvPr id="3" name="Subtitle 2"/>
          <p:cNvSpPr>
            <a:spLocks noGrp="1"/>
          </p:cNvSpPr>
          <p:nvPr>
            <p:ph type="subTitle" idx="1"/>
          </p:nvPr>
        </p:nvSpPr>
        <p:spPr>
          <a:xfrm>
            <a:off x="10510" y="5562600"/>
            <a:ext cx="9144000" cy="1752600"/>
          </a:xfrm>
        </p:spPr>
        <p:txBody>
          <a:bodyPr>
            <a:normAutofit/>
          </a:bodyPr>
          <a:lstStyle/>
          <a:p>
            <a:pPr>
              <a:spcBef>
                <a:spcPts val="1200"/>
              </a:spcBef>
            </a:pPr>
            <a:endParaRPr lang="en-US" altLang="zh-TW" sz="1800" dirty="0" smtClean="0">
              <a:solidFill>
                <a:schemeClr val="tx1"/>
              </a:solidFill>
            </a:endParaRPr>
          </a:p>
          <a:p>
            <a:pPr>
              <a:spcBef>
                <a:spcPts val="1200"/>
              </a:spcBef>
            </a:pPr>
            <a:endParaRPr lang="en-US" altLang="zh-TW" sz="1800" dirty="0">
              <a:solidFill>
                <a:schemeClr val="tx1"/>
              </a:solidFill>
            </a:endParaRPr>
          </a:p>
          <a:p>
            <a:pPr>
              <a:spcBef>
                <a:spcPts val="1200"/>
              </a:spcBef>
            </a:pPr>
            <a:r>
              <a:rPr lang="en-US" altLang="zh-TW" sz="1800" dirty="0" smtClean="0">
                <a:solidFill>
                  <a:schemeClr val="tx1"/>
                </a:solidFill>
              </a:rPr>
              <a:t>Some </a:t>
            </a:r>
            <a:r>
              <a:rPr lang="en-US" altLang="zh-TW" sz="1800" dirty="0">
                <a:solidFill>
                  <a:schemeClr val="tx1"/>
                </a:solidFill>
              </a:rPr>
              <a:t>s</a:t>
            </a:r>
            <a:r>
              <a:rPr lang="en-US" altLang="zh-TW" sz="1800" dirty="0" smtClean="0">
                <a:solidFill>
                  <a:schemeClr val="tx1"/>
                </a:solidFill>
              </a:rPr>
              <a:t>lides adapted from: Dina </a:t>
            </a:r>
            <a:r>
              <a:rPr lang="en-US" altLang="zh-TW" sz="1800" dirty="0" err="1" smtClean="0">
                <a:solidFill>
                  <a:schemeClr val="tx1"/>
                </a:solidFill>
              </a:rPr>
              <a:t>Katabi</a:t>
            </a:r>
            <a:r>
              <a:rPr lang="en-US" altLang="zh-TW" sz="1800" dirty="0" smtClean="0">
                <a:solidFill>
                  <a:schemeClr val="tx1"/>
                </a:solidFill>
              </a:rPr>
              <a:t>, Kate Lin, </a:t>
            </a:r>
            <a:r>
              <a:rPr lang="en-US" altLang="zh-TW" sz="1800" dirty="0" err="1" smtClean="0">
                <a:solidFill>
                  <a:schemeClr val="tx1"/>
                </a:solidFill>
              </a:rPr>
              <a:t>Shyam</a:t>
            </a:r>
            <a:r>
              <a:rPr lang="en-US" altLang="zh-TW" sz="1800" dirty="0" smtClean="0">
                <a:solidFill>
                  <a:schemeClr val="tx1"/>
                </a:solidFill>
              </a:rPr>
              <a:t> </a:t>
            </a:r>
            <a:r>
              <a:rPr lang="en-US" altLang="zh-TW" sz="1800" dirty="0" err="1" smtClean="0">
                <a:solidFill>
                  <a:schemeClr val="tx1"/>
                </a:solidFill>
              </a:rPr>
              <a:t>Gollakota</a:t>
            </a:r>
            <a:endParaRPr lang="en-US" altLang="zh-TW" sz="1800" dirty="0" smtClean="0">
              <a:solidFill>
                <a:schemeClr val="tx1"/>
              </a:solidFill>
            </a:endParaRPr>
          </a:p>
        </p:txBody>
      </p:sp>
    </p:spTree>
    <p:extLst>
      <p:ext uri="{BB962C8B-B14F-4D97-AF65-F5344CB8AC3E}">
        <p14:creationId xmlns:p14="http://schemas.microsoft.com/office/powerpoint/2010/main" val="222911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12" y="0"/>
            <a:ext cx="9428112" cy="1124744"/>
          </a:xfrm>
        </p:spPr>
        <p:txBody>
          <a:bodyPr>
            <a:noAutofit/>
          </a:bodyPr>
          <a:lstStyle/>
          <a:p>
            <a:r>
              <a:rPr lang="en-US" sz="3600" dirty="0" smtClean="0"/>
              <a:t>802.11 Was Designed for 1-Antenna Nodes</a:t>
            </a:r>
            <a:endParaRPr lang="en-US" sz="3600" dirty="0"/>
          </a:p>
        </p:txBody>
      </p:sp>
      <p:grpSp>
        <p:nvGrpSpPr>
          <p:cNvPr id="6" name="Group 12"/>
          <p:cNvGrpSpPr/>
          <p:nvPr/>
        </p:nvGrpSpPr>
        <p:grpSpPr>
          <a:xfrm rot="16200000">
            <a:off x="3834071" y="1674994"/>
            <a:ext cx="1137531" cy="2090593"/>
            <a:chOff x="3531862" y="1709064"/>
            <a:chExt cx="1390937" cy="2818683"/>
          </a:xfrm>
        </p:grpSpPr>
        <p:sp>
          <p:nvSpPr>
            <p:cNvPr id="8"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9" name="Shape 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0"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1" name="Shape 10"/>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3" name="Shape 12"/>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4" name="Isosceles Triangle 13"/>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5" name="Shape 1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7" name="Rounded Rectangle 16"/>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8" name="Group 17"/>
          <p:cNvGrpSpPr/>
          <p:nvPr/>
        </p:nvGrpSpPr>
        <p:grpSpPr>
          <a:xfrm rot="16200000">
            <a:off x="4084885" y="631815"/>
            <a:ext cx="601252" cy="2097760"/>
            <a:chOff x="891699" y="2260633"/>
            <a:chExt cx="412087" cy="1748133"/>
          </a:xfrm>
        </p:grpSpPr>
        <p:grpSp>
          <p:nvGrpSpPr>
            <p:cNvPr id="21" name="Group 40"/>
            <p:cNvGrpSpPr/>
            <p:nvPr/>
          </p:nvGrpSpPr>
          <p:grpSpPr>
            <a:xfrm>
              <a:off x="891699" y="2260633"/>
              <a:ext cx="412087" cy="1748133"/>
              <a:chOff x="1981201" y="1676401"/>
              <a:chExt cx="735198" cy="2828360"/>
            </a:xfrm>
          </p:grpSpPr>
          <p:cxnSp>
            <p:nvCxnSpPr>
              <p:cNvPr id="23" name="Shape 22"/>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4" name="Isosceles Triangle 23"/>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5"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6"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7" name="Rounded Rectangle 26"/>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8" name="Rounded Rectangle 27"/>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cxnSp>
          <p:nvCxnSpPr>
            <p:cNvPr id="20" name="Straight Arrow Connector 26"/>
            <p:cNvCxnSpPr/>
            <p:nvPr/>
          </p:nvCxnSpPr>
          <p:spPr>
            <a:xfrm>
              <a:off x="1202623" y="2769482"/>
              <a:ext cx="1898" cy="758927"/>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grpSp>
      <p:grpSp>
        <p:nvGrpSpPr>
          <p:cNvPr id="30" name="Group 86"/>
          <p:cNvGrpSpPr/>
          <p:nvPr/>
        </p:nvGrpSpPr>
        <p:grpSpPr>
          <a:xfrm rot="16200000">
            <a:off x="3664782" y="3099934"/>
            <a:ext cx="1478511" cy="2092155"/>
            <a:chOff x="2644260" y="2296205"/>
            <a:chExt cx="1013338" cy="1743461"/>
          </a:xfrm>
        </p:grpSpPr>
        <p:sp>
          <p:nvSpPr>
            <p:cNvPr id="32"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Shape 33"/>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5" name="Isosceles Triangle 34"/>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37" name="Group 12"/>
            <p:cNvGrpSpPr/>
            <p:nvPr/>
          </p:nvGrpSpPr>
          <p:grpSpPr>
            <a:xfrm>
              <a:off x="2644260" y="2296783"/>
              <a:ext cx="1013338" cy="1742883"/>
              <a:chOff x="3568342" y="1709059"/>
              <a:chExt cx="1807873" cy="2819852"/>
            </a:xfrm>
          </p:grpSpPr>
          <p:sp>
            <p:nvSpPr>
              <p:cNvPr id="39"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0" name="Shape 39"/>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1"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2" name="Shape 41"/>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3" name="Isosceles Triangle 42"/>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4" name="Shape 43"/>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Isosceles Triangle 44"/>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6" name="Shape 45"/>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48" name="Rounded Rectangle 47"/>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50" name="Content Placeholder 2"/>
          <p:cNvSpPr txBox="1">
            <a:spLocks/>
          </p:cNvSpPr>
          <p:nvPr/>
        </p:nvSpPr>
        <p:spPr>
          <a:xfrm>
            <a:off x="-37946" y="5087512"/>
            <a:ext cx="9209856" cy="1219200"/>
          </a:xfrm>
          <a:prstGeom prst="rect">
            <a:avLst/>
          </a:prstGeom>
        </p:spPr>
        <p:txBody>
          <a:bodyPr vert="horz" lIns="101596" tIns="50796" rIns="101596" bIns="50796" rtlCol="0">
            <a:normAutofit/>
          </a:bodyPr>
          <a:lstStyle/>
          <a:p>
            <a:pPr algn="ctr" defTabSz="1015960">
              <a:spcBef>
                <a:spcPct val="20000"/>
              </a:spcBef>
              <a:buFont typeface="Arial" pitchFamily="34" charset="0"/>
              <a:buNone/>
              <a:defRPr/>
            </a:pPr>
            <a:r>
              <a:rPr lang="en-US" sz="3200" dirty="0" smtClean="0">
                <a:solidFill>
                  <a:prstClr val="black"/>
                </a:solidFill>
                <a:latin typeface="Trebuchet MS"/>
                <a:cs typeface="Trebuchet MS"/>
              </a:rPr>
              <a:t>When a single-antenna node transmits,</a:t>
            </a:r>
          </a:p>
        </p:txBody>
      </p:sp>
      <p:sp>
        <p:nvSpPr>
          <p:cNvPr id="52" name="Content Placeholder 2"/>
          <p:cNvSpPr txBox="1">
            <a:spLocks/>
          </p:cNvSpPr>
          <p:nvPr/>
        </p:nvSpPr>
        <p:spPr>
          <a:xfrm>
            <a:off x="-37946" y="5664201"/>
            <a:ext cx="9209856" cy="736600"/>
          </a:xfrm>
          <a:prstGeom prst="rect">
            <a:avLst/>
          </a:prstGeom>
        </p:spPr>
        <p:txBody>
          <a:bodyPr vert="horz" lIns="101596" tIns="50796" rIns="101596" bIns="50796" rtlCol="0">
            <a:normAutofit/>
          </a:bodyPr>
          <a:lstStyle/>
          <a:p>
            <a:pPr algn="ctr" defTabSz="1015960">
              <a:spcBef>
                <a:spcPct val="20000"/>
              </a:spcBef>
              <a:buFont typeface="Arial" pitchFamily="34" charset="0"/>
              <a:buNone/>
              <a:defRPr/>
            </a:pPr>
            <a:r>
              <a:rPr lang="en-US" sz="3200" dirty="0" smtClean="0">
                <a:solidFill>
                  <a:srgbClr val="000000"/>
                </a:solidFill>
                <a:latin typeface="Trebuchet MS"/>
                <a:cs typeface="Trebuchet MS"/>
              </a:rPr>
              <a:t>multi-antenna nodes refrain from transmitting </a:t>
            </a:r>
          </a:p>
        </p:txBody>
      </p:sp>
      <p:sp>
        <p:nvSpPr>
          <p:cNvPr id="51" name="TextBox 50"/>
          <p:cNvSpPr txBox="1"/>
          <p:nvPr/>
        </p:nvSpPr>
        <p:spPr>
          <a:xfrm>
            <a:off x="2362200" y="1527326"/>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grpSp>
        <p:nvGrpSpPr>
          <p:cNvPr id="54" name="Group 53"/>
          <p:cNvGrpSpPr/>
          <p:nvPr/>
        </p:nvGrpSpPr>
        <p:grpSpPr>
          <a:xfrm>
            <a:off x="2374180" y="2598449"/>
            <a:ext cx="1052585" cy="1821151"/>
            <a:chOff x="2374180" y="2598449"/>
            <a:chExt cx="1052585" cy="1821151"/>
          </a:xfrm>
        </p:grpSpPr>
        <p:sp>
          <p:nvSpPr>
            <p:cNvPr id="49" name="TextBox 48"/>
            <p:cNvSpPr txBox="1"/>
            <p:nvPr/>
          </p:nvSpPr>
          <p:spPr>
            <a:xfrm>
              <a:off x="2383555" y="2598449"/>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53" name="TextBox 52"/>
            <p:cNvSpPr txBox="1"/>
            <p:nvPr/>
          </p:nvSpPr>
          <p:spPr>
            <a:xfrm>
              <a:off x="2374180" y="3957935"/>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spTree>
    <p:custDataLst>
      <p:tags r:id="rId1"/>
    </p:custDataLst>
    <p:extLst>
      <p:ext uri="{BB962C8B-B14F-4D97-AF65-F5344CB8AC3E}">
        <p14:creationId xmlns:p14="http://schemas.microsoft.com/office/powerpoint/2010/main" val="22754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12" y="0"/>
            <a:ext cx="9428112" cy="1124744"/>
          </a:xfrm>
        </p:spPr>
        <p:txBody>
          <a:bodyPr>
            <a:noAutofit/>
          </a:bodyPr>
          <a:lstStyle/>
          <a:p>
            <a:pPr lvl="0" defTabSz="1015960">
              <a:defRPr/>
            </a:pPr>
            <a:r>
              <a:rPr lang="en-US" sz="3600" dirty="0" smtClean="0">
                <a:latin typeface="Trebuchet MS"/>
                <a:cs typeface="Trebuchet MS"/>
              </a:rPr>
              <a:t>But, MIMO Nodes Can Receive Multiple Concurrent Streams</a:t>
            </a:r>
          </a:p>
        </p:txBody>
      </p:sp>
      <p:grpSp>
        <p:nvGrpSpPr>
          <p:cNvPr id="3" name="Group 12"/>
          <p:cNvGrpSpPr/>
          <p:nvPr/>
        </p:nvGrpSpPr>
        <p:grpSpPr>
          <a:xfrm rot="16200000">
            <a:off x="3834071" y="1674994"/>
            <a:ext cx="1137531" cy="2090593"/>
            <a:chOff x="3531862" y="1709064"/>
            <a:chExt cx="1390937" cy="2818683"/>
          </a:xfrm>
        </p:grpSpPr>
        <p:sp>
          <p:nvSpPr>
            <p:cNvPr id="8"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9" name="Shape 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0"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1" name="Shape 10"/>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3" name="Shape 12"/>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4" name="Isosceles Triangle 13"/>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5" name="Shape 1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7" name="Rounded Rectangle 16"/>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4" name="Group 17"/>
          <p:cNvGrpSpPr/>
          <p:nvPr/>
        </p:nvGrpSpPr>
        <p:grpSpPr>
          <a:xfrm rot="16200000">
            <a:off x="4084885" y="631815"/>
            <a:ext cx="601252" cy="2097760"/>
            <a:chOff x="891699" y="2260633"/>
            <a:chExt cx="412087" cy="1748133"/>
          </a:xfrm>
        </p:grpSpPr>
        <p:grpSp>
          <p:nvGrpSpPr>
            <p:cNvPr id="5" name="Group 40"/>
            <p:cNvGrpSpPr/>
            <p:nvPr/>
          </p:nvGrpSpPr>
          <p:grpSpPr>
            <a:xfrm>
              <a:off x="891699" y="2260633"/>
              <a:ext cx="412087" cy="1748133"/>
              <a:chOff x="1981201" y="1676401"/>
              <a:chExt cx="735198" cy="2828360"/>
            </a:xfrm>
          </p:grpSpPr>
          <p:cxnSp>
            <p:nvCxnSpPr>
              <p:cNvPr id="23" name="Shape 22"/>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4" name="Isosceles Triangle 23"/>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5"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6"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7" name="Rounded Rectangle 26"/>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8" name="Rounded Rectangle 27"/>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cxnSp>
          <p:nvCxnSpPr>
            <p:cNvPr id="20" name="Straight Arrow Connector 26"/>
            <p:cNvCxnSpPr/>
            <p:nvPr/>
          </p:nvCxnSpPr>
          <p:spPr>
            <a:xfrm>
              <a:off x="1202623" y="2769482"/>
              <a:ext cx="1898" cy="758927"/>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grpSp>
      <p:grpSp>
        <p:nvGrpSpPr>
          <p:cNvPr id="6" name="Group 86"/>
          <p:cNvGrpSpPr/>
          <p:nvPr/>
        </p:nvGrpSpPr>
        <p:grpSpPr>
          <a:xfrm rot="16200000">
            <a:off x="3664782" y="3099934"/>
            <a:ext cx="1478511" cy="2092155"/>
            <a:chOff x="2644260" y="2296205"/>
            <a:chExt cx="1013338" cy="1743461"/>
          </a:xfrm>
        </p:grpSpPr>
        <p:sp>
          <p:nvSpPr>
            <p:cNvPr id="32"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Shape 33"/>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5" name="Isosceles Triangle 34"/>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7" name="Group 12"/>
            <p:cNvGrpSpPr/>
            <p:nvPr/>
          </p:nvGrpSpPr>
          <p:grpSpPr>
            <a:xfrm>
              <a:off x="2644260" y="2296783"/>
              <a:ext cx="1013338" cy="1742883"/>
              <a:chOff x="3568342" y="1709059"/>
              <a:chExt cx="1807873" cy="2819852"/>
            </a:xfrm>
          </p:grpSpPr>
          <p:sp>
            <p:nvSpPr>
              <p:cNvPr id="39"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0" name="Shape 39"/>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1"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2" name="Shape 41"/>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3" name="Isosceles Triangle 42"/>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4" name="Shape 43"/>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Isosceles Triangle 44"/>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6" name="Shape 45"/>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48" name="Rounded Rectangle 47"/>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cxnSp>
        <p:nvCxnSpPr>
          <p:cNvPr id="53" name="Straight Arrow Connector 26"/>
          <p:cNvCxnSpPr/>
          <p:nvPr/>
        </p:nvCxnSpPr>
        <p:spPr>
          <a:xfrm rot="16200000">
            <a:off x="4440563" y="2438859"/>
            <a:ext cx="2769" cy="910712"/>
          </a:xfrm>
          <a:prstGeom prst="straightConnector1">
            <a:avLst/>
          </a:prstGeom>
          <a:ln w="63500">
            <a:solidFill>
              <a:schemeClr val="accent3">
                <a:lumMod val="75000"/>
              </a:schemeClr>
            </a:solidFill>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10800000" flipH="1">
            <a:off x="4029571" y="4460022"/>
            <a:ext cx="867733" cy="1"/>
          </a:xfrm>
          <a:prstGeom prst="straightConnector1">
            <a:avLst/>
          </a:prstGeom>
          <a:ln w="63500">
            <a:solidFill>
              <a:schemeClr val="accent2"/>
            </a:solidFill>
            <a:prstDash val="solid"/>
            <a:tailEnd type="arrow" w="sm" len="sm"/>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362200" y="1527326"/>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grpSp>
        <p:nvGrpSpPr>
          <p:cNvPr id="18" name="Group 57"/>
          <p:cNvGrpSpPr/>
          <p:nvPr/>
        </p:nvGrpSpPr>
        <p:grpSpPr>
          <a:xfrm>
            <a:off x="2374180" y="2598449"/>
            <a:ext cx="1052585" cy="1821151"/>
            <a:chOff x="2374180" y="2598449"/>
            <a:chExt cx="1052585" cy="1821151"/>
          </a:xfrm>
        </p:grpSpPr>
        <p:sp>
          <p:nvSpPr>
            <p:cNvPr id="59" name="TextBox 58"/>
            <p:cNvSpPr txBox="1"/>
            <p:nvPr/>
          </p:nvSpPr>
          <p:spPr>
            <a:xfrm>
              <a:off x="2383555" y="2598449"/>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60" name="TextBox 59"/>
            <p:cNvSpPr txBox="1"/>
            <p:nvPr/>
          </p:nvSpPr>
          <p:spPr>
            <a:xfrm>
              <a:off x="2374180" y="3957935"/>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cxnSp>
        <p:nvCxnSpPr>
          <p:cNvPr id="61" name="Straight Arrow Connector 26"/>
          <p:cNvCxnSpPr/>
          <p:nvPr/>
        </p:nvCxnSpPr>
        <p:spPr>
          <a:xfrm rot="16200000" flipH="1">
            <a:off x="3962952" y="1491895"/>
            <a:ext cx="837448" cy="868848"/>
          </a:xfrm>
          <a:prstGeom prst="straightConnector1">
            <a:avLst/>
          </a:prstGeom>
          <a:ln w="25400">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26"/>
          <p:cNvCxnSpPr/>
          <p:nvPr/>
        </p:nvCxnSpPr>
        <p:spPr>
          <a:xfrm rot="16200000" flipH="1">
            <a:off x="3376825" y="2078021"/>
            <a:ext cx="2009701" cy="868848"/>
          </a:xfrm>
          <a:prstGeom prst="straightConnector1">
            <a:avLst/>
          </a:prstGeom>
          <a:ln w="25400">
            <a:prstDash val="dash"/>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26"/>
          <p:cNvCxnSpPr/>
          <p:nvPr/>
        </p:nvCxnSpPr>
        <p:spPr>
          <a:xfrm rot="16200000" flipH="1">
            <a:off x="3837694" y="2966862"/>
            <a:ext cx="1150972" cy="890034"/>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16049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2362200" y="1384304"/>
            <a:ext cx="3072191" cy="697020"/>
            <a:chOff x="2362200" y="1371604"/>
            <a:chExt cx="3072191" cy="697020"/>
          </a:xfrm>
        </p:grpSpPr>
        <p:grpSp>
          <p:nvGrpSpPr>
            <p:cNvPr id="63" name="Group 62"/>
            <p:cNvGrpSpPr/>
            <p:nvPr/>
          </p:nvGrpSpPr>
          <p:grpSpPr>
            <a:xfrm rot="16200000">
              <a:off x="4084885" y="623350"/>
              <a:ext cx="601252" cy="2097760"/>
              <a:chOff x="891699" y="2260633"/>
              <a:chExt cx="412087" cy="1748133"/>
            </a:xfrm>
          </p:grpSpPr>
          <p:grpSp>
            <p:nvGrpSpPr>
              <p:cNvPr id="64" name="Group 40"/>
              <p:cNvGrpSpPr/>
              <p:nvPr/>
            </p:nvGrpSpPr>
            <p:grpSpPr>
              <a:xfrm>
                <a:off x="891699" y="2260634"/>
                <a:ext cx="412087" cy="1748134"/>
                <a:chOff x="1981201" y="1676401"/>
                <a:chExt cx="735198" cy="2828360"/>
              </a:xfrm>
            </p:grpSpPr>
            <p:cxnSp>
              <p:nvCxnSpPr>
                <p:cNvPr id="66" name="Shape 65"/>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67" name="Isosceles Triangle 66"/>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8" name="Shape 67"/>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69" name="Isosceles Triangle 68"/>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70" name="Rounded Rectangle 69"/>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71" name="Rounded Rectangle 70"/>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cxnSp>
            <p:nvCxnSpPr>
              <p:cNvPr id="65" name="Straight Arrow Connector 26"/>
              <p:cNvCxnSpPr/>
              <p:nvPr/>
            </p:nvCxnSpPr>
            <p:spPr>
              <a:xfrm>
                <a:off x="1202623" y="2769482"/>
                <a:ext cx="1898" cy="758927"/>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grpSp>
        <p:sp>
          <p:nvSpPr>
            <p:cNvPr id="88" name="TextBox 87"/>
            <p:cNvSpPr txBox="1"/>
            <p:nvPr/>
          </p:nvSpPr>
          <p:spPr>
            <a:xfrm>
              <a:off x="2362200" y="1514626"/>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grpSp>
      <p:sp>
        <p:nvSpPr>
          <p:cNvPr id="2" name="Title 1"/>
          <p:cNvSpPr>
            <a:spLocks noGrp="1"/>
          </p:cNvSpPr>
          <p:nvPr>
            <p:ph type="title"/>
          </p:nvPr>
        </p:nvSpPr>
        <p:spPr>
          <a:xfrm>
            <a:off x="20688" y="0"/>
            <a:ext cx="9123312" cy="1124744"/>
          </a:xfrm>
        </p:spPr>
        <p:txBody>
          <a:bodyPr>
            <a:noAutofit/>
          </a:bodyPr>
          <a:lstStyle/>
          <a:p>
            <a:r>
              <a:rPr lang="en-US" sz="3600" dirty="0" smtClean="0"/>
              <a:t>It’s Not That Simple</a:t>
            </a:r>
            <a:endParaRPr lang="en-US" sz="3600" dirty="0"/>
          </a:p>
        </p:txBody>
      </p:sp>
      <p:cxnSp>
        <p:nvCxnSpPr>
          <p:cNvPr id="41" name="Straight Arrow Connector 40"/>
          <p:cNvCxnSpPr/>
          <p:nvPr/>
        </p:nvCxnSpPr>
        <p:spPr>
          <a:xfrm rot="10800000" flipH="1">
            <a:off x="4029571" y="4463042"/>
            <a:ext cx="867733" cy="1"/>
          </a:xfrm>
          <a:prstGeom prst="straightConnector1">
            <a:avLst/>
          </a:prstGeom>
          <a:ln w="63500">
            <a:solidFill>
              <a:schemeClr val="accent2"/>
            </a:solidFill>
            <a:prstDash val="solid"/>
            <a:tailEnd type="arrow" w="sm" len="sm"/>
          </a:ln>
        </p:spPr>
        <p:style>
          <a:lnRef idx="2">
            <a:schemeClr val="accent1"/>
          </a:lnRef>
          <a:fillRef idx="0">
            <a:schemeClr val="accent1"/>
          </a:fillRef>
          <a:effectRef idx="1">
            <a:schemeClr val="accent1"/>
          </a:effectRef>
          <a:fontRef idx="minor">
            <a:schemeClr val="tx1"/>
          </a:fontRef>
        </p:style>
      </p:cxnSp>
      <p:grpSp>
        <p:nvGrpSpPr>
          <p:cNvPr id="52" name="Group 12"/>
          <p:cNvGrpSpPr/>
          <p:nvPr/>
        </p:nvGrpSpPr>
        <p:grpSpPr>
          <a:xfrm rot="16200000">
            <a:off x="3834071" y="1679229"/>
            <a:ext cx="1137531" cy="2090593"/>
            <a:chOff x="3531862" y="1709064"/>
            <a:chExt cx="1390937" cy="2818683"/>
          </a:xfrm>
        </p:grpSpPr>
        <p:sp>
          <p:nvSpPr>
            <p:cNvPr id="53"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54" name="Shape 53"/>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5"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56" name="Shape 55"/>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7" name="Isosceles Triangle 56"/>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58" name="Shape 57"/>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9" name="Isosceles Triangle 58"/>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0" name="Shape 59"/>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62" name="Rounded Rectangle 61"/>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72" name="Group 86"/>
          <p:cNvGrpSpPr/>
          <p:nvPr/>
        </p:nvGrpSpPr>
        <p:grpSpPr>
          <a:xfrm rot="16200000">
            <a:off x="3664782" y="3104169"/>
            <a:ext cx="1478511" cy="2092155"/>
            <a:chOff x="2644260" y="2296205"/>
            <a:chExt cx="1013338" cy="1743461"/>
          </a:xfrm>
        </p:grpSpPr>
        <p:sp>
          <p:nvSpPr>
            <p:cNvPr id="73"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74" name="Shape 73"/>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75" name="Shape 74"/>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76" name="Isosceles Triangle 75"/>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77" name="Group 12"/>
            <p:cNvGrpSpPr/>
            <p:nvPr/>
          </p:nvGrpSpPr>
          <p:grpSpPr>
            <a:xfrm>
              <a:off x="2644260" y="2296783"/>
              <a:ext cx="1013338" cy="1742883"/>
              <a:chOff x="3568342" y="1709059"/>
              <a:chExt cx="1807873" cy="2819852"/>
            </a:xfrm>
          </p:grpSpPr>
          <p:sp>
            <p:nvSpPr>
              <p:cNvPr id="78"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79" name="Shape 78"/>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80"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1" name="Shape 80"/>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82" name="Isosceles Triangle 81"/>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3" name="Shape 82"/>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84" name="Isosceles Triangle 83"/>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5" name="Shape 84"/>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86" name="Rounded Rectangle 85"/>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87" name="Rounded Rectangle 86"/>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93" name="Content Placeholder 2"/>
          <p:cNvSpPr txBox="1">
            <a:spLocks/>
          </p:cNvSpPr>
          <p:nvPr/>
        </p:nvSpPr>
        <p:spPr>
          <a:xfrm>
            <a:off x="20688" y="5181600"/>
            <a:ext cx="9131180" cy="1219200"/>
          </a:xfrm>
          <a:prstGeom prst="rect">
            <a:avLst/>
          </a:prstGeom>
          <a:solidFill>
            <a:srgbClr val="485A25"/>
          </a:solidFill>
        </p:spPr>
        <p:txBody>
          <a:bodyPr vert="horz" lIns="101596" tIns="50796" rIns="101596" bIns="50796" rtlCol="0">
            <a:normAutofit/>
          </a:bodyPr>
          <a:lstStyle/>
          <a:p>
            <a:pPr algn="ctr" defTabSz="1015960">
              <a:spcBef>
                <a:spcPct val="20000"/>
              </a:spcBef>
              <a:buFont typeface="Arial" pitchFamily="34" charset="0"/>
              <a:buNone/>
              <a:defRPr/>
            </a:pPr>
            <a:r>
              <a:rPr lang="en-US" sz="3200" dirty="0" smtClean="0">
                <a:solidFill>
                  <a:prstClr val="white"/>
                </a:solidFill>
                <a:latin typeface="Trebuchet MS"/>
                <a:cs typeface="Trebuchet MS"/>
              </a:rPr>
              <a:t>But, how do we transmit without interfering at receivers with fewer antennas?</a:t>
            </a:r>
          </a:p>
        </p:txBody>
      </p:sp>
      <p:cxnSp>
        <p:nvCxnSpPr>
          <p:cNvPr id="94" name="Straight Arrow Connector 26"/>
          <p:cNvCxnSpPr/>
          <p:nvPr/>
        </p:nvCxnSpPr>
        <p:spPr>
          <a:xfrm rot="5400000" flipH="1" flipV="1">
            <a:off x="3792763" y="1732500"/>
            <a:ext cx="1257994" cy="949016"/>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99" name="Group 98"/>
          <p:cNvGrpSpPr/>
          <p:nvPr/>
        </p:nvGrpSpPr>
        <p:grpSpPr>
          <a:xfrm>
            <a:off x="4953000" y="1185590"/>
            <a:ext cx="2971800" cy="661692"/>
            <a:chOff x="4876800" y="1033190"/>
            <a:chExt cx="2971800" cy="661692"/>
          </a:xfrm>
        </p:grpSpPr>
        <p:sp>
          <p:nvSpPr>
            <p:cNvPr id="97" name="Explosion 2 96"/>
            <p:cNvSpPr/>
            <p:nvPr/>
          </p:nvSpPr>
          <p:spPr>
            <a:xfrm>
              <a:off x="4876800" y="1033190"/>
              <a:ext cx="848313" cy="661692"/>
            </a:xfrm>
            <a:prstGeom prst="irregularSeal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98" name="TextBox 97"/>
            <p:cNvSpPr txBox="1"/>
            <p:nvPr/>
          </p:nvSpPr>
          <p:spPr>
            <a:xfrm>
              <a:off x="5717037" y="1066800"/>
              <a:ext cx="2131563" cy="461665"/>
            </a:xfrm>
            <a:prstGeom prst="rect">
              <a:avLst/>
            </a:prstGeom>
            <a:noFill/>
          </p:spPr>
          <p:txBody>
            <a:bodyPr wrap="none" rtlCol="0">
              <a:spAutoFit/>
            </a:bodyPr>
            <a:lstStyle/>
            <a:p>
              <a:r>
                <a:rPr lang="en-US" sz="2400" dirty="0" smtClean="0">
                  <a:solidFill>
                    <a:srgbClr val="FF0000"/>
                  </a:solidFill>
                  <a:latin typeface="Trebuchet MS"/>
                  <a:cs typeface="Trebuchet MS"/>
                </a:rPr>
                <a:t>Interference!!</a:t>
              </a:r>
              <a:endParaRPr lang="en-US" sz="2400" dirty="0">
                <a:solidFill>
                  <a:srgbClr val="FF0000"/>
                </a:solidFill>
                <a:latin typeface="Trebuchet MS"/>
                <a:cs typeface="Trebuchet MS"/>
              </a:endParaRPr>
            </a:p>
          </p:txBody>
        </p:sp>
      </p:grpSp>
      <p:grpSp>
        <p:nvGrpSpPr>
          <p:cNvPr id="100" name="Group 99"/>
          <p:cNvGrpSpPr/>
          <p:nvPr/>
        </p:nvGrpSpPr>
        <p:grpSpPr>
          <a:xfrm>
            <a:off x="4953000" y="2310108"/>
            <a:ext cx="2971800" cy="661692"/>
            <a:chOff x="4876800" y="1033190"/>
            <a:chExt cx="2971800" cy="661692"/>
          </a:xfrm>
        </p:grpSpPr>
        <p:sp>
          <p:nvSpPr>
            <p:cNvPr id="101" name="Explosion 2 100"/>
            <p:cNvSpPr/>
            <p:nvPr/>
          </p:nvSpPr>
          <p:spPr>
            <a:xfrm>
              <a:off x="4876800" y="1033190"/>
              <a:ext cx="848313" cy="661692"/>
            </a:xfrm>
            <a:prstGeom prst="irregularSeal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102" name="TextBox 101"/>
            <p:cNvSpPr txBox="1"/>
            <p:nvPr/>
          </p:nvSpPr>
          <p:spPr>
            <a:xfrm>
              <a:off x="5717037" y="1066800"/>
              <a:ext cx="2131563" cy="461665"/>
            </a:xfrm>
            <a:prstGeom prst="rect">
              <a:avLst/>
            </a:prstGeom>
            <a:noFill/>
          </p:spPr>
          <p:txBody>
            <a:bodyPr wrap="none" rtlCol="0">
              <a:spAutoFit/>
            </a:bodyPr>
            <a:lstStyle/>
            <a:p>
              <a:r>
                <a:rPr lang="en-US" sz="2400" dirty="0" smtClean="0">
                  <a:solidFill>
                    <a:srgbClr val="FF0000"/>
                  </a:solidFill>
                  <a:latin typeface="Trebuchet MS"/>
                  <a:cs typeface="Trebuchet MS"/>
                </a:rPr>
                <a:t>Interference!!</a:t>
              </a:r>
              <a:endParaRPr lang="en-US" sz="2400" dirty="0">
                <a:solidFill>
                  <a:srgbClr val="FF0000"/>
                </a:solidFill>
                <a:latin typeface="Trebuchet MS"/>
                <a:cs typeface="Trebuchet MS"/>
              </a:endParaRPr>
            </a:p>
          </p:txBody>
        </p:sp>
      </p:grpSp>
      <p:sp>
        <p:nvSpPr>
          <p:cNvPr id="90" name="TextBox 89"/>
          <p:cNvSpPr txBox="1"/>
          <p:nvPr/>
        </p:nvSpPr>
        <p:spPr>
          <a:xfrm>
            <a:off x="2383555" y="2598449"/>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91" name="TextBox 90"/>
          <p:cNvSpPr txBox="1"/>
          <p:nvPr/>
        </p:nvSpPr>
        <p:spPr>
          <a:xfrm>
            <a:off x="2374180" y="3957935"/>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sp>
        <p:nvSpPr>
          <p:cNvPr id="95" name="TextBox 94"/>
          <p:cNvSpPr txBox="1"/>
          <p:nvPr/>
        </p:nvSpPr>
        <p:spPr>
          <a:xfrm>
            <a:off x="9089525" y="3125480"/>
            <a:ext cx="184666" cy="369332"/>
          </a:xfrm>
          <a:prstGeom prst="rect">
            <a:avLst/>
          </a:prstGeom>
          <a:noFill/>
        </p:spPr>
        <p:txBody>
          <a:bodyPr wrap="none" rtlCol="0">
            <a:spAutoFit/>
          </a:bodyPr>
          <a:lstStyle/>
          <a:p>
            <a:endParaRPr lang="en-US" dirty="0">
              <a:solidFill>
                <a:prstClr val="black"/>
              </a:solidFill>
            </a:endParaRPr>
          </a:p>
        </p:txBody>
      </p:sp>
      <p:cxnSp>
        <p:nvCxnSpPr>
          <p:cNvPr id="96" name="Straight Arrow Connector 26"/>
          <p:cNvCxnSpPr/>
          <p:nvPr/>
        </p:nvCxnSpPr>
        <p:spPr>
          <a:xfrm rot="5400000" flipH="1" flipV="1">
            <a:off x="3716234" y="3285137"/>
            <a:ext cx="1447801" cy="821129"/>
          </a:xfrm>
          <a:prstGeom prst="straightConnector1">
            <a:avLst/>
          </a:prstGeom>
          <a:ln w="25400">
            <a:solidFill>
              <a:schemeClr val="accent2"/>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26"/>
          <p:cNvCxnSpPr/>
          <p:nvPr/>
        </p:nvCxnSpPr>
        <p:spPr>
          <a:xfrm rot="16200000">
            <a:off x="4440563" y="2438859"/>
            <a:ext cx="2769" cy="910712"/>
          </a:xfrm>
          <a:prstGeom prst="straightConnector1">
            <a:avLst/>
          </a:prstGeom>
          <a:ln w="63500">
            <a:solidFill>
              <a:schemeClr val="accent3">
                <a:lumMod val="75000"/>
              </a:schemeClr>
            </a:solidFill>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104" name="Straight Arrow Connector 26"/>
          <p:cNvCxnSpPr/>
          <p:nvPr/>
        </p:nvCxnSpPr>
        <p:spPr>
          <a:xfrm rot="5400000" flipH="1" flipV="1">
            <a:off x="3136784" y="2660116"/>
            <a:ext cx="2652271" cy="866698"/>
          </a:xfrm>
          <a:prstGeom prst="straightConnector1">
            <a:avLst/>
          </a:prstGeom>
          <a:ln w="25400">
            <a:solidFill>
              <a:schemeClr val="accent2"/>
            </a:solidFill>
            <a:prstDash val="dash"/>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087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p:cNvSpPr>
            <a:spLocks noGrp="1"/>
          </p:cNvSpPr>
          <p:nvPr>
            <p:ph type="title"/>
          </p:nvPr>
        </p:nvSpPr>
        <p:spPr>
          <a:xfrm>
            <a:off x="20688" y="1066800"/>
            <a:ext cx="9123312" cy="1124744"/>
          </a:xfrm>
          <a:effectLst/>
        </p:spPr>
        <p:txBody>
          <a:bodyPr>
            <a:normAutofit/>
          </a:bodyPr>
          <a:lstStyle/>
          <a:p>
            <a:pPr lvl="0"/>
            <a:r>
              <a:rPr lang="en-US" sz="3000" b="0" dirty="0" smtClean="0">
                <a:solidFill>
                  <a:schemeClr val="tx1"/>
                </a:solidFill>
                <a:latin typeface="Trebuchet MS"/>
                <a:cs typeface="Trebuchet MS"/>
              </a:rPr>
              <a:t>Enable concurrent transmissions</a:t>
            </a:r>
            <a:endParaRPr lang="en-US" sz="3000" b="0" dirty="0">
              <a:solidFill>
                <a:schemeClr val="tx1"/>
              </a:solidFill>
            </a:endParaRPr>
          </a:p>
        </p:txBody>
      </p:sp>
      <p:sp>
        <p:nvSpPr>
          <p:cNvPr id="5" name="Content Placeholder 2"/>
          <p:cNvSpPr txBox="1">
            <a:spLocks/>
          </p:cNvSpPr>
          <p:nvPr/>
        </p:nvSpPr>
        <p:spPr>
          <a:xfrm>
            <a:off x="2133600" y="2588520"/>
            <a:ext cx="5080000" cy="914400"/>
          </a:xfrm>
          <a:prstGeom prst="rect">
            <a:avLst/>
          </a:prstGeom>
          <a:effectLst/>
        </p:spPr>
        <p:txBody>
          <a:bodyPr vert="horz" lIns="101596" tIns="50796" rIns="101596" bIns="50796" rtlCol="0">
            <a:normAutofit/>
          </a:bodyPr>
          <a:lstStyle/>
          <a:p>
            <a:pPr marL="380984" indent="-380984" algn="ctr" defTabSz="1015960">
              <a:spcBef>
                <a:spcPct val="20000"/>
              </a:spcBef>
              <a:buFont typeface="Arial" pitchFamily="34" charset="0"/>
              <a:buNone/>
              <a:defRPr/>
            </a:pPr>
            <a:endParaRPr lang="en-US" sz="3200" b="1" dirty="0">
              <a:solidFill>
                <a:srgbClr val="F79646">
                  <a:lumMod val="75000"/>
                </a:srgbClr>
              </a:solidFill>
              <a:latin typeface="Trebuchet MS"/>
              <a:cs typeface="Trebuchet MS"/>
            </a:endParaRPr>
          </a:p>
        </p:txBody>
      </p:sp>
      <p:sp>
        <p:nvSpPr>
          <p:cNvPr id="6" name="Content Placeholder 2"/>
          <p:cNvSpPr txBox="1">
            <a:spLocks/>
          </p:cNvSpPr>
          <p:nvPr/>
        </p:nvSpPr>
        <p:spPr>
          <a:xfrm>
            <a:off x="-351468" y="2133600"/>
            <a:ext cx="9804400" cy="1371600"/>
          </a:xfrm>
          <a:prstGeom prst="rect">
            <a:avLst/>
          </a:prstGeom>
          <a:effectLst/>
        </p:spPr>
        <p:txBody>
          <a:bodyPr vert="horz" lIns="101596" tIns="50796" rIns="101596" bIns="50796" rtlCol="0">
            <a:noAutofit/>
          </a:bodyPr>
          <a:lstStyle/>
          <a:p>
            <a:pPr marL="380984" indent="-380984" algn="ctr">
              <a:spcBef>
                <a:spcPct val="0"/>
              </a:spcBef>
              <a:defRPr/>
            </a:pPr>
            <a:r>
              <a:rPr lang="en-US" sz="3000" dirty="0" smtClean="0">
                <a:solidFill>
                  <a:srgbClr val="000000"/>
                </a:solidFill>
                <a:latin typeface="Trebuchet MS"/>
                <a:ea typeface="MS UI Gothic" pitchFamily="34" charset="-128"/>
                <a:cs typeface="Trebuchet MS"/>
              </a:rPr>
              <a:t>without harming ongoing transmissions</a:t>
            </a:r>
            <a:endParaRPr lang="en-US" sz="3000" dirty="0">
              <a:solidFill>
                <a:srgbClr val="000000"/>
              </a:solidFill>
              <a:latin typeface="Trebuchet MS"/>
              <a:ea typeface="MS UI Gothic" pitchFamily="34" charset="-128"/>
              <a:cs typeface="Trebuchet MS"/>
            </a:endParaRPr>
          </a:p>
        </p:txBody>
      </p:sp>
      <p:sp>
        <p:nvSpPr>
          <p:cNvPr id="7" name="Rounded Rectangle 6"/>
          <p:cNvSpPr/>
          <p:nvPr/>
        </p:nvSpPr>
        <p:spPr>
          <a:xfrm>
            <a:off x="2895600" y="3581400"/>
            <a:ext cx="3657600" cy="990600"/>
          </a:xfrm>
          <a:prstGeom prst="round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600" b="1" baseline="30000" dirty="0">
              <a:solidFill>
                <a:srgbClr val="9BBB59">
                  <a:lumMod val="75000"/>
                </a:srgbClr>
              </a:solidFill>
            </a:endParaRPr>
          </a:p>
        </p:txBody>
      </p:sp>
      <p:sp>
        <p:nvSpPr>
          <p:cNvPr id="17" name="TextBox 16"/>
          <p:cNvSpPr txBox="1"/>
          <p:nvPr/>
        </p:nvSpPr>
        <p:spPr>
          <a:xfrm>
            <a:off x="6334721" y="7022068"/>
            <a:ext cx="184666" cy="369332"/>
          </a:xfrm>
          <a:prstGeom prst="rect">
            <a:avLst/>
          </a:prstGeom>
          <a:noFill/>
          <a:effectLst/>
        </p:spPr>
        <p:txBody>
          <a:bodyPr wrap="none" rtlCol="0">
            <a:spAutoFit/>
          </a:bodyPr>
          <a:lstStyle/>
          <a:p>
            <a:endParaRPr lang="en-US" dirty="0">
              <a:solidFill>
                <a:prstClr val="black"/>
              </a:solidFill>
            </a:endParaRPr>
          </a:p>
        </p:txBody>
      </p:sp>
      <p:sp>
        <p:nvSpPr>
          <p:cNvPr id="19" name="Title 1"/>
          <p:cNvSpPr txBox="1">
            <a:spLocks/>
          </p:cNvSpPr>
          <p:nvPr/>
        </p:nvSpPr>
        <p:spPr>
          <a:xfrm>
            <a:off x="467544" y="0"/>
            <a:ext cx="8229600" cy="1124744"/>
          </a:xfrm>
          <a:prstGeom prst="rect">
            <a:avLst/>
          </a:prstGeom>
        </p:spPr>
        <p:txBody>
          <a:bodyPr vert="horz" lIns="91440" tIns="45720" rIns="91440" bIns="45720" rtlCol="0" anchor="ctr">
            <a:normAutofit/>
          </a:bodyPr>
          <a:lstStyle/>
          <a:p>
            <a:pPr algn="ctr">
              <a:spcBef>
                <a:spcPct val="0"/>
              </a:spcBef>
              <a:defRPr/>
            </a:pPr>
            <a:r>
              <a:rPr lang="en-US" altLang="zh-TW" sz="4000" b="1" dirty="0" smtClean="0">
                <a:solidFill>
                  <a:srgbClr val="376092"/>
                </a:solidFill>
                <a:latin typeface="Trebuchet MS" pitchFamily="34" charset="0"/>
                <a:ea typeface="MS UI Gothic" pitchFamily="34" charset="-128"/>
                <a:cs typeface="Lucida Sans Unicode" pitchFamily="34" charset="0"/>
              </a:rPr>
              <a:t>Goal</a:t>
            </a:r>
            <a:endParaRPr lang="en-US" sz="4000" b="1" dirty="0">
              <a:solidFill>
                <a:srgbClr val="376092"/>
              </a:solidFill>
              <a:latin typeface="Trebuchet MS" pitchFamily="34" charset="0"/>
              <a:ea typeface="MS UI Gothic" pitchFamily="34" charset="-128"/>
              <a:cs typeface="Lucida Sans Unicode" pitchFamily="34" charset="0"/>
            </a:endParaRPr>
          </a:p>
        </p:txBody>
      </p:sp>
      <p:sp>
        <p:nvSpPr>
          <p:cNvPr id="10" name="Rounded Rectangle 9"/>
          <p:cNvSpPr/>
          <p:nvPr/>
        </p:nvSpPr>
        <p:spPr>
          <a:xfrm>
            <a:off x="2895600" y="4498080"/>
            <a:ext cx="3657600" cy="990600"/>
          </a:xfrm>
          <a:prstGeom prst="round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smtClean="0">
                <a:solidFill>
                  <a:srgbClr val="F79646">
                    <a:lumMod val="75000"/>
                  </a:srgbClr>
                </a:solidFill>
              </a:rPr>
              <a:t>802.11n</a:t>
            </a:r>
            <a:r>
              <a:rPr lang="en-US" sz="6600" b="1" baseline="30000" dirty="0" smtClean="0">
                <a:solidFill>
                  <a:srgbClr val="F79646">
                    <a:lumMod val="75000"/>
                  </a:srgbClr>
                </a:solidFill>
              </a:rPr>
              <a:t>+</a:t>
            </a:r>
            <a:endParaRPr lang="en-US" sz="6600" b="1" baseline="30000" dirty="0">
              <a:solidFill>
                <a:srgbClr val="F79646">
                  <a:lumMod val="75000"/>
                </a:srgbClr>
              </a:solidFill>
            </a:endParaRPr>
          </a:p>
        </p:txBody>
      </p:sp>
      <p:sp>
        <p:nvSpPr>
          <p:cNvPr id="11" name="Down Arrow 10"/>
          <p:cNvSpPr/>
          <p:nvPr/>
        </p:nvSpPr>
        <p:spPr>
          <a:xfrm>
            <a:off x="4191000" y="3583680"/>
            <a:ext cx="838200" cy="914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987860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802.11n</a:t>
            </a:r>
            <a:r>
              <a:rPr lang="en-US" sz="7200" baseline="30000" dirty="0" smtClean="0"/>
              <a:t>+</a:t>
            </a:r>
            <a:endParaRPr lang="en-US" sz="5400" dirty="0"/>
          </a:p>
        </p:txBody>
      </p:sp>
      <p:sp>
        <p:nvSpPr>
          <p:cNvPr id="3" name="Content Placeholder 2"/>
          <p:cNvSpPr>
            <a:spLocks noGrp="1"/>
          </p:cNvSpPr>
          <p:nvPr>
            <p:ph idx="1"/>
          </p:nvPr>
        </p:nvSpPr>
        <p:spPr>
          <a:xfrm>
            <a:off x="228600" y="1295400"/>
            <a:ext cx="8686800" cy="5157936"/>
          </a:xfrm>
        </p:spPr>
        <p:txBody>
          <a:bodyPr/>
          <a:lstStyle/>
          <a:p>
            <a:r>
              <a:rPr lang="en-US" dirty="0" smtClean="0"/>
              <a:t>Enables 802.11 nodes to contend for both time and concurrent transmissions </a:t>
            </a:r>
          </a:p>
          <a:p>
            <a:endParaRPr lang="en-US" dirty="0" smtClean="0"/>
          </a:p>
          <a:p>
            <a:r>
              <a:rPr lang="en-US" dirty="0" smtClean="0"/>
              <a:t>Maintains random access</a:t>
            </a:r>
          </a:p>
          <a:p>
            <a:pPr lvl="1"/>
            <a:endParaRPr lang="en-US" dirty="0" smtClean="0"/>
          </a:p>
        </p:txBody>
      </p:sp>
    </p:spTree>
    <p:custDataLst>
      <p:tags r:id="rId1"/>
    </p:custDataLst>
    <p:extLst>
      <p:ext uri="{BB962C8B-B14F-4D97-AF65-F5344CB8AC3E}">
        <p14:creationId xmlns:p14="http://schemas.microsoft.com/office/powerpoint/2010/main" val="124069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686800" cy="4298630"/>
          </a:xfrm>
        </p:spPr>
        <p:txBody>
          <a:bodyPr>
            <a:normAutofit lnSpcReduction="10000"/>
          </a:bodyPr>
          <a:lstStyle/>
          <a:p>
            <a:pPr marL="514350" indent="-514350">
              <a:buFont typeface="+mj-lt"/>
              <a:buAutoNum type="arabicPeriod"/>
            </a:pPr>
            <a:r>
              <a:rPr lang="en-US" dirty="0" smtClean="0"/>
              <a:t>How to transmit without interfering with receivers with fewer antennas?</a:t>
            </a:r>
          </a:p>
          <a:p>
            <a:pPr lvl="1"/>
            <a:r>
              <a:rPr lang="en-US" sz="2800" dirty="0" smtClean="0">
                <a:solidFill>
                  <a:schemeClr val="bg1"/>
                </a:solidFill>
              </a:rPr>
              <a:t>Interference </a:t>
            </a:r>
            <a:r>
              <a:rPr lang="en-US" sz="2800" dirty="0" err="1" smtClean="0">
                <a:solidFill>
                  <a:schemeClr val="bg1"/>
                </a:solidFill>
              </a:rPr>
              <a:t>nulling</a:t>
            </a:r>
            <a:endParaRPr lang="en-US" sz="2800" dirty="0" smtClean="0">
              <a:solidFill>
                <a:schemeClr val="bg1"/>
              </a:solidFill>
            </a:endParaRPr>
          </a:p>
          <a:p>
            <a:pPr lvl="1"/>
            <a:r>
              <a:rPr lang="en-US" sz="2800" dirty="0" smtClean="0">
                <a:solidFill>
                  <a:schemeClr val="bg1"/>
                </a:solidFill>
              </a:rPr>
              <a:t>Interference alignment</a:t>
            </a:r>
          </a:p>
          <a:p>
            <a:pPr lvl="4"/>
            <a:endParaRPr lang="en-US" dirty="0" smtClean="0"/>
          </a:p>
          <a:p>
            <a:pPr marL="514350" lvl="0" indent="-514350">
              <a:buFont typeface="+mj-lt"/>
              <a:buAutoNum type="arabicPeriod"/>
            </a:pPr>
            <a:r>
              <a:rPr lang="en-US" dirty="0" smtClean="0"/>
              <a:t>How do we achieve it in a random access manner?</a:t>
            </a:r>
          </a:p>
          <a:p>
            <a:pPr lvl="1"/>
            <a:r>
              <a:rPr lang="en-US" sz="2800" dirty="0" smtClean="0">
                <a:solidFill>
                  <a:srgbClr val="FFFFFF"/>
                </a:solidFill>
              </a:rPr>
              <a:t>Multi-dimensional carrier sense</a:t>
            </a:r>
          </a:p>
        </p:txBody>
      </p:sp>
    </p:spTree>
    <p:extLst>
      <p:ext uri="{BB962C8B-B14F-4D97-AF65-F5344CB8AC3E}">
        <p14:creationId xmlns:p14="http://schemas.microsoft.com/office/powerpoint/2010/main" val="4223949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56177" y="1182076"/>
            <a:ext cx="8634558" cy="11058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5" name="Content Placeholder 2"/>
          <p:cNvSpPr>
            <a:spLocks noGrp="1"/>
          </p:cNvSpPr>
          <p:nvPr>
            <p:ph idx="1"/>
          </p:nvPr>
        </p:nvSpPr>
        <p:spPr>
          <a:xfrm>
            <a:off x="381000" y="1219200"/>
            <a:ext cx="8686800" cy="4298630"/>
          </a:xfrm>
        </p:spPr>
        <p:txBody>
          <a:bodyPr>
            <a:normAutofit lnSpcReduction="10000"/>
          </a:bodyPr>
          <a:lstStyle/>
          <a:p>
            <a:pPr marL="514350" indent="-514350">
              <a:buFont typeface="+mj-lt"/>
              <a:buAutoNum type="arabicPeriod"/>
            </a:pPr>
            <a:r>
              <a:rPr lang="en-US" dirty="0" smtClean="0"/>
              <a:t>How to transmit without interfering with receivers with fewer antennas?</a:t>
            </a:r>
          </a:p>
          <a:p>
            <a:pPr lvl="1"/>
            <a:r>
              <a:rPr lang="en-US" sz="2800" dirty="0" smtClean="0">
                <a:solidFill>
                  <a:schemeClr val="bg1"/>
                </a:solidFill>
              </a:rPr>
              <a:t>Interference </a:t>
            </a:r>
            <a:r>
              <a:rPr lang="en-US" sz="2800" dirty="0" err="1" smtClean="0">
                <a:solidFill>
                  <a:schemeClr val="bg1"/>
                </a:solidFill>
              </a:rPr>
              <a:t>nulling</a:t>
            </a:r>
            <a:endParaRPr lang="en-US" sz="2800" dirty="0" smtClean="0">
              <a:solidFill>
                <a:schemeClr val="bg1"/>
              </a:solidFill>
            </a:endParaRPr>
          </a:p>
          <a:p>
            <a:pPr lvl="1"/>
            <a:r>
              <a:rPr lang="en-US" sz="2800" dirty="0" smtClean="0">
                <a:solidFill>
                  <a:schemeClr val="bg1"/>
                </a:solidFill>
              </a:rPr>
              <a:t>Interference alignment</a:t>
            </a:r>
          </a:p>
          <a:p>
            <a:pPr lvl="4"/>
            <a:endParaRPr lang="en-US" dirty="0" smtClean="0"/>
          </a:p>
          <a:p>
            <a:pPr marL="514350" lvl="0" indent="-514350">
              <a:buFont typeface="+mj-lt"/>
              <a:buAutoNum type="arabicPeriod"/>
            </a:pPr>
            <a:r>
              <a:rPr lang="en-US" dirty="0" smtClean="0"/>
              <a:t>How do we achieve it in a random access manner?</a:t>
            </a:r>
          </a:p>
          <a:p>
            <a:pPr lvl="1"/>
            <a:r>
              <a:rPr lang="en-US" sz="2800" dirty="0" smtClean="0">
                <a:solidFill>
                  <a:srgbClr val="FFFFFF"/>
                </a:solidFill>
              </a:rPr>
              <a:t>Multi-dimensional carrier sense</a:t>
            </a:r>
          </a:p>
        </p:txBody>
      </p:sp>
    </p:spTree>
    <p:extLst>
      <p:ext uri="{BB962C8B-B14F-4D97-AF65-F5344CB8AC3E}">
        <p14:creationId xmlns:p14="http://schemas.microsoft.com/office/powerpoint/2010/main" val="1718716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Interference </a:t>
            </a:r>
            <a:r>
              <a:rPr lang="en-US" dirty="0" err="1" smtClean="0"/>
              <a:t>Nulling</a:t>
            </a:r>
            <a:endParaRPr lang="en-US" sz="4000" dirty="0"/>
          </a:p>
        </p:txBody>
      </p:sp>
      <p:grpSp>
        <p:nvGrpSpPr>
          <p:cNvPr id="31" name="Group 30"/>
          <p:cNvGrpSpPr/>
          <p:nvPr/>
        </p:nvGrpSpPr>
        <p:grpSpPr>
          <a:xfrm>
            <a:off x="533400" y="1824813"/>
            <a:ext cx="3417608" cy="1908987"/>
            <a:chOff x="533400" y="1520013"/>
            <a:chExt cx="3417608" cy="1908987"/>
          </a:xfrm>
        </p:grpSpPr>
        <p:grpSp>
          <p:nvGrpSpPr>
            <p:cNvPr id="3" name="Group 12"/>
            <p:cNvGrpSpPr/>
            <p:nvPr/>
          </p:nvGrpSpPr>
          <p:grpSpPr>
            <a:xfrm rot="16200000">
              <a:off x="2336946" y="1814938"/>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4" name="Group 14"/>
            <p:cNvGrpSpPr/>
            <p:nvPr/>
          </p:nvGrpSpPr>
          <p:grpSpPr>
            <a:xfrm rot="16200000">
              <a:off x="2587760" y="771759"/>
              <a:ext cx="601252" cy="2097760"/>
              <a:chOff x="891699" y="2260633"/>
              <a:chExt cx="412087" cy="1748133"/>
            </a:xfrm>
          </p:grpSpPr>
          <p:grpSp>
            <p:nvGrpSpPr>
              <p:cNvPr id="15" name="Group 40"/>
              <p:cNvGrpSpPr/>
              <p:nvPr/>
            </p:nvGrpSpPr>
            <p:grpSpPr>
              <a:xfrm>
                <a:off x="891699" y="2260634"/>
                <a:ext cx="412087" cy="1748134"/>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cxnSp>
            <p:nvCxnSpPr>
              <p:cNvPr id="17" name="Straight Arrow Connector 26"/>
              <p:cNvCxnSpPr/>
              <p:nvPr/>
            </p:nvCxnSpPr>
            <p:spPr>
              <a:xfrm>
                <a:off x="1202623" y="2769482"/>
                <a:ext cx="1898" cy="758927"/>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533400" y="1592021"/>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27" name="TextBox 26"/>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grpSp>
      <p:cxnSp>
        <p:nvCxnSpPr>
          <p:cNvPr id="41" name="Straight Arrow Connector 26"/>
          <p:cNvCxnSpPr/>
          <p:nvPr/>
        </p:nvCxnSpPr>
        <p:spPr>
          <a:xfrm rot="16200000">
            <a:off x="2952568" y="2606448"/>
            <a:ext cx="2769" cy="910712"/>
          </a:xfrm>
          <a:prstGeom prst="straightConnector1">
            <a:avLst/>
          </a:prstGeom>
          <a:ln w="63500">
            <a:solidFill>
              <a:schemeClr val="accent3">
                <a:lumMod val="75000"/>
              </a:schemeClr>
            </a:solidFill>
            <a:prstDash val="solid"/>
            <a:tailEnd type="arrow" w="sm" len="sm"/>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2446784" y="1932185"/>
            <a:ext cx="871190" cy="1624609"/>
            <a:chOff x="2597229" y="1402773"/>
            <a:chExt cx="871190" cy="1624609"/>
          </a:xfrm>
        </p:grpSpPr>
        <p:sp>
          <p:nvSpPr>
            <p:cNvPr id="46" name="TextBox 45"/>
            <p:cNvSpPr txBox="1"/>
            <p:nvPr/>
          </p:nvSpPr>
          <p:spPr>
            <a:xfrm rot="18730807">
              <a:off x="2229543" y="1968856"/>
              <a:ext cx="1624609" cy="492443"/>
            </a:xfrm>
            <a:prstGeom prst="rect">
              <a:avLst/>
            </a:prstGeom>
            <a:noFill/>
          </p:spPr>
          <p:txBody>
            <a:bodyPr wrap="square" rtlCol="0">
              <a:spAutoFit/>
            </a:bodyPr>
            <a:lstStyle/>
            <a:p>
              <a:pPr algn="r"/>
              <a:r>
                <a:rPr lang="en-US" sz="2600" dirty="0" err="1" smtClean="0">
                  <a:solidFill>
                    <a:prstClr val="black"/>
                  </a:solidFill>
                  <a:latin typeface="Trebuchet MS"/>
                  <a:cs typeface="Trebuchet MS"/>
                </a:rPr>
                <a:t>nulling</a:t>
              </a:r>
              <a:endParaRPr lang="en-US" sz="2600" dirty="0">
                <a:solidFill>
                  <a:prstClr val="black"/>
                </a:solidFill>
                <a:latin typeface="Trebuchet MS"/>
                <a:cs typeface="Trebuchet MS"/>
              </a:endParaRPr>
            </a:p>
          </p:txBody>
        </p:sp>
        <p:cxnSp>
          <p:nvCxnSpPr>
            <p:cNvPr id="42" name="Straight Arrow Connector 26"/>
            <p:cNvCxnSpPr/>
            <p:nvPr/>
          </p:nvCxnSpPr>
          <p:spPr>
            <a:xfrm rot="5400000" flipH="1" flipV="1">
              <a:off x="2544704" y="1607293"/>
              <a:ext cx="976239" cy="871190"/>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35" name="Content Placeholder 51"/>
          <p:cNvSpPr>
            <a:spLocks noGrp="1"/>
          </p:cNvSpPr>
          <p:nvPr>
            <p:ph idx="1"/>
          </p:nvPr>
        </p:nvSpPr>
        <p:spPr>
          <a:xfrm>
            <a:off x="381000" y="4114800"/>
            <a:ext cx="8686800" cy="2133600"/>
          </a:xfrm>
        </p:spPr>
        <p:txBody>
          <a:bodyPr>
            <a:normAutofit/>
          </a:bodyPr>
          <a:lstStyle/>
          <a:p>
            <a:pPr lvl="0">
              <a:defRPr/>
            </a:pPr>
            <a:r>
              <a:rPr lang="en-US" sz="2600" dirty="0" smtClean="0">
                <a:latin typeface="Trebuchet MS"/>
                <a:cs typeface="Trebuchet MS"/>
              </a:rPr>
              <a:t>Signals cancel each other at Alice’s receiver</a:t>
            </a:r>
          </a:p>
          <a:p>
            <a:pPr lvl="0">
              <a:spcBef>
                <a:spcPts val="1800"/>
              </a:spcBef>
              <a:defRPr/>
            </a:pPr>
            <a:r>
              <a:rPr lang="en-US" sz="2600" dirty="0" smtClean="0">
                <a:solidFill>
                  <a:schemeClr val="bg1"/>
                </a:solidFill>
                <a:latin typeface="Trebuchet MS"/>
                <a:cs typeface="Trebuchet MS"/>
              </a:rPr>
              <a:t>Signals don’t cancel each other at Bob’s receiver</a:t>
            </a:r>
          </a:p>
          <a:p>
            <a:pPr lvl="1">
              <a:spcBef>
                <a:spcPts val="1800"/>
              </a:spcBef>
              <a:defRPr/>
            </a:pPr>
            <a:r>
              <a:rPr lang="en-US" dirty="0" smtClean="0">
                <a:solidFill>
                  <a:schemeClr val="bg1"/>
                </a:solidFill>
                <a:latin typeface="Trebuchet MS"/>
                <a:cs typeface="Trebuchet MS"/>
              </a:rPr>
              <a:t>Because channels are different</a:t>
            </a:r>
          </a:p>
          <a:p>
            <a:endParaRPr lang="en-US" sz="2600" dirty="0"/>
          </a:p>
        </p:txBody>
      </p:sp>
      <p:graphicFrame>
        <p:nvGraphicFramePr>
          <p:cNvPr id="32" name="Object 19"/>
          <p:cNvGraphicFramePr>
            <a:graphicFrameLocks/>
          </p:cNvGraphicFramePr>
          <p:nvPr/>
        </p:nvGraphicFramePr>
        <p:xfrm>
          <a:off x="2743200" y="3184525"/>
          <a:ext cx="254000" cy="311150"/>
        </p:xfrm>
        <a:graphic>
          <a:graphicData uri="http://schemas.openxmlformats.org/presentationml/2006/ole">
            <mc:AlternateContent xmlns:mc="http://schemas.openxmlformats.org/markup-compatibility/2006">
              <mc:Choice xmlns:v="urn:schemas-microsoft-com:vml" Requires="v">
                <p:oleObj spid="_x0000_s1069" name="Equation" r:id="rId5" imgW="101600" imgH="127000" progId="Equation.3">
                  <p:embed/>
                </p:oleObj>
              </mc:Choice>
              <mc:Fallback>
                <p:oleObj name="Equation" r:id="rId5" imgW="101600" imgH="1270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184525"/>
                        <a:ext cx="2540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31477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5947086" y="1736194"/>
            <a:ext cx="685800" cy="473606"/>
          </a:xfrm>
          <a:prstGeom prst="rect">
            <a:avLst/>
          </a:prstGeom>
          <a:solidFill>
            <a:srgbClr val="F7E001"/>
          </a:solidFill>
          <a:ln>
            <a:solidFill>
              <a:srgbClr val="F7E00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63" name="Object 7"/>
          <p:cNvGraphicFramePr>
            <a:graphicFrameLocks/>
          </p:cNvGraphicFramePr>
          <p:nvPr/>
        </p:nvGraphicFramePr>
        <p:xfrm>
          <a:off x="4119563" y="1752600"/>
          <a:ext cx="2381250" cy="441325"/>
        </p:xfrm>
        <a:graphic>
          <a:graphicData uri="http://schemas.openxmlformats.org/presentationml/2006/ole">
            <mc:AlternateContent xmlns:mc="http://schemas.openxmlformats.org/markup-compatibility/2006">
              <mc:Choice xmlns:v="urn:schemas-microsoft-com:vml" Requires="v">
                <p:oleObj spid="_x0000_s2339" name="Equation" r:id="rId5" imgW="952500" imgH="177800" progId="Equation.3">
                  <p:embed/>
                </p:oleObj>
              </mc:Choice>
              <mc:Fallback>
                <p:oleObj name="Equation" r:id="rId5" imgW="952500" imgH="177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9563" y="1752600"/>
                        <a:ext cx="23812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Rectangle 43"/>
          <p:cNvSpPr/>
          <p:nvPr/>
        </p:nvSpPr>
        <p:spPr>
          <a:xfrm>
            <a:off x="4119563" y="1812394"/>
            <a:ext cx="1062037" cy="4736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5913155" y="1688148"/>
            <a:ext cx="731725" cy="5694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4897357" y="1795988"/>
            <a:ext cx="1184593" cy="4642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mtClean="0"/>
              <a:t>Interference Nulling</a:t>
            </a:r>
            <a:endParaRPr lang="en-US" dirty="0"/>
          </a:p>
        </p:txBody>
      </p:sp>
      <p:sp>
        <p:nvSpPr>
          <p:cNvPr id="52" name="Content Placeholder 51"/>
          <p:cNvSpPr>
            <a:spLocks noGrp="1"/>
          </p:cNvSpPr>
          <p:nvPr>
            <p:ph idx="1"/>
          </p:nvPr>
        </p:nvSpPr>
        <p:spPr>
          <a:xfrm>
            <a:off x="381000" y="4191000"/>
            <a:ext cx="8686800" cy="2514600"/>
          </a:xfrm>
        </p:spPr>
        <p:txBody>
          <a:bodyPr>
            <a:normAutofit fontScale="92500" lnSpcReduction="20000"/>
          </a:bodyPr>
          <a:lstStyle/>
          <a:p>
            <a:pPr lvl="0">
              <a:defRPr/>
            </a:pPr>
            <a:r>
              <a:rPr lang="en-US" sz="2800" dirty="0" smtClean="0">
                <a:latin typeface="Trebuchet MS"/>
                <a:cs typeface="Trebuchet MS"/>
              </a:rPr>
              <a:t>Signals cancel each other at Alice’s receiver</a:t>
            </a:r>
          </a:p>
          <a:p>
            <a:pPr lvl="0">
              <a:spcBef>
                <a:spcPts val="1800"/>
              </a:spcBef>
              <a:defRPr/>
            </a:pPr>
            <a:r>
              <a:rPr lang="en-US" sz="2800" dirty="0" smtClean="0">
                <a:latin typeface="Trebuchet MS"/>
                <a:cs typeface="Trebuchet MS"/>
              </a:rPr>
              <a:t>Signals don’t cancel each other at Bob’s receiver</a:t>
            </a:r>
          </a:p>
          <a:p>
            <a:pPr lvl="1">
              <a:spcBef>
                <a:spcPts val="1800"/>
              </a:spcBef>
              <a:defRPr/>
            </a:pPr>
            <a:r>
              <a:rPr lang="en-US" dirty="0" smtClean="0">
                <a:latin typeface="Trebuchet MS"/>
                <a:cs typeface="Trebuchet MS"/>
              </a:rPr>
              <a:t>Because channels are different</a:t>
            </a:r>
          </a:p>
          <a:p>
            <a:pPr>
              <a:spcBef>
                <a:spcPts val="1800"/>
              </a:spcBef>
              <a:defRPr/>
            </a:pPr>
            <a:r>
              <a:rPr lang="en-US" sz="2800" dirty="0" smtClean="0">
                <a:latin typeface="Trebuchet MS"/>
                <a:cs typeface="Trebuchet MS"/>
              </a:rPr>
              <a:t>Bob’s sender learns channels either by feedback from Alice’s receiver or via reciprocity</a:t>
            </a:r>
          </a:p>
          <a:p>
            <a:endParaRPr lang="en-US" dirty="0"/>
          </a:p>
        </p:txBody>
      </p:sp>
      <p:grpSp>
        <p:nvGrpSpPr>
          <p:cNvPr id="4" name="Group 12"/>
          <p:cNvGrpSpPr/>
          <p:nvPr/>
        </p:nvGrpSpPr>
        <p:grpSpPr>
          <a:xfrm rot="16200000">
            <a:off x="2336946" y="2119738"/>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5" name="Group 14"/>
          <p:cNvGrpSpPr/>
          <p:nvPr/>
        </p:nvGrpSpPr>
        <p:grpSpPr>
          <a:xfrm rot="16200000">
            <a:off x="2587760" y="1076559"/>
            <a:ext cx="601252" cy="2097760"/>
            <a:chOff x="891699" y="2260633"/>
            <a:chExt cx="412087" cy="1748133"/>
          </a:xfrm>
        </p:grpSpPr>
        <p:grpSp>
          <p:nvGrpSpPr>
            <p:cNvPr id="16" name="Group 40"/>
            <p:cNvGrpSpPr/>
            <p:nvPr/>
          </p:nvGrpSpPr>
          <p:grpSpPr>
            <a:xfrm>
              <a:off x="891699" y="2260634"/>
              <a:ext cx="412087" cy="1748134"/>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cxnSp>
          <p:nvCxnSpPr>
            <p:cNvPr id="17" name="Straight Arrow Connector 26"/>
            <p:cNvCxnSpPr/>
            <p:nvPr/>
          </p:nvCxnSpPr>
          <p:spPr>
            <a:xfrm>
              <a:off x="1202623" y="2769482"/>
              <a:ext cx="1898" cy="758927"/>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533400" y="1896821"/>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graphicFrame>
        <p:nvGraphicFramePr>
          <p:cNvPr id="21507" name="Object 3"/>
          <p:cNvGraphicFramePr>
            <a:graphicFrameLocks/>
          </p:cNvGraphicFramePr>
          <p:nvPr/>
        </p:nvGraphicFramePr>
        <p:xfrm>
          <a:off x="1428750" y="3248025"/>
          <a:ext cx="476250" cy="438150"/>
        </p:xfrm>
        <a:graphic>
          <a:graphicData uri="http://schemas.openxmlformats.org/presentationml/2006/ole">
            <mc:AlternateContent xmlns:mc="http://schemas.openxmlformats.org/markup-compatibility/2006">
              <mc:Choice xmlns:v="urn:schemas-microsoft-com:vml" Requires="v">
                <p:oleObj spid="_x0000_s2340" name="Equation" r:id="rId7" imgW="190500" imgH="177800" progId="Equation.3">
                  <p:embed/>
                </p:oleObj>
              </mc:Choice>
              <mc:Fallback>
                <p:oleObj name="Equation" r:id="rId7" imgW="190500" imgH="177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0" y="3248025"/>
                        <a:ext cx="4762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p:cNvGraphicFramePr>
          <p:nvPr/>
        </p:nvGraphicFramePr>
        <p:xfrm>
          <a:off x="1390650" y="2727325"/>
          <a:ext cx="508000" cy="342900"/>
        </p:xfrm>
        <a:graphic>
          <a:graphicData uri="http://schemas.openxmlformats.org/presentationml/2006/ole">
            <mc:AlternateContent xmlns:mc="http://schemas.openxmlformats.org/markup-compatibility/2006">
              <mc:Choice xmlns:v="urn:schemas-microsoft-com:vml" Requires="v">
                <p:oleObj spid="_x0000_s2341" name="Equation" r:id="rId9" imgW="203200" imgH="139700" progId="Equation.3">
                  <p:embed/>
                </p:oleObj>
              </mc:Choice>
              <mc:Fallback>
                <p:oleObj name="Equation" r:id="rId9" imgW="203200" imgH="1397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0650" y="2727325"/>
                        <a:ext cx="508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Group 41"/>
          <p:cNvGrpSpPr/>
          <p:nvPr/>
        </p:nvGrpSpPr>
        <p:grpSpPr>
          <a:xfrm>
            <a:off x="2461796" y="2032496"/>
            <a:ext cx="808550" cy="692396"/>
            <a:chOff x="1970891" y="1562877"/>
            <a:chExt cx="808550" cy="692396"/>
          </a:xfrm>
        </p:grpSpPr>
        <p:cxnSp>
          <p:nvCxnSpPr>
            <p:cNvPr id="29" name="Straight Arrow Connector 26"/>
            <p:cNvCxnSpPr/>
            <p:nvPr/>
          </p:nvCxnSpPr>
          <p:spPr>
            <a:xfrm flipV="1">
              <a:off x="1983361" y="1593560"/>
              <a:ext cx="796080" cy="661713"/>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1509" name="Object 5"/>
            <p:cNvGraphicFramePr>
              <a:graphicFrameLocks/>
            </p:cNvGraphicFramePr>
            <p:nvPr/>
          </p:nvGraphicFramePr>
          <p:xfrm>
            <a:off x="1970891" y="1562877"/>
            <a:ext cx="349250" cy="441325"/>
          </p:xfrm>
          <a:graphic>
            <a:graphicData uri="http://schemas.openxmlformats.org/presentationml/2006/ole">
              <mc:AlternateContent xmlns:mc="http://schemas.openxmlformats.org/markup-compatibility/2006">
                <mc:Choice xmlns:v="urn:schemas-microsoft-com:vml" Requires="v">
                  <p:oleObj spid="_x0000_s2342" name="Equation" r:id="rId11" imgW="139700" imgH="177800" progId="Equation.3">
                    <p:embed/>
                  </p:oleObj>
                </mc:Choice>
                <mc:Fallback>
                  <p:oleObj name="Equation" r:id="rId11" imgW="139700" imgH="1778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0891" y="1562877"/>
                          <a:ext cx="3492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 name="Group 44"/>
          <p:cNvGrpSpPr/>
          <p:nvPr/>
        </p:nvGrpSpPr>
        <p:grpSpPr>
          <a:xfrm>
            <a:off x="2481610" y="2086122"/>
            <a:ext cx="871190" cy="1190478"/>
            <a:chOff x="2619528" y="1831022"/>
            <a:chExt cx="871190" cy="1190478"/>
          </a:xfrm>
        </p:grpSpPr>
        <p:cxnSp>
          <p:nvCxnSpPr>
            <p:cNvPr id="31" name="Straight Arrow Connector 26"/>
            <p:cNvCxnSpPr/>
            <p:nvPr/>
          </p:nvCxnSpPr>
          <p:spPr>
            <a:xfrm rot="5400000" flipH="1" flipV="1">
              <a:off x="2459884" y="1990666"/>
              <a:ext cx="1190478" cy="871190"/>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1510" name="Object 6"/>
            <p:cNvGraphicFramePr>
              <a:graphicFrameLocks/>
            </p:cNvGraphicFramePr>
            <p:nvPr/>
          </p:nvGraphicFramePr>
          <p:xfrm>
            <a:off x="2881118" y="2580175"/>
            <a:ext cx="381000" cy="441325"/>
          </p:xfrm>
          <a:graphic>
            <a:graphicData uri="http://schemas.openxmlformats.org/presentationml/2006/ole">
              <mc:AlternateContent xmlns:mc="http://schemas.openxmlformats.org/markup-compatibility/2006">
                <mc:Choice xmlns:v="urn:schemas-microsoft-com:vml" Requires="v">
                  <p:oleObj spid="_x0000_s2343" name="Equation" r:id="rId13" imgW="152400" imgH="177800" progId="Equation.3">
                    <p:embed/>
                  </p:oleObj>
                </mc:Choice>
                <mc:Fallback>
                  <p:oleObj name="Equation" r:id="rId13" imgW="152400" imgH="1778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1118" y="2580175"/>
                          <a:ext cx="381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513" name="Object 9"/>
          <p:cNvGraphicFramePr>
            <a:graphicFrameLocks/>
          </p:cNvGraphicFramePr>
          <p:nvPr/>
        </p:nvGraphicFramePr>
        <p:xfrm>
          <a:off x="4135800" y="3048000"/>
          <a:ext cx="539750" cy="314325"/>
        </p:xfrm>
        <a:graphic>
          <a:graphicData uri="http://schemas.openxmlformats.org/presentationml/2006/ole">
            <mc:AlternateContent xmlns:mc="http://schemas.openxmlformats.org/markup-compatibility/2006">
              <mc:Choice xmlns:v="urn:schemas-microsoft-com:vml" Requires="v">
                <p:oleObj spid="_x0000_s2344" name="Equation" r:id="rId15" imgW="215900" imgH="127000" progId="Equation.3">
                  <p:embed/>
                </p:oleObj>
              </mc:Choice>
              <mc:Fallback>
                <p:oleObj name="Equation" r:id="rId15" imgW="215900" imgH="1270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5800" y="3048000"/>
                        <a:ext cx="5397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Box 49"/>
          <p:cNvSpPr txBox="1"/>
          <p:nvPr/>
        </p:nvSpPr>
        <p:spPr>
          <a:xfrm>
            <a:off x="554755" y="2967944"/>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55" name="TextBox 54"/>
          <p:cNvSpPr txBox="1"/>
          <p:nvPr/>
        </p:nvSpPr>
        <p:spPr>
          <a:xfrm>
            <a:off x="5439120" y="1510959"/>
            <a:ext cx="184666" cy="369332"/>
          </a:xfrm>
          <a:prstGeom prst="rect">
            <a:avLst/>
          </a:prstGeom>
          <a:noFill/>
        </p:spPr>
        <p:txBody>
          <a:bodyPr wrap="none" rtlCol="0">
            <a:spAutoFit/>
          </a:bodyPr>
          <a:lstStyle/>
          <a:p>
            <a:endParaRPr lang="en-US" dirty="0">
              <a:solidFill>
                <a:prstClr val="black"/>
              </a:solidFill>
            </a:endParaRPr>
          </a:p>
        </p:txBody>
      </p:sp>
      <p:graphicFrame>
        <p:nvGraphicFramePr>
          <p:cNvPr id="21517" name="Object 13"/>
          <p:cNvGraphicFramePr>
            <a:graphicFrameLocks/>
          </p:cNvGraphicFramePr>
          <p:nvPr/>
        </p:nvGraphicFramePr>
        <p:xfrm>
          <a:off x="4131400" y="2339975"/>
          <a:ext cx="3619500" cy="439738"/>
        </p:xfrm>
        <a:graphic>
          <a:graphicData uri="http://schemas.openxmlformats.org/presentationml/2006/ole">
            <mc:AlternateContent xmlns:mc="http://schemas.openxmlformats.org/markup-compatibility/2006">
              <mc:Choice xmlns:v="urn:schemas-microsoft-com:vml" Requires="v">
                <p:oleObj spid="_x0000_s2345" name="Equation" r:id="rId17" imgW="1447800" imgH="177800" progId="Equation.3">
                  <p:embed/>
                </p:oleObj>
              </mc:Choice>
              <mc:Fallback>
                <p:oleObj name="Equation" r:id="rId17" imgW="1447800" imgH="1778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1400" y="2339975"/>
                        <a:ext cx="36195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Box 60"/>
          <p:cNvSpPr txBox="1"/>
          <p:nvPr/>
        </p:nvSpPr>
        <p:spPr>
          <a:xfrm>
            <a:off x="5747406" y="1663359"/>
            <a:ext cx="184666" cy="369332"/>
          </a:xfrm>
          <a:prstGeom prst="rect">
            <a:avLst/>
          </a:prstGeom>
          <a:noFill/>
        </p:spPr>
        <p:txBody>
          <a:bodyPr wrap="none" rtlCol="0">
            <a:spAutoFit/>
          </a:bodyPr>
          <a:lstStyle/>
          <a:p>
            <a:endParaRPr lang="en-US" dirty="0">
              <a:solidFill>
                <a:prstClr val="black"/>
              </a:solidFill>
            </a:endParaRPr>
          </a:p>
        </p:txBody>
      </p:sp>
    </p:spTree>
    <p:custDataLst>
      <p:tags r:id="rId2"/>
    </p:custDataLst>
    <p:extLst>
      <p:ext uri="{BB962C8B-B14F-4D97-AF65-F5344CB8AC3E}">
        <p14:creationId xmlns:p14="http://schemas.microsoft.com/office/powerpoint/2010/main" val="310264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0" grpId="0" animBg="1"/>
      <p:bldP spid="43" grpId="0" animBg="1"/>
      <p:bldP spid="5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Interference </a:t>
            </a:r>
            <a:r>
              <a:rPr lang="en-US" dirty="0" err="1" smtClean="0"/>
              <a:t>Nulling</a:t>
            </a:r>
            <a:endParaRPr lang="en-US" sz="4000" dirty="0"/>
          </a:p>
        </p:txBody>
      </p:sp>
      <p:sp>
        <p:nvSpPr>
          <p:cNvPr id="45" name="Content Placeholder 34"/>
          <p:cNvSpPr txBox="1">
            <a:spLocks/>
          </p:cNvSpPr>
          <p:nvPr/>
        </p:nvSpPr>
        <p:spPr>
          <a:xfrm>
            <a:off x="90155" y="5638800"/>
            <a:ext cx="8974464" cy="838200"/>
          </a:xfrm>
          <a:prstGeom prst="rect">
            <a:avLst/>
          </a:prstGeom>
        </p:spPr>
        <p:txBody>
          <a:bodyPr vert="horz" lIns="91440" tIns="45720" rIns="91440" bIns="45720" rtlCol="0">
            <a:normAutofit/>
          </a:bodyPr>
          <a:lstStyle/>
          <a:p>
            <a:pPr algn="ctr">
              <a:spcBef>
                <a:spcPts val="2400"/>
              </a:spcBef>
              <a:buFont typeface="Arial" pitchFamily="34" charset="0"/>
              <a:buNone/>
              <a:defRPr/>
            </a:pPr>
            <a:r>
              <a:rPr lang="en-US" sz="3200" dirty="0" smtClean="0">
                <a:solidFill>
                  <a:srgbClr val="C0504D"/>
                </a:solidFill>
                <a:latin typeface="Trebuchet MS"/>
                <a:ea typeface="MS UI Gothic" pitchFamily="34" charset="-128"/>
                <a:cs typeface="Trebuchet MS"/>
              </a:rPr>
              <a:t>Interference </a:t>
            </a:r>
            <a:r>
              <a:rPr lang="en-US" sz="3200" dirty="0" err="1" smtClean="0">
                <a:solidFill>
                  <a:srgbClr val="C0504D"/>
                </a:solidFill>
                <a:latin typeface="Trebuchet MS"/>
                <a:ea typeface="MS UI Gothic" pitchFamily="34" charset="-128"/>
                <a:cs typeface="Trebuchet MS"/>
              </a:rPr>
              <a:t>Nulling</a:t>
            </a:r>
            <a:endParaRPr lang="en-US" sz="3200" dirty="0" smtClean="0">
              <a:solidFill>
                <a:srgbClr val="C0504D"/>
              </a:solidFill>
              <a:latin typeface="Trebuchet MS"/>
              <a:ea typeface="MS UI Gothic" pitchFamily="34" charset="-128"/>
              <a:cs typeface="Trebuchet MS"/>
            </a:endParaRPr>
          </a:p>
        </p:txBody>
      </p:sp>
      <p:sp>
        <p:nvSpPr>
          <p:cNvPr id="40" name="Rounded Rectangle 39"/>
          <p:cNvSpPr/>
          <p:nvPr/>
        </p:nvSpPr>
        <p:spPr>
          <a:xfrm>
            <a:off x="609600" y="3962400"/>
            <a:ext cx="7924800" cy="2209800"/>
          </a:xfrm>
          <a:prstGeom prst="roundRect">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prstClr val="white"/>
                </a:solidFill>
                <a:latin typeface="Trebuchet MS"/>
                <a:cs typeface="Trebuchet MS"/>
              </a:rPr>
              <a:t>Q: </a:t>
            </a:r>
            <a:r>
              <a:rPr lang="en-US" sz="3200" dirty="0" smtClean="0">
                <a:solidFill>
                  <a:prstClr val="white"/>
                </a:solidFill>
                <a:latin typeface="Trebuchet MS"/>
                <a:ea typeface="微軟正黑體" pitchFamily="34" charset="-120"/>
                <a:cs typeface="Trebuchet MS"/>
              </a:rPr>
              <a:t>How to transmit without interfering with receivers with fewer antennas?</a:t>
            </a:r>
            <a:endParaRPr lang="en-US" sz="3200" dirty="0" smtClean="0">
              <a:solidFill>
                <a:prstClr val="white"/>
              </a:solidFill>
              <a:latin typeface="Trebuchet MS"/>
              <a:cs typeface="Trebuchet MS"/>
            </a:endParaRPr>
          </a:p>
          <a:p>
            <a:pPr algn="ctr">
              <a:spcBef>
                <a:spcPts val="1800"/>
              </a:spcBef>
            </a:pPr>
            <a:r>
              <a:rPr lang="en-US" sz="3200" dirty="0" smtClean="0">
                <a:solidFill>
                  <a:srgbClr val="FFFF00"/>
                </a:solidFill>
                <a:latin typeface="Trebuchet MS"/>
                <a:cs typeface="Trebuchet MS"/>
              </a:rPr>
              <a:t>A:  </a:t>
            </a:r>
            <a:r>
              <a:rPr lang="en-US" sz="3200" dirty="0" err="1" smtClean="0">
                <a:solidFill>
                  <a:srgbClr val="FFFF00"/>
                </a:solidFill>
                <a:latin typeface="Trebuchet MS"/>
                <a:cs typeface="Trebuchet MS"/>
              </a:rPr>
              <a:t>Nulling</a:t>
            </a:r>
            <a:endParaRPr lang="en-US" sz="3200" dirty="0" smtClean="0">
              <a:solidFill>
                <a:srgbClr val="FFFF00"/>
              </a:solidFill>
              <a:latin typeface="Trebuchet MS"/>
              <a:cs typeface="Trebuchet MS"/>
            </a:endParaRPr>
          </a:p>
        </p:txBody>
      </p:sp>
      <p:sp>
        <p:nvSpPr>
          <p:cNvPr id="44" name="Rectangle 43"/>
          <p:cNvSpPr/>
          <p:nvPr/>
        </p:nvSpPr>
        <p:spPr>
          <a:xfrm>
            <a:off x="5947086" y="1736194"/>
            <a:ext cx="685800" cy="473606"/>
          </a:xfrm>
          <a:prstGeom prst="rect">
            <a:avLst/>
          </a:prstGeom>
          <a:solidFill>
            <a:srgbClr val="F7E001"/>
          </a:solidFill>
          <a:ln>
            <a:solidFill>
              <a:srgbClr val="F7E00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46" name="Object 7"/>
          <p:cNvGraphicFramePr>
            <a:graphicFrameLocks/>
          </p:cNvGraphicFramePr>
          <p:nvPr/>
        </p:nvGraphicFramePr>
        <p:xfrm>
          <a:off x="4119563" y="1752600"/>
          <a:ext cx="2381250" cy="441325"/>
        </p:xfrm>
        <a:graphic>
          <a:graphicData uri="http://schemas.openxmlformats.org/presentationml/2006/ole">
            <mc:AlternateContent xmlns:mc="http://schemas.openxmlformats.org/markup-compatibility/2006">
              <mc:Choice xmlns:v="urn:schemas-microsoft-com:vml" Requires="v">
                <p:oleObj spid="_x0000_s3363" name="Equation" r:id="rId4" imgW="952500" imgH="177800" progId="Equation.3">
                  <p:embed/>
                </p:oleObj>
              </mc:Choice>
              <mc:Fallback>
                <p:oleObj name="Equation" r:id="rId4" imgW="952500" imgH="1778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9563" y="1752600"/>
                        <a:ext cx="23812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p:nvPr/>
        </p:nvGrpSpPr>
        <p:grpSpPr>
          <a:xfrm rot="16200000">
            <a:off x="2336946" y="2119738"/>
            <a:ext cx="1137531" cy="2090593"/>
            <a:chOff x="3531862" y="1709064"/>
            <a:chExt cx="1390937" cy="2818683"/>
          </a:xfrm>
        </p:grpSpPr>
        <p:sp>
          <p:nvSpPr>
            <p:cNvPr id="53"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54" name="Shape 53"/>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6"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57" name="Shape 56"/>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8" name="Isosceles Triangle 57"/>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59" name="Shape 58"/>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0" name="Isosceles Triangle 59"/>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1" name="Shape 60"/>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63" name="Rounded Rectangle 62"/>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4" name="Group 63"/>
          <p:cNvGrpSpPr/>
          <p:nvPr/>
        </p:nvGrpSpPr>
        <p:grpSpPr>
          <a:xfrm rot="16200000">
            <a:off x="2587760" y="1076559"/>
            <a:ext cx="601252" cy="2097760"/>
            <a:chOff x="891699" y="2260633"/>
            <a:chExt cx="412087" cy="1748133"/>
          </a:xfrm>
        </p:grpSpPr>
        <p:grpSp>
          <p:nvGrpSpPr>
            <p:cNvPr id="5" name="Group 40"/>
            <p:cNvGrpSpPr/>
            <p:nvPr/>
          </p:nvGrpSpPr>
          <p:grpSpPr>
            <a:xfrm>
              <a:off x="891699" y="2260634"/>
              <a:ext cx="412087" cy="1748134"/>
              <a:chOff x="1981201" y="1676401"/>
              <a:chExt cx="735198" cy="2828360"/>
            </a:xfrm>
          </p:grpSpPr>
          <p:cxnSp>
            <p:nvCxnSpPr>
              <p:cNvPr id="67" name="Shape 66"/>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68"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9" name="Shape 68"/>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70" name="Isosceles Triangle 69"/>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71" name="Rounded Rectangle 70"/>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72" name="Rounded Rectangle 71"/>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cxnSp>
          <p:nvCxnSpPr>
            <p:cNvPr id="66" name="Straight Arrow Connector 26"/>
            <p:cNvCxnSpPr/>
            <p:nvPr/>
          </p:nvCxnSpPr>
          <p:spPr>
            <a:xfrm>
              <a:off x="1202623" y="2769482"/>
              <a:ext cx="1898" cy="758927"/>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533400" y="1896821"/>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graphicFrame>
        <p:nvGraphicFramePr>
          <p:cNvPr id="74" name="Object 3"/>
          <p:cNvGraphicFramePr>
            <a:graphicFrameLocks/>
          </p:cNvGraphicFramePr>
          <p:nvPr/>
        </p:nvGraphicFramePr>
        <p:xfrm>
          <a:off x="1428750" y="3248025"/>
          <a:ext cx="476250" cy="438150"/>
        </p:xfrm>
        <a:graphic>
          <a:graphicData uri="http://schemas.openxmlformats.org/presentationml/2006/ole">
            <mc:AlternateContent xmlns:mc="http://schemas.openxmlformats.org/markup-compatibility/2006">
              <mc:Choice xmlns:v="urn:schemas-microsoft-com:vml" Requires="v">
                <p:oleObj spid="_x0000_s3364" name="Equation" r:id="rId6" imgW="190500" imgH="177800" progId="Equation.3">
                  <p:embed/>
                </p:oleObj>
              </mc:Choice>
              <mc:Fallback>
                <p:oleObj name="Equation" r:id="rId6" imgW="190500" imgH="1778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0" y="3248025"/>
                        <a:ext cx="4762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4"/>
          <p:cNvGraphicFramePr>
            <a:graphicFrameLocks/>
          </p:cNvGraphicFramePr>
          <p:nvPr/>
        </p:nvGraphicFramePr>
        <p:xfrm>
          <a:off x="1390650" y="2727325"/>
          <a:ext cx="508000" cy="342900"/>
        </p:xfrm>
        <a:graphic>
          <a:graphicData uri="http://schemas.openxmlformats.org/presentationml/2006/ole">
            <mc:AlternateContent xmlns:mc="http://schemas.openxmlformats.org/markup-compatibility/2006">
              <mc:Choice xmlns:v="urn:schemas-microsoft-com:vml" Requires="v">
                <p:oleObj spid="_x0000_s3365" name="Equation" r:id="rId8" imgW="203200" imgH="139700" progId="Equation.3">
                  <p:embed/>
                </p:oleObj>
              </mc:Choice>
              <mc:Fallback>
                <p:oleObj name="Equation" r:id="rId8" imgW="203200" imgH="1397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0650" y="2727325"/>
                        <a:ext cx="508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5"/>
          <p:cNvGrpSpPr/>
          <p:nvPr/>
        </p:nvGrpSpPr>
        <p:grpSpPr>
          <a:xfrm>
            <a:off x="2461796" y="2032496"/>
            <a:ext cx="808550" cy="692396"/>
            <a:chOff x="1970891" y="1562877"/>
            <a:chExt cx="808550" cy="692396"/>
          </a:xfrm>
        </p:grpSpPr>
        <p:cxnSp>
          <p:nvCxnSpPr>
            <p:cNvPr id="80" name="Straight Arrow Connector 26"/>
            <p:cNvCxnSpPr/>
            <p:nvPr/>
          </p:nvCxnSpPr>
          <p:spPr>
            <a:xfrm flipV="1">
              <a:off x="1983361" y="1593560"/>
              <a:ext cx="796080" cy="661713"/>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107" name="Object 5"/>
            <p:cNvGraphicFramePr>
              <a:graphicFrameLocks/>
            </p:cNvGraphicFramePr>
            <p:nvPr/>
          </p:nvGraphicFramePr>
          <p:xfrm>
            <a:off x="1970891" y="1562877"/>
            <a:ext cx="349250" cy="441325"/>
          </p:xfrm>
          <a:graphic>
            <a:graphicData uri="http://schemas.openxmlformats.org/presentationml/2006/ole">
              <mc:AlternateContent xmlns:mc="http://schemas.openxmlformats.org/markup-compatibility/2006">
                <mc:Choice xmlns:v="urn:schemas-microsoft-com:vml" Requires="v">
                  <p:oleObj spid="_x0000_s3366" name="Equation" r:id="rId10" imgW="139700" imgH="177800" progId="Equation.3">
                    <p:embed/>
                  </p:oleObj>
                </mc:Choice>
                <mc:Fallback>
                  <p:oleObj name="Equation" r:id="rId10" imgW="139700" imgH="17780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0891" y="1562877"/>
                          <a:ext cx="3492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07"/>
          <p:cNvGrpSpPr/>
          <p:nvPr/>
        </p:nvGrpSpPr>
        <p:grpSpPr>
          <a:xfrm>
            <a:off x="2481610" y="2086122"/>
            <a:ext cx="871190" cy="1190478"/>
            <a:chOff x="2619528" y="1831022"/>
            <a:chExt cx="871190" cy="1190478"/>
          </a:xfrm>
        </p:grpSpPr>
        <p:cxnSp>
          <p:nvCxnSpPr>
            <p:cNvPr id="109" name="Straight Arrow Connector 26"/>
            <p:cNvCxnSpPr/>
            <p:nvPr/>
          </p:nvCxnSpPr>
          <p:spPr>
            <a:xfrm rot="5400000" flipH="1" flipV="1">
              <a:off x="2459884" y="1990666"/>
              <a:ext cx="1190478" cy="871190"/>
            </a:xfrm>
            <a:prstGeom prst="straightConnector1">
              <a:avLst/>
            </a:prstGeom>
            <a:ln w="2540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110" name="Object 6"/>
            <p:cNvGraphicFramePr>
              <a:graphicFrameLocks/>
            </p:cNvGraphicFramePr>
            <p:nvPr/>
          </p:nvGraphicFramePr>
          <p:xfrm>
            <a:off x="2881118" y="2580175"/>
            <a:ext cx="381000" cy="441325"/>
          </p:xfrm>
          <a:graphic>
            <a:graphicData uri="http://schemas.openxmlformats.org/presentationml/2006/ole">
              <mc:AlternateContent xmlns:mc="http://schemas.openxmlformats.org/markup-compatibility/2006">
                <mc:Choice xmlns:v="urn:schemas-microsoft-com:vml" Requires="v">
                  <p:oleObj spid="_x0000_s3367" name="Equation" r:id="rId12" imgW="152400" imgH="177800" progId="Equation.3">
                    <p:embed/>
                  </p:oleObj>
                </mc:Choice>
                <mc:Fallback>
                  <p:oleObj name="Equation" r:id="rId12" imgW="152400" imgH="1778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1118" y="2580175"/>
                          <a:ext cx="381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1" name="Object 9"/>
          <p:cNvGraphicFramePr>
            <a:graphicFrameLocks/>
          </p:cNvGraphicFramePr>
          <p:nvPr/>
        </p:nvGraphicFramePr>
        <p:xfrm>
          <a:off x="4135800" y="3048000"/>
          <a:ext cx="539750" cy="314325"/>
        </p:xfrm>
        <a:graphic>
          <a:graphicData uri="http://schemas.openxmlformats.org/presentationml/2006/ole">
            <mc:AlternateContent xmlns:mc="http://schemas.openxmlformats.org/markup-compatibility/2006">
              <mc:Choice xmlns:v="urn:schemas-microsoft-com:vml" Requires="v">
                <p:oleObj spid="_x0000_s3368" name="Equation" r:id="rId14" imgW="215900" imgH="127000" progId="Equation.3">
                  <p:embed/>
                </p:oleObj>
              </mc:Choice>
              <mc:Fallback>
                <p:oleObj name="Equation" r:id="rId14" imgW="215900" imgH="12700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35800" y="3048000"/>
                        <a:ext cx="5397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TextBox 111"/>
          <p:cNvSpPr txBox="1"/>
          <p:nvPr/>
        </p:nvSpPr>
        <p:spPr>
          <a:xfrm>
            <a:off x="554755" y="2967944"/>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113" name="TextBox 112"/>
          <p:cNvSpPr txBox="1"/>
          <p:nvPr/>
        </p:nvSpPr>
        <p:spPr>
          <a:xfrm>
            <a:off x="5439120" y="1510959"/>
            <a:ext cx="184666" cy="369332"/>
          </a:xfrm>
          <a:prstGeom prst="rect">
            <a:avLst/>
          </a:prstGeom>
          <a:noFill/>
        </p:spPr>
        <p:txBody>
          <a:bodyPr wrap="none" rtlCol="0">
            <a:spAutoFit/>
          </a:bodyPr>
          <a:lstStyle/>
          <a:p>
            <a:endParaRPr lang="en-US" dirty="0">
              <a:solidFill>
                <a:prstClr val="black"/>
              </a:solidFill>
            </a:endParaRPr>
          </a:p>
        </p:txBody>
      </p:sp>
      <p:graphicFrame>
        <p:nvGraphicFramePr>
          <p:cNvPr id="114" name="Object 13"/>
          <p:cNvGraphicFramePr>
            <a:graphicFrameLocks/>
          </p:cNvGraphicFramePr>
          <p:nvPr/>
        </p:nvGraphicFramePr>
        <p:xfrm>
          <a:off x="4131400" y="2339975"/>
          <a:ext cx="3619500" cy="439738"/>
        </p:xfrm>
        <a:graphic>
          <a:graphicData uri="http://schemas.openxmlformats.org/presentationml/2006/ole">
            <mc:AlternateContent xmlns:mc="http://schemas.openxmlformats.org/markup-compatibility/2006">
              <mc:Choice xmlns:v="urn:schemas-microsoft-com:vml" Requires="v">
                <p:oleObj spid="_x0000_s3369" name="Equation" r:id="rId16" imgW="1447800" imgH="177800" progId="Equation.3">
                  <p:embed/>
                </p:oleObj>
              </mc:Choice>
              <mc:Fallback>
                <p:oleObj name="Equation" r:id="rId16" imgW="1447800" imgH="177800"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31400" y="2339975"/>
                        <a:ext cx="36195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 name="TextBox 114"/>
          <p:cNvSpPr txBox="1"/>
          <p:nvPr/>
        </p:nvSpPr>
        <p:spPr>
          <a:xfrm>
            <a:off x="5747406" y="1663359"/>
            <a:ext cx="184666" cy="369332"/>
          </a:xfrm>
          <a:prstGeom prst="rect">
            <a:avLst/>
          </a:prstGeom>
          <a:noFill/>
        </p:spPr>
        <p:txBody>
          <a:bodyPr wrap="none" rtlCol="0">
            <a:spAutoFit/>
          </a:bodyPr>
          <a:lstStyle/>
          <a:p>
            <a:endParaRPr lang="en-US" dirty="0">
              <a:solidFill>
                <a:prstClr val="black"/>
              </a:solidFill>
            </a:endParaRPr>
          </a:p>
        </p:txBody>
      </p:sp>
    </p:spTree>
    <p:extLst>
      <p:ext uri="{BB962C8B-B14F-4D97-AF65-F5344CB8AC3E}">
        <p14:creationId xmlns:p14="http://schemas.microsoft.com/office/powerpoint/2010/main" val="253731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a:t>
            </a:r>
            <a:endParaRPr lang="en-US" dirty="0"/>
          </a:p>
        </p:txBody>
      </p:sp>
      <p:grpSp>
        <p:nvGrpSpPr>
          <p:cNvPr id="4" name="Group 12"/>
          <p:cNvGrpSpPr/>
          <p:nvPr/>
        </p:nvGrpSpPr>
        <p:grpSpPr>
          <a:xfrm rot="16200000">
            <a:off x="3488594" y="2878993"/>
            <a:ext cx="2142693" cy="3072119"/>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10"/>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11"/>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12"/>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3"/>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sp>
        <p:nvSpPr>
          <p:cNvPr id="15" name="Content Placeholder 2"/>
          <p:cNvSpPr txBox="1">
            <a:spLocks/>
          </p:cNvSpPr>
          <p:nvPr/>
        </p:nvSpPr>
        <p:spPr>
          <a:xfrm>
            <a:off x="20688" y="1118405"/>
            <a:ext cx="9209856" cy="1219200"/>
          </a:xfrm>
          <a:prstGeom prst="rect">
            <a:avLst/>
          </a:prstGeom>
        </p:spPr>
        <p:txBody>
          <a:bodyPr vert="horz" lIns="101596" tIns="50796" rIns="101596" bIns="50796" rtlCol="0">
            <a:noAutofit/>
          </a:bodyPr>
          <a:lstStyle/>
          <a:p>
            <a:pPr defTabSz="1015960">
              <a:spcBef>
                <a:spcPct val="20000"/>
              </a:spcBef>
              <a:buFont typeface="Arial" pitchFamily="34" charset="0"/>
              <a:buNone/>
              <a:defRPr/>
            </a:pPr>
            <a:r>
              <a:rPr lang="en-US" sz="2800" dirty="0" smtClean="0">
                <a:solidFill>
                  <a:prstClr val="black"/>
                </a:solidFill>
                <a:latin typeface="Trebuchet MS"/>
                <a:cs typeface="Trebuchet MS"/>
              </a:rPr>
              <a:t>Multiple-input and multiple output (MIMO) is a method for multiplying the capacity of a radio link using multiple transmit and receive antennas </a:t>
            </a:r>
          </a:p>
        </p:txBody>
      </p:sp>
      <p:cxnSp>
        <p:nvCxnSpPr>
          <p:cNvPr id="23" name="Straight Arrow Connector 22"/>
          <p:cNvCxnSpPr/>
          <p:nvPr/>
        </p:nvCxnSpPr>
        <p:spPr>
          <a:xfrm flipV="1">
            <a:off x="3960462" y="3574032"/>
            <a:ext cx="1266987" cy="1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0462" y="3587763"/>
            <a:ext cx="1210964" cy="1254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4257445" y="4222704"/>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tx2"/>
                </a:solidFill>
                <a:latin typeface="Trebuchet MS"/>
                <a:cs typeface="Trebuchet MS"/>
              </a:rPr>
              <a:t>h</a:t>
            </a:r>
            <a:r>
              <a:rPr lang="en-US" sz="2800" baseline="-25000" dirty="0" smtClean="0">
                <a:solidFill>
                  <a:schemeClr val="tx2"/>
                </a:solidFill>
                <a:latin typeface="Trebuchet MS"/>
                <a:cs typeface="Trebuchet MS"/>
              </a:rPr>
              <a:t>12</a:t>
            </a:r>
          </a:p>
        </p:txBody>
      </p:sp>
      <p:sp>
        <p:nvSpPr>
          <p:cNvPr id="26" name="Content Placeholder 2"/>
          <p:cNvSpPr txBox="1">
            <a:spLocks/>
          </p:cNvSpPr>
          <p:nvPr/>
        </p:nvSpPr>
        <p:spPr>
          <a:xfrm>
            <a:off x="3737828" y="3010635"/>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tx2"/>
                </a:solidFill>
                <a:latin typeface="Trebuchet MS"/>
                <a:cs typeface="Trebuchet MS"/>
              </a:rPr>
              <a:t>h</a:t>
            </a:r>
            <a:r>
              <a:rPr lang="en-US" sz="2800" baseline="-25000" dirty="0" smtClean="0">
                <a:solidFill>
                  <a:schemeClr val="tx2"/>
                </a:solidFill>
                <a:latin typeface="Trebuchet MS"/>
                <a:cs typeface="Trebuchet MS"/>
              </a:rPr>
              <a:t>11</a:t>
            </a:r>
          </a:p>
        </p:txBody>
      </p:sp>
      <p:cxnSp>
        <p:nvCxnSpPr>
          <p:cNvPr id="33" name="Straight Arrow Connector 32"/>
          <p:cNvCxnSpPr/>
          <p:nvPr/>
        </p:nvCxnSpPr>
        <p:spPr>
          <a:xfrm flipV="1">
            <a:off x="3925933" y="3746613"/>
            <a:ext cx="1245493" cy="112051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933200" y="4893251"/>
            <a:ext cx="1266987" cy="137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a:xfrm>
            <a:off x="3479314" y="3974073"/>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h</a:t>
            </a:r>
            <a:r>
              <a:rPr lang="en-US" sz="2800" baseline="-25000" dirty="0" smtClean="0">
                <a:solidFill>
                  <a:schemeClr val="accent2"/>
                </a:solidFill>
                <a:latin typeface="Trebuchet MS"/>
                <a:cs typeface="Trebuchet MS"/>
              </a:rPr>
              <a:t>21</a:t>
            </a:r>
          </a:p>
        </p:txBody>
      </p:sp>
      <p:sp>
        <p:nvSpPr>
          <p:cNvPr id="38" name="Content Placeholder 2"/>
          <p:cNvSpPr txBox="1">
            <a:spLocks/>
          </p:cNvSpPr>
          <p:nvPr/>
        </p:nvSpPr>
        <p:spPr>
          <a:xfrm>
            <a:off x="3788499" y="4867127"/>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h</a:t>
            </a:r>
            <a:r>
              <a:rPr lang="en-US" sz="2800" baseline="-25000" dirty="0" smtClean="0">
                <a:solidFill>
                  <a:schemeClr val="accent2"/>
                </a:solidFill>
                <a:latin typeface="Trebuchet MS"/>
                <a:cs typeface="Trebuchet MS"/>
              </a:rPr>
              <a:t>22</a:t>
            </a:r>
          </a:p>
        </p:txBody>
      </p:sp>
      <p:sp>
        <p:nvSpPr>
          <p:cNvPr id="39" name="Content Placeholder 2"/>
          <p:cNvSpPr txBox="1">
            <a:spLocks/>
          </p:cNvSpPr>
          <p:nvPr/>
        </p:nvSpPr>
        <p:spPr>
          <a:xfrm>
            <a:off x="1486639" y="3636792"/>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smtClean="0">
                <a:solidFill>
                  <a:prstClr val="black"/>
                </a:solidFill>
                <a:latin typeface="Trebuchet MS"/>
                <a:cs typeface="Trebuchet MS"/>
              </a:rPr>
              <a:t>1</a:t>
            </a:r>
          </a:p>
        </p:txBody>
      </p:sp>
      <p:sp>
        <p:nvSpPr>
          <p:cNvPr id="40" name="Content Placeholder 2"/>
          <p:cNvSpPr txBox="1">
            <a:spLocks/>
          </p:cNvSpPr>
          <p:nvPr/>
        </p:nvSpPr>
        <p:spPr>
          <a:xfrm>
            <a:off x="1528290" y="4733755"/>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a:solidFill>
                  <a:prstClr val="black"/>
                </a:solidFill>
                <a:latin typeface="Trebuchet MS"/>
                <a:cs typeface="Trebuchet MS"/>
              </a:rPr>
              <a:t>2</a:t>
            </a:r>
            <a:endParaRPr lang="en-US" sz="2800" baseline="-25000" dirty="0" smtClean="0">
              <a:solidFill>
                <a:prstClr val="black"/>
              </a:solidFill>
              <a:latin typeface="Trebuchet MS"/>
              <a:cs typeface="Trebuchet MS"/>
            </a:endParaRPr>
          </a:p>
        </p:txBody>
      </p:sp>
      <p:sp>
        <p:nvSpPr>
          <p:cNvPr id="41" name="Content Placeholder 2"/>
          <p:cNvSpPr txBox="1">
            <a:spLocks/>
          </p:cNvSpPr>
          <p:nvPr/>
        </p:nvSpPr>
        <p:spPr>
          <a:xfrm>
            <a:off x="5323976" y="3619607"/>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1</a:t>
            </a:r>
          </a:p>
        </p:txBody>
      </p:sp>
      <p:sp>
        <p:nvSpPr>
          <p:cNvPr id="42" name="Content Placeholder 2"/>
          <p:cNvSpPr txBox="1">
            <a:spLocks/>
          </p:cNvSpPr>
          <p:nvPr/>
        </p:nvSpPr>
        <p:spPr>
          <a:xfrm>
            <a:off x="5323976" y="4760556"/>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2</a:t>
            </a:r>
          </a:p>
        </p:txBody>
      </p:sp>
    </p:spTree>
    <p:extLst>
      <p:ext uri="{BB962C8B-B14F-4D97-AF65-F5344CB8AC3E}">
        <p14:creationId xmlns:p14="http://schemas.microsoft.com/office/powerpoint/2010/main" val="95845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5" grpId="0"/>
      <p:bldP spid="26" grpId="0"/>
      <p:bldP spid="37" grpId="0"/>
      <p:bldP spid="38"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solidFill>
              <a:schemeClr val="bg1"/>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5" name="Group 40"/>
          <p:cNvGrpSpPr/>
          <p:nvPr/>
        </p:nvGrpSpPr>
        <p:grpSpPr>
          <a:xfrm rot="16200000">
            <a:off x="2585191" y="775747"/>
            <a:ext cx="601252" cy="2097761"/>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solidFill>
              <a:schemeClr val="bg1"/>
            </a:solid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sp>
        <p:nvSpPr>
          <p:cNvPr id="42" name="TextBox 41"/>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45" name="TextBox 44"/>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grpSp>
        <p:nvGrpSpPr>
          <p:cNvPr id="48" name="Group 47"/>
          <p:cNvGrpSpPr/>
          <p:nvPr/>
        </p:nvGrpSpPr>
        <p:grpSpPr>
          <a:xfrm>
            <a:off x="545380" y="3550689"/>
            <a:ext cx="3405039" cy="1478511"/>
            <a:chOff x="545380" y="3550689"/>
            <a:chExt cx="3405039" cy="1478511"/>
          </a:xfrm>
        </p:grpSpPr>
        <p:grpSp>
          <p:nvGrpSpPr>
            <p:cNvPr id="16" name="Group 86"/>
            <p:cNvGrpSpPr/>
            <p:nvPr/>
          </p:nvGrpSpPr>
          <p:grpSpPr>
            <a:xfrm rot="16200000">
              <a:off x="2165086" y="3243867"/>
              <a:ext cx="1478511" cy="2092155"/>
              <a:chOff x="2644260" y="2296205"/>
              <a:chExt cx="1013338" cy="1743461"/>
            </a:xfrm>
          </p:grpSpPr>
          <p:sp>
            <p:nvSpPr>
              <p:cNvPr id="25"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6" name="Shape 25"/>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7" name="Shape 26"/>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8" name="Isosceles Triangle 27"/>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17" name="Group 12"/>
              <p:cNvGrpSpPr/>
              <p:nvPr/>
            </p:nvGrpSpPr>
            <p:grpSpPr>
              <a:xfrm>
                <a:off x="2644260" y="2296783"/>
                <a:ext cx="1013338" cy="1742883"/>
                <a:chOff x="3568342" y="1709059"/>
                <a:chExt cx="1807873" cy="2819852"/>
              </a:xfrm>
            </p:grpSpPr>
            <p:sp>
              <p:nvSpPr>
                <p:cNvPr id="30"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7" name="Shape 36"/>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9" name="Rounded Rectangle 38"/>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47" name="TextBox 46"/>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cxnSp>
        <p:nvCxnSpPr>
          <p:cNvPr id="58" name="Straight Arrow Connector 26"/>
          <p:cNvCxnSpPr/>
          <p:nvPr/>
        </p:nvCxnSpPr>
        <p:spPr>
          <a:xfrm rot="16200000">
            <a:off x="2952568" y="2301648"/>
            <a:ext cx="2769" cy="910712"/>
          </a:xfrm>
          <a:prstGeom prst="straightConnector1">
            <a:avLst/>
          </a:prstGeom>
          <a:ln w="63500">
            <a:solidFill>
              <a:schemeClr val="accent3">
                <a:lumMod val="75000"/>
              </a:schemeClr>
            </a:solidFill>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61" name="Straight Arrow Connector 26"/>
          <p:cNvCxnSpPr/>
          <p:nvPr/>
        </p:nvCxnSpPr>
        <p:spPr>
          <a:xfrm rot="16200000">
            <a:off x="2901526" y="1214862"/>
            <a:ext cx="2769" cy="910713"/>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70" name="Straight Arrow Connector 26"/>
          <p:cNvCxnSpPr/>
          <p:nvPr/>
        </p:nvCxnSpPr>
        <p:spPr>
          <a:xfrm rot="16200000">
            <a:off x="2928312" y="3692578"/>
            <a:ext cx="2769" cy="910712"/>
          </a:xfrm>
          <a:prstGeom prst="straightConnector1">
            <a:avLst/>
          </a:prstGeom>
          <a:ln w="63500">
            <a:solidFill>
              <a:schemeClr val="accent2"/>
            </a:solidFill>
            <a:prstDash val="solid"/>
            <a:tailEnd type="arrow" w="sm" len="sm"/>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27859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8" y="0"/>
            <a:ext cx="9123312" cy="1124744"/>
          </a:xfrm>
        </p:spPr>
        <p:txBody>
          <a:bodyPr>
            <a:noAutofit/>
          </a:bodyPr>
          <a:lstStyle/>
          <a:p>
            <a:r>
              <a:rPr lang="en-US" sz="4000" dirty="0" smtClean="0"/>
              <a:t>Is </a:t>
            </a:r>
            <a:r>
              <a:rPr lang="en-US" sz="4000" dirty="0" err="1" smtClean="0"/>
              <a:t>Nulling</a:t>
            </a:r>
            <a:r>
              <a:rPr lang="en-US" sz="4000" dirty="0" smtClean="0"/>
              <a:t> Alone Enough? </a:t>
            </a:r>
            <a:r>
              <a:rPr lang="en-US" sz="4000" dirty="0" smtClean="0">
                <a:solidFill>
                  <a:srgbClr val="FFFFFF"/>
                </a:solidFill>
              </a:rPr>
              <a:t>NO!!</a:t>
            </a:r>
            <a:endParaRPr lang="en-US" sz="4000" dirty="0">
              <a:solidFill>
                <a:srgbClr val="FFFFFF"/>
              </a:solidFill>
            </a:endParaRPr>
          </a:p>
        </p:txBody>
      </p:sp>
      <p:grpSp>
        <p:nvGrpSpPr>
          <p:cNvPr id="68" name="Group 67"/>
          <p:cNvGrpSpPr/>
          <p:nvPr/>
        </p:nvGrpSpPr>
        <p:grpSpPr>
          <a:xfrm>
            <a:off x="533400" y="1524002"/>
            <a:ext cx="3417019" cy="3505198"/>
            <a:chOff x="533400" y="1524002"/>
            <a:chExt cx="3417019" cy="3505198"/>
          </a:xfrm>
        </p:grpSpPr>
        <p:grpSp>
          <p:nvGrpSpPr>
            <p:cNvPr id="4"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solidFill>
                <a:schemeClr val="bg1"/>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6" name="Group 40"/>
            <p:cNvGrpSpPr/>
            <p:nvPr/>
          </p:nvGrpSpPr>
          <p:grpSpPr>
            <a:xfrm rot="16200000">
              <a:off x="2585191" y="775747"/>
              <a:ext cx="601252" cy="2097761"/>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solidFill>
                <a:schemeClr val="bg1"/>
              </a:solid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24" name="Group 86"/>
            <p:cNvGrpSpPr/>
            <p:nvPr/>
          </p:nvGrpSpPr>
          <p:grpSpPr>
            <a:xfrm rot="16200000">
              <a:off x="2165086" y="3243867"/>
              <a:ext cx="1478511" cy="2092155"/>
              <a:chOff x="2644260" y="2296205"/>
              <a:chExt cx="1013338" cy="1743461"/>
            </a:xfrm>
          </p:grpSpPr>
          <p:sp>
            <p:nvSpPr>
              <p:cNvPr id="25"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6" name="Shape 25"/>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7" name="Shape 26"/>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8" name="Isosceles Triangle 27"/>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29" name="Group 12"/>
              <p:cNvGrpSpPr/>
              <p:nvPr/>
            </p:nvGrpSpPr>
            <p:grpSpPr>
              <a:xfrm>
                <a:off x="2644260" y="2296783"/>
                <a:ext cx="1013338" cy="1742883"/>
                <a:chOff x="3568342" y="1709059"/>
                <a:chExt cx="1807873" cy="2819852"/>
              </a:xfrm>
            </p:grpSpPr>
            <p:sp>
              <p:nvSpPr>
                <p:cNvPr id="30"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7" name="Shape 36"/>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9" name="Rounded Rectangle 38"/>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42" name="TextBox 41"/>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45" name="TextBox 44"/>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47" name="TextBox 46"/>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cxnSp>
        <p:nvCxnSpPr>
          <p:cNvPr id="58" name="Straight Arrow Connector 26"/>
          <p:cNvCxnSpPr/>
          <p:nvPr/>
        </p:nvCxnSpPr>
        <p:spPr>
          <a:xfrm rot="16200000">
            <a:off x="2952568" y="2301648"/>
            <a:ext cx="2769" cy="910712"/>
          </a:xfrm>
          <a:prstGeom prst="straightConnector1">
            <a:avLst/>
          </a:prstGeom>
          <a:ln w="63500">
            <a:solidFill>
              <a:schemeClr val="accent3">
                <a:lumMod val="75000"/>
              </a:schemeClr>
            </a:solidFill>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61" name="Straight Arrow Connector 26"/>
          <p:cNvCxnSpPr/>
          <p:nvPr/>
        </p:nvCxnSpPr>
        <p:spPr>
          <a:xfrm rot="16200000">
            <a:off x="2901526" y="1214862"/>
            <a:ext cx="2769" cy="910713"/>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7090256" y="206514"/>
            <a:ext cx="1076086" cy="707886"/>
          </a:xfrm>
          <a:prstGeom prst="rect">
            <a:avLst/>
          </a:prstGeom>
        </p:spPr>
        <p:txBody>
          <a:bodyPr wrap="none">
            <a:spAutoFit/>
          </a:bodyPr>
          <a:lstStyle/>
          <a:p>
            <a:r>
              <a:rPr lang="en-US" sz="4000" b="1" dirty="0" smtClean="0">
                <a:solidFill>
                  <a:srgbClr val="C0504D"/>
                </a:solidFill>
                <a:latin typeface="Trebuchet MS"/>
                <a:cs typeface="Trebuchet MS"/>
              </a:rPr>
              <a:t>NO!</a:t>
            </a:r>
            <a:endParaRPr lang="en-US" sz="4000" b="1" dirty="0">
              <a:solidFill>
                <a:srgbClr val="C0504D"/>
              </a:solidFill>
              <a:latin typeface="Trebuchet MS"/>
              <a:cs typeface="Trebuchet MS"/>
            </a:endParaRPr>
          </a:p>
        </p:txBody>
      </p:sp>
      <p:cxnSp>
        <p:nvCxnSpPr>
          <p:cNvPr id="70" name="Straight Arrow Connector 26"/>
          <p:cNvCxnSpPr/>
          <p:nvPr/>
        </p:nvCxnSpPr>
        <p:spPr>
          <a:xfrm rot="16200000">
            <a:off x="2928312" y="3692578"/>
            <a:ext cx="2769" cy="910712"/>
          </a:xfrm>
          <a:prstGeom prst="straightConnector1">
            <a:avLst/>
          </a:prstGeom>
          <a:ln w="63500">
            <a:solidFill>
              <a:schemeClr val="accent2"/>
            </a:solidFill>
            <a:prstDash val="solid"/>
            <a:tailEnd type="arrow" w="sm" len="sm"/>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19836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3296589" y="1458692"/>
            <a:ext cx="788389" cy="2030547"/>
          </a:xfrm>
          <a:prstGeom prst="roundRect">
            <a:avLst>
              <a:gd name="adj" fmla="val 10885"/>
            </a:avLst>
          </a:prstGeom>
          <a:noFill/>
          <a:ln w="25400">
            <a:solidFill>
              <a:schemeClr val="accent2"/>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 name="Title 1"/>
          <p:cNvSpPr>
            <a:spLocks noGrp="1"/>
          </p:cNvSpPr>
          <p:nvPr>
            <p:ph type="title"/>
          </p:nvPr>
        </p:nvSpPr>
        <p:spPr>
          <a:xfrm>
            <a:off x="20688" y="0"/>
            <a:ext cx="9123312" cy="1124744"/>
          </a:xfrm>
        </p:spPr>
        <p:txBody>
          <a:bodyPr>
            <a:noAutofit/>
          </a:bodyPr>
          <a:lstStyle/>
          <a:p>
            <a:r>
              <a:rPr lang="en-US" sz="4000" dirty="0" smtClean="0"/>
              <a:t>Is </a:t>
            </a:r>
            <a:r>
              <a:rPr lang="en-US" sz="4000" dirty="0" err="1" smtClean="0"/>
              <a:t>Nulling</a:t>
            </a:r>
            <a:r>
              <a:rPr lang="en-US" sz="4000" dirty="0" smtClean="0"/>
              <a:t> Alone Enough? </a:t>
            </a:r>
            <a:r>
              <a:rPr lang="en-US" sz="4000" dirty="0" smtClean="0">
                <a:solidFill>
                  <a:srgbClr val="FFFFFF"/>
                </a:solidFill>
              </a:rPr>
              <a:t>NO!!</a:t>
            </a:r>
            <a:endParaRPr lang="en-US" sz="4000" dirty="0">
              <a:solidFill>
                <a:srgbClr val="FFFFFF"/>
              </a:solidFill>
            </a:endParaRPr>
          </a:p>
        </p:txBody>
      </p:sp>
      <p:grpSp>
        <p:nvGrpSpPr>
          <p:cNvPr id="3" name="Group 67"/>
          <p:cNvGrpSpPr/>
          <p:nvPr/>
        </p:nvGrpSpPr>
        <p:grpSpPr>
          <a:xfrm>
            <a:off x="533400" y="1524002"/>
            <a:ext cx="3417019" cy="3505198"/>
            <a:chOff x="533400" y="1524002"/>
            <a:chExt cx="3417019" cy="3505198"/>
          </a:xfrm>
        </p:grpSpPr>
        <p:grpSp>
          <p:nvGrpSpPr>
            <p:cNvPr id="4"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solidFill>
                <a:schemeClr val="bg1"/>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5" name="Group 40"/>
            <p:cNvGrpSpPr/>
            <p:nvPr/>
          </p:nvGrpSpPr>
          <p:grpSpPr>
            <a:xfrm rot="16200000">
              <a:off x="2585191" y="775747"/>
              <a:ext cx="601252" cy="2097761"/>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solidFill>
                <a:schemeClr val="bg1"/>
              </a:solid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16" name="Group 86"/>
            <p:cNvGrpSpPr/>
            <p:nvPr/>
          </p:nvGrpSpPr>
          <p:grpSpPr>
            <a:xfrm rot="16200000">
              <a:off x="2165086" y="3243867"/>
              <a:ext cx="1478511" cy="2092155"/>
              <a:chOff x="2644260" y="2296205"/>
              <a:chExt cx="1013338" cy="1743461"/>
            </a:xfrm>
          </p:grpSpPr>
          <p:sp>
            <p:nvSpPr>
              <p:cNvPr id="25"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6" name="Shape 25"/>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7" name="Shape 26"/>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8" name="Isosceles Triangle 27"/>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17" name="Group 12"/>
              <p:cNvGrpSpPr/>
              <p:nvPr/>
            </p:nvGrpSpPr>
            <p:grpSpPr>
              <a:xfrm>
                <a:off x="2644260" y="2296783"/>
                <a:ext cx="1013338" cy="1742883"/>
                <a:chOff x="3568342" y="1709059"/>
                <a:chExt cx="1807873" cy="2819852"/>
              </a:xfrm>
            </p:grpSpPr>
            <p:sp>
              <p:nvSpPr>
                <p:cNvPr id="30"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7" name="Shape 36"/>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9" name="Rounded Rectangle 38"/>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42" name="TextBox 41"/>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45" name="TextBox 44"/>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47" name="TextBox 46"/>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sp>
        <p:nvSpPr>
          <p:cNvPr id="63" name="Rectangle 62"/>
          <p:cNvSpPr/>
          <p:nvPr/>
        </p:nvSpPr>
        <p:spPr>
          <a:xfrm>
            <a:off x="7090256" y="206514"/>
            <a:ext cx="1076086" cy="707886"/>
          </a:xfrm>
          <a:prstGeom prst="rect">
            <a:avLst/>
          </a:prstGeom>
        </p:spPr>
        <p:txBody>
          <a:bodyPr wrap="none">
            <a:spAutoFit/>
          </a:bodyPr>
          <a:lstStyle/>
          <a:p>
            <a:r>
              <a:rPr lang="en-US" sz="4000" b="1" dirty="0" smtClean="0">
                <a:solidFill>
                  <a:srgbClr val="C0504D"/>
                </a:solidFill>
                <a:latin typeface="Trebuchet MS"/>
                <a:cs typeface="Trebuchet MS"/>
              </a:rPr>
              <a:t>NO!</a:t>
            </a:r>
            <a:endParaRPr lang="en-US" sz="4000" b="1" dirty="0">
              <a:solidFill>
                <a:srgbClr val="C0504D"/>
              </a:solidFill>
              <a:latin typeface="Trebuchet MS"/>
              <a:cs typeface="Trebuchet MS"/>
            </a:endParaRPr>
          </a:p>
        </p:txBody>
      </p:sp>
      <p:sp>
        <p:nvSpPr>
          <p:cNvPr id="53" name="Content Placeholder 34"/>
          <p:cNvSpPr txBox="1">
            <a:spLocks/>
          </p:cNvSpPr>
          <p:nvPr/>
        </p:nvSpPr>
        <p:spPr>
          <a:xfrm>
            <a:off x="4482858" y="1498087"/>
            <a:ext cx="4051542" cy="1423426"/>
          </a:xfrm>
          <a:prstGeom prst="rect">
            <a:avLst/>
          </a:prstGeom>
        </p:spPr>
        <p:txBody>
          <a:bodyPr vert="horz" lIns="91440" tIns="45720" rIns="91440" bIns="45720" rtlCol="0">
            <a:noAutofit/>
          </a:bodyPr>
          <a:lstStyle/>
          <a:p>
            <a:pPr>
              <a:lnSpc>
                <a:spcPct val="120000"/>
              </a:lnSpc>
              <a:spcBef>
                <a:spcPts val="1800"/>
              </a:spcBef>
              <a:buFont typeface="Arial" pitchFamily="34" charset="0"/>
              <a:buNone/>
              <a:defRPr/>
            </a:pPr>
            <a:r>
              <a:rPr lang="en-US" sz="3000" dirty="0" smtClean="0">
                <a:solidFill>
                  <a:prstClr val="black"/>
                </a:solidFill>
                <a:latin typeface="Trebuchet MS"/>
                <a:ea typeface="MS UI Gothic" pitchFamily="34" charset="-128"/>
                <a:cs typeface="Trebuchet MS"/>
              </a:rPr>
              <a:t>Chris needs to null at three antennas</a:t>
            </a:r>
            <a:br>
              <a:rPr lang="en-US" sz="3000" dirty="0" smtClean="0">
                <a:solidFill>
                  <a:prstClr val="black"/>
                </a:solidFill>
                <a:latin typeface="Trebuchet MS"/>
                <a:ea typeface="MS UI Gothic" pitchFamily="34" charset="-128"/>
                <a:cs typeface="Trebuchet MS"/>
              </a:rPr>
            </a:br>
            <a:endParaRPr lang="en-US" sz="3000" dirty="0" smtClean="0">
              <a:solidFill>
                <a:prstClr val="black"/>
              </a:solidFill>
              <a:latin typeface="Trebuchet MS"/>
              <a:ea typeface="MS UI Gothic" pitchFamily="34" charset="-128"/>
              <a:cs typeface="Trebuchet MS"/>
            </a:endParaRPr>
          </a:p>
        </p:txBody>
      </p:sp>
    </p:spTree>
    <p:extLst>
      <p:ext uri="{BB962C8B-B14F-4D97-AF65-F5344CB8AC3E}">
        <p14:creationId xmlns:p14="http://schemas.microsoft.com/office/powerpoint/2010/main" val="3725417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5" name="Object 5"/>
          <p:cNvGraphicFramePr>
            <a:graphicFrameLocks/>
          </p:cNvGraphicFramePr>
          <p:nvPr/>
        </p:nvGraphicFramePr>
        <p:xfrm>
          <a:off x="4360863" y="1644735"/>
          <a:ext cx="3524250" cy="441325"/>
        </p:xfrm>
        <a:graphic>
          <a:graphicData uri="http://schemas.openxmlformats.org/presentationml/2006/ole">
            <mc:AlternateContent xmlns:mc="http://schemas.openxmlformats.org/markup-compatibility/2006">
              <mc:Choice xmlns:v="urn:schemas-microsoft-com:vml" Requires="v">
                <p:oleObj spid="_x0000_s4428" name="Equation" r:id="rId5" imgW="1409700" imgH="177800" progId="Equation.3">
                  <p:embed/>
                </p:oleObj>
              </mc:Choice>
              <mc:Fallback>
                <p:oleObj name="Equation" r:id="rId5" imgW="1409700" imgH="177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863" y="1644735"/>
                        <a:ext cx="35242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0688" y="0"/>
            <a:ext cx="9123312" cy="1124744"/>
          </a:xfrm>
        </p:spPr>
        <p:txBody>
          <a:bodyPr>
            <a:noAutofit/>
          </a:bodyPr>
          <a:lstStyle/>
          <a:p>
            <a:r>
              <a:rPr lang="en-US" sz="4000" dirty="0" smtClean="0"/>
              <a:t>Is </a:t>
            </a:r>
            <a:r>
              <a:rPr lang="en-US" sz="4000" dirty="0" err="1" smtClean="0"/>
              <a:t>Nulling</a:t>
            </a:r>
            <a:r>
              <a:rPr lang="en-US" sz="4000" dirty="0" smtClean="0"/>
              <a:t> Alone Enough? </a:t>
            </a:r>
            <a:r>
              <a:rPr lang="en-US" sz="4000" dirty="0" smtClean="0">
                <a:solidFill>
                  <a:srgbClr val="FFFFFF"/>
                </a:solidFill>
              </a:rPr>
              <a:t>NO!!</a:t>
            </a:r>
            <a:endParaRPr lang="en-US" sz="4000" dirty="0"/>
          </a:p>
        </p:txBody>
      </p:sp>
      <p:grpSp>
        <p:nvGrpSpPr>
          <p:cNvPr id="3"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5" name="Group 40"/>
          <p:cNvGrpSpPr/>
          <p:nvPr/>
        </p:nvGrpSpPr>
        <p:grpSpPr>
          <a:xfrm rot="16200000">
            <a:off x="2585191" y="775747"/>
            <a:ext cx="601252" cy="2097761"/>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16" name="Group 86"/>
          <p:cNvGrpSpPr/>
          <p:nvPr/>
        </p:nvGrpSpPr>
        <p:grpSpPr>
          <a:xfrm rot="16200000">
            <a:off x="2165086" y="3243867"/>
            <a:ext cx="1478511" cy="2092155"/>
            <a:chOff x="2644260" y="2296205"/>
            <a:chExt cx="1013338" cy="1743461"/>
          </a:xfrm>
        </p:grpSpPr>
        <p:sp>
          <p:nvSpPr>
            <p:cNvPr id="25"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6" name="Shape 25"/>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7" name="Shape 26"/>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8" name="Isosceles Triangle 27"/>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24" name="Group 12"/>
            <p:cNvGrpSpPr/>
            <p:nvPr/>
          </p:nvGrpSpPr>
          <p:grpSpPr>
            <a:xfrm>
              <a:off x="2644260" y="2296783"/>
              <a:ext cx="1013338" cy="1742883"/>
              <a:chOff x="3568342" y="1709059"/>
              <a:chExt cx="1807873" cy="2819852"/>
            </a:xfrm>
          </p:grpSpPr>
          <p:sp>
            <p:nvSpPr>
              <p:cNvPr id="30"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7" name="Shape 36"/>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9" name="Rounded Rectangle 38"/>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42" name="TextBox 41"/>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45" name="TextBox 44"/>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grpSp>
        <p:nvGrpSpPr>
          <p:cNvPr id="103" name="Group 102"/>
          <p:cNvGrpSpPr/>
          <p:nvPr/>
        </p:nvGrpSpPr>
        <p:grpSpPr>
          <a:xfrm>
            <a:off x="1387475" y="3657600"/>
            <a:ext cx="482600" cy="1416050"/>
            <a:chOff x="1387475" y="3657600"/>
            <a:chExt cx="482600" cy="1416050"/>
          </a:xfrm>
        </p:grpSpPr>
        <p:graphicFrame>
          <p:nvGraphicFramePr>
            <p:cNvPr id="43" name="Object 3"/>
            <p:cNvGraphicFramePr>
              <a:graphicFrameLocks/>
            </p:cNvGraphicFramePr>
            <p:nvPr/>
          </p:nvGraphicFramePr>
          <p:xfrm>
            <a:off x="1425575" y="4146550"/>
            <a:ext cx="444500" cy="439738"/>
          </p:xfrm>
          <a:graphic>
            <a:graphicData uri="http://schemas.openxmlformats.org/presentationml/2006/ole">
              <mc:AlternateContent xmlns:mc="http://schemas.openxmlformats.org/markup-compatibility/2006">
                <mc:Choice xmlns:v="urn:schemas-microsoft-com:vml" Requires="v">
                  <p:oleObj spid="_x0000_s4429" name="Equation" r:id="rId7" imgW="177800" imgH="177800" progId="Equation.3">
                    <p:embed/>
                  </p:oleObj>
                </mc:Choice>
                <mc:Fallback>
                  <p:oleObj name="Equation" r:id="rId7" imgW="177800" imgH="177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5575" y="4146550"/>
                          <a:ext cx="4445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
            <p:cNvGraphicFramePr>
              <a:graphicFrameLocks/>
            </p:cNvGraphicFramePr>
            <p:nvPr/>
          </p:nvGraphicFramePr>
          <p:xfrm>
            <a:off x="1387475" y="3657600"/>
            <a:ext cx="476250" cy="282575"/>
          </p:xfrm>
          <a:graphic>
            <a:graphicData uri="http://schemas.openxmlformats.org/presentationml/2006/ole">
              <mc:AlternateContent xmlns:mc="http://schemas.openxmlformats.org/markup-compatibility/2006">
                <mc:Choice xmlns:v="urn:schemas-microsoft-com:vml" Requires="v">
                  <p:oleObj spid="_x0000_s4430" name="Equation" r:id="rId9" imgW="190500" imgH="114300" progId="Equation.3">
                    <p:embed/>
                  </p:oleObj>
                </mc:Choice>
                <mc:Fallback>
                  <p:oleObj name="Equation" r:id="rId9" imgW="190500" imgH="1143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475" y="3657600"/>
                          <a:ext cx="47625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
            <p:cNvGraphicFramePr>
              <a:graphicFrameLocks/>
            </p:cNvGraphicFramePr>
            <p:nvPr/>
          </p:nvGraphicFramePr>
          <p:xfrm>
            <a:off x="1457325" y="4695825"/>
            <a:ext cx="381000" cy="377825"/>
          </p:xfrm>
          <a:graphic>
            <a:graphicData uri="http://schemas.openxmlformats.org/presentationml/2006/ole">
              <mc:AlternateContent xmlns:mc="http://schemas.openxmlformats.org/markup-compatibility/2006">
                <mc:Choice xmlns:v="urn:schemas-microsoft-com:vml" Requires="v">
                  <p:oleObj spid="_x0000_s4431" name="Equation" r:id="rId11" imgW="152400" imgH="152400" progId="Equation.3">
                    <p:embed/>
                  </p:oleObj>
                </mc:Choice>
                <mc:Fallback>
                  <p:oleObj name="Equation" r:id="rId11" imgW="152400" imgH="1524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7325" y="4695825"/>
                          <a:ext cx="3810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 name="TextBox 46"/>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aphicFrame>
        <p:nvGraphicFramePr>
          <p:cNvPr id="30728" name="Object 8"/>
          <p:cNvGraphicFramePr>
            <a:graphicFrameLocks/>
          </p:cNvGraphicFramePr>
          <p:nvPr/>
        </p:nvGraphicFramePr>
        <p:xfrm>
          <a:off x="4343400" y="2390860"/>
          <a:ext cx="3587750" cy="441325"/>
        </p:xfrm>
        <a:graphic>
          <a:graphicData uri="http://schemas.openxmlformats.org/presentationml/2006/ole">
            <mc:AlternateContent xmlns:mc="http://schemas.openxmlformats.org/markup-compatibility/2006">
              <mc:Choice xmlns:v="urn:schemas-microsoft-com:vml" Requires="v">
                <p:oleObj spid="_x0000_s4432" name="Equation" r:id="rId13" imgW="1435100" imgH="177800" progId="Equation.3">
                  <p:embed/>
                </p:oleObj>
              </mc:Choice>
              <mc:Fallback>
                <p:oleObj name="Equation" r:id="rId13" imgW="1435100" imgH="1778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2390860"/>
                        <a:ext cx="35877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9" name="Object 9"/>
          <p:cNvGraphicFramePr>
            <a:graphicFrameLocks/>
          </p:cNvGraphicFramePr>
          <p:nvPr/>
        </p:nvGraphicFramePr>
        <p:xfrm>
          <a:off x="4343400" y="2949661"/>
          <a:ext cx="3587750" cy="441325"/>
        </p:xfrm>
        <a:graphic>
          <a:graphicData uri="http://schemas.openxmlformats.org/presentationml/2006/ole">
            <mc:AlternateContent xmlns:mc="http://schemas.openxmlformats.org/markup-compatibility/2006">
              <mc:Choice xmlns:v="urn:schemas-microsoft-com:vml" Requires="v">
                <p:oleObj spid="_x0000_s4433" name="Equation" r:id="rId15" imgW="1435100" imgH="177800" progId="Equation.3">
                  <p:embed/>
                </p:oleObj>
              </mc:Choice>
              <mc:Fallback>
                <p:oleObj name="Equation" r:id="rId15" imgW="1435100" imgH="1778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2949661"/>
                        <a:ext cx="35877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5" name="Object 15"/>
          <p:cNvGraphicFramePr>
            <a:graphicFrameLocks/>
          </p:cNvGraphicFramePr>
          <p:nvPr/>
        </p:nvGraphicFramePr>
        <p:xfrm>
          <a:off x="4431005" y="3857625"/>
          <a:ext cx="3911600" cy="409575"/>
        </p:xfrm>
        <a:graphic>
          <a:graphicData uri="http://schemas.openxmlformats.org/presentationml/2006/ole">
            <mc:AlternateContent xmlns:mc="http://schemas.openxmlformats.org/markup-compatibility/2006">
              <mc:Choice xmlns:v="urn:schemas-microsoft-com:vml" Requires="v">
                <p:oleObj spid="_x0000_s4434" name="Equation" r:id="rId17" imgW="1701800" imgH="177800" progId="Equation.3">
                  <p:embed/>
                </p:oleObj>
              </mc:Choice>
              <mc:Fallback>
                <p:oleObj name="Equation" r:id="rId17" imgW="1701800" imgH="1778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31005" y="3857625"/>
                        <a:ext cx="39116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Box 77"/>
          <p:cNvSpPr txBox="1"/>
          <p:nvPr/>
        </p:nvSpPr>
        <p:spPr>
          <a:xfrm>
            <a:off x="4620204" y="4301837"/>
            <a:ext cx="3456996" cy="584776"/>
          </a:xfrm>
          <a:prstGeom prst="rect">
            <a:avLst/>
          </a:prstGeom>
          <a:noFill/>
        </p:spPr>
        <p:txBody>
          <a:bodyPr wrap="none" rtlCol="0">
            <a:spAutoFit/>
          </a:bodyPr>
          <a:lstStyle/>
          <a:p>
            <a:r>
              <a:rPr lang="en-US" sz="3200" dirty="0" smtClean="0">
                <a:solidFill>
                  <a:srgbClr val="9BBB59">
                    <a:lumMod val="75000"/>
                  </a:srgbClr>
                </a:solidFill>
              </a:rPr>
              <a:t>Transmit Nothing!!!</a:t>
            </a:r>
            <a:endParaRPr lang="en-US" sz="3200" dirty="0">
              <a:solidFill>
                <a:srgbClr val="9BBB59">
                  <a:lumMod val="75000"/>
                </a:srgbClr>
              </a:solidFill>
            </a:endParaRPr>
          </a:p>
        </p:txBody>
      </p:sp>
      <p:sp>
        <p:nvSpPr>
          <p:cNvPr id="80" name="Rectangle 79"/>
          <p:cNvSpPr/>
          <p:nvPr/>
        </p:nvSpPr>
        <p:spPr>
          <a:xfrm>
            <a:off x="7090256" y="206514"/>
            <a:ext cx="1076086" cy="707886"/>
          </a:xfrm>
          <a:prstGeom prst="rect">
            <a:avLst/>
          </a:prstGeom>
        </p:spPr>
        <p:txBody>
          <a:bodyPr wrap="none">
            <a:spAutoFit/>
          </a:bodyPr>
          <a:lstStyle/>
          <a:p>
            <a:r>
              <a:rPr lang="en-US" sz="4000" b="1" dirty="0" smtClean="0">
                <a:solidFill>
                  <a:srgbClr val="C0504D"/>
                </a:solidFill>
                <a:latin typeface="Trebuchet MS"/>
                <a:cs typeface="Trebuchet MS"/>
              </a:rPr>
              <a:t>NO!</a:t>
            </a:r>
            <a:endParaRPr lang="en-US" sz="4000" b="1" dirty="0">
              <a:solidFill>
                <a:srgbClr val="C0504D"/>
              </a:solidFill>
              <a:latin typeface="Trebuchet MS"/>
              <a:cs typeface="Trebuchet MS"/>
            </a:endParaRPr>
          </a:p>
        </p:txBody>
      </p:sp>
      <p:grpSp>
        <p:nvGrpSpPr>
          <p:cNvPr id="100" name="Group 99"/>
          <p:cNvGrpSpPr/>
          <p:nvPr/>
        </p:nvGrpSpPr>
        <p:grpSpPr>
          <a:xfrm>
            <a:off x="7543800" y="965883"/>
            <a:ext cx="1295400" cy="762000"/>
            <a:chOff x="7391400" y="1013423"/>
            <a:chExt cx="1295400" cy="762000"/>
          </a:xfrm>
        </p:grpSpPr>
        <p:sp>
          <p:nvSpPr>
            <p:cNvPr id="97" name="Content Placeholder 34"/>
            <p:cNvSpPr txBox="1">
              <a:spLocks/>
            </p:cNvSpPr>
            <p:nvPr/>
          </p:nvSpPr>
          <p:spPr>
            <a:xfrm>
              <a:off x="7658100" y="1013423"/>
              <a:ext cx="1028700" cy="762000"/>
            </a:xfrm>
            <a:prstGeom prst="rect">
              <a:avLst/>
            </a:prstGeom>
          </p:spPr>
          <p:txBody>
            <a:bodyPr vert="horz" lIns="91440" tIns="45720" rIns="91440" bIns="45720" rtlCol="0">
              <a:normAutofit/>
            </a:bodyPr>
            <a:lstStyle/>
            <a:p>
              <a:pPr marL="342900" indent="-342900">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null</a:t>
              </a:r>
            </a:p>
          </p:txBody>
        </p:sp>
        <p:cxnSp>
          <p:nvCxnSpPr>
            <p:cNvPr id="99" name="Straight Arrow Connector 98"/>
            <p:cNvCxnSpPr>
              <a:stCxn id="97" idx="1"/>
            </p:cNvCxnSpPr>
            <p:nvPr/>
          </p:nvCxnSpPr>
          <p:spPr>
            <a:xfrm rot="10800000" flipV="1">
              <a:off x="7391400" y="1394423"/>
              <a:ext cx="266700" cy="26557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98" name="Straight Arrow Connector 26"/>
          <p:cNvCxnSpPr/>
          <p:nvPr/>
        </p:nvCxnSpPr>
        <p:spPr>
          <a:xfrm rot="16200000">
            <a:off x="2928312" y="3692578"/>
            <a:ext cx="2769" cy="910712"/>
          </a:xfrm>
          <a:prstGeom prst="straightConnector1">
            <a:avLst/>
          </a:prstGeom>
          <a:ln w="63500">
            <a:solidFill>
              <a:schemeClr val="accent2"/>
            </a:solidFill>
            <a:prstDash val="solid"/>
            <a:tailEnd type="arrow" w="sm" len="sm"/>
          </a:ln>
        </p:spPr>
        <p:style>
          <a:lnRef idx="2">
            <a:schemeClr val="accent1"/>
          </a:lnRef>
          <a:fillRef idx="0">
            <a:schemeClr val="accent1"/>
          </a:fillRef>
          <a:effectRef idx="1">
            <a:schemeClr val="accent1"/>
          </a:effectRef>
          <a:fontRef idx="minor">
            <a:schemeClr val="tx1"/>
          </a:fontRef>
        </p:style>
      </p:cxnSp>
      <p:graphicFrame>
        <p:nvGraphicFramePr>
          <p:cNvPr id="30741" name="Object 21"/>
          <p:cNvGraphicFramePr>
            <a:graphicFrameLocks/>
          </p:cNvGraphicFramePr>
          <p:nvPr/>
        </p:nvGraphicFramePr>
        <p:xfrm>
          <a:off x="2733675" y="4267200"/>
          <a:ext cx="222250" cy="249238"/>
        </p:xfrm>
        <a:graphic>
          <a:graphicData uri="http://schemas.openxmlformats.org/presentationml/2006/ole">
            <mc:AlternateContent xmlns:mc="http://schemas.openxmlformats.org/markup-compatibility/2006">
              <mc:Choice xmlns:v="urn:schemas-microsoft-com:vml" Requires="v">
                <p:oleObj spid="_x0000_s4435" name="Equation" r:id="rId19" imgW="88900" imgH="101600" progId="Equation.3">
                  <p:embed/>
                </p:oleObj>
              </mc:Choice>
              <mc:Fallback>
                <p:oleObj name="Equation" r:id="rId19" imgW="88900" imgH="1016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33675" y="4267200"/>
                        <a:ext cx="222250"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ounded Rectangle 58"/>
          <p:cNvSpPr/>
          <p:nvPr/>
        </p:nvSpPr>
        <p:spPr>
          <a:xfrm>
            <a:off x="304800" y="5139584"/>
            <a:ext cx="8534400" cy="1337416"/>
          </a:xfrm>
          <a:prstGeom prst="roundRect">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prstClr val="white"/>
                </a:solidFill>
                <a:latin typeface="Trebuchet MS"/>
                <a:ea typeface="微軟正黑體" pitchFamily="34" charset="-120"/>
                <a:cs typeface="Trebuchet MS"/>
              </a:rPr>
              <a:t>Are we doomed?</a:t>
            </a:r>
            <a:endParaRPr lang="en-US" sz="3200" dirty="0" smtClean="0">
              <a:solidFill>
                <a:prstClr val="white"/>
              </a:solidFill>
              <a:latin typeface="Trebuchet MS"/>
              <a:cs typeface="Trebuchet MS"/>
            </a:endParaRPr>
          </a:p>
          <a:p>
            <a:pPr algn="ctr">
              <a:spcBef>
                <a:spcPts val="600"/>
              </a:spcBef>
            </a:pPr>
            <a:r>
              <a:rPr lang="en-US" sz="3200" dirty="0" smtClean="0">
                <a:solidFill>
                  <a:srgbClr val="FFFF00"/>
                </a:solidFill>
                <a:latin typeface="Trebuchet MS"/>
                <a:cs typeface="Trebuchet MS"/>
              </a:rPr>
              <a:t>No, we can use interference alignment</a:t>
            </a:r>
          </a:p>
        </p:txBody>
      </p:sp>
      <p:sp>
        <p:nvSpPr>
          <p:cNvPr id="58" name="Rounded Rectangle 57"/>
          <p:cNvSpPr/>
          <p:nvPr/>
        </p:nvSpPr>
        <p:spPr>
          <a:xfrm>
            <a:off x="1726205" y="5851612"/>
            <a:ext cx="6723702" cy="530196"/>
          </a:xfrm>
          <a:prstGeom prst="roundRect">
            <a:avLst/>
          </a:prstGeom>
          <a:solidFill>
            <a:schemeClr val="accent3">
              <a:lumMod val="5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200" dirty="0" smtClean="0">
              <a:solidFill>
                <a:srgbClr val="FFFF00"/>
              </a:solidFill>
              <a:latin typeface="Trebuchet MS"/>
              <a:cs typeface="Trebuchet MS"/>
            </a:endParaRPr>
          </a:p>
        </p:txBody>
      </p:sp>
      <p:sp>
        <p:nvSpPr>
          <p:cNvPr id="57" name="Rounded Rectangle 56"/>
          <p:cNvSpPr/>
          <p:nvPr/>
        </p:nvSpPr>
        <p:spPr>
          <a:xfrm>
            <a:off x="849260" y="5805484"/>
            <a:ext cx="855070" cy="530196"/>
          </a:xfrm>
          <a:prstGeom prst="roundRect">
            <a:avLst/>
          </a:prstGeom>
          <a:solidFill>
            <a:schemeClr val="accent3">
              <a:lumMod val="5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200" dirty="0" smtClean="0">
              <a:solidFill>
                <a:srgbClr val="FFFF00"/>
              </a:solidFill>
              <a:latin typeface="Trebuchet MS"/>
              <a:cs typeface="Trebuchet MS"/>
            </a:endParaRPr>
          </a:p>
        </p:txBody>
      </p:sp>
      <p:sp>
        <p:nvSpPr>
          <p:cNvPr id="60" name="Rounded Rectangle 59"/>
          <p:cNvSpPr/>
          <p:nvPr/>
        </p:nvSpPr>
        <p:spPr>
          <a:xfrm>
            <a:off x="3296589" y="1458692"/>
            <a:ext cx="788389" cy="2030547"/>
          </a:xfrm>
          <a:prstGeom prst="roundRect">
            <a:avLst>
              <a:gd name="adj" fmla="val 10885"/>
            </a:avLst>
          </a:prstGeom>
          <a:noFill/>
          <a:ln w="25400">
            <a:solidFill>
              <a:schemeClr val="accent2"/>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Tree>
    <p:custDataLst>
      <p:tags r:id="rId2"/>
    </p:custDataLst>
    <p:extLst>
      <p:ext uri="{BB962C8B-B14F-4D97-AF65-F5344CB8AC3E}">
        <p14:creationId xmlns:p14="http://schemas.microsoft.com/office/powerpoint/2010/main" val="19926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8" grpId="0" animBg="1"/>
      <p:bldP spid="58" grpId="1" animBg="1"/>
      <p:bldP spid="57" grpId="0" animBg="1"/>
      <p:bldP spid="5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76092"/>
                </a:solidFill>
              </a:rPr>
              <a:t>MIMO Basics</a:t>
            </a:r>
            <a:endParaRPr lang="en-US" dirty="0">
              <a:solidFill>
                <a:srgbClr val="376092"/>
              </a:solidFill>
            </a:endParaRPr>
          </a:p>
        </p:txBody>
      </p:sp>
      <p:sp>
        <p:nvSpPr>
          <p:cNvPr id="3" name="Content Placeholder 2"/>
          <p:cNvSpPr>
            <a:spLocks noGrp="1"/>
          </p:cNvSpPr>
          <p:nvPr>
            <p:ph idx="1"/>
          </p:nvPr>
        </p:nvSpPr>
        <p:spPr>
          <a:xfrm>
            <a:off x="304800" y="1124744"/>
            <a:ext cx="8686800" cy="5328592"/>
          </a:xfrm>
        </p:spPr>
        <p:txBody>
          <a:bodyPr>
            <a:normAutofit/>
          </a:bodyPr>
          <a:lstStyle/>
          <a:p>
            <a:pPr marL="514350" indent="-514350">
              <a:buFont typeface="+mj-lt"/>
              <a:buAutoNum type="arabicPeriod"/>
            </a:pPr>
            <a:r>
              <a:rPr lang="en-US" sz="2800" dirty="0" smtClean="0">
                <a:latin typeface="Trebuchet MS"/>
                <a:cs typeface="Trebuchet MS"/>
              </a:rPr>
              <a:t>N-antenna node receives in N-dimensional space</a:t>
            </a:r>
            <a:endParaRPr lang="en-US" sz="2800" dirty="0" smtClean="0"/>
          </a:p>
        </p:txBody>
      </p:sp>
      <p:grpSp>
        <p:nvGrpSpPr>
          <p:cNvPr id="5" name="Group 210"/>
          <p:cNvGrpSpPr/>
          <p:nvPr/>
        </p:nvGrpSpPr>
        <p:grpSpPr>
          <a:xfrm>
            <a:off x="1871134" y="2971350"/>
            <a:ext cx="613852" cy="1090168"/>
            <a:chOff x="1947334" y="2872232"/>
            <a:chExt cx="613852" cy="1090168"/>
          </a:xfrm>
        </p:grpSpPr>
        <p:sp>
          <p:nvSpPr>
            <p:cNvPr id="6" name="Isosceles Triangle 13"/>
            <p:cNvSpPr/>
            <p:nvPr/>
          </p:nvSpPr>
          <p:spPr>
            <a:xfrm rot="10800000">
              <a:off x="2407977" y="2989749"/>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7" name="Shape 6"/>
            <p:cNvCxnSpPr/>
            <p:nvPr/>
          </p:nvCxnSpPr>
          <p:spPr>
            <a:xfrm rot="10800000" flipH="1">
              <a:off x="1947334" y="3680998"/>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8" name="Isosceles Triangle 15"/>
            <p:cNvSpPr/>
            <p:nvPr/>
          </p:nvSpPr>
          <p:spPr>
            <a:xfrm rot="10800000">
              <a:off x="2404749" y="3565565"/>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9" name="Shape 8"/>
            <p:cNvCxnSpPr/>
            <p:nvPr/>
          </p:nvCxnSpPr>
          <p:spPr>
            <a:xfrm rot="10800000" flipH="1">
              <a:off x="1947334" y="3105184"/>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049898" y="2872232"/>
              <a:ext cx="282465" cy="1090168"/>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grpSp>
        <p:nvGrpSpPr>
          <p:cNvPr id="11" name="Group 209"/>
          <p:cNvGrpSpPr/>
          <p:nvPr/>
        </p:nvGrpSpPr>
        <p:grpSpPr>
          <a:xfrm>
            <a:off x="1828800" y="1981200"/>
            <a:ext cx="610620" cy="601251"/>
            <a:chOff x="1905000" y="1653482"/>
            <a:chExt cx="610620" cy="601251"/>
          </a:xfrm>
        </p:grpSpPr>
        <p:cxnSp>
          <p:nvCxnSpPr>
            <p:cNvPr id="12" name="Shape 11"/>
            <p:cNvCxnSpPr/>
            <p:nvPr/>
          </p:nvCxnSpPr>
          <p:spPr>
            <a:xfrm rot="10800000" flipH="1">
              <a:off x="1905000" y="1904907"/>
              <a:ext cx="534015" cy="141438"/>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Isosceles Triangle 12"/>
            <p:cNvSpPr/>
            <p:nvPr/>
          </p:nvSpPr>
          <p:spPr>
            <a:xfrm rot="10800000">
              <a:off x="2362412" y="1789473"/>
              <a:ext cx="153208" cy="115433"/>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14" name="Rounded Rectangle 13"/>
            <p:cNvSpPr/>
            <p:nvPr/>
          </p:nvSpPr>
          <p:spPr>
            <a:xfrm>
              <a:off x="2031790" y="1653482"/>
              <a:ext cx="282464" cy="601251"/>
            </a:xfrm>
            <a:prstGeom prst="roundRect">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grpSp>
        <p:nvGrpSpPr>
          <p:cNvPr id="15" name="Group 211"/>
          <p:cNvGrpSpPr/>
          <p:nvPr/>
        </p:nvGrpSpPr>
        <p:grpSpPr>
          <a:xfrm>
            <a:off x="1883115" y="4621845"/>
            <a:ext cx="614546" cy="1470724"/>
            <a:chOff x="1959315" y="4701464"/>
            <a:chExt cx="614546" cy="1470724"/>
          </a:xfrm>
        </p:grpSpPr>
        <p:sp>
          <p:nvSpPr>
            <p:cNvPr id="16" name="Isosceles Triangle 13"/>
            <p:cNvSpPr/>
            <p:nvPr/>
          </p:nvSpPr>
          <p:spPr>
            <a:xfrm rot="10800000">
              <a:off x="2419958" y="4820483"/>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7" name="Shape 16"/>
            <p:cNvCxnSpPr/>
            <p:nvPr/>
          </p:nvCxnSpPr>
          <p:spPr>
            <a:xfrm rot="10800000" flipH="1">
              <a:off x="1959315" y="4935917"/>
              <a:ext cx="534019" cy="107093"/>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Isosceles Triangle 13"/>
            <p:cNvSpPr/>
            <p:nvPr/>
          </p:nvSpPr>
          <p:spPr>
            <a:xfrm rot="10800000">
              <a:off x="2420652" y="5276981"/>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9" name="Shape 18"/>
            <p:cNvCxnSpPr/>
            <p:nvPr/>
          </p:nvCxnSpPr>
          <p:spPr>
            <a:xfrm rot="10800000" flipH="1">
              <a:off x="1960009" y="5868951"/>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Isosceles Triangle 15"/>
            <p:cNvSpPr/>
            <p:nvPr/>
          </p:nvSpPr>
          <p:spPr>
            <a:xfrm rot="10800000">
              <a:off x="2417425" y="5753517"/>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21" name="Shape 20"/>
            <p:cNvCxnSpPr/>
            <p:nvPr/>
          </p:nvCxnSpPr>
          <p:spPr>
            <a:xfrm rot="10800000" flipH="1">
              <a:off x="1960009" y="5392415"/>
              <a:ext cx="534018" cy="107093"/>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062575" y="4701464"/>
              <a:ext cx="266556" cy="1470724"/>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grpSp>
        <p:nvGrpSpPr>
          <p:cNvPr id="23" name="Group 207"/>
          <p:cNvGrpSpPr/>
          <p:nvPr/>
        </p:nvGrpSpPr>
        <p:grpSpPr>
          <a:xfrm>
            <a:off x="3581400" y="2613718"/>
            <a:ext cx="4329103" cy="1536452"/>
            <a:chOff x="3657600" y="2514600"/>
            <a:chExt cx="4329103" cy="1536452"/>
          </a:xfrm>
        </p:grpSpPr>
        <p:grpSp>
          <p:nvGrpSpPr>
            <p:cNvPr id="24" name="Group 46"/>
            <p:cNvGrpSpPr/>
            <p:nvPr/>
          </p:nvGrpSpPr>
          <p:grpSpPr>
            <a:xfrm>
              <a:off x="4130869" y="2946135"/>
              <a:ext cx="1969365" cy="929740"/>
              <a:chOff x="3882928" y="4008745"/>
              <a:chExt cx="1969365" cy="929740"/>
            </a:xfrm>
          </p:grpSpPr>
          <p:cxnSp>
            <p:nvCxnSpPr>
              <p:cNvPr id="30" name="Straight Arrow Connector 29"/>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909504" y="4897762"/>
                <a:ext cx="1942789" cy="407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138334" y="3620177"/>
              <a:ext cx="1848369" cy="430875"/>
            </a:xfrm>
            <a:prstGeom prst="rect">
              <a:avLst/>
            </a:prstGeom>
            <a:noFill/>
          </p:spPr>
          <p:txBody>
            <a:bodyPr wrap="square" lIns="91428" tIns="45714" rIns="91428" bIns="45714" rtlCol="0">
              <a:spAutoFit/>
            </a:bodyPr>
            <a:lstStyle/>
            <a:p>
              <a:r>
                <a:rPr lang="en-US" sz="2200" dirty="0" smtClean="0">
                  <a:solidFill>
                    <a:srgbClr val="7F7F7F"/>
                  </a:solidFill>
                  <a:latin typeface="Trebuchet MS"/>
                  <a:cs typeface="Trebuchet MS"/>
                </a:rPr>
                <a:t>antenna 1</a:t>
              </a:r>
              <a:endParaRPr lang="en-US" sz="2200" dirty="0">
                <a:solidFill>
                  <a:srgbClr val="7F7F7F"/>
                </a:solidFill>
                <a:latin typeface="Trebuchet MS"/>
                <a:cs typeface="Trebuchet MS"/>
              </a:endParaRPr>
            </a:p>
          </p:txBody>
        </p:sp>
        <p:sp>
          <p:nvSpPr>
            <p:cNvPr id="26" name="TextBox 25"/>
            <p:cNvSpPr txBox="1"/>
            <p:nvPr/>
          </p:nvSpPr>
          <p:spPr>
            <a:xfrm>
              <a:off x="3657600" y="2514600"/>
              <a:ext cx="1848369" cy="430875"/>
            </a:xfrm>
            <a:prstGeom prst="rect">
              <a:avLst/>
            </a:prstGeom>
            <a:noFill/>
          </p:spPr>
          <p:txBody>
            <a:bodyPr wrap="square" lIns="91428" tIns="45714" rIns="91428" bIns="45714" rtlCol="0">
              <a:spAutoFit/>
            </a:bodyPr>
            <a:lstStyle/>
            <a:p>
              <a:r>
                <a:rPr lang="en-US" sz="2200" dirty="0" smtClean="0">
                  <a:solidFill>
                    <a:prstClr val="white">
                      <a:lumMod val="50000"/>
                    </a:prstClr>
                  </a:solidFill>
                  <a:latin typeface="Trebuchet MS"/>
                  <a:cs typeface="Trebuchet MS"/>
                </a:rPr>
                <a:t>antenna 2</a:t>
              </a:r>
              <a:endParaRPr lang="en-US" sz="2200" dirty="0">
                <a:solidFill>
                  <a:prstClr val="white">
                    <a:lumMod val="50000"/>
                  </a:prstClr>
                </a:solidFill>
                <a:latin typeface="Trebuchet MS"/>
                <a:cs typeface="Trebuchet MS"/>
              </a:endParaRPr>
            </a:p>
          </p:txBody>
        </p:sp>
        <p:cxnSp>
          <p:nvCxnSpPr>
            <p:cNvPr id="27" name="Straight Connector 26"/>
            <p:cNvCxnSpPr/>
            <p:nvPr/>
          </p:nvCxnSpPr>
          <p:spPr>
            <a:xfrm rot="10800000" flipV="1">
              <a:off x="4134149" y="3379704"/>
              <a:ext cx="1386119" cy="471317"/>
            </a:xfrm>
            <a:prstGeom prst="line">
              <a:avLst/>
            </a:prstGeom>
            <a:ln w="88900">
              <a:headEnd type="stealth"/>
              <a:tailEnd type="none"/>
            </a:ln>
            <a:effectLst/>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rot="16200000" flipH="1">
              <a:off x="5263897" y="3611589"/>
              <a:ext cx="478876" cy="2"/>
            </a:xfrm>
            <a:prstGeom prst="straightConnector1">
              <a:avLst/>
            </a:prstGeom>
            <a:ln w="6350">
              <a:solidFill>
                <a:schemeClr val="bg1">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4114800" y="3381292"/>
              <a:ext cx="1388534" cy="15347"/>
            </a:xfrm>
            <a:prstGeom prst="straightConnector1">
              <a:avLst/>
            </a:prstGeom>
            <a:ln w="6350">
              <a:solidFill>
                <a:schemeClr val="bg1">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grpSp>
      <p:grpSp>
        <p:nvGrpSpPr>
          <p:cNvPr id="32" name="Group 208"/>
          <p:cNvGrpSpPr/>
          <p:nvPr/>
        </p:nvGrpSpPr>
        <p:grpSpPr>
          <a:xfrm>
            <a:off x="3810000" y="2004118"/>
            <a:ext cx="3829258" cy="430875"/>
            <a:chOff x="3886200" y="1676400"/>
            <a:chExt cx="3829258" cy="430875"/>
          </a:xfrm>
        </p:grpSpPr>
        <p:cxnSp>
          <p:nvCxnSpPr>
            <p:cNvPr id="33" name="Straight Arrow Connector 32"/>
            <p:cNvCxnSpPr/>
            <p:nvPr/>
          </p:nvCxnSpPr>
          <p:spPr>
            <a:xfrm flipV="1">
              <a:off x="3886200" y="1891375"/>
              <a:ext cx="1942789" cy="407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867089" y="1676400"/>
              <a:ext cx="1848369" cy="430875"/>
            </a:xfrm>
            <a:prstGeom prst="rect">
              <a:avLst/>
            </a:prstGeom>
            <a:noFill/>
          </p:spPr>
          <p:txBody>
            <a:bodyPr wrap="square" lIns="91428" tIns="45714" rIns="91428" bIns="45714" rtlCol="0">
              <a:spAutoFit/>
            </a:bodyPr>
            <a:lstStyle/>
            <a:p>
              <a:r>
                <a:rPr lang="en-US" sz="2200" dirty="0" smtClean="0">
                  <a:solidFill>
                    <a:srgbClr val="7F7F7F"/>
                  </a:solidFill>
                  <a:latin typeface="Trebuchet MS"/>
                  <a:cs typeface="Trebuchet MS"/>
                </a:rPr>
                <a:t>antenna 1</a:t>
              </a:r>
              <a:endParaRPr lang="en-US" sz="2200" dirty="0">
                <a:solidFill>
                  <a:srgbClr val="7F7F7F"/>
                </a:solidFill>
                <a:latin typeface="Trebuchet MS"/>
                <a:cs typeface="Trebuchet MS"/>
              </a:endParaRPr>
            </a:p>
          </p:txBody>
        </p:sp>
        <p:cxnSp>
          <p:nvCxnSpPr>
            <p:cNvPr id="35" name="Straight Connector 34"/>
            <p:cNvCxnSpPr/>
            <p:nvPr/>
          </p:nvCxnSpPr>
          <p:spPr>
            <a:xfrm rot="10800000" flipV="1">
              <a:off x="4233023" y="1908831"/>
              <a:ext cx="1016001" cy="8191"/>
            </a:xfrm>
            <a:prstGeom prst="line">
              <a:avLst/>
            </a:prstGeom>
            <a:ln w="88900">
              <a:headEnd type="stealth"/>
              <a:tailEnd type="none"/>
            </a:ln>
            <a:effectLst/>
          </p:spPr>
          <p:style>
            <a:lnRef idx="3">
              <a:schemeClr val="accent1"/>
            </a:lnRef>
            <a:fillRef idx="0">
              <a:schemeClr val="accent1"/>
            </a:fillRef>
            <a:effectRef idx="2">
              <a:schemeClr val="accent1"/>
            </a:effectRef>
            <a:fontRef idx="minor">
              <a:schemeClr val="tx1"/>
            </a:fontRef>
          </p:style>
        </p:cxnSp>
      </p:grpSp>
      <p:grpSp>
        <p:nvGrpSpPr>
          <p:cNvPr id="36" name="Group 212"/>
          <p:cNvGrpSpPr/>
          <p:nvPr/>
        </p:nvGrpSpPr>
        <p:grpSpPr>
          <a:xfrm>
            <a:off x="3657600" y="4343400"/>
            <a:ext cx="4024303" cy="1944695"/>
            <a:chOff x="3900497" y="4612136"/>
            <a:chExt cx="4024303" cy="1944695"/>
          </a:xfrm>
        </p:grpSpPr>
        <p:cxnSp>
          <p:nvCxnSpPr>
            <p:cNvPr id="37" name="Straight Arrow Connector 36"/>
            <p:cNvCxnSpPr/>
            <p:nvPr/>
          </p:nvCxnSpPr>
          <p:spPr>
            <a:xfrm rot="16200000" flipV="1">
              <a:off x="4623054" y="5175210"/>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077137" y="5629293"/>
              <a:ext cx="994749" cy="542895"/>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076431" y="5817525"/>
              <a:ext cx="1848369" cy="430875"/>
            </a:xfrm>
            <a:prstGeom prst="rect">
              <a:avLst/>
            </a:prstGeom>
            <a:noFill/>
          </p:spPr>
          <p:txBody>
            <a:bodyPr wrap="square" lIns="91428" tIns="45714" rIns="91428" bIns="45714" rtlCol="0">
              <a:spAutoFit/>
            </a:bodyPr>
            <a:lstStyle/>
            <a:p>
              <a:r>
                <a:rPr lang="en-US" sz="2200" dirty="0" smtClean="0">
                  <a:solidFill>
                    <a:srgbClr val="7F7F7F"/>
                  </a:solidFill>
                  <a:latin typeface="Trebuchet MS"/>
                  <a:cs typeface="Trebuchet MS"/>
                </a:rPr>
                <a:t>antenna 1</a:t>
              </a:r>
              <a:endParaRPr lang="en-US" sz="2200" dirty="0">
                <a:solidFill>
                  <a:srgbClr val="7F7F7F"/>
                </a:solidFill>
                <a:latin typeface="Trebuchet MS"/>
                <a:cs typeface="Trebuchet MS"/>
              </a:endParaRPr>
            </a:p>
          </p:txBody>
        </p:sp>
        <p:sp>
          <p:nvSpPr>
            <p:cNvPr id="40" name="TextBox 39"/>
            <p:cNvSpPr txBox="1"/>
            <p:nvPr/>
          </p:nvSpPr>
          <p:spPr>
            <a:xfrm>
              <a:off x="5176049" y="4612136"/>
              <a:ext cx="1848369" cy="430875"/>
            </a:xfrm>
            <a:prstGeom prst="rect">
              <a:avLst/>
            </a:prstGeom>
            <a:noFill/>
          </p:spPr>
          <p:txBody>
            <a:bodyPr wrap="square" lIns="91428" tIns="45714" rIns="91428" bIns="45714" rtlCol="0">
              <a:spAutoFit/>
            </a:bodyPr>
            <a:lstStyle/>
            <a:p>
              <a:r>
                <a:rPr lang="en-US" sz="2200" dirty="0" smtClean="0">
                  <a:solidFill>
                    <a:prstClr val="white">
                      <a:lumMod val="50000"/>
                    </a:prstClr>
                  </a:solidFill>
                  <a:latin typeface="Trebuchet MS"/>
                  <a:cs typeface="Trebuchet MS"/>
                </a:rPr>
                <a:t>antenna 2</a:t>
              </a:r>
              <a:endParaRPr lang="en-US" sz="2200" dirty="0">
                <a:solidFill>
                  <a:prstClr val="white">
                    <a:lumMod val="50000"/>
                  </a:prstClr>
                </a:solidFill>
                <a:latin typeface="Trebuchet MS"/>
                <a:cs typeface="Trebuchet MS"/>
              </a:endParaRPr>
            </a:p>
          </p:txBody>
        </p:sp>
        <p:cxnSp>
          <p:nvCxnSpPr>
            <p:cNvPr id="41" name="Straight Arrow Connector 40"/>
            <p:cNvCxnSpPr/>
            <p:nvPr/>
          </p:nvCxnSpPr>
          <p:spPr>
            <a:xfrm rot="10800000" flipV="1">
              <a:off x="3900497" y="5629292"/>
              <a:ext cx="1173366" cy="695295"/>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951296" y="6125956"/>
              <a:ext cx="1848369" cy="430875"/>
            </a:xfrm>
            <a:prstGeom prst="rect">
              <a:avLst/>
            </a:prstGeom>
            <a:noFill/>
          </p:spPr>
          <p:txBody>
            <a:bodyPr wrap="square" lIns="91428" tIns="45714" rIns="91428" bIns="45714" rtlCol="0">
              <a:spAutoFit/>
            </a:bodyPr>
            <a:lstStyle/>
            <a:p>
              <a:r>
                <a:rPr lang="en-US" sz="2200" dirty="0" smtClean="0">
                  <a:solidFill>
                    <a:srgbClr val="7F7F7F"/>
                  </a:solidFill>
                  <a:latin typeface="Trebuchet MS"/>
                  <a:cs typeface="Trebuchet MS"/>
                </a:rPr>
                <a:t>antenna 3</a:t>
              </a:r>
              <a:endParaRPr lang="en-US" sz="2200" dirty="0">
                <a:solidFill>
                  <a:srgbClr val="7F7F7F"/>
                </a:solidFill>
                <a:latin typeface="Trebuchet MS"/>
                <a:cs typeface="Trebuchet MS"/>
              </a:endParaRPr>
            </a:p>
          </p:txBody>
        </p:sp>
        <p:cxnSp>
          <p:nvCxnSpPr>
            <p:cNvPr id="43" name="Straight Connector 42"/>
            <p:cNvCxnSpPr/>
            <p:nvPr/>
          </p:nvCxnSpPr>
          <p:spPr>
            <a:xfrm>
              <a:off x="4233023" y="4820483"/>
              <a:ext cx="820149" cy="807590"/>
            </a:xfrm>
            <a:prstGeom prst="line">
              <a:avLst/>
            </a:prstGeom>
            <a:ln w="88900">
              <a:headEnd type="stealth"/>
              <a:tailEnd type="none"/>
            </a:ln>
            <a:effectLst/>
          </p:spPr>
          <p:style>
            <a:lnRef idx="3">
              <a:schemeClr val="accent1"/>
            </a:lnRef>
            <a:fillRef idx="0">
              <a:schemeClr val="accent1"/>
            </a:fillRef>
            <a:effectRef idx="2">
              <a:schemeClr val="accent1"/>
            </a:effectRef>
            <a:fontRef idx="minor">
              <a:schemeClr val="tx1"/>
            </a:fontRef>
          </p:style>
        </p:cxnSp>
      </p:grpSp>
    </p:spTree>
    <p:custDataLst>
      <p:tags r:id="rId1"/>
    </p:custDataLst>
    <p:extLst>
      <p:ext uri="{BB962C8B-B14F-4D97-AF65-F5344CB8AC3E}">
        <p14:creationId xmlns:p14="http://schemas.microsoft.com/office/powerpoint/2010/main" val="67522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Basics</a:t>
            </a:r>
            <a:endParaRPr lang="en-US" dirty="0"/>
          </a:p>
        </p:txBody>
      </p:sp>
      <p:sp>
        <p:nvSpPr>
          <p:cNvPr id="3" name="Content Placeholder 2"/>
          <p:cNvSpPr>
            <a:spLocks noGrp="1"/>
          </p:cNvSpPr>
          <p:nvPr>
            <p:ph idx="1"/>
          </p:nvPr>
        </p:nvSpPr>
        <p:spPr>
          <a:xfrm>
            <a:off x="304800" y="1124744"/>
            <a:ext cx="8686800" cy="5328592"/>
          </a:xfrm>
        </p:spPr>
        <p:txBody>
          <a:bodyPr>
            <a:normAutofit/>
          </a:bodyPr>
          <a:lstStyle/>
          <a:p>
            <a:pPr marL="514350" indent="-514350">
              <a:buFont typeface="+mj-lt"/>
              <a:buAutoNum type="arabicPeriod"/>
            </a:pPr>
            <a:r>
              <a:rPr lang="en-US" sz="2800" dirty="0" smtClean="0">
                <a:solidFill>
                  <a:schemeClr val="bg1">
                    <a:lumMod val="65000"/>
                  </a:schemeClr>
                </a:solidFill>
                <a:latin typeface="Trebuchet MS"/>
                <a:cs typeface="Trebuchet MS"/>
              </a:rPr>
              <a:t>N-antenna node receives in N-dimensional space</a:t>
            </a:r>
            <a:endParaRPr lang="en-US" sz="2800" dirty="0" smtClean="0">
              <a:solidFill>
                <a:schemeClr val="bg1">
                  <a:lumMod val="65000"/>
                </a:schemeClr>
              </a:solidFill>
            </a:endParaRPr>
          </a:p>
          <a:p>
            <a:pPr marL="514350" indent="-514350">
              <a:buFont typeface="+mj-lt"/>
              <a:buAutoNum type="arabicPeriod"/>
            </a:pPr>
            <a:r>
              <a:rPr lang="en-US" sz="2800" dirty="0" smtClean="0"/>
              <a:t>N-antenna receiver can decode N signals</a:t>
            </a:r>
            <a:endParaRPr lang="en-US" sz="2800" dirty="0"/>
          </a:p>
        </p:txBody>
      </p:sp>
      <p:cxnSp>
        <p:nvCxnSpPr>
          <p:cNvPr id="59" name="Straight Connector 58"/>
          <p:cNvCxnSpPr/>
          <p:nvPr/>
        </p:nvCxnSpPr>
        <p:spPr>
          <a:xfrm rot="6817691">
            <a:off x="5282950" y="3751947"/>
            <a:ext cx="889021" cy="566956"/>
          </a:xfrm>
          <a:prstGeom prst="line">
            <a:avLst/>
          </a:prstGeom>
          <a:ln w="88900">
            <a:solidFill>
              <a:schemeClr val="accent1"/>
            </a:solidFill>
            <a:headEnd type="stealth"/>
            <a:tailEnd type="none"/>
          </a:ln>
          <a:effectLst/>
        </p:spPr>
        <p:style>
          <a:lnRef idx="3">
            <a:schemeClr val="accent1"/>
          </a:lnRef>
          <a:fillRef idx="0">
            <a:schemeClr val="accent1"/>
          </a:fillRef>
          <a:effectRef idx="2">
            <a:schemeClr val="accent1"/>
          </a:effectRef>
          <a:fontRef idx="minor">
            <a:schemeClr val="tx1"/>
          </a:fontRef>
        </p:style>
      </p:cxnSp>
      <p:grpSp>
        <p:nvGrpSpPr>
          <p:cNvPr id="5" name="Group 72"/>
          <p:cNvGrpSpPr/>
          <p:nvPr/>
        </p:nvGrpSpPr>
        <p:grpSpPr>
          <a:xfrm>
            <a:off x="1219200" y="2667000"/>
            <a:ext cx="5577654" cy="1634927"/>
            <a:chOff x="1219200" y="2912761"/>
            <a:chExt cx="5577654" cy="1634927"/>
          </a:xfrm>
        </p:grpSpPr>
        <p:grpSp>
          <p:nvGrpSpPr>
            <p:cNvPr id="6" name="Group 210"/>
            <p:cNvGrpSpPr/>
            <p:nvPr/>
          </p:nvGrpSpPr>
          <p:grpSpPr>
            <a:xfrm>
              <a:off x="2294253" y="3422793"/>
              <a:ext cx="613852" cy="1090168"/>
              <a:chOff x="1947334" y="2872232"/>
              <a:chExt cx="613852" cy="1090168"/>
            </a:xfrm>
          </p:grpSpPr>
          <p:sp>
            <p:nvSpPr>
              <p:cNvPr id="46" name="Isosceles Triangle 13"/>
              <p:cNvSpPr/>
              <p:nvPr/>
            </p:nvSpPr>
            <p:spPr>
              <a:xfrm rot="10800000">
                <a:off x="2407977" y="2989749"/>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7" name="Shape 46"/>
              <p:cNvCxnSpPr/>
              <p:nvPr/>
            </p:nvCxnSpPr>
            <p:spPr>
              <a:xfrm rot="10800000" flipH="1">
                <a:off x="1947334" y="3680998"/>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Isosceles Triangle 15"/>
              <p:cNvSpPr/>
              <p:nvPr/>
            </p:nvSpPr>
            <p:spPr>
              <a:xfrm rot="10800000">
                <a:off x="2404749" y="3565565"/>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9" name="Shape 48"/>
              <p:cNvCxnSpPr/>
              <p:nvPr/>
            </p:nvCxnSpPr>
            <p:spPr>
              <a:xfrm rot="10800000" flipH="1">
                <a:off x="1947334" y="3105184"/>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2049898" y="2872232"/>
                <a:ext cx="282465" cy="1090168"/>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grpSp>
          <p:nvGrpSpPr>
            <p:cNvPr id="7" name="Group 46"/>
            <p:cNvGrpSpPr/>
            <p:nvPr/>
          </p:nvGrpSpPr>
          <p:grpSpPr>
            <a:xfrm>
              <a:off x="5316625" y="2986030"/>
              <a:ext cx="1480229" cy="1561658"/>
              <a:chOff x="3886201" y="4030098"/>
              <a:chExt cx="1480229" cy="913239"/>
            </a:xfrm>
          </p:grpSpPr>
          <p:cxnSp>
            <p:nvCxnSpPr>
              <p:cNvPr id="56" name="Straight Arrow Connector 10"/>
              <p:cNvCxnSpPr/>
              <p:nvPr/>
            </p:nvCxnSpPr>
            <p:spPr>
              <a:xfrm rot="5400000" flipH="1" flipV="1">
                <a:off x="3455085" y="4461214"/>
                <a:ext cx="883540" cy="21307"/>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909504" y="4938486"/>
                <a:ext cx="1456926" cy="4851"/>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cxnSp>
          <p:nvCxnSpPr>
            <p:cNvPr id="62" name="Straight Connector 61"/>
            <p:cNvCxnSpPr/>
            <p:nvPr/>
          </p:nvCxnSpPr>
          <p:spPr>
            <a:xfrm>
              <a:off x="4499994" y="3851400"/>
              <a:ext cx="816636" cy="687457"/>
            </a:xfrm>
            <a:prstGeom prst="line">
              <a:avLst/>
            </a:prstGeom>
            <a:ln w="88900">
              <a:solidFill>
                <a:schemeClr val="accent1"/>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64" name="Content Placeholder 34"/>
            <p:cNvSpPr txBox="1">
              <a:spLocks/>
            </p:cNvSpPr>
            <p:nvPr/>
          </p:nvSpPr>
          <p:spPr>
            <a:xfrm>
              <a:off x="1219200" y="2912761"/>
              <a:ext cx="3064934"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400" dirty="0" smtClean="0">
                  <a:solidFill>
                    <a:prstClr val="black"/>
                  </a:solidFill>
                  <a:latin typeface="Trebuchet MS"/>
                  <a:ea typeface="MS UI Gothic" pitchFamily="34" charset="-128"/>
                  <a:cs typeface="Trebuchet MS"/>
                </a:rPr>
                <a:t>2-antenna receiver</a:t>
              </a:r>
            </a:p>
          </p:txBody>
        </p:sp>
      </p:grpSp>
      <p:sp>
        <p:nvSpPr>
          <p:cNvPr id="17" name="Content Placeholder 34"/>
          <p:cNvSpPr txBox="1">
            <a:spLocks/>
          </p:cNvSpPr>
          <p:nvPr/>
        </p:nvSpPr>
        <p:spPr>
          <a:xfrm>
            <a:off x="4139952" y="3027040"/>
            <a:ext cx="914400"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y1</a:t>
            </a:r>
            <a:endParaRPr lang="en-US" sz="2811" baseline="-25000" dirty="0" smtClean="0">
              <a:solidFill>
                <a:prstClr val="black"/>
              </a:solidFill>
              <a:latin typeface="Trebuchet MS"/>
              <a:ea typeface="MS UI Gothic" pitchFamily="34" charset="-128"/>
              <a:cs typeface="Trebuchet MS"/>
            </a:endParaRPr>
          </a:p>
        </p:txBody>
      </p:sp>
      <p:sp>
        <p:nvSpPr>
          <p:cNvPr id="18" name="Content Placeholder 34"/>
          <p:cNvSpPr txBox="1">
            <a:spLocks/>
          </p:cNvSpPr>
          <p:nvPr/>
        </p:nvSpPr>
        <p:spPr>
          <a:xfrm>
            <a:off x="5889848" y="3179440"/>
            <a:ext cx="914400"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y2</a:t>
            </a:r>
            <a:endParaRPr lang="en-US" sz="2811" baseline="-25000" dirty="0" smtClean="0">
              <a:solidFill>
                <a:prstClr val="black"/>
              </a:solidFill>
              <a:latin typeface="Trebuchet MS"/>
              <a:ea typeface="MS UI Gothic" pitchFamily="34" charset="-128"/>
              <a:cs typeface="Trebuchet MS"/>
            </a:endParaRPr>
          </a:p>
        </p:txBody>
      </p:sp>
    </p:spTree>
    <p:custDataLst>
      <p:tags r:id="rId1"/>
    </p:custDataLst>
    <p:extLst>
      <p:ext uri="{BB962C8B-B14F-4D97-AF65-F5344CB8AC3E}">
        <p14:creationId xmlns:p14="http://schemas.microsoft.com/office/powerpoint/2010/main" val="419167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Basics</a:t>
            </a:r>
            <a:endParaRPr lang="en-US" dirty="0"/>
          </a:p>
        </p:txBody>
      </p:sp>
      <p:sp>
        <p:nvSpPr>
          <p:cNvPr id="3" name="Content Placeholder 2"/>
          <p:cNvSpPr>
            <a:spLocks noGrp="1"/>
          </p:cNvSpPr>
          <p:nvPr>
            <p:ph idx="1"/>
          </p:nvPr>
        </p:nvSpPr>
        <p:spPr>
          <a:xfrm>
            <a:off x="304800" y="1124744"/>
            <a:ext cx="8686800" cy="4309830"/>
          </a:xfrm>
        </p:spPr>
        <p:txBody>
          <a:bodyPr>
            <a:normAutofit/>
          </a:bodyPr>
          <a:lstStyle/>
          <a:p>
            <a:pPr marL="514350" indent="-514350">
              <a:buFont typeface="+mj-lt"/>
              <a:buAutoNum type="arabicPeriod"/>
            </a:pPr>
            <a:r>
              <a:rPr lang="en-US" sz="2800" dirty="0" smtClean="0">
                <a:solidFill>
                  <a:schemeClr val="bg1">
                    <a:lumMod val="65000"/>
                  </a:schemeClr>
                </a:solidFill>
                <a:latin typeface="Trebuchet MS"/>
                <a:cs typeface="Trebuchet MS"/>
              </a:rPr>
              <a:t>N-antenna node receives in N-dimensional space</a:t>
            </a:r>
            <a:endParaRPr lang="en-US" sz="2800" dirty="0" smtClean="0">
              <a:solidFill>
                <a:schemeClr val="bg1">
                  <a:lumMod val="65000"/>
                </a:schemeClr>
              </a:solidFill>
            </a:endParaRPr>
          </a:p>
          <a:p>
            <a:pPr marL="514350" indent="-514350">
              <a:buFont typeface="+mj-lt"/>
              <a:buAutoNum type="arabicPeriod"/>
            </a:pPr>
            <a:r>
              <a:rPr lang="en-US" sz="2800" dirty="0" smtClean="0">
                <a:solidFill>
                  <a:schemeClr val="bg1">
                    <a:lumMod val="65000"/>
                  </a:schemeClr>
                </a:solidFill>
              </a:rPr>
              <a:t>N-antenna receiver can decode N signals</a:t>
            </a:r>
          </a:p>
          <a:p>
            <a:pPr marL="514350" indent="-514350">
              <a:buFont typeface="+mj-lt"/>
              <a:buAutoNum type="arabicPeriod"/>
            </a:pPr>
            <a:r>
              <a:rPr lang="en-US" sz="2800" dirty="0" smtClean="0"/>
              <a:t>Transmitter can rotate the received signal </a:t>
            </a:r>
            <a:endParaRPr lang="en-US" sz="2800" dirty="0"/>
          </a:p>
        </p:txBody>
      </p:sp>
      <p:grpSp>
        <p:nvGrpSpPr>
          <p:cNvPr id="4" name="Group 34"/>
          <p:cNvGrpSpPr/>
          <p:nvPr/>
        </p:nvGrpSpPr>
        <p:grpSpPr>
          <a:xfrm>
            <a:off x="5339174" y="3276207"/>
            <a:ext cx="1709955" cy="1467602"/>
            <a:chOff x="4008891" y="2291351"/>
            <a:chExt cx="1709955" cy="1467602"/>
          </a:xfrm>
        </p:grpSpPr>
        <p:cxnSp>
          <p:nvCxnSpPr>
            <p:cNvPr id="59" name="Straight Connector 58"/>
            <p:cNvCxnSpPr/>
            <p:nvPr/>
          </p:nvCxnSpPr>
          <p:spPr>
            <a:xfrm rot="5400000">
              <a:off x="3996413" y="3030965"/>
              <a:ext cx="889021" cy="566956"/>
            </a:xfrm>
            <a:prstGeom prst="line">
              <a:avLst/>
            </a:prstGeom>
            <a:ln w="88900">
              <a:solidFill>
                <a:schemeClr val="accent2"/>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60" name="Content Placeholder 34"/>
            <p:cNvSpPr txBox="1">
              <a:spLocks/>
            </p:cNvSpPr>
            <p:nvPr/>
          </p:nvSpPr>
          <p:spPr>
            <a:xfrm>
              <a:off x="4008891" y="2291351"/>
              <a:ext cx="1709955"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err="1" smtClean="0">
                  <a:solidFill>
                    <a:prstClr val="black"/>
                  </a:solidFill>
                  <a:latin typeface="Trebuchet MS"/>
                  <a:ea typeface="MS UI Gothic" pitchFamily="34" charset="-128"/>
                  <a:cs typeface="Trebuchet MS"/>
                </a:rPr>
                <a:t>y</a:t>
              </a:r>
              <a:r>
                <a:rPr lang="en-US" sz="2811" dirty="0" smtClean="0">
                  <a:solidFill>
                    <a:prstClr val="black"/>
                  </a:solidFill>
                  <a:latin typeface="Trebuchet MS"/>
                  <a:ea typeface="MS UI Gothic" pitchFamily="34" charset="-128"/>
                  <a:cs typeface="Trebuchet MS"/>
                </a:rPr>
                <a:t>’</a:t>
              </a:r>
              <a:endParaRPr lang="en-US" sz="2811" baseline="-25000" dirty="0" smtClean="0">
                <a:solidFill>
                  <a:prstClr val="black"/>
                </a:solidFill>
                <a:latin typeface="Trebuchet MS"/>
                <a:ea typeface="MS UI Gothic" pitchFamily="34" charset="-128"/>
                <a:cs typeface="Trebuchet MS"/>
              </a:endParaRPr>
            </a:p>
          </p:txBody>
        </p:sp>
      </p:grpSp>
      <p:grpSp>
        <p:nvGrpSpPr>
          <p:cNvPr id="5" name="Group 72"/>
          <p:cNvGrpSpPr/>
          <p:nvPr/>
        </p:nvGrpSpPr>
        <p:grpSpPr>
          <a:xfrm>
            <a:off x="1383933" y="3140968"/>
            <a:ext cx="5577654" cy="1634927"/>
            <a:chOff x="1219200" y="2912761"/>
            <a:chExt cx="5577654" cy="1634927"/>
          </a:xfrm>
        </p:grpSpPr>
        <p:grpSp>
          <p:nvGrpSpPr>
            <p:cNvPr id="6" name="Group 210"/>
            <p:cNvGrpSpPr/>
            <p:nvPr/>
          </p:nvGrpSpPr>
          <p:grpSpPr>
            <a:xfrm>
              <a:off x="2294253" y="3422793"/>
              <a:ext cx="613852" cy="1090168"/>
              <a:chOff x="1947334" y="2872232"/>
              <a:chExt cx="613852" cy="1090168"/>
            </a:xfrm>
          </p:grpSpPr>
          <p:sp>
            <p:nvSpPr>
              <p:cNvPr id="46" name="Isosceles Triangle 13"/>
              <p:cNvSpPr/>
              <p:nvPr/>
            </p:nvSpPr>
            <p:spPr>
              <a:xfrm rot="10800000">
                <a:off x="2407977" y="2989749"/>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7" name="Shape 46"/>
              <p:cNvCxnSpPr/>
              <p:nvPr/>
            </p:nvCxnSpPr>
            <p:spPr>
              <a:xfrm rot="10800000" flipH="1">
                <a:off x="1947334" y="3680998"/>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Isosceles Triangle 15"/>
              <p:cNvSpPr/>
              <p:nvPr/>
            </p:nvSpPr>
            <p:spPr>
              <a:xfrm rot="10800000">
                <a:off x="2404749" y="3565565"/>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9" name="Shape 48"/>
              <p:cNvCxnSpPr/>
              <p:nvPr/>
            </p:nvCxnSpPr>
            <p:spPr>
              <a:xfrm rot="10800000" flipH="1">
                <a:off x="1947334" y="3105184"/>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2049898" y="2872232"/>
                <a:ext cx="282465" cy="1090168"/>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grpSp>
          <p:nvGrpSpPr>
            <p:cNvPr id="7" name="Group 46"/>
            <p:cNvGrpSpPr/>
            <p:nvPr/>
          </p:nvGrpSpPr>
          <p:grpSpPr>
            <a:xfrm>
              <a:off x="5316625" y="2986030"/>
              <a:ext cx="1480229" cy="1561658"/>
              <a:chOff x="3886201" y="4030098"/>
              <a:chExt cx="1480229" cy="913239"/>
            </a:xfrm>
          </p:grpSpPr>
          <p:cxnSp>
            <p:nvCxnSpPr>
              <p:cNvPr id="56" name="Straight Arrow Connector 10"/>
              <p:cNvCxnSpPr/>
              <p:nvPr/>
            </p:nvCxnSpPr>
            <p:spPr>
              <a:xfrm rot="5400000" flipH="1" flipV="1">
                <a:off x="3455085" y="4461214"/>
                <a:ext cx="883540" cy="21307"/>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909504" y="4938486"/>
                <a:ext cx="1456926" cy="4851"/>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8" name="Group 36"/>
            <p:cNvGrpSpPr/>
            <p:nvPr/>
          </p:nvGrpSpPr>
          <p:grpSpPr>
            <a:xfrm>
              <a:off x="4169229" y="3066143"/>
              <a:ext cx="1147401" cy="1449459"/>
              <a:chOff x="3003679" y="2309494"/>
              <a:chExt cx="1147401" cy="1449459"/>
            </a:xfrm>
          </p:grpSpPr>
          <p:cxnSp>
            <p:nvCxnSpPr>
              <p:cNvPr id="62" name="Straight Connector 61"/>
              <p:cNvCxnSpPr/>
              <p:nvPr/>
            </p:nvCxnSpPr>
            <p:spPr>
              <a:xfrm rot="16200000" flipH="1">
                <a:off x="3422778" y="3030650"/>
                <a:ext cx="889200" cy="567405"/>
              </a:xfrm>
              <a:prstGeom prst="line">
                <a:avLst/>
              </a:prstGeom>
              <a:ln w="88900">
                <a:solidFill>
                  <a:schemeClr val="accent2"/>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63" name="Content Placeholder 34"/>
              <p:cNvSpPr txBox="1">
                <a:spLocks/>
              </p:cNvSpPr>
              <p:nvPr/>
            </p:nvSpPr>
            <p:spPr>
              <a:xfrm>
                <a:off x="3003679" y="2309494"/>
                <a:ext cx="914400"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err="1" smtClean="0">
                    <a:solidFill>
                      <a:prstClr val="black"/>
                    </a:solidFill>
                    <a:latin typeface="Trebuchet MS"/>
                    <a:ea typeface="MS UI Gothic" pitchFamily="34" charset="-128"/>
                    <a:cs typeface="Trebuchet MS"/>
                  </a:rPr>
                  <a:t>y</a:t>
                </a:r>
                <a:endParaRPr lang="en-US" sz="2811" baseline="-25000" dirty="0" smtClean="0">
                  <a:solidFill>
                    <a:prstClr val="black"/>
                  </a:solidFill>
                  <a:latin typeface="Trebuchet MS"/>
                  <a:ea typeface="MS UI Gothic" pitchFamily="34" charset="-128"/>
                  <a:cs typeface="Trebuchet MS"/>
                </a:endParaRPr>
              </a:p>
            </p:txBody>
          </p:sp>
        </p:grpSp>
        <p:sp>
          <p:nvSpPr>
            <p:cNvPr id="64" name="Content Placeholder 34"/>
            <p:cNvSpPr txBox="1">
              <a:spLocks/>
            </p:cNvSpPr>
            <p:nvPr/>
          </p:nvSpPr>
          <p:spPr>
            <a:xfrm>
              <a:off x="1219200" y="2912761"/>
              <a:ext cx="3064934"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400" dirty="0" smtClean="0">
                  <a:solidFill>
                    <a:prstClr val="black"/>
                  </a:solidFill>
                  <a:latin typeface="Trebuchet MS"/>
                  <a:ea typeface="MS UI Gothic" pitchFamily="34" charset="-128"/>
                  <a:cs typeface="Trebuchet MS"/>
                </a:rPr>
                <a:t>2-antenna receiver</a:t>
              </a:r>
            </a:p>
          </p:txBody>
        </p:sp>
      </p:grpSp>
      <p:sp>
        <p:nvSpPr>
          <p:cNvPr id="68" name="Arc 67"/>
          <p:cNvSpPr/>
          <p:nvPr/>
        </p:nvSpPr>
        <p:spPr>
          <a:xfrm rot="19328536">
            <a:off x="4973085" y="3934930"/>
            <a:ext cx="914400" cy="914400"/>
          </a:xfrm>
          <a:prstGeom prst="arc">
            <a:avLst>
              <a:gd name="adj1" fmla="val 17229906"/>
              <a:gd name="adj2" fmla="val 21270797"/>
            </a:avLst>
          </a:prstGeom>
          <a:ln w="44450">
            <a:solidFill>
              <a:schemeClr val="accent2"/>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25" name="Rectangle 24"/>
          <p:cNvSpPr/>
          <p:nvPr/>
        </p:nvSpPr>
        <p:spPr>
          <a:xfrm>
            <a:off x="6184533" y="3314837"/>
            <a:ext cx="979755" cy="523220"/>
          </a:xfrm>
          <a:prstGeom prst="rect">
            <a:avLst/>
          </a:prstGeom>
        </p:spPr>
        <p:txBody>
          <a:bodyPr wrap="none">
            <a:spAutoFit/>
          </a:bodyPr>
          <a:lstStyle/>
          <a:p>
            <a:r>
              <a:rPr lang="en-US" sz="2800" dirty="0" smtClean="0">
                <a:solidFill>
                  <a:prstClr val="black"/>
                </a:solidFill>
                <a:latin typeface="Trebuchet MS"/>
                <a:ea typeface="MS UI Gothic" pitchFamily="34" charset="-128"/>
                <a:cs typeface="Trebuchet MS"/>
              </a:rPr>
              <a:t> = </a:t>
            </a:r>
            <a:r>
              <a:rPr lang="en-US" sz="2800" dirty="0" err="1" smtClean="0">
                <a:solidFill>
                  <a:prstClr val="black"/>
                </a:solidFill>
                <a:latin typeface="Trebuchet MS"/>
                <a:ea typeface="MS UI Gothic" pitchFamily="34" charset="-128"/>
                <a:cs typeface="Trebuchet MS"/>
              </a:rPr>
              <a:t>Ry</a:t>
            </a:r>
            <a:endParaRPr lang="en-US" sz="2800" dirty="0">
              <a:solidFill>
                <a:prstClr val="black"/>
              </a:solidFill>
            </a:endParaRPr>
          </a:p>
        </p:txBody>
      </p:sp>
      <p:sp>
        <p:nvSpPr>
          <p:cNvPr id="23" name="Content Placeholder 34"/>
          <p:cNvSpPr txBox="1">
            <a:spLocks/>
          </p:cNvSpPr>
          <p:nvPr/>
        </p:nvSpPr>
        <p:spPr>
          <a:xfrm>
            <a:off x="737180" y="5229200"/>
            <a:ext cx="8254420" cy="1423426"/>
          </a:xfrm>
          <a:prstGeom prst="rect">
            <a:avLst/>
          </a:prstGeom>
        </p:spPr>
        <p:txBody>
          <a:bodyPr vert="horz" lIns="91440" tIns="45720" rIns="91440" bIns="45720" rtlCol="0">
            <a:noAutofit/>
          </a:bodyPr>
          <a:lstStyle/>
          <a:p>
            <a:pPr>
              <a:lnSpc>
                <a:spcPct val="120000"/>
              </a:lnSpc>
              <a:spcBef>
                <a:spcPts val="1800"/>
              </a:spcBef>
              <a:defRPr/>
            </a:pPr>
            <a:r>
              <a:rPr lang="en-US" sz="2800" dirty="0" smtClean="0">
                <a:solidFill>
                  <a:prstClr val="black"/>
                </a:solidFill>
                <a:latin typeface="Trebuchet MS" pitchFamily="34" charset="0"/>
                <a:ea typeface="MS UI Gothic" pitchFamily="34" charset="-128"/>
                <a:cs typeface="Trebuchet MS"/>
              </a:rPr>
              <a:t>Rotate by </a:t>
            </a:r>
            <a:r>
              <a:rPr lang="en-US" sz="2800" dirty="0" smtClean="0">
                <a:solidFill>
                  <a:prstClr val="black"/>
                </a:solidFill>
                <a:latin typeface="Trebuchet MS" pitchFamily="34" charset="0"/>
              </a:rPr>
              <a:t>multiplying transmitted signal by a rotation matrix R</a:t>
            </a:r>
          </a:p>
          <a:p>
            <a:pPr>
              <a:lnSpc>
                <a:spcPct val="120000"/>
              </a:lnSpc>
              <a:spcBef>
                <a:spcPts val="1800"/>
              </a:spcBef>
              <a:buFont typeface="Arial" pitchFamily="34" charset="0"/>
              <a:buNone/>
              <a:defRPr/>
            </a:pPr>
            <a:r>
              <a:rPr lang="en-US" sz="2800" dirty="0" smtClean="0">
                <a:solidFill>
                  <a:prstClr val="black"/>
                </a:solidFill>
                <a:latin typeface="Trebuchet MS" pitchFamily="34" charset="0"/>
                <a:ea typeface="MS UI Gothic" pitchFamily="34" charset="-128"/>
                <a:cs typeface="Trebuchet MS"/>
              </a:rPr>
              <a:t> </a:t>
            </a:r>
            <a:br>
              <a:rPr lang="en-US" sz="2800" dirty="0" smtClean="0">
                <a:solidFill>
                  <a:prstClr val="black"/>
                </a:solidFill>
                <a:latin typeface="Trebuchet MS" pitchFamily="34" charset="0"/>
                <a:ea typeface="MS UI Gothic" pitchFamily="34" charset="-128"/>
                <a:cs typeface="Trebuchet MS"/>
              </a:rPr>
            </a:br>
            <a:endParaRPr lang="en-US" sz="2800" dirty="0" smtClean="0">
              <a:solidFill>
                <a:prstClr val="black"/>
              </a:solidFill>
              <a:latin typeface="Trebuchet MS" pitchFamily="34" charset="0"/>
              <a:ea typeface="MS UI Gothic" pitchFamily="34" charset="-128"/>
              <a:cs typeface="Trebuchet MS"/>
            </a:endParaRPr>
          </a:p>
        </p:txBody>
      </p:sp>
    </p:spTree>
    <p:custDataLst>
      <p:tags r:id="rId1"/>
    </p:custDataLst>
    <p:extLst>
      <p:ext uri="{BB962C8B-B14F-4D97-AF65-F5344CB8AC3E}">
        <p14:creationId xmlns:p14="http://schemas.microsoft.com/office/powerpoint/2010/main" val="16672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25"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 Alignment</a:t>
            </a:r>
            <a:endParaRPr lang="en-US" dirty="0"/>
          </a:p>
        </p:txBody>
      </p:sp>
      <p:sp>
        <p:nvSpPr>
          <p:cNvPr id="19" name="Arc 18"/>
          <p:cNvSpPr/>
          <p:nvPr/>
        </p:nvSpPr>
        <p:spPr>
          <a:xfrm rot="19328536">
            <a:off x="4249535" y="2423371"/>
            <a:ext cx="914400" cy="914400"/>
          </a:xfrm>
          <a:prstGeom prst="arc">
            <a:avLst>
              <a:gd name="adj1" fmla="val 17229906"/>
              <a:gd name="adj2" fmla="val 21270797"/>
            </a:avLst>
          </a:prstGeom>
          <a:ln w="44450">
            <a:solidFill>
              <a:schemeClr val="accent2"/>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grpSp>
        <p:nvGrpSpPr>
          <p:cNvPr id="3" name="Group 210"/>
          <p:cNvGrpSpPr/>
          <p:nvPr/>
        </p:nvGrpSpPr>
        <p:grpSpPr>
          <a:xfrm>
            <a:off x="1752600" y="2110232"/>
            <a:ext cx="613852" cy="1090168"/>
            <a:chOff x="1947334" y="2872232"/>
            <a:chExt cx="613852" cy="1090168"/>
          </a:xfrm>
        </p:grpSpPr>
        <p:sp>
          <p:nvSpPr>
            <p:cNvPr id="22" name="Isosceles Triangle 13"/>
            <p:cNvSpPr/>
            <p:nvPr/>
          </p:nvSpPr>
          <p:spPr>
            <a:xfrm rot="10800000">
              <a:off x="2407977" y="2989749"/>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23" name="Shape 22"/>
            <p:cNvCxnSpPr/>
            <p:nvPr/>
          </p:nvCxnSpPr>
          <p:spPr>
            <a:xfrm rot="10800000" flipH="1">
              <a:off x="1947334" y="3680998"/>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Isosceles Triangle 15"/>
            <p:cNvSpPr/>
            <p:nvPr/>
          </p:nvSpPr>
          <p:spPr>
            <a:xfrm rot="10800000">
              <a:off x="2404749" y="3565565"/>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25" name="Shape 24"/>
            <p:cNvCxnSpPr/>
            <p:nvPr/>
          </p:nvCxnSpPr>
          <p:spPr>
            <a:xfrm rot="10800000" flipH="1">
              <a:off x="1947334" y="3105184"/>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2049898" y="2872232"/>
              <a:ext cx="282465" cy="1090168"/>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grpSp>
        <p:nvGrpSpPr>
          <p:cNvPr id="4" name="Group 35"/>
          <p:cNvGrpSpPr/>
          <p:nvPr/>
        </p:nvGrpSpPr>
        <p:grpSpPr>
          <a:xfrm>
            <a:off x="4771699" y="1577916"/>
            <a:ext cx="3838901" cy="1589875"/>
            <a:chOff x="4147802" y="2192867"/>
            <a:chExt cx="3838901" cy="1589875"/>
          </a:xfrm>
        </p:grpSpPr>
        <p:grpSp>
          <p:nvGrpSpPr>
            <p:cNvPr id="5" name="Group 207"/>
            <p:cNvGrpSpPr/>
            <p:nvPr/>
          </p:nvGrpSpPr>
          <p:grpSpPr>
            <a:xfrm>
              <a:off x="4147802" y="2192867"/>
              <a:ext cx="2006934" cy="1589875"/>
              <a:chOff x="4130869" y="2946135"/>
              <a:chExt cx="2006934" cy="929740"/>
            </a:xfrm>
          </p:grpSpPr>
          <p:grpSp>
            <p:nvGrpSpPr>
              <p:cNvPr id="6" name="Group 46"/>
              <p:cNvGrpSpPr/>
              <p:nvPr/>
            </p:nvGrpSpPr>
            <p:grpSpPr>
              <a:xfrm>
                <a:off x="4130869" y="2946135"/>
                <a:ext cx="2006934" cy="929740"/>
                <a:chOff x="3882928" y="4008745"/>
                <a:chExt cx="2006934" cy="929740"/>
              </a:xfrm>
            </p:grpSpPr>
            <p:cxnSp>
              <p:nvCxnSpPr>
                <p:cNvPr id="11" name="Straight Arrow Connector 10"/>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909504" y="4937591"/>
                  <a:ext cx="1980358" cy="89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cxnSp>
            <p:nvCxnSpPr>
              <p:cNvPr id="8" name="Straight Connector 7"/>
              <p:cNvCxnSpPr/>
              <p:nvPr/>
            </p:nvCxnSpPr>
            <p:spPr>
              <a:xfrm rot="10800000" flipV="1">
                <a:off x="4134150" y="3569987"/>
                <a:ext cx="1386118" cy="281034"/>
              </a:xfrm>
              <a:prstGeom prst="line">
                <a:avLst/>
              </a:prstGeom>
              <a:ln w="88900">
                <a:solidFill>
                  <a:schemeClr val="accent1"/>
                </a:solidFill>
                <a:headEnd type="stealth"/>
                <a:tailEnd type="none"/>
              </a:ln>
              <a:effectLst/>
            </p:spPr>
            <p:style>
              <a:lnRef idx="3">
                <a:schemeClr val="accent1"/>
              </a:lnRef>
              <a:fillRef idx="0">
                <a:schemeClr val="accent1"/>
              </a:fillRef>
              <a:effectRef idx="2">
                <a:schemeClr val="accent1"/>
              </a:effectRef>
              <a:fontRef idx="minor">
                <a:schemeClr val="tx1"/>
              </a:fontRef>
            </p:style>
          </p:cxnSp>
        </p:grpSp>
        <p:sp>
          <p:nvSpPr>
            <p:cNvPr id="28" name="Content Placeholder 34"/>
            <p:cNvSpPr txBox="1">
              <a:spLocks/>
            </p:cNvSpPr>
            <p:nvPr/>
          </p:nvSpPr>
          <p:spPr>
            <a:xfrm>
              <a:off x="4850227" y="2727365"/>
              <a:ext cx="3136476"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wanted signal</a:t>
              </a:r>
            </a:p>
          </p:txBody>
        </p:sp>
      </p:grpSp>
      <p:grpSp>
        <p:nvGrpSpPr>
          <p:cNvPr id="7" name="Group 34"/>
          <p:cNvGrpSpPr/>
          <p:nvPr/>
        </p:nvGrpSpPr>
        <p:grpSpPr>
          <a:xfrm>
            <a:off x="4476542" y="1747249"/>
            <a:ext cx="1709955" cy="1396753"/>
            <a:chOff x="3852645" y="2362200"/>
            <a:chExt cx="1709955" cy="1396753"/>
          </a:xfrm>
        </p:grpSpPr>
        <p:cxnSp>
          <p:nvCxnSpPr>
            <p:cNvPr id="13" name="Straight Connector 12"/>
            <p:cNvCxnSpPr/>
            <p:nvPr/>
          </p:nvCxnSpPr>
          <p:spPr>
            <a:xfrm rot="5400000">
              <a:off x="3996413" y="3030965"/>
              <a:ext cx="889021" cy="566956"/>
            </a:xfrm>
            <a:prstGeom prst="line">
              <a:avLst/>
            </a:prstGeom>
            <a:ln w="88900">
              <a:solidFill>
                <a:schemeClr val="accent2"/>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29" name="Content Placeholder 34"/>
            <p:cNvSpPr txBox="1">
              <a:spLocks/>
            </p:cNvSpPr>
            <p:nvPr/>
          </p:nvSpPr>
          <p:spPr>
            <a:xfrm>
              <a:off x="3852645" y="2362200"/>
              <a:ext cx="1709955"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I</a:t>
              </a:r>
              <a:r>
                <a:rPr lang="en-US" sz="2811" baseline="-25000" dirty="0" smtClean="0">
                  <a:solidFill>
                    <a:prstClr val="black"/>
                  </a:solidFill>
                  <a:latin typeface="Trebuchet MS"/>
                  <a:ea typeface="MS UI Gothic" pitchFamily="34" charset="-128"/>
                  <a:cs typeface="Trebuchet MS"/>
                </a:rPr>
                <a:t>1</a:t>
              </a:r>
            </a:p>
          </p:txBody>
        </p:sp>
      </p:grpSp>
      <p:grpSp>
        <p:nvGrpSpPr>
          <p:cNvPr id="9" name="Group 36"/>
          <p:cNvGrpSpPr/>
          <p:nvPr/>
        </p:nvGrpSpPr>
        <p:grpSpPr>
          <a:xfrm>
            <a:off x="3671897" y="1899649"/>
            <a:ext cx="1103081" cy="1244353"/>
            <a:chOff x="3048000" y="2514600"/>
            <a:chExt cx="1103081" cy="1244353"/>
          </a:xfrm>
        </p:grpSpPr>
        <p:cxnSp>
          <p:nvCxnSpPr>
            <p:cNvPr id="16" name="Straight Connector 15"/>
            <p:cNvCxnSpPr/>
            <p:nvPr/>
          </p:nvCxnSpPr>
          <p:spPr>
            <a:xfrm rot="16200000" flipH="1">
              <a:off x="3544496" y="3152368"/>
              <a:ext cx="736623" cy="476547"/>
            </a:xfrm>
            <a:prstGeom prst="line">
              <a:avLst/>
            </a:prstGeom>
            <a:ln w="88900">
              <a:solidFill>
                <a:schemeClr val="accent2"/>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30" name="Content Placeholder 34"/>
            <p:cNvSpPr txBox="1">
              <a:spLocks/>
            </p:cNvSpPr>
            <p:nvPr/>
          </p:nvSpPr>
          <p:spPr>
            <a:xfrm>
              <a:off x="3048000" y="2514600"/>
              <a:ext cx="914400"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I</a:t>
              </a:r>
              <a:r>
                <a:rPr lang="en-US" sz="2811" baseline="-25000" dirty="0" smtClean="0">
                  <a:solidFill>
                    <a:prstClr val="black"/>
                  </a:solidFill>
                  <a:latin typeface="Trebuchet MS"/>
                  <a:ea typeface="MS UI Gothic" pitchFamily="34" charset="-128"/>
                  <a:cs typeface="Trebuchet MS"/>
                </a:rPr>
                <a:t>2</a:t>
              </a:r>
            </a:p>
          </p:txBody>
        </p:sp>
      </p:grpSp>
      <p:sp>
        <p:nvSpPr>
          <p:cNvPr id="33" name="Content Placeholder 34"/>
          <p:cNvSpPr>
            <a:spLocks noGrp="1"/>
          </p:cNvSpPr>
          <p:nvPr>
            <p:ph idx="1"/>
          </p:nvPr>
        </p:nvSpPr>
        <p:spPr>
          <a:xfrm>
            <a:off x="304800" y="4077072"/>
            <a:ext cx="8839200" cy="1981200"/>
          </a:xfrm>
        </p:spPr>
        <p:txBody>
          <a:bodyPr>
            <a:normAutofit/>
          </a:bodyPr>
          <a:lstStyle/>
          <a:p>
            <a:pPr>
              <a:buNone/>
            </a:pPr>
            <a:r>
              <a:rPr lang="en-US" sz="2800" dirty="0" smtClean="0">
                <a:solidFill>
                  <a:srgbClr val="C0504D"/>
                </a:solidFill>
                <a:latin typeface="Trebuchet MS"/>
                <a:cs typeface="Trebuchet MS"/>
              </a:rPr>
              <a:t>If I</a:t>
            </a:r>
            <a:r>
              <a:rPr lang="en-US" sz="2800" baseline="-25000" dirty="0" smtClean="0">
                <a:solidFill>
                  <a:srgbClr val="C0504D"/>
                </a:solidFill>
                <a:latin typeface="Trebuchet MS"/>
                <a:cs typeface="Trebuchet MS"/>
              </a:rPr>
              <a:t>1</a:t>
            </a:r>
            <a:r>
              <a:rPr lang="en-US" sz="2800" dirty="0" smtClean="0">
                <a:solidFill>
                  <a:srgbClr val="C0504D"/>
                </a:solidFill>
                <a:latin typeface="Trebuchet MS"/>
                <a:cs typeface="Trebuchet MS"/>
              </a:rPr>
              <a:t> and I</a:t>
            </a:r>
            <a:r>
              <a:rPr lang="en-US" sz="2800" baseline="-25000" dirty="0" smtClean="0">
                <a:solidFill>
                  <a:srgbClr val="C0504D"/>
                </a:solidFill>
                <a:latin typeface="Trebuchet MS"/>
                <a:cs typeface="Trebuchet MS"/>
              </a:rPr>
              <a:t>2</a:t>
            </a:r>
            <a:r>
              <a:rPr lang="en-US" sz="2800" dirty="0" smtClean="0">
                <a:solidFill>
                  <a:srgbClr val="C0504D"/>
                </a:solidFill>
                <a:latin typeface="Trebuchet MS"/>
                <a:cs typeface="Trebuchet MS"/>
              </a:rPr>
              <a:t> are aligned,</a:t>
            </a:r>
          </a:p>
          <a:p>
            <a:pPr>
              <a:buNone/>
            </a:pPr>
            <a:r>
              <a:rPr lang="en-US" sz="2800" dirty="0" err="1" smtClean="0">
                <a:solidFill>
                  <a:schemeClr val="bg1"/>
                </a:solidFill>
                <a:latin typeface="Trebuchet MS"/>
                <a:cs typeface="Trebuchet MS"/>
                <a:sym typeface="Wingdings"/>
              </a:rPr>
              <a:t></a:t>
            </a:r>
            <a:r>
              <a:rPr lang="en-US" sz="2800" dirty="0" smtClean="0">
                <a:solidFill>
                  <a:schemeClr val="bg1"/>
                </a:solidFill>
                <a:latin typeface="Trebuchet MS"/>
                <a:cs typeface="Trebuchet MS"/>
                <a:sym typeface="Wingdings"/>
              </a:rPr>
              <a:t> a</a:t>
            </a:r>
            <a:r>
              <a:rPr lang="en-US" sz="2800" dirty="0" smtClean="0">
                <a:solidFill>
                  <a:schemeClr val="bg1"/>
                </a:solidFill>
                <a:latin typeface="Trebuchet MS"/>
                <a:cs typeface="Trebuchet MS"/>
              </a:rPr>
              <a:t>ppear as one interferer</a:t>
            </a:r>
          </a:p>
          <a:p>
            <a:pPr>
              <a:buNone/>
            </a:pPr>
            <a:r>
              <a:rPr lang="en-US" sz="2800" dirty="0" err="1" smtClean="0">
                <a:solidFill>
                  <a:schemeClr val="bg1"/>
                </a:solidFill>
                <a:latin typeface="Trebuchet MS"/>
                <a:cs typeface="Trebuchet MS"/>
                <a:sym typeface="Wingdings"/>
              </a:rPr>
              <a:t></a:t>
            </a:r>
            <a:r>
              <a:rPr lang="en-US" sz="2800" dirty="0" smtClean="0">
                <a:solidFill>
                  <a:schemeClr val="bg1"/>
                </a:solidFill>
                <a:latin typeface="Trebuchet MS"/>
                <a:cs typeface="Trebuchet MS"/>
                <a:sym typeface="Wingdings"/>
              </a:rPr>
              <a:t> </a:t>
            </a:r>
            <a:r>
              <a:rPr lang="en-US" sz="2800" dirty="0" smtClean="0">
                <a:solidFill>
                  <a:schemeClr val="bg1"/>
                </a:solidFill>
                <a:latin typeface="Trebuchet MS"/>
                <a:cs typeface="Trebuchet MS"/>
              </a:rPr>
              <a:t>2-antenna receiver can decode the wanted signal</a:t>
            </a:r>
          </a:p>
        </p:txBody>
      </p:sp>
      <p:sp>
        <p:nvSpPr>
          <p:cNvPr id="31" name="Content Placeholder 34"/>
          <p:cNvSpPr txBox="1">
            <a:spLocks/>
          </p:cNvSpPr>
          <p:nvPr/>
        </p:nvSpPr>
        <p:spPr>
          <a:xfrm>
            <a:off x="516466" y="1371600"/>
            <a:ext cx="3064934" cy="762000"/>
          </a:xfrm>
          <a:prstGeom prst="rect">
            <a:avLst/>
          </a:prstGeom>
        </p:spPr>
        <p:txBody>
          <a:bodyPr vert="horz" lIns="91440" tIns="45720" rIns="91440" bIns="45720" rtlCol="0">
            <a:normAutofit fontScale="92500"/>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2-antenna receiver</a:t>
            </a:r>
          </a:p>
        </p:txBody>
      </p:sp>
    </p:spTree>
    <p:custDataLst>
      <p:tags r:id="rId1"/>
    </p:custDataLst>
    <p:extLst>
      <p:ext uri="{BB962C8B-B14F-4D97-AF65-F5344CB8AC3E}">
        <p14:creationId xmlns:p14="http://schemas.microsoft.com/office/powerpoint/2010/main" val="23341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3" grpId="0" build="p"/>
      <p:bldP spid="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 Alignment</a:t>
            </a:r>
            <a:endParaRPr lang="en-US" dirty="0"/>
          </a:p>
        </p:txBody>
      </p:sp>
      <p:sp>
        <p:nvSpPr>
          <p:cNvPr id="33" name="Content Placeholder 34"/>
          <p:cNvSpPr>
            <a:spLocks noGrp="1"/>
          </p:cNvSpPr>
          <p:nvPr>
            <p:ph idx="1"/>
          </p:nvPr>
        </p:nvSpPr>
        <p:spPr>
          <a:xfrm>
            <a:off x="304800" y="4077072"/>
            <a:ext cx="8839200" cy="1981200"/>
          </a:xfrm>
        </p:spPr>
        <p:txBody>
          <a:bodyPr>
            <a:normAutofit/>
          </a:bodyPr>
          <a:lstStyle/>
          <a:p>
            <a:pPr>
              <a:buNone/>
            </a:pPr>
            <a:r>
              <a:rPr lang="en-US" sz="2800" dirty="0" smtClean="0">
                <a:solidFill>
                  <a:srgbClr val="C0504D"/>
                </a:solidFill>
                <a:latin typeface="Trebuchet MS"/>
                <a:cs typeface="Trebuchet MS"/>
              </a:rPr>
              <a:t>If I</a:t>
            </a:r>
            <a:r>
              <a:rPr lang="en-US" sz="2800" baseline="-25000" dirty="0" smtClean="0">
                <a:solidFill>
                  <a:srgbClr val="C0504D"/>
                </a:solidFill>
                <a:latin typeface="Trebuchet MS"/>
                <a:cs typeface="Trebuchet MS"/>
              </a:rPr>
              <a:t>1</a:t>
            </a:r>
            <a:r>
              <a:rPr lang="en-US" sz="2800" dirty="0" smtClean="0">
                <a:solidFill>
                  <a:srgbClr val="C0504D"/>
                </a:solidFill>
                <a:latin typeface="Trebuchet MS"/>
                <a:cs typeface="Trebuchet MS"/>
              </a:rPr>
              <a:t> and I</a:t>
            </a:r>
            <a:r>
              <a:rPr lang="en-US" sz="2800" baseline="-25000" dirty="0" smtClean="0">
                <a:solidFill>
                  <a:srgbClr val="C0504D"/>
                </a:solidFill>
                <a:latin typeface="Trebuchet MS"/>
                <a:cs typeface="Trebuchet MS"/>
              </a:rPr>
              <a:t>2</a:t>
            </a:r>
            <a:r>
              <a:rPr lang="en-US" sz="2800" dirty="0" smtClean="0">
                <a:solidFill>
                  <a:srgbClr val="C0504D"/>
                </a:solidFill>
                <a:latin typeface="Trebuchet MS"/>
                <a:cs typeface="Trebuchet MS"/>
              </a:rPr>
              <a:t> are aligned,</a:t>
            </a:r>
          </a:p>
          <a:p>
            <a:pPr>
              <a:buNone/>
            </a:pPr>
            <a:r>
              <a:rPr lang="en-US" sz="2800" dirty="0" err="1" smtClean="0">
                <a:solidFill>
                  <a:srgbClr val="C0504D"/>
                </a:solidFill>
                <a:latin typeface="Trebuchet MS"/>
                <a:cs typeface="Trebuchet MS"/>
                <a:sym typeface="Wingdings"/>
              </a:rPr>
              <a:t></a:t>
            </a:r>
            <a:r>
              <a:rPr lang="en-US" sz="2800" dirty="0" smtClean="0">
                <a:solidFill>
                  <a:srgbClr val="C0504D"/>
                </a:solidFill>
                <a:latin typeface="Trebuchet MS"/>
                <a:cs typeface="Trebuchet MS"/>
                <a:sym typeface="Wingdings"/>
              </a:rPr>
              <a:t> a</a:t>
            </a:r>
            <a:r>
              <a:rPr lang="en-US" sz="2800" dirty="0" smtClean="0">
                <a:solidFill>
                  <a:srgbClr val="C0504D"/>
                </a:solidFill>
                <a:latin typeface="Trebuchet MS"/>
                <a:cs typeface="Trebuchet MS"/>
              </a:rPr>
              <a:t>ppear as one interferer</a:t>
            </a:r>
          </a:p>
          <a:p>
            <a:pPr>
              <a:buNone/>
            </a:pPr>
            <a:r>
              <a:rPr lang="en-US" sz="2800" dirty="0" err="1" smtClean="0">
                <a:solidFill>
                  <a:srgbClr val="C0504D"/>
                </a:solidFill>
                <a:latin typeface="Trebuchet MS"/>
                <a:cs typeface="Trebuchet MS"/>
                <a:sym typeface="Wingdings"/>
              </a:rPr>
              <a:t></a:t>
            </a:r>
            <a:r>
              <a:rPr lang="en-US" sz="2800" dirty="0" smtClean="0">
                <a:solidFill>
                  <a:srgbClr val="C0504D"/>
                </a:solidFill>
                <a:latin typeface="Trebuchet MS"/>
                <a:cs typeface="Trebuchet MS"/>
                <a:sym typeface="Wingdings"/>
              </a:rPr>
              <a:t> </a:t>
            </a:r>
            <a:r>
              <a:rPr lang="en-US" sz="2800" dirty="0" smtClean="0">
                <a:solidFill>
                  <a:srgbClr val="C0504D"/>
                </a:solidFill>
                <a:latin typeface="Trebuchet MS"/>
                <a:cs typeface="Trebuchet MS"/>
              </a:rPr>
              <a:t>2-antenna receiver can decode the wanted signal</a:t>
            </a:r>
          </a:p>
        </p:txBody>
      </p:sp>
      <p:grpSp>
        <p:nvGrpSpPr>
          <p:cNvPr id="23" name="Group 210"/>
          <p:cNvGrpSpPr/>
          <p:nvPr/>
        </p:nvGrpSpPr>
        <p:grpSpPr>
          <a:xfrm>
            <a:off x="1752600" y="2110232"/>
            <a:ext cx="613852" cy="1090168"/>
            <a:chOff x="1947334" y="2872232"/>
            <a:chExt cx="613852" cy="1090168"/>
          </a:xfrm>
        </p:grpSpPr>
        <p:sp>
          <p:nvSpPr>
            <p:cNvPr id="24" name="Isosceles Triangle 13"/>
            <p:cNvSpPr/>
            <p:nvPr/>
          </p:nvSpPr>
          <p:spPr>
            <a:xfrm rot="10800000">
              <a:off x="2407977" y="2989749"/>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25" name="Shape 24"/>
            <p:cNvCxnSpPr/>
            <p:nvPr/>
          </p:nvCxnSpPr>
          <p:spPr>
            <a:xfrm rot="10800000" flipH="1">
              <a:off x="1947334" y="3680998"/>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Isosceles Triangle 15"/>
            <p:cNvSpPr/>
            <p:nvPr/>
          </p:nvSpPr>
          <p:spPr>
            <a:xfrm rot="10800000">
              <a:off x="2404749" y="3565565"/>
              <a:ext cx="153209" cy="115434"/>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27" name="Shape 26"/>
            <p:cNvCxnSpPr/>
            <p:nvPr/>
          </p:nvCxnSpPr>
          <p:spPr>
            <a:xfrm rot="10800000" flipH="1">
              <a:off x="1947334" y="3105184"/>
              <a:ext cx="534018" cy="107092"/>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2049898" y="2872232"/>
              <a:ext cx="282465" cy="1090168"/>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30" name="Content Placeholder 34"/>
          <p:cNvSpPr txBox="1">
            <a:spLocks/>
          </p:cNvSpPr>
          <p:nvPr/>
        </p:nvSpPr>
        <p:spPr>
          <a:xfrm>
            <a:off x="516466" y="1371600"/>
            <a:ext cx="3064934" cy="762000"/>
          </a:xfrm>
          <a:prstGeom prst="rect">
            <a:avLst/>
          </a:prstGeom>
        </p:spPr>
        <p:txBody>
          <a:bodyPr vert="horz" lIns="91440" tIns="45720" rIns="91440" bIns="45720" rtlCol="0">
            <a:normAutofit fontScale="92500"/>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2-antenna receiver</a:t>
            </a:r>
          </a:p>
        </p:txBody>
      </p:sp>
      <p:grpSp>
        <p:nvGrpSpPr>
          <p:cNvPr id="53" name="Group 34"/>
          <p:cNvGrpSpPr/>
          <p:nvPr/>
        </p:nvGrpSpPr>
        <p:grpSpPr>
          <a:xfrm>
            <a:off x="4781349" y="1447800"/>
            <a:ext cx="2186406" cy="1696198"/>
            <a:chOff x="4157452" y="2062751"/>
            <a:chExt cx="2186406" cy="1696198"/>
          </a:xfrm>
        </p:grpSpPr>
        <p:cxnSp>
          <p:nvCxnSpPr>
            <p:cNvPr id="54" name="Straight Connector 53"/>
            <p:cNvCxnSpPr/>
            <p:nvPr/>
          </p:nvCxnSpPr>
          <p:spPr>
            <a:xfrm rot="5400000">
              <a:off x="3917467" y="2712313"/>
              <a:ext cx="1286621" cy="806652"/>
            </a:xfrm>
            <a:prstGeom prst="line">
              <a:avLst/>
            </a:prstGeom>
            <a:ln w="88900">
              <a:solidFill>
                <a:schemeClr val="accent2"/>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55" name="Content Placeholder 34"/>
            <p:cNvSpPr txBox="1">
              <a:spLocks/>
            </p:cNvSpPr>
            <p:nvPr/>
          </p:nvSpPr>
          <p:spPr>
            <a:xfrm>
              <a:off x="4633903" y="2062751"/>
              <a:ext cx="1709955" cy="762000"/>
            </a:xfrm>
            <a:prstGeom prst="rect">
              <a:avLst/>
            </a:prstGeom>
          </p:spPr>
          <p:txBody>
            <a:bodyPr vert="horz" lIns="91440" tIns="45720" rIns="91440" bIns="45720" rtlCol="0">
              <a:normAutofit/>
            </a:bodyPr>
            <a:lstStyle/>
            <a:p>
              <a:pPr marL="342900" indent="-342900" algn="ctr">
                <a:spcBef>
                  <a:spcPts val="1200"/>
                </a:spcBef>
                <a:defRPr/>
              </a:pPr>
              <a:r>
                <a:rPr lang="en-US" sz="2811" dirty="0" smtClean="0">
                  <a:solidFill>
                    <a:prstClr val="black"/>
                  </a:solidFill>
                  <a:latin typeface="Trebuchet MS"/>
                  <a:ea typeface="MS UI Gothic" pitchFamily="34" charset="-128"/>
                  <a:cs typeface="Trebuchet MS"/>
                </a:rPr>
                <a:t>I</a:t>
              </a:r>
              <a:r>
                <a:rPr lang="en-US" sz="2811" baseline="-25000" dirty="0" smtClean="0">
                  <a:solidFill>
                    <a:prstClr val="black"/>
                  </a:solidFill>
                  <a:latin typeface="Trebuchet MS"/>
                  <a:ea typeface="MS UI Gothic" pitchFamily="34" charset="-128"/>
                  <a:cs typeface="Trebuchet MS"/>
                </a:rPr>
                <a:t>1</a:t>
              </a:r>
              <a:r>
                <a:rPr lang="en-US" sz="2811" dirty="0" smtClean="0">
                  <a:solidFill>
                    <a:prstClr val="black"/>
                  </a:solidFill>
                  <a:latin typeface="Trebuchet MS"/>
                  <a:ea typeface="MS UI Gothic" pitchFamily="34" charset="-128"/>
                  <a:cs typeface="Trebuchet MS"/>
                </a:rPr>
                <a:t> + I</a:t>
              </a:r>
              <a:r>
                <a:rPr lang="en-US" sz="2811" baseline="-25000" dirty="0" smtClean="0">
                  <a:solidFill>
                    <a:prstClr val="black"/>
                  </a:solidFill>
                  <a:latin typeface="Trebuchet MS"/>
                  <a:ea typeface="MS UI Gothic" pitchFamily="34" charset="-128"/>
                  <a:cs typeface="Trebuchet MS"/>
                </a:rPr>
                <a:t>2</a:t>
              </a:r>
            </a:p>
            <a:p>
              <a:pPr marL="342900" indent="-342900" algn="ctr">
                <a:spcBef>
                  <a:spcPts val="1200"/>
                </a:spcBef>
                <a:buFont typeface="Arial" pitchFamily="34" charset="0"/>
                <a:buNone/>
                <a:defRPr/>
              </a:pPr>
              <a:endParaRPr lang="en-US" sz="2811" baseline="-25000" dirty="0" smtClean="0">
                <a:solidFill>
                  <a:prstClr val="black"/>
                </a:solidFill>
                <a:latin typeface="Trebuchet MS"/>
                <a:ea typeface="MS UI Gothic" pitchFamily="34" charset="-128"/>
                <a:cs typeface="Trebuchet MS"/>
              </a:endParaRPr>
            </a:p>
          </p:txBody>
        </p:sp>
      </p:grpSp>
      <p:sp>
        <p:nvSpPr>
          <p:cNvPr id="58" name="Content Placeholder 34"/>
          <p:cNvSpPr txBox="1">
            <a:spLocks/>
          </p:cNvSpPr>
          <p:nvPr/>
        </p:nvSpPr>
        <p:spPr>
          <a:xfrm>
            <a:off x="3671897" y="1899649"/>
            <a:ext cx="914400"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endParaRPr lang="en-US" sz="2811" baseline="-25000" dirty="0" smtClean="0">
              <a:solidFill>
                <a:prstClr val="black"/>
              </a:solidFill>
              <a:latin typeface="Trebuchet MS"/>
              <a:ea typeface="MS UI Gothic" pitchFamily="34" charset="-128"/>
              <a:cs typeface="Trebuchet MS"/>
            </a:endParaRPr>
          </a:p>
        </p:txBody>
      </p:sp>
      <p:grpSp>
        <p:nvGrpSpPr>
          <p:cNvPr id="63" name="Group 35"/>
          <p:cNvGrpSpPr/>
          <p:nvPr/>
        </p:nvGrpSpPr>
        <p:grpSpPr>
          <a:xfrm>
            <a:off x="4771699" y="1577916"/>
            <a:ext cx="3838901" cy="1589875"/>
            <a:chOff x="4147802" y="2192867"/>
            <a:chExt cx="3838901" cy="1589875"/>
          </a:xfrm>
        </p:grpSpPr>
        <p:grpSp>
          <p:nvGrpSpPr>
            <p:cNvPr id="64" name="Group 207"/>
            <p:cNvGrpSpPr/>
            <p:nvPr/>
          </p:nvGrpSpPr>
          <p:grpSpPr>
            <a:xfrm>
              <a:off x="4147802" y="2192867"/>
              <a:ext cx="2006934" cy="1589875"/>
              <a:chOff x="4130869" y="2946135"/>
              <a:chExt cx="2006934" cy="929740"/>
            </a:xfrm>
          </p:grpSpPr>
          <p:grpSp>
            <p:nvGrpSpPr>
              <p:cNvPr id="66" name="Group 46"/>
              <p:cNvGrpSpPr/>
              <p:nvPr/>
            </p:nvGrpSpPr>
            <p:grpSpPr>
              <a:xfrm>
                <a:off x="4130869" y="2946135"/>
                <a:ext cx="2006934" cy="929740"/>
                <a:chOff x="3882928" y="4008745"/>
                <a:chExt cx="2006934" cy="929740"/>
              </a:xfrm>
            </p:grpSpPr>
            <p:cxnSp>
              <p:nvCxnSpPr>
                <p:cNvPr id="68" name="Straight Arrow Connector 67"/>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3909504" y="4937591"/>
                  <a:ext cx="1980358" cy="89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cxnSp>
            <p:nvCxnSpPr>
              <p:cNvPr id="67" name="Straight Connector 66"/>
              <p:cNvCxnSpPr/>
              <p:nvPr/>
            </p:nvCxnSpPr>
            <p:spPr>
              <a:xfrm rot="10800000" flipV="1">
                <a:off x="4134150" y="3569987"/>
                <a:ext cx="1386118" cy="281034"/>
              </a:xfrm>
              <a:prstGeom prst="line">
                <a:avLst/>
              </a:prstGeom>
              <a:ln w="88900">
                <a:solidFill>
                  <a:schemeClr val="accent1"/>
                </a:solidFill>
                <a:headEnd type="stealth"/>
                <a:tailEnd type="none"/>
              </a:ln>
              <a:effectLst/>
            </p:spPr>
            <p:style>
              <a:lnRef idx="3">
                <a:schemeClr val="accent1"/>
              </a:lnRef>
              <a:fillRef idx="0">
                <a:schemeClr val="accent1"/>
              </a:fillRef>
              <a:effectRef idx="2">
                <a:schemeClr val="accent1"/>
              </a:effectRef>
              <a:fontRef idx="minor">
                <a:schemeClr val="tx1"/>
              </a:fontRef>
            </p:style>
          </p:cxnSp>
        </p:grpSp>
        <p:sp>
          <p:nvSpPr>
            <p:cNvPr id="65" name="Content Placeholder 34"/>
            <p:cNvSpPr txBox="1">
              <a:spLocks/>
            </p:cNvSpPr>
            <p:nvPr/>
          </p:nvSpPr>
          <p:spPr>
            <a:xfrm>
              <a:off x="4850227" y="2727365"/>
              <a:ext cx="3136476" cy="762000"/>
            </a:xfrm>
            <a:prstGeom prst="rect">
              <a:avLst/>
            </a:prstGeom>
          </p:spPr>
          <p:txBody>
            <a:bodyPr vert="horz" lIns="91440" tIns="45720" rIns="91440" bIns="45720" rtlCol="0">
              <a:normAutofit/>
            </a:bodyPr>
            <a:lstStyle/>
            <a:p>
              <a:pPr marL="342900" indent="-342900"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wanted signal</a:t>
              </a:r>
            </a:p>
          </p:txBody>
        </p:sp>
      </p:grpSp>
    </p:spTree>
    <p:extLst>
      <p:ext uri="{BB962C8B-B14F-4D97-AF65-F5344CB8AC3E}">
        <p14:creationId xmlns:p14="http://schemas.microsoft.com/office/powerpoint/2010/main" val="3058788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489425" y="2819402"/>
            <a:ext cx="861580" cy="1981167"/>
            <a:chOff x="2487470" y="2442390"/>
            <a:chExt cx="861580" cy="1981167"/>
          </a:xfrm>
        </p:grpSpPr>
        <p:sp>
          <p:nvSpPr>
            <p:cNvPr id="45" name="TextBox 44"/>
            <p:cNvSpPr txBox="1"/>
            <p:nvPr/>
          </p:nvSpPr>
          <p:spPr>
            <a:xfrm rot="18223117">
              <a:off x="1975064" y="3365031"/>
              <a:ext cx="1624609" cy="492443"/>
            </a:xfrm>
            <a:prstGeom prst="rect">
              <a:avLst/>
            </a:prstGeom>
            <a:noFill/>
          </p:spPr>
          <p:txBody>
            <a:bodyPr wrap="square" rtlCol="0">
              <a:spAutoFit/>
            </a:bodyPr>
            <a:lstStyle/>
            <a:p>
              <a:pPr algn="r"/>
              <a:r>
                <a:rPr lang="en-US" sz="2600" dirty="0" smtClean="0">
                  <a:solidFill>
                    <a:prstClr val="black"/>
                  </a:solidFill>
                  <a:latin typeface="Trebuchet MS"/>
                  <a:cs typeface="Trebuchet MS"/>
                </a:rPr>
                <a:t>aligning</a:t>
              </a:r>
              <a:endParaRPr lang="en-US" sz="2600" dirty="0">
                <a:solidFill>
                  <a:prstClr val="black"/>
                </a:solidFill>
                <a:latin typeface="Trebuchet MS"/>
                <a:cs typeface="Trebuchet MS"/>
              </a:endParaRPr>
            </a:p>
          </p:txBody>
        </p:sp>
        <p:cxnSp>
          <p:nvCxnSpPr>
            <p:cNvPr id="46" name="Straight Arrow Connector 26"/>
            <p:cNvCxnSpPr/>
            <p:nvPr/>
          </p:nvCxnSpPr>
          <p:spPr>
            <a:xfrm rot="5400000" flipH="1" flipV="1">
              <a:off x="2264858" y="2665002"/>
              <a:ext cx="1306803" cy="861580"/>
            </a:xfrm>
            <a:prstGeom prst="straightConnector1">
              <a:avLst/>
            </a:prstGeom>
            <a:ln w="25400">
              <a:solidFill>
                <a:schemeClr val="accent2"/>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sz="4000" dirty="0" smtClean="0"/>
              <a:t>Use </a:t>
            </a:r>
            <a:r>
              <a:rPr lang="en-US" sz="4000" dirty="0" err="1" smtClean="0"/>
              <a:t>Nulling</a:t>
            </a:r>
            <a:r>
              <a:rPr lang="en-US" sz="4000" dirty="0" smtClean="0"/>
              <a:t> and </a:t>
            </a:r>
            <a:r>
              <a:rPr lang="en-US" sz="4000" dirty="0" smtClean="0">
                <a:solidFill>
                  <a:srgbClr val="C0504D"/>
                </a:solidFill>
              </a:rPr>
              <a:t>Alignment</a:t>
            </a:r>
            <a:endParaRPr lang="en-US" sz="4000" dirty="0">
              <a:solidFill>
                <a:srgbClr val="C0504D"/>
              </a:solidFill>
            </a:endParaRPr>
          </a:p>
        </p:txBody>
      </p:sp>
      <p:grpSp>
        <p:nvGrpSpPr>
          <p:cNvPr id="41" name="Group 40"/>
          <p:cNvGrpSpPr/>
          <p:nvPr/>
        </p:nvGrpSpPr>
        <p:grpSpPr>
          <a:xfrm>
            <a:off x="2426539" y="1779381"/>
            <a:ext cx="891436" cy="2247237"/>
            <a:chOff x="2576984" y="1554769"/>
            <a:chExt cx="891436" cy="2247237"/>
          </a:xfrm>
        </p:grpSpPr>
        <p:sp>
          <p:nvSpPr>
            <p:cNvPr id="42" name="TextBox 41"/>
            <p:cNvSpPr txBox="1"/>
            <p:nvPr/>
          </p:nvSpPr>
          <p:spPr>
            <a:xfrm rot="17372149">
              <a:off x="2010901" y="2470391"/>
              <a:ext cx="1624609" cy="492443"/>
            </a:xfrm>
            <a:prstGeom prst="rect">
              <a:avLst/>
            </a:prstGeom>
            <a:noFill/>
          </p:spPr>
          <p:txBody>
            <a:bodyPr wrap="square" rtlCol="0">
              <a:spAutoFit/>
            </a:bodyPr>
            <a:lstStyle/>
            <a:p>
              <a:pPr algn="r"/>
              <a:r>
                <a:rPr lang="en-US" sz="2600" dirty="0" err="1" smtClean="0">
                  <a:solidFill>
                    <a:prstClr val="black"/>
                  </a:solidFill>
                  <a:latin typeface="Trebuchet MS"/>
                  <a:cs typeface="Trebuchet MS"/>
                </a:rPr>
                <a:t>nulling</a:t>
              </a:r>
              <a:endParaRPr lang="en-US" sz="2600" dirty="0">
                <a:solidFill>
                  <a:prstClr val="black"/>
                </a:solidFill>
                <a:latin typeface="Trebuchet MS"/>
                <a:cs typeface="Trebuchet MS"/>
              </a:endParaRPr>
            </a:p>
          </p:txBody>
        </p:sp>
        <p:cxnSp>
          <p:nvCxnSpPr>
            <p:cNvPr id="43" name="Straight Arrow Connector 26"/>
            <p:cNvCxnSpPr/>
            <p:nvPr/>
          </p:nvCxnSpPr>
          <p:spPr>
            <a:xfrm rot="5400000" flipH="1" flipV="1">
              <a:off x="1930526" y="2264113"/>
              <a:ext cx="2247237" cy="828550"/>
            </a:xfrm>
            <a:prstGeom prst="straightConnector1">
              <a:avLst/>
            </a:prstGeom>
            <a:ln w="25400">
              <a:solidFill>
                <a:schemeClr val="accent2"/>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367360" y="2057400"/>
            <a:ext cx="3405040" cy="1508235"/>
            <a:chOff x="3657102" y="3481939"/>
            <a:chExt cx="3405040" cy="1508235"/>
          </a:xfrm>
        </p:grpSpPr>
        <p:grpSp>
          <p:nvGrpSpPr>
            <p:cNvPr id="52" name="Group 53"/>
            <p:cNvGrpSpPr/>
            <p:nvPr/>
          </p:nvGrpSpPr>
          <p:grpSpPr>
            <a:xfrm>
              <a:off x="3957760" y="3928003"/>
              <a:ext cx="1236036" cy="1062171"/>
              <a:chOff x="3957760" y="4232803"/>
              <a:chExt cx="1236036" cy="1062171"/>
            </a:xfrm>
          </p:grpSpPr>
          <p:cxnSp>
            <p:nvCxnSpPr>
              <p:cNvPr id="55" name="Straight Arrow Connector 54"/>
              <p:cNvCxnSpPr/>
              <p:nvPr/>
            </p:nvCxnSpPr>
            <p:spPr>
              <a:xfrm flipV="1">
                <a:off x="4427979" y="4556307"/>
                <a:ext cx="765817" cy="733931"/>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rot="16200000" flipV="1">
                <a:off x="3661785" y="4528778"/>
                <a:ext cx="1062171" cy="470221"/>
              </a:xfrm>
              <a:prstGeom prst="straightConnector1">
                <a:avLst/>
              </a:prstGeom>
              <a:ln w="127000">
                <a:solidFill>
                  <a:schemeClr val="accent3">
                    <a:lumMod val="75000"/>
                  </a:schemeClr>
                </a:solidFill>
                <a:tailEnd type="stealth" w="med" len="sm"/>
              </a:ln>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5017634" y="3516229"/>
              <a:ext cx="2044508" cy="718145"/>
            </a:xfrm>
            <a:prstGeom prst="rect">
              <a:avLst/>
            </a:prstGeom>
            <a:noFill/>
          </p:spPr>
          <p:txBody>
            <a:bodyPr wrap="square" rtlCol="0">
              <a:spAutoFit/>
            </a:bodyPr>
            <a:lstStyle/>
            <a:p>
              <a:pPr algn="ctr">
                <a:lnSpc>
                  <a:spcPts val="2400"/>
                </a:lnSpc>
              </a:pPr>
              <a:r>
                <a:rPr lang="en-US" sz="2400" dirty="0" smtClean="0">
                  <a:solidFill>
                    <a:srgbClr val="000000"/>
                  </a:solidFill>
                  <a:latin typeface="Trebuchet MS"/>
                  <a:cs typeface="Trebuchet MS"/>
                </a:rPr>
                <a:t>Alice</a:t>
              </a:r>
              <a:br>
                <a:rPr lang="en-US" sz="2400" dirty="0" smtClean="0">
                  <a:solidFill>
                    <a:srgbClr val="000000"/>
                  </a:solidFill>
                  <a:latin typeface="Trebuchet MS"/>
                  <a:cs typeface="Trebuchet MS"/>
                </a:rPr>
              </a:br>
              <a:r>
                <a:rPr lang="en-US" sz="2400" dirty="0" smtClean="0">
                  <a:solidFill>
                    <a:srgbClr val="000000"/>
                  </a:solidFill>
                  <a:latin typeface="Trebuchet MS"/>
                  <a:cs typeface="Trebuchet MS"/>
                </a:rPr>
                <a:t>(unwanted)</a:t>
              </a:r>
              <a:endParaRPr lang="en-US" sz="2400" dirty="0">
                <a:solidFill>
                  <a:srgbClr val="000000"/>
                </a:solidFill>
                <a:latin typeface="Trebuchet MS"/>
                <a:cs typeface="Trebuchet MS"/>
              </a:endParaRPr>
            </a:p>
          </p:txBody>
        </p:sp>
        <p:sp>
          <p:nvSpPr>
            <p:cNvPr id="54" name="TextBox 53"/>
            <p:cNvSpPr txBox="1"/>
            <p:nvPr/>
          </p:nvSpPr>
          <p:spPr>
            <a:xfrm>
              <a:off x="3657102" y="3481939"/>
              <a:ext cx="738040" cy="492443"/>
            </a:xfrm>
            <a:prstGeom prst="rect">
              <a:avLst/>
            </a:prstGeom>
            <a:noFill/>
          </p:spPr>
          <p:txBody>
            <a:bodyPr wrap="none" rtlCol="0">
              <a:spAutoFit/>
            </a:bodyPr>
            <a:lstStyle/>
            <a:p>
              <a:r>
                <a:rPr lang="en-US" sz="2600" dirty="0" smtClean="0">
                  <a:solidFill>
                    <a:prstClr val="black"/>
                  </a:solidFill>
                  <a:latin typeface="Trebuchet MS"/>
                  <a:cs typeface="Trebuchet MS"/>
                </a:rPr>
                <a:t>Bob</a:t>
              </a:r>
              <a:endParaRPr lang="en-US" sz="2600" dirty="0">
                <a:solidFill>
                  <a:prstClr val="black"/>
                </a:solidFill>
                <a:latin typeface="Trebuchet MS"/>
                <a:cs typeface="Trebuchet MS"/>
              </a:endParaRPr>
            </a:p>
          </p:txBody>
        </p:sp>
      </p:grpSp>
      <p:cxnSp>
        <p:nvCxnSpPr>
          <p:cNvPr id="57" name="Straight Arrow Connector 56"/>
          <p:cNvCxnSpPr/>
          <p:nvPr/>
        </p:nvCxnSpPr>
        <p:spPr>
          <a:xfrm flipV="1">
            <a:off x="5138241" y="3088193"/>
            <a:ext cx="490215" cy="484357"/>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628456" y="3091819"/>
            <a:ext cx="933097" cy="492443"/>
          </a:xfrm>
          <a:prstGeom prst="rect">
            <a:avLst/>
          </a:prstGeom>
          <a:noFill/>
        </p:spPr>
        <p:txBody>
          <a:bodyPr wrap="square" rtlCol="0">
            <a:spAutoFit/>
          </a:bodyPr>
          <a:lstStyle/>
          <a:p>
            <a:r>
              <a:rPr lang="en-US" sz="2600" dirty="0" smtClean="0">
                <a:solidFill>
                  <a:srgbClr val="000000"/>
                </a:solidFill>
                <a:latin typeface="Trebuchet MS"/>
                <a:cs typeface="Trebuchet MS"/>
              </a:rPr>
              <a:t>Chris</a:t>
            </a:r>
            <a:endParaRPr lang="en-US" sz="2600" dirty="0">
              <a:solidFill>
                <a:srgbClr val="000000"/>
              </a:solidFill>
              <a:latin typeface="Trebuchet MS"/>
              <a:cs typeface="Trebuchet MS"/>
            </a:endParaRPr>
          </a:p>
        </p:txBody>
      </p:sp>
      <p:grpSp>
        <p:nvGrpSpPr>
          <p:cNvPr id="67" name="Group 66"/>
          <p:cNvGrpSpPr/>
          <p:nvPr/>
        </p:nvGrpSpPr>
        <p:grpSpPr>
          <a:xfrm>
            <a:off x="533400" y="1524002"/>
            <a:ext cx="3417019" cy="3505198"/>
            <a:chOff x="533400" y="1524002"/>
            <a:chExt cx="3417019" cy="3505198"/>
          </a:xfrm>
        </p:grpSpPr>
        <p:grpSp>
          <p:nvGrpSpPr>
            <p:cNvPr id="4"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22" name="Group 86"/>
            <p:cNvGrpSpPr/>
            <p:nvPr/>
          </p:nvGrpSpPr>
          <p:grpSpPr>
            <a:xfrm rot="16200000">
              <a:off x="2165086" y="3243867"/>
              <a:ext cx="1478511" cy="2092155"/>
              <a:chOff x="2644260" y="2296205"/>
              <a:chExt cx="1013338" cy="1743461"/>
            </a:xfrm>
          </p:grpSpPr>
          <p:sp>
            <p:nvSpPr>
              <p:cNvPr id="23"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4" name="Shape 23"/>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Shape 24"/>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6" name="Isosceles Triangle 25"/>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27" name="Group 12"/>
              <p:cNvGrpSpPr/>
              <p:nvPr/>
            </p:nvGrpSpPr>
            <p:grpSpPr>
              <a:xfrm>
                <a:off x="2644260" y="2296783"/>
                <a:ext cx="1013338" cy="1742883"/>
                <a:chOff x="3568342" y="1709059"/>
                <a:chExt cx="1807873" cy="2819852"/>
              </a:xfrm>
            </p:grpSpPr>
            <p:sp>
              <p:nvSpPr>
                <p:cNvPr id="28"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9" name="Shape 28"/>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0"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31"/>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7" name="Rounded Rectangle 36"/>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38" name="TextBox 37"/>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39" name="TextBox 38"/>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40" name="TextBox 39"/>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nvGrpSpPr>
            <p:cNvPr id="59" name="Group 40"/>
            <p:cNvGrpSpPr/>
            <p:nvPr/>
          </p:nvGrpSpPr>
          <p:grpSpPr>
            <a:xfrm rot="16200000">
              <a:off x="2585191" y="775747"/>
              <a:ext cx="601252" cy="2097761"/>
              <a:chOff x="1981201" y="1676401"/>
              <a:chExt cx="735198" cy="2828360"/>
            </a:xfrm>
          </p:grpSpPr>
          <p:cxnSp>
            <p:nvCxnSpPr>
              <p:cNvPr id="60" name="Shape 59"/>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62" name="Isosceles Triangle 61"/>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3" name="Shape 62"/>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64" name="Isosceles Triangle 63"/>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65" name="Rounded Rectangle 64"/>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66" name="Rounded Rectangle 65"/>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sp>
        <p:nvSpPr>
          <p:cNvPr id="58" name="Content Placeholder 34"/>
          <p:cNvSpPr>
            <a:spLocks noGrp="1"/>
          </p:cNvSpPr>
          <p:nvPr>
            <p:ph idx="1"/>
          </p:nvPr>
        </p:nvSpPr>
        <p:spPr>
          <a:xfrm>
            <a:off x="4325985" y="1524000"/>
            <a:ext cx="2251175" cy="762000"/>
          </a:xfrm>
        </p:spPr>
        <p:txBody>
          <a:bodyPr>
            <a:normAutofit fontScale="92500"/>
          </a:bodyPr>
          <a:lstStyle/>
          <a:p>
            <a:pPr algn="ctr">
              <a:buNone/>
            </a:pPr>
            <a:r>
              <a:rPr lang="en-US" sz="2811" dirty="0" smtClean="0">
                <a:latin typeface="Trebuchet MS"/>
                <a:cs typeface="Trebuchet MS"/>
              </a:rPr>
              <a:t>Null as before</a:t>
            </a:r>
          </a:p>
        </p:txBody>
      </p:sp>
      <p:cxnSp>
        <p:nvCxnSpPr>
          <p:cNvPr id="68" name="Straight Arrow Connector 67"/>
          <p:cNvCxnSpPr/>
          <p:nvPr/>
        </p:nvCxnSpPr>
        <p:spPr>
          <a:xfrm flipH="1" flipV="1">
            <a:off x="5157354" y="2150007"/>
            <a:ext cx="3274" cy="1353119"/>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5183930" y="3544088"/>
            <a:ext cx="1980358" cy="1529"/>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73642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8">
                                            <p:txEl>
                                              <p:pRg st="0" end="0"/>
                                            </p:txEl>
                                          </p:spTgt>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58" grpId="0" build="p"/>
      <p:bldP spid="58"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gains</a:t>
            </a:r>
            <a:endParaRPr lang="en-US" dirty="0"/>
          </a:p>
        </p:txBody>
      </p:sp>
      <p:sp>
        <p:nvSpPr>
          <p:cNvPr id="3" name="Content Placeholder 2"/>
          <p:cNvSpPr>
            <a:spLocks noGrp="1"/>
          </p:cNvSpPr>
          <p:nvPr>
            <p:ph idx="1"/>
          </p:nvPr>
        </p:nvSpPr>
        <p:spPr/>
        <p:txBody>
          <a:bodyPr/>
          <a:lstStyle/>
          <a:p>
            <a:r>
              <a:rPr lang="en-US" dirty="0" smtClean="0"/>
              <a:t>Multiplexing gain: send more packets at the same time</a:t>
            </a:r>
          </a:p>
          <a:p>
            <a:r>
              <a:rPr lang="en-US" dirty="0" smtClean="0"/>
              <a:t>Diversity gain: Increase SNR by sending packet along multiple streams</a:t>
            </a:r>
            <a:endParaRPr lang="en-US" dirty="0"/>
          </a:p>
        </p:txBody>
      </p:sp>
    </p:spTree>
    <p:extLst>
      <p:ext uri="{BB962C8B-B14F-4D97-AF65-F5344CB8AC3E}">
        <p14:creationId xmlns:p14="http://schemas.microsoft.com/office/powerpoint/2010/main" val="2117706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3"/>
          <p:cNvGrpSpPr/>
          <p:nvPr/>
        </p:nvGrpSpPr>
        <p:grpSpPr>
          <a:xfrm>
            <a:off x="2489425" y="2819402"/>
            <a:ext cx="861580" cy="1981167"/>
            <a:chOff x="2487470" y="2442390"/>
            <a:chExt cx="861580" cy="1981167"/>
          </a:xfrm>
        </p:grpSpPr>
        <p:sp>
          <p:nvSpPr>
            <p:cNvPr id="45" name="TextBox 44"/>
            <p:cNvSpPr txBox="1"/>
            <p:nvPr/>
          </p:nvSpPr>
          <p:spPr>
            <a:xfrm rot="18223117">
              <a:off x="1975064" y="3365031"/>
              <a:ext cx="1624609" cy="492443"/>
            </a:xfrm>
            <a:prstGeom prst="rect">
              <a:avLst/>
            </a:prstGeom>
            <a:noFill/>
          </p:spPr>
          <p:txBody>
            <a:bodyPr wrap="square" rtlCol="0">
              <a:spAutoFit/>
            </a:bodyPr>
            <a:lstStyle/>
            <a:p>
              <a:pPr algn="r"/>
              <a:r>
                <a:rPr lang="en-US" sz="2600" dirty="0" smtClean="0">
                  <a:solidFill>
                    <a:prstClr val="black"/>
                  </a:solidFill>
                  <a:latin typeface="Trebuchet MS"/>
                  <a:cs typeface="Trebuchet MS"/>
                </a:rPr>
                <a:t>aligning</a:t>
              </a:r>
              <a:endParaRPr lang="en-US" sz="2600" dirty="0">
                <a:solidFill>
                  <a:prstClr val="black"/>
                </a:solidFill>
                <a:latin typeface="Trebuchet MS"/>
                <a:cs typeface="Trebuchet MS"/>
              </a:endParaRPr>
            </a:p>
          </p:txBody>
        </p:sp>
        <p:cxnSp>
          <p:nvCxnSpPr>
            <p:cNvPr id="46" name="Straight Arrow Connector 26"/>
            <p:cNvCxnSpPr/>
            <p:nvPr/>
          </p:nvCxnSpPr>
          <p:spPr>
            <a:xfrm rot="5400000" flipH="1" flipV="1">
              <a:off x="2264858" y="2665002"/>
              <a:ext cx="1306803" cy="861580"/>
            </a:xfrm>
            <a:prstGeom prst="straightConnector1">
              <a:avLst/>
            </a:prstGeom>
            <a:ln w="25400">
              <a:solidFill>
                <a:schemeClr val="accent2"/>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t>Use </a:t>
            </a:r>
            <a:r>
              <a:rPr lang="en-US" dirty="0" err="1" smtClean="0"/>
              <a:t>Nulling</a:t>
            </a:r>
            <a:r>
              <a:rPr lang="en-US" dirty="0" smtClean="0"/>
              <a:t> and </a:t>
            </a:r>
            <a:r>
              <a:rPr lang="en-US" dirty="0" smtClean="0">
                <a:solidFill>
                  <a:srgbClr val="C0504D"/>
                </a:solidFill>
              </a:rPr>
              <a:t>Alignment</a:t>
            </a:r>
            <a:endParaRPr lang="en-US" sz="4000" dirty="0"/>
          </a:p>
        </p:txBody>
      </p:sp>
      <p:grpSp>
        <p:nvGrpSpPr>
          <p:cNvPr id="4"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15" name="Group 40"/>
          <p:cNvGrpSpPr/>
          <p:nvPr/>
        </p:nvGrpSpPr>
        <p:grpSpPr>
          <a:xfrm rot="16200000">
            <a:off x="2585191" y="775747"/>
            <a:ext cx="601252" cy="2097761"/>
            <a:chOff x="1981201" y="1676401"/>
            <a:chExt cx="735198" cy="2828360"/>
          </a:xfrm>
        </p:grpSpPr>
        <p:cxnSp>
          <p:nvCxnSpPr>
            <p:cNvPr id="16" name="Shape 15"/>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7" name="Isosceles Triangle 16"/>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8" name="Shape 17"/>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0" name="Rounded Rectangle 19"/>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1" name="Rounded Rectangle 20"/>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22" name="Group 86"/>
          <p:cNvGrpSpPr/>
          <p:nvPr/>
        </p:nvGrpSpPr>
        <p:grpSpPr>
          <a:xfrm rot="16200000">
            <a:off x="2165086" y="3243867"/>
            <a:ext cx="1478511" cy="2092155"/>
            <a:chOff x="2644260" y="2296205"/>
            <a:chExt cx="1013338" cy="1743461"/>
          </a:xfrm>
        </p:grpSpPr>
        <p:sp>
          <p:nvSpPr>
            <p:cNvPr id="23"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4" name="Shape 23"/>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Shape 24"/>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6" name="Isosceles Triangle 25"/>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27" name="Group 12"/>
            <p:cNvGrpSpPr/>
            <p:nvPr/>
          </p:nvGrpSpPr>
          <p:grpSpPr>
            <a:xfrm>
              <a:off x="2644260" y="2296783"/>
              <a:ext cx="1013338" cy="1742883"/>
              <a:chOff x="3568342" y="1709059"/>
              <a:chExt cx="1807873" cy="2819852"/>
            </a:xfrm>
          </p:grpSpPr>
          <p:sp>
            <p:nvSpPr>
              <p:cNvPr id="28"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9" name="Shape 28"/>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0"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31"/>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7" name="Rounded Rectangle 36"/>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38" name="TextBox 37"/>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39" name="TextBox 38"/>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40" name="TextBox 39"/>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nvGrpSpPr>
          <p:cNvPr id="41" name="Group 40"/>
          <p:cNvGrpSpPr/>
          <p:nvPr/>
        </p:nvGrpSpPr>
        <p:grpSpPr>
          <a:xfrm>
            <a:off x="2426539" y="1779381"/>
            <a:ext cx="891436" cy="2247237"/>
            <a:chOff x="2576984" y="1554769"/>
            <a:chExt cx="891436" cy="2247237"/>
          </a:xfrm>
        </p:grpSpPr>
        <p:sp>
          <p:nvSpPr>
            <p:cNvPr id="42" name="TextBox 41"/>
            <p:cNvSpPr txBox="1"/>
            <p:nvPr/>
          </p:nvSpPr>
          <p:spPr>
            <a:xfrm rot="17372149">
              <a:off x="2010901" y="2470391"/>
              <a:ext cx="1624609" cy="492443"/>
            </a:xfrm>
            <a:prstGeom prst="rect">
              <a:avLst/>
            </a:prstGeom>
            <a:noFill/>
          </p:spPr>
          <p:txBody>
            <a:bodyPr wrap="square" rtlCol="0">
              <a:spAutoFit/>
            </a:bodyPr>
            <a:lstStyle/>
            <a:p>
              <a:pPr algn="r"/>
              <a:r>
                <a:rPr lang="en-US" sz="2600" dirty="0" err="1" smtClean="0">
                  <a:solidFill>
                    <a:prstClr val="black"/>
                  </a:solidFill>
                  <a:latin typeface="Trebuchet MS"/>
                  <a:cs typeface="Trebuchet MS"/>
                </a:rPr>
                <a:t>nulling</a:t>
              </a:r>
              <a:endParaRPr lang="en-US" sz="2600" dirty="0">
                <a:solidFill>
                  <a:prstClr val="black"/>
                </a:solidFill>
                <a:latin typeface="Trebuchet MS"/>
                <a:cs typeface="Trebuchet MS"/>
              </a:endParaRPr>
            </a:p>
          </p:txBody>
        </p:sp>
        <p:cxnSp>
          <p:nvCxnSpPr>
            <p:cNvPr id="43" name="Straight Arrow Connector 26"/>
            <p:cNvCxnSpPr/>
            <p:nvPr/>
          </p:nvCxnSpPr>
          <p:spPr>
            <a:xfrm rot="5400000" flipH="1" flipV="1">
              <a:off x="1930526" y="2264113"/>
              <a:ext cx="2247237" cy="828550"/>
            </a:xfrm>
            <a:prstGeom prst="straightConnector1">
              <a:avLst/>
            </a:prstGeom>
            <a:ln w="25400">
              <a:solidFill>
                <a:schemeClr val="accent2"/>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4367360" y="1547954"/>
            <a:ext cx="4014640" cy="2017681"/>
            <a:chOff x="3657102" y="2972493"/>
            <a:chExt cx="4014640" cy="2017681"/>
          </a:xfrm>
        </p:grpSpPr>
        <p:grpSp>
          <p:nvGrpSpPr>
            <p:cNvPr id="62" name="Group 53"/>
            <p:cNvGrpSpPr/>
            <p:nvPr/>
          </p:nvGrpSpPr>
          <p:grpSpPr>
            <a:xfrm>
              <a:off x="3957760" y="3731098"/>
              <a:ext cx="1893535" cy="1259076"/>
              <a:chOff x="3957760" y="4035898"/>
              <a:chExt cx="1893535" cy="1259076"/>
            </a:xfrm>
          </p:grpSpPr>
          <p:cxnSp>
            <p:nvCxnSpPr>
              <p:cNvPr id="65" name="Straight Arrow Connector 64"/>
              <p:cNvCxnSpPr/>
              <p:nvPr/>
            </p:nvCxnSpPr>
            <p:spPr>
              <a:xfrm flipV="1">
                <a:off x="4427979" y="4035898"/>
                <a:ext cx="1423316" cy="1254341"/>
              </a:xfrm>
              <a:prstGeom prst="straightConnector1">
                <a:avLst/>
              </a:prstGeom>
              <a:ln w="50800">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rot="16200000" flipV="1">
                <a:off x="3661785" y="4528778"/>
                <a:ext cx="1062171" cy="470221"/>
              </a:xfrm>
              <a:prstGeom prst="straightConnector1">
                <a:avLst/>
              </a:prstGeom>
              <a:ln w="127000">
                <a:solidFill>
                  <a:schemeClr val="accent3">
                    <a:lumMod val="75000"/>
                  </a:schemeClr>
                </a:solidFill>
                <a:tailEnd type="stealth" w="med" len="sm"/>
              </a:ln>
            </p:spPr>
            <p:style>
              <a:lnRef idx="2">
                <a:schemeClr val="accent1"/>
              </a:lnRef>
              <a:fillRef idx="0">
                <a:schemeClr val="accent1"/>
              </a:fillRef>
              <a:effectRef idx="1">
                <a:schemeClr val="accent1"/>
              </a:effectRef>
              <a:fontRef idx="minor">
                <a:schemeClr val="tx1"/>
              </a:fontRef>
            </p:style>
          </p:cxnSp>
        </p:grpSp>
        <p:sp>
          <p:nvSpPr>
            <p:cNvPr id="63" name="TextBox 62"/>
            <p:cNvSpPr txBox="1"/>
            <p:nvPr/>
          </p:nvSpPr>
          <p:spPr>
            <a:xfrm>
              <a:off x="5627234" y="2972493"/>
              <a:ext cx="2044508" cy="718145"/>
            </a:xfrm>
            <a:prstGeom prst="rect">
              <a:avLst/>
            </a:prstGeom>
            <a:noFill/>
          </p:spPr>
          <p:txBody>
            <a:bodyPr wrap="square" rtlCol="0">
              <a:spAutoFit/>
            </a:bodyPr>
            <a:lstStyle/>
            <a:p>
              <a:pPr algn="ctr">
                <a:lnSpc>
                  <a:spcPts val="2400"/>
                </a:lnSpc>
              </a:pPr>
              <a:r>
                <a:rPr lang="en-US" sz="2400" dirty="0" smtClean="0">
                  <a:solidFill>
                    <a:srgbClr val="000000"/>
                  </a:solidFill>
                  <a:latin typeface="Trebuchet MS"/>
                  <a:cs typeface="Trebuchet MS"/>
                </a:rPr>
                <a:t>Alice + Chris</a:t>
              </a:r>
              <a:br>
                <a:rPr lang="en-US" sz="2400" dirty="0" smtClean="0">
                  <a:solidFill>
                    <a:srgbClr val="000000"/>
                  </a:solidFill>
                  <a:latin typeface="Trebuchet MS"/>
                  <a:cs typeface="Trebuchet MS"/>
                </a:rPr>
              </a:br>
              <a:r>
                <a:rPr lang="en-US" sz="2400" dirty="0" smtClean="0">
                  <a:solidFill>
                    <a:srgbClr val="000000"/>
                  </a:solidFill>
                  <a:latin typeface="Trebuchet MS"/>
                  <a:cs typeface="Trebuchet MS"/>
                </a:rPr>
                <a:t>(unwanted)</a:t>
              </a:r>
              <a:endParaRPr lang="en-US" sz="2400" dirty="0">
                <a:solidFill>
                  <a:srgbClr val="000000"/>
                </a:solidFill>
                <a:latin typeface="Trebuchet MS"/>
                <a:cs typeface="Trebuchet MS"/>
              </a:endParaRPr>
            </a:p>
          </p:txBody>
        </p:sp>
        <p:sp>
          <p:nvSpPr>
            <p:cNvPr id="64" name="TextBox 63"/>
            <p:cNvSpPr txBox="1"/>
            <p:nvPr/>
          </p:nvSpPr>
          <p:spPr>
            <a:xfrm>
              <a:off x="3657102" y="3481939"/>
              <a:ext cx="738040" cy="492443"/>
            </a:xfrm>
            <a:prstGeom prst="rect">
              <a:avLst/>
            </a:prstGeom>
            <a:noFill/>
          </p:spPr>
          <p:txBody>
            <a:bodyPr wrap="none" rtlCol="0">
              <a:spAutoFit/>
            </a:bodyPr>
            <a:lstStyle/>
            <a:p>
              <a:r>
                <a:rPr lang="en-US" sz="2600" dirty="0" smtClean="0">
                  <a:solidFill>
                    <a:prstClr val="black"/>
                  </a:solidFill>
                  <a:latin typeface="Trebuchet MS"/>
                  <a:cs typeface="Trebuchet MS"/>
                </a:rPr>
                <a:t>Bob</a:t>
              </a:r>
              <a:endParaRPr lang="en-US" sz="2600" dirty="0">
                <a:solidFill>
                  <a:prstClr val="black"/>
                </a:solidFill>
                <a:latin typeface="Trebuchet MS"/>
                <a:cs typeface="Trebuchet MS"/>
              </a:endParaRPr>
            </a:p>
          </p:txBody>
        </p:sp>
      </p:grpSp>
      <p:sp>
        <p:nvSpPr>
          <p:cNvPr id="70" name="Content Placeholder 34"/>
          <p:cNvSpPr txBox="1">
            <a:spLocks/>
          </p:cNvSpPr>
          <p:nvPr/>
        </p:nvSpPr>
        <p:spPr>
          <a:xfrm>
            <a:off x="4555232" y="3809877"/>
            <a:ext cx="4409256" cy="1059283"/>
          </a:xfrm>
          <a:prstGeom prst="rect">
            <a:avLst/>
          </a:prstGeom>
        </p:spPr>
        <p:txBody>
          <a:bodyPr vert="horz" lIns="91440" tIns="45720" rIns="91440" bIns="45720" rtlCol="0">
            <a:normAutofit lnSpcReduction="10000"/>
          </a:bodyPr>
          <a:lstStyle/>
          <a:p>
            <a:pPr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rPr>
              <a:t>2-signals in 2D-space</a:t>
            </a:r>
          </a:p>
          <a:p>
            <a:pPr algn="ctr">
              <a:spcBef>
                <a:spcPts val="1200"/>
              </a:spcBef>
              <a:buFont typeface="Arial" pitchFamily="34" charset="0"/>
              <a:buNone/>
              <a:defRPr/>
            </a:pPr>
            <a:r>
              <a:rPr lang="en-US" sz="2811" dirty="0" smtClean="0">
                <a:solidFill>
                  <a:prstClr val="black"/>
                </a:solidFill>
                <a:latin typeface="Trebuchet MS"/>
                <a:ea typeface="MS UI Gothic" pitchFamily="34" charset="-128"/>
                <a:cs typeface="Trebuchet MS"/>
                <a:sym typeface="Wingdings" pitchFamily="2" charset="2"/>
              </a:rPr>
              <a:t></a:t>
            </a:r>
            <a:r>
              <a:rPr lang="en-US" sz="2811" dirty="0" smtClean="0">
                <a:solidFill>
                  <a:prstClr val="black"/>
                </a:solidFill>
                <a:latin typeface="Trebuchet MS"/>
                <a:ea typeface="MS UI Gothic" pitchFamily="34" charset="-128"/>
                <a:cs typeface="Trebuchet MS"/>
              </a:rPr>
              <a:t>Can decode Bob’s signal</a:t>
            </a:r>
          </a:p>
        </p:txBody>
      </p:sp>
      <p:cxnSp>
        <p:nvCxnSpPr>
          <p:cNvPr id="53" name="Straight Arrow Connector 52"/>
          <p:cNvCxnSpPr/>
          <p:nvPr/>
        </p:nvCxnSpPr>
        <p:spPr>
          <a:xfrm flipH="1" flipV="1">
            <a:off x="5157354" y="2150007"/>
            <a:ext cx="3274" cy="1353119"/>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5183930" y="3544088"/>
            <a:ext cx="1980358" cy="1529"/>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84107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a:xfrm rot="16200000">
            <a:off x="2334375" y="1818927"/>
            <a:ext cx="1137531" cy="2090593"/>
            <a:chOff x="3531862" y="1709064"/>
            <a:chExt cx="1390937" cy="2818683"/>
          </a:xfrm>
        </p:grpSpPr>
        <p:sp>
          <p:nvSpPr>
            <p:cNvPr id="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6" name="Shape 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8" name="Shape 7"/>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Isosceles Triangle 8"/>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0" name="Shape 9"/>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2" name="Shape 11"/>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rot="5400000">
              <a:off x="4030124" y="3490305"/>
              <a:ext cx="380839" cy="1377364"/>
            </a:xfrm>
            <a:prstGeom prst="roundRect">
              <a:avLst/>
            </a:prstGeom>
            <a:solidFill>
              <a:schemeClr val="bg1"/>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14" name="Rounded Rectangle 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3" name="Group 40"/>
          <p:cNvGrpSpPr/>
          <p:nvPr/>
        </p:nvGrpSpPr>
        <p:grpSpPr>
          <a:xfrm rot="16200000">
            <a:off x="2585191" y="775747"/>
            <a:ext cx="601252" cy="2097761"/>
            <a:chOff x="1981201" y="1676401"/>
            <a:chExt cx="735198" cy="2828360"/>
          </a:xfrm>
        </p:grpSpPr>
        <p:cxnSp>
          <p:nvCxnSpPr>
            <p:cNvPr id="18" name="Shape 17"/>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9" name="Isosceles Triangle 18"/>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0" name="Shape 19"/>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0"/>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sp>
          <p:nvSpPr>
            <p:cNvPr id="23" name="Rounded Rectangle 22"/>
            <p:cNvSpPr/>
            <p:nvPr/>
          </p:nvSpPr>
          <p:spPr>
            <a:xfrm rot="5400000">
              <a:off x="2158380" y="3811388"/>
              <a:ext cx="380839" cy="735198"/>
            </a:xfrm>
            <a:prstGeom prst="roundRect">
              <a:avLst/>
            </a:prstGeom>
            <a:solidFill>
              <a:schemeClr val="bg1"/>
            </a:solid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sp>
        <p:nvSpPr>
          <p:cNvPr id="42" name="TextBox 41"/>
          <p:cNvSpPr txBox="1"/>
          <p:nvPr/>
        </p:nvSpPr>
        <p:spPr>
          <a:xfrm>
            <a:off x="533400" y="1596009"/>
            <a:ext cx="1297485" cy="553998"/>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45" name="TextBox 44"/>
          <p:cNvSpPr txBox="1"/>
          <p:nvPr/>
        </p:nvSpPr>
        <p:spPr>
          <a:xfrm>
            <a:off x="554755" y="2667132"/>
            <a:ext cx="1043210" cy="553998"/>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grpSp>
        <p:nvGrpSpPr>
          <p:cNvPr id="4" name="Group 47"/>
          <p:cNvGrpSpPr/>
          <p:nvPr/>
        </p:nvGrpSpPr>
        <p:grpSpPr>
          <a:xfrm>
            <a:off x="545380" y="3550689"/>
            <a:ext cx="3405039" cy="1478511"/>
            <a:chOff x="545380" y="3550689"/>
            <a:chExt cx="3405039" cy="1478511"/>
          </a:xfrm>
        </p:grpSpPr>
        <p:grpSp>
          <p:nvGrpSpPr>
            <p:cNvPr id="15" name="Group 86"/>
            <p:cNvGrpSpPr/>
            <p:nvPr/>
          </p:nvGrpSpPr>
          <p:grpSpPr>
            <a:xfrm rot="16200000">
              <a:off x="2165086" y="3243867"/>
              <a:ext cx="1478511" cy="2092155"/>
              <a:chOff x="2644260" y="2296205"/>
              <a:chExt cx="1013338" cy="1743461"/>
            </a:xfrm>
          </p:grpSpPr>
          <p:sp>
            <p:nvSpPr>
              <p:cNvPr id="25" name="Isosceles Triangle 13"/>
              <p:cNvSpPr/>
              <p:nvPr/>
            </p:nvSpPr>
            <p:spPr>
              <a:xfrm rot="16200000">
                <a:off x="3472640" y="2704353"/>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26" name="Shape 25"/>
              <p:cNvCxnSpPr/>
              <p:nvPr/>
            </p:nvCxnSpPr>
            <p:spPr>
              <a:xfrm rot="16200000" flipH="1">
                <a:off x="3237712" y="2482013"/>
                <a:ext cx="445015" cy="733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7" name="Shape 26"/>
              <p:cNvCxnSpPr/>
              <p:nvPr/>
            </p:nvCxnSpPr>
            <p:spPr>
              <a:xfrm rot="16200000">
                <a:off x="3242386" y="3775629"/>
                <a:ext cx="420000" cy="90199"/>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8" name="Isosceles Triangle 27"/>
              <p:cNvSpPr/>
              <p:nvPr/>
            </p:nvSpPr>
            <p:spPr>
              <a:xfrm rot="16200000">
                <a:off x="3473205" y="3564432"/>
                <a:ext cx="127674" cy="79116"/>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grpSp>
            <p:nvGrpSpPr>
              <p:cNvPr id="16" name="Group 12"/>
              <p:cNvGrpSpPr/>
              <p:nvPr/>
            </p:nvGrpSpPr>
            <p:grpSpPr>
              <a:xfrm>
                <a:off x="2644260" y="2296783"/>
                <a:ext cx="1013338" cy="1742883"/>
                <a:chOff x="3568342" y="1709059"/>
                <a:chExt cx="1807873" cy="2819852"/>
              </a:xfrm>
            </p:grpSpPr>
            <p:sp>
              <p:nvSpPr>
                <p:cNvPr id="30" name="Isosceles Triangle 13"/>
                <p:cNvSpPr/>
                <p:nvPr/>
              </p:nvSpPr>
              <p:spPr>
                <a:xfrm rot="16200000">
                  <a:off x="4498635" y="2362840"/>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1" name="Shape 30"/>
                <p:cNvCxnSpPr/>
                <p:nvPr/>
              </p:nvCxnSpPr>
              <p:spPr>
                <a:xfrm rot="16200000" flipH="1">
                  <a:off x="3523179" y="2003586"/>
                  <a:ext cx="720000" cy="130948"/>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2" name="Isosceles Triangle 15"/>
                <p:cNvSpPr/>
                <p:nvPr/>
              </p:nvSpPr>
              <p:spPr>
                <a:xfrm rot="16200000">
                  <a:off x="3915944" y="2358488"/>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3" name="Shape 32"/>
                <p:cNvCxnSpPr/>
                <p:nvPr/>
              </p:nvCxnSpPr>
              <p:spPr>
                <a:xfrm rot="16200000">
                  <a:off x="4094543" y="4104335"/>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rot="16200000">
                  <a:off x="4482057" y="3763555"/>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5" name="Shape 34"/>
                <p:cNvCxnSpPr/>
                <p:nvPr/>
              </p:nvCxnSpPr>
              <p:spPr>
                <a:xfrm rot="16200000">
                  <a:off x="3518645" y="4108687"/>
                  <a:ext cx="679527" cy="160922"/>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rot="16200000">
                  <a:off x="3906159" y="3767906"/>
                  <a:ext cx="206567" cy="141149"/>
                </a:xfrm>
                <a:prstGeom prst="triangle">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7" name="Shape 36"/>
                <p:cNvCxnSpPr/>
                <p:nvPr/>
              </p:nvCxnSpPr>
              <p:spPr>
                <a:xfrm rot="16200000" flipH="1">
                  <a:off x="4105869" y="2003584"/>
                  <a:ext cx="720000" cy="130950"/>
                </a:xfrm>
                <a:prstGeom prst="bentConnector2">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277097" y="3279811"/>
                  <a:ext cx="380840"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sp>
              <p:nvSpPr>
                <p:cNvPr id="39" name="Rounded Rectangle 38"/>
                <p:cNvSpPr/>
                <p:nvPr/>
              </p:nvSpPr>
              <p:spPr>
                <a:xfrm rot="5400000">
                  <a:off x="4297346" y="1127866"/>
                  <a:ext cx="359389" cy="1798349"/>
                </a:xfrm>
                <a:prstGeom prst="roundRect">
                  <a:avLst/>
                </a:prstGeom>
                <a:ln w="3810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sp>
          <p:nvSpPr>
            <p:cNvPr id="47" name="TextBox 46"/>
            <p:cNvSpPr txBox="1"/>
            <p:nvPr/>
          </p:nvSpPr>
          <p:spPr>
            <a:xfrm>
              <a:off x="545380" y="4026618"/>
              <a:ext cx="868898" cy="461665"/>
            </a:xfrm>
            <a:prstGeom prst="rect">
              <a:avLst/>
            </a:prstGeom>
            <a:noFill/>
          </p:spPr>
          <p:txBody>
            <a:bodyPr wrap="none" rtlCol="0">
              <a:spAutoFit/>
            </a:bodyPr>
            <a:lstStyle/>
            <a:p>
              <a:r>
                <a:rPr lang="en-US" sz="2400" dirty="0" smtClean="0">
                  <a:solidFill>
                    <a:prstClr val="black"/>
                  </a:solidFill>
                  <a:latin typeface="Trebuchet MS"/>
                  <a:cs typeface="Trebuchet MS"/>
                </a:rPr>
                <a:t>Chris</a:t>
              </a:r>
              <a:endParaRPr lang="en-US" sz="2400" dirty="0">
                <a:solidFill>
                  <a:prstClr val="black"/>
                </a:solidFill>
                <a:latin typeface="Trebuchet MS"/>
                <a:cs typeface="Trebuchet MS"/>
              </a:endParaRPr>
            </a:p>
          </p:txBody>
        </p:sp>
      </p:grpSp>
      <p:cxnSp>
        <p:nvCxnSpPr>
          <p:cNvPr id="58" name="Straight Arrow Connector 26"/>
          <p:cNvCxnSpPr/>
          <p:nvPr/>
        </p:nvCxnSpPr>
        <p:spPr>
          <a:xfrm rot="16200000">
            <a:off x="2952568" y="2301648"/>
            <a:ext cx="2769" cy="910712"/>
          </a:xfrm>
          <a:prstGeom prst="straightConnector1">
            <a:avLst/>
          </a:prstGeom>
          <a:ln w="63500">
            <a:solidFill>
              <a:schemeClr val="accent3">
                <a:lumMod val="75000"/>
              </a:schemeClr>
            </a:solidFill>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61" name="Straight Arrow Connector 26"/>
          <p:cNvCxnSpPr/>
          <p:nvPr/>
        </p:nvCxnSpPr>
        <p:spPr>
          <a:xfrm rot="16200000">
            <a:off x="2901526" y="1214862"/>
            <a:ext cx="2769" cy="910713"/>
          </a:xfrm>
          <a:prstGeom prst="straightConnector1">
            <a:avLst/>
          </a:prstGeom>
          <a:ln w="63500">
            <a:prstDash val="solid"/>
            <a:tailEnd type="arrow" w="sm" len="sm"/>
          </a:ln>
        </p:spPr>
        <p:style>
          <a:lnRef idx="2">
            <a:schemeClr val="accent1"/>
          </a:lnRef>
          <a:fillRef idx="0">
            <a:schemeClr val="accent1"/>
          </a:fillRef>
          <a:effectRef idx="1">
            <a:schemeClr val="accent1"/>
          </a:effectRef>
          <a:fontRef idx="minor">
            <a:schemeClr val="tx1"/>
          </a:fontRef>
        </p:style>
      </p:cxnSp>
      <p:cxnSp>
        <p:nvCxnSpPr>
          <p:cNvPr id="70" name="Straight Arrow Connector 26"/>
          <p:cNvCxnSpPr/>
          <p:nvPr/>
        </p:nvCxnSpPr>
        <p:spPr>
          <a:xfrm rot="16200000">
            <a:off x="2928312" y="3692578"/>
            <a:ext cx="2769" cy="910712"/>
          </a:xfrm>
          <a:prstGeom prst="straightConnector1">
            <a:avLst/>
          </a:prstGeom>
          <a:ln w="63500">
            <a:solidFill>
              <a:schemeClr val="accent2"/>
            </a:solidFill>
            <a:prstDash val="solid"/>
            <a:tailEnd type="arrow" w="sm" len="sm"/>
          </a:ln>
        </p:spPr>
        <p:style>
          <a:lnRef idx="2">
            <a:schemeClr val="accent1"/>
          </a:lnRef>
          <a:fillRef idx="0">
            <a:schemeClr val="accent1"/>
          </a:fillRef>
          <a:effectRef idx="1">
            <a:schemeClr val="accent1"/>
          </a:effectRef>
          <a:fontRef idx="minor">
            <a:schemeClr val="tx1"/>
          </a:fontRef>
        </p:style>
      </p:cxnSp>
      <p:sp>
        <p:nvSpPr>
          <p:cNvPr id="43" name="Title 1"/>
          <p:cNvSpPr>
            <a:spLocks noGrp="1"/>
          </p:cNvSpPr>
          <p:nvPr>
            <p:ph type="title"/>
          </p:nvPr>
        </p:nvSpPr>
        <p:spPr>
          <a:xfrm>
            <a:off x="20688" y="0"/>
            <a:ext cx="9123312" cy="1124744"/>
          </a:xfrm>
        </p:spPr>
        <p:txBody>
          <a:bodyPr>
            <a:normAutofit/>
          </a:bodyPr>
          <a:lstStyle/>
          <a:p>
            <a:r>
              <a:rPr lang="en-US" dirty="0" smtClean="0"/>
              <a:t>Use </a:t>
            </a:r>
            <a:r>
              <a:rPr lang="en-US" dirty="0" err="1" smtClean="0"/>
              <a:t>Nulling</a:t>
            </a:r>
            <a:r>
              <a:rPr lang="en-US" dirty="0" smtClean="0"/>
              <a:t> and </a:t>
            </a:r>
            <a:r>
              <a:rPr lang="en-US" dirty="0" smtClean="0">
                <a:solidFill>
                  <a:srgbClr val="C0504D"/>
                </a:solidFill>
              </a:rPr>
              <a:t>Alignment</a:t>
            </a:r>
            <a:endParaRPr lang="en-US" sz="4000" dirty="0"/>
          </a:p>
        </p:txBody>
      </p:sp>
      <p:sp>
        <p:nvSpPr>
          <p:cNvPr id="44" name="Rounded Rectangle 43"/>
          <p:cNvSpPr/>
          <p:nvPr/>
        </p:nvSpPr>
        <p:spPr>
          <a:xfrm>
            <a:off x="4211960" y="1905523"/>
            <a:ext cx="4571999" cy="3115888"/>
          </a:xfrm>
          <a:prstGeom prst="roundRect">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prstClr val="white"/>
                </a:solidFill>
                <a:latin typeface="Trebuchet MS"/>
                <a:cs typeface="Trebuchet MS"/>
              </a:rPr>
              <a:t>3 packets through receivers have fewer than 3 antennas</a:t>
            </a:r>
            <a:r>
              <a:rPr lang="en-US" sz="4000" dirty="0" smtClean="0">
                <a:solidFill>
                  <a:prstClr val="white"/>
                </a:solidFill>
                <a:latin typeface="Trebuchet MS"/>
                <a:cs typeface="Trebuchet MS"/>
              </a:rPr>
              <a:t/>
            </a:r>
            <a:br>
              <a:rPr lang="en-US" sz="4000" dirty="0" smtClean="0">
                <a:solidFill>
                  <a:prstClr val="white"/>
                </a:solidFill>
                <a:latin typeface="Trebuchet MS"/>
                <a:cs typeface="Trebuchet MS"/>
              </a:rPr>
            </a:br>
            <a:endParaRPr lang="en-US" sz="4000" dirty="0" smtClean="0">
              <a:solidFill>
                <a:prstClr val="white"/>
              </a:solidFill>
              <a:latin typeface="Trebuchet MS"/>
              <a:cs typeface="Trebuchet MS"/>
            </a:endParaRPr>
          </a:p>
        </p:txBody>
      </p:sp>
    </p:spTree>
    <p:custDataLst>
      <p:tags r:id="rId1"/>
    </p:custDataLst>
    <p:extLst>
      <p:ext uri="{BB962C8B-B14F-4D97-AF65-F5344CB8AC3E}">
        <p14:creationId xmlns:p14="http://schemas.microsoft.com/office/powerpoint/2010/main" val="21358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Protocol</a:t>
            </a:r>
            <a:endParaRPr lang="en-US" dirty="0"/>
          </a:p>
        </p:txBody>
      </p:sp>
      <p:sp>
        <p:nvSpPr>
          <p:cNvPr id="3" name="Content Placeholder 2"/>
          <p:cNvSpPr>
            <a:spLocks noGrp="1"/>
          </p:cNvSpPr>
          <p:nvPr>
            <p:ph idx="1"/>
          </p:nvPr>
        </p:nvSpPr>
        <p:spPr>
          <a:xfrm>
            <a:off x="228600" y="1295400"/>
            <a:ext cx="8915400" cy="5157936"/>
          </a:xfrm>
        </p:spPr>
        <p:txBody>
          <a:bodyPr/>
          <a:lstStyle/>
          <a:p>
            <a:r>
              <a:rPr lang="en-US" dirty="0" smtClean="0"/>
              <a:t>Each sender computes in a </a:t>
            </a:r>
            <a:r>
              <a:rPr lang="en-US" dirty="0" smtClean="0">
                <a:solidFill>
                  <a:srgbClr val="C00000"/>
                </a:solidFill>
              </a:rPr>
              <a:t>distributed</a:t>
            </a:r>
            <a:r>
              <a:rPr lang="en-US" dirty="0" smtClean="0"/>
              <a:t> way</a:t>
            </a:r>
          </a:p>
          <a:p>
            <a:pPr lvl="1"/>
            <a:r>
              <a:rPr lang="en-US" sz="2800" dirty="0" smtClean="0"/>
              <a:t>where and how to null</a:t>
            </a:r>
          </a:p>
          <a:p>
            <a:pPr lvl="1"/>
            <a:r>
              <a:rPr lang="en-US" sz="2800" dirty="0" smtClean="0"/>
              <a:t>where and how to align</a:t>
            </a:r>
          </a:p>
          <a:p>
            <a:pPr lvl="1"/>
            <a:endParaRPr lang="en-US" dirty="0" smtClean="0"/>
          </a:p>
          <a:p>
            <a:r>
              <a:rPr lang="en-US" dirty="0" smtClean="0"/>
              <a:t>Analytically proved:</a:t>
            </a:r>
          </a:p>
          <a:p>
            <a:pPr lvl="1"/>
            <a:r>
              <a:rPr lang="en-US" dirty="0" smtClean="0">
                <a:solidFill>
                  <a:srgbClr val="C00000"/>
                </a:solidFill>
              </a:rPr>
              <a:t># concurrent streams = # max antenna per sender</a:t>
            </a:r>
          </a:p>
          <a:p>
            <a:pPr lvl="1"/>
            <a:endParaRPr lang="en-US" dirty="0" smtClean="0">
              <a:solidFill>
                <a:srgbClr val="C0504D"/>
              </a:solidFill>
            </a:endParaRPr>
          </a:p>
          <a:p>
            <a:pPr>
              <a:buNone/>
            </a:pPr>
            <a:endParaRPr lang="en-US" dirty="0" smtClean="0"/>
          </a:p>
          <a:p>
            <a:endParaRPr lang="en-US" sz="2600" dirty="0">
              <a:solidFill>
                <a:srgbClr val="C0504D"/>
              </a:solidFill>
            </a:endParaRPr>
          </a:p>
        </p:txBody>
      </p:sp>
    </p:spTree>
    <p:custDataLst>
      <p:tags r:id="rId1"/>
    </p:custDataLst>
    <p:extLst>
      <p:ext uri="{BB962C8B-B14F-4D97-AF65-F5344CB8AC3E}">
        <p14:creationId xmlns:p14="http://schemas.microsoft.com/office/powerpoint/2010/main" val="31578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686800" cy="4298630"/>
          </a:xfrm>
        </p:spPr>
        <p:txBody>
          <a:bodyPr>
            <a:normAutofit lnSpcReduction="10000"/>
          </a:bodyPr>
          <a:lstStyle/>
          <a:p>
            <a:pPr marL="514350" indent="-514350">
              <a:buFont typeface="+mj-lt"/>
              <a:buAutoNum type="arabicPeriod"/>
            </a:pPr>
            <a:r>
              <a:rPr lang="en-US" dirty="0" smtClean="0">
                <a:solidFill>
                  <a:schemeClr val="tx2"/>
                </a:solidFill>
              </a:rPr>
              <a:t>How to transmit without interfering with ongoing transmissions?</a:t>
            </a:r>
          </a:p>
          <a:p>
            <a:pPr lvl="1"/>
            <a:r>
              <a:rPr lang="en-US" sz="2800" dirty="0" smtClean="0">
                <a:solidFill>
                  <a:schemeClr val="accent2"/>
                </a:solidFill>
              </a:rPr>
              <a:t>Interference </a:t>
            </a:r>
            <a:r>
              <a:rPr lang="en-US" sz="2800" dirty="0" err="1" smtClean="0">
                <a:solidFill>
                  <a:schemeClr val="accent2"/>
                </a:solidFill>
              </a:rPr>
              <a:t>nulling</a:t>
            </a:r>
            <a:endParaRPr lang="en-US" sz="2800" dirty="0" smtClean="0">
              <a:solidFill>
                <a:schemeClr val="accent2"/>
              </a:solidFill>
            </a:endParaRPr>
          </a:p>
          <a:p>
            <a:pPr lvl="1"/>
            <a:r>
              <a:rPr lang="en-US" sz="2800" dirty="0" smtClean="0">
                <a:solidFill>
                  <a:schemeClr val="accent2"/>
                </a:solidFill>
              </a:rPr>
              <a:t>Interference alignment</a:t>
            </a:r>
          </a:p>
          <a:p>
            <a:pPr lvl="4"/>
            <a:endParaRPr lang="en-US" b="1" dirty="0" smtClean="0">
              <a:solidFill>
                <a:schemeClr val="accent1"/>
              </a:solidFill>
            </a:endParaRPr>
          </a:p>
          <a:p>
            <a:pPr marL="514350" lvl="0" indent="-514350">
              <a:buFont typeface="+mj-lt"/>
              <a:buAutoNum type="arabicPeriod"/>
            </a:pPr>
            <a:r>
              <a:rPr lang="en-US" dirty="0" smtClean="0">
                <a:solidFill>
                  <a:schemeClr val="bg1">
                    <a:lumMod val="65000"/>
                  </a:schemeClr>
                </a:solidFill>
              </a:rPr>
              <a:t>How do we achieve it in a random access manner?</a:t>
            </a:r>
          </a:p>
          <a:p>
            <a:pPr lvl="1"/>
            <a:r>
              <a:rPr lang="en-US" sz="2800" dirty="0" smtClean="0">
                <a:solidFill>
                  <a:srgbClr val="FFFFFF"/>
                </a:solidFill>
              </a:rPr>
              <a:t>Multi-dimensional carrier sense</a:t>
            </a:r>
          </a:p>
        </p:txBody>
      </p:sp>
    </p:spTree>
    <p:extLst>
      <p:ext uri="{BB962C8B-B14F-4D97-AF65-F5344CB8AC3E}">
        <p14:creationId xmlns:p14="http://schemas.microsoft.com/office/powerpoint/2010/main" val="748736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41057" y="3712308"/>
            <a:ext cx="8624861" cy="11644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7" name="Content Placeholder 2"/>
          <p:cNvSpPr>
            <a:spLocks noGrp="1"/>
          </p:cNvSpPr>
          <p:nvPr>
            <p:ph idx="1"/>
          </p:nvPr>
        </p:nvSpPr>
        <p:spPr>
          <a:xfrm>
            <a:off x="381000" y="1295400"/>
            <a:ext cx="8686800" cy="4298630"/>
          </a:xfrm>
        </p:spPr>
        <p:txBody>
          <a:bodyPr>
            <a:normAutofit lnSpcReduction="10000"/>
          </a:bodyPr>
          <a:lstStyle/>
          <a:p>
            <a:pPr marL="514350" indent="-514350">
              <a:buFont typeface="+mj-lt"/>
              <a:buAutoNum type="arabicPeriod"/>
            </a:pPr>
            <a:r>
              <a:rPr lang="en-US" dirty="0" smtClean="0">
                <a:solidFill>
                  <a:schemeClr val="bg1">
                    <a:lumMod val="65000"/>
                  </a:schemeClr>
                </a:solidFill>
              </a:rPr>
              <a:t>How to transmit without interfering with receivers with fewer antennas?</a:t>
            </a:r>
          </a:p>
          <a:p>
            <a:pPr lvl="1"/>
            <a:r>
              <a:rPr lang="en-US" sz="2800" dirty="0" smtClean="0">
                <a:solidFill>
                  <a:schemeClr val="bg1">
                    <a:lumMod val="65000"/>
                  </a:schemeClr>
                </a:solidFill>
              </a:rPr>
              <a:t>Interference </a:t>
            </a:r>
            <a:r>
              <a:rPr lang="en-US" sz="2800" dirty="0" err="1" smtClean="0">
                <a:solidFill>
                  <a:schemeClr val="bg1">
                    <a:lumMod val="65000"/>
                  </a:schemeClr>
                </a:solidFill>
              </a:rPr>
              <a:t>nulling</a:t>
            </a:r>
            <a:endParaRPr lang="en-US" sz="2800" dirty="0" smtClean="0">
              <a:solidFill>
                <a:schemeClr val="bg1">
                  <a:lumMod val="65000"/>
                </a:schemeClr>
              </a:solidFill>
            </a:endParaRPr>
          </a:p>
          <a:p>
            <a:pPr lvl="1"/>
            <a:r>
              <a:rPr lang="en-US" sz="2800" dirty="0" smtClean="0">
                <a:solidFill>
                  <a:schemeClr val="bg1">
                    <a:lumMod val="65000"/>
                  </a:schemeClr>
                </a:solidFill>
              </a:rPr>
              <a:t>Interference alignment</a:t>
            </a:r>
          </a:p>
          <a:p>
            <a:pPr lvl="4"/>
            <a:endParaRPr lang="en-US" b="1" dirty="0" smtClean="0">
              <a:solidFill>
                <a:schemeClr val="accent1"/>
              </a:solidFill>
            </a:endParaRPr>
          </a:p>
          <a:p>
            <a:pPr marL="514350" lvl="0" indent="-514350">
              <a:buFont typeface="+mj-lt"/>
              <a:buAutoNum type="arabicPeriod"/>
            </a:pPr>
            <a:r>
              <a:rPr lang="en-US" dirty="0" smtClean="0"/>
              <a:t>How do we achieve it in a random access manner?</a:t>
            </a:r>
          </a:p>
          <a:p>
            <a:pPr lvl="1"/>
            <a:r>
              <a:rPr lang="en-US" sz="2800" dirty="0" smtClean="0">
                <a:solidFill>
                  <a:srgbClr val="FFFFFF"/>
                </a:solidFill>
              </a:rPr>
              <a:t>Multi-dimensional carrier sense</a:t>
            </a:r>
          </a:p>
        </p:txBody>
      </p:sp>
    </p:spTree>
    <p:extLst>
      <p:ext uri="{BB962C8B-B14F-4D97-AF65-F5344CB8AC3E}">
        <p14:creationId xmlns:p14="http://schemas.microsoft.com/office/powerpoint/2010/main" val="1283424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1000" y="1524000"/>
            <a:ext cx="8534400" cy="1066800"/>
          </a:xfrm>
          <a:prstGeom prst="rect">
            <a:avLst/>
          </a:prstGeom>
        </p:spPr>
        <p:txBody>
          <a:bodyPr vert="horz" lIns="91440" tIns="45720" rIns="91440" bIns="45720" rtlCol="0" anchor="ctr">
            <a:noAutofit/>
          </a:bodyPr>
          <a:lstStyle/>
          <a:p>
            <a:pPr algn="ctr">
              <a:spcBef>
                <a:spcPct val="0"/>
              </a:spcBef>
            </a:pPr>
            <a:r>
              <a:rPr lang="en-US" sz="3000" dirty="0" smtClean="0">
                <a:solidFill>
                  <a:prstClr val="black"/>
                </a:solidFill>
                <a:latin typeface="Trebuchet MS"/>
                <a:cs typeface="Trebuchet MS"/>
              </a:rPr>
              <a:t>In 802.11, contend using carrier sense</a:t>
            </a:r>
            <a:endParaRPr lang="en-US" sz="3000" dirty="0">
              <a:solidFill>
                <a:prstClr val="black"/>
              </a:solidFill>
              <a:latin typeface="Trebuchet MS"/>
              <a:ea typeface="微軟正黑體" pitchFamily="34" charset="-120"/>
              <a:cs typeface="Trebuchet MS"/>
            </a:endParaRPr>
          </a:p>
        </p:txBody>
      </p:sp>
      <p:sp>
        <p:nvSpPr>
          <p:cNvPr id="4" name="TextBox 3"/>
          <p:cNvSpPr txBox="1"/>
          <p:nvPr/>
        </p:nvSpPr>
        <p:spPr>
          <a:xfrm>
            <a:off x="996899" y="3962400"/>
            <a:ext cx="7088674" cy="646331"/>
          </a:xfrm>
          <a:prstGeom prst="rect">
            <a:avLst/>
          </a:prstGeom>
          <a:noFill/>
        </p:spPr>
        <p:txBody>
          <a:bodyPr wrap="none" rtlCol="0">
            <a:spAutoFit/>
          </a:bodyPr>
          <a:lstStyle/>
          <a:p>
            <a:r>
              <a:rPr lang="en-US" sz="3600" b="1" dirty="0" smtClean="0">
                <a:solidFill>
                  <a:srgbClr val="C0504D"/>
                </a:solidFill>
                <a:latin typeface="Trebuchet MS"/>
                <a:cs typeface="Trebuchet MS"/>
              </a:rPr>
              <a:t>Multi-Dimensional Carrier Sense</a:t>
            </a:r>
            <a:endParaRPr lang="en-US" sz="3600" b="1" dirty="0">
              <a:solidFill>
                <a:srgbClr val="C0504D"/>
              </a:solidFill>
              <a:latin typeface="Trebuchet MS"/>
              <a:cs typeface="Trebuchet MS"/>
            </a:endParaRPr>
          </a:p>
        </p:txBody>
      </p:sp>
      <p:sp>
        <p:nvSpPr>
          <p:cNvPr id="7" name="TextBox 6"/>
          <p:cNvSpPr txBox="1"/>
          <p:nvPr/>
        </p:nvSpPr>
        <p:spPr>
          <a:xfrm>
            <a:off x="-457200" y="2590799"/>
            <a:ext cx="10058400" cy="553998"/>
          </a:xfrm>
          <a:prstGeom prst="rect">
            <a:avLst/>
          </a:prstGeom>
          <a:noFill/>
        </p:spPr>
        <p:txBody>
          <a:bodyPr wrap="square" rtlCol="0">
            <a:spAutoFit/>
          </a:bodyPr>
          <a:lstStyle/>
          <a:p>
            <a:pPr algn="ctr"/>
            <a:r>
              <a:rPr lang="en-US" sz="3000" dirty="0" smtClean="0">
                <a:solidFill>
                  <a:prstClr val="black"/>
                </a:solidFill>
                <a:latin typeface="Trebuchet MS"/>
                <a:cs typeface="Trebuchet MS"/>
              </a:rPr>
              <a:t>But, how to contend despite ongoing transmissions?</a:t>
            </a:r>
            <a:endParaRPr lang="en-US" sz="3000" dirty="0">
              <a:solidFill>
                <a:prstClr val="black"/>
              </a:solidFill>
              <a:latin typeface="Trebuchet MS"/>
              <a:cs typeface="Trebuchet MS"/>
            </a:endParaRPr>
          </a:p>
        </p:txBody>
      </p:sp>
    </p:spTree>
    <p:custDataLst>
      <p:tags r:id="rId1"/>
    </p:custDataLst>
    <p:extLst>
      <p:ext uri="{BB962C8B-B14F-4D97-AF65-F5344CB8AC3E}">
        <p14:creationId xmlns:p14="http://schemas.microsoft.com/office/powerpoint/2010/main" val="401885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7" name="Group 56"/>
          <p:cNvGrpSpPr/>
          <p:nvPr/>
        </p:nvGrpSpPr>
        <p:grpSpPr>
          <a:xfrm>
            <a:off x="5486400" y="2462065"/>
            <a:ext cx="2590800" cy="1828799"/>
            <a:chOff x="5486400" y="609601"/>
            <a:chExt cx="2590800" cy="1828799"/>
          </a:xfrm>
        </p:grpSpPr>
        <p:grpSp>
          <p:nvGrpSpPr>
            <p:cNvPr id="11" name="Group 40"/>
            <p:cNvGrpSpPr/>
            <p:nvPr/>
          </p:nvGrpSpPr>
          <p:grpSpPr>
            <a:xfrm rot="16200000">
              <a:off x="6481686" y="604917"/>
              <a:ext cx="601251" cy="610620"/>
              <a:chOff x="1981202" y="1676401"/>
              <a:chExt cx="735197" cy="823284"/>
            </a:xfrm>
          </p:grpSpPr>
          <p:cxnSp>
            <p:nvCxnSpPr>
              <p:cNvPr id="12" name="Shape 11"/>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3" name="Isosceles Triangle 12"/>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14" name="Rounded Rectangle 13"/>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15" name="TextBox 14"/>
            <p:cNvSpPr txBox="1"/>
            <p:nvPr/>
          </p:nvSpPr>
          <p:spPr>
            <a:xfrm>
              <a:off x="5486400" y="681335"/>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cxnSp>
          <p:nvCxnSpPr>
            <p:cNvPr id="16" name="Straight Arrow Connector 26"/>
            <p:cNvCxnSpPr/>
            <p:nvPr/>
          </p:nvCxnSpPr>
          <p:spPr>
            <a:xfrm rot="16200000">
              <a:off x="7620459" y="308028"/>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grpSp>
          <p:nvGrpSpPr>
            <p:cNvPr id="17" name="Group 12"/>
            <p:cNvGrpSpPr/>
            <p:nvPr/>
          </p:nvGrpSpPr>
          <p:grpSpPr>
            <a:xfrm rot="16200000">
              <a:off x="6248515" y="1586390"/>
              <a:ext cx="1090168" cy="613851"/>
              <a:chOff x="3589776" y="1709064"/>
              <a:chExt cx="1333023" cy="827637"/>
            </a:xfrm>
          </p:grpSpPr>
          <p:sp>
            <p:nvSpPr>
              <p:cNvPr id="18"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9" name="Shape 1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20"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21" name="Shape 20"/>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23" name="TextBox 22"/>
            <p:cNvSpPr txBox="1"/>
            <p:nvPr/>
          </p:nvSpPr>
          <p:spPr>
            <a:xfrm>
              <a:off x="5511108" y="1595735"/>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cxnSp>
          <p:nvCxnSpPr>
            <p:cNvPr id="25" name="Straight Arrow Connector 26"/>
            <p:cNvCxnSpPr/>
            <p:nvPr/>
          </p:nvCxnSpPr>
          <p:spPr>
            <a:xfrm rot="16200000">
              <a:off x="7616772" y="1374829"/>
              <a:ext cx="2769" cy="910713"/>
            </a:xfrm>
            <a:prstGeom prst="straightConnector1">
              <a:avLst/>
            </a:prstGeom>
            <a:ln w="38100">
              <a:solidFill>
                <a:schemeClr val="accent3">
                  <a:lumMod val="75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1048914" y="2462064"/>
            <a:ext cx="2590800" cy="601251"/>
            <a:chOff x="1048914" y="609600"/>
            <a:chExt cx="2590800" cy="601251"/>
          </a:xfrm>
        </p:grpSpPr>
        <p:grpSp>
          <p:nvGrpSpPr>
            <p:cNvPr id="26" name="Group 40"/>
            <p:cNvGrpSpPr/>
            <p:nvPr/>
          </p:nvGrpSpPr>
          <p:grpSpPr>
            <a:xfrm rot="16200000">
              <a:off x="2044200" y="604916"/>
              <a:ext cx="601251" cy="610620"/>
              <a:chOff x="1981202" y="1676401"/>
              <a:chExt cx="735197" cy="823284"/>
            </a:xfrm>
          </p:grpSpPr>
          <p:cxnSp>
            <p:nvCxnSpPr>
              <p:cNvPr id="27" name="Shape 26"/>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8" name="Isosceles Triangle 27"/>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29" name="Rounded Rectangle 28"/>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30" name="TextBox 29"/>
            <p:cNvSpPr txBox="1"/>
            <p:nvPr/>
          </p:nvSpPr>
          <p:spPr>
            <a:xfrm>
              <a:off x="1048914" y="681334"/>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cxnSp>
          <p:nvCxnSpPr>
            <p:cNvPr id="31" name="Straight Arrow Connector 26"/>
            <p:cNvCxnSpPr/>
            <p:nvPr/>
          </p:nvCxnSpPr>
          <p:spPr>
            <a:xfrm rot="16200000">
              <a:off x="3182973" y="308027"/>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32" name="Group 119"/>
          <p:cNvGrpSpPr/>
          <p:nvPr/>
        </p:nvGrpSpPr>
        <p:grpSpPr>
          <a:xfrm>
            <a:off x="1351824" y="4885123"/>
            <a:ext cx="1943620" cy="929741"/>
            <a:chOff x="3882928" y="4008745"/>
            <a:chExt cx="1943620" cy="929741"/>
          </a:xfrm>
        </p:grpSpPr>
        <p:cxnSp>
          <p:nvCxnSpPr>
            <p:cNvPr id="33" name="Straight Arrow Connector 32"/>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909504" y="4918044"/>
              <a:ext cx="1917044" cy="20442"/>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609600" y="4772516"/>
            <a:ext cx="3071103" cy="1561609"/>
            <a:chOff x="609600" y="4772516"/>
            <a:chExt cx="3071103" cy="1561609"/>
          </a:xfrm>
        </p:grpSpPr>
        <p:cxnSp>
          <p:nvCxnSpPr>
            <p:cNvPr id="36" name="Straight Connector 35"/>
            <p:cNvCxnSpPr>
              <a:stCxn id="37" idx="1"/>
            </p:cNvCxnSpPr>
            <p:nvPr/>
          </p:nvCxnSpPr>
          <p:spPr>
            <a:xfrm rot="10800000" flipV="1">
              <a:off x="1355103" y="4987959"/>
              <a:ext cx="1189400" cy="802049"/>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2544503" y="4772516"/>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sp>
          <p:nvSpPr>
            <p:cNvPr id="52" name="Content Placeholder 2"/>
            <p:cNvSpPr txBox="1">
              <a:spLocks/>
            </p:cNvSpPr>
            <p:nvPr/>
          </p:nvSpPr>
          <p:spPr>
            <a:xfrm>
              <a:off x="609600" y="5738664"/>
              <a:ext cx="3071103" cy="595461"/>
            </a:xfrm>
            <a:prstGeom prst="rect">
              <a:avLst/>
            </a:prstGeom>
          </p:spPr>
          <p:txBody>
            <a:bodyPr vert="horz" lIns="91440" tIns="45720" rIns="91440" bIns="45720" rtlCol="0">
              <a:normAutofit/>
            </a:bodyPr>
            <a:lstStyle/>
            <a:p>
              <a:pPr algn="ctr">
                <a:spcBef>
                  <a:spcPts val="1200"/>
                </a:spcBef>
                <a:buFont typeface="Arial" pitchFamily="34" charset="0"/>
                <a:buNone/>
                <a:defRPr/>
              </a:pPr>
              <a:r>
                <a:rPr lang="en-US" sz="2600" dirty="0" smtClean="0">
                  <a:solidFill>
                    <a:prstClr val="black"/>
                  </a:solidFill>
                  <a:latin typeface="Trebuchet MS" pitchFamily="34" charset="0"/>
                  <a:ea typeface="MS UI Gothic" pitchFamily="34" charset="-128"/>
                  <a:cs typeface="Lucida Sans Unicode" pitchFamily="34" charset="0"/>
                </a:rPr>
                <a:t>one signal</a:t>
              </a:r>
              <a:endParaRPr lang="en-US" sz="2600" dirty="0">
                <a:solidFill>
                  <a:prstClr val="black"/>
                </a:solidFill>
                <a:latin typeface="Trebuchet MS" pitchFamily="34" charset="0"/>
                <a:ea typeface="MS UI Gothic" pitchFamily="34" charset="-128"/>
                <a:cs typeface="Lucida Sans Unicode" pitchFamily="34" charset="0"/>
              </a:endParaRPr>
            </a:p>
          </p:txBody>
        </p:sp>
      </p:grpSp>
      <p:grpSp>
        <p:nvGrpSpPr>
          <p:cNvPr id="59" name="Group 58"/>
          <p:cNvGrpSpPr/>
          <p:nvPr/>
        </p:nvGrpSpPr>
        <p:grpSpPr>
          <a:xfrm>
            <a:off x="5029200" y="4731793"/>
            <a:ext cx="3452103" cy="1897607"/>
            <a:chOff x="5029200" y="2879329"/>
            <a:chExt cx="3452103" cy="1897607"/>
          </a:xfrm>
        </p:grpSpPr>
        <p:grpSp>
          <p:nvGrpSpPr>
            <p:cNvPr id="38" name="Group 119"/>
            <p:cNvGrpSpPr/>
            <p:nvPr/>
          </p:nvGrpSpPr>
          <p:grpSpPr>
            <a:xfrm>
              <a:off x="6183461" y="2991936"/>
              <a:ext cx="1969331" cy="932861"/>
              <a:chOff x="3882928" y="4008745"/>
              <a:chExt cx="1969331" cy="932861"/>
            </a:xfrm>
          </p:grpSpPr>
          <p:cxnSp>
            <p:nvCxnSpPr>
              <p:cNvPr id="39" name="Straight Arrow Connector 38"/>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909504" y="4938486"/>
                <a:ext cx="1942755" cy="3120"/>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41" name="Group 114"/>
            <p:cNvGrpSpPr/>
            <p:nvPr/>
          </p:nvGrpSpPr>
          <p:grpSpPr>
            <a:xfrm>
              <a:off x="6186740" y="2879329"/>
              <a:ext cx="1997697" cy="1017492"/>
              <a:chOff x="4701414" y="2440076"/>
              <a:chExt cx="1997697" cy="1017492"/>
            </a:xfrm>
          </p:grpSpPr>
          <p:cxnSp>
            <p:nvCxnSpPr>
              <p:cNvPr id="42" name="Straight Connector 41"/>
              <p:cNvCxnSpPr>
                <a:stCxn id="43" idx="1"/>
              </p:cNvCxnSpPr>
              <p:nvPr/>
            </p:nvCxnSpPr>
            <p:spPr>
              <a:xfrm rot="10800000" flipV="1">
                <a:off x="4701414" y="2655519"/>
                <a:ext cx="1189400" cy="802049"/>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5890814" y="2440076"/>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cxnSp>
          <p:nvCxnSpPr>
            <p:cNvPr id="44" name="Straight Connector 43"/>
            <p:cNvCxnSpPr/>
            <p:nvPr/>
          </p:nvCxnSpPr>
          <p:spPr>
            <a:xfrm>
              <a:off x="5191275" y="3350941"/>
              <a:ext cx="995465" cy="530014"/>
            </a:xfrm>
            <a:prstGeom prst="line">
              <a:avLst/>
            </a:prstGeom>
            <a:ln w="63500">
              <a:solidFill>
                <a:schemeClr val="accent3">
                  <a:lumMod val="75000"/>
                </a:schemeClr>
              </a:solidFill>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48" name="TextBox 47"/>
            <p:cNvSpPr txBox="1"/>
            <p:nvPr/>
          </p:nvSpPr>
          <p:spPr>
            <a:xfrm>
              <a:off x="5029200" y="2904662"/>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53" name="Content Placeholder 2"/>
            <p:cNvSpPr txBox="1">
              <a:spLocks/>
            </p:cNvSpPr>
            <p:nvPr/>
          </p:nvSpPr>
          <p:spPr>
            <a:xfrm>
              <a:off x="5410200" y="3886200"/>
              <a:ext cx="3071103" cy="890736"/>
            </a:xfrm>
            <a:prstGeom prst="rect">
              <a:avLst/>
            </a:prstGeom>
          </p:spPr>
          <p:txBody>
            <a:bodyPr vert="horz" lIns="91440" tIns="45720" rIns="91440" bIns="45720" rtlCol="0">
              <a:normAutofit/>
            </a:bodyPr>
            <a:lstStyle/>
            <a:p>
              <a:pPr algn="ctr">
                <a:spcBef>
                  <a:spcPts val="1200"/>
                </a:spcBef>
                <a:buFont typeface="Arial" pitchFamily="34" charset="0"/>
                <a:buNone/>
                <a:defRPr/>
              </a:pPr>
              <a:r>
                <a:rPr lang="en-US" sz="2600" dirty="0" smtClean="0">
                  <a:solidFill>
                    <a:prstClr val="black"/>
                  </a:solidFill>
                  <a:latin typeface="Trebuchet MS" pitchFamily="34" charset="0"/>
                  <a:ea typeface="MS UI Gothic" pitchFamily="34" charset="-128"/>
                  <a:cs typeface="Lucida Sans Unicode" pitchFamily="34" charset="0"/>
                </a:rPr>
                <a:t>two signals</a:t>
              </a:r>
              <a:endParaRPr lang="en-US" sz="2600" dirty="0">
                <a:solidFill>
                  <a:prstClr val="black"/>
                </a:solidFill>
                <a:latin typeface="Trebuchet MS" pitchFamily="34" charset="0"/>
                <a:ea typeface="MS UI Gothic" pitchFamily="34" charset="-128"/>
                <a:cs typeface="Lucida Sans Unicode" pitchFamily="34" charset="0"/>
              </a:endParaRPr>
            </a:p>
          </p:txBody>
        </p:sp>
      </p:grpSp>
      <p:cxnSp>
        <p:nvCxnSpPr>
          <p:cNvPr id="55" name="Straight Connector 54"/>
          <p:cNvCxnSpPr/>
          <p:nvPr/>
        </p:nvCxnSpPr>
        <p:spPr>
          <a:xfrm rot="5400000">
            <a:off x="2509838" y="4524227"/>
            <a:ext cx="4124324"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Content Placeholder 2"/>
          <p:cNvSpPr txBox="1">
            <a:spLocks/>
          </p:cNvSpPr>
          <p:nvPr/>
        </p:nvSpPr>
        <p:spPr>
          <a:xfrm>
            <a:off x="-76200" y="709464"/>
            <a:ext cx="7086813" cy="1119336"/>
          </a:xfrm>
          <a:prstGeom prst="rect">
            <a:avLst/>
          </a:prstGeom>
        </p:spPr>
        <p:txBody>
          <a:bodyPr vert="horz" lIns="91440" tIns="45720" rIns="91440" bIns="45720" rtlCol="0">
            <a:normAutofit/>
          </a:bodyPr>
          <a:lstStyle/>
          <a:p>
            <a:pPr algn="ctr">
              <a:spcBef>
                <a:spcPts val="1200"/>
              </a:spcBef>
              <a:buFont typeface="Arial" pitchFamily="34" charset="0"/>
              <a:buNone/>
              <a:defRPr/>
            </a:pPr>
            <a:r>
              <a:rPr lang="en-US" sz="2600" dirty="0" smtClean="0">
                <a:solidFill>
                  <a:prstClr val="black"/>
                </a:solidFill>
                <a:latin typeface="Trebuchet MS" pitchFamily="34" charset="0"/>
                <a:ea typeface="MS UI Gothic" pitchFamily="34" charset="-128"/>
                <a:cs typeface="Lucida Sans Unicode" pitchFamily="34" charset="0"/>
              </a:rPr>
              <a:t>Say that Ben is performing carrier sense</a:t>
            </a:r>
            <a:endParaRPr lang="en-US" sz="2600" dirty="0">
              <a:solidFill>
                <a:prstClr val="black"/>
              </a:solidFill>
              <a:latin typeface="Trebuchet MS" pitchFamily="34" charset="0"/>
              <a:ea typeface="MS UI Gothic" pitchFamily="34" charset="-128"/>
              <a:cs typeface="Lucida Sans Unicode" pitchFamily="34" charset="0"/>
            </a:endParaRPr>
          </a:p>
        </p:txBody>
      </p:sp>
      <p:grpSp>
        <p:nvGrpSpPr>
          <p:cNvPr id="46" name="Group 12"/>
          <p:cNvGrpSpPr/>
          <p:nvPr/>
        </p:nvGrpSpPr>
        <p:grpSpPr>
          <a:xfrm rot="16200000">
            <a:off x="6848442" y="828855"/>
            <a:ext cx="1090168" cy="613851"/>
            <a:chOff x="3589776" y="1709064"/>
            <a:chExt cx="1333023" cy="827637"/>
          </a:xfrm>
        </p:grpSpPr>
        <p:sp>
          <p:nvSpPr>
            <p:cNvPr id="47" name="Isosceles Triangle 13"/>
            <p:cNvSpPr/>
            <p:nvPr/>
          </p:nvSpPr>
          <p:spPr>
            <a:xfrm rot="16200000">
              <a:off x="4605244" y="2362843"/>
              <a:ext cx="206567" cy="141149"/>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9" name="Shape 48"/>
            <p:cNvCxnSpPr/>
            <p:nvPr/>
          </p:nvCxnSpPr>
          <p:spPr>
            <a:xfrm rot="16200000" flipH="1">
              <a:off x="3508390" y="2003589"/>
              <a:ext cx="720000" cy="130949"/>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Isosceles Triangle 15"/>
            <p:cNvSpPr/>
            <p:nvPr/>
          </p:nvSpPr>
          <p:spPr>
            <a:xfrm rot="16200000">
              <a:off x="3901155" y="2358491"/>
              <a:ext cx="206567" cy="141149"/>
            </a:xfrm>
            <a:prstGeom prst="triangle">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51" name="Shape 50"/>
            <p:cNvCxnSpPr/>
            <p:nvPr/>
          </p:nvCxnSpPr>
          <p:spPr>
            <a:xfrm rot="16200000" flipH="1">
              <a:off x="4212478" y="2003589"/>
              <a:ext cx="720000" cy="130949"/>
            </a:xfrm>
            <a:prstGeom prst="bentConnector2">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rot="5400000">
              <a:off x="4065868" y="1371255"/>
              <a:ext cx="380839" cy="1333023"/>
            </a:xfrm>
            <a:prstGeom prst="roundRect">
              <a:avLst/>
            </a:prstGeom>
            <a:ln w="254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61" name="TextBox 60"/>
          <p:cNvSpPr txBox="1"/>
          <p:nvPr/>
        </p:nvSpPr>
        <p:spPr>
          <a:xfrm>
            <a:off x="7762727" y="478631"/>
            <a:ext cx="694872" cy="461665"/>
          </a:xfrm>
          <a:prstGeom prst="rect">
            <a:avLst/>
          </a:prstGeom>
          <a:noFill/>
        </p:spPr>
        <p:txBody>
          <a:bodyPr wrap="none" rtlCol="0">
            <a:spAutoFit/>
          </a:bodyPr>
          <a:lstStyle/>
          <a:p>
            <a:r>
              <a:rPr lang="en-US" sz="2400" dirty="0" smtClean="0">
                <a:solidFill>
                  <a:prstClr val="black"/>
                </a:solidFill>
                <a:latin typeface="Trebuchet MS"/>
                <a:cs typeface="Trebuchet MS"/>
              </a:rPr>
              <a:t>Ben</a:t>
            </a:r>
            <a:endParaRPr lang="en-US" sz="2400" dirty="0">
              <a:solidFill>
                <a:prstClr val="black"/>
              </a:solidFill>
              <a:latin typeface="Trebuchet MS"/>
              <a:cs typeface="Trebuchet MS"/>
            </a:endParaRPr>
          </a:p>
        </p:txBody>
      </p:sp>
      <p:sp>
        <p:nvSpPr>
          <p:cNvPr id="58" name="Rounded Rectangle 57"/>
          <p:cNvSpPr/>
          <p:nvPr/>
        </p:nvSpPr>
        <p:spPr>
          <a:xfrm>
            <a:off x="321892" y="2362200"/>
            <a:ext cx="8498628" cy="1928664"/>
          </a:xfrm>
          <a:prstGeom prst="roundRect">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prstClr val="white"/>
                </a:solidFill>
                <a:latin typeface="Trebuchet MS"/>
                <a:cs typeface="Trebuchet MS"/>
              </a:rPr>
              <a:t>Distinguishable using simple linear algebra </a:t>
            </a:r>
          </a:p>
        </p:txBody>
      </p:sp>
    </p:spTree>
    <p:extLst>
      <p:ext uri="{BB962C8B-B14F-4D97-AF65-F5344CB8AC3E}">
        <p14:creationId xmlns:p14="http://schemas.microsoft.com/office/powerpoint/2010/main" val="573032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8" y="0"/>
            <a:ext cx="9123312" cy="1124744"/>
          </a:xfrm>
        </p:spPr>
        <p:txBody>
          <a:bodyPr>
            <a:normAutofit/>
          </a:bodyPr>
          <a:lstStyle/>
          <a:p>
            <a:r>
              <a:rPr lang="en-US" sz="4000" dirty="0" smtClean="0"/>
              <a:t>Multi-Dimensional Carrier Sense</a:t>
            </a:r>
            <a:endParaRPr lang="en-US" sz="4000" dirty="0"/>
          </a:p>
        </p:txBody>
      </p:sp>
      <p:grpSp>
        <p:nvGrpSpPr>
          <p:cNvPr id="63" name="Group 40"/>
          <p:cNvGrpSpPr/>
          <p:nvPr/>
        </p:nvGrpSpPr>
        <p:grpSpPr>
          <a:xfrm rot="16200000">
            <a:off x="995286" y="1290717"/>
            <a:ext cx="601251" cy="610620"/>
            <a:chOff x="1981202" y="1676401"/>
            <a:chExt cx="735197" cy="823284"/>
          </a:xfrm>
        </p:grpSpPr>
        <p:cxnSp>
          <p:nvCxnSpPr>
            <p:cNvPr id="64" name="Shape 63"/>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65" name="Isosceles Triangle 64"/>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66" name="Rounded Rectangle 65"/>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67" name="TextBox 66"/>
          <p:cNvSpPr txBox="1"/>
          <p:nvPr/>
        </p:nvSpPr>
        <p:spPr>
          <a:xfrm>
            <a:off x="304800" y="990600"/>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cxnSp>
        <p:nvCxnSpPr>
          <p:cNvPr id="68" name="Straight Arrow Connector 26"/>
          <p:cNvCxnSpPr/>
          <p:nvPr/>
        </p:nvCxnSpPr>
        <p:spPr>
          <a:xfrm rot="16200000">
            <a:off x="2134059" y="993828"/>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grpSp>
        <p:nvGrpSpPr>
          <p:cNvPr id="69" name="Group 12"/>
          <p:cNvGrpSpPr/>
          <p:nvPr/>
        </p:nvGrpSpPr>
        <p:grpSpPr>
          <a:xfrm rot="16200000">
            <a:off x="2352642" y="2505255"/>
            <a:ext cx="1090168" cy="613851"/>
            <a:chOff x="3589776" y="1709064"/>
            <a:chExt cx="1333023" cy="827637"/>
          </a:xfrm>
        </p:grpSpPr>
        <p:sp>
          <p:nvSpPr>
            <p:cNvPr id="70"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71" name="Shape 70"/>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2"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78" name="Shape 77"/>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85" name="TextBox 84"/>
          <p:cNvSpPr txBox="1"/>
          <p:nvPr/>
        </p:nvSpPr>
        <p:spPr>
          <a:xfrm>
            <a:off x="2504927" y="1828800"/>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86" name="Rounded Rectangular Callout 85"/>
          <p:cNvSpPr/>
          <p:nvPr/>
        </p:nvSpPr>
        <p:spPr>
          <a:xfrm>
            <a:off x="674228" y="2503401"/>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grpSp>
        <p:nvGrpSpPr>
          <p:cNvPr id="93" name="Group 12"/>
          <p:cNvGrpSpPr/>
          <p:nvPr/>
        </p:nvGrpSpPr>
        <p:grpSpPr>
          <a:xfrm rot="16200000">
            <a:off x="2362315" y="4410255"/>
            <a:ext cx="1090168" cy="613851"/>
            <a:chOff x="3589776" y="1709064"/>
            <a:chExt cx="1333023" cy="827637"/>
          </a:xfrm>
        </p:grpSpPr>
        <p:sp>
          <p:nvSpPr>
            <p:cNvPr id="95"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96" name="Shape 95"/>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7"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98" name="Shape 97"/>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9" name="Rounded Rectangle 98"/>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100" name="TextBox 99"/>
          <p:cNvSpPr txBox="1"/>
          <p:nvPr/>
        </p:nvSpPr>
        <p:spPr>
          <a:xfrm>
            <a:off x="2514600" y="3733800"/>
            <a:ext cx="694872" cy="461665"/>
          </a:xfrm>
          <a:prstGeom prst="rect">
            <a:avLst/>
          </a:prstGeom>
          <a:noFill/>
        </p:spPr>
        <p:txBody>
          <a:bodyPr wrap="none" rtlCol="0">
            <a:spAutoFit/>
          </a:bodyPr>
          <a:lstStyle/>
          <a:p>
            <a:r>
              <a:rPr lang="en-US" sz="2400" dirty="0" smtClean="0">
                <a:solidFill>
                  <a:prstClr val="black"/>
                </a:solidFill>
                <a:latin typeface="Trebuchet MS"/>
                <a:cs typeface="Trebuchet MS"/>
              </a:rPr>
              <a:t>Ben</a:t>
            </a:r>
            <a:endParaRPr lang="en-US" sz="2400" dirty="0">
              <a:solidFill>
                <a:prstClr val="black"/>
              </a:solidFill>
              <a:latin typeface="Trebuchet MS"/>
              <a:cs typeface="Trebuchet MS"/>
            </a:endParaRPr>
          </a:p>
        </p:txBody>
      </p:sp>
      <p:grpSp>
        <p:nvGrpSpPr>
          <p:cNvPr id="101" name="Group 114"/>
          <p:cNvGrpSpPr/>
          <p:nvPr/>
        </p:nvGrpSpPr>
        <p:grpSpPr>
          <a:xfrm>
            <a:off x="3810000" y="4038600"/>
            <a:ext cx="1073452" cy="1088697"/>
            <a:chOff x="3627963" y="2368873"/>
            <a:chExt cx="1073452" cy="1088697"/>
          </a:xfrm>
        </p:grpSpPr>
        <p:cxnSp>
          <p:nvCxnSpPr>
            <p:cNvPr id="102" name="Straight Connector 101"/>
            <p:cNvCxnSpPr/>
            <p:nvPr/>
          </p:nvCxnSpPr>
          <p:spPr>
            <a:xfrm rot="16200000" flipH="1">
              <a:off x="4057019" y="2813175"/>
              <a:ext cx="1025795" cy="262996"/>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103" name="TextBox 102"/>
            <p:cNvSpPr txBox="1"/>
            <p:nvPr/>
          </p:nvSpPr>
          <p:spPr>
            <a:xfrm>
              <a:off x="3627963" y="2368873"/>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grpSp>
        <p:nvGrpSpPr>
          <p:cNvPr id="104" name="Group 119"/>
          <p:cNvGrpSpPr/>
          <p:nvPr/>
        </p:nvGrpSpPr>
        <p:grpSpPr>
          <a:xfrm>
            <a:off x="4880172" y="4222410"/>
            <a:ext cx="1963107" cy="959191"/>
            <a:chOff x="3882928" y="4008745"/>
            <a:chExt cx="1963107" cy="959191"/>
          </a:xfrm>
        </p:grpSpPr>
        <p:cxnSp>
          <p:nvCxnSpPr>
            <p:cNvPr id="105" name="Straight Arrow Connector 104"/>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V="1">
              <a:off x="3909504" y="4966413"/>
              <a:ext cx="1936531" cy="15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sp>
        <p:nvSpPr>
          <p:cNvPr id="113" name="Rounded Rectangular Callout 112"/>
          <p:cNvSpPr/>
          <p:nvPr/>
        </p:nvSpPr>
        <p:spPr>
          <a:xfrm>
            <a:off x="673207" y="4343400"/>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grpSp>
        <p:nvGrpSpPr>
          <p:cNvPr id="114" name="Group 119"/>
          <p:cNvGrpSpPr/>
          <p:nvPr/>
        </p:nvGrpSpPr>
        <p:grpSpPr>
          <a:xfrm>
            <a:off x="4880172" y="2288862"/>
            <a:ext cx="1969365" cy="929740"/>
            <a:chOff x="3882928" y="4008745"/>
            <a:chExt cx="1969365" cy="929740"/>
          </a:xfrm>
        </p:grpSpPr>
        <p:cxnSp>
          <p:nvCxnSpPr>
            <p:cNvPr id="121" name="Straight Arrow Connector 120"/>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3909504" y="4897762"/>
              <a:ext cx="1942789" cy="407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124" name="Group 114"/>
          <p:cNvGrpSpPr/>
          <p:nvPr/>
        </p:nvGrpSpPr>
        <p:grpSpPr>
          <a:xfrm>
            <a:off x="4883451" y="2176255"/>
            <a:ext cx="1997697" cy="1017492"/>
            <a:chOff x="4701414" y="2440076"/>
            <a:chExt cx="1997697" cy="1017492"/>
          </a:xfrm>
        </p:grpSpPr>
        <p:cxnSp>
          <p:nvCxnSpPr>
            <p:cNvPr id="125" name="Straight Connector 124"/>
            <p:cNvCxnSpPr>
              <a:stCxn id="126" idx="1"/>
            </p:cNvCxnSpPr>
            <p:nvPr/>
          </p:nvCxnSpPr>
          <p:spPr>
            <a:xfrm rot="10800000" flipV="1">
              <a:off x="4701414" y="2655519"/>
              <a:ext cx="1189400" cy="802049"/>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126" name="TextBox 125"/>
            <p:cNvSpPr txBox="1"/>
            <p:nvPr/>
          </p:nvSpPr>
          <p:spPr>
            <a:xfrm>
              <a:off x="5890814" y="2440076"/>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sp>
        <p:nvSpPr>
          <p:cNvPr id="37" name="Content Placeholder 34"/>
          <p:cNvSpPr>
            <a:spLocks noGrp="1"/>
          </p:cNvSpPr>
          <p:nvPr>
            <p:ph idx="1"/>
          </p:nvPr>
        </p:nvSpPr>
        <p:spPr>
          <a:xfrm>
            <a:off x="-34968" y="5359681"/>
            <a:ext cx="9178968" cy="736319"/>
          </a:xfrm>
        </p:spPr>
        <p:txBody>
          <a:bodyPr>
            <a:noAutofit/>
          </a:bodyPr>
          <a:lstStyle/>
          <a:p>
            <a:pPr marL="0" indent="0" algn="ctr">
              <a:lnSpc>
                <a:spcPct val="120000"/>
              </a:lnSpc>
              <a:buNone/>
            </a:pPr>
            <a:r>
              <a:rPr lang="en-US" dirty="0" smtClean="0">
                <a:latin typeface="Trebuchet MS"/>
                <a:cs typeface="Trebuchet MS"/>
              </a:rPr>
              <a:t>Bob and Ben contend for a second concurrent transmission</a:t>
            </a:r>
          </a:p>
        </p:txBody>
      </p:sp>
    </p:spTree>
    <p:custDataLst>
      <p:tags r:id="rId1"/>
    </p:custDataLst>
    <p:extLst>
      <p:ext uri="{BB962C8B-B14F-4D97-AF65-F5344CB8AC3E}">
        <p14:creationId xmlns:p14="http://schemas.microsoft.com/office/powerpoint/2010/main" val="3802554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37">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13" grpId="0" animBg="1"/>
      <p:bldP spid="37" grpId="0" build="p"/>
      <p:bldP spid="37"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8" y="0"/>
            <a:ext cx="9123312" cy="1124744"/>
          </a:xfrm>
        </p:spPr>
        <p:txBody>
          <a:bodyPr>
            <a:normAutofit/>
          </a:bodyPr>
          <a:lstStyle/>
          <a:p>
            <a:r>
              <a:rPr lang="en-US" sz="4000" dirty="0" smtClean="0"/>
              <a:t>Multi-Dimensional Carrier Sense</a:t>
            </a:r>
            <a:endParaRPr lang="en-US" sz="4000" dirty="0"/>
          </a:p>
        </p:txBody>
      </p:sp>
      <p:grpSp>
        <p:nvGrpSpPr>
          <p:cNvPr id="66" name="Group 40"/>
          <p:cNvGrpSpPr/>
          <p:nvPr/>
        </p:nvGrpSpPr>
        <p:grpSpPr>
          <a:xfrm rot="16200000">
            <a:off x="995286" y="1290717"/>
            <a:ext cx="601251" cy="610620"/>
            <a:chOff x="1981202" y="1676401"/>
            <a:chExt cx="735197" cy="823284"/>
          </a:xfrm>
        </p:grpSpPr>
        <p:cxnSp>
          <p:nvCxnSpPr>
            <p:cNvPr id="67" name="Shape 66"/>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84" name="Isosceles Triangle 83"/>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85" name="Rounded Rectangle 84"/>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86" name="TextBox 85"/>
          <p:cNvSpPr txBox="1"/>
          <p:nvPr/>
        </p:nvSpPr>
        <p:spPr>
          <a:xfrm>
            <a:off x="304800" y="990600"/>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cxnSp>
        <p:nvCxnSpPr>
          <p:cNvPr id="87" name="Straight Arrow Connector 26"/>
          <p:cNvCxnSpPr/>
          <p:nvPr/>
        </p:nvCxnSpPr>
        <p:spPr>
          <a:xfrm rot="16200000">
            <a:off x="2134059" y="993828"/>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grpSp>
        <p:nvGrpSpPr>
          <p:cNvPr id="90" name="Group 12"/>
          <p:cNvGrpSpPr/>
          <p:nvPr/>
        </p:nvGrpSpPr>
        <p:grpSpPr>
          <a:xfrm rot="16200000">
            <a:off x="2352642" y="2505255"/>
            <a:ext cx="1090168" cy="613851"/>
            <a:chOff x="3589776" y="1709064"/>
            <a:chExt cx="1333023" cy="827637"/>
          </a:xfrm>
        </p:grpSpPr>
        <p:sp>
          <p:nvSpPr>
            <p:cNvPr id="91"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92" name="Shape 91"/>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3"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95" name="Shape 9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6" name="Rounded Rectangle 95"/>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97" name="TextBox 96"/>
          <p:cNvSpPr txBox="1"/>
          <p:nvPr/>
        </p:nvSpPr>
        <p:spPr>
          <a:xfrm>
            <a:off x="2504927" y="1828800"/>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grpSp>
        <p:nvGrpSpPr>
          <p:cNvPr id="105" name="Group 12"/>
          <p:cNvGrpSpPr/>
          <p:nvPr/>
        </p:nvGrpSpPr>
        <p:grpSpPr>
          <a:xfrm rot="16200000">
            <a:off x="2362315" y="4410255"/>
            <a:ext cx="1090168" cy="613851"/>
            <a:chOff x="3589776" y="1709064"/>
            <a:chExt cx="1333023" cy="827637"/>
          </a:xfrm>
        </p:grpSpPr>
        <p:sp>
          <p:nvSpPr>
            <p:cNvPr id="106"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07" name="Shape 106"/>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0"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13" name="Shape 112"/>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4" name="Rounded Rectangle 113"/>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121" name="TextBox 120"/>
          <p:cNvSpPr txBox="1"/>
          <p:nvPr/>
        </p:nvSpPr>
        <p:spPr>
          <a:xfrm>
            <a:off x="2514600" y="3733800"/>
            <a:ext cx="694872" cy="461665"/>
          </a:xfrm>
          <a:prstGeom prst="rect">
            <a:avLst/>
          </a:prstGeom>
          <a:noFill/>
        </p:spPr>
        <p:txBody>
          <a:bodyPr wrap="none" rtlCol="0">
            <a:spAutoFit/>
          </a:bodyPr>
          <a:lstStyle/>
          <a:p>
            <a:r>
              <a:rPr lang="en-US" sz="2400" dirty="0" smtClean="0">
                <a:solidFill>
                  <a:prstClr val="black"/>
                </a:solidFill>
                <a:latin typeface="Trebuchet MS"/>
                <a:cs typeface="Trebuchet MS"/>
              </a:rPr>
              <a:t>Ben</a:t>
            </a:r>
            <a:endParaRPr lang="en-US" sz="2400" dirty="0">
              <a:solidFill>
                <a:prstClr val="black"/>
              </a:solidFill>
              <a:latin typeface="Trebuchet MS"/>
              <a:cs typeface="Trebuchet MS"/>
            </a:endParaRPr>
          </a:p>
        </p:txBody>
      </p:sp>
      <p:grpSp>
        <p:nvGrpSpPr>
          <p:cNvPr id="122" name="Group 114"/>
          <p:cNvGrpSpPr/>
          <p:nvPr/>
        </p:nvGrpSpPr>
        <p:grpSpPr>
          <a:xfrm>
            <a:off x="3810000" y="4038600"/>
            <a:ext cx="1073452" cy="1088697"/>
            <a:chOff x="3627963" y="2368873"/>
            <a:chExt cx="1073452" cy="1088697"/>
          </a:xfrm>
        </p:grpSpPr>
        <p:cxnSp>
          <p:nvCxnSpPr>
            <p:cNvPr id="123" name="Straight Connector 122"/>
            <p:cNvCxnSpPr/>
            <p:nvPr/>
          </p:nvCxnSpPr>
          <p:spPr>
            <a:xfrm rot="16200000" flipH="1">
              <a:off x="4057019" y="2813175"/>
              <a:ext cx="1025795" cy="262996"/>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124" name="TextBox 123"/>
            <p:cNvSpPr txBox="1"/>
            <p:nvPr/>
          </p:nvSpPr>
          <p:spPr>
            <a:xfrm>
              <a:off x="3627963" y="2368873"/>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grpSp>
        <p:nvGrpSpPr>
          <p:cNvPr id="125" name="Group 119"/>
          <p:cNvGrpSpPr/>
          <p:nvPr/>
        </p:nvGrpSpPr>
        <p:grpSpPr>
          <a:xfrm>
            <a:off x="4880172" y="4222410"/>
            <a:ext cx="1963107" cy="959191"/>
            <a:chOff x="3882928" y="4008745"/>
            <a:chExt cx="1963107" cy="959191"/>
          </a:xfrm>
        </p:grpSpPr>
        <p:cxnSp>
          <p:nvCxnSpPr>
            <p:cNvPr id="126" name="Straight Arrow Connector 125"/>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flipV="1">
              <a:off x="3909504" y="4966413"/>
              <a:ext cx="1936531" cy="15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sp>
        <p:nvSpPr>
          <p:cNvPr id="128" name="Content Placeholder 34"/>
          <p:cNvSpPr>
            <a:spLocks noGrp="1"/>
          </p:cNvSpPr>
          <p:nvPr>
            <p:ph idx="1"/>
          </p:nvPr>
        </p:nvSpPr>
        <p:spPr>
          <a:xfrm>
            <a:off x="-34968" y="5359681"/>
            <a:ext cx="9178968" cy="736319"/>
          </a:xfrm>
        </p:spPr>
        <p:txBody>
          <a:bodyPr>
            <a:noAutofit/>
          </a:bodyPr>
          <a:lstStyle/>
          <a:p>
            <a:pPr marL="0" indent="0" algn="ctr">
              <a:lnSpc>
                <a:spcPct val="120000"/>
              </a:lnSpc>
              <a:buNone/>
            </a:pPr>
            <a:r>
              <a:rPr lang="en-US" dirty="0" smtClean="0">
                <a:solidFill>
                  <a:srgbClr val="C00000"/>
                </a:solidFill>
                <a:latin typeface="Trebuchet MS"/>
                <a:cs typeface="Trebuchet MS"/>
              </a:rPr>
              <a:t>Project orthogonal to Alice’s signal</a:t>
            </a:r>
          </a:p>
        </p:txBody>
      </p:sp>
      <p:grpSp>
        <p:nvGrpSpPr>
          <p:cNvPr id="134" name="Group 119"/>
          <p:cNvGrpSpPr/>
          <p:nvPr/>
        </p:nvGrpSpPr>
        <p:grpSpPr>
          <a:xfrm>
            <a:off x="4880172" y="2288862"/>
            <a:ext cx="1969365" cy="929740"/>
            <a:chOff x="3882928" y="4008745"/>
            <a:chExt cx="1969365" cy="929740"/>
          </a:xfrm>
        </p:grpSpPr>
        <p:cxnSp>
          <p:nvCxnSpPr>
            <p:cNvPr id="135" name="Straight Arrow Connector 134"/>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flipV="1">
              <a:off x="3909504" y="4897762"/>
              <a:ext cx="1942789" cy="407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137" name="Group 114"/>
          <p:cNvGrpSpPr/>
          <p:nvPr/>
        </p:nvGrpSpPr>
        <p:grpSpPr>
          <a:xfrm>
            <a:off x="4883451" y="2176255"/>
            <a:ext cx="1997697" cy="1017492"/>
            <a:chOff x="4701414" y="2440076"/>
            <a:chExt cx="1997697" cy="1017492"/>
          </a:xfrm>
        </p:grpSpPr>
        <p:cxnSp>
          <p:nvCxnSpPr>
            <p:cNvPr id="138" name="Straight Connector 137"/>
            <p:cNvCxnSpPr>
              <a:stCxn id="139" idx="1"/>
            </p:cNvCxnSpPr>
            <p:nvPr/>
          </p:nvCxnSpPr>
          <p:spPr>
            <a:xfrm rot="10800000" flipV="1">
              <a:off x="4701414" y="2655519"/>
              <a:ext cx="1189400" cy="802049"/>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139" name="TextBox 138"/>
            <p:cNvSpPr txBox="1"/>
            <p:nvPr/>
          </p:nvSpPr>
          <p:spPr>
            <a:xfrm>
              <a:off x="5890814" y="2440076"/>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sp>
        <p:nvSpPr>
          <p:cNvPr id="38" name="Rounded Rectangular Callout 37"/>
          <p:cNvSpPr/>
          <p:nvPr/>
        </p:nvSpPr>
        <p:spPr>
          <a:xfrm>
            <a:off x="674228" y="2503401"/>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sp>
        <p:nvSpPr>
          <p:cNvPr id="39" name="Rounded Rectangular Callout 38"/>
          <p:cNvSpPr/>
          <p:nvPr/>
        </p:nvSpPr>
        <p:spPr>
          <a:xfrm>
            <a:off x="673207" y="4343400"/>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spTree>
    <p:extLst>
      <p:ext uri="{BB962C8B-B14F-4D97-AF65-F5344CB8AC3E}">
        <p14:creationId xmlns:p14="http://schemas.microsoft.com/office/powerpoint/2010/main" val="196935083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8" y="0"/>
            <a:ext cx="9123312" cy="1124744"/>
          </a:xfrm>
        </p:spPr>
        <p:txBody>
          <a:bodyPr>
            <a:normAutofit/>
          </a:bodyPr>
          <a:lstStyle/>
          <a:p>
            <a:r>
              <a:rPr lang="en-US" dirty="0" smtClean="0"/>
              <a:t>Multi-Dimensional Carrier Sense</a:t>
            </a:r>
            <a:endParaRPr lang="en-US" sz="4000" dirty="0"/>
          </a:p>
        </p:txBody>
      </p:sp>
      <p:grpSp>
        <p:nvGrpSpPr>
          <p:cNvPr id="95" name="Group 40"/>
          <p:cNvGrpSpPr/>
          <p:nvPr/>
        </p:nvGrpSpPr>
        <p:grpSpPr>
          <a:xfrm rot="16200000">
            <a:off x="995286" y="1290717"/>
            <a:ext cx="601251" cy="610620"/>
            <a:chOff x="1981202" y="1676401"/>
            <a:chExt cx="735197" cy="823284"/>
          </a:xfrm>
        </p:grpSpPr>
        <p:cxnSp>
          <p:nvCxnSpPr>
            <p:cNvPr id="97" name="Shape 96"/>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98" name="Isosceles Triangle 97"/>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99" name="Rounded Rectangle 98"/>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100" name="TextBox 99"/>
          <p:cNvSpPr txBox="1"/>
          <p:nvPr/>
        </p:nvSpPr>
        <p:spPr>
          <a:xfrm>
            <a:off x="304800" y="990600"/>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cxnSp>
        <p:nvCxnSpPr>
          <p:cNvPr id="101" name="Straight Arrow Connector 26"/>
          <p:cNvCxnSpPr/>
          <p:nvPr/>
        </p:nvCxnSpPr>
        <p:spPr>
          <a:xfrm rot="16200000">
            <a:off x="2134059" y="993828"/>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grpSp>
        <p:nvGrpSpPr>
          <p:cNvPr id="113" name="Group 12"/>
          <p:cNvGrpSpPr/>
          <p:nvPr/>
        </p:nvGrpSpPr>
        <p:grpSpPr>
          <a:xfrm rot="16200000">
            <a:off x="2352642" y="2505255"/>
            <a:ext cx="1090168" cy="613851"/>
            <a:chOff x="3589776" y="1709064"/>
            <a:chExt cx="1333023" cy="827637"/>
          </a:xfrm>
        </p:grpSpPr>
        <p:sp>
          <p:nvSpPr>
            <p:cNvPr id="114"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15" name="Shape 114"/>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6"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17" name="Shape 116"/>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18" name="Rounded Rectangle 117"/>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119" name="TextBox 118"/>
          <p:cNvSpPr txBox="1"/>
          <p:nvPr/>
        </p:nvSpPr>
        <p:spPr>
          <a:xfrm>
            <a:off x="2504927" y="1828800"/>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sp>
        <p:nvSpPr>
          <p:cNvPr id="130" name="Rounded Rectangular Callout 129"/>
          <p:cNvSpPr/>
          <p:nvPr/>
        </p:nvSpPr>
        <p:spPr>
          <a:xfrm>
            <a:off x="674228" y="2503401"/>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grpSp>
        <p:nvGrpSpPr>
          <p:cNvPr id="150" name="Group 108"/>
          <p:cNvGrpSpPr/>
          <p:nvPr/>
        </p:nvGrpSpPr>
        <p:grpSpPr>
          <a:xfrm>
            <a:off x="3962400" y="1947334"/>
            <a:ext cx="1111183" cy="1213380"/>
            <a:chOff x="4817349" y="4094311"/>
            <a:chExt cx="1111183" cy="1213380"/>
          </a:xfrm>
        </p:grpSpPr>
        <p:cxnSp>
          <p:nvCxnSpPr>
            <p:cNvPr id="151" name="Straight Connector 150"/>
            <p:cNvCxnSpPr/>
            <p:nvPr/>
          </p:nvCxnSpPr>
          <p:spPr>
            <a:xfrm rot="16200000" flipV="1">
              <a:off x="4686091" y="4225569"/>
              <a:ext cx="1213380" cy="950863"/>
            </a:xfrm>
            <a:prstGeom prst="line">
              <a:avLst/>
            </a:prstGeom>
            <a:ln w="63500">
              <a:solidFill>
                <a:schemeClr val="accent2"/>
              </a:solidFill>
              <a:prstDash val="sysDash"/>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2" name="Elbow Connector 151"/>
            <p:cNvCxnSpPr/>
            <p:nvPr/>
          </p:nvCxnSpPr>
          <p:spPr>
            <a:xfrm rot="3000000" flipH="1">
              <a:off x="5712532" y="5023083"/>
              <a:ext cx="216000" cy="216000"/>
            </a:xfrm>
            <a:prstGeom prst="bentConnector3">
              <a:avLst>
                <a:gd name="adj1" fmla="val 94188"/>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3" name="TextBox 152"/>
          <p:cNvSpPr txBox="1"/>
          <p:nvPr/>
        </p:nvSpPr>
        <p:spPr>
          <a:xfrm>
            <a:off x="4495800" y="1226601"/>
            <a:ext cx="2801067" cy="461665"/>
          </a:xfrm>
          <a:prstGeom prst="rect">
            <a:avLst/>
          </a:prstGeom>
          <a:noFill/>
        </p:spPr>
        <p:txBody>
          <a:bodyPr wrap="none" rtlCol="0">
            <a:spAutoFit/>
          </a:bodyPr>
          <a:lstStyle/>
          <a:p>
            <a:r>
              <a:rPr lang="en-US" sz="2400" dirty="0" smtClean="0">
                <a:solidFill>
                  <a:prstClr val="black"/>
                </a:solidFill>
                <a:latin typeface="Trebuchet MS"/>
                <a:cs typeface="Trebuchet MS"/>
              </a:rPr>
              <a:t>orthogonal to Alice</a:t>
            </a:r>
            <a:endParaRPr lang="en-US" sz="2400" dirty="0">
              <a:solidFill>
                <a:prstClr val="black"/>
              </a:solidFill>
              <a:latin typeface="Trebuchet MS"/>
              <a:cs typeface="Trebuchet MS"/>
            </a:endParaRPr>
          </a:p>
        </p:txBody>
      </p:sp>
      <p:sp>
        <p:nvSpPr>
          <p:cNvPr id="154" name="TextBox 153"/>
          <p:cNvSpPr txBox="1"/>
          <p:nvPr/>
        </p:nvSpPr>
        <p:spPr>
          <a:xfrm>
            <a:off x="4508998" y="1597967"/>
            <a:ext cx="3127028" cy="461665"/>
          </a:xfrm>
          <a:prstGeom prst="rect">
            <a:avLst/>
          </a:prstGeom>
          <a:noFill/>
        </p:spPr>
        <p:txBody>
          <a:bodyPr wrap="none" rtlCol="0">
            <a:spAutoFit/>
          </a:bodyPr>
          <a:lstStyle/>
          <a:p>
            <a:r>
              <a:rPr lang="en-US" sz="2400" dirty="0" smtClean="0">
                <a:solidFill>
                  <a:srgbClr val="E46C0A"/>
                </a:solidFill>
                <a:latin typeface="Trebuchet MS"/>
                <a:cs typeface="Trebuchet MS"/>
              </a:rPr>
              <a:t>no signal from Alice!!</a:t>
            </a:r>
            <a:endParaRPr lang="en-US" sz="2400" dirty="0">
              <a:solidFill>
                <a:srgbClr val="E46C0A"/>
              </a:solidFill>
              <a:latin typeface="Trebuchet MS"/>
              <a:cs typeface="Trebuchet MS"/>
            </a:endParaRPr>
          </a:p>
        </p:txBody>
      </p:sp>
      <p:grpSp>
        <p:nvGrpSpPr>
          <p:cNvPr id="155" name="Group 119"/>
          <p:cNvGrpSpPr/>
          <p:nvPr/>
        </p:nvGrpSpPr>
        <p:grpSpPr>
          <a:xfrm>
            <a:off x="4880172" y="2288862"/>
            <a:ext cx="1969365" cy="929740"/>
            <a:chOff x="3882928" y="4008745"/>
            <a:chExt cx="1969365" cy="929740"/>
          </a:xfrm>
        </p:grpSpPr>
        <p:cxnSp>
          <p:nvCxnSpPr>
            <p:cNvPr id="156" name="Straight Arrow Connector 155"/>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flipV="1">
              <a:off x="3909504" y="4897762"/>
              <a:ext cx="1942789" cy="407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158" name="Group 114"/>
          <p:cNvGrpSpPr/>
          <p:nvPr/>
        </p:nvGrpSpPr>
        <p:grpSpPr>
          <a:xfrm>
            <a:off x="4883451" y="2176255"/>
            <a:ext cx="1997697" cy="1017492"/>
            <a:chOff x="4701414" y="2440076"/>
            <a:chExt cx="1997697" cy="1017492"/>
          </a:xfrm>
        </p:grpSpPr>
        <p:cxnSp>
          <p:nvCxnSpPr>
            <p:cNvPr id="159" name="Straight Connector 158"/>
            <p:cNvCxnSpPr>
              <a:stCxn id="160" idx="1"/>
            </p:cNvCxnSpPr>
            <p:nvPr/>
          </p:nvCxnSpPr>
          <p:spPr>
            <a:xfrm rot="10800000" flipV="1">
              <a:off x="4701414" y="2655519"/>
              <a:ext cx="1189400" cy="802049"/>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160" name="TextBox 159"/>
            <p:cNvSpPr txBox="1"/>
            <p:nvPr/>
          </p:nvSpPr>
          <p:spPr>
            <a:xfrm>
              <a:off x="5890814" y="2440076"/>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sp>
        <p:nvSpPr>
          <p:cNvPr id="43" name="TextBox 42"/>
          <p:cNvSpPr txBox="1"/>
          <p:nvPr/>
        </p:nvSpPr>
        <p:spPr>
          <a:xfrm>
            <a:off x="5638800" y="3657600"/>
            <a:ext cx="2801067" cy="461665"/>
          </a:xfrm>
          <a:prstGeom prst="rect">
            <a:avLst/>
          </a:prstGeom>
          <a:noFill/>
        </p:spPr>
        <p:txBody>
          <a:bodyPr wrap="none" rtlCol="0">
            <a:spAutoFit/>
          </a:bodyPr>
          <a:lstStyle/>
          <a:p>
            <a:r>
              <a:rPr lang="en-US" sz="2400" dirty="0" smtClean="0">
                <a:solidFill>
                  <a:prstClr val="black"/>
                </a:solidFill>
                <a:latin typeface="Trebuchet MS"/>
                <a:cs typeface="Trebuchet MS"/>
              </a:rPr>
              <a:t>orthogonal to Alice</a:t>
            </a:r>
            <a:endParaRPr lang="en-US" sz="2400" dirty="0">
              <a:solidFill>
                <a:prstClr val="black"/>
              </a:solidFill>
              <a:latin typeface="Trebuchet MS"/>
              <a:cs typeface="Trebuchet MS"/>
            </a:endParaRPr>
          </a:p>
        </p:txBody>
      </p:sp>
      <p:sp>
        <p:nvSpPr>
          <p:cNvPr id="44" name="TextBox 43"/>
          <p:cNvSpPr txBox="1"/>
          <p:nvPr/>
        </p:nvSpPr>
        <p:spPr>
          <a:xfrm>
            <a:off x="5635972" y="4038600"/>
            <a:ext cx="3127028" cy="461665"/>
          </a:xfrm>
          <a:prstGeom prst="rect">
            <a:avLst/>
          </a:prstGeom>
          <a:noFill/>
        </p:spPr>
        <p:txBody>
          <a:bodyPr wrap="none" rtlCol="0">
            <a:spAutoFit/>
          </a:bodyPr>
          <a:lstStyle/>
          <a:p>
            <a:r>
              <a:rPr lang="en-US" sz="2400" dirty="0" smtClean="0">
                <a:solidFill>
                  <a:srgbClr val="F79646">
                    <a:lumMod val="75000"/>
                  </a:srgbClr>
                </a:solidFill>
                <a:latin typeface="Trebuchet MS"/>
                <a:cs typeface="Trebuchet MS"/>
              </a:rPr>
              <a:t>no signal from Alice!!</a:t>
            </a:r>
            <a:endParaRPr lang="en-US" sz="2400" dirty="0">
              <a:solidFill>
                <a:srgbClr val="F79646">
                  <a:lumMod val="75000"/>
                </a:srgbClr>
              </a:solidFill>
              <a:latin typeface="Trebuchet MS"/>
              <a:cs typeface="Trebuchet MS"/>
            </a:endParaRPr>
          </a:p>
        </p:txBody>
      </p:sp>
      <p:grpSp>
        <p:nvGrpSpPr>
          <p:cNvPr id="46" name="Group 12"/>
          <p:cNvGrpSpPr/>
          <p:nvPr/>
        </p:nvGrpSpPr>
        <p:grpSpPr>
          <a:xfrm rot="16200000">
            <a:off x="2362315" y="4410255"/>
            <a:ext cx="1090168" cy="613851"/>
            <a:chOff x="3589776" y="1709064"/>
            <a:chExt cx="1333023" cy="827637"/>
          </a:xfrm>
        </p:grpSpPr>
        <p:sp>
          <p:nvSpPr>
            <p:cNvPr id="47"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8" name="Shape 47"/>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9"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50" name="Shape 49"/>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52" name="TextBox 51"/>
          <p:cNvSpPr txBox="1"/>
          <p:nvPr/>
        </p:nvSpPr>
        <p:spPr>
          <a:xfrm>
            <a:off x="2514600" y="3733800"/>
            <a:ext cx="694872" cy="461665"/>
          </a:xfrm>
          <a:prstGeom prst="rect">
            <a:avLst/>
          </a:prstGeom>
          <a:noFill/>
        </p:spPr>
        <p:txBody>
          <a:bodyPr wrap="none" rtlCol="0">
            <a:spAutoFit/>
          </a:bodyPr>
          <a:lstStyle/>
          <a:p>
            <a:r>
              <a:rPr lang="en-US" sz="2400" dirty="0" smtClean="0">
                <a:solidFill>
                  <a:prstClr val="black"/>
                </a:solidFill>
                <a:latin typeface="Trebuchet MS"/>
                <a:cs typeface="Trebuchet MS"/>
              </a:rPr>
              <a:t>Ben</a:t>
            </a:r>
            <a:endParaRPr lang="en-US" sz="2400" dirty="0">
              <a:solidFill>
                <a:prstClr val="black"/>
              </a:solidFill>
              <a:latin typeface="Trebuchet MS"/>
              <a:cs typeface="Trebuchet MS"/>
            </a:endParaRPr>
          </a:p>
        </p:txBody>
      </p:sp>
      <p:grpSp>
        <p:nvGrpSpPr>
          <p:cNvPr id="53" name="Group 114"/>
          <p:cNvGrpSpPr/>
          <p:nvPr/>
        </p:nvGrpSpPr>
        <p:grpSpPr>
          <a:xfrm>
            <a:off x="3810000" y="4038600"/>
            <a:ext cx="1073452" cy="1088697"/>
            <a:chOff x="3627963" y="2368873"/>
            <a:chExt cx="1073452" cy="1088697"/>
          </a:xfrm>
        </p:grpSpPr>
        <p:cxnSp>
          <p:nvCxnSpPr>
            <p:cNvPr id="54" name="Straight Connector 53"/>
            <p:cNvCxnSpPr/>
            <p:nvPr/>
          </p:nvCxnSpPr>
          <p:spPr>
            <a:xfrm rot="16200000" flipH="1">
              <a:off x="4057019" y="2813175"/>
              <a:ext cx="1025795" cy="262996"/>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55" name="TextBox 54"/>
            <p:cNvSpPr txBox="1"/>
            <p:nvPr/>
          </p:nvSpPr>
          <p:spPr>
            <a:xfrm>
              <a:off x="3627963" y="2368873"/>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grpSp>
        <p:nvGrpSpPr>
          <p:cNvPr id="56" name="Group 108"/>
          <p:cNvGrpSpPr/>
          <p:nvPr/>
        </p:nvGrpSpPr>
        <p:grpSpPr>
          <a:xfrm>
            <a:off x="4901073" y="4702138"/>
            <a:ext cx="1950669" cy="392124"/>
            <a:chOff x="5756022" y="4915567"/>
            <a:chExt cx="1950669" cy="392124"/>
          </a:xfrm>
        </p:grpSpPr>
        <p:cxnSp>
          <p:nvCxnSpPr>
            <p:cNvPr id="57" name="Straight Connector 56"/>
            <p:cNvCxnSpPr/>
            <p:nvPr/>
          </p:nvCxnSpPr>
          <p:spPr>
            <a:xfrm flipV="1">
              <a:off x="5768212" y="4915567"/>
              <a:ext cx="1938479" cy="392124"/>
            </a:xfrm>
            <a:prstGeom prst="line">
              <a:avLst/>
            </a:prstGeom>
            <a:ln w="63500">
              <a:solidFill>
                <a:schemeClr val="accent2"/>
              </a:solidFill>
              <a:prstDash val="sysDash"/>
              <a:headEnd type="none"/>
              <a:tailEnd type="stealth"/>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4500000" flipH="1">
              <a:off x="5756022" y="5068238"/>
              <a:ext cx="216000" cy="216000"/>
            </a:xfrm>
            <a:prstGeom prst="bentConnector3">
              <a:avLst>
                <a:gd name="adj1" fmla="val 94188"/>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 name="Group 119"/>
          <p:cNvGrpSpPr/>
          <p:nvPr/>
        </p:nvGrpSpPr>
        <p:grpSpPr>
          <a:xfrm>
            <a:off x="4880172" y="4222410"/>
            <a:ext cx="1963107" cy="959191"/>
            <a:chOff x="3882928" y="4008745"/>
            <a:chExt cx="1963107" cy="959191"/>
          </a:xfrm>
        </p:grpSpPr>
        <p:cxnSp>
          <p:nvCxnSpPr>
            <p:cNvPr id="60" name="Straight Arrow Connector 59"/>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3909504" y="4966413"/>
              <a:ext cx="1936531" cy="15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sp>
        <p:nvSpPr>
          <p:cNvPr id="62" name="Rounded Rectangular Callout 61"/>
          <p:cNvSpPr/>
          <p:nvPr/>
        </p:nvSpPr>
        <p:spPr>
          <a:xfrm>
            <a:off x="673207" y="4343400"/>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sp>
        <p:nvSpPr>
          <p:cNvPr id="65" name="Content Placeholder 34"/>
          <p:cNvSpPr>
            <a:spLocks noGrp="1"/>
          </p:cNvSpPr>
          <p:nvPr>
            <p:ph idx="1"/>
          </p:nvPr>
        </p:nvSpPr>
        <p:spPr>
          <a:xfrm>
            <a:off x="-34968" y="5359681"/>
            <a:ext cx="9178968" cy="736319"/>
          </a:xfrm>
        </p:spPr>
        <p:txBody>
          <a:bodyPr>
            <a:noAutofit/>
          </a:bodyPr>
          <a:lstStyle/>
          <a:p>
            <a:pPr marL="0" indent="0" algn="ctr">
              <a:lnSpc>
                <a:spcPct val="120000"/>
              </a:lnSpc>
              <a:buNone/>
            </a:pPr>
            <a:r>
              <a:rPr lang="en-US" dirty="0" smtClean="0">
                <a:solidFill>
                  <a:srgbClr val="C00000"/>
                </a:solidFill>
                <a:latin typeface="Trebuchet MS"/>
                <a:cs typeface="Trebuchet MS"/>
              </a:rPr>
              <a:t>Project orthogonal to Alice’s signal</a:t>
            </a:r>
          </a:p>
        </p:txBody>
      </p:sp>
      <p:sp>
        <p:nvSpPr>
          <p:cNvPr id="66" name="Arc 65"/>
          <p:cNvSpPr/>
          <p:nvPr/>
        </p:nvSpPr>
        <p:spPr>
          <a:xfrm rot="17628283">
            <a:off x="4077114" y="1601106"/>
            <a:ext cx="850570" cy="638618"/>
          </a:xfrm>
          <a:prstGeom prst="arc">
            <a:avLst>
              <a:gd name="adj1" fmla="val 14034673"/>
              <a:gd name="adj2" fmla="val 20038123"/>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4" name="Arc 63"/>
          <p:cNvSpPr/>
          <p:nvPr/>
        </p:nvSpPr>
        <p:spPr>
          <a:xfrm rot="17628283">
            <a:off x="5296314" y="4143569"/>
            <a:ext cx="850570" cy="638618"/>
          </a:xfrm>
          <a:prstGeom prst="arc">
            <a:avLst>
              <a:gd name="adj1" fmla="val 12092190"/>
              <a:gd name="adj2" fmla="val 19445634"/>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Tree>
    <p:custDataLst>
      <p:tags r:id="rId1"/>
    </p:custDataLst>
    <p:extLst>
      <p:ext uri="{BB962C8B-B14F-4D97-AF65-F5344CB8AC3E}">
        <p14:creationId xmlns:p14="http://schemas.microsoft.com/office/powerpoint/2010/main" val="396911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 Diversity</a:t>
            </a:r>
            <a:endParaRPr lang="en-US" dirty="0"/>
          </a:p>
        </p:txBody>
      </p:sp>
      <p:grpSp>
        <p:nvGrpSpPr>
          <p:cNvPr id="5" name="Group 40"/>
          <p:cNvGrpSpPr/>
          <p:nvPr/>
        </p:nvGrpSpPr>
        <p:grpSpPr>
          <a:xfrm rot="16200000">
            <a:off x="3128885" y="2281315"/>
            <a:ext cx="601251" cy="610620"/>
            <a:chOff x="1981202" y="1676401"/>
            <a:chExt cx="735197" cy="823284"/>
          </a:xfrm>
        </p:grpSpPr>
        <p:cxnSp>
          <p:nvCxnSpPr>
            <p:cNvPr id="7" name="Shape 22"/>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8" name="Isosceles Triangle 23"/>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11" name="Rounded Rectangle 10"/>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13" name="Group 12"/>
          <p:cNvGrpSpPr/>
          <p:nvPr/>
        </p:nvGrpSpPr>
        <p:grpSpPr>
          <a:xfrm rot="16200000">
            <a:off x="4761512" y="2312617"/>
            <a:ext cx="1126431" cy="591053"/>
            <a:chOff x="3531862" y="3730848"/>
            <a:chExt cx="1377364" cy="796899"/>
          </a:xfrm>
        </p:grpSpPr>
        <p:cxnSp>
          <p:nvCxnSpPr>
            <p:cNvPr id="17" name="Shape 10"/>
            <p:cNvCxnSpPr/>
            <p:nvPr/>
          </p:nvCxnSpPr>
          <p:spPr>
            <a:xfrm rot="16200000">
              <a:off x="4204149" y="4103170"/>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8" name="Isosceles Triangle 11"/>
            <p:cNvSpPr/>
            <p:nvPr/>
          </p:nvSpPr>
          <p:spPr>
            <a:xfrm rot="16200000">
              <a:off x="4591665" y="3763557"/>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19" name="Shape 12"/>
            <p:cNvCxnSpPr/>
            <p:nvPr/>
          </p:nvCxnSpPr>
          <p:spPr>
            <a:xfrm rot="16200000">
              <a:off x="3529645" y="4107522"/>
              <a:ext cx="679528" cy="160922"/>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20" name="Isosceles Triangle 13"/>
            <p:cNvSpPr/>
            <p:nvPr/>
          </p:nvSpPr>
          <p:spPr>
            <a:xfrm rot="16200000">
              <a:off x="3917160" y="3767908"/>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2" name="Rounded Rectangle 21"/>
            <p:cNvSpPr/>
            <p:nvPr/>
          </p:nvSpPr>
          <p:spPr>
            <a:xfrm rot="5400000">
              <a:off x="4030124" y="3490305"/>
              <a:ext cx="380839" cy="137736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sp>
        <p:nvSpPr>
          <p:cNvPr id="24" name="Content Placeholder 2"/>
          <p:cNvSpPr txBox="1">
            <a:spLocks/>
          </p:cNvSpPr>
          <p:nvPr/>
        </p:nvSpPr>
        <p:spPr>
          <a:xfrm>
            <a:off x="-165099" y="4324500"/>
            <a:ext cx="9209856" cy="1219200"/>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How Can we Decode?</a:t>
            </a:r>
          </a:p>
        </p:txBody>
      </p:sp>
      <p:sp>
        <p:nvSpPr>
          <p:cNvPr id="25" name="Content Placeholder 2"/>
          <p:cNvSpPr txBox="1">
            <a:spLocks/>
          </p:cNvSpPr>
          <p:nvPr/>
        </p:nvSpPr>
        <p:spPr>
          <a:xfrm>
            <a:off x="2133600" y="2286000"/>
            <a:ext cx="1460499" cy="1066800"/>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endParaRPr lang="en-US" sz="2800" baseline="-25000" dirty="0" smtClean="0">
              <a:solidFill>
                <a:prstClr val="black"/>
              </a:solidFill>
              <a:latin typeface="Trebuchet MS"/>
              <a:cs typeface="Trebuchet MS"/>
            </a:endParaRPr>
          </a:p>
        </p:txBody>
      </p:sp>
      <p:sp>
        <p:nvSpPr>
          <p:cNvPr id="26" name="Content Placeholder 2"/>
          <p:cNvSpPr txBox="1">
            <a:spLocks/>
          </p:cNvSpPr>
          <p:nvPr/>
        </p:nvSpPr>
        <p:spPr>
          <a:xfrm>
            <a:off x="5145074" y="2004025"/>
            <a:ext cx="3084526"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1</a:t>
            </a:r>
            <a:r>
              <a:rPr lang="en-US" sz="2800" dirty="0" smtClean="0">
                <a:solidFill>
                  <a:prstClr val="black"/>
                </a:solidFill>
                <a:latin typeface="Trebuchet MS"/>
                <a:cs typeface="Trebuchet MS"/>
              </a:rPr>
              <a:t>=h</a:t>
            </a:r>
            <a:r>
              <a:rPr lang="en-US" sz="2800" baseline="-25000" dirty="0" smtClean="0">
                <a:solidFill>
                  <a:prstClr val="black"/>
                </a:solidFill>
                <a:latin typeface="Trebuchet MS"/>
                <a:cs typeface="Trebuchet MS"/>
              </a:rPr>
              <a:t>1</a:t>
            </a:r>
            <a:r>
              <a:rPr lang="en-US" sz="2800" dirty="0">
                <a:solidFill>
                  <a:prstClr val="black"/>
                </a:solidFill>
                <a:latin typeface="Trebuchet MS"/>
                <a:cs typeface="Trebuchet MS"/>
              </a:rPr>
              <a:t> </a:t>
            </a:r>
            <a:r>
              <a:rPr lang="en-US" sz="2800" dirty="0" smtClean="0">
                <a:solidFill>
                  <a:prstClr val="black"/>
                </a:solidFill>
                <a:latin typeface="Trebuchet MS"/>
                <a:cs typeface="Trebuchet MS"/>
              </a:rPr>
              <a:t>x</a:t>
            </a:r>
            <a:r>
              <a:rPr lang="en-US" sz="2800" baseline="-25000" dirty="0" smtClean="0">
                <a:solidFill>
                  <a:prstClr val="black"/>
                </a:solidFill>
                <a:latin typeface="Trebuchet MS"/>
                <a:cs typeface="Trebuchet MS"/>
              </a:rPr>
              <a:t>1</a:t>
            </a:r>
            <a:r>
              <a:rPr lang="en-US" sz="2800" dirty="0" smtClean="0">
                <a:solidFill>
                  <a:prstClr val="black"/>
                </a:solidFill>
                <a:latin typeface="Trebuchet MS"/>
                <a:cs typeface="Trebuchet MS"/>
              </a:rPr>
              <a:t>+n</a:t>
            </a:r>
            <a:r>
              <a:rPr lang="en-US" sz="2800" baseline="-25000" dirty="0" smtClean="0">
                <a:solidFill>
                  <a:prstClr val="black"/>
                </a:solidFill>
                <a:latin typeface="Trebuchet MS"/>
                <a:cs typeface="Trebuchet MS"/>
              </a:rPr>
              <a:t>1</a:t>
            </a:r>
          </a:p>
        </p:txBody>
      </p:sp>
      <p:grpSp>
        <p:nvGrpSpPr>
          <p:cNvPr id="40" name="Group 39"/>
          <p:cNvGrpSpPr/>
          <p:nvPr/>
        </p:nvGrpSpPr>
        <p:grpSpPr>
          <a:xfrm>
            <a:off x="3512186" y="1872420"/>
            <a:ext cx="1573792" cy="1435656"/>
            <a:chOff x="3512186" y="1872420"/>
            <a:chExt cx="1573792" cy="1435656"/>
          </a:xfrm>
        </p:grpSpPr>
        <p:cxnSp>
          <p:nvCxnSpPr>
            <p:cNvPr id="29" name="Straight Arrow Connector 28"/>
            <p:cNvCxnSpPr/>
            <p:nvPr/>
          </p:nvCxnSpPr>
          <p:spPr>
            <a:xfrm flipV="1">
              <a:off x="3734820" y="2293246"/>
              <a:ext cx="1141980" cy="31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734820" y="2661268"/>
              <a:ext cx="1141980" cy="22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3529716" y="2729633"/>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a:solidFill>
                    <a:prstClr val="black"/>
                  </a:solidFill>
                  <a:latin typeface="Trebuchet MS"/>
                  <a:cs typeface="Trebuchet MS"/>
                </a:rPr>
                <a:t>h</a:t>
              </a:r>
              <a:r>
                <a:rPr lang="en-US" sz="2800" baseline="-25000" dirty="0" smtClean="0">
                  <a:solidFill>
                    <a:prstClr val="black"/>
                  </a:solidFill>
                  <a:latin typeface="Trebuchet MS"/>
                  <a:cs typeface="Trebuchet MS"/>
                </a:rPr>
                <a:t>2</a:t>
              </a:r>
            </a:p>
          </p:txBody>
        </p:sp>
        <p:sp>
          <p:nvSpPr>
            <p:cNvPr id="35" name="Content Placeholder 2"/>
            <p:cNvSpPr txBox="1">
              <a:spLocks/>
            </p:cNvSpPr>
            <p:nvPr/>
          </p:nvSpPr>
          <p:spPr>
            <a:xfrm>
              <a:off x="3512186" y="1872420"/>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h</a:t>
              </a:r>
              <a:r>
                <a:rPr lang="en-US" sz="2800" baseline="-25000" dirty="0">
                  <a:solidFill>
                    <a:prstClr val="black"/>
                  </a:solidFill>
                  <a:latin typeface="Trebuchet MS"/>
                  <a:cs typeface="Trebuchet MS"/>
                </a:rPr>
                <a:t>1</a:t>
              </a:r>
              <a:endParaRPr lang="en-US" sz="2800" baseline="-25000" dirty="0" smtClean="0">
                <a:solidFill>
                  <a:prstClr val="black"/>
                </a:solidFill>
                <a:latin typeface="Trebuchet MS"/>
                <a:cs typeface="Trebuchet MS"/>
              </a:endParaRPr>
            </a:p>
          </p:txBody>
        </p:sp>
      </p:grpSp>
      <p:sp>
        <p:nvSpPr>
          <p:cNvPr id="36" name="Content Placeholder 2"/>
          <p:cNvSpPr txBox="1">
            <a:spLocks/>
          </p:cNvSpPr>
          <p:nvPr/>
        </p:nvSpPr>
        <p:spPr>
          <a:xfrm>
            <a:off x="5145074" y="2588775"/>
            <a:ext cx="3084526" cy="578443"/>
          </a:xfrm>
          <a:prstGeom prst="rect">
            <a:avLst/>
          </a:prstGeom>
        </p:spPr>
        <p:txBody>
          <a:bodyPr vert="horz" lIns="101596" tIns="50796" rIns="101596" bIns="50796" rtlCol="0">
            <a:noAutofit/>
          </a:bodyPr>
          <a:lstStyle/>
          <a:p>
            <a:pPr algn="ctr" defTabSz="1015960">
              <a:spcBef>
                <a:spcPct val="20000"/>
              </a:spcBef>
              <a:defRPr/>
            </a:pPr>
            <a:r>
              <a:rPr lang="en-US" sz="2800" smtClean="0">
                <a:solidFill>
                  <a:prstClr val="black"/>
                </a:solidFill>
                <a:latin typeface="Trebuchet MS"/>
                <a:cs typeface="Trebuchet MS"/>
              </a:rPr>
              <a:t>y</a:t>
            </a:r>
            <a:r>
              <a:rPr lang="en-US" sz="2800" baseline="-25000" smtClean="0">
                <a:solidFill>
                  <a:prstClr val="black"/>
                </a:solidFill>
                <a:latin typeface="Trebuchet MS"/>
                <a:cs typeface="Trebuchet MS"/>
              </a:rPr>
              <a:t>2</a:t>
            </a:r>
            <a:r>
              <a:rPr lang="en-US" sz="2800" smtClean="0">
                <a:solidFill>
                  <a:prstClr val="black"/>
                </a:solidFill>
                <a:latin typeface="Trebuchet MS"/>
                <a:cs typeface="Trebuchet MS"/>
              </a:rPr>
              <a:t>=h</a:t>
            </a:r>
            <a:r>
              <a:rPr lang="en-US" sz="2800" baseline="-25000">
                <a:solidFill>
                  <a:prstClr val="black"/>
                </a:solidFill>
                <a:latin typeface="Trebuchet MS"/>
                <a:cs typeface="Trebuchet MS"/>
              </a:rPr>
              <a:t>2</a:t>
            </a:r>
            <a:r>
              <a:rPr lang="en-US" sz="2800" smtClean="0">
                <a:solidFill>
                  <a:prstClr val="black"/>
                </a:solidFill>
                <a:latin typeface="Trebuchet MS"/>
                <a:cs typeface="Trebuchet MS"/>
              </a:rPr>
              <a:t> </a:t>
            </a:r>
            <a:r>
              <a:rPr lang="en-US" sz="2800" smtClean="0">
                <a:solidFill>
                  <a:prstClr val="black"/>
                </a:solidFill>
                <a:latin typeface="Trebuchet MS"/>
                <a:cs typeface="Trebuchet MS"/>
              </a:rPr>
              <a:t>x</a:t>
            </a:r>
            <a:r>
              <a:rPr lang="en-US" sz="2800" baseline="-25000" dirty="0">
                <a:solidFill>
                  <a:prstClr val="black"/>
                </a:solidFill>
                <a:latin typeface="Trebuchet MS"/>
                <a:cs typeface="Trebuchet MS"/>
              </a:rPr>
              <a:t>1</a:t>
            </a:r>
            <a:r>
              <a:rPr lang="en-US" sz="2800" smtClean="0">
                <a:solidFill>
                  <a:prstClr val="black"/>
                </a:solidFill>
                <a:latin typeface="Trebuchet MS"/>
                <a:cs typeface="Trebuchet MS"/>
              </a:rPr>
              <a:t>+n</a:t>
            </a:r>
            <a:r>
              <a:rPr lang="en-US" sz="2800" baseline="-25000" smtClean="0">
                <a:solidFill>
                  <a:prstClr val="black"/>
                </a:solidFill>
                <a:latin typeface="Trebuchet MS"/>
                <a:cs typeface="Trebuchet MS"/>
              </a:rPr>
              <a:t>2</a:t>
            </a:r>
            <a:endParaRPr lang="en-US" sz="2800" baseline="-25000" dirty="0" smtClean="0">
              <a:solidFill>
                <a:prstClr val="black"/>
              </a:solidFill>
              <a:latin typeface="Trebuchet MS"/>
              <a:cs typeface="Trebuchet MS"/>
            </a:endParaRPr>
          </a:p>
        </p:txBody>
      </p:sp>
      <p:sp>
        <p:nvSpPr>
          <p:cNvPr id="37" name="Content Placeholder 2"/>
          <p:cNvSpPr txBox="1">
            <a:spLocks/>
          </p:cNvSpPr>
          <p:nvPr/>
        </p:nvSpPr>
        <p:spPr>
          <a:xfrm>
            <a:off x="-299118" y="4999647"/>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smtClean="0">
                <a:solidFill>
                  <a:prstClr val="black"/>
                </a:solidFill>
                <a:latin typeface="Trebuchet MS"/>
                <a:cs typeface="Trebuchet MS"/>
              </a:rPr>
              <a:t>1- Should We Sum?</a:t>
            </a:r>
            <a:endParaRPr lang="en-US" sz="2800" dirty="0" smtClean="0">
              <a:solidFill>
                <a:prstClr val="black"/>
              </a:solidFill>
              <a:latin typeface="Trebuchet MS"/>
              <a:cs typeface="Trebuchet MS"/>
            </a:endParaRPr>
          </a:p>
        </p:txBody>
      </p:sp>
      <p:sp>
        <p:nvSpPr>
          <p:cNvPr id="38" name="Content Placeholder 2"/>
          <p:cNvSpPr txBox="1">
            <a:spLocks/>
          </p:cNvSpPr>
          <p:nvPr/>
        </p:nvSpPr>
        <p:spPr>
          <a:xfrm>
            <a:off x="-299118" y="5616814"/>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a:solidFill>
                  <a:prstClr val="black"/>
                </a:solidFill>
                <a:latin typeface="Trebuchet MS"/>
                <a:cs typeface="Trebuchet MS"/>
              </a:rPr>
              <a:t>2</a:t>
            </a:r>
            <a:r>
              <a:rPr lang="en-US" sz="2800" dirty="0" smtClean="0">
                <a:solidFill>
                  <a:prstClr val="black"/>
                </a:solidFill>
                <a:latin typeface="Trebuchet MS"/>
                <a:cs typeface="Trebuchet MS"/>
              </a:rPr>
              <a:t>- Should We Decode Separately?</a:t>
            </a:r>
          </a:p>
        </p:txBody>
      </p:sp>
      <p:sp>
        <p:nvSpPr>
          <p:cNvPr id="39" name="Content Placeholder 2"/>
          <p:cNvSpPr txBox="1">
            <a:spLocks/>
          </p:cNvSpPr>
          <p:nvPr/>
        </p:nvSpPr>
        <p:spPr>
          <a:xfrm>
            <a:off x="1703269" y="2301027"/>
            <a:ext cx="2321159" cy="578443"/>
          </a:xfrm>
          <a:prstGeom prst="rect">
            <a:avLst/>
          </a:prstGeom>
        </p:spPr>
        <p:txBody>
          <a:bodyPr vert="horz" lIns="101596" tIns="50796" rIns="101596" bIns="50796" rtlCol="0">
            <a:noAutofit/>
          </a:bodyPr>
          <a:lstStyle/>
          <a:p>
            <a:pPr algn="ctr" defTabSz="1015960">
              <a:spcBef>
                <a:spcPct val="20000"/>
              </a:spcBef>
              <a:defRPr/>
            </a:pPr>
            <a:r>
              <a:rPr lang="en-US" sz="2800" smtClean="0">
                <a:solidFill>
                  <a:prstClr val="black"/>
                </a:solidFill>
                <a:latin typeface="Trebuchet MS"/>
                <a:cs typeface="Trebuchet MS"/>
              </a:rPr>
              <a:t>x</a:t>
            </a:r>
            <a:r>
              <a:rPr lang="en-US" sz="2800" baseline="-25000" smtClean="0">
                <a:solidFill>
                  <a:prstClr val="black"/>
                </a:solidFill>
                <a:latin typeface="Trebuchet MS"/>
                <a:cs typeface="Trebuchet MS"/>
              </a:rPr>
              <a:t>1</a:t>
            </a:r>
            <a:endParaRPr lang="en-US" sz="2800" baseline="-25000" dirty="0" smtClean="0">
              <a:solidFill>
                <a:prstClr val="black"/>
              </a:solidFill>
              <a:latin typeface="Trebuchet MS"/>
              <a:cs typeface="Trebuchet MS"/>
            </a:endParaRPr>
          </a:p>
        </p:txBody>
      </p:sp>
    </p:spTree>
    <p:extLst>
      <p:ext uri="{BB962C8B-B14F-4D97-AF65-F5344CB8AC3E}">
        <p14:creationId xmlns:p14="http://schemas.microsoft.com/office/powerpoint/2010/main" val="10734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linds(horizontal)">
                                      <p:cBhvr>
                                        <p:cTn id="11" dur="500"/>
                                        <p:tgtEl>
                                          <p:spTgt spid="2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linds(horizontal)">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36" grpId="0"/>
      <p:bldP spid="37" grpId="0"/>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8" y="0"/>
            <a:ext cx="9123312" cy="1124744"/>
          </a:xfrm>
        </p:spPr>
        <p:txBody>
          <a:bodyPr>
            <a:normAutofit/>
          </a:bodyPr>
          <a:lstStyle/>
          <a:p>
            <a:r>
              <a:rPr lang="en-US" dirty="0" smtClean="0"/>
              <a:t>Multi-Dimensional Carrier Sense</a:t>
            </a:r>
            <a:endParaRPr lang="en-US" sz="4000" dirty="0"/>
          </a:p>
        </p:txBody>
      </p:sp>
      <p:grpSp>
        <p:nvGrpSpPr>
          <p:cNvPr id="98" name="Group 108"/>
          <p:cNvGrpSpPr/>
          <p:nvPr/>
        </p:nvGrpSpPr>
        <p:grpSpPr>
          <a:xfrm>
            <a:off x="3962400" y="1947334"/>
            <a:ext cx="1111183" cy="1213380"/>
            <a:chOff x="4817349" y="4094311"/>
            <a:chExt cx="1111183" cy="1213380"/>
          </a:xfrm>
        </p:grpSpPr>
        <p:cxnSp>
          <p:nvCxnSpPr>
            <p:cNvPr id="99" name="Straight Connector 98"/>
            <p:cNvCxnSpPr/>
            <p:nvPr/>
          </p:nvCxnSpPr>
          <p:spPr>
            <a:xfrm rot="16200000" flipV="1">
              <a:off x="4686091" y="4225569"/>
              <a:ext cx="1213380" cy="950863"/>
            </a:xfrm>
            <a:prstGeom prst="line">
              <a:avLst/>
            </a:prstGeom>
            <a:ln w="63500">
              <a:solidFill>
                <a:schemeClr val="accent2"/>
              </a:solidFill>
              <a:prstDash val="sysDash"/>
              <a:headEnd type="none"/>
              <a:tailEnd type="stealth"/>
            </a:ln>
          </p:spPr>
          <p:style>
            <a:lnRef idx="2">
              <a:schemeClr val="accent1"/>
            </a:lnRef>
            <a:fillRef idx="0">
              <a:schemeClr val="accent1"/>
            </a:fillRef>
            <a:effectRef idx="1">
              <a:schemeClr val="accent1"/>
            </a:effectRef>
            <a:fontRef idx="minor">
              <a:schemeClr val="tx1"/>
            </a:fontRef>
          </p:style>
        </p:cxnSp>
        <p:cxnSp>
          <p:nvCxnSpPr>
            <p:cNvPr id="100" name="Elbow Connector 99"/>
            <p:cNvCxnSpPr/>
            <p:nvPr/>
          </p:nvCxnSpPr>
          <p:spPr>
            <a:xfrm rot="3000000" flipH="1">
              <a:off x="5712532" y="5023083"/>
              <a:ext cx="216000" cy="216000"/>
            </a:xfrm>
            <a:prstGeom prst="bentConnector3">
              <a:avLst>
                <a:gd name="adj1" fmla="val 94188"/>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1" name="Group 40"/>
          <p:cNvGrpSpPr/>
          <p:nvPr/>
        </p:nvGrpSpPr>
        <p:grpSpPr>
          <a:xfrm rot="16200000">
            <a:off x="995286" y="1290717"/>
            <a:ext cx="601251" cy="610620"/>
            <a:chOff x="1981202" y="1676401"/>
            <a:chExt cx="735197" cy="823284"/>
          </a:xfrm>
        </p:grpSpPr>
        <p:cxnSp>
          <p:nvCxnSpPr>
            <p:cNvPr id="102" name="Shape 101"/>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103" name="Isosceles Triangle 102"/>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113" name="Rounded Rectangle 112"/>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114" name="TextBox 113"/>
          <p:cNvSpPr txBox="1"/>
          <p:nvPr/>
        </p:nvSpPr>
        <p:spPr>
          <a:xfrm>
            <a:off x="304800" y="990600"/>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cxnSp>
        <p:nvCxnSpPr>
          <p:cNvPr id="115" name="Straight Arrow Connector 26"/>
          <p:cNvCxnSpPr/>
          <p:nvPr/>
        </p:nvCxnSpPr>
        <p:spPr>
          <a:xfrm rot="16200000">
            <a:off x="2134059" y="993828"/>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grpSp>
        <p:nvGrpSpPr>
          <p:cNvPr id="118" name="Group 12"/>
          <p:cNvGrpSpPr/>
          <p:nvPr/>
        </p:nvGrpSpPr>
        <p:grpSpPr>
          <a:xfrm rot="16200000">
            <a:off x="2352642" y="2505255"/>
            <a:ext cx="1090168" cy="613851"/>
            <a:chOff x="3589776" y="1709064"/>
            <a:chExt cx="1333023" cy="827637"/>
          </a:xfrm>
        </p:grpSpPr>
        <p:sp>
          <p:nvSpPr>
            <p:cNvPr id="119"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20" name="Shape 119"/>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23"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126" name="Shape 125"/>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29" name="Rounded Rectangle 128"/>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130" name="TextBox 129"/>
          <p:cNvSpPr txBox="1"/>
          <p:nvPr/>
        </p:nvSpPr>
        <p:spPr>
          <a:xfrm>
            <a:off x="2504927" y="1828800"/>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grpSp>
        <p:nvGrpSpPr>
          <p:cNvPr id="132" name="Group 119"/>
          <p:cNvGrpSpPr/>
          <p:nvPr/>
        </p:nvGrpSpPr>
        <p:grpSpPr>
          <a:xfrm>
            <a:off x="4880172" y="2288862"/>
            <a:ext cx="1969365" cy="929740"/>
            <a:chOff x="3882928" y="4008745"/>
            <a:chExt cx="1969365" cy="929740"/>
          </a:xfrm>
        </p:grpSpPr>
        <p:cxnSp>
          <p:nvCxnSpPr>
            <p:cNvPr id="133" name="Straight Arrow Connector 132"/>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flipV="1">
              <a:off x="3909504" y="4897762"/>
              <a:ext cx="1942789" cy="407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grpSp>
        <p:nvGrpSpPr>
          <p:cNvPr id="135" name="Group 114"/>
          <p:cNvGrpSpPr/>
          <p:nvPr/>
        </p:nvGrpSpPr>
        <p:grpSpPr>
          <a:xfrm>
            <a:off x="4883451" y="2176255"/>
            <a:ext cx="1997697" cy="1017492"/>
            <a:chOff x="4701414" y="2440076"/>
            <a:chExt cx="1997697" cy="1017492"/>
          </a:xfrm>
        </p:grpSpPr>
        <p:cxnSp>
          <p:nvCxnSpPr>
            <p:cNvPr id="136" name="Straight Connector 135"/>
            <p:cNvCxnSpPr>
              <a:stCxn id="137" idx="1"/>
            </p:cNvCxnSpPr>
            <p:nvPr/>
          </p:nvCxnSpPr>
          <p:spPr>
            <a:xfrm rot="10800000" flipV="1">
              <a:off x="4701414" y="2655519"/>
              <a:ext cx="1189400" cy="802049"/>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137" name="TextBox 136"/>
            <p:cNvSpPr txBox="1"/>
            <p:nvPr/>
          </p:nvSpPr>
          <p:spPr>
            <a:xfrm>
              <a:off x="5890814" y="2440076"/>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sp>
        <p:nvSpPr>
          <p:cNvPr id="156" name="Content Placeholder 34"/>
          <p:cNvSpPr txBox="1">
            <a:spLocks/>
          </p:cNvSpPr>
          <p:nvPr/>
        </p:nvSpPr>
        <p:spPr>
          <a:xfrm>
            <a:off x="116142" y="5373216"/>
            <a:ext cx="8799258" cy="736319"/>
          </a:xfrm>
          <a:prstGeom prst="rect">
            <a:avLst/>
          </a:prstGeom>
        </p:spPr>
        <p:txBody>
          <a:bodyPr vert="horz" lIns="91440" tIns="45720" rIns="91440" bIns="45720" rtlCol="0">
            <a:normAutofit/>
          </a:bodyPr>
          <a:lstStyle/>
          <a:p>
            <a:pPr algn="ctr">
              <a:lnSpc>
                <a:spcPct val="120000"/>
              </a:lnSpc>
              <a:spcBef>
                <a:spcPts val="1200"/>
              </a:spcBef>
              <a:buFont typeface="Arial" pitchFamily="34" charset="0"/>
              <a:buNone/>
              <a:defRPr/>
            </a:pPr>
            <a:r>
              <a:rPr lang="en-US" sz="3200" b="1" dirty="0" smtClean="0">
                <a:solidFill>
                  <a:srgbClr val="8064A2">
                    <a:lumMod val="75000"/>
                  </a:srgbClr>
                </a:solidFill>
                <a:latin typeface="Trebuchet MS"/>
                <a:ea typeface="MS UI Gothic" pitchFamily="34" charset="-128"/>
                <a:cs typeface="Trebuchet MS"/>
              </a:rPr>
              <a:t>Apply carrier sense in the orthogonal space</a:t>
            </a:r>
          </a:p>
        </p:txBody>
      </p:sp>
      <p:grpSp>
        <p:nvGrpSpPr>
          <p:cNvPr id="45" name="Group 12"/>
          <p:cNvGrpSpPr/>
          <p:nvPr/>
        </p:nvGrpSpPr>
        <p:grpSpPr>
          <a:xfrm rot="16200000">
            <a:off x="2362315" y="4410255"/>
            <a:ext cx="1090168" cy="613851"/>
            <a:chOff x="3589776" y="1709064"/>
            <a:chExt cx="1333023" cy="827637"/>
          </a:xfrm>
        </p:grpSpPr>
        <p:sp>
          <p:nvSpPr>
            <p:cNvPr id="46"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7" name="Shape 46"/>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8"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49" name="Shape 48"/>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51" name="TextBox 50"/>
          <p:cNvSpPr txBox="1"/>
          <p:nvPr/>
        </p:nvSpPr>
        <p:spPr>
          <a:xfrm>
            <a:off x="2514600" y="3733800"/>
            <a:ext cx="694872" cy="461665"/>
          </a:xfrm>
          <a:prstGeom prst="rect">
            <a:avLst/>
          </a:prstGeom>
          <a:noFill/>
        </p:spPr>
        <p:txBody>
          <a:bodyPr wrap="none" rtlCol="0">
            <a:spAutoFit/>
          </a:bodyPr>
          <a:lstStyle/>
          <a:p>
            <a:r>
              <a:rPr lang="en-US" sz="2400" dirty="0" smtClean="0">
                <a:solidFill>
                  <a:prstClr val="black"/>
                </a:solidFill>
                <a:latin typeface="Trebuchet MS"/>
                <a:cs typeface="Trebuchet MS"/>
              </a:rPr>
              <a:t>Ben</a:t>
            </a:r>
            <a:endParaRPr lang="en-US" sz="2400" dirty="0">
              <a:solidFill>
                <a:prstClr val="black"/>
              </a:solidFill>
              <a:latin typeface="Trebuchet MS"/>
              <a:cs typeface="Trebuchet MS"/>
            </a:endParaRPr>
          </a:p>
        </p:txBody>
      </p:sp>
      <p:grpSp>
        <p:nvGrpSpPr>
          <p:cNvPr id="52" name="Group 114"/>
          <p:cNvGrpSpPr/>
          <p:nvPr/>
        </p:nvGrpSpPr>
        <p:grpSpPr>
          <a:xfrm>
            <a:off x="3810000" y="4038600"/>
            <a:ext cx="1073452" cy="1088697"/>
            <a:chOff x="3627963" y="2368873"/>
            <a:chExt cx="1073452" cy="1088697"/>
          </a:xfrm>
        </p:grpSpPr>
        <p:cxnSp>
          <p:nvCxnSpPr>
            <p:cNvPr id="53" name="Straight Connector 52"/>
            <p:cNvCxnSpPr/>
            <p:nvPr/>
          </p:nvCxnSpPr>
          <p:spPr>
            <a:xfrm rot="16200000" flipH="1">
              <a:off x="4057019" y="2813175"/>
              <a:ext cx="1025795" cy="262996"/>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54" name="TextBox 53"/>
            <p:cNvSpPr txBox="1"/>
            <p:nvPr/>
          </p:nvSpPr>
          <p:spPr>
            <a:xfrm>
              <a:off x="3627963" y="2368873"/>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grpSp>
        <p:nvGrpSpPr>
          <p:cNvPr id="55" name="Group 108"/>
          <p:cNvGrpSpPr/>
          <p:nvPr/>
        </p:nvGrpSpPr>
        <p:grpSpPr>
          <a:xfrm>
            <a:off x="4901073" y="4702138"/>
            <a:ext cx="1950669" cy="392124"/>
            <a:chOff x="5756022" y="4915567"/>
            <a:chExt cx="1950669" cy="392124"/>
          </a:xfrm>
        </p:grpSpPr>
        <p:cxnSp>
          <p:nvCxnSpPr>
            <p:cNvPr id="56" name="Straight Connector 55"/>
            <p:cNvCxnSpPr/>
            <p:nvPr/>
          </p:nvCxnSpPr>
          <p:spPr>
            <a:xfrm flipV="1">
              <a:off x="5768212" y="4915567"/>
              <a:ext cx="1938479" cy="392124"/>
            </a:xfrm>
            <a:prstGeom prst="line">
              <a:avLst/>
            </a:prstGeom>
            <a:ln w="63500">
              <a:solidFill>
                <a:schemeClr val="accent2"/>
              </a:solidFill>
              <a:prstDash val="sysDash"/>
              <a:headEnd type="none"/>
              <a:tailEnd type="stealth"/>
            </a:ln>
          </p:spPr>
          <p:style>
            <a:lnRef idx="2">
              <a:schemeClr val="accent1"/>
            </a:lnRef>
            <a:fillRef idx="0">
              <a:schemeClr val="accent1"/>
            </a:fillRef>
            <a:effectRef idx="1">
              <a:schemeClr val="accent1"/>
            </a:effectRef>
            <a:fontRef idx="minor">
              <a:schemeClr val="tx1"/>
            </a:fontRef>
          </p:style>
        </p:cxnSp>
        <p:cxnSp>
          <p:nvCxnSpPr>
            <p:cNvPr id="57" name="Elbow Connector 56"/>
            <p:cNvCxnSpPr/>
            <p:nvPr/>
          </p:nvCxnSpPr>
          <p:spPr>
            <a:xfrm rot="4500000" flipH="1">
              <a:off x="5756022" y="5068238"/>
              <a:ext cx="216000" cy="216000"/>
            </a:xfrm>
            <a:prstGeom prst="bentConnector3">
              <a:avLst>
                <a:gd name="adj1" fmla="val 94188"/>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 name="Group 119"/>
          <p:cNvGrpSpPr/>
          <p:nvPr/>
        </p:nvGrpSpPr>
        <p:grpSpPr>
          <a:xfrm>
            <a:off x="4880172" y="4222410"/>
            <a:ext cx="1963107" cy="959191"/>
            <a:chOff x="3882928" y="4008745"/>
            <a:chExt cx="1963107" cy="959191"/>
          </a:xfrm>
        </p:grpSpPr>
        <p:cxnSp>
          <p:nvCxnSpPr>
            <p:cNvPr id="59" name="Straight Arrow Connector 58"/>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3909504" y="4966413"/>
              <a:ext cx="1936531" cy="15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sp>
        <p:nvSpPr>
          <p:cNvPr id="63" name="TextBox 62"/>
          <p:cNvSpPr txBox="1"/>
          <p:nvPr/>
        </p:nvSpPr>
        <p:spPr>
          <a:xfrm>
            <a:off x="4495800" y="1226601"/>
            <a:ext cx="2801067" cy="461665"/>
          </a:xfrm>
          <a:prstGeom prst="rect">
            <a:avLst/>
          </a:prstGeom>
          <a:noFill/>
        </p:spPr>
        <p:txBody>
          <a:bodyPr wrap="none" rtlCol="0">
            <a:spAutoFit/>
          </a:bodyPr>
          <a:lstStyle/>
          <a:p>
            <a:r>
              <a:rPr lang="en-US" sz="2400" dirty="0" smtClean="0">
                <a:solidFill>
                  <a:prstClr val="black"/>
                </a:solidFill>
                <a:latin typeface="Trebuchet MS"/>
                <a:cs typeface="Trebuchet MS"/>
              </a:rPr>
              <a:t>orthogonal to Alice</a:t>
            </a:r>
            <a:endParaRPr lang="en-US" sz="2400" dirty="0">
              <a:solidFill>
                <a:prstClr val="black"/>
              </a:solidFill>
              <a:latin typeface="Trebuchet MS"/>
              <a:cs typeface="Trebuchet MS"/>
            </a:endParaRPr>
          </a:p>
        </p:txBody>
      </p:sp>
      <p:sp>
        <p:nvSpPr>
          <p:cNvPr id="64" name="TextBox 63"/>
          <p:cNvSpPr txBox="1"/>
          <p:nvPr/>
        </p:nvSpPr>
        <p:spPr>
          <a:xfrm>
            <a:off x="4508998" y="1597967"/>
            <a:ext cx="3127028" cy="461665"/>
          </a:xfrm>
          <a:prstGeom prst="rect">
            <a:avLst/>
          </a:prstGeom>
          <a:noFill/>
        </p:spPr>
        <p:txBody>
          <a:bodyPr wrap="none" rtlCol="0">
            <a:spAutoFit/>
          </a:bodyPr>
          <a:lstStyle/>
          <a:p>
            <a:r>
              <a:rPr lang="en-US" sz="2400" dirty="0" smtClean="0">
                <a:solidFill>
                  <a:srgbClr val="E46C0A"/>
                </a:solidFill>
                <a:latin typeface="Trebuchet MS"/>
                <a:cs typeface="Trebuchet MS"/>
              </a:rPr>
              <a:t>no signal from Alice!!</a:t>
            </a:r>
            <a:endParaRPr lang="en-US" sz="2400" dirty="0">
              <a:solidFill>
                <a:srgbClr val="E46C0A"/>
              </a:solidFill>
              <a:latin typeface="Trebuchet MS"/>
              <a:cs typeface="Trebuchet MS"/>
            </a:endParaRPr>
          </a:p>
        </p:txBody>
      </p:sp>
      <p:sp>
        <p:nvSpPr>
          <p:cNvPr id="65" name="TextBox 64"/>
          <p:cNvSpPr txBox="1"/>
          <p:nvPr/>
        </p:nvSpPr>
        <p:spPr>
          <a:xfrm>
            <a:off x="5638800" y="3657600"/>
            <a:ext cx="2801067" cy="461665"/>
          </a:xfrm>
          <a:prstGeom prst="rect">
            <a:avLst/>
          </a:prstGeom>
          <a:noFill/>
        </p:spPr>
        <p:txBody>
          <a:bodyPr wrap="none" rtlCol="0">
            <a:spAutoFit/>
          </a:bodyPr>
          <a:lstStyle/>
          <a:p>
            <a:r>
              <a:rPr lang="en-US" sz="2400" dirty="0" smtClean="0">
                <a:solidFill>
                  <a:prstClr val="black"/>
                </a:solidFill>
                <a:latin typeface="Trebuchet MS"/>
                <a:cs typeface="Trebuchet MS"/>
              </a:rPr>
              <a:t>orthogonal to Alice</a:t>
            </a:r>
            <a:endParaRPr lang="en-US" sz="2400" dirty="0">
              <a:solidFill>
                <a:prstClr val="black"/>
              </a:solidFill>
              <a:latin typeface="Trebuchet MS"/>
              <a:cs typeface="Trebuchet MS"/>
            </a:endParaRPr>
          </a:p>
        </p:txBody>
      </p:sp>
      <p:sp>
        <p:nvSpPr>
          <p:cNvPr id="66" name="TextBox 65"/>
          <p:cNvSpPr txBox="1"/>
          <p:nvPr/>
        </p:nvSpPr>
        <p:spPr>
          <a:xfrm>
            <a:off x="5635972" y="4038600"/>
            <a:ext cx="3127028" cy="461665"/>
          </a:xfrm>
          <a:prstGeom prst="rect">
            <a:avLst/>
          </a:prstGeom>
          <a:noFill/>
        </p:spPr>
        <p:txBody>
          <a:bodyPr wrap="none" rtlCol="0">
            <a:spAutoFit/>
          </a:bodyPr>
          <a:lstStyle/>
          <a:p>
            <a:r>
              <a:rPr lang="en-US" sz="2400" dirty="0" smtClean="0">
                <a:solidFill>
                  <a:srgbClr val="F79646">
                    <a:lumMod val="75000"/>
                  </a:srgbClr>
                </a:solidFill>
                <a:latin typeface="Trebuchet MS"/>
                <a:cs typeface="Trebuchet MS"/>
              </a:rPr>
              <a:t>no signal from Alice!!</a:t>
            </a:r>
            <a:endParaRPr lang="en-US" sz="2400" dirty="0">
              <a:solidFill>
                <a:srgbClr val="F79646">
                  <a:lumMod val="75000"/>
                </a:srgbClr>
              </a:solidFill>
              <a:latin typeface="Trebuchet MS"/>
              <a:cs typeface="Trebuchet MS"/>
            </a:endParaRPr>
          </a:p>
        </p:txBody>
      </p:sp>
      <p:sp>
        <p:nvSpPr>
          <p:cNvPr id="67" name="Arc 66"/>
          <p:cNvSpPr/>
          <p:nvPr/>
        </p:nvSpPr>
        <p:spPr>
          <a:xfrm rot="17628283">
            <a:off x="4077114" y="1601106"/>
            <a:ext cx="850570" cy="638618"/>
          </a:xfrm>
          <a:prstGeom prst="arc">
            <a:avLst>
              <a:gd name="adj1" fmla="val 14034673"/>
              <a:gd name="adj2" fmla="val 20038123"/>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8" name="Arc 67"/>
          <p:cNvSpPr/>
          <p:nvPr/>
        </p:nvSpPr>
        <p:spPr>
          <a:xfrm rot="17628283">
            <a:off x="5296314" y="4143569"/>
            <a:ext cx="850570" cy="638618"/>
          </a:xfrm>
          <a:prstGeom prst="arc">
            <a:avLst>
              <a:gd name="adj1" fmla="val 12092190"/>
              <a:gd name="adj2" fmla="val 19445634"/>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2" name="Rounded Rectangular Callout 61"/>
          <p:cNvSpPr/>
          <p:nvPr/>
        </p:nvSpPr>
        <p:spPr>
          <a:xfrm>
            <a:off x="674228" y="2503401"/>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sp>
        <p:nvSpPr>
          <p:cNvPr id="69" name="Rounded Rectangular Callout 68"/>
          <p:cNvSpPr/>
          <p:nvPr/>
        </p:nvSpPr>
        <p:spPr>
          <a:xfrm>
            <a:off x="673207" y="4343400"/>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Contend</a:t>
            </a:r>
            <a:endParaRPr lang="en-US" sz="2400" dirty="0">
              <a:solidFill>
                <a:srgbClr val="9BBB59">
                  <a:lumMod val="50000"/>
                </a:srgbClr>
              </a:solidFill>
              <a:latin typeface="Trebuchet MS"/>
              <a:cs typeface="Trebuchet MS"/>
            </a:endParaRPr>
          </a:p>
        </p:txBody>
      </p:sp>
    </p:spTree>
    <p:extLst>
      <p:ext uri="{BB962C8B-B14F-4D97-AF65-F5344CB8AC3E}">
        <p14:creationId xmlns:p14="http://schemas.microsoft.com/office/powerpoint/2010/main" val="655416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114"/>
          <p:cNvGrpSpPr/>
          <p:nvPr/>
        </p:nvGrpSpPr>
        <p:grpSpPr>
          <a:xfrm>
            <a:off x="3811611" y="4038600"/>
            <a:ext cx="1073452" cy="1088697"/>
            <a:chOff x="3627963" y="2368873"/>
            <a:chExt cx="1073452" cy="1088697"/>
          </a:xfrm>
        </p:grpSpPr>
        <p:cxnSp>
          <p:nvCxnSpPr>
            <p:cNvPr id="97" name="Straight Connector 96"/>
            <p:cNvCxnSpPr/>
            <p:nvPr/>
          </p:nvCxnSpPr>
          <p:spPr>
            <a:xfrm rot="16200000" flipH="1">
              <a:off x="4057019" y="2813175"/>
              <a:ext cx="1025795" cy="262996"/>
            </a:xfrm>
            <a:prstGeom prst="line">
              <a:avLst/>
            </a:prstGeom>
            <a:ln w="63500">
              <a:headEnd type="stealth"/>
              <a:tailEnd type="none"/>
            </a:ln>
            <a:effectLst/>
          </p:spPr>
          <p:style>
            <a:lnRef idx="3">
              <a:schemeClr val="accent1"/>
            </a:lnRef>
            <a:fillRef idx="0">
              <a:schemeClr val="accent1"/>
            </a:fillRef>
            <a:effectRef idx="2">
              <a:schemeClr val="accent1"/>
            </a:effectRef>
            <a:fontRef idx="minor">
              <a:schemeClr val="tx1"/>
            </a:fontRef>
          </p:style>
        </p:cxnSp>
        <p:sp>
          <p:nvSpPr>
            <p:cNvPr id="98" name="TextBox 97"/>
            <p:cNvSpPr txBox="1"/>
            <p:nvPr/>
          </p:nvSpPr>
          <p:spPr>
            <a:xfrm>
              <a:off x="3627963" y="2368873"/>
              <a:ext cx="808297" cy="430887"/>
            </a:xfrm>
            <a:prstGeom prst="rect">
              <a:avLst/>
            </a:prstGeom>
            <a:noFill/>
          </p:spPr>
          <p:txBody>
            <a:bodyPr wrap="none" rtlCol="0">
              <a:spAutoFit/>
            </a:bodyPr>
            <a:lstStyle/>
            <a:p>
              <a:r>
                <a:rPr lang="en-US" sz="2200" dirty="0" smtClean="0">
                  <a:solidFill>
                    <a:prstClr val="black"/>
                  </a:solidFill>
                  <a:latin typeface="Trebuchet MS"/>
                  <a:cs typeface="Trebuchet MS"/>
                </a:rPr>
                <a:t>Alice</a:t>
              </a:r>
              <a:endParaRPr lang="en-US" sz="2200" dirty="0">
                <a:solidFill>
                  <a:prstClr val="black"/>
                </a:solidFill>
                <a:latin typeface="Trebuchet MS"/>
                <a:cs typeface="Trebuchet MS"/>
              </a:endParaRPr>
            </a:p>
          </p:txBody>
        </p:sp>
      </p:grpSp>
      <p:grpSp>
        <p:nvGrpSpPr>
          <p:cNvPr id="3" name="Group 12"/>
          <p:cNvGrpSpPr/>
          <p:nvPr/>
        </p:nvGrpSpPr>
        <p:grpSpPr>
          <a:xfrm rot="16200000">
            <a:off x="2354253" y="2505255"/>
            <a:ext cx="1090168" cy="613851"/>
            <a:chOff x="3589776" y="1709064"/>
            <a:chExt cx="1333023" cy="827637"/>
          </a:xfrm>
        </p:grpSpPr>
        <p:sp>
          <p:nvSpPr>
            <p:cNvPr id="73"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74" name="Shape 73"/>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5"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76" name="Shape 75"/>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77" name="Rounded Rectangle 76"/>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grpSp>
        <p:nvGrpSpPr>
          <p:cNvPr id="4" name="Group 40"/>
          <p:cNvGrpSpPr/>
          <p:nvPr/>
        </p:nvGrpSpPr>
        <p:grpSpPr>
          <a:xfrm rot="16200000">
            <a:off x="995286" y="1290717"/>
            <a:ext cx="601251" cy="610620"/>
            <a:chOff x="1981202" y="1676401"/>
            <a:chExt cx="735197" cy="823284"/>
          </a:xfrm>
        </p:grpSpPr>
        <p:cxnSp>
          <p:nvCxnSpPr>
            <p:cNvPr id="79" name="Shape 78"/>
            <p:cNvCxnSpPr/>
            <p:nvPr/>
          </p:nvCxnSpPr>
          <p:spPr>
            <a:xfrm rot="16200000" flipH="1">
              <a:off x="1962488" y="1949927"/>
              <a:ext cx="720000" cy="172947"/>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80" name="Isosceles Triangle 79"/>
            <p:cNvSpPr/>
            <p:nvPr/>
          </p:nvSpPr>
          <p:spPr>
            <a:xfrm rot="16200000">
              <a:off x="2376253" y="232582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sp>
          <p:nvSpPr>
            <p:cNvPr id="81" name="Rounded Rectangle 80"/>
            <p:cNvSpPr/>
            <p:nvPr/>
          </p:nvSpPr>
          <p:spPr>
            <a:xfrm rot="5400000">
              <a:off x="2158381" y="1670169"/>
              <a:ext cx="380839" cy="73519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latin typeface="Trebuchet MS"/>
                <a:cs typeface="Trebuchet MS"/>
              </a:endParaRPr>
            </a:p>
          </p:txBody>
        </p:sp>
      </p:grpSp>
      <p:sp>
        <p:nvSpPr>
          <p:cNvPr id="82" name="TextBox 81"/>
          <p:cNvSpPr txBox="1"/>
          <p:nvPr/>
        </p:nvSpPr>
        <p:spPr>
          <a:xfrm>
            <a:off x="304800" y="990600"/>
            <a:ext cx="864990" cy="461665"/>
          </a:xfrm>
          <a:prstGeom prst="rect">
            <a:avLst/>
          </a:prstGeom>
          <a:noFill/>
        </p:spPr>
        <p:txBody>
          <a:bodyPr wrap="none" rtlCol="0">
            <a:spAutoFit/>
          </a:bodyPr>
          <a:lstStyle/>
          <a:p>
            <a:r>
              <a:rPr lang="en-US" sz="2400" dirty="0" smtClean="0">
                <a:solidFill>
                  <a:prstClr val="black"/>
                </a:solidFill>
                <a:latin typeface="Trebuchet MS"/>
                <a:cs typeface="Trebuchet MS"/>
              </a:rPr>
              <a:t>Alice</a:t>
            </a:r>
            <a:endParaRPr lang="en-US" sz="2400" dirty="0">
              <a:solidFill>
                <a:prstClr val="black"/>
              </a:solidFill>
              <a:latin typeface="Trebuchet MS"/>
              <a:cs typeface="Trebuchet MS"/>
            </a:endParaRPr>
          </a:p>
        </p:txBody>
      </p:sp>
      <p:sp>
        <p:nvSpPr>
          <p:cNvPr id="83" name="TextBox 82"/>
          <p:cNvSpPr txBox="1"/>
          <p:nvPr/>
        </p:nvSpPr>
        <p:spPr>
          <a:xfrm>
            <a:off x="2506538" y="1828800"/>
            <a:ext cx="695473" cy="461665"/>
          </a:xfrm>
          <a:prstGeom prst="rect">
            <a:avLst/>
          </a:prstGeom>
          <a:noFill/>
        </p:spPr>
        <p:txBody>
          <a:bodyPr wrap="none" rtlCol="0">
            <a:spAutoFit/>
          </a:bodyPr>
          <a:lstStyle/>
          <a:p>
            <a:r>
              <a:rPr lang="en-US" sz="2400" dirty="0" smtClean="0">
                <a:solidFill>
                  <a:prstClr val="black"/>
                </a:solidFill>
                <a:latin typeface="Trebuchet MS"/>
                <a:cs typeface="Trebuchet MS"/>
              </a:rPr>
              <a:t>Bob</a:t>
            </a:r>
            <a:endParaRPr lang="en-US" sz="2400" dirty="0">
              <a:solidFill>
                <a:prstClr val="black"/>
              </a:solidFill>
              <a:latin typeface="Trebuchet MS"/>
              <a:cs typeface="Trebuchet MS"/>
            </a:endParaRPr>
          </a:p>
        </p:txBody>
      </p:sp>
      <p:cxnSp>
        <p:nvCxnSpPr>
          <p:cNvPr id="94" name="Straight Arrow Connector 26"/>
          <p:cNvCxnSpPr/>
          <p:nvPr/>
        </p:nvCxnSpPr>
        <p:spPr>
          <a:xfrm rot="16200000">
            <a:off x="2134059" y="993828"/>
            <a:ext cx="2769" cy="910713"/>
          </a:xfrm>
          <a:prstGeom prst="straightConnector1">
            <a:avLst/>
          </a:prstGeom>
          <a:ln w="38100">
            <a:prstDash val="sysDot"/>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647408" y="3741210"/>
            <a:ext cx="652906" cy="430887"/>
          </a:xfrm>
          <a:prstGeom prst="rect">
            <a:avLst/>
          </a:prstGeom>
          <a:noFill/>
        </p:spPr>
        <p:txBody>
          <a:bodyPr wrap="none" rtlCol="0">
            <a:spAutoFit/>
          </a:bodyPr>
          <a:lstStyle/>
          <a:p>
            <a:r>
              <a:rPr lang="en-US" sz="2200" dirty="0" smtClean="0">
                <a:solidFill>
                  <a:prstClr val="black"/>
                </a:solidFill>
                <a:latin typeface="Trebuchet MS"/>
                <a:cs typeface="Trebuchet MS"/>
              </a:rPr>
              <a:t>Bob</a:t>
            </a:r>
            <a:endParaRPr lang="en-US" sz="2200" dirty="0">
              <a:solidFill>
                <a:prstClr val="black"/>
              </a:solidFill>
              <a:latin typeface="Trebuchet MS"/>
              <a:cs typeface="Trebuchet MS"/>
            </a:endParaRPr>
          </a:p>
        </p:txBody>
      </p:sp>
      <p:cxnSp>
        <p:nvCxnSpPr>
          <p:cNvPr id="55" name="Straight Arrow Connector 26"/>
          <p:cNvCxnSpPr/>
          <p:nvPr/>
        </p:nvCxnSpPr>
        <p:spPr>
          <a:xfrm rot="16200000">
            <a:off x="3672910" y="2293693"/>
            <a:ext cx="2769" cy="910713"/>
          </a:xfrm>
          <a:prstGeom prst="straightConnector1">
            <a:avLst/>
          </a:prstGeom>
          <a:ln w="38100">
            <a:solidFill>
              <a:schemeClr val="accent3">
                <a:lumMod val="75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rot="16200000" flipH="1">
            <a:off x="5548961" y="4457690"/>
            <a:ext cx="678121" cy="171679"/>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117391" y="5435104"/>
            <a:ext cx="6902020" cy="584776"/>
          </a:xfrm>
          <a:prstGeom prst="rect">
            <a:avLst/>
          </a:prstGeom>
          <a:noFill/>
        </p:spPr>
        <p:txBody>
          <a:bodyPr wrap="square">
            <a:spAutoFit/>
          </a:bodyPr>
          <a:lstStyle/>
          <a:p>
            <a:pPr algn="ctr"/>
            <a:r>
              <a:rPr lang="en-US" sz="3200" dirty="0" smtClean="0">
                <a:solidFill>
                  <a:prstClr val="black"/>
                </a:solidFill>
                <a:latin typeface="Trebuchet MS"/>
                <a:cs typeface="Trebuchet MS"/>
              </a:rPr>
              <a:t>Detect energy after projection</a:t>
            </a:r>
          </a:p>
        </p:txBody>
      </p:sp>
      <p:sp>
        <p:nvSpPr>
          <p:cNvPr id="101" name="Title 1"/>
          <p:cNvSpPr>
            <a:spLocks noGrp="1"/>
          </p:cNvSpPr>
          <p:nvPr>
            <p:ph type="title"/>
          </p:nvPr>
        </p:nvSpPr>
        <p:spPr>
          <a:xfrm>
            <a:off x="20688" y="0"/>
            <a:ext cx="9123312" cy="1124744"/>
          </a:xfrm>
        </p:spPr>
        <p:txBody>
          <a:bodyPr>
            <a:normAutofit/>
          </a:bodyPr>
          <a:lstStyle/>
          <a:p>
            <a:r>
              <a:rPr lang="en-US" dirty="0" smtClean="0"/>
              <a:t>Multi-Dimensional Carrier Sense</a:t>
            </a:r>
            <a:endParaRPr lang="en-US" sz="4000" dirty="0"/>
          </a:p>
        </p:txBody>
      </p:sp>
      <p:sp>
        <p:nvSpPr>
          <p:cNvPr id="47" name="Rounded Rectangular Callout 46"/>
          <p:cNvSpPr/>
          <p:nvPr/>
        </p:nvSpPr>
        <p:spPr>
          <a:xfrm>
            <a:off x="675839" y="2503401"/>
            <a:ext cx="1612793" cy="472609"/>
          </a:xfrm>
          <a:prstGeom prst="wedgeRoundRectCallout">
            <a:avLst>
              <a:gd name="adj1" fmla="val 64983"/>
              <a:gd name="adj2" fmla="val -100914"/>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Win</a:t>
            </a:r>
            <a:endParaRPr lang="en-US" sz="2400" dirty="0">
              <a:solidFill>
                <a:srgbClr val="9BBB59">
                  <a:lumMod val="50000"/>
                </a:srgbClr>
              </a:solidFill>
              <a:latin typeface="Trebuchet MS"/>
              <a:cs typeface="Trebuchet MS"/>
            </a:endParaRPr>
          </a:p>
        </p:txBody>
      </p:sp>
      <p:sp>
        <p:nvSpPr>
          <p:cNvPr id="48" name="Rounded Rectangular Callout 47"/>
          <p:cNvSpPr/>
          <p:nvPr/>
        </p:nvSpPr>
        <p:spPr>
          <a:xfrm>
            <a:off x="675839" y="4352895"/>
            <a:ext cx="1612793" cy="472609"/>
          </a:xfrm>
          <a:prstGeom prst="wedgeRoundRectCallout">
            <a:avLst>
              <a:gd name="adj1" fmla="val 65187"/>
              <a:gd name="adj2" fmla="val -99772"/>
              <a:gd name="adj3" fmla="val 16667"/>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lnSpc>
                <a:spcPts val="2200"/>
              </a:lnSpc>
            </a:pPr>
            <a:r>
              <a:rPr lang="en-US" sz="2400" dirty="0" smtClean="0">
                <a:solidFill>
                  <a:srgbClr val="9BBB59">
                    <a:lumMod val="50000"/>
                  </a:srgbClr>
                </a:solidFill>
                <a:latin typeface="Trebuchet MS"/>
                <a:cs typeface="Trebuchet MS"/>
              </a:rPr>
              <a:t>Lose</a:t>
            </a:r>
            <a:endParaRPr lang="en-US" sz="2400" dirty="0">
              <a:solidFill>
                <a:srgbClr val="9BBB59">
                  <a:lumMod val="50000"/>
                </a:srgbClr>
              </a:solidFill>
              <a:latin typeface="Trebuchet MS"/>
              <a:cs typeface="Trebuchet MS"/>
            </a:endParaRPr>
          </a:p>
        </p:txBody>
      </p:sp>
      <p:grpSp>
        <p:nvGrpSpPr>
          <p:cNvPr id="50" name="Group 12"/>
          <p:cNvGrpSpPr/>
          <p:nvPr/>
        </p:nvGrpSpPr>
        <p:grpSpPr>
          <a:xfrm rot="16200000">
            <a:off x="2363926" y="4410255"/>
            <a:ext cx="1090168" cy="613851"/>
            <a:chOff x="3589776" y="1709064"/>
            <a:chExt cx="1333023" cy="827637"/>
          </a:xfrm>
        </p:grpSpPr>
        <p:sp>
          <p:nvSpPr>
            <p:cNvPr id="51"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53" name="Shape 52"/>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1"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latin typeface="Trebuchet MS"/>
                <a:cs typeface="Trebuchet MS"/>
              </a:endParaRPr>
            </a:p>
          </p:txBody>
        </p:sp>
        <p:cxnSp>
          <p:nvCxnSpPr>
            <p:cNvPr id="63" name="Shape 62"/>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65" name="Rounded Rectangle 64"/>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latin typeface="Trebuchet MS"/>
                <a:cs typeface="Trebuchet MS"/>
              </a:endParaRPr>
            </a:p>
          </p:txBody>
        </p:sp>
      </p:grpSp>
      <p:sp>
        <p:nvSpPr>
          <p:cNvPr id="69" name="TextBox 68"/>
          <p:cNvSpPr txBox="1"/>
          <p:nvPr/>
        </p:nvSpPr>
        <p:spPr>
          <a:xfrm>
            <a:off x="2516211" y="3733800"/>
            <a:ext cx="694872" cy="461665"/>
          </a:xfrm>
          <a:prstGeom prst="rect">
            <a:avLst/>
          </a:prstGeom>
          <a:noFill/>
        </p:spPr>
        <p:txBody>
          <a:bodyPr wrap="none" rtlCol="0">
            <a:spAutoFit/>
          </a:bodyPr>
          <a:lstStyle/>
          <a:p>
            <a:r>
              <a:rPr lang="en-US" sz="2400" dirty="0" smtClean="0">
                <a:solidFill>
                  <a:prstClr val="black"/>
                </a:solidFill>
                <a:latin typeface="Trebuchet MS"/>
                <a:cs typeface="Trebuchet MS"/>
              </a:rPr>
              <a:t>Ben</a:t>
            </a:r>
            <a:endParaRPr lang="en-US" sz="2400" dirty="0">
              <a:solidFill>
                <a:prstClr val="black"/>
              </a:solidFill>
              <a:latin typeface="Trebuchet MS"/>
              <a:cs typeface="Trebuchet MS"/>
            </a:endParaRPr>
          </a:p>
        </p:txBody>
      </p:sp>
      <p:grpSp>
        <p:nvGrpSpPr>
          <p:cNvPr id="70" name="Group 108"/>
          <p:cNvGrpSpPr/>
          <p:nvPr/>
        </p:nvGrpSpPr>
        <p:grpSpPr>
          <a:xfrm>
            <a:off x="4902684" y="4702138"/>
            <a:ext cx="1950669" cy="392124"/>
            <a:chOff x="5756022" y="4915567"/>
            <a:chExt cx="1950669" cy="392124"/>
          </a:xfrm>
        </p:grpSpPr>
        <p:cxnSp>
          <p:nvCxnSpPr>
            <p:cNvPr id="71" name="Straight Connector 70"/>
            <p:cNvCxnSpPr/>
            <p:nvPr/>
          </p:nvCxnSpPr>
          <p:spPr>
            <a:xfrm flipV="1">
              <a:off x="5768212" y="4915567"/>
              <a:ext cx="1938479" cy="392124"/>
            </a:xfrm>
            <a:prstGeom prst="line">
              <a:avLst/>
            </a:prstGeom>
            <a:ln w="63500">
              <a:solidFill>
                <a:schemeClr val="accent2"/>
              </a:solidFill>
              <a:prstDash val="sysDash"/>
              <a:headEnd type="none"/>
              <a:tailEnd type="stealth"/>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rot="4500000" flipH="1">
              <a:off x="5756022" y="5068238"/>
              <a:ext cx="216000" cy="216000"/>
            </a:xfrm>
            <a:prstGeom prst="bentConnector3">
              <a:avLst>
                <a:gd name="adj1" fmla="val 94188"/>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4" name="Group 119"/>
          <p:cNvGrpSpPr/>
          <p:nvPr/>
        </p:nvGrpSpPr>
        <p:grpSpPr>
          <a:xfrm>
            <a:off x="4881783" y="4222410"/>
            <a:ext cx="1963107" cy="959191"/>
            <a:chOff x="3882928" y="4008745"/>
            <a:chExt cx="1963107" cy="959191"/>
          </a:xfrm>
        </p:grpSpPr>
        <p:cxnSp>
          <p:nvCxnSpPr>
            <p:cNvPr id="87" name="Straight Arrow Connector 86"/>
            <p:cNvCxnSpPr/>
            <p:nvPr/>
          </p:nvCxnSpPr>
          <p:spPr>
            <a:xfrm rot="16200000" flipV="1">
              <a:off x="3432119" y="4459554"/>
              <a:ext cx="904892" cy="3274"/>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V="1">
              <a:off x="3909504" y="4966413"/>
              <a:ext cx="1936531" cy="1523"/>
            </a:xfrm>
            <a:prstGeom prst="straightConnector1">
              <a:avLst/>
            </a:prstGeom>
            <a:ln>
              <a:solidFill>
                <a:schemeClr val="bg1">
                  <a:lumMod val="50000"/>
                </a:schemeClr>
              </a:solidFill>
              <a:prstDash val="sysDot"/>
              <a:tailEnd type="arrow"/>
            </a:ln>
          </p:spPr>
          <p:style>
            <a:lnRef idx="2">
              <a:schemeClr val="accent1"/>
            </a:lnRef>
            <a:fillRef idx="0">
              <a:schemeClr val="accent1"/>
            </a:fillRef>
            <a:effectRef idx="1">
              <a:schemeClr val="accent1"/>
            </a:effectRef>
            <a:fontRef idx="minor">
              <a:schemeClr val="tx1"/>
            </a:fontRef>
          </p:style>
        </p:cxnSp>
      </p:grpSp>
      <p:cxnSp>
        <p:nvCxnSpPr>
          <p:cNvPr id="108" name="Straight Connector 107"/>
          <p:cNvCxnSpPr/>
          <p:nvPr/>
        </p:nvCxnSpPr>
        <p:spPr>
          <a:xfrm rot="10800000" flipV="1">
            <a:off x="4862358" y="4868775"/>
            <a:ext cx="1114144" cy="240520"/>
          </a:xfrm>
          <a:prstGeom prst="line">
            <a:avLst/>
          </a:prstGeom>
          <a:ln w="114300">
            <a:solidFill>
              <a:schemeClr val="accent3">
                <a:lumMod val="75000"/>
              </a:schemeClr>
            </a:solidFill>
            <a:prstDash val="solid"/>
            <a:headEnd type="stealth"/>
            <a:tailEnd type="none"/>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rot="10800000" flipV="1">
            <a:off x="4921719" y="4221627"/>
            <a:ext cx="901809" cy="873453"/>
          </a:xfrm>
          <a:prstGeom prst="line">
            <a:avLst/>
          </a:prstGeom>
          <a:ln w="63500">
            <a:solidFill>
              <a:schemeClr val="accent3">
                <a:lumMod val="75000"/>
              </a:schemeClr>
            </a:solidFill>
            <a:prstDash val="solid"/>
            <a:headEnd type="stealth"/>
            <a:tailEnd type="non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6468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2" grpId="0"/>
      <p:bldP spid="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666112" cy="5328592"/>
          </a:xfrm>
        </p:spPr>
        <p:txBody>
          <a:bodyPr>
            <a:normAutofit/>
          </a:bodyPr>
          <a:lstStyle/>
          <a:p>
            <a:pPr marL="50800" indent="-50800">
              <a:lnSpc>
                <a:spcPct val="150000"/>
              </a:lnSpc>
              <a:buNone/>
            </a:pPr>
            <a:r>
              <a:rPr lang="en-US" dirty="0" smtClean="0"/>
              <a:t>	</a:t>
            </a:r>
            <a:r>
              <a:rPr lang="en-US" sz="3000" dirty="0" smtClean="0"/>
              <a:t>To contend for the next concurrent transmission</a:t>
            </a:r>
          </a:p>
          <a:p>
            <a:pPr marL="800100">
              <a:lnSpc>
                <a:spcPct val="150000"/>
              </a:lnSpc>
            </a:pPr>
            <a:r>
              <a:rPr lang="en-US" sz="3000" dirty="0" smtClean="0"/>
              <a:t>Project orthogonal to ongoing signals</a:t>
            </a:r>
          </a:p>
          <a:p>
            <a:pPr marL="800100">
              <a:lnSpc>
                <a:spcPct val="150000"/>
              </a:lnSpc>
            </a:pPr>
            <a:r>
              <a:rPr lang="en-US" sz="3000" dirty="0" smtClean="0"/>
              <a:t>Apply standard carrier sense</a:t>
            </a:r>
          </a:p>
          <a:p>
            <a:pPr lvl="1">
              <a:lnSpc>
                <a:spcPct val="150000"/>
              </a:lnSpc>
            </a:pPr>
            <a:endParaRPr lang="en-US" sz="3200" dirty="0"/>
          </a:p>
        </p:txBody>
      </p:sp>
      <p:sp>
        <p:nvSpPr>
          <p:cNvPr id="4" name="Title 1"/>
          <p:cNvSpPr>
            <a:spLocks noGrp="1"/>
          </p:cNvSpPr>
          <p:nvPr>
            <p:ph type="title"/>
          </p:nvPr>
        </p:nvSpPr>
        <p:spPr>
          <a:xfrm>
            <a:off x="20688" y="0"/>
            <a:ext cx="9123312" cy="1124744"/>
          </a:xfrm>
        </p:spPr>
        <p:txBody>
          <a:bodyPr>
            <a:normAutofit/>
          </a:bodyPr>
          <a:lstStyle/>
          <a:p>
            <a:r>
              <a:rPr lang="en-US" dirty="0" smtClean="0"/>
              <a:t>Multi-Dimensional Carrier Sense</a:t>
            </a:r>
            <a:endParaRPr lang="en-US" sz="4000" dirty="0"/>
          </a:p>
        </p:txBody>
      </p:sp>
    </p:spTree>
    <p:custDataLst>
      <p:tags r:id="rId1"/>
    </p:custDataLst>
    <p:extLst>
      <p:ext uri="{BB962C8B-B14F-4D97-AF65-F5344CB8AC3E}">
        <p14:creationId xmlns:p14="http://schemas.microsoft.com/office/powerpoint/2010/main" val="199083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686800" cy="4298630"/>
          </a:xfrm>
        </p:spPr>
        <p:txBody>
          <a:bodyPr>
            <a:normAutofit lnSpcReduction="10000"/>
          </a:bodyPr>
          <a:lstStyle/>
          <a:p>
            <a:pPr marL="514350" indent="-514350">
              <a:buFont typeface="+mj-lt"/>
              <a:buAutoNum type="arabicPeriod"/>
            </a:pPr>
            <a:r>
              <a:rPr lang="en-US" dirty="0" smtClean="0"/>
              <a:t>How to transmit without interfering with receivers with fewer antennas?</a:t>
            </a:r>
          </a:p>
          <a:p>
            <a:pPr lvl="1"/>
            <a:r>
              <a:rPr lang="en-US" sz="2800" dirty="0" smtClean="0">
                <a:solidFill>
                  <a:schemeClr val="accent2"/>
                </a:solidFill>
              </a:rPr>
              <a:t>Interference </a:t>
            </a:r>
            <a:r>
              <a:rPr lang="en-US" sz="2800" dirty="0" err="1" smtClean="0">
                <a:solidFill>
                  <a:schemeClr val="accent2"/>
                </a:solidFill>
              </a:rPr>
              <a:t>nulling</a:t>
            </a:r>
            <a:endParaRPr lang="en-US" sz="2800" dirty="0" smtClean="0">
              <a:solidFill>
                <a:schemeClr val="accent2"/>
              </a:solidFill>
            </a:endParaRPr>
          </a:p>
          <a:p>
            <a:pPr lvl="1"/>
            <a:r>
              <a:rPr lang="en-US" sz="2800" dirty="0" smtClean="0">
                <a:solidFill>
                  <a:schemeClr val="accent2"/>
                </a:solidFill>
              </a:rPr>
              <a:t>Interference alignment</a:t>
            </a:r>
          </a:p>
          <a:p>
            <a:pPr lvl="4"/>
            <a:endParaRPr lang="en-US" dirty="0" smtClean="0"/>
          </a:p>
          <a:p>
            <a:pPr marL="514350" lvl="0" indent="-514350">
              <a:buFont typeface="+mj-lt"/>
              <a:buAutoNum type="arabicPeriod"/>
            </a:pPr>
            <a:r>
              <a:rPr lang="en-US" dirty="0" smtClean="0"/>
              <a:t>How do we achieve it in a random access manner?</a:t>
            </a:r>
          </a:p>
          <a:p>
            <a:pPr lvl="1"/>
            <a:r>
              <a:rPr lang="en-US" sz="2800" dirty="0" smtClean="0">
                <a:solidFill>
                  <a:srgbClr val="C0504D"/>
                </a:solidFill>
              </a:rPr>
              <a:t>Multi-dimensional carrier sense</a:t>
            </a:r>
          </a:p>
        </p:txBody>
      </p:sp>
    </p:spTree>
    <p:extLst>
      <p:ext uri="{BB962C8B-B14F-4D97-AF65-F5344CB8AC3E}">
        <p14:creationId xmlns:p14="http://schemas.microsoft.com/office/powerpoint/2010/main" val="366210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Transmit Diversity</a:t>
            </a:r>
            <a:endParaRPr lang="en-US" dirty="0"/>
          </a:p>
        </p:txBody>
      </p:sp>
      <p:sp>
        <p:nvSpPr>
          <p:cNvPr id="27" name="Content Placeholder 2"/>
          <p:cNvSpPr txBox="1">
            <a:spLocks/>
          </p:cNvSpPr>
          <p:nvPr/>
        </p:nvSpPr>
        <p:spPr>
          <a:xfrm>
            <a:off x="-65856" y="4495800"/>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Pre-code the transmissions</a:t>
            </a:r>
          </a:p>
        </p:txBody>
      </p:sp>
      <p:grpSp>
        <p:nvGrpSpPr>
          <p:cNvPr id="28" name="Group 12"/>
          <p:cNvGrpSpPr/>
          <p:nvPr/>
        </p:nvGrpSpPr>
        <p:grpSpPr>
          <a:xfrm rot="16200000">
            <a:off x="2733642" y="2219359"/>
            <a:ext cx="1090168" cy="613851"/>
            <a:chOff x="3589776" y="1709064"/>
            <a:chExt cx="1333023" cy="827637"/>
          </a:xfrm>
        </p:grpSpPr>
        <p:sp>
          <p:nvSpPr>
            <p:cNvPr id="31"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2" name="Shape 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33"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41" name="Shape 1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grpSp>
        <p:nvGrpSpPr>
          <p:cNvPr id="43" name="Group 40"/>
          <p:cNvGrpSpPr/>
          <p:nvPr/>
        </p:nvGrpSpPr>
        <p:grpSpPr>
          <a:xfrm rot="16200000">
            <a:off x="4950931" y="2226565"/>
            <a:ext cx="601252" cy="576427"/>
            <a:chOff x="1981201" y="3727578"/>
            <a:chExt cx="735198" cy="777183"/>
          </a:xfrm>
        </p:grpSpPr>
        <p:cxnSp>
          <p:nvCxnSpPr>
            <p:cNvPr id="44"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45"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46" name="Rounded Rectangle 45"/>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47" name="Group 46"/>
          <p:cNvGrpSpPr/>
          <p:nvPr/>
        </p:nvGrpSpPr>
        <p:grpSpPr>
          <a:xfrm>
            <a:off x="3494753" y="1712154"/>
            <a:ext cx="1591225" cy="1595922"/>
            <a:chOff x="3494753" y="1712154"/>
            <a:chExt cx="1591225" cy="1595922"/>
          </a:xfrm>
        </p:grpSpPr>
        <p:cxnSp>
          <p:nvCxnSpPr>
            <p:cNvPr id="48" name="Straight Arrow Connector 47"/>
            <p:cNvCxnSpPr/>
            <p:nvPr/>
          </p:nvCxnSpPr>
          <p:spPr>
            <a:xfrm>
              <a:off x="3582424" y="2214153"/>
              <a:ext cx="1294376" cy="7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3582424" y="2465574"/>
              <a:ext cx="1380920" cy="34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p:cNvSpPr txBox="1">
              <a:spLocks/>
            </p:cNvSpPr>
            <p:nvPr/>
          </p:nvSpPr>
          <p:spPr>
            <a:xfrm>
              <a:off x="3529716" y="2729633"/>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a:solidFill>
                    <a:prstClr val="black"/>
                  </a:solidFill>
                  <a:latin typeface="Trebuchet MS"/>
                  <a:cs typeface="Trebuchet MS"/>
                </a:rPr>
                <a:t>h</a:t>
              </a:r>
              <a:r>
                <a:rPr lang="en-US" sz="2800" baseline="-25000" dirty="0" smtClean="0">
                  <a:solidFill>
                    <a:prstClr val="black"/>
                  </a:solidFill>
                  <a:latin typeface="Trebuchet MS"/>
                  <a:cs typeface="Trebuchet MS"/>
                </a:rPr>
                <a:t>2</a:t>
              </a:r>
            </a:p>
          </p:txBody>
        </p:sp>
        <p:sp>
          <p:nvSpPr>
            <p:cNvPr id="51" name="Content Placeholder 2"/>
            <p:cNvSpPr txBox="1">
              <a:spLocks/>
            </p:cNvSpPr>
            <p:nvPr/>
          </p:nvSpPr>
          <p:spPr>
            <a:xfrm>
              <a:off x="3494753" y="1712154"/>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h</a:t>
              </a:r>
              <a:r>
                <a:rPr lang="en-US" sz="2800" baseline="-25000" dirty="0">
                  <a:solidFill>
                    <a:prstClr val="black"/>
                  </a:solidFill>
                  <a:latin typeface="Trebuchet MS"/>
                  <a:cs typeface="Trebuchet MS"/>
                </a:rPr>
                <a:t>1</a:t>
              </a:r>
              <a:endParaRPr lang="en-US" sz="2800" baseline="-25000" dirty="0" smtClean="0">
                <a:solidFill>
                  <a:prstClr val="black"/>
                </a:solidFill>
                <a:latin typeface="Trebuchet MS"/>
                <a:cs typeface="Trebuchet MS"/>
              </a:endParaRPr>
            </a:p>
          </p:txBody>
        </p:sp>
      </p:grpSp>
      <p:sp>
        <p:nvSpPr>
          <p:cNvPr id="52" name="Content Placeholder 2"/>
          <p:cNvSpPr txBox="1">
            <a:spLocks/>
          </p:cNvSpPr>
          <p:nvPr/>
        </p:nvSpPr>
        <p:spPr>
          <a:xfrm>
            <a:off x="1600200" y="1935023"/>
            <a:ext cx="2223868" cy="578443"/>
          </a:xfrm>
          <a:prstGeom prst="rect">
            <a:avLst/>
          </a:prstGeom>
        </p:spPr>
        <p:txBody>
          <a:bodyPr vert="horz" lIns="101596" tIns="50796" rIns="101596" bIns="50796" rtlCol="0">
            <a:noAutofit/>
          </a:bodyPr>
          <a:lstStyle/>
          <a:p>
            <a:pPr algn="ctr" defTabSz="1015960">
              <a:spcBef>
                <a:spcPct val="20000"/>
              </a:spcBef>
              <a:defRPr/>
            </a:pPr>
            <a:r>
              <a:rPr lang="en-US" sz="2800" smtClean="0">
                <a:solidFill>
                  <a:prstClr val="black"/>
                </a:solidFill>
                <a:latin typeface="Trebuchet MS"/>
                <a:cs typeface="Trebuchet MS"/>
              </a:rPr>
              <a:t>x</a:t>
            </a:r>
            <a:r>
              <a:rPr lang="en-US" sz="2800" baseline="-25000" smtClean="0">
                <a:solidFill>
                  <a:prstClr val="black"/>
                </a:solidFill>
                <a:latin typeface="Trebuchet MS"/>
                <a:cs typeface="Trebuchet MS"/>
              </a:rPr>
              <a:t>1</a:t>
            </a:r>
            <a:endParaRPr lang="en-US" sz="2800" baseline="-25000" dirty="0" smtClean="0">
              <a:solidFill>
                <a:prstClr val="black"/>
              </a:solidFill>
              <a:latin typeface="Trebuchet MS"/>
              <a:cs typeface="Trebuchet MS"/>
            </a:endParaRPr>
          </a:p>
        </p:txBody>
      </p:sp>
      <p:sp>
        <p:nvSpPr>
          <p:cNvPr id="53" name="Content Placeholder 2"/>
          <p:cNvSpPr txBox="1">
            <a:spLocks/>
          </p:cNvSpPr>
          <p:nvPr/>
        </p:nvSpPr>
        <p:spPr>
          <a:xfrm>
            <a:off x="2286000" y="2514600"/>
            <a:ext cx="826785"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smtClean="0">
                <a:solidFill>
                  <a:prstClr val="black"/>
                </a:solidFill>
                <a:latin typeface="Trebuchet MS"/>
                <a:cs typeface="Trebuchet MS"/>
              </a:rPr>
              <a:t>1</a:t>
            </a:r>
          </a:p>
        </p:txBody>
      </p:sp>
      <p:sp>
        <p:nvSpPr>
          <p:cNvPr id="54" name="Content Placeholder 2"/>
          <p:cNvSpPr txBox="1">
            <a:spLocks/>
          </p:cNvSpPr>
          <p:nvPr/>
        </p:nvSpPr>
        <p:spPr>
          <a:xfrm>
            <a:off x="5528403" y="2214153"/>
            <a:ext cx="3084526" cy="578443"/>
          </a:xfrm>
          <a:prstGeom prst="rect">
            <a:avLst/>
          </a:prstGeom>
        </p:spPr>
        <p:txBody>
          <a:bodyPr vert="horz" lIns="101596" tIns="50796" rIns="101596" bIns="50796" rtlCol="0">
            <a:noAutofit/>
          </a:bodyPr>
          <a:lstStyle/>
          <a:p>
            <a:pPr algn="ctr" defTabSz="1015960">
              <a:spcBef>
                <a:spcPct val="20000"/>
              </a:spcBef>
              <a:defRPr/>
            </a:pPr>
            <a:r>
              <a:rPr lang="en-US" sz="2800" smtClean="0">
                <a:solidFill>
                  <a:prstClr val="black"/>
                </a:solidFill>
                <a:latin typeface="Trebuchet MS"/>
                <a:cs typeface="Trebuchet MS"/>
              </a:rPr>
              <a:t>y</a:t>
            </a:r>
            <a:r>
              <a:rPr lang="en-US" sz="2800" baseline="-25000" smtClean="0">
                <a:solidFill>
                  <a:prstClr val="black"/>
                </a:solidFill>
                <a:latin typeface="Trebuchet MS"/>
                <a:cs typeface="Trebuchet MS"/>
              </a:rPr>
              <a:t>1</a:t>
            </a:r>
            <a:r>
              <a:rPr lang="en-US" sz="2800" smtClean="0">
                <a:solidFill>
                  <a:prstClr val="black"/>
                </a:solidFill>
                <a:latin typeface="Trebuchet MS"/>
                <a:cs typeface="Trebuchet MS"/>
              </a:rPr>
              <a:t>=h</a:t>
            </a:r>
            <a:r>
              <a:rPr lang="en-US" sz="2800" baseline="-25000" smtClean="0">
                <a:solidFill>
                  <a:prstClr val="black"/>
                </a:solidFill>
                <a:latin typeface="Trebuchet MS"/>
                <a:cs typeface="Trebuchet MS"/>
              </a:rPr>
              <a:t>1</a:t>
            </a:r>
            <a:r>
              <a:rPr lang="en-US" sz="2800">
                <a:solidFill>
                  <a:prstClr val="black"/>
                </a:solidFill>
                <a:latin typeface="Trebuchet MS"/>
                <a:cs typeface="Trebuchet MS"/>
              </a:rPr>
              <a:t> </a:t>
            </a:r>
            <a:r>
              <a:rPr lang="en-US" sz="2800" smtClean="0">
                <a:solidFill>
                  <a:prstClr val="black"/>
                </a:solidFill>
                <a:latin typeface="Trebuchet MS"/>
                <a:cs typeface="Trebuchet MS"/>
              </a:rPr>
              <a:t>x</a:t>
            </a:r>
            <a:r>
              <a:rPr lang="en-US" sz="2800" baseline="-25000" smtClean="0">
                <a:solidFill>
                  <a:prstClr val="black"/>
                </a:solidFill>
                <a:latin typeface="Trebuchet MS"/>
                <a:cs typeface="Trebuchet MS"/>
              </a:rPr>
              <a:t>1</a:t>
            </a:r>
            <a:r>
              <a:rPr lang="en-US" sz="2800" smtClean="0">
                <a:solidFill>
                  <a:prstClr val="black"/>
                </a:solidFill>
                <a:latin typeface="Trebuchet MS"/>
                <a:cs typeface="Trebuchet MS"/>
              </a:rPr>
              <a:t>+h</a:t>
            </a:r>
            <a:r>
              <a:rPr lang="en-US" sz="2800" baseline="-25000">
                <a:solidFill>
                  <a:prstClr val="black"/>
                </a:solidFill>
                <a:latin typeface="Trebuchet MS"/>
                <a:cs typeface="Trebuchet MS"/>
              </a:rPr>
              <a:t>2</a:t>
            </a:r>
            <a:r>
              <a:rPr lang="en-US" sz="2800" smtClean="0">
                <a:solidFill>
                  <a:prstClr val="black"/>
                </a:solidFill>
                <a:latin typeface="Trebuchet MS"/>
                <a:cs typeface="Trebuchet MS"/>
              </a:rPr>
              <a:t> </a:t>
            </a:r>
            <a:r>
              <a:rPr lang="en-US" sz="2800">
                <a:solidFill>
                  <a:prstClr val="black"/>
                </a:solidFill>
                <a:latin typeface="Trebuchet MS"/>
                <a:cs typeface="Trebuchet MS"/>
              </a:rPr>
              <a:t>x</a:t>
            </a:r>
            <a:r>
              <a:rPr lang="en-US" sz="2800" baseline="-25000">
                <a:solidFill>
                  <a:prstClr val="black"/>
                </a:solidFill>
                <a:latin typeface="Trebuchet MS"/>
                <a:cs typeface="Trebuchet MS"/>
              </a:rPr>
              <a:t>1</a:t>
            </a:r>
            <a:r>
              <a:rPr lang="en-US" sz="2800">
                <a:solidFill>
                  <a:prstClr val="black"/>
                </a:solidFill>
                <a:latin typeface="Trebuchet MS"/>
                <a:cs typeface="Trebuchet MS"/>
              </a:rPr>
              <a:t>+n</a:t>
            </a:r>
            <a:r>
              <a:rPr lang="en-US" sz="2800" baseline="-25000" smtClean="0">
                <a:solidFill>
                  <a:prstClr val="black"/>
                </a:solidFill>
                <a:latin typeface="Trebuchet MS"/>
                <a:cs typeface="Trebuchet MS"/>
              </a:rPr>
              <a:t>1</a:t>
            </a:r>
            <a:endParaRPr lang="en-US" sz="2800" baseline="-25000" dirty="0" smtClean="0">
              <a:solidFill>
                <a:prstClr val="black"/>
              </a:solidFill>
              <a:latin typeface="Trebuchet MS"/>
              <a:cs typeface="Trebuchet MS"/>
            </a:endParaRPr>
          </a:p>
        </p:txBody>
      </p:sp>
      <p:sp>
        <p:nvSpPr>
          <p:cNvPr id="55" name="Content Placeholder 2"/>
          <p:cNvSpPr txBox="1">
            <a:spLocks/>
          </p:cNvSpPr>
          <p:nvPr/>
        </p:nvSpPr>
        <p:spPr>
          <a:xfrm>
            <a:off x="-55534" y="3749940"/>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Might add up destructively!</a:t>
            </a:r>
          </a:p>
        </p:txBody>
      </p:sp>
      <p:sp>
        <p:nvSpPr>
          <p:cNvPr id="56" name="Content Placeholder 2"/>
          <p:cNvSpPr txBox="1">
            <a:spLocks/>
          </p:cNvSpPr>
          <p:nvPr/>
        </p:nvSpPr>
        <p:spPr>
          <a:xfrm>
            <a:off x="2253929" y="1929186"/>
            <a:ext cx="336871" cy="578443"/>
          </a:xfrm>
          <a:prstGeom prst="rect">
            <a:avLst/>
          </a:prstGeom>
        </p:spPr>
        <p:txBody>
          <a:bodyPr vert="horz" lIns="101596" tIns="50796" rIns="101596" bIns="50796" rtlCol="0">
            <a:noAutofit/>
          </a:bodyPr>
          <a:lstStyle/>
          <a:p>
            <a:pPr algn="ctr" defTabSz="1015960">
              <a:spcBef>
                <a:spcPct val="20000"/>
              </a:spcBef>
              <a:defRPr/>
            </a:pPr>
            <a:r>
              <a:rPr lang="el-GR" sz="2800" dirty="0">
                <a:solidFill>
                  <a:schemeClr val="accent2"/>
                </a:solidFill>
              </a:rPr>
              <a:t>α</a:t>
            </a:r>
            <a:endParaRPr lang="en-US" sz="2800" baseline="-25000" dirty="0" smtClean="0">
              <a:solidFill>
                <a:schemeClr val="accent2"/>
              </a:solidFill>
              <a:latin typeface="Trebuchet MS"/>
              <a:cs typeface="Trebuchet MS"/>
            </a:endParaRPr>
          </a:p>
        </p:txBody>
      </p:sp>
      <p:sp>
        <p:nvSpPr>
          <p:cNvPr id="57" name="Content Placeholder 2"/>
          <p:cNvSpPr txBox="1">
            <a:spLocks/>
          </p:cNvSpPr>
          <p:nvPr/>
        </p:nvSpPr>
        <p:spPr>
          <a:xfrm>
            <a:off x="2207639" y="2514600"/>
            <a:ext cx="459361" cy="538003"/>
          </a:xfrm>
          <a:prstGeom prst="rect">
            <a:avLst/>
          </a:prstGeom>
        </p:spPr>
        <p:txBody>
          <a:bodyPr vert="horz" lIns="101596" tIns="50796" rIns="101596" bIns="50796" rtlCol="0">
            <a:noAutofit/>
          </a:bodyPr>
          <a:lstStyle/>
          <a:p>
            <a:pPr algn="ctr" defTabSz="1015960">
              <a:spcBef>
                <a:spcPct val="20000"/>
              </a:spcBef>
              <a:defRPr/>
            </a:pPr>
            <a:r>
              <a:rPr lang="el-GR" sz="2800" dirty="0">
                <a:solidFill>
                  <a:schemeClr val="accent2"/>
                </a:solidFill>
              </a:rPr>
              <a:t>β</a:t>
            </a:r>
            <a:endParaRPr lang="en-US" sz="2800" baseline="-25000" dirty="0" smtClean="0">
              <a:solidFill>
                <a:schemeClr val="accent2"/>
              </a:solidFill>
              <a:latin typeface="Trebuchet MS"/>
              <a:cs typeface="Trebuchet MS"/>
            </a:endParaRPr>
          </a:p>
        </p:txBody>
      </p:sp>
    </p:spTree>
    <p:extLst>
      <p:ext uri="{BB962C8B-B14F-4D97-AF65-F5344CB8AC3E}">
        <p14:creationId xmlns:p14="http://schemas.microsoft.com/office/powerpoint/2010/main" val="165450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MU-MIMO (Multi-User MIMO)</a:t>
            </a:r>
            <a:endParaRPr lang="en-US" dirty="0"/>
          </a:p>
        </p:txBody>
      </p:sp>
      <p:grpSp>
        <p:nvGrpSpPr>
          <p:cNvPr id="16" name="Group 40"/>
          <p:cNvGrpSpPr/>
          <p:nvPr/>
        </p:nvGrpSpPr>
        <p:grpSpPr>
          <a:xfrm rot="16200000">
            <a:off x="4891083" y="1682803"/>
            <a:ext cx="601252" cy="576427"/>
            <a:chOff x="1981201" y="3727578"/>
            <a:chExt cx="735198" cy="777183"/>
          </a:xfrm>
        </p:grpSpPr>
        <p:cxnSp>
          <p:nvCxnSpPr>
            <p:cNvPr id="20"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3" name="Rounded Rectangle 22"/>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24" name="Group 40"/>
          <p:cNvGrpSpPr/>
          <p:nvPr/>
        </p:nvGrpSpPr>
        <p:grpSpPr>
          <a:xfrm rot="16200000">
            <a:off x="4954683" y="3032311"/>
            <a:ext cx="601252" cy="576427"/>
            <a:chOff x="1981201" y="3727578"/>
            <a:chExt cx="735198" cy="777183"/>
          </a:xfrm>
        </p:grpSpPr>
        <p:cxnSp>
          <p:nvCxnSpPr>
            <p:cNvPr id="25"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6"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7" name="Rounded Rectangle 26"/>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28" name="Group 12"/>
          <p:cNvGrpSpPr/>
          <p:nvPr/>
        </p:nvGrpSpPr>
        <p:grpSpPr>
          <a:xfrm rot="16200000">
            <a:off x="2091288" y="2294336"/>
            <a:ext cx="2053478" cy="902052"/>
            <a:chOff x="3589776" y="1709064"/>
            <a:chExt cx="1333023" cy="827637"/>
          </a:xfrm>
        </p:grpSpPr>
        <p:sp>
          <p:nvSpPr>
            <p:cNvPr id="29"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0" name="Shape 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31"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6" name="Shape 1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cxnSp>
        <p:nvCxnSpPr>
          <p:cNvPr id="39" name="Straight Arrow Connector 38"/>
          <p:cNvCxnSpPr/>
          <p:nvPr/>
        </p:nvCxnSpPr>
        <p:spPr>
          <a:xfrm flipV="1">
            <a:off x="3603581" y="1948946"/>
            <a:ext cx="1266987" cy="1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03581" y="1962677"/>
            <a:ext cx="1210964" cy="1254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900564" y="2597618"/>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tx2"/>
                </a:solidFill>
                <a:latin typeface="Trebuchet MS"/>
                <a:cs typeface="Trebuchet MS"/>
              </a:rPr>
              <a:t>h</a:t>
            </a:r>
            <a:r>
              <a:rPr lang="en-US" sz="2800" baseline="-25000" dirty="0" smtClean="0">
                <a:solidFill>
                  <a:schemeClr val="tx2"/>
                </a:solidFill>
                <a:latin typeface="Trebuchet MS"/>
                <a:cs typeface="Trebuchet MS"/>
              </a:rPr>
              <a:t>12</a:t>
            </a:r>
          </a:p>
        </p:txBody>
      </p:sp>
      <p:sp>
        <p:nvSpPr>
          <p:cNvPr id="42" name="Content Placeholder 2"/>
          <p:cNvSpPr txBox="1">
            <a:spLocks/>
          </p:cNvSpPr>
          <p:nvPr/>
        </p:nvSpPr>
        <p:spPr>
          <a:xfrm>
            <a:off x="3380947" y="1385549"/>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tx2"/>
                </a:solidFill>
                <a:latin typeface="Trebuchet MS"/>
                <a:cs typeface="Trebuchet MS"/>
              </a:rPr>
              <a:t>h</a:t>
            </a:r>
            <a:r>
              <a:rPr lang="en-US" sz="2800" baseline="-25000" dirty="0" smtClean="0">
                <a:solidFill>
                  <a:schemeClr val="tx2"/>
                </a:solidFill>
                <a:latin typeface="Trebuchet MS"/>
                <a:cs typeface="Trebuchet MS"/>
              </a:rPr>
              <a:t>11</a:t>
            </a:r>
          </a:p>
        </p:txBody>
      </p:sp>
      <p:cxnSp>
        <p:nvCxnSpPr>
          <p:cNvPr id="43" name="Straight Arrow Connector 42"/>
          <p:cNvCxnSpPr/>
          <p:nvPr/>
        </p:nvCxnSpPr>
        <p:spPr>
          <a:xfrm flipV="1">
            <a:off x="3569052" y="2121527"/>
            <a:ext cx="1245493" cy="112051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576319" y="3268165"/>
            <a:ext cx="1266987" cy="137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p:cNvSpPr txBox="1">
            <a:spLocks/>
          </p:cNvSpPr>
          <p:nvPr/>
        </p:nvSpPr>
        <p:spPr>
          <a:xfrm>
            <a:off x="3122433" y="2348987"/>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h</a:t>
            </a:r>
            <a:r>
              <a:rPr lang="en-US" sz="2800" baseline="-25000" dirty="0" smtClean="0">
                <a:solidFill>
                  <a:schemeClr val="accent2"/>
                </a:solidFill>
                <a:latin typeface="Trebuchet MS"/>
                <a:cs typeface="Trebuchet MS"/>
              </a:rPr>
              <a:t>21</a:t>
            </a:r>
          </a:p>
        </p:txBody>
      </p:sp>
      <p:sp>
        <p:nvSpPr>
          <p:cNvPr id="46" name="Content Placeholder 2"/>
          <p:cNvSpPr txBox="1">
            <a:spLocks/>
          </p:cNvSpPr>
          <p:nvPr/>
        </p:nvSpPr>
        <p:spPr>
          <a:xfrm>
            <a:off x="3431618" y="3242041"/>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h</a:t>
            </a:r>
            <a:r>
              <a:rPr lang="en-US" sz="2800" baseline="-25000" dirty="0" smtClean="0">
                <a:solidFill>
                  <a:schemeClr val="accent2"/>
                </a:solidFill>
                <a:latin typeface="Trebuchet MS"/>
                <a:cs typeface="Trebuchet MS"/>
              </a:rPr>
              <a:t>22</a:t>
            </a:r>
          </a:p>
        </p:txBody>
      </p:sp>
      <p:sp>
        <p:nvSpPr>
          <p:cNvPr id="47" name="Content Placeholder 2"/>
          <p:cNvSpPr txBox="1">
            <a:spLocks/>
          </p:cNvSpPr>
          <p:nvPr/>
        </p:nvSpPr>
        <p:spPr>
          <a:xfrm>
            <a:off x="4562291" y="1722631"/>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1</a:t>
            </a:r>
          </a:p>
        </p:txBody>
      </p:sp>
      <p:sp>
        <p:nvSpPr>
          <p:cNvPr id="48" name="Content Placeholder 2"/>
          <p:cNvSpPr txBox="1">
            <a:spLocks/>
          </p:cNvSpPr>
          <p:nvPr/>
        </p:nvSpPr>
        <p:spPr>
          <a:xfrm>
            <a:off x="4678695" y="3118997"/>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2</a:t>
            </a:r>
          </a:p>
        </p:txBody>
      </p:sp>
      <p:sp>
        <p:nvSpPr>
          <p:cNvPr id="49" name="Content Placeholder 2"/>
          <p:cNvSpPr txBox="1">
            <a:spLocks/>
          </p:cNvSpPr>
          <p:nvPr/>
        </p:nvSpPr>
        <p:spPr>
          <a:xfrm>
            <a:off x="1181919" y="1997971"/>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smtClean="0">
                <a:solidFill>
                  <a:prstClr val="black"/>
                </a:solidFill>
                <a:latin typeface="Trebuchet MS"/>
                <a:cs typeface="Trebuchet MS"/>
              </a:rPr>
              <a:t>1</a:t>
            </a:r>
          </a:p>
        </p:txBody>
      </p:sp>
      <p:sp>
        <p:nvSpPr>
          <p:cNvPr id="50" name="Content Placeholder 2"/>
          <p:cNvSpPr txBox="1">
            <a:spLocks/>
          </p:cNvSpPr>
          <p:nvPr/>
        </p:nvSpPr>
        <p:spPr>
          <a:xfrm>
            <a:off x="1223570" y="3094934"/>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a:solidFill>
                  <a:prstClr val="black"/>
                </a:solidFill>
                <a:latin typeface="Trebuchet MS"/>
                <a:cs typeface="Trebuchet MS"/>
              </a:rPr>
              <a:t>2</a:t>
            </a:r>
            <a:endParaRPr lang="en-US" sz="2800" baseline="-25000" dirty="0" smtClean="0">
              <a:solidFill>
                <a:prstClr val="black"/>
              </a:solidFill>
              <a:latin typeface="Trebuchet MS"/>
              <a:cs typeface="Trebuchet MS"/>
            </a:endParaRPr>
          </a:p>
        </p:txBody>
      </p:sp>
      <p:sp>
        <p:nvSpPr>
          <p:cNvPr id="51" name="Content Placeholder 2"/>
          <p:cNvSpPr txBox="1">
            <a:spLocks/>
          </p:cNvSpPr>
          <p:nvPr/>
        </p:nvSpPr>
        <p:spPr>
          <a:xfrm>
            <a:off x="-65856" y="4495800"/>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Can’t decode because Rx1 and Rx2 are separate</a:t>
            </a:r>
          </a:p>
        </p:txBody>
      </p:sp>
      <p:sp>
        <p:nvSpPr>
          <p:cNvPr id="52" name="Content Placeholder 2"/>
          <p:cNvSpPr txBox="1">
            <a:spLocks/>
          </p:cNvSpPr>
          <p:nvPr/>
        </p:nvSpPr>
        <p:spPr>
          <a:xfrm>
            <a:off x="0" y="5528474"/>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Solution: Interference Nulling</a:t>
            </a:r>
          </a:p>
        </p:txBody>
      </p:sp>
    </p:spTree>
    <p:extLst>
      <p:ext uri="{BB962C8B-B14F-4D97-AF65-F5344CB8AC3E}">
        <p14:creationId xmlns:p14="http://schemas.microsoft.com/office/powerpoint/2010/main" val="120093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5" grpId="0"/>
      <p:bldP spid="46" grpId="0"/>
      <p:bldP spid="5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we have a two-antenna receiver?</a:t>
            </a:r>
            <a:endParaRPr lang="en-US" dirty="0"/>
          </a:p>
        </p:txBody>
      </p:sp>
      <p:grpSp>
        <p:nvGrpSpPr>
          <p:cNvPr id="16" name="Group 40"/>
          <p:cNvGrpSpPr/>
          <p:nvPr/>
        </p:nvGrpSpPr>
        <p:grpSpPr>
          <a:xfrm rot="16200000">
            <a:off x="4891083" y="1682803"/>
            <a:ext cx="601252" cy="576427"/>
            <a:chOff x="1981201" y="3727578"/>
            <a:chExt cx="735198" cy="777183"/>
          </a:xfrm>
        </p:grpSpPr>
        <p:cxnSp>
          <p:nvCxnSpPr>
            <p:cNvPr id="20"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1"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3" name="Rounded Rectangle 22"/>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24" name="Group 40"/>
          <p:cNvGrpSpPr/>
          <p:nvPr/>
        </p:nvGrpSpPr>
        <p:grpSpPr>
          <a:xfrm rot="16200000">
            <a:off x="4954683" y="3032311"/>
            <a:ext cx="601252" cy="576427"/>
            <a:chOff x="1981201" y="3727578"/>
            <a:chExt cx="735198" cy="777183"/>
          </a:xfrm>
        </p:grpSpPr>
        <p:cxnSp>
          <p:nvCxnSpPr>
            <p:cNvPr id="25" name="Shape 24"/>
            <p:cNvCxnSpPr/>
            <p:nvPr/>
          </p:nvCxnSpPr>
          <p:spPr>
            <a:xfrm rot="16200000">
              <a:off x="1988739" y="4084534"/>
              <a:ext cx="679531" cy="160923"/>
            </a:xfrm>
            <a:prstGeom prst="bentConnector2">
              <a:avLst/>
            </a:prstGeom>
            <a:ln w="38100"/>
          </p:spPr>
          <p:style>
            <a:lnRef idx="2">
              <a:schemeClr val="accent1"/>
            </a:lnRef>
            <a:fillRef idx="0">
              <a:schemeClr val="accent1"/>
            </a:fillRef>
            <a:effectRef idx="1">
              <a:schemeClr val="accent1"/>
            </a:effectRef>
            <a:fontRef idx="minor">
              <a:schemeClr val="tx1"/>
            </a:fontRef>
          </p:style>
        </p:cxnSp>
        <p:sp>
          <p:nvSpPr>
            <p:cNvPr id="26" name="Isosceles Triangle 25"/>
            <p:cNvSpPr/>
            <p:nvPr/>
          </p:nvSpPr>
          <p:spPr>
            <a:xfrm rot="16200000">
              <a:off x="2376253" y="3760287"/>
              <a:ext cx="206567" cy="141149"/>
            </a:xfrm>
            <a:prstGeom prst="triangl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sp>
          <p:nvSpPr>
            <p:cNvPr id="27" name="Rounded Rectangle 26"/>
            <p:cNvSpPr/>
            <p:nvPr/>
          </p:nvSpPr>
          <p:spPr>
            <a:xfrm rot="5400000">
              <a:off x="2158380" y="3811388"/>
              <a:ext cx="380839" cy="73519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prstClr val="black"/>
                </a:solidFill>
              </a:endParaRPr>
            </a:p>
          </p:txBody>
        </p:sp>
      </p:grpSp>
      <p:grpSp>
        <p:nvGrpSpPr>
          <p:cNvPr id="28" name="Group 12"/>
          <p:cNvGrpSpPr/>
          <p:nvPr/>
        </p:nvGrpSpPr>
        <p:grpSpPr>
          <a:xfrm rot="16200000">
            <a:off x="2091288" y="2294336"/>
            <a:ext cx="2053478" cy="902052"/>
            <a:chOff x="3589776" y="1709064"/>
            <a:chExt cx="1333023" cy="827637"/>
          </a:xfrm>
        </p:grpSpPr>
        <p:sp>
          <p:nvSpPr>
            <p:cNvPr id="29" name="Isosceles Triangle 13"/>
            <p:cNvSpPr/>
            <p:nvPr/>
          </p:nvSpPr>
          <p:spPr>
            <a:xfrm rot="16200000">
              <a:off x="4605244" y="2362843"/>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0" name="Shape 8"/>
            <p:cNvCxnSpPr/>
            <p:nvPr/>
          </p:nvCxnSpPr>
          <p:spPr>
            <a:xfrm rot="16200000" flipH="1">
              <a:off x="3508390"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31" name="Isosceles Triangle 15"/>
            <p:cNvSpPr/>
            <p:nvPr/>
          </p:nvSpPr>
          <p:spPr>
            <a:xfrm rot="16200000">
              <a:off x="3901155" y="2358491"/>
              <a:ext cx="206567" cy="141149"/>
            </a:xfrm>
            <a:prstGeom prst="triangle">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prstClr val="black"/>
                </a:solidFill>
              </a:endParaRPr>
            </a:p>
          </p:txBody>
        </p:sp>
        <p:cxnSp>
          <p:nvCxnSpPr>
            <p:cNvPr id="36" name="Shape 14"/>
            <p:cNvCxnSpPr/>
            <p:nvPr/>
          </p:nvCxnSpPr>
          <p:spPr>
            <a:xfrm rot="16200000" flipH="1">
              <a:off x="4212478" y="2003589"/>
              <a:ext cx="720000" cy="130949"/>
            </a:xfrm>
            <a:prstGeom prst="bentConnector2">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5400000">
              <a:off x="4065868" y="1371255"/>
              <a:ext cx="380839" cy="1333023"/>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prstClr val="black"/>
                </a:solidFill>
              </a:endParaRPr>
            </a:p>
          </p:txBody>
        </p:sp>
      </p:grpSp>
      <p:cxnSp>
        <p:nvCxnSpPr>
          <p:cNvPr id="39" name="Straight Arrow Connector 38"/>
          <p:cNvCxnSpPr/>
          <p:nvPr/>
        </p:nvCxnSpPr>
        <p:spPr>
          <a:xfrm flipV="1">
            <a:off x="3603581" y="1948946"/>
            <a:ext cx="1266987" cy="1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03581" y="1962677"/>
            <a:ext cx="1210964" cy="1254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900564" y="2597618"/>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tx2"/>
                </a:solidFill>
                <a:latin typeface="Trebuchet MS"/>
                <a:cs typeface="Trebuchet MS"/>
              </a:rPr>
              <a:t>h</a:t>
            </a:r>
            <a:r>
              <a:rPr lang="en-US" sz="2800" baseline="-25000" dirty="0" smtClean="0">
                <a:solidFill>
                  <a:schemeClr val="tx2"/>
                </a:solidFill>
                <a:latin typeface="Trebuchet MS"/>
                <a:cs typeface="Trebuchet MS"/>
              </a:rPr>
              <a:t>12</a:t>
            </a:r>
          </a:p>
        </p:txBody>
      </p:sp>
      <p:sp>
        <p:nvSpPr>
          <p:cNvPr id="42" name="Content Placeholder 2"/>
          <p:cNvSpPr txBox="1">
            <a:spLocks/>
          </p:cNvSpPr>
          <p:nvPr/>
        </p:nvSpPr>
        <p:spPr>
          <a:xfrm>
            <a:off x="3380947" y="1385549"/>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tx2"/>
                </a:solidFill>
                <a:latin typeface="Trebuchet MS"/>
                <a:cs typeface="Trebuchet MS"/>
              </a:rPr>
              <a:t>h</a:t>
            </a:r>
            <a:r>
              <a:rPr lang="en-US" sz="2800" baseline="-25000" dirty="0" smtClean="0">
                <a:solidFill>
                  <a:schemeClr val="tx2"/>
                </a:solidFill>
                <a:latin typeface="Trebuchet MS"/>
                <a:cs typeface="Trebuchet MS"/>
              </a:rPr>
              <a:t>11</a:t>
            </a:r>
          </a:p>
        </p:txBody>
      </p:sp>
      <p:cxnSp>
        <p:nvCxnSpPr>
          <p:cNvPr id="43" name="Straight Arrow Connector 42"/>
          <p:cNvCxnSpPr/>
          <p:nvPr/>
        </p:nvCxnSpPr>
        <p:spPr>
          <a:xfrm flipV="1">
            <a:off x="3569052" y="2121527"/>
            <a:ext cx="1245493" cy="112051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576319" y="3268165"/>
            <a:ext cx="1266987" cy="137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p:cNvSpPr txBox="1">
            <a:spLocks/>
          </p:cNvSpPr>
          <p:nvPr/>
        </p:nvSpPr>
        <p:spPr>
          <a:xfrm>
            <a:off x="3122433" y="2348987"/>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h</a:t>
            </a:r>
            <a:r>
              <a:rPr lang="en-US" sz="2800" baseline="-25000" dirty="0" smtClean="0">
                <a:solidFill>
                  <a:schemeClr val="accent2"/>
                </a:solidFill>
                <a:latin typeface="Trebuchet MS"/>
                <a:cs typeface="Trebuchet MS"/>
              </a:rPr>
              <a:t>21</a:t>
            </a:r>
          </a:p>
        </p:txBody>
      </p:sp>
      <p:sp>
        <p:nvSpPr>
          <p:cNvPr id="46" name="Content Placeholder 2"/>
          <p:cNvSpPr txBox="1">
            <a:spLocks/>
          </p:cNvSpPr>
          <p:nvPr/>
        </p:nvSpPr>
        <p:spPr>
          <a:xfrm>
            <a:off x="3431618" y="3242041"/>
            <a:ext cx="1556262" cy="57844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schemeClr val="accent2"/>
                </a:solidFill>
                <a:latin typeface="Trebuchet MS"/>
                <a:cs typeface="Trebuchet MS"/>
              </a:rPr>
              <a:t>h</a:t>
            </a:r>
            <a:r>
              <a:rPr lang="en-US" sz="2800" baseline="-25000" dirty="0" smtClean="0">
                <a:solidFill>
                  <a:schemeClr val="accent2"/>
                </a:solidFill>
                <a:latin typeface="Trebuchet MS"/>
                <a:cs typeface="Trebuchet MS"/>
              </a:rPr>
              <a:t>22</a:t>
            </a:r>
          </a:p>
        </p:txBody>
      </p:sp>
      <p:sp>
        <p:nvSpPr>
          <p:cNvPr id="47" name="Content Placeholder 2"/>
          <p:cNvSpPr txBox="1">
            <a:spLocks/>
          </p:cNvSpPr>
          <p:nvPr/>
        </p:nvSpPr>
        <p:spPr>
          <a:xfrm>
            <a:off x="4562291" y="1722631"/>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1</a:t>
            </a:r>
          </a:p>
        </p:txBody>
      </p:sp>
      <p:sp>
        <p:nvSpPr>
          <p:cNvPr id="48" name="Content Placeholder 2"/>
          <p:cNvSpPr txBox="1">
            <a:spLocks/>
          </p:cNvSpPr>
          <p:nvPr/>
        </p:nvSpPr>
        <p:spPr>
          <a:xfrm>
            <a:off x="4678695" y="3118997"/>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y</a:t>
            </a:r>
            <a:r>
              <a:rPr lang="en-US" sz="2800" baseline="-25000" dirty="0" smtClean="0">
                <a:solidFill>
                  <a:prstClr val="black"/>
                </a:solidFill>
                <a:latin typeface="Trebuchet MS"/>
                <a:cs typeface="Trebuchet MS"/>
              </a:rPr>
              <a:t>2</a:t>
            </a:r>
          </a:p>
        </p:txBody>
      </p:sp>
      <p:sp>
        <p:nvSpPr>
          <p:cNvPr id="49" name="Content Placeholder 2"/>
          <p:cNvSpPr txBox="1">
            <a:spLocks/>
          </p:cNvSpPr>
          <p:nvPr/>
        </p:nvSpPr>
        <p:spPr>
          <a:xfrm>
            <a:off x="1181919" y="1997971"/>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smtClean="0">
                <a:solidFill>
                  <a:prstClr val="black"/>
                </a:solidFill>
                <a:latin typeface="Trebuchet MS"/>
                <a:cs typeface="Trebuchet MS"/>
              </a:rPr>
              <a:t>1</a:t>
            </a:r>
          </a:p>
        </p:txBody>
      </p:sp>
      <p:sp>
        <p:nvSpPr>
          <p:cNvPr id="50" name="Content Placeholder 2"/>
          <p:cNvSpPr txBox="1">
            <a:spLocks/>
          </p:cNvSpPr>
          <p:nvPr/>
        </p:nvSpPr>
        <p:spPr>
          <a:xfrm>
            <a:off x="1223570" y="3094934"/>
            <a:ext cx="2321159" cy="578443"/>
          </a:xfrm>
          <a:prstGeom prst="rect">
            <a:avLst/>
          </a:prstGeom>
        </p:spPr>
        <p:txBody>
          <a:bodyPr vert="horz" lIns="101596" tIns="50796" rIns="101596" bIns="50796" rtlCol="0">
            <a:noAutofit/>
          </a:bodyPr>
          <a:lstStyle/>
          <a:p>
            <a:pPr algn="ctr" defTabSz="1015960">
              <a:spcBef>
                <a:spcPct val="20000"/>
              </a:spcBef>
              <a:defRPr/>
            </a:pPr>
            <a:r>
              <a:rPr lang="en-US" sz="2800" dirty="0" smtClean="0">
                <a:solidFill>
                  <a:prstClr val="black"/>
                </a:solidFill>
                <a:latin typeface="Trebuchet MS"/>
                <a:cs typeface="Trebuchet MS"/>
              </a:rPr>
              <a:t>x</a:t>
            </a:r>
            <a:r>
              <a:rPr lang="en-US" sz="2800" baseline="-25000" dirty="0">
                <a:solidFill>
                  <a:prstClr val="black"/>
                </a:solidFill>
                <a:latin typeface="Trebuchet MS"/>
                <a:cs typeface="Trebuchet MS"/>
              </a:rPr>
              <a:t>2</a:t>
            </a:r>
            <a:endParaRPr lang="en-US" sz="2800" baseline="-25000" dirty="0" smtClean="0">
              <a:solidFill>
                <a:prstClr val="black"/>
              </a:solidFill>
              <a:latin typeface="Trebuchet MS"/>
              <a:cs typeface="Trebuchet MS"/>
            </a:endParaRPr>
          </a:p>
        </p:txBody>
      </p:sp>
      <p:sp>
        <p:nvSpPr>
          <p:cNvPr id="52" name="Content Placeholder 2"/>
          <p:cNvSpPr txBox="1">
            <a:spLocks/>
          </p:cNvSpPr>
          <p:nvPr/>
        </p:nvSpPr>
        <p:spPr>
          <a:xfrm>
            <a:off x="0" y="5528474"/>
            <a:ext cx="9209856" cy="544053"/>
          </a:xfrm>
          <a:prstGeom prst="rect">
            <a:avLst/>
          </a:prstGeom>
        </p:spPr>
        <p:txBody>
          <a:bodyPr vert="horz" lIns="101596" tIns="50796" rIns="101596" bIns="50796" rtlCol="0">
            <a:noAutofit/>
          </a:bodyPr>
          <a:lstStyle/>
          <a:p>
            <a:pPr algn="ctr" defTabSz="1015960">
              <a:spcBef>
                <a:spcPct val="20000"/>
              </a:spcBef>
              <a:buFont typeface="Arial" pitchFamily="34" charset="0"/>
              <a:buNone/>
              <a:defRPr/>
            </a:pPr>
            <a:r>
              <a:rPr lang="en-US" sz="2800" dirty="0" smtClean="0">
                <a:solidFill>
                  <a:prstClr val="black"/>
                </a:solidFill>
                <a:latin typeface="Trebuchet MS"/>
                <a:cs typeface="Trebuchet MS"/>
              </a:rPr>
              <a:t>Solution: Interference Nulling</a:t>
            </a:r>
          </a:p>
        </p:txBody>
      </p:sp>
    </p:spTree>
    <p:extLst>
      <p:ext uri="{BB962C8B-B14F-4D97-AF65-F5344CB8AC3E}">
        <p14:creationId xmlns:p14="http://schemas.microsoft.com/office/powerpoint/2010/main" val="474911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5" grpId="0"/>
      <p:bldP spid="46"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971800"/>
            <a:ext cx="9144000" cy="1470025"/>
          </a:xfrm>
        </p:spPr>
        <p:txBody>
          <a:bodyPr>
            <a:normAutofit/>
          </a:bodyPr>
          <a:lstStyle/>
          <a:p>
            <a:r>
              <a:rPr lang="en-US" altLang="zh-TW" sz="3700" dirty="0" smtClean="0"/>
              <a:t>Next Generation 802.11n</a:t>
            </a:r>
            <a:endParaRPr lang="zh-TW" altLang="en-US" sz="3700" dirty="0"/>
          </a:p>
        </p:txBody>
      </p:sp>
    </p:spTree>
    <p:extLst>
      <p:ext uri="{BB962C8B-B14F-4D97-AF65-F5344CB8AC3E}">
        <p14:creationId xmlns:p14="http://schemas.microsoft.com/office/powerpoint/2010/main" val="1282056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0965" y="4650154"/>
            <a:ext cx="8103596" cy="1445846"/>
          </a:xfrm>
          <a:prstGeom prst="roundRect">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prstClr val="white"/>
                </a:solidFill>
                <a:latin typeface="Trebuchet MS"/>
                <a:cs typeface="Trebuchet MS"/>
              </a:rPr>
              <a:t>Wireless nodes increasingly have</a:t>
            </a:r>
            <a:br>
              <a:rPr lang="en-US" sz="3200" dirty="0" smtClean="0">
                <a:solidFill>
                  <a:prstClr val="white"/>
                </a:solidFill>
                <a:latin typeface="Trebuchet MS"/>
                <a:cs typeface="Trebuchet MS"/>
              </a:rPr>
            </a:br>
            <a:r>
              <a:rPr lang="en-US" sz="3200" dirty="0" smtClean="0">
                <a:solidFill>
                  <a:srgbClr val="FFFF00"/>
                </a:solidFill>
                <a:latin typeface="Trebuchet MS"/>
                <a:cs typeface="Trebuchet MS"/>
              </a:rPr>
              <a:t>heterogeneous numbers of antennas</a:t>
            </a:r>
            <a:endParaRPr lang="en-US" sz="3200" dirty="0" smtClean="0">
              <a:solidFill>
                <a:prstClr val="white"/>
              </a:solidFill>
              <a:latin typeface="Trebuchet MS"/>
              <a:cs typeface="Trebuchet MS"/>
            </a:endParaRPr>
          </a:p>
        </p:txBody>
      </p:sp>
      <p:grpSp>
        <p:nvGrpSpPr>
          <p:cNvPr id="15" name="Group 14"/>
          <p:cNvGrpSpPr/>
          <p:nvPr/>
        </p:nvGrpSpPr>
        <p:grpSpPr>
          <a:xfrm>
            <a:off x="3640506" y="1125105"/>
            <a:ext cx="1829613" cy="2246779"/>
            <a:chOff x="3841074" y="1245093"/>
            <a:chExt cx="1829613" cy="2246779"/>
          </a:xfrm>
        </p:grpSpPr>
        <p:pic>
          <p:nvPicPr>
            <p:cNvPr id="8" name="Picture 7"/>
            <p:cNvPicPr>
              <a:picLocks noChangeAspect="1"/>
            </p:cNvPicPr>
            <p:nvPr/>
          </p:nvPicPr>
          <p:blipFill>
            <a:blip cstate="print"/>
            <a:stretch>
              <a:fillRect/>
            </a:stretch>
          </p:blipFill>
          <p:spPr>
            <a:xfrm>
              <a:off x="4178600" y="1245093"/>
              <a:ext cx="1186155" cy="783803"/>
            </a:xfrm>
            <a:prstGeom prst="rect">
              <a:avLst/>
            </a:prstGeom>
          </p:spPr>
        </p:pic>
        <p:pic>
          <p:nvPicPr>
            <p:cNvPr id="9" name="Picture 8"/>
            <p:cNvPicPr>
              <a:picLocks noChangeAspect="1"/>
            </p:cNvPicPr>
            <p:nvPr/>
          </p:nvPicPr>
          <p:blipFill>
            <a:blip r:embed="rId4" cstate="print"/>
            <a:srcRect l="8673" t="5725" r="10714" b="5534"/>
            <a:stretch>
              <a:fillRect/>
            </a:stretch>
          </p:blipFill>
          <p:spPr>
            <a:xfrm>
              <a:off x="3841074" y="2414952"/>
              <a:ext cx="1829613" cy="1076920"/>
            </a:xfrm>
            <a:prstGeom prst="rect">
              <a:avLst/>
            </a:prstGeom>
          </p:spPr>
        </p:pic>
      </p:grpSp>
      <p:sp>
        <p:nvSpPr>
          <p:cNvPr id="17" name="TextBox 16"/>
          <p:cNvSpPr txBox="1"/>
          <p:nvPr/>
        </p:nvSpPr>
        <p:spPr>
          <a:xfrm>
            <a:off x="364719" y="3576935"/>
            <a:ext cx="2692263" cy="461665"/>
          </a:xfrm>
          <a:prstGeom prst="rect">
            <a:avLst/>
          </a:prstGeom>
          <a:noFill/>
        </p:spPr>
        <p:txBody>
          <a:bodyPr wrap="none" rtlCol="0">
            <a:spAutoFit/>
          </a:bodyPr>
          <a:lstStyle/>
          <a:p>
            <a:r>
              <a:rPr lang="en-US" sz="2400" dirty="0" smtClean="0">
                <a:solidFill>
                  <a:prstClr val="black"/>
                </a:solidFill>
                <a:latin typeface="Trebuchet MS"/>
                <a:cs typeface="Trebuchet MS"/>
              </a:rPr>
              <a:t>1-antenna devices</a:t>
            </a:r>
            <a:endParaRPr lang="en-US" sz="2400" dirty="0">
              <a:solidFill>
                <a:prstClr val="black"/>
              </a:solidFill>
              <a:latin typeface="Trebuchet MS"/>
              <a:cs typeface="Trebuchet MS"/>
            </a:endParaRPr>
          </a:p>
        </p:txBody>
      </p:sp>
      <p:sp>
        <p:nvSpPr>
          <p:cNvPr id="18" name="TextBox 17"/>
          <p:cNvSpPr txBox="1"/>
          <p:nvPr/>
        </p:nvSpPr>
        <p:spPr>
          <a:xfrm>
            <a:off x="3235056" y="3576935"/>
            <a:ext cx="2692263" cy="461665"/>
          </a:xfrm>
          <a:prstGeom prst="rect">
            <a:avLst/>
          </a:prstGeom>
          <a:noFill/>
        </p:spPr>
        <p:txBody>
          <a:bodyPr wrap="none" rtlCol="0">
            <a:spAutoFit/>
          </a:bodyPr>
          <a:lstStyle/>
          <a:p>
            <a:r>
              <a:rPr lang="en-US" sz="2400" dirty="0" smtClean="0">
                <a:solidFill>
                  <a:prstClr val="black"/>
                </a:solidFill>
                <a:latin typeface="Trebuchet MS"/>
                <a:cs typeface="Trebuchet MS"/>
              </a:rPr>
              <a:t>2-antenna devices</a:t>
            </a:r>
            <a:endParaRPr lang="en-US" sz="2400" dirty="0">
              <a:solidFill>
                <a:prstClr val="black"/>
              </a:solidFill>
              <a:latin typeface="Trebuchet MS"/>
              <a:cs typeface="Trebuchet MS"/>
            </a:endParaRPr>
          </a:p>
        </p:txBody>
      </p:sp>
      <p:sp>
        <p:nvSpPr>
          <p:cNvPr id="19" name="TextBox 18"/>
          <p:cNvSpPr txBox="1"/>
          <p:nvPr/>
        </p:nvSpPr>
        <p:spPr>
          <a:xfrm>
            <a:off x="6079719" y="3576935"/>
            <a:ext cx="2692263" cy="461665"/>
          </a:xfrm>
          <a:prstGeom prst="rect">
            <a:avLst/>
          </a:prstGeom>
          <a:noFill/>
        </p:spPr>
        <p:txBody>
          <a:bodyPr wrap="none" rtlCol="0">
            <a:spAutoFit/>
          </a:bodyPr>
          <a:lstStyle/>
          <a:p>
            <a:r>
              <a:rPr lang="en-US" sz="2400" dirty="0" smtClean="0">
                <a:solidFill>
                  <a:prstClr val="black"/>
                </a:solidFill>
                <a:latin typeface="Trebuchet MS"/>
                <a:cs typeface="Trebuchet MS"/>
              </a:rPr>
              <a:t>3-antenna devices</a:t>
            </a:r>
            <a:endParaRPr lang="en-US" sz="2400" dirty="0">
              <a:solidFill>
                <a:prstClr val="black"/>
              </a:solidFill>
              <a:latin typeface="Trebuchet MS"/>
              <a:cs typeface="Trebuchet MS"/>
            </a:endParaRPr>
          </a:p>
        </p:txBody>
      </p:sp>
      <p:grpSp>
        <p:nvGrpSpPr>
          <p:cNvPr id="26" name="Group 25"/>
          <p:cNvGrpSpPr/>
          <p:nvPr/>
        </p:nvGrpSpPr>
        <p:grpSpPr>
          <a:xfrm>
            <a:off x="6348747" y="833735"/>
            <a:ext cx="2301601" cy="2776910"/>
            <a:chOff x="6309360" y="1143000"/>
            <a:chExt cx="2301601" cy="2776910"/>
          </a:xfrm>
        </p:grpSpPr>
        <p:pic>
          <p:nvPicPr>
            <p:cNvPr id="20" name="Picture 19"/>
            <p:cNvPicPr>
              <a:picLocks noChangeAspect="1"/>
            </p:cNvPicPr>
            <p:nvPr/>
          </p:nvPicPr>
          <p:blipFill>
            <a:blip r:embed="rId5" cstate="print"/>
            <a:srcRect r="58571" b="6522"/>
            <a:stretch>
              <a:fillRect/>
            </a:stretch>
          </p:blipFill>
          <p:spPr>
            <a:xfrm>
              <a:off x="6324961" y="2438400"/>
              <a:ext cx="1498737" cy="1481510"/>
            </a:xfrm>
            <a:prstGeom prst="rect">
              <a:avLst/>
            </a:prstGeom>
          </p:spPr>
        </p:pic>
        <p:pic>
          <p:nvPicPr>
            <p:cNvPr id="24" name="Picture 23"/>
            <p:cNvPicPr>
              <a:picLocks noChangeAspect="1"/>
            </p:cNvPicPr>
            <p:nvPr/>
          </p:nvPicPr>
          <p:blipFill>
            <a:blip r:embed="rId6" cstate="print"/>
            <a:stretch>
              <a:fillRect/>
            </a:stretch>
          </p:blipFill>
          <p:spPr>
            <a:xfrm>
              <a:off x="6309360" y="2239772"/>
              <a:ext cx="1365504" cy="1113028"/>
            </a:xfrm>
            <a:prstGeom prst="rect">
              <a:avLst/>
            </a:prstGeom>
          </p:spPr>
        </p:pic>
        <p:pic>
          <p:nvPicPr>
            <p:cNvPr id="12" name="Picture 11"/>
            <p:cNvPicPr>
              <a:picLocks noChangeAspect="1"/>
            </p:cNvPicPr>
            <p:nvPr/>
          </p:nvPicPr>
          <p:blipFill>
            <a:blip r:embed="rId7" cstate="print"/>
            <a:srcRect t="11774" b="14000"/>
            <a:stretch>
              <a:fillRect/>
            </a:stretch>
          </p:blipFill>
          <p:spPr>
            <a:xfrm>
              <a:off x="7138347" y="1143000"/>
              <a:ext cx="1472614" cy="1093061"/>
            </a:xfrm>
            <a:prstGeom prst="rect">
              <a:avLst/>
            </a:prstGeom>
          </p:spPr>
        </p:pic>
      </p:grpSp>
      <p:grpSp>
        <p:nvGrpSpPr>
          <p:cNvPr id="28" name="Group 27"/>
          <p:cNvGrpSpPr/>
          <p:nvPr/>
        </p:nvGrpSpPr>
        <p:grpSpPr>
          <a:xfrm>
            <a:off x="789358" y="1073537"/>
            <a:ext cx="1904998" cy="2288228"/>
            <a:chOff x="838201" y="1382802"/>
            <a:chExt cx="1904998" cy="2288228"/>
          </a:xfrm>
        </p:grpSpPr>
        <p:pic>
          <p:nvPicPr>
            <p:cNvPr id="7" name="Picture 6"/>
            <p:cNvPicPr>
              <a:picLocks noChangeAspect="1"/>
            </p:cNvPicPr>
            <p:nvPr/>
          </p:nvPicPr>
          <p:blipFill>
            <a:blip r:embed="rId8" cstate="print"/>
            <a:srcRect l="10038" t="4955" r="8217" b="6757"/>
            <a:stretch>
              <a:fillRect/>
            </a:stretch>
          </p:blipFill>
          <p:spPr>
            <a:xfrm>
              <a:off x="1483043" y="2819400"/>
              <a:ext cx="1183957" cy="851630"/>
            </a:xfrm>
            <a:prstGeom prst="rect">
              <a:avLst/>
            </a:prstGeom>
          </p:spPr>
        </p:pic>
        <p:pic>
          <p:nvPicPr>
            <p:cNvPr id="22" name="Picture 21"/>
            <p:cNvPicPr>
              <a:picLocks noChangeAspect="1"/>
            </p:cNvPicPr>
            <p:nvPr/>
          </p:nvPicPr>
          <p:blipFill>
            <a:blip r:embed="rId9" cstate="print"/>
            <a:stretch>
              <a:fillRect/>
            </a:stretch>
          </p:blipFill>
          <p:spPr>
            <a:xfrm>
              <a:off x="1559242" y="1382802"/>
              <a:ext cx="1183957" cy="1053721"/>
            </a:xfrm>
            <a:prstGeom prst="rect">
              <a:avLst/>
            </a:prstGeom>
          </p:spPr>
        </p:pic>
        <p:pic>
          <p:nvPicPr>
            <p:cNvPr id="27" name="Picture 26"/>
            <p:cNvPicPr>
              <a:picLocks noChangeAspect="1"/>
            </p:cNvPicPr>
            <p:nvPr/>
          </p:nvPicPr>
          <p:blipFill>
            <a:blip r:embed="rId10" cstate="print"/>
            <a:srcRect l="5977"/>
            <a:stretch>
              <a:fillRect/>
            </a:stretch>
          </p:blipFill>
          <p:spPr>
            <a:xfrm>
              <a:off x="838201" y="1752600"/>
              <a:ext cx="656631" cy="1485900"/>
            </a:xfrm>
            <a:prstGeom prst="rect">
              <a:avLst/>
            </a:prstGeom>
          </p:spPr>
        </p:pic>
      </p:grpSp>
    </p:spTree>
    <p:custDataLst>
      <p:tags r:id="rId1"/>
    </p:custDataLst>
    <p:extLst>
      <p:ext uri="{BB962C8B-B14F-4D97-AF65-F5344CB8AC3E}">
        <p14:creationId xmlns:p14="http://schemas.microsoft.com/office/powerpoint/2010/main" val="388264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1|8.6|1.8"/>
</p:tagLst>
</file>

<file path=ppt/tags/tag10.xml><?xml version="1.0" encoding="utf-8"?>
<p:tagLst xmlns:a="http://schemas.openxmlformats.org/drawingml/2006/main" xmlns:r="http://schemas.openxmlformats.org/officeDocument/2006/relationships" xmlns:p="http://schemas.openxmlformats.org/presentationml/2006/main">
  <p:tag name="TIMING" val="|3.4|3.8|11.3|8.6|9.9|3.7|1.2"/>
</p:tagLst>
</file>

<file path=ppt/tags/tag11.xml><?xml version="1.0" encoding="utf-8"?>
<p:tagLst xmlns:a="http://schemas.openxmlformats.org/drawingml/2006/main" xmlns:r="http://schemas.openxmlformats.org/officeDocument/2006/relationships" xmlns:p="http://schemas.openxmlformats.org/presentationml/2006/main">
  <p:tag name="TIMING" val="|6.2|7.3|1.6|3.1"/>
</p:tagLst>
</file>

<file path=ppt/tags/tag12.xml><?xml version="1.0" encoding="utf-8"?>
<p:tagLst xmlns:a="http://schemas.openxmlformats.org/drawingml/2006/main" xmlns:r="http://schemas.openxmlformats.org/officeDocument/2006/relationships" xmlns:p="http://schemas.openxmlformats.org/presentationml/2006/main">
  <p:tag name="TIMING" val="|13.2"/>
</p:tagLst>
</file>

<file path=ppt/tags/tag13.xml><?xml version="1.0" encoding="utf-8"?>
<p:tagLst xmlns:a="http://schemas.openxmlformats.org/drawingml/2006/main" xmlns:r="http://schemas.openxmlformats.org/officeDocument/2006/relationships" xmlns:p="http://schemas.openxmlformats.org/presentationml/2006/main">
  <p:tag name="TIMING" val="|8.9|5.3|3.4|1.3"/>
</p:tagLst>
</file>

<file path=ppt/tags/tag14.xml><?xml version="1.0" encoding="utf-8"?>
<p:tagLst xmlns:a="http://schemas.openxmlformats.org/drawingml/2006/main" xmlns:r="http://schemas.openxmlformats.org/officeDocument/2006/relationships" xmlns:p="http://schemas.openxmlformats.org/presentationml/2006/main">
  <p:tag name="TIMING" val="|4.1|12.2|9.8|11.4"/>
</p:tagLst>
</file>

<file path=ppt/tags/tag15.xml><?xml version="1.0" encoding="utf-8"?>
<p:tagLst xmlns:a="http://schemas.openxmlformats.org/drawingml/2006/main" xmlns:r="http://schemas.openxmlformats.org/officeDocument/2006/relationships" xmlns:p="http://schemas.openxmlformats.org/presentationml/2006/main">
  <p:tag name="TIMING" val="|8.2|4|4.6|16.8"/>
</p:tagLst>
</file>

<file path=ppt/tags/tag16.xml><?xml version="1.0" encoding="utf-8"?>
<p:tagLst xmlns:a="http://schemas.openxmlformats.org/drawingml/2006/main" xmlns:r="http://schemas.openxmlformats.org/officeDocument/2006/relationships" xmlns:p="http://schemas.openxmlformats.org/presentationml/2006/main">
  <p:tag name="TIMING" val="|16.4"/>
</p:tagLst>
</file>

<file path=ppt/tags/tag17.xml><?xml version="1.0" encoding="utf-8"?>
<p:tagLst xmlns:a="http://schemas.openxmlformats.org/drawingml/2006/main" xmlns:r="http://schemas.openxmlformats.org/officeDocument/2006/relationships" xmlns:p="http://schemas.openxmlformats.org/presentationml/2006/main">
  <p:tag name="TIMING" val="|9.7"/>
</p:tagLst>
</file>

<file path=ppt/tags/tag18.xml><?xml version="1.0" encoding="utf-8"?>
<p:tagLst xmlns:a="http://schemas.openxmlformats.org/drawingml/2006/main" xmlns:r="http://schemas.openxmlformats.org/officeDocument/2006/relationships" xmlns:p="http://schemas.openxmlformats.org/presentationml/2006/main">
  <p:tag name="TIMING" val="|0.1|10.5|7.7"/>
</p:tagLst>
</file>

<file path=ppt/tags/tag19.xml><?xml version="1.0" encoding="utf-8"?>
<p:tagLst xmlns:a="http://schemas.openxmlformats.org/drawingml/2006/main" xmlns:r="http://schemas.openxmlformats.org/officeDocument/2006/relationships" xmlns:p="http://schemas.openxmlformats.org/presentationml/2006/main">
  <p:tag name="TIMING" val="|14.4|22.5"/>
</p:tagLst>
</file>

<file path=ppt/tags/tag2.xml><?xml version="1.0" encoding="utf-8"?>
<p:tagLst xmlns:a="http://schemas.openxmlformats.org/drawingml/2006/main" xmlns:r="http://schemas.openxmlformats.org/officeDocument/2006/relationships" xmlns:p="http://schemas.openxmlformats.org/presentationml/2006/main">
  <p:tag name="TIMING" val="|8|5.3"/>
</p:tagLst>
</file>

<file path=ppt/tags/tag20.xml><?xml version="1.0" encoding="utf-8"?>
<p:tagLst xmlns:a="http://schemas.openxmlformats.org/drawingml/2006/main" xmlns:r="http://schemas.openxmlformats.org/officeDocument/2006/relationships" xmlns:p="http://schemas.openxmlformats.org/presentationml/2006/main">
  <p:tag name="TIMING" val="|16.3|2.9|4.5"/>
</p:tagLst>
</file>

<file path=ppt/tags/tag21.xml><?xml version="1.0" encoding="utf-8"?>
<p:tagLst xmlns:a="http://schemas.openxmlformats.org/drawingml/2006/main" xmlns:r="http://schemas.openxmlformats.org/officeDocument/2006/relationships" xmlns:p="http://schemas.openxmlformats.org/presentationml/2006/main">
  <p:tag name="TIMING" val="|9.7"/>
</p:tagLst>
</file>

<file path=ppt/tags/tag22.xml><?xml version="1.0" encoding="utf-8"?>
<p:tagLst xmlns:a="http://schemas.openxmlformats.org/drawingml/2006/main" xmlns:r="http://schemas.openxmlformats.org/officeDocument/2006/relationships" xmlns:p="http://schemas.openxmlformats.org/presentationml/2006/main">
  <p:tag name="TIMING" val="|6.1|2.2|9.7"/>
</p:tagLst>
</file>

<file path=ppt/tags/tag23.xml><?xml version="1.0" encoding="utf-8"?>
<p:tagLst xmlns:a="http://schemas.openxmlformats.org/drawingml/2006/main" xmlns:r="http://schemas.openxmlformats.org/officeDocument/2006/relationships" xmlns:p="http://schemas.openxmlformats.org/presentationml/2006/main">
  <p:tag name="TIMING" val="|4.9|5.4|5.1"/>
</p:tagLst>
</file>

<file path=ppt/tags/tag3.xml><?xml version="1.0" encoding="utf-8"?>
<p:tagLst xmlns:a="http://schemas.openxmlformats.org/drawingml/2006/main" xmlns:r="http://schemas.openxmlformats.org/officeDocument/2006/relationships" xmlns:p="http://schemas.openxmlformats.org/presentationml/2006/main">
  <p:tag name="TIMING" val="|7.5|0.7|4.3|1.6"/>
</p:tagLst>
</file>

<file path=ppt/tags/tag4.xml><?xml version="1.0" encoding="utf-8"?>
<p:tagLst xmlns:a="http://schemas.openxmlformats.org/drawingml/2006/main" xmlns:r="http://schemas.openxmlformats.org/officeDocument/2006/relationships" xmlns:p="http://schemas.openxmlformats.org/presentationml/2006/main">
  <p:tag name="TIMING" val="|5.6|4.8|1.9|10.9"/>
</p:tagLst>
</file>

<file path=ppt/tags/tag5.xml><?xml version="1.0" encoding="utf-8"?>
<p:tagLst xmlns:a="http://schemas.openxmlformats.org/drawingml/2006/main" xmlns:r="http://schemas.openxmlformats.org/officeDocument/2006/relationships" xmlns:p="http://schemas.openxmlformats.org/presentationml/2006/main">
  <p:tag name="TIMING" val="|7.5|18.3|18.2"/>
</p:tagLst>
</file>

<file path=ppt/tags/tag6.xml><?xml version="1.0" encoding="utf-8"?>
<p:tagLst xmlns:a="http://schemas.openxmlformats.org/drawingml/2006/main" xmlns:r="http://schemas.openxmlformats.org/officeDocument/2006/relationships" xmlns:p="http://schemas.openxmlformats.org/presentationml/2006/main">
  <p:tag name="TIMING" val="|10|1.7|13.2"/>
</p:tagLst>
</file>

<file path=ppt/tags/tag7.xml><?xml version="1.0" encoding="utf-8"?>
<p:tagLst xmlns:a="http://schemas.openxmlformats.org/drawingml/2006/main" xmlns:r="http://schemas.openxmlformats.org/officeDocument/2006/relationships" xmlns:p="http://schemas.openxmlformats.org/presentationml/2006/main">
  <p:tag name="TIMING" val="|5.6|7.7|6.2|7.8|8.1|19.5"/>
</p:tagLst>
</file>

<file path=ppt/tags/tag8.xml><?xml version="1.0" encoding="utf-8"?>
<p:tagLst xmlns:a="http://schemas.openxmlformats.org/drawingml/2006/main" xmlns:r="http://schemas.openxmlformats.org/officeDocument/2006/relationships" xmlns:p="http://schemas.openxmlformats.org/presentationml/2006/main">
  <p:tag name="TIMING" val="|6.2"/>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12028</TotalTime>
  <Words>3484</Words>
  <Application>Microsoft Macintosh PowerPoint</Application>
  <PresentationFormat>On-screen Show (4:3)</PresentationFormat>
  <Paragraphs>587</Paragraphs>
  <Slides>43</Slides>
  <Notes>37</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Calibri</vt:lpstr>
      <vt:lpstr>Lucida Sans Unicode</vt:lpstr>
      <vt:lpstr>MS UI Gothic</vt:lpstr>
      <vt:lpstr>Trebuchet MS</vt:lpstr>
      <vt:lpstr>Wingdings</vt:lpstr>
      <vt:lpstr>Wingdings 3</vt:lpstr>
      <vt:lpstr>微軟正黑體</vt:lpstr>
      <vt:lpstr>Arial</vt:lpstr>
      <vt:lpstr>3_Office Theme</vt:lpstr>
      <vt:lpstr>Equation</vt:lpstr>
      <vt:lpstr>MIMO (802.11n)  &amp;  Next Generation 802.11n</vt:lpstr>
      <vt:lpstr>MIMO</vt:lpstr>
      <vt:lpstr>MIMO gains</vt:lpstr>
      <vt:lpstr>Receive Diversity</vt:lpstr>
      <vt:lpstr>Transmit Diversity</vt:lpstr>
      <vt:lpstr>MU-MIMO (Multi-User MIMO)</vt:lpstr>
      <vt:lpstr>What if we have a two-antenna receiver?</vt:lpstr>
      <vt:lpstr>Next Generation 802.11n</vt:lpstr>
      <vt:lpstr>PowerPoint Presentation</vt:lpstr>
      <vt:lpstr>802.11 Was Designed for 1-Antenna Nodes</vt:lpstr>
      <vt:lpstr>But, MIMO Nodes Can Receive Multiple Concurrent Streams</vt:lpstr>
      <vt:lpstr>It’s Not That Simple</vt:lpstr>
      <vt:lpstr>Enable concurrent transmissions</vt:lpstr>
      <vt:lpstr>802.11n+</vt:lpstr>
      <vt:lpstr>PowerPoint Presentation</vt:lpstr>
      <vt:lpstr>PowerPoint Presentation</vt:lpstr>
      <vt:lpstr>Interference Nulling</vt:lpstr>
      <vt:lpstr>Interference Nulling</vt:lpstr>
      <vt:lpstr>Interference Nulling</vt:lpstr>
      <vt:lpstr>PowerPoint Presentation</vt:lpstr>
      <vt:lpstr>Is Nulling Alone Enough? NO!!</vt:lpstr>
      <vt:lpstr>Is Nulling Alone Enough? NO!!</vt:lpstr>
      <vt:lpstr>Is Nulling Alone Enough? NO!!</vt:lpstr>
      <vt:lpstr>MIMO Basics</vt:lpstr>
      <vt:lpstr>MIMO Basics</vt:lpstr>
      <vt:lpstr>MIMO Basics</vt:lpstr>
      <vt:lpstr>Interference Alignment</vt:lpstr>
      <vt:lpstr>Interference Alignment</vt:lpstr>
      <vt:lpstr>Use Nulling and Alignment</vt:lpstr>
      <vt:lpstr>Use Nulling and Alignment</vt:lpstr>
      <vt:lpstr>Use Nulling and Alignment</vt:lpstr>
      <vt:lpstr>MAC Protocol</vt:lpstr>
      <vt:lpstr>PowerPoint Presentation</vt:lpstr>
      <vt:lpstr>PowerPoint Presentation</vt:lpstr>
      <vt:lpstr>PowerPoint Presentation</vt:lpstr>
      <vt:lpstr>PowerPoint Presentation</vt:lpstr>
      <vt:lpstr>Multi-Dimensional Carrier Sense</vt:lpstr>
      <vt:lpstr>Multi-Dimensional Carrier Sense</vt:lpstr>
      <vt:lpstr>Multi-Dimensional Carrier Sense</vt:lpstr>
      <vt:lpstr>Multi-Dimensional Carrier Sense</vt:lpstr>
      <vt:lpstr>Multi-Dimensional Carrier Sense</vt:lpstr>
      <vt:lpstr>Multi-Dimensional Carrier Sense</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Fadel Adib</cp:lastModifiedBy>
  <cp:revision>795</cp:revision>
  <cp:lastPrinted>2017-10-05T17:01:08Z</cp:lastPrinted>
  <dcterms:created xsi:type="dcterms:W3CDTF">2006-08-16T00:00:00Z</dcterms:created>
  <dcterms:modified xsi:type="dcterms:W3CDTF">2017-10-08T18:28:36Z</dcterms:modified>
</cp:coreProperties>
</file>