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65089"/>
  </p:normalViewPr>
  <p:slideViewPr>
    <p:cSldViewPr snapToGrid="0" snapToObjects="1" showGuides="1">
      <p:cViewPr varScale="1">
        <p:scale>
          <a:sx n="80" d="100"/>
          <a:sy n="80" d="100"/>
        </p:scale>
        <p:origin x="18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6D718-67F4-E94B-9D7B-3D06492434D8}" type="datetimeFigureOut">
              <a:rPr kumimoji="1" lang="zh-CN" altLang="en-US" smtClean="0"/>
              <a:t>2020/1/3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60FBE-759A-3749-84FC-03BE19CE72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8880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该组件完成什么处理功能。这个在实现时可放在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push()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函数或者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pull()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函数或者</a:t>
            </a:r>
            <a:r>
              <a:rPr lang="en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simpleAction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函数里完成。这是该组件的核心功能，我们的大部分代码都会在这里实现。</a:t>
            </a:r>
          </a:p>
          <a:p>
            <a:b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该组件接不接收用户参数，应该接收什么类型用户参数。我们可以根据组件的功能需求来决定这个问题，然后在具体代码实现中，我们只需要改动的部分是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configure(Vector&lt;String&gt;&amp;</a:t>
            </a:r>
            <a:r>
              <a:rPr lang="zh-CN" altLang="e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ErrorHandler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*)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函数。</a:t>
            </a:r>
          </a:p>
          <a:p>
            <a:b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 ELEMENT(class name)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60FBE-759A-3749-84FC-03BE19CE72BE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0242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60FBE-759A-3749-84FC-03BE19CE72BE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9454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60FBE-759A-3749-84FC-03BE19CE72BE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0978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038501-2177-9646-97DA-D046B08938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网络协议设计实验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DB415D-E49F-604B-9BFE-70E0DEBD97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组员：杨涛，曹政，吴上，张千益，王效宇</a:t>
            </a:r>
          </a:p>
        </p:txBody>
      </p:sp>
    </p:spTree>
    <p:extLst>
      <p:ext uri="{BB962C8B-B14F-4D97-AF65-F5344CB8AC3E}">
        <p14:creationId xmlns:p14="http://schemas.microsoft.com/office/powerpoint/2010/main" val="4132902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05BB8F-862D-FA4B-9A48-8B6B20CC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如何使用这个</a:t>
            </a:r>
            <a:r>
              <a:rPr kumimoji="1" lang="en-US" altLang="zh-CN" dirty="0"/>
              <a:t>docker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C7C6C1-235B-2E48-BAE2-546DDEE50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Docker</a:t>
            </a:r>
            <a:r>
              <a:rPr kumimoji="1" lang="zh-CN" altLang="en-US" dirty="0"/>
              <a:t> </a:t>
            </a:r>
            <a:r>
              <a:rPr kumimoji="1" lang="en-US" altLang="zh-CN" dirty="0"/>
              <a:t>pull</a:t>
            </a:r>
            <a:r>
              <a:rPr kumimoji="1" lang="zh-CN" altLang="en-US" dirty="0"/>
              <a:t> 从网络拉取镜像</a:t>
            </a:r>
            <a:endParaRPr kumimoji="1" lang="en-US" altLang="zh-CN" dirty="0"/>
          </a:p>
          <a:p>
            <a:r>
              <a:rPr kumimoji="1" lang="en-US" altLang="zh-CN" dirty="0"/>
              <a:t>Ducker</a:t>
            </a:r>
            <a:r>
              <a:rPr kumimoji="1" lang="zh-CN" altLang="en-US" dirty="0"/>
              <a:t> </a:t>
            </a:r>
            <a:r>
              <a:rPr kumimoji="1" lang="en-US" altLang="zh-CN" dirty="0"/>
              <a:t>run</a:t>
            </a:r>
            <a:r>
              <a:rPr kumimoji="1" lang="zh-CN" altLang="en-US" dirty="0"/>
              <a:t>  </a:t>
            </a:r>
            <a:r>
              <a:rPr kumimoji="1" lang="en-US" altLang="zh-CN" dirty="0"/>
              <a:t>【</a:t>
            </a:r>
            <a:r>
              <a:rPr kumimoji="1" lang="zh-CN" altLang="en-US" dirty="0"/>
              <a:t>镜像名称</a:t>
            </a:r>
            <a:r>
              <a:rPr kumimoji="1" lang="en-US" altLang="zh-CN" dirty="0"/>
              <a:t>】</a:t>
            </a:r>
            <a:r>
              <a:rPr kumimoji="1" lang="zh-CN" altLang="en-US" dirty="0"/>
              <a:t> </a:t>
            </a:r>
            <a:r>
              <a:rPr kumimoji="1" lang="en-US" altLang="zh-CN" dirty="0"/>
              <a:t>--name</a:t>
            </a:r>
            <a:r>
              <a:rPr kumimoji="1" lang="zh-CN" altLang="en-US" dirty="0"/>
              <a:t> 「容器名称」 </a:t>
            </a:r>
            <a:r>
              <a:rPr kumimoji="1" lang="en-US" altLang="zh-CN" dirty="0"/>
              <a:t>-it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lang="en" altLang="zh-CN" dirty="0"/>
              <a:t>docker network create</a:t>
            </a:r>
            <a:r>
              <a:rPr lang="zh-CN" altLang="en-US" dirty="0"/>
              <a:t> </a:t>
            </a:r>
            <a:r>
              <a:rPr lang="en" altLang="zh-CN" dirty="0"/>
              <a:t>--driver=bridge </a:t>
            </a:r>
            <a:r>
              <a:rPr lang="zh-CN" altLang="en-US" dirty="0"/>
              <a:t>「网络名称」</a:t>
            </a:r>
            <a:r>
              <a:rPr lang="en" altLang="zh-CN" dirty="0"/>
              <a:t> --subnet=192.168.2.0/24</a:t>
            </a:r>
          </a:p>
          <a:p>
            <a:r>
              <a:rPr lang="en" altLang="zh-CN" dirty="0"/>
              <a:t>Docker network connect </a:t>
            </a:r>
            <a:r>
              <a:rPr lang="en-US" altLang="zh-CN" dirty="0"/>
              <a:t>【</a:t>
            </a:r>
            <a:r>
              <a:rPr lang="zh-CN" altLang="en-US" dirty="0"/>
              <a:t>网络名称</a:t>
            </a:r>
            <a:r>
              <a:rPr lang="en-US" altLang="zh-CN" dirty="0"/>
              <a:t>】</a:t>
            </a:r>
            <a:r>
              <a:rPr lang="zh-CN" altLang="en-US" dirty="0"/>
              <a:t> </a:t>
            </a:r>
            <a:r>
              <a:rPr lang="en-US" altLang="zh-CN" dirty="0"/>
              <a:t>【</a:t>
            </a:r>
            <a:r>
              <a:rPr lang="zh-CN" altLang="en-US" dirty="0"/>
              <a:t>容器名称</a:t>
            </a:r>
            <a:r>
              <a:rPr lang="en-US" altLang="zh-CN" dirty="0"/>
              <a:t>】</a:t>
            </a:r>
          </a:p>
          <a:p>
            <a:r>
              <a:rPr lang="zh-CN" altLang="en" dirty="0"/>
              <a:t>开始</a:t>
            </a:r>
            <a:r>
              <a:rPr lang="zh-CN" altLang="en-US" dirty="0"/>
              <a:t>开发</a:t>
            </a:r>
            <a:endParaRPr lang="e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9205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2D96FEEE-C9E2-F548-B6BB-BF965B9B2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Thanks</a:t>
            </a:r>
            <a:r>
              <a:rPr kumimoji="1" lang="zh-CN" altLang="en-US" dirty="0"/>
              <a:t>！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BF6F03-268A-4C25-845B-6F53021BFC4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580" r="14300" b="-1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BB2D89-A518-0B44-9781-10CB83EFE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958" y="2249487"/>
            <a:ext cx="6078453" cy="3541714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欢迎大家提问！</a:t>
            </a:r>
          </a:p>
        </p:txBody>
      </p:sp>
    </p:spTree>
    <p:extLst>
      <p:ext uri="{BB962C8B-B14F-4D97-AF65-F5344CB8AC3E}">
        <p14:creationId xmlns:p14="http://schemas.microsoft.com/office/powerpoint/2010/main" val="2637232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D2B3C-9096-1D43-AB39-E75A418FE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实验环境搭建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C451BE-A40F-4749-A759-2A7B15994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本组</a:t>
            </a:r>
            <a:r>
              <a:rPr kumimoji="1" lang="en-US" altLang="zh-CN" dirty="0"/>
              <a:t>docker</a:t>
            </a:r>
            <a:r>
              <a:rPr kumimoji="1" lang="zh-CN" altLang="en-US" dirty="0"/>
              <a:t>环境已经上传至</a:t>
            </a:r>
            <a:r>
              <a:rPr kumimoji="1" lang="en-US" altLang="zh-CN" dirty="0" err="1"/>
              <a:t>dockerhub</a:t>
            </a:r>
            <a:endParaRPr kumimoji="1" lang="en-US" altLang="zh-CN" dirty="0"/>
          </a:p>
          <a:p>
            <a:pPr marL="0" indent="0">
              <a:buNone/>
            </a:pPr>
            <a:r>
              <a:rPr lang="zh-CN" altLang="en-US" dirty="0"/>
              <a:t>   命令：</a:t>
            </a:r>
            <a:r>
              <a:rPr lang="en" altLang="zh-CN" dirty="0"/>
              <a:t>docker push 3292900173/</a:t>
            </a:r>
            <a:r>
              <a:rPr lang="en" altLang="zh-CN" dirty="0" err="1"/>
              <a:t>click:latest</a:t>
            </a:r>
            <a:endParaRPr lang="en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6719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FA3803-9145-5D49-B899-165A69D19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实验具体在做什么？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8F58A1-9B64-B04F-9641-3D7492C93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970" y="1658143"/>
            <a:ext cx="9905999" cy="354171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kumimoji="1" lang="zh-CN" altLang="en-US" sz="8000" dirty="0">
                <a:latin typeface="+mj-ea"/>
                <a:ea typeface="+mj-ea"/>
              </a:rPr>
              <a:t>每一个组件是两个</a:t>
            </a:r>
            <a:r>
              <a:rPr kumimoji="1" lang="en-US" altLang="zh-CN" sz="8000" dirty="0" err="1">
                <a:latin typeface="+mj-ea"/>
                <a:ea typeface="+mj-ea"/>
              </a:rPr>
              <a:t>c++</a:t>
            </a:r>
            <a:r>
              <a:rPr kumimoji="1" lang="zh-CN" altLang="en-US" sz="8000" dirty="0">
                <a:latin typeface="+mj-ea"/>
                <a:ea typeface="+mj-ea"/>
              </a:rPr>
              <a:t>文件，后缀为</a:t>
            </a:r>
            <a:r>
              <a:rPr kumimoji="1" lang="en-US" altLang="zh-CN" sz="8000" dirty="0">
                <a:latin typeface="+mj-ea"/>
                <a:ea typeface="+mj-ea"/>
              </a:rPr>
              <a:t>cc</a:t>
            </a:r>
            <a:r>
              <a:rPr kumimoji="1" lang="zh-CN" altLang="en-US" sz="8000" dirty="0">
                <a:latin typeface="+mj-ea"/>
                <a:ea typeface="+mj-ea"/>
              </a:rPr>
              <a:t>和</a:t>
            </a:r>
            <a:r>
              <a:rPr kumimoji="1" lang="en-US" altLang="zh-CN" sz="8000" dirty="0" err="1">
                <a:latin typeface="+mj-ea"/>
                <a:ea typeface="+mj-ea"/>
              </a:rPr>
              <a:t>hh</a:t>
            </a:r>
            <a:r>
              <a:rPr kumimoji="1" lang="zh-CN" altLang="en-US" sz="8000" dirty="0">
                <a:latin typeface="+mj-ea"/>
                <a:ea typeface="+mj-ea"/>
              </a:rPr>
              <a:t>。</a:t>
            </a:r>
            <a:endParaRPr kumimoji="1" lang="en-US" altLang="zh-CN" sz="80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kumimoji="1" lang="en-US" altLang="zh-CN" sz="9600" dirty="0" err="1"/>
              <a:t>Hh</a:t>
            </a:r>
            <a:r>
              <a:rPr kumimoji="1" lang="zh-CN" altLang="en-US" sz="9600" dirty="0"/>
              <a:t>声明组件内容，主要是</a:t>
            </a:r>
            <a:endParaRPr kumimoji="1" lang="en-US" altLang="zh-CN" sz="9600" dirty="0"/>
          </a:p>
          <a:p>
            <a:pPr marL="0" indent="0">
              <a:buNone/>
            </a:pPr>
            <a:r>
              <a:rPr kumimoji="1" lang="en" altLang="zh-CN" sz="9600" dirty="0"/>
              <a:t>const char *class name()const</a:t>
            </a:r>
            <a:r>
              <a:rPr kumimoji="1" lang="zh-CN" altLang="en" sz="9600" dirty="0"/>
              <a:t>；</a:t>
            </a:r>
            <a:r>
              <a:rPr kumimoji="1" lang="en" altLang="zh-CN" sz="9600" dirty="0"/>
              <a:t>//</a:t>
            </a:r>
            <a:r>
              <a:rPr kumimoji="1" lang="zh-CN" altLang="en-US" sz="9600" dirty="0"/>
              <a:t>返回</a:t>
            </a:r>
            <a:r>
              <a:rPr kumimoji="1" lang="en" altLang="zh-CN" sz="9600" dirty="0"/>
              <a:t>Element</a:t>
            </a:r>
            <a:r>
              <a:rPr kumimoji="1" lang="zh-CN" altLang="en-US" sz="9600" dirty="0"/>
              <a:t>类的名字</a:t>
            </a:r>
          </a:p>
          <a:p>
            <a:pPr marL="0" indent="0">
              <a:buNone/>
            </a:pPr>
            <a:r>
              <a:rPr kumimoji="1" lang="en" altLang="zh-CN" sz="9600" dirty="0"/>
              <a:t>void push(int </a:t>
            </a:r>
            <a:r>
              <a:rPr kumimoji="1" lang="en" altLang="zh-CN" sz="9600" dirty="0" err="1"/>
              <a:t>i</a:t>
            </a:r>
            <a:r>
              <a:rPr kumimoji="1" lang="zh-CN" altLang="en" sz="9600" dirty="0"/>
              <a:t>，</a:t>
            </a:r>
            <a:r>
              <a:rPr kumimoji="1" lang="en" altLang="zh-CN" sz="9600" dirty="0"/>
              <a:t>Packet *)</a:t>
            </a:r>
            <a:r>
              <a:rPr kumimoji="1" lang="zh-CN" altLang="en" sz="9600" dirty="0"/>
              <a:t>；</a:t>
            </a:r>
            <a:r>
              <a:rPr kumimoji="1" lang="en" altLang="zh-CN" sz="9600" dirty="0"/>
              <a:t>//</a:t>
            </a:r>
            <a:r>
              <a:rPr kumimoji="1" lang="zh-CN" altLang="en-US" sz="9600" dirty="0"/>
              <a:t>处理输入端口</a:t>
            </a:r>
            <a:r>
              <a:rPr kumimoji="1" lang="en" altLang="zh-CN" sz="9600" dirty="0" err="1"/>
              <a:t>i</a:t>
            </a:r>
            <a:r>
              <a:rPr kumimoji="1" lang="zh-CN" altLang="en-US" sz="9600" dirty="0"/>
              <a:t>的</a:t>
            </a:r>
            <a:r>
              <a:rPr kumimoji="1" lang="en" altLang="zh-CN" sz="9600" dirty="0"/>
              <a:t>push</a:t>
            </a:r>
            <a:r>
              <a:rPr kumimoji="1" lang="zh-CN" altLang="en-US" sz="9600" dirty="0"/>
              <a:t>请求</a:t>
            </a:r>
          </a:p>
          <a:p>
            <a:pPr marL="0" indent="0">
              <a:buNone/>
            </a:pPr>
            <a:r>
              <a:rPr kumimoji="1" lang="en" altLang="zh-CN" sz="9600" dirty="0"/>
              <a:t>Packet* pull(int </a:t>
            </a:r>
            <a:r>
              <a:rPr kumimoji="1" lang="en" altLang="zh-CN" sz="9600" dirty="0" err="1"/>
              <a:t>i</a:t>
            </a:r>
            <a:r>
              <a:rPr kumimoji="1" lang="en" altLang="zh-CN" sz="9600" dirty="0"/>
              <a:t>)</a:t>
            </a:r>
            <a:r>
              <a:rPr kumimoji="1" lang="zh-CN" altLang="en" sz="9600" dirty="0"/>
              <a:t>；</a:t>
            </a:r>
            <a:r>
              <a:rPr kumimoji="1" lang="en" altLang="zh-CN" sz="9600" dirty="0"/>
              <a:t>//</a:t>
            </a:r>
            <a:r>
              <a:rPr kumimoji="1" lang="zh-CN" altLang="en-US" sz="9600" dirty="0"/>
              <a:t>处理输入端口</a:t>
            </a:r>
            <a:r>
              <a:rPr kumimoji="1" lang="en" altLang="zh-CN" sz="9600" dirty="0" err="1"/>
              <a:t>i</a:t>
            </a:r>
            <a:r>
              <a:rPr kumimoji="1" lang="zh-CN" altLang="en-US" sz="9600" dirty="0"/>
              <a:t>的</a:t>
            </a:r>
            <a:r>
              <a:rPr kumimoji="1" lang="en" altLang="zh-CN" sz="9600" dirty="0"/>
              <a:t>pull</a:t>
            </a:r>
            <a:r>
              <a:rPr kumimoji="1" lang="zh-CN" altLang="en-US" sz="9600" dirty="0"/>
              <a:t>请求</a:t>
            </a:r>
          </a:p>
          <a:p>
            <a:pPr marL="0" indent="0">
              <a:buNone/>
            </a:pPr>
            <a:r>
              <a:rPr kumimoji="1" lang="en" altLang="zh-CN" sz="9600" dirty="0"/>
              <a:t>Packet* simple ( )</a:t>
            </a:r>
            <a:r>
              <a:rPr kumimoji="1" lang="zh-CN" altLang="en" sz="9600" dirty="0"/>
              <a:t>；</a:t>
            </a:r>
            <a:r>
              <a:rPr kumimoji="1" lang="en" altLang="zh-CN" sz="9600" dirty="0"/>
              <a:t>//</a:t>
            </a:r>
            <a:r>
              <a:rPr kumimoji="1" lang="zh-CN" altLang="en-US" sz="9600" dirty="0"/>
              <a:t>适用于不定型的</a:t>
            </a:r>
            <a:r>
              <a:rPr kumimoji="1" lang="en" altLang="zh-CN" sz="9600" dirty="0"/>
              <a:t>Element</a:t>
            </a:r>
          </a:p>
          <a:p>
            <a:pPr marL="0" indent="0">
              <a:buNone/>
            </a:pPr>
            <a:r>
              <a:rPr kumimoji="1" lang="en" altLang="zh-CN" sz="9600" dirty="0"/>
              <a:t>int configure(Vector&lt;String&gt;&amp;</a:t>
            </a:r>
            <a:r>
              <a:rPr kumimoji="1" lang="zh-CN" altLang="en" sz="9600" dirty="0"/>
              <a:t>，</a:t>
            </a:r>
            <a:r>
              <a:rPr kumimoji="1" lang="en" altLang="zh-CN" sz="9600" dirty="0" err="1"/>
              <a:t>ErrorHandler</a:t>
            </a:r>
            <a:r>
              <a:rPr kumimoji="1" lang="en" altLang="zh-CN" sz="9600" dirty="0"/>
              <a:t> *)//</a:t>
            </a:r>
            <a:r>
              <a:rPr kumimoji="1" lang="zh-CN" altLang="en-US" sz="9600" dirty="0"/>
              <a:t>处理配置参数</a:t>
            </a:r>
          </a:p>
          <a:p>
            <a:pPr marL="0" indent="0">
              <a:buNone/>
            </a:pPr>
            <a:r>
              <a:rPr kumimoji="1" lang="en" altLang="zh-CN" sz="9600" dirty="0"/>
              <a:t>Void add handler()</a:t>
            </a:r>
            <a:r>
              <a:rPr kumimoji="1" lang="zh-CN" altLang="en" sz="9600" dirty="0"/>
              <a:t>；</a:t>
            </a:r>
            <a:r>
              <a:rPr kumimoji="1" lang="en" altLang="zh-CN" sz="9600" dirty="0"/>
              <a:t>//</a:t>
            </a:r>
            <a:r>
              <a:rPr kumimoji="1" lang="zh-CN" altLang="en-US" sz="9600" dirty="0"/>
              <a:t>构造一个</a:t>
            </a:r>
            <a:r>
              <a:rPr kumimoji="1" lang="en" altLang="zh-CN" sz="9600" dirty="0"/>
              <a:t>Element</a:t>
            </a:r>
            <a:r>
              <a:rPr kumimoji="1" lang="zh-CN" altLang="en-US" sz="9600" dirty="0"/>
              <a:t>手柄</a:t>
            </a:r>
          </a:p>
          <a:p>
            <a:pPr marL="0" indent="0">
              <a:buNone/>
            </a:pPr>
            <a:r>
              <a:rPr kumimoji="1" lang="en" altLang="zh-CN" sz="9600" dirty="0"/>
              <a:t>int initialize(</a:t>
            </a:r>
            <a:r>
              <a:rPr kumimoji="1" lang="en" altLang="zh-CN" sz="9600" dirty="0" err="1"/>
              <a:t>ErrorHandler</a:t>
            </a:r>
            <a:r>
              <a:rPr kumimoji="1" lang="en" altLang="zh-CN" sz="9600" dirty="0"/>
              <a:t> *)</a:t>
            </a:r>
            <a:r>
              <a:rPr kumimoji="1" lang="zh-CN" altLang="en" sz="9600" dirty="0"/>
              <a:t>；</a:t>
            </a:r>
            <a:r>
              <a:rPr kumimoji="1" lang="en" altLang="zh-CN" sz="9600" dirty="0"/>
              <a:t>//</a:t>
            </a:r>
          </a:p>
          <a:p>
            <a:pPr marL="0" indent="0">
              <a:buNone/>
            </a:pPr>
            <a:r>
              <a:rPr kumimoji="1" lang="en" altLang="zh-CN" sz="9600" dirty="0"/>
              <a:t>void cleanup(</a:t>
            </a:r>
            <a:r>
              <a:rPr kumimoji="1" lang="en" altLang="zh-CN" sz="9600" dirty="0" err="1"/>
              <a:t>CleanupStage</a:t>
            </a:r>
            <a:r>
              <a:rPr kumimoji="1" lang="en" altLang="zh-CN" sz="9600" dirty="0"/>
              <a:t>)</a:t>
            </a:r>
            <a:r>
              <a:rPr kumimoji="1" lang="zh-CN" altLang="en" sz="9600" dirty="0"/>
              <a:t>； ∥</a:t>
            </a:r>
            <a:r>
              <a:rPr kumimoji="1" lang="zh-CN" altLang="en-US" sz="9600" dirty="0"/>
              <a:t>清理</a:t>
            </a:r>
            <a:r>
              <a:rPr kumimoji="1" lang="en" altLang="zh-CN" sz="9600" dirty="0"/>
              <a:t>Element</a:t>
            </a:r>
            <a:r>
              <a:rPr kumimoji="1" lang="zh-CN" altLang="en-US" sz="9600" dirty="0"/>
              <a:t>状态</a:t>
            </a:r>
            <a:br>
              <a:rPr kumimoji="1" lang="zh-CN" altLang="en-US" sz="9600" dirty="0"/>
            </a:br>
            <a:endParaRPr kumimoji="1" lang="zh-CN" altLang="en-US" sz="9600" dirty="0"/>
          </a:p>
          <a:p>
            <a:pPr marL="0" indent="0"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53390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A8236-7891-5345-AA13-74D4CE4E9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2.</a:t>
            </a:r>
            <a:r>
              <a:rPr kumimoji="1" lang="zh-CN" altLang="en-US" dirty="0"/>
              <a:t>报文分类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DF494D-37B1-6D4B-A4B4-B22D2877A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直接使用已经写好的报文分类器：</a:t>
            </a:r>
            <a:endParaRPr kumimoji="1" lang="en-US" altLang="zh-CN" dirty="0"/>
          </a:p>
          <a:p>
            <a:r>
              <a:rPr kumimoji="1" lang="en" altLang="zh-CN" dirty="0"/>
              <a:t>Classifier(12/0600, 12/0601,  12/060200, 12/060201,  -)</a:t>
            </a:r>
          </a:p>
          <a:p>
            <a:pPr lvl="1"/>
            <a:r>
              <a:rPr kumimoji="1" lang="zh-CN" altLang="en-US" dirty="0"/>
              <a:t>忽略前</a:t>
            </a:r>
            <a:r>
              <a:rPr kumimoji="1" lang="en-US" altLang="zh-CN" dirty="0"/>
              <a:t>12</a:t>
            </a:r>
            <a:r>
              <a:rPr kumimoji="1" lang="zh-CN" altLang="en-US" dirty="0"/>
              <a:t>个字节的源和目的</a:t>
            </a:r>
            <a:r>
              <a:rPr kumimoji="1" lang="en-US" altLang="zh-CN" dirty="0"/>
              <a:t>mac</a:t>
            </a:r>
            <a:r>
              <a:rPr kumimoji="1" lang="zh-CN" altLang="en-US" dirty="0"/>
              <a:t>地址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0600:psp</a:t>
            </a:r>
            <a:r>
              <a:rPr kumimoji="1" lang="zh-CN" altLang="en-US" dirty="0"/>
              <a:t>转发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0601:label</a:t>
            </a:r>
            <a:r>
              <a:rPr kumimoji="1" lang="zh-CN" altLang="en-US" dirty="0"/>
              <a:t>转发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0602:arp</a:t>
            </a:r>
            <a:r>
              <a:rPr kumimoji="1" lang="zh-CN" altLang="en-US" dirty="0"/>
              <a:t>报文（</a:t>
            </a:r>
            <a:r>
              <a:rPr kumimoji="1" lang="en-US" altLang="zh-CN" dirty="0"/>
              <a:t>00</a:t>
            </a:r>
            <a:r>
              <a:rPr kumimoji="1" lang="zh-CN" altLang="en-US" dirty="0"/>
              <a:t>请求，</a:t>
            </a:r>
            <a:r>
              <a:rPr kumimoji="1" lang="en-US" altLang="zh-CN" dirty="0"/>
              <a:t>01</a:t>
            </a:r>
            <a:r>
              <a:rPr kumimoji="1" lang="zh-CN" altLang="en-US" dirty="0"/>
              <a:t>应答）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其他的就丢弃</a:t>
            </a:r>
          </a:p>
        </p:txBody>
      </p:sp>
    </p:spTree>
    <p:extLst>
      <p:ext uri="{BB962C8B-B14F-4D97-AF65-F5344CB8AC3E}">
        <p14:creationId xmlns:p14="http://schemas.microsoft.com/office/powerpoint/2010/main" val="1310083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3A68A-106F-FF43-BDC3-0D9E53965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2877336" cy="550732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3.Psp</a:t>
            </a:r>
            <a:r>
              <a:rPr kumimoji="1" lang="zh-CN" altLang="en-US" dirty="0"/>
              <a:t>路由查表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C8E6CE7-1DAB-4BC1-A7F1-AF768A2DC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743" y="638650"/>
            <a:ext cx="7034485" cy="3782778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Psp</a:t>
            </a:r>
            <a:r>
              <a:rPr lang="zh-CN" altLang="en-US" dirty="0"/>
              <a:t>地址组成：</a:t>
            </a:r>
            <a:r>
              <a:rPr lang="en-US" altLang="zh-CN" dirty="0"/>
              <a:t>16bit</a:t>
            </a:r>
            <a:r>
              <a:rPr lang="zh-CN" altLang="en-US" dirty="0"/>
              <a:t>（网络）</a:t>
            </a:r>
            <a:r>
              <a:rPr lang="en-US" altLang="zh-CN" dirty="0"/>
              <a:t>+mac</a:t>
            </a:r>
            <a:r>
              <a:rPr lang="zh-CN" altLang="en-US" dirty="0"/>
              <a:t>地址</a:t>
            </a:r>
            <a:endParaRPr lang="en-US" altLang="zh-CN" dirty="0"/>
          </a:p>
          <a:p>
            <a:r>
              <a:rPr lang="zh-CN" altLang="en-US" dirty="0"/>
              <a:t>路由表只需要指明网络号即可完成路由</a:t>
            </a:r>
            <a:endParaRPr lang="en-US" altLang="zh-CN" dirty="0"/>
          </a:p>
          <a:p>
            <a:r>
              <a:rPr lang="zh-CN" altLang="en-US" dirty="0"/>
              <a:t>路由寻址，采取最长前缀匹配的策略</a:t>
            </a:r>
            <a:endParaRPr lang="en-US" dirty="0"/>
          </a:p>
        </p:txBody>
      </p:sp>
      <p:pic>
        <p:nvPicPr>
          <p:cNvPr id="5" name="内容占位符 4" descr="手机屏幕的截图&#10;&#10;描述已自动生成">
            <a:extLst>
              <a:ext uri="{FF2B5EF4-FFF2-40B4-BE49-F238E27FC236}">
                <a16:creationId xmlns:a16="http://schemas.microsoft.com/office/drawing/2014/main" id="{5602A129-E2E2-564B-9057-BBEF0E365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252" y="4830919"/>
            <a:ext cx="6786975" cy="106894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7301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A6469-6008-D84E-A3FB-111591927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/>
              <a:t>4.Mpls</a:t>
            </a:r>
            <a:r>
              <a:rPr kumimoji="1" lang="zh-CN" altLang="en-US"/>
              <a:t>标签查表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2FA6D1-7E28-0A49-BD7F-2A753F686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844521" cy="3541714"/>
          </a:xfrm>
        </p:spPr>
        <p:txBody>
          <a:bodyPr anchor="ctr">
            <a:normAutofit/>
          </a:bodyPr>
          <a:lstStyle/>
          <a:p>
            <a:r>
              <a:rPr kumimoji="1" lang="zh-CN" altLang="en-US" dirty="0"/>
              <a:t>分类器取出</a:t>
            </a:r>
            <a:r>
              <a:rPr kumimoji="1" lang="en-US" altLang="zh-CN" dirty="0"/>
              <a:t>0601</a:t>
            </a:r>
            <a:r>
              <a:rPr kumimoji="1" lang="zh-CN" altLang="en-US" dirty="0"/>
              <a:t>报文送去</a:t>
            </a:r>
            <a:r>
              <a:rPr kumimoji="1" lang="en-US" altLang="zh-CN" dirty="0" err="1"/>
              <a:t>looklabelroute</a:t>
            </a:r>
            <a:r>
              <a:rPr kumimoji="1" lang="zh-CN" altLang="en-US" dirty="0"/>
              <a:t>，</a:t>
            </a:r>
            <a:endParaRPr kumimoji="1" lang="en-US" altLang="zh-CN" dirty="0"/>
          </a:p>
          <a:p>
            <a:r>
              <a:rPr kumimoji="1" lang="en-US" altLang="zh-CN" dirty="0"/>
              <a:t>Label</a:t>
            </a:r>
            <a:r>
              <a:rPr kumimoji="1" lang="zh-CN" altLang="en-US" dirty="0"/>
              <a:t>匹配需要全部匹配</a:t>
            </a:r>
            <a:endParaRPr kumimoji="1" lang="en-US" altLang="zh-CN" dirty="0"/>
          </a:p>
          <a:p>
            <a:r>
              <a:rPr kumimoji="1" lang="en-US" altLang="zh-CN" dirty="0" err="1"/>
              <a:t>Looklabel</a:t>
            </a:r>
            <a:r>
              <a:rPr kumimoji="1" lang="zh-CN" altLang="en-US" dirty="0"/>
              <a:t>命中后替换标签发送出去</a:t>
            </a:r>
          </a:p>
        </p:txBody>
      </p:sp>
      <p:pic>
        <p:nvPicPr>
          <p:cNvPr id="5" name="图片 4" descr="屏幕上有字&#10;&#10;描述已自动生成">
            <a:extLst>
              <a:ext uri="{FF2B5EF4-FFF2-40B4-BE49-F238E27FC236}">
                <a16:creationId xmlns:a16="http://schemas.microsoft.com/office/drawing/2014/main" id="{2400524C-8896-9F45-B208-626AA8E9FA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70" r="3" b="3"/>
          <a:stretch/>
        </p:blipFill>
        <p:spPr>
          <a:xfrm>
            <a:off x="6392335" y="2497720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3850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4C2B9D-F54A-0D43-95CB-C6AAB8BC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anchor="b">
            <a:normAutofit/>
          </a:bodyPr>
          <a:lstStyle/>
          <a:p>
            <a:r>
              <a:rPr kumimoji="1" lang="en-US" altLang="zh-CN"/>
              <a:t>5.</a:t>
            </a:r>
            <a:r>
              <a:rPr kumimoji="1" lang="zh-CN" altLang="en-US"/>
              <a:t>优先级报文调度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4DE4288-A325-4027-B591-F014097CA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894388" cy="3541714"/>
          </a:xfrm>
        </p:spPr>
        <p:txBody>
          <a:bodyPr>
            <a:normAutofit/>
          </a:bodyPr>
          <a:lstStyle/>
          <a:p>
            <a:r>
              <a:rPr lang="zh-CN" altLang="en-US" dirty="0"/>
              <a:t>报文根据</a:t>
            </a:r>
            <a:r>
              <a:rPr lang="en-US" altLang="zh-CN" dirty="0"/>
              <a:t>8</a:t>
            </a:r>
            <a:r>
              <a:rPr lang="zh-CN" altLang="en-US" dirty="0"/>
              <a:t>个不同的</a:t>
            </a:r>
            <a:r>
              <a:rPr lang="en-US" altLang="zh-CN" dirty="0" err="1"/>
              <a:t>tos</a:t>
            </a:r>
            <a:r>
              <a:rPr lang="zh-CN" altLang="en-US" dirty="0"/>
              <a:t>（</a:t>
            </a:r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service</a:t>
            </a:r>
            <a:r>
              <a:rPr lang="zh-CN" altLang="en-US" dirty="0"/>
              <a:t>），放入不同的队列</a:t>
            </a:r>
            <a:endParaRPr lang="en-US" altLang="zh-CN" dirty="0"/>
          </a:p>
          <a:p>
            <a:r>
              <a:rPr lang="zh-CN" altLang="en-US" dirty="0"/>
              <a:t>优先发送完高优先级队列的报文，再发送低优先级的报文</a:t>
            </a:r>
            <a:endParaRPr lang="en-US" dirty="0"/>
          </a:p>
        </p:txBody>
      </p:sp>
      <p:pic>
        <p:nvPicPr>
          <p:cNvPr id="5" name="内容占位符 4" descr="手机屏幕的截图&#10;&#10;描述已自动生成">
            <a:extLst>
              <a:ext uri="{FF2B5EF4-FFF2-40B4-BE49-F238E27FC236}">
                <a16:creationId xmlns:a16="http://schemas.microsoft.com/office/drawing/2014/main" id="{DA920313-5D78-0947-94A8-1ADD4CFB87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125" b="23731"/>
          <a:stretch/>
        </p:blipFill>
        <p:spPr>
          <a:xfrm>
            <a:off x="7619998" y="780235"/>
            <a:ext cx="3425199" cy="2337870"/>
          </a:xfrm>
          <a:custGeom>
            <a:avLst/>
            <a:gdLst>
              <a:gd name="connsiteX0" fmla="*/ 166465 w 3425199"/>
              <a:gd name="connsiteY0" fmla="*/ 0 h 2337870"/>
              <a:gd name="connsiteX1" fmla="*/ 3425199 w 3425199"/>
              <a:gd name="connsiteY1" fmla="*/ 0 h 2337870"/>
              <a:gd name="connsiteX2" fmla="*/ 3425199 w 3425199"/>
              <a:gd name="connsiteY2" fmla="*/ 2337870 h 2337870"/>
              <a:gd name="connsiteX3" fmla="*/ 0 w 3425199"/>
              <a:gd name="connsiteY3" fmla="*/ 2337870 h 2337870"/>
              <a:gd name="connsiteX4" fmla="*/ 0 w 3425199"/>
              <a:gd name="connsiteY4" fmla="*/ 166465 h 2337870"/>
              <a:gd name="connsiteX5" fmla="*/ 166465 w 3425199"/>
              <a:gd name="connsiteY5" fmla="*/ 0 h 2337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25199" h="2337870">
                <a:moveTo>
                  <a:pt x="166465" y="0"/>
                </a:moveTo>
                <a:lnTo>
                  <a:pt x="3425199" y="0"/>
                </a:lnTo>
                <a:lnTo>
                  <a:pt x="3425199" y="2337870"/>
                </a:lnTo>
                <a:lnTo>
                  <a:pt x="0" y="2337870"/>
                </a:lnTo>
                <a:lnTo>
                  <a:pt x="0" y="166465"/>
                </a:lnTo>
                <a:cubicBezTo>
                  <a:pt x="0" y="74529"/>
                  <a:pt x="74529" y="0"/>
                  <a:pt x="166465" y="0"/>
                </a:cubicBez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 descr="屏幕上有字&#10;&#10;描述已自动生成">
            <a:extLst>
              <a:ext uri="{FF2B5EF4-FFF2-40B4-BE49-F238E27FC236}">
                <a16:creationId xmlns:a16="http://schemas.microsoft.com/office/drawing/2014/main" id="{D7109053-7AE1-7441-B84E-16FD3F00FF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037" r="22893" b="-2"/>
          <a:stretch/>
        </p:blipFill>
        <p:spPr>
          <a:xfrm>
            <a:off x="7619998" y="3282697"/>
            <a:ext cx="3425199" cy="2337870"/>
          </a:xfrm>
          <a:custGeom>
            <a:avLst/>
            <a:gdLst>
              <a:gd name="connsiteX0" fmla="*/ 0 w 3425199"/>
              <a:gd name="connsiteY0" fmla="*/ 0 h 2337870"/>
              <a:gd name="connsiteX1" fmla="*/ 3425199 w 3425199"/>
              <a:gd name="connsiteY1" fmla="*/ 0 h 2337870"/>
              <a:gd name="connsiteX2" fmla="*/ 3425199 w 3425199"/>
              <a:gd name="connsiteY2" fmla="*/ 2171405 h 2337870"/>
              <a:gd name="connsiteX3" fmla="*/ 3258734 w 3425199"/>
              <a:gd name="connsiteY3" fmla="*/ 2337870 h 2337870"/>
              <a:gd name="connsiteX4" fmla="*/ 0 w 3425199"/>
              <a:gd name="connsiteY4" fmla="*/ 2337870 h 2337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5199" h="2337870">
                <a:moveTo>
                  <a:pt x="0" y="0"/>
                </a:moveTo>
                <a:lnTo>
                  <a:pt x="3425199" y="0"/>
                </a:lnTo>
                <a:lnTo>
                  <a:pt x="3425199" y="2171405"/>
                </a:lnTo>
                <a:cubicBezTo>
                  <a:pt x="3425199" y="2263341"/>
                  <a:pt x="3350670" y="2337870"/>
                  <a:pt x="3258734" y="2337870"/>
                </a:cubicBezTo>
                <a:lnTo>
                  <a:pt x="0" y="2337870"/>
                </a:ln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6783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C90DC09-C0D0-4D4F-8512-53EDB8B1F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kumimoji="1" lang="en-US" altLang="zh-CN" sz="3200" dirty="0"/>
              <a:t>6.SR</a:t>
            </a:r>
            <a:r>
              <a:rPr kumimoji="1" lang="zh-CN" altLang="en-US" sz="3200" dirty="0"/>
              <a:t>段路由协议设计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305BB3D-6996-42C9-A170-8C5C50E6B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采取中心</a:t>
            </a:r>
            <a:r>
              <a:rPr lang="en-US" altLang="zh-CN" sz="2000" dirty="0"/>
              <a:t>controller</a:t>
            </a:r>
          </a:p>
          <a:p>
            <a:r>
              <a:rPr lang="zh-CN" altLang="en-US" sz="2000" dirty="0"/>
              <a:t>路由器的网络</a:t>
            </a:r>
            <a:r>
              <a:rPr lang="en-US" altLang="zh-CN" sz="2000" dirty="0" err="1"/>
              <a:t>mpls</a:t>
            </a:r>
            <a:r>
              <a:rPr lang="zh-CN" altLang="en-US" sz="2000" dirty="0"/>
              <a:t>协议（完成）</a:t>
            </a:r>
            <a:endParaRPr lang="en-US" altLang="zh-CN" sz="2000" dirty="0"/>
          </a:p>
          <a:p>
            <a:r>
              <a:rPr lang="zh-CN" altLang="en-US" sz="2000" dirty="0"/>
              <a:t>中心控制器（未完成）</a:t>
            </a:r>
            <a:endParaRPr lang="en-US" altLang="zh-CN" sz="20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zh-CN" altLang="en-US" sz="2000" dirty="0"/>
              <a:t>未来的任务：</a:t>
            </a:r>
            <a:endParaRPr lang="en-US" altLang="zh-CN" sz="2000" dirty="0"/>
          </a:p>
          <a:p>
            <a:r>
              <a:rPr lang="zh-CN" altLang="en-US" sz="2000" dirty="0"/>
              <a:t>完成中心控制器</a:t>
            </a:r>
            <a:endParaRPr lang="en-US" altLang="zh-CN" sz="2000" dirty="0"/>
          </a:p>
          <a:p>
            <a:r>
              <a:rPr lang="zh-CN" altLang="en-US" sz="2000" dirty="0"/>
              <a:t>完成中心控制器和路由器的交互</a:t>
            </a:r>
            <a:endParaRPr lang="en-US" altLang="zh-CN" sz="2000" dirty="0"/>
          </a:p>
          <a:p>
            <a:r>
              <a:rPr lang="zh-CN" altLang="en-US" sz="2000" dirty="0"/>
              <a:t>完成</a:t>
            </a:r>
            <a:r>
              <a:rPr lang="en-US" altLang="zh-CN" sz="2000" dirty="0"/>
              <a:t>SR</a:t>
            </a:r>
            <a:r>
              <a:rPr lang="zh-CN" altLang="en-US" sz="2000" dirty="0"/>
              <a:t>段路由转发</a:t>
            </a:r>
            <a:endParaRPr lang="en-US" sz="2000" dirty="0"/>
          </a:p>
        </p:txBody>
      </p:sp>
      <p:pic>
        <p:nvPicPr>
          <p:cNvPr id="10" name="内容占位符 9" descr="地图的截图&#10;&#10;描述已自动生成">
            <a:extLst>
              <a:ext uri="{FF2B5EF4-FFF2-40B4-BE49-F238E27FC236}">
                <a16:creationId xmlns:a16="http://schemas.microsoft.com/office/drawing/2014/main" id="{E01BE783-2702-3C48-AFF8-13EAE8567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295398"/>
            <a:ext cx="5456279" cy="424225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177668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3986259E-7D1C-594C-8061-9BDAFFFB8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kumimoji="1" lang="zh-CN" altLang="en-US" sz="4000"/>
              <a:t>关于</a:t>
            </a:r>
            <a:r>
              <a:rPr kumimoji="1" lang="en-US" altLang="zh-CN" sz="4000"/>
              <a:t>docker</a:t>
            </a:r>
            <a:r>
              <a:rPr kumimoji="1" lang="zh-CN" altLang="en-US" sz="4000"/>
              <a:t>和虚拟机</a:t>
            </a:r>
          </a:p>
        </p:txBody>
      </p:sp>
      <p:cxnSp>
        <p:nvCxnSpPr>
          <p:cNvPr id="54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BFEF40-9F66-9B4F-A7A8-DF0E02ADB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kumimoji="1" lang="zh-CN" altLang="en-US" sz="1800"/>
              <a:t>为什么推荐</a:t>
            </a:r>
            <a:r>
              <a:rPr kumimoji="1" lang="en-US" altLang="zh-CN" sz="1800"/>
              <a:t>docker</a:t>
            </a:r>
            <a:r>
              <a:rPr kumimoji="1" lang="zh-CN" altLang="en-US" sz="1800"/>
              <a:t>？</a:t>
            </a:r>
            <a:endParaRPr kumimoji="1" lang="en-US" altLang="zh-CN" sz="1800"/>
          </a:p>
          <a:p>
            <a:r>
              <a:rPr kumimoji="1" lang="zh-CN" altLang="en-US" sz="1800"/>
              <a:t>轻量，每一个</a:t>
            </a:r>
            <a:r>
              <a:rPr kumimoji="1" lang="en-US" altLang="zh-CN" sz="1800"/>
              <a:t>vm</a:t>
            </a:r>
            <a:r>
              <a:rPr kumimoji="1" lang="zh-CN" altLang="en-US" sz="1800"/>
              <a:t>只需要</a:t>
            </a:r>
            <a:r>
              <a:rPr kumimoji="1" lang="en-US" altLang="zh-CN" sz="1800"/>
              <a:t>0.5G</a:t>
            </a:r>
            <a:r>
              <a:rPr kumimoji="1" lang="zh-CN" altLang="en-US" sz="1800"/>
              <a:t>内存，</a:t>
            </a:r>
            <a:r>
              <a:rPr kumimoji="1" lang="en-US" altLang="zh-CN" sz="1800"/>
              <a:t>cpu</a:t>
            </a:r>
            <a:r>
              <a:rPr kumimoji="1" lang="zh-CN" altLang="en-US" sz="1800"/>
              <a:t>占用低</a:t>
            </a:r>
            <a:endParaRPr kumimoji="1" lang="en-US" altLang="zh-CN" sz="1800"/>
          </a:p>
          <a:p>
            <a:r>
              <a:rPr kumimoji="1" lang="en-US" altLang="zh-CN" sz="1800"/>
              <a:t>Ide</a:t>
            </a:r>
            <a:r>
              <a:rPr kumimoji="1" lang="zh-CN" altLang="en-US" sz="1800"/>
              <a:t>和编辑器（</a:t>
            </a:r>
            <a:r>
              <a:rPr kumimoji="1" lang="en-US" altLang="zh-CN" sz="1800"/>
              <a:t>Vscode</a:t>
            </a:r>
            <a:r>
              <a:rPr kumimoji="1" lang="zh-CN" altLang="en-US" sz="1800"/>
              <a:t>，</a:t>
            </a:r>
            <a:r>
              <a:rPr kumimoji="1" lang="en-US" altLang="zh-CN" sz="1800"/>
              <a:t>sublime</a:t>
            </a:r>
            <a:r>
              <a:rPr kumimoji="1" lang="zh-CN" altLang="en-US" sz="1800"/>
              <a:t>）连接内部开发使用</a:t>
            </a:r>
            <a:endParaRPr kumimoji="1" lang="en-US" altLang="zh-CN" sz="1800"/>
          </a:p>
          <a:p>
            <a:endParaRPr kumimoji="1" lang="zh-CN" altLang="en-US" sz="180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6693544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604</Words>
  <Application>Microsoft Macintosh PowerPoint</Application>
  <PresentationFormat>宽屏</PresentationFormat>
  <Paragraphs>63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宋体</vt:lpstr>
      <vt:lpstr>Arial</vt:lpstr>
      <vt:lpstr>Tw Cen MT</vt:lpstr>
      <vt:lpstr>电路</vt:lpstr>
      <vt:lpstr>网络协议设计实验</vt:lpstr>
      <vt:lpstr>1.实验环境搭建</vt:lpstr>
      <vt:lpstr>实验具体在做什么？</vt:lpstr>
      <vt:lpstr>2.报文分类</vt:lpstr>
      <vt:lpstr>3.Psp路由查表</vt:lpstr>
      <vt:lpstr>4.Mpls标签查表</vt:lpstr>
      <vt:lpstr>5.优先级报文调度</vt:lpstr>
      <vt:lpstr>6.SR段路由协议设计</vt:lpstr>
      <vt:lpstr>关于docker和虚拟机</vt:lpstr>
      <vt:lpstr>如何使用这个docker</vt:lpstr>
      <vt:lpstr>Thanks！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网络协议设计实验</dc:title>
  <dc:creator>yang tao</dc:creator>
  <cp:lastModifiedBy>yang tao</cp:lastModifiedBy>
  <cp:revision>2</cp:revision>
  <dcterms:created xsi:type="dcterms:W3CDTF">2020-01-03T01:23:20Z</dcterms:created>
  <dcterms:modified xsi:type="dcterms:W3CDTF">2020-01-03T02:09:37Z</dcterms:modified>
</cp:coreProperties>
</file>